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handoutMasterIdLst>
    <p:handoutMasterId r:id="rId26"/>
  </p:handoutMasterIdLst>
  <p:sldIdLst>
    <p:sldId id="1858" r:id="rId5"/>
    <p:sldId id="1865" r:id="rId7"/>
    <p:sldId id="2199" r:id="rId8"/>
    <p:sldId id="2537" r:id="rId9"/>
    <p:sldId id="2551" r:id="rId10"/>
    <p:sldId id="2538" r:id="rId11"/>
    <p:sldId id="2564" r:id="rId12"/>
    <p:sldId id="2539" r:id="rId13"/>
    <p:sldId id="2565" r:id="rId14"/>
    <p:sldId id="2540" r:id="rId15"/>
    <p:sldId id="2541" r:id="rId16"/>
    <p:sldId id="2542" r:id="rId17"/>
    <p:sldId id="2543" r:id="rId18"/>
    <p:sldId id="2566" r:id="rId19"/>
    <p:sldId id="2545" r:id="rId20"/>
    <p:sldId id="2547" r:id="rId21"/>
    <p:sldId id="2548" r:id="rId22"/>
    <p:sldId id="2549" r:id="rId23"/>
    <p:sldId id="2550" r:id="rId24"/>
    <p:sldId id="2526" r:id="rId25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1" Type="http://schemas.openxmlformats.org/officeDocument/2006/relationships/tags" Target="tags/tag343.xml"/><Relationship Id="rId30" Type="http://schemas.openxmlformats.org/officeDocument/2006/relationships/commentAuthors" Target="commentAuthors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89.xml"/><Relationship Id="rId4" Type="http://schemas.openxmlformats.org/officeDocument/2006/relationships/tags" Target="../tags/tag288.xml"/><Relationship Id="rId3" Type="http://schemas.openxmlformats.org/officeDocument/2006/relationships/tags" Target="../tags/tag28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297.xml"/><Relationship Id="rId4" Type="http://schemas.openxmlformats.org/officeDocument/2006/relationships/tags" Target="../tags/tag296.xml"/><Relationship Id="rId3" Type="http://schemas.openxmlformats.org/officeDocument/2006/relationships/tags" Target="../tags/tag29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05.xml"/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342.xml"/><Relationship Id="rId4" Type="http://schemas.openxmlformats.org/officeDocument/2006/relationships/tags" Target="../tags/tag341.xml"/><Relationship Id="rId3" Type="http://schemas.openxmlformats.org/officeDocument/2006/relationships/tags" Target="../tags/tag34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2.jpe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tags" Target="../tags/tag130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4.png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image" Target="../media/image3.jpeg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image" Target="../media/image2.jpeg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image" Target="../media/image3.jpeg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5.png"/><Relationship Id="rId2" Type="http://schemas.openxmlformats.org/officeDocument/2006/relationships/tags" Target="../tags/tag21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5.png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5.png"/><Relationship Id="rId2" Type="http://schemas.openxmlformats.org/officeDocument/2006/relationships/tags" Target="../tags/tag22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5.png"/><Relationship Id="rId2" Type="http://schemas.openxmlformats.org/officeDocument/2006/relationships/tags" Target="../tags/tag234.xml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  <a:sym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266913" y="2655800"/>
            <a:ext cx="77432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9pPr>
          </a:lstStyle>
          <a:p/>
        </p:txBody>
      </p:sp>
    </p:spTree>
  </p:cSld>
  <p:clrMapOvr>
    <a:masterClrMapping/>
  </p:clrMapOvr>
  <p:transition/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纯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9937750" y="6392863"/>
            <a:ext cx="571500" cy="2317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US" altLang="zh-CN" sz="1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12438CEF-EDDA-4DCE-9A5B-764076D13ABE}" type="slidenum">
              <a:rPr lang="en-US" altLang="zh-CN" sz="1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ph idx="1" hasCustomPrompt="1"/>
          </p:nvPr>
        </p:nvSpPr>
        <p:spPr>
          <a:xfrm>
            <a:off x="423819" y="1104181"/>
            <a:ext cx="11107601" cy="5052713"/>
          </a:xfrm>
        </p:spPr>
        <p:txBody>
          <a:bodyPr>
            <a:noAutofit/>
          </a:bodyPr>
          <a:lstStyle>
            <a:lvl1pPr marL="362585" indent="-362585">
              <a:lnSpc>
                <a:spcPct val="150000"/>
              </a:lnSpc>
              <a:buClr>
                <a:srgbClr val="032089"/>
              </a:buClr>
              <a:buFont typeface="Wingdings" panose="05000000000000000000" pitchFamily="2" charset="2"/>
              <a:buChar char="Ø"/>
              <a:defRPr sz="1800" b="0" baseline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defRPr>
            </a:lvl1pPr>
            <a:lvl2pPr>
              <a:lnSpc>
                <a:spcPct val="130000"/>
              </a:lnSpc>
              <a:buClr>
                <a:srgbClr val="032089"/>
              </a:buClr>
              <a:buFont typeface="Wingdings" panose="05000000000000000000" pitchFamily="2" charset="2"/>
              <a:buChar char="l"/>
              <a:defRPr sz="2330" b="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noProof="1"/>
              <a:t>单击此处编辑正文内容</a:t>
            </a:r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4876" y="359079"/>
            <a:ext cx="10972801" cy="528176"/>
          </a:xfrm>
        </p:spPr>
        <p:txBody>
          <a:bodyPr/>
          <a:lstStyle>
            <a:lvl1pPr>
              <a:defRPr sz="2400" b="1" baseline="0">
                <a:solidFill>
                  <a:schemeClr val="tx1"/>
                </a:solidFill>
                <a:latin typeface="微软雅黑" panose="020B0503020204020204" pitchFamily="34" charset="-122"/>
                <a:cs typeface="Times New Roman" panose="02020603050405020304" charset="0"/>
              </a:defRPr>
            </a:lvl1pPr>
          </a:lstStyle>
          <a:p>
            <a:r>
              <a:rPr lang="zh-CN" altLang="en-US" noProof="1"/>
              <a:t>单击此处编辑标题</a:t>
            </a:r>
            <a:endParaRPr lang="zh-CN" altLang="en-US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8" Type="http://schemas.openxmlformats.org/officeDocument/2006/relationships/theme" Target="../theme/theme3.xml"/><Relationship Id="rId27" Type="http://schemas.openxmlformats.org/officeDocument/2006/relationships/tags" Target="../tags/tag267.xml"/><Relationship Id="rId26" Type="http://schemas.openxmlformats.org/officeDocument/2006/relationships/tags" Target="../tags/tag266.xml"/><Relationship Id="rId25" Type="http://schemas.openxmlformats.org/officeDocument/2006/relationships/tags" Target="../tags/tag265.xml"/><Relationship Id="rId24" Type="http://schemas.openxmlformats.org/officeDocument/2006/relationships/tags" Target="../tags/tag264.xml"/><Relationship Id="rId23" Type="http://schemas.openxmlformats.org/officeDocument/2006/relationships/tags" Target="../tags/tag263.xml"/><Relationship Id="rId22" Type="http://schemas.openxmlformats.org/officeDocument/2006/relationships/tags" Target="../tags/tag262.xml"/><Relationship Id="rId21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70.xml"/><Relationship Id="rId4" Type="http://schemas.openxmlformats.org/officeDocument/2006/relationships/image" Target="../media/image7.png"/><Relationship Id="rId3" Type="http://schemas.openxmlformats.org/officeDocument/2006/relationships/tags" Target="../tags/tag269.xml"/><Relationship Id="rId2" Type="http://schemas.openxmlformats.org/officeDocument/2006/relationships/image" Target="../media/image6.jpeg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8.xml"/><Relationship Id="rId4" Type="http://schemas.openxmlformats.org/officeDocument/2006/relationships/image" Target="../media/image13.png"/><Relationship Id="rId3" Type="http://schemas.openxmlformats.org/officeDocument/2006/relationships/image" Target="../media/image6.jpeg"/><Relationship Id="rId2" Type="http://schemas.openxmlformats.org/officeDocument/2006/relationships/tags" Target="../tags/tag307.xml"/><Relationship Id="rId1" Type="http://schemas.openxmlformats.org/officeDocument/2006/relationships/tags" Target="../tags/tag306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1.xml"/><Relationship Id="rId4" Type="http://schemas.openxmlformats.org/officeDocument/2006/relationships/image" Target="../media/image14.png"/><Relationship Id="rId3" Type="http://schemas.openxmlformats.org/officeDocument/2006/relationships/image" Target="../media/image6.jpeg"/><Relationship Id="rId2" Type="http://schemas.openxmlformats.org/officeDocument/2006/relationships/tags" Target="../tags/tag310.xml"/><Relationship Id="rId1" Type="http://schemas.openxmlformats.org/officeDocument/2006/relationships/tags" Target="../tags/tag309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4.xml"/><Relationship Id="rId4" Type="http://schemas.openxmlformats.org/officeDocument/2006/relationships/image" Target="../media/image15.png"/><Relationship Id="rId3" Type="http://schemas.openxmlformats.org/officeDocument/2006/relationships/image" Target="../media/image6.jpeg"/><Relationship Id="rId2" Type="http://schemas.openxmlformats.org/officeDocument/2006/relationships/tags" Target="../tags/tag313.xml"/><Relationship Id="rId1" Type="http://schemas.openxmlformats.org/officeDocument/2006/relationships/tags" Target="../tags/tag312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7.xml"/><Relationship Id="rId4" Type="http://schemas.openxmlformats.org/officeDocument/2006/relationships/image" Target="../media/image16.png"/><Relationship Id="rId3" Type="http://schemas.openxmlformats.org/officeDocument/2006/relationships/image" Target="../media/image6.jpeg"/><Relationship Id="rId2" Type="http://schemas.openxmlformats.org/officeDocument/2006/relationships/tags" Target="../tags/tag316.xml"/><Relationship Id="rId1" Type="http://schemas.openxmlformats.org/officeDocument/2006/relationships/tags" Target="../tags/tag315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19.xml"/><Relationship Id="rId2" Type="http://schemas.openxmlformats.org/officeDocument/2006/relationships/image" Target="../media/image6.jpeg"/><Relationship Id="rId1" Type="http://schemas.openxmlformats.org/officeDocument/2006/relationships/tags" Target="../tags/tag318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25.xml"/><Relationship Id="rId3" Type="http://schemas.openxmlformats.org/officeDocument/2006/relationships/image" Target="../media/image6.jpeg"/><Relationship Id="rId2" Type="http://schemas.openxmlformats.org/officeDocument/2006/relationships/tags" Target="../tags/tag324.xml"/><Relationship Id="rId1" Type="http://schemas.openxmlformats.org/officeDocument/2006/relationships/tags" Target="../tags/tag323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2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6.jpeg"/><Relationship Id="rId2" Type="http://schemas.openxmlformats.org/officeDocument/2006/relationships/tags" Target="../tags/tag327.xml"/><Relationship Id="rId1" Type="http://schemas.openxmlformats.org/officeDocument/2006/relationships/tags" Target="../tags/tag326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31.xml"/><Relationship Id="rId4" Type="http://schemas.openxmlformats.org/officeDocument/2006/relationships/image" Target="../media/image19.png"/><Relationship Id="rId3" Type="http://schemas.openxmlformats.org/officeDocument/2006/relationships/image" Target="../media/image6.jpeg"/><Relationship Id="rId2" Type="http://schemas.openxmlformats.org/officeDocument/2006/relationships/tags" Target="../tags/tag330.xml"/><Relationship Id="rId1" Type="http://schemas.openxmlformats.org/officeDocument/2006/relationships/tags" Target="../tags/tag329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34.xml"/><Relationship Id="rId4" Type="http://schemas.openxmlformats.org/officeDocument/2006/relationships/image" Target="../media/image20.png"/><Relationship Id="rId3" Type="http://schemas.openxmlformats.org/officeDocument/2006/relationships/image" Target="../media/image6.jpeg"/><Relationship Id="rId2" Type="http://schemas.openxmlformats.org/officeDocument/2006/relationships/tags" Target="../tags/tag333.xml"/><Relationship Id="rId1" Type="http://schemas.openxmlformats.org/officeDocument/2006/relationships/tags" Target="../tags/tag332.xm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3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jpeg"/><Relationship Id="rId2" Type="http://schemas.openxmlformats.org/officeDocument/2006/relationships/tags" Target="../tags/tag336.xml"/><Relationship Id="rId1" Type="http://schemas.openxmlformats.org/officeDocument/2006/relationships/tags" Target="../tags/tag33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image" Target="../media/image6.jpeg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78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39.xml"/><Relationship Id="rId2" Type="http://schemas.openxmlformats.org/officeDocument/2006/relationships/image" Target="../media/image6.jpeg"/><Relationship Id="rId1" Type="http://schemas.openxmlformats.org/officeDocument/2006/relationships/tags" Target="../tags/tag338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1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4.xml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283.xml"/><Relationship Id="rId1" Type="http://schemas.openxmlformats.org/officeDocument/2006/relationships/tags" Target="../tags/tag28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86.xml"/><Relationship Id="rId2" Type="http://schemas.openxmlformats.org/officeDocument/2006/relationships/image" Target="../media/image6.jpeg"/><Relationship Id="rId1" Type="http://schemas.openxmlformats.org/officeDocument/2006/relationships/tags" Target="../tags/tag285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2.xml"/><Relationship Id="rId4" Type="http://schemas.openxmlformats.org/officeDocument/2006/relationships/image" Target="../media/image11.png"/><Relationship Id="rId3" Type="http://schemas.openxmlformats.org/officeDocument/2006/relationships/image" Target="../media/image6.jpeg"/><Relationship Id="rId2" Type="http://schemas.openxmlformats.org/officeDocument/2006/relationships/tags" Target="../tags/tag291.xml"/><Relationship Id="rId1" Type="http://schemas.openxmlformats.org/officeDocument/2006/relationships/tags" Target="../tags/tag290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94.xml"/><Relationship Id="rId2" Type="http://schemas.openxmlformats.org/officeDocument/2006/relationships/image" Target="../media/image6.jpeg"/><Relationship Id="rId1" Type="http://schemas.openxmlformats.org/officeDocument/2006/relationships/tags" Target="../tags/tag293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0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6.jpeg"/><Relationship Id="rId2" Type="http://schemas.openxmlformats.org/officeDocument/2006/relationships/tags" Target="../tags/tag299.xml"/><Relationship Id="rId1" Type="http://schemas.openxmlformats.org/officeDocument/2006/relationships/tags" Target="../tags/tag298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02.xml"/><Relationship Id="rId2" Type="http://schemas.openxmlformats.org/officeDocument/2006/relationships/image" Target="../media/image6.jpeg"/><Relationship Id="rId1" Type="http://schemas.openxmlformats.org/officeDocument/2006/relationships/tags" Target="../tags/tag3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数据筛选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1530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(1)</a:t>
            </a:r>
            <a:r>
              <a:rPr lang="zh-CN" altLang="en-US" sz="2000"/>
              <a:t>筛选：</a:t>
            </a:r>
            <a:endParaRPr lang="zh-CN" altLang="en-US" sz="2000"/>
          </a:p>
          <a:p>
            <a:pPr algn="l"/>
            <a:r>
              <a:rPr lang="zh-CN" altLang="en-US" sz="2000"/>
              <a:t>其中；</a:t>
            </a:r>
            <a:endParaRPr lang="zh-CN" altLang="en-US" sz="2000"/>
          </a:p>
          <a:p>
            <a:pPr algn="l"/>
            <a:r>
              <a:rPr lang="zh-CN" altLang="en-US" sz="2000"/>
              <a:t>【升序】和【降序】：选中的列按照升序</a:t>
            </a:r>
            <a:r>
              <a:rPr lang="en-US" altLang="zh-CN" sz="2000"/>
              <a:t>/</a:t>
            </a:r>
            <a:r>
              <a:rPr lang="zh-CN" altLang="en-US" sz="2000"/>
              <a:t>降序排列。</a:t>
            </a:r>
            <a:endParaRPr lang="zh-CN" altLang="en-US" sz="2000"/>
          </a:p>
          <a:p>
            <a:pPr algn="l"/>
            <a:r>
              <a:rPr lang="zh-CN" altLang="en-US" sz="2000"/>
              <a:t>【前十项】：显示前十个数据记录。</a:t>
            </a:r>
            <a:endParaRPr lang="zh-CN" altLang="en-US" sz="2000"/>
          </a:p>
          <a:p>
            <a:pPr algn="l"/>
            <a:r>
              <a:rPr lang="zh-CN" altLang="en-US" sz="2000"/>
              <a:t>【高于平均值】：所选的列按照高于平均值的筛选。</a:t>
            </a:r>
            <a:endParaRPr lang="zh-CN" altLang="en-US" sz="2000"/>
          </a:p>
          <a:p>
            <a:pPr algn="l"/>
            <a:r>
              <a:rPr lang="zh-CN" altLang="en-US" sz="2000"/>
              <a:t>【低于平均值】：</a:t>
            </a:r>
            <a:r>
              <a:rPr lang="zh-CN" altLang="en-US" sz="2000">
                <a:sym typeface="+mn-ea"/>
              </a:rPr>
              <a:t>所选的列按照低于平均值的筛选。</a:t>
            </a: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035" y="1697355"/>
            <a:ext cx="3390900" cy="42672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数据筛选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1530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(2)</a:t>
            </a:r>
            <a:r>
              <a:rPr lang="zh-CN" altLang="en-US" sz="2000"/>
              <a:t>高级</a:t>
            </a:r>
            <a:r>
              <a:rPr lang="zh-CN" altLang="en-US" sz="2000"/>
              <a:t>筛选：</a:t>
            </a:r>
            <a:endParaRPr lang="zh-CN" altLang="en-US" sz="2000"/>
          </a:p>
          <a:p>
            <a:pPr algn="l"/>
            <a:r>
              <a:rPr lang="zh-CN" sz="2000"/>
              <a:t>设置方法如下：</a:t>
            </a:r>
            <a:endParaRPr lang="zh-CN" sz="2000"/>
          </a:p>
          <a:p>
            <a:pPr algn="l"/>
            <a:r>
              <a:rPr lang="zh-CN" sz="2000"/>
              <a:t>第一：先在工作表中设置一个条件区域。条件区域的第一行必须是字段名称，其下为对应的条件值。</a:t>
            </a:r>
            <a:endParaRPr lang="zh-CN" sz="2000"/>
          </a:p>
          <a:p>
            <a:pPr algn="l"/>
            <a:r>
              <a:rPr lang="zh-CN" sz="2000"/>
              <a:t>例如：我们选择一个空的第一个，输入语文大于</a:t>
            </a:r>
            <a:r>
              <a:rPr lang="en-US" altLang="zh-CN" sz="2000"/>
              <a:t>90</a:t>
            </a:r>
            <a:r>
              <a:rPr lang="zh-CN" altLang="en-US" sz="2000"/>
              <a:t>分且数学大于</a:t>
            </a:r>
            <a:r>
              <a:rPr lang="en-US" altLang="zh-CN" sz="2000"/>
              <a:t>92</a:t>
            </a:r>
            <a:r>
              <a:rPr lang="zh-CN" altLang="en-US" sz="2000"/>
              <a:t>分：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630" y="4623435"/>
            <a:ext cx="1752600" cy="11620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数据筛选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1530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(2)</a:t>
            </a:r>
            <a:r>
              <a:rPr lang="zh-CN" altLang="en-US" sz="2000"/>
              <a:t>高级</a:t>
            </a:r>
            <a:r>
              <a:rPr lang="zh-CN" altLang="en-US" sz="2000"/>
              <a:t>筛选：</a:t>
            </a:r>
            <a:endParaRPr lang="zh-CN" altLang="en-US" sz="2000"/>
          </a:p>
          <a:p>
            <a:pPr algn="l"/>
            <a:r>
              <a:rPr lang="zh-CN" sz="2000"/>
              <a:t>设置方法如下：</a:t>
            </a:r>
            <a:endParaRPr lang="zh-CN" sz="2000"/>
          </a:p>
          <a:p>
            <a:pPr algn="l"/>
            <a:r>
              <a:rPr lang="zh-CN" sz="2000"/>
              <a:t>第二：选择工作表所有数据区域，点击【开始】，点击【筛选】下拉菜单，选择【高级筛选】，弹出对话框：</a:t>
            </a:r>
            <a:endParaRPr 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170" y="3846830"/>
            <a:ext cx="2238375" cy="26860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数据筛选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1530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(2)</a:t>
            </a:r>
            <a:r>
              <a:rPr lang="zh-CN" altLang="en-US" sz="2000"/>
              <a:t>高级</a:t>
            </a:r>
            <a:r>
              <a:rPr lang="zh-CN" altLang="en-US" sz="2000"/>
              <a:t>筛选：</a:t>
            </a:r>
            <a:endParaRPr lang="zh-CN" altLang="en-US" sz="2000"/>
          </a:p>
          <a:p>
            <a:pPr algn="l"/>
            <a:r>
              <a:rPr lang="zh-CN" sz="2000"/>
              <a:t>设置方法如下：</a:t>
            </a:r>
            <a:endParaRPr lang="zh-CN" sz="2000"/>
          </a:p>
          <a:p>
            <a:pPr algn="l"/>
            <a:r>
              <a:rPr lang="zh-CN" sz="2000"/>
              <a:t>第三：设置</a:t>
            </a:r>
            <a:endParaRPr lang="zh-CN" sz="2000"/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zh-CN" altLang="en-US" sz="2000"/>
              <a:t>方式：选择【在原有区域显示筛选结果】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zh-CN" altLang="en-US" sz="2000"/>
              <a:t>列表区域：是已经选好的数据区域，可手动更改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zh-CN" altLang="en-US" sz="2000"/>
              <a:t>条件区域：单击框右边的按钮，用鼠标拖动选择刚才建立的条件区域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zh-CN" altLang="en-US" sz="2000"/>
              <a:t>点击确定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0345" y="1426845"/>
            <a:ext cx="5353685" cy="230695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请打开素材表格，利用高级筛选筛选出数学成绩大于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90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且地理分数大于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88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的记录。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请打开素材表格，利用高级筛选筛选出数学成绩大于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90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或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地理分数大于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88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的记录。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数据分类汇总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1530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在创建分类汇总前需要对数据进行排序！</a:t>
            </a:r>
            <a:endParaRPr lang="zh-CN" sz="2000"/>
          </a:p>
          <a:p>
            <a:pPr algn="l"/>
            <a:r>
              <a:rPr lang="zh-CN" sz="2000">
                <a:sym typeface="+mn-ea"/>
              </a:rPr>
              <a:t>在创建分类汇总前需要对数据进行排序！</a:t>
            </a:r>
            <a:endParaRPr lang="zh-CN" sz="2000">
              <a:sym typeface="+mn-ea"/>
            </a:endParaRPr>
          </a:p>
          <a:p>
            <a:pPr algn="l"/>
            <a:r>
              <a:rPr lang="zh-CN" sz="2000">
                <a:sym typeface="+mn-ea"/>
              </a:rPr>
              <a:t>在创建分类汇总前需要对数据进行排序！</a:t>
            </a:r>
            <a:endParaRPr lang="zh-CN" sz="2000"/>
          </a:p>
          <a:p>
            <a:pPr algn="l"/>
            <a:endParaRPr lang="zh-CN" sz="2000"/>
          </a:p>
          <a:p>
            <a:pPr algn="l"/>
            <a:endParaRPr lang="zh-CN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  <p:bldLst>
      <p:bldP spid="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数据分类汇总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1530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步骤如下：</a:t>
            </a:r>
            <a:endParaRPr lang="zh-CN" sz="2000"/>
          </a:p>
          <a:p>
            <a:pPr algn="l"/>
            <a:r>
              <a:rPr lang="zh-CN" sz="2000"/>
              <a:t>第一步：先排序，如下图先对性别进行排序。</a:t>
            </a:r>
            <a:endParaRPr lang="zh-CN" sz="2000"/>
          </a:p>
          <a:p>
            <a:pPr algn="l"/>
            <a:endParaRPr 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40" y="3429000"/>
            <a:ext cx="6043930" cy="19805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5175" y="2247900"/>
            <a:ext cx="5636260" cy="371729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数据分类汇总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2382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步骤如下：</a:t>
            </a:r>
            <a:endParaRPr lang="zh-CN" sz="2000"/>
          </a:p>
          <a:p>
            <a:pPr algn="l"/>
            <a:r>
              <a:rPr lang="zh-CN" sz="2000"/>
              <a:t>第二步：选定需要分类汇总的数据区域，单机【数据】选项卡，选择【分类汇总】命令，如图所示：</a:t>
            </a:r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5170" y="2291080"/>
            <a:ext cx="2571750" cy="347662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数据分类汇总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2382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步骤如下：</a:t>
            </a:r>
            <a:endParaRPr lang="zh-CN" sz="2000"/>
          </a:p>
          <a:p>
            <a:pPr algn="l"/>
            <a:r>
              <a:rPr lang="zh-CN" sz="2000"/>
              <a:t>第三步：设置</a:t>
            </a:r>
            <a:endParaRPr lang="zh-CN" sz="2000"/>
          </a:p>
          <a:p>
            <a:pPr algn="l"/>
            <a:r>
              <a:rPr lang="zh-CN" sz="2000"/>
              <a:t>在【分类字段】中选择需要分类的依据，如【性别】</a:t>
            </a:r>
            <a:endParaRPr lang="zh-CN" sz="2000"/>
          </a:p>
          <a:p>
            <a:pPr algn="l"/>
            <a:endParaRPr 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8755" y="2049145"/>
            <a:ext cx="4580890" cy="338391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数据分类汇总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2382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步骤如下：</a:t>
            </a:r>
            <a:endParaRPr lang="zh-CN" sz="2000"/>
          </a:p>
          <a:p>
            <a:pPr algn="l"/>
            <a:r>
              <a:rPr lang="zh-CN" sz="2000"/>
              <a:t>第四步：在【选定汇总项】中选择需要汇总的数据，如【平均分】</a:t>
            </a:r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925" y="3429000"/>
            <a:ext cx="2427605" cy="32823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4175" y="1929765"/>
            <a:ext cx="4747260" cy="364299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电子表格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请打开素材表格，在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B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列前插入一列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性别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，其中的值随机写入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男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或者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女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然后对性别列升序排列，最后打开分类汇总，对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数学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列求平均值。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数据排序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97268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排序可以让杂乱无章的数据按规律排列，从而加快数据查询的速度。</a:t>
            </a:r>
            <a:endParaRPr lang="zh-CN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设置方法如下：</a:t>
            </a:r>
            <a:endParaRPr lang="zh-CN" altLang="en-US" sz="2000"/>
          </a:p>
          <a:p>
            <a:pPr algn="l"/>
            <a:r>
              <a:rPr lang="zh-CN" altLang="en-US" sz="2000"/>
              <a:t>选择需要排序的数据列所在的单元格，单击【升序】，则表示以该列对整体数据进行升序排列。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5785" y="1548130"/>
            <a:ext cx="5054600" cy="4318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数据排序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42138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>
                <a:sym typeface="+mn-ea"/>
              </a:rPr>
              <a:t>如果要对某一个范围内指定的列进行排序，需要先选中排序范围，然后点击【排序】下拉菜单，在【主要关键字】选择</a:t>
            </a: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总分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>
                <a:sym typeface="+mn-ea"/>
              </a:rPr>
              <a:t>，点击【确定】</a:t>
            </a:r>
            <a:r>
              <a:rPr lang="zh-CN" altLang="en-US" sz="2000">
                <a:sym typeface="+mn-ea"/>
              </a:rPr>
              <a:t>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450" y="2148205"/>
            <a:ext cx="5798820" cy="43192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请打开素材表格，对英语列升序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排列。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数据排序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42138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>
                <a:sym typeface="+mn-ea"/>
              </a:rPr>
              <a:t>如果要对多个关键字排序怎么做呢？</a:t>
            </a:r>
            <a:endParaRPr lang="zh-CN" sz="2000">
              <a:sym typeface="+mn-ea"/>
            </a:endParaRPr>
          </a:p>
          <a:p>
            <a:pPr algn="l"/>
            <a:endParaRPr lang="zh-CN" sz="2000"/>
          </a:p>
          <a:p>
            <a:pPr algn="l"/>
            <a:r>
              <a:rPr lang="zh-CN" sz="2000"/>
              <a:t>设置方法如下：</a:t>
            </a:r>
            <a:r>
              <a:rPr lang="zh-CN" altLang="en-US" sz="2000">
                <a:sym typeface="+mn-ea"/>
              </a:rPr>
              <a:t>需要先选中排序范围，然后点击【排序】下拉菜单，按顺序添加主要关键字【总分】、次要关键字【英语】，对应设置次序。</a:t>
            </a:r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575" y="2858135"/>
            <a:ext cx="5648325" cy="21907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请打开素材表格，对英语列升序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排列，然后次要关键字选择数学降序。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数据分析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数据筛选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1530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>
                <a:sym typeface="+mn-ea"/>
              </a:rPr>
              <a:t>筛选指的是从数据中把满足某些条件的值展示出来，包括筛选、高级筛选。</a:t>
            </a:r>
            <a:endParaRPr lang="zh-CN" sz="2000">
              <a:sym typeface="+mn-ea"/>
            </a:endParaRPr>
          </a:p>
          <a:p>
            <a:pPr algn="l"/>
            <a:r>
              <a:rPr lang="en-US" altLang="zh-CN" sz="2000"/>
              <a:t>(1)</a:t>
            </a:r>
            <a:r>
              <a:rPr lang="zh-CN" altLang="en-US" sz="2000"/>
              <a:t>筛选：步骤如下：</a:t>
            </a:r>
            <a:endParaRPr lang="zh-CN" altLang="en-US" sz="2000"/>
          </a:p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en-US" sz="2000"/>
              <a:t>先选中需要进行筛选的数据区域</a:t>
            </a:r>
            <a:endParaRPr lang="zh-CN" altLang="en-US" sz="2000"/>
          </a:p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en-US" sz="2000"/>
              <a:t>单击【开始】选项卡，点击【筛选】下拉菜单，选择【筛选】命令，如图所示：</a:t>
            </a:r>
            <a:endParaRPr lang="zh-CN" altLang="en-US" sz="2000"/>
          </a:p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en-US" sz="2000"/>
              <a:t>单击某一个字段下的下拉箭头，选择值即可。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b="38147"/>
          <a:stretch>
            <a:fillRect/>
          </a:stretch>
        </p:blipFill>
        <p:spPr>
          <a:xfrm>
            <a:off x="2044065" y="4598670"/>
            <a:ext cx="7410450" cy="19526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0535" y="2174240"/>
            <a:ext cx="3390900" cy="426720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请打开素材表格，筛选数学成绩等于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92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的记录。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1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2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3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4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2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</p:tagLst>
</file>

<file path=ppt/tags/tag27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76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8.xml><?xml version="1.0" encoding="utf-8"?>
<p:tagLst xmlns:p="http://schemas.openxmlformats.org/presentationml/2006/main">
  <p:tag name="KSO_WM_SLIDE_BACKGROUND_TYPE" val="general"/>
</p:tagLst>
</file>

<file path=ppt/tags/tag27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SLIDE_BACKGROUND_TYPE" val="general"/>
</p:tagLst>
</file>

<file path=ppt/tags/tag28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4.xml><?xml version="1.0" encoding="utf-8"?>
<p:tagLst xmlns:p="http://schemas.openxmlformats.org/presentationml/2006/main">
  <p:tag name="KSO_WM_SLIDE_BACKGROUND_TYPE" val="general"/>
</p:tagLst>
</file>

<file path=ppt/tags/tag28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6.xml><?xml version="1.0" encoding="utf-8"?>
<p:tagLst xmlns:p="http://schemas.openxmlformats.org/presentationml/2006/main">
  <p:tag name="AS_UNIQUEID" val="490"/>
</p:tagLst>
</file>

<file path=ppt/tags/tag287.xml><?xml version="1.0" encoding="utf-8"?>
<p:tagLst xmlns:p="http://schemas.openxmlformats.org/presentationml/2006/main">
  <p:tag name="AS_UNIQUEID" val="213"/>
</p:tagLst>
</file>

<file path=ppt/tags/tag288.xml><?xml version="1.0" encoding="utf-8"?>
<p:tagLst xmlns:p="http://schemas.openxmlformats.org/presentationml/2006/main">
  <p:tag name="AS_UNIQUEID" val="214"/>
</p:tagLst>
</file>

<file path=ppt/tags/tag289.xml><?xml version="1.0" encoding="utf-8"?>
<p:tagLst xmlns:p="http://schemas.openxmlformats.org/presentationml/2006/main">
  <p:tag name="AS_UNIQUEID" val="215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2.xml><?xml version="1.0" encoding="utf-8"?>
<p:tagLst xmlns:p="http://schemas.openxmlformats.org/presentationml/2006/main">
  <p:tag name="KSO_WM_SLIDE_BACKGROUND_TYPE" val="general"/>
</p:tagLst>
</file>

<file path=ppt/tags/tag29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4.xml><?xml version="1.0" encoding="utf-8"?>
<p:tagLst xmlns:p="http://schemas.openxmlformats.org/presentationml/2006/main">
  <p:tag name="AS_UNIQUEID" val="490"/>
</p:tagLst>
</file>

<file path=ppt/tags/tag295.xml><?xml version="1.0" encoding="utf-8"?>
<p:tagLst xmlns:p="http://schemas.openxmlformats.org/presentationml/2006/main">
  <p:tag name="AS_UNIQUEID" val="213"/>
</p:tagLst>
</file>

<file path=ppt/tags/tag296.xml><?xml version="1.0" encoding="utf-8"?>
<p:tagLst xmlns:p="http://schemas.openxmlformats.org/presentationml/2006/main">
  <p:tag name="AS_UNIQUEID" val="214"/>
</p:tagLst>
</file>

<file path=ppt/tags/tag297.xml><?xml version="1.0" encoding="utf-8"?>
<p:tagLst xmlns:p="http://schemas.openxmlformats.org/presentationml/2006/main">
  <p:tag name="AS_UNIQUEID" val="215"/>
</p:tagLst>
</file>

<file path=ppt/tags/tag29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ACKGROUND_TYPE" val="general"/>
</p:tagLst>
</file>

<file path=ppt/tags/tag30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2.xml><?xml version="1.0" encoding="utf-8"?>
<p:tagLst xmlns:p="http://schemas.openxmlformats.org/presentationml/2006/main">
  <p:tag name="AS_UNIQUEID" val="490"/>
</p:tagLst>
</file>

<file path=ppt/tags/tag303.xml><?xml version="1.0" encoding="utf-8"?>
<p:tagLst xmlns:p="http://schemas.openxmlformats.org/presentationml/2006/main">
  <p:tag name="AS_UNIQUEID" val="213"/>
</p:tagLst>
</file>

<file path=ppt/tags/tag304.xml><?xml version="1.0" encoding="utf-8"?>
<p:tagLst xmlns:p="http://schemas.openxmlformats.org/presentationml/2006/main">
  <p:tag name="AS_UNIQUEID" val="214"/>
</p:tagLst>
</file>

<file path=ppt/tags/tag305.xml><?xml version="1.0" encoding="utf-8"?>
<p:tagLst xmlns:p="http://schemas.openxmlformats.org/presentationml/2006/main">
  <p:tag name="AS_UNIQUEID" val="215"/>
</p:tagLst>
</file>

<file path=ppt/tags/tag30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8.xml><?xml version="1.0" encoding="utf-8"?>
<p:tagLst xmlns:p="http://schemas.openxmlformats.org/presentationml/2006/main">
  <p:tag name="KSO_WM_SLIDE_BACKGROUND_TYPE" val="general"/>
</p:tagLst>
</file>

<file path=ppt/tags/tag30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1.xml><?xml version="1.0" encoding="utf-8"?>
<p:tagLst xmlns:p="http://schemas.openxmlformats.org/presentationml/2006/main">
  <p:tag name="KSO_WM_SLIDE_BACKGROUND_TYPE" val="general"/>
</p:tagLst>
</file>

<file path=ppt/tags/tag31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4.xml><?xml version="1.0" encoding="utf-8"?>
<p:tagLst xmlns:p="http://schemas.openxmlformats.org/presentationml/2006/main">
  <p:tag name="KSO_WM_SLIDE_BACKGROUND_TYPE" val="general"/>
</p:tagLst>
</file>

<file path=ppt/tags/tag31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7.xml><?xml version="1.0" encoding="utf-8"?>
<p:tagLst xmlns:p="http://schemas.openxmlformats.org/presentationml/2006/main">
  <p:tag name="KSO_WM_SLIDE_BACKGROUND_TYPE" val="general"/>
</p:tagLst>
</file>

<file path=ppt/tags/tag31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9.xml><?xml version="1.0" encoding="utf-8"?>
<p:tagLst xmlns:p="http://schemas.openxmlformats.org/presentationml/2006/main">
  <p:tag name="AS_UNIQUEID" val="490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AS_UNIQUEID" val="213"/>
</p:tagLst>
</file>

<file path=ppt/tags/tag321.xml><?xml version="1.0" encoding="utf-8"?>
<p:tagLst xmlns:p="http://schemas.openxmlformats.org/presentationml/2006/main">
  <p:tag name="AS_UNIQUEID" val="214"/>
</p:tagLst>
</file>

<file path=ppt/tags/tag322.xml><?xml version="1.0" encoding="utf-8"?>
<p:tagLst xmlns:p="http://schemas.openxmlformats.org/presentationml/2006/main">
  <p:tag name="AS_UNIQUEID" val="215"/>
</p:tagLst>
</file>

<file path=ppt/tags/tag32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5.xml><?xml version="1.0" encoding="utf-8"?>
<p:tagLst xmlns:p="http://schemas.openxmlformats.org/presentationml/2006/main">
  <p:tag name="KSO_WM_SLIDE_BACKGROUND_TYPE" val="general"/>
</p:tagLst>
</file>

<file path=ppt/tags/tag32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8.xml><?xml version="1.0" encoding="utf-8"?>
<p:tagLst xmlns:p="http://schemas.openxmlformats.org/presentationml/2006/main">
  <p:tag name="KSO_WM_SLIDE_BACKGROUND_TYPE" val="general"/>
</p:tagLst>
</file>

<file path=ppt/tags/tag32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1.xml><?xml version="1.0" encoding="utf-8"?>
<p:tagLst xmlns:p="http://schemas.openxmlformats.org/presentationml/2006/main">
  <p:tag name="KSO_WM_SLIDE_BACKGROUND_TYPE" val="general"/>
</p:tagLst>
</file>

<file path=ppt/tags/tag33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4.xml><?xml version="1.0" encoding="utf-8"?>
<p:tagLst xmlns:p="http://schemas.openxmlformats.org/presentationml/2006/main">
  <p:tag name="KSO_WM_SLIDE_BACKGROUND_TYPE" val="general"/>
</p:tagLst>
</file>

<file path=ppt/tags/tag33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7.xml><?xml version="1.0" encoding="utf-8"?>
<p:tagLst xmlns:p="http://schemas.openxmlformats.org/presentationml/2006/main">
  <p:tag name="KSO_WM_SLIDE_BACKGROUND_TYPE" val="general"/>
</p:tagLst>
</file>

<file path=ppt/tags/tag33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9.xml><?xml version="1.0" encoding="utf-8"?>
<p:tagLst xmlns:p="http://schemas.openxmlformats.org/presentationml/2006/main">
  <p:tag name="AS_UNIQUEID" val="490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AS_UNIQUEID" val="213"/>
</p:tagLst>
</file>

<file path=ppt/tags/tag341.xml><?xml version="1.0" encoding="utf-8"?>
<p:tagLst xmlns:p="http://schemas.openxmlformats.org/presentationml/2006/main">
  <p:tag name="AS_UNIQUEID" val="214"/>
</p:tagLst>
</file>

<file path=ppt/tags/tag342.xml><?xml version="1.0" encoding="utf-8"?>
<p:tagLst xmlns:p="http://schemas.openxmlformats.org/presentationml/2006/main">
  <p:tag name="AS_UNIQUEID" val="215"/>
</p:tagLst>
</file>

<file path=ppt/tags/tag343.xml><?xml version="1.0" encoding="utf-8"?>
<p:tagLst xmlns:p="http://schemas.openxmlformats.org/presentationml/2006/main">
  <p:tag name="resource_record_key" val="{&quot;29&quot;:[50000090],&quot;65&quot;:[20180656]}"/>
  <p:tag name="commondata" val="eyJoZGlkIjoiOGY0MDIyMmU5ODAyY2ZmYjlmZjFlOGQyNDg3MWIyZDkifQ==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1365</Words>
  <Application>WPS 演示</Application>
  <PresentationFormat>Widescreen</PresentationFormat>
  <Paragraphs>162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38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Times New Roman</vt:lpstr>
      <vt:lpstr>黑体</vt:lpstr>
      <vt:lpstr>楷体_GB2312</vt:lpstr>
      <vt:lpstr>新宋体</vt:lpstr>
      <vt:lpstr>Arial</vt:lpstr>
      <vt:lpstr>等线</vt:lpstr>
      <vt:lpstr>Wingdings</vt:lpstr>
      <vt:lpstr>Arial Unicode MS</vt:lpstr>
      <vt:lpstr>Office Theme</vt:lpstr>
      <vt:lpstr>11_Office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Administrator</cp:lastModifiedBy>
  <cp:revision>160</cp:revision>
  <dcterms:created xsi:type="dcterms:W3CDTF">2024-11-03T11:47:00Z</dcterms:created>
  <dcterms:modified xsi:type="dcterms:W3CDTF">2024-12-06T04:19:05Z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305BBEA1EFF0420DBE4101B1DB5DBAE5_13</vt:lpwstr>
  </property>
  <property fmtid="{D5CDD505-2E9C-101B-9397-08002B2CF9AE}" pid="3" name="KSOProductBuildVer">
    <vt:lpwstr>2052-11.1.0.10009</vt:lpwstr>
  </property>
</Properties>
</file>