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56" r:id="rId3"/>
    <p:sldId id="348" r:id="rId4"/>
    <p:sldId id="257" r:id="rId5"/>
    <p:sldId id="349" r:id="rId6"/>
    <p:sldId id="350" r:id="rId7"/>
    <p:sldId id="351" r:id="rId8"/>
    <p:sldId id="352" r:id="rId9"/>
    <p:sldId id="353" r:id="rId10"/>
    <p:sldId id="354" r:id="rId11"/>
    <p:sldId id="356" r:id="rId12"/>
    <p:sldId id="360" r:id="rId13"/>
    <p:sldId id="357" r:id="rId14"/>
    <p:sldId id="361" r:id="rId15"/>
    <p:sldId id="358" r:id="rId16"/>
    <p:sldId id="362" r:id="rId17"/>
  </p:sldIdLst>
  <p:sldSz cx="9144000" cy="5143500" type="screen16x9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3B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69" autoAdjust="0"/>
  </p:normalViewPr>
  <p:slideViewPr>
    <p:cSldViewPr>
      <p:cViewPr varScale="1">
        <p:scale>
          <a:sx n="135" d="100"/>
          <a:sy n="135" d="100"/>
        </p:scale>
        <p:origin x="-840" y="-96"/>
      </p:cViewPr>
      <p:guideLst>
        <p:guide orient="horz" pos="165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2" Type="http://schemas.openxmlformats.org/officeDocument/2006/relationships/tags" Target="tags/tag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notesMaster" Target="notesMasters/notesMaster1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AD8884-D7DC-4078-BE69-A7026B78D4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1EDCCB-6F09-46C2-8EA6-B6F25FB4AAB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92F77-655C-4F00-BF1D-8F06ABC2AF9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136F0-9F48-41FB-830D-288E2A48CA2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884839"/>
            <a:ext cx="7772400" cy="1102519"/>
          </a:xfrm>
        </p:spPr>
        <p:txBody>
          <a:bodyPr/>
          <a:lstStyle/>
          <a:p>
            <a:r>
              <a:rPr lang="zh-CN" sz="6000" b="1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互联网常识及应用</a:t>
            </a:r>
            <a:endParaRPr lang="zh-CN" altLang="en-US" sz="60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228090" y="3058160"/>
            <a:ext cx="6400800" cy="1314450"/>
          </a:xfrm>
        </p:spPr>
        <p:txBody>
          <a:bodyPr>
            <a:normAutofit/>
          </a:bodyPr>
          <a:lstStyle/>
          <a:p>
            <a:r>
              <a:rPr lang="zh-CN" altLang="en-US" sz="2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大数据学院</a:t>
            </a:r>
            <a:endParaRPr lang="zh-CN" altLang="en-US" sz="2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习题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697" b="26730"/>
          <a:stretch>
            <a:fillRect/>
          </a:stretch>
        </p:blipFill>
        <p:spPr>
          <a:xfrm>
            <a:off x="611505" y="1635125"/>
            <a:ext cx="8383905" cy="236728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习题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l="697"/>
          <a:stretch>
            <a:fillRect/>
          </a:stretch>
        </p:blipFill>
        <p:spPr>
          <a:xfrm>
            <a:off x="611505" y="1635125"/>
            <a:ext cx="8383905" cy="32308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习题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r="46854" b="30774"/>
          <a:stretch>
            <a:fillRect/>
          </a:stretch>
        </p:blipFill>
        <p:spPr>
          <a:xfrm>
            <a:off x="395605" y="1635760"/>
            <a:ext cx="8636000" cy="204406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习题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rcRect r="46854" b="32451"/>
          <a:stretch>
            <a:fillRect/>
          </a:stretch>
        </p:blipFill>
        <p:spPr>
          <a:xfrm>
            <a:off x="395605" y="1635760"/>
            <a:ext cx="8636000" cy="199453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38150" y="3724275"/>
            <a:ext cx="8331200" cy="12096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lang="zh-CN" altLang="en-US"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正确答案：</a:t>
            </a:r>
            <a:r>
              <a:rPr lang="en-US" alt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B</a:t>
            </a:r>
            <a:endParaRPr lang="zh-CN" altLang="en-US"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答疑: [解析] 计算机硬件系统主要包括控制器、运算器、存储器、输入设备、输出设备、接口和总线等。常见的输入设备有鼠标、键盘、扫描仪、条形码阅读器、 触摸屏、手写笔、麦克风、摄像头和数码相机等。常见的输出设备包括显示器、打印机、绘图仪、音响、耳机、视频投影仪等。因此答案选择B。</a:t>
            </a:r>
            <a:endParaRPr lang="zh-CN" altLang="en-US"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习题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l="547" b="28584"/>
          <a:stretch>
            <a:fillRect/>
          </a:stretch>
        </p:blipFill>
        <p:spPr>
          <a:xfrm>
            <a:off x="501015" y="1564005"/>
            <a:ext cx="8642985" cy="212915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习题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rcRect l="547"/>
          <a:stretch>
            <a:fillRect/>
          </a:stretch>
        </p:blipFill>
        <p:spPr>
          <a:xfrm>
            <a:off x="501015" y="1564005"/>
            <a:ext cx="8642985" cy="29813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17545" y="2064385"/>
            <a:ext cx="5173345" cy="508635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7030A0"/>
              </a:solidFill>
            </a:endParaRPr>
          </a:p>
        </p:txBody>
      </p:sp>
      <p:sp>
        <p:nvSpPr>
          <p:cNvPr id="3" name="等腰三角形 2"/>
          <p:cNvSpPr/>
          <p:nvPr/>
        </p:nvSpPr>
        <p:spPr>
          <a:xfrm rot="5400000" flipV="1">
            <a:off x="8050281" y="2173331"/>
            <a:ext cx="390507" cy="290285"/>
          </a:xfrm>
          <a:prstGeom prst="triangle">
            <a:avLst/>
          </a:prstGeom>
          <a:solidFill>
            <a:srgbClr val="34BF4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7030A0"/>
              </a:solidFill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333612" y="2152274"/>
            <a:ext cx="1150156" cy="949325"/>
          </a:xfrm>
          <a:prstGeom prst="rect">
            <a:avLst/>
          </a:prstGeom>
          <a:noFill/>
        </p:spPr>
        <p:txBody>
          <a:bodyPr wrap="square" lIns="0" tIns="0" rIns="0" bIns="60958" rtlCol="0">
            <a:spAutoFit/>
          </a:bodyPr>
          <a:lstStyle/>
          <a:p>
            <a:pPr>
              <a:lnSpc>
                <a:spcPts val="6935"/>
              </a:lnSpc>
            </a:pPr>
            <a:r>
              <a:rPr lang="zh-CN" altLang="en-US" sz="40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内容</a:t>
            </a:r>
            <a:endParaRPr lang="zh-CN" altLang="en-US" sz="40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361308" y="3182634"/>
            <a:ext cx="379095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2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   </a:t>
            </a:r>
            <a:r>
              <a:rPr lang="zh-CN" altLang="en-US" sz="2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TCP/IP协议的工作原理</a:t>
            </a:r>
            <a:endParaRPr lang="zh-CN" altLang="en-US" sz="2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1238635" y="3086717"/>
            <a:ext cx="1340110" cy="266738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CN" sz="19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CONTENTS</a:t>
            </a:r>
            <a:endParaRPr lang="en-US" altLang="zh-CN" sz="19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361308" y="2182287"/>
            <a:ext cx="292481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altLang="zh-CN" sz="2400" dirty="0" smtClean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1.1    </a:t>
            </a:r>
            <a:r>
              <a:rPr lang="zh-CN" altLang="en-US" sz="2400" dirty="0" smtClean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网络硬件和软件</a:t>
            </a:r>
            <a:endParaRPr lang="zh-CN" altLang="en-US" sz="2400" dirty="0" smtClean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699792" y="2008063"/>
            <a:ext cx="142240" cy="1640840"/>
            <a:chOff x="2104745" y="544061"/>
            <a:chExt cx="142240" cy="1640840"/>
          </a:xfrm>
        </p:grpSpPr>
        <p:cxnSp>
          <p:nvCxnSpPr>
            <p:cNvPr id="4" name="直接连接符 3"/>
            <p:cNvCxnSpPr/>
            <p:nvPr/>
          </p:nvCxnSpPr>
          <p:spPr>
            <a:xfrm flipH="1">
              <a:off x="2177468" y="544061"/>
              <a:ext cx="4445" cy="1640840"/>
            </a:xfrm>
            <a:prstGeom prst="line">
              <a:avLst/>
            </a:prstGeom>
            <a:ln w="28575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3"/>
            <p:cNvSpPr/>
            <p:nvPr/>
          </p:nvSpPr>
          <p:spPr>
            <a:xfrm>
              <a:off x="2104745" y="790040"/>
              <a:ext cx="142240" cy="142239"/>
            </a:xfrm>
            <a:custGeom>
              <a:avLst/>
              <a:gdLst>
                <a:gd name="connsiteX0" fmla="*/ 0 w 106680"/>
                <a:gd name="connsiteY0" fmla="*/ 53339 h 106679"/>
                <a:gd name="connsiteX1" fmla="*/ 53340 w 106680"/>
                <a:gd name="connsiteY1" fmla="*/ 0 h 106679"/>
                <a:gd name="connsiteX2" fmla="*/ 106679 w 106680"/>
                <a:gd name="connsiteY2" fmla="*/ 53339 h 106679"/>
                <a:gd name="connsiteX3" fmla="*/ 53340 w 106680"/>
                <a:gd name="connsiteY3" fmla="*/ 106679 h 106679"/>
                <a:gd name="connsiteX4" fmla="*/ 0 w 106680"/>
                <a:gd name="connsiteY4" fmla="*/ 53339 h 106679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106680" h="106679">
                  <a:moveTo>
                    <a:pt x="0" y="53339"/>
                  </a:moveTo>
                  <a:cubicBezTo>
                    <a:pt x="0" y="23876"/>
                    <a:pt x="23876" y="0"/>
                    <a:pt x="53340" y="0"/>
                  </a:cubicBezTo>
                  <a:cubicBezTo>
                    <a:pt x="82803" y="0"/>
                    <a:pt x="106679" y="23876"/>
                    <a:pt x="106679" y="53339"/>
                  </a:cubicBezTo>
                  <a:cubicBezTo>
                    <a:pt x="106679" y="82804"/>
                    <a:pt x="82803" y="106679"/>
                    <a:pt x="53340" y="106679"/>
                  </a:cubicBezTo>
                  <a:cubicBezTo>
                    <a:pt x="23876" y="106679"/>
                    <a:pt x="0" y="82804"/>
                    <a:pt x="0" y="53339"/>
                  </a:cubicBezTo>
                </a:path>
              </a:pathLst>
            </a:custGeom>
            <a:solidFill>
              <a:srgbClr val="64C448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Freeform 3"/>
            <p:cNvSpPr/>
            <p:nvPr/>
          </p:nvSpPr>
          <p:spPr>
            <a:xfrm>
              <a:off x="2104745" y="1800942"/>
              <a:ext cx="142240" cy="142239"/>
            </a:xfrm>
            <a:custGeom>
              <a:avLst/>
              <a:gdLst>
                <a:gd name="connsiteX0" fmla="*/ 0 w 106680"/>
                <a:gd name="connsiteY0" fmla="*/ 53339 h 106679"/>
                <a:gd name="connsiteX1" fmla="*/ 53340 w 106680"/>
                <a:gd name="connsiteY1" fmla="*/ 0 h 106679"/>
                <a:gd name="connsiteX2" fmla="*/ 106679 w 106680"/>
                <a:gd name="connsiteY2" fmla="*/ 53339 h 106679"/>
                <a:gd name="connsiteX3" fmla="*/ 53340 w 106680"/>
                <a:gd name="connsiteY3" fmla="*/ 106679 h 106679"/>
                <a:gd name="connsiteX4" fmla="*/ 0 w 106680"/>
                <a:gd name="connsiteY4" fmla="*/ 53339 h 106679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106680" h="106679">
                  <a:moveTo>
                    <a:pt x="0" y="53339"/>
                  </a:moveTo>
                  <a:cubicBezTo>
                    <a:pt x="0" y="23876"/>
                    <a:pt x="23876" y="0"/>
                    <a:pt x="53340" y="0"/>
                  </a:cubicBezTo>
                  <a:cubicBezTo>
                    <a:pt x="82803" y="0"/>
                    <a:pt x="106679" y="23876"/>
                    <a:pt x="106679" y="53339"/>
                  </a:cubicBezTo>
                  <a:cubicBezTo>
                    <a:pt x="106679" y="82804"/>
                    <a:pt x="82803" y="106679"/>
                    <a:pt x="53340" y="106679"/>
                  </a:cubicBezTo>
                  <a:cubicBezTo>
                    <a:pt x="23876" y="106679"/>
                    <a:pt x="0" y="82804"/>
                    <a:pt x="0" y="53339"/>
                  </a:cubicBezTo>
                </a:path>
              </a:pathLst>
            </a:custGeom>
            <a:solidFill>
              <a:srgbClr val="64C448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1.1    网络硬件和软件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内容占位符 4"/>
          <p:cNvSpPr txBox="1"/>
          <p:nvPr/>
        </p:nvSpPr>
        <p:spPr>
          <a:xfrm>
            <a:off x="621498" y="2211710"/>
            <a:ext cx="7901004" cy="23728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一、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服务器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（Server）: 网络系统中，为其它计算机或设备提供网络资源服务的计算机或设备。 服务器——计算机+服务系统软件 </a:t>
            </a:r>
            <a:endParaRPr sz="1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 设备服务器</a:t>
            </a:r>
            <a:r>
              <a:rPr 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（2） 通信服务器</a:t>
            </a:r>
            <a:r>
              <a:rPr 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（3） 管理服务器</a:t>
            </a:r>
            <a:r>
              <a:rPr 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（4） 数据库服务器</a:t>
            </a:r>
            <a:r>
              <a:rPr 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sz="1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工作站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（WS——Work Station）网络中由用户操作上网，使用服务器资源的计算机各型微机都可做为工作站。 网络工作站=微机+登录软件</a:t>
            </a:r>
            <a:endParaRPr sz="1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三、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网络接口卡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（NIC）（Network Interface Card）是服务器和工作站与通信电缆相连的接口卡。</a:t>
            </a:r>
            <a:endParaRPr sz="1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四、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传输媒体</a:t>
            </a:r>
            <a:r>
              <a:rPr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（通信电缆）</a:t>
            </a:r>
            <a:endParaRPr sz="1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83260" y="1707515"/>
            <a:ext cx="25355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计算机网络硬件</a:t>
            </a:r>
            <a:endParaRPr lang="zh-CN" altLang="en-US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71775" y="1707515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看得见，摸得着</a:t>
            </a: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1.1    网络硬件和软件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内容占位符 4"/>
          <p:cNvSpPr txBox="1"/>
          <p:nvPr/>
        </p:nvSpPr>
        <p:spPr>
          <a:xfrm>
            <a:off x="4644390" y="2283460"/>
            <a:ext cx="3896360" cy="23729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l">
              <a:lnSpc>
                <a:spcPct val="150000"/>
              </a:lnSpc>
              <a:buClrTx/>
              <a:buSzTx/>
              <a:buNone/>
            </a:pPr>
            <a:r>
              <a:rPr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</a:t>
            </a: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IPX/SPX互联网络分组交换协议/顺序交换协议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algn="l">
              <a:lnSpc>
                <a:spcPct val="150000"/>
              </a:lnSpc>
              <a:buClrTx/>
              <a:buSzTx/>
              <a:buNone/>
            </a:pP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二、TCP/IP协议：互联网协议的核心协议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algn="l">
              <a:lnSpc>
                <a:spcPct val="150000"/>
              </a:lnSpc>
              <a:buClrTx/>
              <a:buSzTx/>
              <a:buNone/>
            </a:pP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三、X.21与X.25建议：网络层的协议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algn="l">
              <a:lnSpc>
                <a:spcPct val="150000"/>
              </a:lnSpc>
              <a:buClrTx/>
              <a:buSzTx/>
              <a:buNone/>
            </a:pP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四、IEEE802标准：局域网标准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algn="l">
              <a:lnSpc>
                <a:spcPct val="150000"/>
              </a:lnSpc>
              <a:buClrTx/>
              <a:buSzTx/>
              <a:buNone/>
            </a:pP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五、PPP：计算机之间通过电话线进行点到点通信的协议。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algn="l">
              <a:lnSpc>
                <a:spcPct val="150000"/>
              </a:lnSpc>
              <a:buClrTx/>
              <a:buSzTx/>
              <a:buNone/>
            </a:pP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六、SLIP：串行链路IP协议（计算机通过电话线串行互联网协议。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endParaRPr lang="en-US"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algn="l">
              <a:lnSpc>
                <a:spcPct val="150000"/>
              </a:lnSpc>
              <a:buClrTx/>
              <a:buSzTx/>
              <a:buNone/>
            </a:pP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一般和PPP组合使用SLIP/PPP）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七、</a:t>
            </a: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帧中继（Frame Relay）协议：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八、</a:t>
            </a:r>
            <a:r>
              <a:rPr sz="1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POP、SMTP、HTTP、FTP</a:t>
            </a:r>
            <a:endParaRPr sz="10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83260" y="1707515"/>
            <a:ext cx="25355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计算机网络</a:t>
            </a: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软件</a:t>
            </a:r>
            <a:endParaRPr 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71775" y="1707515"/>
            <a:ext cx="457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 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无形无色无味</a:t>
            </a:r>
            <a:endParaRPr lang="zh-CN" altLang="en-US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8655" y="2284095"/>
            <a:ext cx="3709670" cy="23514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-342900" algn="l">
              <a:lnSpc>
                <a:spcPct val="21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→ 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指计算机系统中的程序及其文档。程序是计算任务的处理对象和处理规则的描述；文档是为了便于了解程序所需的阐明性资料。程序必须装入机器内部才能工作，文档一般是给人看的，不一定装入机器。</a:t>
            </a:r>
            <a:endParaRPr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4428490" y="2427605"/>
            <a:ext cx="0" cy="2232025"/>
          </a:xfrm>
          <a:prstGeom prst="line">
            <a:avLst/>
          </a:prstGeom>
          <a:ln w="12700">
            <a:solidFill>
              <a:srgbClr val="7A3B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17545" y="3068955"/>
            <a:ext cx="5173345" cy="508635"/>
          </a:xfrm>
          <a:prstGeom prst="rect">
            <a:avLst/>
          </a:prstGeom>
          <a:solidFill>
            <a:srgbClr val="7030A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7030A0"/>
              </a:solidFill>
            </a:endParaRPr>
          </a:p>
        </p:txBody>
      </p:sp>
      <p:sp>
        <p:nvSpPr>
          <p:cNvPr id="3" name="等腰三角形 2"/>
          <p:cNvSpPr/>
          <p:nvPr/>
        </p:nvSpPr>
        <p:spPr>
          <a:xfrm rot="5400000" flipV="1">
            <a:off x="8050281" y="3177901"/>
            <a:ext cx="390507" cy="290285"/>
          </a:xfrm>
          <a:prstGeom prst="triangle">
            <a:avLst/>
          </a:prstGeom>
          <a:solidFill>
            <a:srgbClr val="34BF4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7030A0"/>
              </a:solidFill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333612" y="2152274"/>
            <a:ext cx="1150156" cy="949325"/>
          </a:xfrm>
          <a:prstGeom prst="rect">
            <a:avLst/>
          </a:prstGeom>
          <a:noFill/>
        </p:spPr>
        <p:txBody>
          <a:bodyPr wrap="square" lIns="0" tIns="0" rIns="0" bIns="60958" rtlCol="0">
            <a:spAutoFit/>
          </a:bodyPr>
          <a:lstStyle/>
          <a:p>
            <a:pPr>
              <a:lnSpc>
                <a:spcPts val="6935"/>
              </a:lnSpc>
            </a:pPr>
            <a:r>
              <a:rPr lang="zh-CN" altLang="en-US" sz="40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icrosoft YaHei UI" panose="020B0503020204020204" pitchFamily="18" charset="-122"/>
              </a:rPr>
              <a:t>内容</a:t>
            </a:r>
            <a:endParaRPr lang="zh-CN" altLang="en-US" sz="40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Microsoft YaHei UI" panose="020B0503020204020204" pitchFamily="18" charset="-122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3361308" y="3182634"/>
            <a:ext cx="379095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  <a:buClrTx/>
              <a:buSzTx/>
              <a:buFontTx/>
            </a:pPr>
            <a:r>
              <a:rPr lang="zh-CN" altLang="en-US" sz="2400" dirty="0" smtClean="0">
                <a:solidFill>
                  <a:schemeClr val="bg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1.2   TCP/IP协议的工作原理</a:t>
            </a:r>
            <a:endParaRPr lang="zh-CN" altLang="en-US" sz="2400" dirty="0" smtClean="0">
              <a:solidFill>
                <a:schemeClr val="bg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1238635" y="3086717"/>
            <a:ext cx="1340110" cy="266738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altLang="zh-CN" sz="1900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CONTENTS</a:t>
            </a:r>
            <a:endParaRPr lang="en-US" altLang="zh-CN" sz="1900" dirty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3361308" y="2182287"/>
            <a:ext cx="2924810" cy="367665"/>
          </a:xfrm>
          <a:prstGeom prst="rect">
            <a:avLst/>
          </a:prstGeom>
          <a:noFill/>
        </p:spPr>
        <p:txBody>
          <a:bodyPr wrap="none" lIns="0" tIns="0" rIns="0" bIns="60958" rtlCol="0">
            <a:spAutoFit/>
          </a:bodyPr>
          <a:lstStyle/>
          <a:p>
            <a:pPr algn="l">
              <a:lnSpc>
                <a:spcPts val="2400"/>
              </a:lnSpc>
              <a:buClrTx/>
              <a:buSzTx/>
              <a:buFontTx/>
            </a:pPr>
            <a:r>
              <a:rPr lang="zh-CN" altLang="en-US" sz="2400" dirty="0" smtClean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1.1    网络硬件和软件</a:t>
            </a:r>
            <a:endParaRPr lang="zh-CN" altLang="en-US" sz="2400" dirty="0" smtClean="0">
              <a:solidFill>
                <a:srgbClr val="7030A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2699792" y="2008063"/>
            <a:ext cx="142240" cy="1640840"/>
            <a:chOff x="2104745" y="544061"/>
            <a:chExt cx="142240" cy="1640840"/>
          </a:xfrm>
        </p:grpSpPr>
        <p:cxnSp>
          <p:nvCxnSpPr>
            <p:cNvPr id="4" name="直接连接符 3"/>
            <p:cNvCxnSpPr/>
            <p:nvPr/>
          </p:nvCxnSpPr>
          <p:spPr>
            <a:xfrm flipH="1">
              <a:off x="2177468" y="544061"/>
              <a:ext cx="4445" cy="1640840"/>
            </a:xfrm>
            <a:prstGeom prst="line">
              <a:avLst/>
            </a:prstGeom>
            <a:ln w="28575"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3"/>
            <p:cNvSpPr/>
            <p:nvPr/>
          </p:nvSpPr>
          <p:spPr>
            <a:xfrm>
              <a:off x="2104745" y="790040"/>
              <a:ext cx="142240" cy="142239"/>
            </a:xfrm>
            <a:custGeom>
              <a:avLst/>
              <a:gdLst>
                <a:gd name="connsiteX0" fmla="*/ 0 w 106680"/>
                <a:gd name="connsiteY0" fmla="*/ 53339 h 106679"/>
                <a:gd name="connsiteX1" fmla="*/ 53340 w 106680"/>
                <a:gd name="connsiteY1" fmla="*/ 0 h 106679"/>
                <a:gd name="connsiteX2" fmla="*/ 106679 w 106680"/>
                <a:gd name="connsiteY2" fmla="*/ 53339 h 106679"/>
                <a:gd name="connsiteX3" fmla="*/ 53340 w 106680"/>
                <a:gd name="connsiteY3" fmla="*/ 106679 h 106679"/>
                <a:gd name="connsiteX4" fmla="*/ 0 w 106680"/>
                <a:gd name="connsiteY4" fmla="*/ 53339 h 106679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106680" h="106679">
                  <a:moveTo>
                    <a:pt x="0" y="53339"/>
                  </a:moveTo>
                  <a:cubicBezTo>
                    <a:pt x="0" y="23876"/>
                    <a:pt x="23876" y="0"/>
                    <a:pt x="53340" y="0"/>
                  </a:cubicBezTo>
                  <a:cubicBezTo>
                    <a:pt x="82803" y="0"/>
                    <a:pt x="106679" y="23876"/>
                    <a:pt x="106679" y="53339"/>
                  </a:cubicBezTo>
                  <a:cubicBezTo>
                    <a:pt x="106679" y="82804"/>
                    <a:pt x="82803" y="106679"/>
                    <a:pt x="53340" y="106679"/>
                  </a:cubicBezTo>
                  <a:cubicBezTo>
                    <a:pt x="23876" y="106679"/>
                    <a:pt x="0" y="82804"/>
                    <a:pt x="0" y="53339"/>
                  </a:cubicBezTo>
                </a:path>
              </a:pathLst>
            </a:custGeom>
            <a:solidFill>
              <a:srgbClr val="64C448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Freeform 3"/>
            <p:cNvSpPr/>
            <p:nvPr/>
          </p:nvSpPr>
          <p:spPr>
            <a:xfrm>
              <a:off x="2104745" y="1800942"/>
              <a:ext cx="142240" cy="142239"/>
            </a:xfrm>
            <a:custGeom>
              <a:avLst/>
              <a:gdLst>
                <a:gd name="connsiteX0" fmla="*/ 0 w 106680"/>
                <a:gd name="connsiteY0" fmla="*/ 53339 h 106679"/>
                <a:gd name="connsiteX1" fmla="*/ 53340 w 106680"/>
                <a:gd name="connsiteY1" fmla="*/ 0 h 106679"/>
                <a:gd name="connsiteX2" fmla="*/ 106679 w 106680"/>
                <a:gd name="connsiteY2" fmla="*/ 53339 h 106679"/>
                <a:gd name="connsiteX3" fmla="*/ 53340 w 106680"/>
                <a:gd name="connsiteY3" fmla="*/ 106679 h 106679"/>
                <a:gd name="connsiteX4" fmla="*/ 0 w 106680"/>
                <a:gd name="connsiteY4" fmla="*/ 53339 h 106679"/>
              </a:gdLst>
              <a:ahLst/>
              <a:cxnLst>
                <a:cxn ang="0">
                  <a:pos x="connsiteX0" y="connsiteY0"/>
                </a:cxn>
                <a:cxn ang="1">
                  <a:pos x="connsiteX1" y="connsiteY1"/>
                </a:cxn>
                <a:cxn ang="2">
                  <a:pos x="connsiteX2" y="connsiteY2"/>
                </a:cxn>
                <a:cxn ang="3">
                  <a:pos x="connsiteX3" y="connsiteY3"/>
                </a:cxn>
                <a:cxn ang="4">
                  <a:pos x="connsiteX4" y="connsiteY4"/>
                </a:cxn>
              </a:cxnLst>
              <a:rect l="l" t="t" r="r" b="b"/>
              <a:pathLst>
                <a:path w="106680" h="106679">
                  <a:moveTo>
                    <a:pt x="0" y="53339"/>
                  </a:moveTo>
                  <a:cubicBezTo>
                    <a:pt x="0" y="23876"/>
                    <a:pt x="23876" y="0"/>
                    <a:pt x="53340" y="0"/>
                  </a:cubicBezTo>
                  <a:cubicBezTo>
                    <a:pt x="82803" y="0"/>
                    <a:pt x="106679" y="23876"/>
                    <a:pt x="106679" y="53339"/>
                  </a:cubicBezTo>
                  <a:cubicBezTo>
                    <a:pt x="106679" y="82804"/>
                    <a:pt x="82803" y="106679"/>
                    <a:pt x="53340" y="106679"/>
                  </a:cubicBezTo>
                  <a:cubicBezTo>
                    <a:pt x="23876" y="106679"/>
                    <a:pt x="0" y="82804"/>
                    <a:pt x="0" y="53339"/>
                  </a:cubicBezTo>
                </a:path>
              </a:pathLst>
            </a:custGeom>
            <a:solidFill>
              <a:srgbClr val="64C448">
                <a:alpha val="100000"/>
              </a:srgbClr>
            </a:solidFill>
            <a:ln w="12700">
              <a:solidFill>
                <a:srgbClr val="000000">
                  <a:alpha val="0"/>
                </a:srgb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17" tIns="60958" rIns="121917" bIns="60958" rtlCol="0" anchor="ctr"/>
            <a:lstStyle/>
            <a:p>
              <a:pPr algn="ctr"/>
              <a:endParaRPr lang="zh-CN" altLang="en-US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TCP/IP协议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6" name="内容占位符 4"/>
          <p:cNvSpPr txBox="1"/>
          <p:nvPr/>
        </p:nvSpPr>
        <p:spPr>
          <a:xfrm>
            <a:off x="755650" y="3075305"/>
            <a:ext cx="7360285" cy="122301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70000"/>
              </a:lnSpc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是指能够在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多个不同网络间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实现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信息传输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</a:t>
            </a:r>
            <a:r>
              <a:rPr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协议簇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。TCP/IP协议不仅仅指的是TCP 和IP两个协议，而是指一个由</a:t>
            </a:r>
            <a:r>
              <a:rPr sz="14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FTP、SMTP、TCP、UDP、IP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等协议构成的协议簇， 只是因为在TCP/IP协议中TCP协议和IP协议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最具代表性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，所以被称为TCP/IP协议。</a:t>
            </a:r>
            <a:endParaRPr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83260" y="2138045"/>
            <a:ext cx="25355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原理</a:t>
            </a:r>
            <a:endParaRPr 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64030" y="1850708"/>
            <a:ext cx="4572000" cy="929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>
              <a:lnSpc>
                <a:spcPct val="130000"/>
              </a:lnSpc>
            </a:pPr>
            <a:r>
              <a:rPr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TCP/IP</a:t>
            </a:r>
            <a:endParaRPr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Transmission Control Protocol/Internet Protocol</a:t>
            </a:r>
            <a:endParaRPr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r>
              <a:rPr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传输控制协议/网际协议</a:t>
            </a:r>
            <a:endParaRPr sz="140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H="1">
            <a:off x="1691640" y="1916430"/>
            <a:ext cx="635" cy="798195"/>
          </a:xfrm>
          <a:prstGeom prst="line">
            <a:avLst/>
          </a:prstGeom>
          <a:ln w="12700">
            <a:solidFill>
              <a:srgbClr val="7A3B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TCP/IP协议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3636010" y="1167130"/>
            <a:ext cx="25355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基本工作原理</a:t>
            </a:r>
            <a:endParaRPr 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860290" y="1151255"/>
            <a:ext cx="253555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 algn="ctr">
              <a:buFont typeface="Wingdings" panose="05000000000000000000" charset="0"/>
              <a:buNone/>
            </a:pPr>
            <a:r>
              <a:rPr lang="zh-CN" sz="20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视频详析</a:t>
            </a:r>
            <a:endParaRPr lang="zh-CN" sz="2000" b="1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619885" y="2644140"/>
            <a:ext cx="565912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https://www.bilibili.com/video/BV1Vo4y1U7wM/?p=1</a:t>
            </a: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TCP/IP协议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83895" y="1708150"/>
            <a:ext cx="25355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各协议之间的关系</a:t>
            </a:r>
            <a:endParaRPr 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内容占位符 4"/>
          <p:cNvSpPr txBox="1"/>
          <p:nvPr/>
        </p:nvSpPr>
        <p:spPr>
          <a:xfrm>
            <a:off x="755650" y="2004695"/>
            <a:ext cx="7360285" cy="83629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 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下面以采用TCP/IP协议</a:t>
            </a:r>
            <a:r>
              <a:rPr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传送文件</a:t>
            </a:r>
            <a:r>
              <a:rPr sz="14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为例，说明TCP/IP的工作原理，其中应用层传输文件采用文件传输协议（FTP）。</a:t>
            </a:r>
            <a:endParaRPr sz="14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3895" y="3102610"/>
            <a:ext cx="751840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</a:t>
            </a:r>
            <a:r>
              <a:rPr 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源主机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上，应用层将一串</a:t>
            </a:r>
            <a:r>
              <a:rPr 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应用数据流</a:t>
            </a:r>
            <a:r>
              <a:rPr lang="zh-CN" sz="1400" b="1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传送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给</a:t>
            </a:r>
            <a:r>
              <a:rPr 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传输层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2.</a:t>
            </a:r>
            <a:r>
              <a:rPr 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传输层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将应用层的数据</a:t>
            </a:r>
            <a:r>
              <a:rPr lang="zh-CN"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流</a:t>
            </a:r>
            <a:r>
              <a:rPr lang="zh-CN" sz="140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截成</a:t>
            </a:r>
            <a:r>
              <a:rPr 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分组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，并加上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报头形成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</a:t>
            </a:r>
            <a:r>
              <a:rPr lang="zh-CN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段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，送交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网络层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3.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在网络层给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段加上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包括源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、目的主机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地址的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IP报头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，生成一个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IP数据包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，并将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数据包送交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链路层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4.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链路层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在其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帧的数据部分装上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IP数据包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，再加上源、目的主机的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地址和帧头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，并根据其目的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地址，将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帧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发往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目的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主机或IP路由器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endParaRPr lang="zh-CN" altLang="en-US" sz="1400" b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4530" y="2787650"/>
            <a:ext cx="324167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TCP/IP</a:t>
            </a:r>
            <a:r>
              <a:rPr 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协议的工作流程如下：</a:t>
            </a:r>
            <a:endParaRPr lang="zh-CN" altLang="en-US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5"/>
          <p:cNvSpPr txBox="1"/>
          <p:nvPr/>
        </p:nvSpPr>
        <p:spPr>
          <a:xfrm>
            <a:off x="621665" y="1131570"/>
            <a:ext cx="3828415" cy="43878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1.</a:t>
            </a:r>
            <a:r>
              <a:rPr lang="en-US" altLang="zh-CN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 dirty="0">
                <a:solidFill>
                  <a:srgbClr val="7A3B9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TCP/IP协议</a:t>
            </a:r>
            <a:endParaRPr lang="zh-CN" altLang="en-US" sz="2800" b="1" dirty="0">
              <a:solidFill>
                <a:srgbClr val="7A3B9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683895" y="1779905"/>
            <a:ext cx="2535555" cy="368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285750" indent="-285750">
              <a:buFont typeface="Wingdings" panose="05000000000000000000" charset="0"/>
              <a:buChar char="l"/>
            </a:pPr>
            <a:r>
              <a:rPr 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各协议之间的关系</a:t>
            </a:r>
            <a:endParaRPr lang="zh-CN" b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4530" y="2285365"/>
            <a:ext cx="324167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TCP/IP</a:t>
            </a:r>
            <a:r>
              <a:rPr lang="zh-CN" b="1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协议的工作流程如下：</a:t>
            </a:r>
            <a:endParaRPr lang="zh-CN" altLang="en-US" b="1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3895" y="2600325"/>
            <a:ext cx="7616190" cy="25012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60000"/>
              </a:lnSpc>
            </a:pP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5.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在目的主机，链路层将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MAC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帧的帧头去掉，并将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数据包送交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网络层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6.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网络层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检查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报头，如果报头中校验和与计算结果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不一致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，则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丢弃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该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数据包；若校验和与计算结果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一致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，则去掉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IP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报头，将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段送交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传输层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7.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传输层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检查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顺序号，判断是否是正确的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分组，然后检查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报头数据。若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正确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，则向源主机发确认信息；若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不正确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丢包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，则向源主机要求重发信息。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8.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在目的主机，传输层去掉</a:t>
            </a:r>
            <a:r>
              <a:rPr lang="en-US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TCP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报头，将排好顺序的分组组成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应用数据流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送给应用程序。这样目的主机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接收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到的来自源主机的</a:t>
            </a:r>
            <a:r>
              <a:rPr lang="en-US" sz="1400" b="1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字节流</a:t>
            </a:r>
            <a:r>
              <a:rPr lang="zh-CN" sz="1400" b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，就像是直接接收来自源主机的字节流一样。</a:t>
            </a:r>
            <a:endParaRPr lang="zh-CN" altLang="en-US" sz="1400" b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MzY1YmRkNzc2YWM5YmFiNzkxMGE0NDRkNThlZDM4YjE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36EB8"/>
        </a:solidFill>
        <a:ln>
          <a:noFill/>
        </a:ln>
      </a:spPr>
      <a:bodyPr rtlCol="0" anchor="ctr"/>
      <a:lstStyle>
        <a:defPPr algn="ctr">
          <a:defRPr>
            <a:solidFill>
              <a:srgbClr val="7030A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1787</Words>
  <Application>WPS 演示</Application>
  <PresentationFormat>全屏显示(16:9)</PresentationFormat>
  <Paragraphs>107</Paragraphs>
  <Slides>15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4" baseType="lpstr">
      <vt:lpstr>Arial</vt:lpstr>
      <vt:lpstr>宋体</vt:lpstr>
      <vt:lpstr>Wingdings</vt:lpstr>
      <vt:lpstr>微软雅黑</vt:lpstr>
      <vt:lpstr>Microsoft YaHei UI</vt:lpstr>
      <vt:lpstr>Wingdings</vt:lpstr>
      <vt:lpstr>Calibri</vt:lpstr>
      <vt:lpstr>Arial Unicode MS</vt:lpstr>
      <vt:lpstr>Office 主题​​</vt:lpstr>
      <vt:lpstr>互联网常识及应用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计算机应用基础</dc:title>
  <dc:creator>F</dc:creator>
  <cp:lastModifiedBy>雾七岸</cp:lastModifiedBy>
  <cp:revision>31</cp:revision>
  <dcterms:created xsi:type="dcterms:W3CDTF">2021-09-26T12:14:00Z</dcterms:created>
  <dcterms:modified xsi:type="dcterms:W3CDTF">2022-09-26T10:50:31Z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55E89687EB804C83889C4AB1089C74E4</vt:lpwstr>
  </property>
  <property fmtid="{D5CDD505-2E9C-101B-9397-08002B2CF9AE}" pid="3" name="KSOProductBuildVer">
    <vt:lpwstr>2052-11.1.0.12358</vt:lpwstr>
  </property>
</Properties>
</file>