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0" r:id="rId3"/>
    <p:sldId id="413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3" r:id="rId13"/>
    <p:sldId id="422" r:id="rId14"/>
    <p:sldId id="424" r:id="rId15"/>
    <p:sldId id="425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2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/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rgbClr val="7030A0"/>
                </a:solidFill>
              </a:rPr>
              <a:t>模块三</a:t>
            </a:r>
            <a:r>
              <a:rPr lang="en-US" altLang="zh-CN">
                <a:solidFill>
                  <a:srgbClr val="7030A0"/>
                </a:solidFill>
              </a:rPr>
              <a:t>  </a:t>
            </a:r>
            <a:r>
              <a:rPr lang="zh-CN" altLang="en-US">
                <a:solidFill>
                  <a:srgbClr val="7030A0"/>
                </a:solidFill>
              </a:rPr>
              <a:t>互联网常识及应用</a:t>
            </a:r>
            <a:endParaRPr lang="zh-CN" altLang="en-US">
              <a:solidFill>
                <a:srgbClr val="7030A0"/>
              </a:solidFill>
            </a:endParaRPr>
          </a:p>
        </p:txBody>
      </p:sp>
      <p:sp>
        <p:nvSpPr>
          <p:cNvPr id="5" name="副标题 4"/>
          <p:cNvSpPr/>
          <p:nvPr>
            <p:ph type="subTitle" idx="1"/>
          </p:nvPr>
        </p:nvSpPr>
        <p:spPr/>
        <p:txBody>
          <a:bodyPr/>
          <a:p>
            <a:r>
              <a:t>Internet 的连接与测试</a:t>
            </a:r>
            <a:r>
              <a:rPr lang="zh-CN"/>
              <a:t>、</a:t>
            </a:r>
            <a:r>
              <a:t>Internet 提供的服务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182370"/>
            <a:ext cx="10968990" cy="469900"/>
          </a:xfrm>
        </p:spPr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6.Internet 提供的服务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735330" y="2129155"/>
            <a:ext cx="10845165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19050" indent="0" fontAlgn="auto"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sz="20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</a:t>
            </a:r>
            <a:r>
              <a:rPr lang="zh-CN" sz="2000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(World Wide Web)服务：也是目前应用最广的一种基本互联网应用，我们每天上网都要用到这种服务。通过 WWW 服务，只要用鼠标进行本地操作，就可以到达世界上的任何地方。</a:t>
            </a:r>
            <a:r>
              <a:rPr lang="zh-CN" sz="20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 是以超文本标记语言（</a:t>
            </a:r>
            <a:r>
              <a:rPr lang="zh-CN" sz="2000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Hypertext Markup Language,</a:t>
            </a:r>
            <a:r>
              <a:rPr lang="zh-CN" sz="20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HTML）与超文本传输协议（</a:t>
            </a:r>
            <a:r>
              <a:rPr lang="zh-CN" sz="2000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Hypertext Transfer Protocol, </a:t>
            </a:r>
            <a:r>
              <a:rPr lang="zh-CN" sz="20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HTTP）为基础</a:t>
            </a:r>
            <a:r>
              <a:rPr lang="zh-CN" sz="2000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，能够以十分友好的接口提供 Internet 信息查询服务的多媒体信息系统。 </a:t>
            </a:r>
            <a:endParaRPr lang="zh-CN" sz="2000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0" fontAlgn="auto"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None/>
            </a:pPr>
            <a:endParaRPr lang="zh-CN" altLang="en-US" sz="2000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720850"/>
            <a:ext cx="10968990" cy="2454275"/>
          </a:xfrm>
        </p:spPr>
        <p:txBody>
          <a:bodyPr>
            <a:noAutofit/>
          </a:bodyPr>
          <a:p>
            <a:pPr>
              <a:buClr>
                <a:srgbClr val="0070C0"/>
              </a:buClr>
              <a:buFont typeface="Wingdings" panose="05000000000000000000" charset="0"/>
              <a:buChar char="l"/>
            </a:pPr>
            <a:r>
              <a:rPr sz="200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FTP(</a:t>
            </a:r>
            <a:r>
              <a:rPr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File Transfer Protocol)服务：顾名思义，就是</a:t>
            </a:r>
            <a:r>
              <a:rPr sz="200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专门用来传输文件 的协议</a:t>
            </a:r>
            <a:r>
              <a:rPr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。简单地说，支持 FTP 协议的服务器就是 FTP 服务器。在 FTP 的使用当中，用户经常遇到两个概念：“下载”（Download）和“上传”（Upload）。</a:t>
            </a:r>
            <a:r>
              <a:rPr sz="200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“下载” 文件就是从远程主机拷贝文件至自己的计算机上；“上传”文件就是将文件从自己的计算机中拷贝至远程主机上</a:t>
            </a:r>
            <a:r>
              <a:rPr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。用 Internet 语言来说，用户可通过客户机程序向（从）远程主机上传（下载）文件。</a:t>
            </a:r>
            <a:endParaRPr lang="zh-CN" altLang="en-US" sz="2000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2000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11505" y="1028700"/>
            <a:ext cx="10968990" cy="4699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6.Internet 提供的服务</a:t>
            </a:r>
            <a:endParaRPr lang="zh-CN" altLang="en-US" b="1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736090"/>
            <a:ext cx="10968990" cy="3160395"/>
          </a:xfrm>
        </p:spPr>
        <p:txBody>
          <a:bodyPr/>
          <a:p>
            <a:pPr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altLang="en-US" sz="2000">
                <a:solidFill>
                  <a:srgbClr val="FF0000"/>
                </a:solidFill>
              </a:rPr>
              <a:t>Telnet（远程登录）服务</a:t>
            </a:r>
            <a:r>
              <a:rPr lang="zh-CN" altLang="en-US" sz="2000"/>
              <a:t>：远程登录是指</a:t>
            </a:r>
            <a:r>
              <a:rPr lang="zh-CN" altLang="en-US" sz="2000">
                <a:solidFill>
                  <a:srgbClr val="FF0000"/>
                </a:solidFill>
              </a:rPr>
              <a:t>在网络通信协议 Telnet 的支持下用户本地的计算机通过 Internet 连接到某台远程计算机上,使自己的计算机 暂时成为远程计算机的一个仿真终端</a:t>
            </a:r>
            <a:r>
              <a:rPr lang="zh-CN" altLang="en-US" sz="2000"/>
              <a:t>。Telnet 采用</a:t>
            </a:r>
            <a:r>
              <a:rPr lang="zh-CN" altLang="en-US" sz="2000">
                <a:solidFill>
                  <a:srgbClr val="FF0000"/>
                </a:solidFill>
              </a:rPr>
              <a:t>客户机/服务器工作方式</a:t>
            </a:r>
            <a:r>
              <a:rPr lang="zh-CN" altLang="en-US" sz="2000"/>
              <a:t>，进行远程登录时需要满足以下条件：在本地计算机上必须装有包含 Telnet 协议的客户程序；必须知道远程主机的 IP 地址或域名；必须知道登录标识与口令。当然 Telnet 服务由于在通信过程中数据是以明文传输有一定的安全隐患，现已被SSH 协议所替代。 </a:t>
            </a:r>
            <a:endParaRPr lang="zh-CN" altLang="en-US" sz="2000"/>
          </a:p>
          <a:p>
            <a:pPr marL="0" indent="0"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None/>
            </a:pPr>
            <a:endParaRPr lang="zh-CN" altLang="en-US" sz="2000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11505" y="1028700"/>
            <a:ext cx="10968990" cy="4699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6.Internet 提供的服务</a:t>
            </a:r>
            <a:endParaRPr lang="zh-CN" altLang="en-US" b="1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520825"/>
            <a:ext cx="10968990" cy="2714625"/>
          </a:xfrm>
        </p:spPr>
        <p:txBody>
          <a:bodyPr/>
          <a:p>
            <a:pPr>
              <a:buClr>
                <a:srgbClr val="0070C0"/>
              </a:buClr>
              <a:buFont typeface="Wingdings" panose="05000000000000000000" charset="0"/>
              <a:buChar char="l"/>
            </a:pPr>
            <a:r>
              <a:rPr sz="200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E-mail（电子邮件）服务</a:t>
            </a:r>
            <a:r>
              <a:rPr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：电子邮件是一种利用计算机网络交换电子信件 的通信手段，电子邮件不仅使用方便，而且还具有传递迅速和费用低廉的优点。 电子邮件不仅能传递文字信息，还可以传递图像、声音、动画等多媒体信息。</a:t>
            </a:r>
            <a:r>
              <a:rPr sz="200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电子邮件系统采用客户机/服务器工作模式，由邮件服务器端与邮件客户端两部分组成。邮件服务器端包括接收邮件服务器和发送邮件服务器两类</a:t>
            </a:r>
            <a:r>
              <a:rPr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0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Clr>
                <a:srgbClr val="0070C0"/>
              </a:buClr>
              <a:buFont typeface="Wingdings" panose="05000000000000000000" charset="0"/>
              <a:buNone/>
            </a:pPr>
            <a:endParaRPr lang="zh-CN" altLang="en-US" sz="20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11505" y="1028700"/>
            <a:ext cx="10968990" cy="4699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6.Internet 提供的服务</a:t>
            </a:r>
            <a:endParaRPr lang="zh-CN" altLang="en-US" b="1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altLang="en-US" sz="2000"/>
              <a:t>DNS是什么？</a:t>
            </a:r>
            <a:endParaRPr lang="zh-CN" altLang="en-US" sz="2000"/>
          </a:p>
          <a:p>
            <a:pPr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altLang="en-US" sz="2000"/>
              <a:t>概括的说</a:t>
            </a:r>
            <a:r>
              <a:rPr lang="zh-CN" altLang="en-US" sz="2000">
                <a:solidFill>
                  <a:srgbClr val="FF0000"/>
                </a:solidFill>
              </a:rPr>
              <a:t>DNS是计算机域名</a:t>
            </a:r>
            <a:r>
              <a:rPr lang="zh-CN" altLang="en-US" sz="2000"/>
              <a:t>(Domain Name System)的缩写，它是由</a:t>
            </a:r>
            <a:r>
              <a:rPr lang="zh-CN" altLang="en-US" sz="2000">
                <a:solidFill>
                  <a:srgbClr val="FF0000"/>
                </a:solidFill>
              </a:rPr>
              <a:t>解析器域名服务器组成的</a:t>
            </a:r>
            <a:r>
              <a:rPr lang="zh-CN" altLang="en-US" sz="2000"/>
              <a:t>。域名服务器是指</a:t>
            </a:r>
            <a:r>
              <a:rPr lang="zh-CN" altLang="en-US" sz="2000">
                <a:solidFill>
                  <a:srgbClr val="FF0000"/>
                </a:solidFill>
              </a:rPr>
              <a:t>保存有该网络中所有主机的域名和对应IP地址，并具有将域名转换为IP地址功能的服务器</a:t>
            </a:r>
            <a:r>
              <a:rPr lang="zh-CN" altLang="en-US" sz="2000"/>
              <a:t>。其中</a:t>
            </a:r>
            <a:r>
              <a:rPr lang="zh-CN" altLang="en-US" sz="2000">
                <a:solidFill>
                  <a:srgbClr val="FF0000"/>
                </a:solidFill>
              </a:rPr>
              <a:t>域名必须对应一个IP地址</a:t>
            </a:r>
            <a:r>
              <a:rPr lang="zh-CN" altLang="en-US" sz="2000"/>
              <a:t>，一</a:t>
            </a:r>
            <a:r>
              <a:rPr lang="zh-CN" altLang="en-US" sz="2000">
                <a:solidFill>
                  <a:srgbClr val="FF0000"/>
                </a:solidFill>
              </a:rPr>
              <a:t>个IP地址可以同时对应多个域名</a:t>
            </a:r>
            <a:r>
              <a:rPr lang="zh-CN" altLang="en-US" sz="2000"/>
              <a:t>，但IP地址不一定有域名。</a:t>
            </a:r>
            <a:endParaRPr lang="zh-CN" altLang="en-US" sz="200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910025"/>
            <a:ext cx="10969200" cy="705600"/>
          </a:xfrm>
        </p:spPr>
        <p:txBody>
          <a:bodyPr/>
          <a:p>
            <a:r>
              <a:rPr lang="zh-CN" altLang="en-US" sz="2200">
                <a:solidFill>
                  <a:srgbClr val="7030A0"/>
                </a:solidFill>
              </a:rPr>
              <a:t>1.4 Internet 的连接与测试</a:t>
            </a:r>
            <a:endParaRPr lang="zh-CN" altLang="en-US" sz="2200">
              <a:solidFill>
                <a:srgbClr val="7030A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495300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1284436320"/>
                </a:ext>
              </a:extLst>
            </a:pPr>
            <a:r>
              <a:rPr lang="zh-CN" altLang="en-US"/>
              <a:t>Internet 的连接分为单机和局域网方式两种接入，单机连接Internet 主要应用在家庭用户，ISP 通过提供用户名和密码，用户通过拨号接入。局域网方式连接通常应用在大中小企业和各机构。例如多数院校的校园网就是典型的局域网方式连接 Internet。</a:t>
            </a:r>
            <a:endParaRPr lang="zh-CN" altLang="en-U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156335"/>
            <a:ext cx="10968990" cy="629285"/>
          </a:xfrm>
        </p:spPr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1.IP 地址的概念</a:t>
            </a:r>
            <a:endParaRPr lang="zh-CN" altLang="en-US" b="1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0375" y="1586230"/>
            <a:ext cx="1099693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Internet 是一个基于 TCP/IP 协议的全球范围互连网络，在网络中，用于进行网络通信的设备(如路由器、服务器、工作站等)统称为主机。</a:t>
            </a:r>
            <a:r>
              <a:rPr lang="zh-CN" altLang="en-US">
                <a:solidFill>
                  <a:srgbClr val="FF0000"/>
                </a:solidFill>
              </a:rPr>
              <a:t>在 IP 网络中，每一个主机必须有一个专门的地址用于标识自己，该地址称为 IP 地址。在网络上主机的 IP 地址必须是唯一的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，如果两个或多个计算机的 IP 地址因为相同而发生冲突，则这些计算机就无法正确地访问和使用网络。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</a:rPr>
              <a:t>IP 地址是形式上是一个 32 位的二进制数，通常用带点的十进制数字表示(简称点分十进制数)。每个 IP 地址分为 4 段，每段由一个 8 位二进制数组成，段与段之间用小圆点“.”隔开，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如 202.202.240.33。I</a:t>
            </a:r>
            <a:r>
              <a:rPr lang="zh-CN" altLang="en-US">
                <a:solidFill>
                  <a:srgbClr val="FF0000"/>
                </a:solidFill>
              </a:rPr>
              <a:t>P 地址在结构上包含两个部分：网络地址和网络中的主机地址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，网络地址用于反映主机所在的网络称为网络标识，主机地址用于反映其所处网络中的序列号，称为主机标识。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IP 地址是第三层地址，用于网络中的逻辑寻址，是进行 IP 路由选择的基本依据，又被称为逻辑地址或协议地址。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065530"/>
            <a:ext cx="10968990" cy="600075"/>
          </a:xfrm>
        </p:spPr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2.IP 地址的分类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1505" y="1665605"/>
            <a:ext cx="88252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IP 地址分为 A、B、C、D、E 等 5 类，其中用于给主机分配地址的为 A、B、C 类。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5500" y="2033905"/>
            <a:ext cx="9093835" cy="37922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altLang="en-US">
                <a:solidFill>
                  <a:srgbClr val="FF0000"/>
                </a:solidFill>
              </a:rPr>
              <a:t>A 类地址</a:t>
            </a:r>
            <a:r>
              <a:rPr lang="zh-CN" altLang="en-US"/>
              <a:t>：</a:t>
            </a:r>
            <a:r>
              <a:rPr lang="zh-CN" altLang="en-US">
                <a:solidFill>
                  <a:srgbClr val="FF0000"/>
                </a:solidFill>
              </a:rPr>
              <a:t>高 8 位表示网络地地址（最高位为 0）</a:t>
            </a:r>
            <a:r>
              <a:rPr lang="zh-CN" altLang="en-US"/>
              <a:t>，</a:t>
            </a:r>
            <a:r>
              <a:rPr lang="zh-CN" altLang="en-US">
                <a:solidFill>
                  <a:srgbClr val="FF0000"/>
                </a:solidFill>
              </a:rPr>
              <a:t>低 24 位为主机地址</a:t>
            </a:r>
            <a:r>
              <a:rPr lang="zh-CN" altLang="en-US"/>
              <a:t>。相应地有 2</a:t>
            </a:r>
            <a:r>
              <a:rPr lang="zh-CN" altLang="en-US" baseline="30000"/>
              <a:t>7</a:t>
            </a:r>
            <a:r>
              <a:rPr lang="zh-CN" altLang="en-US"/>
              <a:t>-2 个 A 类网，一个 A 类网可以有 2</a:t>
            </a:r>
            <a:r>
              <a:rPr lang="zh-CN" altLang="en-US" baseline="30000"/>
              <a:t>24</a:t>
            </a:r>
            <a:r>
              <a:rPr lang="zh-CN" altLang="en-US"/>
              <a:t>-2 台主机</a:t>
            </a:r>
            <a:endParaRPr lang="zh-CN" altLang="en-US"/>
          </a:p>
          <a:p>
            <a:pPr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altLang="en-US">
                <a:solidFill>
                  <a:srgbClr val="FF0000"/>
                </a:solidFill>
              </a:rPr>
              <a:t>B 类地址</a:t>
            </a:r>
            <a:r>
              <a:rPr lang="zh-CN" altLang="en-US"/>
              <a:t>：</a:t>
            </a:r>
            <a:r>
              <a:rPr lang="zh-CN" altLang="en-US">
                <a:solidFill>
                  <a:srgbClr val="FF0000"/>
                </a:solidFill>
              </a:rPr>
              <a:t>高 16 位表示网络地址(最高两位为 10)</a:t>
            </a:r>
            <a:r>
              <a:rPr lang="zh-CN" altLang="en-US"/>
              <a:t>，</a:t>
            </a:r>
            <a:r>
              <a:rPr lang="zh-CN" altLang="en-US">
                <a:solidFill>
                  <a:srgbClr val="FF0000"/>
                </a:solidFill>
              </a:rPr>
              <a:t>低 16 位表示主机地址</a:t>
            </a:r>
            <a:r>
              <a:rPr lang="zh-CN" altLang="en-US"/>
              <a:t>。相应地，共有 2</a:t>
            </a:r>
            <a:r>
              <a:rPr lang="zh-CN" altLang="en-US" baseline="30000"/>
              <a:t>14</a:t>
            </a:r>
            <a:r>
              <a:rPr lang="zh-CN" altLang="en-US"/>
              <a:t>个 B 类网，每个 B 类网可以拥有 2</a:t>
            </a:r>
            <a:r>
              <a:rPr lang="zh-CN" altLang="en-US" baseline="30000"/>
              <a:t>16</a:t>
            </a:r>
            <a:r>
              <a:rPr lang="zh-CN" altLang="en-US"/>
              <a:t>-2 台主机。</a:t>
            </a:r>
            <a:endParaRPr lang="zh-CN" altLang="en-US"/>
          </a:p>
          <a:p>
            <a:pPr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altLang="en-US">
                <a:solidFill>
                  <a:srgbClr val="FF0000"/>
                </a:solidFill>
              </a:rPr>
              <a:t>C 类地址</a:t>
            </a:r>
            <a:r>
              <a:rPr lang="zh-CN" altLang="en-US"/>
              <a:t>：</a:t>
            </a:r>
            <a:r>
              <a:rPr lang="zh-CN" altLang="en-US">
                <a:solidFill>
                  <a:srgbClr val="FF0000"/>
                </a:solidFill>
              </a:rPr>
              <a:t>高 24 位表示网络地址(最高三位为 110)</a:t>
            </a:r>
            <a:r>
              <a:rPr lang="zh-CN" altLang="en-US"/>
              <a:t>，</a:t>
            </a:r>
            <a:r>
              <a:rPr lang="zh-CN" altLang="en-US">
                <a:solidFill>
                  <a:srgbClr val="FF0000"/>
                </a:solidFill>
              </a:rPr>
              <a:t>低 8 位表示主机地址</a:t>
            </a:r>
            <a:r>
              <a:rPr lang="zh-CN" altLang="en-US"/>
              <a:t>。相应地，共有</a:t>
            </a:r>
            <a:r>
              <a:rPr lang="en-US" altLang="zh-CN"/>
              <a:t>2</a:t>
            </a:r>
            <a:r>
              <a:rPr lang="zh-CN" altLang="en-US" baseline="30000"/>
              <a:t> 21</a:t>
            </a:r>
            <a:r>
              <a:rPr lang="zh-CN" altLang="en-US"/>
              <a:t>个 C 类网，每个 C 类网可以拥有 2</a:t>
            </a:r>
            <a:r>
              <a:rPr lang="zh-CN" altLang="en-US" baseline="30000"/>
              <a:t>8</a:t>
            </a:r>
            <a:r>
              <a:rPr lang="zh-CN" altLang="en-US"/>
              <a:t>-2 台主机。</a:t>
            </a:r>
            <a:endParaRPr lang="zh-CN" altLang="en-US"/>
          </a:p>
          <a:p>
            <a:pPr>
              <a:lnSpc>
                <a:spcPct val="150000"/>
              </a:lnSpc>
              <a:buClr>
                <a:srgbClr val="0070C0"/>
              </a:buClr>
              <a:buFont typeface="Wingdings" panose="05000000000000000000" charset="0"/>
              <a:buChar char="l"/>
            </a:pPr>
            <a:r>
              <a:rPr lang="zh-CN" altLang="en-US"/>
              <a:t>凡 IP 地</a:t>
            </a:r>
            <a:r>
              <a:rPr lang="zh-CN" altLang="en-US">
                <a:solidFill>
                  <a:srgbClr val="FF0000"/>
                </a:solidFill>
              </a:rPr>
              <a:t>址中的主机号部分为全“1”者表示本网的广播地址，主机号部分为全“0”者表示本网的网络号</a:t>
            </a:r>
            <a:r>
              <a:rPr lang="zh-CN" altLang="en-US"/>
              <a:t>，这些地址不可用作主机的 IP 地址。</a:t>
            </a:r>
            <a:endParaRPr lang="zh-CN" altLang="en-US"/>
          </a:p>
          <a:p>
            <a:pPr marL="0" indent="0">
              <a:buClr>
                <a:srgbClr val="0070C0"/>
              </a:buClr>
              <a:buFont typeface="Wingdings" panose="05000000000000000000" charset="0"/>
              <a:buNone/>
            </a:pPr>
            <a:endParaRPr lang="zh-CN" altLang="en-US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111250"/>
            <a:ext cx="10968990" cy="584200"/>
          </a:xfrm>
        </p:spPr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3.子网掩码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3235" y="1800860"/>
            <a:ext cx="11224895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>
                <a:solidFill>
                  <a:srgbClr val="FF0000"/>
                </a:solidFill>
              </a:rPr>
              <a:t>子网掩码</a:t>
            </a:r>
            <a:r>
              <a:rPr lang="zh-CN" altLang="en-US"/>
              <a:t>(subnet mask)的功能是告知主机或路由设备，其 IP 地址的哪一个部分是网络号部分，哪一部分是主机号部分。子网掩码采用与 IP 地址相同的编址格式，即 </a:t>
            </a:r>
            <a:r>
              <a:rPr lang="zh-CN" altLang="en-US">
                <a:solidFill>
                  <a:srgbClr val="FF0000"/>
                </a:solidFill>
              </a:rPr>
              <a:t>4 个 8 位一组的 32 位二进制数</a:t>
            </a:r>
            <a:r>
              <a:rPr lang="zh-CN" altLang="en-US"/>
              <a:t>。但在子网掩码中，</a:t>
            </a:r>
            <a:r>
              <a:rPr lang="zh-CN" altLang="en-US">
                <a:solidFill>
                  <a:srgbClr val="FF0000"/>
                </a:solidFill>
              </a:rPr>
              <a:t>与相应 IP 地址中的网络部分对应的位全为“1”，与主机部分对应的位全为“0”</a:t>
            </a:r>
            <a:r>
              <a:rPr lang="zh-CN" altLang="en-US"/>
              <a:t>。与 A、B、C 三类IP 地址对应的缺省子网掩码分别为：</a:t>
            </a:r>
            <a:r>
              <a:rPr lang="zh-CN" altLang="en-US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25.0.0.0(A 类)、255.255.0.0(B 类)、255.255.255.0(C 类)</a:t>
            </a:r>
            <a:r>
              <a:rPr lang="zh-CN" altLang="en-US"/>
              <a:t>。</a:t>
            </a:r>
            <a:endParaRPr lang="zh-CN" altLang="en-US"/>
          </a:p>
          <a:p>
            <a:pPr indent="457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/>
              <a:t>通过将子网掩码与 IP 地址进行</a:t>
            </a:r>
            <a:r>
              <a:rPr lang="zh-CN" altLang="en-US">
                <a:solidFill>
                  <a:srgbClr val="FF0000"/>
                </a:solidFill>
              </a:rPr>
              <a:t>逻辑“与”</a:t>
            </a:r>
            <a:r>
              <a:rPr lang="zh-CN" altLang="en-US"/>
              <a:t>操作，可确定所给定的 IP 地址网络号。IP 网络中的每一个主机在进行 IP 包的发送前，均要用本机的子网掩码对源 IP 地址和目标 IP 地址进行逻辑与操作，提取源和目标网络号以判断两者是否位于同一网段中。</a:t>
            </a:r>
            <a:endParaRPr lang="zh-CN" altLang="en-US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1050290"/>
            <a:ext cx="10968990" cy="568960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zh-CN" altLang="en-US" b="1">
                <a:solidFill>
                  <a:srgbClr val="7030A0"/>
                </a:solidFill>
              </a:rPr>
              <a:t>4.Internet 的测试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1505" y="1711960"/>
            <a:ext cx="711835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测试连接 Internet 是否成功可基于 TCP/IP 协议的四层结构由上到下或由下到上的方式，</a:t>
            </a:r>
            <a:r>
              <a:rPr lang="zh-CN" altLang="en-US">
                <a:solidFill>
                  <a:srgbClr val="FF0000"/>
                </a:solidFill>
              </a:rPr>
              <a:t>排除故障通常采用由下到上的方式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。通常可采用 ipconfig 命令和 ping 命令检查网络的工作情况。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457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>
                <a:solidFill>
                  <a:srgbClr val="7030A0"/>
                </a:solidFill>
              </a:rPr>
              <a:t>⑴用 ipconfig 命令检查网络的设置是否与预期的一致。</a:t>
            </a:r>
            <a:endParaRPr lang="zh-CN" altLang="en-US">
              <a:solidFill>
                <a:srgbClr val="7030A0"/>
              </a:solidFill>
            </a:endParaRPr>
          </a:p>
          <a:p>
            <a:pPr indent="457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在命令提示符下输入“ipconfig”后按回车键，显示出 IP 配置信息。</a:t>
            </a:r>
            <a:endParaRPr lang="en-US" altLang="zh-CN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1505" y="4296410"/>
            <a:ext cx="711771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如果需要查看 TCP/IP 详细配置信息，请运行“ipconfig /all”。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457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注意：ipconfig 命令有多个参数可以配合使用，这些参数的具体用法可以通过在命令行中输入“ipconfig /?”查看帮助。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3810" y="2353310"/>
            <a:ext cx="4200525" cy="233362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9455" y="1197610"/>
            <a:ext cx="5899150" cy="4759325"/>
          </a:xfrm>
        </p:spPr>
        <p:txBody>
          <a:bodyPr>
            <a:normAutofit fontScale="90000"/>
          </a:bodyPr>
          <a:p>
            <a:pPr marL="0" indent="0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0" checksum="3715041455"/>
                </a:ext>
              </a:extLst>
            </a:pPr>
            <a:r>
              <a:rPr lang="zh-CN" altLang="en-US">
                <a:solidFill>
                  <a:srgbClr val="7030A0"/>
                </a:solidFill>
              </a:rPr>
              <a:t>⑵用 ping 命令检查 PC 机与指定站点的通信情况。</a:t>
            </a:r>
            <a:endParaRPr lang="zh-CN" altLang="en-US">
              <a:solidFill>
                <a:srgbClr val="7030A0"/>
              </a:solidFill>
            </a:endParaRPr>
          </a:p>
          <a:p>
            <a:pPr marL="0" indent="444500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909944644"/>
                </a:ext>
              </a:extLst>
            </a:pPr>
            <a:r>
              <a:rPr lang="zh-CN" altLang="en-US">
                <a:solidFill>
                  <a:srgbClr val="FF0000"/>
                </a:solidFill>
              </a:rPr>
              <a:t>利用“ping”工具可进行网络连通性的测试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。要测试本机与网络中的某台计算机(假设其 IP 地址为 192.168.1.101)，则相应的命令为：ping 192.168.1.101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444500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909944644"/>
                </a:ext>
              </a:extLst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若上述 ping 命令给出了正确的结果，如图所示，则说明网络至少在网络层及网络层以下各层的工作状态都是正常的。若 ping 不能给出网络连通的结果，则表明出现了网络故障，而且故障的原因可能在网络层、数据链路层或物理层。</a:t>
            </a:r>
            <a:r>
              <a:rPr lang="zh-CN" altLang="en-US">
                <a:solidFill>
                  <a:srgbClr val="FF0000"/>
                </a:solidFill>
              </a:rPr>
              <a:t>ping 命令后面除了可以跟 IP 地址外还可以跟域名地址。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8605" y="1887855"/>
            <a:ext cx="5092700" cy="308292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3090" y="983615"/>
            <a:ext cx="10200640" cy="501015"/>
          </a:xfrm>
        </p:spPr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</a:rPr>
              <a:t>5.域名的概念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93090" y="1360170"/>
            <a:ext cx="11257280" cy="4661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57200" fontAlgn="auto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域名是有文字含义的商业性标记，与商标、商号类似。由一串用点分隔的名字组成的Internet上某一台计算机或计算机组的名称，在数据传输时标识计算机的电子方位。目的是便于记忆和沟通的一组服务器的地址。域名可分为顶级域名、二级域名、三级域名、注册域名。</a:t>
            </a:r>
            <a:endParaRPr lang="zh-CN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fontAlgn="auto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b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1、顶级域名：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     国家顶级域名。如</a:t>
            </a:r>
            <a:r>
              <a:rPr lang="zh-CN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中国是cn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美国是us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fontAlgn="auto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b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2、二级域名：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     类别域名。共6个，科研机构的ac；</a:t>
            </a:r>
            <a:r>
              <a:rPr lang="zh-CN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工商金融企业的com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教育机构的edu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政府部门的 gov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互联网络信息中心和运行中心的net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非盈利组织的org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     行政区域名。有34个，对应于中国各省、自治区和直辖市。</a:t>
            </a:r>
            <a:endParaRPr lang="zh-CN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fontAlgn="auto">
              <a:lnSpc>
                <a:spcPct val="15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b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3、 三级域名</a:t>
            </a:r>
            <a:r>
              <a:rPr lang="zh-CN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：长度不能超过20个字符。     域名分组织、地区、城市三种域名。.nyc是全球首个以城市命名的网络域名后缀（纽约）。</a:t>
            </a:r>
            <a:endParaRPr lang="zh-CN" altLang="en-US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3321</Words>
  <Application>WPS 演示</Application>
  <PresentationFormat>宽屏</PresentationFormat>
  <Paragraphs>78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Wingdings</vt:lpstr>
      <vt:lpstr>Times New Roman</vt:lpstr>
      <vt:lpstr>Arial Unicode MS</vt:lpstr>
      <vt:lpstr>Calibri</vt:lpstr>
      <vt:lpstr>Office 主题​​</vt:lpstr>
      <vt:lpstr>模块三  互联网常识及应用</vt:lpstr>
      <vt:lpstr>1.4 Internet 的连接与测试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</cp:lastModifiedBy>
  <cp:revision>208</cp:revision>
  <dcterms:created xsi:type="dcterms:W3CDTF">2019-06-19T02:08:00Z</dcterms:created>
  <dcterms:modified xsi:type="dcterms:W3CDTF">2022-11-02T05:05:03Z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</Properties>
</file>