
<file path=[Content_Types].xml><?xml version="1.0" encoding="utf-8"?>
<Types xmlns="http://schemas.openxmlformats.org/package/2006/content-types">
  <Default Extension="jpeg" ContentType="image/jpeg"/>
  <Default Extension="bin" ContentType="application/vnd.openxmlformats-officedocument.oleObject"/>
  <Default Extension="wav" ContentType="audio/x-wav"/>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82" r:id="rId5"/>
    <p:sldId id="283" r:id="rId6"/>
    <p:sldId id="285" r:id="rId7"/>
    <p:sldId id="287" r:id="rId8"/>
    <p:sldId id="288" r:id="rId9"/>
    <p:sldId id="289" r:id="rId10"/>
    <p:sldId id="290" r:id="rId11"/>
    <p:sldId id="291" r:id="rId12"/>
    <p:sldId id="292" r:id="rId13"/>
    <p:sldId id="294" r:id="rId14"/>
    <p:sldId id="295" r:id="rId15"/>
    <p:sldId id="296" r:id="rId16"/>
    <p:sldId id="297" r:id="rId17"/>
    <p:sldId id="298" r:id="rId18"/>
    <p:sldId id="299" r:id="rId19"/>
    <p:sldId id="300" r:id="rId20"/>
    <p:sldId id="301" r:id="rId21"/>
    <p:sldId id="302" r:id="rId22"/>
    <p:sldId id="303" r:id="rId23"/>
    <p:sldId id="305" r:id="rId24"/>
    <p:sldId id="306" r:id="rId25"/>
    <p:sldId id="307" r:id="rId26"/>
    <p:sldId id="308" r:id="rId27"/>
    <p:sldId id="309" r:id="rId28"/>
    <p:sldId id="310" r:id="rId29"/>
    <p:sldId id="311" r:id="rId30"/>
    <p:sldId id="315" r:id="rId31"/>
    <p:sldId id="312" r:id="rId32"/>
    <p:sldId id="304"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91" autoAdjust="0"/>
    <p:restoredTop sz="96349" autoAdjust="0"/>
  </p:normalViewPr>
  <p:slideViewPr>
    <p:cSldViewPr showGuides="1">
      <p:cViewPr varScale="1">
        <p:scale>
          <a:sx n="109" d="100"/>
          <a:sy n="109" d="100"/>
        </p:scale>
        <p:origin x="1314"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9593A72-62CB-4B38-8213-60BE0A12209B}" type="datetimeFigureOut">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269F60AF-FE25-4ACA-93A3-321210FCF644}" type="slidenum">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7584" y="2060848"/>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284784" y="4540523"/>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24744"/>
            <a:ext cx="1971675" cy="505221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1124744"/>
            <a:ext cx="5800725" cy="505221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908720"/>
            <a:ext cx="7886700" cy="781969"/>
          </a:xfrm>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00000"/>
              </a:lnSpc>
              <a:defRPr/>
            </a:lvl1p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小标题内容">
    <p:spTree>
      <p:nvGrpSpPr>
        <p:cNvPr id="1" name=""/>
        <p:cNvGrpSpPr/>
        <p:nvPr/>
      </p:nvGrpSpPr>
      <p:grpSpPr>
        <a:xfrm>
          <a:off x="0" y="0"/>
          <a:ext cx="0" cy="0"/>
          <a:chOff x="0" y="0"/>
          <a:chExt cx="0" cy="0"/>
        </a:xfrm>
      </p:grpSpPr>
      <p:sp>
        <p:nvSpPr>
          <p:cNvPr id="2" name="Title 1"/>
          <p:cNvSpPr>
            <a:spLocks noGrp="1"/>
          </p:cNvSpPr>
          <p:nvPr>
            <p:ph type="title"/>
          </p:nvPr>
        </p:nvSpPr>
        <p:spPr>
          <a:xfrm>
            <a:off x="629841" y="980728"/>
            <a:ext cx="7886700" cy="70996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1" y="1772816"/>
            <a:ext cx="7884317" cy="5237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Content Placeholder 3"/>
          <p:cNvSpPr>
            <a:spLocks noGrp="1"/>
          </p:cNvSpPr>
          <p:nvPr>
            <p:ph sz="half" idx="2"/>
          </p:nvPr>
        </p:nvSpPr>
        <p:spPr>
          <a:xfrm>
            <a:off x="629841" y="2368525"/>
            <a:ext cx="7884317" cy="3912791"/>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8" name="Footer Placeholder 7"/>
          <p:cNvSpPr>
            <a:spLocks noGrp="1"/>
          </p:cNvSpPr>
          <p:nvPr>
            <p:ph type="ftr" sz="quarter" idx="11"/>
          </p:nvPr>
        </p:nvSpPr>
        <p:spPr/>
        <p:txBody>
          <a:bodyPr/>
          <a:lstStyle/>
          <a:p>
            <a:pPr defTabSz="685800">
              <a:defRPr/>
            </a:pPr>
            <a:endParaRPr lang="zh-CN" altLang="en-US"/>
          </a:p>
        </p:txBody>
      </p:sp>
      <p:sp>
        <p:nvSpPr>
          <p:cNvPr id="9" name="Slide Number Placeholder 8"/>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980728"/>
            <a:ext cx="7886700" cy="70996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8" name="Footer Placeholder 7"/>
          <p:cNvSpPr>
            <a:spLocks noGrp="1"/>
          </p:cNvSpPr>
          <p:nvPr>
            <p:ph type="ftr" sz="quarter" idx="11"/>
          </p:nvPr>
        </p:nvSpPr>
        <p:spPr/>
        <p:txBody>
          <a:bodyPr/>
          <a:lstStyle/>
          <a:p>
            <a:pPr defTabSz="685800">
              <a:defRPr/>
            </a:pPr>
            <a:endParaRPr lang="zh-CN" altLang="en-US"/>
          </a:p>
        </p:txBody>
      </p:sp>
      <p:sp>
        <p:nvSpPr>
          <p:cNvPr id="9" name="Slide Number Placeholder 8"/>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4" name="Footer Placeholder 3"/>
          <p:cNvSpPr>
            <a:spLocks noGrp="1"/>
          </p:cNvSpPr>
          <p:nvPr>
            <p:ph type="ftr" sz="quarter" idx="11"/>
          </p:nvPr>
        </p:nvSpPr>
        <p:spPr/>
        <p:txBody>
          <a:bodyPr/>
          <a:lstStyle/>
          <a:p>
            <a:pPr defTabSz="685800">
              <a:defRPr/>
            </a:pPr>
            <a:endParaRPr lang="zh-CN" altLang="en-US"/>
          </a:p>
        </p:txBody>
      </p:sp>
      <p:sp>
        <p:nvSpPr>
          <p:cNvPr id="5" name="Slide Number Placeholder 4"/>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3" name="Footer Placeholder 2"/>
          <p:cNvSpPr>
            <a:spLocks noGrp="1"/>
          </p:cNvSpPr>
          <p:nvPr>
            <p:ph type="ftr" sz="quarter" idx="11"/>
          </p:nvPr>
        </p:nvSpPr>
        <p:spPr/>
        <p:txBody>
          <a:bodyPr/>
          <a:lstStyle/>
          <a:p>
            <a:pPr defTabSz="685800">
              <a:defRPr/>
            </a:pPr>
            <a:endParaRPr lang="zh-CN" altLang="en-US"/>
          </a:p>
        </p:txBody>
      </p:sp>
      <p:sp>
        <p:nvSpPr>
          <p:cNvPr id="4" name="Slide Number Placeholder 3"/>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980728"/>
            <a:ext cx="7886700" cy="709961"/>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685800">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685800">
              <a:defRPr/>
            </a:pPr>
            <a:fld id="{1A5C8A75-205C-4EE2-B6B2-79CF4263CFB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fade/>
  </p:transition>
  <p:hf sldNum="0" hdr="0" ftr="0" dt="0"/>
  <p:txStyles>
    <p:titleStyle>
      <a:lvl1pPr algn="l" defTabSz="914400" rtl="0" eaLnBrk="1" latinLnBrk="0" hangingPunct="1">
        <a:lnSpc>
          <a:spcPct val="90000"/>
        </a:lnSpc>
        <a:spcBef>
          <a:spcPct val="0"/>
        </a:spcBef>
        <a:buNone/>
        <a:defRPr sz="4400" b="1" kern="1200">
          <a:solidFill>
            <a:schemeClr val="tx1"/>
          </a:solidFill>
          <a:latin typeface="黑体" panose="02010609060101010101" pitchFamily="49" charset="-122"/>
          <a:ea typeface="黑体" panose="02010609060101010101" pitchFamily="49" charset="-122"/>
          <a:cs typeface="+mj-cs"/>
        </a:defRPr>
      </a:lvl1pPr>
    </p:titleStyle>
    <p:bodyStyle>
      <a:lvl1pPr marL="228600" indent="-228600" algn="just"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audio" Target="../media/audio1.wav"/></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audio" Target="../media/audio1.wav"/></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image" Target="../media/image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4.xml"/><Relationship Id="rId2" Type="http://schemas.openxmlformats.org/officeDocument/2006/relationships/tags" Target="../tags/tag1.xml"/><Relationship Id="rId1"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3000" r="-3000"/>
          </a:stretch>
        </a:blipFill>
        <a:effectLst/>
      </p:bgPr>
    </p:bg>
    <p:spTree>
      <p:nvGrpSpPr>
        <p:cNvPr id="1" name=""/>
        <p:cNvGrpSpPr/>
        <p:nvPr/>
      </p:nvGrpSpPr>
      <p:grpSpPr>
        <a:xfrm>
          <a:off x="0" y="0"/>
          <a:ext cx="0" cy="0"/>
          <a:chOff x="0" y="0"/>
          <a:chExt cx="0" cy="0"/>
        </a:xfrm>
      </p:grpSpPr>
      <p:sp>
        <p:nvSpPr>
          <p:cNvPr id="8" name="标题 1"/>
          <p:cNvSpPr>
            <a:spLocks noGrp="1"/>
          </p:cNvSpPr>
          <p:nvPr/>
        </p:nvSpPr>
        <p:spPr>
          <a:xfrm>
            <a:off x="753847" y="2636911"/>
            <a:ext cx="7766936" cy="953975"/>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zh-CN" altLang="en-US" b="1" dirty="0">
                <a:solidFill>
                  <a:schemeClr val="tx1"/>
                </a:solidFill>
                <a:latin typeface="宋体" panose="02010600030101010101" pitchFamily="2" charset="-122"/>
                <a:ea typeface="宋体" panose="02010600030101010101" pitchFamily="2" charset="-122"/>
              </a:rPr>
              <a:t>计算机的字符编码</a:t>
            </a:r>
            <a:endParaRPr lang="zh-CN" altLang="en-US" b="1" dirty="0">
              <a:solidFill>
                <a:schemeClr val="tx1"/>
              </a:solidFill>
              <a:latin typeface="宋体" panose="02010600030101010101" pitchFamily="2" charset="-122"/>
              <a:ea typeface="宋体" panose="02010600030101010101" pitchFamily="2" charset="-122"/>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95536" y="1752130"/>
            <a:ext cx="7667625" cy="2622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30000"/>
              </a:spcBef>
              <a:buFontTx/>
              <a:buNone/>
            </a:pPr>
            <a:r>
              <a:rPr lang="zh-CN" altLang="en-US" sz="2000" b="1" dirty="0">
                <a:latin typeface="Arial" panose="020B0604020202020204" pitchFamily="34" charset="0"/>
                <a:ea typeface="楷体_GB2312" pitchFamily="49" charset="-122"/>
              </a:rPr>
              <a:t>（</a:t>
            </a:r>
            <a:r>
              <a:rPr lang="en-US" altLang="zh-CN" sz="2000" b="1" dirty="0">
                <a:latin typeface="Arial" panose="020B0604020202020204" pitchFamily="34" charset="0"/>
                <a:ea typeface="楷体_GB2312" pitchFamily="49" charset="-122"/>
              </a:rPr>
              <a:t>1</a:t>
            </a:r>
            <a:r>
              <a:rPr lang="zh-CN" altLang="en-US" sz="2000" b="1" dirty="0">
                <a:latin typeface="Arial" panose="020B0604020202020204" pitchFamily="34" charset="0"/>
                <a:ea typeface="楷体_GB2312" pitchFamily="49" charset="-122"/>
              </a:rPr>
              <a:t>）是系统内部处理和存储</a:t>
            </a:r>
            <a:r>
              <a:rPr lang="zh-CN" altLang="en-US" sz="2000" b="1" dirty="0">
                <a:solidFill>
                  <a:srgbClr val="0000FF"/>
                </a:solidFill>
                <a:latin typeface="Arial" panose="020B0604020202020204" pitchFamily="34" charset="0"/>
                <a:ea typeface="楷体_GB2312" pitchFamily="49" charset="-122"/>
              </a:rPr>
              <a:t>汉字</a:t>
            </a:r>
            <a:r>
              <a:rPr lang="zh-CN" altLang="en-US" sz="2000" b="1" dirty="0">
                <a:latin typeface="Arial" panose="020B0604020202020204" pitchFamily="34" charset="0"/>
                <a:ea typeface="楷体_GB2312" pitchFamily="49" charset="-122"/>
              </a:rPr>
              <a:t>时使用的代码。</a:t>
            </a:r>
            <a:endParaRPr lang="zh-CN" altLang="en-US" sz="2000" b="1" dirty="0">
              <a:latin typeface="Arial" panose="020B0604020202020204" pitchFamily="34" charset="0"/>
              <a:ea typeface="楷体_GB2312" pitchFamily="49" charset="-122"/>
            </a:endParaRPr>
          </a:p>
          <a:p>
            <a:pPr eaLnBrk="1" hangingPunct="1">
              <a:lnSpc>
                <a:spcPct val="150000"/>
              </a:lnSpc>
              <a:spcBef>
                <a:spcPct val="30000"/>
              </a:spcBef>
              <a:buFontTx/>
              <a:buNone/>
            </a:pPr>
            <a:r>
              <a:rPr lang="zh-CN" altLang="en-US" sz="2000" b="1" dirty="0">
                <a:latin typeface="Arial" panose="020B0604020202020204" pitchFamily="34" charset="0"/>
                <a:ea typeface="楷体_GB2312" pitchFamily="49" charset="-122"/>
              </a:rPr>
              <a:t>（</a:t>
            </a:r>
            <a:r>
              <a:rPr lang="en-US" altLang="zh-CN" sz="2000" b="1" dirty="0">
                <a:latin typeface="Arial" panose="020B0604020202020204" pitchFamily="34" charset="0"/>
                <a:ea typeface="楷体_GB2312" pitchFamily="49" charset="-122"/>
              </a:rPr>
              <a:t>2</a:t>
            </a:r>
            <a:r>
              <a:rPr lang="zh-CN" altLang="en-US" sz="2000" b="1" dirty="0">
                <a:latin typeface="Arial" panose="020B0604020202020204" pitchFamily="34" charset="0"/>
                <a:ea typeface="楷体_GB2312" pitchFamily="49" charset="-122"/>
              </a:rPr>
              <a:t>）是</a:t>
            </a:r>
            <a:r>
              <a:rPr lang="zh-CN" altLang="en-US" sz="2000" b="1" dirty="0">
                <a:solidFill>
                  <a:schemeClr val="accent2"/>
                </a:solidFill>
                <a:latin typeface="Arial" panose="020B0604020202020204" pitchFamily="34" charset="0"/>
                <a:ea typeface="楷体_GB2312" pitchFamily="49" charset="-122"/>
              </a:rPr>
              <a:t>二进制</a:t>
            </a:r>
            <a:r>
              <a:rPr lang="zh-CN" altLang="en-US" sz="2000" b="1" dirty="0">
                <a:latin typeface="Arial" panose="020B0604020202020204" pitchFamily="34" charset="0"/>
                <a:ea typeface="楷体_GB2312" pitchFamily="49" charset="-122"/>
              </a:rPr>
              <a:t>编码。</a:t>
            </a:r>
            <a:endParaRPr lang="zh-CN" altLang="en-US" sz="2000" b="1" dirty="0">
              <a:latin typeface="Arial" panose="020B0604020202020204" pitchFamily="34" charset="0"/>
              <a:ea typeface="楷体_GB2312" pitchFamily="49" charset="-122"/>
            </a:endParaRPr>
          </a:p>
          <a:p>
            <a:pPr eaLnBrk="1" hangingPunct="1">
              <a:lnSpc>
                <a:spcPct val="150000"/>
              </a:lnSpc>
              <a:spcBef>
                <a:spcPct val="30000"/>
              </a:spcBef>
              <a:buFontTx/>
              <a:buNone/>
            </a:pPr>
            <a:r>
              <a:rPr lang="zh-CN" altLang="en-US" sz="2000" b="1" dirty="0">
                <a:latin typeface="Arial" panose="020B0604020202020204" pitchFamily="34" charset="0"/>
                <a:ea typeface="楷体_GB2312" pitchFamily="49" charset="-122"/>
              </a:rPr>
              <a:t>（</a:t>
            </a:r>
            <a:r>
              <a:rPr lang="en-US" altLang="zh-CN" sz="2000" b="1" dirty="0">
                <a:latin typeface="Arial" panose="020B0604020202020204" pitchFamily="34" charset="0"/>
                <a:ea typeface="楷体_GB2312" pitchFamily="49" charset="-122"/>
              </a:rPr>
              <a:t>3</a:t>
            </a:r>
            <a:r>
              <a:rPr lang="zh-CN" altLang="en-US" sz="2000" b="1" dirty="0">
                <a:latin typeface="Arial" panose="020B0604020202020204" pitchFamily="34" charset="0"/>
                <a:ea typeface="楷体_GB2312" pitchFamily="49" charset="-122"/>
              </a:rPr>
              <a:t>）一个汉字用</a:t>
            </a:r>
            <a:r>
              <a:rPr lang="zh-CN" altLang="en-US" sz="2000" b="1" dirty="0">
                <a:solidFill>
                  <a:schemeClr val="accent2"/>
                </a:solidFill>
                <a:latin typeface="Arial" panose="020B0604020202020204" pitchFamily="34" charset="0"/>
                <a:ea typeface="楷体_GB2312" pitchFamily="49" charset="-122"/>
              </a:rPr>
              <a:t>两个字节</a:t>
            </a:r>
            <a:r>
              <a:rPr lang="zh-CN" altLang="en-US" sz="2000" b="1" dirty="0">
                <a:latin typeface="Arial" panose="020B0604020202020204" pitchFamily="34" charset="0"/>
                <a:ea typeface="楷体_GB2312" pitchFamily="49" charset="-122"/>
              </a:rPr>
              <a:t>表示，两个字节的</a:t>
            </a:r>
            <a:r>
              <a:rPr lang="zh-CN" altLang="en-US" sz="2000" b="1" dirty="0">
                <a:solidFill>
                  <a:schemeClr val="accent2"/>
                </a:solidFill>
                <a:latin typeface="Arial" panose="020B0604020202020204" pitchFamily="34" charset="0"/>
                <a:ea typeface="楷体_GB2312" pitchFamily="49" charset="-122"/>
              </a:rPr>
              <a:t>最高位为</a:t>
            </a:r>
            <a:r>
              <a:rPr lang="en-US" altLang="zh-CN" sz="2000" b="1" dirty="0">
                <a:solidFill>
                  <a:schemeClr val="accent2"/>
                </a:solidFill>
                <a:latin typeface="Arial" panose="020B0604020202020204" pitchFamily="34" charset="0"/>
                <a:ea typeface="楷体_GB2312" pitchFamily="49" charset="-122"/>
              </a:rPr>
              <a:t>1</a:t>
            </a:r>
            <a:r>
              <a:rPr lang="zh-CN" altLang="en-US" sz="2000" b="1" dirty="0">
                <a:latin typeface="Arial" panose="020B0604020202020204" pitchFamily="34" charset="0"/>
                <a:ea typeface="楷体_GB2312" pitchFamily="49" charset="-122"/>
              </a:rPr>
              <a:t>。</a:t>
            </a:r>
            <a:endParaRPr lang="zh-CN" altLang="en-US" sz="2000" b="1" dirty="0">
              <a:latin typeface="Arial" panose="020B0604020202020204" pitchFamily="34" charset="0"/>
              <a:ea typeface="楷体_GB2312" pitchFamily="49" charset="-122"/>
            </a:endParaRPr>
          </a:p>
          <a:p>
            <a:pPr eaLnBrk="1" hangingPunct="1">
              <a:lnSpc>
                <a:spcPct val="150000"/>
              </a:lnSpc>
              <a:spcBef>
                <a:spcPct val="30000"/>
              </a:spcBef>
              <a:buFontTx/>
              <a:buNone/>
            </a:pPr>
            <a:r>
              <a:rPr lang="zh-CN" altLang="en-US" sz="2000" b="1" dirty="0">
                <a:solidFill>
                  <a:schemeClr val="accent2"/>
                </a:solidFill>
                <a:latin typeface="Arial" panose="020B0604020202020204" pitchFamily="34" charset="0"/>
                <a:ea typeface="楷体_GB2312" pitchFamily="49" charset="-122"/>
              </a:rPr>
              <a:t>注意：</a:t>
            </a:r>
            <a:r>
              <a:rPr lang="zh-CN" altLang="en-US" sz="2000" b="1" dirty="0">
                <a:latin typeface="Arial" panose="020B0604020202020204" pitchFamily="34" charset="0"/>
                <a:ea typeface="楷体_GB2312" pitchFamily="49" charset="-122"/>
              </a:rPr>
              <a:t>由于</a:t>
            </a:r>
            <a:r>
              <a:rPr lang="en-US" altLang="zh-CN" sz="2000" b="1" dirty="0">
                <a:latin typeface="Arial" panose="020B0604020202020204" pitchFamily="34" charset="0"/>
                <a:ea typeface="楷体_GB2312" pitchFamily="49" charset="-122"/>
              </a:rPr>
              <a:t>ASCII</a:t>
            </a:r>
            <a:r>
              <a:rPr lang="zh-CN" altLang="en-US" sz="2000" b="1" dirty="0">
                <a:latin typeface="Arial" panose="020B0604020202020204" pitchFamily="34" charset="0"/>
                <a:ea typeface="楷体_GB2312" pitchFamily="49" charset="-122"/>
              </a:rPr>
              <a:t>码和</a:t>
            </a:r>
            <a:r>
              <a:rPr lang="en-US" altLang="zh-CN" sz="2000" b="1" dirty="0">
                <a:latin typeface="Arial" panose="020B0604020202020204" pitchFamily="34" charset="0"/>
                <a:ea typeface="楷体_GB2312" pitchFamily="49" charset="-122"/>
              </a:rPr>
              <a:t>GB2312-80</a:t>
            </a:r>
            <a:r>
              <a:rPr lang="zh-CN" altLang="en-US" sz="2000" b="1" dirty="0">
                <a:latin typeface="Arial" panose="020B0604020202020204" pitchFamily="34" charset="0"/>
                <a:ea typeface="楷体_GB2312" pitchFamily="49" charset="-122"/>
              </a:rPr>
              <a:t>国标码的每字节的最高位都为</a:t>
            </a:r>
            <a:r>
              <a:rPr lang="en-US" altLang="zh-CN" sz="2000" b="1" dirty="0">
                <a:latin typeface="Arial" panose="020B0604020202020204" pitchFamily="34" charset="0"/>
                <a:ea typeface="楷体_GB2312" pitchFamily="49" charset="-122"/>
              </a:rPr>
              <a:t>0</a:t>
            </a:r>
            <a:r>
              <a:rPr lang="zh-CN" altLang="en-US" sz="2000" b="1" dirty="0">
                <a:latin typeface="Arial" panose="020B0604020202020204" pitchFamily="34" charset="0"/>
                <a:ea typeface="楷体_GB2312" pitchFamily="49" charset="-122"/>
              </a:rPr>
              <a:t>，在计算机存在二义性。</a:t>
            </a:r>
            <a:endParaRPr lang="zh-CN" altLang="en-US" sz="2000" dirty="0">
              <a:latin typeface="Arial" panose="020B0604020202020204" pitchFamily="34" charset="0"/>
              <a:ea typeface="楷体_GB2312" pitchFamily="49" charset="-122"/>
            </a:endParaRPr>
          </a:p>
        </p:txBody>
      </p:sp>
      <p:sp>
        <p:nvSpPr>
          <p:cNvPr id="3" name="Rectangle 3"/>
          <p:cNvSpPr txBox="1">
            <a:spLocks noChangeArrowheads="1"/>
          </p:cNvSpPr>
          <p:nvPr/>
        </p:nvSpPr>
        <p:spPr>
          <a:xfrm>
            <a:off x="217240" y="4581128"/>
            <a:ext cx="8382000" cy="998317"/>
          </a:xfrm>
          <a:prstGeom prst="rect">
            <a:avLst/>
          </a:prstGeom>
        </p:spPr>
        <p:txBody>
          <a:bodyPr vert="horz" lIns="91440" tIns="45720" rIns="91440" bIns="45720" rtlCol="0">
            <a:normAutofit fontScale="85000" lnSpcReduction="20000"/>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35000"/>
              </a:lnSpc>
            </a:pPr>
            <a:r>
              <a:rPr kumimoji="1" lang="en-US" altLang="zh-CN" sz="2000" b="1" dirty="0">
                <a:latin typeface="Arial" panose="020B0604020202020204" pitchFamily="34" charset="0"/>
                <a:ea typeface="楷体_GB2312" pitchFamily="49" charset="-122"/>
              </a:rPr>
              <a:t>      </a:t>
            </a:r>
            <a:r>
              <a:rPr kumimoji="1" lang="zh-CN" altLang="zh-CN" sz="2000" b="1" dirty="0">
                <a:latin typeface="Arial" panose="020B0604020202020204" pitchFamily="34" charset="0"/>
                <a:ea typeface="楷体_GB2312" pitchFamily="49" charset="-122"/>
              </a:rPr>
              <a:t>机内码是字符在计算机中保存、处理、传输中使用的数字编码，是计算机中使用的主要的字符编码</a:t>
            </a:r>
            <a:r>
              <a:rPr kumimoji="1" lang="zh-CN" altLang="en-US" sz="2000" b="1" dirty="0">
                <a:latin typeface="Arial" panose="020B0604020202020204" pitchFamily="34" charset="0"/>
                <a:ea typeface="楷体_GB2312" pitchFamily="49" charset="-122"/>
              </a:rPr>
              <a:t>。</a:t>
            </a:r>
            <a:r>
              <a:rPr kumimoji="1" lang="zh-CN" altLang="zh-CN" sz="2000" b="1" dirty="0">
                <a:latin typeface="Arial" panose="020B0604020202020204" pitchFamily="34" charset="0"/>
                <a:ea typeface="楷体_GB2312" pitchFamily="49" charset="-122"/>
              </a:rPr>
              <a:t>硬盘上的文件，就是使用机内码代表文字的。如果要想互相通信而不造成混乱，就必须使用相同的编码规则。</a:t>
            </a:r>
            <a:endParaRPr kumimoji="1" lang="zh-CN" altLang="zh-CN" sz="2000" b="1" dirty="0">
              <a:latin typeface="Arial" panose="020B0604020202020204" pitchFamily="34" charset="0"/>
              <a:ea typeface="楷体_GB2312" pitchFamily="49" charset="-122"/>
            </a:endParaRPr>
          </a:p>
        </p:txBody>
      </p:sp>
      <p:sp>
        <p:nvSpPr>
          <p:cNvPr id="5" name="文本框 4"/>
          <p:cNvSpPr txBox="1"/>
          <p:nvPr/>
        </p:nvSpPr>
        <p:spPr>
          <a:xfrm>
            <a:off x="251520" y="692696"/>
            <a:ext cx="4681904" cy="927818"/>
          </a:xfrm>
          <a:prstGeom prst="rect">
            <a:avLst/>
          </a:prstGeom>
          <a:noFill/>
        </p:spPr>
        <p:txBody>
          <a:bodyPr wrap="square">
            <a:spAutoFit/>
          </a:bodyPr>
          <a:lstStyle/>
          <a:p>
            <a:pPr eaLnBrk="1" hangingPunct="1">
              <a:lnSpc>
                <a:spcPct val="200000"/>
              </a:lnSpc>
              <a:spcBef>
                <a:spcPct val="30000"/>
              </a:spcBef>
              <a:buFontTx/>
              <a:buNone/>
            </a:pPr>
            <a:r>
              <a:rPr lang="en-US" altLang="zh-CN" sz="3200" b="1" dirty="0">
                <a:latin typeface="Arial" panose="020B0604020202020204" pitchFamily="34" charset="0"/>
                <a:ea typeface="楷体_GB2312" pitchFamily="49" charset="-122"/>
              </a:rPr>
              <a:t>3</a:t>
            </a:r>
            <a:r>
              <a:rPr lang="zh-CN" altLang="en-US" sz="3200" b="1" dirty="0">
                <a:latin typeface="Arial" panose="020B0604020202020204" pitchFamily="34" charset="0"/>
                <a:ea typeface="楷体_GB2312" pitchFamily="49" charset="-122"/>
              </a:rPr>
              <a:t>、</a:t>
            </a:r>
            <a:r>
              <a:rPr lang="zh-CN" altLang="en-US" sz="3200" b="1" dirty="0">
                <a:solidFill>
                  <a:srgbClr val="CC0066"/>
                </a:solidFill>
                <a:latin typeface="Arial" panose="020B0604020202020204" pitchFamily="34" charset="0"/>
                <a:ea typeface="楷体_GB2312" pitchFamily="49" charset="-122"/>
              </a:rPr>
              <a:t>机器内码</a:t>
            </a:r>
            <a:endParaRPr lang="zh-CN" altLang="en-US" sz="3200" b="1" dirty="0">
              <a:latin typeface="Arial" panose="020B0604020202020204" pitchFamily="34" charset="0"/>
              <a:ea typeface="楷体_GB2312" pitchFamily="49" charset="-122"/>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251520" y="1088540"/>
            <a:ext cx="2022458" cy="517624"/>
          </a:xfrm>
        </p:spPr>
        <p:txBody>
          <a:bodyPr>
            <a:normAutofit/>
          </a:bodyPr>
          <a:lstStyle/>
          <a:p>
            <a:pPr eaLnBrk="1" hangingPunct="1"/>
            <a:r>
              <a:rPr lang="en-US" altLang="zh-CN" sz="2400" dirty="0">
                <a:solidFill>
                  <a:srgbClr val="FF0000"/>
                </a:solidFill>
                <a:ea typeface="宋体" panose="02010600030101010101" pitchFamily="2" charset="-122"/>
              </a:rPr>
              <a:t>2</a:t>
            </a:r>
            <a:r>
              <a:rPr lang="zh-CN" altLang="en-US" sz="2400" dirty="0">
                <a:solidFill>
                  <a:srgbClr val="FF0000"/>
                </a:solidFill>
                <a:ea typeface="宋体" panose="02010600030101010101" pitchFamily="2" charset="-122"/>
              </a:rPr>
              <a:t>、中文编码</a:t>
            </a:r>
            <a:endParaRPr lang="zh-CN" altLang="en-US" sz="2400" dirty="0">
              <a:solidFill>
                <a:srgbClr val="FF0000"/>
              </a:solidFill>
              <a:ea typeface="宋体" panose="02010600030101010101" pitchFamily="2" charset="-122"/>
            </a:endParaRPr>
          </a:p>
        </p:txBody>
      </p:sp>
      <p:sp>
        <p:nvSpPr>
          <p:cNvPr id="3" name="Rectangle 3"/>
          <p:cNvSpPr txBox="1">
            <a:spLocks noChangeArrowheads="1"/>
          </p:cNvSpPr>
          <p:nvPr/>
        </p:nvSpPr>
        <p:spPr>
          <a:xfrm>
            <a:off x="609600" y="1988840"/>
            <a:ext cx="7924800" cy="3089760"/>
          </a:xfrm>
          <a:prstGeom prst="rect">
            <a:avLst/>
          </a:prstGeom>
        </p:spPr>
        <p:txBody>
          <a:bodyPr vert="horz" lIns="91440" tIns="45720" rIns="91440" bIns="45720" rtlCol="0">
            <a:normAutofit/>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609600" indent="-609600">
              <a:lnSpc>
                <a:spcPct val="120000"/>
              </a:lnSpc>
            </a:pPr>
            <a:r>
              <a:rPr lang="zh-CN" altLang="en-US" sz="2000" b="1" dirty="0">
                <a:ea typeface="宋体" panose="02010600030101010101" pitchFamily="2" charset="-122"/>
              </a:rPr>
              <a:t>汉字内码：</a:t>
            </a:r>
            <a:endParaRPr lang="zh-CN" altLang="en-US" sz="2000" b="1" dirty="0">
              <a:ea typeface="宋体" panose="02010600030101010101" pitchFamily="2" charset="-122"/>
            </a:endParaRPr>
          </a:p>
          <a:p>
            <a:pPr marL="609600" indent="-609600">
              <a:lnSpc>
                <a:spcPct val="120000"/>
              </a:lnSpc>
            </a:pPr>
            <a:r>
              <a:rPr lang="zh-CN" altLang="en-US" sz="2000" b="1" dirty="0">
                <a:solidFill>
                  <a:srgbClr val="FF0000"/>
                </a:solidFill>
                <a:ea typeface="宋体" panose="02010600030101010101" pitchFamily="2" charset="-122"/>
              </a:rPr>
              <a:t>区位码：</a:t>
            </a:r>
            <a:r>
              <a:rPr lang="en-US" altLang="zh-CN" sz="2000" b="1" dirty="0">
                <a:ea typeface="宋体" panose="02010600030101010101" pitchFamily="2" charset="-122"/>
              </a:rPr>
              <a:t>1980</a:t>
            </a:r>
            <a:r>
              <a:rPr lang="zh-CN" altLang="en-US" sz="2000" b="1" dirty="0">
                <a:ea typeface="宋体" panose="02010600030101010101" pitchFamily="2" charset="-122"/>
              </a:rPr>
              <a:t>年，我国为</a:t>
            </a:r>
            <a:r>
              <a:rPr lang="en-US" altLang="zh-CN" sz="2000" b="1" dirty="0">
                <a:ea typeface="宋体" panose="02010600030101010101" pitchFamily="2" charset="-122"/>
              </a:rPr>
              <a:t>6763</a:t>
            </a:r>
            <a:r>
              <a:rPr lang="zh-CN" altLang="en-US" sz="2000" b="1" dirty="0">
                <a:ea typeface="宋体" panose="02010600030101010101" pitchFamily="2" charset="-122"/>
              </a:rPr>
              <a:t>个汉字和</a:t>
            </a:r>
            <a:r>
              <a:rPr lang="en-US" altLang="zh-CN" sz="2000" b="1" dirty="0">
                <a:ea typeface="宋体" panose="02010600030101010101" pitchFamily="2" charset="-122"/>
              </a:rPr>
              <a:t>682</a:t>
            </a:r>
            <a:r>
              <a:rPr lang="zh-CN" altLang="en-US" sz="2000" b="1" dirty="0">
                <a:ea typeface="宋体" panose="02010600030101010101" pitchFamily="2" charset="-122"/>
              </a:rPr>
              <a:t>个符号规定了编码，把它们分成</a:t>
            </a:r>
            <a:r>
              <a:rPr lang="en-US" altLang="zh-CN" sz="2000" b="1" dirty="0">
                <a:ea typeface="宋体" panose="02010600030101010101" pitchFamily="2" charset="-122"/>
              </a:rPr>
              <a:t>94</a:t>
            </a:r>
            <a:r>
              <a:rPr lang="zh-CN" altLang="en-US" sz="2000" b="1" dirty="0">
                <a:ea typeface="宋体" panose="02010600030101010101" pitchFamily="2" charset="-122"/>
              </a:rPr>
              <a:t>个区，每区可包含</a:t>
            </a:r>
            <a:r>
              <a:rPr lang="en-US" altLang="zh-CN" sz="2000" b="1" dirty="0">
                <a:ea typeface="宋体" panose="02010600030101010101" pitchFamily="2" charset="-122"/>
              </a:rPr>
              <a:t>94</a:t>
            </a:r>
            <a:r>
              <a:rPr lang="zh-CN" altLang="en-US" sz="2000" b="1" dirty="0">
                <a:ea typeface="宋体" panose="02010600030101010101" pitchFamily="2" charset="-122"/>
              </a:rPr>
              <a:t>个字符，每个字符的代码由</a:t>
            </a:r>
            <a:r>
              <a:rPr lang="en-US" altLang="zh-CN" sz="2000" b="1" dirty="0">
                <a:ea typeface="宋体" panose="02010600030101010101" pitchFamily="2" charset="-122"/>
              </a:rPr>
              <a:t>2</a:t>
            </a:r>
            <a:r>
              <a:rPr lang="zh-CN" altLang="en-US" sz="2000" b="1" dirty="0">
                <a:ea typeface="宋体" panose="02010600030101010101" pitchFamily="2" charset="-122"/>
              </a:rPr>
              <a:t>个字节组成，第一个字节指明它所在的区号，第二个字节指明它所在的区的位置号，称为区位码。</a:t>
            </a:r>
            <a:endParaRPr lang="zh-CN" altLang="en-US" sz="2000" b="1" dirty="0">
              <a:ea typeface="宋体" panose="02010600030101010101" pitchFamily="2" charset="-122"/>
            </a:endParaRPr>
          </a:p>
          <a:p>
            <a:pPr marL="609600" indent="-609600">
              <a:lnSpc>
                <a:spcPct val="120000"/>
              </a:lnSpc>
            </a:pPr>
            <a:r>
              <a:rPr lang="zh-CN" altLang="en-US" sz="2000" b="1" dirty="0">
                <a:ea typeface="宋体" panose="02010600030101010101" pitchFamily="2" charset="-122"/>
              </a:rPr>
              <a:t>例如：</a:t>
            </a:r>
            <a:r>
              <a:rPr lang="zh-CN" altLang="en-US" sz="2000" b="1" dirty="0">
                <a:solidFill>
                  <a:srgbClr val="00B050"/>
                </a:solidFill>
                <a:ea typeface="宋体" panose="02010600030101010101" pitchFamily="2" charset="-122"/>
              </a:rPr>
              <a:t>啊</a:t>
            </a:r>
            <a:r>
              <a:rPr lang="zh-CN" altLang="en-US" sz="2000" b="1" dirty="0">
                <a:ea typeface="宋体" panose="02010600030101010101" pitchFamily="2" charset="-122"/>
              </a:rPr>
              <a:t> 在</a:t>
            </a:r>
            <a:r>
              <a:rPr lang="en-US" altLang="zh-CN" sz="2000" b="1" dirty="0">
                <a:ea typeface="宋体" panose="02010600030101010101" pitchFamily="2" charset="-122"/>
              </a:rPr>
              <a:t>16</a:t>
            </a:r>
            <a:r>
              <a:rPr lang="zh-CN" altLang="en-US" sz="2000" b="1" dirty="0">
                <a:ea typeface="宋体" panose="02010600030101010101" pitchFamily="2" charset="-122"/>
              </a:rPr>
              <a:t>区第一位，则区位码为：</a:t>
            </a:r>
            <a:endParaRPr lang="zh-CN" altLang="en-US" sz="2000" b="1" dirty="0">
              <a:ea typeface="宋体" panose="02010600030101010101" pitchFamily="2" charset="-122"/>
            </a:endParaRPr>
          </a:p>
          <a:p>
            <a:pPr marL="609600" indent="-609600">
              <a:lnSpc>
                <a:spcPct val="120000"/>
              </a:lnSpc>
            </a:pPr>
            <a:r>
              <a:rPr lang="zh-CN" altLang="en-US" sz="2000" b="1" dirty="0">
                <a:ea typeface="宋体" panose="02010600030101010101" pitchFamily="2" charset="-122"/>
              </a:rPr>
              <a:t>		</a:t>
            </a:r>
            <a:r>
              <a:rPr lang="en-US" altLang="zh-CN" sz="2000" b="1" dirty="0">
                <a:ea typeface="宋体" panose="02010600030101010101" pitchFamily="2" charset="-122"/>
              </a:rPr>
              <a:t>1001H</a:t>
            </a:r>
            <a:endParaRPr lang="en-US" altLang="zh-CN" sz="2000" b="1" dirty="0">
              <a:ea typeface="宋体" panose="02010600030101010101" pitchFamily="2" charset="-122"/>
            </a:endParaRP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609600" y="1268760"/>
            <a:ext cx="7924800" cy="5257800"/>
          </a:xfrm>
          <a:prstGeom prst="rect">
            <a:avLst/>
          </a:prstGeom>
        </p:spPr>
        <p:txBody>
          <a:bodyPr vert="horz" lIns="91440" tIns="45720" rIns="91440" bIns="45720" rtlCol="0">
            <a:normAutofit/>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609600" indent="-609600">
              <a:lnSpc>
                <a:spcPct val="140000"/>
              </a:lnSpc>
            </a:pPr>
            <a:r>
              <a:rPr lang="zh-CN" altLang="en-US" sz="2000" b="1" dirty="0">
                <a:solidFill>
                  <a:srgbClr val="FF0000"/>
                </a:solidFill>
                <a:ea typeface="宋体" panose="02010600030101010101" pitchFamily="2" charset="-122"/>
              </a:rPr>
              <a:t>国标码：</a:t>
            </a:r>
            <a:r>
              <a:rPr lang="zh-CN" altLang="en-US" sz="2000" b="1" dirty="0">
                <a:ea typeface="宋体" panose="02010600030101010101" pitchFamily="2" charset="-122"/>
              </a:rPr>
              <a:t>是国家标准（</a:t>
            </a:r>
            <a:r>
              <a:rPr lang="en-US" altLang="zh-CN" sz="2000" b="1" dirty="0">
                <a:ea typeface="宋体" panose="02010600030101010101" pitchFamily="2" charset="-122"/>
              </a:rPr>
              <a:t>GB2312-80</a:t>
            </a:r>
            <a:r>
              <a:rPr lang="zh-CN" altLang="en-US" sz="2000" b="1" dirty="0">
                <a:ea typeface="宋体" panose="02010600030101010101" pitchFamily="2" charset="-122"/>
              </a:rPr>
              <a:t>）所规定的汉字的编码，实际是把区位码的区码和位码分别加上</a:t>
            </a:r>
            <a:r>
              <a:rPr lang="en-US" altLang="zh-CN" sz="2000" b="1" dirty="0">
                <a:ea typeface="宋体" panose="02010600030101010101" pitchFamily="2" charset="-122"/>
              </a:rPr>
              <a:t>20H</a:t>
            </a:r>
            <a:r>
              <a:rPr lang="zh-CN" altLang="en-US" sz="2000" b="1" dirty="0">
                <a:ea typeface="宋体" panose="02010600030101010101" pitchFamily="2" charset="-122"/>
              </a:rPr>
              <a:t>。</a:t>
            </a:r>
            <a:endParaRPr lang="zh-CN" altLang="en-US" sz="2000" b="1" dirty="0">
              <a:ea typeface="宋体" panose="02010600030101010101" pitchFamily="2" charset="-122"/>
            </a:endParaRPr>
          </a:p>
          <a:p>
            <a:pPr marL="609600" indent="-609600">
              <a:lnSpc>
                <a:spcPct val="140000"/>
              </a:lnSpc>
            </a:pPr>
            <a:r>
              <a:rPr lang="zh-CN" altLang="en-US" sz="2000" b="1" dirty="0">
                <a:ea typeface="宋体" panose="02010600030101010101" pitchFamily="2" charset="-122"/>
              </a:rPr>
              <a:t>例如：啊 在</a:t>
            </a:r>
            <a:r>
              <a:rPr lang="en-US" altLang="zh-CN" sz="2000" b="1" dirty="0">
                <a:ea typeface="宋体" panose="02010600030101010101" pitchFamily="2" charset="-122"/>
              </a:rPr>
              <a:t>16</a:t>
            </a:r>
            <a:r>
              <a:rPr lang="zh-CN" altLang="en-US" sz="2000" b="1" dirty="0">
                <a:ea typeface="宋体" panose="02010600030101010101" pitchFamily="2" charset="-122"/>
              </a:rPr>
              <a:t>区第一位，区位码为：</a:t>
            </a:r>
            <a:endParaRPr lang="zh-CN" altLang="en-US" sz="2000" b="1" dirty="0">
              <a:ea typeface="宋体" panose="02010600030101010101" pitchFamily="2" charset="-122"/>
            </a:endParaRPr>
          </a:p>
          <a:p>
            <a:pPr marL="609600" indent="-609600">
              <a:lnSpc>
                <a:spcPct val="140000"/>
              </a:lnSpc>
            </a:pPr>
            <a:r>
              <a:rPr lang="zh-CN" altLang="en-US" sz="2000" b="1" dirty="0">
                <a:ea typeface="宋体" panose="02010600030101010101" pitchFamily="2" charset="-122"/>
              </a:rPr>
              <a:t>		</a:t>
            </a:r>
            <a:r>
              <a:rPr lang="en-US" altLang="zh-CN" sz="2000" b="1" dirty="0">
                <a:ea typeface="宋体" panose="02010600030101010101" pitchFamily="2" charset="-122"/>
              </a:rPr>
              <a:t>1001H</a:t>
            </a:r>
            <a:r>
              <a:rPr lang="zh-CN" altLang="en-US" sz="2000" b="1" dirty="0">
                <a:ea typeface="宋体" panose="02010600030101010101" pitchFamily="2" charset="-122"/>
              </a:rPr>
              <a:t>，则国标码是：</a:t>
            </a:r>
            <a:r>
              <a:rPr lang="en-US" altLang="zh-CN" sz="2000" b="1" dirty="0">
                <a:ea typeface="宋体" panose="02010600030101010101" pitchFamily="2" charset="-122"/>
              </a:rPr>
              <a:t>3021H</a:t>
            </a:r>
            <a:r>
              <a:rPr lang="zh-CN" altLang="en-US" sz="2000" b="1" dirty="0">
                <a:ea typeface="宋体" panose="02010600030101010101" pitchFamily="2" charset="-122"/>
              </a:rPr>
              <a:t>。</a:t>
            </a:r>
            <a:endParaRPr lang="zh-CN" altLang="en-US" sz="2000" b="1" dirty="0">
              <a:ea typeface="宋体" panose="02010600030101010101" pitchFamily="2" charset="-122"/>
            </a:endParaRPr>
          </a:p>
        </p:txBody>
      </p:sp>
      <p:sp>
        <p:nvSpPr>
          <p:cNvPr id="3" name="Rectangle 3"/>
          <p:cNvSpPr txBox="1">
            <a:spLocks noChangeArrowheads="1"/>
          </p:cNvSpPr>
          <p:nvPr/>
        </p:nvSpPr>
        <p:spPr>
          <a:xfrm>
            <a:off x="640541" y="3599656"/>
            <a:ext cx="7924800" cy="2205608"/>
          </a:xfrm>
          <a:prstGeom prst="rect">
            <a:avLst/>
          </a:prstGeom>
        </p:spPr>
        <p:txBody>
          <a:bodyPr vert="horz" lIns="91440" tIns="45720" rIns="91440" bIns="45720" rtlCol="0">
            <a:normAutofit/>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609600" indent="-609600">
              <a:lnSpc>
                <a:spcPct val="140000"/>
              </a:lnSpc>
            </a:pPr>
            <a:r>
              <a:rPr lang="zh-CN" altLang="en-US" sz="2000" b="1" dirty="0">
                <a:solidFill>
                  <a:srgbClr val="FF0000"/>
                </a:solidFill>
                <a:ea typeface="宋体" panose="02010600030101010101" pitchFamily="2" charset="-122"/>
              </a:rPr>
              <a:t>机内码（</a:t>
            </a:r>
            <a:r>
              <a:rPr lang="en-US" altLang="zh-CN" sz="2000" b="1" dirty="0">
                <a:solidFill>
                  <a:srgbClr val="FF0000"/>
                </a:solidFill>
                <a:ea typeface="宋体" panose="02010600030101010101" pitchFamily="2" charset="-122"/>
              </a:rPr>
              <a:t>GB</a:t>
            </a:r>
            <a:r>
              <a:rPr lang="zh-CN" altLang="en-US" sz="2000" b="1" dirty="0">
                <a:solidFill>
                  <a:srgbClr val="FF0000"/>
                </a:solidFill>
                <a:ea typeface="宋体" panose="02010600030101010101" pitchFamily="2" charset="-122"/>
              </a:rPr>
              <a:t>内码）：</a:t>
            </a:r>
            <a:r>
              <a:rPr lang="zh-CN" altLang="en-US" sz="2000" b="1" dirty="0">
                <a:ea typeface="宋体" panose="02010600030101010101" pitchFamily="2" charset="-122"/>
              </a:rPr>
              <a:t>是把国标码的高字节和低字节的最高位分别设置为</a:t>
            </a:r>
            <a:r>
              <a:rPr lang="en-US" altLang="zh-CN" sz="2000" b="1" dirty="0">
                <a:ea typeface="宋体" panose="02010600030101010101" pitchFamily="2" charset="-122"/>
              </a:rPr>
              <a:t>1</a:t>
            </a:r>
            <a:r>
              <a:rPr lang="zh-CN" altLang="en-US" sz="2000" b="1" dirty="0">
                <a:ea typeface="宋体" panose="02010600030101010101" pitchFamily="2" charset="-122"/>
              </a:rPr>
              <a:t>，相当于每个字节加上</a:t>
            </a:r>
            <a:r>
              <a:rPr lang="en-US" altLang="zh-CN" sz="2000" b="1" dirty="0">
                <a:ea typeface="宋体" panose="02010600030101010101" pitchFamily="2" charset="-122"/>
              </a:rPr>
              <a:t>80H</a:t>
            </a:r>
            <a:r>
              <a:rPr lang="zh-CN" altLang="en-US" sz="2000" b="1" dirty="0">
                <a:ea typeface="宋体" panose="02010600030101010101" pitchFamily="2" charset="-122"/>
              </a:rPr>
              <a:t>，主要是为了和</a:t>
            </a:r>
            <a:r>
              <a:rPr lang="en-US" altLang="zh-CN" sz="2000" b="1" dirty="0">
                <a:ea typeface="宋体" panose="02010600030101010101" pitchFamily="2" charset="-122"/>
              </a:rPr>
              <a:t>ASCII</a:t>
            </a:r>
            <a:r>
              <a:rPr lang="zh-CN" altLang="en-US" sz="2000" b="1" dirty="0">
                <a:ea typeface="宋体" panose="02010600030101010101" pitchFamily="2" charset="-122"/>
              </a:rPr>
              <a:t>码区分开。</a:t>
            </a:r>
            <a:endParaRPr lang="zh-CN" altLang="en-US" sz="2000" b="1" dirty="0">
              <a:ea typeface="宋体" panose="02010600030101010101" pitchFamily="2" charset="-122"/>
            </a:endParaRPr>
          </a:p>
          <a:p>
            <a:pPr marL="609600" indent="-609600">
              <a:lnSpc>
                <a:spcPct val="140000"/>
              </a:lnSpc>
            </a:pPr>
            <a:r>
              <a:rPr lang="zh-CN" altLang="en-US" sz="2000" b="1" dirty="0">
                <a:ea typeface="宋体" panose="02010600030101010101" pitchFamily="2" charset="-122"/>
              </a:rPr>
              <a:t>例如：啊 在</a:t>
            </a:r>
            <a:r>
              <a:rPr lang="en-US" altLang="zh-CN" sz="2000" b="1" dirty="0">
                <a:ea typeface="宋体" panose="02010600030101010101" pitchFamily="2" charset="-122"/>
              </a:rPr>
              <a:t>16</a:t>
            </a:r>
            <a:r>
              <a:rPr lang="zh-CN" altLang="en-US" sz="2000" b="1" dirty="0">
                <a:ea typeface="宋体" panose="02010600030101010101" pitchFamily="2" charset="-122"/>
              </a:rPr>
              <a:t>区第一位，则区位码为：</a:t>
            </a:r>
            <a:endParaRPr lang="zh-CN" altLang="en-US" sz="2000" b="1" dirty="0">
              <a:ea typeface="宋体" panose="02010600030101010101" pitchFamily="2" charset="-122"/>
            </a:endParaRPr>
          </a:p>
          <a:p>
            <a:pPr marL="609600" indent="-609600">
              <a:lnSpc>
                <a:spcPct val="140000"/>
              </a:lnSpc>
            </a:pPr>
            <a:r>
              <a:rPr lang="zh-CN" altLang="en-US" sz="2000" b="1" dirty="0">
                <a:ea typeface="宋体" panose="02010600030101010101" pitchFamily="2" charset="-122"/>
              </a:rPr>
              <a:t>		</a:t>
            </a:r>
            <a:r>
              <a:rPr lang="en-US" altLang="zh-CN" sz="2000" b="1" dirty="0">
                <a:ea typeface="宋体" panose="02010600030101010101" pitchFamily="2" charset="-122"/>
              </a:rPr>
              <a:t>1001H</a:t>
            </a:r>
            <a:r>
              <a:rPr lang="zh-CN" altLang="en-US" sz="2000" b="1" dirty="0">
                <a:ea typeface="宋体" panose="02010600030101010101" pitchFamily="2" charset="-122"/>
              </a:rPr>
              <a:t>，国标码则是：</a:t>
            </a:r>
            <a:r>
              <a:rPr lang="en-US" altLang="zh-CN" sz="2000" b="1" dirty="0">
                <a:ea typeface="宋体" panose="02010600030101010101" pitchFamily="2" charset="-122"/>
              </a:rPr>
              <a:t>3021H</a:t>
            </a:r>
            <a:r>
              <a:rPr lang="zh-CN" altLang="en-US" sz="2000" b="1" dirty="0">
                <a:ea typeface="宋体" panose="02010600030101010101" pitchFamily="2" charset="-122"/>
              </a:rPr>
              <a:t>，机器内码就是：</a:t>
            </a:r>
            <a:r>
              <a:rPr lang="en-US" altLang="zh-CN" sz="2000" b="1" dirty="0">
                <a:ea typeface="宋体" panose="02010600030101010101" pitchFamily="2" charset="-122"/>
              </a:rPr>
              <a:t>B0A1H</a:t>
            </a:r>
            <a:r>
              <a:rPr lang="zh-CN" altLang="en-US" sz="2000" b="1" dirty="0">
                <a:ea typeface="宋体" panose="02010600030101010101" pitchFamily="2" charset="-122"/>
              </a:rPr>
              <a:t>。</a:t>
            </a:r>
            <a:endParaRPr lang="zh-CN" altLang="en-US" sz="2000" b="1" dirty="0">
              <a:ea typeface="宋体" panose="02010600030101010101" pitchFamily="2" charset="-122"/>
            </a:endParaRP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23528" y="1439416"/>
            <a:ext cx="7924800" cy="1584176"/>
          </a:xfrm>
          <a:prstGeom prst="rect">
            <a:avLst/>
          </a:prstGeom>
        </p:spPr>
        <p:txBody>
          <a:bodyPr vert="horz" lIns="91440" tIns="45720" rIns="91440" bIns="45720" rtlCol="0">
            <a:normAutofit fontScale="77500" lnSpcReduction="20000"/>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609600" indent="-609600">
              <a:lnSpc>
                <a:spcPct val="160000"/>
              </a:lnSpc>
            </a:pPr>
            <a:r>
              <a:rPr lang="en-US" altLang="zh-CN" sz="2000" b="1" dirty="0">
                <a:solidFill>
                  <a:srgbClr val="FF0000"/>
                </a:solidFill>
                <a:ea typeface="宋体" panose="02010600030101010101" pitchFamily="2" charset="-122"/>
              </a:rPr>
              <a:t>Big5</a:t>
            </a:r>
            <a:r>
              <a:rPr lang="zh-CN" altLang="en-US" sz="2000" b="1" dirty="0">
                <a:solidFill>
                  <a:srgbClr val="FF0000"/>
                </a:solidFill>
                <a:ea typeface="宋体" panose="02010600030101010101" pitchFamily="2" charset="-122"/>
              </a:rPr>
              <a:t>：</a:t>
            </a:r>
            <a:r>
              <a:rPr lang="zh-CN" altLang="zh-CN" sz="2200" b="1" dirty="0">
                <a:ea typeface="宋体" panose="02010600030101010101" pitchFamily="2" charset="-122"/>
              </a:rPr>
              <a:t>又称为大五码，是使用繁体中文社区中最常用的计算机汉字内码标</a:t>
            </a:r>
            <a:r>
              <a:rPr lang="en-US" altLang="zh-CN" sz="2200" b="1" dirty="0">
                <a:ea typeface="宋体" panose="02010600030101010101" pitchFamily="2" charset="-122"/>
              </a:rPr>
              <a:t>    </a:t>
            </a:r>
            <a:r>
              <a:rPr lang="zh-CN" altLang="zh-CN" sz="2200" b="1" dirty="0">
                <a:ea typeface="宋体" panose="02010600030101010101" pitchFamily="2" charset="-122"/>
              </a:rPr>
              <a:t>准，共收录</a:t>
            </a:r>
            <a:r>
              <a:rPr lang="en-US" altLang="zh-CN" sz="2200" b="1" dirty="0">
                <a:ea typeface="宋体" panose="02010600030101010101" pitchFamily="2" charset="-122"/>
              </a:rPr>
              <a:t>13060</a:t>
            </a:r>
            <a:r>
              <a:rPr lang="zh-CN" altLang="zh-CN" sz="2200" b="1" dirty="0">
                <a:ea typeface="宋体" panose="02010600030101010101" pitchFamily="2" charset="-122"/>
              </a:rPr>
              <a:t>个汉字，</a:t>
            </a:r>
            <a:r>
              <a:rPr lang="en-US" altLang="zh-CN" sz="2200" b="1" dirty="0">
                <a:ea typeface="宋体" panose="02010600030101010101" pitchFamily="2" charset="-122"/>
              </a:rPr>
              <a:t>Big5</a:t>
            </a:r>
            <a:r>
              <a:rPr lang="zh-CN" altLang="zh-CN" sz="2200" b="1" dirty="0">
                <a:ea typeface="宋体" panose="02010600030101010101" pitchFamily="2" charset="-122"/>
              </a:rPr>
              <a:t>码普及于台湾、香港与澳门等繁体中文通行区。</a:t>
            </a:r>
            <a:endParaRPr lang="en-US" altLang="zh-CN" sz="2200" b="1" dirty="0">
              <a:ea typeface="宋体" panose="02010600030101010101" pitchFamily="2" charset="-122"/>
            </a:endParaRPr>
          </a:p>
          <a:p>
            <a:pPr marL="609600" indent="-609600">
              <a:lnSpc>
                <a:spcPct val="160000"/>
              </a:lnSpc>
            </a:pPr>
            <a:r>
              <a:rPr lang="en-US" altLang="zh-CN" sz="2200" b="1" dirty="0">
                <a:ea typeface="宋体" panose="02010600030101010101" pitchFamily="2" charset="-122"/>
              </a:rPr>
              <a:t>Big5</a:t>
            </a:r>
            <a:r>
              <a:rPr lang="zh-CN" altLang="zh-CN" sz="2200" b="1" dirty="0">
                <a:ea typeface="宋体" panose="02010600030101010101" pitchFamily="2" charset="-122"/>
              </a:rPr>
              <a:t>码也是采用两个字节表示一个汉字或符号的编码。</a:t>
            </a:r>
            <a:endParaRPr lang="zh-CN" altLang="zh-CN" sz="2200" b="1" dirty="0">
              <a:ea typeface="宋体" panose="02010600030101010101" pitchFamily="2" charset="-122"/>
            </a:endParaRPr>
          </a:p>
        </p:txBody>
      </p:sp>
      <p:sp>
        <p:nvSpPr>
          <p:cNvPr id="3" name="Rectangle 3"/>
          <p:cNvSpPr txBox="1">
            <a:spLocks noChangeArrowheads="1"/>
          </p:cNvSpPr>
          <p:nvPr/>
        </p:nvSpPr>
        <p:spPr>
          <a:xfrm>
            <a:off x="323528" y="2879576"/>
            <a:ext cx="8136904" cy="2565648"/>
          </a:xfrm>
          <a:prstGeom prst="rect">
            <a:avLst/>
          </a:prstGeom>
        </p:spPr>
        <p:txBody>
          <a:bodyPr vert="horz" lIns="91440" tIns="45720" rIns="91440" bIns="45720" rtlCol="0">
            <a:normAutofit/>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609600" indent="-609600">
              <a:lnSpc>
                <a:spcPct val="140000"/>
              </a:lnSpc>
            </a:pPr>
            <a:r>
              <a:rPr lang="zh-CN" altLang="zh-CN" sz="1700" b="1" dirty="0">
                <a:ea typeface="宋体" panose="02010600030101010101" pitchFamily="2" charset="-122"/>
              </a:rPr>
              <a:t>编码方案与</a:t>
            </a:r>
            <a:r>
              <a:rPr lang="en-US" altLang="zh-CN" sz="1700" b="1" dirty="0">
                <a:ea typeface="宋体" panose="02010600030101010101" pitchFamily="2" charset="-122"/>
              </a:rPr>
              <a:t>GB2312</a:t>
            </a:r>
            <a:r>
              <a:rPr lang="zh-CN" altLang="zh-CN" sz="1700" b="1" dirty="0">
                <a:ea typeface="宋体" panose="02010600030101010101" pitchFamily="2" charset="-122"/>
              </a:rPr>
              <a:t>不同，同一个字符编码在</a:t>
            </a:r>
            <a:r>
              <a:rPr lang="en-US" altLang="zh-CN" sz="1700" b="1" dirty="0">
                <a:ea typeface="宋体" panose="02010600030101010101" pitchFamily="2" charset="-122"/>
              </a:rPr>
              <a:t>GB2312</a:t>
            </a:r>
            <a:r>
              <a:rPr lang="zh-CN" altLang="zh-CN" sz="1700" b="1" dirty="0">
                <a:ea typeface="宋体" panose="02010600030101010101" pitchFamily="2" charset="-122"/>
              </a:rPr>
              <a:t>中和</a:t>
            </a:r>
            <a:r>
              <a:rPr lang="en-US" altLang="zh-CN" sz="1700" b="1" dirty="0">
                <a:ea typeface="宋体" panose="02010600030101010101" pitchFamily="2" charset="-122"/>
              </a:rPr>
              <a:t>Big5</a:t>
            </a:r>
            <a:r>
              <a:rPr lang="zh-CN" altLang="zh-CN" sz="1700" b="1" dirty="0">
                <a:ea typeface="宋体" panose="02010600030101010101" pitchFamily="2" charset="-122"/>
              </a:rPr>
              <a:t>中表示的汉字是不同的</a:t>
            </a:r>
            <a:r>
              <a:rPr lang="zh-CN" altLang="en-US" sz="1700" b="1" dirty="0">
                <a:ea typeface="宋体" panose="02010600030101010101" pitchFamily="2" charset="-122"/>
              </a:rPr>
              <a:t>。</a:t>
            </a:r>
            <a:endParaRPr lang="en-US" altLang="zh-CN" sz="1700" b="1" dirty="0">
              <a:ea typeface="宋体" panose="02010600030101010101" pitchFamily="2" charset="-122"/>
            </a:endParaRPr>
          </a:p>
          <a:p>
            <a:pPr marL="609600" indent="-609600">
              <a:lnSpc>
                <a:spcPct val="140000"/>
              </a:lnSpc>
            </a:pPr>
            <a:r>
              <a:rPr lang="zh-CN" altLang="zh-CN" sz="1700" b="1" dirty="0">
                <a:ea typeface="宋体" panose="02010600030101010101" pitchFamily="2" charset="-122"/>
              </a:rPr>
              <a:t>比如：“王子”两个字的</a:t>
            </a:r>
            <a:r>
              <a:rPr lang="en-US" altLang="zh-CN" sz="1700" b="1" dirty="0">
                <a:ea typeface="宋体" panose="02010600030101010101" pitchFamily="2" charset="-122"/>
              </a:rPr>
              <a:t>GB</a:t>
            </a:r>
            <a:r>
              <a:rPr lang="zh-CN" altLang="zh-CN" sz="1700" b="1" dirty="0">
                <a:ea typeface="宋体" panose="02010600030101010101" pitchFamily="2" charset="-122"/>
              </a:rPr>
              <a:t>内码是</a:t>
            </a:r>
            <a:r>
              <a:rPr lang="en-US" altLang="zh-CN" sz="1700" b="1" dirty="0">
                <a:ea typeface="宋体" panose="02010600030101010101" pitchFamily="2" charset="-122"/>
              </a:rPr>
              <a:t>0CDF5H</a:t>
            </a:r>
            <a:r>
              <a:rPr lang="zh-CN" altLang="zh-CN" sz="1700" b="1" dirty="0">
                <a:ea typeface="宋体" panose="02010600030101010101" pitchFamily="2" charset="-122"/>
              </a:rPr>
              <a:t>和</a:t>
            </a:r>
            <a:r>
              <a:rPr lang="en-US" altLang="zh-CN" sz="1700" b="1" dirty="0">
                <a:ea typeface="宋体" panose="02010600030101010101" pitchFamily="2" charset="-122"/>
              </a:rPr>
              <a:t>0D7D3H</a:t>
            </a:r>
            <a:r>
              <a:rPr lang="zh-CN" altLang="zh-CN" sz="1700" b="1" dirty="0">
                <a:ea typeface="宋体" panose="02010600030101010101" pitchFamily="2" charset="-122"/>
              </a:rPr>
              <a:t>，但是这两个编码在</a:t>
            </a:r>
            <a:r>
              <a:rPr lang="en-US" altLang="zh-CN" sz="1700" b="1" dirty="0">
                <a:ea typeface="宋体" panose="02010600030101010101" pitchFamily="2" charset="-122"/>
              </a:rPr>
              <a:t>Big5</a:t>
            </a:r>
            <a:r>
              <a:rPr lang="zh-CN" altLang="zh-CN" sz="1700" b="1" dirty="0">
                <a:ea typeface="宋体" panose="02010600030101010101" pitchFamily="2" charset="-122"/>
              </a:rPr>
              <a:t>中表示的汉字分别是“卼赽”，所以使用</a:t>
            </a:r>
            <a:r>
              <a:rPr lang="en-US" altLang="zh-CN" sz="1700" b="1" dirty="0">
                <a:ea typeface="宋体" panose="02010600030101010101" pitchFamily="2" charset="-122"/>
              </a:rPr>
              <a:t>GB</a:t>
            </a:r>
            <a:r>
              <a:rPr lang="zh-CN" altLang="zh-CN" sz="1700" b="1" dirty="0">
                <a:ea typeface="宋体" panose="02010600030101010101" pitchFamily="2" charset="-122"/>
              </a:rPr>
              <a:t>内码保存的文件如果在使用</a:t>
            </a:r>
            <a:r>
              <a:rPr lang="en-US" altLang="zh-CN" sz="1700" b="1" dirty="0">
                <a:ea typeface="宋体" panose="02010600030101010101" pitchFamily="2" charset="-122"/>
              </a:rPr>
              <a:t>Big5</a:t>
            </a:r>
            <a:r>
              <a:rPr lang="zh-CN" altLang="zh-CN" sz="1700" b="1" dirty="0">
                <a:ea typeface="宋体" panose="02010600030101010101" pitchFamily="2" charset="-122"/>
              </a:rPr>
              <a:t>码的环境中打开，会看到乱的汉字，称为乱码。</a:t>
            </a:r>
            <a:endParaRPr lang="en-US" altLang="zh-CN" sz="1700" b="1" dirty="0">
              <a:ea typeface="宋体" panose="02010600030101010101" pitchFamily="2" charset="-122"/>
            </a:endParaRPr>
          </a:p>
          <a:p>
            <a:pPr marL="609600" indent="-609600">
              <a:lnSpc>
                <a:spcPct val="140000"/>
              </a:lnSpc>
            </a:pPr>
            <a:r>
              <a:rPr lang="zh-CN" altLang="zh-CN" sz="1700" b="1" dirty="0">
                <a:ea typeface="宋体" panose="02010600030101010101" pitchFamily="2" charset="-122"/>
              </a:rPr>
              <a:t>使用</a:t>
            </a:r>
            <a:r>
              <a:rPr lang="en-US" altLang="zh-CN" sz="1700" b="1" dirty="0">
                <a:ea typeface="宋体" panose="02010600030101010101" pitchFamily="2" charset="-122"/>
              </a:rPr>
              <a:t>GB</a:t>
            </a:r>
            <a:r>
              <a:rPr lang="zh-CN" altLang="zh-CN" sz="1700" b="1" dirty="0">
                <a:ea typeface="宋体" panose="02010600030101010101" pitchFamily="2" charset="-122"/>
              </a:rPr>
              <a:t>内码和</a:t>
            </a:r>
            <a:r>
              <a:rPr lang="en-US" altLang="zh-CN" sz="1700" b="1" dirty="0">
                <a:ea typeface="宋体" panose="02010600030101010101" pitchFamily="2" charset="-122"/>
              </a:rPr>
              <a:t>Big5</a:t>
            </a:r>
            <a:r>
              <a:rPr lang="zh-CN" altLang="zh-CN" sz="1700" b="1" dirty="0">
                <a:ea typeface="宋体" panose="02010600030101010101" pitchFamily="2" charset="-122"/>
              </a:rPr>
              <a:t>码的字符就无法共存与一个文件中。</a:t>
            </a:r>
            <a:endParaRPr lang="zh-CN" altLang="zh-CN" sz="1700" b="1" dirty="0">
              <a:ea typeface="宋体" panose="02010600030101010101" pitchFamily="2" charset="-122"/>
            </a:endParaRP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noChangeArrowheads="1"/>
          </p:cNvSpPr>
          <p:nvPr>
            <p:ph type="body" sz="half" idx="1"/>
          </p:nvPr>
        </p:nvSpPr>
        <p:spPr>
          <a:xfrm>
            <a:off x="539552" y="1484784"/>
            <a:ext cx="7920880" cy="4608512"/>
          </a:xfrm>
        </p:spPr>
        <p:txBody>
          <a:bodyPr/>
          <a:lstStyle/>
          <a:p>
            <a:pPr marL="609600" indent="-609600">
              <a:lnSpc>
                <a:spcPct val="150000"/>
              </a:lnSpc>
            </a:pPr>
            <a:r>
              <a:rPr lang="en-US" altLang="zh-CN" sz="2400" b="1" dirty="0">
                <a:solidFill>
                  <a:srgbClr val="FF0000"/>
                </a:solidFill>
                <a:ea typeface="宋体" panose="02010600030101010101" pitchFamily="2" charset="-122"/>
              </a:rPr>
              <a:t>UCS</a:t>
            </a:r>
            <a:r>
              <a:rPr lang="zh-CN" altLang="zh-CN" sz="2400" b="1" dirty="0">
                <a:solidFill>
                  <a:srgbClr val="FF0000"/>
                </a:solidFill>
                <a:ea typeface="宋体" panose="02010600030101010101" pitchFamily="2" charset="-122"/>
              </a:rPr>
              <a:t>编码</a:t>
            </a:r>
            <a:r>
              <a:rPr lang="zh-CN" altLang="en-US" sz="2400" b="1" dirty="0">
                <a:solidFill>
                  <a:srgbClr val="FF0000"/>
                </a:solidFill>
                <a:ea typeface="宋体" panose="02010600030101010101" pitchFamily="2" charset="-122"/>
              </a:rPr>
              <a:t>：</a:t>
            </a:r>
            <a:r>
              <a:rPr kumimoji="1" lang="en-US" altLang="zh-CN" sz="2400" b="1" dirty="0">
                <a:ea typeface="宋体" panose="02010600030101010101" pitchFamily="2" charset="-122"/>
              </a:rPr>
              <a:t>1993</a:t>
            </a:r>
            <a:r>
              <a:rPr kumimoji="1" lang="zh-CN" altLang="en-US" sz="2400" b="1" dirty="0">
                <a:ea typeface="宋体" panose="02010600030101010101" pitchFamily="2" charset="-122"/>
              </a:rPr>
              <a:t>的国际标准化组织公布了</a:t>
            </a:r>
            <a:r>
              <a:rPr kumimoji="1" lang="en-US" altLang="zh-CN" sz="2400" b="1" dirty="0">
                <a:ea typeface="宋体" panose="02010600030101010101" pitchFamily="2" charset="-122"/>
              </a:rPr>
              <a:t>ISO/IEC10646</a:t>
            </a:r>
            <a:r>
              <a:rPr kumimoji="1" lang="zh-CN" altLang="en-US" sz="2400" b="1" dirty="0">
                <a:ea typeface="宋体" panose="02010600030101010101" pitchFamily="2" charset="-122"/>
              </a:rPr>
              <a:t>，</a:t>
            </a:r>
            <a:r>
              <a:rPr lang="zh-CN" altLang="en-US" sz="2400" b="1" dirty="0">
                <a:latin typeface="Times New Roman" panose="02020603050405020304" pitchFamily="18" charset="0"/>
                <a:ea typeface="宋体" panose="02010600030101010101" pitchFamily="2" charset="-122"/>
              </a:rPr>
              <a:t>通用多八位编码字符集</a:t>
            </a:r>
            <a:r>
              <a:rPr lang="en-US" altLang="zh-CN" sz="2400" b="1" dirty="0">
                <a:latin typeface="Times New Roman" panose="02020603050405020304" pitchFamily="18" charset="0"/>
                <a:ea typeface="宋体" panose="02010600030101010101" pitchFamily="2" charset="-122"/>
              </a:rPr>
              <a:t>UCS(Universal Code Set)</a:t>
            </a:r>
            <a:r>
              <a:rPr lang="zh-CN" altLang="en-US" sz="2400" b="1" dirty="0">
                <a:latin typeface="Times New Roman" panose="02020603050405020304" pitchFamily="18" charset="0"/>
                <a:ea typeface="宋体" panose="02010600030101010101" pitchFamily="2" charset="-122"/>
              </a:rPr>
              <a:t>，它是包括汉字在内的各种正在使用的文字的统一编码方案</a:t>
            </a:r>
            <a:r>
              <a:rPr lang="zh-CN" altLang="en-US" b="1" dirty="0">
                <a:latin typeface="Times New Roman" panose="02020603050405020304" pitchFamily="18" charset="0"/>
                <a:ea typeface="宋体" panose="02010600030101010101" pitchFamily="2" charset="-122"/>
              </a:rPr>
              <a:t>，</a:t>
            </a:r>
            <a:r>
              <a:rPr lang="zh-CN" altLang="en-US" sz="2400" b="1" dirty="0">
                <a:latin typeface="Times New Roman" panose="02020603050405020304" pitchFamily="18" charset="0"/>
                <a:ea typeface="宋体" panose="02010600030101010101" pitchFamily="2" charset="-122"/>
              </a:rPr>
              <a:t>共包括</a:t>
            </a:r>
            <a:r>
              <a:rPr lang="en-US" altLang="zh-CN" sz="2400" b="1" dirty="0">
                <a:latin typeface="Times New Roman" panose="02020603050405020304" pitchFamily="18" charset="0"/>
                <a:ea typeface="宋体" panose="02010600030101010101" pitchFamily="2" charset="-122"/>
              </a:rPr>
              <a:t>128</a:t>
            </a:r>
            <a:r>
              <a:rPr lang="zh-CN" altLang="en-US" sz="2400" b="1" dirty="0">
                <a:latin typeface="Times New Roman" panose="02020603050405020304" pitchFamily="18" charset="0"/>
                <a:ea typeface="宋体" panose="02010600030101010101" pitchFamily="2" charset="-122"/>
              </a:rPr>
              <a:t>个组，每组包括</a:t>
            </a:r>
            <a:r>
              <a:rPr lang="en-US" altLang="zh-CN" sz="2400" b="1" dirty="0">
                <a:latin typeface="Times New Roman" panose="02020603050405020304" pitchFamily="18" charset="0"/>
                <a:ea typeface="宋体" panose="02010600030101010101" pitchFamily="2" charset="-122"/>
              </a:rPr>
              <a:t>256</a:t>
            </a:r>
            <a:r>
              <a:rPr lang="zh-CN" altLang="en-US" sz="2400" b="1" dirty="0">
                <a:latin typeface="Times New Roman" panose="02020603050405020304" pitchFamily="18" charset="0"/>
                <a:ea typeface="宋体" panose="02010600030101010101" pitchFamily="2" charset="-122"/>
              </a:rPr>
              <a:t>个平面，每平面包括</a:t>
            </a:r>
            <a:r>
              <a:rPr lang="en-US" altLang="zh-CN" sz="2400" b="1" dirty="0">
                <a:latin typeface="Times New Roman" panose="02020603050405020304" pitchFamily="18" charset="0"/>
                <a:ea typeface="宋体" panose="02010600030101010101" pitchFamily="2" charset="-122"/>
              </a:rPr>
              <a:t>256</a:t>
            </a:r>
            <a:r>
              <a:rPr lang="zh-CN" altLang="en-US" sz="2400" b="1" dirty="0">
                <a:latin typeface="Times New Roman" panose="02020603050405020304" pitchFamily="18" charset="0"/>
                <a:ea typeface="宋体" panose="02010600030101010101" pitchFamily="2" charset="-122"/>
              </a:rPr>
              <a:t>行，每行包括</a:t>
            </a:r>
            <a:r>
              <a:rPr lang="en-US" altLang="zh-CN" sz="2400" b="1" dirty="0">
                <a:latin typeface="Times New Roman" panose="02020603050405020304" pitchFamily="18" charset="0"/>
                <a:ea typeface="宋体" panose="02010600030101010101" pitchFamily="2" charset="-122"/>
              </a:rPr>
              <a:t>256</a:t>
            </a:r>
            <a:r>
              <a:rPr lang="zh-CN" altLang="en-US" sz="2400" b="1" dirty="0">
                <a:latin typeface="Times New Roman" panose="02020603050405020304" pitchFamily="18" charset="0"/>
                <a:ea typeface="宋体" panose="02010600030101010101" pitchFamily="2" charset="-122"/>
              </a:rPr>
              <a:t>个字位。</a:t>
            </a:r>
            <a:endParaRPr lang="en-US" altLang="zh-CN" sz="2400" b="1" dirty="0">
              <a:latin typeface="Times New Roman" panose="02020603050405020304" pitchFamily="18" charset="0"/>
              <a:ea typeface="宋体" panose="02010600030101010101" pitchFamily="2" charset="-122"/>
            </a:endParaRPr>
          </a:p>
          <a:p>
            <a:pPr marL="609600" indent="-609600">
              <a:lnSpc>
                <a:spcPct val="150000"/>
              </a:lnSpc>
            </a:pPr>
            <a:r>
              <a:rPr lang="en-US" altLang="zh-CN" sz="2400" b="1" dirty="0">
                <a:solidFill>
                  <a:srgbClr val="FF0000"/>
                </a:solidFill>
                <a:ea typeface="宋体" panose="02010600030101010101" pitchFamily="2" charset="-122"/>
              </a:rPr>
              <a:t>UCS-4</a:t>
            </a:r>
            <a:r>
              <a:rPr lang="zh-CN" altLang="zh-CN" sz="2400" b="1" dirty="0">
                <a:solidFill>
                  <a:srgbClr val="FF0000"/>
                </a:solidFill>
                <a:ea typeface="宋体" panose="02010600030101010101" pitchFamily="2" charset="-122"/>
              </a:rPr>
              <a:t>编码</a:t>
            </a:r>
            <a:r>
              <a:rPr lang="zh-CN" altLang="en-US" sz="2400" b="1" dirty="0">
                <a:solidFill>
                  <a:srgbClr val="FF0000"/>
                </a:solidFill>
                <a:ea typeface="宋体" panose="02010600030101010101" pitchFamily="2" charset="-122"/>
              </a:rPr>
              <a:t>：</a:t>
            </a:r>
            <a:r>
              <a:rPr lang="zh-CN" altLang="en-US" sz="2400" b="1" dirty="0">
                <a:latin typeface="Times New Roman" panose="02020603050405020304" pitchFamily="18" charset="0"/>
                <a:ea typeface="宋体" panose="02010600030101010101" pitchFamily="2" charset="-122"/>
              </a:rPr>
              <a:t>每个字符占用</a:t>
            </a:r>
            <a:r>
              <a:rPr lang="en-US" altLang="zh-CN" sz="2400" b="1" dirty="0">
                <a:latin typeface="Times New Roman" panose="02020603050405020304" pitchFamily="18" charset="0"/>
                <a:ea typeface="宋体" panose="02010600030101010101" pitchFamily="2" charset="-122"/>
              </a:rPr>
              <a:t>4</a:t>
            </a:r>
            <a:r>
              <a:rPr lang="zh-CN" altLang="en-US" sz="2400" b="1" dirty="0">
                <a:latin typeface="Times New Roman" panose="02020603050405020304" pitchFamily="18" charset="0"/>
                <a:ea typeface="宋体" panose="02010600030101010101" pitchFamily="2" charset="-122"/>
              </a:rPr>
              <a:t>个字节，最高位为</a:t>
            </a:r>
            <a:r>
              <a:rPr lang="en-US" altLang="zh-CN" sz="2400" b="1" dirty="0">
                <a:latin typeface="Times New Roman" panose="02020603050405020304" pitchFamily="18" charset="0"/>
                <a:ea typeface="宋体" panose="02010600030101010101" pitchFamily="2" charset="-122"/>
              </a:rPr>
              <a:t>0</a:t>
            </a:r>
            <a:r>
              <a:rPr lang="zh-CN" altLang="en-US" sz="2400" b="1" dirty="0">
                <a:latin typeface="Times New Roman" panose="02020603050405020304" pitchFamily="18" charset="0"/>
                <a:ea typeface="宋体" panose="02010600030101010101" pitchFamily="2" charset="-122"/>
              </a:rPr>
              <a:t>。每个字节分别表示组号、平面号、行号和字位号。</a:t>
            </a:r>
            <a:endParaRPr lang="zh-CN" altLang="en-US" sz="2400" b="1" dirty="0">
              <a:latin typeface="Times New Roman" panose="02020603050405020304" pitchFamily="18" charset="0"/>
              <a:ea typeface="宋体" panose="02010600030101010101" pitchFamily="2" charset="-122"/>
            </a:endParaRP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noChangeArrowheads="1"/>
          </p:cNvSpPr>
          <p:nvPr>
            <p:ph type="body" sz="half" idx="1"/>
          </p:nvPr>
        </p:nvSpPr>
        <p:spPr>
          <a:xfrm>
            <a:off x="107504" y="1772816"/>
            <a:ext cx="8534400" cy="2448272"/>
          </a:xfrm>
        </p:spPr>
        <p:txBody>
          <a:bodyPr>
            <a:normAutofit fontScale="92500" lnSpcReduction="20000"/>
          </a:bodyPr>
          <a:lstStyle/>
          <a:p>
            <a:pPr marL="609600" indent="-609600">
              <a:lnSpc>
                <a:spcPct val="150000"/>
              </a:lnSpc>
            </a:pPr>
            <a:r>
              <a:rPr lang="en-US" altLang="zh-CN" b="1" dirty="0">
                <a:solidFill>
                  <a:srgbClr val="FF0000"/>
                </a:solidFill>
                <a:latin typeface="Times New Roman" panose="02020603050405020304" pitchFamily="18" charset="0"/>
                <a:ea typeface="宋体" panose="02010600030101010101" pitchFamily="2" charset="-122"/>
              </a:rPr>
              <a:t>Unicode</a:t>
            </a:r>
            <a:r>
              <a:rPr lang="zh-CN" altLang="en-US" b="1" dirty="0">
                <a:solidFill>
                  <a:srgbClr val="FF0000"/>
                </a:solidFill>
                <a:latin typeface="Times New Roman" panose="02020603050405020304" pitchFamily="18" charset="0"/>
                <a:ea typeface="宋体" panose="02010600030101010101" pitchFamily="2" charset="-122"/>
              </a:rPr>
              <a:t>编码：</a:t>
            </a:r>
            <a:endParaRPr lang="en-US" altLang="zh-CN" b="1" dirty="0">
              <a:solidFill>
                <a:srgbClr val="FF0000"/>
              </a:solidFill>
              <a:latin typeface="Times New Roman" panose="02020603050405020304" pitchFamily="18" charset="0"/>
              <a:ea typeface="宋体" panose="02010600030101010101" pitchFamily="2" charset="-122"/>
            </a:endParaRPr>
          </a:p>
          <a:p>
            <a:pPr marL="609600" indent="-609600">
              <a:lnSpc>
                <a:spcPct val="150000"/>
              </a:lnSpc>
            </a:pPr>
            <a:r>
              <a:rPr lang="en-US" altLang="zh-CN" b="1" dirty="0">
                <a:latin typeface="Times New Roman" panose="02020603050405020304" pitchFamily="18" charset="0"/>
                <a:ea typeface="宋体" panose="02010600030101010101" pitchFamily="2" charset="-122"/>
              </a:rPr>
              <a:t>                UCS</a:t>
            </a:r>
            <a:r>
              <a:rPr lang="zh-CN" altLang="en-US" b="1" dirty="0">
                <a:latin typeface="Times New Roman" panose="02020603050405020304" pitchFamily="18" charset="0"/>
                <a:ea typeface="宋体" panose="02010600030101010101" pitchFamily="2" charset="-122"/>
              </a:rPr>
              <a:t>的第</a:t>
            </a:r>
            <a:r>
              <a:rPr lang="en-US" altLang="zh-CN" b="1" dirty="0">
                <a:latin typeface="Times New Roman" panose="02020603050405020304" pitchFamily="18" charset="0"/>
                <a:ea typeface="宋体" panose="02010600030101010101" pitchFamily="2" charset="-122"/>
              </a:rPr>
              <a:t>0</a:t>
            </a:r>
            <a:r>
              <a:rPr lang="zh-CN" altLang="en-US" b="1" dirty="0">
                <a:latin typeface="Times New Roman" panose="02020603050405020304" pitchFamily="18" charset="0"/>
                <a:ea typeface="宋体" panose="02010600030101010101" pitchFamily="2" charset="-122"/>
              </a:rPr>
              <a:t>组第</a:t>
            </a:r>
            <a:r>
              <a:rPr lang="en-US" altLang="zh-CN" b="1" dirty="0">
                <a:latin typeface="Times New Roman" panose="02020603050405020304" pitchFamily="18" charset="0"/>
                <a:ea typeface="宋体" panose="02010600030101010101" pitchFamily="2" charset="-122"/>
              </a:rPr>
              <a:t>0</a:t>
            </a:r>
            <a:r>
              <a:rPr lang="zh-CN" altLang="en-US" b="1" dirty="0">
                <a:latin typeface="Times New Roman" panose="02020603050405020304" pitchFamily="18" charset="0"/>
                <a:ea typeface="宋体" panose="02010600030101010101" pitchFamily="2" charset="-122"/>
              </a:rPr>
              <a:t>号平面称为</a:t>
            </a:r>
            <a:r>
              <a:rPr lang="en-US" altLang="zh-CN" b="1" dirty="0">
                <a:latin typeface="Times New Roman" panose="02020603050405020304" pitchFamily="18" charset="0"/>
                <a:ea typeface="宋体" panose="02010600030101010101" pitchFamily="2" charset="-122"/>
              </a:rPr>
              <a:t>BMP</a:t>
            </a:r>
            <a:r>
              <a:rPr lang="zh-CN" altLang="en-US" b="1" dirty="0">
                <a:latin typeface="Times New Roman" panose="02020603050405020304" pitchFamily="18" charset="0"/>
                <a:ea typeface="宋体" panose="02010600030101010101" pitchFamily="2" charset="-122"/>
              </a:rPr>
              <a:t>（基本多文种平面），它用来存放全世界主要的文字和符号，用行号和字位号表示字符编码，每个字符占用</a:t>
            </a:r>
            <a:r>
              <a:rPr lang="en-US" altLang="zh-CN" b="1" dirty="0">
                <a:latin typeface="Times New Roman" panose="02020603050405020304" pitchFamily="18" charset="0"/>
                <a:ea typeface="宋体" panose="02010600030101010101" pitchFamily="2" charset="-122"/>
              </a:rPr>
              <a:t>2</a:t>
            </a:r>
            <a:r>
              <a:rPr lang="zh-CN" altLang="en-US" b="1" dirty="0">
                <a:latin typeface="Times New Roman" panose="02020603050405020304" pitchFamily="18" charset="0"/>
                <a:ea typeface="宋体" panose="02010600030101010101" pitchFamily="2" charset="-122"/>
              </a:rPr>
              <a:t>个字节，也称为</a:t>
            </a:r>
            <a:r>
              <a:rPr lang="en-US" altLang="zh-CN" b="1" dirty="0">
                <a:latin typeface="Times New Roman" panose="02020603050405020304" pitchFamily="18" charset="0"/>
                <a:ea typeface="宋体" panose="02010600030101010101" pitchFamily="2" charset="-122"/>
              </a:rPr>
              <a:t>Unicode</a:t>
            </a:r>
            <a:r>
              <a:rPr lang="zh-CN" altLang="en-US" b="1" dirty="0">
                <a:latin typeface="Times New Roman" panose="02020603050405020304" pitchFamily="18" charset="0"/>
                <a:ea typeface="宋体" panose="02010600030101010101" pitchFamily="2" charset="-122"/>
              </a:rPr>
              <a:t>编码，被广泛使用。</a:t>
            </a:r>
            <a:endParaRPr lang="zh-CN" altLang="en-US" b="1" dirty="0">
              <a:latin typeface="Times New Roman" panose="02020603050405020304" pitchFamily="18" charset="0"/>
              <a:ea typeface="宋体" panose="02010600030101010101" pitchFamily="2" charset="-122"/>
            </a:endParaRPr>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07504" y="1268760"/>
            <a:ext cx="8534400" cy="2520280"/>
          </a:xfrm>
          <a:prstGeom prst="rect">
            <a:avLst/>
          </a:prstGeom>
        </p:spPr>
        <p:txBody>
          <a:bodyPr vert="horz" lIns="91440" tIns="45720" rIns="91440" bIns="45720" rtlCol="0">
            <a:normAutofit fontScale="77500" lnSpcReduction="20000"/>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zh-CN" altLang="en-US" sz="2200" b="1" dirty="0">
                <a:solidFill>
                  <a:srgbClr val="FF0000"/>
                </a:solidFill>
                <a:latin typeface="Times New Roman" panose="02020603050405020304" pitchFamily="18" charset="0"/>
                <a:ea typeface="宋体" panose="02010600030101010101" pitchFamily="2" charset="-122"/>
              </a:rPr>
              <a:t>区分：</a:t>
            </a:r>
            <a:endParaRPr lang="en-US" altLang="zh-CN" sz="2200" b="1" dirty="0">
              <a:solidFill>
                <a:srgbClr val="FF0000"/>
              </a:solidFill>
              <a:latin typeface="Times New Roman" panose="02020603050405020304" pitchFamily="18" charset="0"/>
              <a:ea typeface="宋体" panose="02010600030101010101" pitchFamily="2" charset="-122"/>
            </a:endParaRPr>
          </a:p>
          <a:p>
            <a:pPr>
              <a:lnSpc>
                <a:spcPct val="160000"/>
              </a:lnSpc>
              <a:spcBef>
                <a:spcPts val="0"/>
              </a:spcBef>
            </a:pPr>
            <a:r>
              <a:rPr lang="en-US" altLang="zh-CN" sz="2200" b="1" dirty="0">
                <a:latin typeface="Times New Roman" panose="02020603050405020304" pitchFamily="18" charset="0"/>
                <a:ea typeface="宋体" panose="02010600030101010101" pitchFamily="2" charset="-122"/>
              </a:rPr>
              <a:t>      UCS</a:t>
            </a:r>
            <a:r>
              <a:rPr lang="zh-CN" altLang="zh-CN" sz="2200" b="1" dirty="0">
                <a:latin typeface="Times New Roman" panose="02020603050405020304" pitchFamily="18" charset="0"/>
                <a:ea typeface="宋体" panose="02010600030101010101" pitchFamily="2" charset="-122"/>
              </a:rPr>
              <a:t>和</a:t>
            </a:r>
            <a:r>
              <a:rPr lang="en-US" altLang="zh-CN" sz="2200" b="1" dirty="0">
                <a:latin typeface="Times New Roman" panose="02020603050405020304" pitchFamily="18" charset="0"/>
                <a:ea typeface="宋体" panose="02010600030101010101" pitchFamily="2" charset="-122"/>
              </a:rPr>
              <a:t>Unicode</a:t>
            </a:r>
            <a:r>
              <a:rPr lang="zh-CN" altLang="zh-CN" sz="2200" b="1" dirty="0">
                <a:latin typeface="Times New Roman" panose="02020603050405020304" pitchFamily="18" charset="0"/>
                <a:ea typeface="宋体" panose="02010600030101010101" pitchFamily="2" charset="-122"/>
              </a:rPr>
              <a:t>字符的机内码采用几种变换格式（</a:t>
            </a:r>
            <a:r>
              <a:rPr lang="en-US" altLang="zh-CN" sz="2200" b="1" dirty="0">
                <a:latin typeface="Times New Roman" panose="02020603050405020304" pitchFamily="18" charset="0"/>
                <a:ea typeface="宋体" panose="02010600030101010101" pitchFamily="2" charset="-122"/>
              </a:rPr>
              <a:t>Transformation Format</a:t>
            </a:r>
            <a:r>
              <a:rPr lang="zh-CN" altLang="zh-CN" sz="2200" b="1" dirty="0">
                <a:latin typeface="Times New Roman" panose="02020603050405020304" pitchFamily="18" charset="0"/>
                <a:ea typeface="宋体" panose="02010600030101010101" pitchFamily="2" charset="-122"/>
              </a:rPr>
              <a:t>）来表示，包括：</a:t>
            </a:r>
            <a:r>
              <a:rPr lang="en-US" altLang="zh-CN" sz="2200" b="1" dirty="0">
                <a:latin typeface="Times New Roman" panose="02020603050405020304" pitchFamily="18" charset="0"/>
                <a:ea typeface="宋体" panose="02010600030101010101" pitchFamily="2" charset="-122"/>
              </a:rPr>
              <a:t>UTF-8</a:t>
            </a:r>
            <a:r>
              <a:rPr lang="zh-CN" altLang="zh-CN" sz="2200" b="1" dirty="0">
                <a:latin typeface="Times New Roman" panose="02020603050405020304" pitchFamily="18" charset="0"/>
                <a:ea typeface="宋体" panose="02010600030101010101" pitchFamily="2" charset="-122"/>
              </a:rPr>
              <a:t>、</a:t>
            </a:r>
            <a:r>
              <a:rPr lang="en-US" altLang="zh-CN" sz="2200" b="1" dirty="0">
                <a:latin typeface="Times New Roman" panose="02020603050405020304" pitchFamily="18" charset="0"/>
                <a:ea typeface="宋体" panose="02010600030101010101" pitchFamily="2" charset="-122"/>
              </a:rPr>
              <a:t>UTF-16</a:t>
            </a:r>
            <a:r>
              <a:rPr lang="zh-CN" altLang="zh-CN" sz="2200" b="1" dirty="0">
                <a:latin typeface="Times New Roman" panose="02020603050405020304" pitchFamily="18" charset="0"/>
                <a:ea typeface="宋体" panose="02010600030101010101" pitchFamily="2" charset="-122"/>
              </a:rPr>
              <a:t>和</a:t>
            </a:r>
            <a:r>
              <a:rPr lang="en-US" altLang="zh-CN" sz="2200" b="1" dirty="0">
                <a:latin typeface="Times New Roman" panose="02020603050405020304" pitchFamily="18" charset="0"/>
                <a:ea typeface="宋体" panose="02010600030101010101" pitchFamily="2" charset="-122"/>
              </a:rPr>
              <a:t>UTF-32</a:t>
            </a:r>
            <a:r>
              <a:rPr lang="zh-CN" altLang="zh-CN" sz="2200" b="1" dirty="0">
                <a:latin typeface="Times New Roman" panose="02020603050405020304" pitchFamily="18" charset="0"/>
                <a:ea typeface="宋体" panose="02010600030101010101" pitchFamily="2" charset="-122"/>
              </a:rPr>
              <a:t>等三种。</a:t>
            </a:r>
            <a:endParaRPr lang="zh-CN" altLang="zh-CN" sz="2200" b="1" dirty="0">
              <a:latin typeface="Times New Roman" panose="02020603050405020304" pitchFamily="18" charset="0"/>
              <a:ea typeface="宋体" panose="02010600030101010101" pitchFamily="2" charset="-122"/>
            </a:endParaRPr>
          </a:p>
          <a:p>
            <a:pPr>
              <a:lnSpc>
                <a:spcPct val="160000"/>
              </a:lnSpc>
              <a:spcBef>
                <a:spcPts val="0"/>
              </a:spcBef>
            </a:pPr>
            <a:r>
              <a:rPr lang="en-US" altLang="zh-CN" sz="2200" b="1" dirty="0">
                <a:solidFill>
                  <a:srgbClr val="FF0000"/>
                </a:solidFill>
                <a:latin typeface="Times New Roman" panose="02020603050405020304" pitchFamily="18" charset="0"/>
                <a:ea typeface="宋体" panose="02010600030101010101" pitchFamily="2" charset="-122"/>
              </a:rPr>
              <a:t>      UTF-32</a:t>
            </a:r>
            <a:r>
              <a:rPr lang="zh-CN" altLang="zh-CN" sz="2200" b="1" dirty="0">
                <a:latin typeface="Times New Roman" panose="02020603050405020304" pitchFamily="18" charset="0"/>
                <a:ea typeface="宋体" panose="02010600030101010101" pitchFamily="2" charset="-122"/>
              </a:rPr>
              <a:t>采用的就是</a:t>
            </a:r>
            <a:r>
              <a:rPr lang="en-US" altLang="zh-CN" sz="2200" b="1" dirty="0">
                <a:latin typeface="Times New Roman" panose="02020603050405020304" pitchFamily="18" charset="0"/>
                <a:ea typeface="宋体" panose="02010600030101010101" pitchFamily="2" charset="-122"/>
              </a:rPr>
              <a:t>UCS-4</a:t>
            </a:r>
            <a:r>
              <a:rPr lang="zh-CN" altLang="zh-CN" sz="2200" b="1" dirty="0">
                <a:latin typeface="Times New Roman" panose="02020603050405020304" pitchFamily="18" charset="0"/>
                <a:ea typeface="宋体" panose="02010600030101010101" pitchFamily="2" charset="-122"/>
              </a:rPr>
              <a:t>的编码，一个字符固定使用</a:t>
            </a:r>
            <a:r>
              <a:rPr lang="en-US" altLang="zh-CN" sz="2200" b="1" dirty="0">
                <a:latin typeface="Times New Roman" panose="02020603050405020304" pitchFamily="18" charset="0"/>
                <a:ea typeface="宋体" panose="02010600030101010101" pitchFamily="2" charset="-122"/>
              </a:rPr>
              <a:t>4</a:t>
            </a:r>
            <a:r>
              <a:rPr lang="zh-CN" altLang="zh-CN" sz="2200" b="1" dirty="0">
                <a:latin typeface="Times New Roman" panose="02020603050405020304" pitchFamily="18" charset="0"/>
                <a:ea typeface="宋体" panose="02010600030101010101" pitchFamily="2" charset="-122"/>
              </a:rPr>
              <a:t>个字节来编码，是定长的编码。比如：大写字母</a:t>
            </a:r>
            <a:r>
              <a:rPr lang="en-US" altLang="zh-CN" sz="2200" b="1" dirty="0">
                <a:latin typeface="Times New Roman" panose="02020603050405020304" pitchFamily="18" charset="0"/>
                <a:ea typeface="宋体" panose="02010600030101010101" pitchFamily="2" charset="-122"/>
              </a:rPr>
              <a:t>A</a:t>
            </a:r>
            <a:r>
              <a:rPr lang="zh-CN" altLang="zh-CN" sz="2200" b="1" dirty="0">
                <a:latin typeface="Times New Roman" panose="02020603050405020304" pitchFamily="18" charset="0"/>
                <a:ea typeface="宋体" panose="02010600030101010101" pitchFamily="2" charset="-122"/>
              </a:rPr>
              <a:t>的编码就是十六进制数“</a:t>
            </a:r>
            <a:r>
              <a:rPr lang="en-US" altLang="zh-CN" sz="2200" b="1" dirty="0">
                <a:latin typeface="Times New Roman" panose="02020603050405020304" pitchFamily="18" charset="0"/>
                <a:ea typeface="宋体" panose="02010600030101010101" pitchFamily="2" charset="-122"/>
              </a:rPr>
              <a:t>00000041</a:t>
            </a:r>
            <a:r>
              <a:rPr lang="zh-CN" altLang="zh-CN" sz="2200" b="1" dirty="0">
                <a:latin typeface="Times New Roman" panose="02020603050405020304" pitchFamily="18" charset="0"/>
                <a:ea typeface="宋体" panose="02010600030101010101" pitchFamily="2" charset="-122"/>
              </a:rPr>
              <a:t>”。</a:t>
            </a:r>
            <a:endParaRPr lang="zh-CN" altLang="zh-CN" sz="2200" b="1" dirty="0">
              <a:latin typeface="Times New Roman" panose="02020603050405020304" pitchFamily="18" charset="0"/>
              <a:ea typeface="宋体" panose="02010600030101010101" pitchFamily="2" charset="-122"/>
            </a:endParaRPr>
          </a:p>
          <a:p>
            <a:pPr>
              <a:lnSpc>
                <a:spcPct val="160000"/>
              </a:lnSpc>
              <a:spcBef>
                <a:spcPts val="0"/>
              </a:spcBef>
            </a:pPr>
            <a:r>
              <a:rPr lang="en-US" altLang="zh-CN" sz="2200" b="1" dirty="0">
                <a:solidFill>
                  <a:srgbClr val="FF0000"/>
                </a:solidFill>
                <a:latin typeface="Times New Roman" panose="02020603050405020304" pitchFamily="18" charset="0"/>
                <a:ea typeface="宋体" panose="02010600030101010101" pitchFamily="2" charset="-122"/>
              </a:rPr>
              <a:t>      UTF-16</a:t>
            </a:r>
            <a:r>
              <a:rPr lang="zh-CN" altLang="en-US" sz="2200" b="1" dirty="0">
                <a:latin typeface="Times New Roman" panose="02020603050405020304" pitchFamily="18" charset="0"/>
                <a:ea typeface="宋体" panose="02010600030101010101" pitchFamily="2" charset="-122"/>
              </a:rPr>
              <a:t>使用</a:t>
            </a:r>
            <a:r>
              <a:rPr lang="en-US" altLang="zh-CN" sz="2200" b="1" dirty="0">
                <a:latin typeface="Times New Roman" panose="02020603050405020304" pitchFamily="18" charset="0"/>
                <a:ea typeface="宋体" panose="02010600030101010101" pitchFamily="2" charset="-122"/>
              </a:rPr>
              <a:t>2</a:t>
            </a:r>
            <a:r>
              <a:rPr lang="zh-CN" altLang="en-US" sz="2200" b="1" dirty="0">
                <a:latin typeface="Times New Roman" panose="02020603050405020304" pitchFamily="18" charset="0"/>
                <a:ea typeface="宋体" panose="02010600030101010101" pitchFamily="2" charset="-122"/>
              </a:rPr>
              <a:t>或</a:t>
            </a:r>
            <a:r>
              <a:rPr lang="en-US" altLang="zh-CN" sz="2200" b="1" dirty="0">
                <a:latin typeface="Times New Roman" panose="02020603050405020304" pitchFamily="18" charset="0"/>
                <a:ea typeface="宋体" panose="02010600030101010101" pitchFamily="2" charset="-122"/>
              </a:rPr>
              <a:t>4</a:t>
            </a:r>
            <a:r>
              <a:rPr lang="zh-CN" altLang="en-US" sz="2200" b="1" dirty="0">
                <a:latin typeface="Times New Roman" panose="02020603050405020304" pitchFamily="18" charset="0"/>
                <a:ea typeface="宋体" panose="02010600030101010101" pitchFamily="2" charset="-122"/>
              </a:rPr>
              <a:t>个字节进行编码。</a:t>
            </a:r>
            <a:r>
              <a:rPr lang="zh-CN" altLang="zh-CN" sz="2200" b="1" dirty="0">
                <a:latin typeface="Times New Roman" panose="02020603050405020304" pitchFamily="18" charset="0"/>
                <a:ea typeface="宋体" panose="02010600030101010101" pitchFamily="2" charset="-122"/>
              </a:rPr>
              <a:t>比如：大写字母</a:t>
            </a:r>
            <a:r>
              <a:rPr lang="en-US" altLang="zh-CN" sz="2200" b="1" dirty="0">
                <a:latin typeface="Times New Roman" panose="02020603050405020304" pitchFamily="18" charset="0"/>
                <a:ea typeface="宋体" panose="02010600030101010101" pitchFamily="2" charset="-122"/>
              </a:rPr>
              <a:t>A</a:t>
            </a:r>
            <a:r>
              <a:rPr lang="zh-CN" altLang="zh-CN" sz="2200" b="1" dirty="0">
                <a:latin typeface="Times New Roman" panose="02020603050405020304" pitchFamily="18" charset="0"/>
                <a:ea typeface="宋体" panose="02010600030101010101" pitchFamily="2" charset="-122"/>
              </a:rPr>
              <a:t>的</a:t>
            </a:r>
            <a:r>
              <a:rPr lang="en-US" altLang="zh-CN" sz="2200" b="1" dirty="0">
                <a:latin typeface="Times New Roman" panose="02020603050405020304" pitchFamily="18" charset="0"/>
                <a:ea typeface="宋体" panose="02010600030101010101" pitchFamily="2" charset="-122"/>
              </a:rPr>
              <a:t>UTF-16</a:t>
            </a:r>
            <a:r>
              <a:rPr lang="zh-CN" altLang="zh-CN" sz="2200" b="1" dirty="0">
                <a:latin typeface="Times New Roman" panose="02020603050405020304" pitchFamily="18" charset="0"/>
                <a:ea typeface="宋体" panose="02010600030101010101" pitchFamily="2" charset="-122"/>
              </a:rPr>
              <a:t>编码就是十六进制数“</a:t>
            </a:r>
            <a:r>
              <a:rPr lang="en-US" altLang="zh-CN" sz="2200" b="1" dirty="0">
                <a:latin typeface="Times New Roman" panose="02020603050405020304" pitchFamily="18" charset="0"/>
                <a:ea typeface="宋体" panose="02010600030101010101" pitchFamily="2" charset="-122"/>
              </a:rPr>
              <a:t>0041</a:t>
            </a:r>
            <a:r>
              <a:rPr lang="zh-CN" altLang="zh-CN" sz="2200" b="1" dirty="0">
                <a:latin typeface="Times New Roman" panose="02020603050405020304" pitchFamily="18" charset="0"/>
                <a:ea typeface="宋体" panose="02010600030101010101" pitchFamily="2" charset="-122"/>
              </a:rPr>
              <a:t>”，而字符编码</a:t>
            </a:r>
            <a:r>
              <a:rPr lang="en-US" altLang="zh-CN" sz="2200" b="1" dirty="0">
                <a:latin typeface="Times New Roman" panose="02020603050405020304" pitchFamily="18" charset="0"/>
                <a:ea typeface="宋体" panose="02010600030101010101" pitchFamily="2" charset="-122"/>
              </a:rPr>
              <a:t>U+64321</a:t>
            </a:r>
            <a:r>
              <a:rPr lang="zh-CN" altLang="zh-CN" sz="2200" b="1" dirty="0">
                <a:latin typeface="Times New Roman" panose="02020603050405020304" pitchFamily="18" charset="0"/>
                <a:ea typeface="宋体" panose="02010600030101010101" pitchFamily="2" charset="-122"/>
              </a:rPr>
              <a:t>的</a:t>
            </a:r>
            <a:r>
              <a:rPr lang="en-US" altLang="zh-CN" sz="2200" b="1" dirty="0">
                <a:latin typeface="Times New Roman" panose="02020603050405020304" pitchFamily="18" charset="0"/>
                <a:ea typeface="宋体" panose="02010600030101010101" pitchFamily="2" charset="-122"/>
              </a:rPr>
              <a:t>UTF-16</a:t>
            </a:r>
            <a:r>
              <a:rPr lang="zh-CN" altLang="zh-CN" sz="2200" b="1" dirty="0">
                <a:latin typeface="Times New Roman" panose="02020603050405020304" pitchFamily="18" charset="0"/>
                <a:ea typeface="宋体" panose="02010600030101010101" pitchFamily="2" charset="-122"/>
              </a:rPr>
              <a:t>编码就是十六进制数“</a:t>
            </a:r>
            <a:r>
              <a:rPr lang="en-US" altLang="zh-CN" sz="2200" b="1" dirty="0">
                <a:latin typeface="Times New Roman" panose="02020603050405020304" pitchFamily="18" charset="0"/>
                <a:ea typeface="宋体" panose="02010600030101010101" pitchFamily="2" charset="-122"/>
              </a:rPr>
              <a:t>D950DF21</a:t>
            </a:r>
            <a:r>
              <a:rPr lang="zh-CN" altLang="zh-CN" sz="2200" b="1" dirty="0">
                <a:latin typeface="Times New Roman" panose="02020603050405020304" pitchFamily="18" charset="0"/>
                <a:ea typeface="宋体" panose="02010600030101010101" pitchFamily="2" charset="-122"/>
              </a:rPr>
              <a:t>”。</a:t>
            </a:r>
            <a:endParaRPr lang="zh-CN" altLang="zh-CN" sz="2200" b="1" dirty="0">
              <a:latin typeface="Times New Roman" panose="02020603050405020304" pitchFamily="18" charset="0"/>
              <a:ea typeface="宋体" panose="02010600030101010101" pitchFamily="2" charset="-122"/>
            </a:endParaRPr>
          </a:p>
        </p:txBody>
      </p:sp>
      <p:sp>
        <p:nvSpPr>
          <p:cNvPr id="3" name="Rectangle 3"/>
          <p:cNvSpPr>
            <a:spLocks noGrp="1" noChangeArrowheads="1"/>
          </p:cNvSpPr>
          <p:nvPr>
            <p:ph type="body" sz="half" idx="1"/>
          </p:nvPr>
        </p:nvSpPr>
        <p:spPr>
          <a:xfrm>
            <a:off x="107504" y="3788595"/>
            <a:ext cx="8534400" cy="2417440"/>
          </a:xfrm>
        </p:spPr>
        <p:txBody>
          <a:bodyPr>
            <a:normAutofit/>
          </a:bodyPr>
          <a:lstStyle/>
          <a:p>
            <a:pPr eaLnBrk="1" hangingPunct="1">
              <a:lnSpc>
                <a:spcPct val="140000"/>
              </a:lnSpc>
              <a:spcBef>
                <a:spcPts val="0"/>
              </a:spcBef>
            </a:pPr>
            <a:r>
              <a:rPr lang="en-US" altLang="zh-CN" sz="1700" b="1" dirty="0">
                <a:latin typeface="Times New Roman" panose="02020603050405020304" pitchFamily="18" charset="0"/>
                <a:ea typeface="宋体" panose="02010600030101010101" pitchFamily="2" charset="-122"/>
              </a:rPr>
              <a:t>      </a:t>
            </a:r>
            <a:r>
              <a:rPr lang="en-US" altLang="zh-CN" sz="1700" b="1" dirty="0">
                <a:solidFill>
                  <a:srgbClr val="FF0000"/>
                </a:solidFill>
                <a:latin typeface="Times New Roman" panose="02020603050405020304" pitchFamily="18" charset="0"/>
                <a:ea typeface="宋体" panose="02010600030101010101" pitchFamily="2" charset="-122"/>
              </a:rPr>
              <a:t>UTF-8</a:t>
            </a:r>
            <a:r>
              <a:rPr lang="zh-CN" altLang="zh-CN" sz="1700" b="1" dirty="0">
                <a:latin typeface="Times New Roman" panose="02020603050405020304" pitchFamily="18" charset="0"/>
                <a:ea typeface="宋体" panose="02010600030101010101" pitchFamily="2" charset="-122"/>
              </a:rPr>
              <a:t>是一种针对</a:t>
            </a:r>
            <a:r>
              <a:rPr lang="en-US" altLang="zh-CN" sz="1700" b="1" dirty="0">
                <a:latin typeface="Times New Roman" panose="02020603050405020304" pitchFamily="18" charset="0"/>
                <a:ea typeface="宋体" panose="02010600030101010101" pitchFamily="2" charset="-122"/>
              </a:rPr>
              <a:t>UCS</a:t>
            </a:r>
            <a:r>
              <a:rPr lang="zh-CN" altLang="zh-CN" sz="1700" b="1" dirty="0">
                <a:latin typeface="Times New Roman" panose="02020603050405020304" pitchFamily="18" charset="0"/>
                <a:ea typeface="宋体" panose="02010600030101010101" pitchFamily="2" charset="-122"/>
              </a:rPr>
              <a:t>字符的可变长度字符编码</a:t>
            </a:r>
            <a:r>
              <a:rPr lang="zh-CN" altLang="en-US" sz="1700" b="1" dirty="0">
                <a:latin typeface="Times New Roman" panose="02020603050405020304" pitchFamily="18" charset="0"/>
                <a:ea typeface="宋体" panose="02010600030101010101" pitchFamily="2" charset="-122"/>
              </a:rPr>
              <a:t>，</a:t>
            </a:r>
            <a:r>
              <a:rPr lang="zh-CN" altLang="zh-CN" sz="1700" b="1" dirty="0">
                <a:latin typeface="Times New Roman" panose="02020603050405020304" pitchFamily="18" charset="0"/>
                <a:ea typeface="宋体" panose="02010600030101010101" pitchFamily="2" charset="-122"/>
              </a:rPr>
              <a:t>它使用</a:t>
            </a:r>
            <a:r>
              <a:rPr lang="en-US" altLang="zh-CN" sz="1700" b="1" dirty="0">
                <a:latin typeface="Times New Roman" panose="02020603050405020304" pitchFamily="18" charset="0"/>
                <a:ea typeface="宋体" panose="02010600030101010101" pitchFamily="2" charset="-122"/>
              </a:rPr>
              <a:t>1</a:t>
            </a:r>
            <a:r>
              <a:rPr lang="zh-CN" altLang="zh-CN" sz="1700" b="1" dirty="0">
                <a:latin typeface="Times New Roman" panose="02020603050405020304" pitchFamily="18" charset="0"/>
                <a:ea typeface="宋体" panose="02010600030101010101" pitchFamily="2" charset="-122"/>
              </a:rPr>
              <a:t>到</a:t>
            </a:r>
            <a:r>
              <a:rPr lang="en-US" altLang="zh-CN" sz="1700" b="1" dirty="0">
                <a:latin typeface="Times New Roman" panose="02020603050405020304" pitchFamily="18" charset="0"/>
                <a:ea typeface="宋体" panose="02010600030101010101" pitchFamily="2" charset="-122"/>
              </a:rPr>
              <a:t>6</a:t>
            </a:r>
            <a:r>
              <a:rPr lang="zh-CN" altLang="zh-CN" sz="1700" b="1" dirty="0">
                <a:latin typeface="Times New Roman" panose="02020603050405020304" pitchFamily="18" charset="0"/>
                <a:ea typeface="宋体" panose="02010600030101010101" pitchFamily="2" charset="-122"/>
              </a:rPr>
              <a:t>个字节为字符编码，可以用来表示</a:t>
            </a:r>
            <a:r>
              <a:rPr lang="en-US" altLang="zh-CN" sz="1700" b="1" dirty="0">
                <a:latin typeface="Times New Roman" panose="02020603050405020304" pitchFamily="18" charset="0"/>
                <a:ea typeface="宋体" panose="02010600030101010101" pitchFamily="2" charset="-122"/>
              </a:rPr>
              <a:t>UCS</a:t>
            </a:r>
            <a:r>
              <a:rPr lang="zh-CN" altLang="zh-CN" sz="1700" b="1" dirty="0">
                <a:latin typeface="Times New Roman" panose="02020603050405020304" pitchFamily="18" charset="0"/>
                <a:ea typeface="宋体" panose="02010600030101010101" pitchFamily="2" charset="-122"/>
              </a:rPr>
              <a:t>中的任何字符，而且其编码中的单字节字符仍与</a:t>
            </a:r>
            <a:r>
              <a:rPr lang="en-US" altLang="zh-CN" sz="1700" b="1" dirty="0">
                <a:latin typeface="Times New Roman" panose="02020603050405020304" pitchFamily="18" charset="0"/>
                <a:ea typeface="宋体" panose="02010600030101010101" pitchFamily="2" charset="-122"/>
              </a:rPr>
              <a:t>ASCII</a:t>
            </a:r>
            <a:r>
              <a:rPr lang="zh-CN" altLang="zh-CN" sz="1700" b="1" dirty="0">
                <a:latin typeface="Times New Roman" panose="02020603050405020304" pitchFamily="18" charset="0"/>
                <a:ea typeface="宋体" panose="02010600030101010101" pitchFamily="2" charset="-122"/>
              </a:rPr>
              <a:t>兼容，这使得原来处理</a:t>
            </a:r>
            <a:r>
              <a:rPr lang="en-US" altLang="zh-CN" sz="1700" b="1" dirty="0">
                <a:latin typeface="Times New Roman" panose="02020603050405020304" pitchFamily="18" charset="0"/>
                <a:ea typeface="宋体" panose="02010600030101010101" pitchFamily="2" charset="-122"/>
              </a:rPr>
              <a:t>ASCII</a:t>
            </a:r>
            <a:r>
              <a:rPr lang="zh-CN" altLang="zh-CN" sz="1700" b="1" dirty="0">
                <a:latin typeface="Times New Roman" panose="02020603050405020304" pitchFamily="18" charset="0"/>
                <a:ea typeface="宋体" panose="02010600030101010101" pitchFamily="2" charset="-122"/>
              </a:rPr>
              <a:t>字符的软件无需或只需做少部份修改，即可继续使用。</a:t>
            </a:r>
            <a:endParaRPr lang="en-US" altLang="zh-CN" sz="1700" b="1" dirty="0">
              <a:latin typeface="Times New Roman" panose="02020603050405020304" pitchFamily="18" charset="0"/>
              <a:ea typeface="宋体" panose="02010600030101010101" pitchFamily="2" charset="-122"/>
            </a:endParaRPr>
          </a:p>
          <a:p>
            <a:pPr eaLnBrk="1" hangingPunct="1">
              <a:lnSpc>
                <a:spcPct val="140000"/>
              </a:lnSpc>
              <a:spcBef>
                <a:spcPts val="0"/>
              </a:spcBef>
            </a:pPr>
            <a:r>
              <a:rPr lang="en-US" altLang="zh-CN" sz="1700" b="1" dirty="0">
                <a:latin typeface="Times New Roman" panose="02020603050405020304" pitchFamily="18" charset="0"/>
                <a:ea typeface="宋体" panose="02010600030101010101" pitchFamily="2" charset="-122"/>
              </a:rPr>
              <a:t>      </a:t>
            </a:r>
            <a:r>
              <a:rPr lang="zh-CN" altLang="zh-CN" sz="1700" b="1" dirty="0">
                <a:latin typeface="Times New Roman" panose="02020603050405020304" pitchFamily="18" charset="0"/>
                <a:ea typeface="宋体" panose="02010600030101010101" pitchFamily="2" charset="-122"/>
              </a:rPr>
              <a:t>因此，</a:t>
            </a:r>
            <a:r>
              <a:rPr lang="en-US" altLang="zh-CN" sz="1700" b="1" dirty="0">
                <a:latin typeface="Times New Roman" panose="02020603050405020304" pitchFamily="18" charset="0"/>
                <a:ea typeface="宋体" panose="02010600030101010101" pitchFamily="2" charset="-122"/>
              </a:rPr>
              <a:t> UTF-8</a:t>
            </a:r>
            <a:r>
              <a:rPr lang="zh-CN" altLang="zh-CN" sz="1700" b="1" dirty="0">
                <a:latin typeface="Times New Roman" panose="02020603050405020304" pitchFamily="18" charset="0"/>
                <a:ea typeface="宋体" panose="02010600030101010101" pitchFamily="2" charset="-122"/>
              </a:rPr>
              <a:t>逐渐成为电子邮件、网页及其他存储或传送文字的应用中，优先采用的编码。互联网工程工作小组（</a:t>
            </a:r>
            <a:r>
              <a:rPr lang="en-US" altLang="zh-CN" sz="1700" b="1" dirty="0">
                <a:latin typeface="Times New Roman" panose="02020603050405020304" pitchFamily="18" charset="0"/>
                <a:ea typeface="宋体" panose="02010600030101010101" pitchFamily="2" charset="-122"/>
              </a:rPr>
              <a:t>IETF</a:t>
            </a:r>
            <a:r>
              <a:rPr lang="zh-CN" altLang="zh-CN" sz="1700" b="1" dirty="0">
                <a:latin typeface="Times New Roman" panose="02020603050405020304" pitchFamily="18" charset="0"/>
                <a:ea typeface="宋体" panose="02010600030101010101" pitchFamily="2" charset="-122"/>
              </a:rPr>
              <a:t>）要求所有互联网协议都必须支持</a:t>
            </a:r>
            <a:r>
              <a:rPr lang="en-US" altLang="zh-CN" sz="1700" b="1" dirty="0">
                <a:latin typeface="Times New Roman" panose="02020603050405020304" pitchFamily="18" charset="0"/>
                <a:ea typeface="宋体" panose="02010600030101010101" pitchFamily="2" charset="-122"/>
              </a:rPr>
              <a:t>UTF-8</a:t>
            </a:r>
            <a:r>
              <a:rPr lang="zh-CN" altLang="zh-CN" sz="1700" b="1" dirty="0">
                <a:latin typeface="Times New Roman" panose="02020603050405020304" pitchFamily="18" charset="0"/>
                <a:ea typeface="宋体" panose="02010600030101010101" pitchFamily="2" charset="-122"/>
              </a:rPr>
              <a:t>编码。互联网邮件联盟（</a:t>
            </a:r>
            <a:r>
              <a:rPr lang="en-US" altLang="zh-CN" sz="1700" b="1" dirty="0">
                <a:latin typeface="Times New Roman" panose="02020603050405020304" pitchFamily="18" charset="0"/>
                <a:ea typeface="宋体" panose="02010600030101010101" pitchFamily="2" charset="-122"/>
              </a:rPr>
              <a:t>IMC</a:t>
            </a:r>
            <a:r>
              <a:rPr lang="zh-CN" altLang="zh-CN" sz="1700" b="1" dirty="0">
                <a:latin typeface="Times New Roman" panose="02020603050405020304" pitchFamily="18" charset="0"/>
                <a:ea typeface="宋体" panose="02010600030101010101" pitchFamily="2" charset="-122"/>
              </a:rPr>
              <a:t>）建议所有电子邮件软件都支持</a:t>
            </a:r>
            <a:r>
              <a:rPr lang="en-US" altLang="zh-CN" sz="1700" b="1" dirty="0">
                <a:latin typeface="Times New Roman" panose="02020603050405020304" pitchFamily="18" charset="0"/>
                <a:ea typeface="宋体" panose="02010600030101010101" pitchFamily="2" charset="-122"/>
              </a:rPr>
              <a:t>UTF-8</a:t>
            </a:r>
            <a:r>
              <a:rPr lang="zh-CN" altLang="zh-CN" sz="1700" b="1" dirty="0">
                <a:latin typeface="Times New Roman" panose="02020603050405020304" pitchFamily="18" charset="0"/>
                <a:ea typeface="宋体" panose="02010600030101010101" pitchFamily="2" charset="-122"/>
              </a:rPr>
              <a:t>编码。</a:t>
            </a:r>
            <a:endParaRPr lang="zh-CN" altLang="zh-CN" sz="1700" b="1" dirty="0">
              <a:latin typeface="Times New Roman" panose="02020603050405020304" pitchFamily="18" charset="0"/>
              <a:ea typeface="宋体" panose="02010600030101010101" pitchFamily="2" charset="-122"/>
            </a:endParaRP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Grp="1" noChangeArrowheads="1"/>
          </p:cNvSpPr>
          <p:nvPr>
            <p:ph type="body" sz="half" idx="1"/>
          </p:nvPr>
        </p:nvSpPr>
        <p:spPr>
          <a:xfrm>
            <a:off x="480056" y="1371600"/>
            <a:ext cx="4628728" cy="2417440"/>
          </a:xfrm>
        </p:spPr>
        <p:txBody>
          <a:bodyPr>
            <a:normAutofit fontScale="77500" lnSpcReduction="20000"/>
          </a:bodyPr>
          <a:lstStyle/>
          <a:p>
            <a:pPr marL="609600" indent="-609600">
              <a:lnSpc>
                <a:spcPct val="150000"/>
              </a:lnSpc>
              <a:buNone/>
            </a:pPr>
            <a:r>
              <a:rPr lang="zh-CN" altLang="en-US" sz="2200" b="1" dirty="0">
                <a:solidFill>
                  <a:srgbClr val="FF0000"/>
                </a:solidFill>
                <a:latin typeface="Times New Roman" panose="02020603050405020304" pitchFamily="18" charset="0"/>
                <a:ea typeface="宋体" panose="02010600030101010101" pitchFamily="2" charset="-122"/>
              </a:rPr>
              <a:t>汉字输入码：</a:t>
            </a:r>
            <a:r>
              <a:rPr lang="zh-CN" altLang="en-US" sz="2200" b="1" dirty="0">
                <a:latin typeface="Times New Roman" panose="02020603050405020304" pitchFamily="18" charset="0"/>
                <a:ea typeface="宋体" panose="02010600030101010101" pitchFamily="2" charset="-122"/>
              </a:rPr>
              <a:t>一组按键，用于输入汉字。</a:t>
            </a:r>
            <a:endParaRPr lang="zh-CN" altLang="en-US" sz="2200" b="1" dirty="0">
              <a:latin typeface="Times New Roman" panose="02020603050405020304" pitchFamily="18" charset="0"/>
              <a:ea typeface="宋体" panose="02010600030101010101" pitchFamily="2" charset="-122"/>
            </a:endParaRPr>
          </a:p>
          <a:p>
            <a:pPr marL="609600" indent="-609600">
              <a:lnSpc>
                <a:spcPct val="150000"/>
              </a:lnSpc>
            </a:pPr>
            <a:r>
              <a:rPr lang="zh-CN" altLang="en-US" sz="2200" b="1" dirty="0">
                <a:latin typeface="Times New Roman" panose="02020603050405020304" pitchFamily="18" charset="0"/>
                <a:ea typeface="宋体" panose="02010600030101010101" pitchFamily="2" charset="-122"/>
              </a:rPr>
              <a:t>      （</a:t>
            </a:r>
            <a:r>
              <a:rPr lang="en-US" altLang="zh-CN" sz="2200" b="1" dirty="0">
                <a:latin typeface="Times New Roman" panose="02020603050405020304" pitchFamily="18" charset="0"/>
                <a:ea typeface="宋体" panose="02010600030101010101" pitchFamily="2" charset="-122"/>
              </a:rPr>
              <a:t>1</a:t>
            </a:r>
            <a:r>
              <a:rPr lang="zh-CN" altLang="en-US" sz="2200" b="1" dirty="0">
                <a:latin typeface="Times New Roman" panose="02020603050405020304" pitchFamily="18" charset="0"/>
                <a:ea typeface="宋体" panose="02010600030101010101" pitchFamily="2" charset="-122"/>
              </a:rPr>
              <a:t>）数字编码  </a:t>
            </a:r>
            <a:r>
              <a:rPr lang="en-US" altLang="zh-CN" sz="2200" b="1" dirty="0">
                <a:latin typeface="Times New Roman" panose="02020603050405020304" pitchFamily="18" charset="0"/>
                <a:ea typeface="宋体" panose="02010600030101010101" pitchFamily="2" charset="-122"/>
              </a:rPr>
              <a:t>(</a:t>
            </a:r>
            <a:r>
              <a:rPr lang="zh-CN" altLang="en-US" sz="2200" b="1" dirty="0">
                <a:latin typeface="Times New Roman" panose="02020603050405020304" pitchFamily="18" charset="0"/>
                <a:ea typeface="宋体" panose="02010600030101010101" pitchFamily="2" charset="-122"/>
              </a:rPr>
              <a:t>区位码）</a:t>
            </a:r>
            <a:endParaRPr lang="zh-CN" altLang="en-US" sz="2200" b="1" dirty="0">
              <a:latin typeface="Times New Roman" panose="02020603050405020304" pitchFamily="18" charset="0"/>
              <a:ea typeface="宋体" panose="02010600030101010101" pitchFamily="2" charset="-122"/>
            </a:endParaRPr>
          </a:p>
          <a:p>
            <a:pPr marL="609600" indent="-609600">
              <a:lnSpc>
                <a:spcPct val="150000"/>
              </a:lnSpc>
            </a:pPr>
            <a:r>
              <a:rPr lang="zh-CN" altLang="en-US" sz="2200" b="1" dirty="0">
                <a:latin typeface="Times New Roman" panose="02020603050405020304" pitchFamily="18" charset="0"/>
                <a:ea typeface="宋体" panose="02010600030101010101" pitchFamily="2" charset="-122"/>
              </a:rPr>
              <a:t>      （</a:t>
            </a:r>
            <a:r>
              <a:rPr lang="en-US" altLang="zh-CN" sz="2200" b="1" dirty="0">
                <a:latin typeface="Times New Roman" panose="02020603050405020304" pitchFamily="18" charset="0"/>
                <a:ea typeface="宋体" panose="02010600030101010101" pitchFamily="2" charset="-122"/>
              </a:rPr>
              <a:t>2</a:t>
            </a:r>
            <a:r>
              <a:rPr lang="zh-CN" altLang="en-US" sz="2200" b="1" dirty="0">
                <a:latin typeface="Times New Roman" panose="02020603050405020304" pitchFamily="18" charset="0"/>
                <a:ea typeface="宋体" panose="02010600030101010101" pitchFamily="2" charset="-122"/>
              </a:rPr>
              <a:t>）字音编码（全拼，双拼）</a:t>
            </a:r>
            <a:endParaRPr lang="zh-CN" altLang="en-US" sz="2200" b="1" dirty="0">
              <a:latin typeface="Times New Roman" panose="02020603050405020304" pitchFamily="18" charset="0"/>
              <a:ea typeface="宋体" panose="02010600030101010101" pitchFamily="2" charset="-122"/>
            </a:endParaRPr>
          </a:p>
          <a:p>
            <a:pPr marL="609600" indent="-609600">
              <a:lnSpc>
                <a:spcPct val="150000"/>
              </a:lnSpc>
            </a:pPr>
            <a:r>
              <a:rPr lang="zh-CN" altLang="en-US" sz="2200" b="1" dirty="0">
                <a:latin typeface="Times New Roman" panose="02020603050405020304" pitchFamily="18" charset="0"/>
                <a:ea typeface="宋体" panose="02010600030101010101" pitchFamily="2" charset="-122"/>
              </a:rPr>
              <a:t>      （</a:t>
            </a:r>
            <a:r>
              <a:rPr lang="en-US" altLang="zh-CN" sz="2200" b="1" dirty="0">
                <a:latin typeface="Times New Roman" panose="02020603050405020304" pitchFamily="18" charset="0"/>
                <a:ea typeface="宋体" panose="02010600030101010101" pitchFamily="2" charset="-122"/>
              </a:rPr>
              <a:t>3</a:t>
            </a:r>
            <a:r>
              <a:rPr lang="zh-CN" altLang="en-US" sz="2200" b="1" dirty="0">
                <a:latin typeface="Times New Roman" panose="02020603050405020304" pitchFamily="18" charset="0"/>
                <a:ea typeface="宋体" panose="02010600030101010101" pitchFamily="2" charset="-122"/>
              </a:rPr>
              <a:t>）字形编码（五笔）</a:t>
            </a:r>
            <a:endParaRPr lang="zh-CN" altLang="en-US" sz="2200" b="1" dirty="0">
              <a:latin typeface="Times New Roman" panose="02020603050405020304" pitchFamily="18" charset="0"/>
              <a:ea typeface="宋体" panose="02010600030101010101" pitchFamily="2" charset="-122"/>
            </a:endParaRPr>
          </a:p>
          <a:p>
            <a:pPr marL="609600" indent="-609600">
              <a:lnSpc>
                <a:spcPct val="150000"/>
              </a:lnSpc>
            </a:pPr>
            <a:r>
              <a:rPr lang="zh-CN" altLang="en-US" sz="2200" b="1" dirty="0">
                <a:latin typeface="Times New Roman" panose="02020603050405020304" pitchFamily="18" charset="0"/>
                <a:ea typeface="宋体" panose="02010600030101010101" pitchFamily="2" charset="-122"/>
              </a:rPr>
              <a:t>      （</a:t>
            </a:r>
            <a:r>
              <a:rPr lang="en-US" altLang="zh-CN" sz="2200" b="1" dirty="0">
                <a:latin typeface="Times New Roman" panose="02020603050405020304" pitchFamily="18" charset="0"/>
                <a:ea typeface="宋体" panose="02010600030101010101" pitchFamily="2" charset="-122"/>
              </a:rPr>
              <a:t>4</a:t>
            </a:r>
            <a:r>
              <a:rPr lang="zh-CN" altLang="en-US" sz="2200" b="1" dirty="0">
                <a:latin typeface="Times New Roman" panose="02020603050405020304" pitchFamily="18" charset="0"/>
                <a:ea typeface="宋体" panose="02010600030101010101" pitchFamily="2" charset="-122"/>
              </a:rPr>
              <a:t>）形音编码</a:t>
            </a:r>
            <a:endParaRPr lang="zh-CN" altLang="en-US" sz="2200" b="1" dirty="0">
              <a:latin typeface="Times New Roman" panose="02020603050405020304" pitchFamily="18" charset="0"/>
              <a:ea typeface="宋体" panose="02010600030101010101" pitchFamily="2" charset="-122"/>
            </a:endParaRPr>
          </a:p>
        </p:txBody>
      </p:sp>
      <p:sp>
        <p:nvSpPr>
          <p:cNvPr id="6" name="Rectangle 3"/>
          <p:cNvSpPr txBox="1">
            <a:spLocks noChangeArrowheads="1"/>
          </p:cNvSpPr>
          <p:nvPr/>
        </p:nvSpPr>
        <p:spPr>
          <a:xfrm>
            <a:off x="611560" y="3789040"/>
            <a:ext cx="8077200" cy="2345432"/>
          </a:xfrm>
          <a:prstGeom prst="rect">
            <a:avLst/>
          </a:prstGeom>
        </p:spPr>
        <p:txBody>
          <a:bodyPr vert="horz" lIns="91440" tIns="45720" rIns="91440" bIns="45720" rtlCol="0">
            <a:normAutofit/>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defTabSz="1306830" eaLnBrk="0" hangingPunct="0"/>
            <a:r>
              <a:rPr lang="zh-CN" altLang="en-US" sz="1700" b="1" dirty="0">
                <a:solidFill>
                  <a:srgbClr val="FF0000"/>
                </a:solidFill>
                <a:latin typeface="Times New Roman" panose="02020603050405020304" pitchFamily="18" charset="0"/>
                <a:ea typeface="宋体" panose="02010600030101010101" pitchFamily="2" charset="-122"/>
              </a:rPr>
              <a:t>汉字字型码：</a:t>
            </a:r>
            <a:r>
              <a:rPr lang="zh-CN" altLang="en-US" sz="1800" dirty="0">
                <a:solidFill>
                  <a:srgbClr val="660033"/>
                </a:solidFill>
              </a:rPr>
              <a:t>用于汉字在显示屏或打印机输出，通常有两种表示方式：</a:t>
            </a:r>
            <a:endParaRPr lang="en-US" altLang="zh-CN" sz="1800" dirty="0">
              <a:solidFill>
                <a:srgbClr val="660033"/>
              </a:solidFill>
            </a:endParaRPr>
          </a:p>
          <a:p>
            <a:pPr defTabSz="1306830" eaLnBrk="0" hangingPunct="0"/>
            <a:r>
              <a:rPr lang="zh-CN" altLang="en-US" sz="1700" b="1" dirty="0">
                <a:latin typeface="Times New Roman" panose="02020603050405020304" pitchFamily="18" charset="0"/>
                <a:ea typeface="宋体" panose="02010600030101010101" pitchFamily="2" charset="-122"/>
              </a:rPr>
              <a:t>     （</a:t>
            </a:r>
            <a:r>
              <a:rPr lang="en-US" altLang="zh-CN" sz="1700" b="1" dirty="0">
                <a:latin typeface="Times New Roman" panose="02020603050405020304" pitchFamily="18" charset="0"/>
                <a:ea typeface="宋体" panose="02010600030101010101" pitchFamily="2" charset="-122"/>
              </a:rPr>
              <a:t>1</a:t>
            </a:r>
            <a:r>
              <a:rPr lang="zh-CN" altLang="en-US" sz="1700" b="1" dirty="0">
                <a:latin typeface="Times New Roman" panose="02020603050405020304" pitchFamily="18" charset="0"/>
                <a:ea typeface="宋体" panose="02010600030101010101" pitchFamily="2" charset="-122"/>
              </a:rPr>
              <a:t>）点阵式字形</a:t>
            </a:r>
            <a:endParaRPr lang="zh-CN" altLang="en-US" sz="1700" b="1" dirty="0">
              <a:latin typeface="Times New Roman" panose="02020603050405020304" pitchFamily="18" charset="0"/>
              <a:ea typeface="宋体" panose="02010600030101010101" pitchFamily="2" charset="-122"/>
            </a:endParaRPr>
          </a:p>
          <a:p>
            <a:pPr marL="609600" indent="-609600">
              <a:lnSpc>
                <a:spcPct val="150000"/>
              </a:lnSpc>
            </a:pPr>
            <a:r>
              <a:rPr lang="zh-CN" altLang="en-US" sz="1700" b="1" dirty="0">
                <a:latin typeface="Times New Roman" panose="02020603050405020304" pitchFamily="18" charset="0"/>
                <a:ea typeface="宋体" panose="02010600030101010101" pitchFamily="2" charset="-122"/>
              </a:rPr>
              <a:t>     （</a:t>
            </a:r>
            <a:r>
              <a:rPr lang="en-US" altLang="zh-CN" sz="1700" b="1" dirty="0">
                <a:latin typeface="Times New Roman" panose="02020603050405020304" pitchFamily="18" charset="0"/>
                <a:ea typeface="宋体" panose="02010600030101010101" pitchFamily="2" charset="-122"/>
              </a:rPr>
              <a:t>2</a:t>
            </a:r>
            <a:r>
              <a:rPr lang="zh-CN" altLang="en-US" sz="1700" b="1" dirty="0">
                <a:latin typeface="Times New Roman" panose="02020603050405020304" pitchFamily="18" charset="0"/>
                <a:ea typeface="宋体" panose="02010600030101010101" pitchFamily="2" charset="-122"/>
              </a:rPr>
              <a:t>）矢量式字形</a:t>
            </a:r>
            <a:endParaRPr lang="zh-CN" altLang="en-US" sz="1700" b="1" dirty="0">
              <a:latin typeface="Times New Roman" panose="02020603050405020304" pitchFamily="18" charset="0"/>
              <a:ea typeface="宋体" panose="02010600030101010101" pitchFamily="2" charset="-122"/>
            </a:endParaRP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11"/>
          <p:cNvSpPr txBox="1">
            <a:spLocks noChangeArrowheads="1"/>
          </p:cNvSpPr>
          <p:nvPr/>
        </p:nvSpPr>
        <p:spPr>
          <a:xfrm>
            <a:off x="431540" y="1340768"/>
            <a:ext cx="8280920" cy="1031042"/>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sz="6000" b="1" kern="1200">
                <a:solidFill>
                  <a:schemeClr val="tx1"/>
                </a:solidFill>
                <a:latin typeface="黑体" panose="02010609060101010101" pitchFamily="49" charset="-122"/>
                <a:ea typeface="黑体" panose="02010609060101010101" pitchFamily="49" charset="-122"/>
                <a:cs typeface="+mj-cs"/>
              </a:defRPr>
            </a:lvl1pPr>
          </a:lstStyle>
          <a:p>
            <a:pPr>
              <a:lnSpc>
                <a:spcPct val="160000"/>
              </a:lnSpc>
            </a:pPr>
            <a:r>
              <a:rPr lang="zh-CN" altLang="en-US" sz="2400" dirty="0">
                <a:ea typeface="宋体" panose="02010600030101010101" pitchFamily="2" charset="-122"/>
              </a:rPr>
              <a:t>     点阵式字符的显示分为两步，首先从字库中将他的位图检索出来，然后将检索到的位图写到帧缓冲器中</a:t>
            </a:r>
            <a:endParaRPr lang="zh-CN" altLang="en-US" sz="2400" dirty="0">
              <a:ea typeface="宋体" panose="02010600030101010101" pitchFamily="2" charset="-122"/>
            </a:endParaRPr>
          </a:p>
        </p:txBody>
      </p:sp>
      <p:pic>
        <p:nvPicPr>
          <p:cNvPr id="6" name="图片 5"/>
          <p:cNvPicPr>
            <a:picLocks noChangeAspect="1"/>
          </p:cNvPicPr>
          <p:nvPr/>
        </p:nvPicPr>
        <p:blipFill>
          <a:blip r:embed="rId1"/>
          <a:stretch>
            <a:fillRect/>
          </a:stretch>
        </p:blipFill>
        <p:spPr>
          <a:xfrm>
            <a:off x="1331639" y="2693727"/>
            <a:ext cx="6840761" cy="3460620"/>
          </a:xfrm>
          <a:prstGeom prst="rect">
            <a:avLst/>
          </a:prstGeom>
        </p:spPr>
      </p:pic>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395536" y="2060848"/>
            <a:ext cx="3943350" cy="3890962"/>
            <a:chOff x="1248" y="768"/>
            <a:chExt cx="2484" cy="2451"/>
          </a:xfrm>
        </p:grpSpPr>
        <p:grpSp>
          <p:nvGrpSpPr>
            <p:cNvPr id="3" name="Group 3"/>
            <p:cNvGrpSpPr/>
            <p:nvPr/>
          </p:nvGrpSpPr>
          <p:grpSpPr bwMode="auto">
            <a:xfrm>
              <a:off x="1248" y="768"/>
              <a:ext cx="1656" cy="414"/>
              <a:chOff x="624" y="1248"/>
              <a:chExt cx="3072" cy="768"/>
            </a:xfrm>
          </p:grpSpPr>
          <p:grpSp>
            <p:nvGrpSpPr>
              <p:cNvPr id="633" name="Group 4"/>
              <p:cNvGrpSpPr/>
              <p:nvPr/>
            </p:nvGrpSpPr>
            <p:grpSpPr bwMode="auto">
              <a:xfrm>
                <a:off x="624" y="1248"/>
                <a:ext cx="1536" cy="768"/>
                <a:chOff x="624" y="1248"/>
                <a:chExt cx="1536" cy="768"/>
              </a:xfrm>
            </p:grpSpPr>
            <p:grpSp>
              <p:nvGrpSpPr>
                <p:cNvPr id="673" name="Group 5"/>
                <p:cNvGrpSpPr/>
                <p:nvPr/>
              </p:nvGrpSpPr>
              <p:grpSpPr bwMode="auto">
                <a:xfrm>
                  <a:off x="624" y="1248"/>
                  <a:ext cx="768" cy="768"/>
                  <a:chOff x="624" y="1248"/>
                  <a:chExt cx="768" cy="768"/>
                </a:xfrm>
              </p:grpSpPr>
              <p:grpSp>
                <p:nvGrpSpPr>
                  <p:cNvPr id="693" name="Group 6"/>
                  <p:cNvGrpSpPr/>
                  <p:nvPr/>
                </p:nvGrpSpPr>
                <p:grpSpPr bwMode="auto">
                  <a:xfrm>
                    <a:off x="624" y="1248"/>
                    <a:ext cx="768" cy="384"/>
                    <a:chOff x="624" y="1248"/>
                    <a:chExt cx="768" cy="384"/>
                  </a:xfrm>
                </p:grpSpPr>
                <p:sp>
                  <p:nvSpPr>
                    <p:cNvPr id="703" name="Rectangle 7"/>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04" name="Rectangle 8"/>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05" name="Rectangle 9"/>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06" name="Rectangle 10"/>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07" name="Rectangle 11"/>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08" name="Rectangle 12"/>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09" name="Rectangle 13"/>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10" name="Rectangle 14"/>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694" name="Group 15"/>
                  <p:cNvGrpSpPr/>
                  <p:nvPr/>
                </p:nvGrpSpPr>
                <p:grpSpPr bwMode="auto">
                  <a:xfrm>
                    <a:off x="624" y="1632"/>
                    <a:ext cx="768" cy="384"/>
                    <a:chOff x="624" y="1248"/>
                    <a:chExt cx="768" cy="384"/>
                  </a:xfrm>
                </p:grpSpPr>
                <p:sp>
                  <p:nvSpPr>
                    <p:cNvPr id="695" name="Rectangle 16"/>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96" name="Rectangle 17"/>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97" name="Rectangle 18"/>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98" name="Rectangle 19"/>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99" name="Rectangle 20"/>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00" name="Rectangle 21"/>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01" name="Rectangle 22"/>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02" name="Rectangle 23"/>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674" name="Group 24"/>
                <p:cNvGrpSpPr/>
                <p:nvPr/>
              </p:nvGrpSpPr>
              <p:grpSpPr bwMode="auto">
                <a:xfrm>
                  <a:off x="1392" y="1248"/>
                  <a:ext cx="768" cy="768"/>
                  <a:chOff x="624" y="1248"/>
                  <a:chExt cx="768" cy="768"/>
                </a:xfrm>
              </p:grpSpPr>
              <p:grpSp>
                <p:nvGrpSpPr>
                  <p:cNvPr id="675" name="Group 25"/>
                  <p:cNvGrpSpPr/>
                  <p:nvPr/>
                </p:nvGrpSpPr>
                <p:grpSpPr bwMode="auto">
                  <a:xfrm>
                    <a:off x="624" y="1248"/>
                    <a:ext cx="768" cy="384"/>
                    <a:chOff x="624" y="1248"/>
                    <a:chExt cx="768" cy="384"/>
                  </a:xfrm>
                </p:grpSpPr>
                <p:sp>
                  <p:nvSpPr>
                    <p:cNvPr id="685" name="Rectangle 26"/>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86" name="Rectangle 27"/>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87" name="Rectangle 28"/>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88" name="Rectangle 29"/>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89" name="Rectangle 30"/>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90" name="Rectangle 31"/>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91" name="Rectangle 32"/>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92" name="Rectangle 33"/>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676" name="Group 34"/>
                  <p:cNvGrpSpPr/>
                  <p:nvPr/>
                </p:nvGrpSpPr>
                <p:grpSpPr bwMode="auto">
                  <a:xfrm>
                    <a:off x="624" y="1632"/>
                    <a:ext cx="768" cy="384"/>
                    <a:chOff x="624" y="1248"/>
                    <a:chExt cx="768" cy="384"/>
                  </a:xfrm>
                </p:grpSpPr>
                <p:sp>
                  <p:nvSpPr>
                    <p:cNvPr id="677" name="Rectangle 35"/>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78" name="Rectangle 36"/>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79" name="Rectangle 37"/>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80" name="Rectangle 38"/>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81" name="Rectangle 39"/>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82" name="Rectangle 40"/>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83" name="Rectangle 41"/>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84" name="Rectangle 42"/>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634" name="Group 43"/>
              <p:cNvGrpSpPr/>
              <p:nvPr/>
            </p:nvGrpSpPr>
            <p:grpSpPr bwMode="auto">
              <a:xfrm>
                <a:off x="2160" y="1248"/>
                <a:ext cx="1536" cy="768"/>
                <a:chOff x="624" y="1248"/>
                <a:chExt cx="1536" cy="768"/>
              </a:xfrm>
            </p:grpSpPr>
            <p:grpSp>
              <p:nvGrpSpPr>
                <p:cNvPr id="635" name="Group 44"/>
                <p:cNvGrpSpPr/>
                <p:nvPr/>
              </p:nvGrpSpPr>
              <p:grpSpPr bwMode="auto">
                <a:xfrm>
                  <a:off x="624" y="1248"/>
                  <a:ext cx="768" cy="768"/>
                  <a:chOff x="624" y="1248"/>
                  <a:chExt cx="768" cy="768"/>
                </a:xfrm>
              </p:grpSpPr>
              <p:grpSp>
                <p:nvGrpSpPr>
                  <p:cNvPr id="655" name="Group 45"/>
                  <p:cNvGrpSpPr/>
                  <p:nvPr/>
                </p:nvGrpSpPr>
                <p:grpSpPr bwMode="auto">
                  <a:xfrm>
                    <a:off x="624" y="1248"/>
                    <a:ext cx="768" cy="384"/>
                    <a:chOff x="624" y="1248"/>
                    <a:chExt cx="768" cy="384"/>
                  </a:xfrm>
                </p:grpSpPr>
                <p:sp>
                  <p:nvSpPr>
                    <p:cNvPr id="665" name="Rectangle 46"/>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66" name="Rectangle 47"/>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67" name="Rectangle 48"/>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68" name="Rectangle 49"/>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69" name="Rectangle 50"/>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70" name="Rectangle 51"/>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71" name="Rectangle 52"/>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72" name="Rectangle 53"/>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656" name="Group 54"/>
                  <p:cNvGrpSpPr/>
                  <p:nvPr/>
                </p:nvGrpSpPr>
                <p:grpSpPr bwMode="auto">
                  <a:xfrm>
                    <a:off x="624" y="1632"/>
                    <a:ext cx="768" cy="384"/>
                    <a:chOff x="624" y="1248"/>
                    <a:chExt cx="768" cy="384"/>
                  </a:xfrm>
                </p:grpSpPr>
                <p:sp>
                  <p:nvSpPr>
                    <p:cNvPr id="657" name="Rectangle 55"/>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58" name="Rectangle 56"/>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59" name="Rectangle 57"/>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60" name="Rectangle 58"/>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61" name="Rectangle 59"/>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62" name="Rectangle 60"/>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63" name="Rectangle 61"/>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64" name="Rectangle 62"/>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636" name="Group 63"/>
                <p:cNvGrpSpPr/>
                <p:nvPr/>
              </p:nvGrpSpPr>
              <p:grpSpPr bwMode="auto">
                <a:xfrm>
                  <a:off x="1392" y="1248"/>
                  <a:ext cx="768" cy="768"/>
                  <a:chOff x="624" y="1248"/>
                  <a:chExt cx="768" cy="768"/>
                </a:xfrm>
              </p:grpSpPr>
              <p:grpSp>
                <p:nvGrpSpPr>
                  <p:cNvPr id="637" name="Group 64"/>
                  <p:cNvGrpSpPr/>
                  <p:nvPr/>
                </p:nvGrpSpPr>
                <p:grpSpPr bwMode="auto">
                  <a:xfrm>
                    <a:off x="624" y="1248"/>
                    <a:ext cx="768" cy="384"/>
                    <a:chOff x="624" y="1248"/>
                    <a:chExt cx="768" cy="384"/>
                  </a:xfrm>
                </p:grpSpPr>
                <p:sp>
                  <p:nvSpPr>
                    <p:cNvPr id="647" name="Rectangle 65"/>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48" name="Rectangle 66"/>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49" name="Rectangle 67"/>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50" name="Rectangle 68"/>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51" name="Rectangle 69"/>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52" name="Rectangle 70"/>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53" name="Rectangle 71"/>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54" name="Rectangle 72"/>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638" name="Group 73"/>
                  <p:cNvGrpSpPr/>
                  <p:nvPr/>
                </p:nvGrpSpPr>
                <p:grpSpPr bwMode="auto">
                  <a:xfrm>
                    <a:off x="624" y="1632"/>
                    <a:ext cx="768" cy="384"/>
                    <a:chOff x="624" y="1248"/>
                    <a:chExt cx="768" cy="384"/>
                  </a:xfrm>
                </p:grpSpPr>
                <p:sp>
                  <p:nvSpPr>
                    <p:cNvPr id="639" name="Rectangle 74"/>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40" name="Rectangle 75"/>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41" name="Rectangle 76"/>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42" name="Rectangle 77"/>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43" name="Rectangle 78"/>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44" name="Rectangle 79"/>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45" name="Rectangle 80"/>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46" name="Rectangle 81"/>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grpSp>
          <p:nvGrpSpPr>
            <p:cNvPr id="4" name="Group 82"/>
            <p:cNvGrpSpPr/>
            <p:nvPr/>
          </p:nvGrpSpPr>
          <p:grpSpPr bwMode="auto">
            <a:xfrm>
              <a:off x="2904" y="768"/>
              <a:ext cx="828" cy="414"/>
              <a:chOff x="624" y="1248"/>
              <a:chExt cx="1536" cy="768"/>
            </a:xfrm>
          </p:grpSpPr>
          <p:grpSp>
            <p:nvGrpSpPr>
              <p:cNvPr id="595" name="Group 83"/>
              <p:cNvGrpSpPr/>
              <p:nvPr/>
            </p:nvGrpSpPr>
            <p:grpSpPr bwMode="auto">
              <a:xfrm>
                <a:off x="624" y="1248"/>
                <a:ext cx="768" cy="768"/>
                <a:chOff x="624" y="1248"/>
                <a:chExt cx="768" cy="768"/>
              </a:xfrm>
            </p:grpSpPr>
            <p:grpSp>
              <p:nvGrpSpPr>
                <p:cNvPr id="615" name="Group 84"/>
                <p:cNvGrpSpPr/>
                <p:nvPr/>
              </p:nvGrpSpPr>
              <p:grpSpPr bwMode="auto">
                <a:xfrm>
                  <a:off x="624" y="1248"/>
                  <a:ext cx="768" cy="384"/>
                  <a:chOff x="624" y="1248"/>
                  <a:chExt cx="768" cy="384"/>
                </a:xfrm>
              </p:grpSpPr>
              <p:sp>
                <p:nvSpPr>
                  <p:cNvPr id="625" name="Rectangle 85"/>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26" name="Rectangle 86"/>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27" name="Rectangle 87"/>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28" name="Rectangle 88"/>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29" name="Rectangle 89"/>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30" name="Rectangle 90"/>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31" name="Rectangle 91"/>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32" name="Rectangle 92"/>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616" name="Group 93"/>
                <p:cNvGrpSpPr/>
                <p:nvPr/>
              </p:nvGrpSpPr>
              <p:grpSpPr bwMode="auto">
                <a:xfrm>
                  <a:off x="624" y="1632"/>
                  <a:ext cx="768" cy="384"/>
                  <a:chOff x="624" y="1248"/>
                  <a:chExt cx="768" cy="384"/>
                </a:xfrm>
              </p:grpSpPr>
              <p:sp>
                <p:nvSpPr>
                  <p:cNvPr id="617" name="Rectangle 94"/>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18" name="Rectangle 95"/>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19" name="Rectangle 96"/>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20" name="Rectangle 97"/>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21" name="Rectangle 98"/>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22" name="Rectangle 99"/>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23" name="Rectangle 100"/>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24" name="Rectangle 101"/>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596" name="Group 102"/>
              <p:cNvGrpSpPr/>
              <p:nvPr/>
            </p:nvGrpSpPr>
            <p:grpSpPr bwMode="auto">
              <a:xfrm>
                <a:off x="1392" y="1248"/>
                <a:ext cx="768" cy="768"/>
                <a:chOff x="624" y="1248"/>
                <a:chExt cx="768" cy="768"/>
              </a:xfrm>
            </p:grpSpPr>
            <p:grpSp>
              <p:nvGrpSpPr>
                <p:cNvPr id="597" name="Group 103"/>
                <p:cNvGrpSpPr/>
                <p:nvPr/>
              </p:nvGrpSpPr>
              <p:grpSpPr bwMode="auto">
                <a:xfrm>
                  <a:off x="624" y="1248"/>
                  <a:ext cx="768" cy="384"/>
                  <a:chOff x="624" y="1248"/>
                  <a:chExt cx="768" cy="384"/>
                </a:xfrm>
              </p:grpSpPr>
              <p:sp>
                <p:nvSpPr>
                  <p:cNvPr id="607" name="Rectangle 104"/>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08" name="Rectangle 105"/>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09" name="Rectangle 106"/>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10" name="Rectangle 107"/>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11" name="Rectangle 108"/>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12" name="Rectangle 109"/>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13" name="Rectangle 110"/>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14" name="Rectangle 111"/>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598" name="Group 112"/>
                <p:cNvGrpSpPr/>
                <p:nvPr/>
              </p:nvGrpSpPr>
              <p:grpSpPr bwMode="auto">
                <a:xfrm>
                  <a:off x="624" y="1632"/>
                  <a:ext cx="768" cy="384"/>
                  <a:chOff x="624" y="1248"/>
                  <a:chExt cx="768" cy="384"/>
                </a:xfrm>
              </p:grpSpPr>
              <p:sp>
                <p:nvSpPr>
                  <p:cNvPr id="599" name="Rectangle 113"/>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00" name="Rectangle 114"/>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01" name="Rectangle 115"/>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02" name="Rectangle 116"/>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03" name="Rectangle 117"/>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04" name="Rectangle 118"/>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05" name="Rectangle 119"/>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06" name="Rectangle 120"/>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5" name="Group 121"/>
            <p:cNvGrpSpPr/>
            <p:nvPr/>
          </p:nvGrpSpPr>
          <p:grpSpPr bwMode="auto">
            <a:xfrm>
              <a:off x="1248" y="1173"/>
              <a:ext cx="1656" cy="414"/>
              <a:chOff x="624" y="1248"/>
              <a:chExt cx="3072" cy="768"/>
            </a:xfrm>
          </p:grpSpPr>
          <p:grpSp>
            <p:nvGrpSpPr>
              <p:cNvPr id="517" name="Group 122"/>
              <p:cNvGrpSpPr/>
              <p:nvPr/>
            </p:nvGrpSpPr>
            <p:grpSpPr bwMode="auto">
              <a:xfrm>
                <a:off x="624" y="1248"/>
                <a:ext cx="1536" cy="768"/>
                <a:chOff x="624" y="1248"/>
                <a:chExt cx="1536" cy="768"/>
              </a:xfrm>
            </p:grpSpPr>
            <p:grpSp>
              <p:nvGrpSpPr>
                <p:cNvPr id="557" name="Group 123"/>
                <p:cNvGrpSpPr/>
                <p:nvPr/>
              </p:nvGrpSpPr>
              <p:grpSpPr bwMode="auto">
                <a:xfrm>
                  <a:off x="624" y="1248"/>
                  <a:ext cx="768" cy="768"/>
                  <a:chOff x="624" y="1248"/>
                  <a:chExt cx="768" cy="768"/>
                </a:xfrm>
              </p:grpSpPr>
              <p:grpSp>
                <p:nvGrpSpPr>
                  <p:cNvPr id="577" name="Group 124"/>
                  <p:cNvGrpSpPr/>
                  <p:nvPr/>
                </p:nvGrpSpPr>
                <p:grpSpPr bwMode="auto">
                  <a:xfrm>
                    <a:off x="624" y="1248"/>
                    <a:ext cx="768" cy="384"/>
                    <a:chOff x="624" y="1248"/>
                    <a:chExt cx="768" cy="384"/>
                  </a:xfrm>
                </p:grpSpPr>
                <p:sp>
                  <p:nvSpPr>
                    <p:cNvPr id="587" name="Rectangle 125"/>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88" name="Rectangle 126"/>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89" name="Rectangle 127"/>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90" name="Rectangle 128"/>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91" name="Rectangle 129"/>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92" name="Rectangle 130"/>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93" name="Rectangle 131"/>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94" name="Rectangle 132"/>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578" name="Group 133"/>
                  <p:cNvGrpSpPr/>
                  <p:nvPr/>
                </p:nvGrpSpPr>
                <p:grpSpPr bwMode="auto">
                  <a:xfrm>
                    <a:off x="624" y="1632"/>
                    <a:ext cx="768" cy="384"/>
                    <a:chOff x="624" y="1248"/>
                    <a:chExt cx="768" cy="384"/>
                  </a:xfrm>
                </p:grpSpPr>
                <p:sp>
                  <p:nvSpPr>
                    <p:cNvPr id="579" name="Rectangle 134"/>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80" name="Rectangle 135"/>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81" name="Rectangle 136"/>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82" name="Rectangle 137"/>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83" name="Rectangle 138"/>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84" name="Rectangle 139"/>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85" name="Rectangle 140"/>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86" name="Rectangle 141"/>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558" name="Group 142"/>
                <p:cNvGrpSpPr/>
                <p:nvPr/>
              </p:nvGrpSpPr>
              <p:grpSpPr bwMode="auto">
                <a:xfrm>
                  <a:off x="1392" y="1248"/>
                  <a:ext cx="768" cy="768"/>
                  <a:chOff x="624" y="1248"/>
                  <a:chExt cx="768" cy="768"/>
                </a:xfrm>
              </p:grpSpPr>
              <p:grpSp>
                <p:nvGrpSpPr>
                  <p:cNvPr id="559" name="Group 143"/>
                  <p:cNvGrpSpPr/>
                  <p:nvPr/>
                </p:nvGrpSpPr>
                <p:grpSpPr bwMode="auto">
                  <a:xfrm>
                    <a:off x="624" y="1248"/>
                    <a:ext cx="768" cy="384"/>
                    <a:chOff x="624" y="1248"/>
                    <a:chExt cx="768" cy="384"/>
                  </a:xfrm>
                </p:grpSpPr>
                <p:sp>
                  <p:nvSpPr>
                    <p:cNvPr id="569" name="Rectangle 144"/>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70" name="Rectangle 145"/>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71" name="Rectangle 146"/>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72" name="Rectangle 147"/>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73" name="Rectangle 148"/>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74" name="Rectangle 149"/>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75" name="Rectangle 150"/>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76" name="Rectangle 151"/>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560" name="Group 152"/>
                  <p:cNvGrpSpPr/>
                  <p:nvPr/>
                </p:nvGrpSpPr>
                <p:grpSpPr bwMode="auto">
                  <a:xfrm>
                    <a:off x="624" y="1632"/>
                    <a:ext cx="768" cy="384"/>
                    <a:chOff x="624" y="1248"/>
                    <a:chExt cx="768" cy="384"/>
                  </a:xfrm>
                </p:grpSpPr>
                <p:sp>
                  <p:nvSpPr>
                    <p:cNvPr id="561" name="Rectangle 153"/>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62" name="Rectangle 154"/>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63" name="Rectangle 155"/>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64" name="Rectangle 156"/>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65" name="Rectangle 157"/>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66" name="Rectangle 158"/>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67" name="Rectangle 159"/>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68" name="Rectangle 160"/>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518" name="Group 161"/>
              <p:cNvGrpSpPr/>
              <p:nvPr/>
            </p:nvGrpSpPr>
            <p:grpSpPr bwMode="auto">
              <a:xfrm>
                <a:off x="2160" y="1248"/>
                <a:ext cx="1536" cy="768"/>
                <a:chOff x="624" y="1248"/>
                <a:chExt cx="1536" cy="768"/>
              </a:xfrm>
            </p:grpSpPr>
            <p:grpSp>
              <p:nvGrpSpPr>
                <p:cNvPr id="519" name="Group 162"/>
                <p:cNvGrpSpPr/>
                <p:nvPr/>
              </p:nvGrpSpPr>
              <p:grpSpPr bwMode="auto">
                <a:xfrm>
                  <a:off x="624" y="1248"/>
                  <a:ext cx="768" cy="768"/>
                  <a:chOff x="624" y="1248"/>
                  <a:chExt cx="768" cy="768"/>
                </a:xfrm>
              </p:grpSpPr>
              <p:grpSp>
                <p:nvGrpSpPr>
                  <p:cNvPr id="539" name="Group 163"/>
                  <p:cNvGrpSpPr/>
                  <p:nvPr/>
                </p:nvGrpSpPr>
                <p:grpSpPr bwMode="auto">
                  <a:xfrm>
                    <a:off x="624" y="1248"/>
                    <a:ext cx="768" cy="384"/>
                    <a:chOff x="624" y="1248"/>
                    <a:chExt cx="768" cy="384"/>
                  </a:xfrm>
                </p:grpSpPr>
                <p:sp>
                  <p:nvSpPr>
                    <p:cNvPr id="549" name="Rectangle 164"/>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50" name="Rectangle 165"/>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51" name="Rectangle 166"/>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52" name="Rectangle 167"/>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53" name="Rectangle 168"/>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54" name="Rectangle 169"/>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55" name="Rectangle 170"/>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56" name="Rectangle 171"/>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540" name="Group 172"/>
                  <p:cNvGrpSpPr/>
                  <p:nvPr/>
                </p:nvGrpSpPr>
                <p:grpSpPr bwMode="auto">
                  <a:xfrm>
                    <a:off x="624" y="1632"/>
                    <a:ext cx="768" cy="384"/>
                    <a:chOff x="624" y="1248"/>
                    <a:chExt cx="768" cy="384"/>
                  </a:xfrm>
                </p:grpSpPr>
                <p:sp>
                  <p:nvSpPr>
                    <p:cNvPr id="541" name="Rectangle 173"/>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42" name="Rectangle 174"/>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43" name="Rectangle 175"/>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44" name="Rectangle 176"/>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45" name="Rectangle 177"/>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46" name="Rectangle 178"/>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47" name="Rectangle 179"/>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48" name="Rectangle 180"/>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520" name="Group 181"/>
                <p:cNvGrpSpPr/>
                <p:nvPr/>
              </p:nvGrpSpPr>
              <p:grpSpPr bwMode="auto">
                <a:xfrm>
                  <a:off x="1392" y="1248"/>
                  <a:ext cx="768" cy="768"/>
                  <a:chOff x="624" y="1248"/>
                  <a:chExt cx="768" cy="768"/>
                </a:xfrm>
              </p:grpSpPr>
              <p:grpSp>
                <p:nvGrpSpPr>
                  <p:cNvPr id="521" name="Group 182"/>
                  <p:cNvGrpSpPr/>
                  <p:nvPr/>
                </p:nvGrpSpPr>
                <p:grpSpPr bwMode="auto">
                  <a:xfrm>
                    <a:off x="624" y="1248"/>
                    <a:ext cx="768" cy="384"/>
                    <a:chOff x="624" y="1248"/>
                    <a:chExt cx="768" cy="384"/>
                  </a:xfrm>
                </p:grpSpPr>
                <p:sp>
                  <p:nvSpPr>
                    <p:cNvPr id="531" name="Rectangle 183"/>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32" name="Rectangle 184"/>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33" name="Rectangle 185"/>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34" name="Rectangle 186"/>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35" name="Rectangle 187"/>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36" name="Rectangle 188"/>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37" name="Rectangle 189"/>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38" name="Rectangle 190"/>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522" name="Group 191"/>
                  <p:cNvGrpSpPr/>
                  <p:nvPr/>
                </p:nvGrpSpPr>
                <p:grpSpPr bwMode="auto">
                  <a:xfrm>
                    <a:off x="624" y="1632"/>
                    <a:ext cx="768" cy="384"/>
                    <a:chOff x="624" y="1248"/>
                    <a:chExt cx="768" cy="384"/>
                  </a:xfrm>
                </p:grpSpPr>
                <p:sp>
                  <p:nvSpPr>
                    <p:cNvPr id="523" name="Rectangle 192"/>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24" name="Rectangle 193"/>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25" name="Rectangle 194"/>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26" name="Rectangle 195"/>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27" name="Rectangle 196"/>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28" name="Rectangle 197"/>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29" name="Rectangle 198"/>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30" name="Rectangle 199"/>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grpSp>
          <p:nvGrpSpPr>
            <p:cNvPr id="6" name="Group 200"/>
            <p:cNvGrpSpPr/>
            <p:nvPr/>
          </p:nvGrpSpPr>
          <p:grpSpPr bwMode="auto">
            <a:xfrm>
              <a:off x="2904" y="1173"/>
              <a:ext cx="828" cy="414"/>
              <a:chOff x="624" y="1248"/>
              <a:chExt cx="1536" cy="768"/>
            </a:xfrm>
          </p:grpSpPr>
          <p:grpSp>
            <p:nvGrpSpPr>
              <p:cNvPr id="479" name="Group 201"/>
              <p:cNvGrpSpPr/>
              <p:nvPr/>
            </p:nvGrpSpPr>
            <p:grpSpPr bwMode="auto">
              <a:xfrm>
                <a:off x="624" y="1248"/>
                <a:ext cx="768" cy="768"/>
                <a:chOff x="624" y="1248"/>
                <a:chExt cx="768" cy="768"/>
              </a:xfrm>
            </p:grpSpPr>
            <p:grpSp>
              <p:nvGrpSpPr>
                <p:cNvPr id="499" name="Group 202"/>
                <p:cNvGrpSpPr/>
                <p:nvPr/>
              </p:nvGrpSpPr>
              <p:grpSpPr bwMode="auto">
                <a:xfrm>
                  <a:off x="624" y="1248"/>
                  <a:ext cx="768" cy="384"/>
                  <a:chOff x="624" y="1248"/>
                  <a:chExt cx="768" cy="384"/>
                </a:xfrm>
              </p:grpSpPr>
              <p:sp>
                <p:nvSpPr>
                  <p:cNvPr id="509" name="Rectangle 203"/>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10" name="Rectangle 204"/>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11" name="Rectangle 205"/>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12" name="Rectangle 206"/>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13" name="Rectangle 207"/>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14" name="Rectangle 208"/>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15" name="Rectangle 209"/>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16" name="Rectangle 210"/>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500" name="Group 211"/>
                <p:cNvGrpSpPr/>
                <p:nvPr/>
              </p:nvGrpSpPr>
              <p:grpSpPr bwMode="auto">
                <a:xfrm>
                  <a:off x="624" y="1632"/>
                  <a:ext cx="768" cy="384"/>
                  <a:chOff x="624" y="1248"/>
                  <a:chExt cx="768" cy="384"/>
                </a:xfrm>
              </p:grpSpPr>
              <p:sp>
                <p:nvSpPr>
                  <p:cNvPr id="501" name="Rectangle 212"/>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02" name="Rectangle 213"/>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03" name="Rectangle 214"/>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04" name="Rectangle 215"/>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05" name="Rectangle 216"/>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06" name="Rectangle 217"/>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07" name="Rectangle 218"/>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08" name="Rectangle 219"/>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480" name="Group 220"/>
              <p:cNvGrpSpPr/>
              <p:nvPr/>
            </p:nvGrpSpPr>
            <p:grpSpPr bwMode="auto">
              <a:xfrm>
                <a:off x="1392" y="1248"/>
                <a:ext cx="768" cy="768"/>
                <a:chOff x="624" y="1248"/>
                <a:chExt cx="768" cy="768"/>
              </a:xfrm>
            </p:grpSpPr>
            <p:grpSp>
              <p:nvGrpSpPr>
                <p:cNvPr id="481" name="Group 221"/>
                <p:cNvGrpSpPr/>
                <p:nvPr/>
              </p:nvGrpSpPr>
              <p:grpSpPr bwMode="auto">
                <a:xfrm>
                  <a:off x="624" y="1248"/>
                  <a:ext cx="768" cy="384"/>
                  <a:chOff x="624" y="1248"/>
                  <a:chExt cx="768" cy="384"/>
                </a:xfrm>
              </p:grpSpPr>
              <p:sp>
                <p:nvSpPr>
                  <p:cNvPr id="491" name="Rectangle 222"/>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92" name="Rectangle 223"/>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93" name="Rectangle 224"/>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94" name="Rectangle 225"/>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95" name="Rectangle 226"/>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96" name="Rectangle 227"/>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97" name="Rectangle 228"/>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98" name="Rectangle 229"/>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482" name="Group 230"/>
                <p:cNvGrpSpPr/>
                <p:nvPr/>
              </p:nvGrpSpPr>
              <p:grpSpPr bwMode="auto">
                <a:xfrm>
                  <a:off x="624" y="1632"/>
                  <a:ext cx="768" cy="384"/>
                  <a:chOff x="624" y="1248"/>
                  <a:chExt cx="768" cy="384"/>
                </a:xfrm>
              </p:grpSpPr>
              <p:sp>
                <p:nvSpPr>
                  <p:cNvPr id="483" name="Rectangle 231"/>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84" name="Rectangle 232"/>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85" name="Rectangle 233"/>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86" name="Rectangle 234"/>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87" name="Rectangle 235"/>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88" name="Rectangle 236"/>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89" name="Rectangle 237"/>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90" name="Rectangle 238"/>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7" name="Group 239"/>
            <p:cNvGrpSpPr/>
            <p:nvPr/>
          </p:nvGrpSpPr>
          <p:grpSpPr bwMode="auto">
            <a:xfrm>
              <a:off x="1248" y="1579"/>
              <a:ext cx="1656" cy="414"/>
              <a:chOff x="624" y="1248"/>
              <a:chExt cx="3072" cy="768"/>
            </a:xfrm>
          </p:grpSpPr>
          <p:grpSp>
            <p:nvGrpSpPr>
              <p:cNvPr id="401" name="Group 240"/>
              <p:cNvGrpSpPr/>
              <p:nvPr/>
            </p:nvGrpSpPr>
            <p:grpSpPr bwMode="auto">
              <a:xfrm>
                <a:off x="624" y="1248"/>
                <a:ext cx="1536" cy="768"/>
                <a:chOff x="624" y="1248"/>
                <a:chExt cx="1536" cy="768"/>
              </a:xfrm>
            </p:grpSpPr>
            <p:grpSp>
              <p:nvGrpSpPr>
                <p:cNvPr id="441" name="Group 241"/>
                <p:cNvGrpSpPr/>
                <p:nvPr/>
              </p:nvGrpSpPr>
              <p:grpSpPr bwMode="auto">
                <a:xfrm>
                  <a:off x="624" y="1248"/>
                  <a:ext cx="768" cy="768"/>
                  <a:chOff x="624" y="1248"/>
                  <a:chExt cx="768" cy="768"/>
                </a:xfrm>
              </p:grpSpPr>
              <p:grpSp>
                <p:nvGrpSpPr>
                  <p:cNvPr id="461" name="Group 242"/>
                  <p:cNvGrpSpPr/>
                  <p:nvPr/>
                </p:nvGrpSpPr>
                <p:grpSpPr bwMode="auto">
                  <a:xfrm>
                    <a:off x="624" y="1248"/>
                    <a:ext cx="768" cy="384"/>
                    <a:chOff x="624" y="1248"/>
                    <a:chExt cx="768" cy="384"/>
                  </a:xfrm>
                </p:grpSpPr>
                <p:sp>
                  <p:nvSpPr>
                    <p:cNvPr id="471" name="Rectangle 243"/>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72" name="Rectangle 244"/>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73" name="Rectangle 245"/>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74" name="Rectangle 246"/>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75" name="Rectangle 247"/>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76" name="Rectangle 248"/>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77" name="Rectangle 249"/>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78" name="Rectangle 250"/>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462" name="Group 251"/>
                  <p:cNvGrpSpPr/>
                  <p:nvPr/>
                </p:nvGrpSpPr>
                <p:grpSpPr bwMode="auto">
                  <a:xfrm>
                    <a:off x="624" y="1632"/>
                    <a:ext cx="768" cy="384"/>
                    <a:chOff x="624" y="1248"/>
                    <a:chExt cx="768" cy="384"/>
                  </a:xfrm>
                </p:grpSpPr>
                <p:sp>
                  <p:nvSpPr>
                    <p:cNvPr id="463" name="Rectangle 252"/>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64" name="Rectangle 253"/>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65" name="Rectangle 254"/>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66" name="Rectangle 255"/>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67" name="Rectangle 256"/>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68" name="Rectangle 257"/>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69" name="Rectangle 258"/>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70" name="Rectangle 259"/>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442" name="Group 260"/>
                <p:cNvGrpSpPr/>
                <p:nvPr/>
              </p:nvGrpSpPr>
              <p:grpSpPr bwMode="auto">
                <a:xfrm>
                  <a:off x="1392" y="1248"/>
                  <a:ext cx="768" cy="768"/>
                  <a:chOff x="624" y="1248"/>
                  <a:chExt cx="768" cy="768"/>
                </a:xfrm>
              </p:grpSpPr>
              <p:grpSp>
                <p:nvGrpSpPr>
                  <p:cNvPr id="443" name="Group 261"/>
                  <p:cNvGrpSpPr/>
                  <p:nvPr/>
                </p:nvGrpSpPr>
                <p:grpSpPr bwMode="auto">
                  <a:xfrm>
                    <a:off x="624" y="1248"/>
                    <a:ext cx="768" cy="384"/>
                    <a:chOff x="624" y="1248"/>
                    <a:chExt cx="768" cy="384"/>
                  </a:xfrm>
                </p:grpSpPr>
                <p:sp>
                  <p:nvSpPr>
                    <p:cNvPr id="453" name="Rectangle 262"/>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54" name="Rectangle 263"/>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55" name="Rectangle 264"/>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56" name="Rectangle 265"/>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57" name="Rectangle 266"/>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58" name="Rectangle 267"/>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59" name="Rectangle 268"/>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60" name="Rectangle 269"/>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444" name="Group 270"/>
                  <p:cNvGrpSpPr/>
                  <p:nvPr/>
                </p:nvGrpSpPr>
                <p:grpSpPr bwMode="auto">
                  <a:xfrm>
                    <a:off x="624" y="1632"/>
                    <a:ext cx="768" cy="384"/>
                    <a:chOff x="624" y="1248"/>
                    <a:chExt cx="768" cy="384"/>
                  </a:xfrm>
                </p:grpSpPr>
                <p:sp>
                  <p:nvSpPr>
                    <p:cNvPr id="445" name="Rectangle 271"/>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46" name="Rectangle 272"/>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47" name="Rectangle 273"/>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48" name="Rectangle 274"/>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49" name="Rectangle 275"/>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50" name="Rectangle 276"/>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51" name="Rectangle 277"/>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52" name="Rectangle 278"/>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402" name="Group 279"/>
              <p:cNvGrpSpPr/>
              <p:nvPr/>
            </p:nvGrpSpPr>
            <p:grpSpPr bwMode="auto">
              <a:xfrm>
                <a:off x="2160" y="1248"/>
                <a:ext cx="1536" cy="768"/>
                <a:chOff x="624" y="1248"/>
                <a:chExt cx="1536" cy="768"/>
              </a:xfrm>
            </p:grpSpPr>
            <p:grpSp>
              <p:nvGrpSpPr>
                <p:cNvPr id="403" name="Group 280"/>
                <p:cNvGrpSpPr/>
                <p:nvPr/>
              </p:nvGrpSpPr>
              <p:grpSpPr bwMode="auto">
                <a:xfrm>
                  <a:off x="624" y="1248"/>
                  <a:ext cx="768" cy="768"/>
                  <a:chOff x="624" y="1248"/>
                  <a:chExt cx="768" cy="768"/>
                </a:xfrm>
              </p:grpSpPr>
              <p:grpSp>
                <p:nvGrpSpPr>
                  <p:cNvPr id="423" name="Group 281"/>
                  <p:cNvGrpSpPr/>
                  <p:nvPr/>
                </p:nvGrpSpPr>
                <p:grpSpPr bwMode="auto">
                  <a:xfrm>
                    <a:off x="624" y="1248"/>
                    <a:ext cx="768" cy="384"/>
                    <a:chOff x="624" y="1248"/>
                    <a:chExt cx="768" cy="384"/>
                  </a:xfrm>
                </p:grpSpPr>
                <p:sp>
                  <p:nvSpPr>
                    <p:cNvPr id="433" name="Rectangle 282"/>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34" name="Rectangle 283"/>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35" name="Rectangle 284"/>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36" name="Rectangle 285"/>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37" name="Rectangle 286"/>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38" name="Rectangle 287"/>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39" name="Rectangle 288"/>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40" name="Rectangle 289"/>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424" name="Group 290"/>
                  <p:cNvGrpSpPr/>
                  <p:nvPr/>
                </p:nvGrpSpPr>
                <p:grpSpPr bwMode="auto">
                  <a:xfrm>
                    <a:off x="624" y="1632"/>
                    <a:ext cx="768" cy="384"/>
                    <a:chOff x="624" y="1248"/>
                    <a:chExt cx="768" cy="384"/>
                  </a:xfrm>
                </p:grpSpPr>
                <p:sp>
                  <p:nvSpPr>
                    <p:cNvPr id="425" name="Rectangle 291"/>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26" name="Rectangle 292"/>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27" name="Rectangle 293"/>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28" name="Rectangle 294"/>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29" name="Rectangle 295"/>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30" name="Rectangle 296"/>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31" name="Rectangle 297"/>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32" name="Rectangle 298"/>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404" name="Group 299"/>
                <p:cNvGrpSpPr/>
                <p:nvPr/>
              </p:nvGrpSpPr>
              <p:grpSpPr bwMode="auto">
                <a:xfrm>
                  <a:off x="1392" y="1248"/>
                  <a:ext cx="768" cy="768"/>
                  <a:chOff x="624" y="1248"/>
                  <a:chExt cx="768" cy="768"/>
                </a:xfrm>
              </p:grpSpPr>
              <p:grpSp>
                <p:nvGrpSpPr>
                  <p:cNvPr id="405" name="Group 300"/>
                  <p:cNvGrpSpPr/>
                  <p:nvPr/>
                </p:nvGrpSpPr>
                <p:grpSpPr bwMode="auto">
                  <a:xfrm>
                    <a:off x="624" y="1248"/>
                    <a:ext cx="768" cy="384"/>
                    <a:chOff x="624" y="1248"/>
                    <a:chExt cx="768" cy="384"/>
                  </a:xfrm>
                </p:grpSpPr>
                <p:sp>
                  <p:nvSpPr>
                    <p:cNvPr id="415" name="Rectangle 301"/>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16" name="Rectangle 302"/>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17" name="Rectangle 303"/>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18" name="Rectangle 304"/>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19" name="Rectangle 305"/>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20" name="Rectangle 306"/>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21" name="Rectangle 307"/>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22" name="Rectangle 308"/>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406" name="Group 309"/>
                  <p:cNvGrpSpPr/>
                  <p:nvPr/>
                </p:nvGrpSpPr>
                <p:grpSpPr bwMode="auto">
                  <a:xfrm>
                    <a:off x="624" y="1632"/>
                    <a:ext cx="768" cy="384"/>
                    <a:chOff x="624" y="1248"/>
                    <a:chExt cx="768" cy="384"/>
                  </a:xfrm>
                </p:grpSpPr>
                <p:sp>
                  <p:nvSpPr>
                    <p:cNvPr id="407" name="Rectangle 310"/>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08" name="Rectangle 311"/>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09" name="Rectangle 312"/>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10" name="Rectangle 313"/>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11" name="Rectangle 314"/>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12" name="Rectangle 315"/>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13" name="Rectangle 316"/>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14" name="Rectangle 317"/>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grpSp>
          <p:nvGrpSpPr>
            <p:cNvPr id="8" name="Group 318"/>
            <p:cNvGrpSpPr/>
            <p:nvPr/>
          </p:nvGrpSpPr>
          <p:grpSpPr bwMode="auto">
            <a:xfrm>
              <a:off x="2904" y="1579"/>
              <a:ext cx="828" cy="414"/>
              <a:chOff x="624" y="1248"/>
              <a:chExt cx="1536" cy="768"/>
            </a:xfrm>
          </p:grpSpPr>
          <p:grpSp>
            <p:nvGrpSpPr>
              <p:cNvPr id="363" name="Group 319"/>
              <p:cNvGrpSpPr/>
              <p:nvPr/>
            </p:nvGrpSpPr>
            <p:grpSpPr bwMode="auto">
              <a:xfrm>
                <a:off x="624" y="1248"/>
                <a:ext cx="768" cy="768"/>
                <a:chOff x="624" y="1248"/>
                <a:chExt cx="768" cy="768"/>
              </a:xfrm>
            </p:grpSpPr>
            <p:grpSp>
              <p:nvGrpSpPr>
                <p:cNvPr id="383" name="Group 320"/>
                <p:cNvGrpSpPr/>
                <p:nvPr/>
              </p:nvGrpSpPr>
              <p:grpSpPr bwMode="auto">
                <a:xfrm>
                  <a:off x="624" y="1248"/>
                  <a:ext cx="768" cy="384"/>
                  <a:chOff x="624" y="1248"/>
                  <a:chExt cx="768" cy="384"/>
                </a:xfrm>
              </p:grpSpPr>
              <p:sp>
                <p:nvSpPr>
                  <p:cNvPr id="393" name="Rectangle 321"/>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94" name="Rectangle 322"/>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95" name="Rectangle 323"/>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96" name="Rectangle 324"/>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97" name="Rectangle 325"/>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98" name="Rectangle 326"/>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99" name="Rectangle 327"/>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00" name="Rectangle 328"/>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384" name="Group 329"/>
                <p:cNvGrpSpPr/>
                <p:nvPr/>
              </p:nvGrpSpPr>
              <p:grpSpPr bwMode="auto">
                <a:xfrm>
                  <a:off x="624" y="1632"/>
                  <a:ext cx="768" cy="384"/>
                  <a:chOff x="624" y="1248"/>
                  <a:chExt cx="768" cy="384"/>
                </a:xfrm>
              </p:grpSpPr>
              <p:sp>
                <p:nvSpPr>
                  <p:cNvPr id="385" name="Rectangle 330"/>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86" name="Rectangle 331"/>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87" name="Rectangle 332"/>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88" name="Rectangle 333"/>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89" name="Rectangle 334"/>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90" name="Rectangle 335"/>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91" name="Rectangle 336"/>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92" name="Rectangle 337"/>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364" name="Group 338"/>
              <p:cNvGrpSpPr/>
              <p:nvPr/>
            </p:nvGrpSpPr>
            <p:grpSpPr bwMode="auto">
              <a:xfrm>
                <a:off x="1392" y="1248"/>
                <a:ext cx="768" cy="768"/>
                <a:chOff x="624" y="1248"/>
                <a:chExt cx="768" cy="768"/>
              </a:xfrm>
            </p:grpSpPr>
            <p:grpSp>
              <p:nvGrpSpPr>
                <p:cNvPr id="365" name="Group 339"/>
                <p:cNvGrpSpPr/>
                <p:nvPr/>
              </p:nvGrpSpPr>
              <p:grpSpPr bwMode="auto">
                <a:xfrm>
                  <a:off x="624" y="1248"/>
                  <a:ext cx="768" cy="384"/>
                  <a:chOff x="624" y="1248"/>
                  <a:chExt cx="768" cy="384"/>
                </a:xfrm>
              </p:grpSpPr>
              <p:sp>
                <p:nvSpPr>
                  <p:cNvPr id="375" name="Rectangle 340"/>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76" name="Rectangle 341"/>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77" name="Rectangle 342"/>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78" name="Rectangle 343"/>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79" name="Rectangle 344"/>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80" name="Rectangle 345"/>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81" name="Rectangle 346"/>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82" name="Rectangle 347"/>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366" name="Group 348"/>
                <p:cNvGrpSpPr/>
                <p:nvPr/>
              </p:nvGrpSpPr>
              <p:grpSpPr bwMode="auto">
                <a:xfrm>
                  <a:off x="624" y="1632"/>
                  <a:ext cx="768" cy="384"/>
                  <a:chOff x="624" y="1248"/>
                  <a:chExt cx="768" cy="384"/>
                </a:xfrm>
              </p:grpSpPr>
              <p:sp>
                <p:nvSpPr>
                  <p:cNvPr id="367" name="Rectangle 349"/>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68" name="Rectangle 350"/>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69" name="Rectangle 351"/>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70" name="Rectangle 352"/>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71" name="Rectangle 353"/>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72" name="Rectangle 354"/>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73" name="Rectangle 355"/>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74" name="Rectangle 356"/>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9" name="Group 357"/>
            <p:cNvGrpSpPr/>
            <p:nvPr/>
          </p:nvGrpSpPr>
          <p:grpSpPr bwMode="auto">
            <a:xfrm>
              <a:off x="1248" y="1984"/>
              <a:ext cx="1656" cy="414"/>
              <a:chOff x="624" y="1248"/>
              <a:chExt cx="3072" cy="768"/>
            </a:xfrm>
          </p:grpSpPr>
          <p:grpSp>
            <p:nvGrpSpPr>
              <p:cNvPr id="285" name="Group 358"/>
              <p:cNvGrpSpPr/>
              <p:nvPr/>
            </p:nvGrpSpPr>
            <p:grpSpPr bwMode="auto">
              <a:xfrm>
                <a:off x="624" y="1248"/>
                <a:ext cx="1536" cy="768"/>
                <a:chOff x="624" y="1248"/>
                <a:chExt cx="1536" cy="768"/>
              </a:xfrm>
            </p:grpSpPr>
            <p:grpSp>
              <p:nvGrpSpPr>
                <p:cNvPr id="325" name="Group 359"/>
                <p:cNvGrpSpPr/>
                <p:nvPr/>
              </p:nvGrpSpPr>
              <p:grpSpPr bwMode="auto">
                <a:xfrm>
                  <a:off x="624" y="1248"/>
                  <a:ext cx="768" cy="768"/>
                  <a:chOff x="624" y="1248"/>
                  <a:chExt cx="768" cy="768"/>
                </a:xfrm>
              </p:grpSpPr>
              <p:grpSp>
                <p:nvGrpSpPr>
                  <p:cNvPr id="345" name="Group 360"/>
                  <p:cNvGrpSpPr/>
                  <p:nvPr/>
                </p:nvGrpSpPr>
                <p:grpSpPr bwMode="auto">
                  <a:xfrm>
                    <a:off x="624" y="1248"/>
                    <a:ext cx="768" cy="384"/>
                    <a:chOff x="624" y="1248"/>
                    <a:chExt cx="768" cy="384"/>
                  </a:xfrm>
                </p:grpSpPr>
                <p:sp>
                  <p:nvSpPr>
                    <p:cNvPr id="355" name="Rectangle 361"/>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56" name="Rectangle 362"/>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57" name="Rectangle 363"/>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58" name="Rectangle 364"/>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59" name="Rectangle 365"/>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60" name="Rectangle 366"/>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61" name="Rectangle 367"/>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62" name="Rectangle 368"/>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346" name="Group 369"/>
                  <p:cNvGrpSpPr/>
                  <p:nvPr/>
                </p:nvGrpSpPr>
                <p:grpSpPr bwMode="auto">
                  <a:xfrm>
                    <a:off x="624" y="1632"/>
                    <a:ext cx="768" cy="384"/>
                    <a:chOff x="624" y="1248"/>
                    <a:chExt cx="768" cy="384"/>
                  </a:xfrm>
                </p:grpSpPr>
                <p:sp>
                  <p:nvSpPr>
                    <p:cNvPr id="347" name="Rectangle 370"/>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48" name="Rectangle 371"/>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49" name="Rectangle 372"/>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50" name="Rectangle 373"/>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51" name="Rectangle 374"/>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52" name="Rectangle 375"/>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53" name="Rectangle 376"/>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54" name="Rectangle 377"/>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326" name="Group 378"/>
                <p:cNvGrpSpPr/>
                <p:nvPr/>
              </p:nvGrpSpPr>
              <p:grpSpPr bwMode="auto">
                <a:xfrm>
                  <a:off x="1392" y="1248"/>
                  <a:ext cx="768" cy="768"/>
                  <a:chOff x="624" y="1248"/>
                  <a:chExt cx="768" cy="768"/>
                </a:xfrm>
              </p:grpSpPr>
              <p:grpSp>
                <p:nvGrpSpPr>
                  <p:cNvPr id="327" name="Group 379"/>
                  <p:cNvGrpSpPr/>
                  <p:nvPr/>
                </p:nvGrpSpPr>
                <p:grpSpPr bwMode="auto">
                  <a:xfrm>
                    <a:off x="624" y="1248"/>
                    <a:ext cx="768" cy="384"/>
                    <a:chOff x="624" y="1248"/>
                    <a:chExt cx="768" cy="384"/>
                  </a:xfrm>
                </p:grpSpPr>
                <p:sp>
                  <p:nvSpPr>
                    <p:cNvPr id="337" name="Rectangle 380"/>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38" name="Rectangle 381"/>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39" name="Rectangle 382"/>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40" name="Rectangle 383"/>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41" name="Rectangle 384"/>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42" name="Rectangle 385"/>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43" name="Rectangle 386"/>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44" name="Rectangle 387"/>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328" name="Group 388"/>
                  <p:cNvGrpSpPr/>
                  <p:nvPr/>
                </p:nvGrpSpPr>
                <p:grpSpPr bwMode="auto">
                  <a:xfrm>
                    <a:off x="624" y="1632"/>
                    <a:ext cx="768" cy="384"/>
                    <a:chOff x="624" y="1248"/>
                    <a:chExt cx="768" cy="384"/>
                  </a:xfrm>
                </p:grpSpPr>
                <p:sp>
                  <p:nvSpPr>
                    <p:cNvPr id="329" name="Rectangle 389"/>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30" name="Rectangle 390"/>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31" name="Rectangle 391"/>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32" name="Rectangle 392"/>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33" name="Rectangle 393"/>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34" name="Rectangle 394"/>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35" name="Rectangle 395"/>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36" name="Rectangle 396"/>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286" name="Group 397"/>
              <p:cNvGrpSpPr/>
              <p:nvPr/>
            </p:nvGrpSpPr>
            <p:grpSpPr bwMode="auto">
              <a:xfrm>
                <a:off x="2160" y="1248"/>
                <a:ext cx="1536" cy="768"/>
                <a:chOff x="624" y="1248"/>
                <a:chExt cx="1536" cy="768"/>
              </a:xfrm>
            </p:grpSpPr>
            <p:grpSp>
              <p:nvGrpSpPr>
                <p:cNvPr id="287" name="Group 398"/>
                <p:cNvGrpSpPr/>
                <p:nvPr/>
              </p:nvGrpSpPr>
              <p:grpSpPr bwMode="auto">
                <a:xfrm>
                  <a:off x="624" y="1248"/>
                  <a:ext cx="768" cy="768"/>
                  <a:chOff x="624" y="1248"/>
                  <a:chExt cx="768" cy="768"/>
                </a:xfrm>
              </p:grpSpPr>
              <p:grpSp>
                <p:nvGrpSpPr>
                  <p:cNvPr id="307" name="Group 399"/>
                  <p:cNvGrpSpPr/>
                  <p:nvPr/>
                </p:nvGrpSpPr>
                <p:grpSpPr bwMode="auto">
                  <a:xfrm>
                    <a:off x="624" y="1248"/>
                    <a:ext cx="768" cy="384"/>
                    <a:chOff x="624" y="1248"/>
                    <a:chExt cx="768" cy="384"/>
                  </a:xfrm>
                </p:grpSpPr>
                <p:sp>
                  <p:nvSpPr>
                    <p:cNvPr id="317" name="Rectangle 400"/>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18" name="Rectangle 401"/>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19" name="Rectangle 402"/>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20" name="Rectangle 403"/>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21" name="Rectangle 404"/>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22" name="Rectangle 405"/>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23" name="Rectangle 406"/>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24" name="Rectangle 407"/>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308" name="Group 408"/>
                  <p:cNvGrpSpPr/>
                  <p:nvPr/>
                </p:nvGrpSpPr>
                <p:grpSpPr bwMode="auto">
                  <a:xfrm>
                    <a:off x="624" y="1632"/>
                    <a:ext cx="768" cy="384"/>
                    <a:chOff x="624" y="1248"/>
                    <a:chExt cx="768" cy="384"/>
                  </a:xfrm>
                </p:grpSpPr>
                <p:sp>
                  <p:nvSpPr>
                    <p:cNvPr id="309" name="Rectangle 409"/>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10" name="Rectangle 410"/>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11" name="Rectangle 411"/>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12" name="Rectangle 412"/>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13" name="Rectangle 413"/>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14" name="Rectangle 414"/>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15" name="Rectangle 415"/>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16" name="Rectangle 416"/>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288" name="Group 417"/>
                <p:cNvGrpSpPr/>
                <p:nvPr/>
              </p:nvGrpSpPr>
              <p:grpSpPr bwMode="auto">
                <a:xfrm>
                  <a:off x="1392" y="1248"/>
                  <a:ext cx="768" cy="768"/>
                  <a:chOff x="624" y="1248"/>
                  <a:chExt cx="768" cy="768"/>
                </a:xfrm>
              </p:grpSpPr>
              <p:grpSp>
                <p:nvGrpSpPr>
                  <p:cNvPr id="289" name="Group 418"/>
                  <p:cNvGrpSpPr/>
                  <p:nvPr/>
                </p:nvGrpSpPr>
                <p:grpSpPr bwMode="auto">
                  <a:xfrm>
                    <a:off x="624" y="1248"/>
                    <a:ext cx="768" cy="384"/>
                    <a:chOff x="624" y="1248"/>
                    <a:chExt cx="768" cy="384"/>
                  </a:xfrm>
                </p:grpSpPr>
                <p:sp>
                  <p:nvSpPr>
                    <p:cNvPr id="299" name="Rectangle 419"/>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00" name="Rectangle 420"/>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01" name="Rectangle 421"/>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02" name="Rectangle 422"/>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03" name="Rectangle 423"/>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04" name="Rectangle 424"/>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05" name="Rectangle 425"/>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06" name="Rectangle 426"/>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290" name="Group 427"/>
                  <p:cNvGrpSpPr/>
                  <p:nvPr/>
                </p:nvGrpSpPr>
                <p:grpSpPr bwMode="auto">
                  <a:xfrm>
                    <a:off x="624" y="1632"/>
                    <a:ext cx="768" cy="384"/>
                    <a:chOff x="624" y="1248"/>
                    <a:chExt cx="768" cy="384"/>
                  </a:xfrm>
                </p:grpSpPr>
                <p:sp>
                  <p:nvSpPr>
                    <p:cNvPr id="291" name="Rectangle 428"/>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92" name="Rectangle 429"/>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93" name="Rectangle 430"/>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94" name="Rectangle 431"/>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95" name="Rectangle 432"/>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96" name="Rectangle 433"/>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97" name="Rectangle 434"/>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98" name="Rectangle 435"/>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grpSp>
          <p:nvGrpSpPr>
            <p:cNvPr id="10" name="Group 436"/>
            <p:cNvGrpSpPr/>
            <p:nvPr/>
          </p:nvGrpSpPr>
          <p:grpSpPr bwMode="auto">
            <a:xfrm>
              <a:off x="2904" y="1984"/>
              <a:ext cx="828" cy="414"/>
              <a:chOff x="624" y="1248"/>
              <a:chExt cx="1536" cy="768"/>
            </a:xfrm>
          </p:grpSpPr>
          <p:grpSp>
            <p:nvGrpSpPr>
              <p:cNvPr id="247" name="Group 437"/>
              <p:cNvGrpSpPr/>
              <p:nvPr/>
            </p:nvGrpSpPr>
            <p:grpSpPr bwMode="auto">
              <a:xfrm>
                <a:off x="624" y="1248"/>
                <a:ext cx="768" cy="768"/>
                <a:chOff x="624" y="1248"/>
                <a:chExt cx="768" cy="768"/>
              </a:xfrm>
            </p:grpSpPr>
            <p:grpSp>
              <p:nvGrpSpPr>
                <p:cNvPr id="267" name="Group 438"/>
                <p:cNvGrpSpPr/>
                <p:nvPr/>
              </p:nvGrpSpPr>
              <p:grpSpPr bwMode="auto">
                <a:xfrm>
                  <a:off x="624" y="1248"/>
                  <a:ext cx="768" cy="384"/>
                  <a:chOff x="624" y="1248"/>
                  <a:chExt cx="768" cy="384"/>
                </a:xfrm>
              </p:grpSpPr>
              <p:sp>
                <p:nvSpPr>
                  <p:cNvPr id="277" name="Rectangle 439"/>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78" name="Rectangle 440"/>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79" name="Rectangle 441"/>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80" name="Rectangle 442"/>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81" name="Rectangle 443"/>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82" name="Rectangle 444"/>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83" name="Rectangle 445"/>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84" name="Rectangle 446"/>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268" name="Group 447"/>
                <p:cNvGrpSpPr/>
                <p:nvPr/>
              </p:nvGrpSpPr>
              <p:grpSpPr bwMode="auto">
                <a:xfrm>
                  <a:off x="624" y="1632"/>
                  <a:ext cx="768" cy="384"/>
                  <a:chOff x="624" y="1248"/>
                  <a:chExt cx="768" cy="384"/>
                </a:xfrm>
              </p:grpSpPr>
              <p:sp>
                <p:nvSpPr>
                  <p:cNvPr id="269" name="Rectangle 448"/>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70" name="Rectangle 449"/>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71" name="Rectangle 450"/>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72" name="Rectangle 451"/>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73" name="Rectangle 452"/>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74" name="Rectangle 453"/>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75" name="Rectangle 454"/>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76" name="Rectangle 455"/>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248" name="Group 456"/>
              <p:cNvGrpSpPr/>
              <p:nvPr/>
            </p:nvGrpSpPr>
            <p:grpSpPr bwMode="auto">
              <a:xfrm>
                <a:off x="1392" y="1248"/>
                <a:ext cx="768" cy="768"/>
                <a:chOff x="624" y="1248"/>
                <a:chExt cx="768" cy="768"/>
              </a:xfrm>
            </p:grpSpPr>
            <p:grpSp>
              <p:nvGrpSpPr>
                <p:cNvPr id="249" name="Group 457"/>
                <p:cNvGrpSpPr/>
                <p:nvPr/>
              </p:nvGrpSpPr>
              <p:grpSpPr bwMode="auto">
                <a:xfrm>
                  <a:off x="624" y="1248"/>
                  <a:ext cx="768" cy="384"/>
                  <a:chOff x="624" y="1248"/>
                  <a:chExt cx="768" cy="384"/>
                </a:xfrm>
              </p:grpSpPr>
              <p:sp>
                <p:nvSpPr>
                  <p:cNvPr id="259" name="Rectangle 458"/>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60" name="Rectangle 459"/>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61" name="Rectangle 460"/>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62" name="Rectangle 461"/>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63" name="Rectangle 462"/>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64" name="Rectangle 463"/>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65" name="Rectangle 464"/>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66" name="Rectangle 465"/>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250" name="Group 466"/>
                <p:cNvGrpSpPr/>
                <p:nvPr/>
              </p:nvGrpSpPr>
              <p:grpSpPr bwMode="auto">
                <a:xfrm>
                  <a:off x="624" y="1632"/>
                  <a:ext cx="768" cy="384"/>
                  <a:chOff x="624" y="1248"/>
                  <a:chExt cx="768" cy="384"/>
                </a:xfrm>
              </p:grpSpPr>
              <p:sp>
                <p:nvSpPr>
                  <p:cNvPr id="251" name="Rectangle 467"/>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52" name="Rectangle 468"/>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53" name="Rectangle 469"/>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54" name="Rectangle 470"/>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55" name="Rectangle 471"/>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56" name="Rectangle 472"/>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57" name="Rectangle 473"/>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58" name="Rectangle 474"/>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11" name="Group 475"/>
            <p:cNvGrpSpPr/>
            <p:nvPr/>
          </p:nvGrpSpPr>
          <p:grpSpPr bwMode="auto">
            <a:xfrm>
              <a:off x="1248" y="2400"/>
              <a:ext cx="1656" cy="414"/>
              <a:chOff x="624" y="1248"/>
              <a:chExt cx="3072" cy="768"/>
            </a:xfrm>
          </p:grpSpPr>
          <p:grpSp>
            <p:nvGrpSpPr>
              <p:cNvPr id="169" name="Group 476"/>
              <p:cNvGrpSpPr/>
              <p:nvPr/>
            </p:nvGrpSpPr>
            <p:grpSpPr bwMode="auto">
              <a:xfrm>
                <a:off x="624" y="1248"/>
                <a:ext cx="1536" cy="768"/>
                <a:chOff x="624" y="1248"/>
                <a:chExt cx="1536" cy="768"/>
              </a:xfrm>
            </p:grpSpPr>
            <p:grpSp>
              <p:nvGrpSpPr>
                <p:cNvPr id="209" name="Group 477"/>
                <p:cNvGrpSpPr/>
                <p:nvPr/>
              </p:nvGrpSpPr>
              <p:grpSpPr bwMode="auto">
                <a:xfrm>
                  <a:off x="624" y="1248"/>
                  <a:ext cx="768" cy="768"/>
                  <a:chOff x="624" y="1248"/>
                  <a:chExt cx="768" cy="768"/>
                </a:xfrm>
              </p:grpSpPr>
              <p:grpSp>
                <p:nvGrpSpPr>
                  <p:cNvPr id="229" name="Group 478"/>
                  <p:cNvGrpSpPr/>
                  <p:nvPr/>
                </p:nvGrpSpPr>
                <p:grpSpPr bwMode="auto">
                  <a:xfrm>
                    <a:off x="624" y="1248"/>
                    <a:ext cx="768" cy="384"/>
                    <a:chOff x="624" y="1248"/>
                    <a:chExt cx="768" cy="384"/>
                  </a:xfrm>
                </p:grpSpPr>
                <p:sp>
                  <p:nvSpPr>
                    <p:cNvPr id="239" name="Rectangle 479"/>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40" name="Rectangle 480"/>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41" name="Rectangle 481"/>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42" name="Rectangle 482"/>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43" name="Rectangle 483"/>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44" name="Rectangle 484"/>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45" name="Rectangle 485"/>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46" name="Rectangle 486"/>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230" name="Group 487"/>
                  <p:cNvGrpSpPr/>
                  <p:nvPr/>
                </p:nvGrpSpPr>
                <p:grpSpPr bwMode="auto">
                  <a:xfrm>
                    <a:off x="624" y="1632"/>
                    <a:ext cx="768" cy="384"/>
                    <a:chOff x="624" y="1248"/>
                    <a:chExt cx="768" cy="384"/>
                  </a:xfrm>
                </p:grpSpPr>
                <p:sp>
                  <p:nvSpPr>
                    <p:cNvPr id="231" name="Rectangle 488"/>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32" name="Rectangle 489"/>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33" name="Rectangle 490"/>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34" name="Rectangle 491"/>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35" name="Rectangle 492"/>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36" name="Rectangle 493"/>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37" name="Rectangle 494"/>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38" name="Rectangle 495"/>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210" name="Group 496"/>
                <p:cNvGrpSpPr/>
                <p:nvPr/>
              </p:nvGrpSpPr>
              <p:grpSpPr bwMode="auto">
                <a:xfrm>
                  <a:off x="1392" y="1248"/>
                  <a:ext cx="768" cy="768"/>
                  <a:chOff x="624" y="1248"/>
                  <a:chExt cx="768" cy="768"/>
                </a:xfrm>
              </p:grpSpPr>
              <p:grpSp>
                <p:nvGrpSpPr>
                  <p:cNvPr id="211" name="Group 497"/>
                  <p:cNvGrpSpPr/>
                  <p:nvPr/>
                </p:nvGrpSpPr>
                <p:grpSpPr bwMode="auto">
                  <a:xfrm>
                    <a:off x="624" y="1248"/>
                    <a:ext cx="768" cy="384"/>
                    <a:chOff x="624" y="1248"/>
                    <a:chExt cx="768" cy="384"/>
                  </a:xfrm>
                </p:grpSpPr>
                <p:sp>
                  <p:nvSpPr>
                    <p:cNvPr id="221" name="Rectangle 498"/>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22" name="Rectangle 499"/>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23" name="Rectangle 500"/>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24" name="Rectangle 501"/>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25" name="Rectangle 502"/>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26" name="Rectangle 503"/>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27" name="Rectangle 504"/>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28" name="Rectangle 505"/>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212" name="Group 506"/>
                  <p:cNvGrpSpPr/>
                  <p:nvPr/>
                </p:nvGrpSpPr>
                <p:grpSpPr bwMode="auto">
                  <a:xfrm>
                    <a:off x="624" y="1632"/>
                    <a:ext cx="768" cy="384"/>
                    <a:chOff x="624" y="1248"/>
                    <a:chExt cx="768" cy="384"/>
                  </a:xfrm>
                </p:grpSpPr>
                <p:sp>
                  <p:nvSpPr>
                    <p:cNvPr id="213" name="Rectangle 507"/>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14" name="Rectangle 508"/>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15" name="Rectangle 509"/>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16" name="Rectangle 510"/>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17" name="Rectangle 511"/>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18" name="Rectangle 512"/>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19" name="Rectangle 513"/>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20" name="Rectangle 514"/>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170" name="Group 515"/>
              <p:cNvGrpSpPr/>
              <p:nvPr/>
            </p:nvGrpSpPr>
            <p:grpSpPr bwMode="auto">
              <a:xfrm>
                <a:off x="2160" y="1248"/>
                <a:ext cx="1536" cy="768"/>
                <a:chOff x="624" y="1248"/>
                <a:chExt cx="1536" cy="768"/>
              </a:xfrm>
            </p:grpSpPr>
            <p:grpSp>
              <p:nvGrpSpPr>
                <p:cNvPr id="171" name="Group 516"/>
                <p:cNvGrpSpPr/>
                <p:nvPr/>
              </p:nvGrpSpPr>
              <p:grpSpPr bwMode="auto">
                <a:xfrm>
                  <a:off x="624" y="1248"/>
                  <a:ext cx="768" cy="768"/>
                  <a:chOff x="624" y="1248"/>
                  <a:chExt cx="768" cy="768"/>
                </a:xfrm>
              </p:grpSpPr>
              <p:grpSp>
                <p:nvGrpSpPr>
                  <p:cNvPr id="191" name="Group 517"/>
                  <p:cNvGrpSpPr/>
                  <p:nvPr/>
                </p:nvGrpSpPr>
                <p:grpSpPr bwMode="auto">
                  <a:xfrm>
                    <a:off x="624" y="1248"/>
                    <a:ext cx="768" cy="384"/>
                    <a:chOff x="624" y="1248"/>
                    <a:chExt cx="768" cy="384"/>
                  </a:xfrm>
                </p:grpSpPr>
                <p:sp>
                  <p:nvSpPr>
                    <p:cNvPr id="201" name="Rectangle 518"/>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02" name="Rectangle 519"/>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03" name="Rectangle 520"/>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04" name="Rectangle 521"/>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05" name="Rectangle 522"/>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06" name="Rectangle 523"/>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07" name="Rectangle 524"/>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08" name="Rectangle 525"/>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92" name="Group 526"/>
                  <p:cNvGrpSpPr/>
                  <p:nvPr/>
                </p:nvGrpSpPr>
                <p:grpSpPr bwMode="auto">
                  <a:xfrm>
                    <a:off x="624" y="1632"/>
                    <a:ext cx="768" cy="384"/>
                    <a:chOff x="624" y="1248"/>
                    <a:chExt cx="768" cy="384"/>
                  </a:xfrm>
                </p:grpSpPr>
                <p:sp>
                  <p:nvSpPr>
                    <p:cNvPr id="193" name="Rectangle 527"/>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94" name="Rectangle 528"/>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95" name="Rectangle 529"/>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96" name="Rectangle 530"/>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97" name="Rectangle 531"/>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98" name="Rectangle 532"/>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99" name="Rectangle 533"/>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00" name="Rectangle 534"/>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172" name="Group 535"/>
                <p:cNvGrpSpPr/>
                <p:nvPr/>
              </p:nvGrpSpPr>
              <p:grpSpPr bwMode="auto">
                <a:xfrm>
                  <a:off x="1392" y="1248"/>
                  <a:ext cx="768" cy="768"/>
                  <a:chOff x="624" y="1248"/>
                  <a:chExt cx="768" cy="768"/>
                </a:xfrm>
              </p:grpSpPr>
              <p:grpSp>
                <p:nvGrpSpPr>
                  <p:cNvPr id="173" name="Group 536"/>
                  <p:cNvGrpSpPr/>
                  <p:nvPr/>
                </p:nvGrpSpPr>
                <p:grpSpPr bwMode="auto">
                  <a:xfrm>
                    <a:off x="624" y="1248"/>
                    <a:ext cx="768" cy="384"/>
                    <a:chOff x="624" y="1248"/>
                    <a:chExt cx="768" cy="384"/>
                  </a:xfrm>
                </p:grpSpPr>
                <p:sp>
                  <p:nvSpPr>
                    <p:cNvPr id="183" name="Rectangle 537"/>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84" name="Rectangle 538"/>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85" name="Rectangle 539"/>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86" name="Rectangle 540"/>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87" name="Rectangle 541"/>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88" name="Rectangle 542"/>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89" name="Rectangle 543"/>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90" name="Rectangle 544"/>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74" name="Group 545"/>
                  <p:cNvGrpSpPr/>
                  <p:nvPr/>
                </p:nvGrpSpPr>
                <p:grpSpPr bwMode="auto">
                  <a:xfrm>
                    <a:off x="624" y="1632"/>
                    <a:ext cx="768" cy="384"/>
                    <a:chOff x="624" y="1248"/>
                    <a:chExt cx="768" cy="384"/>
                  </a:xfrm>
                </p:grpSpPr>
                <p:sp>
                  <p:nvSpPr>
                    <p:cNvPr id="175" name="Rectangle 546"/>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76" name="Rectangle 547"/>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77" name="Rectangle 548"/>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78" name="Rectangle 549"/>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79" name="Rectangle 550"/>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80" name="Rectangle 551"/>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81" name="Rectangle 552"/>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82" name="Rectangle 553"/>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grpSp>
          <p:nvGrpSpPr>
            <p:cNvPr id="12" name="Group 554"/>
            <p:cNvGrpSpPr/>
            <p:nvPr/>
          </p:nvGrpSpPr>
          <p:grpSpPr bwMode="auto">
            <a:xfrm>
              <a:off x="2904" y="2400"/>
              <a:ext cx="828" cy="414"/>
              <a:chOff x="624" y="1248"/>
              <a:chExt cx="1536" cy="768"/>
            </a:xfrm>
          </p:grpSpPr>
          <p:grpSp>
            <p:nvGrpSpPr>
              <p:cNvPr id="131" name="Group 555"/>
              <p:cNvGrpSpPr/>
              <p:nvPr/>
            </p:nvGrpSpPr>
            <p:grpSpPr bwMode="auto">
              <a:xfrm>
                <a:off x="624" y="1248"/>
                <a:ext cx="768" cy="768"/>
                <a:chOff x="624" y="1248"/>
                <a:chExt cx="768" cy="768"/>
              </a:xfrm>
            </p:grpSpPr>
            <p:grpSp>
              <p:nvGrpSpPr>
                <p:cNvPr id="151" name="Group 556"/>
                <p:cNvGrpSpPr/>
                <p:nvPr/>
              </p:nvGrpSpPr>
              <p:grpSpPr bwMode="auto">
                <a:xfrm>
                  <a:off x="624" y="1248"/>
                  <a:ext cx="768" cy="384"/>
                  <a:chOff x="624" y="1248"/>
                  <a:chExt cx="768" cy="384"/>
                </a:xfrm>
              </p:grpSpPr>
              <p:sp>
                <p:nvSpPr>
                  <p:cNvPr id="161" name="Rectangle 557"/>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62" name="Rectangle 558"/>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63" name="Rectangle 559"/>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64" name="Rectangle 560"/>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65" name="Rectangle 561"/>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66" name="Rectangle 562"/>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67" name="Rectangle 563"/>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68" name="Rectangle 564"/>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52" name="Group 565"/>
                <p:cNvGrpSpPr/>
                <p:nvPr/>
              </p:nvGrpSpPr>
              <p:grpSpPr bwMode="auto">
                <a:xfrm>
                  <a:off x="624" y="1632"/>
                  <a:ext cx="768" cy="384"/>
                  <a:chOff x="624" y="1248"/>
                  <a:chExt cx="768" cy="384"/>
                </a:xfrm>
              </p:grpSpPr>
              <p:sp>
                <p:nvSpPr>
                  <p:cNvPr id="153" name="Rectangle 566"/>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54" name="Rectangle 567"/>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55" name="Rectangle 568"/>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56" name="Rectangle 569"/>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57" name="Rectangle 570"/>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58" name="Rectangle 571"/>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59" name="Rectangle 572"/>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60" name="Rectangle 573"/>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132" name="Group 574"/>
              <p:cNvGrpSpPr/>
              <p:nvPr/>
            </p:nvGrpSpPr>
            <p:grpSpPr bwMode="auto">
              <a:xfrm>
                <a:off x="1392" y="1248"/>
                <a:ext cx="768" cy="768"/>
                <a:chOff x="624" y="1248"/>
                <a:chExt cx="768" cy="768"/>
              </a:xfrm>
            </p:grpSpPr>
            <p:grpSp>
              <p:nvGrpSpPr>
                <p:cNvPr id="133" name="Group 575"/>
                <p:cNvGrpSpPr/>
                <p:nvPr/>
              </p:nvGrpSpPr>
              <p:grpSpPr bwMode="auto">
                <a:xfrm>
                  <a:off x="624" y="1248"/>
                  <a:ext cx="768" cy="384"/>
                  <a:chOff x="624" y="1248"/>
                  <a:chExt cx="768" cy="384"/>
                </a:xfrm>
              </p:grpSpPr>
              <p:sp>
                <p:nvSpPr>
                  <p:cNvPr id="143" name="Rectangle 576"/>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44" name="Rectangle 577"/>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45" name="Rectangle 578"/>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46" name="Rectangle 579"/>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47" name="Rectangle 580"/>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48" name="Rectangle 581"/>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49" name="Rectangle 582"/>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50" name="Rectangle 583"/>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34" name="Group 584"/>
                <p:cNvGrpSpPr/>
                <p:nvPr/>
              </p:nvGrpSpPr>
              <p:grpSpPr bwMode="auto">
                <a:xfrm>
                  <a:off x="624" y="1632"/>
                  <a:ext cx="768" cy="384"/>
                  <a:chOff x="624" y="1248"/>
                  <a:chExt cx="768" cy="384"/>
                </a:xfrm>
              </p:grpSpPr>
              <p:sp>
                <p:nvSpPr>
                  <p:cNvPr id="135" name="Rectangle 585"/>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36" name="Rectangle 586"/>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37" name="Rectangle 587"/>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38" name="Rectangle 588"/>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39" name="Rectangle 589"/>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40" name="Rectangle 590"/>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41" name="Rectangle 591"/>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42" name="Rectangle 592"/>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13" name="Group 593"/>
            <p:cNvGrpSpPr/>
            <p:nvPr/>
          </p:nvGrpSpPr>
          <p:grpSpPr bwMode="auto">
            <a:xfrm>
              <a:off x="1248" y="2805"/>
              <a:ext cx="1656" cy="414"/>
              <a:chOff x="624" y="1248"/>
              <a:chExt cx="3072" cy="768"/>
            </a:xfrm>
          </p:grpSpPr>
          <p:grpSp>
            <p:nvGrpSpPr>
              <p:cNvPr id="53" name="Group 594"/>
              <p:cNvGrpSpPr/>
              <p:nvPr/>
            </p:nvGrpSpPr>
            <p:grpSpPr bwMode="auto">
              <a:xfrm>
                <a:off x="624" y="1248"/>
                <a:ext cx="1536" cy="768"/>
                <a:chOff x="624" y="1248"/>
                <a:chExt cx="1536" cy="768"/>
              </a:xfrm>
            </p:grpSpPr>
            <p:grpSp>
              <p:nvGrpSpPr>
                <p:cNvPr id="93" name="Group 595"/>
                <p:cNvGrpSpPr/>
                <p:nvPr/>
              </p:nvGrpSpPr>
              <p:grpSpPr bwMode="auto">
                <a:xfrm>
                  <a:off x="624" y="1248"/>
                  <a:ext cx="768" cy="768"/>
                  <a:chOff x="624" y="1248"/>
                  <a:chExt cx="768" cy="768"/>
                </a:xfrm>
              </p:grpSpPr>
              <p:grpSp>
                <p:nvGrpSpPr>
                  <p:cNvPr id="113" name="Group 596"/>
                  <p:cNvGrpSpPr/>
                  <p:nvPr/>
                </p:nvGrpSpPr>
                <p:grpSpPr bwMode="auto">
                  <a:xfrm>
                    <a:off x="624" y="1248"/>
                    <a:ext cx="768" cy="384"/>
                    <a:chOff x="624" y="1248"/>
                    <a:chExt cx="768" cy="384"/>
                  </a:xfrm>
                </p:grpSpPr>
                <p:sp>
                  <p:nvSpPr>
                    <p:cNvPr id="123" name="Rectangle 597"/>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24" name="Rectangle 598"/>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25" name="Rectangle 599"/>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26" name="Rectangle 600"/>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27" name="Rectangle 601"/>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28" name="Rectangle 602"/>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29" name="Rectangle 603"/>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30" name="Rectangle 604"/>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14" name="Group 605"/>
                  <p:cNvGrpSpPr/>
                  <p:nvPr/>
                </p:nvGrpSpPr>
                <p:grpSpPr bwMode="auto">
                  <a:xfrm>
                    <a:off x="624" y="1632"/>
                    <a:ext cx="768" cy="384"/>
                    <a:chOff x="624" y="1248"/>
                    <a:chExt cx="768" cy="384"/>
                  </a:xfrm>
                </p:grpSpPr>
                <p:sp>
                  <p:nvSpPr>
                    <p:cNvPr id="115" name="Rectangle 606"/>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16" name="Rectangle 607"/>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17" name="Rectangle 608"/>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18" name="Rectangle 609"/>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19" name="Rectangle 610"/>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20" name="Rectangle 611"/>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21" name="Rectangle 612"/>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22" name="Rectangle 613"/>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94" name="Group 614"/>
                <p:cNvGrpSpPr/>
                <p:nvPr/>
              </p:nvGrpSpPr>
              <p:grpSpPr bwMode="auto">
                <a:xfrm>
                  <a:off x="1392" y="1248"/>
                  <a:ext cx="768" cy="768"/>
                  <a:chOff x="624" y="1248"/>
                  <a:chExt cx="768" cy="768"/>
                </a:xfrm>
              </p:grpSpPr>
              <p:grpSp>
                <p:nvGrpSpPr>
                  <p:cNvPr id="95" name="Group 615"/>
                  <p:cNvGrpSpPr/>
                  <p:nvPr/>
                </p:nvGrpSpPr>
                <p:grpSpPr bwMode="auto">
                  <a:xfrm>
                    <a:off x="624" y="1248"/>
                    <a:ext cx="768" cy="384"/>
                    <a:chOff x="624" y="1248"/>
                    <a:chExt cx="768" cy="384"/>
                  </a:xfrm>
                </p:grpSpPr>
                <p:sp>
                  <p:nvSpPr>
                    <p:cNvPr id="105" name="Rectangle 616"/>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6" name="Rectangle 617"/>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7" name="Rectangle 618"/>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8" name="Rectangle 619"/>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9" name="Rectangle 620"/>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10" name="Rectangle 621"/>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11" name="Rectangle 622"/>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12" name="Rectangle 623"/>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96" name="Group 624"/>
                  <p:cNvGrpSpPr/>
                  <p:nvPr/>
                </p:nvGrpSpPr>
                <p:grpSpPr bwMode="auto">
                  <a:xfrm>
                    <a:off x="624" y="1632"/>
                    <a:ext cx="768" cy="384"/>
                    <a:chOff x="624" y="1248"/>
                    <a:chExt cx="768" cy="384"/>
                  </a:xfrm>
                </p:grpSpPr>
                <p:sp>
                  <p:nvSpPr>
                    <p:cNvPr id="97" name="Rectangle 625"/>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8" name="Rectangle 626"/>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9" name="Rectangle 627"/>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0" name="Rectangle 628"/>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1" name="Rectangle 629"/>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2" name="Rectangle 630"/>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3" name="Rectangle 631"/>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4" name="Rectangle 632"/>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54" name="Group 633"/>
              <p:cNvGrpSpPr/>
              <p:nvPr/>
            </p:nvGrpSpPr>
            <p:grpSpPr bwMode="auto">
              <a:xfrm>
                <a:off x="2160" y="1248"/>
                <a:ext cx="1536" cy="768"/>
                <a:chOff x="624" y="1248"/>
                <a:chExt cx="1536" cy="768"/>
              </a:xfrm>
            </p:grpSpPr>
            <p:grpSp>
              <p:nvGrpSpPr>
                <p:cNvPr id="55" name="Group 634"/>
                <p:cNvGrpSpPr/>
                <p:nvPr/>
              </p:nvGrpSpPr>
              <p:grpSpPr bwMode="auto">
                <a:xfrm>
                  <a:off x="624" y="1248"/>
                  <a:ext cx="768" cy="768"/>
                  <a:chOff x="624" y="1248"/>
                  <a:chExt cx="768" cy="768"/>
                </a:xfrm>
              </p:grpSpPr>
              <p:grpSp>
                <p:nvGrpSpPr>
                  <p:cNvPr id="75" name="Group 635"/>
                  <p:cNvGrpSpPr/>
                  <p:nvPr/>
                </p:nvGrpSpPr>
                <p:grpSpPr bwMode="auto">
                  <a:xfrm>
                    <a:off x="624" y="1248"/>
                    <a:ext cx="768" cy="384"/>
                    <a:chOff x="624" y="1248"/>
                    <a:chExt cx="768" cy="384"/>
                  </a:xfrm>
                </p:grpSpPr>
                <p:sp>
                  <p:nvSpPr>
                    <p:cNvPr id="85" name="Rectangle 636"/>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6" name="Rectangle 637"/>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7" name="Rectangle 638"/>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8" name="Rectangle 639"/>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9" name="Rectangle 640"/>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0" name="Rectangle 641"/>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1" name="Rectangle 642"/>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2" name="Rectangle 643"/>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6" name="Group 644"/>
                  <p:cNvGrpSpPr/>
                  <p:nvPr/>
                </p:nvGrpSpPr>
                <p:grpSpPr bwMode="auto">
                  <a:xfrm>
                    <a:off x="624" y="1632"/>
                    <a:ext cx="768" cy="384"/>
                    <a:chOff x="624" y="1248"/>
                    <a:chExt cx="768" cy="384"/>
                  </a:xfrm>
                </p:grpSpPr>
                <p:sp>
                  <p:nvSpPr>
                    <p:cNvPr id="77" name="Rectangle 645"/>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8" name="Rectangle 646"/>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9" name="Rectangle 647"/>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0" name="Rectangle 648"/>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1" name="Rectangle 649"/>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2" name="Rectangle 650"/>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3" name="Rectangle 651"/>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4" name="Rectangle 652"/>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56" name="Group 653"/>
                <p:cNvGrpSpPr/>
                <p:nvPr/>
              </p:nvGrpSpPr>
              <p:grpSpPr bwMode="auto">
                <a:xfrm>
                  <a:off x="1392" y="1248"/>
                  <a:ext cx="768" cy="768"/>
                  <a:chOff x="624" y="1248"/>
                  <a:chExt cx="768" cy="768"/>
                </a:xfrm>
              </p:grpSpPr>
              <p:grpSp>
                <p:nvGrpSpPr>
                  <p:cNvPr id="57" name="Group 654"/>
                  <p:cNvGrpSpPr/>
                  <p:nvPr/>
                </p:nvGrpSpPr>
                <p:grpSpPr bwMode="auto">
                  <a:xfrm>
                    <a:off x="624" y="1248"/>
                    <a:ext cx="768" cy="384"/>
                    <a:chOff x="624" y="1248"/>
                    <a:chExt cx="768" cy="384"/>
                  </a:xfrm>
                </p:grpSpPr>
                <p:sp>
                  <p:nvSpPr>
                    <p:cNvPr id="67" name="Rectangle 655"/>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8" name="Rectangle 656"/>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9" name="Rectangle 657"/>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0" name="Rectangle 658"/>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1" name="Rectangle 659"/>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2" name="Rectangle 660"/>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3" name="Rectangle 661"/>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4" name="Rectangle 662"/>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58" name="Group 663"/>
                  <p:cNvGrpSpPr/>
                  <p:nvPr/>
                </p:nvGrpSpPr>
                <p:grpSpPr bwMode="auto">
                  <a:xfrm>
                    <a:off x="624" y="1632"/>
                    <a:ext cx="768" cy="384"/>
                    <a:chOff x="624" y="1248"/>
                    <a:chExt cx="768" cy="384"/>
                  </a:xfrm>
                </p:grpSpPr>
                <p:sp>
                  <p:nvSpPr>
                    <p:cNvPr id="59" name="Rectangle 664"/>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0" name="Rectangle 665"/>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1" name="Rectangle 666"/>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2" name="Rectangle 667"/>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3" name="Rectangle 668"/>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4" name="Rectangle 669"/>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5" name="Rectangle 670"/>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66" name="Rectangle 671"/>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grpSp>
          <p:nvGrpSpPr>
            <p:cNvPr id="14" name="Group 672"/>
            <p:cNvGrpSpPr/>
            <p:nvPr/>
          </p:nvGrpSpPr>
          <p:grpSpPr bwMode="auto">
            <a:xfrm>
              <a:off x="2904" y="2805"/>
              <a:ext cx="828" cy="414"/>
              <a:chOff x="624" y="1248"/>
              <a:chExt cx="1536" cy="768"/>
            </a:xfrm>
          </p:grpSpPr>
          <p:grpSp>
            <p:nvGrpSpPr>
              <p:cNvPr id="15" name="Group 673"/>
              <p:cNvGrpSpPr/>
              <p:nvPr/>
            </p:nvGrpSpPr>
            <p:grpSpPr bwMode="auto">
              <a:xfrm>
                <a:off x="624" y="1248"/>
                <a:ext cx="768" cy="768"/>
                <a:chOff x="624" y="1248"/>
                <a:chExt cx="768" cy="768"/>
              </a:xfrm>
            </p:grpSpPr>
            <p:grpSp>
              <p:nvGrpSpPr>
                <p:cNvPr id="35" name="Group 674"/>
                <p:cNvGrpSpPr/>
                <p:nvPr/>
              </p:nvGrpSpPr>
              <p:grpSpPr bwMode="auto">
                <a:xfrm>
                  <a:off x="624" y="1248"/>
                  <a:ext cx="768" cy="384"/>
                  <a:chOff x="624" y="1248"/>
                  <a:chExt cx="768" cy="384"/>
                </a:xfrm>
              </p:grpSpPr>
              <p:sp>
                <p:nvSpPr>
                  <p:cNvPr id="45" name="Rectangle 675"/>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6" name="Rectangle 676"/>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7" name="Rectangle 677"/>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8" name="Rectangle 678"/>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9" name="Rectangle 679"/>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0" name="Rectangle 680"/>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1" name="Rectangle 681"/>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52" name="Rectangle 682"/>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36" name="Group 683"/>
                <p:cNvGrpSpPr/>
                <p:nvPr/>
              </p:nvGrpSpPr>
              <p:grpSpPr bwMode="auto">
                <a:xfrm>
                  <a:off x="624" y="1632"/>
                  <a:ext cx="768" cy="384"/>
                  <a:chOff x="624" y="1248"/>
                  <a:chExt cx="768" cy="384"/>
                </a:xfrm>
              </p:grpSpPr>
              <p:sp>
                <p:nvSpPr>
                  <p:cNvPr id="37" name="Rectangle 684"/>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8" name="Rectangle 685"/>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9" name="Rectangle 686"/>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0" name="Rectangle 687"/>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1" name="Rectangle 688"/>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2" name="Rectangle 689"/>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3" name="Rectangle 690"/>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44" name="Rectangle 691"/>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16" name="Group 692"/>
              <p:cNvGrpSpPr/>
              <p:nvPr/>
            </p:nvGrpSpPr>
            <p:grpSpPr bwMode="auto">
              <a:xfrm>
                <a:off x="1392" y="1248"/>
                <a:ext cx="768" cy="768"/>
                <a:chOff x="624" y="1248"/>
                <a:chExt cx="768" cy="768"/>
              </a:xfrm>
            </p:grpSpPr>
            <p:grpSp>
              <p:nvGrpSpPr>
                <p:cNvPr id="17" name="Group 693"/>
                <p:cNvGrpSpPr/>
                <p:nvPr/>
              </p:nvGrpSpPr>
              <p:grpSpPr bwMode="auto">
                <a:xfrm>
                  <a:off x="624" y="1248"/>
                  <a:ext cx="768" cy="384"/>
                  <a:chOff x="624" y="1248"/>
                  <a:chExt cx="768" cy="384"/>
                </a:xfrm>
              </p:grpSpPr>
              <p:sp>
                <p:nvSpPr>
                  <p:cNvPr id="27" name="Rectangle 694"/>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8" name="Rectangle 695"/>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9" name="Rectangle 696"/>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0" name="Rectangle 697"/>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1" name="Rectangle 698"/>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2" name="Rectangle 699"/>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3" name="Rectangle 700"/>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34" name="Rectangle 701"/>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8" name="Group 702"/>
                <p:cNvGrpSpPr/>
                <p:nvPr/>
              </p:nvGrpSpPr>
              <p:grpSpPr bwMode="auto">
                <a:xfrm>
                  <a:off x="624" y="1632"/>
                  <a:ext cx="768" cy="384"/>
                  <a:chOff x="624" y="1248"/>
                  <a:chExt cx="768" cy="384"/>
                </a:xfrm>
              </p:grpSpPr>
              <p:sp>
                <p:nvSpPr>
                  <p:cNvPr id="19" name="Rectangle 703"/>
                  <p:cNvSpPr>
                    <a:spLocks noChangeArrowheads="1"/>
                  </p:cNvSpPr>
                  <p:nvPr/>
                </p:nvSpPr>
                <p:spPr bwMode="auto">
                  <a:xfrm>
                    <a:off x="624"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0" name="Rectangle 704"/>
                  <p:cNvSpPr>
                    <a:spLocks noChangeArrowheads="1"/>
                  </p:cNvSpPr>
                  <p:nvPr/>
                </p:nvSpPr>
                <p:spPr bwMode="auto">
                  <a:xfrm>
                    <a:off x="817"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1" name="Rectangle 705"/>
                  <p:cNvSpPr>
                    <a:spLocks noChangeArrowheads="1"/>
                  </p:cNvSpPr>
                  <p:nvPr/>
                </p:nvSpPr>
                <p:spPr bwMode="auto">
                  <a:xfrm>
                    <a:off x="1008" y="1248"/>
                    <a:ext cx="193"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2" name="Rectangle 706"/>
                  <p:cNvSpPr>
                    <a:spLocks noChangeArrowheads="1"/>
                  </p:cNvSpPr>
                  <p:nvPr/>
                </p:nvSpPr>
                <p:spPr bwMode="auto">
                  <a:xfrm>
                    <a:off x="1201" y="1248"/>
                    <a:ext cx="191" cy="193"/>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3" name="Rectangle 707"/>
                  <p:cNvSpPr>
                    <a:spLocks noChangeArrowheads="1"/>
                  </p:cNvSpPr>
                  <p:nvPr/>
                </p:nvSpPr>
                <p:spPr bwMode="auto">
                  <a:xfrm>
                    <a:off x="1201"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4" name="Rectangle 708"/>
                  <p:cNvSpPr>
                    <a:spLocks noChangeArrowheads="1"/>
                  </p:cNvSpPr>
                  <p:nvPr/>
                </p:nvSpPr>
                <p:spPr bwMode="auto">
                  <a:xfrm>
                    <a:off x="1008"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5" name="Rectangle 709"/>
                  <p:cNvSpPr>
                    <a:spLocks noChangeArrowheads="1"/>
                  </p:cNvSpPr>
                  <p:nvPr/>
                </p:nvSpPr>
                <p:spPr bwMode="auto">
                  <a:xfrm>
                    <a:off x="817" y="1441"/>
                    <a:ext cx="191"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26" name="Rectangle 710"/>
                  <p:cNvSpPr>
                    <a:spLocks noChangeArrowheads="1"/>
                  </p:cNvSpPr>
                  <p:nvPr/>
                </p:nvSpPr>
                <p:spPr bwMode="auto">
                  <a:xfrm>
                    <a:off x="624" y="1441"/>
                    <a:ext cx="193" cy="191"/>
                  </a:xfrm>
                  <a:prstGeom prst="rect">
                    <a:avLst/>
                  </a:prstGeom>
                  <a:solidFill>
                    <a:srgbClr val="FFFF66"/>
                  </a:solidFill>
                  <a:ln w="19050">
                    <a:solidFill>
                      <a:schemeClr val="bg1"/>
                    </a:solidFill>
                    <a:miter lim="800000"/>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sp>
        <p:nvSpPr>
          <p:cNvPr id="711" name="Rectangle 711"/>
          <p:cNvSpPr>
            <a:spLocks noGrp="1" noChangeArrowheads="1"/>
          </p:cNvSpPr>
          <p:nvPr>
            <p:ph type="title"/>
          </p:nvPr>
        </p:nvSpPr>
        <p:spPr>
          <a:xfrm>
            <a:off x="2221522" y="1147825"/>
            <a:ext cx="3790637" cy="501525"/>
          </a:xfrm>
        </p:spPr>
        <p:txBody>
          <a:bodyPr>
            <a:normAutofit/>
          </a:bodyPr>
          <a:lstStyle/>
          <a:p>
            <a:pPr eaLnBrk="1" hangingPunct="1"/>
            <a:r>
              <a:rPr lang="zh-CN" altLang="en-US" sz="2800" dirty="0">
                <a:ea typeface="宋体" panose="02010600030101010101" pitchFamily="2" charset="-122"/>
              </a:rPr>
              <a:t>汉字的输出（点阵式）</a:t>
            </a:r>
            <a:endParaRPr lang="zh-CN" altLang="en-US" sz="2800" dirty="0">
              <a:ea typeface="宋体" panose="02010600030101010101" pitchFamily="2" charset="-122"/>
            </a:endParaRPr>
          </a:p>
        </p:txBody>
      </p:sp>
      <p:grpSp>
        <p:nvGrpSpPr>
          <p:cNvPr id="712" name="Group 712"/>
          <p:cNvGrpSpPr/>
          <p:nvPr/>
        </p:nvGrpSpPr>
        <p:grpSpPr bwMode="auto">
          <a:xfrm>
            <a:off x="395536" y="2065610"/>
            <a:ext cx="3962400" cy="3657600"/>
            <a:chOff x="1248" y="768"/>
            <a:chExt cx="2496" cy="2304"/>
          </a:xfrm>
        </p:grpSpPr>
        <p:grpSp>
          <p:nvGrpSpPr>
            <p:cNvPr id="713" name="Group 713"/>
            <p:cNvGrpSpPr/>
            <p:nvPr/>
          </p:nvGrpSpPr>
          <p:grpSpPr bwMode="auto">
            <a:xfrm>
              <a:off x="1344" y="768"/>
              <a:ext cx="96" cy="768"/>
              <a:chOff x="1344" y="768"/>
              <a:chExt cx="96" cy="768"/>
            </a:xfrm>
          </p:grpSpPr>
          <p:grpSp>
            <p:nvGrpSpPr>
              <p:cNvPr id="1059" name="Group 714"/>
              <p:cNvGrpSpPr/>
              <p:nvPr/>
            </p:nvGrpSpPr>
            <p:grpSpPr bwMode="auto">
              <a:xfrm>
                <a:off x="1344" y="768"/>
                <a:ext cx="96" cy="288"/>
                <a:chOff x="1344" y="768"/>
                <a:chExt cx="96" cy="288"/>
              </a:xfrm>
            </p:grpSpPr>
            <p:sp>
              <p:nvSpPr>
                <p:cNvPr id="1067" name="Oval 715"/>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68" name="Oval 716"/>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69" name="Oval 717"/>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060" name="Group 718"/>
              <p:cNvGrpSpPr/>
              <p:nvPr/>
            </p:nvGrpSpPr>
            <p:grpSpPr bwMode="auto">
              <a:xfrm>
                <a:off x="1344" y="1056"/>
                <a:ext cx="96" cy="288"/>
                <a:chOff x="1344" y="768"/>
                <a:chExt cx="96" cy="288"/>
              </a:xfrm>
            </p:grpSpPr>
            <p:sp>
              <p:nvSpPr>
                <p:cNvPr id="1064" name="Oval 719"/>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65" name="Oval 720"/>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66" name="Oval 721"/>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061" name="Group 722"/>
              <p:cNvGrpSpPr/>
              <p:nvPr/>
            </p:nvGrpSpPr>
            <p:grpSpPr bwMode="auto">
              <a:xfrm>
                <a:off x="1344" y="1344"/>
                <a:ext cx="96" cy="192"/>
                <a:chOff x="720" y="1008"/>
                <a:chExt cx="96" cy="192"/>
              </a:xfrm>
            </p:grpSpPr>
            <p:sp>
              <p:nvSpPr>
                <p:cNvPr id="1062" name="Oval 723"/>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63" name="Oval 724"/>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14" name="Group 725"/>
            <p:cNvGrpSpPr/>
            <p:nvPr/>
          </p:nvGrpSpPr>
          <p:grpSpPr bwMode="auto">
            <a:xfrm>
              <a:off x="1440" y="864"/>
              <a:ext cx="96" cy="672"/>
              <a:chOff x="1440" y="864"/>
              <a:chExt cx="96" cy="672"/>
            </a:xfrm>
          </p:grpSpPr>
          <p:grpSp>
            <p:nvGrpSpPr>
              <p:cNvPr id="1049" name="Group 726"/>
              <p:cNvGrpSpPr/>
              <p:nvPr/>
            </p:nvGrpSpPr>
            <p:grpSpPr bwMode="auto">
              <a:xfrm>
                <a:off x="1440" y="864"/>
                <a:ext cx="96" cy="384"/>
                <a:chOff x="720" y="912"/>
                <a:chExt cx="96" cy="384"/>
              </a:xfrm>
            </p:grpSpPr>
            <p:sp>
              <p:nvSpPr>
                <p:cNvPr id="1054" name="Oval 727"/>
                <p:cNvSpPr>
                  <a:spLocks noChangeArrowheads="1"/>
                </p:cNvSpPr>
                <p:nvPr/>
              </p:nvSpPr>
              <p:spPr bwMode="auto">
                <a:xfrm>
                  <a:off x="720" y="91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nvGrpSpPr>
                <p:cNvPr id="1055" name="Group 728"/>
                <p:cNvGrpSpPr/>
                <p:nvPr/>
              </p:nvGrpSpPr>
              <p:grpSpPr bwMode="auto">
                <a:xfrm>
                  <a:off x="720" y="1008"/>
                  <a:ext cx="96" cy="288"/>
                  <a:chOff x="1344" y="768"/>
                  <a:chExt cx="96" cy="288"/>
                </a:xfrm>
              </p:grpSpPr>
              <p:sp>
                <p:nvSpPr>
                  <p:cNvPr id="1056" name="Oval 729"/>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57" name="Oval 730"/>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58" name="Oval 731"/>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1050" name="Group 732"/>
              <p:cNvGrpSpPr/>
              <p:nvPr/>
            </p:nvGrpSpPr>
            <p:grpSpPr bwMode="auto">
              <a:xfrm>
                <a:off x="1440" y="1248"/>
                <a:ext cx="96" cy="288"/>
                <a:chOff x="1344" y="768"/>
                <a:chExt cx="96" cy="288"/>
              </a:xfrm>
            </p:grpSpPr>
            <p:sp>
              <p:nvSpPr>
                <p:cNvPr id="1051" name="Oval 733"/>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52" name="Oval 734"/>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53" name="Oval 735"/>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15" name="Group 736"/>
            <p:cNvGrpSpPr/>
            <p:nvPr/>
          </p:nvGrpSpPr>
          <p:grpSpPr bwMode="auto">
            <a:xfrm>
              <a:off x="1824" y="864"/>
              <a:ext cx="96" cy="672"/>
              <a:chOff x="1440" y="864"/>
              <a:chExt cx="96" cy="672"/>
            </a:xfrm>
          </p:grpSpPr>
          <p:grpSp>
            <p:nvGrpSpPr>
              <p:cNvPr id="1039" name="Group 737"/>
              <p:cNvGrpSpPr/>
              <p:nvPr/>
            </p:nvGrpSpPr>
            <p:grpSpPr bwMode="auto">
              <a:xfrm>
                <a:off x="1440" y="864"/>
                <a:ext cx="96" cy="384"/>
                <a:chOff x="720" y="912"/>
                <a:chExt cx="96" cy="384"/>
              </a:xfrm>
            </p:grpSpPr>
            <p:sp>
              <p:nvSpPr>
                <p:cNvPr id="1044" name="Oval 738"/>
                <p:cNvSpPr>
                  <a:spLocks noChangeArrowheads="1"/>
                </p:cNvSpPr>
                <p:nvPr/>
              </p:nvSpPr>
              <p:spPr bwMode="auto">
                <a:xfrm>
                  <a:off x="720" y="91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nvGrpSpPr>
                <p:cNvPr id="1045" name="Group 739"/>
                <p:cNvGrpSpPr/>
                <p:nvPr/>
              </p:nvGrpSpPr>
              <p:grpSpPr bwMode="auto">
                <a:xfrm>
                  <a:off x="720" y="1008"/>
                  <a:ext cx="96" cy="288"/>
                  <a:chOff x="1344" y="768"/>
                  <a:chExt cx="96" cy="288"/>
                </a:xfrm>
              </p:grpSpPr>
              <p:sp>
                <p:nvSpPr>
                  <p:cNvPr id="1046" name="Oval 740"/>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47" name="Oval 741"/>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48" name="Oval 742"/>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1040" name="Group 743"/>
              <p:cNvGrpSpPr/>
              <p:nvPr/>
            </p:nvGrpSpPr>
            <p:grpSpPr bwMode="auto">
              <a:xfrm>
                <a:off x="1440" y="1248"/>
                <a:ext cx="96" cy="288"/>
                <a:chOff x="1344" y="768"/>
                <a:chExt cx="96" cy="288"/>
              </a:xfrm>
            </p:grpSpPr>
            <p:sp>
              <p:nvSpPr>
                <p:cNvPr id="1041" name="Oval 744"/>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42" name="Oval 745"/>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43" name="Oval 746"/>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16" name="Group 747"/>
            <p:cNvGrpSpPr/>
            <p:nvPr/>
          </p:nvGrpSpPr>
          <p:grpSpPr bwMode="auto">
            <a:xfrm>
              <a:off x="1536" y="864"/>
              <a:ext cx="288" cy="96"/>
              <a:chOff x="672" y="1056"/>
              <a:chExt cx="288" cy="96"/>
            </a:xfrm>
          </p:grpSpPr>
          <p:sp>
            <p:nvSpPr>
              <p:cNvPr id="1036" name="Oval 748"/>
              <p:cNvSpPr>
                <a:spLocks noChangeArrowheads="1"/>
              </p:cNvSpPr>
              <p:nvPr/>
            </p:nvSpPr>
            <p:spPr bwMode="auto">
              <a:xfrm>
                <a:off x="768"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37" name="Oval 749"/>
              <p:cNvSpPr>
                <a:spLocks noChangeArrowheads="1"/>
              </p:cNvSpPr>
              <p:nvPr/>
            </p:nvSpPr>
            <p:spPr bwMode="auto">
              <a:xfrm>
                <a:off x="672"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38" name="Oval 750"/>
              <p:cNvSpPr>
                <a:spLocks noChangeArrowheads="1"/>
              </p:cNvSpPr>
              <p:nvPr/>
            </p:nvSpPr>
            <p:spPr bwMode="auto">
              <a:xfrm>
                <a:off x="864"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17" name="Group 751"/>
            <p:cNvGrpSpPr/>
            <p:nvPr/>
          </p:nvGrpSpPr>
          <p:grpSpPr bwMode="auto">
            <a:xfrm>
              <a:off x="1536" y="1440"/>
              <a:ext cx="288" cy="96"/>
              <a:chOff x="672" y="1056"/>
              <a:chExt cx="288" cy="96"/>
            </a:xfrm>
          </p:grpSpPr>
          <p:sp>
            <p:nvSpPr>
              <p:cNvPr id="1033" name="Oval 752"/>
              <p:cNvSpPr>
                <a:spLocks noChangeArrowheads="1"/>
              </p:cNvSpPr>
              <p:nvPr/>
            </p:nvSpPr>
            <p:spPr bwMode="auto">
              <a:xfrm>
                <a:off x="768"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34" name="Oval 753"/>
              <p:cNvSpPr>
                <a:spLocks noChangeArrowheads="1"/>
              </p:cNvSpPr>
              <p:nvPr/>
            </p:nvSpPr>
            <p:spPr bwMode="auto">
              <a:xfrm>
                <a:off x="672"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35" name="Oval 754"/>
              <p:cNvSpPr>
                <a:spLocks noChangeArrowheads="1"/>
              </p:cNvSpPr>
              <p:nvPr/>
            </p:nvSpPr>
            <p:spPr bwMode="auto">
              <a:xfrm>
                <a:off x="864"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18" name="Group 755"/>
            <p:cNvGrpSpPr/>
            <p:nvPr/>
          </p:nvGrpSpPr>
          <p:grpSpPr bwMode="auto">
            <a:xfrm>
              <a:off x="1920" y="768"/>
              <a:ext cx="96" cy="768"/>
              <a:chOff x="1344" y="768"/>
              <a:chExt cx="96" cy="768"/>
            </a:xfrm>
          </p:grpSpPr>
          <p:grpSp>
            <p:nvGrpSpPr>
              <p:cNvPr id="1022" name="Group 756"/>
              <p:cNvGrpSpPr/>
              <p:nvPr/>
            </p:nvGrpSpPr>
            <p:grpSpPr bwMode="auto">
              <a:xfrm>
                <a:off x="1344" y="768"/>
                <a:ext cx="96" cy="288"/>
                <a:chOff x="1344" y="768"/>
                <a:chExt cx="96" cy="288"/>
              </a:xfrm>
            </p:grpSpPr>
            <p:sp>
              <p:nvSpPr>
                <p:cNvPr id="1030" name="Oval 757"/>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31" name="Oval 758"/>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32" name="Oval 759"/>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023" name="Group 760"/>
              <p:cNvGrpSpPr/>
              <p:nvPr/>
            </p:nvGrpSpPr>
            <p:grpSpPr bwMode="auto">
              <a:xfrm>
                <a:off x="1344" y="1056"/>
                <a:ext cx="96" cy="288"/>
                <a:chOff x="1344" y="768"/>
                <a:chExt cx="96" cy="288"/>
              </a:xfrm>
            </p:grpSpPr>
            <p:sp>
              <p:nvSpPr>
                <p:cNvPr id="1027" name="Oval 761"/>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28" name="Oval 762"/>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29" name="Oval 763"/>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024" name="Group 764"/>
              <p:cNvGrpSpPr/>
              <p:nvPr/>
            </p:nvGrpSpPr>
            <p:grpSpPr bwMode="auto">
              <a:xfrm>
                <a:off x="1344" y="1344"/>
                <a:ext cx="96" cy="192"/>
                <a:chOff x="720" y="1008"/>
                <a:chExt cx="96" cy="192"/>
              </a:xfrm>
            </p:grpSpPr>
            <p:sp>
              <p:nvSpPr>
                <p:cNvPr id="1025" name="Oval 765"/>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26" name="Oval 766"/>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19" name="Group 767"/>
            <p:cNvGrpSpPr/>
            <p:nvPr/>
          </p:nvGrpSpPr>
          <p:grpSpPr bwMode="auto">
            <a:xfrm rot="5400000">
              <a:off x="1296" y="2736"/>
              <a:ext cx="192" cy="288"/>
              <a:chOff x="720" y="2400"/>
              <a:chExt cx="192" cy="288"/>
            </a:xfrm>
          </p:grpSpPr>
          <p:sp>
            <p:nvSpPr>
              <p:cNvPr id="1016" name="Oval 768"/>
              <p:cNvSpPr>
                <a:spLocks noChangeArrowheads="1"/>
              </p:cNvSpPr>
              <p:nvPr/>
            </p:nvSpPr>
            <p:spPr bwMode="auto">
              <a:xfrm>
                <a:off x="720" y="240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17" name="Oval 769"/>
              <p:cNvSpPr>
                <a:spLocks noChangeArrowheads="1"/>
              </p:cNvSpPr>
              <p:nvPr/>
            </p:nvSpPr>
            <p:spPr bwMode="auto">
              <a:xfrm>
                <a:off x="720" y="249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18" name="Oval 770"/>
              <p:cNvSpPr>
                <a:spLocks noChangeArrowheads="1"/>
              </p:cNvSpPr>
              <p:nvPr/>
            </p:nvSpPr>
            <p:spPr bwMode="auto">
              <a:xfrm>
                <a:off x="720" y="259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19" name="Oval 771"/>
              <p:cNvSpPr>
                <a:spLocks noChangeArrowheads="1"/>
              </p:cNvSpPr>
              <p:nvPr/>
            </p:nvSpPr>
            <p:spPr bwMode="auto">
              <a:xfrm>
                <a:off x="816" y="240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20" name="Oval 772"/>
              <p:cNvSpPr>
                <a:spLocks noChangeArrowheads="1"/>
              </p:cNvSpPr>
              <p:nvPr/>
            </p:nvSpPr>
            <p:spPr bwMode="auto">
              <a:xfrm>
                <a:off x="816" y="249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21" name="Oval 773"/>
              <p:cNvSpPr>
                <a:spLocks noChangeArrowheads="1"/>
              </p:cNvSpPr>
              <p:nvPr/>
            </p:nvSpPr>
            <p:spPr bwMode="auto">
              <a:xfrm>
                <a:off x="816" y="259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20" name="Group 774"/>
            <p:cNvGrpSpPr/>
            <p:nvPr/>
          </p:nvGrpSpPr>
          <p:grpSpPr bwMode="auto">
            <a:xfrm>
              <a:off x="1536" y="2784"/>
              <a:ext cx="192" cy="96"/>
              <a:chOff x="720" y="2688"/>
              <a:chExt cx="192" cy="96"/>
            </a:xfrm>
          </p:grpSpPr>
          <p:sp>
            <p:nvSpPr>
              <p:cNvPr id="1014" name="Oval 775"/>
              <p:cNvSpPr>
                <a:spLocks noChangeArrowheads="1"/>
              </p:cNvSpPr>
              <p:nvPr/>
            </p:nvSpPr>
            <p:spPr bwMode="auto">
              <a:xfrm>
                <a:off x="720" y="268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15" name="Oval 776"/>
              <p:cNvSpPr>
                <a:spLocks noChangeArrowheads="1"/>
              </p:cNvSpPr>
              <p:nvPr/>
            </p:nvSpPr>
            <p:spPr bwMode="auto">
              <a:xfrm>
                <a:off x="816" y="268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sp>
          <p:nvSpPr>
            <p:cNvPr id="721" name="Oval 777"/>
            <p:cNvSpPr>
              <a:spLocks noChangeArrowheads="1"/>
            </p:cNvSpPr>
            <p:nvPr/>
          </p:nvSpPr>
          <p:spPr bwMode="auto">
            <a:xfrm rot="5400000">
              <a:off x="1728" y="278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nvGrpSpPr>
            <p:cNvPr id="722" name="Group 778"/>
            <p:cNvGrpSpPr/>
            <p:nvPr/>
          </p:nvGrpSpPr>
          <p:grpSpPr bwMode="auto">
            <a:xfrm rot="5400000">
              <a:off x="1106" y="2447"/>
              <a:ext cx="575" cy="99"/>
              <a:chOff x="480" y="2590"/>
              <a:chExt cx="575" cy="99"/>
            </a:xfrm>
          </p:grpSpPr>
          <p:grpSp>
            <p:nvGrpSpPr>
              <p:cNvPr id="1006" name="Group 779"/>
              <p:cNvGrpSpPr/>
              <p:nvPr/>
            </p:nvGrpSpPr>
            <p:grpSpPr bwMode="auto">
              <a:xfrm>
                <a:off x="767" y="2590"/>
                <a:ext cx="288" cy="97"/>
                <a:chOff x="767" y="2590"/>
                <a:chExt cx="288" cy="97"/>
              </a:xfrm>
            </p:grpSpPr>
            <p:sp>
              <p:nvSpPr>
                <p:cNvPr id="1011" name="Oval 780"/>
                <p:cNvSpPr>
                  <a:spLocks noChangeArrowheads="1"/>
                </p:cNvSpPr>
                <p:nvPr/>
              </p:nvSpPr>
              <p:spPr bwMode="auto">
                <a:xfrm rot="5400000">
                  <a:off x="959" y="257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12" name="Oval 781"/>
                <p:cNvSpPr>
                  <a:spLocks noChangeArrowheads="1"/>
                </p:cNvSpPr>
                <p:nvPr/>
              </p:nvSpPr>
              <p:spPr bwMode="auto">
                <a:xfrm rot="5400000">
                  <a:off x="862" y="257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13" name="Oval 782"/>
                <p:cNvSpPr>
                  <a:spLocks noChangeArrowheads="1"/>
                </p:cNvSpPr>
                <p:nvPr/>
              </p:nvSpPr>
              <p:spPr bwMode="auto">
                <a:xfrm rot="5400000">
                  <a:off x="767" y="257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007" name="Group 783"/>
              <p:cNvGrpSpPr/>
              <p:nvPr/>
            </p:nvGrpSpPr>
            <p:grpSpPr bwMode="auto">
              <a:xfrm>
                <a:off x="480" y="2592"/>
                <a:ext cx="288" cy="97"/>
                <a:chOff x="767" y="2590"/>
                <a:chExt cx="288" cy="97"/>
              </a:xfrm>
            </p:grpSpPr>
            <p:sp>
              <p:nvSpPr>
                <p:cNvPr id="1008" name="Oval 784"/>
                <p:cNvSpPr>
                  <a:spLocks noChangeArrowheads="1"/>
                </p:cNvSpPr>
                <p:nvPr/>
              </p:nvSpPr>
              <p:spPr bwMode="auto">
                <a:xfrm rot="5400000">
                  <a:off x="959" y="257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09" name="Oval 785"/>
                <p:cNvSpPr>
                  <a:spLocks noChangeArrowheads="1"/>
                </p:cNvSpPr>
                <p:nvPr/>
              </p:nvSpPr>
              <p:spPr bwMode="auto">
                <a:xfrm rot="5400000">
                  <a:off x="862" y="257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10" name="Oval 786"/>
                <p:cNvSpPr>
                  <a:spLocks noChangeArrowheads="1"/>
                </p:cNvSpPr>
                <p:nvPr/>
              </p:nvSpPr>
              <p:spPr bwMode="auto">
                <a:xfrm rot="5400000">
                  <a:off x="767" y="257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23" name="Group 787"/>
            <p:cNvGrpSpPr/>
            <p:nvPr/>
          </p:nvGrpSpPr>
          <p:grpSpPr bwMode="auto">
            <a:xfrm rot="5400000">
              <a:off x="1249" y="2015"/>
              <a:ext cx="288" cy="97"/>
              <a:chOff x="767" y="2590"/>
              <a:chExt cx="288" cy="97"/>
            </a:xfrm>
          </p:grpSpPr>
          <p:sp>
            <p:nvSpPr>
              <p:cNvPr id="1003" name="Oval 788"/>
              <p:cNvSpPr>
                <a:spLocks noChangeArrowheads="1"/>
              </p:cNvSpPr>
              <p:nvPr/>
            </p:nvSpPr>
            <p:spPr bwMode="auto">
              <a:xfrm rot="5400000">
                <a:off x="959" y="2591"/>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04" name="Oval 789"/>
              <p:cNvSpPr>
                <a:spLocks noChangeArrowheads="1"/>
              </p:cNvSpPr>
              <p:nvPr/>
            </p:nvSpPr>
            <p:spPr bwMode="auto">
              <a:xfrm rot="5400000">
                <a:off x="862" y="259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05" name="Oval 790"/>
              <p:cNvSpPr>
                <a:spLocks noChangeArrowheads="1"/>
              </p:cNvSpPr>
              <p:nvPr/>
            </p:nvSpPr>
            <p:spPr bwMode="auto">
              <a:xfrm rot="5400000">
                <a:off x="767" y="2591"/>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24" name="Group 791"/>
            <p:cNvGrpSpPr/>
            <p:nvPr/>
          </p:nvGrpSpPr>
          <p:grpSpPr bwMode="auto">
            <a:xfrm>
              <a:off x="1536" y="1536"/>
              <a:ext cx="480" cy="1248"/>
              <a:chOff x="1632" y="1536"/>
              <a:chExt cx="480" cy="1248"/>
            </a:xfrm>
          </p:grpSpPr>
          <p:grpSp>
            <p:nvGrpSpPr>
              <p:cNvPr id="958" name="Group 792"/>
              <p:cNvGrpSpPr/>
              <p:nvPr/>
            </p:nvGrpSpPr>
            <p:grpSpPr bwMode="auto">
              <a:xfrm rot="5400000">
                <a:off x="1776" y="2544"/>
                <a:ext cx="96" cy="384"/>
                <a:chOff x="672" y="1248"/>
                <a:chExt cx="96" cy="384"/>
              </a:xfrm>
            </p:grpSpPr>
            <p:sp>
              <p:nvSpPr>
                <p:cNvPr id="998" name="Oval 793"/>
                <p:cNvSpPr>
                  <a:spLocks noChangeArrowheads="1"/>
                </p:cNvSpPr>
                <p:nvPr/>
              </p:nvSpPr>
              <p:spPr bwMode="auto">
                <a:xfrm>
                  <a:off x="672" y="124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nvGrpSpPr>
                <p:cNvPr id="999" name="Group 794"/>
                <p:cNvGrpSpPr/>
                <p:nvPr/>
              </p:nvGrpSpPr>
              <p:grpSpPr bwMode="auto">
                <a:xfrm>
                  <a:off x="672" y="1344"/>
                  <a:ext cx="96" cy="288"/>
                  <a:chOff x="1344" y="768"/>
                  <a:chExt cx="96" cy="288"/>
                </a:xfrm>
              </p:grpSpPr>
              <p:sp>
                <p:nvSpPr>
                  <p:cNvPr id="1000" name="Oval 795"/>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01" name="Oval 796"/>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1002" name="Oval 797"/>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959" name="Group 798"/>
              <p:cNvGrpSpPr/>
              <p:nvPr/>
            </p:nvGrpSpPr>
            <p:grpSpPr bwMode="auto">
              <a:xfrm>
                <a:off x="1632" y="1536"/>
                <a:ext cx="192" cy="768"/>
                <a:chOff x="1632" y="1536"/>
                <a:chExt cx="192" cy="768"/>
              </a:xfrm>
            </p:grpSpPr>
            <p:grpSp>
              <p:nvGrpSpPr>
                <p:cNvPr id="974" name="Group 799"/>
                <p:cNvGrpSpPr/>
                <p:nvPr/>
              </p:nvGrpSpPr>
              <p:grpSpPr bwMode="auto">
                <a:xfrm>
                  <a:off x="1632" y="1536"/>
                  <a:ext cx="96" cy="768"/>
                  <a:chOff x="1344" y="768"/>
                  <a:chExt cx="96" cy="768"/>
                </a:xfrm>
              </p:grpSpPr>
              <p:grpSp>
                <p:nvGrpSpPr>
                  <p:cNvPr id="987" name="Group 800"/>
                  <p:cNvGrpSpPr/>
                  <p:nvPr/>
                </p:nvGrpSpPr>
                <p:grpSpPr bwMode="auto">
                  <a:xfrm>
                    <a:off x="1344" y="768"/>
                    <a:ext cx="96" cy="288"/>
                    <a:chOff x="1344" y="768"/>
                    <a:chExt cx="96" cy="288"/>
                  </a:xfrm>
                </p:grpSpPr>
                <p:sp>
                  <p:nvSpPr>
                    <p:cNvPr id="995" name="Oval 801"/>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96" name="Oval 802"/>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97" name="Oval 803"/>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988" name="Group 804"/>
                  <p:cNvGrpSpPr/>
                  <p:nvPr/>
                </p:nvGrpSpPr>
                <p:grpSpPr bwMode="auto">
                  <a:xfrm>
                    <a:off x="1344" y="1056"/>
                    <a:ext cx="96" cy="288"/>
                    <a:chOff x="1344" y="768"/>
                    <a:chExt cx="96" cy="288"/>
                  </a:xfrm>
                </p:grpSpPr>
                <p:sp>
                  <p:nvSpPr>
                    <p:cNvPr id="992" name="Oval 805"/>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93" name="Oval 806"/>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94" name="Oval 807"/>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989" name="Group 808"/>
                  <p:cNvGrpSpPr/>
                  <p:nvPr/>
                </p:nvGrpSpPr>
                <p:grpSpPr bwMode="auto">
                  <a:xfrm>
                    <a:off x="1344" y="1344"/>
                    <a:ext cx="96" cy="192"/>
                    <a:chOff x="720" y="1008"/>
                    <a:chExt cx="96" cy="192"/>
                  </a:xfrm>
                </p:grpSpPr>
                <p:sp>
                  <p:nvSpPr>
                    <p:cNvPr id="990" name="Oval 809"/>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91" name="Oval 810"/>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975" name="Group 811"/>
                <p:cNvGrpSpPr/>
                <p:nvPr/>
              </p:nvGrpSpPr>
              <p:grpSpPr bwMode="auto">
                <a:xfrm>
                  <a:off x="1728" y="1536"/>
                  <a:ext cx="96" cy="768"/>
                  <a:chOff x="1344" y="768"/>
                  <a:chExt cx="96" cy="768"/>
                </a:xfrm>
              </p:grpSpPr>
              <p:grpSp>
                <p:nvGrpSpPr>
                  <p:cNvPr id="976" name="Group 812"/>
                  <p:cNvGrpSpPr/>
                  <p:nvPr/>
                </p:nvGrpSpPr>
                <p:grpSpPr bwMode="auto">
                  <a:xfrm>
                    <a:off x="1344" y="768"/>
                    <a:ext cx="96" cy="288"/>
                    <a:chOff x="1344" y="768"/>
                    <a:chExt cx="96" cy="288"/>
                  </a:xfrm>
                </p:grpSpPr>
                <p:sp>
                  <p:nvSpPr>
                    <p:cNvPr id="984" name="Oval 813"/>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85" name="Oval 814"/>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86" name="Oval 815"/>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977" name="Group 816"/>
                  <p:cNvGrpSpPr/>
                  <p:nvPr/>
                </p:nvGrpSpPr>
                <p:grpSpPr bwMode="auto">
                  <a:xfrm>
                    <a:off x="1344" y="1056"/>
                    <a:ext cx="96" cy="288"/>
                    <a:chOff x="1344" y="768"/>
                    <a:chExt cx="96" cy="288"/>
                  </a:xfrm>
                </p:grpSpPr>
                <p:sp>
                  <p:nvSpPr>
                    <p:cNvPr id="981" name="Oval 817"/>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82" name="Oval 818"/>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83" name="Oval 819"/>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978" name="Group 820"/>
                  <p:cNvGrpSpPr/>
                  <p:nvPr/>
                </p:nvGrpSpPr>
                <p:grpSpPr bwMode="auto">
                  <a:xfrm>
                    <a:off x="1344" y="1344"/>
                    <a:ext cx="96" cy="192"/>
                    <a:chOff x="720" y="1008"/>
                    <a:chExt cx="96" cy="192"/>
                  </a:xfrm>
                </p:grpSpPr>
                <p:sp>
                  <p:nvSpPr>
                    <p:cNvPr id="979" name="Oval 821"/>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80" name="Oval 822"/>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960" name="Group 823"/>
              <p:cNvGrpSpPr/>
              <p:nvPr/>
            </p:nvGrpSpPr>
            <p:grpSpPr bwMode="auto">
              <a:xfrm>
                <a:off x="1632" y="2304"/>
                <a:ext cx="192" cy="384"/>
                <a:chOff x="720" y="2016"/>
                <a:chExt cx="192" cy="384"/>
              </a:xfrm>
            </p:grpSpPr>
            <p:sp>
              <p:nvSpPr>
                <p:cNvPr id="966" name="Oval 824"/>
                <p:cNvSpPr>
                  <a:spLocks noChangeArrowheads="1"/>
                </p:cNvSpPr>
                <p:nvPr/>
              </p:nvSpPr>
              <p:spPr bwMode="auto">
                <a:xfrm>
                  <a:off x="720" y="201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67" name="Oval 825"/>
                <p:cNvSpPr>
                  <a:spLocks noChangeArrowheads="1"/>
                </p:cNvSpPr>
                <p:nvPr/>
              </p:nvSpPr>
              <p:spPr bwMode="auto">
                <a:xfrm>
                  <a:off x="720" y="211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68" name="Oval 826"/>
                <p:cNvSpPr>
                  <a:spLocks noChangeArrowheads="1"/>
                </p:cNvSpPr>
                <p:nvPr/>
              </p:nvSpPr>
              <p:spPr bwMode="auto">
                <a:xfrm>
                  <a:off x="720" y="22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69" name="Oval 827"/>
                <p:cNvSpPr>
                  <a:spLocks noChangeArrowheads="1"/>
                </p:cNvSpPr>
                <p:nvPr/>
              </p:nvSpPr>
              <p:spPr bwMode="auto">
                <a:xfrm>
                  <a:off x="720" y="23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70" name="Oval 828"/>
                <p:cNvSpPr>
                  <a:spLocks noChangeArrowheads="1"/>
                </p:cNvSpPr>
                <p:nvPr/>
              </p:nvSpPr>
              <p:spPr bwMode="auto">
                <a:xfrm>
                  <a:off x="816" y="201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71" name="Oval 829"/>
                <p:cNvSpPr>
                  <a:spLocks noChangeArrowheads="1"/>
                </p:cNvSpPr>
                <p:nvPr/>
              </p:nvSpPr>
              <p:spPr bwMode="auto">
                <a:xfrm>
                  <a:off x="816" y="211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72" name="Oval 830"/>
                <p:cNvSpPr>
                  <a:spLocks noChangeArrowheads="1"/>
                </p:cNvSpPr>
                <p:nvPr/>
              </p:nvSpPr>
              <p:spPr bwMode="auto">
                <a:xfrm>
                  <a:off x="816" y="22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73" name="Oval 831"/>
                <p:cNvSpPr>
                  <a:spLocks noChangeArrowheads="1"/>
                </p:cNvSpPr>
                <p:nvPr/>
              </p:nvSpPr>
              <p:spPr bwMode="auto">
                <a:xfrm>
                  <a:off x="816" y="23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961" name="Group 832"/>
              <p:cNvGrpSpPr/>
              <p:nvPr/>
            </p:nvGrpSpPr>
            <p:grpSpPr bwMode="auto">
              <a:xfrm rot="10800000">
                <a:off x="1824" y="2112"/>
                <a:ext cx="288" cy="97"/>
                <a:chOff x="767" y="2590"/>
                <a:chExt cx="288" cy="97"/>
              </a:xfrm>
            </p:grpSpPr>
            <p:sp>
              <p:nvSpPr>
                <p:cNvPr id="963" name="Oval 833"/>
                <p:cNvSpPr>
                  <a:spLocks noChangeArrowheads="1"/>
                </p:cNvSpPr>
                <p:nvPr/>
              </p:nvSpPr>
              <p:spPr bwMode="auto">
                <a:xfrm rot="5400000">
                  <a:off x="959" y="257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64" name="Oval 834"/>
                <p:cNvSpPr>
                  <a:spLocks noChangeArrowheads="1"/>
                </p:cNvSpPr>
                <p:nvPr/>
              </p:nvSpPr>
              <p:spPr bwMode="auto">
                <a:xfrm rot="5400000">
                  <a:off x="862" y="257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65" name="Oval 835"/>
                <p:cNvSpPr>
                  <a:spLocks noChangeArrowheads="1"/>
                </p:cNvSpPr>
                <p:nvPr/>
              </p:nvSpPr>
              <p:spPr bwMode="auto">
                <a:xfrm rot="5400000">
                  <a:off x="767" y="257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sp>
            <p:nvSpPr>
              <p:cNvPr id="962" name="Oval 836"/>
              <p:cNvSpPr>
                <a:spLocks noChangeArrowheads="1"/>
              </p:cNvSpPr>
              <p:nvPr/>
            </p:nvSpPr>
            <p:spPr bwMode="auto">
              <a:xfrm rot="16200000">
                <a:off x="1920" y="201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25" name="Group 837"/>
            <p:cNvGrpSpPr/>
            <p:nvPr/>
          </p:nvGrpSpPr>
          <p:grpSpPr bwMode="auto">
            <a:xfrm>
              <a:off x="2304" y="768"/>
              <a:ext cx="289" cy="97"/>
              <a:chOff x="719" y="2160"/>
              <a:chExt cx="289" cy="97"/>
            </a:xfrm>
          </p:grpSpPr>
          <p:sp>
            <p:nvSpPr>
              <p:cNvPr id="955" name="Oval 838"/>
              <p:cNvSpPr>
                <a:spLocks noChangeArrowheads="1"/>
              </p:cNvSpPr>
              <p:nvPr/>
            </p:nvSpPr>
            <p:spPr bwMode="auto">
              <a:xfrm rot="16200000">
                <a:off x="719" y="21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56" name="Oval 839"/>
              <p:cNvSpPr>
                <a:spLocks noChangeArrowheads="1"/>
              </p:cNvSpPr>
              <p:nvPr/>
            </p:nvSpPr>
            <p:spPr bwMode="auto">
              <a:xfrm rot="16200000">
                <a:off x="816" y="2161"/>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57" name="Oval 840"/>
              <p:cNvSpPr>
                <a:spLocks noChangeArrowheads="1"/>
              </p:cNvSpPr>
              <p:nvPr/>
            </p:nvSpPr>
            <p:spPr bwMode="auto">
              <a:xfrm rot="16200000">
                <a:off x="912" y="21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sp>
          <p:nvSpPr>
            <p:cNvPr id="726" name="Oval 841"/>
            <p:cNvSpPr>
              <a:spLocks noChangeArrowheads="1"/>
            </p:cNvSpPr>
            <p:nvPr/>
          </p:nvSpPr>
          <p:spPr bwMode="auto">
            <a:xfrm rot="16200000">
              <a:off x="1920" y="168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nvGrpSpPr>
            <p:cNvPr id="727" name="Group 842"/>
            <p:cNvGrpSpPr/>
            <p:nvPr/>
          </p:nvGrpSpPr>
          <p:grpSpPr bwMode="auto">
            <a:xfrm>
              <a:off x="2304" y="864"/>
              <a:ext cx="194" cy="288"/>
              <a:chOff x="671" y="1056"/>
              <a:chExt cx="194" cy="288"/>
            </a:xfrm>
          </p:grpSpPr>
          <p:sp>
            <p:nvSpPr>
              <p:cNvPr id="949" name="Oval 843"/>
              <p:cNvSpPr>
                <a:spLocks noChangeArrowheads="1"/>
              </p:cNvSpPr>
              <p:nvPr/>
            </p:nvSpPr>
            <p:spPr bwMode="auto">
              <a:xfrm rot="16200000">
                <a:off x="672"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50" name="Oval 844"/>
              <p:cNvSpPr>
                <a:spLocks noChangeArrowheads="1"/>
              </p:cNvSpPr>
              <p:nvPr/>
            </p:nvSpPr>
            <p:spPr bwMode="auto">
              <a:xfrm rot="16200000">
                <a:off x="769" y="105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51" name="Oval 845"/>
              <p:cNvSpPr>
                <a:spLocks noChangeArrowheads="1"/>
              </p:cNvSpPr>
              <p:nvPr/>
            </p:nvSpPr>
            <p:spPr bwMode="auto">
              <a:xfrm rot="16200000">
                <a:off x="671" y="115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52" name="Oval 846"/>
              <p:cNvSpPr>
                <a:spLocks noChangeArrowheads="1"/>
              </p:cNvSpPr>
              <p:nvPr/>
            </p:nvSpPr>
            <p:spPr bwMode="auto">
              <a:xfrm rot="16200000">
                <a:off x="768" y="1153"/>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53" name="Oval 847"/>
              <p:cNvSpPr>
                <a:spLocks noChangeArrowheads="1"/>
              </p:cNvSpPr>
              <p:nvPr/>
            </p:nvSpPr>
            <p:spPr bwMode="auto">
              <a:xfrm rot="16200000">
                <a:off x="672" y="124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54" name="Oval 848"/>
              <p:cNvSpPr>
                <a:spLocks noChangeArrowheads="1"/>
              </p:cNvSpPr>
              <p:nvPr/>
            </p:nvSpPr>
            <p:spPr bwMode="auto">
              <a:xfrm rot="16200000">
                <a:off x="769" y="124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28" name="Group 849"/>
            <p:cNvGrpSpPr/>
            <p:nvPr/>
          </p:nvGrpSpPr>
          <p:grpSpPr bwMode="auto">
            <a:xfrm>
              <a:off x="2208" y="1152"/>
              <a:ext cx="193" cy="97"/>
              <a:chOff x="672" y="1056"/>
              <a:chExt cx="193" cy="97"/>
            </a:xfrm>
          </p:grpSpPr>
          <p:sp>
            <p:nvSpPr>
              <p:cNvPr id="947" name="Oval 850"/>
              <p:cNvSpPr>
                <a:spLocks noChangeArrowheads="1"/>
              </p:cNvSpPr>
              <p:nvPr/>
            </p:nvSpPr>
            <p:spPr bwMode="auto">
              <a:xfrm rot="16200000">
                <a:off x="672"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48" name="Oval 851"/>
              <p:cNvSpPr>
                <a:spLocks noChangeArrowheads="1"/>
              </p:cNvSpPr>
              <p:nvPr/>
            </p:nvSpPr>
            <p:spPr bwMode="auto">
              <a:xfrm rot="16200000">
                <a:off x="769" y="105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29" name="Group 852"/>
            <p:cNvGrpSpPr/>
            <p:nvPr/>
          </p:nvGrpSpPr>
          <p:grpSpPr bwMode="auto">
            <a:xfrm>
              <a:off x="2208" y="1248"/>
              <a:ext cx="193" cy="97"/>
              <a:chOff x="672" y="1056"/>
              <a:chExt cx="193" cy="97"/>
            </a:xfrm>
          </p:grpSpPr>
          <p:sp>
            <p:nvSpPr>
              <p:cNvPr id="945" name="Oval 853"/>
              <p:cNvSpPr>
                <a:spLocks noChangeArrowheads="1"/>
              </p:cNvSpPr>
              <p:nvPr/>
            </p:nvSpPr>
            <p:spPr bwMode="auto">
              <a:xfrm rot="16200000">
                <a:off x="672"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46" name="Oval 854"/>
              <p:cNvSpPr>
                <a:spLocks noChangeArrowheads="1"/>
              </p:cNvSpPr>
              <p:nvPr/>
            </p:nvSpPr>
            <p:spPr bwMode="auto">
              <a:xfrm rot="16200000">
                <a:off x="769" y="105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30" name="Group 855"/>
            <p:cNvGrpSpPr/>
            <p:nvPr/>
          </p:nvGrpSpPr>
          <p:grpSpPr bwMode="auto">
            <a:xfrm>
              <a:off x="2112" y="1344"/>
              <a:ext cx="193" cy="97"/>
              <a:chOff x="672" y="1056"/>
              <a:chExt cx="193" cy="97"/>
            </a:xfrm>
          </p:grpSpPr>
          <p:sp>
            <p:nvSpPr>
              <p:cNvPr id="943" name="Oval 856"/>
              <p:cNvSpPr>
                <a:spLocks noChangeArrowheads="1"/>
              </p:cNvSpPr>
              <p:nvPr/>
            </p:nvSpPr>
            <p:spPr bwMode="auto">
              <a:xfrm rot="16200000">
                <a:off x="672"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44" name="Oval 857"/>
              <p:cNvSpPr>
                <a:spLocks noChangeArrowheads="1"/>
              </p:cNvSpPr>
              <p:nvPr/>
            </p:nvSpPr>
            <p:spPr bwMode="auto">
              <a:xfrm rot="16200000">
                <a:off x="769" y="105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31" name="Group 858"/>
            <p:cNvGrpSpPr/>
            <p:nvPr/>
          </p:nvGrpSpPr>
          <p:grpSpPr bwMode="auto">
            <a:xfrm>
              <a:off x="2112" y="1440"/>
              <a:ext cx="193" cy="97"/>
              <a:chOff x="672" y="1056"/>
              <a:chExt cx="193" cy="97"/>
            </a:xfrm>
          </p:grpSpPr>
          <p:sp>
            <p:nvSpPr>
              <p:cNvPr id="941" name="Oval 859"/>
              <p:cNvSpPr>
                <a:spLocks noChangeArrowheads="1"/>
              </p:cNvSpPr>
              <p:nvPr/>
            </p:nvSpPr>
            <p:spPr bwMode="auto">
              <a:xfrm rot="16200000">
                <a:off x="672"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42" name="Oval 860"/>
              <p:cNvSpPr>
                <a:spLocks noChangeArrowheads="1"/>
              </p:cNvSpPr>
              <p:nvPr/>
            </p:nvSpPr>
            <p:spPr bwMode="auto">
              <a:xfrm rot="16200000">
                <a:off x="769" y="105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32" name="Group 861"/>
            <p:cNvGrpSpPr/>
            <p:nvPr/>
          </p:nvGrpSpPr>
          <p:grpSpPr bwMode="auto">
            <a:xfrm>
              <a:off x="2015" y="1536"/>
              <a:ext cx="193" cy="97"/>
              <a:chOff x="672" y="1056"/>
              <a:chExt cx="193" cy="97"/>
            </a:xfrm>
          </p:grpSpPr>
          <p:sp>
            <p:nvSpPr>
              <p:cNvPr id="939" name="Oval 862"/>
              <p:cNvSpPr>
                <a:spLocks noChangeArrowheads="1"/>
              </p:cNvSpPr>
              <p:nvPr/>
            </p:nvSpPr>
            <p:spPr bwMode="auto">
              <a:xfrm rot="16200000">
                <a:off x="672"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40" name="Oval 863"/>
              <p:cNvSpPr>
                <a:spLocks noChangeArrowheads="1"/>
              </p:cNvSpPr>
              <p:nvPr/>
            </p:nvSpPr>
            <p:spPr bwMode="auto">
              <a:xfrm rot="16200000">
                <a:off x="769" y="1057"/>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sp>
          <p:nvSpPr>
            <p:cNvPr id="733" name="Oval 864"/>
            <p:cNvSpPr>
              <a:spLocks noChangeArrowheads="1"/>
            </p:cNvSpPr>
            <p:nvPr/>
          </p:nvSpPr>
          <p:spPr bwMode="auto">
            <a:xfrm rot="16200000">
              <a:off x="2016" y="163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34" name="Oval 865"/>
            <p:cNvSpPr>
              <a:spLocks noChangeArrowheads="1"/>
            </p:cNvSpPr>
            <p:nvPr/>
          </p:nvSpPr>
          <p:spPr bwMode="auto">
            <a:xfrm rot="16200000">
              <a:off x="3360"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nvGrpSpPr>
            <p:cNvPr id="735" name="Group 866"/>
            <p:cNvGrpSpPr/>
            <p:nvPr/>
          </p:nvGrpSpPr>
          <p:grpSpPr bwMode="auto">
            <a:xfrm>
              <a:off x="2496" y="1056"/>
              <a:ext cx="288" cy="96"/>
              <a:chOff x="672" y="1056"/>
              <a:chExt cx="288" cy="96"/>
            </a:xfrm>
          </p:grpSpPr>
          <p:sp>
            <p:nvSpPr>
              <p:cNvPr id="936" name="Oval 867"/>
              <p:cNvSpPr>
                <a:spLocks noChangeArrowheads="1"/>
              </p:cNvSpPr>
              <p:nvPr/>
            </p:nvSpPr>
            <p:spPr bwMode="auto">
              <a:xfrm>
                <a:off x="768"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37" name="Oval 868"/>
              <p:cNvSpPr>
                <a:spLocks noChangeArrowheads="1"/>
              </p:cNvSpPr>
              <p:nvPr/>
            </p:nvSpPr>
            <p:spPr bwMode="auto">
              <a:xfrm>
                <a:off x="672"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38" name="Oval 869"/>
              <p:cNvSpPr>
                <a:spLocks noChangeArrowheads="1"/>
              </p:cNvSpPr>
              <p:nvPr/>
            </p:nvSpPr>
            <p:spPr bwMode="auto">
              <a:xfrm>
                <a:off x="864"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36" name="Group 870"/>
            <p:cNvGrpSpPr/>
            <p:nvPr/>
          </p:nvGrpSpPr>
          <p:grpSpPr bwMode="auto">
            <a:xfrm>
              <a:off x="2784" y="1056"/>
              <a:ext cx="288" cy="96"/>
              <a:chOff x="672" y="1056"/>
              <a:chExt cx="288" cy="96"/>
            </a:xfrm>
          </p:grpSpPr>
          <p:sp>
            <p:nvSpPr>
              <p:cNvPr id="933" name="Oval 871"/>
              <p:cNvSpPr>
                <a:spLocks noChangeArrowheads="1"/>
              </p:cNvSpPr>
              <p:nvPr/>
            </p:nvSpPr>
            <p:spPr bwMode="auto">
              <a:xfrm>
                <a:off x="768"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34" name="Oval 872"/>
              <p:cNvSpPr>
                <a:spLocks noChangeArrowheads="1"/>
              </p:cNvSpPr>
              <p:nvPr/>
            </p:nvSpPr>
            <p:spPr bwMode="auto">
              <a:xfrm>
                <a:off x="672"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35" name="Oval 873"/>
              <p:cNvSpPr>
                <a:spLocks noChangeArrowheads="1"/>
              </p:cNvSpPr>
              <p:nvPr/>
            </p:nvSpPr>
            <p:spPr bwMode="auto">
              <a:xfrm>
                <a:off x="864"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37" name="Group 874"/>
            <p:cNvGrpSpPr/>
            <p:nvPr/>
          </p:nvGrpSpPr>
          <p:grpSpPr bwMode="auto">
            <a:xfrm>
              <a:off x="3072" y="1056"/>
              <a:ext cx="288" cy="96"/>
              <a:chOff x="672" y="1056"/>
              <a:chExt cx="288" cy="96"/>
            </a:xfrm>
          </p:grpSpPr>
          <p:sp>
            <p:nvSpPr>
              <p:cNvPr id="930" name="Oval 875"/>
              <p:cNvSpPr>
                <a:spLocks noChangeArrowheads="1"/>
              </p:cNvSpPr>
              <p:nvPr/>
            </p:nvSpPr>
            <p:spPr bwMode="auto">
              <a:xfrm>
                <a:off x="768"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31" name="Oval 876"/>
              <p:cNvSpPr>
                <a:spLocks noChangeArrowheads="1"/>
              </p:cNvSpPr>
              <p:nvPr/>
            </p:nvSpPr>
            <p:spPr bwMode="auto">
              <a:xfrm>
                <a:off x="672"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32" name="Oval 877"/>
              <p:cNvSpPr>
                <a:spLocks noChangeArrowheads="1"/>
              </p:cNvSpPr>
              <p:nvPr/>
            </p:nvSpPr>
            <p:spPr bwMode="auto">
              <a:xfrm>
                <a:off x="864"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38" name="Group 878"/>
            <p:cNvGrpSpPr/>
            <p:nvPr/>
          </p:nvGrpSpPr>
          <p:grpSpPr bwMode="auto">
            <a:xfrm>
              <a:off x="3264" y="1152"/>
              <a:ext cx="192" cy="768"/>
              <a:chOff x="1632" y="1536"/>
              <a:chExt cx="192" cy="768"/>
            </a:xfrm>
          </p:grpSpPr>
          <p:grpSp>
            <p:nvGrpSpPr>
              <p:cNvPr id="906" name="Group 879"/>
              <p:cNvGrpSpPr/>
              <p:nvPr/>
            </p:nvGrpSpPr>
            <p:grpSpPr bwMode="auto">
              <a:xfrm>
                <a:off x="1632" y="1536"/>
                <a:ext cx="96" cy="768"/>
                <a:chOff x="1344" y="768"/>
                <a:chExt cx="96" cy="768"/>
              </a:xfrm>
            </p:grpSpPr>
            <p:grpSp>
              <p:nvGrpSpPr>
                <p:cNvPr id="919" name="Group 880"/>
                <p:cNvGrpSpPr/>
                <p:nvPr/>
              </p:nvGrpSpPr>
              <p:grpSpPr bwMode="auto">
                <a:xfrm>
                  <a:off x="1344" y="768"/>
                  <a:ext cx="96" cy="288"/>
                  <a:chOff x="1344" y="768"/>
                  <a:chExt cx="96" cy="288"/>
                </a:xfrm>
              </p:grpSpPr>
              <p:sp>
                <p:nvSpPr>
                  <p:cNvPr id="927" name="Oval 881"/>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28" name="Oval 882"/>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29" name="Oval 883"/>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920" name="Group 884"/>
                <p:cNvGrpSpPr/>
                <p:nvPr/>
              </p:nvGrpSpPr>
              <p:grpSpPr bwMode="auto">
                <a:xfrm>
                  <a:off x="1344" y="1056"/>
                  <a:ext cx="96" cy="288"/>
                  <a:chOff x="1344" y="768"/>
                  <a:chExt cx="96" cy="288"/>
                </a:xfrm>
              </p:grpSpPr>
              <p:sp>
                <p:nvSpPr>
                  <p:cNvPr id="924" name="Oval 885"/>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25" name="Oval 886"/>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26" name="Oval 887"/>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921" name="Group 888"/>
                <p:cNvGrpSpPr/>
                <p:nvPr/>
              </p:nvGrpSpPr>
              <p:grpSpPr bwMode="auto">
                <a:xfrm>
                  <a:off x="1344" y="1344"/>
                  <a:ext cx="96" cy="192"/>
                  <a:chOff x="720" y="1008"/>
                  <a:chExt cx="96" cy="192"/>
                </a:xfrm>
              </p:grpSpPr>
              <p:sp>
                <p:nvSpPr>
                  <p:cNvPr id="922" name="Oval 889"/>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23" name="Oval 890"/>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907" name="Group 891"/>
              <p:cNvGrpSpPr/>
              <p:nvPr/>
            </p:nvGrpSpPr>
            <p:grpSpPr bwMode="auto">
              <a:xfrm>
                <a:off x="1728" y="1536"/>
                <a:ext cx="96" cy="768"/>
                <a:chOff x="1344" y="768"/>
                <a:chExt cx="96" cy="768"/>
              </a:xfrm>
            </p:grpSpPr>
            <p:grpSp>
              <p:nvGrpSpPr>
                <p:cNvPr id="908" name="Group 892"/>
                <p:cNvGrpSpPr/>
                <p:nvPr/>
              </p:nvGrpSpPr>
              <p:grpSpPr bwMode="auto">
                <a:xfrm>
                  <a:off x="1344" y="768"/>
                  <a:ext cx="96" cy="288"/>
                  <a:chOff x="1344" y="768"/>
                  <a:chExt cx="96" cy="288"/>
                </a:xfrm>
              </p:grpSpPr>
              <p:sp>
                <p:nvSpPr>
                  <p:cNvPr id="916" name="Oval 893"/>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17" name="Oval 894"/>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18" name="Oval 895"/>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909" name="Group 896"/>
                <p:cNvGrpSpPr/>
                <p:nvPr/>
              </p:nvGrpSpPr>
              <p:grpSpPr bwMode="auto">
                <a:xfrm>
                  <a:off x="1344" y="1056"/>
                  <a:ext cx="96" cy="288"/>
                  <a:chOff x="1344" y="768"/>
                  <a:chExt cx="96" cy="288"/>
                </a:xfrm>
              </p:grpSpPr>
              <p:sp>
                <p:nvSpPr>
                  <p:cNvPr id="913" name="Oval 897"/>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14" name="Oval 898"/>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15" name="Oval 899"/>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910" name="Group 900"/>
                <p:cNvGrpSpPr/>
                <p:nvPr/>
              </p:nvGrpSpPr>
              <p:grpSpPr bwMode="auto">
                <a:xfrm>
                  <a:off x="1344" y="1344"/>
                  <a:ext cx="96" cy="192"/>
                  <a:chOff x="720" y="1008"/>
                  <a:chExt cx="96" cy="192"/>
                </a:xfrm>
              </p:grpSpPr>
              <p:sp>
                <p:nvSpPr>
                  <p:cNvPr id="911" name="Oval 901"/>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12" name="Oval 902"/>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739" name="Group 903"/>
            <p:cNvGrpSpPr/>
            <p:nvPr/>
          </p:nvGrpSpPr>
          <p:grpSpPr bwMode="auto">
            <a:xfrm>
              <a:off x="2112" y="1632"/>
              <a:ext cx="192" cy="576"/>
              <a:chOff x="4224" y="1488"/>
              <a:chExt cx="192" cy="576"/>
            </a:xfrm>
          </p:grpSpPr>
          <p:grpSp>
            <p:nvGrpSpPr>
              <p:cNvPr id="890" name="Group 904"/>
              <p:cNvGrpSpPr/>
              <p:nvPr/>
            </p:nvGrpSpPr>
            <p:grpSpPr bwMode="auto">
              <a:xfrm>
                <a:off x="4224" y="1488"/>
                <a:ext cx="96" cy="288"/>
                <a:chOff x="1344" y="768"/>
                <a:chExt cx="96" cy="288"/>
              </a:xfrm>
            </p:grpSpPr>
            <p:sp>
              <p:nvSpPr>
                <p:cNvPr id="903" name="Oval 905"/>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04" name="Oval 906"/>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05" name="Oval 907"/>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91" name="Group 908"/>
              <p:cNvGrpSpPr/>
              <p:nvPr/>
            </p:nvGrpSpPr>
            <p:grpSpPr bwMode="auto">
              <a:xfrm>
                <a:off x="4224" y="1776"/>
                <a:ext cx="96" cy="288"/>
                <a:chOff x="1344" y="768"/>
                <a:chExt cx="96" cy="288"/>
              </a:xfrm>
            </p:grpSpPr>
            <p:sp>
              <p:nvSpPr>
                <p:cNvPr id="900" name="Oval 909"/>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01" name="Oval 910"/>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902" name="Oval 911"/>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92" name="Group 912"/>
              <p:cNvGrpSpPr/>
              <p:nvPr/>
            </p:nvGrpSpPr>
            <p:grpSpPr bwMode="auto">
              <a:xfrm>
                <a:off x="4320" y="1488"/>
                <a:ext cx="96" cy="288"/>
                <a:chOff x="1344" y="768"/>
                <a:chExt cx="96" cy="288"/>
              </a:xfrm>
            </p:grpSpPr>
            <p:sp>
              <p:nvSpPr>
                <p:cNvPr id="897" name="Oval 913"/>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98" name="Oval 914"/>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99" name="Oval 915"/>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93" name="Group 916"/>
              <p:cNvGrpSpPr/>
              <p:nvPr/>
            </p:nvGrpSpPr>
            <p:grpSpPr bwMode="auto">
              <a:xfrm>
                <a:off x="4320" y="1776"/>
                <a:ext cx="96" cy="288"/>
                <a:chOff x="1344" y="768"/>
                <a:chExt cx="96" cy="288"/>
              </a:xfrm>
            </p:grpSpPr>
            <p:sp>
              <p:nvSpPr>
                <p:cNvPr id="894" name="Oval 917"/>
                <p:cNvSpPr>
                  <a:spLocks noChangeArrowheads="1"/>
                </p:cNvSpPr>
                <p:nvPr/>
              </p:nvSpPr>
              <p:spPr bwMode="auto">
                <a:xfrm>
                  <a:off x="1344" y="76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95" name="Oval 918"/>
                <p:cNvSpPr>
                  <a:spLocks noChangeArrowheads="1"/>
                </p:cNvSpPr>
                <p:nvPr/>
              </p:nvSpPr>
              <p:spPr bwMode="auto">
                <a:xfrm>
                  <a:off x="1344" y="86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96" name="Oval 919"/>
                <p:cNvSpPr>
                  <a:spLocks noChangeArrowheads="1"/>
                </p:cNvSpPr>
                <p:nvPr/>
              </p:nvSpPr>
              <p:spPr bwMode="auto">
                <a:xfrm>
                  <a:off x="1344"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40" name="Group 920"/>
            <p:cNvGrpSpPr/>
            <p:nvPr/>
          </p:nvGrpSpPr>
          <p:grpSpPr bwMode="auto">
            <a:xfrm>
              <a:off x="2112" y="2400"/>
              <a:ext cx="192" cy="192"/>
              <a:chOff x="4224" y="2064"/>
              <a:chExt cx="192" cy="192"/>
            </a:xfrm>
          </p:grpSpPr>
          <p:grpSp>
            <p:nvGrpSpPr>
              <p:cNvPr id="884" name="Group 921"/>
              <p:cNvGrpSpPr/>
              <p:nvPr/>
            </p:nvGrpSpPr>
            <p:grpSpPr bwMode="auto">
              <a:xfrm>
                <a:off x="4224" y="2064"/>
                <a:ext cx="96" cy="192"/>
                <a:chOff x="720" y="1008"/>
                <a:chExt cx="96" cy="192"/>
              </a:xfrm>
            </p:grpSpPr>
            <p:sp>
              <p:nvSpPr>
                <p:cNvPr id="888" name="Oval 922"/>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89" name="Oval 923"/>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85" name="Group 924"/>
              <p:cNvGrpSpPr/>
              <p:nvPr/>
            </p:nvGrpSpPr>
            <p:grpSpPr bwMode="auto">
              <a:xfrm>
                <a:off x="4320" y="2064"/>
                <a:ext cx="96" cy="192"/>
                <a:chOff x="720" y="1008"/>
                <a:chExt cx="96" cy="192"/>
              </a:xfrm>
            </p:grpSpPr>
            <p:sp>
              <p:nvSpPr>
                <p:cNvPr id="886" name="Oval 925"/>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87" name="Oval 926"/>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sp>
          <p:nvSpPr>
            <p:cNvPr id="741" name="Oval 927"/>
            <p:cNvSpPr>
              <a:spLocks noChangeArrowheads="1"/>
            </p:cNvSpPr>
            <p:nvPr/>
          </p:nvSpPr>
          <p:spPr bwMode="auto">
            <a:xfrm rot="16200000">
              <a:off x="3456" y="10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42" name="Oval 928"/>
            <p:cNvSpPr>
              <a:spLocks noChangeArrowheads="1"/>
            </p:cNvSpPr>
            <p:nvPr/>
          </p:nvSpPr>
          <p:spPr bwMode="auto">
            <a:xfrm rot="16200000">
              <a:off x="3456" y="115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43" name="Oval 929"/>
            <p:cNvSpPr>
              <a:spLocks noChangeArrowheads="1"/>
            </p:cNvSpPr>
            <p:nvPr/>
          </p:nvSpPr>
          <p:spPr bwMode="auto">
            <a:xfrm rot="16200000">
              <a:off x="3360" y="96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nvGrpSpPr>
            <p:cNvPr id="744" name="Group 930"/>
            <p:cNvGrpSpPr/>
            <p:nvPr/>
          </p:nvGrpSpPr>
          <p:grpSpPr bwMode="auto">
            <a:xfrm>
              <a:off x="2112" y="2208"/>
              <a:ext cx="192" cy="192"/>
              <a:chOff x="4224" y="2064"/>
              <a:chExt cx="192" cy="192"/>
            </a:xfrm>
          </p:grpSpPr>
          <p:grpSp>
            <p:nvGrpSpPr>
              <p:cNvPr id="878" name="Group 931"/>
              <p:cNvGrpSpPr/>
              <p:nvPr/>
            </p:nvGrpSpPr>
            <p:grpSpPr bwMode="auto">
              <a:xfrm>
                <a:off x="4224" y="2064"/>
                <a:ext cx="96" cy="192"/>
                <a:chOff x="720" y="1008"/>
                <a:chExt cx="96" cy="192"/>
              </a:xfrm>
            </p:grpSpPr>
            <p:sp>
              <p:nvSpPr>
                <p:cNvPr id="882" name="Oval 932"/>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83" name="Oval 933"/>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79" name="Group 934"/>
              <p:cNvGrpSpPr/>
              <p:nvPr/>
            </p:nvGrpSpPr>
            <p:grpSpPr bwMode="auto">
              <a:xfrm>
                <a:off x="4320" y="2064"/>
                <a:ext cx="96" cy="192"/>
                <a:chOff x="720" y="1008"/>
                <a:chExt cx="96" cy="192"/>
              </a:xfrm>
            </p:grpSpPr>
            <p:sp>
              <p:nvSpPr>
                <p:cNvPr id="880" name="Oval 935"/>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81" name="Oval 936"/>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45" name="Group 937"/>
            <p:cNvGrpSpPr/>
            <p:nvPr/>
          </p:nvGrpSpPr>
          <p:grpSpPr bwMode="auto">
            <a:xfrm>
              <a:off x="2112" y="2592"/>
              <a:ext cx="192" cy="192"/>
              <a:chOff x="4224" y="2064"/>
              <a:chExt cx="192" cy="192"/>
            </a:xfrm>
          </p:grpSpPr>
          <p:grpSp>
            <p:nvGrpSpPr>
              <p:cNvPr id="872" name="Group 938"/>
              <p:cNvGrpSpPr/>
              <p:nvPr/>
            </p:nvGrpSpPr>
            <p:grpSpPr bwMode="auto">
              <a:xfrm>
                <a:off x="4224" y="2064"/>
                <a:ext cx="96" cy="192"/>
                <a:chOff x="720" y="1008"/>
                <a:chExt cx="96" cy="192"/>
              </a:xfrm>
            </p:grpSpPr>
            <p:sp>
              <p:nvSpPr>
                <p:cNvPr id="876" name="Oval 939"/>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77" name="Oval 940"/>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73" name="Group 941"/>
              <p:cNvGrpSpPr/>
              <p:nvPr/>
            </p:nvGrpSpPr>
            <p:grpSpPr bwMode="auto">
              <a:xfrm>
                <a:off x="4320" y="2064"/>
                <a:ext cx="96" cy="192"/>
                <a:chOff x="720" y="1008"/>
                <a:chExt cx="96" cy="192"/>
              </a:xfrm>
            </p:grpSpPr>
            <p:sp>
              <p:nvSpPr>
                <p:cNvPr id="874" name="Oval 942"/>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75" name="Oval 943"/>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46" name="Group 944"/>
            <p:cNvGrpSpPr/>
            <p:nvPr/>
          </p:nvGrpSpPr>
          <p:grpSpPr bwMode="auto">
            <a:xfrm>
              <a:off x="2112" y="2784"/>
              <a:ext cx="192" cy="192"/>
              <a:chOff x="4224" y="2064"/>
              <a:chExt cx="192" cy="192"/>
            </a:xfrm>
          </p:grpSpPr>
          <p:grpSp>
            <p:nvGrpSpPr>
              <p:cNvPr id="866" name="Group 945"/>
              <p:cNvGrpSpPr/>
              <p:nvPr/>
            </p:nvGrpSpPr>
            <p:grpSpPr bwMode="auto">
              <a:xfrm>
                <a:off x="4224" y="2064"/>
                <a:ext cx="96" cy="192"/>
                <a:chOff x="720" y="1008"/>
                <a:chExt cx="96" cy="192"/>
              </a:xfrm>
            </p:grpSpPr>
            <p:sp>
              <p:nvSpPr>
                <p:cNvPr id="870" name="Oval 946"/>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71" name="Oval 947"/>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67" name="Group 948"/>
              <p:cNvGrpSpPr/>
              <p:nvPr/>
            </p:nvGrpSpPr>
            <p:grpSpPr bwMode="auto">
              <a:xfrm>
                <a:off x="4320" y="2064"/>
                <a:ext cx="96" cy="192"/>
                <a:chOff x="720" y="1008"/>
                <a:chExt cx="96" cy="192"/>
              </a:xfrm>
            </p:grpSpPr>
            <p:sp>
              <p:nvSpPr>
                <p:cNvPr id="868" name="Oval 949"/>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69" name="Oval 950"/>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47" name="Group 951"/>
            <p:cNvGrpSpPr/>
            <p:nvPr/>
          </p:nvGrpSpPr>
          <p:grpSpPr bwMode="auto">
            <a:xfrm>
              <a:off x="2304" y="2880"/>
              <a:ext cx="192" cy="192"/>
              <a:chOff x="4224" y="2064"/>
              <a:chExt cx="192" cy="192"/>
            </a:xfrm>
          </p:grpSpPr>
          <p:grpSp>
            <p:nvGrpSpPr>
              <p:cNvPr id="860" name="Group 952"/>
              <p:cNvGrpSpPr/>
              <p:nvPr/>
            </p:nvGrpSpPr>
            <p:grpSpPr bwMode="auto">
              <a:xfrm>
                <a:off x="4224" y="2064"/>
                <a:ext cx="96" cy="192"/>
                <a:chOff x="720" y="1008"/>
                <a:chExt cx="96" cy="192"/>
              </a:xfrm>
            </p:grpSpPr>
            <p:sp>
              <p:nvSpPr>
                <p:cNvPr id="864" name="Oval 953"/>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65" name="Oval 954"/>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61" name="Group 955"/>
              <p:cNvGrpSpPr/>
              <p:nvPr/>
            </p:nvGrpSpPr>
            <p:grpSpPr bwMode="auto">
              <a:xfrm>
                <a:off x="4320" y="2064"/>
                <a:ext cx="96" cy="192"/>
                <a:chOff x="720" y="1008"/>
                <a:chExt cx="96" cy="192"/>
              </a:xfrm>
            </p:grpSpPr>
            <p:sp>
              <p:nvSpPr>
                <p:cNvPr id="862" name="Oval 956"/>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63" name="Oval 957"/>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48" name="Group 958"/>
            <p:cNvGrpSpPr/>
            <p:nvPr/>
          </p:nvGrpSpPr>
          <p:grpSpPr bwMode="auto">
            <a:xfrm>
              <a:off x="2496" y="2880"/>
              <a:ext cx="192" cy="192"/>
              <a:chOff x="4224" y="2064"/>
              <a:chExt cx="192" cy="192"/>
            </a:xfrm>
          </p:grpSpPr>
          <p:grpSp>
            <p:nvGrpSpPr>
              <p:cNvPr id="854" name="Group 959"/>
              <p:cNvGrpSpPr/>
              <p:nvPr/>
            </p:nvGrpSpPr>
            <p:grpSpPr bwMode="auto">
              <a:xfrm>
                <a:off x="4224" y="2064"/>
                <a:ext cx="96" cy="192"/>
                <a:chOff x="720" y="1008"/>
                <a:chExt cx="96" cy="192"/>
              </a:xfrm>
            </p:grpSpPr>
            <p:sp>
              <p:nvSpPr>
                <p:cNvPr id="858" name="Oval 960"/>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59" name="Oval 961"/>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55" name="Group 962"/>
              <p:cNvGrpSpPr/>
              <p:nvPr/>
            </p:nvGrpSpPr>
            <p:grpSpPr bwMode="auto">
              <a:xfrm>
                <a:off x="4320" y="2064"/>
                <a:ext cx="96" cy="192"/>
                <a:chOff x="720" y="1008"/>
                <a:chExt cx="96" cy="192"/>
              </a:xfrm>
            </p:grpSpPr>
            <p:sp>
              <p:nvSpPr>
                <p:cNvPr id="856" name="Oval 963"/>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57" name="Oval 964"/>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49" name="Group 965"/>
            <p:cNvGrpSpPr/>
            <p:nvPr/>
          </p:nvGrpSpPr>
          <p:grpSpPr bwMode="auto">
            <a:xfrm>
              <a:off x="2688" y="2880"/>
              <a:ext cx="384" cy="192"/>
              <a:chOff x="2400" y="2976"/>
              <a:chExt cx="384" cy="192"/>
            </a:xfrm>
          </p:grpSpPr>
          <p:grpSp>
            <p:nvGrpSpPr>
              <p:cNvPr id="840" name="Group 966"/>
              <p:cNvGrpSpPr/>
              <p:nvPr/>
            </p:nvGrpSpPr>
            <p:grpSpPr bwMode="auto">
              <a:xfrm>
                <a:off x="2400" y="2976"/>
                <a:ext cx="192" cy="192"/>
                <a:chOff x="4224" y="2064"/>
                <a:chExt cx="192" cy="192"/>
              </a:xfrm>
            </p:grpSpPr>
            <p:grpSp>
              <p:nvGrpSpPr>
                <p:cNvPr id="848" name="Group 967"/>
                <p:cNvGrpSpPr/>
                <p:nvPr/>
              </p:nvGrpSpPr>
              <p:grpSpPr bwMode="auto">
                <a:xfrm>
                  <a:off x="4224" y="2064"/>
                  <a:ext cx="96" cy="192"/>
                  <a:chOff x="720" y="1008"/>
                  <a:chExt cx="96" cy="192"/>
                </a:xfrm>
              </p:grpSpPr>
              <p:sp>
                <p:nvSpPr>
                  <p:cNvPr id="852" name="Oval 968"/>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53" name="Oval 969"/>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49" name="Group 970"/>
                <p:cNvGrpSpPr/>
                <p:nvPr/>
              </p:nvGrpSpPr>
              <p:grpSpPr bwMode="auto">
                <a:xfrm>
                  <a:off x="4320" y="2064"/>
                  <a:ext cx="96" cy="192"/>
                  <a:chOff x="720" y="1008"/>
                  <a:chExt cx="96" cy="192"/>
                </a:xfrm>
              </p:grpSpPr>
              <p:sp>
                <p:nvSpPr>
                  <p:cNvPr id="850" name="Oval 971"/>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51" name="Oval 972"/>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841" name="Group 973"/>
              <p:cNvGrpSpPr/>
              <p:nvPr/>
            </p:nvGrpSpPr>
            <p:grpSpPr bwMode="auto">
              <a:xfrm>
                <a:off x="2592" y="2976"/>
                <a:ext cx="192" cy="192"/>
                <a:chOff x="4224" y="2064"/>
                <a:chExt cx="192" cy="192"/>
              </a:xfrm>
            </p:grpSpPr>
            <p:grpSp>
              <p:nvGrpSpPr>
                <p:cNvPr id="842" name="Group 974"/>
                <p:cNvGrpSpPr/>
                <p:nvPr/>
              </p:nvGrpSpPr>
              <p:grpSpPr bwMode="auto">
                <a:xfrm>
                  <a:off x="4224" y="2064"/>
                  <a:ext cx="96" cy="192"/>
                  <a:chOff x="720" y="1008"/>
                  <a:chExt cx="96" cy="192"/>
                </a:xfrm>
              </p:grpSpPr>
              <p:sp>
                <p:nvSpPr>
                  <p:cNvPr id="846" name="Oval 975"/>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47" name="Oval 976"/>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43" name="Group 977"/>
                <p:cNvGrpSpPr/>
                <p:nvPr/>
              </p:nvGrpSpPr>
              <p:grpSpPr bwMode="auto">
                <a:xfrm>
                  <a:off x="4320" y="2064"/>
                  <a:ext cx="96" cy="192"/>
                  <a:chOff x="720" y="1008"/>
                  <a:chExt cx="96" cy="192"/>
                </a:xfrm>
              </p:grpSpPr>
              <p:sp>
                <p:nvSpPr>
                  <p:cNvPr id="844" name="Oval 978"/>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45" name="Oval 979"/>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sp>
          <p:nvSpPr>
            <p:cNvPr id="750" name="Oval 980"/>
            <p:cNvSpPr>
              <a:spLocks noChangeArrowheads="1"/>
            </p:cNvSpPr>
            <p:nvPr/>
          </p:nvSpPr>
          <p:spPr bwMode="auto">
            <a:xfrm>
              <a:off x="2880" y="153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51" name="Oval 981"/>
            <p:cNvSpPr>
              <a:spLocks noChangeArrowheads="1"/>
            </p:cNvSpPr>
            <p:nvPr/>
          </p:nvSpPr>
          <p:spPr bwMode="auto">
            <a:xfrm>
              <a:off x="2208" y="297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52" name="Oval 982"/>
            <p:cNvSpPr>
              <a:spLocks noChangeArrowheads="1"/>
            </p:cNvSpPr>
            <p:nvPr/>
          </p:nvSpPr>
          <p:spPr bwMode="auto">
            <a:xfrm>
              <a:off x="2688" y="163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nvGrpSpPr>
            <p:cNvPr id="753" name="Group 983"/>
            <p:cNvGrpSpPr/>
            <p:nvPr/>
          </p:nvGrpSpPr>
          <p:grpSpPr bwMode="auto">
            <a:xfrm>
              <a:off x="2304" y="1632"/>
              <a:ext cx="384" cy="96"/>
              <a:chOff x="3984" y="2256"/>
              <a:chExt cx="384" cy="96"/>
            </a:xfrm>
          </p:grpSpPr>
          <p:sp>
            <p:nvSpPr>
              <p:cNvPr id="836" name="Oval 984"/>
              <p:cNvSpPr>
                <a:spLocks noChangeArrowheads="1"/>
              </p:cNvSpPr>
              <p:nvPr/>
            </p:nvSpPr>
            <p:spPr bwMode="auto">
              <a:xfrm>
                <a:off x="3984" y="22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37" name="Oval 985"/>
              <p:cNvSpPr>
                <a:spLocks noChangeArrowheads="1"/>
              </p:cNvSpPr>
              <p:nvPr/>
            </p:nvSpPr>
            <p:spPr bwMode="auto">
              <a:xfrm>
                <a:off x="4080" y="22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38" name="Oval 986"/>
              <p:cNvSpPr>
                <a:spLocks noChangeArrowheads="1"/>
              </p:cNvSpPr>
              <p:nvPr/>
            </p:nvSpPr>
            <p:spPr bwMode="auto">
              <a:xfrm>
                <a:off x="4176" y="22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39" name="Oval 987"/>
              <p:cNvSpPr>
                <a:spLocks noChangeArrowheads="1"/>
              </p:cNvSpPr>
              <p:nvPr/>
            </p:nvSpPr>
            <p:spPr bwMode="auto">
              <a:xfrm>
                <a:off x="4272" y="225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sp>
          <p:nvSpPr>
            <p:cNvPr id="754" name="Oval 988"/>
            <p:cNvSpPr>
              <a:spLocks noChangeArrowheads="1"/>
            </p:cNvSpPr>
            <p:nvPr/>
          </p:nvSpPr>
          <p:spPr bwMode="auto">
            <a:xfrm>
              <a:off x="2304" y="211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nvGrpSpPr>
            <p:cNvPr id="755" name="Group 989"/>
            <p:cNvGrpSpPr/>
            <p:nvPr/>
          </p:nvGrpSpPr>
          <p:grpSpPr bwMode="auto">
            <a:xfrm rot="-5400000">
              <a:off x="2688" y="1728"/>
              <a:ext cx="384" cy="192"/>
              <a:chOff x="4080" y="2736"/>
              <a:chExt cx="384" cy="192"/>
            </a:xfrm>
          </p:grpSpPr>
          <p:grpSp>
            <p:nvGrpSpPr>
              <p:cNvPr id="822" name="Group 990"/>
              <p:cNvGrpSpPr/>
              <p:nvPr/>
            </p:nvGrpSpPr>
            <p:grpSpPr bwMode="auto">
              <a:xfrm rot="10800000">
                <a:off x="4080" y="2736"/>
                <a:ext cx="192" cy="192"/>
                <a:chOff x="4224" y="2064"/>
                <a:chExt cx="192" cy="192"/>
              </a:xfrm>
            </p:grpSpPr>
            <p:grpSp>
              <p:nvGrpSpPr>
                <p:cNvPr id="830" name="Group 991"/>
                <p:cNvGrpSpPr/>
                <p:nvPr/>
              </p:nvGrpSpPr>
              <p:grpSpPr bwMode="auto">
                <a:xfrm>
                  <a:off x="4224" y="2064"/>
                  <a:ext cx="96" cy="192"/>
                  <a:chOff x="720" y="1008"/>
                  <a:chExt cx="96" cy="192"/>
                </a:xfrm>
              </p:grpSpPr>
              <p:sp>
                <p:nvSpPr>
                  <p:cNvPr id="834" name="Oval 992"/>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35" name="Oval 993"/>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31" name="Group 994"/>
                <p:cNvGrpSpPr/>
                <p:nvPr/>
              </p:nvGrpSpPr>
              <p:grpSpPr bwMode="auto">
                <a:xfrm>
                  <a:off x="4320" y="2064"/>
                  <a:ext cx="96" cy="192"/>
                  <a:chOff x="720" y="1008"/>
                  <a:chExt cx="96" cy="192"/>
                </a:xfrm>
              </p:grpSpPr>
              <p:sp>
                <p:nvSpPr>
                  <p:cNvPr id="832" name="Oval 995"/>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33" name="Oval 996"/>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823" name="Group 997"/>
              <p:cNvGrpSpPr/>
              <p:nvPr/>
            </p:nvGrpSpPr>
            <p:grpSpPr bwMode="auto">
              <a:xfrm rot="10800000">
                <a:off x="4272" y="2736"/>
                <a:ext cx="192" cy="192"/>
                <a:chOff x="4224" y="2064"/>
                <a:chExt cx="192" cy="192"/>
              </a:xfrm>
            </p:grpSpPr>
            <p:grpSp>
              <p:nvGrpSpPr>
                <p:cNvPr id="824" name="Group 998"/>
                <p:cNvGrpSpPr/>
                <p:nvPr/>
              </p:nvGrpSpPr>
              <p:grpSpPr bwMode="auto">
                <a:xfrm>
                  <a:off x="4224" y="2064"/>
                  <a:ext cx="96" cy="192"/>
                  <a:chOff x="720" y="1008"/>
                  <a:chExt cx="96" cy="192"/>
                </a:xfrm>
              </p:grpSpPr>
              <p:sp>
                <p:nvSpPr>
                  <p:cNvPr id="828" name="Oval 999"/>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29" name="Oval 1000"/>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25" name="Group 1001"/>
                <p:cNvGrpSpPr/>
                <p:nvPr/>
              </p:nvGrpSpPr>
              <p:grpSpPr bwMode="auto">
                <a:xfrm>
                  <a:off x="4320" y="2064"/>
                  <a:ext cx="96" cy="192"/>
                  <a:chOff x="720" y="1008"/>
                  <a:chExt cx="96" cy="192"/>
                </a:xfrm>
              </p:grpSpPr>
              <p:sp>
                <p:nvSpPr>
                  <p:cNvPr id="826" name="Oval 1002"/>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27" name="Oval 1003"/>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grpSp>
          <p:nvGrpSpPr>
            <p:cNvPr id="756" name="Group 1004"/>
            <p:cNvGrpSpPr/>
            <p:nvPr/>
          </p:nvGrpSpPr>
          <p:grpSpPr bwMode="auto">
            <a:xfrm>
              <a:off x="2784" y="2016"/>
              <a:ext cx="192" cy="192"/>
              <a:chOff x="4224" y="2064"/>
              <a:chExt cx="192" cy="192"/>
            </a:xfrm>
          </p:grpSpPr>
          <p:grpSp>
            <p:nvGrpSpPr>
              <p:cNvPr id="816" name="Group 1005"/>
              <p:cNvGrpSpPr/>
              <p:nvPr/>
            </p:nvGrpSpPr>
            <p:grpSpPr bwMode="auto">
              <a:xfrm>
                <a:off x="4224" y="2064"/>
                <a:ext cx="96" cy="192"/>
                <a:chOff x="720" y="1008"/>
                <a:chExt cx="96" cy="192"/>
              </a:xfrm>
            </p:grpSpPr>
            <p:sp>
              <p:nvSpPr>
                <p:cNvPr id="820" name="Oval 1006"/>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21" name="Oval 1007"/>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17" name="Group 1008"/>
              <p:cNvGrpSpPr/>
              <p:nvPr/>
            </p:nvGrpSpPr>
            <p:grpSpPr bwMode="auto">
              <a:xfrm>
                <a:off x="4320" y="2064"/>
                <a:ext cx="96" cy="192"/>
                <a:chOff x="720" y="1008"/>
                <a:chExt cx="96" cy="192"/>
              </a:xfrm>
            </p:grpSpPr>
            <p:sp>
              <p:nvSpPr>
                <p:cNvPr id="818" name="Oval 1009"/>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19" name="Oval 1010"/>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57" name="Group 1011"/>
            <p:cNvGrpSpPr/>
            <p:nvPr/>
          </p:nvGrpSpPr>
          <p:grpSpPr bwMode="auto">
            <a:xfrm>
              <a:off x="2400" y="2112"/>
              <a:ext cx="384" cy="96"/>
              <a:chOff x="3888" y="2928"/>
              <a:chExt cx="384" cy="96"/>
            </a:xfrm>
          </p:grpSpPr>
          <p:grpSp>
            <p:nvGrpSpPr>
              <p:cNvPr id="810" name="Group 1012"/>
              <p:cNvGrpSpPr/>
              <p:nvPr/>
            </p:nvGrpSpPr>
            <p:grpSpPr bwMode="auto">
              <a:xfrm rot="5400000">
                <a:off x="4128" y="2880"/>
                <a:ext cx="96" cy="192"/>
                <a:chOff x="720" y="1008"/>
                <a:chExt cx="96" cy="192"/>
              </a:xfrm>
            </p:grpSpPr>
            <p:sp>
              <p:nvSpPr>
                <p:cNvPr id="814" name="Oval 1013"/>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15" name="Oval 1014"/>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11" name="Group 1015"/>
              <p:cNvGrpSpPr/>
              <p:nvPr/>
            </p:nvGrpSpPr>
            <p:grpSpPr bwMode="auto">
              <a:xfrm rot="5400000">
                <a:off x="3936" y="2880"/>
                <a:ext cx="96" cy="192"/>
                <a:chOff x="720" y="1008"/>
                <a:chExt cx="96" cy="192"/>
              </a:xfrm>
            </p:grpSpPr>
            <p:sp>
              <p:nvSpPr>
                <p:cNvPr id="812" name="Oval 1016"/>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13" name="Oval 1017"/>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58" name="Group 1018"/>
            <p:cNvGrpSpPr/>
            <p:nvPr/>
          </p:nvGrpSpPr>
          <p:grpSpPr bwMode="auto">
            <a:xfrm>
              <a:off x="3264" y="1920"/>
              <a:ext cx="192" cy="192"/>
              <a:chOff x="4464" y="2880"/>
              <a:chExt cx="192" cy="192"/>
            </a:xfrm>
          </p:grpSpPr>
          <p:grpSp>
            <p:nvGrpSpPr>
              <p:cNvPr id="804" name="Group 1019"/>
              <p:cNvGrpSpPr/>
              <p:nvPr/>
            </p:nvGrpSpPr>
            <p:grpSpPr bwMode="auto">
              <a:xfrm>
                <a:off x="4464" y="2880"/>
                <a:ext cx="96" cy="192"/>
                <a:chOff x="720" y="1008"/>
                <a:chExt cx="96" cy="192"/>
              </a:xfrm>
            </p:grpSpPr>
            <p:sp>
              <p:nvSpPr>
                <p:cNvPr id="808" name="Oval 1020"/>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09" name="Oval 1021"/>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805" name="Group 1022"/>
              <p:cNvGrpSpPr/>
              <p:nvPr/>
            </p:nvGrpSpPr>
            <p:grpSpPr bwMode="auto">
              <a:xfrm>
                <a:off x="4560" y="2880"/>
                <a:ext cx="96" cy="192"/>
                <a:chOff x="720" y="1008"/>
                <a:chExt cx="96" cy="192"/>
              </a:xfrm>
            </p:grpSpPr>
            <p:sp>
              <p:nvSpPr>
                <p:cNvPr id="806" name="Oval 1023"/>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07" name="Oval 1024"/>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59" name="Group 1025"/>
            <p:cNvGrpSpPr/>
            <p:nvPr/>
          </p:nvGrpSpPr>
          <p:grpSpPr bwMode="auto">
            <a:xfrm>
              <a:off x="3264" y="2112"/>
              <a:ext cx="192" cy="192"/>
              <a:chOff x="4464" y="2880"/>
              <a:chExt cx="192" cy="192"/>
            </a:xfrm>
          </p:grpSpPr>
          <p:grpSp>
            <p:nvGrpSpPr>
              <p:cNvPr id="798" name="Group 1026"/>
              <p:cNvGrpSpPr/>
              <p:nvPr/>
            </p:nvGrpSpPr>
            <p:grpSpPr bwMode="auto">
              <a:xfrm>
                <a:off x="4464" y="2880"/>
                <a:ext cx="96" cy="192"/>
                <a:chOff x="720" y="1008"/>
                <a:chExt cx="96" cy="192"/>
              </a:xfrm>
            </p:grpSpPr>
            <p:sp>
              <p:nvSpPr>
                <p:cNvPr id="802" name="Oval 1027"/>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03" name="Oval 1028"/>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99" name="Group 1029"/>
              <p:cNvGrpSpPr/>
              <p:nvPr/>
            </p:nvGrpSpPr>
            <p:grpSpPr bwMode="auto">
              <a:xfrm>
                <a:off x="4560" y="2880"/>
                <a:ext cx="96" cy="192"/>
                <a:chOff x="720" y="1008"/>
                <a:chExt cx="96" cy="192"/>
              </a:xfrm>
            </p:grpSpPr>
            <p:sp>
              <p:nvSpPr>
                <p:cNvPr id="800" name="Oval 1030"/>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801" name="Oval 1031"/>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60" name="Group 1032"/>
            <p:cNvGrpSpPr/>
            <p:nvPr/>
          </p:nvGrpSpPr>
          <p:grpSpPr bwMode="auto">
            <a:xfrm>
              <a:off x="2880" y="2304"/>
              <a:ext cx="384" cy="192"/>
              <a:chOff x="2880" y="2208"/>
              <a:chExt cx="384" cy="192"/>
            </a:xfrm>
          </p:grpSpPr>
          <p:grpSp>
            <p:nvGrpSpPr>
              <p:cNvPr id="789" name="Group 1033"/>
              <p:cNvGrpSpPr/>
              <p:nvPr/>
            </p:nvGrpSpPr>
            <p:grpSpPr bwMode="auto">
              <a:xfrm>
                <a:off x="3072" y="2208"/>
                <a:ext cx="96" cy="192"/>
                <a:chOff x="720" y="1008"/>
                <a:chExt cx="96" cy="192"/>
              </a:xfrm>
            </p:grpSpPr>
            <p:sp>
              <p:nvSpPr>
                <p:cNvPr id="796" name="Oval 1034"/>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97" name="Oval 1035"/>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90" name="Group 1036"/>
              <p:cNvGrpSpPr/>
              <p:nvPr/>
            </p:nvGrpSpPr>
            <p:grpSpPr bwMode="auto">
              <a:xfrm>
                <a:off x="3168" y="2208"/>
                <a:ext cx="96" cy="192"/>
                <a:chOff x="720" y="1008"/>
                <a:chExt cx="96" cy="192"/>
              </a:xfrm>
            </p:grpSpPr>
            <p:sp>
              <p:nvSpPr>
                <p:cNvPr id="794" name="Oval 1037"/>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95" name="Oval 1038"/>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91" name="Group 1039"/>
              <p:cNvGrpSpPr/>
              <p:nvPr/>
            </p:nvGrpSpPr>
            <p:grpSpPr bwMode="auto">
              <a:xfrm rot="5400000">
                <a:off x="2928" y="2160"/>
                <a:ext cx="96" cy="192"/>
                <a:chOff x="720" y="1008"/>
                <a:chExt cx="96" cy="192"/>
              </a:xfrm>
            </p:grpSpPr>
            <p:sp>
              <p:nvSpPr>
                <p:cNvPr id="792" name="Oval 1040"/>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93" name="Oval 1041"/>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grpSp>
          <p:nvGrpSpPr>
            <p:cNvPr id="761" name="Group 1042"/>
            <p:cNvGrpSpPr/>
            <p:nvPr/>
          </p:nvGrpSpPr>
          <p:grpSpPr bwMode="auto">
            <a:xfrm rot="5400000">
              <a:off x="3312" y="2256"/>
              <a:ext cx="96" cy="192"/>
              <a:chOff x="720" y="1008"/>
              <a:chExt cx="96" cy="192"/>
            </a:xfrm>
          </p:grpSpPr>
          <p:sp>
            <p:nvSpPr>
              <p:cNvPr id="787" name="Oval 1043"/>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88" name="Oval 1044"/>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62" name="Group 1045"/>
            <p:cNvGrpSpPr/>
            <p:nvPr/>
          </p:nvGrpSpPr>
          <p:grpSpPr bwMode="auto">
            <a:xfrm>
              <a:off x="3072" y="2880"/>
              <a:ext cx="96" cy="192"/>
              <a:chOff x="720" y="1008"/>
              <a:chExt cx="96" cy="192"/>
            </a:xfrm>
          </p:grpSpPr>
          <p:sp>
            <p:nvSpPr>
              <p:cNvPr id="785" name="Oval 1046"/>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86" name="Oval 1047"/>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63" name="Group 1048"/>
            <p:cNvGrpSpPr/>
            <p:nvPr/>
          </p:nvGrpSpPr>
          <p:grpSpPr bwMode="auto">
            <a:xfrm>
              <a:off x="3168" y="2880"/>
              <a:ext cx="96" cy="192"/>
              <a:chOff x="720" y="1008"/>
              <a:chExt cx="96" cy="192"/>
            </a:xfrm>
          </p:grpSpPr>
          <p:sp>
            <p:nvSpPr>
              <p:cNvPr id="783" name="Oval 1049"/>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84" name="Oval 1050"/>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64" name="Group 1051"/>
            <p:cNvGrpSpPr/>
            <p:nvPr/>
          </p:nvGrpSpPr>
          <p:grpSpPr bwMode="auto">
            <a:xfrm>
              <a:off x="3264" y="2880"/>
              <a:ext cx="96" cy="192"/>
              <a:chOff x="720" y="1008"/>
              <a:chExt cx="96" cy="192"/>
            </a:xfrm>
          </p:grpSpPr>
          <p:sp>
            <p:nvSpPr>
              <p:cNvPr id="781" name="Oval 1052"/>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82" name="Oval 1053"/>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65" name="Group 1054"/>
            <p:cNvGrpSpPr/>
            <p:nvPr/>
          </p:nvGrpSpPr>
          <p:grpSpPr bwMode="auto">
            <a:xfrm>
              <a:off x="3360" y="2880"/>
              <a:ext cx="96" cy="192"/>
              <a:chOff x="720" y="1008"/>
              <a:chExt cx="96" cy="192"/>
            </a:xfrm>
          </p:grpSpPr>
          <p:sp>
            <p:nvSpPr>
              <p:cNvPr id="779" name="Oval 1055"/>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80" name="Oval 1056"/>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66" name="Group 1057"/>
            <p:cNvGrpSpPr/>
            <p:nvPr/>
          </p:nvGrpSpPr>
          <p:grpSpPr bwMode="auto">
            <a:xfrm>
              <a:off x="3552" y="2592"/>
              <a:ext cx="192" cy="480"/>
              <a:chOff x="3456" y="2592"/>
              <a:chExt cx="192" cy="480"/>
            </a:xfrm>
          </p:grpSpPr>
          <p:grpSp>
            <p:nvGrpSpPr>
              <p:cNvPr id="769" name="Group 1058"/>
              <p:cNvGrpSpPr/>
              <p:nvPr/>
            </p:nvGrpSpPr>
            <p:grpSpPr bwMode="auto">
              <a:xfrm>
                <a:off x="3552" y="2784"/>
                <a:ext cx="96" cy="192"/>
                <a:chOff x="720" y="1008"/>
                <a:chExt cx="96" cy="192"/>
              </a:xfrm>
            </p:grpSpPr>
            <p:sp>
              <p:nvSpPr>
                <p:cNvPr id="777" name="Oval 1059"/>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78" name="Oval 1060"/>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70" name="Group 1061"/>
              <p:cNvGrpSpPr/>
              <p:nvPr/>
            </p:nvGrpSpPr>
            <p:grpSpPr bwMode="auto">
              <a:xfrm>
                <a:off x="3456" y="2880"/>
                <a:ext cx="96" cy="192"/>
                <a:chOff x="720" y="1008"/>
                <a:chExt cx="96" cy="192"/>
              </a:xfrm>
            </p:grpSpPr>
            <p:sp>
              <p:nvSpPr>
                <p:cNvPr id="775" name="Oval 1062"/>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76" name="Oval 1063"/>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71" name="Group 1064"/>
              <p:cNvGrpSpPr/>
              <p:nvPr/>
            </p:nvGrpSpPr>
            <p:grpSpPr bwMode="auto">
              <a:xfrm>
                <a:off x="3456" y="2688"/>
                <a:ext cx="96" cy="192"/>
                <a:chOff x="720" y="1008"/>
                <a:chExt cx="96" cy="192"/>
              </a:xfrm>
            </p:grpSpPr>
            <p:sp>
              <p:nvSpPr>
                <p:cNvPr id="773" name="Oval 1065"/>
                <p:cNvSpPr>
                  <a:spLocks noChangeArrowheads="1"/>
                </p:cNvSpPr>
                <p:nvPr/>
              </p:nvSpPr>
              <p:spPr bwMode="auto">
                <a:xfrm>
                  <a:off x="720" y="1008"/>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74" name="Oval 1066"/>
                <p:cNvSpPr>
                  <a:spLocks noChangeArrowheads="1"/>
                </p:cNvSpPr>
                <p:nvPr/>
              </p:nvSpPr>
              <p:spPr bwMode="auto">
                <a:xfrm>
                  <a:off x="720" y="1104"/>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sp>
            <p:nvSpPr>
              <p:cNvPr id="772" name="Oval 1067"/>
              <p:cNvSpPr>
                <a:spLocks noChangeArrowheads="1"/>
              </p:cNvSpPr>
              <p:nvPr/>
            </p:nvSpPr>
            <p:spPr bwMode="auto">
              <a:xfrm>
                <a:off x="3456" y="2592"/>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sp>
          <p:nvSpPr>
            <p:cNvPr id="767" name="Oval 1068"/>
            <p:cNvSpPr>
              <a:spLocks noChangeArrowheads="1"/>
            </p:cNvSpPr>
            <p:nvPr/>
          </p:nvSpPr>
          <p:spPr bwMode="auto">
            <a:xfrm>
              <a:off x="3456" y="2880"/>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sp>
          <p:nvSpPr>
            <p:cNvPr id="768" name="Oval 1069"/>
            <p:cNvSpPr>
              <a:spLocks noChangeArrowheads="1"/>
            </p:cNvSpPr>
            <p:nvPr/>
          </p:nvSpPr>
          <p:spPr bwMode="auto">
            <a:xfrm>
              <a:off x="3456" y="2976"/>
              <a:ext cx="96" cy="96"/>
            </a:xfrm>
            <a:prstGeom prst="ellipse">
              <a:avLst/>
            </a:prstGeom>
            <a:solidFill>
              <a:schemeClr val="bg1"/>
            </a:solidFill>
            <a:ln w="9525">
              <a:solidFill>
                <a:schemeClr val="tx1"/>
              </a:solidFill>
              <a:round/>
            </a:ln>
            <a:effectLst/>
          </p:spPr>
          <p:txBody>
            <a:bodyPr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070" name="Group 1070"/>
          <p:cNvGrpSpPr/>
          <p:nvPr/>
        </p:nvGrpSpPr>
        <p:grpSpPr bwMode="auto">
          <a:xfrm>
            <a:off x="4549080" y="2564904"/>
            <a:ext cx="4343400" cy="3048000"/>
            <a:chOff x="2736" y="1440"/>
            <a:chExt cx="2736" cy="1920"/>
          </a:xfrm>
        </p:grpSpPr>
        <p:grpSp>
          <p:nvGrpSpPr>
            <p:cNvPr id="1071" name="Group 1071"/>
            <p:cNvGrpSpPr/>
            <p:nvPr/>
          </p:nvGrpSpPr>
          <p:grpSpPr bwMode="auto">
            <a:xfrm>
              <a:off x="2736" y="1440"/>
              <a:ext cx="2736" cy="384"/>
              <a:chOff x="2736" y="1440"/>
              <a:chExt cx="2736" cy="384"/>
            </a:xfrm>
          </p:grpSpPr>
          <p:sp>
            <p:nvSpPr>
              <p:cNvPr id="1088" name="Rectangle 1072"/>
              <p:cNvSpPr>
                <a:spLocks noChangeArrowheads="1"/>
              </p:cNvSpPr>
              <p:nvPr/>
            </p:nvSpPr>
            <p:spPr bwMode="auto">
              <a:xfrm>
                <a:off x="2736" y="1440"/>
                <a:ext cx="1152"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zh-CN" altLang="en-US" sz="2400" b="1">
                    <a:solidFill>
                      <a:srgbClr val="FFFFCC"/>
                    </a:solidFill>
                    <a:latin typeface="Times New Roman" panose="02020603050405020304" pitchFamily="18" charset="0"/>
                  </a:rPr>
                  <a:t>汉字点阵类型</a:t>
                </a:r>
                <a:endParaRPr kumimoji="1" lang="zh-CN" altLang="en-US" sz="2400" b="1">
                  <a:solidFill>
                    <a:srgbClr val="FFFFCC"/>
                  </a:solidFill>
                  <a:latin typeface="Times New Roman" panose="02020603050405020304" pitchFamily="18" charset="0"/>
                </a:endParaRPr>
              </a:p>
            </p:txBody>
          </p:sp>
          <p:sp>
            <p:nvSpPr>
              <p:cNvPr id="1089" name="Rectangle 1073"/>
              <p:cNvSpPr>
                <a:spLocks noChangeArrowheads="1"/>
              </p:cNvSpPr>
              <p:nvPr/>
            </p:nvSpPr>
            <p:spPr bwMode="auto">
              <a:xfrm>
                <a:off x="3888" y="1440"/>
                <a:ext cx="576"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zh-CN" altLang="en-US" sz="2400" b="1">
                    <a:solidFill>
                      <a:srgbClr val="FFFFCC"/>
                    </a:solidFill>
                    <a:latin typeface="Times New Roman" panose="02020603050405020304" pitchFamily="18" charset="0"/>
                  </a:rPr>
                  <a:t>点阵</a:t>
                </a:r>
                <a:endParaRPr kumimoji="1" lang="zh-CN" altLang="en-US" sz="2400" b="1">
                  <a:solidFill>
                    <a:srgbClr val="FFFFCC"/>
                  </a:solidFill>
                  <a:latin typeface="Times New Roman" panose="02020603050405020304" pitchFamily="18" charset="0"/>
                </a:endParaRPr>
              </a:p>
            </p:txBody>
          </p:sp>
          <p:sp>
            <p:nvSpPr>
              <p:cNvPr id="1090" name="Rectangle 1074"/>
              <p:cNvSpPr>
                <a:spLocks noChangeArrowheads="1"/>
              </p:cNvSpPr>
              <p:nvPr/>
            </p:nvSpPr>
            <p:spPr bwMode="auto">
              <a:xfrm>
                <a:off x="4464" y="1440"/>
                <a:ext cx="1008"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zh-CN" altLang="en-US" sz="2400" b="1">
                    <a:solidFill>
                      <a:srgbClr val="FFFFCC"/>
                    </a:solidFill>
                    <a:latin typeface="Times New Roman" panose="02020603050405020304" pitchFamily="18" charset="0"/>
                  </a:rPr>
                  <a:t>占用字节数</a:t>
                </a:r>
                <a:endParaRPr kumimoji="1" lang="zh-CN" altLang="en-US" sz="2400" b="1">
                  <a:solidFill>
                    <a:srgbClr val="FFFFCC"/>
                  </a:solidFill>
                  <a:latin typeface="Times New Roman" panose="02020603050405020304" pitchFamily="18" charset="0"/>
                </a:endParaRPr>
              </a:p>
            </p:txBody>
          </p:sp>
        </p:grpSp>
        <p:grpSp>
          <p:nvGrpSpPr>
            <p:cNvPr id="1072" name="Group 1075"/>
            <p:cNvGrpSpPr/>
            <p:nvPr/>
          </p:nvGrpSpPr>
          <p:grpSpPr bwMode="auto">
            <a:xfrm>
              <a:off x="2736" y="1824"/>
              <a:ext cx="2736" cy="384"/>
              <a:chOff x="2736" y="1440"/>
              <a:chExt cx="2736" cy="384"/>
            </a:xfrm>
          </p:grpSpPr>
          <p:sp>
            <p:nvSpPr>
              <p:cNvPr id="1085" name="Rectangle 1076"/>
              <p:cNvSpPr>
                <a:spLocks noChangeArrowheads="1"/>
              </p:cNvSpPr>
              <p:nvPr/>
            </p:nvSpPr>
            <p:spPr bwMode="auto">
              <a:xfrm>
                <a:off x="2736" y="1440"/>
                <a:ext cx="1152"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zh-CN" altLang="en-US" sz="2400" b="1">
                    <a:solidFill>
                      <a:srgbClr val="FFFFCC"/>
                    </a:solidFill>
                    <a:latin typeface="Times New Roman" panose="02020603050405020304" pitchFamily="18" charset="0"/>
                  </a:rPr>
                  <a:t>简易型</a:t>
                </a:r>
                <a:endParaRPr kumimoji="1" lang="zh-CN" altLang="en-US" sz="2400" b="1">
                  <a:solidFill>
                    <a:srgbClr val="FFFFCC"/>
                  </a:solidFill>
                  <a:latin typeface="Times New Roman" panose="02020603050405020304" pitchFamily="18" charset="0"/>
                </a:endParaRPr>
              </a:p>
            </p:txBody>
          </p:sp>
          <p:sp>
            <p:nvSpPr>
              <p:cNvPr id="1086" name="Rectangle 1077"/>
              <p:cNvSpPr>
                <a:spLocks noChangeArrowheads="1"/>
              </p:cNvSpPr>
              <p:nvPr/>
            </p:nvSpPr>
            <p:spPr bwMode="auto">
              <a:xfrm>
                <a:off x="3888" y="1440"/>
                <a:ext cx="576"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en-US" altLang="zh-CN" sz="2400" b="1">
                    <a:solidFill>
                      <a:srgbClr val="FFFFCC"/>
                    </a:solidFill>
                    <a:latin typeface="Times New Roman" panose="02020603050405020304" pitchFamily="18" charset="0"/>
                  </a:rPr>
                  <a:t>16</a:t>
                </a:r>
                <a:r>
                  <a:rPr kumimoji="1" lang="en-US" altLang="zh-CN" sz="2400" b="1">
                    <a:solidFill>
                      <a:srgbClr val="FFFFCC"/>
                    </a:solidFill>
                    <a:latin typeface="Times New Roman" panose="02020603050405020304" pitchFamily="18" charset="0"/>
                    <a:sym typeface="Symbol" panose="05050102010706020507" pitchFamily="18" charset="2"/>
                  </a:rPr>
                  <a:t></a:t>
                </a:r>
                <a:r>
                  <a:rPr kumimoji="1" lang="en-US" altLang="zh-CN" sz="2400" b="1">
                    <a:solidFill>
                      <a:srgbClr val="FFFFCC"/>
                    </a:solidFill>
                    <a:latin typeface="Times New Roman" panose="02020603050405020304" pitchFamily="18" charset="0"/>
                  </a:rPr>
                  <a:t>16</a:t>
                </a:r>
                <a:endParaRPr kumimoji="1" lang="en-US" altLang="zh-CN" sz="2400" b="1">
                  <a:solidFill>
                    <a:srgbClr val="FFFFCC"/>
                  </a:solidFill>
                  <a:latin typeface="Times New Roman" panose="02020603050405020304" pitchFamily="18" charset="0"/>
                </a:endParaRPr>
              </a:p>
            </p:txBody>
          </p:sp>
          <p:sp>
            <p:nvSpPr>
              <p:cNvPr id="1087" name="Rectangle 1078"/>
              <p:cNvSpPr>
                <a:spLocks noChangeArrowheads="1"/>
              </p:cNvSpPr>
              <p:nvPr/>
            </p:nvSpPr>
            <p:spPr bwMode="auto">
              <a:xfrm>
                <a:off x="4464" y="1440"/>
                <a:ext cx="1008"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en-US" altLang="zh-CN" sz="2400" b="1">
                    <a:solidFill>
                      <a:srgbClr val="FFFFCC"/>
                    </a:solidFill>
                    <a:latin typeface="Times New Roman" panose="02020603050405020304" pitchFamily="18" charset="0"/>
                  </a:rPr>
                  <a:t>32</a:t>
                </a:r>
                <a:endParaRPr kumimoji="1" lang="en-US" altLang="zh-CN" sz="2400" b="1">
                  <a:solidFill>
                    <a:srgbClr val="FFFFCC"/>
                  </a:solidFill>
                  <a:latin typeface="Times New Roman" panose="02020603050405020304" pitchFamily="18" charset="0"/>
                </a:endParaRPr>
              </a:p>
            </p:txBody>
          </p:sp>
        </p:grpSp>
        <p:grpSp>
          <p:nvGrpSpPr>
            <p:cNvPr id="1073" name="Group 1079"/>
            <p:cNvGrpSpPr/>
            <p:nvPr/>
          </p:nvGrpSpPr>
          <p:grpSpPr bwMode="auto">
            <a:xfrm>
              <a:off x="2736" y="2208"/>
              <a:ext cx="2736" cy="384"/>
              <a:chOff x="2736" y="1440"/>
              <a:chExt cx="2736" cy="384"/>
            </a:xfrm>
          </p:grpSpPr>
          <p:sp>
            <p:nvSpPr>
              <p:cNvPr id="1082" name="Rectangle 1080"/>
              <p:cNvSpPr>
                <a:spLocks noChangeArrowheads="1"/>
              </p:cNvSpPr>
              <p:nvPr/>
            </p:nvSpPr>
            <p:spPr bwMode="auto">
              <a:xfrm>
                <a:off x="2736" y="1440"/>
                <a:ext cx="1152"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zh-CN" altLang="en-US" sz="2400" b="1">
                    <a:solidFill>
                      <a:srgbClr val="FFFFCC"/>
                    </a:solidFill>
                    <a:latin typeface="Times New Roman" panose="02020603050405020304" pitchFamily="18" charset="0"/>
                  </a:rPr>
                  <a:t>普及型</a:t>
                </a:r>
                <a:endParaRPr kumimoji="1" lang="zh-CN" altLang="en-US" sz="2400" b="1">
                  <a:solidFill>
                    <a:srgbClr val="FFFFCC"/>
                  </a:solidFill>
                  <a:latin typeface="Times New Roman" panose="02020603050405020304" pitchFamily="18" charset="0"/>
                </a:endParaRPr>
              </a:p>
            </p:txBody>
          </p:sp>
          <p:sp>
            <p:nvSpPr>
              <p:cNvPr id="1083" name="Rectangle 1081"/>
              <p:cNvSpPr>
                <a:spLocks noChangeArrowheads="1"/>
              </p:cNvSpPr>
              <p:nvPr/>
            </p:nvSpPr>
            <p:spPr bwMode="auto">
              <a:xfrm>
                <a:off x="3888" y="1440"/>
                <a:ext cx="576"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en-US" altLang="zh-CN" sz="2400" b="1">
                    <a:solidFill>
                      <a:srgbClr val="FFFFCC"/>
                    </a:solidFill>
                    <a:latin typeface="Times New Roman" panose="02020603050405020304" pitchFamily="18" charset="0"/>
                  </a:rPr>
                  <a:t>24</a:t>
                </a:r>
                <a:r>
                  <a:rPr kumimoji="1" lang="en-US" altLang="zh-CN" sz="2400" b="1">
                    <a:solidFill>
                      <a:srgbClr val="FFFFCC"/>
                    </a:solidFill>
                    <a:latin typeface="Times New Roman" panose="02020603050405020304" pitchFamily="18" charset="0"/>
                    <a:sym typeface="Symbol" panose="05050102010706020507" pitchFamily="18" charset="2"/>
                  </a:rPr>
                  <a:t>24</a:t>
                </a:r>
                <a:endParaRPr kumimoji="1" lang="en-US" altLang="zh-CN" sz="2400" b="1">
                  <a:solidFill>
                    <a:srgbClr val="FFFFCC"/>
                  </a:solidFill>
                  <a:latin typeface="Times New Roman" panose="02020603050405020304" pitchFamily="18" charset="0"/>
                </a:endParaRPr>
              </a:p>
            </p:txBody>
          </p:sp>
          <p:sp>
            <p:nvSpPr>
              <p:cNvPr id="1084" name="Rectangle 1082"/>
              <p:cNvSpPr>
                <a:spLocks noChangeArrowheads="1"/>
              </p:cNvSpPr>
              <p:nvPr/>
            </p:nvSpPr>
            <p:spPr bwMode="auto">
              <a:xfrm>
                <a:off x="4464" y="1440"/>
                <a:ext cx="1008"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kumimoji="1" lang="zh-CN" altLang="zh-CN" sz="2400" b="1">
                  <a:solidFill>
                    <a:srgbClr val="FFFFCC"/>
                  </a:solidFill>
                  <a:latin typeface="Times New Roman" panose="02020603050405020304" pitchFamily="18" charset="0"/>
                </a:endParaRPr>
              </a:p>
            </p:txBody>
          </p:sp>
        </p:grpSp>
        <p:grpSp>
          <p:nvGrpSpPr>
            <p:cNvPr id="1074" name="Group 1083"/>
            <p:cNvGrpSpPr/>
            <p:nvPr/>
          </p:nvGrpSpPr>
          <p:grpSpPr bwMode="auto">
            <a:xfrm>
              <a:off x="2736" y="2592"/>
              <a:ext cx="2736" cy="384"/>
              <a:chOff x="2736" y="1440"/>
              <a:chExt cx="2736" cy="384"/>
            </a:xfrm>
          </p:grpSpPr>
          <p:sp>
            <p:nvSpPr>
              <p:cNvPr id="1079" name="Rectangle 1084"/>
              <p:cNvSpPr>
                <a:spLocks noChangeArrowheads="1"/>
              </p:cNvSpPr>
              <p:nvPr/>
            </p:nvSpPr>
            <p:spPr bwMode="auto">
              <a:xfrm>
                <a:off x="2736" y="1440"/>
                <a:ext cx="1152"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zh-CN" altLang="en-US" sz="2400" b="1">
                    <a:solidFill>
                      <a:srgbClr val="FFFFCC"/>
                    </a:solidFill>
                    <a:latin typeface="Times New Roman" panose="02020603050405020304" pitchFamily="18" charset="0"/>
                  </a:rPr>
                  <a:t>提高型</a:t>
                </a:r>
                <a:endParaRPr kumimoji="1" lang="zh-CN" altLang="en-US" sz="2400" b="1">
                  <a:solidFill>
                    <a:srgbClr val="FFFFCC"/>
                  </a:solidFill>
                  <a:latin typeface="Times New Roman" panose="02020603050405020304" pitchFamily="18" charset="0"/>
                </a:endParaRPr>
              </a:p>
            </p:txBody>
          </p:sp>
          <p:sp>
            <p:nvSpPr>
              <p:cNvPr id="1080" name="Rectangle 1085"/>
              <p:cNvSpPr>
                <a:spLocks noChangeArrowheads="1"/>
              </p:cNvSpPr>
              <p:nvPr/>
            </p:nvSpPr>
            <p:spPr bwMode="auto">
              <a:xfrm>
                <a:off x="3888" y="1440"/>
                <a:ext cx="576"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en-US" altLang="zh-CN" sz="2400" b="1">
                    <a:solidFill>
                      <a:srgbClr val="FFFFCC"/>
                    </a:solidFill>
                    <a:latin typeface="Times New Roman" panose="02020603050405020304" pitchFamily="18" charset="0"/>
                  </a:rPr>
                  <a:t>32</a:t>
                </a:r>
                <a:r>
                  <a:rPr kumimoji="1" lang="en-US" altLang="zh-CN" sz="2400" b="1">
                    <a:solidFill>
                      <a:srgbClr val="FFFFCC"/>
                    </a:solidFill>
                    <a:latin typeface="Times New Roman" panose="02020603050405020304" pitchFamily="18" charset="0"/>
                    <a:sym typeface="Symbol" panose="05050102010706020507" pitchFamily="18" charset="2"/>
                  </a:rPr>
                  <a:t>32</a:t>
                </a:r>
                <a:endParaRPr kumimoji="1" lang="en-US" altLang="zh-CN" sz="2400" b="1">
                  <a:solidFill>
                    <a:srgbClr val="FFFFCC"/>
                  </a:solidFill>
                  <a:latin typeface="Times New Roman" panose="02020603050405020304" pitchFamily="18" charset="0"/>
                </a:endParaRPr>
              </a:p>
            </p:txBody>
          </p:sp>
          <p:sp>
            <p:nvSpPr>
              <p:cNvPr id="1081" name="Rectangle 1086"/>
              <p:cNvSpPr>
                <a:spLocks noChangeArrowheads="1"/>
              </p:cNvSpPr>
              <p:nvPr/>
            </p:nvSpPr>
            <p:spPr bwMode="auto">
              <a:xfrm>
                <a:off x="4464" y="1440"/>
                <a:ext cx="1008"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kumimoji="1" lang="zh-CN" altLang="zh-CN" sz="2400" b="1">
                  <a:solidFill>
                    <a:srgbClr val="FFFFCC"/>
                  </a:solidFill>
                  <a:latin typeface="Times New Roman" panose="02020603050405020304" pitchFamily="18" charset="0"/>
                </a:endParaRPr>
              </a:p>
            </p:txBody>
          </p:sp>
        </p:grpSp>
        <p:grpSp>
          <p:nvGrpSpPr>
            <p:cNvPr id="1075" name="Group 1087"/>
            <p:cNvGrpSpPr/>
            <p:nvPr/>
          </p:nvGrpSpPr>
          <p:grpSpPr bwMode="auto">
            <a:xfrm>
              <a:off x="2736" y="2976"/>
              <a:ext cx="2736" cy="384"/>
              <a:chOff x="2736" y="1440"/>
              <a:chExt cx="2736" cy="384"/>
            </a:xfrm>
          </p:grpSpPr>
          <p:sp>
            <p:nvSpPr>
              <p:cNvPr id="1076" name="Rectangle 1088"/>
              <p:cNvSpPr>
                <a:spLocks noChangeArrowheads="1"/>
              </p:cNvSpPr>
              <p:nvPr/>
            </p:nvSpPr>
            <p:spPr bwMode="auto">
              <a:xfrm>
                <a:off x="2736" y="1440"/>
                <a:ext cx="1152"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zh-CN" altLang="en-US" sz="2400" b="1">
                    <a:solidFill>
                      <a:srgbClr val="FFFFCC"/>
                    </a:solidFill>
                    <a:latin typeface="Times New Roman" panose="02020603050405020304" pitchFamily="18" charset="0"/>
                  </a:rPr>
                  <a:t>精密型</a:t>
                </a:r>
                <a:endParaRPr kumimoji="1" lang="zh-CN" altLang="en-US" sz="2400" b="1">
                  <a:solidFill>
                    <a:srgbClr val="FFFFCC"/>
                  </a:solidFill>
                  <a:latin typeface="Times New Roman" panose="02020603050405020304" pitchFamily="18" charset="0"/>
                </a:endParaRPr>
              </a:p>
            </p:txBody>
          </p:sp>
          <p:sp>
            <p:nvSpPr>
              <p:cNvPr id="1077" name="Rectangle 1089"/>
              <p:cNvSpPr>
                <a:spLocks noChangeArrowheads="1"/>
              </p:cNvSpPr>
              <p:nvPr/>
            </p:nvSpPr>
            <p:spPr bwMode="auto">
              <a:xfrm>
                <a:off x="3888" y="1440"/>
                <a:ext cx="576"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kumimoji="1" lang="en-US" altLang="zh-CN" sz="2400" b="1">
                    <a:solidFill>
                      <a:srgbClr val="FFFFCC"/>
                    </a:solidFill>
                    <a:latin typeface="Times New Roman" panose="02020603050405020304" pitchFamily="18" charset="0"/>
                  </a:rPr>
                  <a:t>48</a:t>
                </a:r>
                <a:r>
                  <a:rPr kumimoji="1" lang="en-US" altLang="zh-CN" sz="2400" b="1">
                    <a:solidFill>
                      <a:srgbClr val="FFFFCC"/>
                    </a:solidFill>
                    <a:latin typeface="Times New Roman" panose="02020603050405020304" pitchFamily="18" charset="0"/>
                    <a:sym typeface="Symbol" panose="05050102010706020507" pitchFamily="18" charset="2"/>
                  </a:rPr>
                  <a:t>48</a:t>
                </a:r>
                <a:endParaRPr kumimoji="1" lang="en-US" altLang="zh-CN" sz="2400" b="1">
                  <a:solidFill>
                    <a:srgbClr val="FFFFCC"/>
                  </a:solidFill>
                  <a:latin typeface="Times New Roman" panose="02020603050405020304" pitchFamily="18" charset="0"/>
                </a:endParaRPr>
              </a:p>
            </p:txBody>
          </p:sp>
          <p:sp>
            <p:nvSpPr>
              <p:cNvPr id="1078" name="Rectangle 1090"/>
              <p:cNvSpPr>
                <a:spLocks noChangeArrowheads="1"/>
              </p:cNvSpPr>
              <p:nvPr/>
            </p:nvSpPr>
            <p:spPr bwMode="auto">
              <a:xfrm>
                <a:off x="4464" y="1440"/>
                <a:ext cx="1008" cy="384"/>
              </a:xfrm>
              <a:prstGeom prst="rect">
                <a:avLst/>
              </a:prstGeom>
              <a:solidFill>
                <a:srgbClr val="FF7C80"/>
              </a:solidFill>
              <a:ln w="9525">
                <a:miter lim="800000"/>
              </a:ln>
              <a:scene3d>
                <a:camera prst="legacyObliqueTopRight"/>
                <a:lightRig rig="legacyFlat3" dir="b"/>
              </a:scene3d>
              <a:sp3d extrusionH="430200" prstMaterial="legacyMatte">
                <a:bevelT w="13500" h="13500" prst="angle"/>
                <a:bevelB w="13500" h="13500" prst="angle"/>
                <a:extrusionClr>
                  <a:srgbClr val="FF7C80"/>
                </a:extrusionClr>
                <a:contourClr>
                  <a:srgbClr val="FF7C80"/>
                </a:contourClr>
              </a:sp3d>
            </p:spPr>
            <p:txBody>
              <a:bodyPr wrap="none" anchor="ctr">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kumimoji="1" lang="zh-CN" altLang="zh-CN" sz="2400" b="1">
                  <a:solidFill>
                    <a:srgbClr val="FFFFCC"/>
                  </a:solidFill>
                  <a:latin typeface="Times New Roman" panose="02020603050405020304" pitchFamily="18" charset="0"/>
                </a:endParaRPr>
              </a:p>
            </p:txBody>
          </p:sp>
        </p:grpSp>
      </p:grpSp>
      <p:sp>
        <p:nvSpPr>
          <p:cNvPr id="1091" name="Text Box 1091"/>
          <p:cNvSpPr txBox="1">
            <a:spLocks noChangeArrowheads="1"/>
          </p:cNvSpPr>
          <p:nvPr/>
        </p:nvSpPr>
        <p:spPr bwMode="auto">
          <a:xfrm>
            <a:off x="7825680" y="3860304"/>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kumimoji="1" lang="en-US" altLang="zh-CN" sz="2400" b="1">
                <a:solidFill>
                  <a:srgbClr val="FFFFCC"/>
                </a:solidFill>
                <a:latin typeface="Times New Roman" panose="02020603050405020304" pitchFamily="18" charset="0"/>
              </a:rPr>
              <a:t>72</a:t>
            </a:r>
            <a:endParaRPr kumimoji="1" lang="en-US" altLang="zh-CN" sz="2400" b="1">
              <a:latin typeface="Times New Roman" panose="02020603050405020304" pitchFamily="18" charset="0"/>
            </a:endParaRPr>
          </a:p>
        </p:txBody>
      </p:sp>
      <p:sp>
        <p:nvSpPr>
          <p:cNvPr id="1092" name="Text Box 1092"/>
          <p:cNvSpPr txBox="1">
            <a:spLocks noChangeArrowheads="1"/>
          </p:cNvSpPr>
          <p:nvPr/>
        </p:nvSpPr>
        <p:spPr bwMode="auto">
          <a:xfrm>
            <a:off x="7749480" y="4469904"/>
            <a:ext cx="641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kumimoji="1" lang="en-US" altLang="zh-CN" sz="2400" b="1">
                <a:solidFill>
                  <a:srgbClr val="FFFFCC"/>
                </a:solidFill>
                <a:latin typeface="Times New Roman" panose="02020603050405020304" pitchFamily="18" charset="0"/>
              </a:rPr>
              <a:t>128</a:t>
            </a:r>
            <a:endParaRPr kumimoji="1" lang="en-US" altLang="zh-CN" sz="2400" b="1">
              <a:latin typeface="Times New Roman" panose="02020603050405020304" pitchFamily="18" charset="0"/>
            </a:endParaRPr>
          </a:p>
        </p:txBody>
      </p:sp>
      <p:sp>
        <p:nvSpPr>
          <p:cNvPr id="1093" name="Text Box 1093"/>
          <p:cNvSpPr txBox="1">
            <a:spLocks noChangeArrowheads="1"/>
          </p:cNvSpPr>
          <p:nvPr/>
        </p:nvSpPr>
        <p:spPr bwMode="auto">
          <a:xfrm>
            <a:off x="7749480" y="5079504"/>
            <a:ext cx="641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kumimoji="1" lang="en-US" altLang="zh-CN" sz="2400" b="1">
                <a:solidFill>
                  <a:srgbClr val="FFFFCC"/>
                </a:solidFill>
                <a:latin typeface="Times New Roman" panose="02020603050405020304" pitchFamily="18" charset="0"/>
              </a:rPr>
              <a:t>288</a:t>
            </a:r>
            <a:endParaRPr kumimoji="1" lang="en-US" altLang="zh-CN" sz="2400" b="1">
              <a:latin typeface="Times New Roman" panose="02020603050405020304"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1" name="WHOOSH.WAV"/>
                                        </p:tgtEl>
                                      </p:cMediaNode>
                                    </p:audio>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12"/>
                                        </p:tgtEl>
                                        <p:attrNameLst>
                                          <p:attrName>style.visibility</p:attrName>
                                        </p:attrNameLst>
                                      </p:cBhvr>
                                      <p:to>
                                        <p:strVal val="visible"/>
                                      </p:to>
                                    </p:set>
                                    <p:animEffect transition="in" filter="dissolve">
                                      <p:cBhvr>
                                        <p:cTn id="12" dur="500"/>
                                        <p:tgtEl>
                                          <p:spTgt spid="712"/>
                                        </p:tgtEl>
                                      </p:cBhvr>
                                    </p:animEffect>
                                  </p:childTnLst>
                                  <p:subTnLst>
                                    <p:audio>
                                      <p:cMediaNode>
                                        <p:cTn display="0" masterRel="sameClick">
                                          <p:stCondLst>
                                            <p:cond evt="begin" delay="0">
                                              <p:tn val="10"/>
                                            </p:cond>
                                          </p:stCondLst>
                                          <p:endCondLst>
                                            <p:cond evt="onStopAudio" delay="0">
                                              <p:tgtEl>
                                                <p:sldTgt/>
                                              </p:tgtEl>
                                            </p:cond>
                                          </p:endCondLst>
                                        </p:cTn>
                                        <p:tgtEl>
                                          <p:sndTgt r:embed="rId1" name="WHOOSH.WAV"/>
                                        </p:tgtEl>
                                      </p:cMediaNode>
                                    </p:audio>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70"/>
                                        </p:tgtEl>
                                        <p:attrNameLst>
                                          <p:attrName>style.visibility</p:attrName>
                                        </p:attrNameLst>
                                      </p:cBhvr>
                                      <p:to>
                                        <p:strVal val="visible"/>
                                      </p:to>
                                    </p:set>
                                    <p:animEffect transition="in" filter="blinds(horizontal)">
                                      <p:cBhvr>
                                        <p:cTn id="17" dur="500"/>
                                        <p:tgtEl>
                                          <p:spTgt spid="1070"/>
                                        </p:tgtEl>
                                      </p:cBhvr>
                                    </p:animEffect>
                                  </p:childTnLst>
                                  <p:subTnLst>
                                    <p:audio>
                                      <p:cMediaNode>
                                        <p:cTn display="0" masterRel="sameClick">
                                          <p:stCondLst>
                                            <p:cond evt="begin" delay="0">
                                              <p:tn val="15"/>
                                            </p:cond>
                                          </p:stCondLst>
                                          <p:endCondLst>
                                            <p:cond evt="onStopAudio" delay="0">
                                              <p:tgtEl>
                                                <p:sldTgt/>
                                              </p:tgtEl>
                                            </p:cond>
                                          </p:endCondLst>
                                        </p:cTn>
                                        <p:tgtEl>
                                          <p:sndTgt r:embed="rId1" name="WHOOSH.WAV"/>
                                        </p:tgtEl>
                                      </p:cMediaNode>
                                    </p:audio>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109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1" name="WHOOSH.WAV"/>
                                        </p:tgtEl>
                                      </p:cMediaNode>
                                    </p:audio>
                                  </p:sub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1092"/>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1" name="WHOOSH.WAV"/>
                                        </p:tgtEl>
                                      </p:cMediaNode>
                                    </p:audio>
                                  </p:sub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1093"/>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1"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1" grpId="0" autoUpdateAnimBg="0"/>
      <p:bldP spid="1092" grpId="0" autoUpdateAnimBg="0"/>
      <p:bldP spid="1093"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nvSpPr>
        <p:spPr>
          <a:xfrm>
            <a:off x="453922" y="1484784"/>
            <a:ext cx="4118078" cy="72008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1" hangingPunct="1"/>
            <a:r>
              <a:rPr lang="zh-CN" altLang="en-US" b="1" dirty="0">
                <a:solidFill>
                  <a:srgbClr val="0000FF"/>
                </a:solidFill>
                <a:latin typeface="Arial" panose="020B0604020202020204" pitchFamily="34" charset="0"/>
                <a:ea typeface="楷体_GB2312" pitchFamily="49" charset="-122"/>
                <a:cs typeface="+mn-cs"/>
              </a:rPr>
              <a:t>信息的数字化表示</a:t>
            </a:r>
            <a:endParaRPr lang="zh-CN" altLang="en-US" b="1" dirty="0">
              <a:solidFill>
                <a:srgbClr val="0000FF"/>
              </a:solidFill>
              <a:latin typeface="Arial" panose="020B0604020202020204" pitchFamily="34" charset="0"/>
              <a:ea typeface="楷体_GB2312" pitchFamily="49" charset="-122"/>
              <a:cs typeface="+mn-cs"/>
            </a:endParaRPr>
          </a:p>
        </p:txBody>
      </p:sp>
      <p:sp>
        <p:nvSpPr>
          <p:cNvPr id="3" name="Rectangle 3"/>
          <p:cNvSpPr>
            <a:spLocks noGrp="1" noChangeArrowheads="1"/>
          </p:cNvSpPr>
          <p:nvPr/>
        </p:nvSpPr>
        <p:spPr>
          <a:xfrm>
            <a:off x="1151620" y="2492896"/>
            <a:ext cx="6840760" cy="2160240"/>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a:lstStyle>
          <a:p>
            <a:pPr marL="0" indent="0">
              <a:buNone/>
            </a:pPr>
            <a:r>
              <a:rPr lang="en-US" altLang="zh-CN" sz="3600" b="1" dirty="0">
                <a:ea typeface="宋体" panose="02010600030101010101" pitchFamily="2" charset="-122"/>
              </a:rPr>
              <a:t>1.ASCII</a:t>
            </a:r>
            <a:r>
              <a:rPr lang="zh-CN" altLang="en-US" sz="3600" b="1" dirty="0">
                <a:ea typeface="宋体" panose="02010600030101010101" pitchFamily="2" charset="-122"/>
              </a:rPr>
              <a:t>编码                      </a:t>
            </a:r>
            <a:r>
              <a:rPr lang="en-US" altLang="zh-CN" sz="3600" b="1" dirty="0">
                <a:ea typeface="宋体" panose="02010600030101010101" pitchFamily="2" charset="-122"/>
              </a:rPr>
              <a:t>2.</a:t>
            </a:r>
            <a:r>
              <a:rPr lang="zh-CN" altLang="en-US" sz="3600" b="1" dirty="0">
                <a:ea typeface="宋体" panose="02010600030101010101" pitchFamily="2" charset="-122"/>
              </a:rPr>
              <a:t>中文编码</a:t>
            </a:r>
            <a:endParaRPr lang="zh-CN" altLang="en-US" sz="3600" b="1" dirty="0">
              <a:ea typeface="宋体" panose="02010600030101010101" pitchFamily="2" charset="-122"/>
            </a:endParaRPr>
          </a:p>
          <a:p>
            <a:pPr marL="0" indent="0">
              <a:buNone/>
            </a:pPr>
            <a:r>
              <a:rPr lang="en-US" altLang="zh-CN" sz="3600" b="1" dirty="0">
                <a:ea typeface="宋体" panose="02010600030101010101" pitchFamily="2" charset="-122"/>
              </a:rPr>
              <a:t>3.BCD</a:t>
            </a:r>
            <a:r>
              <a:rPr lang="zh-CN" altLang="en-US" sz="3600" b="1" dirty="0">
                <a:ea typeface="宋体" panose="02010600030101010101" pitchFamily="2" charset="-122"/>
              </a:rPr>
              <a:t>编码                        </a:t>
            </a:r>
            <a:r>
              <a:rPr lang="en-US" altLang="zh-CN" sz="3600" b="1" dirty="0">
                <a:ea typeface="宋体" panose="02010600030101010101" pitchFamily="2" charset="-122"/>
              </a:rPr>
              <a:t>4.</a:t>
            </a:r>
            <a:r>
              <a:rPr lang="zh-CN" altLang="en-US" sz="3600" b="1" dirty="0">
                <a:ea typeface="宋体" panose="02010600030101010101" pitchFamily="2" charset="-122"/>
              </a:rPr>
              <a:t>图像编码</a:t>
            </a:r>
            <a:endParaRPr lang="zh-CN" altLang="en-US" sz="3600" b="1" dirty="0">
              <a:ea typeface="宋体" panose="02010600030101010101" pitchFamily="2" charset="-122"/>
            </a:endParaRPr>
          </a:p>
          <a:p>
            <a:pPr marL="0" indent="0">
              <a:buNone/>
            </a:pPr>
            <a:r>
              <a:rPr lang="en-US" altLang="zh-CN" sz="3600" b="1" dirty="0">
                <a:ea typeface="宋体" panose="02010600030101010101" pitchFamily="2" charset="-122"/>
              </a:rPr>
              <a:t>5.</a:t>
            </a:r>
            <a:r>
              <a:rPr lang="zh-CN" altLang="en-US" sz="3600" b="1" dirty="0">
                <a:ea typeface="宋体" panose="02010600030101010101" pitchFamily="2" charset="-122"/>
              </a:rPr>
              <a:t>声音编码                       </a:t>
            </a:r>
            <a:r>
              <a:rPr lang="en-US" altLang="zh-CN" sz="3600" b="1" dirty="0">
                <a:ea typeface="宋体" panose="02010600030101010101" pitchFamily="2" charset="-122"/>
              </a:rPr>
              <a:t>6.</a:t>
            </a:r>
            <a:r>
              <a:rPr lang="zh-CN" altLang="en-US" sz="3600" b="1" dirty="0">
                <a:ea typeface="宋体" panose="02010600030101010101" pitchFamily="2" charset="-122"/>
              </a:rPr>
              <a:t>视频编码</a:t>
            </a:r>
            <a:endParaRPr lang="zh-CN" altLang="en-US" sz="3600" b="1" dirty="0">
              <a:ea typeface="宋体" panose="02010600030101010101" pitchFamily="2" charset="-122"/>
            </a:endParaRPr>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tretch>
            <a:fillRect/>
          </a:stretch>
        </p:blipFill>
        <p:spPr>
          <a:xfrm>
            <a:off x="6906299" y="1988840"/>
            <a:ext cx="1800200" cy="3133092"/>
          </a:xfrm>
          <a:prstGeom prst="rect">
            <a:avLst/>
          </a:prstGeom>
        </p:spPr>
      </p:pic>
      <p:sp>
        <p:nvSpPr>
          <p:cNvPr id="4" name="Rectangle 2"/>
          <p:cNvSpPr>
            <a:spLocks noGrp="1" noChangeArrowheads="1"/>
          </p:cNvSpPr>
          <p:nvPr>
            <p:ph type="title"/>
          </p:nvPr>
        </p:nvSpPr>
        <p:spPr>
          <a:xfrm>
            <a:off x="101270" y="1196752"/>
            <a:ext cx="2310490" cy="589632"/>
          </a:xfrm>
        </p:spPr>
        <p:txBody>
          <a:bodyPr>
            <a:normAutofit/>
          </a:bodyPr>
          <a:lstStyle/>
          <a:p>
            <a:pPr eaLnBrk="1" hangingPunct="1"/>
            <a:r>
              <a:rPr lang="zh-CN" altLang="en-US" sz="3200" dirty="0">
                <a:solidFill>
                  <a:srgbClr val="FF0000"/>
                </a:solidFill>
                <a:latin typeface="Times New Roman" panose="02020603050405020304" pitchFamily="18" charset="0"/>
                <a:ea typeface="宋体" panose="02010600030101010101" pitchFamily="2" charset="-122"/>
              </a:rPr>
              <a:t>矢量式字形</a:t>
            </a:r>
            <a:endParaRPr lang="zh-CN" altLang="en-US" sz="3200" dirty="0">
              <a:solidFill>
                <a:srgbClr val="FF0000"/>
              </a:solidFill>
              <a:latin typeface="Times New Roman" panose="02020603050405020304" pitchFamily="18" charset="0"/>
              <a:ea typeface="宋体" panose="02010600030101010101" pitchFamily="2" charset="-122"/>
            </a:endParaRPr>
          </a:p>
        </p:txBody>
      </p:sp>
      <p:sp>
        <p:nvSpPr>
          <p:cNvPr id="5" name="Rectangle 3"/>
          <p:cNvSpPr txBox="1">
            <a:spLocks noChangeArrowheads="1"/>
          </p:cNvSpPr>
          <p:nvPr/>
        </p:nvSpPr>
        <p:spPr>
          <a:xfrm>
            <a:off x="437501" y="1988840"/>
            <a:ext cx="5904655" cy="3600400"/>
          </a:xfrm>
          <a:prstGeom prst="rect">
            <a:avLst/>
          </a:prstGeom>
        </p:spPr>
        <p:txBody>
          <a:bodyPr vert="horz" lIns="91440" tIns="45720" rIns="91440" bIns="45720" rtlCol="0">
            <a:normAutofit fontScale="92500"/>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50000"/>
              </a:lnSpc>
              <a:spcBef>
                <a:spcPts val="0"/>
              </a:spcBef>
            </a:pPr>
            <a:r>
              <a:rPr lang="zh-CN" altLang="en-US" b="1" dirty="0">
                <a:ea typeface="宋体" panose="02010600030101010101" pitchFamily="2" charset="-122"/>
              </a:rPr>
              <a:t>（</a:t>
            </a:r>
            <a:r>
              <a:rPr lang="en-US" altLang="zh-CN" b="1" dirty="0">
                <a:ea typeface="宋体" panose="02010600030101010101" pitchFamily="2" charset="-122"/>
              </a:rPr>
              <a:t>1</a:t>
            </a:r>
            <a:r>
              <a:rPr lang="zh-CN" altLang="en-US" b="1" dirty="0">
                <a:ea typeface="宋体" panose="02010600030101010101" pitchFamily="2" charset="-122"/>
              </a:rPr>
              <a:t>）将汉字看作由笔画组成的图形，抽取汉字每个笔画的特征坐标值，这些坐标组合起来就得到这个汉字的矢量信息。</a:t>
            </a:r>
            <a:endParaRPr lang="zh-CN" altLang="en-US" b="1" dirty="0">
              <a:ea typeface="宋体" panose="02010600030101010101" pitchFamily="2" charset="-122"/>
            </a:endParaRPr>
          </a:p>
          <a:p>
            <a:pPr>
              <a:lnSpc>
                <a:spcPct val="150000"/>
              </a:lnSpc>
              <a:spcBef>
                <a:spcPts val="0"/>
              </a:spcBef>
            </a:pPr>
            <a:r>
              <a:rPr lang="zh-CN" altLang="en-US" b="1" dirty="0">
                <a:ea typeface="宋体" panose="02010600030101010101" pitchFamily="2" charset="-122"/>
              </a:rPr>
              <a:t>（</a:t>
            </a:r>
            <a:r>
              <a:rPr lang="en-US" altLang="zh-CN" b="1" dirty="0">
                <a:ea typeface="宋体" panose="02010600030101010101" pitchFamily="2" charset="-122"/>
              </a:rPr>
              <a:t>2</a:t>
            </a:r>
            <a:r>
              <a:rPr lang="zh-CN" altLang="en-US" b="1" dirty="0">
                <a:ea typeface="宋体" panose="02010600030101010101" pitchFamily="2" charset="-122"/>
              </a:rPr>
              <a:t>）对缩放字体大小很方便，并且字体不易变形。</a:t>
            </a:r>
            <a:endParaRPr lang="zh-CN" altLang="en-US" b="1" dirty="0">
              <a:ea typeface="宋体" panose="02010600030101010101" pitchFamily="2" charset="-122"/>
            </a:endParaRPr>
          </a:p>
          <a:p>
            <a:pPr>
              <a:lnSpc>
                <a:spcPct val="150000"/>
              </a:lnSpc>
              <a:spcBef>
                <a:spcPts val="0"/>
              </a:spcBef>
            </a:pPr>
            <a:r>
              <a:rPr lang="zh-CN" altLang="en-US" b="1" dirty="0">
                <a:ea typeface="宋体" panose="02010600030101010101" pitchFamily="2" charset="-122"/>
              </a:rPr>
              <a:t>（</a:t>
            </a:r>
            <a:r>
              <a:rPr lang="en-US" altLang="zh-CN" b="1" dirty="0">
                <a:ea typeface="宋体" panose="02010600030101010101" pitchFamily="2" charset="-122"/>
              </a:rPr>
              <a:t>3</a:t>
            </a:r>
            <a:r>
              <a:rPr lang="zh-CN" altLang="en-US" b="1" dirty="0">
                <a:ea typeface="宋体" panose="02010600030101010101" pitchFamily="2" charset="-122"/>
              </a:rPr>
              <a:t>）每个汉字笔画不同，抽取的矢量信息大小也不相同。</a:t>
            </a:r>
            <a:endParaRPr lang="zh-CN" altLang="en-US" b="1" dirty="0">
              <a:ea typeface="宋体" panose="02010600030101010101" pitchFamily="2" charset="-122"/>
            </a:endParaRP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stretch>
            <a:fillRect/>
          </a:stretch>
        </p:blipFill>
        <p:spPr>
          <a:xfrm>
            <a:off x="1666957" y="2276872"/>
            <a:ext cx="3228571" cy="3161905"/>
          </a:xfrm>
          <a:prstGeom prst="rect">
            <a:avLst/>
          </a:prstGeom>
        </p:spPr>
      </p:pic>
      <p:sp>
        <p:nvSpPr>
          <p:cNvPr id="9" name="文本框 8"/>
          <p:cNvSpPr txBox="1"/>
          <p:nvPr/>
        </p:nvSpPr>
        <p:spPr>
          <a:xfrm>
            <a:off x="323528" y="1419223"/>
            <a:ext cx="4572000" cy="584775"/>
          </a:xfrm>
          <a:prstGeom prst="rect">
            <a:avLst/>
          </a:prstGeom>
          <a:noFill/>
        </p:spPr>
        <p:txBody>
          <a:bodyPr wrap="square">
            <a:spAutoFit/>
          </a:bodyPr>
          <a:lstStyle/>
          <a:p>
            <a:pPr defTabSz="1306830" eaLnBrk="0" hangingPunct="0"/>
            <a:r>
              <a:rPr lang="zh-CN" altLang="en-US" sz="3200" b="1" dirty="0">
                <a:latin typeface="Times New Roman" panose="02020603050405020304" pitchFamily="18" charset="0"/>
                <a:ea typeface="宋体" panose="02010600030101010101" pitchFamily="2" charset="-122"/>
              </a:rPr>
              <a:t>点阵式与矢量式的比较</a:t>
            </a:r>
            <a:endParaRPr lang="zh-CN" altLang="en-US" sz="3200" b="1" dirty="0">
              <a:latin typeface="Times New Roman" panose="02020603050405020304" pitchFamily="18" charset="0"/>
              <a:ea typeface="宋体" panose="02010600030101010101" pitchFamily="2" charset="-122"/>
            </a:endParaRP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107504" y="1412776"/>
            <a:ext cx="2238482" cy="445616"/>
          </a:xfrm>
        </p:spPr>
        <p:txBody>
          <a:bodyPr>
            <a:normAutofit fontScale="90000"/>
          </a:bodyPr>
          <a:lstStyle/>
          <a:p>
            <a:pPr eaLnBrk="1" hangingPunct="1"/>
            <a:r>
              <a:rPr lang="en-US" altLang="zh-CN" sz="2800" dirty="0">
                <a:solidFill>
                  <a:srgbClr val="FF0000"/>
                </a:solidFill>
                <a:ea typeface="宋体" panose="02010600030101010101" pitchFamily="2" charset="-122"/>
              </a:rPr>
              <a:t>OpenType</a:t>
            </a:r>
            <a:r>
              <a:rPr lang="zh-CN" altLang="zh-CN" sz="2800" dirty="0">
                <a:solidFill>
                  <a:srgbClr val="FF0000"/>
                </a:solidFill>
                <a:ea typeface="宋体" panose="02010600030101010101" pitchFamily="2" charset="-122"/>
              </a:rPr>
              <a:t>字体</a:t>
            </a:r>
            <a:endParaRPr lang="zh-CN" altLang="en-US" sz="2800" dirty="0">
              <a:solidFill>
                <a:srgbClr val="FF0000"/>
              </a:solidFill>
              <a:latin typeface="Times New Roman" panose="02020603050405020304" pitchFamily="18" charset="0"/>
              <a:ea typeface="宋体" panose="02010600030101010101" pitchFamily="2" charset="-122"/>
            </a:endParaRPr>
          </a:p>
        </p:txBody>
      </p:sp>
      <p:sp>
        <p:nvSpPr>
          <p:cNvPr id="3" name="Rectangle 3"/>
          <p:cNvSpPr txBox="1">
            <a:spLocks noChangeArrowheads="1"/>
          </p:cNvSpPr>
          <p:nvPr/>
        </p:nvSpPr>
        <p:spPr>
          <a:xfrm>
            <a:off x="228600" y="2060848"/>
            <a:ext cx="8519864" cy="3809640"/>
          </a:xfrm>
          <a:prstGeom prst="rect">
            <a:avLst/>
          </a:prstGeom>
        </p:spPr>
        <p:txBody>
          <a:bodyPr vert="horz" lIns="91440" tIns="45720" rIns="91440" bIns="45720" rtlCol="0">
            <a:normAutofit/>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60000"/>
              </a:lnSpc>
            </a:pPr>
            <a:r>
              <a:rPr lang="zh-CN" altLang="en-US" sz="2000" b="1" dirty="0">
                <a:ea typeface="宋体" panose="02010600030101010101" pitchFamily="2" charset="-122"/>
              </a:rPr>
              <a:t>（</a:t>
            </a:r>
            <a:r>
              <a:rPr lang="en-US" altLang="zh-CN" sz="2000" b="1" dirty="0">
                <a:ea typeface="宋体" panose="02010600030101010101" pitchFamily="2" charset="-122"/>
              </a:rPr>
              <a:t>1</a:t>
            </a:r>
            <a:r>
              <a:rPr lang="zh-CN" altLang="en-US" sz="2000" b="1" dirty="0">
                <a:ea typeface="宋体" panose="02010600030101010101" pitchFamily="2" charset="-122"/>
              </a:rPr>
              <a:t>）</a:t>
            </a:r>
            <a:r>
              <a:rPr lang="en-US" altLang="zh-CN" sz="2000" b="1" dirty="0">
                <a:ea typeface="宋体" panose="02010600030101010101" pitchFamily="2" charset="-122"/>
              </a:rPr>
              <a:t>OpenType</a:t>
            </a:r>
            <a:r>
              <a:rPr lang="zh-CN" altLang="zh-CN" sz="2000" b="1" dirty="0">
                <a:ea typeface="宋体" panose="02010600030101010101" pitchFamily="2" charset="-122"/>
              </a:rPr>
              <a:t>字体是为了实现</a:t>
            </a:r>
            <a:r>
              <a:rPr lang="en-US" altLang="zh-CN" sz="2000" b="1" dirty="0">
                <a:ea typeface="宋体" panose="02010600030101010101" pitchFamily="2" charset="-122"/>
              </a:rPr>
              <a:t>Windows</a:t>
            </a:r>
            <a:r>
              <a:rPr lang="zh-CN" altLang="zh-CN" sz="2000" b="1" dirty="0">
                <a:ea typeface="宋体" panose="02010600030101010101" pitchFamily="2" charset="-122"/>
              </a:rPr>
              <a:t>和</a:t>
            </a:r>
            <a:r>
              <a:rPr lang="en-US" altLang="zh-CN" sz="2000" b="1" dirty="0">
                <a:ea typeface="宋体" panose="02010600030101010101" pitchFamily="2" charset="-122"/>
              </a:rPr>
              <a:t>Macintosh</a:t>
            </a:r>
            <a:r>
              <a:rPr lang="zh-CN" altLang="zh-CN" sz="2000" b="1" dirty="0">
                <a:ea typeface="宋体" panose="02010600030101010101" pitchFamily="2" charset="-122"/>
              </a:rPr>
              <a:t>系统兼容，由美国微软公司与</a:t>
            </a:r>
            <a:r>
              <a:rPr lang="en-US" altLang="zh-CN" sz="2000" b="1" dirty="0">
                <a:ea typeface="宋体" panose="02010600030101010101" pitchFamily="2" charset="-122"/>
              </a:rPr>
              <a:t>Adobe</a:t>
            </a:r>
            <a:r>
              <a:rPr lang="zh-CN" altLang="zh-CN" sz="2000" b="1" dirty="0">
                <a:ea typeface="宋体" panose="02010600030101010101" pitchFamily="2" charset="-122"/>
              </a:rPr>
              <a:t>公司联合开发，用来替代</a:t>
            </a:r>
            <a:r>
              <a:rPr lang="en-US" altLang="zh-CN" sz="2000" b="1" dirty="0">
                <a:ea typeface="宋体" panose="02010600030101010101" pitchFamily="2" charset="-122"/>
              </a:rPr>
              <a:t>TrueType</a:t>
            </a:r>
            <a:r>
              <a:rPr lang="zh-CN" altLang="zh-CN" sz="2000" b="1" dirty="0">
                <a:ea typeface="宋体" panose="02010600030101010101" pitchFamily="2" charset="-122"/>
              </a:rPr>
              <a:t>字型的新字型。</a:t>
            </a:r>
            <a:endParaRPr lang="en-US" altLang="zh-CN" sz="2000" b="1" dirty="0">
              <a:ea typeface="宋体" panose="02010600030101010101" pitchFamily="2" charset="-122"/>
            </a:endParaRPr>
          </a:p>
          <a:p>
            <a:pPr>
              <a:lnSpc>
                <a:spcPct val="160000"/>
              </a:lnSpc>
            </a:pPr>
            <a:r>
              <a:rPr lang="zh-CN" altLang="en-US" sz="2000" b="1" dirty="0">
                <a:ea typeface="宋体" panose="02010600030101010101" pitchFamily="2" charset="-122"/>
              </a:rPr>
              <a:t>（</a:t>
            </a:r>
            <a:r>
              <a:rPr lang="en-US" altLang="zh-CN" sz="2000" b="1" dirty="0">
                <a:ea typeface="宋体" panose="02010600030101010101" pitchFamily="2" charset="-122"/>
              </a:rPr>
              <a:t>2</a:t>
            </a:r>
            <a:r>
              <a:rPr lang="zh-CN" altLang="en-US" sz="2000" b="1" dirty="0">
                <a:ea typeface="宋体" panose="02010600030101010101" pitchFamily="2" charset="-122"/>
              </a:rPr>
              <a:t>）</a:t>
            </a:r>
            <a:r>
              <a:rPr lang="zh-CN" altLang="zh-CN" sz="2000" b="1" dirty="0">
                <a:ea typeface="宋体" panose="02010600030101010101" pitchFamily="2" charset="-122"/>
              </a:rPr>
              <a:t>它在继承了</a:t>
            </a:r>
            <a:r>
              <a:rPr lang="en-US" altLang="zh-CN" sz="2000" b="1" dirty="0">
                <a:ea typeface="宋体" panose="02010600030101010101" pitchFamily="2" charset="-122"/>
              </a:rPr>
              <a:t>TrueType</a:t>
            </a:r>
            <a:r>
              <a:rPr lang="zh-CN" altLang="zh-CN" sz="2000" b="1" dirty="0">
                <a:ea typeface="宋体" panose="02010600030101010101" pitchFamily="2" charset="-122"/>
              </a:rPr>
              <a:t>格式的基础上增加了对</a:t>
            </a:r>
            <a:r>
              <a:rPr lang="en-US" altLang="zh-CN" sz="2000" b="1" dirty="0">
                <a:ea typeface="宋体" panose="02010600030101010101" pitchFamily="2" charset="-122"/>
              </a:rPr>
              <a:t>PostScript</a:t>
            </a:r>
            <a:r>
              <a:rPr lang="zh-CN" altLang="zh-CN" sz="2000" b="1" dirty="0">
                <a:ea typeface="宋体" panose="02010600030101010101" pitchFamily="2" charset="-122"/>
              </a:rPr>
              <a:t>字型数据的支持，所以</a:t>
            </a:r>
            <a:r>
              <a:rPr lang="en-US" altLang="zh-CN" sz="2000" b="1" dirty="0">
                <a:ea typeface="宋体" panose="02010600030101010101" pitchFamily="2" charset="-122"/>
              </a:rPr>
              <a:t>OpenType</a:t>
            </a:r>
            <a:r>
              <a:rPr lang="zh-CN" altLang="zh-CN" sz="2000" b="1" dirty="0">
                <a:ea typeface="宋体" panose="02010600030101010101" pitchFamily="2" charset="-122"/>
              </a:rPr>
              <a:t>的字形数据既可以采用</a:t>
            </a:r>
            <a:r>
              <a:rPr lang="en-US" altLang="zh-CN" sz="2000" b="1" dirty="0">
                <a:ea typeface="宋体" panose="02010600030101010101" pitchFamily="2" charset="-122"/>
              </a:rPr>
              <a:t>TrueType</a:t>
            </a:r>
            <a:r>
              <a:rPr lang="zh-CN" altLang="zh-CN" sz="2000" b="1" dirty="0">
                <a:ea typeface="宋体" panose="02010600030101010101" pitchFamily="2" charset="-122"/>
              </a:rPr>
              <a:t>的字形描述方式，也可以采用</a:t>
            </a:r>
            <a:r>
              <a:rPr lang="en-US" altLang="zh-CN" sz="2000" b="1" dirty="0">
                <a:ea typeface="宋体" panose="02010600030101010101" pitchFamily="2" charset="-122"/>
              </a:rPr>
              <a:t>PostScript</a:t>
            </a:r>
            <a:r>
              <a:rPr lang="zh-CN" altLang="zh-CN" sz="2000" b="1" dirty="0">
                <a:ea typeface="宋体" panose="02010600030101010101" pitchFamily="2" charset="-122"/>
              </a:rPr>
              <a:t>的字型描述方式。同一个</a:t>
            </a:r>
            <a:r>
              <a:rPr lang="en-US" altLang="zh-CN" sz="2000" b="1" dirty="0">
                <a:ea typeface="宋体" panose="02010600030101010101" pitchFamily="2" charset="-122"/>
              </a:rPr>
              <a:t>OpenType</a:t>
            </a:r>
            <a:r>
              <a:rPr lang="zh-CN" altLang="zh-CN" sz="2000" b="1" dirty="0">
                <a:ea typeface="宋体" panose="02010600030101010101" pitchFamily="2" charset="-122"/>
              </a:rPr>
              <a:t>字体文件可以用于</a:t>
            </a:r>
            <a:r>
              <a:rPr lang="en-US" altLang="zh-CN" sz="2000" b="1" dirty="0">
                <a:ea typeface="宋体" panose="02010600030101010101" pitchFamily="2" charset="-122"/>
              </a:rPr>
              <a:t>Mac </a:t>
            </a:r>
            <a:r>
              <a:rPr lang="en-US" altLang="zh-CN" sz="2000" b="1" dirty="0" err="1">
                <a:ea typeface="宋体" panose="02010600030101010101" pitchFamily="2" charset="-122"/>
              </a:rPr>
              <a:t>OS,Windows</a:t>
            </a:r>
            <a:r>
              <a:rPr lang="en-US" altLang="zh-CN" sz="2000" b="1" dirty="0">
                <a:ea typeface="宋体" panose="02010600030101010101" pitchFamily="2" charset="-122"/>
              </a:rPr>
              <a:t> </a:t>
            </a:r>
            <a:r>
              <a:rPr lang="zh-CN" altLang="zh-CN" sz="2000" b="1" dirty="0">
                <a:ea typeface="宋体" panose="02010600030101010101" pitchFamily="2" charset="-122"/>
              </a:rPr>
              <a:t>和</a:t>
            </a:r>
            <a:r>
              <a:rPr lang="en-US" altLang="zh-CN" sz="2000" b="1" dirty="0">
                <a:ea typeface="宋体" panose="02010600030101010101" pitchFamily="2" charset="-122"/>
              </a:rPr>
              <a:t> Linux</a:t>
            </a:r>
            <a:r>
              <a:rPr lang="zh-CN" altLang="zh-CN" sz="2000" b="1" dirty="0">
                <a:ea typeface="宋体" panose="02010600030101010101" pitchFamily="2" charset="-122"/>
              </a:rPr>
              <a:t>系统，这种跨平台的字库非常方便于用户的使用。</a:t>
            </a:r>
            <a:endParaRPr lang="en-US" altLang="zh-CN" sz="2000" b="1" dirty="0">
              <a:ea typeface="宋体" panose="02010600030101010101" pitchFamily="2" charset="-122"/>
            </a:endParaRPr>
          </a:p>
          <a:p>
            <a:pPr>
              <a:lnSpc>
                <a:spcPct val="160000"/>
              </a:lnSpc>
            </a:pPr>
            <a:r>
              <a:rPr lang="zh-CN" altLang="en-US" sz="2000" b="1" dirty="0">
                <a:ea typeface="宋体" panose="02010600030101010101" pitchFamily="2" charset="-122"/>
              </a:rPr>
              <a:t>（</a:t>
            </a:r>
            <a:r>
              <a:rPr lang="en-US" altLang="zh-CN" sz="2000" b="1" dirty="0">
                <a:ea typeface="宋体" panose="02010600030101010101" pitchFamily="2" charset="-122"/>
              </a:rPr>
              <a:t>3</a:t>
            </a:r>
            <a:r>
              <a:rPr lang="zh-CN" altLang="en-US" sz="2000" b="1" dirty="0">
                <a:ea typeface="宋体" panose="02010600030101010101" pitchFamily="2" charset="-122"/>
              </a:rPr>
              <a:t>）</a:t>
            </a:r>
            <a:r>
              <a:rPr lang="en-US" altLang="zh-CN" sz="2000" b="1" dirty="0">
                <a:ea typeface="宋体" panose="02010600030101010101" pitchFamily="2" charset="-122"/>
              </a:rPr>
              <a:t>Microsoft</a:t>
            </a:r>
            <a:r>
              <a:rPr lang="zh-CN" altLang="zh-CN" sz="2000" b="1" dirty="0">
                <a:ea typeface="宋体" panose="02010600030101010101" pitchFamily="2" charset="-122"/>
              </a:rPr>
              <a:t>从</a:t>
            </a:r>
            <a:r>
              <a:rPr lang="en-US" altLang="zh-CN" sz="2000" b="1" dirty="0">
                <a:ea typeface="宋体" panose="02010600030101010101" pitchFamily="2" charset="-122"/>
              </a:rPr>
              <a:t>Windows 2000</a:t>
            </a:r>
            <a:r>
              <a:rPr lang="zh-CN" altLang="zh-CN" sz="2000" b="1" dirty="0">
                <a:ea typeface="宋体" panose="02010600030101010101" pitchFamily="2" charset="-122"/>
              </a:rPr>
              <a:t>系统开始兼容</a:t>
            </a:r>
            <a:r>
              <a:rPr lang="en-US" altLang="zh-CN" sz="2000" b="1" dirty="0">
                <a:ea typeface="宋体" panose="02010600030101010101" pitchFamily="2" charset="-122"/>
              </a:rPr>
              <a:t>OpenType</a:t>
            </a:r>
            <a:r>
              <a:rPr lang="zh-CN" altLang="zh-CN" sz="2000" b="1" dirty="0">
                <a:ea typeface="宋体" panose="02010600030101010101" pitchFamily="2" charset="-122"/>
              </a:rPr>
              <a:t>字库。</a:t>
            </a:r>
            <a:endParaRPr lang="zh-CN" altLang="zh-CN" sz="900" b="1" dirty="0">
              <a:ea typeface="宋体" panose="02010600030101010101" pitchFamily="2" charset="-122"/>
            </a:endParaRPr>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323528" y="1700808"/>
            <a:ext cx="8352928" cy="4514056"/>
          </a:xfrm>
          <a:prstGeom prst="rect">
            <a:avLst/>
          </a:prstGeom>
        </p:spPr>
        <p:txBody>
          <a:bodyPr vert="horz" lIns="91440" tIns="45720" rIns="91440" bIns="45720" rtlCol="0">
            <a:normAutofit lnSpcReduction="10000"/>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50000"/>
              </a:lnSpc>
              <a:spcBef>
                <a:spcPts val="0"/>
              </a:spcBef>
            </a:pPr>
            <a:r>
              <a:rPr lang="zh-CN" altLang="en-US" sz="2000" b="1" dirty="0">
                <a:ea typeface="宋体" panose="02010600030101010101" pitchFamily="2" charset="-122"/>
              </a:rPr>
              <a:t>（</a:t>
            </a:r>
            <a:r>
              <a:rPr lang="en-US" altLang="zh-CN" sz="2000" b="1" dirty="0">
                <a:ea typeface="宋体" panose="02010600030101010101" pitchFamily="2" charset="-122"/>
              </a:rPr>
              <a:t>1</a:t>
            </a:r>
            <a:r>
              <a:rPr lang="zh-CN" altLang="en-US" sz="2000" b="1" dirty="0">
                <a:ea typeface="宋体" panose="02010600030101010101" pitchFamily="2" charset="-122"/>
              </a:rPr>
              <a:t>）</a:t>
            </a:r>
            <a:r>
              <a:rPr lang="en-US" altLang="zh-CN" sz="2000" b="1" dirty="0">
                <a:ea typeface="宋体" panose="02010600030101010101" pitchFamily="2" charset="-122"/>
              </a:rPr>
              <a:t>ClearType</a:t>
            </a:r>
            <a:r>
              <a:rPr lang="zh-CN" altLang="zh-CN" sz="2000" b="1" dirty="0">
                <a:ea typeface="宋体" panose="02010600030101010101" pitchFamily="2" charset="-122"/>
              </a:rPr>
              <a:t>，</a:t>
            </a:r>
            <a:r>
              <a:rPr lang="zh-CN" altLang="en-US" sz="2000" b="1" dirty="0">
                <a:ea typeface="宋体" panose="02010600030101010101" pitchFamily="2" charset="-122"/>
              </a:rPr>
              <a:t>是</a:t>
            </a:r>
            <a:r>
              <a:rPr lang="zh-CN" altLang="zh-CN" sz="2000" b="1" dirty="0">
                <a:ea typeface="宋体" panose="02010600030101010101" pitchFamily="2" charset="-122"/>
              </a:rPr>
              <a:t>微软在</a:t>
            </a:r>
            <a:r>
              <a:rPr lang="en-US" altLang="zh-CN" sz="2000" b="1" dirty="0">
                <a:ea typeface="宋体" panose="02010600030101010101" pitchFamily="2" charset="-122"/>
              </a:rPr>
              <a:t>Windows</a:t>
            </a:r>
            <a:r>
              <a:rPr lang="zh-CN" altLang="zh-CN" sz="2000" b="1" dirty="0">
                <a:ea typeface="宋体" panose="02010600030101010101" pitchFamily="2" charset="-122"/>
              </a:rPr>
              <a:t>中提供的屏幕亚像素微调字体平滑技术，让</a:t>
            </a:r>
            <a:r>
              <a:rPr lang="en-US" altLang="zh-CN" sz="2000" b="1" dirty="0">
                <a:ea typeface="宋体" panose="02010600030101010101" pitchFamily="2" charset="-122"/>
              </a:rPr>
              <a:t>Windows</a:t>
            </a:r>
            <a:r>
              <a:rPr lang="zh-CN" altLang="zh-CN" sz="2000" b="1" dirty="0">
                <a:ea typeface="宋体" panose="02010600030101010101" pitchFamily="2" charset="-122"/>
              </a:rPr>
              <a:t>字体更加漂亮。</a:t>
            </a:r>
            <a:endParaRPr lang="en-US" altLang="zh-CN" sz="2000" b="1" dirty="0">
              <a:ea typeface="宋体" panose="02010600030101010101" pitchFamily="2" charset="-122"/>
            </a:endParaRPr>
          </a:p>
          <a:p>
            <a:pPr>
              <a:lnSpc>
                <a:spcPct val="150000"/>
              </a:lnSpc>
              <a:spcBef>
                <a:spcPts val="0"/>
              </a:spcBef>
            </a:pPr>
            <a:r>
              <a:rPr lang="zh-CN" altLang="en-US" sz="2000" b="1" dirty="0">
                <a:ea typeface="宋体" panose="02010600030101010101" pitchFamily="2" charset="-122"/>
              </a:rPr>
              <a:t>（</a:t>
            </a:r>
            <a:r>
              <a:rPr lang="en-US" altLang="zh-CN" sz="2000" b="1" dirty="0">
                <a:ea typeface="宋体" panose="02010600030101010101" pitchFamily="2" charset="-122"/>
              </a:rPr>
              <a:t>2</a:t>
            </a:r>
            <a:r>
              <a:rPr lang="zh-CN" altLang="en-US" sz="2000" b="1" dirty="0">
                <a:ea typeface="宋体" panose="02010600030101010101" pitchFamily="2" charset="-122"/>
              </a:rPr>
              <a:t>）</a:t>
            </a:r>
            <a:r>
              <a:rPr lang="en-US" altLang="zh-CN" sz="2000" b="1" dirty="0">
                <a:ea typeface="宋体" panose="02010600030101010101" pitchFamily="2" charset="-122"/>
              </a:rPr>
              <a:t>ClearType</a:t>
            </a:r>
            <a:r>
              <a:rPr lang="zh-CN" altLang="zh-CN" sz="2000" b="1" dirty="0">
                <a:ea typeface="宋体" panose="02010600030101010101" pitchFamily="2" charset="-122"/>
              </a:rPr>
              <a:t>主要是针对</a:t>
            </a:r>
            <a:r>
              <a:rPr lang="en-US" altLang="zh-CN" sz="2000" b="1" dirty="0">
                <a:ea typeface="宋体" panose="02010600030101010101" pitchFamily="2" charset="-122"/>
              </a:rPr>
              <a:t>LCD</a:t>
            </a:r>
            <a:r>
              <a:rPr lang="zh-CN" altLang="zh-CN" sz="2000" b="1" dirty="0">
                <a:ea typeface="宋体" panose="02010600030101010101" pitchFamily="2" charset="-122"/>
              </a:rPr>
              <a:t>液晶显示器设计，可提高文字的清晰度。基本原理是，将显示器的</a:t>
            </a:r>
            <a:r>
              <a:rPr lang="en-US" altLang="zh-CN" sz="2000" b="1" dirty="0">
                <a:ea typeface="宋体" panose="02010600030101010101" pitchFamily="2" charset="-122"/>
              </a:rPr>
              <a:t>R, G, B</a:t>
            </a:r>
            <a:r>
              <a:rPr lang="zh-CN" altLang="zh-CN" sz="2000" b="1" dirty="0">
                <a:ea typeface="宋体" panose="02010600030101010101" pitchFamily="2" charset="-122"/>
              </a:rPr>
              <a:t>各个次像素也发光，让其色调进行微妙调整，可以达到实际分辨率以上（横方向分辨率的三倍）的纤细文字的显示效果。</a:t>
            </a:r>
            <a:endParaRPr lang="en-US" altLang="zh-CN" sz="2000" b="1" dirty="0">
              <a:ea typeface="宋体" panose="02010600030101010101" pitchFamily="2" charset="-122"/>
            </a:endParaRPr>
          </a:p>
          <a:p>
            <a:pPr>
              <a:lnSpc>
                <a:spcPct val="150000"/>
              </a:lnSpc>
              <a:spcBef>
                <a:spcPts val="0"/>
              </a:spcBef>
            </a:pPr>
            <a:r>
              <a:rPr lang="zh-CN" altLang="en-US" sz="2000" b="1" dirty="0">
                <a:ea typeface="宋体" panose="02010600030101010101" pitchFamily="2" charset="-122"/>
              </a:rPr>
              <a:t>（</a:t>
            </a:r>
            <a:r>
              <a:rPr lang="en-US" altLang="zh-CN" sz="2000" b="1" dirty="0">
                <a:ea typeface="宋体" panose="02010600030101010101" pitchFamily="2" charset="-122"/>
              </a:rPr>
              <a:t>3</a:t>
            </a:r>
            <a:r>
              <a:rPr lang="zh-CN" altLang="en-US" sz="2000" b="1" dirty="0">
                <a:ea typeface="宋体" panose="02010600030101010101" pitchFamily="2" charset="-122"/>
              </a:rPr>
              <a:t>）</a:t>
            </a:r>
            <a:r>
              <a:rPr lang="zh-CN" altLang="zh-CN" sz="2000" b="1" dirty="0">
                <a:ea typeface="宋体" panose="02010600030101010101" pitchFamily="2" charset="-122"/>
              </a:rPr>
              <a:t>在</a:t>
            </a:r>
            <a:r>
              <a:rPr lang="en-US" altLang="zh-CN" sz="2000" b="1" dirty="0">
                <a:ea typeface="宋体" panose="02010600030101010101" pitchFamily="2" charset="-122"/>
              </a:rPr>
              <a:t>Windows XP</a:t>
            </a:r>
            <a:r>
              <a:rPr lang="zh-CN" altLang="zh-CN" sz="2000" b="1" dirty="0">
                <a:ea typeface="宋体" panose="02010600030101010101" pitchFamily="2" charset="-122"/>
              </a:rPr>
              <a:t>平台上，这项技术默认是关闭，到了</a:t>
            </a:r>
            <a:r>
              <a:rPr lang="en-US" altLang="zh-CN" sz="2000" b="1" dirty="0">
                <a:ea typeface="宋体" panose="02010600030101010101" pitchFamily="2" charset="-122"/>
              </a:rPr>
              <a:t>IE7</a:t>
            </a:r>
            <a:r>
              <a:rPr lang="zh-CN" altLang="zh-CN" sz="2000" b="1" dirty="0">
                <a:ea typeface="宋体" panose="02010600030101010101" pitchFamily="2" charset="-122"/>
              </a:rPr>
              <a:t>才默认打开。依靠</a:t>
            </a:r>
            <a:r>
              <a:rPr lang="en-US" altLang="zh-CN" sz="2000" b="1" dirty="0">
                <a:ea typeface="宋体" panose="02010600030101010101" pitchFamily="2" charset="-122"/>
              </a:rPr>
              <a:t>ClearType</a:t>
            </a:r>
            <a:r>
              <a:rPr lang="zh-CN" altLang="zh-CN" sz="2000" b="1" dirty="0">
                <a:ea typeface="宋体" panose="02010600030101010101" pitchFamily="2" charset="-122"/>
              </a:rPr>
              <a:t>技术提高字体的可读性，相当程度上依赖于使用的字体，微软在</a:t>
            </a:r>
            <a:r>
              <a:rPr lang="en-US" altLang="zh-CN" sz="2000" b="1" dirty="0">
                <a:ea typeface="宋体" panose="02010600030101010101" pitchFamily="2" charset="-122"/>
              </a:rPr>
              <a:t>Windows Vista</a:t>
            </a:r>
            <a:r>
              <a:rPr lang="zh-CN" altLang="zh-CN" sz="2000" b="1" dirty="0">
                <a:ea typeface="宋体" panose="02010600030101010101" pitchFamily="2" charset="-122"/>
              </a:rPr>
              <a:t>里，新发布了两个支持</a:t>
            </a:r>
            <a:r>
              <a:rPr lang="en-US" altLang="zh-CN" sz="2000" b="1" dirty="0">
                <a:ea typeface="宋体" panose="02010600030101010101" pitchFamily="2" charset="-122"/>
              </a:rPr>
              <a:t>ClearType</a:t>
            </a:r>
            <a:r>
              <a:rPr lang="zh-CN" altLang="zh-CN" sz="2000" b="1" dirty="0">
                <a:ea typeface="宋体" panose="02010600030101010101" pitchFamily="2" charset="-122"/>
              </a:rPr>
              <a:t>的中文字库：微软雅黑和微软正黑体。</a:t>
            </a:r>
            <a:r>
              <a:rPr lang="en-US" altLang="zh-CN" sz="2000" b="1" dirty="0">
                <a:ea typeface="宋体" panose="02010600030101010101" pitchFamily="2" charset="-122"/>
              </a:rPr>
              <a:t>Windows7</a:t>
            </a:r>
            <a:r>
              <a:rPr lang="zh-CN" altLang="zh-CN" sz="2000" b="1" dirty="0">
                <a:ea typeface="宋体" panose="02010600030101010101" pitchFamily="2" charset="-122"/>
              </a:rPr>
              <a:t>也对</a:t>
            </a:r>
            <a:r>
              <a:rPr lang="en-US" altLang="zh-CN" sz="2000" b="1" dirty="0">
                <a:ea typeface="宋体" panose="02010600030101010101" pitchFamily="2" charset="-122"/>
              </a:rPr>
              <a:t> ClearType</a:t>
            </a:r>
            <a:r>
              <a:rPr lang="zh-CN" altLang="zh-CN" sz="2000" b="1" dirty="0">
                <a:ea typeface="宋体" panose="02010600030101010101" pitchFamily="2" charset="-122"/>
              </a:rPr>
              <a:t>提供默认支持。</a:t>
            </a:r>
            <a:endParaRPr lang="zh-CN" altLang="zh-CN" sz="2000" b="1" dirty="0">
              <a:ea typeface="宋体" panose="02010600030101010101" pitchFamily="2" charset="-122"/>
            </a:endParaRPr>
          </a:p>
        </p:txBody>
      </p:sp>
      <p:sp>
        <p:nvSpPr>
          <p:cNvPr id="2" name="Rectangle 2"/>
          <p:cNvSpPr>
            <a:spLocks noGrp="1" noChangeArrowheads="1"/>
          </p:cNvSpPr>
          <p:nvPr>
            <p:ph type="title"/>
          </p:nvPr>
        </p:nvSpPr>
        <p:spPr>
          <a:xfrm>
            <a:off x="179512" y="1052736"/>
            <a:ext cx="2605754" cy="445616"/>
          </a:xfrm>
        </p:spPr>
        <p:txBody>
          <a:bodyPr>
            <a:normAutofit fontScale="90000"/>
          </a:bodyPr>
          <a:lstStyle/>
          <a:p>
            <a:pPr eaLnBrk="1" hangingPunct="1"/>
            <a:r>
              <a:rPr lang="en-US" altLang="zh-CN" sz="2800" dirty="0">
                <a:solidFill>
                  <a:srgbClr val="FF0000"/>
                </a:solidFill>
                <a:ea typeface="宋体" panose="02010600030101010101" pitchFamily="2" charset="-122"/>
              </a:rPr>
              <a:t>ClearType</a:t>
            </a:r>
            <a:r>
              <a:rPr lang="zh-CN" altLang="zh-CN" sz="2800" dirty="0">
                <a:solidFill>
                  <a:srgbClr val="FF0000"/>
                </a:solidFill>
                <a:ea typeface="宋体" panose="02010600030101010101" pitchFamily="2" charset="-122"/>
              </a:rPr>
              <a:t>字体</a:t>
            </a:r>
            <a:endParaRPr lang="zh-CN" altLang="en-US" sz="2800" dirty="0">
              <a:solidFill>
                <a:srgbClr val="FF0000"/>
              </a:solidFill>
              <a:latin typeface="Times New Roman" panose="02020603050405020304" pitchFamily="18" charset="0"/>
              <a:ea typeface="宋体" panose="02010600030101010101" pitchFamily="2" charset="-122"/>
            </a:endParaRP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5"/>
          <p:cNvSpPr>
            <a:spLocks noChangeArrowheads="1"/>
          </p:cNvSpPr>
          <p:nvPr/>
        </p:nvSpPr>
        <p:spPr bwMode="auto">
          <a:xfrm>
            <a:off x="3158232" y="1266775"/>
            <a:ext cx="3141960" cy="649188"/>
          </a:xfrm>
          <a:prstGeom prst="roundRect">
            <a:avLst>
              <a:gd name="adj" fmla="val 50000"/>
            </a:avLst>
          </a:prstGeom>
          <a:solidFill>
            <a:srgbClr val="FFFF66"/>
          </a:solidFill>
          <a:ln w="9525">
            <a:round/>
          </a:ln>
          <a:scene3d>
            <a:camera prst="legacyObliqueTopRight"/>
            <a:lightRig rig="legacyFlat3" dir="b"/>
          </a:scene3d>
          <a:sp3d extrusionH="430200" prstMaterial="legacyMatte">
            <a:bevelT w="13500" h="13500" prst="angle"/>
            <a:bevelB w="13500" h="13500" prst="angle"/>
            <a:extrusionClr>
              <a:srgbClr val="FFFF66"/>
            </a:extrusionClr>
            <a:contourClr>
              <a:srgbClr val="FFFF66"/>
            </a:contourClr>
          </a:sp3d>
        </p:spPr>
        <p:txBody>
          <a:bodyPr wrap="square">
            <a:spAutoFit/>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kumimoji="1" lang="zh-CN" altLang="en-US" sz="2400" b="1" dirty="0">
                <a:solidFill>
                  <a:schemeClr val="bg1"/>
                </a:solidFill>
                <a:latin typeface="Times New Roman" panose="02020603050405020304" pitchFamily="18" charset="0"/>
              </a:rPr>
              <a:t>字符代码化（输入）</a:t>
            </a:r>
            <a:endParaRPr kumimoji="1" lang="zh-CN" altLang="en-US" sz="2400" dirty="0">
              <a:solidFill>
                <a:schemeClr val="bg1"/>
              </a:solidFill>
              <a:latin typeface="Times New Roman" panose="02020603050405020304" pitchFamily="18" charset="0"/>
            </a:endParaRPr>
          </a:p>
        </p:txBody>
      </p:sp>
      <p:grpSp>
        <p:nvGrpSpPr>
          <p:cNvPr id="4" name="Group 6"/>
          <p:cNvGrpSpPr/>
          <p:nvPr/>
        </p:nvGrpSpPr>
        <p:grpSpPr bwMode="auto">
          <a:xfrm>
            <a:off x="4021832" y="2850951"/>
            <a:ext cx="1270248" cy="1057669"/>
            <a:chOff x="1872" y="2064"/>
            <a:chExt cx="816" cy="745"/>
          </a:xfrm>
        </p:grpSpPr>
        <p:sp>
          <p:nvSpPr>
            <p:cNvPr id="5" name="AutoShape 7"/>
            <p:cNvSpPr>
              <a:spLocks noChangeArrowheads="1"/>
            </p:cNvSpPr>
            <p:nvPr/>
          </p:nvSpPr>
          <p:spPr bwMode="auto">
            <a:xfrm>
              <a:off x="1872" y="2400"/>
              <a:ext cx="816" cy="409"/>
            </a:xfrm>
            <a:prstGeom prst="roundRect">
              <a:avLst>
                <a:gd name="adj" fmla="val 50000"/>
              </a:avLst>
            </a:prstGeom>
            <a:solidFill>
              <a:srgbClr val="FFFF66"/>
            </a:solidFill>
            <a:ln w="9525">
              <a:round/>
            </a:ln>
            <a:scene3d>
              <a:camera prst="legacyObliqueTopRight"/>
              <a:lightRig rig="legacyFlat3" dir="b"/>
            </a:scene3d>
            <a:sp3d extrusionH="430200" prstMaterial="legacyMatte">
              <a:bevelT w="13500" h="13500" prst="angle"/>
              <a:bevelB w="13500" h="13500" prst="angle"/>
              <a:extrusionClr>
                <a:srgbClr val="FFFF66"/>
              </a:extrusionClr>
              <a:contourClr>
                <a:srgbClr val="FFFF66"/>
              </a:contourClr>
            </a:sp3d>
          </p:spPr>
          <p:txBody>
            <a:bodyPr>
              <a:spAutoFit/>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kumimoji="1" lang="zh-CN" altLang="en-US" sz="2400" b="1">
                  <a:solidFill>
                    <a:schemeClr val="bg1"/>
                  </a:solidFill>
                  <a:latin typeface="Times New Roman" panose="02020603050405020304" pitchFamily="18" charset="0"/>
                </a:rPr>
                <a:t>机内码</a:t>
              </a:r>
              <a:endParaRPr kumimoji="1" lang="zh-CN" altLang="en-US" sz="2400" b="1">
                <a:solidFill>
                  <a:schemeClr val="bg1"/>
                </a:solidFill>
                <a:latin typeface="Times New Roman" panose="02020603050405020304" pitchFamily="18" charset="0"/>
              </a:endParaRPr>
            </a:p>
          </p:txBody>
        </p:sp>
        <p:sp>
          <p:nvSpPr>
            <p:cNvPr id="6" name="AutoShape 8"/>
            <p:cNvSpPr>
              <a:spLocks noChangeArrowheads="1"/>
            </p:cNvSpPr>
            <p:nvPr/>
          </p:nvSpPr>
          <p:spPr bwMode="auto">
            <a:xfrm>
              <a:off x="2208" y="2064"/>
              <a:ext cx="288" cy="336"/>
            </a:xfrm>
            <a:prstGeom prst="downArrow">
              <a:avLst>
                <a:gd name="adj1" fmla="val 50000"/>
                <a:gd name="adj2" fmla="val 29167"/>
              </a:avLst>
            </a:prstGeom>
            <a:gradFill rotWithShape="0">
              <a:gsLst>
                <a:gs pos="0">
                  <a:schemeClr val="tx1">
                    <a:gamma/>
                    <a:tint val="0"/>
                    <a:invGamma/>
                  </a:schemeClr>
                </a:gs>
                <a:gs pos="100000">
                  <a:schemeClr val="tx1"/>
                </a:gs>
              </a:gsLst>
              <a:lin ang="5400000" scaled="1"/>
            </a:gradFill>
            <a:ln w="38100">
              <a:solidFill>
                <a:schemeClr val="tx1"/>
              </a:solidFill>
              <a:miter lim="800000"/>
            </a:ln>
            <a:effectLst/>
          </p:spPr>
          <p:txBody>
            <a:bodyPr vert="eaVert"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7" name="Group 9"/>
          <p:cNvGrpSpPr/>
          <p:nvPr/>
        </p:nvGrpSpPr>
        <p:grpSpPr bwMode="auto">
          <a:xfrm>
            <a:off x="3031232" y="1914847"/>
            <a:ext cx="3352800" cy="989854"/>
            <a:chOff x="1248" y="1296"/>
            <a:chExt cx="2160" cy="793"/>
          </a:xfrm>
        </p:grpSpPr>
        <p:sp>
          <p:nvSpPr>
            <p:cNvPr id="8" name="AutoShape 10"/>
            <p:cNvSpPr>
              <a:spLocks noChangeArrowheads="1"/>
            </p:cNvSpPr>
            <p:nvPr/>
          </p:nvSpPr>
          <p:spPr bwMode="auto">
            <a:xfrm>
              <a:off x="1248" y="1680"/>
              <a:ext cx="2160" cy="409"/>
            </a:xfrm>
            <a:prstGeom prst="roundRect">
              <a:avLst>
                <a:gd name="adj" fmla="val 50000"/>
              </a:avLst>
            </a:prstGeom>
            <a:solidFill>
              <a:srgbClr val="FFFF66"/>
            </a:solidFill>
            <a:ln w="9525">
              <a:round/>
            </a:ln>
            <a:scene3d>
              <a:camera prst="legacyObliqueTopRight"/>
              <a:lightRig rig="legacyFlat3" dir="b"/>
            </a:scene3d>
            <a:sp3d extrusionH="430200" prstMaterial="legacyMatte">
              <a:bevelT w="13500" h="13500" prst="angle"/>
              <a:bevelB w="13500" h="13500" prst="angle"/>
              <a:extrusionClr>
                <a:srgbClr val="FFFF66"/>
              </a:extrusionClr>
              <a:contourClr>
                <a:srgbClr val="FFFF66"/>
              </a:contourClr>
            </a:sp3d>
          </p:spPr>
          <p:txBody>
            <a:bodyPr>
              <a:spAutoFit/>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kumimoji="1" lang="zh-CN" altLang="en-US" sz="2400" b="1">
                  <a:solidFill>
                    <a:schemeClr val="bg1"/>
                  </a:solidFill>
                  <a:latin typeface="Times New Roman" panose="02020603050405020304" pitchFamily="18" charset="0"/>
                </a:rPr>
                <a:t>输入码向机内码转换</a:t>
              </a:r>
              <a:endParaRPr kumimoji="1" lang="zh-CN" altLang="en-US" sz="2400" b="1">
                <a:solidFill>
                  <a:schemeClr val="bg1"/>
                </a:solidFill>
                <a:latin typeface="Times New Roman" panose="02020603050405020304" pitchFamily="18" charset="0"/>
              </a:endParaRPr>
            </a:p>
          </p:txBody>
        </p:sp>
        <p:sp>
          <p:nvSpPr>
            <p:cNvPr id="9" name="AutoShape 11"/>
            <p:cNvSpPr>
              <a:spLocks noChangeArrowheads="1"/>
            </p:cNvSpPr>
            <p:nvPr/>
          </p:nvSpPr>
          <p:spPr bwMode="auto">
            <a:xfrm>
              <a:off x="2208" y="1296"/>
              <a:ext cx="288" cy="336"/>
            </a:xfrm>
            <a:prstGeom prst="downArrow">
              <a:avLst>
                <a:gd name="adj1" fmla="val 50000"/>
                <a:gd name="adj2" fmla="val 29167"/>
              </a:avLst>
            </a:prstGeom>
            <a:gradFill rotWithShape="0">
              <a:gsLst>
                <a:gs pos="0">
                  <a:schemeClr val="tx1">
                    <a:gamma/>
                    <a:tint val="0"/>
                    <a:invGamma/>
                  </a:schemeClr>
                </a:gs>
                <a:gs pos="100000">
                  <a:schemeClr val="tx1"/>
                </a:gs>
              </a:gsLst>
              <a:lin ang="5400000" scaled="1"/>
            </a:gradFill>
            <a:ln w="38100">
              <a:solidFill>
                <a:schemeClr val="tx1"/>
              </a:solidFill>
              <a:miter lim="800000"/>
            </a:ln>
            <a:effectLst/>
          </p:spPr>
          <p:txBody>
            <a:bodyPr vert="eaVert"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0" name="Group 12"/>
          <p:cNvGrpSpPr/>
          <p:nvPr/>
        </p:nvGrpSpPr>
        <p:grpSpPr bwMode="auto">
          <a:xfrm>
            <a:off x="2955032" y="3931071"/>
            <a:ext cx="3489176" cy="1028425"/>
            <a:chOff x="1200" y="2784"/>
            <a:chExt cx="2304" cy="793"/>
          </a:xfrm>
        </p:grpSpPr>
        <p:sp>
          <p:nvSpPr>
            <p:cNvPr id="11" name="AutoShape 13"/>
            <p:cNvSpPr>
              <a:spLocks noChangeArrowheads="1"/>
            </p:cNvSpPr>
            <p:nvPr/>
          </p:nvSpPr>
          <p:spPr bwMode="auto">
            <a:xfrm>
              <a:off x="1200" y="3168"/>
              <a:ext cx="2304" cy="409"/>
            </a:xfrm>
            <a:prstGeom prst="roundRect">
              <a:avLst>
                <a:gd name="adj" fmla="val 50000"/>
              </a:avLst>
            </a:prstGeom>
            <a:solidFill>
              <a:srgbClr val="FFFF66"/>
            </a:solidFill>
            <a:ln w="9525">
              <a:round/>
            </a:ln>
            <a:scene3d>
              <a:camera prst="legacyObliqueTopRight"/>
              <a:lightRig rig="legacyFlat3" dir="b"/>
            </a:scene3d>
            <a:sp3d extrusionH="430200" prstMaterial="legacyMatte">
              <a:bevelT w="13500" h="13500" prst="angle"/>
              <a:bevelB w="13500" h="13500" prst="angle"/>
              <a:extrusionClr>
                <a:srgbClr val="FFFF66"/>
              </a:extrusionClr>
              <a:contourClr>
                <a:srgbClr val="FFFF66"/>
              </a:contourClr>
            </a:sp3d>
          </p:spPr>
          <p:txBody>
            <a:bodyPr>
              <a:spAutoFit/>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kumimoji="1" lang="zh-CN" altLang="en-US" sz="2400" b="1">
                  <a:solidFill>
                    <a:schemeClr val="bg1"/>
                  </a:solidFill>
                  <a:latin typeface="Times New Roman" panose="02020603050405020304" pitchFamily="18" charset="0"/>
                </a:rPr>
                <a:t>机内码向字形码转换机</a:t>
              </a:r>
              <a:endParaRPr kumimoji="1" lang="zh-CN" altLang="en-US" sz="2400" b="1">
                <a:solidFill>
                  <a:schemeClr val="bg1"/>
                </a:solidFill>
                <a:latin typeface="Times New Roman" panose="02020603050405020304" pitchFamily="18" charset="0"/>
              </a:endParaRPr>
            </a:p>
          </p:txBody>
        </p:sp>
        <p:sp>
          <p:nvSpPr>
            <p:cNvPr id="12" name="AutoShape 14"/>
            <p:cNvSpPr>
              <a:spLocks noChangeArrowheads="1"/>
            </p:cNvSpPr>
            <p:nvPr/>
          </p:nvSpPr>
          <p:spPr bwMode="auto">
            <a:xfrm>
              <a:off x="2265" y="2784"/>
              <a:ext cx="288" cy="288"/>
            </a:xfrm>
            <a:prstGeom prst="downArrow">
              <a:avLst>
                <a:gd name="adj1" fmla="val 50000"/>
                <a:gd name="adj2" fmla="val 25000"/>
              </a:avLst>
            </a:prstGeom>
            <a:gradFill rotWithShape="0">
              <a:gsLst>
                <a:gs pos="0">
                  <a:schemeClr val="tx1">
                    <a:gamma/>
                    <a:tint val="0"/>
                    <a:invGamma/>
                  </a:schemeClr>
                </a:gs>
                <a:gs pos="100000">
                  <a:schemeClr val="tx1"/>
                </a:gs>
              </a:gsLst>
              <a:lin ang="5400000" scaled="1"/>
            </a:gradFill>
            <a:ln w="38100">
              <a:solidFill>
                <a:schemeClr val="tx1"/>
              </a:solidFill>
              <a:miter lim="800000"/>
            </a:ln>
            <a:effectLst/>
          </p:spPr>
          <p:txBody>
            <a:bodyPr vert="eaVert"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3" name="Group 15"/>
          <p:cNvGrpSpPr/>
          <p:nvPr/>
        </p:nvGrpSpPr>
        <p:grpSpPr bwMode="auto">
          <a:xfrm>
            <a:off x="2726432" y="4939183"/>
            <a:ext cx="1827212" cy="1154113"/>
            <a:chOff x="1056" y="3552"/>
            <a:chExt cx="1151" cy="727"/>
          </a:xfrm>
        </p:grpSpPr>
        <p:sp>
          <p:nvSpPr>
            <p:cNvPr id="14" name="AutoShape 16"/>
            <p:cNvSpPr>
              <a:spLocks noChangeArrowheads="1"/>
            </p:cNvSpPr>
            <p:nvPr/>
          </p:nvSpPr>
          <p:spPr bwMode="auto">
            <a:xfrm>
              <a:off x="1056" y="3870"/>
              <a:ext cx="1151" cy="409"/>
            </a:xfrm>
            <a:prstGeom prst="roundRect">
              <a:avLst>
                <a:gd name="adj" fmla="val 50000"/>
              </a:avLst>
            </a:prstGeom>
            <a:solidFill>
              <a:srgbClr val="FFFF66"/>
            </a:solidFill>
            <a:ln w="9525">
              <a:round/>
            </a:ln>
            <a:scene3d>
              <a:camera prst="legacyObliqueTopRight"/>
              <a:lightRig rig="legacyFlat3" dir="b"/>
            </a:scene3d>
            <a:sp3d extrusionH="430200" prstMaterial="legacyMatte">
              <a:bevelT w="13500" h="13500" prst="angle"/>
              <a:bevelB w="13500" h="13500" prst="angle"/>
              <a:extrusionClr>
                <a:srgbClr val="FFFF66"/>
              </a:extrusionClr>
              <a:contourClr>
                <a:srgbClr val="FFFF66"/>
              </a:contourClr>
            </a:sp3d>
          </p:spPr>
          <p:txBody>
            <a:bodyPr>
              <a:spAutoFit/>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kumimoji="1" lang="zh-CN" altLang="en-US" sz="2400" b="1">
                  <a:solidFill>
                    <a:schemeClr val="bg1"/>
                  </a:solidFill>
                  <a:latin typeface="Times New Roman" panose="02020603050405020304" pitchFamily="18" charset="0"/>
                </a:rPr>
                <a:t>显示输出</a:t>
              </a:r>
              <a:endParaRPr kumimoji="1" lang="zh-CN" altLang="en-US" sz="2400" b="1">
                <a:solidFill>
                  <a:schemeClr val="bg1"/>
                </a:solidFill>
                <a:latin typeface="Times New Roman" panose="02020603050405020304" pitchFamily="18" charset="0"/>
              </a:endParaRPr>
            </a:p>
          </p:txBody>
        </p:sp>
        <p:sp>
          <p:nvSpPr>
            <p:cNvPr id="15" name="AutoShape 17"/>
            <p:cNvSpPr>
              <a:spLocks noChangeArrowheads="1"/>
            </p:cNvSpPr>
            <p:nvPr/>
          </p:nvSpPr>
          <p:spPr bwMode="auto">
            <a:xfrm>
              <a:off x="1536" y="3552"/>
              <a:ext cx="288" cy="288"/>
            </a:xfrm>
            <a:prstGeom prst="downArrow">
              <a:avLst>
                <a:gd name="adj1" fmla="val 50000"/>
                <a:gd name="adj2" fmla="val 25000"/>
              </a:avLst>
            </a:prstGeom>
            <a:gradFill rotWithShape="0">
              <a:gsLst>
                <a:gs pos="0">
                  <a:schemeClr val="tx1">
                    <a:gamma/>
                    <a:tint val="0"/>
                    <a:invGamma/>
                  </a:schemeClr>
                </a:gs>
                <a:gs pos="100000">
                  <a:schemeClr val="tx1"/>
                </a:gs>
              </a:gsLst>
              <a:lin ang="5400000" scaled="1"/>
            </a:gradFill>
            <a:ln w="38100">
              <a:solidFill>
                <a:schemeClr val="tx1"/>
              </a:solidFill>
              <a:miter lim="800000"/>
            </a:ln>
            <a:effectLst/>
          </p:spPr>
          <p:txBody>
            <a:bodyPr vert="eaVert"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grpSp>
        <p:nvGrpSpPr>
          <p:cNvPr id="16" name="Group 18"/>
          <p:cNvGrpSpPr/>
          <p:nvPr/>
        </p:nvGrpSpPr>
        <p:grpSpPr bwMode="auto">
          <a:xfrm>
            <a:off x="4860032" y="4939183"/>
            <a:ext cx="1827212" cy="1154113"/>
            <a:chOff x="2400" y="3552"/>
            <a:chExt cx="1151" cy="727"/>
          </a:xfrm>
        </p:grpSpPr>
        <p:sp>
          <p:nvSpPr>
            <p:cNvPr id="17" name="AutoShape 19"/>
            <p:cNvSpPr>
              <a:spLocks noChangeArrowheads="1"/>
            </p:cNvSpPr>
            <p:nvPr/>
          </p:nvSpPr>
          <p:spPr bwMode="auto">
            <a:xfrm>
              <a:off x="2400" y="3870"/>
              <a:ext cx="1151" cy="409"/>
            </a:xfrm>
            <a:prstGeom prst="roundRect">
              <a:avLst>
                <a:gd name="adj" fmla="val 50000"/>
              </a:avLst>
            </a:prstGeom>
            <a:solidFill>
              <a:srgbClr val="FFFF66"/>
            </a:solidFill>
            <a:ln w="9525">
              <a:round/>
            </a:ln>
            <a:scene3d>
              <a:camera prst="legacyObliqueTopRight"/>
              <a:lightRig rig="legacyFlat3" dir="b"/>
            </a:scene3d>
            <a:sp3d extrusionH="430200" prstMaterial="legacyMatte">
              <a:bevelT w="13500" h="13500" prst="angle"/>
              <a:bevelB w="13500" h="13500" prst="angle"/>
              <a:extrusionClr>
                <a:srgbClr val="FFFF66"/>
              </a:extrusionClr>
              <a:contourClr>
                <a:srgbClr val="FFFF66"/>
              </a:contourClr>
            </a:sp3d>
          </p:spPr>
          <p:txBody>
            <a:bodyPr>
              <a:spAutoFit/>
              <a:flatTx/>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kumimoji="1" lang="zh-CN" altLang="en-US" sz="2400" b="1">
                  <a:solidFill>
                    <a:schemeClr val="bg1"/>
                  </a:solidFill>
                  <a:latin typeface="Times New Roman" panose="02020603050405020304" pitchFamily="18" charset="0"/>
                </a:rPr>
                <a:t>打印输出</a:t>
              </a:r>
              <a:endParaRPr kumimoji="1" lang="zh-CN" altLang="en-US" sz="2400" b="1">
                <a:solidFill>
                  <a:schemeClr val="bg1"/>
                </a:solidFill>
                <a:latin typeface="Times New Roman" panose="02020603050405020304" pitchFamily="18" charset="0"/>
              </a:endParaRPr>
            </a:p>
          </p:txBody>
        </p:sp>
        <p:sp>
          <p:nvSpPr>
            <p:cNvPr id="18" name="AutoShape 20"/>
            <p:cNvSpPr>
              <a:spLocks noChangeArrowheads="1"/>
            </p:cNvSpPr>
            <p:nvPr/>
          </p:nvSpPr>
          <p:spPr bwMode="auto">
            <a:xfrm>
              <a:off x="2832" y="3552"/>
              <a:ext cx="288" cy="288"/>
            </a:xfrm>
            <a:prstGeom prst="downArrow">
              <a:avLst>
                <a:gd name="adj1" fmla="val 50000"/>
                <a:gd name="adj2" fmla="val 25000"/>
              </a:avLst>
            </a:prstGeom>
            <a:gradFill rotWithShape="0">
              <a:gsLst>
                <a:gs pos="0">
                  <a:schemeClr val="tx1">
                    <a:gamma/>
                    <a:tint val="0"/>
                    <a:invGamma/>
                  </a:schemeClr>
                </a:gs>
                <a:gs pos="100000">
                  <a:schemeClr val="tx1"/>
                </a:gs>
              </a:gsLst>
              <a:lin ang="5400000" scaled="1"/>
            </a:gradFill>
            <a:ln w="38100">
              <a:solidFill>
                <a:schemeClr val="tx1"/>
              </a:solidFill>
              <a:miter lim="800000"/>
            </a:ln>
            <a:effectLst/>
          </p:spPr>
          <p:txBody>
            <a:bodyPr vert="eaVert" wrap="none" anchor="ctr"/>
            <a:lstStyle/>
            <a:p>
              <a:pPr eaLnBrk="1" hangingPunct="1">
                <a:spcBef>
                  <a:spcPct val="20000"/>
                </a:spcBef>
                <a:buClr>
                  <a:schemeClr val="tx2"/>
                </a:buClr>
                <a:buSzPct val="75000"/>
                <a:buFont typeface="Wingdings" panose="05000000000000000000" pitchFamily="2" charset="2"/>
                <a:buNone/>
                <a:defRPr/>
              </a:pPr>
              <a:endParaRPr lang="zh-CN" altLang="en-US">
                <a:effectLst>
                  <a:outerShdw blurRad="38100" dist="38100" dir="2700000" algn="tl">
                    <a:srgbClr val="000000">
                      <a:alpha val="43137"/>
                    </a:srgbClr>
                  </a:outerShdw>
                </a:effectLst>
                <a:latin typeface="Arial" panose="020B0604020202020204" pitchFamily="34" charset="0"/>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1" name="WHOOSH.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1" name="WHOOSH.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1" name="WHOOSH.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subTnLst>
                                    <p:audio>
                                      <p:cMediaNode>
                                        <p:cTn display="0" masterRel="sameClick">
                                          <p:stCondLst>
                                            <p:cond evt="begin" delay="0">
                                              <p:tn val="20"/>
                                            </p:cond>
                                          </p:stCondLst>
                                          <p:endCondLst>
                                            <p:cond evt="onStopAudio" delay="0">
                                              <p:tgtEl>
                                                <p:sldTgt/>
                                              </p:tgtEl>
                                            </p:cond>
                                          </p:endCondLst>
                                        </p:cTn>
                                        <p:tgtEl>
                                          <p:sndTgt r:embed="rId1" name="WHOOSH.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up)">
                                      <p:cBhvr>
                                        <p:cTn id="27" dur="500"/>
                                        <p:tgtEl>
                                          <p:spTgt spid="16"/>
                                        </p:tgtEl>
                                      </p:cBhvr>
                                    </p:animEffect>
                                  </p:childTnLst>
                                  <p:subTnLst>
                                    <p:audio>
                                      <p:cMediaNode>
                                        <p:cTn display="0" masterRel="sameClick">
                                          <p:stCondLst>
                                            <p:cond evt="begin" delay="0">
                                              <p:tn val="25"/>
                                            </p:cond>
                                          </p:stCondLst>
                                          <p:endCondLst>
                                            <p:cond evt="onStopAudio" delay="0">
                                              <p:tgtEl>
                                                <p:sldTgt/>
                                              </p:tgtEl>
                                            </p:cond>
                                          </p:endCondLst>
                                        </p:cTn>
                                        <p:tgtEl>
                                          <p:sndTgt r:embed="rId1"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251520" y="1052736"/>
            <a:ext cx="3030570" cy="661640"/>
          </a:xfrm>
        </p:spPr>
        <p:txBody>
          <a:bodyPr>
            <a:normAutofit/>
          </a:bodyPr>
          <a:lstStyle/>
          <a:p>
            <a:pPr eaLnBrk="1" hangingPunct="1"/>
            <a:r>
              <a:rPr lang="en-US" altLang="zh-CN" sz="4000" dirty="0">
                <a:solidFill>
                  <a:srgbClr val="FF0000"/>
                </a:solidFill>
                <a:ea typeface="宋体" panose="02010600030101010101" pitchFamily="2" charset="-122"/>
              </a:rPr>
              <a:t>3</a:t>
            </a:r>
            <a:r>
              <a:rPr lang="zh-CN" altLang="en-US" sz="4000" dirty="0">
                <a:solidFill>
                  <a:srgbClr val="FF0000"/>
                </a:solidFill>
                <a:ea typeface="宋体" panose="02010600030101010101" pitchFamily="2" charset="-122"/>
              </a:rPr>
              <a:t>、</a:t>
            </a:r>
            <a:r>
              <a:rPr lang="en-US" altLang="zh-CN" sz="4000" dirty="0">
                <a:solidFill>
                  <a:srgbClr val="FF0000"/>
                </a:solidFill>
                <a:ea typeface="宋体" panose="02010600030101010101" pitchFamily="2" charset="-122"/>
              </a:rPr>
              <a:t>BCD</a:t>
            </a:r>
            <a:r>
              <a:rPr lang="zh-CN" altLang="en-US" sz="4000" dirty="0">
                <a:solidFill>
                  <a:srgbClr val="FF0000"/>
                </a:solidFill>
                <a:ea typeface="宋体" panose="02010600030101010101" pitchFamily="2" charset="-122"/>
              </a:rPr>
              <a:t>编码</a:t>
            </a:r>
            <a:endParaRPr lang="zh-CN" altLang="en-US" sz="4000" dirty="0">
              <a:solidFill>
                <a:srgbClr val="FF0000"/>
              </a:solidFill>
              <a:ea typeface="宋体" panose="02010600030101010101" pitchFamily="2" charset="-122"/>
            </a:endParaRPr>
          </a:p>
        </p:txBody>
      </p:sp>
      <p:sp>
        <p:nvSpPr>
          <p:cNvPr id="3" name="Rectangle 3"/>
          <p:cNvSpPr txBox="1">
            <a:spLocks noChangeArrowheads="1"/>
          </p:cNvSpPr>
          <p:nvPr/>
        </p:nvSpPr>
        <p:spPr>
          <a:xfrm>
            <a:off x="644447" y="1988840"/>
            <a:ext cx="7855106" cy="2996603"/>
          </a:xfrm>
          <a:prstGeom prst="rect">
            <a:avLst/>
          </a:prstGeom>
        </p:spPr>
        <p:txBody>
          <a:bodyPr vert="horz" lIns="91440" tIns="45720" rIns="91440" bIns="45720" rtlCol="0">
            <a:normAutofit/>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30000"/>
              </a:lnSpc>
            </a:pPr>
            <a:r>
              <a:rPr lang="zh-CN" altLang="en-US" dirty="0">
                <a:ea typeface="宋体" panose="02010600030101010101" pitchFamily="2" charset="-122"/>
              </a:rPr>
              <a:t>关于</a:t>
            </a:r>
            <a:r>
              <a:rPr lang="en-US" altLang="zh-CN" dirty="0">
                <a:ea typeface="宋体" panose="02010600030101010101" pitchFamily="2" charset="-122"/>
              </a:rPr>
              <a:t>BCD</a:t>
            </a:r>
            <a:r>
              <a:rPr lang="zh-CN" altLang="en-US" dirty="0">
                <a:ea typeface="宋体" panose="02010600030101010101" pitchFamily="2" charset="-122"/>
              </a:rPr>
              <a:t>码，前文已作详细介绍。用二进制数表示</a:t>
            </a:r>
            <a:r>
              <a:rPr lang="en-US" altLang="zh-CN" dirty="0">
                <a:ea typeface="宋体" panose="02010600030101010101" pitchFamily="2" charset="-122"/>
              </a:rPr>
              <a:t>10</a:t>
            </a:r>
            <a:r>
              <a:rPr lang="zh-CN" altLang="en-US" dirty="0">
                <a:ea typeface="宋体" panose="02010600030101010101" pitchFamily="2" charset="-122"/>
              </a:rPr>
              <a:t>进制数的一种编码方法，用</a:t>
            </a:r>
            <a:r>
              <a:rPr lang="en-US" altLang="zh-CN" dirty="0">
                <a:ea typeface="宋体" panose="02010600030101010101" pitchFamily="2" charset="-122"/>
              </a:rPr>
              <a:t>4</a:t>
            </a:r>
            <a:r>
              <a:rPr lang="zh-CN" altLang="en-US" dirty="0">
                <a:ea typeface="宋体" panose="02010600030101010101" pitchFamily="2" charset="-122"/>
              </a:rPr>
              <a:t>位二进制数表示一位</a:t>
            </a:r>
            <a:r>
              <a:rPr lang="en-US" altLang="zh-CN" dirty="0">
                <a:ea typeface="宋体" panose="02010600030101010101" pitchFamily="2" charset="-122"/>
              </a:rPr>
              <a:t>10</a:t>
            </a:r>
            <a:r>
              <a:rPr lang="zh-CN" altLang="en-US" dirty="0">
                <a:ea typeface="宋体" panose="02010600030101010101" pitchFamily="2" charset="-122"/>
              </a:rPr>
              <a:t>进制数，常见的编码是</a:t>
            </a:r>
            <a:r>
              <a:rPr lang="en-US" altLang="zh-CN" dirty="0">
                <a:ea typeface="宋体" panose="02010600030101010101" pitchFamily="2" charset="-122"/>
              </a:rPr>
              <a:t>8421</a:t>
            </a:r>
            <a:r>
              <a:rPr lang="zh-CN" altLang="en-US" dirty="0">
                <a:ea typeface="宋体" panose="02010600030101010101" pitchFamily="2" charset="-122"/>
              </a:rPr>
              <a:t>码，用</a:t>
            </a:r>
            <a:r>
              <a:rPr lang="en-US" altLang="zh-CN" dirty="0">
                <a:ea typeface="宋体" panose="02010600030101010101" pitchFamily="2" charset="-122"/>
              </a:rPr>
              <a:t>0000</a:t>
            </a:r>
            <a:r>
              <a:rPr lang="zh-CN" altLang="en-US" dirty="0">
                <a:ea typeface="宋体" panose="02010600030101010101" pitchFamily="2" charset="-122"/>
              </a:rPr>
              <a:t>到</a:t>
            </a:r>
            <a:r>
              <a:rPr lang="en-US" altLang="zh-CN" dirty="0">
                <a:ea typeface="宋体" panose="02010600030101010101" pitchFamily="2" charset="-122"/>
              </a:rPr>
              <a:t>1001</a:t>
            </a:r>
            <a:r>
              <a:rPr lang="zh-CN" altLang="en-US" dirty="0">
                <a:ea typeface="宋体" panose="02010600030101010101" pitchFamily="2" charset="-122"/>
              </a:rPr>
              <a:t>表示十进制数的</a:t>
            </a:r>
            <a:r>
              <a:rPr lang="en-US" altLang="zh-CN" dirty="0">
                <a:ea typeface="宋体" panose="02010600030101010101" pitchFamily="2" charset="-122"/>
              </a:rPr>
              <a:t>0</a:t>
            </a:r>
            <a:r>
              <a:rPr lang="zh-CN" altLang="en-US" dirty="0">
                <a:ea typeface="宋体" panose="02010600030101010101" pitchFamily="2" charset="-122"/>
              </a:rPr>
              <a:t>到</a:t>
            </a:r>
            <a:r>
              <a:rPr lang="en-US" altLang="zh-CN" dirty="0">
                <a:ea typeface="宋体" panose="02010600030101010101" pitchFamily="2" charset="-122"/>
              </a:rPr>
              <a:t>9</a:t>
            </a:r>
            <a:r>
              <a:rPr lang="zh-CN" altLang="en-US" dirty="0">
                <a:ea typeface="宋体" panose="02010600030101010101" pitchFamily="2" charset="-122"/>
              </a:rPr>
              <a:t>。</a:t>
            </a:r>
            <a:endParaRPr lang="zh-CN" altLang="en-US" dirty="0">
              <a:ea typeface="宋体" panose="02010600030101010101" pitchFamily="2" charset="-122"/>
            </a:endParaRPr>
          </a:p>
          <a:p>
            <a:pPr>
              <a:lnSpc>
                <a:spcPct val="130000"/>
              </a:lnSpc>
            </a:pPr>
            <a:r>
              <a:rPr lang="zh-CN" altLang="en-US" dirty="0">
                <a:ea typeface="宋体" panose="02010600030101010101" pitchFamily="2" charset="-122"/>
              </a:rPr>
              <a:t>例如：十进制数</a:t>
            </a:r>
            <a:r>
              <a:rPr lang="en-US" altLang="zh-CN" dirty="0">
                <a:ea typeface="宋体" panose="02010600030101010101" pitchFamily="2" charset="-122"/>
              </a:rPr>
              <a:t>128</a:t>
            </a:r>
            <a:r>
              <a:rPr lang="zh-CN" altLang="en-US" dirty="0">
                <a:ea typeface="宋体" panose="02010600030101010101" pitchFamily="2" charset="-122"/>
              </a:rPr>
              <a:t>表示为：</a:t>
            </a:r>
            <a:endParaRPr lang="zh-CN" altLang="en-US" dirty="0">
              <a:ea typeface="宋体" panose="02010600030101010101" pitchFamily="2" charset="-122"/>
            </a:endParaRPr>
          </a:p>
          <a:p>
            <a:pPr>
              <a:lnSpc>
                <a:spcPct val="130000"/>
              </a:lnSpc>
              <a:buFont typeface="Wingdings" panose="05000000000000000000" pitchFamily="2" charset="2"/>
              <a:buNone/>
            </a:pPr>
            <a:r>
              <a:rPr lang="zh-CN" altLang="en-US" dirty="0">
                <a:ea typeface="宋体" panose="02010600030101010101" pitchFamily="2" charset="-122"/>
              </a:rPr>
              <a:t>		</a:t>
            </a:r>
            <a:r>
              <a:rPr lang="en-US" altLang="zh-CN" dirty="0">
                <a:ea typeface="宋体" panose="02010600030101010101" pitchFamily="2" charset="-122"/>
              </a:rPr>
              <a:t>0001 0010 1000</a:t>
            </a:r>
            <a:endParaRPr lang="en-US" altLang="zh-CN" dirty="0">
              <a:ea typeface="宋体" panose="02010600030101010101" pitchFamily="2" charset="-122"/>
            </a:endParaRPr>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179512" y="1152477"/>
            <a:ext cx="2886554" cy="603796"/>
          </a:xfrm>
        </p:spPr>
        <p:txBody>
          <a:bodyPr>
            <a:normAutofit fontScale="90000"/>
          </a:bodyPr>
          <a:lstStyle/>
          <a:p>
            <a:pPr eaLnBrk="1" hangingPunct="1"/>
            <a:r>
              <a:rPr lang="en-US" altLang="zh-CN" sz="4000" dirty="0">
                <a:solidFill>
                  <a:srgbClr val="FF0000"/>
                </a:solidFill>
                <a:ea typeface="宋体" panose="02010600030101010101" pitchFamily="2" charset="-122"/>
              </a:rPr>
              <a:t>4</a:t>
            </a:r>
            <a:r>
              <a:rPr lang="zh-CN" altLang="en-US" sz="4000" dirty="0">
                <a:solidFill>
                  <a:srgbClr val="FF0000"/>
                </a:solidFill>
                <a:ea typeface="宋体" panose="02010600030101010101" pitchFamily="2" charset="-122"/>
              </a:rPr>
              <a:t>、图像编码</a:t>
            </a:r>
            <a:endParaRPr lang="zh-CN" altLang="en-US" sz="4000" dirty="0">
              <a:solidFill>
                <a:srgbClr val="FF0000"/>
              </a:solidFill>
              <a:ea typeface="宋体" panose="02010600030101010101" pitchFamily="2" charset="-122"/>
            </a:endParaRPr>
          </a:p>
        </p:txBody>
      </p:sp>
      <p:sp>
        <p:nvSpPr>
          <p:cNvPr id="3" name="Rectangle 3"/>
          <p:cNvSpPr txBox="1">
            <a:spLocks noChangeArrowheads="1"/>
          </p:cNvSpPr>
          <p:nvPr/>
        </p:nvSpPr>
        <p:spPr>
          <a:xfrm>
            <a:off x="683568" y="1800549"/>
            <a:ext cx="5904656" cy="1052387"/>
          </a:xfrm>
          <a:prstGeom prst="rect">
            <a:avLst/>
          </a:prstGeom>
        </p:spPr>
        <p:txBody>
          <a:bodyPr vert="horz" lIns="91440" tIns="45720" rIns="91440" bIns="45720" rtlCol="0">
            <a:normAutofit/>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zh-CN" altLang="en-US" dirty="0">
                <a:ea typeface="宋体" panose="02010600030101010101" pitchFamily="2" charset="-122"/>
              </a:rPr>
              <a:t>（</a:t>
            </a:r>
            <a:r>
              <a:rPr lang="en-US" altLang="zh-CN" dirty="0">
                <a:ea typeface="宋体" panose="02010600030101010101" pitchFamily="2" charset="-122"/>
              </a:rPr>
              <a:t>1</a:t>
            </a:r>
            <a:r>
              <a:rPr lang="zh-CN" altLang="en-US" dirty="0">
                <a:ea typeface="宋体" panose="02010600030101010101" pitchFamily="2" charset="-122"/>
              </a:rPr>
              <a:t>）位图法：（</a:t>
            </a:r>
            <a:r>
              <a:rPr lang="en-US" altLang="zh-CN" dirty="0">
                <a:ea typeface="宋体" panose="02010600030101010101" pitchFamily="2" charset="-122"/>
              </a:rPr>
              <a:t>BMP</a:t>
            </a:r>
            <a:r>
              <a:rPr lang="zh-CN" altLang="en-US" dirty="0">
                <a:ea typeface="宋体" panose="02010600030101010101" pitchFamily="2" charset="-122"/>
              </a:rPr>
              <a:t>，</a:t>
            </a:r>
            <a:r>
              <a:rPr lang="en-US" altLang="zh-CN" dirty="0">
                <a:ea typeface="宋体" panose="02010600030101010101" pitchFamily="2" charset="-122"/>
              </a:rPr>
              <a:t>JPG</a:t>
            </a:r>
            <a:r>
              <a:rPr lang="zh-CN" altLang="en-US" dirty="0">
                <a:ea typeface="宋体" panose="02010600030101010101" pitchFamily="2" charset="-122"/>
              </a:rPr>
              <a:t>，</a:t>
            </a:r>
            <a:r>
              <a:rPr lang="en-US" altLang="zh-CN" dirty="0">
                <a:ea typeface="宋体" panose="02010600030101010101" pitchFamily="2" charset="-122"/>
              </a:rPr>
              <a:t>GIF</a:t>
            </a:r>
            <a:r>
              <a:rPr lang="zh-CN" altLang="en-US" dirty="0">
                <a:ea typeface="宋体" panose="02010600030101010101" pitchFamily="2" charset="-122"/>
              </a:rPr>
              <a:t>，</a:t>
            </a:r>
            <a:r>
              <a:rPr lang="en-US" altLang="zh-CN" dirty="0">
                <a:ea typeface="宋体" panose="02010600030101010101" pitchFamily="2" charset="-122"/>
              </a:rPr>
              <a:t>TIFF</a:t>
            </a:r>
            <a:r>
              <a:rPr lang="zh-CN" altLang="en-US" dirty="0">
                <a:ea typeface="宋体" panose="02010600030101010101" pitchFamily="2" charset="-122"/>
              </a:rPr>
              <a:t>）</a:t>
            </a:r>
            <a:endParaRPr lang="zh-CN" altLang="en-US" dirty="0">
              <a:ea typeface="宋体" panose="02010600030101010101" pitchFamily="2" charset="-122"/>
            </a:endParaRPr>
          </a:p>
          <a:p>
            <a:r>
              <a:rPr lang="zh-CN" altLang="en-US" dirty="0">
                <a:ea typeface="宋体" panose="02010600030101010101" pitchFamily="2" charset="-122"/>
              </a:rPr>
              <a:t>（</a:t>
            </a:r>
            <a:r>
              <a:rPr lang="en-US" altLang="zh-CN" dirty="0">
                <a:ea typeface="宋体" panose="02010600030101010101" pitchFamily="2" charset="-122"/>
              </a:rPr>
              <a:t>2</a:t>
            </a:r>
            <a:r>
              <a:rPr lang="zh-CN" altLang="en-US" dirty="0">
                <a:ea typeface="宋体" panose="02010600030101010101" pitchFamily="2" charset="-122"/>
              </a:rPr>
              <a:t>）矢量图形：（</a:t>
            </a:r>
            <a:r>
              <a:rPr lang="en-US" altLang="zh-CN" dirty="0">
                <a:ea typeface="宋体" panose="02010600030101010101" pitchFamily="2" charset="-122"/>
              </a:rPr>
              <a:t>WMF</a:t>
            </a:r>
            <a:r>
              <a:rPr lang="zh-CN" altLang="en-US" dirty="0">
                <a:ea typeface="宋体" panose="02010600030101010101" pitchFamily="2" charset="-122"/>
              </a:rPr>
              <a:t>，</a:t>
            </a:r>
            <a:r>
              <a:rPr lang="en-US" altLang="zh-CN" dirty="0">
                <a:ea typeface="宋体" panose="02010600030101010101" pitchFamily="2" charset="-122"/>
              </a:rPr>
              <a:t>DXF</a:t>
            </a:r>
            <a:r>
              <a:rPr lang="zh-CN" altLang="en-US" dirty="0">
                <a:ea typeface="宋体" panose="02010600030101010101" pitchFamily="2" charset="-122"/>
              </a:rPr>
              <a:t>，</a:t>
            </a:r>
            <a:r>
              <a:rPr lang="en-US" altLang="zh-CN" dirty="0">
                <a:ea typeface="宋体" panose="02010600030101010101" pitchFamily="2" charset="-122"/>
              </a:rPr>
              <a:t>MGX</a:t>
            </a:r>
            <a:r>
              <a:rPr lang="zh-CN" altLang="en-US" dirty="0">
                <a:ea typeface="宋体" panose="02010600030101010101" pitchFamily="2" charset="-122"/>
              </a:rPr>
              <a:t>等）</a:t>
            </a:r>
            <a:endParaRPr lang="zh-CN" altLang="en-US" dirty="0">
              <a:ea typeface="宋体" panose="02010600030101010101" pitchFamily="2" charset="-122"/>
            </a:endParaRPr>
          </a:p>
          <a:p>
            <a:endParaRPr lang="en-US" altLang="zh-CN" dirty="0">
              <a:ea typeface="宋体" panose="02010600030101010101" pitchFamily="2" charset="-122"/>
            </a:endParaRPr>
          </a:p>
        </p:txBody>
      </p:sp>
      <p:sp>
        <p:nvSpPr>
          <p:cNvPr id="4" name="Rectangle 3"/>
          <p:cNvSpPr txBox="1">
            <a:spLocks noChangeArrowheads="1"/>
          </p:cNvSpPr>
          <p:nvPr/>
        </p:nvSpPr>
        <p:spPr>
          <a:xfrm>
            <a:off x="273666" y="3193613"/>
            <a:ext cx="8596668" cy="2708571"/>
          </a:xfrm>
          <a:prstGeom prst="rect">
            <a:avLst/>
          </a:prstGeom>
        </p:spPr>
        <p:txBody>
          <a:bodyPr vert="horz" lIns="91440" tIns="45720" rIns="91440" bIns="45720" rtlCol="0">
            <a:normAutofit fontScale="85000" lnSpcReduction="10000"/>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50000"/>
              </a:lnSpc>
            </a:pPr>
            <a:r>
              <a:rPr lang="en-US" altLang="zh-CN" b="1" dirty="0">
                <a:ea typeface="宋体" panose="02010600030101010101" pitchFamily="2" charset="-122"/>
              </a:rPr>
              <a:t>        </a:t>
            </a:r>
            <a:r>
              <a:rPr lang="zh-CN" altLang="zh-CN" b="1" dirty="0">
                <a:ea typeface="宋体" panose="02010600030101010101" pitchFamily="2" charset="-122"/>
              </a:rPr>
              <a:t>一般图像的数字化会采用位图模式，在这种模式下一幅彩色图像</a:t>
            </a:r>
            <a:r>
              <a:rPr lang="en-US" altLang="zh-CN" b="1" dirty="0">
                <a:ea typeface="宋体" panose="02010600030101010101" pitchFamily="2" charset="-122"/>
              </a:rPr>
              <a:t>(image)</a:t>
            </a:r>
            <a:r>
              <a:rPr lang="zh-CN" altLang="zh-CN" b="1" dirty="0">
                <a:ea typeface="宋体" panose="02010600030101010101" pitchFamily="2" charset="-122"/>
              </a:rPr>
              <a:t>可以看成是由许许多多个彩色的点</a:t>
            </a:r>
            <a:r>
              <a:rPr lang="en-US" altLang="zh-CN" b="1" dirty="0">
                <a:ea typeface="宋体" panose="02010600030101010101" pitchFamily="2" charset="-122"/>
              </a:rPr>
              <a:t>(</a:t>
            </a:r>
            <a:r>
              <a:rPr lang="zh-CN" altLang="zh-CN" b="1" dirty="0">
                <a:ea typeface="宋体" panose="02010600030101010101" pitchFamily="2" charset="-122"/>
              </a:rPr>
              <a:t>像素</a:t>
            </a:r>
            <a:r>
              <a:rPr lang="en-US" altLang="zh-CN" b="1" dirty="0">
                <a:ea typeface="宋体" panose="02010600030101010101" pitchFamily="2" charset="-122"/>
              </a:rPr>
              <a:t>)</a:t>
            </a:r>
            <a:r>
              <a:rPr lang="zh-CN" altLang="zh-CN" b="1" dirty="0">
                <a:ea typeface="宋体" panose="02010600030101010101" pitchFamily="2" charset="-122"/>
              </a:rPr>
              <a:t>组成的，每个点有深浅不同的颜色。如果将每个点的颜色用二进制数字表示出来，就可以将图像数字化。</a:t>
            </a:r>
            <a:endParaRPr lang="en-US" altLang="zh-CN" b="1" dirty="0">
              <a:ea typeface="宋体" panose="02010600030101010101" pitchFamily="2" charset="-122"/>
            </a:endParaRPr>
          </a:p>
          <a:p>
            <a:pPr>
              <a:lnSpc>
                <a:spcPct val="150000"/>
              </a:lnSpc>
            </a:pPr>
            <a:r>
              <a:rPr lang="en-US" altLang="zh-CN" b="1" dirty="0">
                <a:ea typeface="宋体" panose="02010600030101010101" pitchFamily="2" charset="-122"/>
              </a:rPr>
              <a:t>        </a:t>
            </a:r>
            <a:r>
              <a:rPr lang="zh-CN" altLang="zh-CN" b="1" dirty="0">
                <a:ea typeface="宋体" panose="02010600030101010101" pitchFamily="2" charset="-122"/>
              </a:rPr>
              <a:t>例如：如果将一幅图像水平方向上划分出</a:t>
            </a:r>
            <a:r>
              <a:rPr lang="en-US" altLang="zh-CN" b="1" dirty="0">
                <a:ea typeface="宋体" panose="02010600030101010101" pitchFamily="2" charset="-122"/>
              </a:rPr>
              <a:t>800</a:t>
            </a:r>
            <a:r>
              <a:rPr lang="zh-CN" altLang="zh-CN" b="1" dirty="0">
                <a:ea typeface="宋体" panose="02010600030101010101" pitchFamily="2" charset="-122"/>
              </a:rPr>
              <a:t>个点，垂直方向上划分出</a:t>
            </a:r>
            <a:r>
              <a:rPr lang="en-US" altLang="zh-CN" b="1" dirty="0">
                <a:ea typeface="宋体" panose="02010600030101010101" pitchFamily="2" charset="-122"/>
              </a:rPr>
              <a:t>600</a:t>
            </a:r>
            <a:r>
              <a:rPr lang="zh-CN" altLang="zh-CN" b="1" dirty="0">
                <a:ea typeface="宋体" panose="02010600030101010101" pitchFamily="2" charset="-122"/>
              </a:rPr>
              <a:t>个点，则此图像总共由</a:t>
            </a:r>
            <a:r>
              <a:rPr lang="en-US" altLang="zh-CN" b="1" dirty="0">
                <a:ea typeface="宋体" panose="02010600030101010101" pitchFamily="2" charset="-122"/>
              </a:rPr>
              <a:t>48</a:t>
            </a:r>
            <a:r>
              <a:rPr lang="zh-CN" altLang="zh-CN" b="1" dirty="0">
                <a:ea typeface="宋体" panose="02010600030101010101" pitchFamily="2" charset="-122"/>
              </a:rPr>
              <a:t>万个像素点组成，每个像素点有一种颜色。</a:t>
            </a:r>
            <a:endParaRPr lang="zh-CN" altLang="zh-CN" b="1" dirty="0">
              <a:ea typeface="宋体" panose="02010600030101010101" pitchFamily="2" charset="-122"/>
            </a:endParaRPr>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79512" y="1304764"/>
            <a:ext cx="8534400" cy="4248472"/>
          </a:xfrm>
          <a:prstGeom prst="rect">
            <a:avLst/>
          </a:prstGeom>
        </p:spPr>
        <p:txBody>
          <a:bodyPr vert="horz" lIns="91440" tIns="45720" rIns="91440" bIns="45720" rtlCol="0">
            <a:normAutofit fontScale="92500" lnSpcReduction="10000"/>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50000"/>
              </a:lnSpc>
            </a:pPr>
            <a:r>
              <a:rPr lang="zh-CN" altLang="en-US" sz="2000" b="1" dirty="0">
                <a:ea typeface="宋体" panose="02010600030101010101" pitchFamily="2" charset="-122"/>
              </a:rPr>
              <a:t>        图像编码时，</a:t>
            </a:r>
            <a:r>
              <a:rPr lang="zh-CN" altLang="zh-CN" sz="2000" b="1" dirty="0">
                <a:ea typeface="宋体" panose="02010600030101010101" pitchFamily="2" charset="-122"/>
              </a:rPr>
              <a:t>对于每个像素点的颜色，采用几位二进制数字保存会直接决定每个像素点能够显示多少种颜色。</a:t>
            </a:r>
            <a:endParaRPr lang="en-US" altLang="zh-CN" sz="2000" b="1" dirty="0">
              <a:ea typeface="宋体" panose="02010600030101010101" pitchFamily="2" charset="-122"/>
            </a:endParaRPr>
          </a:p>
          <a:p>
            <a:pPr>
              <a:lnSpc>
                <a:spcPct val="150000"/>
              </a:lnSpc>
            </a:pPr>
            <a:r>
              <a:rPr lang="en-US" altLang="zh-CN" sz="2000" b="1" dirty="0">
                <a:ea typeface="宋体" panose="02010600030101010101" pitchFamily="2" charset="-122"/>
              </a:rPr>
              <a:t>        </a:t>
            </a:r>
            <a:r>
              <a:rPr lang="zh-CN" altLang="zh-CN" sz="2000" b="1" dirty="0">
                <a:ea typeface="宋体" panose="02010600030101010101" pitchFamily="2" charset="-122"/>
              </a:rPr>
              <a:t>如果使用一位二进制数字表示一个点的颜色，则只能使用</a:t>
            </a:r>
            <a:r>
              <a:rPr lang="en-US" altLang="zh-CN" sz="2000" b="1" dirty="0">
                <a:ea typeface="宋体" panose="02010600030101010101" pitchFamily="2" charset="-122"/>
              </a:rPr>
              <a:t>0</a:t>
            </a:r>
            <a:r>
              <a:rPr lang="zh-CN" altLang="zh-CN" sz="2000" b="1" dirty="0">
                <a:ea typeface="宋体" panose="02010600030101010101" pitchFamily="2" charset="-122"/>
              </a:rPr>
              <a:t>或</a:t>
            </a:r>
            <a:r>
              <a:rPr lang="en-US" altLang="zh-CN" sz="2000" b="1" dirty="0">
                <a:ea typeface="宋体" panose="02010600030101010101" pitchFamily="2" charset="-122"/>
              </a:rPr>
              <a:t>1</a:t>
            </a:r>
            <a:r>
              <a:rPr lang="zh-CN" altLang="zh-CN" sz="2000" b="1" dirty="0">
                <a:ea typeface="宋体" panose="02010600030101010101" pitchFamily="2" charset="-122"/>
              </a:rPr>
              <a:t>表示两种颜色；如果使用</a:t>
            </a:r>
            <a:r>
              <a:rPr lang="en-US" altLang="zh-CN" sz="2000" b="1" dirty="0">
                <a:ea typeface="宋体" panose="02010600030101010101" pitchFamily="2" charset="-122"/>
              </a:rPr>
              <a:t>8</a:t>
            </a:r>
            <a:r>
              <a:rPr lang="zh-CN" altLang="zh-CN" sz="2000" b="1" dirty="0">
                <a:ea typeface="宋体" panose="02010600030101010101" pitchFamily="2" charset="-122"/>
              </a:rPr>
              <a:t>位二进制数字表示一个点的颜色，则每个点的颜色值可以由二进制数字</a:t>
            </a:r>
            <a:r>
              <a:rPr lang="en-US" altLang="zh-CN" sz="2000" b="1" dirty="0">
                <a:ea typeface="宋体" panose="02010600030101010101" pitchFamily="2" charset="-122"/>
              </a:rPr>
              <a:t>00000000</a:t>
            </a:r>
            <a:r>
              <a:rPr lang="zh-CN" altLang="zh-CN" sz="2000" b="1" dirty="0">
                <a:ea typeface="宋体" panose="02010600030101010101" pitchFamily="2" charset="-122"/>
              </a:rPr>
              <a:t>到</a:t>
            </a:r>
            <a:r>
              <a:rPr lang="en-US" altLang="zh-CN" sz="2000" b="1" dirty="0">
                <a:ea typeface="宋体" panose="02010600030101010101" pitchFamily="2" charset="-122"/>
              </a:rPr>
              <a:t>11111111</a:t>
            </a:r>
            <a:r>
              <a:rPr lang="zh-CN" altLang="zh-CN" sz="2000" b="1" dirty="0">
                <a:ea typeface="宋体" panose="02010600030101010101" pitchFamily="2" charset="-122"/>
              </a:rPr>
              <a:t>中一个数字表示，每个点可以有</a:t>
            </a:r>
            <a:r>
              <a:rPr lang="en-US" altLang="zh-CN" sz="2000" b="1" dirty="0">
                <a:ea typeface="宋体" panose="02010600030101010101" pitchFamily="2" charset="-122"/>
              </a:rPr>
              <a:t>2</a:t>
            </a:r>
            <a:r>
              <a:rPr lang="en-US" altLang="zh-CN" sz="2000" b="1" baseline="30000" dirty="0">
                <a:ea typeface="宋体" panose="02010600030101010101" pitchFamily="2" charset="-122"/>
              </a:rPr>
              <a:t>8</a:t>
            </a:r>
            <a:r>
              <a:rPr lang="zh-CN" altLang="zh-CN" sz="2000" b="1" dirty="0">
                <a:ea typeface="宋体" panose="02010600030101010101" pitchFamily="2" charset="-122"/>
              </a:rPr>
              <a:t>个颜色值，即</a:t>
            </a:r>
            <a:r>
              <a:rPr lang="en-US" altLang="zh-CN" sz="2000" b="1" dirty="0">
                <a:ea typeface="宋体" panose="02010600030101010101" pitchFamily="2" charset="-122"/>
              </a:rPr>
              <a:t>256</a:t>
            </a:r>
            <a:r>
              <a:rPr lang="zh-CN" altLang="zh-CN" sz="2000" b="1" dirty="0">
                <a:ea typeface="宋体" panose="02010600030101010101" pitchFamily="2" charset="-122"/>
              </a:rPr>
              <a:t>色；如果使用</a:t>
            </a:r>
            <a:r>
              <a:rPr lang="en-US" altLang="zh-CN" sz="2000" b="1" dirty="0">
                <a:ea typeface="宋体" panose="02010600030101010101" pitchFamily="2" charset="-122"/>
              </a:rPr>
              <a:t>16</a:t>
            </a:r>
            <a:r>
              <a:rPr lang="zh-CN" altLang="zh-CN" sz="2000" b="1" dirty="0">
                <a:ea typeface="宋体" panose="02010600030101010101" pitchFamily="2" charset="-122"/>
              </a:rPr>
              <a:t>位二进制数字表示一个点的颜色，则每个点可以表示的颜色个数会是</a:t>
            </a:r>
            <a:r>
              <a:rPr lang="en-US" altLang="zh-CN" sz="2000" b="1" dirty="0">
                <a:ea typeface="宋体" panose="02010600030101010101" pitchFamily="2" charset="-122"/>
              </a:rPr>
              <a:t>2</a:t>
            </a:r>
            <a:r>
              <a:rPr lang="en-US" altLang="zh-CN" sz="2000" b="1" baseline="30000" dirty="0">
                <a:ea typeface="宋体" panose="02010600030101010101" pitchFamily="2" charset="-122"/>
              </a:rPr>
              <a:t>16</a:t>
            </a:r>
            <a:r>
              <a:rPr lang="zh-CN" altLang="zh-CN" sz="2000" b="1" dirty="0">
                <a:ea typeface="宋体" panose="02010600030101010101" pitchFamily="2" charset="-122"/>
              </a:rPr>
              <a:t>，即</a:t>
            </a:r>
            <a:r>
              <a:rPr lang="en-US" altLang="zh-CN" sz="2000" b="1" dirty="0">
                <a:ea typeface="宋体" panose="02010600030101010101" pitchFamily="2" charset="-122"/>
              </a:rPr>
              <a:t>65536</a:t>
            </a:r>
            <a:r>
              <a:rPr lang="zh-CN" altLang="zh-CN" sz="2000" b="1" dirty="0">
                <a:ea typeface="宋体" panose="02010600030101010101" pitchFamily="2" charset="-122"/>
              </a:rPr>
              <a:t>（</a:t>
            </a:r>
            <a:r>
              <a:rPr lang="en-US" altLang="zh-CN" sz="2000" b="1" dirty="0">
                <a:ea typeface="宋体" panose="02010600030101010101" pitchFamily="2" charset="-122"/>
              </a:rPr>
              <a:t>64K</a:t>
            </a:r>
            <a:r>
              <a:rPr lang="zh-CN" altLang="zh-CN" sz="2000" b="1" dirty="0">
                <a:ea typeface="宋体" panose="02010600030101010101" pitchFamily="2" charset="-122"/>
              </a:rPr>
              <a:t>）种颜色；在使用</a:t>
            </a:r>
            <a:r>
              <a:rPr lang="en-US" altLang="zh-CN" sz="2000" b="1" dirty="0">
                <a:ea typeface="宋体" panose="02010600030101010101" pitchFamily="2" charset="-122"/>
              </a:rPr>
              <a:t>24</a:t>
            </a:r>
            <a:r>
              <a:rPr lang="zh-CN" altLang="zh-CN" sz="2000" b="1" dirty="0">
                <a:ea typeface="宋体" panose="02010600030101010101" pitchFamily="2" charset="-122"/>
              </a:rPr>
              <a:t>位二进制数字表示一个像素点的颜色时，颜色个数可以达到</a:t>
            </a:r>
            <a:r>
              <a:rPr lang="en-US" altLang="zh-CN" sz="2000" b="1" dirty="0">
                <a:ea typeface="宋体" panose="02010600030101010101" pitchFamily="2" charset="-122"/>
              </a:rPr>
              <a:t>2</a:t>
            </a:r>
            <a:r>
              <a:rPr lang="en-US" altLang="zh-CN" sz="2000" b="1" baseline="30000" dirty="0">
                <a:ea typeface="宋体" panose="02010600030101010101" pitchFamily="2" charset="-122"/>
              </a:rPr>
              <a:t>24</a:t>
            </a:r>
            <a:r>
              <a:rPr lang="zh-CN" altLang="zh-CN" sz="2000" b="1" dirty="0">
                <a:ea typeface="宋体" panose="02010600030101010101" pitchFamily="2" charset="-122"/>
              </a:rPr>
              <a:t>，约</a:t>
            </a:r>
            <a:r>
              <a:rPr lang="en-US" altLang="zh-CN" sz="2000" b="1" dirty="0">
                <a:ea typeface="宋体" panose="02010600030101010101" pitchFamily="2" charset="-122"/>
              </a:rPr>
              <a:t>16.7M</a:t>
            </a:r>
            <a:r>
              <a:rPr lang="zh-CN" altLang="zh-CN" sz="2000" b="1" dirty="0">
                <a:ea typeface="宋体" panose="02010600030101010101" pitchFamily="2" charset="-122"/>
              </a:rPr>
              <a:t>种颜色，这时，人眼已经不能分辨出数字图像的失真，所以我们也</a:t>
            </a:r>
            <a:r>
              <a:rPr lang="zh-CN" altLang="zh-CN" sz="2000" b="1" dirty="0">
                <a:solidFill>
                  <a:srgbClr val="FF0000"/>
                </a:solidFill>
                <a:ea typeface="宋体" panose="02010600030101010101" pitchFamily="2" charset="-122"/>
              </a:rPr>
              <a:t>把</a:t>
            </a:r>
            <a:r>
              <a:rPr lang="en-US" altLang="zh-CN" sz="2000" b="1" dirty="0">
                <a:solidFill>
                  <a:srgbClr val="FF0000"/>
                </a:solidFill>
                <a:ea typeface="宋体" panose="02010600030101010101" pitchFamily="2" charset="-122"/>
              </a:rPr>
              <a:t>24</a:t>
            </a:r>
            <a:r>
              <a:rPr lang="zh-CN" altLang="zh-CN" sz="2000" b="1" dirty="0">
                <a:solidFill>
                  <a:srgbClr val="FF0000"/>
                </a:solidFill>
                <a:ea typeface="宋体" panose="02010600030101010101" pitchFamily="2" charset="-122"/>
              </a:rPr>
              <a:t>位以上的颜色称之为真彩色</a:t>
            </a:r>
            <a:r>
              <a:rPr lang="zh-CN" altLang="zh-CN" sz="2000" b="1" dirty="0">
                <a:ea typeface="宋体" panose="02010600030101010101" pitchFamily="2" charset="-122"/>
              </a:rPr>
              <a:t>。用多少位二进制数字表示一个点的颜色，也称为图像的</a:t>
            </a:r>
            <a:r>
              <a:rPr lang="zh-CN" altLang="zh-CN" sz="2000" b="1" dirty="0">
                <a:solidFill>
                  <a:srgbClr val="FF0000"/>
                </a:solidFill>
                <a:ea typeface="宋体" panose="02010600030101010101" pitchFamily="2" charset="-122"/>
              </a:rPr>
              <a:t>色彩深度</a:t>
            </a:r>
            <a:r>
              <a:rPr lang="zh-CN" altLang="zh-CN" sz="2000" b="1" dirty="0">
                <a:ea typeface="宋体" panose="02010600030101010101" pitchFamily="2" charset="-122"/>
              </a:rPr>
              <a:t>。</a:t>
            </a:r>
            <a:endParaRPr lang="zh-CN" altLang="zh-CN" sz="2000" b="1" dirty="0">
              <a:ea typeface="宋体" panose="02010600030101010101" pitchFamily="2" charset="-122"/>
            </a:endParaRPr>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403648" y="2564904"/>
            <a:ext cx="6104762" cy="1961905"/>
          </a:xfrm>
          <a:prstGeom prst="rect">
            <a:avLst/>
          </a:prstGeom>
        </p:spPr>
      </p:pic>
      <p:sp>
        <p:nvSpPr>
          <p:cNvPr id="4" name="Rectangle 3"/>
          <p:cNvSpPr txBox="1">
            <a:spLocks noChangeArrowheads="1"/>
          </p:cNvSpPr>
          <p:nvPr/>
        </p:nvSpPr>
        <p:spPr>
          <a:xfrm>
            <a:off x="611560" y="1268760"/>
            <a:ext cx="7855106" cy="2996603"/>
          </a:xfrm>
          <a:prstGeom prst="rect">
            <a:avLst/>
          </a:prstGeom>
        </p:spPr>
        <p:txBody>
          <a:bodyPr vert="horz" lIns="91440" tIns="45720" rIns="91440" bIns="45720" rtlCol="0">
            <a:normAutofit/>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30000"/>
              </a:lnSpc>
            </a:pPr>
            <a:r>
              <a:rPr lang="zh-CN" altLang="en-US" b="1" dirty="0">
                <a:ea typeface="宋体" panose="02010600030101010101" pitchFamily="2" charset="-122"/>
              </a:rPr>
              <a:t>图像数据量大小计算：</a:t>
            </a:r>
            <a:endParaRPr lang="zh-CN" altLang="en-US" b="1" dirty="0">
              <a:ea typeface="宋体" panose="02010600030101010101" pitchFamily="2" charset="-122"/>
            </a:endParaRPr>
          </a:p>
        </p:txBody>
      </p:sp>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107504" y="980728"/>
            <a:ext cx="2670530" cy="589632"/>
          </a:xfrm>
        </p:spPr>
        <p:txBody>
          <a:bodyPr>
            <a:normAutofit/>
          </a:bodyPr>
          <a:lstStyle/>
          <a:p>
            <a:pPr eaLnBrk="1" hangingPunct="1"/>
            <a:r>
              <a:rPr lang="en-US" altLang="zh-CN" sz="3200" dirty="0">
                <a:solidFill>
                  <a:srgbClr val="FF0000"/>
                </a:solidFill>
                <a:ea typeface="宋体" panose="02010600030101010101" pitchFamily="2" charset="-122"/>
              </a:rPr>
              <a:t>5</a:t>
            </a:r>
            <a:r>
              <a:rPr lang="zh-CN" altLang="en-US" sz="3200" dirty="0">
                <a:solidFill>
                  <a:srgbClr val="FF0000"/>
                </a:solidFill>
                <a:ea typeface="宋体" panose="02010600030101010101" pitchFamily="2" charset="-122"/>
              </a:rPr>
              <a:t>、声音编码</a:t>
            </a:r>
            <a:endParaRPr lang="zh-CN" altLang="en-US" sz="3200" dirty="0">
              <a:solidFill>
                <a:srgbClr val="FF0000"/>
              </a:solidFill>
              <a:ea typeface="宋体" panose="02010600030101010101" pitchFamily="2" charset="-122"/>
            </a:endParaRPr>
          </a:p>
        </p:txBody>
      </p:sp>
      <p:sp>
        <p:nvSpPr>
          <p:cNvPr id="3" name="Rectangle 3"/>
          <p:cNvSpPr txBox="1">
            <a:spLocks noChangeArrowheads="1"/>
          </p:cNvSpPr>
          <p:nvPr/>
        </p:nvSpPr>
        <p:spPr>
          <a:xfrm>
            <a:off x="584907" y="1505088"/>
            <a:ext cx="5982898" cy="1700459"/>
          </a:xfrm>
          <a:prstGeom prst="rect">
            <a:avLst/>
          </a:prstGeom>
        </p:spPr>
        <p:txBody>
          <a:bodyPr vert="horz" lIns="91440" tIns="45720" rIns="91440" bIns="45720" rtlCol="0">
            <a:normAutofit fontScale="85000" lnSpcReduction="20000"/>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70000"/>
              </a:lnSpc>
            </a:pPr>
            <a:r>
              <a:rPr lang="zh-CN" altLang="en-US" b="1" dirty="0">
                <a:ea typeface="宋体" panose="02010600030101010101" pitchFamily="2" charset="-122"/>
              </a:rPr>
              <a:t>（</a:t>
            </a:r>
            <a:r>
              <a:rPr lang="en-US" altLang="zh-CN" b="1" dirty="0">
                <a:ea typeface="宋体" panose="02010600030101010101" pitchFamily="2" charset="-122"/>
              </a:rPr>
              <a:t>1</a:t>
            </a:r>
            <a:r>
              <a:rPr lang="zh-CN" altLang="en-US" b="1" dirty="0">
                <a:ea typeface="宋体" panose="02010600030101010101" pitchFamily="2" charset="-122"/>
              </a:rPr>
              <a:t>）对声波进行采样，形成声音数据。</a:t>
            </a:r>
            <a:endParaRPr lang="zh-CN" altLang="en-US" b="1" dirty="0">
              <a:ea typeface="宋体" panose="02010600030101010101" pitchFamily="2" charset="-122"/>
            </a:endParaRPr>
          </a:p>
          <a:p>
            <a:pPr>
              <a:lnSpc>
                <a:spcPct val="170000"/>
              </a:lnSpc>
            </a:pPr>
            <a:r>
              <a:rPr lang="zh-CN" altLang="en-US" b="1" dirty="0">
                <a:ea typeface="宋体" panose="02010600030101010101" pitchFamily="2" charset="-122"/>
              </a:rPr>
              <a:t>（</a:t>
            </a:r>
            <a:r>
              <a:rPr lang="en-US" altLang="zh-CN" b="1" dirty="0">
                <a:ea typeface="宋体" panose="02010600030101010101" pitchFamily="2" charset="-122"/>
              </a:rPr>
              <a:t>2</a:t>
            </a:r>
            <a:r>
              <a:rPr lang="zh-CN" altLang="en-US" b="1" dirty="0">
                <a:ea typeface="宋体" panose="02010600030101010101" pitchFamily="2" charset="-122"/>
              </a:rPr>
              <a:t>）采样频率（</a:t>
            </a:r>
            <a:r>
              <a:rPr lang="en-US" altLang="zh-CN" b="1" dirty="0">
                <a:ea typeface="宋体" panose="02010600030101010101" pitchFamily="2" charset="-122"/>
              </a:rPr>
              <a:t>11KHz</a:t>
            </a:r>
            <a:r>
              <a:rPr lang="zh-CN" altLang="en-US" b="1" dirty="0">
                <a:ea typeface="宋体" panose="02010600030101010101" pitchFamily="2" charset="-122"/>
              </a:rPr>
              <a:t>，</a:t>
            </a:r>
            <a:r>
              <a:rPr lang="en-US" altLang="zh-CN" b="1" dirty="0">
                <a:ea typeface="宋体" panose="02010600030101010101" pitchFamily="2" charset="-122"/>
              </a:rPr>
              <a:t>44.1KHz</a:t>
            </a:r>
            <a:r>
              <a:rPr lang="zh-CN" altLang="en-US" b="1" dirty="0">
                <a:ea typeface="宋体" panose="02010600030101010101" pitchFamily="2" charset="-122"/>
              </a:rPr>
              <a:t>）</a:t>
            </a:r>
            <a:endParaRPr lang="zh-CN" altLang="en-US" b="1" dirty="0">
              <a:ea typeface="宋体" panose="02010600030101010101" pitchFamily="2" charset="-122"/>
            </a:endParaRPr>
          </a:p>
          <a:p>
            <a:pPr>
              <a:lnSpc>
                <a:spcPct val="170000"/>
              </a:lnSpc>
            </a:pPr>
            <a:r>
              <a:rPr lang="zh-CN" altLang="en-US" b="1" dirty="0">
                <a:ea typeface="宋体" panose="02010600030101010101" pitchFamily="2" charset="-122"/>
              </a:rPr>
              <a:t>（</a:t>
            </a:r>
            <a:r>
              <a:rPr lang="en-US" altLang="zh-CN" b="1" dirty="0">
                <a:ea typeface="宋体" panose="02010600030101010101" pitchFamily="2" charset="-122"/>
              </a:rPr>
              <a:t>3</a:t>
            </a:r>
            <a:r>
              <a:rPr lang="zh-CN" altLang="en-US" b="1" dirty="0">
                <a:ea typeface="宋体" panose="02010600030101010101" pitchFamily="2" charset="-122"/>
              </a:rPr>
              <a:t>）声音数据位数（</a:t>
            </a:r>
            <a:r>
              <a:rPr lang="en-US" altLang="zh-CN" b="1" dirty="0">
                <a:ea typeface="宋体" panose="02010600030101010101" pitchFamily="2" charset="-122"/>
              </a:rPr>
              <a:t>8</a:t>
            </a:r>
            <a:r>
              <a:rPr lang="zh-CN" altLang="en-US" b="1" dirty="0">
                <a:ea typeface="宋体" panose="02010600030101010101" pitchFamily="2" charset="-122"/>
              </a:rPr>
              <a:t>位，</a:t>
            </a:r>
            <a:r>
              <a:rPr lang="en-US" altLang="zh-CN" b="1" dirty="0">
                <a:ea typeface="宋体" panose="02010600030101010101" pitchFamily="2" charset="-122"/>
              </a:rPr>
              <a:t>16</a:t>
            </a:r>
            <a:r>
              <a:rPr lang="zh-CN" altLang="en-US" b="1" dirty="0">
                <a:ea typeface="宋体" panose="02010600030101010101" pitchFamily="2" charset="-122"/>
              </a:rPr>
              <a:t>位，</a:t>
            </a:r>
            <a:r>
              <a:rPr lang="en-US" altLang="zh-CN" b="1" dirty="0">
                <a:ea typeface="宋体" panose="02010600030101010101" pitchFamily="2" charset="-122"/>
              </a:rPr>
              <a:t>64</a:t>
            </a:r>
            <a:r>
              <a:rPr lang="zh-CN" altLang="en-US" b="1" dirty="0">
                <a:ea typeface="宋体" panose="02010600030101010101" pitchFamily="2" charset="-122"/>
              </a:rPr>
              <a:t>位）</a:t>
            </a:r>
            <a:endParaRPr lang="zh-CN" altLang="en-US" b="1" dirty="0">
              <a:ea typeface="宋体" panose="02010600030101010101" pitchFamily="2" charset="-122"/>
            </a:endParaRPr>
          </a:p>
        </p:txBody>
      </p:sp>
      <p:sp>
        <p:nvSpPr>
          <p:cNvPr id="4" name="Rectangle 2"/>
          <p:cNvSpPr txBox="1">
            <a:spLocks noChangeArrowheads="1"/>
          </p:cNvSpPr>
          <p:nvPr/>
        </p:nvSpPr>
        <p:spPr>
          <a:xfrm>
            <a:off x="107504" y="3185243"/>
            <a:ext cx="3174586" cy="66164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1" kern="1200">
                <a:solidFill>
                  <a:schemeClr val="tx1"/>
                </a:solidFill>
                <a:latin typeface="黑体" panose="02010609060101010101" pitchFamily="49" charset="-122"/>
                <a:ea typeface="黑体" panose="02010609060101010101" pitchFamily="49" charset="-122"/>
                <a:cs typeface="+mj-cs"/>
              </a:defRPr>
            </a:lvl1pPr>
          </a:lstStyle>
          <a:p>
            <a:r>
              <a:rPr lang="en-US" altLang="zh-CN" sz="3200">
                <a:solidFill>
                  <a:srgbClr val="FF0000"/>
                </a:solidFill>
                <a:ea typeface="宋体" panose="02010600030101010101" pitchFamily="2" charset="-122"/>
              </a:rPr>
              <a:t>6</a:t>
            </a:r>
            <a:r>
              <a:rPr lang="zh-CN" altLang="en-US" sz="3200">
                <a:solidFill>
                  <a:srgbClr val="FF0000"/>
                </a:solidFill>
                <a:ea typeface="宋体" panose="02010600030101010101" pitchFamily="2" charset="-122"/>
              </a:rPr>
              <a:t>、多媒体编码</a:t>
            </a:r>
            <a:endParaRPr lang="zh-CN" altLang="en-US" sz="3200" dirty="0">
              <a:solidFill>
                <a:srgbClr val="FF0000"/>
              </a:solidFill>
              <a:ea typeface="宋体" panose="02010600030101010101" pitchFamily="2" charset="-122"/>
            </a:endParaRPr>
          </a:p>
        </p:txBody>
      </p:sp>
      <p:sp>
        <p:nvSpPr>
          <p:cNvPr id="5" name="Rectangle 3"/>
          <p:cNvSpPr txBox="1">
            <a:spLocks noChangeArrowheads="1"/>
          </p:cNvSpPr>
          <p:nvPr/>
        </p:nvSpPr>
        <p:spPr>
          <a:xfrm>
            <a:off x="584907" y="3846883"/>
            <a:ext cx="5334826" cy="2204515"/>
          </a:xfrm>
          <a:prstGeom prst="rect">
            <a:avLst/>
          </a:prstGeom>
        </p:spPr>
        <p:txBody>
          <a:bodyPr vert="horz" lIns="91440" tIns="45720" rIns="91440" bIns="45720" rtlCol="0">
            <a:normAutofit/>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40000"/>
              </a:lnSpc>
            </a:pPr>
            <a:r>
              <a:rPr lang="zh-CN" altLang="en-US" sz="2000" b="1" dirty="0">
                <a:ea typeface="宋体" panose="02010600030101010101" pitchFamily="2" charset="-122"/>
              </a:rPr>
              <a:t>（</a:t>
            </a:r>
            <a:r>
              <a:rPr lang="en-US" altLang="zh-CN" sz="2000" b="1" dirty="0">
                <a:ea typeface="宋体" panose="02010600030101010101" pitchFamily="2" charset="-122"/>
              </a:rPr>
              <a:t>1</a:t>
            </a:r>
            <a:r>
              <a:rPr lang="zh-CN" altLang="en-US" sz="2000" b="1" dirty="0">
                <a:ea typeface="宋体" panose="02010600030101010101" pitchFamily="2" charset="-122"/>
              </a:rPr>
              <a:t>）视频信息（真实影像的记录）</a:t>
            </a:r>
            <a:endParaRPr lang="zh-CN" altLang="en-US" sz="2000" b="1" dirty="0">
              <a:ea typeface="宋体" panose="02010600030101010101" pitchFamily="2" charset="-122"/>
            </a:endParaRPr>
          </a:p>
          <a:p>
            <a:pPr>
              <a:lnSpc>
                <a:spcPct val="140000"/>
              </a:lnSpc>
              <a:buFont typeface="Wingdings" panose="05000000000000000000" pitchFamily="2" charset="2"/>
              <a:buNone/>
            </a:pPr>
            <a:r>
              <a:rPr lang="zh-CN" altLang="en-US" sz="2000" b="1" dirty="0">
                <a:ea typeface="宋体" panose="02010600030101010101" pitchFamily="2" charset="-122"/>
              </a:rPr>
              <a:t>	</a:t>
            </a:r>
            <a:r>
              <a:rPr lang="en-US" altLang="zh-CN" sz="2000" b="1" dirty="0">
                <a:ea typeface="宋体" panose="02010600030101010101" pitchFamily="2" charset="-122"/>
              </a:rPr>
              <a:t>AVI</a:t>
            </a:r>
            <a:r>
              <a:rPr lang="zh-CN" altLang="en-US" sz="2000" b="1" dirty="0">
                <a:ea typeface="宋体" panose="02010600030101010101" pitchFamily="2" charset="-122"/>
              </a:rPr>
              <a:t>，</a:t>
            </a:r>
            <a:r>
              <a:rPr lang="en-US" altLang="zh-CN" sz="2000" b="1" dirty="0">
                <a:ea typeface="宋体" panose="02010600030101010101" pitchFamily="2" charset="-122"/>
              </a:rPr>
              <a:t>ASF</a:t>
            </a:r>
            <a:r>
              <a:rPr lang="zh-CN" altLang="en-US" sz="2000" b="1" dirty="0">
                <a:ea typeface="宋体" panose="02010600030101010101" pitchFamily="2" charset="-122"/>
              </a:rPr>
              <a:t>，</a:t>
            </a:r>
            <a:r>
              <a:rPr lang="en-US" altLang="zh-CN" sz="2000" b="1" dirty="0">
                <a:ea typeface="宋体" panose="02010600030101010101" pitchFamily="2" charset="-122"/>
              </a:rPr>
              <a:t>MPEG</a:t>
            </a:r>
            <a:r>
              <a:rPr lang="zh-CN" altLang="en-US" sz="2000" b="1" dirty="0">
                <a:ea typeface="宋体" panose="02010600030101010101" pitchFamily="2" charset="-122"/>
              </a:rPr>
              <a:t>等</a:t>
            </a:r>
            <a:endParaRPr lang="zh-CN" altLang="en-US" sz="2000" b="1" dirty="0">
              <a:ea typeface="宋体" panose="02010600030101010101" pitchFamily="2" charset="-122"/>
            </a:endParaRPr>
          </a:p>
          <a:p>
            <a:pPr>
              <a:lnSpc>
                <a:spcPct val="140000"/>
              </a:lnSpc>
            </a:pPr>
            <a:r>
              <a:rPr lang="zh-CN" altLang="en-US" sz="2000" b="1" dirty="0">
                <a:ea typeface="宋体" panose="02010600030101010101" pitchFamily="2" charset="-122"/>
              </a:rPr>
              <a:t>（</a:t>
            </a:r>
            <a:r>
              <a:rPr lang="en-US" altLang="zh-CN" sz="2000" b="1" dirty="0">
                <a:ea typeface="宋体" panose="02010600030101010101" pitchFamily="2" charset="-122"/>
              </a:rPr>
              <a:t>2</a:t>
            </a:r>
            <a:r>
              <a:rPr lang="zh-CN" altLang="en-US" sz="2000" b="1" dirty="0">
                <a:ea typeface="宋体" panose="02010600030101010101" pitchFamily="2" charset="-122"/>
              </a:rPr>
              <a:t>）动画（人工创造的影像）</a:t>
            </a:r>
            <a:endParaRPr lang="zh-CN" altLang="en-US" sz="2000" b="1" dirty="0">
              <a:ea typeface="宋体" panose="02010600030101010101" pitchFamily="2" charset="-122"/>
            </a:endParaRPr>
          </a:p>
          <a:p>
            <a:pPr>
              <a:lnSpc>
                <a:spcPct val="140000"/>
              </a:lnSpc>
              <a:buFont typeface="Wingdings" panose="05000000000000000000" pitchFamily="2" charset="2"/>
              <a:buNone/>
            </a:pPr>
            <a:r>
              <a:rPr lang="zh-CN" altLang="en-US" sz="2000" b="1" dirty="0">
                <a:ea typeface="宋体" panose="02010600030101010101" pitchFamily="2" charset="-122"/>
              </a:rPr>
              <a:t>	</a:t>
            </a:r>
            <a:r>
              <a:rPr lang="en-US" altLang="zh-CN" sz="2000" b="1" dirty="0">
                <a:ea typeface="宋体" panose="02010600030101010101" pitchFamily="2" charset="-122"/>
              </a:rPr>
              <a:t>AVI</a:t>
            </a:r>
            <a:r>
              <a:rPr lang="zh-CN" altLang="en-US" sz="2000" b="1" dirty="0">
                <a:ea typeface="宋体" panose="02010600030101010101" pitchFamily="2" charset="-122"/>
              </a:rPr>
              <a:t>，</a:t>
            </a:r>
            <a:r>
              <a:rPr lang="en-US" altLang="zh-CN" sz="2000" b="1" dirty="0">
                <a:ea typeface="宋体" panose="02010600030101010101" pitchFamily="2" charset="-122"/>
              </a:rPr>
              <a:t>MPG</a:t>
            </a:r>
            <a:r>
              <a:rPr lang="zh-CN" altLang="en-US" sz="2000" b="1" dirty="0">
                <a:ea typeface="宋体" panose="02010600030101010101" pitchFamily="2" charset="-122"/>
              </a:rPr>
              <a:t>等</a:t>
            </a:r>
            <a:endParaRPr lang="zh-CN" altLang="en-US" sz="2000" b="1" dirty="0">
              <a:ea typeface="宋体" panose="02010600030101010101" pitchFamily="2" charset="-122"/>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473457" y="1163236"/>
            <a:ext cx="7499350" cy="1154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30000"/>
              </a:lnSpc>
              <a:spcBef>
                <a:spcPct val="50000"/>
              </a:spcBef>
              <a:buFont typeface="Wingdings" panose="05000000000000000000" pitchFamily="2" charset="2"/>
              <a:buChar char="u"/>
            </a:pPr>
            <a:r>
              <a:rPr lang="zh-CN" altLang="en-US" sz="2800" b="1" dirty="0">
                <a:solidFill>
                  <a:srgbClr val="0000FF"/>
                </a:solidFill>
                <a:latin typeface="Arial" panose="020B0604020202020204" pitchFamily="34" charset="0"/>
                <a:ea typeface="楷体_GB2312" pitchFamily="49" charset="-122"/>
              </a:rPr>
              <a:t>计算机中常用的编码</a:t>
            </a:r>
            <a:endParaRPr lang="zh-CN" altLang="en-US" sz="2800" b="1" dirty="0">
              <a:solidFill>
                <a:srgbClr val="0000FF"/>
              </a:solidFill>
              <a:latin typeface="Arial" panose="020B0604020202020204" pitchFamily="34" charset="0"/>
              <a:ea typeface="楷体_GB2312" pitchFamily="49" charset="-122"/>
            </a:endParaRPr>
          </a:p>
          <a:p>
            <a:pPr eaLnBrk="1" hangingPunct="1">
              <a:lnSpc>
                <a:spcPct val="130000"/>
              </a:lnSpc>
              <a:buFontTx/>
              <a:buNone/>
            </a:pPr>
            <a:r>
              <a:rPr lang="zh-CN" altLang="en-US" sz="2800" b="1" dirty="0">
                <a:latin typeface="Arial" panose="020B0604020202020204" pitchFamily="34" charset="0"/>
                <a:ea typeface="楷体_GB2312" pitchFamily="49" charset="-122"/>
              </a:rPr>
              <a:t>         </a:t>
            </a:r>
            <a:r>
              <a:rPr lang="zh-CN" altLang="en-US" sz="2000" b="1" dirty="0">
                <a:latin typeface="Arial" panose="020B0604020202020204" pitchFamily="34" charset="0"/>
                <a:ea typeface="楷体_GB2312" pitchFamily="49" charset="-122"/>
              </a:rPr>
              <a:t>非数值信息            </a:t>
            </a:r>
            <a:r>
              <a:rPr lang="en-US" altLang="zh-CN" sz="2000" b="1" dirty="0">
                <a:latin typeface="Arial" panose="020B0604020202020204" pitchFamily="34" charset="0"/>
                <a:ea typeface="楷体_GB2312" pitchFamily="49" charset="-122"/>
              </a:rPr>
              <a:t>0</a:t>
            </a:r>
            <a:r>
              <a:rPr lang="zh-CN" altLang="en-US" sz="2000" b="1" dirty="0">
                <a:latin typeface="Arial" panose="020B0604020202020204" pitchFamily="34" charset="0"/>
                <a:ea typeface="楷体_GB2312" pitchFamily="49" charset="-122"/>
              </a:rPr>
              <a:t>、</a:t>
            </a:r>
            <a:r>
              <a:rPr lang="en-US" altLang="zh-CN" sz="2000" b="1" dirty="0">
                <a:latin typeface="Arial" panose="020B0604020202020204" pitchFamily="34" charset="0"/>
                <a:ea typeface="楷体_GB2312" pitchFamily="49" charset="-122"/>
              </a:rPr>
              <a:t>1</a:t>
            </a:r>
            <a:r>
              <a:rPr lang="zh-CN" altLang="en-US" sz="2000" b="1" dirty="0">
                <a:latin typeface="Arial" panose="020B0604020202020204" pitchFamily="34" charset="0"/>
                <a:ea typeface="楷体_GB2312" pitchFamily="49" charset="-122"/>
              </a:rPr>
              <a:t>代码</a:t>
            </a:r>
            <a:endParaRPr lang="zh-CN" altLang="en-US" sz="2800" b="1" dirty="0">
              <a:latin typeface="Arial" panose="020B0604020202020204" pitchFamily="34" charset="0"/>
              <a:ea typeface="楷体_GB2312" pitchFamily="49" charset="-122"/>
            </a:endParaRPr>
          </a:p>
        </p:txBody>
      </p:sp>
      <p:sp>
        <p:nvSpPr>
          <p:cNvPr id="3" name="Text Box 3"/>
          <p:cNvSpPr txBox="1">
            <a:spLocks noChangeArrowheads="1"/>
          </p:cNvSpPr>
          <p:nvPr/>
        </p:nvSpPr>
        <p:spPr bwMode="auto">
          <a:xfrm>
            <a:off x="179512" y="2318480"/>
            <a:ext cx="7918450" cy="142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30000"/>
              </a:lnSpc>
              <a:spcBef>
                <a:spcPct val="50000"/>
              </a:spcBef>
              <a:buFontTx/>
              <a:buNone/>
            </a:pPr>
            <a:r>
              <a:rPr lang="en-US" altLang="zh-CN" sz="2400" b="1" dirty="0">
                <a:latin typeface="Arial" panose="020B0604020202020204" pitchFamily="34" charset="0"/>
                <a:ea typeface="楷体_GB2312" pitchFamily="49" charset="-122"/>
                <a:sym typeface="Monotype Sorts" pitchFamily="2" charset="2"/>
              </a:rPr>
              <a:t>1</a:t>
            </a:r>
            <a:r>
              <a:rPr lang="zh-CN" altLang="en-US" sz="2400" b="1" dirty="0">
                <a:latin typeface="Arial" panose="020B0604020202020204" pitchFamily="34" charset="0"/>
                <a:ea typeface="楷体_GB2312" pitchFamily="49" charset="-122"/>
                <a:sym typeface="Monotype Sorts" pitchFamily="2" charset="2"/>
              </a:rPr>
              <a:t>、  </a:t>
            </a:r>
            <a:r>
              <a:rPr lang="en-US" altLang="zh-CN" sz="2400" b="1" dirty="0">
                <a:solidFill>
                  <a:srgbClr val="FF0000"/>
                </a:solidFill>
                <a:latin typeface="Arial" panose="020B0604020202020204" pitchFamily="34" charset="0"/>
                <a:ea typeface="楷体_GB2312" pitchFamily="49" charset="-122"/>
              </a:rPr>
              <a:t>ASCII</a:t>
            </a:r>
            <a:r>
              <a:rPr lang="zh-CN" altLang="en-US" sz="2400" b="1" dirty="0">
                <a:solidFill>
                  <a:srgbClr val="FF0000"/>
                </a:solidFill>
                <a:latin typeface="Arial" panose="020B0604020202020204" pitchFamily="34" charset="0"/>
                <a:ea typeface="楷体_GB2312" pitchFamily="49" charset="-122"/>
              </a:rPr>
              <a:t>码</a:t>
            </a:r>
            <a:endParaRPr lang="zh-CN" altLang="en-US" sz="2400" b="1" dirty="0">
              <a:solidFill>
                <a:srgbClr val="FF0000"/>
              </a:solidFill>
              <a:latin typeface="Arial" panose="020B0604020202020204" pitchFamily="34" charset="0"/>
              <a:ea typeface="楷体_GB2312" pitchFamily="49" charset="-122"/>
            </a:endParaRPr>
          </a:p>
          <a:p>
            <a:pPr eaLnBrk="1" hangingPunct="1">
              <a:lnSpc>
                <a:spcPct val="130000"/>
              </a:lnSpc>
              <a:spcBef>
                <a:spcPct val="30000"/>
              </a:spcBef>
              <a:buFontTx/>
              <a:buNone/>
            </a:pPr>
            <a:r>
              <a:rPr lang="zh-CN" altLang="en-US" b="1" dirty="0">
                <a:latin typeface="Arial" panose="020B0604020202020204" pitchFamily="34" charset="0"/>
                <a:ea typeface="楷体_GB2312" pitchFamily="49" charset="-122"/>
              </a:rPr>
              <a:t>           </a:t>
            </a:r>
            <a:r>
              <a:rPr lang="en-US" altLang="zh-CN" b="1" dirty="0">
                <a:latin typeface="Arial" panose="020B0604020202020204" pitchFamily="34" charset="0"/>
                <a:ea typeface="楷体_GB2312" pitchFamily="49" charset="-122"/>
              </a:rPr>
              <a:t>American Standard Code for Information Interchange</a:t>
            </a:r>
            <a:endParaRPr lang="en-US" altLang="zh-CN" b="1" dirty="0">
              <a:latin typeface="Arial" panose="020B0604020202020204" pitchFamily="34" charset="0"/>
              <a:ea typeface="楷体_GB2312" pitchFamily="49" charset="-122"/>
            </a:endParaRPr>
          </a:p>
          <a:p>
            <a:pPr eaLnBrk="1" hangingPunct="1">
              <a:lnSpc>
                <a:spcPct val="130000"/>
              </a:lnSpc>
              <a:spcBef>
                <a:spcPct val="30000"/>
              </a:spcBef>
              <a:buFontTx/>
              <a:buNone/>
            </a:pPr>
            <a:r>
              <a:rPr lang="en-US" altLang="zh-CN" b="1" dirty="0">
                <a:latin typeface="Arial" panose="020B0604020202020204" pitchFamily="34" charset="0"/>
                <a:ea typeface="楷体_GB2312" pitchFamily="49" charset="-122"/>
              </a:rPr>
              <a:t>           </a:t>
            </a:r>
            <a:r>
              <a:rPr lang="zh-CN" altLang="en-US" b="1" dirty="0">
                <a:latin typeface="Arial" panose="020B0604020202020204" pitchFamily="34" charset="0"/>
                <a:ea typeface="楷体_GB2312" pitchFamily="49" charset="-122"/>
              </a:rPr>
              <a:t>美国信息交换标准代码</a:t>
            </a:r>
            <a:endParaRPr lang="zh-CN" altLang="en-US" b="1" dirty="0">
              <a:latin typeface="Arial" panose="020B0604020202020204" pitchFamily="34" charset="0"/>
              <a:ea typeface="楷体_GB2312" pitchFamily="49" charset="-122"/>
            </a:endParaRPr>
          </a:p>
        </p:txBody>
      </p:sp>
      <p:sp>
        <p:nvSpPr>
          <p:cNvPr id="4" name="Line 4"/>
          <p:cNvSpPr>
            <a:spLocks noChangeShapeType="1"/>
          </p:cNvSpPr>
          <p:nvPr/>
        </p:nvSpPr>
        <p:spPr bwMode="auto">
          <a:xfrm>
            <a:off x="2812112" y="2060848"/>
            <a:ext cx="679768" cy="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nvGrpSpPr>
          <p:cNvPr id="5" name="Group 3"/>
          <p:cNvGrpSpPr/>
          <p:nvPr/>
        </p:nvGrpSpPr>
        <p:grpSpPr bwMode="auto">
          <a:xfrm>
            <a:off x="474613" y="3789040"/>
            <a:ext cx="6780568" cy="2062022"/>
            <a:chOff x="144" y="48"/>
            <a:chExt cx="4622" cy="1888"/>
          </a:xfrm>
        </p:grpSpPr>
        <p:sp>
          <p:nvSpPr>
            <p:cNvPr id="6" name="Text Box 4"/>
            <p:cNvSpPr txBox="1">
              <a:spLocks noChangeArrowheads="1"/>
            </p:cNvSpPr>
            <p:nvPr/>
          </p:nvSpPr>
          <p:spPr bwMode="auto">
            <a:xfrm>
              <a:off x="144" y="48"/>
              <a:ext cx="3360" cy="1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r>
                <a:rPr lang="en-US" altLang="zh-CN" sz="2800" b="1" dirty="0"/>
                <a:t>ASCII</a:t>
              </a:r>
              <a:r>
                <a:rPr lang="zh-CN" altLang="en-US" sz="2800" b="1" dirty="0"/>
                <a:t>码共有</a:t>
              </a:r>
              <a:r>
                <a:rPr lang="en-US" altLang="zh-CN" sz="2800" b="1" dirty="0">
                  <a:solidFill>
                    <a:srgbClr val="CC0066"/>
                  </a:solidFill>
                </a:rPr>
                <a:t>128</a:t>
              </a:r>
              <a:r>
                <a:rPr lang="zh-CN" altLang="en-US" sz="2800" b="1" dirty="0">
                  <a:solidFill>
                    <a:srgbClr val="CC0066"/>
                  </a:solidFill>
                </a:rPr>
                <a:t>个</a:t>
              </a:r>
              <a:r>
                <a:rPr lang="zh-CN" altLang="en-US" sz="2800" b="1" dirty="0"/>
                <a:t>元素：</a:t>
              </a:r>
              <a:endParaRPr lang="zh-CN" altLang="en-US" sz="2800" b="1" dirty="0"/>
            </a:p>
            <a:p>
              <a:pPr eaLnBrk="1" hangingPunct="1">
                <a:buFontTx/>
                <a:buNone/>
              </a:pPr>
              <a:r>
                <a:rPr lang="zh-CN" altLang="en-US" sz="2000" b="1" dirty="0"/>
                <a:t>大写字母：</a:t>
              </a:r>
              <a:r>
                <a:rPr lang="en-US" altLang="zh-CN" sz="2000" b="1" dirty="0"/>
                <a:t>26</a:t>
              </a:r>
              <a:r>
                <a:rPr lang="zh-CN" altLang="en-US" sz="2000" b="1" dirty="0"/>
                <a:t>个</a:t>
              </a:r>
              <a:endParaRPr lang="zh-CN" altLang="en-US" sz="2000" b="1" dirty="0"/>
            </a:p>
            <a:p>
              <a:pPr eaLnBrk="1" hangingPunct="1">
                <a:buFontTx/>
                <a:buNone/>
              </a:pPr>
              <a:r>
                <a:rPr lang="zh-CN" altLang="en-US" sz="2000" b="1" dirty="0"/>
                <a:t>小写字母：</a:t>
              </a:r>
              <a:r>
                <a:rPr lang="en-US" altLang="zh-CN" sz="2000" b="1" dirty="0"/>
                <a:t>26</a:t>
              </a:r>
              <a:r>
                <a:rPr lang="zh-CN" altLang="en-US" sz="2000" b="1" dirty="0"/>
                <a:t>个</a:t>
              </a:r>
              <a:endParaRPr lang="zh-CN" altLang="en-US" sz="2000" b="1" dirty="0"/>
            </a:p>
            <a:p>
              <a:pPr eaLnBrk="1" hangingPunct="1">
                <a:buFontTx/>
                <a:buNone/>
              </a:pPr>
              <a:r>
                <a:rPr lang="zh-CN" altLang="en-US" sz="2000" b="1" dirty="0"/>
                <a:t>数字符号：</a:t>
              </a:r>
              <a:r>
                <a:rPr lang="en-US" altLang="zh-CN" sz="2000" b="1" dirty="0"/>
                <a:t>10</a:t>
              </a:r>
              <a:r>
                <a:rPr lang="zh-CN" altLang="en-US" sz="2000" b="1" dirty="0"/>
                <a:t>个</a:t>
              </a:r>
              <a:endParaRPr lang="zh-CN" altLang="en-US" sz="2000" b="1" dirty="0"/>
            </a:p>
            <a:p>
              <a:pPr eaLnBrk="1" hangingPunct="1">
                <a:buFontTx/>
                <a:buNone/>
              </a:pPr>
              <a:r>
                <a:rPr lang="zh-CN" altLang="en-US" sz="2000" b="1" dirty="0"/>
                <a:t>专用符号：</a:t>
              </a:r>
              <a:r>
                <a:rPr lang="en-US" altLang="zh-CN" sz="2000" b="1" dirty="0"/>
                <a:t>33</a:t>
              </a:r>
              <a:r>
                <a:rPr lang="zh-CN" altLang="en-US" sz="2000" b="1" dirty="0"/>
                <a:t>个</a:t>
              </a:r>
              <a:endParaRPr lang="zh-CN" altLang="en-US" sz="2000" b="1" dirty="0"/>
            </a:p>
            <a:p>
              <a:pPr eaLnBrk="1" hangingPunct="1">
                <a:buFontTx/>
                <a:buNone/>
              </a:pPr>
              <a:r>
                <a:rPr lang="zh-CN" altLang="en-US" sz="2000" b="1" dirty="0"/>
                <a:t>控制字符：</a:t>
              </a:r>
              <a:r>
                <a:rPr lang="en-US" altLang="zh-CN" sz="2000" b="1" dirty="0"/>
                <a:t>33</a:t>
              </a:r>
              <a:r>
                <a:rPr lang="zh-CN" altLang="en-US" sz="2000" b="1" dirty="0"/>
                <a:t>个</a:t>
              </a:r>
              <a:endParaRPr lang="zh-CN" altLang="en-US" sz="2000" b="1" dirty="0"/>
            </a:p>
          </p:txBody>
        </p:sp>
        <p:sp>
          <p:nvSpPr>
            <p:cNvPr id="7" name="Text Box 5"/>
            <p:cNvSpPr txBox="1">
              <a:spLocks noChangeArrowheads="1"/>
            </p:cNvSpPr>
            <p:nvPr/>
          </p:nvSpPr>
          <p:spPr bwMode="auto">
            <a:xfrm>
              <a:off x="1694" y="1087"/>
              <a:ext cx="3072"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zh-CN" altLang="en-US" b="1" dirty="0"/>
                <a:t>图形字符：</a:t>
              </a:r>
              <a:r>
                <a:rPr lang="en-US" altLang="zh-CN" b="1" dirty="0"/>
                <a:t>95</a:t>
              </a:r>
              <a:r>
                <a:rPr lang="zh-CN" altLang="en-US" b="1" dirty="0"/>
                <a:t>个</a:t>
              </a:r>
              <a:endParaRPr lang="zh-CN" altLang="en-US" b="1" dirty="0"/>
            </a:p>
          </p:txBody>
        </p:sp>
        <p:sp>
          <p:nvSpPr>
            <p:cNvPr id="8" name="AutoShape 6"/>
            <p:cNvSpPr/>
            <p:nvPr/>
          </p:nvSpPr>
          <p:spPr bwMode="auto">
            <a:xfrm>
              <a:off x="1500" y="575"/>
              <a:ext cx="96" cy="1248"/>
            </a:xfrm>
            <a:prstGeom prst="rightBrace">
              <a:avLst>
                <a:gd name="adj1" fmla="val 108333"/>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grpSp>
      <p:sp>
        <p:nvSpPr>
          <p:cNvPr id="9" name="Text Box 2"/>
          <p:cNvSpPr txBox="1">
            <a:spLocks noChangeArrowheads="1"/>
          </p:cNvSpPr>
          <p:nvPr/>
        </p:nvSpPr>
        <p:spPr bwMode="auto">
          <a:xfrm>
            <a:off x="4541410" y="4736026"/>
            <a:ext cx="4506686" cy="1405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20000"/>
              </a:lnSpc>
              <a:spcBef>
                <a:spcPct val="50000"/>
              </a:spcBef>
              <a:buFontTx/>
              <a:buNone/>
            </a:pPr>
            <a:r>
              <a:rPr lang="en-US" altLang="zh-CN" b="1" dirty="0"/>
              <a:t>Y</a:t>
            </a:r>
            <a:r>
              <a:rPr lang="zh-CN" altLang="en-US" b="1" dirty="0"/>
              <a:t>：</a:t>
            </a:r>
            <a:r>
              <a:rPr lang="en-US" altLang="zh-CN" b="1" dirty="0"/>
              <a:t>ASCII</a:t>
            </a:r>
            <a:r>
              <a:rPr lang="zh-CN" altLang="en-US" b="1" dirty="0"/>
              <a:t>码共有</a:t>
            </a:r>
            <a:r>
              <a:rPr lang="en-US" altLang="zh-CN" b="1" dirty="0"/>
              <a:t>128</a:t>
            </a:r>
            <a:r>
              <a:rPr lang="zh-CN" altLang="en-US" b="1" dirty="0"/>
              <a:t>个元素，</a:t>
            </a:r>
            <a:endParaRPr lang="zh-CN" altLang="en-US" b="1" dirty="0"/>
          </a:p>
          <a:p>
            <a:pPr eaLnBrk="1" hangingPunct="1">
              <a:lnSpc>
                <a:spcPct val="120000"/>
              </a:lnSpc>
              <a:spcBef>
                <a:spcPct val="30000"/>
              </a:spcBef>
              <a:buFontTx/>
              <a:buNone/>
            </a:pPr>
            <a:r>
              <a:rPr lang="en-US" altLang="zh-CN" b="1" dirty="0"/>
              <a:t>S</a:t>
            </a:r>
            <a:r>
              <a:rPr lang="zh-CN" altLang="en-US" b="1" dirty="0"/>
              <a:t>：用二进制编码表示需用</a:t>
            </a:r>
            <a:r>
              <a:rPr lang="zh-CN" altLang="en-US" b="1" dirty="0">
                <a:solidFill>
                  <a:srgbClr val="CC0066"/>
                </a:solidFill>
              </a:rPr>
              <a:t>七位</a:t>
            </a:r>
            <a:r>
              <a:rPr lang="zh-CN" altLang="en-US" b="1" dirty="0"/>
              <a:t>。（</a:t>
            </a:r>
            <a:r>
              <a:rPr lang="en-US" altLang="zh-CN" b="1" dirty="0"/>
              <a:t>2</a:t>
            </a:r>
            <a:r>
              <a:rPr lang="en-US" altLang="zh-CN" b="1" baseline="30000" dirty="0"/>
              <a:t>7</a:t>
            </a:r>
            <a:r>
              <a:rPr lang="en-US" altLang="zh-CN" b="1" dirty="0"/>
              <a:t>=128</a:t>
            </a:r>
            <a:r>
              <a:rPr lang="zh-CN" altLang="en-US" b="1" dirty="0"/>
              <a:t>）</a:t>
            </a:r>
            <a:endParaRPr lang="zh-CN" altLang="en-US" b="1" dirty="0"/>
          </a:p>
          <a:p>
            <a:pPr eaLnBrk="1" hangingPunct="1">
              <a:lnSpc>
                <a:spcPct val="120000"/>
              </a:lnSpc>
              <a:spcBef>
                <a:spcPct val="30000"/>
              </a:spcBef>
              <a:buFontTx/>
              <a:buNone/>
            </a:pPr>
            <a:r>
              <a:rPr lang="zh-CN" altLang="en-US" sz="1400" b="1" dirty="0"/>
              <a:t>计算机中表示一个字符用八位二进制代码，即</a:t>
            </a:r>
            <a:r>
              <a:rPr lang="zh-CN" altLang="en-US" sz="1400" b="1" dirty="0">
                <a:solidFill>
                  <a:srgbClr val="CC0066"/>
                </a:solidFill>
              </a:rPr>
              <a:t>一个字节。最高位为</a:t>
            </a:r>
            <a:r>
              <a:rPr lang="en-US" altLang="zh-CN" sz="1400" b="1" dirty="0">
                <a:solidFill>
                  <a:srgbClr val="CC0066"/>
                </a:solidFill>
              </a:rPr>
              <a:t>0</a:t>
            </a:r>
            <a:endParaRPr lang="zh-CN" altLang="en-US" sz="1400" dirty="0">
              <a:solidFill>
                <a:srgbClr val="CC0066"/>
              </a:solidFill>
            </a:endParaRPr>
          </a:p>
        </p:txBody>
      </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nvGraphicFramePr>
        <p:xfrm>
          <a:off x="0" y="908721"/>
          <a:ext cx="9144000" cy="5400600"/>
        </p:xfrm>
        <a:graphic>
          <a:graphicData uri="http://schemas.openxmlformats.org/presentationml/2006/ole"/>
        </a:graphic>
      </p:graphicFrame>
      <p:sp>
        <p:nvSpPr>
          <p:cNvPr id="3" name="PA_矩形 5"/>
          <p:cNvSpPr/>
          <p:nvPr>
            <p:custDataLst>
              <p:tags r:id="rId2"/>
            </p:custDataLst>
          </p:nvPr>
        </p:nvSpPr>
        <p:spPr>
          <a:xfrm>
            <a:off x="0" y="2914650"/>
            <a:ext cx="9144000" cy="1514475"/>
          </a:xfrm>
          <a:prstGeom prst="rect">
            <a:avLst/>
          </a:prstGeom>
          <a:solidFill>
            <a:schemeClr val="accent1">
              <a:alpha val="80000"/>
            </a:schemeClr>
          </a:solidFill>
          <a:ln w="1270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6600" b="1" dirty="0">
                <a:solidFill>
                  <a:schemeClr val="bg1"/>
                </a:solidFill>
                <a:latin typeface="微软雅黑" panose="020B0503020204020204" charset="-122"/>
                <a:ea typeface="微软雅黑" panose="020B0503020204020204" charset="-122"/>
              </a:rPr>
              <a:t>学 习 进 步！</a:t>
            </a:r>
            <a:endParaRPr lang="en-US" altLang="zh-CN" sz="6600" b="1" dirty="0">
              <a:solidFill>
                <a:schemeClr val="bg1"/>
              </a:solidFill>
              <a:latin typeface="微软雅黑" panose="020B0503020204020204" charset="-122"/>
              <a:ea typeface="微软雅黑" panose="020B0503020204020204" charset="-122"/>
            </a:endParaRP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1"/>
          <a:stretch>
            <a:fillRect/>
          </a:stretch>
        </p:blipFill>
        <p:spPr>
          <a:xfrm>
            <a:off x="1907704" y="1052736"/>
            <a:ext cx="5328592" cy="3065214"/>
          </a:xfrm>
          <a:prstGeom prst="rect">
            <a:avLst/>
          </a:prstGeom>
        </p:spPr>
      </p:pic>
      <p:sp>
        <p:nvSpPr>
          <p:cNvPr id="26" name="文本框 25"/>
          <p:cNvSpPr txBox="1"/>
          <p:nvPr/>
        </p:nvSpPr>
        <p:spPr>
          <a:xfrm>
            <a:off x="863588" y="4117950"/>
            <a:ext cx="7416824" cy="2016578"/>
          </a:xfrm>
          <a:prstGeom prst="rect">
            <a:avLst/>
          </a:prstGeom>
          <a:noFill/>
        </p:spPr>
        <p:txBody>
          <a:bodyPr wrap="square">
            <a:spAutoFit/>
          </a:bodyPr>
          <a:lstStyle/>
          <a:p>
            <a:pPr eaLnBrk="1" hangingPunct="1">
              <a:lnSpc>
                <a:spcPct val="180000"/>
              </a:lnSpc>
              <a:spcBef>
                <a:spcPct val="0"/>
              </a:spcBef>
              <a:buFontTx/>
              <a:buNone/>
            </a:pPr>
            <a:r>
              <a:rPr lang="zh-CN" altLang="en-US" sz="1800" b="1" dirty="0">
                <a:latin typeface="Arial" panose="020B0604020202020204" pitchFamily="34" charset="0"/>
                <a:ea typeface="楷体_GB2312" pitchFamily="49" charset="-122"/>
              </a:rPr>
              <a:t>从表中可以看出规律：</a:t>
            </a:r>
            <a:endParaRPr lang="zh-CN" altLang="en-US" sz="1800" b="1" dirty="0">
              <a:latin typeface="Arial" panose="020B0604020202020204" pitchFamily="34" charset="0"/>
              <a:ea typeface="楷体_GB2312" pitchFamily="49" charset="-122"/>
            </a:endParaRPr>
          </a:p>
          <a:p>
            <a:pPr eaLnBrk="1" hangingPunct="1">
              <a:lnSpc>
                <a:spcPct val="180000"/>
              </a:lnSpc>
              <a:spcBef>
                <a:spcPct val="0"/>
              </a:spcBef>
              <a:buFontTx/>
              <a:buNone/>
            </a:pPr>
            <a:r>
              <a:rPr lang="en-US" altLang="zh-CN" sz="1800" b="1" dirty="0">
                <a:solidFill>
                  <a:srgbClr val="CC0066"/>
                </a:solidFill>
                <a:latin typeface="Arial" panose="020B0604020202020204" pitchFamily="34" charset="0"/>
                <a:ea typeface="楷体_GB2312" pitchFamily="49" charset="-122"/>
              </a:rPr>
              <a:t>1 </a:t>
            </a:r>
            <a:r>
              <a:rPr lang="zh-CN" altLang="en-US" sz="1800" b="1" dirty="0">
                <a:solidFill>
                  <a:srgbClr val="CC0066"/>
                </a:solidFill>
                <a:latin typeface="Arial" panose="020B0604020202020204" pitchFamily="34" charset="0"/>
                <a:ea typeface="楷体_GB2312" pitchFamily="49" charset="-122"/>
              </a:rPr>
              <a:t>控制字符 </a:t>
            </a:r>
            <a:r>
              <a:rPr lang="en-US" altLang="zh-CN" sz="1800" b="1" dirty="0">
                <a:solidFill>
                  <a:srgbClr val="CC0066"/>
                </a:solidFill>
                <a:latin typeface="Arial" panose="020B0604020202020204" pitchFamily="34" charset="0"/>
                <a:ea typeface="楷体_GB2312" pitchFamily="49" charset="-122"/>
              </a:rPr>
              <a:t>&lt; </a:t>
            </a:r>
            <a:r>
              <a:rPr lang="zh-CN" altLang="en-US" sz="1800" b="1" dirty="0">
                <a:solidFill>
                  <a:srgbClr val="CC0066"/>
                </a:solidFill>
                <a:latin typeface="Arial" panose="020B0604020202020204" pitchFamily="34" charset="0"/>
                <a:ea typeface="楷体_GB2312" pitchFamily="49" charset="-122"/>
              </a:rPr>
              <a:t>数字符号 </a:t>
            </a:r>
            <a:r>
              <a:rPr lang="en-US" altLang="zh-CN" sz="1800" b="1" dirty="0">
                <a:solidFill>
                  <a:srgbClr val="CC0066"/>
                </a:solidFill>
                <a:latin typeface="Arial" panose="020B0604020202020204" pitchFamily="34" charset="0"/>
                <a:ea typeface="楷体_GB2312" pitchFamily="49" charset="-122"/>
              </a:rPr>
              <a:t>&lt; </a:t>
            </a:r>
            <a:r>
              <a:rPr lang="zh-CN" altLang="en-US" sz="1800" b="1" dirty="0">
                <a:solidFill>
                  <a:srgbClr val="CC0066"/>
                </a:solidFill>
                <a:latin typeface="Arial" panose="020B0604020202020204" pitchFamily="34" charset="0"/>
                <a:ea typeface="楷体_GB2312" pitchFamily="49" charset="-122"/>
              </a:rPr>
              <a:t>大写字母 </a:t>
            </a:r>
            <a:r>
              <a:rPr lang="en-US" altLang="zh-CN" sz="1800" b="1" dirty="0">
                <a:solidFill>
                  <a:srgbClr val="CC0066"/>
                </a:solidFill>
                <a:latin typeface="Arial" panose="020B0604020202020204" pitchFamily="34" charset="0"/>
                <a:ea typeface="楷体_GB2312" pitchFamily="49" charset="-122"/>
              </a:rPr>
              <a:t>&lt; </a:t>
            </a:r>
            <a:r>
              <a:rPr lang="zh-CN" altLang="en-US" sz="1800" b="1" dirty="0">
                <a:solidFill>
                  <a:srgbClr val="CC0066"/>
                </a:solidFill>
                <a:latin typeface="Arial" panose="020B0604020202020204" pitchFamily="34" charset="0"/>
                <a:ea typeface="楷体_GB2312" pitchFamily="49" charset="-122"/>
              </a:rPr>
              <a:t>小写字母</a:t>
            </a:r>
            <a:endParaRPr lang="zh-CN" altLang="en-US" sz="1800" b="1" dirty="0">
              <a:solidFill>
                <a:srgbClr val="CC0066"/>
              </a:solidFill>
              <a:latin typeface="Arial" panose="020B0604020202020204" pitchFamily="34" charset="0"/>
              <a:ea typeface="楷体_GB2312" pitchFamily="49" charset="-122"/>
            </a:endParaRPr>
          </a:p>
          <a:p>
            <a:pPr eaLnBrk="1" hangingPunct="1">
              <a:lnSpc>
                <a:spcPct val="180000"/>
              </a:lnSpc>
              <a:spcBef>
                <a:spcPct val="0"/>
              </a:spcBef>
              <a:buFontTx/>
              <a:buNone/>
            </a:pPr>
            <a:r>
              <a:rPr lang="en-US" altLang="zh-CN" sz="1800" b="1" dirty="0">
                <a:solidFill>
                  <a:srgbClr val="CC0066"/>
                </a:solidFill>
                <a:latin typeface="Arial" panose="020B0604020202020204" pitchFamily="34" charset="0"/>
                <a:ea typeface="楷体_GB2312" pitchFamily="49" charset="-122"/>
              </a:rPr>
              <a:t>2 </a:t>
            </a:r>
            <a:r>
              <a:rPr lang="zh-CN" altLang="en-US" sz="1800" b="1" dirty="0">
                <a:solidFill>
                  <a:srgbClr val="CC0066"/>
                </a:solidFill>
                <a:latin typeface="Arial" panose="020B0604020202020204" pitchFamily="34" charset="0"/>
                <a:ea typeface="楷体_GB2312" pitchFamily="49" charset="-122"/>
              </a:rPr>
              <a:t>大写的</a:t>
            </a:r>
            <a:r>
              <a:rPr lang="en-US" altLang="zh-CN" sz="1800" b="1" dirty="0">
                <a:solidFill>
                  <a:srgbClr val="CC0066"/>
                </a:solidFill>
                <a:latin typeface="Arial" panose="020B0604020202020204" pitchFamily="34" charset="0"/>
                <a:ea typeface="楷体_GB2312" pitchFamily="49" charset="-122"/>
              </a:rPr>
              <a:t>A~Z,</a:t>
            </a:r>
            <a:r>
              <a:rPr lang="zh-CN" altLang="en-US" sz="1800" b="1" dirty="0">
                <a:solidFill>
                  <a:srgbClr val="CC0066"/>
                </a:solidFill>
                <a:latin typeface="Arial" panose="020B0604020202020204" pitchFamily="34" charset="0"/>
                <a:ea typeface="楷体_GB2312" pitchFamily="49" charset="-122"/>
              </a:rPr>
              <a:t>小写的</a:t>
            </a:r>
            <a:r>
              <a:rPr lang="en-US" altLang="zh-CN" sz="1800" b="1" dirty="0" err="1">
                <a:solidFill>
                  <a:srgbClr val="CC0066"/>
                </a:solidFill>
                <a:latin typeface="Arial" panose="020B0604020202020204" pitchFamily="34" charset="0"/>
                <a:ea typeface="楷体_GB2312" pitchFamily="49" charset="-122"/>
              </a:rPr>
              <a:t>a~z</a:t>
            </a:r>
            <a:r>
              <a:rPr lang="en-US" altLang="zh-CN" sz="1800" b="1" dirty="0">
                <a:solidFill>
                  <a:srgbClr val="CC0066"/>
                </a:solidFill>
                <a:latin typeface="Arial" panose="020B0604020202020204" pitchFamily="34" charset="0"/>
                <a:ea typeface="楷体_GB2312" pitchFamily="49" charset="-122"/>
              </a:rPr>
              <a:t>,</a:t>
            </a:r>
            <a:r>
              <a:rPr lang="zh-CN" altLang="en-US" sz="1800" b="1" dirty="0">
                <a:solidFill>
                  <a:srgbClr val="CC0066"/>
                </a:solidFill>
                <a:latin typeface="Arial" panose="020B0604020202020204" pitchFamily="34" charset="0"/>
                <a:ea typeface="楷体_GB2312" pitchFamily="49" charset="-122"/>
              </a:rPr>
              <a:t>数字</a:t>
            </a:r>
            <a:r>
              <a:rPr lang="en-US" altLang="zh-CN" sz="1800" b="1" dirty="0">
                <a:solidFill>
                  <a:srgbClr val="CC0066"/>
                </a:solidFill>
                <a:latin typeface="Arial" panose="020B0604020202020204" pitchFamily="34" charset="0"/>
                <a:ea typeface="楷体_GB2312" pitchFamily="49" charset="-122"/>
              </a:rPr>
              <a:t>0~9</a:t>
            </a:r>
            <a:r>
              <a:rPr lang="zh-CN" altLang="en-US" sz="1800" b="1" dirty="0">
                <a:solidFill>
                  <a:srgbClr val="CC0066"/>
                </a:solidFill>
                <a:latin typeface="Arial" panose="020B0604020202020204" pitchFamily="34" charset="0"/>
                <a:ea typeface="楷体_GB2312" pitchFamily="49" charset="-122"/>
              </a:rPr>
              <a:t>依次递增</a:t>
            </a:r>
            <a:endParaRPr lang="zh-CN" altLang="en-US" sz="1800" b="1" dirty="0">
              <a:solidFill>
                <a:srgbClr val="CC0066"/>
              </a:solidFill>
              <a:latin typeface="Arial" panose="020B0604020202020204" pitchFamily="34" charset="0"/>
              <a:ea typeface="楷体_GB2312" pitchFamily="49" charset="-122"/>
            </a:endParaRPr>
          </a:p>
          <a:p>
            <a:pPr eaLnBrk="1" hangingPunct="1">
              <a:lnSpc>
                <a:spcPct val="180000"/>
              </a:lnSpc>
              <a:spcBef>
                <a:spcPct val="0"/>
              </a:spcBef>
              <a:buFontTx/>
              <a:buNone/>
            </a:pPr>
            <a:r>
              <a:rPr lang="en-US" altLang="zh-CN" sz="1800" b="1" dirty="0">
                <a:solidFill>
                  <a:srgbClr val="CC0066"/>
                </a:solidFill>
                <a:latin typeface="Arial" panose="020B0604020202020204" pitchFamily="34" charset="0"/>
                <a:ea typeface="楷体_GB2312" pitchFamily="49" charset="-122"/>
              </a:rPr>
              <a:t>3 </a:t>
            </a:r>
            <a:r>
              <a:rPr lang="zh-CN" altLang="en-US" sz="1800" b="1" dirty="0">
                <a:solidFill>
                  <a:srgbClr val="CC0066"/>
                </a:solidFill>
                <a:latin typeface="Arial" panose="020B0604020202020204" pitchFamily="34" charset="0"/>
                <a:ea typeface="楷体_GB2312" pitchFamily="49" charset="-122"/>
              </a:rPr>
              <a:t>小写的字母的</a:t>
            </a:r>
            <a:r>
              <a:rPr lang="en-US" altLang="zh-CN" sz="1800" b="1" dirty="0">
                <a:solidFill>
                  <a:srgbClr val="CC0066"/>
                </a:solidFill>
                <a:latin typeface="Arial" panose="020B0604020202020204" pitchFamily="34" charset="0"/>
                <a:ea typeface="楷体_GB2312" pitchFamily="49" charset="-122"/>
              </a:rPr>
              <a:t>ASCII</a:t>
            </a:r>
            <a:r>
              <a:rPr lang="zh-CN" altLang="en-US" sz="1800" b="1" dirty="0">
                <a:solidFill>
                  <a:srgbClr val="CC0066"/>
                </a:solidFill>
                <a:latin typeface="Arial" panose="020B0604020202020204" pitchFamily="34" charset="0"/>
                <a:ea typeface="楷体_GB2312" pitchFamily="49" charset="-122"/>
              </a:rPr>
              <a:t>码比对应的大写字母的</a:t>
            </a:r>
            <a:r>
              <a:rPr lang="en-US" altLang="zh-CN" sz="1800" b="1" dirty="0">
                <a:solidFill>
                  <a:srgbClr val="CC0066"/>
                </a:solidFill>
                <a:latin typeface="Arial" panose="020B0604020202020204" pitchFamily="34" charset="0"/>
                <a:ea typeface="楷体_GB2312" pitchFamily="49" charset="-122"/>
              </a:rPr>
              <a:t>ASCII</a:t>
            </a:r>
            <a:r>
              <a:rPr lang="zh-CN" altLang="en-US" sz="1800" b="1" dirty="0">
                <a:solidFill>
                  <a:srgbClr val="CC0066"/>
                </a:solidFill>
                <a:latin typeface="Arial" panose="020B0604020202020204" pitchFamily="34" charset="0"/>
                <a:ea typeface="楷体_GB2312" pitchFamily="49" charset="-122"/>
              </a:rPr>
              <a:t>大</a:t>
            </a:r>
            <a:r>
              <a:rPr lang="en-US" altLang="zh-CN" sz="1800" b="1" dirty="0">
                <a:solidFill>
                  <a:srgbClr val="CC0066"/>
                </a:solidFill>
                <a:latin typeface="Arial" panose="020B0604020202020204" pitchFamily="34" charset="0"/>
                <a:ea typeface="楷体_GB2312" pitchFamily="49" charset="-122"/>
              </a:rPr>
              <a:t>0H(32D)</a:t>
            </a:r>
            <a:endParaRPr lang="en-US" altLang="zh-CN" sz="1800" b="1" dirty="0">
              <a:solidFill>
                <a:srgbClr val="3333CC"/>
              </a:solidFill>
              <a:latin typeface="Arial" panose="020B0604020202020204" pitchFamily="34" charset="0"/>
              <a:ea typeface="楷体_GB2312" pitchFamily="49" charset="-122"/>
            </a:endParaRP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0" y="1124744"/>
            <a:ext cx="4312700" cy="561899"/>
          </a:xfrm>
        </p:spPr>
        <p:txBody>
          <a:bodyPr>
            <a:normAutofit/>
          </a:bodyPr>
          <a:lstStyle/>
          <a:p>
            <a:pPr eaLnBrk="1" hangingPunct="1"/>
            <a:r>
              <a:rPr lang="zh-CN" altLang="en-US" sz="2800" dirty="0">
                <a:ea typeface="宋体" panose="02010600030101010101" pitchFamily="2" charset="-122"/>
              </a:rPr>
              <a:t>扩展</a:t>
            </a:r>
            <a:r>
              <a:rPr lang="en-US" altLang="zh-CN" sz="2800" dirty="0">
                <a:ea typeface="宋体" panose="02010600030101010101" pitchFamily="2" charset="-122"/>
              </a:rPr>
              <a:t>ASCII</a:t>
            </a:r>
            <a:r>
              <a:rPr lang="zh-CN" altLang="en-US" sz="2800" dirty="0">
                <a:ea typeface="宋体" panose="02010600030101010101" pitchFamily="2" charset="-122"/>
              </a:rPr>
              <a:t>编码（</a:t>
            </a:r>
            <a:r>
              <a:rPr lang="en-US" altLang="zh-CN" sz="2800" dirty="0">
                <a:ea typeface="宋体" panose="02010600030101010101" pitchFamily="2" charset="-122"/>
              </a:rPr>
              <a:t>EASCII</a:t>
            </a:r>
            <a:r>
              <a:rPr lang="zh-CN" altLang="en-US" sz="2800" dirty="0">
                <a:ea typeface="宋体" panose="02010600030101010101" pitchFamily="2" charset="-122"/>
              </a:rPr>
              <a:t>）</a:t>
            </a:r>
            <a:endParaRPr lang="zh-CN" altLang="en-US" sz="2800" dirty="0">
              <a:ea typeface="宋体" panose="02010600030101010101" pitchFamily="2" charset="-122"/>
            </a:endParaRPr>
          </a:p>
        </p:txBody>
      </p:sp>
      <p:sp>
        <p:nvSpPr>
          <p:cNvPr id="3" name="Rectangle 3"/>
          <p:cNvSpPr txBox="1">
            <a:spLocks noChangeArrowheads="1"/>
          </p:cNvSpPr>
          <p:nvPr/>
        </p:nvSpPr>
        <p:spPr>
          <a:xfrm>
            <a:off x="323528" y="1916832"/>
            <a:ext cx="7265028" cy="1224136"/>
          </a:xfrm>
          <a:prstGeom prst="rect">
            <a:avLst/>
          </a:prstGeom>
        </p:spPr>
        <p:txBody>
          <a:bodyPr vert="horz" lIns="91440" tIns="45720" rIns="91440" bIns="45720" rtlCol="0">
            <a:normAutofit fontScale="92500" lnSpcReduction="20000"/>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50000"/>
              </a:lnSpc>
              <a:spcBef>
                <a:spcPts val="0"/>
              </a:spcBef>
            </a:pPr>
            <a:r>
              <a:rPr lang="zh-CN" altLang="en-US" sz="2000" dirty="0">
                <a:latin typeface="宋体" panose="02010600030101010101" pitchFamily="2" charset="-122"/>
                <a:ea typeface="宋体" panose="02010600030101010101" pitchFamily="2" charset="-122"/>
              </a:rPr>
              <a:t>（</a:t>
            </a:r>
            <a:r>
              <a:rPr lang="en-US" altLang="zh-CN" sz="2000" dirty="0">
                <a:latin typeface="宋体" panose="02010600030101010101" pitchFamily="2" charset="-122"/>
                <a:ea typeface="宋体" panose="02010600030101010101" pitchFamily="2" charset="-122"/>
              </a:rPr>
              <a:t>1</a:t>
            </a:r>
            <a:r>
              <a:rPr lang="zh-CN" altLang="en-US" sz="2000" dirty="0">
                <a:latin typeface="宋体" panose="02010600030101010101" pitchFamily="2" charset="-122"/>
                <a:ea typeface="宋体" panose="02010600030101010101" pitchFamily="2" charset="-122"/>
              </a:rPr>
              <a:t>）对</a:t>
            </a:r>
            <a:r>
              <a:rPr lang="en-US" altLang="zh-CN" sz="2000" dirty="0">
                <a:latin typeface="宋体" panose="02010600030101010101" pitchFamily="2" charset="-122"/>
                <a:ea typeface="宋体" panose="02010600030101010101" pitchFamily="2" charset="-122"/>
              </a:rPr>
              <a:t>ASCII</a:t>
            </a:r>
            <a:r>
              <a:rPr lang="zh-CN" altLang="en-US" sz="2000" dirty="0">
                <a:latin typeface="宋体" panose="02010600030101010101" pitchFamily="2" charset="-122"/>
                <a:ea typeface="宋体" panose="02010600030101010101" pitchFamily="2" charset="-122"/>
              </a:rPr>
              <a:t>编码进行扩充，把一些特殊符号编码到</a:t>
            </a:r>
            <a:r>
              <a:rPr lang="en-US" altLang="zh-CN" sz="2000" dirty="0">
                <a:latin typeface="宋体" panose="02010600030101010101" pitchFamily="2" charset="-122"/>
                <a:ea typeface="宋体" panose="02010600030101010101" pitchFamily="2" charset="-122"/>
              </a:rPr>
              <a:t>128-255</a:t>
            </a:r>
            <a:r>
              <a:rPr lang="zh-CN" altLang="en-US" sz="2000" dirty="0">
                <a:latin typeface="宋体" panose="02010600030101010101" pitchFamily="2" charset="-122"/>
                <a:ea typeface="宋体" panose="02010600030101010101" pitchFamily="2" charset="-122"/>
              </a:rPr>
              <a:t>，称为扩展</a:t>
            </a:r>
            <a:r>
              <a:rPr lang="en-US" altLang="zh-CN" sz="2000" dirty="0">
                <a:latin typeface="宋体" panose="02010600030101010101" pitchFamily="2" charset="-122"/>
                <a:ea typeface="宋体" panose="02010600030101010101" pitchFamily="2" charset="-122"/>
              </a:rPr>
              <a:t>ASCII</a:t>
            </a:r>
            <a:r>
              <a:rPr lang="zh-CN" altLang="en-US" sz="2000" dirty="0">
                <a:latin typeface="宋体" panose="02010600030101010101" pitchFamily="2" charset="-122"/>
                <a:ea typeface="宋体" panose="02010600030101010101" pitchFamily="2" charset="-122"/>
              </a:rPr>
              <a:t>编码。</a:t>
            </a:r>
            <a:endParaRPr lang="zh-CN" altLang="en-US" sz="2000" dirty="0">
              <a:latin typeface="宋体" panose="02010600030101010101" pitchFamily="2" charset="-122"/>
              <a:ea typeface="宋体" panose="02010600030101010101" pitchFamily="2" charset="-122"/>
            </a:endParaRPr>
          </a:p>
          <a:p>
            <a:pPr>
              <a:lnSpc>
                <a:spcPct val="150000"/>
              </a:lnSpc>
              <a:spcBef>
                <a:spcPts val="0"/>
              </a:spcBef>
            </a:pPr>
            <a:r>
              <a:rPr lang="zh-CN" altLang="en-US" sz="2000" dirty="0">
                <a:latin typeface="宋体" panose="02010600030101010101" pitchFamily="2" charset="-122"/>
                <a:ea typeface="宋体" panose="02010600030101010101" pitchFamily="2" charset="-122"/>
              </a:rPr>
              <a:t>（</a:t>
            </a:r>
            <a:r>
              <a:rPr lang="en-US" altLang="zh-CN" sz="2000" dirty="0">
                <a:latin typeface="宋体" panose="02010600030101010101" pitchFamily="2" charset="-122"/>
                <a:ea typeface="宋体" panose="02010600030101010101" pitchFamily="2" charset="-122"/>
              </a:rPr>
              <a:t>2</a:t>
            </a:r>
            <a:r>
              <a:rPr lang="zh-CN" altLang="en-US" sz="2000" dirty="0">
                <a:latin typeface="宋体" panose="02010600030101010101" pitchFamily="2" charset="-122"/>
                <a:ea typeface="宋体" panose="02010600030101010101" pitchFamily="2" charset="-122"/>
              </a:rPr>
              <a:t>）字节最高位为</a:t>
            </a:r>
            <a:r>
              <a:rPr lang="en-US" altLang="zh-CN" sz="2000" dirty="0">
                <a:latin typeface="宋体" panose="02010600030101010101" pitchFamily="2" charset="-122"/>
                <a:ea typeface="宋体" panose="02010600030101010101" pitchFamily="2" charset="-122"/>
              </a:rPr>
              <a:t>1</a:t>
            </a:r>
            <a:r>
              <a:rPr lang="zh-CN" altLang="en-US" sz="2000" dirty="0">
                <a:latin typeface="宋体" panose="02010600030101010101" pitchFamily="2" charset="-122"/>
                <a:ea typeface="宋体" panose="02010600030101010101" pitchFamily="2" charset="-122"/>
              </a:rPr>
              <a:t>。</a:t>
            </a:r>
            <a:endParaRPr lang="zh-CN" altLang="en-US" sz="2000" dirty="0">
              <a:latin typeface="宋体" panose="02010600030101010101" pitchFamily="2" charset="-122"/>
              <a:ea typeface="宋体" panose="02010600030101010101" pitchFamily="2" charset="-122"/>
            </a:endParaRPr>
          </a:p>
        </p:txBody>
      </p:sp>
      <p:sp>
        <p:nvSpPr>
          <p:cNvPr id="4" name="Rectangle 2"/>
          <p:cNvSpPr txBox="1">
            <a:spLocks noChangeArrowheads="1"/>
          </p:cNvSpPr>
          <p:nvPr/>
        </p:nvSpPr>
        <p:spPr>
          <a:xfrm>
            <a:off x="107504" y="3284984"/>
            <a:ext cx="3677372" cy="660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1" kern="1200">
                <a:solidFill>
                  <a:schemeClr val="tx1"/>
                </a:solidFill>
                <a:latin typeface="黑体" panose="02010609060101010101" pitchFamily="49" charset="-122"/>
                <a:ea typeface="黑体" panose="02010609060101010101" pitchFamily="49" charset="-122"/>
                <a:cs typeface="+mj-cs"/>
              </a:defRPr>
            </a:lvl1pPr>
          </a:lstStyle>
          <a:p>
            <a:r>
              <a:rPr lang="en-US" altLang="zh-CN" sz="3200" dirty="0">
                <a:ea typeface="宋体" panose="02010600030101010101" pitchFamily="2" charset="-122"/>
              </a:rPr>
              <a:t>ISO/IEC 646</a:t>
            </a:r>
            <a:endParaRPr lang="zh-CN" altLang="en-US" sz="3200" dirty="0">
              <a:ea typeface="宋体" panose="02010600030101010101" pitchFamily="2" charset="-122"/>
            </a:endParaRPr>
          </a:p>
        </p:txBody>
      </p:sp>
      <p:sp>
        <p:nvSpPr>
          <p:cNvPr id="5" name="Rectangle 3"/>
          <p:cNvSpPr txBox="1">
            <a:spLocks noChangeArrowheads="1"/>
          </p:cNvSpPr>
          <p:nvPr/>
        </p:nvSpPr>
        <p:spPr>
          <a:xfrm>
            <a:off x="323528" y="3927120"/>
            <a:ext cx="8686800" cy="2133599"/>
          </a:xfrm>
          <a:prstGeom prst="rect">
            <a:avLst/>
          </a:prstGeom>
        </p:spPr>
        <p:txBody>
          <a:bodyPr vert="horz" lIns="91440" tIns="45720" rIns="91440" bIns="45720" rtlCol="0">
            <a:normAutofit fontScale="77500" lnSpcReduction="20000"/>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60000"/>
              </a:lnSpc>
              <a:spcBef>
                <a:spcPts val="0"/>
              </a:spcBef>
            </a:pPr>
            <a:r>
              <a:rPr lang="zh-CN" altLang="en-US" sz="2000" dirty="0">
                <a:ea typeface="宋体" panose="02010600030101010101" pitchFamily="2" charset="-122"/>
              </a:rPr>
              <a:t>（</a:t>
            </a:r>
            <a:r>
              <a:rPr lang="en-US" altLang="zh-CN" sz="2000" dirty="0">
                <a:ea typeface="宋体" panose="02010600030101010101" pitchFamily="2" charset="-122"/>
              </a:rPr>
              <a:t>1</a:t>
            </a:r>
            <a:r>
              <a:rPr lang="zh-CN" altLang="en-US" sz="2000" dirty="0">
                <a:ea typeface="宋体" panose="02010600030101010101" pitchFamily="2" charset="-122"/>
              </a:rPr>
              <a:t>）</a:t>
            </a:r>
            <a:r>
              <a:rPr lang="en-US" altLang="zh-CN" sz="2000" dirty="0">
                <a:ea typeface="宋体" panose="02010600030101010101" pitchFamily="2" charset="-122"/>
              </a:rPr>
              <a:t>ISO/IEC 646</a:t>
            </a:r>
            <a:r>
              <a:rPr lang="zh-CN" altLang="zh-CN" sz="2000" dirty="0">
                <a:ea typeface="宋体" panose="02010600030101010101" pitchFamily="2" charset="-122"/>
              </a:rPr>
              <a:t>是国际标准化组织</a:t>
            </a:r>
            <a:r>
              <a:rPr lang="en-US" altLang="zh-CN" sz="2000" dirty="0">
                <a:ea typeface="宋体" panose="02010600030101010101" pitchFamily="2" charset="-122"/>
              </a:rPr>
              <a:t>(ISO)</a:t>
            </a:r>
            <a:r>
              <a:rPr lang="zh-CN" altLang="zh-CN" sz="2000" dirty="0">
                <a:ea typeface="宋体" panose="02010600030101010101" pitchFamily="2" charset="-122"/>
              </a:rPr>
              <a:t>和国际电工委员会</a:t>
            </a:r>
            <a:r>
              <a:rPr lang="en-US" altLang="zh-CN" sz="2000" dirty="0">
                <a:ea typeface="宋体" panose="02010600030101010101" pitchFamily="2" charset="-122"/>
              </a:rPr>
              <a:t>(IEC)1972</a:t>
            </a:r>
            <a:r>
              <a:rPr lang="zh-CN" altLang="zh-CN" sz="2000" dirty="0">
                <a:ea typeface="宋体" panose="02010600030101010101" pitchFamily="2" charset="-122"/>
              </a:rPr>
              <a:t>年制订的标准。</a:t>
            </a:r>
            <a:endParaRPr lang="en-US" altLang="zh-CN" sz="2000" dirty="0">
              <a:ea typeface="宋体" panose="02010600030101010101" pitchFamily="2" charset="-122"/>
            </a:endParaRPr>
          </a:p>
          <a:p>
            <a:pPr>
              <a:lnSpc>
                <a:spcPct val="160000"/>
              </a:lnSpc>
              <a:spcBef>
                <a:spcPts val="0"/>
              </a:spcBef>
            </a:pPr>
            <a:r>
              <a:rPr lang="zh-CN" altLang="en-US" sz="2000" dirty="0">
                <a:ea typeface="宋体" panose="02010600030101010101" pitchFamily="2" charset="-122"/>
              </a:rPr>
              <a:t>（</a:t>
            </a:r>
            <a:r>
              <a:rPr lang="en-US" altLang="zh-CN" sz="2000" dirty="0">
                <a:ea typeface="宋体" panose="02010600030101010101" pitchFamily="2" charset="-122"/>
              </a:rPr>
              <a:t>2</a:t>
            </a:r>
            <a:r>
              <a:rPr lang="zh-CN" altLang="en-US" sz="2000" dirty="0">
                <a:ea typeface="宋体" panose="02010600030101010101" pitchFamily="2" charset="-122"/>
              </a:rPr>
              <a:t>）</a:t>
            </a:r>
            <a:r>
              <a:rPr lang="zh-CN" altLang="zh-CN" sz="2000" dirty="0">
                <a:ea typeface="宋体" panose="02010600030101010101" pitchFamily="2" charset="-122"/>
              </a:rPr>
              <a:t>它来自数个国家标准，最主要来自美国的</a:t>
            </a:r>
            <a:r>
              <a:rPr lang="en-US" altLang="zh-CN" sz="2000" dirty="0">
                <a:ea typeface="宋体" panose="02010600030101010101" pitchFamily="2" charset="-122"/>
              </a:rPr>
              <a:t> ASCII</a:t>
            </a:r>
            <a:endParaRPr lang="en-US" altLang="zh-CN" sz="2000" dirty="0">
              <a:ea typeface="宋体" panose="02010600030101010101" pitchFamily="2" charset="-122"/>
            </a:endParaRPr>
          </a:p>
          <a:p>
            <a:pPr>
              <a:lnSpc>
                <a:spcPct val="160000"/>
              </a:lnSpc>
              <a:spcBef>
                <a:spcPts val="0"/>
              </a:spcBef>
            </a:pPr>
            <a:r>
              <a:rPr lang="zh-CN" altLang="zh-CN" sz="2000" dirty="0">
                <a:ea typeface="宋体" panose="02010600030101010101" pitchFamily="2" charset="-122"/>
              </a:rPr>
              <a:t>也是采用</a:t>
            </a:r>
            <a:r>
              <a:rPr lang="en-US" altLang="zh-CN" sz="2000" dirty="0">
                <a:ea typeface="宋体" panose="02010600030101010101" pitchFamily="2" charset="-122"/>
              </a:rPr>
              <a:t>7</a:t>
            </a:r>
            <a:r>
              <a:rPr lang="zh-CN" altLang="zh-CN" sz="2000" dirty="0">
                <a:ea typeface="宋体" panose="02010600030101010101" pitchFamily="2" charset="-122"/>
              </a:rPr>
              <a:t>位二进制数表示一个字符的编码</a:t>
            </a:r>
            <a:endParaRPr lang="en-US" altLang="zh-CN" sz="2000" dirty="0">
              <a:ea typeface="宋体" panose="02010600030101010101" pitchFamily="2" charset="-122"/>
            </a:endParaRPr>
          </a:p>
          <a:p>
            <a:pPr>
              <a:lnSpc>
                <a:spcPct val="160000"/>
              </a:lnSpc>
              <a:spcBef>
                <a:spcPts val="0"/>
              </a:spcBef>
            </a:pPr>
            <a:r>
              <a:rPr lang="zh-CN" altLang="en-US" sz="2000" dirty="0">
                <a:ea typeface="宋体" panose="02010600030101010101" pitchFamily="2" charset="-122"/>
              </a:rPr>
              <a:t>（</a:t>
            </a:r>
            <a:r>
              <a:rPr lang="en-US" altLang="zh-CN" sz="2000" dirty="0">
                <a:ea typeface="宋体" panose="02010600030101010101" pitchFamily="2" charset="-122"/>
              </a:rPr>
              <a:t>3</a:t>
            </a:r>
            <a:r>
              <a:rPr lang="zh-CN" altLang="en-US" sz="2000" dirty="0">
                <a:ea typeface="宋体" panose="02010600030101010101" pitchFamily="2" charset="-122"/>
              </a:rPr>
              <a:t>）</a:t>
            </a:r>
            <a:r>
              <a:rPr lang="en-US" altLang="zh-CN" sz="2000" dirty="0">
                <a:ea typeface="宋体" panose="02010600030101010101" pitchFamily="2" charset="-122"/>
              </a:rPr>
              <a:t>ISO646 </a:t>
            </a:r>
            <a:r>
              <a:rPr lang="zh-CN" altLang="zh-CN" sz="2000" dirty="0">
                <a:ea typeface="宋体" panose="02010600030101010101" pitchFamily="2" charset="-122"/>
              </a:rPr>
              <a:t>除了英语字母和数字部分各个国家都相同外，有些字母可按照实际需要，把</a:t>
            </a:r>
            <a:r>
              <a:rPr lang="en-US" altLang="zh-CN" sz="2000" dirty="0">
                <a:ea typeface="宋体" panose="02010600030101010101" pitchFamily="2" charset="-122"/>
              </a:rPr>
              <a:t>ISO646</a:t>
            </a:r>
            <a:r>
              <a:rPr lang="zh-CN" altLang="zh-CN" sz="2000" dirty="0">
                <a:ea typeface="宋体" panose="02010600030101010101" pitchFamily="2" charset="-122"/>
              </a:rPr>
              <a:t>进行修改，以定出该国的字符标准，所以有些</a:t>
            </a:r>
            <a:r>
              <a:rPr lang="en-US" altLang="zh-CN" sz="2000" dirty="0">
                <a:ea typeface="宋体" panose="02010600030101010101" pitchFamily="2" charset="-122"/>
              </a:rPr>
              <a:t>ASCII</a:t>
            </a:r>
            <a:r>
              <a:rPr lang="zh-CN" altLang="zh-CN" sz="2000" dirty="0">
                <a:ea typeface="宋体" panose="02010600030101010101" pitchFamily="2" charset="-122"/>
              </a:rPr>
              <a:t>中的字符没有包含在这些国家的</a:t>
            </a:r>
            <a:r>
              <a:rPr lang="en-US" altLang="zh-CN" sz="2000" dirty="0">
                <a:ea typeface="宋体" panose="02010600030101010101" pitchFamily="2" charset="-122"/>
              </a:rPr>
              <a:t>ISO646</a:t>
            </a:r>
            <a:r>
              <a:rPr lang="zh-CN" altLang="zh-CN" sz="2000" dirty="0">
                <a:ea typeface="宋体" panose="02010600030101010101" pitchFamily="2" charset="-122"/>
              </a:rPr>
              <a:t>标准中。</a:t>
            </a:r>
            <a:endParaRPr lang="zh-CN" altLang="zh-CN" sz="2000" dirty="0">
              <a:ea typeface="宋体" panose="02010600030101010101" pitchFamily="2" charset="-122"/>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155941" y="1268760"/>
            <a:ext cx="2736304" cy="589632"/>
          </a:xfrm>
        </p:spPr>
        <p:txBody>
          <a:bodyPr>
            <a:normAutofit/>
          </a:bodyPr>
          <a:lstStyle/>
          <a:p>
            <a:pPr eaLnBrk="1" hangingPunct="1"/>
            <a:r>
              <a:rPr lang="en-US" altLang="zh-CN" sz="3600" dirty="0">
                <a:ea typeface="宋体" panose="02010600030101010101" pitchFamily="2" charset="-122"/>
              </a:rPr>
              <a:t>ISO8859</a:t>
            </a:r>
            <a:r>
              <a:rPr lang="zh-CN" altLang="en-US" sz="3600" dirty="0">
                <a:ea typeface="宋体" panose="02010600030101010101" pitchFamily="2" charset="-122"/>
              </a:rPr>
              <a:t>系列</a:t>
            </a:r>
            <a:endParaRPr lang="zh-CN" altLang="en-US" sz="3600" dirty="0">
              <a:ea typeface="宋体" panose="02010600030101010101" pitchFamily="2" charset="-122"/>
            </a:endParaRPr>
          </a:p>
        </p:txBody>
      </p:sp>
      <p:sp>
        <p:nvSpPr>
          <p:cNvPr id="3" name="Rectangle 3"/>
          <p:cNvSpPr txBox="1">
            <a:spLocks noChangeArrowheads="1"/>
          </p:cNvSpPr>
          <p:nvPr/>
        </p:nvSpPr>
        <p:spPr>
          <a:xfrm>
            <a:off x="563770" y="1988840"/>
            <a:ext cx="8016459" cy="3600400"/>
          </a:xfrm>
          <a:prstGeom prst="rect">
            <a:avLst/>
          </a:prstGeom>
        </p:spPr>
        <p:txBody>
          <a:bodyPr vert="horz" lIns="91440" tIns="45720" rIns="91440" bIns="45720" rtlCol="0">
            <a:normAutofit fontScale="85000" lnSpcReduction="10000"/>
          </a:bodyPr>
          <a:lstStyle>
            <a:lvl1pPr marL="0" indent="0" algn="just"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50000"/>
              </a:lnSpc>
              <a:spcBef>
                <a:spcPts val="0"/>
              </a:spcBef>
            </a:pPr>
            <a:r>
              <a:rPr lang="zh-CN" altLang="en-US" sz="1800" b="1" dirty="0">
                <a:latin typeface="宋体" panose="02010600030101010101" pitchFamily="2" charset="-122"/>
                <a:ea typeface="宋体" panose="02010600030101010101" pitchFamily="2" charset="-122"/>
              </a:rPr>
              <a:t>（</a:t>
            </a:r>
            <a:r>
              <a:rPr lang="en-US" altLang="zh-CN" sz="1800" b="1" dirty="0">
                <a:latin typeface="宋体" panose="02010600030101010101" pitchFamily="2" charset="-122"/>
                <a:ea typeface="宋体" panose="02010600030101010101" pitchFamily="2" charset="-122"/>
              </a:rPr>
              <a:t>1</a:t>
            </a:r>
            <a:r>
              <a:rPr lang="zh-CN" altLang="en-US" sz="1800" b="1" dirty="0">
                <a:latin typeface="宋体" panose="02010600030101010101" pitchFamily="2" charset="-122"/>
                <a:ea typeface="宋体" panose="02010600030101010101" pitchFamily="2" charset="-122"/>
              </a:rPr>
              <a:t>）</a:t>
            </a:r>
            <a:r>
              <a:rPr lang="en-US" altLang="zh-CN" sz="1800" b="1" dirty="0">
                <a:latin typeface="宋体" panose="02010600030101010101" pitchFamily="2" charset="-122"/>
                <a:ea typeface="宋体" panose="02010600030101010101" pitchFamily="2" charset="-122"/>
              </a:rPr>
              <a:t>ISO8859</a:t>
            </a:r>
            <a:r>
              <a:rPr lang="zh-CN" altLang="zh-CN" sz="1800" b="1" dirty="0">
                <a:latin typeface="宋体" panose="02010600030101010101" pitchFamily="2" charset="-122"/>
                <a:ea typeface="宋体" panose="02010600030101010101" pitchFamily="2" charset="-122"/>
              </a:rPr>
              <a:t>，全称</a:t>
            </a:r>
            <a:r>
              <a:rPr lang="en-US" altLang="zh-CN" sz="1800" b="1" dirty="0">
                <a:latin typeface="宋体" panose="02010600030101010101" pitchFamily="2" charset="-122"/>
                <a:ea typeface="宋体" panose="02010600030101010101" pitchFamily="2" charset="-122"/>
              </a:rPr>
              <a:t>ISO/IEC 8859</a:t>
            </a:r>
            <a:r>
              <a:rPr lang="zh-CN" altLang="zh-CN" sz="1800" b="1" dirty="0">
                <a:latin typeface="宋体" panose="02010600030101010101" pitchFamily="2" charset="-122"/>
                <a:ea typeface="宋体" panose="02010600030101010101" pitchFamily="2" charset="-122"/>
              </a:rPr>
              <a:t>，是国际标准化组织（</a:t>
            </a:r>
            <a:r>
              <a:rPr lang="en-US" altLang="zh-CN" sz="1800" b="1" dirty="0">
                <a:latin typeface="宋体" panose="02010600030101010101" pitchFamily="2" charset="-122"/>
                <a:ea typeface="宋体" panose="02010600030101010101" pitchFamily="2" charset="-122"/>
              </a:rPr>
              <a:t>ISO</a:t>
            </a:r>
            <a:r>
              <a:rPr lang="zh-CN" altLang="zh-CN" sz="1800" b="1" dirty="0">
                <a:latin typeface="宋体" panose="02010600030101010101" pitchFamily="2" charset="-122"/>
                <a:ea typeface="宋体" panose="02010600030101010101" pitchFamily="2" charset="-122"/>
              </a:rPr>
              <a:t>）及国际电工委员会（</a:t>
            </a:r>
            <a:r>
              <a:rPr lang="en-US" altLang="zh-CN" sz="1800" b="1" dirty="0">
                <a:latin typeface="宋体" panose="02010600030101010101" pitchFamily="2" charset="-122"/>
                <a:ea typeface="宋体" panose="02010600030101010101" pitchFamily="2" charset="-122"/>
              </a:rPr>
              <a:t>IEC</a:t>
            </a:r>
            <a:r>
              <a:rPr lang="zh-CN" altLang="zh-CN" sz="1800" b="1" dirty="0">
                <a:latin typeface="宋体" panose="02010600030101010101" pitchFamily="2" charset="-122"/>
                <a:ea typeface="宋体" panose="02010600030101010101" pitchFamily="2" charset="-122"/>
              </a:rPr>
              <a:t>）联合制定的一系列</a:t>
            </a:r>
            <a:r>
              <a:rPr lang="en-US" altLang="zh-CN" sz="1800" b="1" dirty="0">
                <a:latin typeface="宋体" panose="02010600030101010101" pitchFamily="2" charset="-122"/>
                <a:ea typeface="宋体" panose="02010600030101010101" pitchFamily="2" charset="-122"/>
              </a:rPr>
              <a:t>8</a:t>
            </a:r>
            <a:r>
              <a:rPr lang="zh-CN" altLang="zh-CN" sz="1800" b="1" dirty="0">
                <a:latin typeface="宋体" panose="02010600030101010101" pitchFamily="2" charset="-122"/>
                <a:ea typeface="宋体" panose="02010600030101010101" pitchFamily="2" charset="-122"/>
              </a:rPr>
              <a:t>位字符集的标准</a:t>
            </a:r>
            <a:r>
              <a:rPr lang="zh-CN" altLang="en-US" sz="1800" b="1" dirty="0">
                <a:latin typeface="宋体" panose="02010600030101010101" pitchFamily="2" charset="-122"/>
                <a:ea typeface="宋体" panose="02010600030101010101" pitchFamily="2" charset="-122"/>
              </a:rPr>
              <a:t>。</a:t>
            </a:r>
            <a:endParaRPr lang="en-US" altLang="zh-CN" sz="1800" b="1" dirty="0">
              <a:latin typeface="宋体" panose="02010600030101010101" pitchFamily="2" charset="-122"/>
              <a:ea typeface="宋体" panose="02010600030101010101" pitchFamily="2" charset="-122"/>
            </a:endParaRPr>
          </a:p>
          <a:p>
            <a:pPr>
              <a:lnSpc>
                <a:spcPct val="150000"/>
              </a:lnSpc>
              <a:spcBef>
                <a:spcPts val="0"/>
              </a:spcBef>
            </a:pPr>
            <a:r>
              <a:rPr lang="zh-CN" altLang="en-US" sz="1800" b="1" dirty="0">
                <a:latin typeface="宋体" panose="02010600030101010101" pitchFamily="2" charset="-122"/>
                <a:ea typeface="宋体" panose="02010600030101010101" pitchFamily="2" charset="-122"/>
              </a:rPr>
              <a:t>（</a:t>
            </a:r>
            <a:r>
              <a:rPr lang="en-US" altLang="zh-CN" sz="1800" b="1" dirty="0">
                <a:latin typeface="宋体" panose="02010600030101010101" pitchFamily="2" charset="-122"/>
                <a:ea typeface="宋体" panose="02010600030101010101" pitchFamily="2" charset="-122"/>
              </a:rPr>
              <a:t>2</a:t>
            </a:r>
            <a:r>
              <a:rPr lang="zh-CN" altLang="en-US" sz="1800" b="1" dirty="0">
                <a:latin typeface="宋体" panose="02010600030101010101" pitchFamily="2" charset="-122"/>
                <a:ea typeface="宋体" panose="02010600030101010101" pitchFamily="2" charset="-122"/>
              </a:rPr>
              <a:t>）</a:t>
            </a:r>
            <a:r>
              <a:rPr lang="zh-CN" altLang="zh-CN" sz="1800" b="1" dirty="0">
                <a:latin typeface="宋体" panose="02010600030101010101" pitchFamily="2" charset="-122"/>
                <a:ea typeface="宋体" panose="02010600030101010101" pitchFamily="2" charset="-122"/>
              </a:rPr>
              <a:t>可看作为不同的文字中的</a:t>
            </a:r>
            <a:r>
              <a:rPr lang="en-US" altLang="zh-CN" sz="1800" b="1" dirty="0">
                <a:latin typeface="宋体" panose="02010600030101010101" pitchFamily="2" charset="-122"/>
                <a:ea typeface="宋体" panose="02010600030101010101" pitchFamily="2" charset="-122"/>
              </a:rPr>
              <a:t>EASCII</a:t>
            </a:r>
            <a:r>
              <a:rPr lang="zh-CN" altLang="zh-CN" sz="1800" b="1" dirty="0">
                <a:latin typeface="宋体" panose="02010600030101010101" pitchFamily="2" charset="-122"/>
                <a:ea typeface="宋体" panose="02010600030101010101" pitchFamily="2" charset="-122"/>
              </a:rPr>
              <a:t>，它使用</a:t>
            </a:r>
            <a:r>
              <a:rPr lang="en-US" altLang="zh-CN" sz="1800" b="1" dirty="0">
                <a:latin typeface="宋体" panose="02010600030101010101" pitchFamily="2" charset="-122"/>
                <a:ea typeface="宋体" panose="02010600030101010101" pitchFamily="2" charset="-122"/>
              </a:rPr>
              <a:t>128-255</a:t>
            </a:r>
            <a:r>
              <a:rPr lang="zh-CN" altLang="zh-CN" sz="1800" b="1" dirty="0">
                <a:latin typeface="宋体" panose="02010600030101010101" pitchFamily="2" charset="-122"/>
                <a:ea typeface="宋体" panose="02010600030101010101" pitchFamily="2" charset="-122"/>
              </a:rPr>
              <a:t>的区域为不同文字定义了这种文字常用字符的编码</a:t>
            </a:r>
            <a:r>
              <a:rPr lang="zh-CN" altLang="en-US" sz="1800" b="1" dirty="0">
                <a:latin typeface="宋体" panose="02010600030101010101" pitchFamily="2" charset="-122"/>
                <a:ea typeface="宋体" panose="02010600030101010101" pitchFamily="2" charset="-122"/>
              </a:rPr>
              <a:t>。</a:t>
            </a:r>
            <a:endParaRPr lang="en-US" altLang="zh-CN" sz="1800" b="1" dirty="0">
              <a:latin typeface="宋体" panose="02010600030101010101" pitchFamily="2" charset="-122"/>
              <a:ea typeface="宋体" panose="02010600030101010101" pitchFamily="2" charset="-122"/>
            </a:endParaRPr>
          </a:p>
          <a:p>
            <a:pPr>
              <a:lnSpc>
                <a:spcPct val="150000"/>
              </a:lnSpc>
              <a:spcBef>
                <a:spcPts val="0"/>
              </a:spcBef>
            </a:pPr>
            <a:r>
              <a:rPr lang="zh-CN" altLang="en-US" sz="1800" b="1" dirty="0">
                <a:latin typeface="宋体" panose="02010600030101010101" pitchFamily="2" charset="-122"/>
                <a:ea typeface="宋体" panose="02010600030101010101" pitchFamily="2" charset="-122"/>
              </a:rPr>
              <a:t>（</a:t>
            </a:r>
            <a:r>
              <a:rPr lang="en-US" altLang="zh-CN" sz="1800" b="1" dirty="0">
                <a:latin typeface="宋体" panose="02010600030101010101" pitchFamily="2" charset="-122"/>
                <a:ea typeface="宋体" panose="02010600030101010101" pitchFamily="2" charset="-122"/>
              </a:rPr>
              <a:t>3</a:t>
            </a:r>
            <a:r>
              <a:rPr lang="zh-CN" altLang="en-US" sz="1800" b="1" dirty="0">
                <a:latin typeface="宋体" panose="02010600030101010101" pitchFamily="2" charset="-122"/>
                <a:ea typeface="宋体" panose="02010600030101010101" pitchFamily="2" charset="-122"/>
              </a:rPr>
              <a:t>）包括：</a:t>
            </a:r>
            <a:r>
              <a:rPr lang="en-US" altLang="zh-CN" sz="1800" b="1" dirty="0">
                <a:latin typeface="宋体" panose="02010600030101010101" pitchFamily="2" charset="-122"/>
                <a:ea typeface="宋体" panose="02010600030101010101" pitchFamily="2" charset="-122"/>
              </a:rPr>
              <a:t>ISO8859-1</a:t>
            </a:r>
            <a:r>
              <a:rPr lang="zh-CN" altLang="zh-CN" sz="1800" b="1" dirty="0">
                <a:latin typeface="宋体" panose="02010600030101010101" pitchFamily="2" charset="-122"/>
                <a:ea typeface="宋体" panose="02010600030101010101" pitchFamily="2" charset="-122"/>
              </a:rPr>
              <a:t>定义了西欧语言的字符，</a:t>
            </a:r>
            <a:r>
              <a:rPr lang="en-US" altLang="zh-CN" sz="1800" b="1" dirty="0">
                <a:latin typeface="宋体" panose="02010600030101010101" pitchFamily="2" charset="-122"/>
                <a:ea typeface="宋体" panose="02010600030101010101" pitchFamily="2" charset="-122"/>
              </a:rPr>
              <a:t>ISO8859-2</a:t>
            </a:r>
            <a:r>
              <a:rPr lang="zh-CN" altLang="zh-CN" sz="1800" b="1" dirty="0">
                <a:latin typeface="宋体" panose="02010600030101010101" pitchFamily="2" charset="-122"/>
                <a:ea typeface="宋体" panose="02010600030101010101" pitchFamily="2" charset="-122"/>
              </a:rPr>
              <a:t>是中欧语言， </a:t>
            </a:r>
            <a:r>
              <a:rPr lang="en-US" altLang="zh-CN" sz="1800" b="1" dirty="0">
                <a:latin typeface="宋体" panose="02010600030101010101" pitchFamily="2" charset="-122"/>
                <a:ea typeface="宋体" panose="02010600030101010101" pitchFamily="2" charset="-122"/>
              </a:rPr>
              <a:t>ISO8859-3</a:t>
            </a:r>
            <a:r>
              <a:rPr lang="zh-CN" altLang="zh-CN" sz="1800" b="1" dirty="0">
                <a:latin typeface="宋体" panose="02010600030101010101" pitchFamily="2" charset="-122"/>
                <a:ea typeface="宋体" panose="02010600030101010101" pitchFamily="2" charset="-122"/>
              </a:rPr>
              <a:t>是南欧语言， </a:t>
            </a:r>
            <a:r>
              <a:rPr lang="en-US" altLang="zh-CN" sz="1800" b="1" dirty="0">
                <a:latin typeface="宋体" panose="02010600030101010101" pitchFamily="2" charset="-122"/>
                <a:ea typeface="宋体" panose="02010600030101010101" pitchFamily="2" charset="-122"/>
              </a:rPr>
              <a:t>ISO8859-4</a:t>
            </a:r>
            <a:r>
              <a:rPr lang="zh-CN" altLang="zh-CN" sz="1800" b="1" dirty="0">
                <a:latin typeface="宋体" panose="02010600030101010101" pitchFamily="2" charset="-122"/>
                <a:ea typeface="宋体" panose="02010600030101010101" pitchFamily="2" charset="-122"/>
              </a:rPr>
              <a:t>是北欧语言，</a:t>
            </a:r>
            <a:r>
              <a:rPr lang="en-US" altLang="zh-CN" sz="1800" b="1" dirty="0">
                <a:latin typeface="宋体" panose="02010600030101010101" pitchFamily="2" charset="-122"/>
                <a:ea typeface="宋体" panose="02010600030101010101" pitchFamily="2" charset="-122"/>
              </a:rPr>
              <a:t>ISO8859-5</a:t>
            </a:r>
            <a:r>
              <a:rPr lang="zh-CN" altLang="zh-CN" sz="1800" b="1" dirty="0">
                <a:latin typeface="宋体" panose="02010600030101010101" pitchFamily="2" charset="-122"/>
                <a:ea typeface="宋体" panose="02010600030101010101" pitchFamily="2" charset="-122"/>
              </a:rPr>
              <a:t>是斯拉夫语，</a:t>
            </a:r>
            <a:r>
              <a:rPr lang="en-US" altLang="zh-CN" sz="1800" b="1" dirty="0">
                <a:latin typeface="宋体" panose="02010600030101010101" pitchFamily="2" charset="-122"/>
                <a:ea typeface="宋体" panose="02010600030101010101" pitchFamily="2" charset="-122"/>
              </a:rPr>
              <a:t>ISO8859-6</a:t>
            </a:r>
            <a:r>
              <a:rPr lang="zh-CN" altLang="zh-CN" sz="1800" b="1" dirty="0">
                <a:latin typeface="宋体" panose="02010600030101010101" pitchFamily="2" charset="-122"/>
                <a:ea typeface="宋体" panose="02010600030101010101" pitchFamily="2" charset="-122"/>
              </a:rPr>
              <a:t>是阿拉伯语等</a:t>
            </a:r>
            <a:r>
              <a:rPr lang="en-US" altLang="zh-CN" sz="1800" b="1" dirty="0">
                <a:latin typeface="宋体" panose="02010600030101010101" pitchFamily="2" charset="-122"/>
                <a:ea typeface="宋体" panose="02010600030101010101" pitchFamily="2" charset="-122"/>
              </a:rPr>
              <a:t>16</a:t>
            </a:r>
            <a:r>
              <a:rPr lang="zh-CN" altLang="zh-CN" sz="1800" b="1" dirty="0">
                <a:latin typeface="宋体" panose="02010600030101010101" pitchFamily="2" charset="-122"/>
                <a:ea typeface="宋体" panose="02010600030101010101" pitchFamily="2" charset="-122"/>
              </a:rPr>
              <a:t>个标准。</a:t>
            </a:r>
            <a:endParaRPr lang="en-US" altLang="zh-CN" sz="1800" b="1" dirty="0">
              <a:latin typeface="宋体" panose="02010600030101010101" pitchFamily="2" charset="-122"/>
              <a:ea typeface="宋体" panose="02010600030101010101" pitchFamily="2" charset="-122"/>
            </a:endParaRPr>
          </a:p>
          <a:p>
            <a:pPr>
              <a:lnSpc>
                <a:spcPct val="150000"/>
              </a:lnSpc>
              <a:spcBef>
                <a:spcPts val="0"/>
              </a:spcBef>
            </a:pPr>
            <a:r>
              <a:rPr lang="zh-CN" altLang="en-US" sz="1800" b="1" dirty="0">
                <a:latin typeface="宋体" panose="02010600030101010101" pitchFamily="2" charset="-122"/>
                <a:ea typeface="宋体" panose="02010600030101010101" pitchFamily="2" charset="-122"/>
              </a:rPr>
              <a:t>（</a:t>
            </a:r>
            <a:r>
              <a:rPr lang="en-US" altLang="zh-CN" sz="1800" b="1" dirty="0">
                <a:latin typeface="宋体" panose="02010600030101010101" pitchFamily="2" charset="-122"/>
                <a:ea typeface="宋体" panose="02010600030101010101" pitchFamily="2" charset="-122"/>
              </a:rPr>
              <a:t>4</a:t>
            </a:r>
            <a:r>
              <a:rPr lang="zh-CN" altLang="en-US" sz="1800" b="1" dirty="0">
                <a:latin typeface="宋体" panose="02010600030101010101" pitchFamily="2" charset="-122"/>
                <a:ea typeface="宋体" panose="02010600030101010101" pitchFamily="2" charset="-122"/>
              </a:rPr>
              <a:t>）</a:t>
            </a:r>
            <a:r>
              <a:rPr lang="en-US" altLang="zh-CN" sz="1800" b="1" dirty="0">
                <a:latin typeface="宋体" panose="02010600030101010101" pitchFamily="2" charset="-122"/>
                <a:ea typeface="宋体" panose="02010600030101010101" pitchFamily="2" charset="-122"/>
              </a:rPr>
              <a:t>0-127</a:t>
            </a:r>
            <a:r>
              <a:rPr lang="zh-CN" altLang="zh-CN" sz="1800" b="1" dirty="0">
                <a:latin typeface="宋体" panose="02010600030101010101" pitchFamily="2" charset="-122"/>
                <a:ea typeface="宋体" panose="02010600030101010101" pitchFamily="2" charset="-122"/>
              </a:rPr>
              <a:t>的编码与</a:t>
            </a:r>
            <a:r>
              <a:rPr lang="en-US" altLang="zh-CN" sz="1800" b="1" dirty="0">
                <a:latin typeface="宋体" panose="02010600030101010101" pitchFamily="2" charset="-122"/>
                <a:ea typeface="宋体" panose="02010600030101010101" pitchFamily="2" charset="-122"/>
              </a:rPr>
              <a:t>ASCII</a:t>
            </a:r>
            <a:r>
              <a:rPr lang="zh-CN" altLang="zh-CN" sz="1800" b="1" dirty="0">
                <a:latin typeface="宋体" panose="02010600030101010101" pitchFamily="2" charset="-122"/>
                <a:ea typeface="宋体" panose="02010600030101010101" pitchFamily="2" charset="-122"/>
              </a:rPr>
              <a:t>相同。</a:t>
            </a:r>
            <a:endParaRPr lang="en-US" altLang="zh-CN" sz="1800" b="1" dirty="0">
              <a:latin typeface="宋体" panose="02010600030101010101" pitchFamily="2" charset="-122"/>
              <a:ea typeface="宋体" panose="02010600030101010101" pitchFamily="2" charset="-122"/>
            </a:endParaRPr>
          </a:p>
          <a:p>
            <a:pPr eaLnBrk="1" hangingPunct="1">
              <a:lnSpc>
                <a:spcPct val="150000"/>
              </a:lnSpc>
              <a:spcBef>
                <a:spcPts val="0"/>
              </a:spcBef>
            </a:pPr>
            <a:r>
              <a:rPr lang="zh-CN" altLang="en-US" sz="1600" b="1" dirty="0">
                <a:latin typeface="宋体" panose="02010600030101010101" pitchFamily="2" charset="-122"/>
                <a:ea typeface="宋体" panose="02010600030101010101" pitchFamily="2" charset="-122"/>
              </a:rPr>
              <a:t>（</a:t>
            </a:r>
            <a:r>
              <a:rPr lang="en-US" altLang="zh-CN" sz="1600" b="1" dirty="0">
                <a:latin typeface="宋体" panose="02010600030101010101" pitchFamily="2" charset="-122"/>
                <a:ea typeface="宋体" panose="02010600030101010101" pitchFamily="2" charset="-122"/>
              </a:rPr>
              <a:t>5</a:t>
            </a:r>
            <a:r>
              <a:rPr lang="zh-CN" altLang="en-US" sz="1600" b="1" dirty="0">
                <a:latin typeface="宋体" panose="02010600030101010101" pitchFamily="2" charset="-122"/>
                <a:ea typeface="宋体" panose="02010600030101010101" pitchFamily="2" charset="-122"/>
              </a:rPr>
              <a:t>）</a:t>
            </a:r>
            <a:r>
              <a:rPr lang="zh-CN" altLang="zh-CN" sz="1600" b="1" dirty="0">
                <a:latin typeface="宋体" panose="02010600030101010101" pitchFamily="2" charset="-122"/>
                <a:ea typeface="宋体" panose="02010600030101010101" pitchFamily="2" charset="-122"/>
              </a:rPr>
              <a:t>主要是针对文字符号较少的语言，使用一个字节就可以为所有的文字符号进行编码，称为单字节编码方案，能够编码的字符的个数也基本限制在</a:t>
            </a:r>
            <a:r>
              <a:rPr lang="en-US" altLang="zh-CN" sz="1600" b="1" dirty="0">
                <a:latin typeface="宋体" panose="02010600030101010101" pitchFamily="2" charset="-122"/>
                <a:ea typeface="宋体" panose="02010600030101010101" pitchFamily="2" charset="-122"/>
              </a:rPr>
              <a:t>128</a:t>
            </a:r>
            <a:r>
              <a:rPr lang="zh-CN" altLang="zh-CN" sz="1600" b="1" dirty="0">
                <a:latin typeface="宋体" panose="02010600030101010101" pitchFamily="2" charset="-122"/>
                <a:ea typeface="宋体" panose="02010600030101010101" pitchFamily="2" charset="-122"/>
              </a:rPr>
              <a:t>个或</a:t>
            </a:r>
            <a:r>
              <a:rPr lang="en-US" altLang="zh-CN" sz="1600" b="1" dirty="0">
                <a:latin typeface="宋体" panose="02010600030101010101" pitchFamily="2" charset="-122"/>
                <a:ea typeface="宋体" panose="02010600030101010101" pitchFamily="2" charset="-122"/>
              </a:rPr>
              <a:t>256</a:t>
            </a:r>
            <a:r>
              <a:rPr lang="zh-CN" altLang="zh-CN" sz="1600" b="1" dirty="0">
                <a:latin typeface="宋体" panose="02010600030101010101" pitchFamily="2" charset="-122"/>
                <a:ea typeface="宋体" panose="02010600030101010101" pitchFamily="2" charset="-122"/>
              </a:rPr>
              <a:t>个之内</a:t>
            </a:r>
            <a:endParaRPr lang="en-US" altLang="zh-CN" sz="1600" b="1" dirty="0">
              <a:latin typeface="宋体" panose="02010600030101010101" pitchFamily="2" charset="-122"/>
              <a:ea typeface="宋体" panose="02010600030101010101" pitchFamily="2" charset="-122"/>
            </a:endParaRPr>
          </a:p>
          <a:p>
            <a:pPr eaLnBrk="1" hangingPunct="1">
              <a:lnSpc>
                <a:spcPct val="150000"/>
              </a:lnSpc>
              <a:spcBef>
                <a:spcPts val="0"/>
              </a:spcBef>
            </a:pPr>
            <a:r>
              <a:rPr lang="zh-CN" altLang="en-US" sz="1600" b="1" dirty="0">
                <a:latin typeface="宋体" panose="02010600030101010101" pitchFamily="2" charset="-122"/>
                <a:ea typeface="宋体" panose="02010600030101010101" pitchFamily="2" charset="-122"/>
              </a:rPr>
              <a:t>（</a:t>
            </a:r>
            <a:r>
              <a:rPr lang="en-US" altLang="zh-CN" sz="1600" b="1" dirty="0">
                <a:latin typeface="宋体" panose="02010600030101010101" pitchFamily="2" charset="-122"/>
                <a:ea typeface="宋体" panose="02010600030101010101" pitchFamily="2" charset="-122"/>
              </a:rPr>
              <a:t>6</a:t>
            </a:r>
            <a:r>
              <a:rPr lang="zh-CN" altLang="en-US" sz="1600" b="1" dirty="0">
                <a:latin typeface="宋体" panose="02010600030101010101" pitchFamily="2" charset="-122"/>
                <a:ea typeface="宋体" panose="02010600030101010101" pitchFamily="2" charset="-122"/>
              </a:rPr>
              <a:t>）</a:t>
            </a:r>
            <a:r>
              <a:rPr lang="zh-CN" altLang="zh-CN" sz="1600" b="1" dirty="0">
                <a:latin typeface="宋体" panose="02010600030101010101" pitchFamily="2" charset="-122"/>
                <a:ea typeface="宋体" panose="02010600030101010101" pitchFamily="2" charset="-122"/>
              </a:rPr>
              <a:t>为了提供更多的编码空间，各个国家和地区开始使用两个字节作为本地字符的编码，为自己国家和地区的语言文字设计编码，例如：中文简体字符的</a:t>
            </a:r>
            <a:r>
              <a:rPr lang="en-US" altLang="zh-CN" sz="1600" b="1" dirty="0">
                <a:latin typeface="宋体" panose="02010600030101010101" pitchFamily="2" charset="-122"/>
                <a:ea typeface="宋体" panose="02010600030101010101" pitchFamily="2" charset="-122"/>
              </a:rPr>
              <a:t>GB2312</a:t>
            </a:r>
            <a:r>
              <a:rPr lang="zh-CN" altLang="zh-CN" sz="1600" b="1" dirty="0">
                <a:latin typeface="宋体" panose="02010600030101010101" pitchFamily="2" charset="-122"/>
                <a:ea typeface="宋体" panose="02010600030101010101" pitchFamily="2" charset="-122"/>
              </a:rPr>
              <a:t>，中文繁体的</a:t>
            </a:r>
            <a:r>
              <a:rPr lang="en-US" altLang="zh-CN" sz="1600" b="1" dirty="0">
                <a:latin typeface="宋体" panose="02010600030101010101" pitchFamily="2" charset="-122"/>
                <a:ea typeface="宋体" panose="02010600030101010101" pitchFamily="2" charset="-122"/>
              </a:rPr>
              <a:t>BIG5</a:t>
            </a:r>
            <a:r>
              <a:rPr lang="zh-CN" altLang="zh-CN" sz="1600" b="1" dirty="0">
                <a:latin typeface="宋体" panose="02010600030101010101" pitchFamily="2" charset="-122"/>
                <a:ea typeface="宋体" panose="02010600030101010101" pitchFamily="2" charset="-122"/>
              </a:rPr>
              <a:t>，日文的</a:t>
            </a:r>
            <a:r>
              <a:rPr lang="en-US" altLang="zh-CN" sz="1600" b="1" dirty="0">
                <a:latin typeface="宋体" panose="02010600030101010101" pitchFamily="2" charset="-122"/>
                <a:ea typeface="宋体" panose="02010600030101010101" pitchFamily="2" charset="-122"/>
              </a:rPr>
              <a:t>JIS</a:t>
            </a:r>
            <a:r>
              <a:rPr lang="zh-CN" altLang="zh-CN" sz="1600" b="1" dirty="0">
                <a:latin typeface="宋体" panose="02010600030101010101" pitchFamily="2" charset="-122"/>
                <a:ea typeface="宋体" panose="02010600030101010101" pitchFamily="2" charset="-122"/>
              </a:rPr>
              <a:t>等方案。</a:t>
            </a:r>
            <a:endParaRPr lang="zh-CN" altLang="zh-CN" sz="1600" b="1" dirty="0">
              <a:latin typeface="宋体" panose="02010600030101010101" pitchFamily="2" charset="-122"/>
              <a:ea typeface="宋体" panose="02010600030101010101" pitchFamily="2" charset="-122"/>
            </a:endParaRPr>
          </a:p>
          <a:p>
            <a:endParaRPr lang="zh-CN" altLang="zh-CN" sz="2000" b="1" dirty="0">
              <a:latin typeface="宋体" panose="02010600030101010101" pitchFamily="2" charset="-122"/>
              <a:ea typeface="宋体" panose="02010600030101010101" pitchFamily="2" charset="-122"/>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467544" y="1268760"/>
            <a:ext cx="8472108" cy="417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nSpc>
                <a:spcPct val="200000"/>
              </a:lnSpc>
              <a:spcBef>
                <a:spcPct val="30000"/>
              </a:spcBef>
              <a:buNone/>
            </a:pPr>
            <a:r>
              <a:rPr lang="en-US" altLang="zh-CN" sz="2400" b="1" dirty="0">
                <a:latin typeface="Arial" panose="020B0604020202020204" pitchFamily="34" charset="0"/>
                <a:ea typeface="楷体_GB2312" pitchFamily="49" charset="-122"/>
              </a:rPr>
              <a:t>2</a:t>
            </a:r>
            <a:r>
              <a:rPr lang="zh-CN" altLang="en-US" sz="2400" b="1" dirty="0">
                <a:latin typeface="Arial" panose="020B0604020202020204" pitchFamily="34" charset="0"/>
                <a:ea typeface="楷体_GB2312" pitchFamily="49" charset="-122"/>
              </a:rPr>
              <a:t>、</a:t>
            </a:r>
            <a:r>
              <a:rPr lang="zh-CN" altLang="en-US" sz="2400" b="1" dirty="0">
                <a:solidFill>
                  <a:srgbClr val="FF0000"/>
                </a:solidFill>
                <a:latin typeface="Arial" panose="020B0604020202020204" pitchFamily="34" charset="0"/>
                <a:ea typeface="楷体_GB2312" pitchFamily="49" charset="-122"/>
              </a:rPr>
              <a:t>中文信息编码（</a:t>
            </a:r>
            <a:r>
              <a:rPr lang="en-US" altLang="zh-CN" sz="2400" b="1" dirty="0">
                <a:solidFill>
                  <a:srgbClr val="FF0000"/>
                </a:solidFill>
                <a:latin typeface="Arial" panose="020B0604020202020204" pitchFamily="34" charset="0"/>
                <a:ea typeface="楷体_GB2312" pitchFamily="49" charset="-122"/>
              </a:rPr>
              <a:t>GB2312-80</a:t>
            </a:r>
            <a:r>
              <a:rPr lang="zh-CN" altLang="en-US" sz="2400" b="1" dirty="0">
                <a:solidFill>
                  <a:srgbClr val="FF0000"/>
                </a:solidFill>
                <a:latin typeface="Arial" panose="020B0604020202020204" pitchFamily="34" charset="0"/>
                <a:ea typeface="楷体_GB2312" pitchFamily="49" charset="-122"/>
              </a:rPr>
              <a:t>）</a:t>
            </a:r>
            <a:endParaRPr lang="zh-CN" altLang="en-US" sz="2400" b="1" dirty="0">
              <a:solidFill>
                <a:srgbClr val="FF0000"/>
              </a:solidFill>
              <a:latin typeface="Arial" panose="020B0604020202020204" pitchFamily="34" charset="0"/>
              <a:ea typeface="楷体_GB2312" pitchFamily="49" charset="-122"/>
            </a:endParaRPr>
          </a:p>
          <a:p>
            <a:pPr eaLnBrk="1" hangingPunct="1">
              <a:lnSpc>
                <a:spcPct val="190000"/>
              </a:lnSpc>
              <a:spcBef>
                <a:spcPct val="30000"/>
              </a:spcBef>
              <a:buFontTx/>
              <a:buNone/>
            </a:pPr>
            <a:r>
              <a:rPr lang="zh-CN" altLang="en-US" sz="2400" b="1" dirty="0">
                <a:latin typeface="Arial" panose="020B0604020202020204" pitchFamily="34" charset="0"/>
                <a:ea typeface="楷体_GB2312" pitchFamily="49" charset="-122"/>
              </a:rPr>
              <a:t>      </a:t>
            </a:r>
            <a:r>
              <a:rPr lang="zh-CN" altLang="en-US" sz="2000" b="1" dirty="0">
                <a:latin typeface="Arial" panose="020B0604020202020204" pitchFamily="34" charset="0"/>
                <a:ea typeface="楷体_GB2312" pitchFamily="49" charset="-122"/>
              </a:rPr>
              <a:t>汉字数量大，常用汉字有</a:t>
            </a:r>
            <a:r>
              <a:rPr lang="en-US" altLang="zh-CN" sz="2000" b="1" dirty="0">
                <a:latin typeface="Arial" panose="020B0604020202020204" pitchFamily="34" charset="0"/>
                <a:ea typeface="楷体_GB2312" pitchFamily="49" charset="-122"/>
              </a:rPr>
              <a:t>3000~5000</a:t>
            </a:r>
            <a:r>
              <a:rPr lang="zh-CN" altLang="en-US" sz="2000" b="1" dirty="0">
                <a:latin typeface="Arial" panose="020B0604020202020204" pitchFamily="34" charset="0"/>
                <a:ea typeface="楷体_GB2312" pitchFamily="49" charset="-122"/>
              </a:rPr>
              <a:t>个，</a:t>
            </a:r>
            <a:endParaRPr lang="zh-CN" altLang="en-US" sz="2000" b="1" dirty="0">
              <a:latin typeface="Arial" panose="020B0604020202020204" pitchFamily="34" charset="0"/>
              <a:ea typeface="楷体_GB2312" pitchFamily="49" charset="-122"/>
            </a:endParaRPr>
          </a:p>
          <a:p>
            <a:pPr eaLnBrk="1" hangingPunct="1">
              <a:lnSpc>
                <a:spcPct val="190000"/>
              </a:lnSpc>
              <a:spcBef>
                <a:spcPct val="30000"/>
              </a:spcBef>
              <a:buFontTx/>
              <a:buNone/>
            </a:pPr>
            <a:r>
              <a:rPr lang="zh-CN" altLang="en-US" sz="2000" b="1" dirty="0">
                <a:latin typeface="Arial" panose="020B0604020202020204" pitchFamily="34" charset="0"/>
                <a:ea typeface="楷体_GB2312" pitchFamily="49" charset="-122"/>
              </a:rPr>
              <a:t>     无法用一个字节区分（</a:t>
            </a:r>
            <a:r>
              <a:rPr lang="en-US" altLang="zh-CN" sz="2000" b="1" dirty="0">
                <a:latin typeface="Arial" panose="020B0604020202020204" pitchFamily="34" charset="0"/>
                <a:ea typeface="楷体_GB2312" pitchFamily="49" charset="-122"/>
              </a:rPr>
              <a:t>2</a:t>
            </a:r>
            <a:r>
              <a:rPr lang="en-US" altLang="zh-CN" sz="2000" b="1" baseline="30000" dirty="0">
                <a:latin typeface="Arial" panose="020B0604020202020204" pitchFamily="34" charset="0"/>
                <a:ea typeface="楷体_GB2312" pitchFamily="49" charset="-122"/>
              </a:rPr>
              <a:t>8</a:t>
            </a:r>
            <a:r>
              <a:rPr lang="en-US" altLang="zh-CN" sz="2000" b="1" dirty="0">
                <a:latin typeface="Arial" panose="020B0604020202020204" pitchFamily="34" charset="0"/>
                <a:ea typeface="楷体_GB2312" pitchFamily="49" charset="-122"/>
              </a:rPr>
              <a:t>=256</a:t>
            </a:r>
            <a:r>
              <a:rPr lang="zh-CN" altLang="en-US" sz="2000" b="1" dirty="0">
                <a:latin typeface="Arial" panose="020B0604020202020204" pitchFamily="34" charset="0"/>
                <a:ea typeface="楷体_GB2312" pitchFamily="49" charset="-122"/>
              </a:rPr>
              <a:t>），所以汉字编码由两个字节组成（</a:t>
            </a:r>
            <a:r>
              <a:rPr lang="en-US" altLang="zh-CN" sz="2000" b="1" dirty="0">
                <a:latin typeface="Arial" panose="020B0604020202020204" pitchFamily="34" charset="0"/>
                <a:ea typeface="楷体_GB2312" pitchFamily="49" charset="-122"/>
              </a:rPr>
              <a:t>2</a:t>
            </a:r>
            <a:r>
              <a:rPr lang="en-US" altLang="zh-CN" sz="2000" b="1" baseline="30000" dirty="0">
                <a:latin typeface="Arial" panose="020B0604020202020204" pitchFamily="34" charset="0"/>
                <a:ea typeface="楷体_GB2312" pitchFamily="49" charset="-122"/>
              </a:rPr>
              <a:t>16</a:t>
            </a:r>
            <a:r>
              <a:rPr lang="en-US" altLang="zh-CN" sz="2000" b="1" dirty="0">
                <a:latin typeface="Arial" panose="020B0604020202020204" pitchFamily="34" charset="0"/>
                <a:ea typeface="楷体_GB2312" pitchFamily="49" charset="-122"/>
              </a:rPr>
              <a:t>=65536</a:t>
            </a:r>
            <a:r>
              <a:rPr lang="zh-CN" altLang="en-US" sz="2000" b="1" dirty="0">
                <a:latin typeface="Arial" panose="020B0604020202020204" pitchFamily="34" charset="0"/>
                <a:ea typeface="楷体_GB2312" pitchFamily="49" charset="-122"/>
              </a:rPr>
              <a:t>），</a:t>
            </a:r>
            <a:endParaRPr lang="zh-CN" altLang="en-US" sz="2000" b="1" dirty="0">
              <a:latin typeface="Arial" panose="020B0604020202020204" pitchFamily="34" charset="0"/>
              <a:ea typeface="楷体_GB2312" pitchFamily="49" charset="-122"/>
            </a:endParaRPr>
          </a:p>
          <a:p>
            <a:pPr eaLnBrk="1" hangingPunct="1">
              <a:lnSpc>
                <a:spcPct val="190000"/>
              </a:lnSpc>
              <a:spcBef>
                <a:spcPct val="30000"/>
              </a:spcBef>
              <a:buFontTx/>
              <a:buNone/>
            </a:pPr>
            <a:r>
              <a:rPr lang="zh-CN" altLang="en-US" sz="2000" b="1" dirty="0">
                <a:latin typeface="Arial" panose="020B0604020202020204" pitchFamily="34" charset="0"/>
                <a:ea typeface="楷体_GB2312" pitchFamily="49" charset="-122"/>
              </a:rPr>
              <a:t>     即</a:t>
            </a:r>
            <a:r>
              <a:rPr lang="zh-CN" altLang="en-US" sz="2000" b="1" dirty="0">
                <a:solidFill>
                  <a:schemeClr val="accent2"/>
                </a:solidFill>
                <a:latin typeface="Arial" panose="020B0604020202020204" pitchFamily="34" charset="0"/>
                <a:ea typeface="楷体_GB2312" pitchFamily="49" charset="-122"/>
              </a:rPr>
              <a:t>一个汉字用两个字节表示，每字节最高位未用，为</a:t>
            </a:r>
            <a:r>
              <a:rPr lang="en-US" altLang="zh-CN" sz="2000" b="1" dirty="0">
                <a:solidFill>
                  <a:schemeClr val="accent2"/>
                </a:solidFill>
                <a:latin typeface="Arial" panose="020B0604020202020204" pitchFamily="34" charset="0"/>
                <a:ea typeface="楷体_GB2312" pitchFamily="49" charset="-122"/>
              </a:rPr>
              <a:t>0</a:t>
            </a:r>
            <a:r>
              <a:rPr lang="zh-CN" altLang="en-US" sz="2000" b="1" dirty="0">
                <a:solidFill>
                  <a:schemeClr val="accent2"/>
                </a:solidFill>
                <a:latin typeface="Arial" panose="020B0604020202020204" pitchFamily="34" charset="0"/>
                <a:ea typeface="楷体_GB2312" pitchFamily="49" charset="-122"/>
              </a:rPr>
              <a:t>。</a:t>
            </a:r>
            <a:r>
              <a:rPr lang="zh-CN" altLang="en-US" sz="2000" b="1" dirty="0">
                <a:latin typeface="Arial" panose="020B0604020202020204" pitchFamily="34" charset="0"/>
                <a:ea typeface="楷体_GB2312" pitchFamily="49" charset="-122"/>
              </a:rPr>
              <a:t>      </a:t>
            </a:r>
            <a:endParaRPr lang="zh-CN" altLang="en-US" sz="2000" b="1" dirty="0">
              <a:latin typeface="Arial" panose="020B0604020202020204" pitchFamily="34" charset="0"/>
              <a:ea typeface="楷体_GB2312" pitchFamily="49" charset="-122"/>
            </a:endParaRPr>
          </a:p>
          <a:p>
            <a:pPr eaLnBrk="1" hangingPunct="1">
              <a:lnSpc>
                <a:spcPct val="190000"/>
              </a:lnSpc>
              <a:spcBef>
                <a:spcPct val="30000"/>
              </a:spcBef>
              <a:buFontTx/>
              <a:buNone/>
            </a:pPr>
            <a:r>
              <a:rPr lang="zh-CN" altLang="en-US" sz="2000" b="1" dirty="0">
                <a:latin typeface="Arial" panose="020B0604020202020204" pitchFamily="34" charset="0"/>
                <a:ea typeface="楷体_GB2312" pitchFamily="49" charset="-122"/>
              </a:rPr>
              <a:t>     </a:t>
            </a:r>
            <a:r>
              <a:rPr lang="en-US" altLang="zh-CN" sz="2000" b="1" dirty="0">
                <a:latin typeface="Arial" panose="020B0604020202020204" pitchFamily="34" charset="0"/>
                <a:ea typeface="楷体_GB2312" pitchFamily="49" charset="-122"/>
              </a:rPr>
              <a:t>1981</a:t>
            </a:r>
            <a:r>
              <a:rPr lang="zh-CN" altLang="en-US" sz="2000" b="1" dirty="0">
                <a:latin typeface="Arial" panose="020B0604020202020204" pitchFamily="34" charset="0"/>
                <a:ea typeface="楷体_GB2312" pitchFamily="49" charset="-122"/>
              </a:rPr>
              <a:t>年，国家标准局，公布了国家标准</a:t>
            </a:r>
            <a:r>
              <a:rPr lang="en-US" altLang="zh-CN" sz="2000" b="1" dirty="0">
                <a:latin typeface="Arial" panose="020B0604020202020204" pitchFamily="34" charset="0"/>
                <a:ea typeface="楷体_GB2312" pitchFamily="49" charset="-122"/>
              </a:rPr>
              <a:t>GB2312-80</a:t>
            </a:r>
            <a:r>
              <a:rPr lang="zh-CN" altLang="en-US" sz="2000" b="1" dirty="0">
                <a:latin typeface="Arial" panose="020B0604020202020204" pitchFamily="34" charset="0"/>
                <a:ea typeface="楷体_GB2312" pitchFamily="49" charset="-122"/>
              </a:rPr>
              <a:t>，简称</a:t>
            </a:r>
            <a:r>
              <a:rPr lang="zh-CN" altLang="en-US" sz="2000" b="1" dirty="0">
                <a:solidFill>
                  <a:schemeClr val="accent2"/>
                </a:solidFill>
                <a:latin typeface="Arial" panose="020B0604020202020204" pitchFamily="34" charset="0"/>
                <a:ea typeface="楷体_GB2312" pitchFamily="49" charset="-122"/>
              </a:rPr>
              <a:t>国标码。</a:t>
            </a:r>
            <a:endParaRPr lang="zh-CN" altLang="en-US" sz="2000" b="1" dirty="0">
              <a:solidFill>
                <a:schemeClr val="accent2"/>
              </a:solidFill>
              <a:latin typeface="Arial" panose="020B0604020202020204" pitchFamily="34" charset="0"/>
              <a:ea typeface="楷体_GB2312" pitchFamily="49" charset="-122"/>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bwMode="auto">
          <a:xfrm>
            <a:off x="619519" y="908720"/>
            <a:ext cx="8534400" cy="4494214"/>
            <a:chOff x="192" y="240"/>
            <a:chExt cx="5376" cy="2831"/>
          </a:xfrm>
        </p:grpSpPr>
        <p:sp>
          <p:nvSpPr>
            <p:cNvPr id="4" name="Text Box 3"/>
            <p:cNvSpPr txBox="1">
              <a:spLocks noChangeArrowheads="1"/>
            </p:cNvSpPr>
            <p:nvPr/>
          </p:nvSpPr>
          <p:spPr bwMode="auto">
            <a:xfrm>
              <a:off x="192" y="240"/>
              <a:ext cx="5376" cy="2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en-US" altLang="zh-CN" sz="2800" b="1" dirty="0"/>
                <a:t>GB2312-80</a:t>
              </a:r>
              <a:r>
                <a:rPr lang="zh-CN" altLang="en-US" sz="2800" b="1" dirty="0"/>
                <a:t>：</a:t>
              </a:r>
              <a:endParaRPr lang="zh-CN" altLang="en-US" sz="2800" b="1" dirty="0"/>
            </a:p>
            <a:p>
              <a:pPr eaLnBrk="1" hangingPunct="1">
                <a:spcBef>
                  <a:spcPct val="50000"/>
                </a:spcBef>
                <a:buFontTx/>
                <a:buNone/>
              </a:pPr>
              <a:r>
                <a:rPr lang="zh-CN" altLang="en-US" sz="2400" b="1" dirty="0"/>
                <a:t>                               </a:t>
              </a:r>
              <a:r>
                <a:rPr lang="en-US" altLang="zh-CN" sz="2400" b="1" dirty="0">
                  <a:solidFill>
                    <a:srgbClr val="CC0066"/>
                  </a:solidFill>
                </a:rPr>
                <a:t>3755</a:t>
              </a:r>
              <a:r>
                <a:rPr lang="zh-CN" altLang="en-US" sz="2400" b="1" dirty="0"/>
                <a:t>（</a:t>
              </a:r>
              <a:r>
                <a:rPr lang="zh-CN" altLang="en-US" sz="2400" b="1" dirty="0">
                  <a:solidFill>
                    <a:schemeClr val="accent2"/>
                  </a:solidFill>
                </a:rPr>
                <a:t>一级汉字</a:t>
              </a:r>
              <a:r>
                <a:rPr lang="zh-CN" altLang="en-US" sz="2400" b="1" dirty="0"/>
                <a:t>）</a:t>
              </a:r>
              <a:endParaRPr lang="zh-CN" altLang="en-US" sz="2400" b="1" dirty="0"/>
            </a:p>
            <a:p>
              <a:pPr eaLnBrk="1" hangingPunct="1">
                <a:spcBef>
                  <a:spcPct val="50000"/>
                </a:spcBef>
                <a:buFontTx/>
                <a:buNone/>
              </a:pPr>
              <a:r>
                <a:rPr lang="zh-CN" altLang="en-US" sz="2400" b="1" dirty="0"/>
                <a:t>                             （按汉语</a:t>
              </a:r>
              <a:r>
                <a:rPr lang="zh-CN" altLang="en-US" sz="2400" b="1" dirty="0">
                  <a:solidFill>
                    <a:srgbClr val="006666"/>
                  </a:solidFill>
                </a:rPr>
                <a:t>拼音</a:t>
              </a:r>
              <a:r>
                <a:rPr lang="zh-CN" altLang="en-US" sz="2400" b="1" dirty="0"/>
                <a:t>排序）</a:t>
              </a:r>
              <a:endParaRPr lang="zh-CN" altLang="en-US" sz="2400" b="1" dirty="0"/>
            </a:p>
            <a:p>
              <a:pPr eaLnBrk="1" hangingPunct="1">
                <a:spcBef>
                  <a:spcPct val="50000"/>
                </a:spcBef>
                <a:buFontTx/>
                <a:buNone/>
              </a:pPr>
              <a:r>
                <a:rPr lang="zh-CN" altLang="en-US" sz="2400" b="1" dirty="0"/>
                <a:t>                               </a:t>
              </a:r>
              <a:r>
                <a:rPr lang="en-US" altLang="zh-CN" sz="2400" b="1" dirty="0">
                  <a:solidFill>
                    <a:srgbClr val="CC0066"/>
                  </a:solidFill>
                </a:rPr>
                <a:t>3008</a:t>
              </a:r>
              <a:r>
                <a:rPr lang="zh-CN" altLang="en-US" sz="2400" b="1" dirty="0"/>
                <a:t>（</a:t>
              </a:r>
              <a:r>
                <a:rPr lang="zh-CN" altLang="en-US" sz="2400" b="1" dirty="0">
                  <a:solidFill>
                    <a:schemeClr val="accent2"/>
                  </a:solidFill>
                </a:rPr>
                <a:t>二级汉字</a:t>
              </a:r>
              <a:r>
                <a:rPr lang="zh-CN" altLang="en-US" sz="2400" b="1" dirty="0"/>
                <a:t>） </a:t>
              </a:r>
              <a:endParaRPr lang="zh-CN" altLang="en-US" sz="2400" b="1" dirty="0"/>
            </a:p>
            <a:p>
              <a:pPr>
                <a:spcBef>
                  <a:spcPct val="50000"/>
                </a:spcBef>
                <a:buNone/>
              </a:pPr>
              <a:r>
                <a:rPr lang="zh-CN" altLang="en-US" sz="2400" b="1" dirty="0">
                  <a:solidFill>
                    <a:srgbClr val="CC0066"/>
                  </a:solidFill>
                </a:rPr>
                <a:t>                              </a:t>
              </a:r>
              <a:r>
                <a:rPr lang="zh-CN" altLang="en-US" sz="2400" b="1" dirty="0"/>
                <a:t>（按偏旁</a:t>
              </a:r>
              <a:r>
                <a:rPr lang="zh-CN" altLang="en-US" sz="2400" b="1" dirty="0">
                  <a:solidFill>
                    <a:srgbClr val="006666"/>
                  </a:solidFill>
                </a:rPr>
                <a:t>部首</a:t>
              </a:r>
              <a:r>
                <a:rPr lang="zh-CN" altLang="en-US" sz="2400" b="1" dirty="0"/>
                <a:t>排序）</a:t>
              </a:r>
              <a:endParaRPr lang="en-US" altLang="zh-CN" sz="2400" b="1" dirty="0">
                <a:solidFill>
                  <a:srgbClr val="CC0066"/>
                </a:solidFill>
              </a:endParaRPr>
            </a:p>
            <a:p>
              <a:pPr>
                <a:spcBef>
                  <a:spcPct val="50000"/>
                </a:spcBef>
                <a:buNone/>
              </a:pPr>
              <a:r>
                <a:rPr lang="en-US" altLang="zh-CN" sz="2800" b="1" dirty="0">
                  <a:solidFill>
                    <a:srgbClr val="CC0066"/>
                  </a:solidFill>
                </a:rPr>
                <a:t>7445</a:t>
              </a:r>
              <a:endParaRPr lang="zh-CN" altLang="en-US" sz="2400" b="1" dirty="0"/>
            </a:p>
            <a:p>
              <a:pPr eaLnBrk="1" hangingPunct="1">
                <a:spcBef>
                  <a:spcPct val="50000"/>
                </a:spcBef>
                <a:buFontTx/>
                <a:buNone/>
              </a:pPr>
              <a:r>
                <a:rPr lang="zh-CN" altLang="en-US" sz="2400" b="1" dirty="0"/>
                <a:t>               </a:t>
              </a:r>
              <a:endParaRPr lang="en-US" altLang="zh-CN" sz="2400" b="1" dirty="0"/>
            </a:p>
            <a:p>
              <a:pPr eaLnBrk="1" hangingPunct="1">
                <a:spcBef>
                  <a:spcPct val="50000"/>
                </a:spcBef>
                <a:buFontTx/>
                <a:buNone/>
              </a:pPr>
              <a:r>
                <a:rPr lang="en-US" altLang="zh-CN" sz="2400" b="1" dirty="0">
                  <a:solidFill>
                    <a:srgbClr val="CC0066"/>
                  </a:solidFill>
                </a:rPr>
                <a:t>                  682</a:t>
              </a:r>
              <a:r>
                <a:rPr lang="zh-CN" altLang="en-US" sz="2400" b="1" dirty="0"/>
                <a:t>（西文字符、图符）</a:t>
              </a:r>
              <a:endParaRPr lang="zh-CN" altLang="en-US" sz="2400" b="1" dirty="0"/>
            </a:p>
          </p:txBody>
        </p:sp>
        <p:sp>
          <p:nvSpPr>
            <p:cNvPr id="5" name="Text Box 4"/>
            <p:cNvSpPr txBox="1">
              <a:spLocks noChangeArrowheads="1"/>
            </p:cNvSpPr>
            <p:nvPr/>
          </p:nvSpPr>
          <p:spPr bwMode="auto">
            <a:xfrm>
              <a:off x="777" y="1127"/>
              <a:ext cx="1248" cy="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30000"/>
                </a:spcBef>
                <a:buFontTx/>
                <a:buNone/>
              </a:pPr>
              <a:r>
                <a:rPr lang="en-US" altLang="zh-CN" sz="3600" b="1" dirty="0"/>
                <a:t>    </a:t>
              </a:r>
              <a:r>
                <a:rPr lang="en-US" altLang="zh-CN" sz="2400" b="1" dirty="0">
                  <a:solidFill>
                    <a:srgbClr val="CC0066"/>
                  </a:solidFill>
                </a:rPr>
                <a:t>6763</a:t>
              </a:r>
              <a:endParaRPr lang="en-US" altLang="zh-CN" sz="3600" b="1" dirty="0"/>
            </a:p>
            <a:p>
              <a:pPr eaLnBrk="1" hangingPunct="1">
                <a:spcBef>
                  <a:spcPct val="30000"/>
                </a:spcBef>
                <a:buFontTx/>
                <a:buNone/>
              </a:pPr>
              <a:r>
                <a:rPr lang="zh-CN" altLang="en-US" sz="2000" b="1" dirty="0"/>
                <a:t>   （汉字）</a:t>
              </a:r>
              <a:endParaRPr lang="zh-CN" altLang="en-US" sz="2000" b="1" dirty="0"/>
            </a:p>
          </p:txBody>
        </p:sp>
        <p:sp>
          <p:nvSpPr>
            <p:cNvPr id="6" name="AutoShape 5"/>
            <p:cNvSpPr/>
            <p:nvPr/>
          </p:nvSpPr>
          <p:spPr bwMode="auto">
            <a:xfrm>
              <a:off x="876" y="1362"/>
              <a:ext cx="127" cy="1648"/>
            </a:xfrm>
            <a:prstGeom prst="leftBrace">
              <a:avLst>
                <a:gd name="adj1" fmla="val 108333"/>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endParaRPr lang="zh-CN" altLang="en-US" sz="2400"/>
            </a:p>
          </p:txBody>
        </p:sp>
        <p:sp>
          <p:nvSpPr>
            <p:cNvPr id="7" name="AutoShape 6"/>
            <p:cNvSpPr/>
            <p:nvPr/>
          </p:nvSpPr>
          <p:spPr bwMode="auto">
            <a:xfrm>
              <a:off x="1638" y="739"/>
              <a:ext cx="69" cy="1167"/>
            </a:xfrm>
            <a:prstGeom prst="leftBrace">
              <a:avLst>
                <a:gd name="adj1" fmla="val 1416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endParaRPr lang="zh-CN" altLang="en-US" sz="2400"/>
            </a:p>
          </p:txBody>
        </p:sp>
      </p:gr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558006" y="1198878"/>
            <a:ext cx="8027988" cy="946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50000"/>
              </a:spcBef>
              <a:buFontTx/>
              <a:buNone/>
            </a:pPr>
            <a:r>
              <a:rPr lang="en-US" altLang="zh-CN" sz="2800" b="1" dirty="0">
                <a:latin typeface="Arial" panose="020B0604020202020204" pitchFamily="34" charset="0"/>
                <a:ea typeface="楷体_GB2312" pitchFamily="49" charset="-122"/>
              </a:rPr>
              <a:t>        </a:t>
            </a:r>
            <a:r>
              <a:rPr lang="zh-CN" altLang="en-US" sz="2000" b="1" dirty="0">
                <a:latin typeface="Arial" panose="020B0604020202020204" pitchFamily="34" charset="0"/>
                <a:ea typeface="楷体_GB2312" pitchFamily="49" charset="-122"/>
              </a:rPr>
              <a:t>在汉字处理过程中，有许多不同的汉字代码，我们从计算机处理汉字的过程中认识它们。</a:t>
            </a:r>
            <a:endParaRPr lang="zh-CN" altLang="en-US" sz="2800" b="1" dirty="0">
              <a:latin typeface="Arial" panose="020B0604020202020204" pitchFamily="34" charset="0"/>
              <a:ea typeface="楷体_GB2312" pitchFamily="49" charset="-122"/>
            </a:endParaRPr>
          </a:p>
        </p:txBody>
      </p:sp>
      <p:grpSp>
        <p:nvGrpSpPr>
          <p:cNvPr id="3" name="Group 3"/>
          <p:cNvGrpSpPr/>
          <p:nvPr/>
        </p:nvGrpSpPr>
        <p:grpSpPr bwMode="auto">
          <a:xfrm>
            <a:off x="182067" y="2758579"/>
            <a:ext cx="8926513" cy="3081338"/>
            <a:chOff x="96" y="1658"/>
            <a:chExt cx="5623" cy="1941"/>
          </a:xfrm>
        </p:grpSpPr>
        <p:grpSp>
          <p:nvGrpSpPr>
            <p:cNvPr id="4" name="Group 4"/>
            <p:cNvGrpSpPr/>
            <p:nvPr/>
          </p:nvGrpSpPr>
          <p:grpSpPr bwMode="auto">
            <a:xfrm>
              <a:off x="1364" y="1658"/>
              <a:ext cx="576" cy="1941"/>
              <a:chOff x="1364" y="1658"/>
              <a:chExt cx="576" cy="1941"/>
            </a:xfrm>
          </p:grpSpPr>
          <p:sp>
            <p:nvSpPr>
              <p:cNvPr id="23" name="Rectangle 5"/>
              <p:cNvSpPr>
                <a:spLocks noChangeArrowheads="1"/>
              </p:cNvSpPr>
              <p:nvPr/>
            </p:nvSpPr>
            <p:spPr bwMode="auto">
              <a:xfrm>
                <a:off x="1364" y="1658"/>
                <a:ext cx="576" cy="1919"/>
              </a:xfrm>
              <a:prstGeom prst="rect">
                <a:avLst/>
              </a:prstGeom>
              <a:solidFill>
                <a:srgbClr val="92D050"/>
              </a:solidFill>
              <a:ln w="38100">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endParaRPr lang="zh-CN" altLang="en-US" sz="2400"/>
              </a:p>
            </p:txBody>
          </p:sp>
          <p:sp>
            <p:nvSpPr>
              <p:cNvPr id="24" name="Text Box 6"/>
              <p:cNvSpPr txBox="1">
                <a:spLocks noChangeArrowheads="1"/>
              </p:cNvSpPr>
              <p:nvPr/>
            </p:nvSpPr>
            <p:spPr bwMode="auto">
              <a:xfrm>
                <a:off x="1440" y="1680"/>
                <a:ext cx="432" cy="1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zh-CN" altLang="en-US" b="1"/>
                  <a:t>输入处理模块</a:t>
                </a:r>
                <a:endParaRPr lang="zh-CN" altLang="en-US" b="1"/>
              </a:p>
            </p:txBody>
          </p:sp>
        </p:grpSp>
        <p:grpSp>
          <p:nvGrpSpPr>
            <p:cNvPr id="5" name="Group 7"/>
            <p:cNvGrpSpPr/>
            <p:nvPr/>
          </p:nvGrpSpPr>
          <p:grpSpPr bwMode="auto">
            <a:xfrm>
              <a:off x="2544" y="1896"/>
              <a:ext cx="669" cy="1273"/>
              <a:chOff x="2544" y="1896"/>
              <a:chExt cx="669" cy="1273"/>
            </a:xfrm>
          </p:grpSpPr>
          <p:sp>
            <p:nvSpPr>
              <p:cNvPr id="21" name="Rectangle 8"/>
              <p:cNvSpPr>
                <a:spLocks noChangeArrowheads="1"/>
              </p:cNvSpPr>
              <p:nvPr/>
            </p:nvSpPr>
            <p:spPr bwMode="auto">
              <a:xfrm>
                <a:off x="2544" y="1896"/>
                <a:ext cx="624" cy="1273"/>
              </a:xfrm>
              <a:prstGeom prst="rect">
                <a:avLst/>
              </a:prstGeom>
              <a:solidFill>
                <a:srgbClr val="92D050"/>
              </a:solidFill>
              <a:ln w="38100">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endParaRPr lang="zh-CN" altLang="en-US" sz="2400"/>
              </a:p>
            </p:txBody>
          </p:sp>
          <p:sp>
            <p:nvSpPr>
              <p:cNvPr id="22" name="Text Box 9"/>
              <p:cNvSpPr txBox="1">
                <a:spLocks noChangeArrowheads="1"/>
              </p:cNvSpPr>
              <p:nvPr/>
            </p:nvSpPr>
            <p:spPr bwMode="auto">
              <a:xfrm>
                <a:off x="2589" y="1934"/>
                <a:ext cx="624" cy="1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zh-CN" altLang="en-US" sz="2800" b="1" dirty="0"/>
                  <a:t>存贮加工处理模块</a:t>
                </a:r>
                <a:endParaRPr lang="zh-CN" altLang="en-US" sz="2800" b="1" dirty="0"/>
              </a:p>
            </p:txBody>
          </p:sp>
        </p:grpSp>
        <p:grpSp>
          <p:nvGrpSpPr>
            <p:cNvPr id="6" name="Group 10"/>
            <p:cNvGrpSpPr/>
            <p:nvPr/>
          </p:nvGrpSpPr>
          <p:grpSpPr bwMode="auto">
            <a:xfrm>
              <a:off x="3744" y="1896"/>
              <a:ext cx="660" cy="1273"/>
              <a:chOff x="3792" y="1896"/>
              <a:chExt cx="660" cy="1273"/>
            </a:xfrm>
          </p:grpSpPr>
          <p:sp>
            <p:nvSpPr>
              <p:cNvPr id="19" name="Rectangle 11"/>
              <p:cNvSpPr>
                <a:spLocks noChangeArrowheads="1"/>
              </p:cNvSpPr>
              <p:nvPr/>
            </p:nvSpPr>
            <p:spPr bwMode="auto">
              <a:xfrm>
                <a:off x="3792" y="1896"/>
                <a:ext cx="615" cy="1273"/>
              </a:xfrm>
              <a:prstGeom prst="rect">
                <a:avLst/>
              </a:prstGeom>
              <a:solidFill>
                <a:srgbClr val="92D050"/>
              </a:solidFill>
              <a:ln w="38100">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endParaRPr lang="zh-CN" altLang="en-US" sz="2400"/>
              </a:p>
            </p:txBody>
          </p:sp>
          <p:sp>
            <p:nvSpPr>
              <p:cNvPr id="20" name="Text Box 12"/>
              <p:cNvSpPr txBox="1">
                <a:spLocks noChangeArrowheads="1"/>
              </p:cNvSpPr>
              <p:nvPr/>
            </p:nvSpPr>
            <p:spPr bwMode="auto">
              <a:xfrm>
                <a:off x="3828" y="1934"/>
                <a:ext cx="624" cy="1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zh-CN" altLang="en-US" sz="2800" b="1" dirty="0"/>
                  <a:t>输出字形处理模块</a:t>
                </a:r>
                <a:endParaRPr lang="zh-CN" altLang="en-US" sz="2800" b="1" dirty="0"/>
              </a:p>
            </p:txBody>
          </p:sp>
        </p:grpSp>
        <p:grpSp>
          <p:nvGrpSpPr>
            <p:cNvPr id="7" name="Group 13"/>
            <p:cNvGrpSpPr/>
            <p:nvPr/>
          </p:nvGrpSpPr>
          <p:grpSpPr bwMode="auto">
            <a:xfrm>
              <a:off x="5136" y="1854"/>
              <a:ext cx="583" cy="1326"/>
              <a:chOff x="4896" y="1710"/>
              <a:chExt cx="583" cy="1326"/>
            </a:xfrm>
          </p:grpSpPr>
          <p:sp>
            <p:nvSpPr>
              <p:cNvPr id="17" name="Rectangle 14"/>
              <p:cNvSpPr>
                <a:spLocks noChangeArrowheads="1"/>
              </p:cNvSpPr>
              <p:nvPr/>
            </p:nvSpPr>
            <p:spPr bwMode="auto">
              <a:xfrm>
                <a:off x="4896" y="1710"/>
                <a:ext cx="549" cy="1326"/>
              </a:xfrm>
              <a:prstGeom prst="rect">
                <a:avLst/>
              </a:prstGeom>
              <a:solidFill>
                <a:srgbClr val="92D050"/>
              </a:solidFill>
              <a:ln w="38100">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endParaRPr lang="zh-CN" altLang="en-US" sz="2400"/>
              </a:p>
            </p:txBody>
          </p:sp>
          <p:sp>
            <p:nvSpPr>
              <p:cNvPr id="18" name="Text Box 15"/>
              <p:cNvSpPr txBox="1">
                <a:spLocks noChangeArrowheads="1"/>
              </p:cNvSpPr>
              <p:nvPr/>
            </p:nvSpPr>
            <p:spPr bwMode="auto">
              <a:xfrm>
                <a:off x="4999" y="1800"/>
                <a:ext cx="480" cy="1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zh-CN" altLang="en-US" sz="2800" b="1" dirty="0"/>
                  <a:t>显示打印</a:t>
                </a:r>
                <a:endParaRPr lang="zh-CN" altLang="en-US" sz="2800" b="1" dirty="0"/>
              </a:p>
            </p:txBody>
          </p:sp>
        </p:grpSp>
        <p:sp>
          <p:nvSpPr>
            <p:cNvPr id="8" name="Line 16"/>
            <p:cNvSpPr>
              <a:spLocks noChangeShapeType="1"/>
            </p:cNvSpPr>
            <p:nvPr/>
          </p:nvSpPr>
          <p:spPr bwMode="auto">
            <a:xfrm>
              <a:off x="4368" y="2448"/>
              <a:ext cx="768" cy="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 name="Line 17"/>
            <p:cNvSpPr>
              <a:spLocks noChangeShapeType="1"/>
            </p:cNvSpPr>
            <p:nvPr/>
          </p:nvSpPr>
          <p:spPr bwMode="auto">
            <a:xfrm>
              <a:off x="432" y="2448"/>
              <a:ext cx="912" cy="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 name="Line 18"/>
            <p:cNvSpPr>
              <a:spLocks noChangeShapeType="1"/>
            </p:cNvSpPr>
            <p:nvPr/>
          </p:nvSpPr>
          <p:spPr bwMode="auto">
            <a:xfrm>
              <a:off x="1968" y="2448"/>
              <a:ext cx="576" cy="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 name="Line 19"/>
            <p:cNvSpPr>
              <a:spLocks noChangeShapeType="1"/>
            </p:cNvSpPr>
            <p:nvPr/>
          </p:nvSpPr>
          <p:spPr bwMode="auto">
            <a:xfrm>
              <a:off x="3168" y="2448"/>
              <a:ext cx="576" cy="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2" name="Text Box 20"/>
            <p:cNvSpPr txBox="1">
              <a:spLocks noChangeArrowheads="1"/>
            </p:cNvSpPr>
            <p:nvPr/>
          </p:nvSpPr>
          <p:spPr bwMode="auto">
            <a:xfrm>
              <a:off x="1968" y="2064"/>
              <a:ext cx="62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zh-CN" altLang="en-US" sz="2800" b="1">
                  <a:solidFill>
                    <a:srgbClr val="CC0066"/>
                  </a:solidFill>
                </a:rPr>
                <a:t>内码</a:t>
              </a:r>
              <a:endParaRPr lang="zh-CN" altLang="en-US" sz="2800" b="1">
                <a:solidFill>
                  <a:srgbClr val="CC0066"/>
                </a:solidFill>
              </a:endParaRPr>
            </a:p>
          </p:txBody>
        </p:sp>
        <p:sp>
          <p:nvSpPr>
            <p:cNvPr id="13" name="Text Box 21"/>
            <p:cNvSpPr txBox="1">
              <a:spLocks noChangeArrowheads="1"/>
            </p:cNvSpPr>
            <p:nvPr/>
          </p:nvSpPr>
          <p:spPr bwMode="auto">
            <a:xfrm>
              <a:off x="3168" y="2064"/>
              <a:ext cx="62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zh-CN" altLang="en-US" sz="2800" b="1" dirty="0">
                  <a:solidFill>
                    <a:srgbClr val="CC0066"/>
                  </a:solidFill>
                </a:rPr>
                <a:t>内码</a:t>
              </a:r>
              <a:endParaRPr lang="zh-CN" altLang="en-US" sz="2800" b="1" dirty="0">
                <a:solidFill>
                  <a:srgbClr val="CC0066"/>
                </a:solidFill>
              </a:endParaRPr>
            </a:p>
          </p:txBody>
        </p:sp>
        <p:sp>
          <p:nvSpPr>
            <p:cNvPr id="14" name="Text Box 22"/>
            <p:cNvSpPr txBox="1">
              <a:spLocks noChangeArrowheads="1"/>
            </p:cNvSpPr>
            <p:nvPr/>
          </p:nvSpPr>
          <p:spPr bwMode="auto">
            <a:xfrm>
              <a:off x="4457" y="1861"/>
              <a:ext cx="672"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en-US" altLang="zh-CN" sz="2800" b="1" dirty="0">
                  <a:solidFill>
                    <a:srgbClr val="CC0066"/>
                  </a:solidFill>
                </a:rPr>
                <a:t>  </a:t>
              </a:r>
              <a:r>
                <a:rPr lang="zh-CN" altLang="en-US" sz="2000" b="1" dirty="0">
                  <a:solidFill>
                    <a:srgbClr val="CC0066"/>
                  </a:solidFill>
                </a:rPr>
                <a:t>汉字</a:t>
              </a:r>
              <a:endParaRPr lang="zh-CN" altLang="en-US" sz="2000" b="1" dirty="0">
                <a:solidFill>
                  <a:srgbClr val="CC0066"/>
                </a:solidFill>
              </a:endParaRPr>
            </a:p>
            <a:p>
              <a:pPr eaLnBrk="1" hangingPunct="1">
                <a:spcBef>
                  <a:spcPct val="30000"/>
                </a:spcBef>
                <a:buFontTx/>
                <a:buNone/>
              </a:pPr>
              <a:r>
                <a:rPr lang="zh-CN" altLang="en-US" sz="2000" b="1" dirty="0">
                  <a:solidFill>
                    <a:srgbClr val="CC0066"/>
                  </a:solidFill>
                </a:rPr>
                <a:t>字形码</a:t>
              </a:r>
              <a:endParaRPr lang="zh-CN" altLang="en-US" sz="2000" b="1" dirty="0">
                <a:solidFill>
                  <a:srgbClr val="CC0066"/>
                </a:solidFill>
              </a:endParaRPr>
            </a:p>
          </p:txBody>
        </p:sp>
        <p:sp>
          <p:nvSpPr>
            <p:cNvPr id="15" name="Text Box 23"/>
            <p:cNvSpPr txBox="1">
              <a:spLocks noChangeArrowheads="1"/>
            </p:cNvSpPr>
            <p:nvPr/>
          </p:nvSpPr>
          <p:spPr bwMode="auto">
            <a:xfrm>
              <a:off x="493" y="1854"/>
              <a:ext cx="864" cy="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en-US" altLang="zh-CN" sz="2800" b="1" dirty="0">
                  <a:solidFill>
                    <a:srgbClr val="CC0066"/>
                  </a:solidFill>
                </a:rPr>
                <a:t>  </a:t>
              </a:r>
              <a:r>
                <a:rPr lang="zh-CN" altLang="en-US" sz="2000" b="1" dirty="0">
                  <a:solidFill>
                    <a:srgbClr val="CC0066"/>
                  </a:solidFill>
                </a:rPr>
                <a:t>汉字</a:t>
              </a:r>
              <a:endParaRPr lang="zh-CN" altLang="en-US" sz="2000" b="1" dirty="0">
                <a:solidFill>
                  <a:srgbClr val="CC0066"/>
                </a:solidFill>
              </a:endParaRPr>
            </a:p>
            <a:p>
              <a:pPr eaLnBrk="1" hangingPunct="1">
                <a:spcBef>
                  <a:spcPct val="30000"/>
                </a:spcBef>
                <a:buFontTx/>
                <a:buNone/>
              </a:pPr>
              <a:r>
                <a:rPr lang="zh-CN" altLang="en-US" sz="2000" b="1" dirty="0">
                  <a:solidFill>
                    <a:srgbClr val="CC0066"/>
                  </a:solidFill>
                </a:rPr>
                <a:t>输入码</a:t>
              </a:r>
              <a:endParaRPr lang="zh-CN" altLang="en-US" sz="2000" b="1" dirty="0">
                <a:solidFill>
                  <a:srgbClr val="CC0066"/>
                </a:solidFill>
              </a:endParaRPr>
            </a:p>
            <a:p>
              <a:pPr eaLnBrk="1" hangingPunct="1">
                <a:spcBef>
                  <a:spcPct val="50000"/>
                </a:spcBef>
                <a:buFontTx/>
                <a:buNone/>
              </a:pPr>
              <a:r>
                <a:rPr lang="en-US" altLang="zh-CN" sz="2800" b="1" dirty="0">
                  <a:solidFill>
                    <a:srgbClr val="CC0066"/>
                  </a:solidFill>
                </a:rPr>
                <a:t>(</a:t>
              </a:r>
              <a:r>
                <a:rPr lang="zh-CN" altLang="en-US" sz="2800" b="1" dirty="0">
                  <a:solidFill>
                    <a:srgbClr val="CC0066"/>
                  </a:solidFill>
                </a:rPr>
                <a:t>外码</a:t>
              </a:r>
              <a:r>
                <a:rPr lang="en-US" altLang="zh-CN" sz="2800" b="1" dirty="0">
                  <a:solidFill>
                    <a:srgbClr val="CC0066"/>
                  </a:solidFill>
                </a:rPr>
                <a:t>)</a:t>
              </a:r>
              <a:endParaRPr lang="en-US" altLang="zh-CN" sz="2800" b="1" dirty="0">
                <a:solidFill>
                  <a:srgbClr val="CC0066"/>
                </a:solidFill>
              </a:endParaRPr>
            </a:p>
          </p:txBody>
        </p:sp>
        <p:sp>
          <p:nvSpPr>
            <p:cNvPr id="16" name="Text Box 24"/>
            <p:cNvSpPr txBox="1">
              <a:spLocks noChangeArrowheads="1"/>
            </p:cNvSpPr>
            <p:nvPr/>
          </p:nvSpPr>
          <p:spPr bwMode="auto">
            <a:xfrm>
              <a:off x="96" y="1872"/>
              <a:ext cx="528" cy="1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None/>
              </a:pPr>
              <a:r>
                <a:rPr lang="zh-CN" altLang="en-US" b="1" dirty="0"/>
                <a:t>汉字信息</a:t>
              </a:r>
              <a:endParaRPr lang="zh-CN" altLang="en-US" b="1" dirty="0"/>
            </a:p>
          </p:txBody>
        </p:sp>
      </p:grpSp>
    </p:spTree>
  </p:cSld>
  <p:clrMapOvr>
    <a:masterClrMapping/>
  </p:clrMapOvr>
  <p:transition spd="med">
    <p:fade/>
  </p:transition>
</p:sld>
</file>

<file path=ppt/tags/tag1.xml><?xml version="1.0" encoding="utf-8"?>
<p:tagLst xmlns:p="http://schemas.openxmlformats.org/presentationml/2006/main">
  <p:tag name="PA" val="v3.0.1"/>
</p:tagLst>
</file>

<file path=ppt/theme/theme1.xml><?xml version="1.0" encoding="utf-8"?>
<a:theme xmlns:a="http://schemas.openxmlformats.org/drawingml/2006/main" name="演示文稿1">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5225</Words>
  <Application>WPS 演示</Application>
  <PresentationFormat>全屏显示(4:3)</PresentationFormat>
  <Paragraphs>252</Paragraphs>
  <Slides>30</Slides>
  <Notes>30</Notes>
  <HiddenSlides>0</HiddenSlides>
  <MMClips>0</MMClips>
  <ScaleCrop>false</ScaleCrop>
  <HeadingPairs>
    <vt:vector size="8" baseType="variant">
      <vt:variant>
        <vt:lpstr>已用的字体</vt:lpstr>
      </vt:variant>
      <vt:variant>
        <vt:i4>15</vt:i4>
      </vt:variant>
      <vt:variant>
        <vt:lpstr>主题</vt:lpstr>
      </vt:variant>
      <vt:variant>
        <vt:i4>1</vt:i4>
      </vt:variant>
      <vt:variant>
        <vt:lpstr>嵌入 OLE 服务器</vt:lpstr>
      </vt:variant>
      <vt:variant>
        <vt:i4>1</vt:i4>
      </vt:variant>
      <vt:variant>
        <vt:lpstr>幻灯片标题</vt:lpstr>
      </vt:variant>
      <vt:variant>
        <vt:i4>30</vt:i4>
      </vt:variant>
    </vt:vector>
  </HeadingPairs>
  <TitlesOfParts>
    <vt:vector size="47" baseType="lpstr">
      <vt:lpstr>Arial</vt:lpstr>
      <vt:lpstr>宋体</vt:lpstr>
      <vt:lpstr>Wingdings</vt:lpstr>
      <vt:lpstr>黑体</vt:lpstr>
      <vt:lpstr>Calibri</vt:lpstr>
      <vt:lpstr>楷体_GB2312</vt:lpstr>
      <vt:lpstr>新宋体</vt:lpstr>
      <vt:lpstr>Wingdings 3</vt:lpstr>
      <vt:lpstr>Monotype Sorts</vt:lpstr>
      <vt:lpstr>Times New Roman</vt:lpstr>
      <vt:lpstr>微软雅黑</vt:lpstr>
      <vt:lpstr>Arial Unicode MS</vt:lpstr>
      <vt:lpstr>等线</vt:lpstr>
      <vt:lpstr>Symbol</vt:lpstr>
      <vt:lpstr>Wingdings</vt:lpstr>
      <vt:lpstr>演示文稿1</vt:lpstr>
      <vt:lpstr>Photoshop.Image.13</vt:lpstr>
      <vt:lpstr>PowerPoint 演示文稿</vt:lpstr>
      <vt:lpstr>PowerPoint 演示文稿</vt:lpstr>
      <vt:lpstr>PowerPoint 演示文稿</vt:lpstr>
      <vt:lpstr>PowerPoint 演示文稿</vt:lpstr>
      <vt:lpstr>扩展ASCII编码（EASCII）</vt:lpstr>
      <vt:lpstr>ISO8859系列</vt:lpstr>
      <vt:lpstr>PowerPoint 演示文稿</vt:lpstr>
      <vt:lpstr>PowerPoint 演示文稿</vt:lpstr>
      <vt:lpstr>PowerPoint 演示文稿</vt:lpstr>
      <vt:lpstr>PowerPoint 演示文稿</vt:lpstr>
      <vt:lpstr>2、中文编码</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汉字的输出（点阵式）</vt:lpstr>
      <vt:lpstr>矢量式字形</vt:lpstr>
      <vt:lpstr>PowerPoint 演示文稿</vt:lpstr>
      <vt:lpstr>OpenType字体</vt:lpstr>
      <vt:lpstr>ClearType字体</vt:lpstr>
      <vt:lpstr>PowerPoint 演示文稿</vt:lpstr>
      <vt:lpstr>3、BCD编码</vt:lpstr>
      <vt:lpstr>4、图像编码</vt:lpstr>
      <vt:lpstr>PowerPoint 演示文稿</vt:lpstr>
      <vt:lpstr>PowerPoint 演示文稿</vt:lpstr>
      <vt:lpstr>5、声音编码</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A</cp:lastModifiedBy>
  <cp:revision>181</cp:revision>
  <dcterms:created xsi:type="dcterms:W3CDTF">2016-10-25T01:29:00Z</dcterms:created>
  <dcterms:modified xsi:type="dcterms:W3CDTF">2022-10-17T02:21:00Z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2052-11.1.0.10009</vt:lpwstr>
  </property>
</Properties>
</file>