
<file path=[Content_Types].xml><?xml version="1.0" encoding="utf-8"?>
<Types xmlns="http://schemas.openxmlformats.org/package/2006/content-types">
  <Default Extension="jpeg" ContentType="image/jpeg"/>
  <Default Extension="bin" ContentType="application/vnd.openxmlformats-officedocument.oleObjec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57" r:id="rId5"/>
    <p:sldId id="258" r:id="rId6"/>
    <p:sldId id="259" r:id="rId7"/>
    <p:sldId id="303" r:id="rId8"/>
    <p:sldId id="304" r:id="rId9"/>
    <p:sldId id="319" r:id="rId10"/>
    <p:sldId id="305" r:id="rId11"/>
    <p:sldId id="306" r:id="rId12"/>
    <p:sldId id="260" r:id="rId13"/>
    <p:sldId id="308" r:id="rId14"/>
    <p:sldId id="309" r:id="rId15"/>
    <p:sldId id="261" r:id="rId16"/>
    <p:sldId id="266" r:id="rId17"/>
    <p:sldId id="311" r:id="rId18"/>
    <p:sldId id="310" r:id="rId19"/>
    <p:sldId id="267" r:id="rId20"/>
    <p:sldId id="313" r:id="rId21"/>
    <p:sldId id="268" r:id="rId22"/>
    <p:sldId id="269" r:id="rId23"/>
    <p:sldId id="270" r:id="rId24"/>
    <p:sldId id="271" r:id="rId25"/>
    <p:sldId id="272" r:id="rId26"/>
    <p:sldId id="273" r:id="rId27"/>
    <p:sldId id="314" r:id="rId28"/>
    <p:sldId id="315" r:id="rId29"/>
    <p:sldId id="316" r:id="rId30"/>
    <p:sldId id="321" r:id="rId31"/>
    <p:sldId id="317" r:id="rId32"/>
    <p:sldId id="318" r:id="rId33"/>
    <p:sldId id="320" r:id="rId34"/>
    <p:sldId id="323" r:id="rId35"/>
    <p:sldId id="324" r:id="rId36"/>
    <p:sldId id="302"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91" autoAdjust="0"/>
    <p:restoredTop sz="82803" autoAdjust="0"/>
  </p:normalViewPr>
  <p:slideViewPr>
    <p:cSldViewPr showGuides="1">
      <p:cViewPr varScale="1">
        <p:scale>
          <a:sx n="94" d="100"/>
          <a:sy n="94" d="100"/>
        </p:scale>
        <p:origin x="1734"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9593A72-62CB-4B38-8213-60BE0A12209B}" type="datetimeFigureOut">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69F60AF-FE25-4ACA-93A3-321210FCF644}"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0" i="0" dirty="0">
                <a:solidFill>
                  <a:srgbClr val="333333"/>
                </a:solidFill>
                <a:effectLst/>
                <a:latin typeface="PingFang SC"/>
              </a:rPr>
              <a:t>不带符号位的整数（</a:t>
            </a:r>
            <a:r>
              <a:rPr lang="en-US" altLang="zh-CN" b="0" i="0" dirty="0">
                <a:solidFill>
                  <a:srgbClr val="333333"/>
                </a:solidFill>
                <a:effectLst/>
                <a:latin typeface="PingFang SC"/>
              </a:rPr>
              <a:t>unsigned integer</a:t>
            </a:r>
            <a:r>
              <a:rPr lang="zh-CN" altLang="en-US" b="0" i="0" dirty="0">
                <a:solidFill>
                  <a:srgbClr val="333333"/>
                </a:solidFill>
                <a:effectLst/>
                <a:latin typeface="PingFang SC"/>
              </a:rPr>
              <a:t>，也称为无符号整数），此类整数一定是正整数；非零无符号二进制整数之后添加一个</a:t>
            </a:r>
            <a:r>
              <a:rPr lang="en-US" altLang="zh-CN" b="0" i="0" dirty="0">
                <a:solidFill>
                  <a:srgbClr val="333333"/>
                </a:solidFill>
                <a:effectLst/>
                <a:latin typeface="PingFang SC"/>
              </a:rPr>
              <a:t>0</a:t>
            </a:r>
            <a:r>
              <a:rPr lang="zh-CN" altLang="en-US" b="0" i="0" dirty="0">
                <a:solidFill>
                  <a:srgbClr val="333333"/>
                </a:solidFill>
                <a:effectLst/>
                <a:latin typeface="PingFang SC"/>
              </a:rPr>
              <a:t>，相当于向左移动了一位，也就是扩大了原来数的</a:t>
            </a:r>
            <a:r>
              <a:rPr lang="en-US" altLang="zh-CN" b="0" i="0" dirty="0">
                <a:solidFill>
                  <a:srgbClr val="333333"/>
                </a:solidFill>
                <a:effectLst/>
                <a:latin typeface="PingFang SC"/>
              </a:rPr>
              <a:t>2</a:t>
            </a:r>
            <a:r>
              <a:rPr lang="zh-CN" altLang="en-US" b="0" i="0" dirty="0">
                <a:solidFill>
                  <a:srgbClr val="333333"/>
                </a:solidFill>
                <a:effectLst/>
                <a:latin typeface="PingFang SC"/>
              </a:rPr>
              <a:t>倍。在一个非零无符号二进制整数之后去掉一个</a:t>
            </a:r>
            <a:r>
              <a:rPr lang="en-US" altLang="zh-CN" b="0" i="0" dirty="0">
                <a:solidFill>
                  <a:srgbClr val="333333"/>
                </a:solidFill>
                <a:effectLst/>
                <a:latin typeface="PingFang SC"/>
              </a:rPr>
              <a:t>0</a:t>
            </a:r>
            <a:r>
              <a:rPr lang="zh-CN" altLang="en-US" b="0" i="0" dirty="0">
                <a:solidFill>
                  <a:srgbClr val="333333"/>
                </a:solidFill>
                <a:effectLst/>
                <a:latin typeface="PingFang SC"/>
              </a:rPr>
              <a:t>，相当于向右移动了一位，也就是变为原数的</a:t>
            </a:r>
            <a:r>
              <a:rPr lang="en-US" altLang="zh-CN" b="0" i="0" dirty="0">
                <a:solidFill>
                  <a:srgbClr val="333333"/>
                </a:solidFill>
                <a:effectLst/>
                <a:latin typeface="PingFang SC"/>
              </a:rPr>
              <a:t>1/2</a:t>
            </a:r>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sz="1200" b="1" dirty="0">
                <a:latin typeface="Arial" panose="020B0604020202020204" pitchFamily="34" charset="0"/>
                <a:ea typeface="楷体_GB2312" pitchFamily="49" charset="-122"/>
              </a:rPr>
              <a:t>字长与计算机的功能和用途有很大的关系，是计算机（</a:t>
            </a:r>
            <a:r>
              <a:rPr lang="en-US" altLang="zh-CN" sz="1200" b="1" dirty="0">
                <a:latin typeface="Arial" panose="020B0604020202020204" pitchFamily="34" charset="0"/>
                <a:ea typeface="楷体_GB2312" pitchFamily="49" charset="-122"/>
              </a:rPr>
              <a:t>CPU</a:t>
            </a:r>
            <a:r>
              <a:rPr lang="zh-CN" altLang="en-US" sz="1200" b="1" dirty="0">
                <a:latin typeface="Arial" panose="020B0604020202020204" pitchFamily="34" charset="0"/>
                <a:ea typeface="楷体_GB2312" pitchFamily="49" charset="-122"/>
              </a:rPr>
              <a:t>）的一个重要技术指标。字长直接反映了一台计算机的计算精度，</a:t>
            </a:r>
            <a:r>
              <a:rPr lang="zh-CN" altLang="en-US" sz="1200" b="1" dirty="0">
                <a:latin typeface="Arial" panose="020B0604020202020204" pitchFamily="34" charset="0"/>
                <a:ea typeface="楷体_GB2312" pitchFamily="49" charset="-122"/>
                <a:sym typeface="Wingdings" panose="05000000000000000000" pitchFamily="2" charset="2"/>
              </a:rPr>
              <a:t>如</a:t>
            </a:r>
            <a:r>
              <a:rPr lang="en-US" altLang="zh-CN" sz="1200" b="1" dirty="0">
                <a:latin typeface="Arial" panose="020B0604020202020204" pitchFamily="34" charset="0"/>
                <a:ea typeface="楷体_GB2312" pitchFamily="49" charset="-122"/>
                <a:sym typeface="Wingdings" panose="05000000000000000000" pitchFamily="2" charset="2"/>
              </a:rPr>
              <a:t>8</a:t>
            </a:r>
            <a:r>
              <a:rPr lang="zh-CN" altLang="en-US" sz="1200" b="1" dirty="0">
                <a:latin typeface="Arial" panose="020B0604020202020204" pitchFamily="34" charset="0"/>
                <a:ea typeface="楷体_GB2312" pitchFamily="49" charset="-122"/>
                <a:sym typeface="Wingdings" panose="05000000000000000000" pitchFamily="2" charset="2"/>
              </a:rPr>
              <a:t>位、</a:t>
            </a:r>
            <a:r>
              <a:rPr lang="en-US" altLang="zh-CN" sz="1200" b="1" dirty="0">
                <a:latin typeface="Arial" panose="020B0604020202020204" pitchFamily="34" charset="0"/>
                <a:ea typeface="楷体_GB2312" pitchFamily="49" charset="-122"/>
                <a:sym typeface="Wingdings" panose="05000000000000000000" pitchFamily="2" charset="2"/>
              </a:rPr>
              <a:t>16</a:t>
            </a:r>
            <a:r>
              <a:rPr lang="zh-CN" altLang="en-US" sz="1200" b="1" dirty="0">
                <a:latin typeface="Arial" panose="020B0604020202020204" pitchFamily="34" charset="0"/>
                <a:ea typeface="楷体_GB2312" pitchFamily="49" charset="-122"/>
                <a:sym typeface="Wingdings" panose="05000000000000000000" pitchFamily="2" charset="2"/>
              </a:rPr>
              <a:t>位、</a:t>
            </a:r>
            <a:r>
              <a:rPr lang="en-US" altLang="zh-CN" sz="1200" b="1" dirty="0">
                <a:latin typeface="Arial" panose="020B0604020202020204" pitchFamily="34" charset="0"/>
                <a:ea typeface="楷体_GB2312" pitchFamily="49" charset="-122"/>
                <a:sym typeface="Wingdings" panose="05000000000000000000" pitchFamily="2" charset="2"/>
              </a:rPr>
              <a:t>32</a:t>
            </a:r>
            <a:r>
              <a:rPr lang="zh-CN" altLang="en-US" sz="1200" b="1" dirty="0">
                <a:latin typeface="Arial" panose="020B0604020202020204" pitchFamily="34" charset="0"/>
                <a:ea typeface="楷体_GB2312" pitchFamily="49" charset="-122"/>
                <a:sym typeface="Wingdings" panose="05000000000000000000" pitchFamily="2" charset="2"/>
              </a:rPr>
              <a:t>位，发展到今天微型机的</a:t>
            </a:r>
            <a:r>
              <a:rPr lang="en-US" altLang="zh-CN" sz="1200" b="1" dirty="0">
                <a:latin typeface="Arial" panose="020B0604020202020204" pitchFamily="34" charset="0"/>
                <a:ea typeface="楷体_GB2312" pitchFamily="49" charset="-122"/>
                <a:sym typeface="Wingdings" panose="05000000000000000000" pitchFamily="2" charset="2"/>
              </a:rPr>
              <a:t>64</a:t>
            </a:r>
            <a:r>
              <a:rPr lang="zh-CN" altLang="en-US" sz="1200" b="1" dirty="0">
                <a:latin typeface="Arial" panose="020B0604020202020204" pitchFamily="34" charset="0"/>
                <a:ea typeface="楷体_GB2312" pitchFamily="49" charset="-122"/>
                <a:sym typeface="Wingdings" panose="05000000000000000000" pitchFamily="2" charset="2"/>
              </a:rPr>
              <a:t>位，大型机</a:t>
            </a:r>
            <a:r>
              <a:rPr lang="en-US" altLang="zh-CN" sz="1200" b="1" dirty="0">
                <a:latin typeface="Arial" panose="020B0604020202020204" pitchFamily="34" charset="0"/>
                <a:ea typeface="楷体_GB2312" pitchFamily="49" charset="-122"/>
                <a:sym typeface="Wingdings" panose="05000000000000000000" pitchFamily="2" charset="2"/>
              </a:rPr>
              <a:t>/</a:t>
            </a:r>
            <a:r>
              <a:rPr lang="zh-CN" altLang="en-US" sz="1200" b="1" dirty="0">
                <a:latin typeface="Arial" panose="020B0604020202020204" pitchFamily="34" charset="0"/>
                <a:ea typeface="楷体_GB2312" pitchFamily="49" charset="-122"/>
                <a:sym typeface="Wingdings" panose="05000000000000000000" pitchFamily="2" charset="2"/>
              </a:rPr>
              <a:t>巨型机已达</a:t>
            </a:r>
            <a:r>
              <a:rPr lang="en-US" altLang="zh-CN" sz="1200" b="1" dirty="0">
                <a:latin typeface="Arial" panose="020B0604020202020204" pitchFamily="34" charset="0"/>
                <a:ea typeface="楷体_GB2312" pitchFamily="49" charset="-122"/>
                <a:sym typeface="Wingdings" panose="05000000000000000000" pitchFamily="2" charset="2"/>
              </a:rPr>
              <a:t>128</a:t>
            </a:r>
            <a:r>
              <a:rPr lang="zh-CN" altLang="en-US" sz="1200" b="1">
                <a:latin typeface="Arial" panose="020B0604020202020204" pitchFamily="34" charset="0"/>
                <a:ea typeface="楷体_GB2312" pitchFamily="49" charset="-122"/>
                <a:sym typeface="Wingdings" panose="05000000000000000000" pitchFamily="2" charset="2"/>
              </a:rPr>
              <a:t>位。</a:t>
            </a:r>
            <a:endParaRPr lang="zh-CN" altLang="en-US" sz="1200" b="1">
              <a:latin typeface="Arial" panose="020B0604020202020204" pitchFamily="34" charset="0"/>
              <a:ea typeface="楷体_GB2312" pitchFamily="49" charset="-122"/>
              <a:sym typeface="Wingdings" panose="05000000000000000000" pitchFamily="2" charset="2"/>
            </a:endParaRPr>
          </a:p>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b="1" i="0" dirty="0">
                <a:solidFill>
                  <a:srgbClr val="333333"/>
                </a:solidFill>
                <a:effectLst/>
                <a:latin typeface="PingFang SC"/>
              </a:rPr>
              <a:t>根据换算公式</a:t>
            </a:r>
            <a:r>
              <a:rPr lang="en-US" altLang="zh-CN" b="1" i="0" dirty="0">
                <a:solidFill>
                  <a:srgbClr val="333333"/>
                </a:solidFill>
                <a:effectLst/>
                <a:latin typeface="PingFang SC"/>
              </a:rPr>
              <a:t>1GB=1000MB=1000*1000KB=1000*1030*10008</a:t>
            </a:r>
            <a:endParaRPr lang="zh-CN" altLang="en-US" b="1" dirty="0"/>
          </a:p>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b="1" i="0" dirty="0">
                <a:solidFill>
                  <a:srgbClr val="333333"/>
                </a:solidFill>
                <a:effectLst/>
                <a:latin typeface="PingFang SC"/>
              </a:rPr>
              <a:t>根据换算公式</a:t>
            </a:r>
            <a:r>
              <a:rPr lang="en-US" altLang="zh-CN" b="1" dirty="0">
                <a:solidFill>
                  <a:srgbClr val="333333"/>
                </a:solidFill>
                <a:latin typeface="PingFang SC"/>
              </a:rPr>
              <a:t>1MB=1024KB=1024 X 1024 B</a:t>
            </a:r>
            <a:endParaRPr lang="zh-CN" altLang="zh-CN" b="1" dirty="0">
              <a:solidFill>
                <a:srgbClr val="333333"/>
              </a:solidFill>
              <a:latin typeface="PingFang SC"/>
            </a:endParaRPr>
          </a:p>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0" i="0" dirty="0">
                <a:solidFill>
                  <a:srgbClr val="3D464D"/>
                </a:solidFill>
                <a:effectLst/>
                <a:latin typeface="Helvetica Neue"/>
              </a:rPr>
              <a:t>构成存储器的最小单位是“字节（</a:t>
            </a:r>
            <a:r>
              <a:rPr lang="en-US" altLang="zh-CN" b="0" i="0" dirty="0">
                <a:solidFill>
                  <a:srgbClr val="3D464D"/>
                </a:solidFill>
                <a:effectLst/>
                <a:latin typeface="Helvetica Neue"/>
              </a:rPr>
              <a:t>Byte</a:t>
            </a:r>
            <a:r>
              <a:rPr lang="zh-CN" altLang="en-US" b="0" i="0" dirty="0">
                <a:solidFill>
                  <a:srgbClr val="3D464D"/>
                </a:solidFill>
                <a:effectLst/>
                <a:latin typeface="Helvetica Neue"/>
              </a:rPr>
              <a:t>）”。</a:t>
            </a:r>
            <a:r>
              <a:rPr lang="en-US" altLang="zh-CN" b="0" i="0" dirty="0">
                <a:solidFill>
                  <a:srgbClr val="3D464D"/>
                </a:solidFill>
                <a:effectLst/>
                <a:latin typeface="Helvetica Neue"/>
              </a:rPr>
              <a:t>CPU</a:t>
            </a:r>
            <a:r>
              <a:rPr lang="zh-CN" altLang="en-US" b="0" i="0" dirty="0">
                <a:solidFill>
                  <a:srgbClr val="3D464D"/>
                </a:solidFill>
                <a:effectLst/>
                <a:latin typeface="Helvetica Neue"/>
              </a:rPr>
              <a:t>访问存储器的最小单位是</a:t>
            </a:r>
            <a:r>
              <a:rPr lang="en-US" altLang="zh-CN" b="0" i="0" dirty="0">
                <a:solidFill>
                  <a:srgbClr val="3D464D"/>
                </a:solidFill>
                <a:effectLst/>
                <a:latin typeface="Helvetica Neue"/>
              </a:rPr>
              <a:t>8</a:t>
            </a:r>
            <a:r>
              <a:rPr lang="zh-CN" altLang="en-US" b="0" i="0" dirty="0">
                <a:solidFill>
                  <a:srgbClr val="3D464D"/>
                </a:solidFill>
                <a:effectLst/>
                <a:latin typeface="Helvetica Neue"/>
              </a:rPr>
              <a:t>位二进制数组成的“字节（</a:t>
            </a:r>
            <a:r>
              <a:rPr lang="en-US" altLang="zh-CN" b="0" i="0" dirty="0">
                <a:solidFill>
                  <a:srgbClr val="3D464D"/>
                </a:solidFill>
                <a:effectLst/>
                <a:latin typeface="Helvetica Neue"/>
              </a:rPr>
              <a:t>Byte</a:t>
            </a:r>
            <a:r>
              <a:rPr lang="zh-CN" altLang="en-US" b="0" i="0" dirty="0">
                <a:solidFill>
                  <a:srgbClr val="3D464D"/>
                </a:solidFill>
                <a:effectLst/>
                <a:latin typeface="Helvetica Neue"/>
              </a:rPr>
              <a:t>）”，它是计算机信息技术用于计量存储容量的一种计量单位；每个“字节”有一个顺序编号，称为“地址”。字节通常简写为“</a:t>
            </a:r>
            <a:r>
              <a:rPr lang="en-US" altLang="zh-CN" b="0" i="0" dirty="0">
                <a:solidFill>
                  <a:srgbClr val="3D464D"/>
                </a:solidFill>
                <a:effectLst/>
                <a:latin typeface="Helvetica Neue"/>
              </a:rPr>
              <a:t>B”</a:t>
            </a:r>
            <a:r>
              <a:rPr lang="zh-CN" altLang="en-US" b="0" i="0" dirty="0">
                <a:solidFill>
                  <a:srgbClr val="3D464D"/>
                </a:solidFill>
                <a:effectLst/>
                <a:latin typeface="Helvetica Neue"/>
              </a:rPr>
              <a:t>，而位通常简写为小写“</a:t>
            </a:r>
            <a:r>
              <a:rPr lang="en-US" altLang="zh-CN" b="0" i="0" dirty="0">
                <a:solidFill>
                  <a:srgbClr val="3D464D"/>
                </a:solidFill>
                <a:effectLst/>
                <a:latin typeface="Helvetica Neue"/>
              </a:rPr>
              <a:t>b”</a:t>
            </a:r>
            <a:r>
              <a:rPr lang="zh-CN" altLang="en-US" b="0" i="0" dirty="0">
                <a:solidFill>
                  <a:srgbClr val="3D464D"/>
                </a:solidFill>
                <a:effectLst/>
                <a:latin typeface="Helvetica Neue"/>
              </a:rPr>
              <a:t>，计算机存储器的大小通常用字节来表示</a:t>
            </a:r>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584" y="2060848"/>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284784" y="4540523"/>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24744"/>
            <a:ext cx="1971675" cy="505221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1124744"/>
            <a:ext cx="5800725" cy="505221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08720"/>
            <a:ext cx="7886700" cy="781969"/>
          </a:xfrm>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00000"/>
              </a:lnSpc>
              <a:defRPr/>
            </a:lvl1p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小标题内容">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1" y="1772816"/>
            <a:ext cx="7884317" cy="5237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Content Placeholder 3"/>
          <p:cNvSpPr>
            <a:spLocks noGrp="1"/>
          </p:cNvSpPr>
          <p:nvPr>
            <p:ph sz="half" idx="2"/>
          </p:nvPr>
        </p:nvSpPr>
        <p:spPr>
          <a:xfrm>
            <a:off x="629841" y="2368525"/>
            <a:ext cx="7884317" cy="391279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4" name="Footer Placeholder 3"/>
          <p:cNvSpPr>
            <a:spLocks noGrp="1"/>
          </p:cNvSpPr>
          <p:nvPr>
            <p:ph type="ftr" sz="quarter" idx="11"/>
          </p:nvPr>
        </p:nvSpPr>
        <p:spPr/>
        <p:txBody>
          <a:bodyPr/>
          <a:lstStyle/>
          <a:p>
            <a:pPr defTabSz="685800">
              <a:defRPr/>
            </a:pPr>
            <a:endParaRPr lang="zh-CN" altLang="en-US"/>
          </a:p>
        </p:txBody>
      </p:sp>
      <p:sp>
        <p:nvSpPr>
          <p:cNvPr id="5" name="Slide Number Placeholder 4"/>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3" name="Footer Placeholder 2"/>
          <p:cNvSpPr>
            <a:spLocks noGrp="1"/>
          </p:cNvSpPr>
          <p:nvPr>
            <p:ph type="ftr" sz="quarter" idx="11"/>
          </p:nvPr>
        </p:nvSpPr>
        <p:spPr/>
        <p:txBody>
          <a:bodyPr/>
          <a:lstStyle/>
          <a:p>
            <a:pPr defTabSz="685800">
              <a:defRPr/>
            </a:pPr>
            <a:endParaRPr lang="zh-CN" altLang="en-US"/>
          </a:p>
        </p:txBody>
      </p:sp>
      <p:sp>
        <p:nvSpPr>
          <p:cNvPr id="4" name="Slide Number Placeholder 3"/>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80728"/>
            <a:ext cx="7886700" cy="709961"/>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85800">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85800">
              <a:defRPr/>
            </a:pPr>
            <a:fld id="{1A5C8A75-205C-4EE2-B6B2-79CF4263CFB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fade/>
  </p:transition>
  <p:hf sldNum="0" hdr="0" ftr="0" dt="0"/>
  <p:txStyles>
    <p:titleStyle>
      <a:lvl1pPr algn="l" defTabSz="914400" rtl="0" eaLnBrk="1" latinLnBrk="0" hangingPunct="1">
        <a:lnSpc>
          <a:spcPct val="90000"/>
        </a:lnSpc>
        <a:spcBef>
          <a:spcPct val="0"/>
        </a:spcBef>
        <a:buNone/>
        <a:defRPr sz="4400" b="1"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just"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4.xml"/><Relationship Id="rId2" Type="http://schemas.openxmlformats.org/officeDocument/2006/relationships/tags" Target="../tags/tag3.xml"/><Relationship Id="rId1"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3000" r="-3000"/>
          </a:stretch>
        </a:blipFill>
        <a:effectLst/>
      </p:bgPr>
    </p:bg>
    <p:spTree>
      <p:nvGrpSpPr>
        <p:cNvPr id="1" name=""/>
        <p:cNvGrpSpPr/>
        <p:nvPr/>
      </p:nvGrpSpPr>
      <p:grpSpPr>
        <a:xfrm>
          <a:off x="0" y="0"/>
          <a:ext cx="0" cy="0"/>
          <a:chOff x="0" y="0"/>
          <a:chExt cx="0" cy="0"/>
        </a:xfrm>
      </p:grpSpPr>
      <p:sp>
        <p:nvSpPr>
          <p:cNvPr id="8" name="标题 1"/>
          <p:cNvSpPr>
            <a:spLocks noGrp="1"/>
          </p:cNvSpPr>
          <p:nvPr/>
        </p:nvSpPr>
        <p:spPr>
          <a:xfrm>
            <a:off x="753847" y="1944585"/>
            <a:ext cx="7766936" cy="1646302"/>
          </a:xfrm>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zh-CN" altLang="en-US" dirty="0">
                <a:solidFill>
                  <a:schemeClr val="tx1"/>
                </a:solidFill>
                <a:latin typeface="宋体" panose="02010600030101010101" pitchFamily="2" charset="-122"/>
                <a:ea typeface="宋体" panose="02010600030101010101" pitchFamily="2" charset="-122"/>
              </a:rPr>
              <a:t>计算机数制转换、运算、数据表示方法</a:t>
            </a:r>
            <a:endParaRPr lang="zh-CN" altLang="en-US" dirty="0">
              <a:solidFill>
                <a:schemeClr val="tx1"/>
              </a:solidFill>
              <a:latin typeface="宋体" panose="02010600030101010101" pitchFamily="2" charset="-122"/>
              <a:ea typeface="宋体" panose="02010600030101010101" pitchFamily="2" charset="-122"/>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nvSpPr>
        <p:spPr>
          <a:xfrm>
            <a:off x="388938" y="1066136"/>
            <a:ext cx="7270750" cy="65881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r>
              <a:rPr lang="zh-CN" altLang="en-US" sz="3200" b="1" dirty="0">
                <a:solidFill>
                  <a:schemeClr val="tx1"/>
                </a:solidFill>
                <a:latin typeface="宋体" panose="02010600030101010101" pitchFamily="2" charset="-122"/>
                <a:ea typeface="宋体" panose="02010600030101010101" pitchFamily="2" charset="-122"/>
              </a:rPr>
              <a:t>二、</a:t>
            </a:r>
            <a:r>
              <a:rPr lang="zh-CN" altLang="en-US" sz="3200" b="1" u="sng" dirty="0">
                <a:solidFill>
                  <a:schemeClr val="tx1"/>
                </a:solidFill>
                <a:latin typeface="宋体" panose="02010600030101010101" pitchFamily="2" charset="-122"/>
                <a:ea typeface="宋体" panose="02010600030101010101" pitchFamily="2" charset="-122"/>
              </a:rPr>
              <a:t>计算机中数据的</a:t>
            </a:r>
            <a:r>
              <a:rPr lang="zh-CN" altLang="en-US" sz="3200" b="1" u="sng" dirty="0">
                <a:solidFill>
                  <a:srgbClr val="CC0066"/>
                </a:solidFill>
                <a:latin typeface="宋体" panose="02010600030101010101" pitchFamily="2" charset="-122"/>
                <a:ea typeface="宋体" panose="02010600030101010101" pitchFamily="2" charset="-122"/>
              </a:rPr>
              <a:t>表示、运算和存储</a:t>
            </a:r>
            <a:endParaRPr lang="zh-CN" altLang="en-US" sz="3200" b="1" u="sng" dirty="0">
              <a:solidFill>
                <a:srgbClr val="CC0066"/>
              </a:solidFill>
              <a:latin typeface="宋体" panose="02010600030101010101" pitchFamily="2" charset="-122"/>
              <a:ea typeface="宋体" panose="02010600030101010101" pitchFamily="2" charset="-122"/>
            </a:endParaRPr>
          </a:p>
        </p:txBody>
      </p:sp>
      <p:sp>
        <p:nvSpPr>
          <p:cNvPr id="4" name="Text Box 4"/>
          <p:cNvSpPr txBox="1">
            <a:spLocks noChangeArrowheads="1"/>
          </p:cNvSpPr>
          <p:nvPr/>
        </p:nvSpPr>
        <p:spPr bwMode="auto">
          <a:xfrm>
            <a:off x="539552" y="1801149"/>
            <a:ext cx="8136904" cy="4276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20000"/>
              </a:lnSpc>
              <a:spcBef>
                <a:spcPct val="30000"/>
              </a:spcBef>
              <a:buFontTx/>
              <a:buNone/>
            </a:pPr>
            <a:r>
              <a:rPr lang="en-US" altLang="zh-CN" sz="1400" b="1" dirty="0">
                <a:latin typeface="Arial" panose="020B0604020202020204" pitchFamily="34" charset="0"/>
                <a:ea typeface="楷体_GB2312" pitchFamily="49" charset="-122"/>
              </a:rPr>
              <a:t>        </a:t>
            </a:r>
            <a:r>
              <a:rPr lang="zh-CN" altLang="zh-CN" sz="1400" b="1" dirty="0">
                <a:latin typeface="Arial" panose="020B0604020202020204" pitchFamily="34" charset="0"/>
                <a:ea typeface="楷体_GB2312" pitchFamily="49" charset="-122"/>
              </a:rPr>
              <a:t>任何一个数制都包含如下基本概念：</a:t>
            </a:r>
            <a:r>
              <a:rPr lang="zh-CN" altLang="zh-CN" sz="1400" b="1" dirty="0">
                <a:solidFill>
                  <a:srgbClr val="FF0000"/>
                </a:solidFill>
                <a:latin typeface="Arial" panose="020B0604020202020204" pitchFamily="34" charset="0"/>
                <a:ea typeface="楷体_GB2312" pitchFamily="49" charset="-122"/>
              </a:rPr>
              <a:t>数码</a:t>
            </a:r>
            <a:r>
              <a:rPr lang="zh-CN" altLang="zh-CN" sz="1400" b="1" dirty="0">
                <a:latin typeface="Arial" panose="020B0604020202020204" pitchFamily="34" charset="0"/>
                <a:ea typeface="楷体_GB2312" pitchFamily="49" charset="-122"/>
              </a:rPr>
              <a:t>、</a:t>
            </a:r>
            <a:r>
              <a:rPr lang="zh-CN" altLang="zh-CN" sz="1400" b="1" dirty="0">
                <a:solidFill>
                  <a:srgbClr val="FFC000"/>
                </a:solidFill>
                <a:latin typeface="Arial" panose="020B0604020202020204" pitchFamily="34" charset="0"/>
                <a:ea typeface="楷体_GB2312" pitchFamily="49" charset="-122"/>
              </a:rPr>
              <a:t>基数</a:t>
            </a:r>
            <a:r>
              <a:rPr lang="zh-CN" altLang="zh-CN" sz="1400" b="1" dirty="0">
                <a:latin typeface="Arial" panose="020B0604020202020204" pitchFamily="34" charset="0"/>
                <a:ea typeface="楷体_GB2312" pitchFamily="49" charset="-122"/>
              </a:rPr>
              <a:t>、数位、</a:t>
            </a:r>
            <a:r>
              <a:rPr lang="zh-CN" altLang="zh-CN" sz="1400" b="1" dirty="0">
                <a:solidFill>
                  <a:srgbClr val="002060"/>
                </a:solidFill>
                <a:latin typeface="Arial" panose="020B0604020202020204" pitchFamily="34" charset="0"/>
                <a:ea typeface="楷体_GB2312" pitchFamily="49" charset="-122"/>
              </a:rPr>
              <a:t>位数</a:t>
            </a:r>
            <a:r>
              <a:rPr lang="zh-CN" altLang="zh-CN" sz="1400" b="1" dirty="0">
                <a:latin typeface="Arial" panose="020B0604020202020204" pitchFamily="34" charset="0"/>
                <a:ea typeface="楷体_GB2312" pitchFamily="49" charset="-122"/>
              </a:rPr>
              <a:t>、</a:t>
            </a:r>
            <a:r>
              <a:rPr lang="zh-CN" altLang="zh-CN" sz="1400" b="1" dirty="0">
                <a:solidFill>
                  <a:srgbClr val="00B050"/>
                </a:solidFill>
                <a:latin typeface="Arial" panose="020B0604020202020204" pitchFamily="34" charset="0"/>
                <a:ea typeface="楷体_GB2312" pitchFamily="49" charset="-122"/>
              </a:rPr>
              <a:t>位权</a:t>
            </a:r>
            <a:r>
              <a:rPr lang="zh-CN" altLang="zh-CN" sz="1400" b="1" dirty="0">
                <a:latin typeface="Arial" panose="020B0604020202020204" pitchFamily="34" charset="0"/>
                <a:ea typeface="楷体_GB2312" pitchFamily="49" charset="-122"/>
              </a:rPr>
              <a:t>和</a:t>
            </a:r>
            <a:r>
              <a:rPr lang="zh-CN" altLang="zh-CN" sz="1400" b="1" dirty="0">
                <a:solidFill>
                  <a:srgbClr val="7030A0"/>
                </a:solidFill>
                <a:latin typeface="Arial" panose="020B0604020202020204" pitchFamily="34" charset="0"/>
                <a:ea typeface="楷体_GB2312" pitchFamily="49" charset="-122"/>
              </a:rPr>
              <a:t>计数单位</a:t>
            </a:r>
            <a:r>
              <a:rPr lang="zh-CN" altLang="zh-CN" sz="1400" b="1" dirty="0">
                <a:latin typeface="Arial" panose="020B0604020202020204" pitchFamily="34" charset="0"/>
                <a:ea typeface="楷体_GB2312" pitchFamily="49" charset="-122"/>
              </a:rPr>
              <a:t>。以十进制数制为例，介绍数制的相关基本概念</a:t>
            </a:r>
            <a:r>
              <a:rPr lang="zh-CN" altLang="en-US" sz="1400" b="1" dirty="0">
                <a:latin typeface="Arial" panose="020B0604020202020204" pitchFamily="34" charset="0"/>
                <a:ea typeface="楷体_GB2312" pitchFamily="49" charset="-122"/>
              </a:rPr>
              <a:t>。</a:t>
            </a:r>
            <a:endParaRPr lang="en-US" altLang="zh-CN" sz="1400" b="1" dirty="0">
              <a:latin typeface="Arial" panose="020B0604020202020204" pitchFamily="34" charset="0"/>
              <a:ea typeface="楷体_GB2312" pitchFamily="49" charset="-122"/>
            </a:endParaRPr>
          </a:p>
          <a:p>
            <a:pPr eaLnBrk="1" hangingPunct="1">
              <a:lnSpc>
                <a:spcPct val="120000"/>
              </a:lnSpc>
              <a:spcBef>
                <a:spcPct val="30000"/>
              </a:spcBef>
              <a:buFontTx/>
              <a:buNone/>
            </a:pPr>
            <a:endParaRPr lang="en-US" altLang="zh-CN" sz="1400" b="1" dirty="0">
              <a:latin typeface="Arial" panose="020B0604020202020204" pitchFamily="34" charset="0"/>
              <a:ea typeface="楷体_GB2312" pitchFamily="49" charset="-122"/>
            </a:endParaRPr>
          </a:p>
          <a:p>
            <a:pPr>
              <a:lnSpc>
                <a:spcPct val="120000"/>
              </a:lnSpc>
              <a:spcBef>
                <a:spcPct val="30000"/>
              </a:spcBef>
            </a:pPr>
            <a:r>
              <a:rPr lang="zh-CN" altLang="en-US" b="1" dirty="0">
                <a:solidFill>
                  <a:srgbClr val="CC0066"/>
                </a:solidFill>
                <a:latin typeface="Arial" panose="020B0604020202020204" pitchFamily="34" charset="0"/>
                <a:ea typeface="楷体_GB2312" pitchFamily="49" charset="-122"/>
              </a:rPr>
              <a:t>   数码</a:t>
            </a:r>
            <a:r>
              <a:rPr lang="zh-CN" altLang="en-US" sz="1400" b="1" dirty="0">
                <a:latin typeface="Arial" panose="020B0604020202020204" pitchFamily="34" charset="0"/>
                <a:ea typeface="楷体_GB2312" pitchFamily="49" charset="-122"/>
              </a:rPr>
              <a:t>：数码是一个数制中表示基本数值大小的不同数字符号。</a:t>
            </a:r>
            <a:endParaRPr lang="zh-CN" altLang="en-US" sz="1400" b="1" dirty="0">
              <a:latin typeface="Arial" panose="020B0604020202020204" pitchFamily="34" charset="0"/>
              <a:ea typeface="楷体_GB2312" pitchFamily="49" charset="-122"/>
            </a:endParaRPr>
          </a:p>
          <a:p>
            <a:pPr eaLnBrk="1" hangingPunct="1">
              <a:lnSpc>
                <a:spcPct val="120000"/>
              </a:lnSpc>
              <a:spcBef>
                <a:spcPct val="30000"/>
              </a:spcBef>
              <a:buFontTx/>
              <a:buNone/>
            </a:pPr>
            <a:endParaRPr lang="en-US" altLang="zh-CN" sz="1400" b="1" dirty="0">
              <a:latin typeface="Arial" panose="020B0604020202020204" pitchFamily="34" charset="0"/>
              <a:ea typeface="楷体_GB2312" pitchFamily="49" charset="-122"/>
            </a:endParaRPr>
          </a:p>
          <a:p>
            <a:pPr eaLnBrk="1" hangingPunct="1">
              <a:lnSpc>
                <a:spcPct val="120000"/>
              </a:lnSpc>
              <a:spcBef>
                <a:spcPct val="0"/>
              </a:spcBef>
            </a:pPr>
            <a:r>
              <a:rPr lang="zh-CN" altLang="en-US" b="1" dirty="0">
                <a:solidFill>
                  <a:srgbClr val="CC0066"/>
                </a:solidFill>
                <a:latin typeface="Arial" panose="020B0604020202020204" pitchFamily="34" charset="0"/>
                <a:ea typeface="楷体_GB2312" pitchFamily="49" charset="-122"/>
              </a:rPr>
              <a:t>   基数 </a:t>
            </a:r>
            <a:r>
              <a:rPr lang="zh-CN" altLang="en-US" sz="1400" b="1" dirty="0">
                <a:latin typeface="Arial" panose="020B0604020202020204" pitchFamily="34" charset="0"/>
                <a:ea typeface="楷体_GB2312" pitchFamily="49" charset="-122"/>
              </a:rPr>
              <a:t>表示某种进位制所具有的</a:t>
            </a:r>
            <a:r>
              <a:rPr lang="zh-CN" altLang="en-US" sz="1400" b="1" dirty="0">
                <a:solidFill>
                  <a:srgbClr val="3333CC"/>
                </a:solidFill>
                <a:latin typeface="Arial" panose="020B0604020202020204" pitchFamily="34" charset="0"/>
                <a:ea typeface="楷体_GB2312" pitchFamily="49" charset="-122"/>
              </a:rPr>
              <a:t>数字符号个数</a:t>
            </a:r>
            <a:r>
              <a:rPr lang="zh-CN" altLang="en-US" sz="1400" b="1" dirty="0">
                <a:latin typeface="Arial" panose="020B0604020202020204" pitchFamily="34" charset="0"/>
                <a:ea typeface="楷体_GB2312" pitchFamily="49" charset="-122"/>
              </a:rPr>
              <a:t>。</a:t>
            </a:r>
            <a:endParaRPr lang="zh-CN" altLang="en-US" sz="1400" b="1" dirty="0">
              <a:latin typeface="Arial" panose="020B0604020202020204" pitchFamily="34" charset="0"/>
              <a:ea typeface="楷体_GB2312" pitchFamily="49" charset="-122"/>
            </a:endParaRPr>
          </a:p>
          <a:p>
            <a:pPr eaLnBrk="1" hangingPunct="1">
              <a:lnSpc>
                <a:spcPct val="120000"/>
              </a:lnSpc>
              <a:spcBef>
                <a:spcPct val="0"/>
              </a:spcBef>
              <a:buFontTx/>
              <a:buNone/>
            </a:pPr>
            <a:r>
              <a:rPr lang="zh-CN" altLang="en-US" b="1" dirty="0">
                <a:latin typeface="Arial" panose="020B0604020202020204" pitchFamily="34" charset="0"/>
                <a:ea typeface="楷体_GB2312" pitchFamily="49" charset="-122"/>
              </a:rPr>
              <a:t>      例：十进制数码：  </a:t>
            </a:r>
            <a:r>
              <a:rPr lang="en-US" altLang="zh-CN" b="1" dirty="0">
                <a:latin typeface="Arial" panose="020B0604020202020204" pitchFamily="34" charset="0"/>
                <a:ea typeface="楷体_GB2312" pitchFamily="49" charset="-122"/>
              </a:rPr>
              <a:t>1</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2</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3</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4</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5</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6</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7</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8</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9</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0</a:t>
            </a:r>
            <a:endParaRPr lang="en-US" altLang="zh-CN" b="1" dirty="0">
              <a:latin typeface="Arial" panose="020B0604020202020204" pitchFamily="34" charset="0"/>
              <a:ea typeface="楷体_GB2312" pitchFamily="49" charset="-122"/>
            </a:endParaRPr>
          </a:p>
          <a:p>
            <a:pPr eaLnBrk="1" hangingPunct="1">
              <a:lnSpc>
                <a:spcPct val="120000"/>
              </a:lnSpc>
              <a:spcBef>
                <a:spcPct val="0"/>
              </a:spcBef>
              <a:buFontTx/>
              <a:buNone/>
            </a:pPr>
            <a:r>
              <a:rPr lang="en-US" altLang="zh-CN" b="1" dirty="0">
                <a:latin typeface="Arial" panose="020B0604020202020204" pitchFamily="34" charset="0"/>
                <a:ea typeface="楷体_GB2312" pitchFamily="49" charset="-122"/>
              </a:rPr>
              <a:t>                        </a:t>
            </a:r>
            <a:r>
              <a:rPr lang="zh-CN" altLang="en-US" b="1" dirty="0">
                <a:latin typeface="Arial" panose="020B0604020202020204" pitchFamily="34" charset="0"/>
                <a:ea typeface="楷体_GB2312" pitchFamily="49" charset="-122"/>
              </a:rPr>
              <a:t>基数：</a:t>
            </a:r>
            <a:r>
              <a:rPr lang="en-US" altLang="zh-CN" b="1" dirty="0">
                <a:latin typeface="Arial" panose="020B0604020202020204" pitchFamily="34" charset="0"/>
                <a:ea typeface="楷体_GB2312" pitchFamily="49" charset="-122"/>
              </a:rPr>
              <a:t>10</a:t>
            </a:r>
            <a:endParaRPr lang="en-US" altLang="zh-CN" b="1" dirty="0">
              <a:latin typeface="Arial" panose="020B0604020202020204" pitchFamily="34" charset="0"/>
              <a:ea typeface="楷体_GB2312" pitchFamily="49" charset="-122"/>
            </a:endParaRPr>
          </a:p>
          <a:p>
            <a:pPr eaLnBrk="1" hangingPunct="1">
              <a:lnSpc>
                <a:spcPct val="120000"/>
              </a:lnSpc>
              <a:spcBef>
                <a:spcPct val="0"/>
              </a:spcBef>
            </a:pPr>
            <a:r>
              <a:rPr lang="zh-CN" altLang="en-US" b="1" dirty="0">
                <a:solidFill>
                  <a:srgbClr val="CC0066"/>
                </a:solidFill>
                <a:latin typeface="Arial" panose="020B0604020202020204" pitchFamily="34" charset="0"/>
                <a:ea typeface="楷体_GB2312" pitchFamily="49" charset="-122"/>
              </a:rPr>
              <a:t>   权（位权）</a:t>
            </a:r>
            <a:r>
              <a:rPr lang="zh-CN" altLang="en-US" sz="1400" b="1" dirty="0">
                <a:latin typeface="Arial" panose="020B0604020202020204" pitchFamily="34" charset="0"/>
                <a:ea typeface="楷体_GB2312" pitchFamily="49" charset="-122"/>
              </a:rPr>
              <a:t>表示某种进位制的数中不同位置上</a:t>
            </a:r>
            <a:r>
              <a:rPr lang="zh-CN" altLang="en-US" sz="1400" b="1" dirty="0">
                <a:solidFill>
                  <a:srgbClr val="3333CC"/>
                </a:solidFill>
                <a:latin typeface="Arial" panose="020B0604020202020204" pitchFamily="34" charset="0"/>
                <a:ea typeface="楷体_GB2312" pitchFamily="49" charset="-122"/>
              </a:rPr>
              <a:t>数字的单位数值</a:t>
            </a:r>
            <a:r>
              <a:rPr lang="zh-CN" altLang="en-US" sz="1400" b="1" dirty="0">
                <a:latin typeface="Arial" panose="020B0604020202020204" pitchFamily="34" charset="0"/>
                <a:ea typeface="楷体_GB2312" pitchFamily="49" charset="-122"/>
              </a:rPr>
              <a:t>。</a:t>
            </a:r>
            <a:endParaRPr lang="zh-CN" altLang="en-US" sz="1400" b="1" dirty="0">
              <a:latin typeface="Arial" panose="020B0604020202020204" pitchFamily="34" charset="0"/>
              <a:ea typeface="楷体_GB2312" pitchFamily="49" charset="-122"/>
            </a:endParaRPr>
          </a:p>
          <a:p>
            <a:pPr eaLnBrk="1" hangingPunct="1">
              <a:lnSpc>
                <a:spcPct val="120000"/>
              </a:lnSpc>
              <a:spcBef>
                <a:spcPct val="0"/>
              </a:spcBef>
              <a:buFont typeface="Wingdings" panose="05000000000000000000" pitchFamily="2" charset="2"/>
              <a:buChar char="Ø"/>
            </a:pPr>
            <a:endParaRPr lang="zh-CN" altLang="en-US" sz="1400" b="1" dirty="0">
              <a:latin typeface="Arial" panose="020B0604020202020204" pitchFamily="34" charset="0"/>
              <a:ea typeface="楷体_GB2312" pitchFamily="49" charset="-122"/>
            </a:endParaRPr>
          </a:p>
          <a:p>
            <a:pPr eaLnBrk="1" hangingPunct="1">
              <a:lnSpc>
                <a:spcPct val="120000"/>
              </a:lnSpc>
              <a:spcBef>
                <a:spcPct val="0"/>
              </a:spcBef>
              <a:buFont typeface="Wingdings" panose="05000000000000000000" pitchFamily="2" charset="2"/>
              <a:buChar char="Ø"/>
            </a:pPr>
            <a:endParaRPr lang="zh-CN" altLang="en-US" sz="1400" b="1" dirty="0"/>
          </a:p>
          <a:p>
            <a:pPr eaLnBrk="1" hangingPunct="1">
              <a:lnSpc>
                <a:spcPct val="120000"/>
              </a:lnSpc>
              <a:spcBef>
                <a:spcPct val="0"/>
              </a:spcBef>
              <a:buFont typeface="Wingdings" panose="05000000000000000000" pitchFamily="2" charset="2"/>
              <a:buChar char="Ø"/>
            </a:pPr>
            <a:endParaRPr lang="zh-CN" altLang="en-US" sz="1400" b="1" dirty="0"/>
          </a:p>
          <a:p>
            <a:pPr eaLnBrk="1" hangingPunct="1">
              <a:lnSpc>
                <a:spcPct val="120000"/>
              </a:lnSpc>
              <a:spcBef>
                <a:spcPct val="0"/>
              </a:spcBef>
              <a:buFont typeface="Wingdings" panose="05000000000000000000" pitchFamily="2" charset="2"/>
              <a:buChar char="Ø"/>
            </a:pPr>
            <a:endParaRPr lang="zh-CN" altLang="en-US" sz="1400" b="1" dirty="0"/>
          </a:p>
          <a:p>
            <a:pPr eaLnBrk="1" hangingPunct="1">
              <a:lnSpc>
                <a:spcPct val="120000"/>
              </a:lnSpc>
              <a:spcBef>
                <a:spcPct val="0"/>
              </a:spcBef>
              <a:buFont typeface="Wingdings" panose="05000000000000000000" pitchFamily="2" charset="2"/>
              <a:buChar char="Ø"/>
            </a:pPr>
            <a:endParaRPr lang="zh-CN" altLang="en-US" sz="1400" b="1" dirty="0"/>
          </a:p>
        </p:txBody>
      </p:sp>
      <p:grpSp>
        <p:nvGrpSpPr>
          <p:cNvPr id="5" name="Group 5"/>
          <p:cNvGrpSpPr/>
          <p:nvPr/>
        </p:nvGrpSpPr>
        <p:grpSpPr bwMode="auto">
          <a:xfrm>
            <a:off x="1475656" y="4509120"/>
            <a:ext cx="6408738" cy="1465264"/>
            <a:chOff x="295" y="890"/>
            <a:chExt cx="4037" cy="923"/>
          </a:xfrm>
        </p:grpSpPr>
        <p:sp>
          <p:nvSpPr>
            <p:cNvPr id="6" name="Text Box 6"/>
            <p:cNvSpPr txBox="1">
              <a:spLocks noChangeArrowheads="1"/>
            </p:cNvSpPr>
            <p:nvPr/>
          </p:nvSpPr>
          <p:spPr bwMode="auto">
            <a:xfrm>
              <a:off x="295" y="890"/>
              <a:ext cx="4037" cy="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25000"/>
                </a:spcBef>
                <a:buFontTx/>
                <a:buNone/>
              </a:pPr>
              <a:endParaRPr lang="en-US" altLang="zh-CN" sz="2400" b="1" dirty="0"/>
            </a:p>
            <a:p>
              <a:pPr eaLnBrk="1" hangingPunct="1">
                <a:spcBef>
                  <a:spcPct val="30000"/>
                </a:spcBef>
                <a:buFontTx/>
                <a:buNone/>
              </a:pPr>
              <a:r>
                <a:rPr lang="zh-CN" altLang="en-US" b="1" dirty="0"/>
                <a:t>例：十进制                            </a:t>
              </a:r>
              <a:r>
                <a:rPr lang="en-US" altLang="zh-CN" sz="2800" b="1" dirty="0"/>
                <a:t>125.69</a:t>
              </a:r>
              <a:endParaRPr lang="en-US" altLang="zh-CN" b="1" dirty="0"/>
            </a:p>
            <a:p>
              <a:pPr eaLnBrk="1" hangingPunct="1">
                <a:spcBef>
                  <a:spcPct val="60000"/>
                </a:spcBef>
                <a:buFontTx/>
                <a:buNone/>
              </a:pPr>
              <a:r>
                <a:rPr lang="en-US" altLang="zh-CN" b="1" dirty="0"/>
                <a:t>                </a:t>
              </a:r>
              <a:r>
                <a:rPr lang="zh-CN" altLang="en-US" b="1" dirty="0"/>
                <a:t>权：           </a:t>
              </a:r>
              <a:r>
                <a:rPr lang="en-US" altLang="zh-CN" b="1" dirty="0"/>
                <a:t>10</a:t>
              </a:r>
              <a:r>
                <a:rPr lang="en-US" altLang="zh-CN" b="1" baseline="30000" dirty="0"/>
                <a:t>2</a:t>
              </a:r>
              <a:r>
                <a:rPr lang="zh-CN" altLang="en-US" b="1" dirty="0"/>
                <a:t>，</a:t>
              </a:r>
              <a:r>
                <a:rPr lang="en-US" altLang="zh-CN" b="1" dirty="0"/>
                <a:t>10</a:t>
              </a:r>
              <a:r>
                <a:rPr lang="en-US" altLang="zh-CN" b="1" baseline="30000" dirty="0"/>
                <a:t>1</a:t>
              </a:r>
              <a:r>
                <a:rPr lang="zh-CN" altLang="en-US" b="1" dirty="0"/>
                <a:t>，</a:t>
              </a:r>
              <a:r>
                <a:rPr lang="en-US" altLang="zh-CN" b="1" dirty="0"/>
                <a:t>10</a:t>
              </a:r>
              <a:r>
                <a:rPr lang="en-US" altLang="zh-CN" b="1" baseline="30000" dirty="0"/>
                <a:t>0</a:t>
              </a:r>
              <a:r>
                <a:rPr lang="zh-CN" altLang="en-US" b="1" dirty="0"/>
                <a:t>，</a:t>
              </a:r>
              <a:r>
                <a:rPr lang="en-US" altLang="zh-CN" b="1" dirty="0"/>
                <a:t>10</a:t>
              </a:r>
              <a:r>
                <a:rPr lang="en-US" altLang="zh-CN" b="1" baseline="30000" dirty="0"/>
                <a:t>-1</a:t>
              </a:r>
              <a:r>
                <a:rPr lang="zh-CN" altLang="en-US" b="1" dirty="0"/>
                <a:t>，</a:t>
              </a:r>
              <a:r>
                <a:rPr lang="en-US" altLang="zh-CN" b="1" dirty="0"/>
                <a:t>10</a:t>
              </a:r>
              <a:r>
                <a:rPr lang="en-US" altLang="zh-CN" b="1" baseline="30000" dirty="0"/>
                <a:t>-2</a:t>
              </a:r>
              <a:endParaRPr lang="en-US" altLang="zh-CN" b="1" dirty="0"/>
            </a:p>
          </p:txBody>
        </p:sp>
        <p:grpSp>
          <p:nvGrpSpPr>
            <p:cNvPr id="7" name="Group 7"/>
            <p:cNvGrpSpPr/>
            <p:nvPr/>
          </p:nvGrpSpPr>
          <p:grpSpPr bwMode="auto">
            <a:xfrm>
              <a:off x="1777" y="1450"/>
              <a:ext cx="1240" cy="180"/>
              <a:chOff x="1710" y="2434"/>
              <a:chExt cx="1240" cy="180"/>
            </a:xfrm>
          </p:grpSpPr>
          <p:sp>
            <p:nvSpPr>
              <p:cNvPr id="8" name="Line 8"/>
              <p:cNvSpPr>
                <a:spLocks noChangeShapeType="1"/>
              </p:cNvSpPr>
              <p:nvPr/>
            </p:nvSpPr>
            <p:spPr bwMode="auto">
              <a:xfrm flipH="1">
                <a:off x="1710" y="2434"/>
                <a:ext cx="242" cy="18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 name="Line 9"/>
              <p:cNvSpPr>
                <a:spLocks noChangeShapeType="1"/>
              </p:cNvSpPr>
              <p:nvPr/>
            </p:nvSpPr>
            <p:spPr bwMode="auto">
              <a:xfrm flipH="1">
                <a:off x="1903" y="2434"/>
                <a:ext cx="155" cy="18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 name="Line 10"/>
              <p:cNvSpPr>
                <a:spLocks noChangeShapeType="1"/>
              </p:cNvSpPr>
              <p:nvPr/>
            </p:nvSpPr>
            <p:spPr bwMode="auto">
              <a:xfrm>
                <a:off x="2197" y="2434"/>
                <a:ext cx="27" cy="18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 name="Line 11"/>
              <p:cNvSpPr>
                <a:spLocks noChangeShapeType="1"/>
              </p:cNvSpPr>
              <p:nvPr/>
            </p:nvSpPr>
            <p:spPr bwMode="auto">
              <a:xfrm>
                <a:off x="2390" y="2434"/>
                <a:ext cx="145" cy="18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 name="Line 12"/>
              <p:cNvSpPr>
                <a:spLocks noChangeShapeType="1"/>
              </p:cNvSpPr>
              <p:nvPr/>
            </p:nvSpPr>
            <p:spPr bwMode="auto">
              <a:xfrm>
                <a:off x="2535" y="2434"/>
                <a:ext cx="415" cy="180"/>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179512" y="1047322"/>
            <a:ext cx="8496944" cy="4763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20000"/>
              </a:lnSpc>
              <a:spcBef>
                <a:spcPct val="30000"/>
              </a:spcBef>
              <a:buFontTx/>
              <a:buNone/>
            </a:pPr>
            <a:r>
              <a:rPr lang="en-US" altLang="zh-CN" sz="1400" b="1" dirty="0">
                <a:latin typeface="Arial" panose="020B0604020202020204" pitchFamily="34" charset="0"/>
                <a:ea typeface="楷体_GB2312" pitchFamily="49" charset="-122"/>
              </a:rPr>
              <a:t> </a:t>
            </a:r>
            <a:endParaRPr lang="en-US" altLang="zh-CN" sz="1400" b="1" dirty="0">
              <a:latin typeface="Arial" panose="020B0604020202020204" pitchFamily="34" charset="0"/>
              <a:ea typeface="楷体_GB2312" pitchFamily="49" charset="-122"/>
            </a:endParaRPr>
          </a:p>
          <a:p>
            <a:pPr indent="-457200" algn="l">
              <a:spcBef>
                <a:spcPts val="1000"/>
              </a:spcBef>
            </a:pPr>
            <a:r>
              <a:rPr lang="zh-CN" altLang="en-US" b="1" dirty="0">
                <a:solidFill>
                  <a:srgbClr val="CC0066"/>
                </a:solidFill>
                <a:latin typeface="Arial" panose="020B0604020202020204" pitchFamily="34" charset="0"/>
                <a:ea typeface="楷体_GB2312" pitchFamily="49" charset="-122"/>
              </a:rPr>
              <a:t>数位：</a:t>
            </a:r>
            <a:r>
              <a:rPr lang="zh-CN" altLang="en-US" sz="1400" b="1" dirty="0">
                <a:latin typeface="Arial" panose="020B0604020202020204" pitchFamily="34" charset="0"/>
                <a:ea typeface="楷体_GB2312" pitchFamily="49" charset="-122"/>
              </a:rPr>
              <a:t>是指一个数的每个数字所占的位置，比如数位顺序表从右端算起，第一位是“个位”，第二位是                                           </a:t>
            </a:r>
            <a:r>
              <a:rPr lang="en-US" altLang="zh-CN" sz="1400" b="1" dirty="0">
                <a:latin typeface="Arial" panose="020B0604020202020204" pitchFamily="34" charset="0"/>
                <a:ea typeface="楷体_GB2312" pitchFamily="49" charset="-122"/>
              </a:rPr>
              <a:t>     </a:t>
            </a:r>
            <a:endParaRPr lang="en-US" altLang="zh-CN" sz="1400" b="1" dirty="0">
              <a:latin typeface="Arial" panose="020B0604020202020204" pitchFamily="34" charset="0"/>
              <a:ea typeface="楷体_GB2312" pitchFamily="49" charset="-122"/>
            </a:endParaRPr>
          </a:p>
          <a:p>
            <a:pPr indent="-457200" algn="l">
              <a:spcBef>
                <a:spcPts val="1000"/>
              </a:spcBef>
            </a:pPr>
            <a:r>
              <a:rPr lang="en-US" altLang="zh-CN" sz="1400" b="1" dirty="0">
                <a:latin typeface="Arial" panose="020B0604020202020204" pitchFamily="34" charset="0"/>
                <a:ea typeface="楷体_GB2312" pitchFamily="49" charset="-122"/>
              </a:rPr>
              <a:t>            </a:t>
            </a:r>
            <a:r>
              <a:rPr lang="zh-CN" altLang="en-US" sz="1400" b="1" dirty="0">
                <a:latin typeface="Arial" panose="020B0604020202020204" pitchFamily="34" charset="0"/>
                <a:ea typeface="楷体_GB2312" pitchFamily="49" charset="-122"/>
              </a:rPr>
              <a:t>“十位”等等。 “数位”的意义是表示数值。同一个数字，由于所在的数位不同，它所表示的数 </a:t>
            </a:r>
            <a:endParaRPr lang="en-US" altLang="zh-CN" sz="1400" b="1" dirty="0">
              <a:latin typeface="Arial" panose="020B0604020202020204" pitchFamily="34" charset="0"/>
              <a:ea typeface="楷体_GB2312" pitchFamily="49" charset="-122"/>
            </a:endParaRPr>
          </a:p>
          <a:p>
            <a:pPr indent="-457200" algn="l">
              <a:spcBef>
                <a:spcPts val="1000"/>
              </a:spcBef>
            </a:pPr>
            <a:r>
              <a:rPr lang="en-US" altLang="zh-CN" sz="1400" b="1" dirty="0">
                <a:latin typeface="Arial" panose="020B0604020202020204" pitchFamily="34" charset="0"/>
                <a:ea typeface="楷体_GB2312" pitchFamily="49" charset="-122"/>
              </a:rPr>
              <a:t>             </a:t>
            </a:r>
            <a:r>
              <a:rPr lang="zh-CN" altLang="en-US" sz="1400" b="1" dirty="0">
                <a:latin typeface="Arial" panose="020B0604020202020204" pitchFamily="34" charset="0"/>
                <a:ea typeface="楷体_GB2312" pitchFamily="49" charset="-122"/>
              </a:rPr>
              <a:t>值也就不同。</a:t>
            </a:r>
            <a:endParaRPr lang="en-US" altLang="zh-CN" sz="1400" b="1" dirty="0">
              <a:latin typeface="Arial" panose="020B0604020202020204" pitchFamily="34" charset="0"/>
              <a:ea typeface="楷体_GB2312" pitchFamily="49" charset="-122"/>
            </a:endParaRPr>
          </a:p>
          <a:p>
            <a:pPr indent="-457200" algn="l">
              <a:spcBef>
                <a:spcPts val="1000"/>
              </a:spcBef>
            </a:pPr>
            <a:r>
              <a:rPr lang="zh-CN" altLang="en-US" b="1" dirty="0">
                <a:solidFill>
                  <a:srgbClr val="CC0066"/>
                </a:solidFill>
                <a:latin typeface="Arial" panose="020B0604020202020204" pitchFamily="34" charset="0"/>
                <a:ea typeface="楷体_GB2312" pitchFamily="49" charset="-122"/>
              </a:rPr>
              <a:t>位数：</a:t>
            </a:r>
            <a:r>
              <a:rPr lang="zh-CN" altLang="en-US" sz="1400" b="1" dirty="0">
                <a:latin typeface="Arial" panose="020B0604020202020204" pitchFamily="34" charset="0"/>
                <a:ea typeface="楷体_GB2312" pitchFamily="49" charset="-122"/>
              </a:rPr>
              <a:t>是指一个自然数中含有数位的个数，比如</a:t>
            </a:r>
            <a:r>
              <a:rPr lang="en-US" altLang="zh-CN" sz="1400" b="1" dirty="0">
                <a:latin typeface="Arial" panose="020B0604020202020204" pitchFamily="34" charset="0"/>
                <a:ea typeface="楷体_GB2312" pitchFamily="49" charset="-122"/>
              </a:rPr>
              <a:t>458</a:t>
            </a:r>
            <a:r>
              <a:rPr lang="zh-CN" altLang="en-US" sz="1400" b="1" dirty="0">
                <a:latin typeface="Arial" panose="020B0604020202020204" pitchFamily="34" charset="0"/>
                <a:ea typeface="楷体_GB2312" pitchFamily="49" charset="-122"/>
              </a:rPr>
              <a:t>，这个数有三个数字组成，每个数字占了一个数位，</a:t>
            </a:r>
            <a:endParaRPr lang="en-US" altLang="zh-CN" sz="1400" b="1" dirty="0">
              <a:latin typeface="Arial" panose="020B0604020202020204" pitchFamily="34" charset="0"/>
              <a:ea typeface="楷体_GB2312" pitchFamily="49" charset="-122"/>
            </a:endParaRPr>
          </a:p>
          <a:p>
            <a:pPr indent="-457200" algn="l">
              <a:spcBef>
                <a:spcPts val="1000"/>
              </a:spcBef>
            </a:pPr>
            <a:r>
              <a:rPr lang="en-US" altLang="zh-CN" sz="1400" b="1" dirty="0">
                <a:latin typeface="Arial" panose="020B0604020202020204" pitchFamily="34" charset="0"/>
                <a:ea typeface="楷体_GB2312" pitchFamily="49" charset="-122"/>
              </a:rPr>
              <a:t>             </a:t>
            </a:r>
            <a:r>
              <a:rPr lang="zh-CN" altLang="en-US" sz="1400" b="1" dirty="0">
                <a:latin typeface="Arial" panose="020B0604020202020204" pitchFamily="34" charset="0"/>
                <a:ea typeface="楷体_GB2312" pitchFamily="49" charset="-122"/>
              </a:rPr>
              <a:t>于是我们就把它叫做三位数。“位数”表示的是数位的个数的多少。</a:t>
            </a:r>
            <a:endParaRPr lang="en-US" altLang="zh-CN" sz="1400" b="1" dirty="0">
              <a:latin typeface="Arial" panose="020B0604020202020204" pitchFamily="34" charset="0"/>
              <a:ea typeface="楷体_GB2312" pitchFamily="49" charset="-122"/>
            </a:endParaRPr>
          </a:p>
          <a:p>
            <a:pPr indent="-457200" algn="l">
              <a:spcBef>
                <a:spcPts val="1000"/>
              </a:spcBef>
            </a:pPr>
            <a:r>
              <a:rPr lang="zh-CN" altLang="en-US" b="1" dirty="0">
                <a:solidFill>
                  <a:srgbClr val="CC0066"/>
                </a:solidFill>
                <a:latin typeface="Arial" panose="020B0604020202020204" pitchFamily="34" charset="0"/>
                <a:ea typeface="楷体_GB2312" pitchFamily="49" charset="-122"/>
              </a:rPr>
              <a:t>计数单位：</a:t>
            </a:r>
            <a:r>
              <a:rPr lang="zh-CN" altLang="en-US" sz="1400" b="1" dirty="0">
                <a:latin typeface="Arial" panose="020B0604020202020204" pitchFamily="34" charset="0"/>
                <a:ea typeface="楷体_GB2312" pitchFamily="49" charset="-122"/>
              </a:rPr>
              <a:t>也叫数字计量单位。如常用的是十进制计数法，所谓“十进制”就是每相邻的两个计数单</a:t>
            </a:r>
            <a:endParaRPr lang="en-US" altLang="zh-CN" sz="1400" b="1" dirty="0">
              <a:latin typeface="Arial" panose="020B0604020202020204" pitchFamily="34" charset="0"/>
              <a:ea typeface="楷体_GB2312" pitchFamily="49" charset="-122"/>
            </a:endParaRPr>
          </a:p>
          <a:p>
            <a:pPr indent="-457200" algn="l">
              <a:spcBef>
                <a:spcPts val="1000"/>
              </a:spcBef>
            </a:pPr>
            <a:r>
              <a:rPr lang="en-US" altLang="zh-CN" sz="1400" b="1" dirty="0">
                <a:latin typeface="Arial" panose="020B0604020202020204" pitchFamily="34" charset="0"/>
                <a:ea typeface="楷体_GB2312" pitchFamily="49" charset="-122"/>
              </a:rPr>
              <a:t>             </a:t>
            </a:r>
            <a:r>
              <a:rPr lang="zh-CN" altLang="en-US" sz="1400" b="1" dirty="0">
                <a:latin typeface="Arial" panose="020B0604020202020204" pitchFamily="34" charset="0"/>
                <a:ea typeface="楷体_GB2312" pitchFamily="49" charset="-122"/>
              </a:rPr>
              <a:t>位之间的关系是：一个大单位等于十个小单位，也就是说它们之间的进率是“十”。计数单位应</a:t>
            </a:r>
            <a:endParaRPr lang="en-US" altLang="zh-CN" sz="1400" b="1" dirty="0">
              <a:latin typeface="Arial" panose="020B0604020202020204" pitchFamily="34" charset="0"/>
              <a:ea typeface="楷体_GB2312" pitchFamily="49" charset="-122"/>
            </a:endParaRPr>
          </a:p>
          <a:p>
            <a:pPr indent="-457200" algn="l">
              <a:spcBef>
                <a:spcPts val="1000"/>
              </a:spcBef>
            </a:pPr>
            <a:r>
              <a:rPr lang="en-US" altLang="zh-CN" sz="1400" b="1" dirty="0">
                <a:latin typeface="Arial" panose="020B0604020202020204" pitchFamily="34" charset="0"/>
                <a:ea typeface="楷体_GB2312" pitchFamily="49" charset="-122"/>
              </a:rPr>
              <a:t>             </a:t>
            </a:r>
            <a:r>
              <a:rPr lang="zh-CN" altLang="en-US" sz="1400" b="1" dirty="0">
                <a:latin typeface="Arial" panose="020B0604020202020204" pitchFamily="34" charset="0"/>
                <a:ea typeface="楷体_GB2312" pitchFamily="49" charset="-122"/>
              </a:rPr>
              <a:t>包含整数部分和小数部分两大块，并按以下顺序排列：京、千兆、百兆、十兆、兆、千亿、百亿、</a:t>
            </a:r>
            <a:endParaRPr lang="en-US" altLang="zh-CN" sz="1400" b="1" dirty="0">
              <a:latin typeface="Arial" panose="020B0604020202020204" pitchFamily="34" charset="0"/>
              <a:ea typeface="楷体_GB2312" pitchFamily="49" charset="-122"/>
            </a:endParaRPr>
          </a:p>
          <a:p>
            <a:pPr indent="-457200" algn="l">
              <a:spcBef>
                <a:spcPts val="1000"/>
              </a:spcBef>
            </a:pPr>
            <a:r>
              <a:rPr lang="en-US" altLang="zh-CN" sz="1400" b="1" dirty="0">
                <a:latin typeface="Arial" panose="020B0604020202020204" pitchFamily="34" charset="0"/>
                <a:ea typeface="楷体_GB2312" pitchFamily="49" charset="-122"/>
              </a:rPr>
              <a:t>             </a:t>
            </a:r>
            <a:r>
              <a:rPr lang="zh-CN" altLang="en-US" sz="1400" b="1" dirty="0">
                <a:latin typeface="Arial" panose="020B0604020202020204" pitchFamily="34" charset="0"/>
                <a:ea typeface="楷体_GB2312" pitchFamily="49" charset="-122"/>
              </a:rPr>
              <a:t>十亿、亿、千万、百万、十万、万、千、百、十、个（一）、十分之一、百分之一、千分之</a:t>
            </a:r>
            <a:endParaRPr lang="en-US" altLang="zh-CN" sz="1400" b="1" dirty="0">
              <a:latin typeface="Arial" panose="020B0604020202020204" pitchFamily="34" charset="0"/>
              <a:ea typeface="楷体_GB2312" pitchFamily="49" charset="-122"/>
            </a:endParaRPr>
          </a:p>
          <a:p>
            <a:pPr indent="-457200" algn="l">
              <a:spcBef>
                <a:spcPts val="1000"/>
              </a:spcBef>
            </a:pPr>
            <a:r>
              <a:rPr lang="en-US" altLang="zh-CN" sz="1400" b="1" dirty="0">
                <a:latin typeface="Arial" panose="020B0604020202020204" pitchFamily="34" charset="0"/>
                <a:ea typeface="楷体_GB2312" pitchFamily="49" charset="-122"/>
              </a:rPr>
              <a:t>             </a:t>
            </a:r>
            <a:r>
              <a:rPr lang="zh-CN" altLang="en-US" sz="1400" b="1" dirty="0">
                <a:latin typeface="Arial" panose="020B0604020202020204" pitchFamily="34" charset="0"/>
                <a:ea typeface="楷体_GB2312" pitchFamily="49" charset="-122"/>
              </a:rPr>
              <a:t>一、</a:t>
            </a:r>
            <a:r>
              <a:rPr lang="en-US" altLang="zh-CN" sz="1400" b="1" dirty="0">
                <a:latin typeface="Arial" panose="020B0604020202020204" pitchFamily="34" charset="0"/>
                <a:ea typeface="楷体_GB2312" pitchFamily="49" charset="-122"/>
              </a:rPr>
              <a:t>……</a:t>
            </a:r>
            <a:r>
              <a:rPr lang="zh-CN" altLang="en-US" sz="1400" b="1" dirty="0">
                <a:latin typeface="Arial" panose="020B0604020202020204" pitchFamily="34" charset="0"/>
                <a:ea typeface="楷体_GB2312" pitchFamily="49" charset="-122"/>
              </a:rPr>
              <a:t>整数部分没有最大的计数单位，小数部分没有最小的计数单位。写数时如果有小数部分</a:t>
            </a:r>
            <a:endParaRPr lang="en-US" altLang="zh-CN" sz="1400" b="1" dirty="0">
              <a:latin typeface="Arial" panose="020B0604020202020204" pitchFamily="34" charset="0"/>
              <a:ea typeface="楷体_GB2312" pitchFamily="49" charset="-122"/>
            </a:endParaRPr>
          </a:p>
          <a:p>
            <a:pPr indent="-457200" algn="l">
              <a:spcBef>
                <a:spcPts val="1000"/>
              </a:spcBef>
            </a:pPr>
            <a:r>
              <a:rPr lang="en-US" altLang="zh-CN" sz="1400" b="1" dirty="0">
                <a:latin typeface="Arial" panose="020B0604020202020204" pitchFamily="34" charset="0"/>
                <a:ea typeface="楷体_GB2312" pitchFamily="49" charset="-122"/>
              </a:rPr>
              <a:t>            </a:t>
            </a:r>
            <a:r>
              <a:rPr lang="zh-CN" altLang="en-US" sz="1400" b="1" dirty="0">
                <a:latin typeface="Arial" panose="020B0604020202020204" pitchFamily="34" charset="0"/>
                <a:ea typeface="楷体_GB2312" pitchFamily="49" charset="-122"/>
              </a:rPr>
              <a:t>要用小数点把整数和小数分开。</a:t>
            </a:r>
            <a:endParaRPr lang="zh-CN" altLang="en-US" sz="1400" b="1" dirty="0">
              <a:latin typeface="Arial" panose="020B0604020202020204" pitchFamily="34" charset="0"/>
              <a:ea typeface="楷体_GB2312" pitchFamily="49" charset="-122"/>
            </a:endParaRPr>
          </a:p>
          <a:p>
            <a:pPr>
              <a:lnSpc>
                <a:spcPct val="150000"/>
              </a:lnSpc>
              <a:spcBef>
                <a:spcPct val="30000"/>
              </a:spcBef>
            </a:pPr>
            <a:endParaRPr lang="en-US" altLang="zh-CN" b="1" dirty="0">
              <a:solidFill>
                <a:srgbClr val="CC0066"/>
              </a:solidFill>
              <a:latin typeface="Arial" panose="020B0604020202020204" pitchFamily="34" charset="0"/>
              <a:ea typeface="楷体_GB2312" pitchFamily="49" charset="-122"/>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55576" y="1248751"/>
            <a:ext cx="7830616" cy="1289456"/>
          </a:xfrm>
          <a:prstGeom prst="rect">
            <a:avLst/>
          </a:prstGeom>
          <a:noFill/>
        </p:spPr>
        <p:txBody>
          <a:bodyPr wrap="square">
            <a:spAutoFit/>
          </a:bodyPr>
          <a:lstStyle/>
          <a:p>
            <a:pPr indent="457200">
              <a:lnSpc>
                <a:spcPct val="150000"/>
              </a:lnSpc>
            </a:pPr>
            <a:r>
              <a:rPr lang="zh-CN" altLang="zh-CN" b="1" dirty="0">
                <a:latin typeface="Arial" panose="020B0604020202020204" pitchFamily="34" charset="0"/>
                <a:ea typeface="楷体_GB2312" pitchFamily="49" charset="-122"/>
              </a:rPr>
              <a:t>生活中最熟悉的则是</a:t>
            </a:r>
            <a:r>
              <a:rPr lang="zh-CN" altLang="zh-CN" b="1" dirty="0">
                <a:solidFill>
                  <a:srgbClr val="7030A0"/>
                </a:solidFill>
                <a:latin typeface="Arial" panose="020B0604020202020204" pitchFamily="34" charset="0"/>
                <a:ea typeface="楷体_GB2312" pitchFamily="49" charset="-122"/>
              </a:rPr>
              <a:t>十进制</a:t>
            </a:r>
            <a:r>
              <a:rPr lang="zh-CN" altLang="zh-CN" b="1" dirty="0">
                <a:latin typeface="Arial" panose="020B0604020202020204" pitchFamily="34" charset="0"/>
                <a:ea typeface="楷体_GB2312" pitchFamily="49" charset="-122"/>
              </a:rPr>
              <a:t>数制，而计算机中最常见的数制有</a:t>
            </a:r>
            <a:r>
              <a:rPr lang="zh-CN" altLang="zh-CN" b="1" dirty="0">
                <a:solidFill>
                  <a:srgbClr val="FF0000"/>
                </a:solidFill>
                <a:latin typeface="Arial" panose="020B0604020202020204" pitchFamily="34" charset="0"/>
                <a:ea typeface="楷体_GB2312" pitchFamily="49" charset="-122"/>
              </a:rPr>
              <a:t>二进制</a:t>
            </a:r>
            <a:r>
              <a:rPr lang="zh-CN" altLang="zh-CN" b="1" dirty="0">
                <a:latin typeface="Arial" panose="020B0604020202020204" pitchFamily="34" charset="0"/>
                <a:ea typeface="楷体_GB2312" pitchFamily="49" charset="-122"/>
              </a:rPr>
              <a:t>、</a:t>
            </a:r>
            <a:r>
              <a:rPr lang="zh-CN" altLang="zh-CN" b="1" dirty="0">
                <a:solidFill>
                  <a:srgbClr val="00B050"/>
                </a:solidFill>
                <a:latin typeface="Arial" panose="020B0604020202020204" pitchFamily="34" charset="0"/>
                <a:ea typeface="楷体_GB2312" pitchFamily="49" charset="-122"/>
              </a:rPr>
              <a:t>八进制</a:t>
            </a:r>
            <a:r>
              <a:rPr lang="zh-CN" altLang="zh-CN" b="1" dirty="0">
                <a:latin typeface="Arial" panose="020B0604020202020204" pitchFamily="34" charset="0"/>
                <a:ea typeface="楷体_GB2312" pitchFamily="49" charset="-122"/>
              </a:rPr>
              <a:t>和</a:t>
            </a:r>
            <a:r>
              <a:rPr lang="zh-CN" altLang="zh-CN" b="1" dirty="0">
                <a:solidFill>
                  <a:srgbClr val="0070C0"/>
                </a:solidFill>
                <a:latin typeface="Arial" panose="020B0604020202020204" pitchFamily="34" charset="0"/>
                <a:ea typeface="楷体_GB2312" pitchFamily="49" charset="-122"/>
              </a:rPr>
              <a:t>十</a:t>
            </a:r>
            <a:r>
              <a:rPr lang="zh-CN" altLang="en-US" b="1" dirty="0">
                <a:solidFill>
                  <a:srgbClr val="0070C0"/>
                </a:solidFill>
                <a:latin typeface="Arial" panose="020B0604020202020204" pitchFamily="34" charset="0"/>
                <a:ea typeface="楷体_GB2312" pitchFamily="49" charset="-122"/>
              </a:rPr>
              <a:t>六</a:t>
            </a:r>
            <a:r>
              <a:rPr lang="zh-CN" altLang="zh-CN" b="1" dirty="0">
                <a:solidFill>
                  <a:srgbClr val="0070C0"/>
                </a:solidFill>
                <a:latin typeface="Arial" panose="020B0604020202020204" pitchFamily="34" charset="0"/>
                <a:ea typeface="楷体_GB2312" pitchFamily="49" charset="-122"/>
              </a:rPr>
              <a:t>进制</a:t>
            </a:r>
            <a:r>
              <a:rPr lang="zh-CN" altLang="zh-CN" b="1" dirty="0">
                <a:latin typeface="Arial" panose="020B0604020202020204" pitchFamily="34" charset="0"/>
                <a:ea typeface="楷体_GB2312" pitchFamily="49" charset="-122"/>
              </a:rPr>
              <a:t>数制，不同数制间可以进行进制转换。</a:t>
            </a:r>
            <a:r>
              <a:rPr lang="zh-CN" altLang="en-US" b="1" dirty="0">
                <a:latin typeface="Arial" panose="020B0604020202020204" pitchFamily="34" charset="0"/>
                <a:ea typeface="楷体_GB2312" pitchFamily="49" charset="-122"/>
              </a:rPr>
              <a:t>几种数制的基本信息如下表：</a:t>
            </a:r>
            <a:endParaRPr lang="zh-CN" altLang="zh-CN" b="1" dirty="0">
              <a:latin typeface="Arial" panose="020B0604020202020204" pitchFamily="34" charset="0"/>
              <a:ea typeface="楷体_GB2312" pitchFamily="49" charset="-122"/>
            </a:endParaRPr>
          </a:p>
        </p:txBody>
      </p:sp>
      <p:graphicFrame>
        <p:nvGraphicFramePr>
          <p:cNvPr id="3" name="表格 2"/>
          <p:cNvGraphicFramePr>
            <a:graphicFrameLocks noGrp="1"/>
          </p:cNvGraphicFramePr>
          <p:nvPr>
            <p:custDataLst>
              <p:tags r:id="rId1"/>
            </p:custDataLst>
          </p:nvPr>
        </p:nvGraphicFramePr>
        <p:xfrm>
          <a:off x="1672590" y="2538730"/>
          <a:ext cx="6245225" cy="3630295"/>
        </p:xfrm>
        <a:graphic>
          <a:graphicData uri="http://schemas.openxmlformats.org/drawingml/2006/table">
            <a:tbl>
              <a:tblPr firstRow="1" firstCol="1" bandRow="1">
                <a:tableStyleId>{5C22544A-7EE6-4342-B048-85BDC9FD1C3A}</a:tableStyleId>
              </a:tblPr>
              <a:tblGrid>
                <a:gridCol w="1170305"/>
                <a:gridCol w="1170305"/>
                <a:gridCol w="1170305"/>
                <a:gridCol w="1170305"/>
                <a:gridCol w="1564005"/>
              </a:tblGrid>
              <a:tr h="358775">
                <a:tc>
                  <a:txBody>
                    <a:bodyPr/>
                    <a:lstStyle/>
                    <a:p>
                      <a:pPr indent="266700" algn="ctr">
                        <a:lnSpc>
                          <a:spcPct val="150000"/>
                        </a:lnSpc>
                      </a:pPr>
                      <a:r>
                        <a:rPr lang="zh-CN" sz="1200" kern="100">
                          <a:effectLst/>
                        </a:rPr>
                        <a:t>进位制</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基数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数码</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位权</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形式表示</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597535">
                <a:tc>
                  <a:txBody>
                    <a:bodyPr/>
                    <a:lstStyle/>
                    <a:p>
                      <a:pPr indent="266700" algn="ctr">
                        <a:lnSpc>
                          <a:spcPct val="150000"/>
                        </a:lnSpc>
                      </a:pPr>
                      <a:r>
                        <a:rPr lang="zh-CN" sz="1200" kern="100">
                          <a:effectLst/>
                        </a:rPr>
                        <a:t>二进制</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2</a:t>
                      </a:r>
                      <a:r>
                        <a:rPr lang="en-US" sz="1200" kern="100" baseline="30000">
                          <a:effectLst/>
                        </a:rPr>
                        <a:t>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B</a:t>
                      </a:r>
                      <a:endParaRPr lang="en-US" sz="1200" kern="100">
                        <a:effectLst/>
                      </a:endParaRPr>
                    </a:p>
                    <a:p>
                      <a:pPr indent="266700" algn="ctr">
                        <a:lnSpc>
                          <a:spcPct val="150000"/>
                        </a:lnSpc>
                      </a:pPr>
                      <a:r>
                        <a:rPr lang="zh-CN" altLang="en-US" sz="1200" kern="100">
                          <a:effectLst/>
                        </a:rPr>
                        <a:t>（</a:t>
                      </a:r>
                      <a:r>
                        <a:rPr lang="en-US" altLang="zh-CN" sz="1200" kern="100">
                          <a:effectLst/>
                        </a:rPr>
                        <a:t>Binary</a:t>
                      </a:r>
                      <a:r>
                        <a:rPr lang="zh-CN" altLang="en-US" sz="1200" kern="100">
                          <a:effectLst/>
                        </a:rPr>
                        <a:t>）</a:t>
                      </a:r>
                      <a:endParaRPr lang="zh-CN" altLang="en-US"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758190">
                <a:tc>
                  <a:txBody>
                    <a:bodyPr/>
                    <a:lstStyle/>
                    <a:p>
                      <a:pPr indent="266700" algn="ctr">
                        <a:lnSpc>
                          <a:spcPct val="150000"/>
                        </a:lnSpc>
                      </a:pPr>
                      <a:r>
                        <a:rPr lang="zh-CN" sz="1200" kern="100">
                          <a:effectLst/>
                        </a:rPr>
                        <a:t>八进制</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8</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0,1,2,3,4,5,6,7</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8</a:t>
                      </a:r>
                      <a:r>
                        <a:rPr lang="en-US" sz="1200" kern="100" baseline="30000">
                          <a:effectLst/>
                        </a:rPr>
                        <a:t>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O</a:t>
                      </a:r>
                      <a:endParaRPr lang="en-US" sz="1200" kern="100">
                        <a:effectLst/>
                      </a:endParaRPr>
                    </a:p>
                    <a:p>
                      <a:pPr indent="266700" algn="ctr">
                        <a:lnSpc>
                          <a:spcPct val="150000"/>
                        </a:lnSpc>
                      </a:pPr>
                      <a:r>
                        <a:rPr lang="zh-CN" altLang="en-US" sz="1200" kern="100">
                          <a:effectLst/>
                        </a:rPr>
                        <a:t>（</a:t>
                      </a:r>
                      <a:r>
                        <a:rPr lang="en-US" altLang="zh-CN" sz="1200" kern="100">
                          <a:effectLst/>
                        </a:rPr>
                        <a:t>Octal</a:t>
                      </a:r>
                      <a:r>
                        <a:rPr lang="zh-CN" altLang="en-US" sz="1200" kern="100">
                          <a:effectLst/>
                        </a:rPr>
                        <a:t>）</a:t>
                      </a:r>
                      <a:endParaRPr lang="zh-CN" altLang="en-US"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758190">
                <a:tc>
                  <a:txBody>
                    <a:bodyPr/>
                    <a:lstStyle/>
                    <a:p>
                      <a:pPr indent="266700" algn="ctr">
                        <a:lnSpc>
                          <a:spcPct val="150000"/>
                        </a:lnSpc>
                      </a:pPr>
                      <a:r>
                        <a:rPr lang="zh-CN" sz="1200" kern="100">
                          <a:effectLst/>
                        </a:rPr>
                        <a:t>十进制</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0,1,2,3,4,5,6,7,8,9</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10</a:t>
                      </a:r>
                      <a:r>
                        <a:rPr lang="en-US" sz="1200" kern="100" baseline="30000">
                          <a:effectLst/>
                        </a:rPr>
                        <a:t>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D</a:t>
                      </a:r>
                      <a:endParaRPr lang="en-US" sz="1200" kern="100">
                        <a:effectLst/>
                      </a:endParaRPr>
                    </a:p>
                    <a:p>
                      <a:pPr indent="266700" algn="ctr">
                        <a:lnSpc>
                          <a:spcPct val="150000"/>
                        </a:lnSpc>
                      </a:pPr>
                      <a:r>
                        <a:rPr lang="zh-CN" altLang="en-US" sz="1200" kern="100">
                          <a:effectLst/>
                        </a:rPr>
                        <a:t>（</a:t>
                      </a:r>
                      <a:r>
                        <a:rPr lang="en-US" altLang="zh-CN" sz="1200" kern="100">
                          <a:effectLst/>
                        </a:rPr>
                        <a:t>Decimal</a:t>
                      </a:r>
                      <a:r>
                        <a:rPr lang="zh-CN" altLang="en-US" sz="1200" kern="100">
                          <a:effectLst/>
                        </a:rPr>
                        <a:t>）</a:t>
                      </a:r>
                      <a:endParaRPr lang="zh-CN" altLang="en-US"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1157605">
                <a:tc>
                  <a:txBody>
                    <a:bodyPr/>
                    <a:lstStyle/>
                    <a:p>
                      <a:pPr indent="266700" algn="ctr">
                        <a:lnSpc>
                          <a:spcPct val="150000"/>
                        </a:lnSpc>
                      </a:pPr>
                      <a:r>
                        <a:rPr lang="zh-CN" sz="1200" kern="100">
                          <a:effectLst/>
                        </a:rPr>
                        <a:t>十六进制</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16</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0,1,2,3,4,5,6,7,8,9,A,B,C,D,E,F</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16</a:t>
                      </a:r>
                      <a:r>
                        <a:rPr lang="en-US" sz="1200" kern="100" baseline="30000">
                          <a:effectLst/>
                        </a:rPr>
                        <a:t>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dirty="0">
                          <a:effectLst/>
                        </a:rPr>
                        <a:t>H</a:t>
                      </a:r>
                      <a:endParaRPr lang="en-US" sz="1200" kern="100" dirty="0">
                        <a:effectLst/>
                      </a:endParaRPr>
                    </a:p>
                    <a:p>
                      <a:pPr indent="266700" algn="ctr">
                        <a:lnSpc>
                          <a:spcPct val="150000"/>
                        </a:lnSpc>
                      </a:pPr>
                      <a:r>
                        <a:rPr lang="zh-CN" altLang="en-US" sz="1200" kern="100" dirty="0">
                          <a:effectLst/>
                          <a:latin typeface="Calibri" panose="020F0502020204030204" pitchFamily="34" charset="0"/>
                          <a:ea typeface="宋体" panose="02010600030101010101" pitchFamily="2" charset="-122"/>
                          <a:cs typeface="Times New Roman" panose="02020603050405020304" pitchFamily="18" charset="0"/>
                        </a:rPr>
                        <a:t>（</a:t>
                      </a:r>
                      <a:r>
                        <a:rPr lang="en-US" altLang="zh-CN" sz="1200" kern="100" dirty="0">
                          <a:effectLst/>
                          <a:latin typeface="Calibri" panose="020F0502020204030204" pitchFamily="34" charset="0"/>
                          <a:ea typeface="宋体" panose="02010600030101010101" pitchFamily="2" charset="-122"/>
                          <a:cs typeface="Times New Roman" panose="02020603050405020304" pitchFamily="18" charset="0"/>
                        </a:rPr>
                        <a:t>Hexadecimal</a:t>
                      </a:r>
                      <a:r>
                        <a:rPr lang="zh-CN" sz="1200" kern="100" dirty="0">
                          <a:effectLst/>
                          <a:latin typeface="Calibri" panose="020F0502020204030204" pitchFamily="34" charset="0"/>
                          <a:ea typeface="宋体" panose="02010600030101010101" pitchFamily="2" charset="-122"/>
                          <a:cs typeface="Times New Roman" panose="02020603050405020304" pitchFamily="18" charset="0"/>
                        </a:rPr>
                        <a:t>）</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bl>
          </a:graphicData>
        </a:graphic>
      </p:graphicFrame>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827584" y="1401393"/>
            <a:ext cx="7086600" cy="4055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40000"/>
              </a:lnSpc>
              <a:spcBef>
                <a:spcPct val="50000"/>
              </a:spcBef>
              <a:buFont typeface="Wingdings" panose="05000000000000000000" pitchFamily="2" charset="2"/>
              <a:buChar char="u"/>
            </a:pPr>
            <a:r>
              <a:rPr lang="zh-CN" altLang="en-US" sz="1600" b="1" dirty="0">
                <a:solidFill>
                  <a:srgbClr val="0000FF"/>
                </a:solidFill>
                <a:latin typeface="Arial" panose="020B0604020202020204" pitchFamily="34" charset="0"/>
                <a:ea typeface="楷体_GB2312" pitchFamily="49" charset="-122"/>
              </a:rPr>
              <a:t>三种数制的介绍</a:t>
            </a:r>
            <a:endParaRPr lang="zh-CN" altLang="en-US" sz="1600" b="1" dirty="0">
              <a:solidFill>
                <a:srgbClr val="0000FF"/>
              </a:solidFill>
              <a:latin typeface="Arial" panose="020B0604020202020204" pitchFamily="34" charset="0"/>
              <a:ea typeface="楷体_GB2312" pitchFamily="49" charset="-122"/>
            </a:endParaRPr>
          </a:p>
          <a:p>
            <a:pPr eaLnBrk="1" hangingPunct="1">
              <a:lnSpc>
                <a:spcPct val="140000"/>
              </a:lnSpc>
              <a:spcBef>
                <a:spcPct val="50000"/>
              </a:spcBef>
              <a:buFontTx/>
              <a:buNone/>
            </a:pPr>
            <a:r>
              <a:rPr lang="en-US" altLang="zh-CN" b="1" dirty="0">
                <a:latin typeface="Arial" panose="020B0604020202020204" pitchFamily="34" charset="0"/>
                <a:ea typeface="楷体_GB2312" pitchFamily="49" charset="-122"/>
              </a:rPr>
              <a:t>1</a:t>
            </a:r>
            <a:r>
              <a:rPr lang="zh-CN" altLang="en-US" b="1" dirty="0">
                <a:latin typeface="Arial" panose="020B0604020202020204" pitchFamily="34" charset="0"/>
                <a:ea typeface="楷体_GB2312" pitchFamily="49" charset="-122"/>
              </a:rPr>
              <a:t>、</a:t>
            </a:r>
            <a:r>
              <a:rPr lang="zh-CN" altLang="en-US" b="1" dirty="0">
                <a:solidFill>
                  <a:srgbClr val="CC0066"/>
                </a:solidFill>
                <a:latin typeface="Arial" panose="020B0604020202020204" pitchFamily="34" charset="0"/>
                <a:ea typeface="楷体_GB2312" pitchFamily="49" charset="-122"/>
              </a:rPr>
              <a:t>二进制数</a:t>
            </a:r>
            <a:endParaRPr lang="zh-CN" altLang="en-US" b="1" dirty="0">
              <a:solidFill>
                <a:srgbClr val="CC0066"/>
              </a:solidFill>
              <a:latin typeface="Arial" panose="020B0604020202020204" pitchFamily="34" charset="0"/>
              <a:ea typeface="楷体_GB2312" pitchFamily="49" charset="-122"/>
            </a:endParaRPr>
          </a:p>
          <a:p>
            <a:pPr eaLnBrk="1" hangingPunct="1">
              <a:lnSpc>
                <a:spcPct val="140000"/>
              </a:lnSpc>
              <a:spcBef>
                <a:spcPct val="50000"/>
              </a:spcBef>
              <a:buFontTx/>
              <a:buNone/>
            </a:pPr>
            <a:r>
              <a:rPr lang="zh-CN" altLang="en-US" b="1" dirty="0">
                <a:latin typeface="Arial" panose="020B0604020202020204" pitchFamily="34" charset="0"/>
                <a:ea typeface="楷体_GB2312" pitchFamily="49" charset="-122"/>
              </a:rPr>
              <a:t>数字符号：</a:t>
            </a:r>
            <a:r>
              <a:rPr lang="en-US" altLang="zh-CN" b="1" dirty="0">
                <a:latin typeface="Arial" panose="020B0604020202020204" pitchFamily="34" charset="0"/>
                <a:ea typeface="楷体_GB2312" pitchFamily="49" charset="-122"/>
              </a:rPr>
              <a:t>0</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1          </a:t>
            </a:r>
            <a:r>
              <a:rPr lang="zh-CN" altLang="en-US" b="1" dirty="0">
                <a:latin typeface="Arial" panose="020B0604020202020204" pitchFamily="34" charset="0"/>
                <a:ea typeface="楷体_GB2312" pitchFamily="49" charset="-122"/>
              </a:rPr>
              <a:t>基数：</a:t>
            </a:r>
            <a:r>
              <a:rPr lang="en-US" altLang="zh-CN" b="1" dirty="0">
                <a:latin typeface="Arial" panose="020B0604020202020204" pitchFamily="34" charset="0"/>
                <a:ea typeface="楷体_GB2312" pitchFamily="49" charset="-122"/>
              </a:rPr>
              <a:t>2</a:t>
            </a:r>
            <a:endParaRPr lang="en-US" altLang="zh-CN" b="1" dirty="0">
              <a:latin typeface="Arial" panose="020B0604020202020204" pitchFamily="34" charset="0"/>
              <a:ea typeface="楷体_GB2312" pitchFamily="49" charset="-122"/>
            </a:endParaRPr>
          </a:p>
          <a:p>
            <a:pPr eaLnBrk="1" hangingPunct="1">
              <a:lnSpc>
                <a:spcPct val="140000"/>
              </a:lnSpc>
              <a:spcBef>
                <a:spcPct val="30000"/>
              </a:spcBef>
              <a:buFontTx/>
              <a:buNone/>
            </a:pPr>
            <a:r>
              <a:rPr lang="zh-CN" altLang="en-US" b="1" dirty="0">
                <a:latin typeface="Arial" panose="020B0604020202020204" pitchFamily="34" charset="0"/>
                <a:ea typeface="楷体_GB2312" pitchFamily="49" charset="-122"/>
              </a:rPr>
              <a:t>进位制：逢二进一</a:t>
            </a:r>
            <a:endParaRPr lang="zh-CN" altLang="en-US" b="1" dirty="0">
              <a:latin typeface="Arial" panose="020B0604020202020204" pitchFamily="34" charset="0"/>
              <a:ea typeface="楷体_GB2312" pitchFamily="49" charset="-122"/>
            </a:endParaRPr>
          </a:p>
          <a:p>
            <a:pPr>
              <a:lnSpc>
                <a:spcPct val="140000"/>
              </a:lnSpc>
              <a:spcBef>
                <a:spcPct val="50000"/>
              </a:spcBef>
            </a:pPr>
            <a:r>
              <a:rPr lang="en-US" altLang="zh-CN" b="1" dirty="0">
                <a:latin typeface="Arial" panose="020B0604020202020204" pitchFamily="34" charset="0"/>
                <a:ea typeface="楷体_GB2312" pitchFamily="49" charset="-122"/>
              </a:rPr>
              <a:t>2</a:t>
            </a:r>
            <a:r>
              <a:rPr lang="zh-CN" altLang="en-US" b="1" dirty="0">
                <a:latin typeface="Arial" panose="020B0604020202020204" pitchFamily="34" charset="0"/>
                <a:ea typeface="楷体_GB2312" pitchFamily="49" charset="-122"/>
              </a:rPr>
              <a:t>、</a:t>
            </a:r>
            <a:r>
              <a:rPr lang="zh-CN" altLang="en-US" b="1" dirty="0">
                <a:solidFill>
                  <a:srgbClr val="CC0066"/>
                </a:solidFill>
                <a:latin typeface="Arial" panose="020B0604020202020204" pitchFamily="34" charset="0"/>
                <a:ea typeface="楷体_GB2312" pitchFamily="49" charset="-122"/>
              </a:rPr>
              <a:t>八进制数</a:t>
            </a:r>
            <a:endParaRPr lang="zh-CN" altLang="en-US" b="1" dirty="0">
              <a:solidFill>
                <a:srgbClr val="CC0066"/>
              </a:solidFill>
              <a:latin typeface="Arial" panose="020B0604020202020204" pitchFamily="34" charset="0"/>
              <a:ea typeface="楷体_GB2312" pitchFamily="49" charset="-122"/>
            </a:endParaRPr>
          </a:p>
          <a:p>
            <a:pPr eaLnBrk="1" hangingPunct="1">
              <a:lnSpc>
                <a:spcPct val="140000"/>
              </a:lnSpc>
              <a:spcBef>
                <a:spcPct val="50000"/>
              </a:spcBef>
              <a:buFontTx/>
              <a:buNone/>
            </a:pPr>
            <a:r>
              <a:rPr lang="zh-CN" altLang="en-US" b="1" dirty="0">
                <a:latin typeface="Arial" panose="020B0604020202020204" pitchFamily="34" charset="0"/>
                <a:ea typeface="楷体_GB2312" pitchFamily="49" charset="-122"/>
              </a:rPr>
              <a:t>数字符号：</a:t>
            </a:r>
            <a:r>
              <a:rPr lang="en-US" altLang="zh-CN" b="1" dirty="0">
                <a:latin typeface="Arial" panose="020B0604020202020204" pitchFamily="34" charset="0"/>
                <a:ea typeface="楷体_GB2312" pitchFamily="49" charset="-122"/>
              </a:rPr>
              <a:t>0</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1</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2</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3</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4</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5</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6</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7</a:t>
            </a:r>
            <a:endParaRPr lang="en-US" altLang="zh-CN" b="1" dirty="0">
              <a:latin typeface="Arial" panose="020B0604020202020204" pitchFamily="34" charset="0"/>
              <a:ea typeface="楷体_GB2312" pitchFamily="49" charset="-122"/>
            </a:endParaRPr>
          </a:p>
          <a:p>
            <a:pPr eaLnBrk="1" hangingPunct="1">
              <a:lnSpc>
                <a:spcPct val="140000"/>
              </a:lnSpc>
              <a:spcBef>
                <a:spcPct val="30000"/>
              </a:spcBef>
              <a:buFontTx/>
              <a:buNone/>
            </a:pPr>
            <a:r>
              <a:rPr lang="zh-CN" altLang="en-US" b="1" dirty="0">
                <a:latin typeface="Arial" panose="020B0604020202020204" pitchFamily="34" charset="0"/>
                <a:ea typeface="楷体_GB2312" pitchFamily="49" charset="-122"/>
              </a:rPr>
              <a:t>基数：</a:t>
            </a:r>
            <a:r>
              <a:rPr lang="en-US" altLang="zh-CN" b="1" dirty="0">
                <a:latin typeface="Arial" panose="020B0604020202020204" pitchFamily="34" charset="0"/>
                <a:ea typeface="楷体_GB2312" pitchFamily="49" charset="-122"/>
              </a:rPr>
              <a:t>8</a:t>
            </a:r>
            <a:endParaRPr lang="en-US" altLang="zh-CN" b="1" dirty="0">
              <a:latin typeface="Arial" panose="020B0604020202020204" pitchFamily="34" charset="0"/>
              <a:ea typeface="楷体_GB2312" pitchFamily="49" charset="-122"/>
            </a:endParaRPr>
          </a:p>
          <a:p>
            <a:pPr eaLnBrk="1" hangingPunct="1">
              <a:lnSpc>
                <a:spcPct val="140000"/>
              </a:lnSpc>
              <a:spcBef>
                <a:spcPct val="30000"/>
              </a:spcBef>
              <a:buFontTx/>
              <a:buNone/>
            </a:pPr>
            <a:r>
              <a:rPr lang="zh-CN" altLang="en-US" b="1" dirty="0">
                <a:latin typeface="Arial" panose="020B0604020202020204" pitchFamily="34" charset="0"/>
                <a:ea typeface="楷体_GB2312" pitchFamily="49" charset="-122"/>
              </a:rPr>
              <a:t>进位制：</a:t>
            </a:r>
            <a:r>
              <a:rPr lang="zh-CN" altLang="en-US" b="1" dirty="0">
                <a:solidFill>
                  <a:srgbClr val="3333CC"/>
                </a:solidFill>
                <a:latin typeface="Arial" panose="020B0604020202020204" pitchFamily="34" charset="0"/>
                <a:ea typeface="楷体_GB2312" pitchFamily="49" charset="-122"/>
              </a:rPr>
              <a:t>逢八进一</a:t>
            </a:r>
            <a:endParaRPr lang="en-US" altLang="zh-CN" sz="2400" b="1" dirty="0">
              <a:solidFill>
                <a:srgbClr val="3333CC"/>
              </a:solidFill>
              <a:latin typeface="Arial" panose="020B0604020202020204" pitchFamily="34" charset="0"/>
              <a:ea typeface="楷体_GB2312" pitchFamily="49" charset="-122"/>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683568" y="836712"/>
            <a:ext cx="7992814" cy="203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40000"/>
              </a:lnSpc>
              <a:spcBef>
                <a:spcPct val="30000"/>
              </a:spcBef>
              <a:buFontTx/>
              <a:buNone/>
            </a:pPr>
            <a:endParaRPr lang="zh-CN" altLang="en-US" sz="2000" b="1" dirty="0">
              <a:solidFill>
                <a:srgbClr val="3333CC"/>
              </a:solidFill>
              <a:latin typeface="Arial" panose="020B0604020202020204" pitchFamily="34" charset="0"/>
              <a:ea typeface="楷体_GB2312" pitchFamily="49" charset="-122"/>
            </a:endParaRPr>
          </a:p>
          <a:p>
            <a:pPr eaLnBrk="1" hangingPunct="1">
              <a:lnSpc>
                <a:spcPct val="140000"/>
              </a:lnSpc>
              <a:spcBef>
                <a:spcPct val="0"/>
              </a:spcBef>
              <a:buFontTx/>
              <a:buNone/>
            </a:pPr>
            <a:r>
              <a:rPr lang="en-US" altLang="zh-CN" b="1" dirty="0">
                <a:latin typeface="Arial" panose="020B0604020202020204" pitchFamily="34" charset="0"/>
                <a:ea typeface="楷体_GB2312" pitchFamily="49" charset="-122"/>
              </a:rPr>
              <a:t>3</a:t>
            </a:r>
            <a:r>
              <a:rPr lang="zh-CN" altLang="en-US" b="1" dirty="0">
                <a:latin typeface="Arial" panose="020B0604020202020204" pitchFamily="34" charset="0"/>
                <a:ea typeface="楷体_GB2312" pitchFamily="49" charset="-122"/>
              </a:rPr>
              <a:t>、</a:t>
            </a:r>
            <a:r>
              <a:rPr lang="zh-CN" altLang="en-US" b="1" dirty="0">
                <a:solidFill>
                  <a:srgbClr val="CC0066"/>
                </a:solidFill>
                <a:latin typeface="Arial" panose="020B0604020202020204" pitchFamily="34" charset="0"/>
                <a:ea typeface="楷体_GB2312" pitchFamily="49" charset="-122"/>
              </a:rPr>
              <a:t>十六进制数</a:t>
            </a:r>
            <a:endParaRPr lang="zh-CN" altLang="en-US" b="1" dirty="0">
              <a:solidFill>
                <a:srgbClr val="CC0066"/>
              </a:solidFill>
              <a:latin typeface="Arial" panose="020B0604020202020204" pitchFamily="34" charset="0"/>
              <a:ea typeface="楷体_GB2312" pitchFamily="49" charset="-122"/>
            </a:endParaRPr>
          </a:p>
          <a:p>
            <a:pPr eaLnBrk="1" hangingPunct="1">
              <a:lnSpc>
                <a:spcPct val="140000"/>
              </a:lnSpc>
              <a:spcBef>
                <a:spcPct val="0"/>
              </a:spcBef>
              <a:buFontTx/>
              <a:buNone/>
            </a:pPr>
            <a:r>
              <a:rPr lang="zh-CN" altLang="en-US" b="1" dirty="0">
                <a:latin typeface="Arial" panose="020B0604020202020204" pitchFamily="34" charset="0"/>
                <a:ea typeface="楷体_GB2312" pitchFamily="49" charset="-122"/>
              </a:rPr>
              <a:t>数字符号：</a:t>
            </a:r>
            <a:r>
              <a:rPr lang="en-US" altLang="zh-CN" b="1" dirty="0">
                <a:latin typeface="Arial" panose="020B0604020202020204" pitchFamily="34" charset="0"/>
                <a:ea typeface="楷体_GB2312" pitchFamily="49" charset="-122"/>
              </a:rPr>
              <a:t>0</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1</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2</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3</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4</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5</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6</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7</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8</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9</a:t>
            </a:r>
            <a:r>
              <a:rPr lang="zh-CN" altLang="en-US" b="1" dirty="0">
                <a:latin typeface="Arial" panose="020B0604020202020204" pitchFamily="34" charset="0"/>
                <a:ea typeface="楷体_GB2312" pitchFamily="49" charset="-122"/>
              </a:rPr>
              <a:t>，</a:t>
            </a:r>
            <a:r>
              <a:rPr lang="en-US" altLang="zh-CN" b="1" dirty="0">
                <a:solidFill>
                  <a:srgbClr val="3333CC"/>
                </a:solidFill>
                <a:latin typeface="Arial" panose="020B0604020202020204" pitchFamily="34" charset="0"/>
                <a:ea typeface="楷体_GB2312" pitchFamily="49" charset="-122"/>
              </a:rPr>
              <a:t>A</a:t>
            </a:r>
            <a:r>
              <a:rPr lang="zh-CN" altLang="en-US" b="1" dirty="0">
                <a:solidFill>
                  <a:srgbClr val="3333CC"/>
                </a:solidFill>
                <a:latin typeface="Arial" panose="020B0604020202020204" pitchFamily="34" charset="0"/>
                <a:ea typeface="楷体_GB2312" pitchFamily="49" charset="-122"/>
              </a:rPr>
              <a:t>，</a:t>
            </a:r>
            <a:r>
              <a:rPr lang="en-US" altLang="zh-CN" b="1" dirty="0">
                <a:solidFill>
                  <a:srgbClr val="3333CC"/>
                </a:solidFill>
                <a:latin typeface="Arial" panose="020B0604020202020204" pitchFamily="34" charset="0"/>
                <a:ea typeface="楷体_GB2312" pitchFamily="49" charset="-122"/>
              </a:rPr>
              <a:t>B</a:t>
            </a:r>
            <a:r>
              <a:rPr lang="zh-CN" altLang="en-US" b="1" dirty="0">
                <a:solidFill>
                  <a:srgbClr val="3333CC"/>
                </a:solidFill>
                <a:latin typeface="Arial" panose="020B0604020202020204" pitchFamily="34" charset="0"/>
                <a:ea typeface="楷体_GB2312" pitchFamily="49" charset="-122"/>
              </a:rPr>
              <a:t>，</a:t>
            </a:r>
            <a:r>
              <a:rPr lang="en-US" altLang="zh-CN" b="1" dirty="0">
                <a:solidFill>
                  <a:srgbClr val="3333CC"/>
                </a:solidFill>
                <a:latin typeface="Arial" panose="020B0604020202020204" pitchFamily="34" charset="0"/>
                <a:ea typeface="楷体_GB2312" pitchFamily="49" charset="-122"/>
              </a:rPr>
              <a:t>C</a:t>
            </a:r>
            <a:r>
              <a:rPr lang="zh-CN" altLang="en-US" b="1" dirty="0">
                <a:solidFill>
                  <a:srgbClr val="3333CC"/>
                </a:solidFill>
                <a:latin typeface="Arial" panose="020B0604020202020204" pitchFamily="34" charset="0"/>
                <a:ea typeface="楷体_GB2312" pitchFamily="49" charset="-122"/>
              </a:rPr>
              <a:t>，</a:t>
            </a:r>
            <a:r>
              <a:rPr lang="en-US" altLang="zh-CN" b="1" dirty="0">
                <a:solidFill>
                  <a:srgbClr val="3333CC"/>
                </a:solidFill>
                <a:latin typeface="Arial" panose="020B0604020202020204" pitchFamily="34" charset="0"/>
                <a:ea typeface="楷体_GB2312" pitchFamily="49" charset="-122"/>
              </a:rPr>
              <a:t>D</a:t>
            </a:r>
            <a:r>
              <a:rPr lang="zh-CN" altLang="en-US" b="1" dirty="0">
                <a:solidFill>
                  <a:srgbClr val="3333CC"/>
                </a:solidFill>
                <a:latin typeface="Arial" panose="020B0604020202020204" pitchFamily="34" charset="0"/>
                <a:ea typeface="楷体_GB2312" pitchFamily="49" charset="-122"/>
              </a:rPr>
              <a:t>，</a:t>
            </a:r>
            <a:r>
              <a:rPr lang="en-US" altLang="zh-CN" b="1" dirty="0">
                <a:solidFill>
                  <a:srgbClr val="3333CC"/>
                </a:solidFill>
                <a:latin typeface="Arial" panose="020B0604020202020204" pitchFamily="34" charset="0"/>
                <a:ea typeface="楷体_GB2312" pitchFamily="49" charset="-122"/>
              </a:rPr>
              <a:t>E</a:t>
            </a:r>
            <a:r>
              <a:rPr lang="zh-CN" altLang="en-US" b="1" dirty="0">
                <a:solidFill>
                  <a:srgbClr val="3333CC"/>
                </a:solidFill>
                <a:latin typeface="Arial" panose="020B0604020202020204" pitchFamily="34" charset="0"/>
                <a:ea typeface="楷体_GB2312" pitchFamily="49" charset="-122"/>
              </a:rPr>
              <a:t>，</a:t>
            </a:r>
            <a:r>
              <a:rPr lang="en-US" altLang="zh-CN" b="1" dirty="0">
                <a:solidFill>
                  <a:srgbClr val="3333CC"/>
                </a:solidFill>
                <a:latin typeface="Arial" panose="020B0604020202020204" pitchFamily="34" charset="0"/>
                <a:ea typeface="楷体_GB2312" pitchFamily="49" charset="-122"/>
              </a:rPr>
              <a:t>F</a:t>
            </a:r>
            <a:endParaRPr lang="en-US" altLang="zh-CN" b="1" dirty="0">
              <a:latin typeface="Arial" panose="020B0604020202020204" pitchFamily="34" charset="0"/>
              <a:ea typeface="楷体_GB2312" pitchFamily="49" charset="-122"/>
            </a:endParaRPr>
          </a:p>
          <a:p>
            <a:pPr eaLnBrk="1" hangingPunct="1">
              <a:lnSpc>
                <a:spcPct val="140000"/>
              </a:lnSpc>
              <a:spcBef>
                <a:spcPct val="0"/>
              </a:spcBef>
              <a:buFontTx/>
              <a:buNone/>
            </a:pPr>
            <a:r>
              <a:rPr lang="zh-CN" altLang="en-US" b="1" dirty="0">
                <a:latin typeface="Arial" panose="020B0604020202020204" pitchFamily="34" charset="0"/>
                <a:ea typeface="楷体_GB2312" pitchFamily="49" charset="-122"/>
              </a:rPr>
              <a:t>基数：</a:t>
            </a:r>
            <a:r>
              <a:rPr lang="en-US" altLang="zh-CN" b="1" dirty="0">
                <a:latin typeface="Arial" panose="020B0604020202020204" pitchFamily="34" charset="0"/>
                <a:ea typeface="楷体_GB2312" pitchFamily="49" charset="-122"/>
              </a:rPr>
              <a:t>16</a:t>
            </a:r>
            <a:endParaRPr lang="en-US" altLang="zh-CN" b="1" dirty="0">
              <a:latin typeface="Arial" panose="020B0604020202020204" pitchFamily="34" charset="0"/>
              <a:ea typeface="楷体_GB2312" pitchFamily="49" charset="-122"/>
            </a:endParaRPr>
          </a:p>
          <a:p>
            <a:pPr eaLnBrk="1" hangingPunct="1">
              <a:lnSpc>
                <a:spcPct val="140000"/>
              </a:lnSpc>
              <a:spcBef>
                <a:spcPct val="0"/>
              </a:spcBef>
              <a:buFontTx/>
              <a:buNone/>
            </a:pPr>
            <a:r>
              <a:rPr lang="zh-CN" altLang="en-US" b="1" dirty="0">
                <a:latin typeface="Arial" panose="020B0604020202020204" pitchFamily="34" charset="0"/>
                <a:ea typeface="楷体_GB2312" pitchFamily="49" charset="-122"/>
              </a:rPr>
              <a:t>进位制：</a:t>
            </a:r>
            <a:r>
              <a:rPr lang="zh-CN" altLang="en-US" b="1" dirty="0">
                <a:solidFill>
                  <a:srgbClr val="3333CC"/>
                </a:solidFill>
                <a:latin typeface="Arial" panose="020B0604020202020204" pitchFamily="34" charset="0"/>
                <a:ea typeface="楷体_GB2312" pitchFamily="49" charset="-122"/>
              </a:rPr>
              <a:t>逢十六进一</a:t>
            </a:r>
            <a:endParaRPr lang="zh-CN" altLang="en-US" b="1" dirty="0">
              <a:solidFill>
                <a:srgbClr val="3333CC"/>
              </a:solidFill>
              <a:latin typeface="Arial" panose="020B0604020202020204" pitchFamily="34" charset="0"/>
              <a:ea typeface="楷体_GB2312" pitchFamily="49" charset="-122"/>
            </a:endParaRPr>
          </a:p>
        </p:txBody>
      </p:sp>
      <p:sp>
        <p:nvSpPr>
          <p:cNvPr id="3" name="文本框 2"/>
          <p:cNvSpPr txBox="1"/>
          <p:nvPr/>
        </p:nvSpPr>
        <p:spPr>
          <a:xfrm>
            <a:off x="395462" y="2996952"/>
            <a:ext cx="8280920" cy="2250616"/>
          </a:xfrm>
          <a:prstGeom prst="rect">
            <a:avLst/>
          </a:prstGeom>
          <a:noFill/>
        </p:spPr>
        <p:txBody>
          <a:bodyPr wrap="square">
            <a:spAutoFit/>
          </a:bodyPr>
          <a:lstStyle/>
          <a:p>
            <a:pPr indent="304800" algn="just">
              <a:lnSpc>
                <a:spcPct val="150000"/>
              </a:lnSpc>
            </a:pPr>
            <a:r>
              <a:rPr lang="zh-CN" altLang="zh-CN" sz="1600" b="1" dirty="0">
                <a:latin typeface="宋体" panose="02010600030101010101" pitchFamily="2" charset="-122"/>
                <a:ea typeface="宋体" panose="02010600030101010101" pitchFamily="2" charset="-122"/>
              </a:rPr>
              <a:t>在计算机中，为了区分不同进制数，可以用</a:t>
            </a:r>
            <a:r>
              <a:rPr lang="zh-CN" altLang="zh-CN" sz="1600" b="1" dirty="0">
                <a:solidFill>
                  <a:srgbClr val="FF0000"/>
                </a:solidFill>
                <a:latin typeface="宋体" panose="02010600030101010101" pitchFamily="2" charset="-122"/>
                <a:ea typeface="宋体" panose="02010600030101010101" pitchFamily="2" charset="-122"/>
              </a:rPr>
              <a:t>括号加基数下标</a:t>
            </a:r>
            <a:r>
              <a:rPr lang="zh-CN" altLang="zh-CN" sz="1600" b="1" dirty="0">
                <a:latin typeface="宋体" panose="02010600030101010101" pitchFamily="2" charset="-122"/>
                <a:ea typeface="宋体" panose="02010600030101010101" pitchFamily="2" charset="-122"/>
              </a:rPr>
              <a:t>的方式来表示不同数制的数</a:t>
            </a:r>
            <a:r>
              <a:rPr lang="zh-CN" altLang="en-US" sz="1600" b="1" dirty="0">
                <a:latin typeface="宋体" panose="02010600030101010101" pitchFamily="2" charset="-122"/>
                <a:ea typeface="宋体" panose="02010600030101010101" pitchFamily="2" charset="-122"/>
              </a:rPr>
              <a:t>。</a:t>
            </a:r>
            <a:endParaRPr lang="en-US" altLang="zh-CN" sz="1600" b="1" dirty="0">
              <a:latin typeface="宋体" panose="02010600030101010101" pitchFamily="2" charset="-122"/>
              <a:ea typeface="宋体" panose="02010600030101010101" pitchFamily="2" charset="-122"/>
            </a:endParaRPr>
          </a:p>
          <a:p>
            <a:pPr indent="304800" algn="just">
              <a:lnSpc>
                <a:spcPct val="150000"/>
              </a:lnSpc>
            </a:pPr>
            <a:r>
              <a:rPr lang="zh-CN" altLang="zh-CN" sz="1600" b="1" dirty="0">
                <a:latin typeface="宋体" panose="02010600030101010101" pitchFamily="2" charset="-122"/>
                <a:ea typeface="宋体" panose="02010600030101010101" pitchFamily="2" charset="-122"/>
              </a:rPr>
              <a:t>例如，</a:t>
            </a:r>
            <a:r>
              <a:rPr lang="en-US" altLang="zh-CN" sz="1600" b="1" dirty="0">
                <a:latin typeface="宋体" panose="02010600030101010101" pitchFamily="2" charset="-122"/>
                <a:ea typeface="宋体" panose="02010600030101010101" pitchFamily="2" charset="-122"/>
              </a:rPr>
              <a:t>(456)10</a:t>
            </a:r>
            <a:r>
              <a:rPr lang="zh-CN" altLang="zh-CN" sz="1600" b="1" dirty="0">
                <a:latin typeface="宋体" panose="02010600030101010101" pitchFamily="2" charset="-122"/>
                <a:ea typeface="宋体" panose="02010600030101010101" pitchFamily="2" charset="-122"/>
              </a:rPr>
              <a:t>表示的是十进制数，</a:t>
            </a:r>
            <a:r>
              <a:rPr lang="en-US" altLang="zh-CN" sz="1600" b="1" dirty="0">
                <a:latin typeface="宋体" panose="02010600030101010101" pitchFamily="2" charset="-122"/>
                <a:ea typeface="宋体" panose="02010600030101010101" pitchFamily="2" charset="-122"/>
              </a:rPr>
              <a:t>(456)8</a:t>
            </a:r>
            <a:r>
              <a:rPr lang="zh-CN" altLang="zh-CN" sz="1600" b="1" dirty="0">
                <a:latin typeface="宋体" panose="02010600030101010101" pitchFamily="2" charset="-122"/>
                <a:ea typeface="宋体" panose="02010600030101010101" pitchFamily="2" charset="-122"/>
              </a:rPr>
              <a:t>表示的是八进制数</a:t>
            </a:r>
            <a:r>
              <a:rPr lang="zh-CN" altLang="en-US" sz="1600" b="1" dirty="0">
                <a:latin typeface="宋体" panose="02010600030101010101" pitchFamily="2" charset="-122"/>
                <a:ea typeface="宋体" panose="02010600030101010101" pitchFamily="2" charset="-122"/>
              </a:rPr>
              <a:t>。</a:t>
            </a:r>
            <a:endParaRPr lang="en-US" altLang="zh-CN" sz="1600" b="1" dirty="0">
              <a:latin typeface="宋体" panose="02010600030101010101" pitchFamily="2" charset="-122"/>
              <a:ea typeface="宋体" panose="02010600030101010101" pitchFamily="2" charset="-122"/>
            </a:endParaRPr>
          </a:p>
          <a:p>
            <a:pPr indent="304800" algn="just">
              <a:lnSpc>
                <a:spcPct val="150000"/>
              </a:lnSpc>
            </a:pPr>
            <a:r>
              <a:rPr lang="zh-CN" altLang="zh-CN" sz="1600" b="1" dirty="0">
                <a:latin typeface="宋体" panose="02010600030101010101" pitchFamily="2" charset="-122"/>
                <a:ea typeface="宋体" panose="02010600030101010101" pitchFamily="2" charset="-122"/>
              </a:rPr>
              <a:t>也可以用</a:t>
            </a:r>
            <a:r>
              <a:rPr lang="zh-CN" altLang="zh-CN" sz="1600" b="1" dirty="0">
                <a:solidFill>
                  <a:srgbClr val="FF0000"/>
                </a:solidFill>
                <a:latin typeface="宋体" panose="02010600030101010101" pitchFamily="2" charset="-122"/>
                <a:ea typeface="宋体" panose="02010600030101010101" pitchFamily="2" charset="-122"/>
              </a:rPr>
              <a:t>字母下标</a:t>
            </a:r>
            <a:r>
              <a:rPr lang="zh-CN" altLang="zh-CN" sz="1600" b="1" dirty="0">
                <a:latin typeface="宋体" panose="02010600030101010101" pitchFamily="2" charset="-122"/>
                <a:ea typeface="宋体" panose="02010600030101010101" pitchFamily="2" charset="-122"/>
              </a:rPr>
              <a:t>的方式来表示不同数制的数，例如，</a:t>
            </a:r>
            <a:r>
              <a:rPr lang="en-US" altLang="zh-CN" sz="1600" b="1" dirty="0">
                <a:latin typeface="宋体" panose="02010600030101010101" pitchFamily="2" charset="-122"/>
                <a:ea typeface="宋体" panose="02010600030101010101" pitchFamily="2" charset="-122"/>
              </a:rPr>
              <a:t>(456)D</a:t>
            </a:r>
            <a:r>
              <a:rPr lang="zh-CN" altLang="zh-CN" sz="1600" b="1" dirty="0">
                <a:latin typeface="宋体" panose="02010600030101010101" pitchFamily="2" charset="-122"/>
                <a:ea typeface="宋体" panose="02010600030101010101" pitchFamily="2" charset="-122"/>
              </a:rPr>
              <a:t>表示的是十进制数</a:t>
            </a:r>
            <a:r>
              <a:rPr lang="en-US" altLang="zh-CN" sz="1600" b="1" dirty="0">
                <a:latin typeface="宋体" panose="02010600030101010101" pitchFamily="2" charset="-122"/>
                <a:ea typeface="宋体" panose="02010600030101010101" pitchFamily="2" charset="-122"/>
              </a:rPr>
              <a:t>, (456)O</a:t>
            </a:r>
            <a:r>
              <a:rPr lang="zh-CN" altLang="zh-CN" sz="1600" b="1" dirty="0">
                <a:latin typeface="宋体" panose="02010600030101010101" pitchFamily="2" charset="-122"/>
                <a:ea typeface="宋体" panose="02010600030101010101" pitchFamily="2" charset="-122"/>
              </a:rPr>
              <a:t>表示的是八进制数。</a:t>
            </a:r>
            <a:endParaRPr lang="en-US" altLang="zh-CN" sz="1600" b="1" dirty="0">
              <a:latin typeface="宋体" panose="02010600030101010101" pitchFamily="2" charset="-122"/>
              <a:ea typeface="宋体" panose="02010600030101010101" pitchFamily="2" charset="-122"/>
            </a:endParaRPr>
          </a:p>
          <a:p>
            <a:pPr indent="304800" algn="just">
              <a:lnSpc>
                <a:spcPct val="150000"/>
              </a:lnSpc>
            </a:pPr>
            <a:r>
              <a:rPr lang="zh-CN" altLang="zh-CN" sz="1600" b="1" dirty="0">
                <a:latin typeface="宋体" panose="02010600030101010101" pitchFamily="2" charset="-122"/>
                <a:ea typeface="宋体" panose="02010600030101010101" pitchFamily="2" charset="-122"/>
              </a:rPr>
              <a:t>在程序设计中，为区分不同进制数，常在数字后直接加字母来表示，如</a:t>
            </a:r>
            <a:r>
              <a:rPr lang="en-US" altLang="zh-CN" sz="1600" b="1" dirty="0">
                <a:latin typeface="宋体" panose="02010600030101010101" pitchFamily="2" charset="-122"/>
                <a:ea typeface="宋体" panose="02010600030101010101" pitchFamily="2" charset="-122"/>
              </a:rPr>
              <a:t>456D</a:t>
            </a:r>
            <a:r>
              <a:rPr lang="zh-CN" altLang="zh-CN" sz="1600" b="1" dirty="0">
                <a:latin typeface="宋体" panose="02010600030101010101" pitchFamily="2" charset="-122"/>
                <a:ea typeface="宋体" panose="02010600030101010101" pitchFamily="2" charset="-122"/>
              </a:rPr>
              <a:t>表示是十进制数。</a:t>
            </a:r>
            <a:endParaRPr lang="zh-CN" altLang="zh-CN" sz="1600" b="1" dirty="0">
              <a:latin typeface="宋体" panose="02010600030101010101" pitchFamily="2" charset="-122"/>
              <a:ea typeface="宋体" panose="02010600030101010101" pitchFamily="2" charset="-122"/>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custDataLst>
              <p:tags r:id="rId1"/>
            </p:custDataLst>
          </p:nvPr>
        </p:nvGraphicFramePr>
        <p:xfrm>
          <a:off x="1505972" y="1772816"/>
          <a:ext cx="5874340" cy="4465288"/>
        </p:xfrm>
        <a:graphic>
          <a:graphicData uri="http://schemas.openxmlformats.org/drawingml/2006/table">
            <a:tbl>
              <a:tblPr firstRow="1" firstCol="1" bandRow="1">
                <a:tableStyleId>{5C22544A-7EE6-4342-B048-85BDC9FD1C3A}</a:tableStyleId>
              </a:tblPr>
              <a:tblGrid>
                <a:gridCol w="1468585"/>
                <a:gridCol w="1468585"/>
                <a:gridCol w="1468585"/>
                <a:gridCol w="1468585"/>
              </a:tblGrid>
              <a:tr h="262984">
                <a:tc>
                  <a:txBody>
                    <a:bodyPr/>
                    <a:lstStyle/>
                    <a:p>
                      <a:pPr indent="266700" algn="ctr">
                        <a:lnSpc>
                          <a:spcPct val="150000"/>
                        </a:lnSpc>
                      </a:pPr>
                      <a:r>
                        <a:rPr lang="zh-CN" sz="1200" kern="100">
                          <a:effectLst/>
                        </a:rPr>
                        <a:t>十六进制数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十进制数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八进制数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二进制数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0000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0001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0010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0011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4</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4</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4</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0100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5</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5</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5</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0101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6</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6</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6</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0110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7</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7</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7</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0111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8</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8</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1000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9</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9</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1001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A</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1010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B</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1011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C</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14</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1100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D</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15</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1101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E</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14</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16</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1110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62644">
                <a:tc>
                  <a:txBody>
                    <a:bodyPr/>
                    <a:lstStyle/>
                    <a:p>
                      <a:pPr indent="266700" algn="ctr">
                        <a:lnSpc>
                          <a:spcPct val="150000"/>
                        </a:lnSpc>
                      </a:pPr>
                      <a:r>
                        <a:rPr lang="en-US" sz="1200" kern="100">
                          <a:effectLst/>
                        </a:rPr>
                        <a:t>F</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15</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17</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dirty="0">
                          <a:effectLst/>
                        </a:rPr>
                        <a:t>1111</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bl>
          </a:graphicData>
        </a:graphic>
      </p:graphicFrame>
      <p:sp>
        <p:nvSpPr>
          <p:cNvPr id="8" name="文本框 7"/>
          <p:cNvSpPr txBox="1"/>
          <p:nvPr/>
        </p:nvSpPr>
        <p:spPr>
          <a:xfrm>
            <a:off x="251520" y="920971"/>
            <a:ext cx="6289441" cy="875881"/>
          </a:xfrm>
          <a:prstGeom prst="rect">
            <a:avLst/>
          </a:prstGeom>
          <a:noFill/>
        </p:spPr>
        <p:txBody>
          <a:bodyPr wrap="square">
            <a:spAutoFit/>
          </a:bodyPr>
          <a:lstStyle/>
          <a:p>
            <a:pPr indent="304800" algn="just">
              <a:lnSpc>
                <a:spcPct val="150000"/>
              </a:lnSpc>
            </a:pP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如</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表</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1-2</a:t>
            </a: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所示，</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给出</a:t>
            </a: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了</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几种常用制数的对应关系表。</a:t>
            </a:r>
            <a:endParaRPr lang="zh-CN" altLang="zh-CN" sz="18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ctr">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zh-CN" altLang="zh-CN" sz="14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表</a:t>
            </a:r>
            <a:r>
              <a:rPr lang="en-US" altLang="zh-CN" sz="14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1-2 </a:t>
            </a:r>
            <a:r>
              <a:rPr lang="zh-CN" altLang="zh-CN" sz="14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常用数制对应关系表</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611560" y="1412776"/>
            <a:ext cx="7086600" cy="2199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40000"/>
              </a:lnSpc>
              <a:spcBef>
                <a:spcPct val="30000"/>
              </a:spcBef>
              <a:buFontTx/>
              <a:buNone/>
            </a:pPr>
            <a:r>
              <a:rPr lang="zh-CN" altLang="en-US" sz="2000" b="1" dirty="0">
                <a:solidFill>
                  <a:srgbClr val="FF0000"/>
                </a:solidFill>
                <a:latin typeface="Arial" panose="020B0604020202020204" pitchFamily="34" charset="0"/>
                <a:ea typeface="楷体_GB2312" pitchFamily="49" charset="-122"/>
                <a:sym typeface="Monotype Sorts" pitchFamily="2" charset="2"/>
              </a:rPr>
              <a:t>注意二进制的算术运算：</a:t>
            </a:r>
            <a:endParaRPr lang="zh-CN" altLang="en-US" sz="2000" b="1" dirty="0">
              <a:solidFill>
                <a:srgbClr val="FF0000"/>
              </a:solidFill>
              <a:latin typeface="Arial" panose="020B0604020202020204" pitchFamily="34" charset="0"/>
              <a:ea typeface="楷体_GB2312" pitchFamily="49" charset="-122"/>
              <a:sym typeface="Monotype Sorts" pitchFamily="2" charset="2"/>
            </a:endParaRPr>
          </a:p>
          <a:p>
            <a:pPr eaLnBrk="1" hangingPunct="1">
              <a:lnSpc>
                <a:spcPct val="140000"/>
              </a:lnSpc>
              <a:spcBef>
                <a:spcPct val="0"/>
              </a:spcBef>
              <a:buFontTx/>
              <a:buNone/>
            </a:pPr>
            <a:r>
              <a:rPr lang="en-US" altLang="zh-CN" sz="2000" b="1" dirty="0">
                <a:latin typeface="Arial" panose="020B0604020202020204" pitchFamily="34" charset="0"/>
                <a:ea typeface="楷体_GB2312" pitchFamily="49" charset="-122"/>
                <a:sym typeface="Monotype Sorts" pitchFamily="2" charset="2"/>
              </a:rPr>
              <a:t>A</a:t>
            </a:r>
            <a:r>
              <a:rPr lang="zh-CN" altLang="en-US" sz="2000" b="1" dirty="0">
                <a:latin typeface="Arial" panose="020B0604020202020204" pitchFamily="34" charset="0"/>
                <a:ea typeface="楷体_GB2312" pitchFamily="49" charset="-122"/>
                <a:sym typeface="Monotype Sorts" pitchFamily="2" charset="2"/>
              </a:rPr>
              <a:t>、加法：</a:t>
            </a:r>
            <a:endParaRPr lang="zh-CN" altLang="en-US" sz="2000" b="1" dirty="0">
              <a:latin typeface="Arial" panose="020B0604020202020204" pitchFamily="34" charset="0"/>
              <a:ea typeface="楷体_GB2312" pitchFamily="49" charset="-122"/>
              <a:sym typeface="Monotype Sorts" pitchFamily="2" charset="2"/>
            </a:endParaRPr>
          </a:p>
          <a:p>
            <a:pPr eaLnBrk="1" hangingPunct="1">
              <a:lnSpc>
                <a:spcPct val="140000"/>
              </a:lnSpc>
              <a:spcBef>
                <a:spcPct val="0"/>
              </a:spcBef>
              <a:buFontTx/>
              <a:buNone/>
            </a:pPr>
            <a:r>
              <a:rPr lang="zh-CN" altLang="en-US" sz="2000" b="1" dirty="0">
                <a:latin typeface="Arial" panose="020B0604020202020204" pitchFamily="34" charset="0"/>
                <a:ea typeface="楷体_GB2312" pitchFamily="49" charset="-122"/>
                <a:sym typeface="Monotype Sorts" pitchFamily="2" charset="2"/>
              </a:rPr>
              <a:t>    </a:t>
            </a:r>
            <a:r>
              <a:rPr lang="en-US" altLang="zh-CN" sz="2000" b="1" dirty="0">
                <a:latin typeface="Arial" panose="020B0604020202020204" pitchFamily="34" charset="0"/>
                <a:ea typeface="楷体_GB2312" pitchFamily="49" charset="-122"/>
                <a:sym typeface="Monotype Sorts" pitchFamily="2" charset="2"/>
              </a:rPr>
              <a:t>0+0=0</a:t>
            </a:r>
            <a:endParaRPr lang="en-US" altLang="zh-CN" sz="2000" b="1" dirty="0">
              <a:latin typeface="Arial" panose="020B0604020202020204" pitchFamily="34" charset="0"/>
              <a:ea typeface="楷体_GB2312" pitchFamily="49" charset="-122"/>
              <a:sym typeface="Monotype Sorts" pitchFamily="2" charset="2"/>
            </a:endParaRPr>
          </a:p>
          <a:p>
            <a:pPr eaLnBrk="1" hangingPunct="1">
              <a:lnSpc>
                <a:spcPct val="140000"/>
              </a:lnSpc>
              <a:spcBef>
                <a:spcPct val="0"/>
              </a:spcBef>
              <a:buFontTx/>
              <a:buNone/>
            </a:pPr>
            <a:r>
              <a:rPr lang="en-US" altLang="zh-CN" sz="2000" b="1" dirty="0">
                <a:latin typeface="Arial" panose="020B0604020202020204" pitchFamily="34" charset="0"/>
                <a:ea typeface="楷体_GB2312" pitchFamily="49" charset="-122"/>
                <a:sym typeface="Monotype Sorts" pitchFamily="2" charset="2"/>
              </a:rPr>
              <a:t>    0+1=1+0=1</a:t>
            </a:r>
            <a:endParaRPr lang="en-US" altLang="zh-CN" sz="2000" b="1" dirty="0">
              <a:latin typeface="Arial" panose="020B0604020202020204" pitchFamily="34" charset="0"/>
              <a:ea typeface="楷体_GB2312" pitchFamily="49" charset="-122"/>
              <a:sym typeface="Monotype Sorts" pitchFamily="2" charset="2"/>
            </a:endParaRPr>
          </a:p>
          <a:p>
            <a:pPr eaLnBrk="1" hangingPunct="1">
              <a:lnSpc>
                <a:spcPct val="140000"/>
              </a:lnSpc>
              <a:spcBef>
                <a:spcPct val="0"/>
              </a:spcBef>
              <a:buFontTx/>
              <a:buNone/>
            </a:pPr>
            <a:r>
              <a:rPr lang="en-US" altLang="zh-CN" sz="2000" b="1" dirty="0">
                <a:latin typeface="Arial" panose="020B0604020202020204" pitchFamily="34" charset="0"/>
                <a:ea typeface="楷体_GB2312" pitchFamily="49" charset="-122"/>
                <a:sym typeface="Monotype Sorts" pitchFamily="2" charset="2"/>
              </a:rPr>
              <a:t>    1+1=10</a:t>
            </a:r>
            <a:r>
              <a:rPr lang="zh-CN" altLang="en-US" sz="2000" b="1" dirty="0">
                <a:latin typeface="Arial" panose="020B0604020202020204" pitchFamily="34" charset="0"/>
                <a:ea typeface="楷体_GB2312" pitchFamily="49" charset="-122"/>
                <a:sym typeface="Monotype Sorts" pitchFamily="2" charset="2"/>
              </a:rPr>
              <a:t>（逢二进一）</a:t>
            </a:r>
            <a:endParaRPr lang="zh-CN" altLang="en-US" sz="2800" b="1" dirty="0">
              <a:latin typeface="Arial" panose="020B0604020202020204" pitchFamily="34" charset="0"/>
              <a:ea typeface="楷体_GB2312" pitchFamily="49" charset="-122"/>
              <a:sym typeface="Monotype Sorts" pitchFamily="2" charset="2"/>
            </a:endParaRPr>
          </a:p>
        </p:txBody>
      </p:sp>
      <p:sp>
        <p:nvSpPr>
          <p:cNvPr id="3" name="Text Box 4"/>
          <p:cNvSpPr txBox="1">
            <a:spLocks noChangeArrowheads="1"/>
          </p:cNvSpPr>
          <p:nvPr/>
        </p:nvSpPr>
        <p:spPr bwMode="auto">
          <a:xfrm>
            <a:off x="4788024" y="1628800"/>
            <a:ext cx="419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b="1" dirty="0"/>
              <a:t>例：</a:t>
            </a:r>
            <a:r>
              <a:rPr lang="en-US" altLang="zh-CN" b="1" dirty="0"/>
              <a:t>1101+110 =</a:t>
            </a:r>
            <a:r>
              <a:rPr lang="zh-CN" altLang="en-US" b="1" dirty="0"/>
              <a:t>？</a:t>
            </a:r>
            <a:endParaRPr lang="zh-CN" altLang="en-US" b="1" dirty="0"/>
          </a:p>
        </p:txBody>
      </p:sp>
      <p:grpSp>
        <p:nvGrpSpPr>
          <p:cNvPr id="4" name="Group 5"/>
          <p:cNvGrpSpPr/>
          <p:nvPr/>
        </p:nvGrpSpPr>
        <p:grpSpPr bwMode="auto">
          <a:xfrm>
            <a:off x="5626224" y="2162201"/>
            <a:ext cx="2819400" cy="1717676"/>
            <a:chOff x="3456" y="3072"/>
            <a:chExt cx="1776" cy="1082"/>
          </a:xfrm>
        </p:grpSpPr>
        <p:sp>
          <p:nvSpPr>
            <p:cNvPr id="5" name="Text Box 6"/>
            <p:cNvSpPr txBox="1">
              <a:spLocks noChangeArrowheads="1"/>
            </p:cNvSpPr>
            <p:nvPr/>
          </p:nvSpPr>
          <p:spPr bwMode="auto">
            <a:xfrm>
              <a:off x="3456" y="3072"/>
              <a:ext cx="1776" cy="1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en-US" altLang="zh-CN" b="1" dirty="0"/>
                <a:t>       1 1 0 1</a:t>
              </a:r>
              <a:endParaRPr lang="en-US" altLang="zh-CN" b="1" dirty="0"/>
            </a:p>
            <a:p>
              <a:pPr eaLnBrk="1" hangingPunct="1">
                <a:spcBef>
                  <a:spcPct val="0"/>
                </a:spcBef>
                <a:buFontTx/>
                <a:buNone/>
              </a:pPr>
              <a:r>
                <a:rPr lang="en-US" altLang="zh-CN" b="1" dirty="0"/>
                <a:t>+        1 1 0</a:t>
              </a:r>
              <a:endParaRPr lang="en-US" altLang="zh-CN" b="1" dirty="0"/>
            </a:p>
            <a:p>
              <a:pPr eaLnBrk="1" hangingPunct="1">
                <a:spcBef>
                  <a:spcPct val="30000"/>
                </a:spcBef>
                <a:buFontTx/>
                <a:buNone/>
              </a:pPr>
              <a:r>
                <a:rPr lang="en-US" altLang="zh-CN" b="1" dirty="0"/>
                <a:t>    1 0 0 1 1</a:t>
              </a:r>
              <a:endParaRPr lang="en-US" altLang="zh-CN" b="1" dirty="0"/>
            </a:p>
          </p:txBody>
        </p:sp>
        <p:sp>
          <p:nvSpPr>
            <p:cNvPr id="6" name="Line 7"/>
            <p:cNvSpPr>
              <a:spLocks noChangeShapeType="1"/>
            </p:cNvSpPr>
            <p:nvPr/>
          </p:nvSpPr>
          <p:spPr bwMode="auto">
            <a:xfrm>
              <a:off x="3456" y="3464"/>
              <a:ext cx="1344"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7" name="Text Box 2"/>
          <p:cNvSpPr txBox="1">
            <a:spLocks noChangeArrowheads="1"/>
          </p:cNvSpPr>
          <p:nvPr/>
        </p:nvSpPr>
        <p:spPr bwMode="auto">
          <a:xfrm>
            <a:off x="673224" y="4005064"/>
            <a:ext cx="7086600" cy="1809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30000"/>
              </a:spcBef>
              <a:buFontTx/>
              <a:buNone/>
            </a:pPr>
            <a:r>
              <a:rPr lang="en-US" altLang="zh-CN" b="1" dirty="0">
                <a:latin typeface="Arial" panose="020B0604020202020204" pitchFamily="34" charset="0"/>
                <a:ea typeface="楷体_GB2312" pitchFamily="49" charset="-122"/>
                <a:sym typeface="Monotype Sorts" pitchFamily="2" charset="2"/>
              </a:rPr>
              <a:t>B</a:t>
            </a:r>
            <a:r>
              <a:rPr lang="zh-CN" altLang="en-US" b="1" dirty="0">
                <a:latin typeface="Arial" panose="020B0604020202020204" pitchFamily="34" charset="0"/>
                <a:ea typeface="楷体_GB2312" pitchFamily="49" charset="-122"/>
                <a:sym typeface="Monotype Sorts" pitchFamily="2" charset="2"/>
              </a:rPr>
              <a:t>、减法：</a:t>
            </a:r>
            <a:endParaRPr lang="zh-CN" altLang="en-US" b="1" dirty="0">
              <a:latin typeface="Arial" panose="020B0604020202020204" pitchFamily="34" charset="0"/>
              <a:ea typeface="楷体_GB2312" pitchFamily="49" charset="-122"/>
              <a:sym typeface="Monotype Sorts" pitchFamily="2" charset="2"/>
            </a:endParaRPr>
          </a:p>
          <a:p>
            <a:pPr eaLnBrk="1" hangingPunct="1">
              <a:spcBef>
                <a:spcPct val="30000"/>
              </a:spcBef>
              <a:buFontTx/>
              <a:buNone/>
            </a:pPr>
            <a:r>
              <a:rPr lang="zh-CN" altLang="en-US" b="1" dirty="0">
                <a:solidFill>
                  <a:srgbClr val="3333CC"/>
                </a:solidFill>
                <a:latin typeface="Arial" panose="020B0604020202020204" pitchFamily="34" charset="0"/>
                <a:ea typeface="楷体_GB2312" pitchFamily="49" charset="-122"/>
                <a:sym typeface="Monotype Sorts" pitchFamily="2" charset="2"/>
              </a:rPr>
              <a:t>       </a:t>
            </a:r>
            <a:r>
              <a:rPr lang="en-US" altLang="zh-CN" b="1" dirty="0">
                <a:solidFill>
                  <a:srgbClr val="3333CC"/>
                </a:solidFill>
                <a:latin typeface="Arial" panose="020B0604020202020204" pitchFamily="34" charset="0"/>
                <a:ea typeface="楷体_GB2312" pitchFamily="49" charset="-122"/>
                <a:sym typeface="Monotype Sorts" pitchFamily="2" charset="2"/>
              </a:rPr>
              <a:t>0-0=0</a:t>
            </a:r>
            <a:endParaRPr lang="en-US" altLang="zh-CN" b="1" dirty="0">
              <a:solidFill>
                <a:srgbClr val="3333CC"/>
              </a:solidFill>
              <a:latin typeface="Arial" panose="020B0604020202020204" pitchFamily="34" charset="0"/>
              <a:ea typeface="楷体_GB2312" pitchFamily="49" charset="-122"/>
              <a:sym typeface="Monotype Sorts" pitchFamily="2" charset="2"/>
            </a:endParaRPr>
          </a:p>
          <a:p>
            <a:pPr eaLnBrk="1" hangingPunct="1">
              <a:spcBef>
                <a:spcPct val="30000"/>
              </a:spcBef>
              <a:buFontTx/>
              <a:buNone/>
            </a:pPr>
            <a:r>
              <a:rPr lang="en-US" altLang="zh-CN" b="1" dirty="0">
                <a:solidFill>
                  <a:srgbClr val="3333CC"/>
                </a:solidFill>
                <a:latin typeface="Arial" panose="020B0604020202020204" pitchFamily="34" charset="0"/>
                <a:ea typeface="楷体_GB2312" pitchFamily="49" charset="-122"/>
                <a:sym typeface="Monotype Sorts" pitchFamily="2" charset="2"/>
              </a:rPr>
              <a:t>       1-0=1</a:t>
            </a:r>
            <a:endParaRPr lang="en-US" altLang="zh-CN" b="1" dirty="0">
              <a:solidFill>
                <a:srgbClr val="3333CC"/>
              </a:solidFill>
              <a:latin typeface="Arial" panose="020B0604020202020204" pitchFamily="34" charset="0"/>
              <a:ea typeface="楷体_GB2312" pitchFamily="49" charset="-122"/>
              <a:sym typeface="Monotype Sorts" pitchFamily="2" charset="2"/>
            </a:endParaRPr>
          </a:p>
          <a:p>
            <a:pPr eaLnBrk="1" hangingPunct="1">
              <a:spcBef>
                <a:spcPct val="30000"/>
              </a:spcBef>
              <a:buFontTx/>
              <a:buNone/>
            </a:pPr>
            <a:r>
              <a:rPr lang="en-US" altLang="zh-CN" b="1" dirty="0">
                <a:solidFill>
                  <a:srgbClr val="3333CC"/>
                </a:solidFill>
                <a:latin typeface="Arial" panose="020B0604020202020204" pitchFamily="34" charset="0"/>
                <a:ea typeface="楷体_GB2312" pitchFamily="49" charset="-122"/>
                <a:sym typeface="Monotype Sorts" pitchFamily="2" charset="2"/>
              </a:rPr>
              <a:t>       1-1=0</a:t>
            </a:r>
            <a:endParaRPr lang="en-US" altLang="zh-CN" b="1" dirty="0">
              <a:solidFill>
                <a:srgbClr val="3333CC"/>
              </a:solidFill>
              <a:latin typeface="Arial" panose="020B0604020202020204" pitchFamily="34" charset="0"/>
              <a:ea typeface="楷体_GB2312" pitchFamily="49" charset="-122"/>
              <a:sym typeface="Monotype Sorts" pitchFamily="2" charset="2"/>
            </a:endParaRPr>
          </a:p>
          <a:p>
            <a:pPr eaLnBrk="1" hangingPunct="1">
              <a:spcBef>
                <a:spcPct val="30000"/>
              </a:spcBef>
              <a:buFontTx/>
              <a:buNone/>
            </a:pPr>
            <a:r>
              <a:rPr lang="en-US" altLang="zh-CN" b="1" dirty="0">
                <a:solidFill>
                  <a:srgbClr val="3333CC"/>
                </a:solidFill>
                <a:latin typeface="Arial" panose="020B0604020202020204" pitchFamily="34" charset="0"/>
                <a:ea typeface="楷体_GB2312" pitchFamily="49" charset="-122"/>
              </a:rPr>
              <a:t>       10-1=1</a:t>
            </a:r>
            <a:r>
              <a:rPr lang="zh-CN" altLang="en-US" b="1" dirty="0">
                <a:solidFill>
                  <a:srgbClr val="3333CC"/>
                </a:solidFill>
                <a:latin typeface="Arial" panose="020B0604020202020204" pitchFamily="34" charset="0"/>
                <a:ea typeface="楷体_GB2312" pitchFamily="49" charset="-122"/>
              </a:rPr>
              <a:t>（</a:t>
            </a:r>
            <a:r>
              <a:rPr lang="zh-CN" altLang="en-US" b="1" dirty="0">
                <a:solidFill>
                  <a:srgbClr val="FF0000"/>
                </a:solidFill>
                <a:latin typeface="Arial" panose="020B0604020202020204" pitchFamily="34" charset="0"/>
                <a:ea typeface="楷体_GB2312" pitchFamily="49" charset="-122"/>
              </a:rPr>
              <a:t>借一当二</a:t>
            </a:r>
            <a:r>
              <a:rPr lang="zh-CN" altLang="en-US" b="1" dirty="0">
                <a:solidFill>
                  <a:srgbClr val="3333CC"/>
                </a:solidFill>
                <a:latin typeface="Arial" panose="020B0604020202020204" pitchFamily="34" charset="0"/>
                <a:ea typeface="楷体_GB2312" pitchFamily="49" charset="-122"/>
              </a:rPr>
              <a:t>）</a:t>
            </a:r>
            <a:endParaRPr lang="zh-CN" altLang="en-US" b="1" dirty="0">
              <a:latin typeface="Arial" panose="020B0604020202020204" pitchFamily="34" charset="0"/>
              <a:ea typeface="楷体_GB2312" pitchFamily="49" charset="-122"/>
            </a:endParaRPr>
          </a:p>
        </p:txBody>
      </p:sp>
      <p:sp>
        <p:nvSpPr>
          <p:cNvPr id="8" name="Text Box 3"/>
          <p:cNvSpPr txBox="1">
            <a:spLocks noChangeArrowheads="1"/>
          </p:cNvSpPr>
          <p:nvPr/>
        </p:nvSpPr>
        <p:spPr bwMode="auto">
          <a:xfrm>
            <a:off x="4000500" y="4114354"/>
            <a:ext cx="22316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b="1" dirty="0">
                <a:latin typeface="Arial" panose="020B0604020202020204" pitchFamily="34" charset="0"/>
                <a:ea typeface="楷体_GB2312" pitchFamily="49" charset="-122"/>
              </a:rPr>
              <a:t>例：</a:t>
            </a:r>
            <a:r>
              <a:rPr lang="en-US" altLang="zh-CN" b="1" dirty="0">
                <a:latin typeface="Arial" panose="020B0604020202020204" pitchFamily="34" charset="0"/>
                <a:ea typeface="楷体_GB2312" pitchFamily="49" charset="-122"/>
              </a:rPr>
              <a:t>1101-110 =</a:t>
            </a:r>
            <a:r>
              <a:rPr lang="zh-CN" altLang="en-US" b="1" dirty="0">
                <a:latin typeface="Arial" panose="020B0604020202020204" pitchFamily="34" charset="0"/>
                <a:ea typeface="楷体_GB2312" pitchFamily="49" charset="-122"/>
              </a:rPr>
              <a:t>？</a:t>
            </a:r>
            <a:endParaRPr lang="zh-CN" altLang="en-US" b="1" dirty="0">
              <a:latin typeface="Arial" panose="020B0604020202020204" pitchFamily="34" charset="0"/>
              <a:ea typeface="楷体_GB2312" pitchFamily="49" charset="-122"/>
            </a:endParaRPr>
          </a:p>
        </p:txBody>
      </p:sp>
      <p:grpSp>
        <p:nvGrpSpPr>
          <p:cNvPr id="9" name="Group 4"/>
          <p:cNvGrpSpPr/>
          <p:nvPr/>
        </p:nvGrpSpPr>
        <p:grpSpPr bwMode="auto">
          <a:xfrm>
            <a:off x="5371678" y="4419128"/>
            <a:ext cx="2819400" cy="1495426"/>
            <a:chOff x="960" y="2736"/>
            <a:chExt cx="1776" cy="942"/>
          </a:xfrm>
        </p:grpSpPr>
        <p:sp>
          <p:nvSpPr>
            <p:cNvPr id="10" name="Text Box 5"/>
            <p:cNvSpPr txBox="1">
              <a:spLocks noChangeArrowheads="1"/>
            </p:cNvSpPr>
            <p:nvPr/>
          </p:nvSpPr>
          <p:spPr bwMode="auto">
            <a:xfrm>
              <a:off x="960" y="2736"/>
              <a:ext cx="1776" cy="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en-US" altLang="zh-CN" sz="3600" b="1" dirty="0"/>
                <a:t>    </a:t>
              </a:r>
              <a:r>
                <a:rPr lang="en-US" altLang="zh-CN" sz="2400" b="1" dirty="0"/>
                <a:t>1 1 0 1</a:t>
              </a:r>
              <a:endParaRPr lang="en-US" altLang="zh-CN" sz="2400" b="1" dirty="0"/>
            </a:p>
            <a:p>
              <a:pPr eaLnBrk="1" hangingPunct="1">
                <a:spcBef>
                  <a:spcPct val="0"/>
                </a:spcBef>
                <a:buFontTx/>
                <a:buNone/>
              </a:pPr>
              <a:r>
                <a:rPr lang="en-US" altLang="zh-CN" sz="2400" b="1" dirty="0"/>
                <a:t> -       1 1 0</a:t>
              </a:r>
              <a:endParaRPr lang="en-US" altLang="zh-CN" sz="2400" b="1" dirty="0"/>
            </a:p>
            <a:p>
              <a:pPr eaLnBrk="1" hangingPunct="1">
                <a:spcBef>
                  <a:spcPct val="30000"/>
                </a:spcBef>
                <a:buFontTx/>
                <a:buNone/>
              </a:pPr>
              <a:r>
                <a:rPr lang="en-US" altLang="zh-CN" sz="2400" b="1" dirty="0"/>
                <a:t>          1 1 1</a:t>
              </a:r>
              <a:endParaRPr lang="en-US" altLang="zh-CN" sz="3600" b="1" dirty="0"/>
            </a:p>
          </p:txBody>
        </p:sp>
        <p:sp>
          <p:nvSpPr>
            <p:cNvPr id="11" name="Line 6"/>
            <p:cNvSpPr>
              <a:spLocks noChangeShapeType="1"/>
            </p:cNvSpPr>
            <p:nvPr/>
          </p:nvSpPr>
          <p:spPr bwMode="auto">
            <a:xfrm>
              <a:off x="960" y="3392"/>
              <a:ext cx="1344"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26314" y="1389636"/>
            <a:ext cx="6711652" cy="191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30000"/>
              </a:lnSpc>
              <a:spcBef>
                <a:spcPct val="50000"/>
              </a:spcBef>
              <a:buFont typeface="Wingdings" panose="05000000000000000000" pitchFamily="2" charset="2"/>
              <a:buChar char="u"/>
            </a:pPr>
            <a:r>
              <a:rPr lang="zh-CN" altLang="en-US" b="1" dirty="0">
                <a:solidFill>
                  <a:srgbClr val="0000FF"/>
                </a:solidFill>
                <a:latin typeface="Arial" panose="020B0604020202020204" pitchFamily="34" charset="0"/>
                <a:ea typeface="楷体_GB2312" pitchFamily="49" charset="-122"/>
              </a:rPr>
              <a:t>数制之间的转换</a:t>
            </a:r>
            <a:endParaRPr lang="zh-CN" altLang="en-US" b="1" dirty="0">
              <a:solidFill>
                <a:srgbClr val="0000FF"/>
              </a:solidFill>
              <a:latin typeface="Arial" panose="020B0604020202020204" pitchFamily="34" charset="0"/>
              <a:ea typeface="楷体_GB2312" pitchFamily="49" charset="-122"/>
            </a:endParaRPr>
          </a:p>
          <a:p>
            <a:pPr eaLnBrk="1" hangingPunct="1">
              <a:lnSpc>
                <a:spcPct val="130000"/>
              </a:lnSpc>
              <a:spcBef>
                <a:spcPct val="50000"/>
              </a:spcBef>
              <a:buFontTx/>
              <a:buNone/>
            </a:pPr>
            <a:r>
              <a:rPr lang="zh-CN" altLang="en-US" b="1" dirty="0">
                <a:latin typeface="Arial" panose="020B0604020202020204" pitchFamily="34" charset="0"/>
                <a:ea typeface="楷体_GB2312" pitchFamily="49" charset="-122"/>
              </a:rPr>
              <a:t>  </a:t>
            </a:r>
            <a:r>
              <a:rPr lang="en-US" altLang="zh-CN" b="1" dirty="0">
                <a:latin typeface="Arial" panose="020B0604020202020204" pitchFamily="34" charset="0"/>
                <a:ea typeface="楷体_GB2312" pitchFamily="49" charset="-122"/>
              </a:rPr>
              <a:t>1</a:t>
            </a:r>
            <a:r>
              <a:rPr lang="zh-CN" altLang="en-US" b="1" dirty="0">
                <a:latin typeface="Arial" panose="020B0604020202020204" pitchFamily="34" charset="0"/>
                <a:ea typeface="楷体_GB2312" pitchFamily="49" charset="-122"/>
              </a:rPr>
              <a:t>、</a:t>
            </a:r>
            <a:r>
              <a:rPr lang="zh-CN" altLang="en-US" b="1" dirty="0">
                <a:solidFill>
                  <a:srgbClr val="CC0066"/>
                </a:solidFill>
                <a:latin typeface="Arial" panose="020B0604020202020204" pitchFamily="34" charset="0"/>
                <a:ea typeface="楷体_GB2312" pitchFamily="49" charset="-122"/>
              </a:rPr>
              <a:t>十进制数              二进制数</a:t>
            </a:r>
            <a:endParaRPr lang="zh-CN" altLang="en-US" b="1" dirty="0">
              <a:solidFill>
                <a:srgbClr val="CC0066"/>
              </a:solidFill>
              <a:latin typeface="Arial" panose="020B0604020202020204" pitchFamily="34" charset="0"/>
              <a:ea typeface="楷体_GB2312" pitchFamily="49" charset="-122"/>
            </a:endParaRPr>
          </a:p>
          <a:p>
            <a:pPr eaLnBrk="1" hangingPunct="1">
              <a:lnSpc>
                <a:spcPct val="130000"/>
              </a:lnSpc>
              <a:spcBef>
                <a:spcPct val="50000"/>
              </a:spcBef>
              <a:buFontTx/>
              <a:buNone/>
            </a:pPr>
            <a:r>
              <a:rPr lang="zh-CN" altLang="en-US" b="1" dirty="0">
                <a:latin typeface="Arial" panose="020B0604020202020204" pitchFamily="34" charset="0"/>
                <a:ea typeface="楷体_GB2312" pitchFamily="49" charset="-122"/>
              </a:rPr>
              <a:t>方法：</a:t>
            </a:r>
            <a:r>
              <a:rPr lang="zh-CN" altLang="en-US" b="1" dirty="0">
                <a:solidFill>
                  <a:srgbClr val="3333CC"/>
                </a:solidFill>
                <a:latin typeface="Arial" panose="020B0604020202020204" pitchFamily="34" charset="0"/>
                <a:ea typeface="楷体_GB2312" pitchFamily="49" charset="-122"/>
              </a:rPr>
              <a:t>整数：除 </a:t>
            </a:r>
            <a:r>
              <a:rPr lang="en-US" altLang="zh-CN" b="1" dirty="0">
                <a:solidFill>
                  <a:srgbClr val="3333CC"/>
                </a:solidFill>
                <a:latin typeface="Arial" panose="020B0604020202020204" pitchFamily="34" charset="0"/>
                <a:ea typeface="楷体_GB2312" pitchFamily="49" charset="-122"/>
              </a:rPr>
              <a:t>2 </a:t>
            </a:r>
            <a:r>
              <a:rPr lang="zh-CN" altLang="en-US" b="1" dirty="0">
                <a:solidFill>
                  <a:srgbClr val="3333CC"/>
                </a:solidFill>
                <a:latin typeface="Arial" panose="020B0604020202020204" pitchFamily="34" charset="0"/>
                <a:ea typeface="楷体_GB2312" pitchFamily="49" charset="-122"/>
              </a:rPr>
              <a:t>取余法</a:t>
            </a:r>
            <a:endParaRPr lang="zh-CN" altLang="en-US" b="1" dirty="0">
              <a:solidFill>
                <a:srgbClr val="3333CC"/>
              </a:solidFill>
              <a:latin typeface="Arial" panose="020B0604020202020204" pitchFamily="34" charset="0"/>
              <a:ea typeface="楷体_GB2312" pitchFamily="49" charset="-122"/>
            </a:endParaRPr>
          </a:p>
          <a:p>
            <a:pPr eaLnBrk="1" hangingPunct="1">
              <a:lnSpc>
                <a:spcPct val="130000"/>
              </a:lnSpc>
              <a:spcBef>
                <a:spcPct val="50000"/>
              </a:spcBef>
              <a:buFontTx/>
              <a:buNone/>
            </a:pPr>
            <a:r>
              <a:rPr lang="zh-CN" altLang="en-US" b="1" dirty="0">
                <a:latin typeface="Arial" panose="020B0604020202020204" pitchFamily="34" charset="0"/>
                <a:ea typeface="楷体_GB2312" pitchFamily="49" charset="-122"/>
              </a:rPr>
              <a:t>            </a:t>
            </a:r>
            <a:r>
              <a:rPr lang="zh-CN" altLang="en-US" b="1" dirty="0">
                <a:solidFill>
                  <a:srgbClr val="3333CC"/>
                </a:solidFill>
                <a:latin typeface="Arial" panose="020B0604020202020204" pitchFamily="34" charset="0"/>
                <a:ea typeface="楷体_GB2312" pitchFamily="49" charset="-122"/>
              </a:rPr>
              <a:t>小数：乘 </a:t>
            </a:r>
            <a:r>
              <a:rPr lang="en-US" altLang="zh-CN" b="1" dirty="0">
                <a:solidFill>
                  <a:srgbClr val="3333CC"/>
                </a:solidFill>
                <a:latin typeface="Arial" panose="020B0604020202020204" pitchFamily="34" charset="0"/>
                <a:ea typeface="楷体_GB2312" pitchFamily="49" charset="-122"/>
              </a:rPr>
              <a:t>2 </a:t>
            </a:r>
            <a:r>
              <a:rPr lang="zh-CN" altLang="en-US" b="1" dirty="0">
                <a:solidFill>
                  <a:srgbClr val="3333CC"/>
                </a:solidFill>
                <a:latin typeface="Arial" panose="020B0604020202020204" pitchFamily="34" charset="0"/>
                <a:ea typeface="楷体_GB2312" pitchFamily="49" charset="-122"/>
              </a:rPr>
              <a:t>取整法</a:t>
            </a:r>
            <a:endParaRPr lang="zh-CN" altLang="en-US" b="1" dirty="0">
              <a:solidFill>
                <a:srgbClr val="3333CC"/>
              </a:solidFill>
              <a:latin typeface="Arial" panose="020B0604020202020204" pitchFamily="34" charset="0"/>
              <a:ea typeface="楷体_GB2312" pitchFamily="49" charset="-122"/>
            </a:endParaRPr>
          </a:p>
        </p:txBody>
      </p:sp>
      <p:sp>
        <p:nvSpPr>
          <p:cNvPr id="4" name="Line 4"/>
          <p:cNvSpPr>
            <a:spLocks noChangeShapeType="1"/>
          </p:cNvSpPr>
          <p:nvPr/>
        </p:nvSpPr>
        <p:spPr bwMode="auto">
          <a:xfrm>
            <a:off x="1907704" y="2116357"/>
            <a:ext cx="685800" cy="0"/>
          </a:xfrm>
          <a:prstGeom prst="line">
            <a:avLst/>
          </a:prstGeom>
          <a:noFill/>
          <a:ln w="38100">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 name="文本框 16"/>
          <p:cNvSpPr txBox="1"/>
          <p:nvPr/>
        </p:nvSpPr>
        <p:spPr>
          <a:xfrm>
            <a:off x="539552" y="3555662"/>
            <a:ext cx="7704856" cy="2296783"/>
          </a:xfrm>
          <a:prstGeom prst="rect">
            <a:avLst/>
          </a:prstGeom>
          <a:noFill/>
        </p:spPr>
        <p:txBody>
          <a:bodyPr wrap="square">
            <a:spAutoFit/>
          </a:bodyPr>
          <a:lstStyle/>
          <a:p>
            <a:pPr>
              <a:lnSpc>
                <a:spcPct val="150000"/>
              </a:lnSpc>
            </a:pPr>
            <a:r>
              <a:rPr lang="zh-CN" altLang="en-US"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巧招介绍：</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十进制数转其它进制数，包括整数和小数两部分转换，</a:t>
            </a:r>
            <a:r>
              <a:rPr lang="zh-CN" altLang="zh-CN" sz="1600" b="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整数部分采用除</a:t>
            </a:r>
            <a:r>
              <a:rPr lang="en-US" altLang="zh-CN" sz="1600" b="1" i="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R</a:t>
            </a:r>
            <a:r>
              <a:rPr lang="zh-CN" altLang="zh-CN" sz="1600" b="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取余法（</a:t>
            </a:r>
            <a:r>
              <a:rPr lang="en-US" altLang="zh-CN" sz="1600" b="1" i="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R</a:t>
            </a:r>
            <a:r>
              <a:rPr lang="zh-CN" altLang="zh-CN" sz="1600" b="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表示基数）</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，即将十进制整数不断除以</a:t>
            </a:r>
            <a:r>
              <a:rPr lang="en-US" altLang="zh-CN" sz="1600" b="1" i="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R</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取余数，直到商为</a:t>
            </a:r>
            <a:r>
              <a:rPr lang="en-US"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，余数从右向左排列，即</a:t>
            </a:r>
            <a:r>
              <a:rPr lang="zh-CN" altLang="zh-CN" sz="1600" b="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最后一个余数在最左边高位，第一个余数在最右边低位</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zh-CN" sz="1600" b="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小数部分采用乘</a:t>
            </a:r>
            <a:r>
              <a:rPr lang="en-US" altLang="zh-CN" sz="1600" b="1" i="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R</a:t>
            </a:r>
            <a:r>
              <a:rPr lang="zh-CN" altLang="zh-CN" sz="1600" b="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取整法（</a:t>
            </a:r>
            <a:r>
              <a:rPr lang="en-US" altLang="zh-CN" sz="1600" b="1" i="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R</a:t>
            </a:r>
            <a:r>
              <a:rPr lang="zh-CN" altLang="zh-CN" sz="1600" b="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表示基数），</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即将十进制小数不断乘以</a:t>
            </a:r>
            <a:r>
              <a:rPr lang="en-US" altLang="zh-CN" sz="1600" b="1" i="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R</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取整数，直到小数部分为</a:t>
            </a:r>
            <a:r>
              <a:rPr lang="en-US"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或达到要求的精度为止（小数部分可能永远不会得到</a:t>
            </a:r>
            <a:r>
              <a:rPr lang="en-US"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0</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zh-CN" sz="1600" b="1"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所得的整数从小数点开始由左向右排列，取有效精度，首次取得的整数排在最左</a:t>
            </a:r>
            <a:r>
              <a:rPr lang="zh-CN" altLang="zh-CN" sz="1600" b="1"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endParaRPr lang="zh-CN" altLang="en-US" b="1" dirty="0">
              <a:latin typeface="宋体" panose="02010600030101010101" pitchFamily="2" charset="-122"/>
              <a:ea typeface="宋体" panose="02010600030101010101" pitchFamily="2" charset="-122"/>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467544" y="1196752"/>
            <a:ext cx="273761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b="1" dirty="0">
                <a:latin typeface="Arial" panose="020B0604020202020204" pitchFamily="34" charset="0"/>
                <a:ea typeface="楷体_GB2312" pitchFamily="49" charset="-122"/>
              </a:rPr>
              <a:t>例：</a:t>
            </a:r>
            <a:r>
              <a:rPr lang="en-US" altLang="zh-CN" b="1" dirty="0">
                <a:latin typeface="Arial" panose="020B0604020202020204" pitchFamily="34" charset="0"/>
                <a:ea typeface="楷体_GB2312" pitchFamily="49" charset="-122"/>
              </a:rPr>
              <a:t>( 25.6875 )</a:t>
            </a:r>
            <a:r>
              <a:rPr lang="en-US" altLang="zh-CN" b="1" baseline="-25000" dirty="0">
                <a:latin typeface="Arial" panose="020B0604020202020204" pitchFamily="34" charset="0"/>
                <a:ea typeface="楷体_GB2312" pitchFamily="49" charset="-122"/>
              </a:rPr>
              <a:t>10</a:t>
            </a:r>
            <a:r>
              <a:rPr lang="en-US" altLang="zh-CN" b="1" dirty="0">
                <a:latin typeface="Arial" panose="020B0604020202020204" pitchFamily="34" charset="0"/>
                <a:ea typeface="楷体_GB2312" pitchFamily="49" charset="-122"/>
              </a:rPr>
              <a:t> = ( ? )</a:t>
            </a:r>
            <a:r>
              <a:rPr lang="en-US" altLang="zh-CN" b="1" baseline="-25000" dirty="0">
                <a:latin typeface="Arial" panose="020B0604020202020204" pitchFamily="34" charset="0"/>
                <a:ea typeface="楷体_GB2312" pitchFamily="49" charset="-122"/>
              </a:rPr>
              <a:t>2</a:t>
            </a:r>
            <a:endParaRPr lang="en-US" altLang="zh-CN" b="1" dirty="0">
              <a:latin typeface="Arial" panose="020B0604020202020204" pitchFamily="34" charset="0"/>
              <a:ea typeface="楷体_GB2312" pitchFamily="49" charset="-122"/>
            </a:endParaRPr>
          </a:p>
        </p:txBody>
      </p:sp>
      <p:grpSp>
        <p:nvGrpSpPr>
          <p:cNvPr id="5" name="Group 2"/>
          <p:cNvGrpSpPr/>
          <p:nvPr/>
        </p:nvGrpSpPr>
        <p:grpSpPr bwMode="auto">
          <a:xfrm>
            <a:off x="755576" y="2045867"/>
            <a:ext cx="3581400" cy="1836738"/>
            <a:chOff x="576" y="720"/>
            <a:chExt cx="2256" cy="1157"/>
          </a:xfrm>
        </p:grpSpPr>
        <p:sp>
          <p:nvSpPr>
            <p:cNvPr id="11" name="Text Box 3"/>
            <p:cNvSpPr txBox="1">
              <a:spLocks noChangeArrowheads="1"/>
            </p:cNvSpPr>
            <p:nvPr/>
          </p:nvSpPr>
          <p:spPr bwMode="auto">
            <a:xfrm>
              <a:off x="576" y="720"/>
              <a:ext cx="2256" cy="1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en-US" altLang="zh-CN" b="1" dirty="0">
                  <a:latin typeface="Arial" panose="020B0604020202020204" pitchFamily="34" charset="0"/>
                  <a:ea typeface="楷体_GB2312" pitchFamily="49" charset="-122"/>
                </a:rPr>
                <a:t>2    25          1</a:t>
              </a:r>
              <a:endParaRPr lang="en-US" altLang="zh-CN" b="1" dirty="0">
                <a:latin typeface="Arial" panose="020B0604020202020204" pitchFamily="34" charset="0"/>
                <a:ea typeface="楷体_GB2312" pitchFamily="49" charset="-122"/>
              </a:endParaRPr>
            </a:p>
            <a:p>
              <a:pPr eaLnBrk="1" hangingPunct="1">
                <a:spcBef>
                  <a:spcPct val="30000"/>
                </a:spcBef>
                <a:buFontTx/>
                <a:buNone/>
              </a:pPr>
              <a:r>
                <a:rPr lang="en-US" altLang="zh-CN" b="1" dirty="0">
                  <a:latin typeface="Arial" panose="020B0604020202020204" pitchFamily="34" charset="0"/>
                  <a:ea typeface="楷体_GB2312" pitchFamily="49" charset="-122"/>
                </a:rPr>
                <a:t>2    12          0</a:t>
              </a:r>
              <a:endParaRPr lang="en-US" altLang="zh-CN" b="1" dirty="0">
                <a:latin typeface="Arial" panose="020B0604020202020204" pitchFamily="34" charset="0"/>
                <a:ea typeface="楷体_GB2312" pitchFamily="49" charset="-122"/>
              </a:endParaRPr>
            </a:p>
            <a:p>
              <a:pPr eaLnBrk="1" hangingPunct="1">
                <a:buFontTx/>
                <a:buNone/>
              </a:pPr>
              <a:r>
                <a:rPr lang="en-US" altLang="zh-CN" b="1" dirty="0">
                  <a:latin typeface="Arial" panose="020B0604020202020204" pitchFamily="34" charset="0"/>
                  <a:ea typeface="楷体_GB2312" pitchFamily="49" charset="-122"/>
                </a:rPr>
                <a:t>2      6          0</a:t>
              </a:r>
              <a:endParaRPr lang="en-US" altLang="zh-CN" b="1" dirty="0">
                <a:latin typeface="Arial" panose="020B0604020202020204" pitchFamily="34" charset="0"/>
                <a:ea typeface="楷体_GB2312" pitchFamily="49" charset="-122"/>
              </a:endParaRPr>
            </a:p>
            <a:p>
              <a:pPr eaLnBrk="1" hangingPunct="1">
                <a:buFontTx/>
                <a:buNone/>
              </a:pPr>
              <a:r>
                <a:rPr lang="en-US" altLang="zh-CN" b="1" dirty="0">
                  <a:latin typeface="Arial" panose="020B0604020202020204" pitchFamily="34" charset="0"/>
                  <a:ea typeface="楷体_GB2312" pitchFamily="49" charset="-122"/>
                </a:rPr>
                <a:t>2      3          1</a:t>
              </a:r>
              <a:endParaRPr lang="en-US" altLang="zh-CN" b="1" dirty="0">
                <a:latin typeface="Arial" panose="020B0604020202020204" pitchFamily="34" charset="0"/>
                <a:ea typeface="楷体_GB2312" pitchFamily="49" charset="-122"/>
              </a:endParaRPr>
            </a:p>
            <a:p>
              <a:pPr eaLnBrk="1" hangingPunct="1">
                <a:buFontTx/>
                <a:buNone/>
              </a:pPr>
              <a:r>
                <a:rPr lang="en-US" altLang="zh-CN" b="1" dirty="0">
                  <a:latin typeface="Arial" panose="020B0604020202020204" pitchFamily="34" charset="0"/>
                  <a:ea typeface="楷体_GB2312" pitchFamily="49" charset="-122"/>
                </a:rPr>
                <a:t>2      1          1</a:t>
              </a:r>
              <a:endParaRPr lang="en-US" altLang="zh-CN" b="1" dirty="0">
                <a:latin typeface="Arial" panose="020B0604020202020204" pitchFamily="34" charset="0"/>
                <a:ea typeface="楷体_GB2312" pitchFamily="49" charset="-122"/>
              </a:endParaRPr>
            </a:p>
            <a:p>
              <a:pPr eaLnBrk="1" hangingPunct="1">
                <a:buFontTx/>
                <a:buNone/>
              </a:pPr>
              <a:r>
                <a:rPr lang="en-US" altLang="zh-CN" b="1" dirty="0">
                  <a:latin typeface="Arial" panose="020B0604020202020204" pitchFamily="34" charset="0"/>
                  <a:ea typeface="楷体_GB2312" pitchFamily="49" charset="-122"/>
                </a:rPr>
                <a:t>        0</a:t>
              </a:r>
              <a:endParaRPr lang="en-US" altLang="zh-CN" b="1" dirty="0">
                <a:latin typeface="Arial" panose="020B0604020202020204" pitchFamily="34" charset="0"/>
                <a:ea typeface="楷体_GB2312" pitchFamily="49" charset="-122"/>
              </a:endParaRPr>
            </a:p>
          </p:txBody>
        </p:sp>
        <p:grpSp>
          <p:nvGrpSpPr>
            <p:cNvPr id="12" name="Group 4"/>
            <p:cNvGrpSpPr/>
            <p:nvPr/>
          </p:nvGrpSpPr>
          <p:grpSpPr bwMode="auto">
            <a:xfrm>
              <a:off x="800" y="720"/>
              <a:ext cx="519" cy="182"/>
              <a:chOff x="825" y="720"/>
              <a:chExt cx="519" cy="182"/>
            </a:xfrm>
          </p:grpSpPr>
          <p:sp>
            <p:nvSpPr>
              <p:cNvPr id="25" name="Line 5"/>
              <p:cNvSpPr>
                <a:spLocks noChangeShapeType="1"/>
              </p:cNvSpPr>
              <p:nvPr/>
            </p:nvSpPr>
            <p:spPr bwMode="auto">
              <a:xfrm flipH="1">
                <a:off x="825" y="720"/>
                <a:ext cx="4" cy="18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 name="Line 6"/>
              <p:cNvSpPr>
                <a:spLocks noChangeShapeType="1"/>
              </p:cNvSpPr>
              <p:nvPr/>
            </p:nvSpPr>
            <p:spPr bwMode="auto">
              <a:xfrm>
                <a:off x="825" y="901"/>
                <a:ext cx="519"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13" name="Group 7"/>
            <p:cNvGrpSpPr/>
            <p:nvPr/>
          </p:nvGrpSpPr>
          <p:grpSpPr bwMode="auto">
            <a:xfrm>
              <a:off x="842" y="947"/>
              <a:ext cx="366" cy="182"/>
              <a:chOff x="890" y="947"/>
              <a:chExt cx="366" cy="182"/>
            </a:xfrm>
          </p:grpSpPr>
          <p:sp>
            <p:nvSpPr>
              <p:cNvPr id="23" name="Line 8"/>
              <p:cNvSpPr>
                <a:spLocks noChangeShapeType="1"/>
              </p:cNvSpPr>
              <p:nvPr/>
            </p:nvSpPr>
            <p:spPr bwMode="auto">
              <a:xfrm flipH="1">
                <a:off x="890" y="947"/>
                <a:ext cx="4" cy="18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 name="Line 9"/>
              <p:cNvSpPr>
                <a:spLocks noChangeShapeType="1"/>
              </p:cNvSpPr>
              <p:nvPr/>
            </p:nvSpPr>
            <p:spPr bwMode="auto">
              <a:xfrm>
                <a:off x="890" y="1129"/>
                <a:ext cx="366"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14" name="Group 10"/>
            <p:cNvGrpSpPr/>
            <p:nvPr/>
          </p:nvGrpSpPr>
          <p:grpSpPr bwMode="auto">
            <a:xfrm>
              <a:off x="872" y="1174"/>
              <a:ext cx="291" cy="136"/>
              <a:chOff x="735" y="742"/>
              <a:chExt cx="291" cy="136"/>
            </a:xfrm>
          </p:grpSpPr>
          <p:sp>
            <p:nvSpPr>
              <p:cNvPr id="21" name="Line 11"/>
              <p:cNvSpPr>
                <a:spLocks noChangeShapeType="1"/>
              </p:cNvSpPr>
              <p:nvPr/>
            </p:nvSpPr>
            <p:spPr bwMode="auto">
              <a:xfrm>
                <a:off x="754" y="742"/>
                <a:ext cx="0" cy="134"/>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 name="Line 12"/>
              <p:cNvSpPr>
                <a:spLocks noChangeShapeType="1"/>
              </p:cNvSpPr>
              <p:nvPr/>
            </p:nvSpPr>
            <p:spPr bwMode="auto">
              <a:xfrm flipV="1">
                <a:off x="735" y="876"/>
                <a:ext cx="291" cy="2"/>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15" name="Group 13"/>
            <p:cNvGrpSpPr/>
            <p:nvPr/>
          </p:nvGrpSpPr>
          <p:grpSpPr bwMode="auto">
            <a:xfrm>
              <a:off x="936" y="1357"/>
              <a:ext cx="182" cy="134"/>
              <a:chOff x="682" y="493"/>
              <a:chExt cx="182" cy="134"/>
            </a:xfrm>
          </p:grpSpPr>
          <p:sp>
            <p:nvSpPr>
              <p:cNvPr id="19" name="Line 14"/>
              <p:cNvSpPr>
                <a:spLocks noChangeShapeType="1"/>
              </p:cNvSpPr>
              <p:nvPr/>
            </p:nvSpPr>
            <p:spPr bwMode="auto">
              <a:xfrm flipH="1">
                <a:off x="682" y="493"/>
                <a:ext cx="0" cy="134"/>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 name="Line 15"/>
              <p:cNvSpPr>
                <a:spLocks noChangeShapeType="1"/>
              </p:cNvSpPr>
              <p:nvPr/>
            </p:nvSpPr>
            <p:spPr bwMode="auto">
              <a:xfrm>
                <a:off x="682" y="627"/>
                <a:ext cx="182"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6" name="Text Box 19"/>
          <p:cNvSpPr txBox="1">
            <a:spLocks noChangeArrowheads="1"/>
          </p:cNvSpPr>
          <p:nvPr/>
        </p:nvSpPr>
        <p:spPr bwMode="auto">
          <a:xfrm>
            <a:off x="2907234" y="2282249"/>
            <a:ext cx="20542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b="1" dirty="0">
                <a:solidFill>
                  <a:srgbClr val="CC0066"/>
                </a:solidFill>
                <a:latin typeface="Arial" panose="020B0604020202020204" pitchFamily="34" charset="0"/>
                <a:ea typeface="楷体_GB2312" pitchFamily="49" charset="-122"/>
              </a:rPr>
              <a:t>整数：除 </a:t>
            </a:r>
            <a:r>
              <a:rPr lang="en-US" altLang="zh-CN" b="1" dirty="0">
                <a:solidFill>
                  <a:srgbClr val="CC0066"/>
                </a:solidFill>
                <a:latin typeface="Arial" panose="020B0604020202020204" pitchFamily="34" charset="0"/>
                <a:ea typeface="楷体_GB2312" pitchFamily="49" charset="-122"/>
              </a:rPr>
              <a:t>2 </a:t>
            </a:r>
            <a:r>
              <a:rPr lang="zh-CN" altLang="en-US" b="1" dirty="0">
                <a:solidFill>
                  <a:srgbClr val="CC0066"/>
                </a:solidFill>
                <a:latin typeface="Arial" panose="020B0604020202020204" pitchFamily="34" charset="0"/>
                <a:ea typeface="楷体_GB2312" pitchFamily="49" charset="-122"/>
              </a:rPr>
              <a:t>取余法</a:t>
            </a:r>
            <a:endParaRPr lang="zh-CN" altLang="en-US" dirty="0">
              <a:solidFill>
                <a:srgbClr val="CC0066"/>
              </a:solidFill>
              <a:latin typeface="Arial" panose="020B0604020202020204" pitchFamily="34" charset="0"/>
              <a:ea typeface="楷体_GB2312" pitchFamily="49" charset="-122"/>
            </a:endParaRPr>
          </a:p>
        </p:txBody>
      </p:sp>
      <p:grpSp>
        <p:nvGrpSpPr>
          <p:cNvPr id="7" name="Group 20"/>
          <p:cNvGrpSpPr/>
          <p:nvPr/>
        </p:nvGrpSpPr>
        <p:grpSpPr bwMode="auto">
          <a:xfrm>
            <a:off x="2495760" y="2032920"/>
            <a:ext cx="354503" cy="1600459"/>
            <a:chOff x="2518" y="1055"/>
            <a:chExt cx="864" cy="1551"/>
          </a:xfrm>
        </p:grpSpPr>
        <p:sp>
          <p:nvSpPr>
            <p:cNvPr id="9" name="Text Box 21"/>
            <p:cNvSpPr txBox="1">
              <a:spLocks noChangeArrowheads="1"/>
            </p:cNvSpPr>
            <p:nvPr/>
          </p:nvSpPr>
          <p:spPr bwMode="auto">
            <a:xfrm>
              <a:off x="2518" y="1055"/>
              <a:ext cx="864" cy="1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30000"/>
                </a:spcBef>
                <a:buFontTx/>
                <a:buNone/>
              </a:pPr>
              <a:r>
                <a:rPr lang="zh-CN" altLang="en-US" sz="2000" b="1" dirty="0">
                  <a:solidFill>
                    <a:srgbClr val="3333CC"/>
                  </a:solidFill>
                </a:rPr>
                <a:t>低</a:t>
              </a:r>
              <a:endParaRPr lang="zh-CN" altLang="en-US" sz="2000" b="1" dirty="0">
                <a:solidFill>
                  <a:srgbClr val="3333CC"/>
                </a:solidFill>
              </a:endParaRPr>
            </a:p>
            <a:p>
              <a:pPr eaLnBrk="1" hangingPunct="1">
                <a:spcBef>
                  <a:spcPct val="30000"/>
                </a:spcBef>
                <a:buFontTx/>
                <a:buNone/>
              </a:pPr>
              <a:endParaRPr lang="en-US" altLang="zh-CN" sz="2000" b="1" dirty="0">
                <a:solidFill>
                  <a:srgbClr val="3333CC"/>
                </a:solidFill>
              </a:endParaRPr>
            </a:p>
            <a:p>
              <a:pPr eaLnBrk="1" hangingPunct="1">
                <a:spcBef>
                  <a:spcPct val="30000"/>
                </a:spcBef>
                <a:buFontTx/>
                <a:buNone/>
              </a:pPr>
              <a:endParaRPr lang="zh-CN" altLang="en-US" sz="2000" b="1" dirty="0">
                <a:solidFill>
                  <a:srgbClr val="3333CC"/>
                </a:solidFill>
              </a:endParaRPr>
            </a:p>
            <a:p>
              <a:pPr eaLnBrk="1" hangingPunct="1">
                <a:spcBef>
                  <a:spcPct val="30000"/>
                </a:spcBef>
                <a:buFontTx/>
                <a:buNone/>
              </a:pPr>
              <a:r>
                <a:rPr lang="zh-CN" altLang="en-US" sz="2000" b="1" dirty="0">
                  <a:solidFill>
                    <a:srgbClr val="3333CC"/>
                  </a:solidFill>
                </a:rPr>
                <a:t>高</a:t>
              </a:r>
              <a:endParaRPr lang="zh-CN" altLang="en-US" sz="3200" b="1" dirty="0">
                <a:solidFill>
                  <a:srgbClr val="3333CC"/>
                </a:solidFill>
              </a:endParaRPr>
            </a:p>
          </p:txBody>
        </p:sp>
        <p:sp>
          <p:nvSpPr>
            <p:cNvPr id="10" name="Line 22"/>
            <p:cNvSpPr>
              <a:spLocks noChangeShapeType="1"/>
            </p:cNvSpPr>
            <p:nvPr/>
          </p:nvSpPr>
          <p:spPr bwMode="auto">
            <a:xfrm rot="10800000">
              <a:off x="3005" y="1416"/>
              <a:ext cx="0" cy="768"/>
            </a:xfrm>
            <a:prstGeom prst="line">
              <a:avLst/>
            </a:prstGeom>
            <a:noFill/>
            <a:ln w="38100">
              <a:solidFill>
                <a:srgbClr val="3333CC"/>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8" name="Text Box 23"/>
          <p:cNvSpPr txBox="1">
            <a:spLocks noChangeArrowheads="1"/>
          </p:cNvSpPr>
          <p:nvPr/>
        </p:nvSpPr>
        <p:spPr bwMode="auto">
          <a:xfrm>
            <a:off x="2856613" y="2695155"/>
            <a:ext cx="243949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sz="1600" b="1" dirty="0">
                <a:latin typeface="Arial" panose="020B0604020202020204" pitchFamily="34" charset="0"/>
                <a:ea typeface="楷体_GB2312" pitchFamily="49" charset="-122"/>
              </a:rPr>
              <a:t>所以  </a:t>
            </a:r>
            <a:r>
              <a:rPr lang="en-US" altLang="zh-CN" sz="1600" b="1" dirty="0">
                <a:latin typeface="Arial" panose="020B0604020202020204" pitchFamily="34" charset="0"/>
                <a:ea typeface="楷体_GB2312" pitchFamily="49" charset="-122"/>
              </a:rPr>
              <a:t>( 25 )</a:t>
            </a:r>
            <a:r>
              <a:rPr lang="en-US" altLang="zh-CN" sz="1600" b="1" baseline="-25000" dirty="0">
                <a:latin typeface="Arial" panose="020B0604020202020204" pitchFamily="34" charset="0"/>
                <a:ea typeface="楷体_GB2312" pitchFamily="49" charset="-122"/>
              </a:rPr>
              <a:t> 10</a:t>
            </a:r>
            <a:r>
              <a:rPr lang="en-US" altLang="zh-CN" sz="1600" b="1" dirty="0">
                <a:latin typeface="Arial" panose="020B0604020202020204" pitchFamily="34" charset="0"/>
                <a:ea typeface="楷体_GB2312" pitchFamily="49" charset="-122"/>
              </a:rPr>
              <a:t>= ( 11001)</a:t>
            </a:r>
            <a:r>
              <a:rPr lang="en-US" altLang="zh-CN" sz="1600" b="1" baseline="-25000" dirty="0">
                <a:latin typeface="Arial" panose="020B0604020202020204" pitchFamily="34" charset="0"/>
                <a:ea typeface="楷体_GB2312" pitchFamily="49" charset="-122"/>
              </a:rPr>
              <a:t> 2</a:t>
            </a:r>
            <a:endParaRPr lang="en-US" altLang="zh-CN" sz="1600" b="1" baseline="-25000" dirty="0">
              <a:latin typeface="Arial" panose="020B0604020202020204" pitchFamily="34" charset="0"/>
              <a:ea typeface="楷体_GB2312" pitchFamily="49" charset="-122"/>
            </a:endParaRPr>
          </a:p>
        </p:txBody>
      </p:sp>
      <p:sp>
        <p:nvSpPr>
          <p:cNvPr id="27" name="Line 14"/>
          <p:cNvSpPr>
            <a:spLocks noChangeShapeType="1"/>
          </p:cNvSpPr>
          <p:nvPr/>
        </p:nvSpPr>
        <p:spPr bwMode="auto">
          <a:xfrm>
            <a:off x="1326554" y="3342010"/>
            <a:ext cx="893" cy="186419"/>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 name="Line 15"/>
          <p:cNvSpPr>
            <a:spLocks noChangeShapeType="1"/>
          </p:cNvSpPr>
          <p:nvPr/>
        </p:nvSpPr>
        <p:spPr bwMode="auto">
          <a:xfrm>
            <a:off x="1326555" y="3558034"/>
            <a:ext cx="288925"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 name="Text Box 2"/>
          <p:cNvSpPr txBox="1">
            <a:spLocks noChangeArrowheads="1"/>
          </p:cNvSpPr>
          <p:nvPr/>
        </p:nvSpPr>
        <p:spPr bwMode="auto">
          <a:xfrm>
            <a:off x="6327915" y="4288397"/>
            <a:ext cx="21886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b="1" dirty="0">
                <a:solidFill>
                  <a:srgbClr val="CC0066"/>
                </a:solidFill>
                <a:latin typeface="Arial" panose="020B0604020202020204" pitchFamily="34" charset="0"/>
                <a:ea typeface="楷体_GB2312" pitchFamily="49" charset="-122"/>
              </a:rPr>
              <a:t>小数：乘 </a:t>
            </a:r>
            <a:r>
              <a:rPr lang="en-US" altLang="zh-CN" b="1" dirty="0">
                <a:solidFill>
                  <a:srgbClr val="CC0066"/>
                </a:solidFill>
                <a:latin typeface="Arial" panose="020B0604020202020204" pitchFamily="34" charset="0"/>
                <a:ea typeface="楷体_GB2312" pitchFamily="49" charset="-122"/>
              </a:rPr>
              <a:t>2 </a:t>
            </a:r>
            <a:r>
              <a:rPr lang="zh-CN" altLang="en-US" b="1" dirty="0">
                <a:solidFill>
                  <a:srgbClr val="CC0066"/>
                </a:solidFill>
                <a:latin typeface="Arial" panose="020B0604020202020204" pitchFamily="34" charset="0"/>
                <a:ea typeface="楷体_GB2312" pitchFamily="49" charset="-122"/>
              </a:rPr>
              <a:t>取整法</a:t>
            </a:r>
            <a:endParaRPr lang="zh-CN" altLang="en-US" dirty="0">
              <a:solidFill>
                <a:srgbClr val="CC0066"/>
              </a:solidFill>
              <a:latin typeface="Arial" panose="020B0604020202020204" pitchFamily="34" charset="0"/>
              <a:ea typeface="楷体_GB2312" pitchFamily="49" charset="-122"/>
            </a:endParaRPr>
          </a:p>
        </p:txBody>
      </p:sp>
      <p:sp>
        <p:nvSpPr>
          <p:cNvPr id="30" name="Text Box 3"/>
          <p:cNvSpPr txBox="1">
            <a:spLocks noChangeArrowheads="1"/>
          </p:cNvSpPr>
          <p:nvPr/>
        </p:nvSpPr>
        <p:spPr bwMode="auto">
          <a:xfrm>
            <a:off x="6111472" y="4573678"/>
            <a:ext cx="26368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en-US" altLang="zh-CN" sz="2400" b="1" dirty="0"/>
              <a:t> </a:t>
            </a:r>
            <a:r>
              <a:rPr lang="zh-CN" altLang="en-US" sz="1600" b="1" dirty="0"/>
              <a:t>所以</a:t>
            </a:r>
            <a:r>
              <a:rPr lang="en-US" altLang="zh-CN" sz="2400" b="1" dirty="0"/>
              <a:t> </a:t>
            </a:r>
            <a:r>
              <a:rPr lang="en-US" altLang="zh-CN" sz="1600" b="1" dirty="0"/>
              <a:t>(0.6875 )</a:t>
            </a:r>
            <a:r>
              <a:rPr lang="en-US" altLang="zh-CN" sz="1600" b="1" baseline="-25000" dirty="0"/>
              <a:t> 10</a:t>
            </a:r>
            <a:r>
              <a:rPr lang="en-US" altLang="zh-CN" sz="1600" b="1" dirty="0"/>
              <a:t>= (0. 1011)</a:t>
            </a:r>
            <a:r>
              <a:rPr lang="en-US" altLang="zh-CN" sz="1600" b="1" baseline="-25000" dirty="0"/>
              <a:t> 2</a:t>
            </a:r>
            <a:endParaRPr lang="en-US" altLang="zh-CN" sz="2400" b="1" baseline="-25000" dirty="0"/>
          </a:p>
        </p:txBody>
      </p:sp>
      <p:grpSp>
        <p:nvGrpSpPr>
          <p:cNvPr id="31" name="Group 4"/>
          <p:cNvGrpSpPr/>
          <p:nvPr/>
        </p:nvGrpSpPr>
        <p:grpSpPr bwMode="auto">
          <a:xfrm>
            <a:off x="5792532" y="3755677"/>
            <a:ext cx="504056" cy="2382061"/>
            <a:chOff x="2930" y="-545"/>
            <a:chExt cx="864" cy="8254"/>
          </a:xfrm>
        </p:grpSpPr>
        <p:sp>
          <p:nvSpPr>
            <p:cNvPr id="38" name="Text Box 5"/>
            <p:cNvSpPr txBox="1">
              <a:spLocks noChangeArrowheads="1"/>
            </p:cNvSpPr>
            <p:nvPr/>
          </p:nvSpPr>
          <p:spPr bwMode="auto">
            <a:xfrm>
              <a:off x="2930" y="-545"/>
              <a:ext cx="864" cy="8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30000"/>
                </a:spcBef>
                <a:buFontTx/>
                <a:buNone/>
              </a:pPr>
              <a:r>
                <a:rPr lang="zh-CN" altLang="en-US" sz="2400" b="1" dirty="0">
                  <a:solidFill>
                    <a:srgbClr val="3333CC"/>
                  </a:solidFill>
                </a:rPr>
                <a:t>高</a:t>
              </a:r>
              <a:endParaRPr lang="en-US" altLang="zh-CN" sz="2400" b="1" dirty="0">
                <a:solidFill>
                  <a:srgbClr val="3333CC"/>
                </a:solidFill>
              </a:endParaRPr>
            </a:p>
            <a:p>
              <a:pPr eaLnBrk="1" hangingPunct="1">
                <a:spcBef>
                  <a:spcPct val="30000"/>
                </a:spcBef>
                <a:buFontTx/>
                <a:buNone/>
              </a:pPr>
              <a:endParaRPr lang="en-US" altLang="zh-CN" sz="2400" b="1" dirty="0">
                <a:solidFill>
                  <a:srgbClr val="3333CC"/>
                </a:solidFill>
              </a:endParaRPr>
            </a:p>
            <a:p>
              <a:pPr eaLnBrk="1" hangingPunct="1">
                <a:spcBef>
                  <a:spcPct val="30000"/>
                </a:spcBef>
                <a:buFontTx/>
                <a:buNone/>
              </a:pPr>
              <a:endParaRPr lang="en-US" altLang="zh-CN" sz="2400" b="1" dirty="0">
                <a:solidFill>
                  <a:srgbClr val="3333CC"/>
                </a:solidFill>
              </a:endParaRPr>
            </a:p>
            <a:p>
              <a:pPr eaLnBrk="1" hangingPunct="1">
                <a:spcBef>
                  <a:spcPct val="30000"/>
                </a:spcBef>
                <a:buFontTx/>
                <a:buNone/>
              </a:pPr>
              <a:endParaRPr lang="en-US" altLang="zh-CN" sz="2400" b="1" dirty="0">
                <a:solidFill>
                  <a:srgbClr val="3333CC"/>
                </a:solidFill>
              </a:endParaRPr>
            </a:p>
            <a:p>
              <a:pPr eaLnBrk="1" hangingPunct="1">
                <a:spcBef>
                  <a:spcPct val="30000"/>
                </a:spcBef>
                <a:buFontTx/>
                <a:buNone/>
              </a:pPr>
              <a:r>
                <a:rPr lang="zh-CN" altLang="en-US" sz="2400" b="1" dirty="0">
                  <a:solidFill>
                    <a:srgbClr val="3333CC"/>
                  </a:solidFill>
                </a:rPr>
                <a:t>低</a:t>
              </a:r>
              <a:endParaRPr lang="zh-CN" altLang="en-US" sz="2400" b="1" dirty="0">
                <a:solidFill>
                  <a:srgbClr val="3333CC"/>
                </a:solidFill>
              </a:endParaRPr>
            </a:p>
          </p:txBody>
        </p:sp>
        <p:sp>
          <p:nvSpPr>
            <p:cNvPr id="39" name="Line 6"/>
            <p:cNvSpPr>
              <a:spLocks noChangeShapeType="1"/>
            </p:cNvSpPr>
            <p:nvPr/>
          </p:nvSpPr>
          <p:spPr bwMode="auto">
            <a:xfrm>
              <a:off x="3353" y="1037"/>
              <a:ext cx="0" cy="4822"/>
            </a:xfrm>
            <a:prstGeom prst="line">
              <a:avLst/>
            </a:prstGeom>
            <a:noFill/>
            <a:ln w="38100">
              <a:solidFill>
                <a:srgbClr val="3333CC"/>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32" name="Group 7"/>
          <p:cNvGrpSpPr/>
          <p:nvPr/>
        </p:nvGrpSpPr>
        <p:grpSpPr bwMode="auto">
          <a:xfrm>
            <a:off x="3563888" y="3429000"/>
            <a:ext cx="2328881" cy="2677808"/>
            <a:chOff x="736" y="2788"/>
            <a:chExt cx="3504" cy="2924"/>
          </a:xfrm>
        </p:grpSpPr>
        <p:sp>
          <p:nvSpPr>
            <p:cNvPr id="33" name="Text Box 8"/>
            <p:cNvSpPr txBox="1">
              <a:spLocks noChangeArrowheads="1"/>
            </p:cNvSpPr>
            <p:nvPr/>
          </p:nvSpPr>
          <p:spPr bwMode="auto">
            <a:xfrm>
              <a:off x="736" y="2788"/>
              <a:ext cx="3504" cy="2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r>
                <a:rPr lang="en-US" altLang="zh-CN" sz="1400" b="1" dirty="0"/>
                <a:t>              0 . 6 8 7 5          </a:t>
              </a:r>
              <a:endParaRPr lang="en-US" altLang="zh-CN" sz="1400" b="1" dirty="0"/>
            </a:p>
            <a:p>
              <a:pPr eaLnBrk="1" hangingPunct="1">
                <a:spcBef>
                  <a:spcPct val="0"/>
                </a:spcBef>
                <a:buFontTx/>
                <a:buNone/>
              </a:pPr>
              <a:r>
                <a:rPr lang="en-US" altLang="zh-CN" sz="1400" b="1" dirty="0"/>
                <a:t>         *                  2 </a:t>
              </a:r>
              <a:endParaRPr lang="en-US" altLang="zh-CN" sz="1400" b="1" dirty="0"/>
            </a:p>
            <a:p>
              <a:pPr eaLnBrk="1" hangingPunct="1">
                <a:spcBef>
                  <a:spcPct val="0"/>
                </a:spcBef>
                <a:buFontTx/>
                <a:buNone/>
              </a:pPr>
              <a:r>
                <a:rPr lang="en-US" altLang="zh-CN" sz="1400" b="1" dirty="0"/>
                <a:t>              1 . 3 7 5 0            1</a:t>
              </a:r>
              <a:endParaRPr lang="en-US" altLang="zh-CN" sz="1400" b="1" dirty="0"/>
            </a:p>
            <a:p>
              <a:pPr eaLnBrk="1" hangingPunct="1">
                <a:spcBef>
                  <a:spcPct val="0"/>
                </a:spcBef>
                <a:buFontTx/>
                <a:buNone/>
              </a:pPr>
              <a:r>
                <a:rPr lang="en-US" altLang="zh-CN" sz="1400" b="1" dirty="0"/>
                <a:t>                 0 . 3 7 5      </a:t>
              </a:r>
              <a:endParaRPr lang="en-US" altLang="zh-CN" sz="1400" b="1" dirty="0"/>
            </a:p>
            <a:p>
              <a:pPr eaLnBrk="1" hangingPunct="1">
                <a:spcBef>
                  <a:spcPct val="0"/>
                </a:spcBef>
                <a:buFontTx/>
                <a:buNone/>
              </a:pPr>
              <a:r>
                <a:rPr lang="en-US" altLang="zh-CN" sz="1400" b="1" dirty="0"/>
                <a:t>            *               2</a:t>
              </a:r>
              <a:endParaRPr lang="en-US" altLang="zh-CN" sz="1400" b="1" dirty="0"/>
            </a:p>
            <a:p>
              <a:pPr eaLnBrk="1" hangingPunct="1">
                <a:spcBef>
                  <a:spcPct val="0"/>
                </a:spcBef>
                <a:buFontTx/>
                <a:buNone/>
              </a:pPr>
              <a:r>
                <a:rPr lang="en-US" altLang="zh-CN" sz="1400" b="1" dirty="0"/>
                <a:t>                 0 . 7 5 0            0</a:t>
              </a:r>
              <a:endParaRPr lang="en-US" altLang="zh-CN" sz="1400" b="1" dirty="0"/>
            </a:p>
            <a:p>
              <a:pPr eaLnBrk="1" hangingPunct="1">
                <a:spcBef>
                  <a:spcPct val="0"/>
                </a:spcBef>
                <a:buFontTx/>
                <a:buNone/>
              </a:pPr>
              <a:r>
                <a:rPr lang="en-US" altLang="zh-CN" sz="1400" b="1" dirty="0"/>
                <a:t>                    0 . 7 5 </a:t>
              </a:r>
              <a:endParaRPr lang="en-US" altLang="zh-CN" sz="1400" b="1" dirty="0"/>
            </a:p>
            <a:p>
              <a:pPr eaLnBrk="1" hangingPunct="1">
                <a:spcBef>
                  <a:spcPct val="0"/>
                </a:spcBef>
                <a:buFontTx/>
                <a:buNone/>
              </a:pPr>
              <a:r>
                <a:rPr lang="en-US" altLang="zh-CN" sz="1400" b="1" dirty="0"/>
                <a:t>                *          2</a:t>
              </a:r>
              <a:endParaRPr lang="en-US" altLang="zh-CN" sz="1400" b="1" dirty="0"/>
            </a:p>
            <a:p>
              <a:pPr eaLnBrk="1" hangingPunct="1">
                <a:spcBef>
                  <a:spcPct val="0"/>
                </a:spcBef>
                <a:buFontTx/>
                <a:buNone/>
              </a:pPr>
              <a:r>
                <a:rPr lang="en-US" altLang="zh-CN" sz="1400" b="1" dirty="0"/>
                <a:t>                    1 . 5 0            1</a:t>
              </a:r>
              <a:endParaRPr lang="en-US" altLang="zh-CN" sz="1400" b="1" dirty="0"/>
            </a:p>
            <a:p>
              <a:pPr eaLnBrk="1" hangingPunct="1">
                <a:spcBef>
                  <a:spcPct val="0"/>
                </a:spcBef>
                <a:buFontTx/>
                <a:buNone/>
              </a:pPr>
              <a:r>
                <a:rPr lang="en-US" altLang="zh-CN" sz="1400" b="1" dirty="0"/>
                <a:t>                       0 . 5</a:t>
              </a:r>
              <a:endParaRPr lang="en-US" altLang="zh-CN" sz="1400" b="1" dirty="0"/>
            </a:p>
            <a:p>
              <a:pPr eaLnBrk="1" hangingPunct="1">
                <a:spcBef>
                  <a:spcPct val="0"/>
                </a:spcBef>
                <a:buFontTx/>
                <a:buNone/>
              </a:pPr>
              <a:r>
                <a:rPr lang="en-US" altLang="zh-CN" sz="1400" b="1" dirty="0"/>
                <a:t>                  *        2</a:t>
              </a:r>
              <a:endParaRPr lang="en-US" altLang="zh-CN" sz="1400" b="1" dirty="0"/>
            </a:p>
            <a:p>
              <a:pPr eaLnBrk="1" hangingPunct="1">
                <a:spcBef>
                  <a:spcPct val="0"/>
                </a:spcBef>
                <a:buFontTx/>
                <a:buNone/>
              </a:pPr>
              <a:r>
                <a:rPr lang="en-US" altLang="zh-CN" sz="1400" b="1" dirty="0"/>
                <a:t>                       1 . 0            1</a:t>
              </a:r>
              <a:endParaRPr lang="en-US" altLang="zh-CN" b="1" dirty="0"/>
            </a:p>
          </p:txBody>
        </p:sp>
        <p:sp>
          <p:nvSpPr>
            <p:cNvPr id="36" name="Line 11"/>
            <p:cNvSpPr>
              <a:spLocks noChangeShapeType="1"/>
            </p:cNvSpPr>
            <p:nvPr/>
          </p:nvSpPr>
          <p:spPr bwMode="auto">
            <a:xfrm>
              <a:off x="1427" y="3276"/>
              <a:ext cx="1625"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dirty="0"/>
                <a:t>    </a:t>
              </a:r>
              <a:endParaRPr lang="zh-CN" altLang="en-US" dirty="0"/>
            </a:p>
          </p:txBody>
        </p:sp>
      </p:grpSp>
      <p:sp>
        <p:nvSpPr>
          <p:cNvPr id="40" name="Line 11"/>
          <p:cNvSpPr>
            <a:spLocks noChangeShapeType="1"/>
          </p:cNvSpPr>
          <p:nvPr/>
        </p:nvSpPr>
        <p:spPr bwMode="auto">
          <a:xfrm>
            <a:off x="4280018" y="4523860"/>
            <a:ext cx="823342"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 name="Line 11"/>
          <p:cNvSpPr>
            <a:spLocks noChangeShapeType="1"/>
          </p:cNvSpPr>
          <p:nvPr/>
        </p:nvSpPr>
        <p:spPr bwMode="auto">
          <a:xfrm>
            <a:off x="4383280" y="5171932"/>
            <a:ext cx="679326"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2" name="Line 11"/>
          <p:cNvSpPr>
            <a:spLocks noChangeShapeType="1"/>
          </p:cNvSpPr>
          <p:nvPr/>
        </p:nvSpPr>
        <p:spPr bwMode="auto">
          <a:xfrm>
            <a:off x="4527296" y="5820004"/>
            <a:ext cx="504056" cy="0"/>
          </a:xfrm>
          <a:prstGeom prst="line">
            <a:avLst/>
          </a:prstGeom>
          <a:noFill/>
          <a:ln w="38100">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9592" y="1700808"/>
            <a:ext cx="7542584" cy="646331"/>
          </a:xfrm>
          <a:prstGeom prst="rect">
            <a:avLst/>
          </a:prstGeom>
          <a:noFill/>
        </p:spPr>
        <p:txBody>
          <a:bodyPr wrap="square">
            <a:spAutoFit/>
          </a:bodyPr>
          <a:lstStyle/>
          <a:p>
            <a:r>
              <a:rPr lang="zh-CN" altLang="en-US" b="1" dirty="0">
                <a:latin typeface="Arial" panose="020B0604020202020204" pitchFamily="34" charset="0"/>
                <a:ea typeface="楷体_GB2312" pitchFamily="49" charset="-122"/>
              </a:rPr>
              <a:t>练习题</a:t>
            </a:r>
            <a:r>
              <a:rPr lang="zh-CN" altLang="en-US" sz="1800" b="1" dirty="0">
                <a:latin typeface="Arial" panose="020B0604020202020204" pitchFamily="34" charset="0"/>
                <a:ea typeface="楷体_GB2312" pitchFamily="49" charset="-122"/>
              </a:rPr>
              <a:t>：请将</a:t>
            </a:r>
            <a:r>
              <a:rPr lang="zh-CN" altLang="en-US" b="1" dirty="0">
                <a:latin typeface="Arial" panose="020B0604020202020204" pitchFamily="34" charset="0"/>
                <a:ea typeface="楷体_GB2312" pitchFamily="49" charset="-122"/>
              </a:rPr>
              <a:t>十进制</a:t>
            </a:r>
            <a:r>
              <a:rPr lang="en-US" altLang="zh-CN" b="1" dirty="0">
                <a:latin typeface="Arial" panose="020B0604020202020204" pitchFamily="34" charset="0"/>
                <a:ea typeface="楷体_GB2312" pitchFamily="49" charset="-122"/>
              </a:rPr>
              <a:t>13</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302</a:t>
            </a:r>
            <a:r>
              <a:rPr lang="zh-CN" altLang="en-US" b="1" dirty="0">
                <a:latin typeface="Arial" panose="020B0604020202020204" pitchFamily="34" charset="0"/>
                <a:ea typeface="楷体_GB2312" pitchFamily="49" charset="-122"/>
              </a:rPr>
              <a:t>转换成二进制数制表示形式</a:t>
            </a:r>
            <a:endParaRPr lang="en-US" altLang="zh-CN" b="1" dirty="0">
              <a:latin typeface="Arial" panose="020B0604020202020204" pitchFamily="34" charset="0"/>
              <a:ea typeface="楷体_GB2312" pitchFamily="49" charset="-122"/>
            </a:endParaRPr>
          </a:p>
          <a:p>
            <a:endParaRPr lang="zh-CN" altLang="en-US" b="1" dirty="0">
              <a:latin typeface="Arial" panose="020B0604020202020204" pitchFamily="34" charset="0"/>
              <a:ea typeface="楷体_GB2312" pitchFamily="49" charset="-122"/>
            </a:endParaRPr>
          </a:p>
        </p:txBody>
      </p:sp>
      <p:sp>
        <p:nvSpPr>
          <p:cNvPr id="5" name="文本框 4"/>
          <p:cNvSpPr txBox="1"/>
          <p:nvPr/>
        </p:nvSpPr>
        <p:spPr>
          <a:xfrm>
            <a:off x="5292080" y="2368398"/>
            <a:ext cx="2952328" cy="2862322"/>
          </a:xfrm>
          <a:prstGeom prst="rect">
            <a:avLst/>
          </a:prstGeom>
          <a:noFill/>
        </p:spPr>
        <p:txBody>
          <a:bodyPr wrap="square">
            <a:spAutoFit/>
          </a:bodyPr>
          <a:lstStyle/>
          <a:p>
            <a:pPr algn="l"/>
            <a:r>
              <a:rPr lang="zh-CN" altLang="en-US" b="1" i="0" dirty="0">
                <a:solidFill>
                  <a:srgbClr val="333333"/>
                </a:solidFill>
                <a:effectLst/>
                <a:latin typeface="PingFang SC"/>
              </a:rPr>
              <a:t>解答过程：</a:t>
            </a:r>
            <a:endParaRPr lang="en-US" altLang="zh-CN" b="1" i="0" dirty="0">
              <a:solidFill>
                <a:srgbClr val="333333"/>
              </a:solidFill>
              <a:effectLst/>
              <a:latin typeface="PingFang SC"/>
            </a:endParaRPr>
          </a:p>
          <a:p>
            <a:pPr indent="457200" algn="l"/>
            <a:r>
              <a:rPr lang="en-US" altLang="zh-CN" b="1" i="0" dirty="0">
                <a:solidFill>
                  <a:srgbClr val="333333"/>
                </a:solidFill>
                <a:effectLst/>
                <a:latin typeface="PingFang SC"/>
              </a:rPr>
              <a:t>302/2 = 151 </a:t>
            </a:r>
            <a:r>
              <a:rPr lang="zh-CN" altLang="en-US" b="1" i="0" dirty="0">
                <a:solidFill>
                  <a:srgbClr val="333333"/>
                </a:solidFill>
                <a:effectLst/>
                <a:latin typeface="PingFang SC"/>
              </a:rPr>
              <a:t>余</a:t>
            </a:r>
            <a:r>
              <a:rPr lang="en-US" altLang="zh-CN" b="1" i="0" dirty="0">
                <a:solidFill>
                  <a:srgbClr val="FF0000"/>
                </a:solidFill>
                <a:effectLst/>
                <a:latin typeface="PingFang SC"/>
              </a:rPr>
              <a:t>0</a:t>
            </a:r>
            <a:endParaRPr lang="en-US" altLang="zh-CN" b="1" i="0" dirty="0">
              <a:solidFill>
                <a:srgbClr val="FF0000"/>
              </a:solidFill>
              <a:effectLst/>
              <a:latin typeface="PingFang SC"/>
            </a:endParaRPr>
          </a:p>
          <a:p>
            <a:pPr indent="457200" algn="l"/>
            <a:r>
              <a:rPr lang="en-US" altLang="zh-CN" b="1" i="0" dirty="0">
                <a:solidFill>
                  <a:srgbClr val="333333"/>
                </a:solidFill>
                <a:effectLst/>
                <a:latin typeface="PingFang SC"/>
              </a:rPr>
              <a:t>151/2 = 75 </a:t>
            </a:r>
            <a:r>
              <a:rPr lang="zh-CN" altLang="en-US" b="1" i="0" dirty="0">
                <a:solidFill>
                  <a:srgbClr val="333333"/>
                </a:solidFill>
                <a:effectLst/>
                <a:latin typeface="PingFang SC"/>
              </a:rPr>
              <a:t>余</a:t>
            </a:r>
            <a:r>
              <a:rPr lang="en-US" altLang="zh-CN" b="1" i="0" dirty="0">
                <a:solidFill>
                  <a:srgbClr val="FF0000"/>
                </a:solidFill>
                <a:effectLst/>
                <a:latin typeface="PingFang SC"/>
              </a:rPr>
              <a:t>1</a:t>
            </a:r>
            <a:endParaRPr lang="en-US" altLang="zh-CN" b="1" i="0" dirty="0">
              <a:solidFill>
                <a:srgbClr val="FF0000"/>
              </a:solidFill>
              <a:effectLst/>
              <a:latin typeface="PingFang SC"/>
            </a:endParaRPr>
          </a:p>
          <a:p>
            <a:pPr indent="457200" algn="l"/>
            <a:r>
              <a:rPr lang="en-US" altLang="zh-CN" b="1" i="0" dirty="0">
                <a:solidFill>
                  <a:srgbClr val="333333"/>
                </a:solidFill>
                <a:effectLst/>
                <a:latin typeface="PingFang SC"/>
              </a:rPr>
              <a:t>75/2 = 37 </a:t>
            </a:r>
            <a:r>
              <a:rPr lang="zh-CN" altLang="en-US" b="1" i="0" dirty="0">
                <a:solidFill>
                  <a:srgbClr val="333333"/>
                </a:solidFill>
                <a:effectLst/>
                <a:latin typeface="PingFang SC"/>
              </a:rPr>
              <a:t>余</a:t>
            </a:r>
            <a:r>
              <a:rPr lang="en-US" altLang="zh-CN" b="1" i="0" dirty="0">
                <a:solidFill>
                  <a:srgbClr val="FF0000"/>
                </a:solidFill>
                <a:effectLst/>
                <a:latin typeface="PingFang SC"/>
              </a:rPr>
              <a:t>1</a:t>
            </a:r>
            <a:endParaRPr lang="en-US" altLang="zh-CN" b="1" i="0" dirty="0">
              <a:solidFill>
                <a:srgbClr val="FF0000"/>
              </a:solidFill>
              <a:effectLst/>
              <a:latin typeface="PingFang SC"/>
            </a:endParaRPr>
          </a:p>
          <a:p>
            <a:pPr indent="457200" algn="l"/>
            <a:r>
              <a:rPr lang="en-US" altLang="zh-CN" b="1" i="0" dirty="0">
                <a:solidFill>
                  <a:srgbClr val="333333"/>
                </a:solidFill>
                <a:effectLst/>
                <a:latin typeface="PingFang SC"/>
              </a:rPr>
              <a:t>37/2 = 18 </a:t>
            </a:r>
            <a:r>
              <a:rPr lang="zh-CN" altLang="en-US" b="1" i="0" dirty="0">
                <a:solidFill>
                  <a:srgbClr val="333333"/>
                </a:solidFill>
                <a:effectLst/>
                <a:latin typeface="PingFang SC"/>
              </a:rPr>
              <a:t>余</a:t>
            </a:r>
            <a:r>
              <a:rPr lang="en-US" altLang="zh-CN" b="1" i="0" dirty="0">
                <a:solidFill>
                  <a:srgbClr val="FF0000"/>
                </a:solidFill>
                <a:effectLst/>
                <a:latin typeface="PingFang SC"/>
              </a:rPr>
              <a:t>1</a:t>
            </a:r>
            <a:endParaRPr lang="en-US" altLang="zh-CN" b="1" i="0" dirty="0">
              <a:solidFill>
                <a:srgbClr val="FF0000"/>
              </a:solidFill>
              <a:effectLst/>
              <a:latin typeface="PingFang SC"/>
            </a:endParaRPr>
          </a:p>
          <a:p>
            <a:pPr indent="457200" algn="l"/>
            <a:r>
              <a:rPr lang="en-US" altLang="zh-CN" b="1" i="0" dirty="0">
                <a:solidFill>
                  <a:srgbClr val="333333"/>
                </a:solidFill>
                <a:effectLst/>
                <a:latin typeface="PingFang SC"/>
              </a:rPr>
              <a:t>18/2 = 9 </a:t>
            </a:r>
            <a:r>
              <a:rPr lang="zh-CN" altLang="en-US" b="1" i="0" dirty="0">
                <a:solidFill>
                  <a:srgbClr val="333333"/>
                </a:solidFill>
                <a:effectLst/>
                <a:latin typeface="PingFang SC"/>
              </a:rPr>
              <a:t>余</a:t>
            </a:r>
            <a:r>
              <a:rPr lang="en-US" altLang="zh-CN" b="1" i="0" dirty="0">
                <a:solidFill>
                  <a:srgbClr val="FF0000"/>
                </a:solidFill>
                <a:effectLst/>
                <a:latin typeface="PingFang SC"/>
              </a:rPr>
              <a:t>0</a:t>
            </a:r>
            <a:endParaRPr lang="en-US" altLang="zh-CN" b="1" i="0" dirty="0">
              <a:solidFill>
                <a:srgbClr val="FF0000"/>
              </a:solidFill>
              <a:effectLst/>
              <a:latin typeface="PingFang SC"/>
            </a:endParaRPr>
          </a:p>
          <a:p>
            <a:pPr indent="457200" algn="l"/>
            <a:r>
              <a:rPr lang="en-US" altLang="zh-CN" b="1" i="0" dirty="0">
                <a:solidFill>
                  <a:srgbClr val="333333"/>
                </a:solidFill>
                <a:effectLst/>
                <a:latin typeface="PingFang SC"/>
              </a:rPr>
              <a:t>9/2 = 4 </a:t>
            </a:r>
            <a:r>
              <a:rPr lang="zh-CN" altLang="en-US" b="1" i="0" dirty="0">
                <a:solidFill>
                  <a:srgbClr val="333333"/>
                </a:solidFill>
                <a:effectLst/>
                <a:latin typeface="PingFang SC"/>
              </a:rPr>
              <a:t>余</a:t>
            </a:r>
            <a:r>
              <a:rPr lang="en-US" altLang="zh-CN" b="1" i="0" dirty="0">
                <a:solidFill>
                  <a:srgbClr val="FF0000"/>
                </a:solidFill>
                <a:effectLst/>
                <a:latin typeface="PingFang SC"/>
              </a:rPr>
              <a:t>1</a:t>
            </a:r>
            <a:endParaRPr lang="en-US" altLang="zh-CN" b="1" i="0" dirty="0">
              <a:solidFill>
                <a:srgbClr val="FF0000"/>
              </a:solidFill>
              <a:effectLst/>
              <a:latin typeface="PingFang SC"/>
            </a:endParaRPr>
          </a:p>
          <a:p>
            <a:pPr indent="457200" algn="l"/>
            <a:r>
              <a:rPr lang="en-US" altLang="zh-CN" b="1" i="0" dirty="0">
                <a:solidFill>
                  <a:srgbClr val="333333"/>
                </a:solidFill>
                <a:effectLst/>
                <a:latin typeface="PingFang SC"/>
              </a:rPr>
              <a:t>4/2 = 2 </a:t>
            </a:r>
            <a:r>
              <a:rPr lang="zh-CN" altLang="en-US" b="1" i="0" dirty="0">
                <a:solidFill>
                  <a:srgbClr val="333333"/>
                </a:solidFill>
                <a:effectLst/>
                <a:latin typeface="PingFang SC"/>
              </a:rPr>
              <a:t>余</a:t>
            </a:r>
            <a:r>
              <a:rPr lang="en-US" altLang="zh-CN" b="1" i="0" dirty="0">
                <a:solidFill>
                  <a:srgbClr val="FF0000"/>
                </a:solidFill>
                <a:effectLst/>
                <a:latin typeface="PingFang SC"/>
              </a:rPr>
              <a:t>0</a:t>
            </a:r>
            <a:endParaRPr lang="en-US" altLang="zh-CN" b="1" i="0" dirty="0">
              <a:solidFill>
                <a:srgbClr val="FF0000"/>
              </a:solidFill>
              <a:effectLst/>
              <a:latin typeface="PingFang SC"/>
            </a:endParaRPr>
          </a:p>
          <a:p>
            <a:pPr indent="457200" algn="l"/>
            <a:r>
              <a:rPr lang="en-US" altLang="zh-CN" b="1" i="0" dirty="0">
                <a:solidFill>
                  <a:srgbClr val="333333"/>
                </a:solidFill>
                <a:effectLst/>
                <a:latin typeface="PingFang SC"/>
              </a:rPr>
              <a:t>2/2 = </a:t>
            </a:r>
            <a:r>
              <a:rPr lang="en-US" altLang="zh-CN" b="1" i="0" dirty="0">
                <a:solidFill>
                  <a:srgbClr val="FF0000"/>
                </a:solidFill>
                <a:effectLst/>
                <a:latin typeface="PingFang SC"/>
              </a:rPr>
              <a:t>1</a:t>
            </a:r>
            <a:r>
              <a:rPr lang="en-US" altLang="zh-CN" b="1" i="0" dirty="0">
                <a:solidFill>
                  <a:srgbClr val="333333"/>
                </a:solidFill>
                <a:effectLst/>
                <a:latin typeface="PingFang SC"/>
              </a:rPr>
              <a:t> </a:t>
            </a:r>
            <a:r>
              <a:rPr lang="zh-CN" altLang="en-US" b="1" i="0" dirty="0">
                <a:solidFill>
                  <a:srgbClr val="333333"/>
                </a:solidFill>
                <a:effectLst/>
                <a:latin typeface="PingFang SC"/>
              </a:rPr>
              <a:t>余</a:t>
            </a:r>
            <a:r>
              <a:rPr lang="en-US" altLang="zh-CN" b="1" i="0" dirty="0">
                <a:solidFill>
                  <a:srgbClr val="FF0000"/>
                </a:solidFill>
                <a:effectLst/>
                <a:latin typeface="PingFang SC"/>
              </a:rPr>
              <a:t>0</a:t>
            </a:r>
            <a:endParaRPr lang="en-US" altLang="zh-CN" b="1" i="0" dirty="0">
              <a:solidFill>
                <a:srgbClr val="FF0000"/>
              </a:solidFill>
              <a:effectLst/>
              <a:latin typeface="PingFang SC"/>
            </a:endParaRPr>
          </a:p>
          <a:p>
            <a:pPr indent="457200" algn="l"/>
            <a:r>
              <a:rPr lang="zh-CN" altLang="en-US" b="1" i="0" dirty="0">
                <a:solidFill>
                  <a:srgbClr val="333333"/>
                </a:solidFill>
                <a:effectLst/>
                <a:latin typeface="PingFang SC"/>
              </a:rPr>
              <a:t>故二进制为</a:t>
            </a:r>
            <a:r>
              <a:rPr lang="en-US" altLang="zh-CN" b="1" i="0" dirty="0">
                <a:solidFill>
                  <a:srgbClr val="FF0000"/>
                </a:solidFill>
                <a:effectLst/>
                <a:latin typeface="PingFang SC"/>
              </a:rPr>
              <a:t>100101110</a:t>
            </a:r>
            <a:endParaRPr lang="en-US" altLang="zh-CN" b="1" i="0" dirty="0">
              <a:solidFill>
                <a:srgbClr val="FF0000"/>
              </a:solidFill>
              <a:effectLst/>
              <a:latin typeface="PingFang SC"/>
            </a:endParaRPr>
          </a:p>
        </p:txBody>
      </p:sp>
      <p:sp>
        <p:nvSpPr>
          <p:cNvPr id="7" name="文本框 6"/>
          <p:cNvSpPr txBox="1"/>
          <p:nvPr/>
        </p:nvSpPr>
        <p:spPr>
          <a:xfrm>
            <a:off x="926467" y="2551837"/>
            <a:ext cx="3744417" cy="1754326"/>
          </a:xfrm>
          <a:prstGeom prst="rect">
            <a:avLst/>
          </a:prstGeom>
          <a:noFill/>
        </p:spPr>
        <p:txBody>
          <a:bodyPr wrap="square">
            <a:spAutoFit/>
          </a:bodyPr>
          <a:lstStyle/>
          <a:p>
            <a:r>
              <a:rPr lang="zh-CN" altLang="en-US" b="1" i="0" dirty="0">
                <a:solidFill>
                  <a:srgbClr val="333333"/>
                </a:solidFill>
                <a:effectLst/>
                <a:latin typeface="PingFang SC"/>
              </a:rPr>
              <a:t>解答过程：</a:t>
            </a:r>
            <a:endParaRPr lang="en-US" altLang="zh-CN" b="1" i="0" dirty="0">
              <a:solidFill>
                <a:srgbClr val="333333"/>
              </a:solidFill>
              <a:effectLst/>
              <a:latin typeface="PingFang SC"/>
            </a:endParaRPr>
          </a:p>
          <a:p>
            <a:pPr indent="457200"/>
            <a:r>
              <a:rPr lang="en-US" altLang="zh-CN" b="1" i="0" dirty="0">
                <a:solidFill>
                  <a:srgbClr val="333333"/>
                </a:solidFill>
                <a:effectLst/>
                <a:latin typeface="PingFang SC"/>
              </a:rPr>
              <a:t>13</a:t>
            </a:r>
            <a:r>
              <a:rPr lang="zh-CN" altLang="en-US" b="1" i="0" dirty="0">
                <a:solidFill>
                  <a:srgbClr val="333333"/>
                </a:solidFill>
                <a:effectLst/>
                <a:latin typeface="PingFang SC"/>
              </a:rPr>
              <a:t>除</a:t>
            </a:r>
            <a:r>
              <a:rPr lang="en-US" altLang="zh-CN" b="1" i="0" dirty="0">
                <a:solidFill>
                  <a:srgbClr val="333333"/>
                </a:solidFill>
                <a:effectLst/>
                <a:latin typeface="PingFang SC"/>
              </a:rPr>
              <a:t>2</a:t>
            </a:r>
            <a:r>
              <a:rPr lang="zh-CN" altLang="en-US" b="1" i="0" dirty="0">
                <a:solidFill>
                  <a:srgbClr val="333333"/>
                </a:solidFill>
                <a:effectLst/>
                <a:latin typeface="PingFang SC"/>
              </a:rPr>
              <a:t>，商</a:t>
            </a:r>
            <a:r>
              <a:rPr lang="en-US" altLang="zh-CN" b="1" i="0" dirty="0">
                <a:solidFill>
                  <a:srgbClr val="333333"/>
                </a:solidFill>
                <a:effectLst/>
                <a:latin typeface="PingFang SC"/>
              </a:rPr>
              <a:t>6</a:t>
            </a:r>
            <a:r>
              <a:rPr lang="zh-CN" altLang="en-US" b="1" i="0" dirty="0">
                <a:solidFill>
                  <a:srgbClr val="333333"/>
                </a:solidFill>
                <a:effectLst/>
                <a:latin typeface="PingFang SC"/>
              </a:rPr>
              <a:t>，余</a:t>
            </a:r>
            <a:r>
              <a:rPr lang="en-US" altLang="zh-CN" b="1" i="0" dirty="0">
                <a:solidFill>
                  <a:srgbClr val="FF0000"/>
                </a:solidFill>
                <a:effectLst/>
                <a:latin typeface="PingFang SC"/>
              </a:rPr>
              <a:t>1</a:t>
            </a:r>
            <a:r>
              <a:rPr lang="zh-CN" altLang="en-US" b="1" i="0" dirty="0">
                <a:solidFill>
                  <a:srgbClr val="333333"/>
                </a:solidFill>
                <a:effectLst/>
                <a:latin typeface="PingFang SC"/>
              </a:rPr>
              <a:t>；</a:t>
            </a:r>
            <a:endParaRPr lang="en-US" altLang="zh-CN" b="1" i="0" dirty="0">
              <a:solidFill>
                <a:srgbClr val="333333"/>
              </a:solidFill>
              <a:effectLst/>
              <a:latin typeface="PingFang SC"/>
            </a:endParaRPr>
          </a:p>
          <a:p>
            <a:pPr indent="457200"/>
            <a:r>
              <a:rPr lang="en-US" altLang="zh-CN" b="1" i="0" dirty="0">
                <a:solidFill>
                  <a:srgbClr val="333333"/>
                </a:solidFill>
                <a:effectLst/>
                <a:latin typeface="PingFang SC"/>
              </a:rPr>
              <a:t>6  </a:t>
            </a:r>
            <a:r>
              <a:rPr lang="zh-CN" altLang="en-US" b="1" i="0" dirty="0">
                <a:solidFill>
                  <a:srgbClr val="333333"/>
                </a:solidFill>
                <a:effectLst/>
                <a:latin typeface="PingFang SC"/>
              </a:rPr>
              <a:t>除</a:t>
            </a:r>
            <a:r>
              <a:rPr lang="en-US" altLang="zh-CN" b="1" i="0" dirty="0">
                <a:solidFill>
                  <a:srgbClr val="333333"/>
                </a:solidFill>
                <a:effectLst/>
                <a:latin typeface="PingFang SC"/>
              </a:rPr>
              <a:t>2</a:t>
            </a:r>
            <a:r>
              <a:rPr lang="zh-CN" altLang="en-US" b="1" i="0" dirty="0">
                <a:solidFill>
                  <a:srgbClr val="333333"/>
                </a:solidFill>
                <a:effectLst/>
                <a:latin typeface="PingFang SC"/>
              </a:rPr>
              <a:t>，商</a:t>
            </a:r>
            <a:r>
              <a:rPr lang="en-US" altLang="zh-CN" b="1" i="0" dirty="0">
                <a:solidFill>
                  <a:srgbClr val="333333"/>
                </a:solidFill>
                <a:effectLst/>
                <a:latin typeface="PingFang SC"/>
              </a:rPr>
              <a:t>3</a:t>
            </a:r>
            <a:r>
              <a:rPr lang="zh-CN" altLang="en-US" b="1" i="0" dirty="0">
                <a:solidFill>
                  <a:srgbClr val="333333"/>
                </a:solidFill>
                <a:effectLst/>
                <a:latin typeface="PingFang SC"/>
              </a:rPr>
              <a:t>，余</a:t>
            </a:r>
            <a:r>
              <a:rPr lang="en-US" altLang="zh-CN" b="1" i="0" dirty="0">
                <a:solidFill>
                  <a:srgbClr val="FF0000"/>
                </a:solidFill>
                <a:effectLst/>
                <a:latin typeface="PingFang SC"/>
              </a:rPr>
              <a:t>0</a:t>
            </a:r>
            <a:r>
              <a:rPr lang="zh-CN" altLang="en-US" b="1" i="0" dirty="0">
                <a:solidFill>
                  <a:srgbClr val="333333"/>
                </a:solidFill>
                <a:effectLst/>
                <a:latin typeface="PingFang SC"/>
              </a:rPr>
              <a:t>；</a:t>
            </a:r>
            <a:endParaRPr lang="en-US" altLang="zh-CN" b="1" i="0" dirty="0">
              <a:solidFill>
                <a:srgbClr val="333333"/>
              </a:solidFill>
              <a:effectLst/>
              <a:latin typeface="PingFang SC"/>
            </a:endParaRPr>
          </a:p>
          <a:p>
            <a:pPr indent="457200"/>
            <a:r>
              <a:rPr lang="en-US" altLang="zh-CN" b="1" i="0" dirty="0">
                <a:solidFill>
                  <a:srgbClr val="333333"/>
                </a:solidFill>
                <a:effectLst/>
                <a:latin typeface="PingFang SC"/>
              </a:rPr>
              <a:t>3  </a:t>
            </a:r>
            <a:r>
              <a:rPr lang="zh-CN" altLang="en-US" b="1" i="0" dirty="0">
                <a:solidFill>
                  <a:srgbClr val="333333"/>
                </a:solidFill>
                <a:effectLst/>
                <a:latin typeface="PingFang SC"/>
              </a:rPr>
              <a:t>除</a:t>
            </a:r>
            <a:r>
              <a:rPr lang="en-US" altLang="zh-CN" b="1" i="0" dirty="0">
                <a:solidFill>
                  <a:srgbClr val="333333"/>
                </a:solidFill>
                <a:effectLst/>
                <a:latin typeface="PingFang SC"/>
              </a:rPr>
              <a:t>2</a:t>
            </a:r>
            <a:r>
              <a:rPr lang="zh-CN" altLang="en-US" b="1" i="0" dirty="0">
                <a:solidFill>
                  <a:srgbClr val="333333"/>
                </a:solidFill>
                <a:effectLst/>
                <a:latin typeface="PingFang SC"/>
              </a:rPr>
              <a:t>，商</a:t>
            </a:r>
            <a:r>
              <a:rPr lang="en-US" altLang="zh-CN" b="1" i="0" dirty="0">
                <a:solidFill>
                  <a:srgbClr val="FF0000"/>
                </a:solidFill>
                <a:effectLst/>
                <a:latin typeface="PingFang SC"/>
              </a:rPr>
              <a:t>1</a:t>
            </a:r>
            <a:r>
              <a:rPr lang="zh-CN" altLang="en-US" b="1" i="0" dirty="0">
                <a:solidFill>
                  <a:srgbClr val="333333"/>
                </a:solidFill>
                <a:effectLst/>
                <a:latin typeface="PingFang SC"/>
              </a:rPr>
              <a:t>，余</a:t>
            </a:r>
            <a:r>
              <a:rPr lang="en-US" altLang="zh-CN" b="1" i="0" dirty="0">
                <a:solidFill>
                  <a:srgbClr val="FF0000"/>
                </a:solidFill>
                <a:effectLst/>
                <a:latin typeface="PingFang SC"/>
              </a:rPr>
              <a:t>1</a:t>
            </a:r>
            <a:r>
              <a:rPr lang="en-US" altLang="zh-CN" b="1" i="0" dirty="0">
                <a:solidFill>
                  <a:srgbClr val="333333"/>
                </a:solidFill>
                <a:effectLst/>
                <a:latin typeface="PingFang SC"/>
              </a:rPr>
              <a:t>.</a:t>
            </a:r>
            <a:endParaRPr lang="en-US" altLang="zh-CN" b="1" i="0" dirty="0">
              <a:solidFill>
                <a:srgbClr val="333333"/>
              </a:solidFill>
              <a:effectLst/>
              <a:latin typeface="PingFang SC"/>
            </a:endParaRPr>
          </a:p>
          <a:p>
            <a:pPr indent="457200"/>
            <a:r>
              <a:rPr lang="zh-CN" altLang="en-US" b="1" i="0" dirty="0">
                <a:solidFill>
                  <a:srgbClr val="333333"/>
                </a:solidFill>
                <a:effectLst/>
                <a:latin typeface="PingFang SC"/>
              </a:rPr>
              <a:t>故</a:t>
            </a:r>
            <a:r>
              <a:rPr lang="en-US" altLang="zh-CN" b="1" i="0" dirty="0">
                <a:solidFill>
                  <a:srgbClr val="333333"/>
                </a:solidFill>
                <a:effectLst/>
                <a:latin typeface="PingFang SC"/>
              </a:rPr>
              <a:t>13</a:t>
            </a:r>
            <a:r>
              <a:rPr lang="zh-CN" altLang="en-US" b="1" i="0" dirty="0">
                <a:solidFill>
                  <a:srgbClr val="333333"/>
                </a:solidFill>
                <a:effectLst/>
                <a:latin typeface="PingFang SC"/>
              </a:rPr>
              <a:t>化成二进制是</a:t>
            </a:r>
            <a:r>
              <a:rPr lang="en-US" altLang="zh-CN" b="1" i="0" dirty="0">
                <a:solidFill>
                  <a:srgbClr val="FF0000"/>
                </a:solidFill>
                <a:effectLst/>
                <a:latin typeface="PingFang SC"/>
              </a:rPr>
              <a:t>1101</a:t>
            </a:r>
            <a:endParaRPr lang="en-US" altLang="zh-CN" b="1" i="0" dirty="0">
              <a:solidFill>
                <a:srgbClr val="FF0000"/>
              </a:solidFill>
              <a:effectLst/>
              <a:latin typeface="PingFang SC"/>
            </a:endParaRPr>
          </a:p>
          <a:p>
            <a:pPr indent="457200"/>
            <a:r>
              <a:rPr lang="zh-CN" altLang="en-US" b="1" i="0" dirty="0">
                <a:solidFill>
                  <a:srgbClr val="333333"/>
                </a:solidFill>
                <a:effectLst/>
                <a:latin typeface="PingFang SC"/>
              </a:rPr>
              <a:t>（别忘了最后的商</a:t>
            </a:r>
            <a:r>
              <a:rPr lang="en-US" altLang="zh-CN" b="1" i="0" dirty="0">
                <a:solidFill>
                  <a:srgbClr val="333333"/>
                </a:solidFill>
                <a:effectLst/>
                <a:latin typeface="PingFang SC"/>
              </a:rPr>
              <a:t>1</a:t>
            </a:r>
            <a:r>
              <a:rPr lang="zh-CN" altLang="en-US" b="1" i="0" dirty="0">
                <a:solidFill>
                  <a:srgbClr val="333333"/>
                </a:solidFill>
                <a:effectLst/>
                <a:latin typeface="PingFang SC"/>
              </a:rPr>
              <a:t>写在最前面）</a:t>
            </a:r>
            <a:endParaRPr lang="zh-CN" altLang="en-US" b="1"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Grp="1" noChangeArrowheads="1"/>
          </p:cNvSpPr>
          <p:nvPr/>
        </p:nvSpPr>
        <p:spPr>
          <a:xfrm>
            <a:off x="34281" y="980728"/>
            <a:ext cx="4897760" cy="576064"/>
          </a:xfrm>
          <a:prstGeom prst="rect">
            <a:avLst/>
          </a:prstGeom>
          <a:noFill/>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r>
              <a:rPr lang="zh-CN" altLang="en-US" sz="2800" dirty="0">
                <a:solidFill>
                  <a:schemeClr val="tx1"/>
                </a:solidFill>
                <a:latin typeface="宋体" panose="02010600030101010101" pitchFamily="2" charset="-122"/>
                <a:ea typeface="宋体" panose="02010600030101010101" pitchFamily="2" charset="-122"/>
              </a:rPr>
              <a:t>一、计算机的定义（</a:t>
            </a:r>
            <a:r>
              <a:rPr lang="en-US" altLang="zh-CN" sz="2800" dirty="0">
                <a:solidFill>
                  <a:schemeClr val="tx1"/>
                </a:solidFill>
                <a:latin typeface="宋体" panose="02010600030101010101" pitchFamily="2" charset="-122"/>
                <a:ea typeface="宋体" panose="02010600030101010101" pitchFamily="2" charset="-122"/>
              </a:rPr>
              <a:t>COMPUTER</a:t>
            </a:r>
            <a:r>
              <a:rPr lang="zh-CN" altLang="en-US" sz="2800" dirty="0">
                <a:solidFill>
                  <a:schemeClr val="tx1"/>
                </a:solidFill>
                <a:latin typeface="宋体" panose="02010600030101010101" pitchFamily="2" charset="-122"/>
                <a:ea typeface="宋体" panose="02010600030101010101" pitchFamily="2" charset="-122"/>
              </a:rPr>
              <a:t>）</a:t>
            </a:r>
            <a:endParaRPr lang="zh-CN" altLang="en-US" sz="2800" dirty="0">
              <a:solidFill>
                <a:schemeClr val="tx1"/>
              </a:solidFill>
              <a:latin typeface="宋体" panose="02010600030101010101" pitchFamily="2" charset="-122"/>
              <a:ea typeface="宋体" panose="02010600030101010101" pitchFamily="2" charset="-122"/>
            </a:endParaRPr>
          </a:p>
        </p:txBody>
      </p:sp>
      <p:sp>
        <p:nvSpPr>
          <p:cNvPr id="3" name="灯片编号占位符 5"/>
          <p:cNvSpPr>
            <a:spLocks noGrp="1"/>
          </p:cNvSpPr>
          <p:nvPr/>
        </p:nvSpPr>
        <p:spPr>
          <a:xfrm>
            <a:off x="6958712" y="6149311"/>
            <a:ext cx="683339" cy="365125"/>
          </a:xfrm>
          <a:prstGeom prst="rect">
            <a:avLst/>
          </a:prstGeom>
          <a:noFill/>
        </p:spPr>
        <p:txBody>
          <a:bodyPr vert="horz" lIns="91440" tIns="45720" rIns="91440" bIns="45720" rtlCol="0" anchor="ctr"/>
          <a:lstStyle>
            <a:defPPr>
              <a:defRPr lang="zh-CN"/>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1FB36CDD-FEF1-4975-8479-A4F0D169A0BF}" type="slidenum">
              <a:rPr lang="en-US" altLang="zh-CN" sz="1400"/>
            </a:fld>
            <a:endParaRPr lang="en-US" altLang="zh-CN" sz="1400"/>
          </a:p>
        </p:txBody>
      </p:sp>
      <p:sp>
        <p:nvSpPr>
          <p:cNvPr id="4" name="Text Box 5"/>
          <p:cNvSpPr txBox="1">
            <a:spLocks noChangeArrowheads="1"/>
          </p:cNvSpPr>
          <p:nvPr/>
        </p:nvSpPr>
        <p:spPr bwMode="auto">
          <a:xfrm>
            <a:off x="539552" y="1556792"/>
            <a:ext cx="8353425" cy="4480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60000"/>
              </a:lnSpc>
              <a:spcBef>
                <a:spcPct val="50000"/>
              </a:spcBef>
              <a:buFontTx/>
              <a:buNone/>
            </a:pPr>
            <a:r>
              <a:rPr lang="en-US" altLang="zh-CN" b="1" dirty="0">
                <a:solidFill>
                  <a:srgbClr val="3333CC"/>
                </a:solidFill>
                <a:latin typeface="Arial" panose="020B0604020202020204" pitchFamily="34" charset="0"/>
                <a:ea typeface="楷体_GB2312" pitchFamily="49" charset="-122"/>
              </a:rPr>
              <a:t>        </a:t>
            </a:r>
            <a:r>
              <a:rPr lang="zh-CN" altLang="en-US" b="1" dirty="0">
                <a:solidFill>
                  <a:srgbClr val="3333CC"/>
                </a:solidFill>
                <a:latin typeface="Arial" panose="020B0604020202020204" pitchFamily="34" charset="0"/>
                <a:ea typeface="楷体_GB2312" pitchFamily="49" charset="-122"/>
              </a:rPr>
              <a:t>电子计算机</a:t>
            </a:r>
            <a:r>
              <a:rPr lang="zh-CN" altLang="en-US" b="1" dirty="0">
                <a:latin typeface="Arial" panose="020B0604020202020204" pitchFamily="34" charset="0"/>
                <a:ea typeface="楷体_GB2312" pitchFamily="49" charset="-122"/>
              </a:rPr>
              <a:t>：一种能够</a:t>
            </a:r>
            <a:r>
              <a:rPr lang="zh-CN" altLang="en-US" b="1" u="sng" dirty="0">
                <a:latin typeface="Arial" panose="020B0604020202020204" pitchFamily="34" charset="0"/>
                <a:ea typeface="楷体_GB2312" pitchFamily="49" charset="-122"/>
              </a:rPr>
              <a:t>高速、准确、自动</a:t>
            </a:r>
            <a:r>
              <a:rPr lang="zh-CN" altLang="en-US" b="1" dirty="0">
                <a:latin typeface="Arial" panose="020B0604020202020204" pitchFamily="34" charset="0"/>
                <a:ea typeface="楷体_GB2312" pitchFamily="49" charset="-122"/>
              </a:rPr>
              <a:t>完成对各种</a:t>
            </a:r>
            <a:r>
              <a:rPr lang="zh-CN" altLang="en-US" b="1" dirty="0">
                <a:solidFill>
                  <a:srgbClr val="CC0066"/>
                </a:solidFill>
                <a:latin typeface="Arial" panose="020B0604020202020204" pitchFamily="34" charset="0"/>
                <a:ea typeface="楷体_GB2312" pitchFamily="49" charset="-122"/>
              </a:rPr>
              <a:t>数字化信息</a:t>
            </a:r>
            <a:r>
              <a:rPr lang="zh-CN" altLang="en-US" b="1" dirty="0">
                <a:latin typeface="Arial" panose="020B0604020202020204" pitchFamily="34" charset="0"/>
                <a:ea typeface="楷体_GB2312" pitchFamily="49" charset="-122"/>
              </a:rPr>
              <a:t>进行</a:t>
            </a:r>
            <a:r>
              <a:rPr lang="zh-CN" altLang="en-US" b="1" u="sng" dirty="0">
                <a:latin typeface="Arial" panose="020B0604020202020204" pitchFamily="34" charset="0"/>
                <a:ea typeface="楷体_GB2312" pitchFamily="49" charset="-122"/>
              </a:rPr>
              <a:t>算术和逻辑运算</a:t>
            </a:r>
            <a:r>
              <a:rPr lang="zh-CN" altLang="en-US" b="1" dirty="0">
                <a:latin typeface="Arial" panose="020B0604020202020204" pitchFamily="34" charset="0"/>
                <a:ea typeface="楷体_GB2312" pitchFamily="49" charset="-122"/>
              </a:rPr>
              <a:t>的电子设备。</a:t>
            </a:r>
            <a:endParaRPr lang="zh-CN" altLang="en-US" b="1" dirty="0">
              <a:latin typeface="Arial" panose="020B0604020202020204" pitchFamily="34" charset="0"/>
              <a:ea typeface="楷体_GB2312" pitchFamily="49" charset="-122"/>
            </a:endParaRPr>
          </a:p>
          <a:p>
            <a:pPr eaLnBrk="1" hangingPunct="1">
              <a:lnSpc>
                <a:spcPct val="160000"/>
              </a:lnSpc>
              <a:spcBef>
                <a:spcPct val="0"/>
              </a:spcBef>
              <a:buFontTx/>
              <a:buNone/>
            </a:pPr>
            <a:r>
              <a:rPr lang="zh-CN" altLang="en-US" b="1" dirty="0">
                <a:solidFill>
                  <a:srgbClr val="0000FF"/>
                </a:solidFill>
                <a:latin typeface="Arial" panose="020B0604020202020204" pitchFamily="34" charset="0"/>
                <a:ea typeface="楷体_GB2312" pitchFamily="49" charset="-122"/>
              </a:rPr>
              <a:t>计算机的特点</a:t>
            </a:r>
            <a:endParaRPr lang="zh-CN" altLang="en-US" b="1" dirty="0">
              <a:solidFill>
                <a:srgbClr val="0000FF"/>
              </a:solidFill>
              <a:latin typeface="Arial" panose="020B0604020202020204" pitchFamily="34" charset="0"/>
              <a:ea typeface="楷体_GB2312" pitchFamily="49" charset="-122"/>
            </a:endParaRPr>
          </a:p>
          <a:p>
            <a:pPr eaLnBrk="1" hangingPunct="1">
              <a:lnSpc>
                <a:spcPct val="160000"/>
              </a:lnSpc>
              <a:spcBef>
                <a:spcPct val="0"/>
              </a:spcBef>
              <a:buFontTx/>
              <a:buNone/>
            </a:pPr>
            <a:r>
              <a:rPr lang="en-US" altLang="zh-CN" sz="1400" b="1" dirty="0">
                <a:latin typeface="Arial" panose="020B0604020202020204" pitchFamily="34" charset="0"/>
                <a:ea typeface="楷体_GB2312" pitchFamily="49" charset="-122"/>
              </a:rPr>
              <a:t>1</a:t>
            </a:r>
            <a:r>
              <a:rPr lang="zh-CN" altLang="en-US" sz="1400" b="1" dirty="0">
                <a:latin typeface="Arial" panose="020B0604020202020204" pitchFamily="34" charset="0"/>
                <a:ea typeface="楷体_GB2312" pitchFamily="49" charset="-122"/>
              </a:rPr>
              <a:t>、</a:t>
            </a:r>
            <a:r>
              <a:rPr lang="zh-CN" altLang="en-US" sz="1400" b="1" dirty="0">
                <a:solidFill>
                  <a:srgbClr val="CC0066"/>
                </a:solidFill>
                <a:latin typeface="Arial" panose="020B0604020202020204" pitchFamily="34" charset="0"/>
                <a:ea typeface="楷体_GB2312" pitchFamily="49" charset="-122"/>
              </a:rPr>
              <a:t>运算速度快</a:t>
            </a:r>
            <a:endParaRPr lang="zh-CN" altLang="en-US" sz="1400" b="1" dirty="0">
              <a:latin typeface="Arial" panose="020B0604020202020204" pitchFamily="34" charset="0"/>
              <a:ea typeface="楷体_GB2312" pitchFamily="49" charset="-122"/>
            </a:endParaRPr>
          </a:p>
          <a:p>
            <a:pPr eaLnBrk="1" hangingPunct="1">
              <a:lnSpc>
                <a:spcPct val="160000"/>
              </a:lnSpc>
              <a:spcBef>
                <a:spcPct val="0"/>
              </a:spcBef>
              <a:buFontTx/>
              <a:buNone/>
            </a:pPr>
            <a:r>
              <a:rPr lang="zh-CN" altLang="en-US" sz="1400" b="1" dirty="0">
                <a:latin typeface="Arial" panose="020B0604020202020204" pitchFamily="34" charset="0"/>
                <a:ea typeface="楷体_GB2312" pitchFamily="49" charset="-122"/>
              </a:rPr>
              <a:t>     巨型机的运算速度已达到几千亿次</a:t>
            </a:r>
            <a:r>
              <a:rPr lang="en-US" altLang="zh-CN" sz="1400" b="1" dirty="0">
                <a:latin typeface="Arial" panose="020B0604020202020204" pitchFamily="34" charset="0"/>
                <a:ea typeface="楷体_GB2312" pitchFamily="49" charset="-122"/>
              </a:rPr>
              <a:t>/</a:t>
            </a:r>
            <a:r>
              <a:rPr lang="zh-CN" altLang="en-US" sz="1400" b="1" dirty="0">
                <a:latin typeface="Arial" panose="020B0604020202020204" pitchFamily="34" charset="0"/>
                <a:ea typeface="楷体_GB2312" pitchFamily="49" charset="-122"/>
              </a:rPr>
              <a:t>秒。</a:t>
            </a:r>
            <a:endParaRPr lang="zh-CN" altLang="en-US" sz="1400" b="1" dirty="0">
              <a:latin typeface="Arial" panose="020B0604020202020204" pitchFamily="34" charset="0"/>
              <a:ea typeface="楷体_GB2312" pitchFamily="49" charset="-122"/>
            </a:endParaRPr>
          </a:p>
          <a:p>
            <a:pPr eaLnBrk="1" hangingPunct="1">
              <a:lnSpc>
                <a:spcPct val="160000"/>
              </a:lnSpc>
              <a:spcBef>
                <a:spcPct val="0"/>
              </a:spcBef>
              <a:buFontTx/>
              <a:buNone/>
            </a:pPr>
            <a:r>
              <a:rPr lang="zh-CN" altLang="en-US" sz="1400" b="1" dirty="0">
                <a:latin typeface="Arial" panose="020B0604020202020204" pitchFamily="34" charset="0"/>
                <a:ea typeface="楷体_GB2312" pitchFamily="49" charset="-122"/>
              </a:rPr>
              <a:t>      海量运算：天气预报，大地测量、 运载火箭参数的计算等</a:t>
            </a:r>
            <a:endParaRPr lang="zh-CN" altLang="en-US" sz="1400" b="1" dirty="0">
              <a:latin typeface="Arial" panose="020B0604020202020204" pitchFamily="34" charset="0"/>
              <a:ea typeface="楷体_GB2312" pitchFamily="49" charset="-122"/>
            </a:endParaRPr>
          </a:p>
          <a:p>
            <a:pPr eaLnBrk="1" hangingPunct="1">
              <a:lnSpc>
                <a:spcPct val="160000"/>
              </a:lnSpc>
              <a:spcBef>
                <a:spcPct val="0"/>
              </a:spcBef>
              <a:buFontTx/>
              <a:buNone/>
            </a:pPr>
            <a:r>
              <a:rPr lang="en-US" altLang="zh-CN" sz="1400" b="1" dirty="0">
                <a:latin typeface="Arial" panose="020B0604020202020204" pitchFamily="34" charset="0"/>
                <a:ea typeface="楷体_GB2312" pitchFamily="49" charset="-122"/>
              </a:rPr>
              <a:t>2</a:t>
            </a:r>
            <a:r>
              <a:rPr lang="zh-CN" altLang="en-US" sz="1400" b="1" dirty="0">
                <a:latin typeface="Arial" panose="020B0604020202020204" pitchFamily="34" charset="0"/>
                <a:ea typeface="楷体_GB2312" pitchFamily="49" charset="-122"/>
              </a:rPr>
              <a:t>、</a:t>
            </a:r>
            <a:r>
              <a:rPr lang="zh-CN" altLang="en-US" sz="1400" b="1" dirty="0">
                <a:solidFill>
                  <a:srgbClr val="CC0066"/>
                </a:solidFill>
                <a:latin typeface="Arial" panose="020B0604020202020204" pitchFamily="34" charset="0"/>
                <a:ea typeface="楷体_GB2312" pitchFamily="49" charset="-122"/>
              </a:rPr>
              <a:t>计算精度高</a:t>
            </a:r>
            <a:endParaRPr lang="zh-CN" altLang="en-US" sz="1400" b="1" dirty="0">
              <a:latin typeface="Arial" panose="020B0604020202020204" pitchFamily="34" charset="0"/>
              <a:ea typeface="楷体_GB2312" pitchFamily="49" charset="-122"/>
            </a:endParaRPr>
          </a:p>
          <a:p>
            <a:pPr eaLnBrk="1" hangingPunct="1">
              <a:lnSpc>
                <a:spcPct val="160000"/>
              </a:lnSpc>
              <a:spcBef>
                <a:spcPct val="0"/>
              </a:spcBef>
              <a:buFontTx/>
              <a:buNone/>
            </a:pPr>
            <a:r>
              <a:rPr lang="zh-CN" altLang="en-US" sz="1400" b="1" dirty="0">
                <a:latin typeface="Arial" panose="020B0604020202020204" pitchFamily="34" charset="0"/>
                <a:ea typeface="楷体_GB2312" pitchFamily="49" charset="-122"/>
              </a:rPr>
              <a:t>     计算精度与机器字长有关，机器字越长，精度越高。</a:t>
            </a:r>
            <a:endParaRPr lang="zh-CN" altLang="en-US" sz="1400" b="1" dirty="0">
              <a:latin typeface="Arial" panose="020B0604020202020204" pitchFamily="34" charset="0"/>
              <a:ea typeface="楷体_GB2312" pitchFamily="49" charset="-122"/>
            </a:endParaRPr>
          </a:p>
          <a:p>
            <a:pPr eaLnBrk="1" hangingPunct="1">
              <a:lnSpc>
                <a:spcPct val="160000"/>
              </a:lnSpc>
              <a:spcBef>
                <a:spcPct val="0"/>
              </a:spcBef>
              <a:buFontTx/>
              <a:buNone/>
            </a:pPr>
            <a:r>
              <a:rPr lang="zh-CN" altLang="en-US" sz="1400" b="1" dirty="0">
                <a:solidFill>
                  <a:srgbClr val="3333CC"/>
                </a:solidFill>
                <a:latin typeface="Arial" panose="020B0604020202020204" pitchFamily="34" charset="0"/>
                <a:ea typeface="楷体_GB2312" pitchFamily="49" charset="-122"/>
              </a:rPr>
              <a:t>      字：</a:t>
            </a:r>
            <a:r>
              <a:rPr lang="zh-CN" altLang="en-US" sz="1400" b="1" dirty="0">
                <a:latin typeface="Arial" panose="020B0604020202020204" pitchFamily="34" charset="0"/>
                <a:ea typeface="楷体_GB2312" pitchFamily="49" charset="-122"/>
              </a:rPr>
              <a:t>字长是直接用二进制代码指令表达的计算机语言，指令是用</a:t>
            </a:r>
            <a:r>
              <a:rPr lang="en-US" altLang="zh-CN" sz="1400" b="1" dirty="0">
                <a:latin typeface="Arial" panose="020B0604020202020204" pitchFamily="34" charset="0"/>
                <a:ea typeface="楷体_GB2312" pitchFamily="49" charset="-122"/>
              </a:rPr>
              <a:t>0</a:t>
            </a:r>
            <a:r>
              <a:rPr lang="zh-CN" altLang="en-US" sz="1400" b="1" dirty="0">
                <a:latin typeface="Arial" panose="020B0604020202020204" pitchFamily="34" charset="0"/>
                <a:ea typeface="楷体_GB2312" pitchFamily="49" charset="-122"/>
              </a:rPr>
              <a:t>和</a:t>
            </a:r>
            <a:r>
              <a:rPr lang="en-US" altLang="zh-CN" sz="1400" b="1" dirty="0">
                <a:latin typeface="Arial" panose="020B0604020202020204" pitchFamily="34" charset="0"/>
                <a:ea typeface="楷体_GB2312" pitchFamily="49" charset="-122"/>
              </a:rPr>
              <a:t>1</a:t>
            </a:r>
            <a:r>
              <a:rPr lang="zh-CN" altLang="en-US" sz="1400" b="1" dirty="0">
                <a:latin typeface="Arial" panose="020B0604020202020204" pitchFamily="34" charset="0"/>
                <a:ea typeface="楷体_GB2312" pitchFamily="49" charset="-122"/>
              </a:rPr>
              <a:t>组成的一串代码，它们有一定的位数，并分成若干字长段，各段的编码表示不同的含义，例如某台计算机字长为</a:t>
            </a:r>
            <a:r>
              <a:rPr lang="en-US" altLang="zh-CN" sz="1400" b="1" dirty="0">
                <a:latin typeface="Arial" panose="020B0604020202020204" pitchFamily="34" charset="0"/>
                <a:ea typeface="楷体_GB2312" pitchFamily="49" charset="-122"/>
              </a:rPr>
              <a:t>16</a:t>
            </a:r>
            <a:r>
              <a:rPr lang="zh-CN" altLang="en-US" sz="1400" b="1" dirty="0">
                <a:latin typeface="Arial" panose="020B0604020202020204" pitchFamily="34" charset="0"/>
                <a:ea typeface="楷体_GB2312" pitchFamily="49" charset="-122"/>
              </a:rPr>
              <a:t>位，即有</a:t>
            </a:r>
            <a:r>
              <a:rPr lang="en-US" altLang="zh-CN" sz="1400" b="1" dirty="0">
                <a:latin typeface="Arial" panose="020B0604020202020204" pitchFamily="34" charset="0"/>
                <a:ea typeface="楷体_GB2312" pitchFamily="49" charset="-122"/>
              </a:rPr>
              <a:t>16</a:t>
            </a:r>
            <a:r>
              <a:rPr lang="zh-CN" altLang="en-US" sz="1400" b="1" dirty="0">
                <a:latin typeface="Arial" panose="020B0604020202020204" pitchFamily="34" charset="0"/>
                <a:ea typeface="楷体_GB2312" pitchFamily="49" charset="-122"/>
              </a:rPr>
              <a:t>个二进制数合成一条指令或其它信息。</a:t>
            </a:r>
            <a:r>
              <a:rPr lang="en-US" altLang="zh-CN" sz="1400" b="1" dirty="0">
                <a:latin typeface="Arial" panose="020B0604020202020204" pitchFamily="34" charset="0"/>
                <a:ea typeface="楷体_GB2312" pitchFamily="49" charset="-122"/>
              </a:rPr>
              <a:t>16</a:t>
            </a:r>
            <a:r>
              <a:rPr lang="zh-CN" altLang="en-US" sz="1400" b="1" dirty="0">
                <a:latin typeface="Arial" panose="020B0604020202020204" pitchFamily="34" charset="0"/>
                <a:ea typeface="楷体_GB2312" pitchFamily="49" charset="-122"/>
              </a:rPr>
              <a:t>个</a:t>
            </a:r>
            <a:r>
              <a:rPr lang="en-US" altLang="zh-CN" sz="1400" b="1" dirty="0">
                <a:latin typeface="Arial" panose="020B0604020202020204" pitchFamily="34" charset="0"/>
                <a:ea typeface="楷体_GB2312" pitchFamily="49" charset="-122"/>
              </a:rPr>
              <a:t>0</a:t>
            </a:r>
            <a:r>
              <a:rPr lang="zh-CN" altLang="en-US" sz="1400" b="1" dirty="0">
                <a:latin typeface="Arial" panose="020B0604020202020204" pitchFamily="34" charset="0"/>
                <a:ea typeface="楷体_GB2312" pitchFamily="49" charset="-122"/>
              </a:rPr>
              <a:t>和</a:t>
            </a:r>
            <a:r>
              <a:rPr lang="en-US" altLang="zh-CN" sz="1400" b="1" dirty="0">
                <a:latin typeface="Arial" panose="020B0604020202020204" pitchFamily="34" charset="0"/>
                <a:ea typeface="楷体_GB2312" pitchFamily="49" charset="-122"/>
              </a:rPr>
              <a:t>1</a:t>
            </a:r>
            <a:r>
              <a:rPr lang="zh-CN" altLang="en-US" sz="1400" b="1" dirty="0">
                <a:latin typeface="Arial" panose="020B0604020202020204" pitchFamily="34" charset="0"/>
                <a:ea typeface="楷体_GB2312" pitchFamily="49" charset="-122"/>
              </a:rPr>
              <a:t>可组成各种排列组合，通过线路变成电信号，让计算机执行各种不同的操作。</a:t>
            </a:r>
            <a:endParaRPr lang="zh-CN" altLang="en-US" sz="1400" b="1" dirty="0">
              <a:latin typeface="Arial" panose="020B0604020202020204" pitchFamily="34" charset="0"/>
              <a:ea typeface="楷体_GB2312" pitchFamily="49" charset="-122"/>
            </a:endParaRP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755576" y="1268760"/>
            <a:ext cx="8208912" cy="3919022"/>
          </a:xfrm>
          <a:prstGeom prst="rect">
            <a:avLst/>
          </a:prstGeom>
          <a:noFill/>
        </p:spPr>
        <p:txBody>
          <a:bodyPr wrap="square">
            <a:spAutoFit/>
          </a:bodyPr>
          <a:lstStyle/>
          <a:p>
            <a:pPr eaLnBrk="1" hangingPunct="1">
              <a:lnSpc>
                <a:spcPct val="150000"/>
              </a:lnSpc>
              <a:spcBef>
                <a:spcPct val="0"/>
              </a:spcBef>
              <a:buFontTx/>
              <a:buNone/>
            </a:pPr>
            <a:r>
              <a:rPr lang="en-US" altLang="zh-CN" sz="1800" b="1" dirty="0">
                <a:latin typeface="Arial" panose="020B0604020202020204" pitchFamily="34" charset="0"/>
                <a:ea typeface="楷体_GB2312" pitchFamily="49" charset="-122"/>
              </a:rPr>
              <a:t>2</a:t>
            </a:r>
            <a:r>
              <a:rPr lang="zh-CN" altLang="en-US" sz="1800" b="1" dirty="0">
                <a:latin typeface="Arial" panose="020B0604020202020204" pitchFamily="34" charset="0"/>
                <a:ea typeface="楷体_GB2312" pitchFamily="49" charset="-122"/>
              </a:rPr>
              <a:t>、</a:t>
            </a:r>
            <a:r>
              <a:rPr lang="zh-CN" altLang="en-US" sz="1800" b="1" dirty="0">
                <a:solidFill>
                  <a:srgbClr val="CC0066"/>
                </a:solidFill>
                <a:latin typeface="Arial" panose="020B0604020202020204" pitchFamily="34" charset="0"/>
                <a:ea typeface="楷体_GB2312" pitchFamily="49" charset="-122"/>
              </a:rPr>
              <a:t>二进制数            十进制数</a:t>
            </a:r>
            <a:endParaRPr lang="zh-CN" altLang="en-US" sz="1800" b="1" dirty="0">
              <a:solidFill>
                <a:srgbClr val="CC0066"/>
              </a:solidFill>
              <a:latin typeface="Arial" panose="020B0604020202020204" pitchFamily="34" charset="0"/>
              <a:ea typeface="楷体_GB2312" pitchFamily="49" charset="-122"/>
            </a:endParaRPr>
          </a:p>
          <a:p>
            <a:pPr eaLnBrk="1" hangingPunct="1">
              <a:lnSpc>
                <a:spcPct val="150000"/>
              </a:lnSpc>
              <a:spcBef>
                <a:spcPct val="0"/>
              </a:spcBef>
              <a:buFontTx/>
              <a:buNone/>
            </a:pPr>
            <a:r>
              <a:rPr lang="zh-CN" altLang="en-US" sz="1800" b="1" dirty="0">
                <a:latin typeface="Arial" panose="020B0604020202020204" pitchFamily="34" charset="0"/>
                <a:ea typeface="楷体_GB2312" pitchFamily="49" charset="-122"/>
              </a:rPr>
              <a:t>方法：</a:t>
            </a:r>
            <a:r>
              <a:rPr lang="zh-CN" altLang="en-US" sz="1800" b="1" dirty="0">
                <a:solidFill>
                  <a:srgbClr val="3333CC"/>
                </a:solidFill>
                <a:latin typeface="Arial" panose="020B0604020202020204" pitchFamily="34" charset="0"/>
                <a:ea typeface="楷体_GB2312" pitchFamily="49" charset="-122"/>
              </a:rPr>
              <a:t>按权相加法</a:t>
            </a:r>
            <a:endParaRPr lang="zh-CN" altLang="en-US" sz="1800" b="1" dirty="0">
              <a:solidFill>
                <a:srgbClr val="3333CC"/>
              </a:solidFill>
              <a:latin typeface="Arial" panose="020B0604020202020204" pitchFamily="34" charset="0"/>
              <a:ea typeface="楷体_GB2312" pitchFamily="49" charset="-122"/>
            </a:endParaRPr>
          </a:p>
          <a:p>
            <a:pPr eaLnBrk="1" hangingPunct="1">
              <a:lnSpc>
                <a:spcPct val="150000"/>
              </a:lnSpc>
              <a:spcBef>
                <a:spcPct val="0"/>
              </a:spcBef>
              <a:buFontTx/>
              <a:buNone/>
            </a:pPr>
            <a:r>
              <a:rPr lang="zh-CN" altLang="en-US" sz="1800" b="1" dirty="0">
                <a:solidFill>
                  <a:srgbClr val="3333CC"/>
                </a:solidFill>
                <a:latin typeface="Arial" panose="020B0604020202020204" pitchFamily="34" charset="0"/>
                <a:ea typeface="楷体_GB2312" pitchFamily="49" charset="-122"/>
              </a:rPr>
              <a:t>           </a:t>
            </a:r>
            <a:r>
              <a:rPr lang="zh-CN" altLang="en-US" sz="1800" b="1" dirty="0">
                <a:latin typeface="Arial" panose="020B0604020202020204" pitchFamily="34" charset="0"/>
                <a:ea typeface="楷体_GB2312" pitchFamily="49" charset="-122"/>
              </a:rPr>
              <a:t> 将各位的数值与权相乘后，再相加。</a:t>
            </a:r>
            <a:endParaRPr lang="en-US" altLang="zh-CN" sz="1800" b="1" dirty="0">
              <a:latin typeface="Arial" panose="020B0604020202020204" pitchFamily="34" charset="0"/>
              <a:ea typeface="楷体_GB2312" pitchFamily="49" charset="-122"/>
            </a:endParaRPr>
          </a:p>
          <a:p>
            <a:pPr eaLnBrk="1" hangingPunct="1">
              <a:lnSpc>
                <a:spcPct val="150000"/>
              </a:lnSpc>
              <a:spcBef>
                <a:spcPct val="0"/>
              </a:spcBef>
              <a:buFontTx/>
              <a:buNone/>
            </a:pPr>
            <a:r>
              <a:rPr lang="zh-CN" altLang="en-US" sz="1800" b="1" dirty="0">
                <a:latin typeface="Arial" panose="020B0604020202020204" pitchFamily="34" charset="0"/>
                <a:ea typeface="楷体_GB2312" pitchFamily="49" charset="-122"/>
              </a:rPr>
              <a:t>例：</a:t>
            </a:r>
            <a:r>
              <a:rPr lang="en-US" altLang="zh-CN" sz="1800" b="1" dirty="0">
                <a:latin typeface="Arial" panose="020B0604020202020204" pitchFamily="34" charset="0"/>
                <a:ea typeface="楷体_GB2312" pitchFamily="49" charset="-122"/>
              </a:rPr>
              <a:t>( 1101.101 )</a:t>
            </a:r>
            <a:r>
              <a:rPr lang="en-US" altLang="zh-CN" sz="1800" b="1" baseline="-25000" dirty="0">
                <a:latin typeface="Arial" panose="020B0604020202020204" pitchFamily="34" charset="0"/>
                <a:ea typeface="楷体_GB2312" pitchFamily="49" charset="-122"/>
              </a:rPr>
              <a:t>2</a:t>
            </a:r>
            <a:r>
              <a:rPr lang="en-US" altLang="zh-CN" sz="1800" b="1" dirty="0">
                <a:latin typeface="Arial" panose="020B0604020202020204" pitchFamily="34" charset="0"/>
                <a:ea typeface="楷体_GB2312" pitchFamily="49" charset="-122"/>
              </a:rPr>
              <a:t> =  ( ? )</a:t>
            </a:r>
            <a:r>
              <a:rPr lang="en-US" altLang="zh-CN" sz="1800" b="1" baseline="-25000" dirty="0">
                <a:latin typeface="Arial" panose="020B0604020202020204" pitchFamily="34" charset="0"/>
                <a:ea typeface="楷体_GB2312" pitchFamily="49" charset="-122"/>
              </a:rPr>
              <a:t>10</a:t>
            </a:r>
            <a:endParaRPr lang="en-US" altLang="zh-CN" sz="1800" b="1" baseline="-25000" dirty="0">
              <a:latin typeface="Arial" panose="020B0604020202020204" pitchFamily="34" charset="0"/>
              <a:ea typeface="楷体_GB2312" pitchFamily="49" charset="-122"/>
            </a:endParaRPr>
          </a:p>
          <a:p>
            <a:pPr eaLnBrk="1" hangingPunct="1">
              <a:lnSpc>
                <a:spcPct val="150000"/>
              </a:lnSpc>
              <a:spcBef>
                <a:spcPct val="50000"/>
              </a:spcBef>
              <a:buFontTx/>
              <a:buNone/>
            </a:pPr>
            <a:r>
              <a:rPr lang="zh-CN" altLang="en-US" sz="1800" b="1" dirty="0">
                <a:latin typeface="Arial" panose="020B0604020202020204" pitchFamily="34" charset="0"/>
                <a:ea typeface="楷体_GB2312" pitchFamily="49" charset="-122"/>
              </a:rPr>
              <a:t>解：</a:t>
            </a:r>
            <a:r>
              <a:rPr lang="en-US" altLang="zh-CN" sz="1800" b="1" dirty="0">
                <a:latin typeface="Arial" panose="020B0604020202020204" pitchFamily="34" charset="0"/>
                <a:ea typeface="楷体_GB2312" pitchFamily="49" charset="-122"/>
              </a:rPr>
              <a:t>( 1101.101 )</a:t>
            </a:r>
            <a:r>
              <a:rPr lang="en-US" altLang="zh-CN" sz="1800" b="1" baseline="-25000" dirty="0">
                <a:latin typeface="Arial" panose="020B0604020202020204" pitchFamily="34" charset="0"/>
                <a:ea typeface="楷体_GB2312" pitchFamily="49" charset="-122"/>
              </a:rPr>
              <a:t>2</a:t>
            </a:r>
            <a:r>
              <a:rPr lang="en-US" altLang="zh-CN" sz="1800" b="1" dirty="0">
                <a:latin typeface="Arial" panose="020B0604020202020204" pitchFamily="34" charset="0"/>
                <a:ea typeface="楷体_GB2312" pitchFamily="49" charset="-122"/>
              </a:rPr>
              <a:t> = 1*2</a:t>
            </a:r>
            <a:r>
              <a:rPr lang="en-US" altLang="zh-CN" sz="1800" b="1" baseline="30000" dirty="0">
                <a:latin typeface="Arial" panose="020B0604020202020204" pitchFamily="34" charset="0"/>
                <a:ea typeface="楷体_GB2312" pitchFamily="49" charset="-122"/>
              </a:rPr>
              <a:t>3 </a:t>
            </a:r>
            <a:r>
              <a:rPr lang="en-US" altLang="zh-CN" sz="1800" b="1" dirty="0">
                <a:latin typeface="Arial" panose="020B0604020202020204" pitchFamily="34" charset="0"/>
                <a:ea typeface="楷体_GB2312" pitchFamily="49" charset="-122"/>
              </a:rPr>
              <a:t>+ 1*2</a:t>
            </a:r>
            <a:r>
              <a:rPr lang="en-US" altLang="zh-CN" sz="1800" b="1" baseline="30000" dirty="0">
                <a:latin typeface="Arial" panose="020B0604020202020204" pitchFamily="34" charset="0"/>
                <a:ea typeface="楷体_GB2312" pitchFamily="49" charset="-122"/>
              </a:rPr>
              <a:t>2 </a:t>
            </a:r>
            <a:r>
              <a:rPr lang="en-US" altLang="zh-CN" sz="1800" b="1" dirty="0">
                <a:latin typeface="Arial" panose="020B0604020202020204" pitchFamily="34" charset="0"/>
                <a:ea typeface="楷体_GB2312" pitchFamily="49" charset="-122"/>
              </a:rPr>
              <a:t>+ 0*2</a:t>
            </a:r>
            <a:r>
              <a:rPr lang="en-US" altLang="zh-CN" sz="1800" b="1" baseline="30000" dirty="0">
                <a:latin typeface="Arial" panose="020B0604020202020204" pitchFamily="34" charset="0"/>
                <a:ea typeface="楷体_GB2312" pitchFamily="49" charset="-122"/>
              </a:rPr>
              <a:t>1 </a:t>
            </a:r>
            <a:r>
              <a:rPr lang="en-US" altLang="zh-CN" sz="1800" b="1" dirty="0">
                <a:latin typeface="Arial" panose="020B0604020202020204" pitchFamily="34" charset="0"/>
                <a:ea typeface="楷体_GB2312" pitchFamily="49" charset="-122"/>
              </a:rPr>
              <a:t>+ 1*2</a:t>
            </a:r>
            <a:r>
              <a:rPr lang="en-US" altLang="zh-CN" sz="1800" b="1" baseline="30000" dirty="0">
                <a:latin typeface="Arial" panose="020B0604020202020204" pitchFamily="34" charset="0"/>
                <a:ea typeface="楷体_GB2312" pitchFamily="49" charset="-122"/>
              </a:rPr>
              <a:t>0</a:t>
            </a:r>
            <a:endParaRPr lang="en-US" altLang="zh-CN" sz="1800" b="1" baseline="30000" dirty="0">
              <a:latin typeface="Arial" panose="020B0604020202020204" pitchFamily="34" charset="0"/>
              <a:ea typeface="楷体_GB2312" pitchFamily="49" charset="-122"/>
            </a:endParaRPr>
          </a:p>
          <a:p>
            <a:pPr eaLnBrk="1" hangingPunct="1">
              <a:lnSpc>
                <a:spcPct val="150000"/>
              </a:lnSpc>
              <a:spcBef>
                <a:spcPct val="50000"/>
              </a:spcBef>
              <a:buFontTx/>
              <a:buNone/>
            </a:pPr>
            <a:r>
              <a:rPr lang="en-US" altLang="zh-CN" sz="1800" b="1" baseline="30000"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 + 1*2</a:t>
            </a:r>
            <a:r>
              <a:rPr lang="en-US" altLang="zh-CN" sz="1800" b="1" baseline="30000" dirty="0">
                <a:latin typeface="Arial" panose="020B0604020202020204" pitchFamily="34" charset="0"/>
                <a:ea typeface="楷体_GB2312" pitchFamily="49" charset="-122"/>
              </a:rPr>
              <a:t>-1 </a:t>
            </a:r>
            <a:r>
              <a:rPr lang="en-US" altLang="zh-CN" sz="1800" b="1" dirty="0">
                <a:latin typeface="Arial" panose="020B0604020202020204" pitchFamily="34" charset="0"/>
                <a:ea typeface="楷体_GB2312" pitchFamily="49" charset="-122"/>
              </a:rPr>
              <a:t>+ 0*2</a:t>
            </a:r>
            <a:r>
              <a:rPr lang="en-US" altLang="zh-CN" sz="1800" b="1" baseline="30000" dirty="0">
                <a:latin typeface="Arial" panose="020B0604020202020204" pitchFamily="34" charset="0"/>
                <a:ea typeface="楷体_GB2312" pitchFamily="49" charset="-122"/>
              </a:rPr>
              <a:t>-2 </a:t>
            </a:r>
            <a:r>
              <a:rPr lang="en-US" altLang="zh-CN" sz="1800" b="1" dirty="0">
                <a:latin typeface="Arial" panose="020B0604020202020204" pitchFamily="34" charset="0"/>
                <a:ea typeface="楷体_GB2312" pitchFamily="49" charset="-122"/>
              </a:rPr>
              <a:t>+ 1*2</a:t>
            </a:r>
            <a:r>
              <a:rPr lang="en-US" altLang="zh-CN" sz="1800" b="1" baseline="30000" dirty="0">
                <a:latin typeface="Arial" panose="020B0604020202020204" pitchFamily="34" charset="0"/>
                <a:ea typeface="楷体_GB2312" pitchFamily="49" charset="-122"/>
              </a:rPr>
              <a:t>-3</a:t>
            </a:r>
            <a:endParaRPr lang="en-US" altLang="zh-CN" sz="1800" b="1" dirty="0">
              <a:latin typeface="Arial" panose="020B0604020202020204" pitchFamily="34" charset="0"/>
              <a:ea typeface="楷体_GB2312" pitchFamily="49" charset="-122"/>
            </a:endParaRPr>
          </a:p>
          <a:p>
            <a:pPr eaLnBrk="1" hangingPunct="1">
              <a:lnSpc>
                <a:spcPct val="150000"/>
              </a:lnSpc>
              <a:spcBef>
                <a:spcPct val="50000"/>
              </a:spcBef>
              <a:buFontTx/>
              <a:buNone/>
            </a:pPr>
            <a:r>
              <a:rPr lang="en-US" altLang="zh-CN" sz="1800" b="1" dirty="0">
                <a:latin typeface="Arial" panose="020B0604020202020204" pitchFamily="34" charset="0"/>
                <a:ea typeface="楷体_GB2312" pitchFamily="49" charset="-122"/>
              </a:rPr>
              <a:t>                              = 8+4+1+1/2+1/8</a:t>
            </a:r>
            <a:endParaRPr lang="en-US" altLang="zh-CN" sz="1800" b="1" dirty="0">
              <a:latin typeface="Arial" panose="020B0604020202020204" pitchFamily="34" charset="0"/>
              <a:ea typeface="楷体_GB2312" pitchFamily="49" charset="-122"/>
            </a:endParaRPr>
          </a:p>
          <a:p>
            <a:pPr eaLnBrk="1" hangingPunct="1">
              <a:lnSpc>
                <a:spcPct val="150000"/>
              </a:lnSpc>
              <a:spcBef>
                <a:spcPct val="50000"/>
              </a:spcBef>
              <a:buFontTx/>
              <a:buNone/>
            </a:pPr>
            <a:r>
              <a:rPr lang="en-US" altLang="zh-CN" sz="1800" b="1" dirty="0">
                <a:latin typeface="Arial" panose="020B0604020202020204" pitchFamily="34" charset="0"/>
                <a:ea typeface="楷体_GB2312" pitchFamily="49" charset="-122"/>
              </a:rPr>
              <a:t>                              =( 13.625 )</a:t>
            </a:r>
            <a:r>
              <a:rPr lang="en-US" altLang="zh-CN" sz="1800" b="1" baseline="-25000" dirty="0">
                <a:latin typeface="Arial" panose="020B0604020202020204" pitchFamily="34" charset="0"/>
                <a:ea typeface="楷体_GB2312" pitchFamily="49" charset="-122"/>
              </a:rPr>
              <a:t>10</a:t>
            </a:r>
            <a:endParaRPr lang="en-US" altLang="zh-CN" sz="1800" b="1" baseline="-25000" dirty="0">
              <a:latin typeface="Arial" panose="020B0604020202020204" pitchFamily="34" charset="0"/>
              <a:ea typeface="楷体_GB2312" pitchFamily="49" charset="-122"/>
            </a:endParaRPr>
          </a:p>
        </p:txBody>
      </p:sp>
      <p:sp>
        <p:nvSpPr>
          <p:cNvPr id="6" name="Line 4"/>
          <p:cNvSpPr>
            <a:spLocks noChangeShapeType="1"/>
          </p:cNvSpPr>
          <p:nvPr/>
        </p:nvSpPr>
        <p:spPr bwMode="auto">
          <a:xfrm>
            <a:off x="2267744" y="1556792"/>
            <a:ext cx="469776" cy="0"/>
          </a:xfrm>
          <a:prstGeom prst="line">
            <a:avLst/>
          </a:prstGeom>
          <a:noFill/>
          <a:ln w="38100">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23850" y="1484784"/>
            <a:ext cx="8496300" cy="3590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70000"/>
              </a:lnSpc>
              <a:spcBef>
                <a:spcPct val="50000"/>
              </a:spcBef>
              <a:buFontTx/>
              <a:buNone/>
            </a:pPr>
            <a:r>
              <a:rPr lang="en-US" altLang="zh-CN" b="1" dirty="0">
                <a:latin typeface="Arial" panose="020B0604020202020204" pitchFamily="34" charset="0"/>
                <a:ea typeface="楷体_GB2312" pitchFamily="49" charset="-122"/>
              </a:rPr>
              <a:t>3</a:t>
            </a:r>
            <a:r>
              <a:rPr lang="zh-CN" altLang="en-US" b="1" dirty="0">
                <a:latin typeface="Arial" panose="020B0604020202020204" pitchFamily="34" charset="0"/>
                <a:ea typeface="楷体_GB2312" pitchFamily="49" charset="-122"/>
              </a:rPr>
              <a:t>、</a:t>
            </a:r>
            <a:r>
              <a:rPr lang="zh-CN" altLang="en-US" b="1" dirty="0">
                <a:solidFill>
                  <a:srgbClr val="CC0066"/>
                </a:solidFill>
                <a:latin typeface="Arial" panose="020B0604020202020204" pitchFamily="34" charset="0"/>
                <a:ea typeface="楷体_GB2312" pitchFamily="49" charset="-122"/>
              </a:rPr>
              <a:t>二进制数              八进制数</a:t>
            </a:r>
            <a:endParaRPr lang="zh-CN" altLang="en-US" b="1" dirty="0">
              <a:solidFill>
                <a:srgbClr val="CC0066"/>
              </a:solidFill>
              <a:latin typeface="Arial" panose="020B0604020202020204" pitchFamily="34" charset="0"/>
              <a:ea typeface="楷体_GB2312" pitchFamily="49" charset="-122"/>
            </a:endParaRPr>
          </a:p>
          <a:p>
            <a:pPr eaLnBrk="1" hangingPunct="1">
              <a:lnSpc>
                <a:spcPct val="170000"/>
              </a:lnSpc>
              <a:spcBef>
                <a:spcPct val="50000"/>
              </a:spcBef>
              <a:buFontTx/>
              <a:buNone/>
            </a:pPr>
            <a:r>
              <a:rPr lang="zh-CN" altLang="en-US" b="1" dirty="0">
                <a:latin typeface="Arial" panose="020B0604020202020204" pitchFamily="34" charset="0"/>
                <a:ea typeface="楷体_GB2312" pitchFamily="49" charset="-122"/>
              </a:rPr>
              <a:t>    </a:t>
            </a:r>
            <a:r>
              <a:rPr lang="zh-CN" altLang="en-US" sz="1600" b="1" dirty="0">
                <a:latin typeface="Arial" panose="020B0604020202020204" pitchFamily="34" charset="0"/>
                <a:ea typeface="楷体_GB2312" pitchFamily="49" charset="-122"/>
              </a:rPr>
              <a:t>由于一位八进制的</a:t>
            </a:r>
            <a:r>
              <a:rPr lang="en-US" altLang="zh-CN" sz="1600" b="1" dirty="0">
                <a:latin typeface="Arial" panose="020B0604020202020204" pitchFamily="34" charset="0"/>
                <a:ea typeface="楷体_GB2312" pitchFamily="49" charset="-122"/>
              </a:rPr>
              <a:t>8</a:t>
            </a:r>
            <a:r>
              <a:rPr lang="zh-CN" altLang="en-US" sz="1600" b="1" dirty="0">
                <a:latin typeface="Arial" panose="020B0604020202020204" pitchFamily="34" charset="0"/>
                <a:ea typeface="楷体_GB2312" pitchFamily="49" charset="-122"/>
              </a:rPr>
              <a:t>个数字符号正好相应于三位二进制数的八种不同组合，所以八进制与二进制之间有简单的对应关系：</a:t>
            </a:r>
            <a:endParaRPr lang="zh-CN" altLang="en-US" sz="1600" b="1" dirty="0">
              <a:latin typeface="Arial" panose="020B0604020202020204" pitchFamily="34" charset="0"/>
              <a:ea typeface="楷体_GB2312" pitchFamily="49" charset="-122"/>
            </a:endParaRPr>
          </a:p>
          <a:p>
            <a:pPr eaLnBrk="1" hangingPunct="1">
              <a:lnSpc>
                <a:spcPct val="170000"/>
              </a:lnSpc>
              <a:spcBef>
                <a:spcPct val="50000"/>
              </a:spcBef>
              <a:buFontTx/>
              <a:buNone/>
            </a:pPr>
            <a:r>
              <a:rPr lang="zh-CN" altLang="en-US" b="1" dirty="0">
                <a:latin typeface="Arial" panose="020B0604020202020204" pitchFamily="34" charset="0"/>
                <a:ea typeface="楷体_GB2312" pitchFamily="49" charset="-122"/>
              </a:rPr>
              <a:t>八进制：  </a:t>
            </a:r>
            <a:r>
              <a:rPr lang="en-US" altLang="zh-CN" b="1" dirty="0">
                <a:latin typeface="Arial" panose="020B0604020202020204" pitchFamily="34" charset="0"/>
                <a:ea typeface="楷体_GB2312" pitchFamily="49" charset="-122"/>
              </a:rPr>
              <a:t>0       1       2       3      4      5      6      7</a:t>
            </a:r>
            <a:endParaRPr lang="en-US" altLang="zh-CN" b="1" dirty="0">
              <a:latin typeface="Arial" panose="020B0604020202020204" pitchFamily="34" charset="0"/>
              <a:ea typeface="楷体_GB2312" pitchFamily="49" charset="-122"/>
            </a:endParaRPr>
          </a:p>
          <a:p>
            <a:pPr eaLnBrk="1" hangingPunct="1">
              <a:lnSpc>
                <a:spcPct val="170000"/>
              </a:lnSpc>
              <a:spcBef>
                <a:spcPct val="50000"/>
              </a:spcBef>
              <a:buFontTx/>
              <a:buNone/>
            </a:pPr>
            <a:r>
              <a:rPr lang="zh-CN" altLang="en-US" b="1" dirty="0">
                <a:latin typeface="Arial" panose="020B0604020202020204" pitchFamily="34" charset="0"/>
                <a:ea typeface="楷体_GB2312" pitchFamily="49" charset="-122"/>
              </a:rPr>
              <a:t>二进制：</a:t>
            </a:r>
            <a:r>
              <a:rPr lang="en-US" altLang="zh-CN" b="1" dirty="0">
                <a:latin typeface="Arial" panose="020B0604020202020204" pitchFamily="34" charset="0"/>
                <a:ea typeface="楷体_GB2312" pitchFamily="49" charset="-122"/>
              </a:rPr>
              <a:t>000   001   010   011  100  101  110  111</a:t>
            </a:r>
            <a:endParaRPr lang="en-US" altLang="zh-CN" b="1" dirty="0">
              <a:latin typeface="Arial" panose="020B0604020202020204" pitchFamily="34" charset="0"/>
              <a:ea typeface="楷体_GB2312" pitchFamily="49" charset="-122"/>
            </a:endParaRPr>
          </a:p>
          <a:p>
            <a:pPr eaLnBrk="1" hangingPunct="1">
              <a:lnSpc>
                <a:spcPct val="170000"/>
              </a:lnSpc>
              <a:spcBef>
                <a:spcPct val="0"/>
              </a:spcBef>
              <a:buFontTx/>
              <a:buNone/>
            </a:pPr>
            <a:r>
              <a:rPr lang="zh-CN" altLang="en-US" sz="1600" b="1" dirty="0">
                <a:solidFill>
                  <a:srgbClr val="3333CC"/>
                </a:solidFill>
                <a:latin typeface="Arial" panose="020B0604020202020204" pitchFamily="34" charset="0"/>
                <a:ea typeface="楷体_GB2312" pitchFamily="49" charset="-122"/>
              </a:rPr>
              <a:t>转换方法：</a:t>
            </a:r>
            <a:r>
              <a:rPr lang="zh-CN" altLang="en-US" sz="1600" b="1" dirty="0">
                <a:latin typeface="Arial" panose="020B0604020202020204" pitchFamily="34" charset="0"/>
                <a:ea typeface="楷体_GB2312" pitchFamily="49" charset="-122"/>
              </a:rPr>
              <a:t>以小数点为界，将二进制数的整数部分从低位开始，小数部分从高位开始，每三位分成一组，头尾不足三位的补</a:t>
            </a:r>
            <a:r>
              <a:rPr lang="en-US" altLang="zh-CN" sz="1600" b="1" dirty="0">
                <a:latin typeface="Arial" panose="020B0604020202020204" pitchFamily="34" charset="0"/>
                <a:ea typeface="楷体_GB2312" pitchFamily="49" charset="-122"/>
              </a:rPr>
              <a:t>0</a:t>
            </a:r>
            <a:r>
              <a:rPr lang="zh-CN" altLang="en-US" sz="1600" b="1" dirty="0">
                <a:latin typeface="Arial" panose="020B0604020202020204" pitchFamily="34" charset="0"/>
                <a:ea typeface="楷体_GB2312" pitchFamily="49" charset="-122"/>
              </a:rPr>
              <a:t>，然后将每组的三位二进制数转换为一位八进制数。</a:t>
            </a:r>
            <a:endParaRPr lang="zh-CN" altLang="en-US" b="1" dirty="0">
              <a:latin typeface="Arial" panose="020B0604020202020204" pitchFamily="34" charset="0"/>
              <a:ea typeface="楷体_GB2312" pitchFamily="49" charset="-122"/>
            </a:endParaRPr>
          </a:p>
        </p:txBody>
      </p:sp>
      <p:sp>
        <p:nvSpPr>
          <p:cNvPr id="3" name="Line 4"/>
          <p:cNvSpPr>
            <a:spLocks noChangeShapeType="1"/>
          </p:cNvSpPr>
          <p:nvPr/>
        </p:nvSpPr>
        <p:spPr bwMode="auto">
          <a:xfrm>
            <a:off x="1797968" y="1772816"/>
            <a:ext cx="685800" cy="0"/>
          </a:xfrm>
          <a:prstGeom prst="line">
            <a:avLst/>
          </a:prstGeom>
          <a:noFill/>
          <a:ln w="38100">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1187624" y="1124744"/>
            <a:ext cx="8153401" cy="1570038"/>
            <a:chOff x="240" y="192"/>
            <a:chExt cx="5136" cy="989"/>
          </a:xfrm>
        </p:grpSpPr>
        <p:sp>
          <p:nvSpPr>
            <p:cNvPr id="10" name="Text Box 3"/>
            <p:cNvSpPr txBox="1">
              <a:spLocks noChangeArrowheads="1"/>
            </p:cNvSpPr>
            <p:nvPr/>
          </p:nvSpPr>
          <p:spPr bwMode="auto">
            <a:xfrm>
              <a:off x="240" y="192"/>
              <a:ext cx="5136" cy="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b="1" dirty="0">
                  <a:ea typeface="楷体_GB2312" pitchFamily="49" charset="-122"/>
                </a:rPr>
                <a:t>例：</a:t>
              </a:r>
              <a:r>
                <a:rPr lang="en-US" altLang="zh-CN" b="1" dirty="0"/>
                <a:t>( 11010.1101 )</a:t>
              </a:r>
              <a:r>
                <a:rPr lang="en-US" altLang="zh-CN" b="1" baseline="-25000" dirty="0"/>
                <a:t>2</a:t>
              </a:r>
              <a:r>
                <a:rPr lang="en-US" altLang="zh-CN" b="1" dirty="0"/>
                <a:t> =  ( ? )</a:t>
              </a:r>
              <a:r>
                <a:rPr lang="en-US" altLang="zh-CN" b="1" baseline="-25000" dirty="0"/>
                <a:t>8</a:t>
              </a:r>
              <a:endParaRPr lang="en-US" altLang="zh-CN" b="1" baseline="-25000" dirty="0"/>
            </a:p>
            <a:p>
              <a:pPr eaLnBrk="1" hangingPunct="1">
                <a:spcBef>
                  <a:spcPct val="50000"/>
                </a:spcBef>
                <a:buFontTx/>
                <a:buNone/>
              </a:pPr>
              <a:r>
                <a:rPr lang="en-US" altLang="zh-CN" sz="2800" b="1" dirty="0"/>
                <a:t>     </a:t>
              </a:r>
              <a:r>
                <a:rPr lang="en-US" altLang="zh-CN" sz="2400" b="1" dirty="0">
                  <a:solidFill>
                    <a:srgbClr val="CC0066"/>
                  </a:solidFill>
                </a:rPr>
                <a:t>0</a:t>
              </a:r>
              <a:r>
                <a:rPr lang="en-US" altLang="zh-CN" sz="2800" b="1" dirty="0"/>
                <a:t> </a:t>
              </a:r>
              <a:r>
                <a:rPr lang="en-US" altLang="zh-CN" sz="2400" b="1" dirty="0"/>
                <a:t>1 1 0 1 0 . 1 1 0 1 </a:t>
              </a:r>
              <a:r>
                <a:rPr lang="en-US" altLang="zh-CN" sz="2400" b="1" dirty="0">
                  <a:solidFill>
                    <a:srgbClr val="CC0066"/>
                  </a:solidFill>
                </a:rPr>
                <a:t>0 0</a:t>
              </a:r>
              <a:endParaRPr lang="en-US" altLang="zh-CN" sz="2400" b="1" dirty="0">
                <a:solidFill>
                  <a:srgbClr val="CC0066"/>
                </a:solidFill>
              </a:endParaRPr>
            </a:p>
            <a:p>
              <a:pPr eaLnBrk="1" hangingPunct="1">
                <a:buFontTx/>
                <a:buNone/>
              </a:pPr>
              <a:r>
                <a:rPr lang="en-US" altLang="zh-CN" sz="3600" dirty="0"/>
                <a:t>     </a:t>
              </a:r>
              <a:r>
                <a:rPr lang="en-US" altLang="zh-CN" sz="2400" b="1" dirty="0"/>
                <a:t>3         2    .     6        4</a:t>
              </a:r>
              <a:r>
                <a:rPr lang="en-US" altLang="zh-CN" sz="2400" dirty="0"/>
                <a:t>    </a:t>
              </a:r>
              <a:endParaRPr lang="en-US" altLang="zh-CN" sz="3600" dirty="0"/>
            </a:p>
          </p:txBody>
        </p:sp>
        <p:sp>
          <p:nvSpPr>
            <p:cNvPr id="13" name="AutoShape 6"/>
            <p:cNvSpPr/>
            <p:nvPr/>
          </p:nvSpPr>
          <p:spPr bwMode="auto">
            <a:xfrm rot="16257887">
              <a:off x="678" y="649"/>
              <a:ext cx="63" cy="317"/>
            </a:xfrm>
            <a:prstGeom prst="leftBrace">
              <a:avLst>
                <a:gd name="adj1" fmla="val 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grpSp>
      <p:grpSp>
        <p:nvGrpSpPr>
          <p:cNvPr id="3" name="Group 8"/>
          <p:cNvGrpSpPr/>
          <p:nvPr/>
        </p:nvGrpSpPr>
        <p:grpSpPr bwMode="auto">
          <a:xfrm>
            <a:off x="565919" y="2980159"/>
            <a:ext cx="8110537" cy="2105025"/>
            <a:chOff x="240" y="1841"/>
            <a:chExt cx="5472" cy="1326"/>
          </a:xfrm>
        </p:grpSpPr>
        <p:sp>
          <p:nvSpPr>
            <p:cNvPr id="4" name="Text Box 9"/>
            <p:cNvSpPr txBox="1">
              <a:spLocks noChangeArrowheads="1"/>
            </p:cNvSpPr>
            <p:nvPr/>
          </p:nvSpPr>
          <p:spPr bwMode="auto">
            <a:xfrm>
              <a:off x="240" y="1841"/>
              <a:ext cx="5472" cy="1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10000"/>
                </a:lnSpc>
                <a:spcBef>
                  <a:spcPct val="50000"/>
                </a:spcBef>
                <a:buFontTx/>
                <a:buNone/>
              </a:pPr>
              <a:r>
                <a:rPr lang="en-US" altLang="zh-CN" sz="3600" b="1" dirty="0">
                  <a:latin typeface="Arial" panose="020B0604020202020204" pitchFamily="34" charset="0"/>
                  <a:ea typeface="楷体_GB2312" pitchFamily="49" charset="-122"/>
                </a:rPr>
                <a:t>  </a:t>
              </a:r>
              <a:r>
                <a:rPr lang="en-US" altLang="zh-CN" b="1" dirty="0">
                  <a:latin typeface="Arial" panose="020B0604020202020204" pitchFamily="34" charset="0"/>
                  <a:ea typeface="楷体_GB2312" pitchFamily="49" charset="-122"/>
                </a:rPr>
                <a:t>4</a:t>
              </a:r>
              <a:r>
                <a:rPr lang="zh-CN" altLang="en-US" b="1" dirty="0">
                  <a:latin typeface="Arial" panose="020B0604020202020204" pitchFamily="34" charset="0"/>
                  <a:ea typeface="楷体_GB2312" pitchFamily="49" charset="-122"/>
                </a:rPr>
                <a:t>、</a:t>
              </a:r>
              <a:r>
                <a:rPr lang="zh-CN" altLang="en-US" b="1" dirty="0">
                  <a:solidFill>
                    <a:srgbClr val="CC0066"/>
                  </a:solidFill>
                  <a:latin typeface="Arial" panose="020B0604020202020204" pitchFamily="34" charset="0"/>
                  <a:ea typeface="楷体_GB2312" pitchFamily="49" charset="-122"/>
                </a:rPr>
                <a:t>八进制数             二进制数</a:t>
              </a:r>
              <a:endParaRPr lang="zh-CN" altLang="en-US" b="1" dirty="0">
                <a:solidFill>
                  <a:srgbClr val="CC0066"/>
                </a:solidFill>
                <a:latin typeface="Arial" panose="020B0604020202020204" pitchFamily="34" charset="0"/>
                <a:ea typeface="楷体_GB2312" pitchFamily="49" charset="-122"/>
              </a:endParaRPr>
            </a:p>
            <a:p>
              <a:pPr eaLnBrk="1" hangingPunct="1">
                <a:lnSpc>
                  <a:spcPct val="110000"/>
                </a:lnSpc>
                <a:spcBef>
                  <a:spcPct val="50000"/>
                </a:spcBef>
                <a:buFontTx/>
                <a:buNone/>
              </a:pPr>
              <a:r>
                <a:rPr lang="zh-CN" altLang="en-US" b="1" dirty="0">
                  <a:latin typeface="Arial" panose="020B0604020202020204" pitchFamily="34" charset="0"/>
                  <a:ea typeface="楷体_GB2312" pitchFamily="49" charset="-122"/>
                </a:rPr>
                <a:t>例：</a:t>
              </a:r>
              <a:r>
                <a:rPr lang="en-US" altLang="zh-CN" b="1" dirty="0">
                  <a:latin typeface="Arial" panose="020B0604020202020204" pitchFamily="34" charset="0"/>
                  <a:ea typeface="楷体_GB2312" pitchFamily="49" charset="-122"/>
                </a:rPr>
                <a:t>( 357.6)</a:t>
              </a:r>
              <a:r>
                <a:rPr lang="en-US" altLang="zh-CN" b="1" baseline="-25000" dirty="0">
                  <a:latin typeface="Arial" panose="020B0604020202020204" pitchFamily="34" charset="0"/>
                  <a:ea typeface="楷体_GB2312" pitchFamily="49" charset="-122"/>
                </a:rPr>
                <a:t>8</a:t>
              </a:r>
              <a:r>
                <a:rPr lang="en-US" altLang="zh-CN" b="1" dirty="0">
                  <a:latin typeface="Arial" panose="020B0604020202020204" pitchFamily="34" charset="0"/>
                  <a:ea typeface="楷体_GB2312" pitchFamily="49" charset="-122"/>
                </a:rPr>
                <a:t> =  ( ? )</a:t>
              </a:r>
              <a:r>
                <a:rPr lang="en-US" altLang="zh-CN" b="1" baseline="-25000" dirty="0">
                  <a:latin typeface="Arial" panose="020B0604020202020204" pitchFamily="34" charset="0"/>
                  <a:ea typeface="楷体_GB2312" pitchFamily="49" charset="-122"/>
                </a:rPr>
                <a:t>2</a:t>
              </a:r>
              <a:endParaRPr lang="en-US" altLang="zh-CN" b="1" baseline="-25000" dirty="0">
                <a:latin typeface="Arial" panose="020B0604020202020204" pitchFamily="34" charset="0"/>
                <a:ea typeface="楷体_GB2312" pitchFamily="49" charset="-122"/>
              </a:endParaRPr>
            </a:p>
            <a:p>
              <a:pPr eaLnBrk="1" hangingPunct="1">
                <a:buFontTx/>
                <a:buNone/>
              </a:pPr>
              <a:r>
                <a:rPr lang="en-US" altLang="zh-CN" sz="3200" b="1" dirty="0"/>
                <a:t>        </a:t>
              </a:r>
              <a:r>
                <a:rPr lang="en-US" altLang="zh-CN" sz="2400" b="1" dirty="0"/>
                <a:t>3          5        7     .    6    </a:t>
              </a:r>
              <a:r>
                <a:rPr lang="en-US" altLang="zh-CN" sz="2400" dirty="0"/>
                <a:t>  </a:t>
              </a:r>
              <a:endParaRPr lang="en-US" altLang="zh-CN" sz="3200" dirty="0"/>
            </a:p>
            <a:p>
              <a:pPr eaLnBrk="1" hangingPunct="1">
                <a:lnSpc>
                  <a:spcPct val="110000"/>
                </a:lnSpc>
                <a:spcBef>
                  <a:spcPts val="300"/>
                </a:spcBef>
                <a:buFontTx/>
                <a:buNone/>
              </a:pPr>
              <a:r>
                <a:rPr lang="en-US" altLang="zh-CN" sz="4000" b="1" baseline="-25000" dirty="0"/>
                <a:t>        </a:t>
              </a:r>
              <a:r>
                <a:rPr lang="en-US" altLang="zh-CN" sz="2400" b="1" dirty="0">
                  <a:solidFill>
                    <a:srgbClr val="3333CC"/>
                  </a:solidFill>
                </a:rPr>
                <a:t>0</a:t>
              </a:r>
              <a:r>
                <a:rPr lang="en-US" altLang="zh-CN" sz="2400" b="1" dirty="0"/>
                <a:t> 1 1  1 0 1  1 1 1 . 1 1 </a:t>
              </a:r>
              <a:r>
                <a:rPr lang="en-US" altLang="zh-CN" sz="2400" b="1" dirty="0">
                  <a:solidFill>
                    <a:srgbClr val="3333CC"/>
                  </a:solidFill>
                </a:rPr>
                <a:t>0 </a:t>
              </a:r>
              <a:endParaRPr lang="en-US" altLang="zh-CN" b="1" dirty="0"/>
            </a:p>
          </p:txBody>
        </p:sp>
        <p:sp>
          <p:nvSpPr>
            <p:cNvPr id="5" name="Line 10"/>
            <p:cNvSpPr>
              <a:spLocks noChangeShapeType="1"/>
            </p:cNvSpPr>
            <p:nvPr/>
          </p:nvSpPr>
          <p:spPr bwMode="auto">
            <a:xfrm>
              <a:off x="1406" y="2087"/>
              <a:ext cx="414" cy="0"/>
            </a:xfrm>
            <a:prstGeom prst="line">
              <a:avLst/>
            </a:prstGeom>
            <a:noFill/>
            <a:ln w="38100">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 name="AutoShape 11"/>
            <p:cNvSpPr/>
            <p:nvPr/>
          </p:nvSpPr>
          <p:spPr bwMode="auto">
            <a:xfrm rot="5457887">
              <a:off x="887" y="2722"/>
              <a:ext cx="60" cy="298"/>
            </a:xfrm>
            <a:prstGeom prst="leftBrace">
              <a:avLst>
                <a:gd name="adj1" fmla="val 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grpSp>
      <p:sp>
        <p:nvSpPr>
          <p:cNvPr id="15" name="AutoShape 6"/>
          <p:cNvSpPr/>
          <p:nvPr/>
        </p:nvSpPr>
        <p:spPr bwMode="auto">
          <a:xfrm rot="16257887">
            <a:off x="2606420" y="1839083"/>
            <a:ext cx="100013" cy="503238"/>
          </a:xfrm>
          <a:prstGeom prst="leftBrace">
            <a:avLst>
              <a:gd name="adj1" fmla="val 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19" name="AutoShape 6"/>
          <p:cNvSpPr/>
          <p:nvPr/>
        </p:nvSpPr>
        <p:spPr bwMode="auto">
          <a:xfrm rot="16257887">
            <a:off x="3399303" y="1839083"/>
            <a:ext cx="100013" cy="503238"/>
          </a:xfrm>
          <a:prstGeom prst="leftBrace">
            <a:avLst>
              <a:gd name="adj1" fmla="val 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0" name="AutoShape 6"/>
          <p:cNvSpPr/>
          <p:nvPr/>
        </p:nvSpPr>
        <p:spPr bwMode="auto">
          <a:xfrm rot="16257887">
            <a:off x="4119383" y="1839083"/>
            <a:ext cx="100013" cy="503238"/>
          </a:xfrm>
          <a:prstGeom prst="leftBrace">
            <a:avLst>
              <a:gd name="adj1" fmla="val 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1" name="AutoShape 11"/>
          <p:cNvSpPr/>
          <p:nvPr/>
        </p:nvSpPr>
        <p:spPr bwMode="auto">
          <a:xfrm rot="5457887">
            <a:off x="2240893" y="4394362"/>
            <a:ext cx="95250" cy="441692"/>
          </a:xfrm>
          <a:prstGeom prst="leftBrace">
            <a:avLst>
              <a:gd name="adj1" fmla="val 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2" name="AutoShape 11"/>
          <p:cNvSpPr/>
          <p:nvPr/>
        </p:nvSpPr>
        <p:spPr bwMode="auto">
          <a:xfrm rot="5457887">
            <a:off x="2972159" y="4394362"/>
            <a:ext cx="95250" cy="441692"/>
          </a:xfrm>
          <a:prstGeom prst="leftBrace">
            <a:avLst>
              <a:gd name="adj1" fmla="val 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3" name="AutoShape 11"/>
          <p:cNvSpPr/>
          <p:nvPr/>
        </p:nvSpPr>
        <p:spPr bwMode="auto">
          <a:xfrm rot="5457887">
            <a:off x="3825069" y="4425028"/>
            <a:ext cx="95250" cy="441692"/>
          </a:xfrm>
          <a:prstGeom prst="leftBrace">
            <a:avLst>
              <a:gd name="adj1" fmla="val 416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23528" y="1196752"/>
            <a:ext cx="8304213" cy="4332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40000"/>
              </a:lnSpc>
              <a:spcBef>
                <a:spcPct val="50000"/>
              </a:spcBef>
              <a:buFontTx/>
              <a:buNone/>
            </a:pPr>
            <a:r>
              <a:rPr lang="en-US" altLang="zh-CN" b="1" dirty="0">
                <a:latin typeface="Arial" panose="020B0604020202020204" pitchFamily="34" charset="0"/>
                <a:ea typeface="楷体_GB2312" pitchFamily="49" charset="-122"/>
              </a:rPr>
              <a:t>5</a:t>
            </a:r>
            <a:r>
              <a:rPr lang="zh-CN" altLang="en-US" b="1" dirty="0">
                <a:latin typeface="Arial" panose="020B0604020202020204" pitchFamily="34" charset="0"/>
                <a:ea typeface="楷体_GB2312" pitchFamily="49" charset="-122"/>
              </a:rPr>
              <a:t>、</a:t>
            </a:r>
            <a:r>
              <a:rPr lang="zh-CN" altLang="en-US" b="1" dirty="0">
                <a:solidFill>
                  <a:srgbClr val="CC0066"/>
                </a:solidFill>
                <a:latin typeface="Arial" panose="020B0604020202020204" pitchFamily="34" charset="0"/>
                <a:ea typeface="楷体_GB2312" pitchFamily="49" charset="-122"/>
              </a:rPr>
              <a:t>二进制数               十六进制数</a:t>
            </a:r>
            <a:endParaRPr lang="zh-CN" altLang="en-US" b="1" dirty="0">
              <a:solidFill>
                <a:srgbClr val="CC0066"/>
              </a:solidFill>
              <a:latin typeface="Arial" panose="020B0604020202020204" pitchFamily="34" charset="0"/>
              <a:ea typeface="楷体_GB2312" pitchFamily="49" charset="-122"/>
            </a:endParaRPr>
          </a:p>
          <a:p>
            <a:pPr eaLnBrk="1" hangingPunct="1">
              <a:lnSpc>
                <a:spcPct val="140000"/>
              </a:lnSpc>
              <a:spcBef>
                <a:spcPct val="50000"/>
              </a:spcBef>
              <a:buFontTx/>
              <a:buNone/>
            </a:pPr>
            <a:r>
              <a:rPr lang="zh-CN" altLang="en-US" b="1" dirty="0">
                <a:latin typeface="Arial" panose="020B0604020202020204" pitchFamily="34" charset="0"/>
                <a:ea typeface="楷体_GB2312" pitchFamily="49" charset="-122"/>
              </a:rPr>
              <a:t>    由于一位十六进制的</a:t>
            </a:r>
            <a:r>
              <a:rPr lang="en-US" altLang="zh-CN" b="1" dirty="0">
                <a:latin typeface="Arial" panose="020B0604020202020204" pitchFamily="34" charset="0"/>
                <a:ea typeface="楷体_GB2312" pitchFamily="49" charset="-122"/>
              </a:rPr>
              <a:t>16</a:t>
            </a:r>
            <a:r>
              <a:rPr lang="zh-CN" altLang="en-US" b="1" dirty="0">
                <a:latin typeface="Arial" panose="020B0604020202020204" pitchFamily="34" charset="0"/>
                <a:ea typeface="楷体_GB2312" pitchFamily="49" charset="-122"/>
              </a:rPr>
              <a:t>个数字符号正好相应于四位二进制数的十六种不同组合，所以十六进制与二进制之间有简单的对应关系：</a:t>
            </a:r>
            <a:endParaRPr lang="zh-CN" altLang="en-US" b="1" dirty="0">
              <a:latin typeface="Arial" panose="020B0604020202020204" pitchFamily="34" charset="0"/>
              <a:ea typeface="楷体_GB2312" pitchFamily="49" charset="-122"/>
            </a:endParaRPr>
          </a:p>
          <a:p>
            <a:pPr eaLnBrk="1" hangingPunct="1">
              <a:lnSpc>
                <a:spcPct val="140000"/>
              </a:lnSpc>
              <a:spcBef>
                <a:spcPct val="50000"/>
              </a:spcBef>
              <a:buFontTx/>
              <a:buNone/>
            </a:pPr>
            <a:r>
              <a:rPr lang="zh-CN" altLang="en-US" b="1" dirty="0">
                <a:latin typeface="Arial" panose="020B0604020202020204" pitchFamily="34" charset="0"/>
                <a:ea typeface="楷体_GB2312" pitchFamily="49" charset="-122"/>
              </a:rPr>
              <a:t>十六进制：  </a:t>
            </a:r>
            <a:r>
              <a:rPr lang="en-US" altLang="zh-CN" b="1" dirty="0">
                <a:latin typeface="Arial" panose="020B0604020202020204" pitchFamily="34" charset="0"/>
                <a:ea typeface="楷体_GB2312" pitchFamily="49" charset="-122"/>
              </a:rPr>
              <a:t>0        1        2  …  7        8        9 </a:t>
            </a:r>
            <a:endParaRPr lang="en-US" altLang="zh-CN" b="1" dirty="0">
              <a:latin typeface="Arial" panose="020B0604020202020204" pitchFamily="34" charset="0"/>
              <a:ea typeface="楷体_GB2312" pitchFamily="49" charset="-122"/>
            </a:endParaRPr>
          </a:p>
          <a:p>
            <a:pPr eaLnBrk="1" hangingPunct="1">
              <a:lnSpc>
                <a:spcPct val="140000"/>
              </a:lnSpc>
              <a:spcBef>
                <a:spcPct val="50000"/>
              </a:spcBef>
              <a:buFontTx/>
              <a:buNone/>
            </a:pPr>
            <a:r>
              <a:rPr lang="en-US" altLang="zh-CN" b="1" dirty="0">
                <a:latin typeface="Arial" panose="020B0604020202020204" pitchFamily="34" charset="0"/>
                <a:ea typeface="楷体_GB2312" pitchFamily="49" charset="-122"/>
              </a:rPr>
              <a:t>    </a:t>
            </a:r>
            <a:r>
              <a:rPr lang="zh-CN" altLang="en-US" b="1" dirty="0">
                <a:latin typeface="Arial" panose="020B0604020202020204" pitchFamily="34" charset="0"/>
                <a:ea typeface="楷体_GB2312" pitchFamily="49" charset="-122"/>
              </a:rPr>
              <a:t>二进制：</a:t>
            </a:r>
            <a:r>
              <a:rPr lang="en-US" altLang="zh-CN" b="1" dirty="0">
                <a:latin typeface="Arial" panose="020B0604020202020204" pitchFamily="34" charset="0"/>
                <a:ea typeface="楷体_GB2312" pitchFamily="49" charset="-122"/>
              </a:rPr>
              <a:t>0000  0001  0010  0111  1000  1001</a:t>
            </a:r>
            <a:endParaRPr lang="en-US" altLang="zh-CN" b="1" dirty="0">
              <a:latin typeface="Arial" panose="020B0604020202020204" pitchFamily="34" charset="0"/>
              <a:ea typeface="楷体_GB2312" pitchFamily="49" charset="-122"/>
            </a:endParaRPr>
          </a:p>
          <a:p>
            <a:pPr eaLnBrk="1" hangingPunct="1">
              <a:lnSpc>
                <a:spcPct val="140000"/>
              </a:lnSpc>
              <a:spcBef>
                <a:spcPct val="50000"/>
              </a:spcBef>
              <a:buFontTx/>
              <a:buNone/>
            </a:pPr>
            <a:r>
              <a:rPr lang="zh-CN" altLang="en-US" b="1" dirty="0">
                <a:latin typeface="Arial" panose="020B0604020202020204" pitchFamily="34" charset="0"/>
                <a:ea typeface="楷体_GB2312" pitchFamily="49" charset="-122"/>
              </a:rPr>
              <a:t>十六进制：  </a:t>
            </a:r>
            <a:r>
              <a:rPr lang="en-US" altLang="zh-CN" b="1" dirty="0">
                <a:latin typeface="Arial" panose="020B0604020202020204" pitchFamily="34" charset="0"/>
                <a:ea typeface="楷体_GB2312" pitchFamily="49" charset="-122"/>
              </a:rPr>
              <a:t>A        B       C       D       E       F </a:t>
            </a:r>
            <a:endParaRPr lang="en-US" altLang="zh-CN" b="1" dirty="0">
              <a:latin typeface="Arial" panose="020B0604020202020204" pitchFamily="34" charset="0"/>
              <a:ea typeface="楷体_GB2312" pitchFamily="49" charset="-122"/>
            </a:endParaRPr>
          </a:p>
          <a:p>
            <a:pPr eaLnBrk="1" hangingPunct="1">
              <a:lnSpc>
                <a:spcPct val="140000"/>
              </a:lnSpc>
              <a:spcBef>
                <a:spcPct val="50000"/>
              </a:spcBef>
              <a:buFontTx/>
              <a:buNone/>
            </a:pPr>
            <a:r>
              <a:rPr lang="en-US" altLang="zh-CN" b="1" dirty="0">
                <a:latin typeface="Arial" panose="020B0604020202020204" pitchFamily="34" charset="0"/>
                <a:ea typeface="楷体_GB2312" pitchFamily="49" charset="-122"/>
              </a:rPr>
              <a:t>    </a:t>
            </a:r>
            <a:r>
              <a:rPr lang="zh-CN" altLang="en-US" b="1" dirty="0">
                <a:latin typeface="Arial" panose="020B0604020202020204" pitchFamily="34" charset="0"/>
                <a:ea typeface="楷体_GB2312" pitchFamily="49" charset="-122"/>
              </a:rPr>
              <a:t>二进制：</a:t>
            </a:r>
            <a:r>
              <a:rPr lang="en-US" altLang="zh-CN" b="1" dirty="0">
                <a:latin typeface="Arial" panose="020B0604020202020204" pitchFamily="34" charset="0"/>
                <a:ea typeface="楷体_GB2312" pitchFamily="49" charset="-122"/>
              </a:rPr>
              <a:t>1010  1011  1100  1101  1110  1111</a:t>
            </a:r>
            <a:endParaRPr lang="en-US" altLang="zh-CN" b="1" dirty="0">
              <a:latin typeface="Arial" panose="020B0604020202020204" pitchFamily="34" charset="0"/>
              <a:ea typeface="楷体_GB2312" pitchFamily="49" charset="-122"/>
            </a:endParaRPr>
          </a:p>
          <a:p>
            <a:pPr eaLnBrk="1" hangingPunct="1">
              <a:lnSpc>
                <a:spcPct val="140000"/>
              </a:lnSpc>
              <a:spcBef>
                <a:spcPts val="1300"/>
              </a:spcBef>
              <a:buFontTx/>
              <a:buNone/>
            </a:pPr>
            <a:r>
              <a:rPr lang="en-US" altLang="zh-CN" sz="1800" b="1" dirty="0">
                <a:solidFill>
                  <a:srgbClr val="3333CC"/>
                </a:solidFill>
                <a:latin typeface="Arial" panose="020B0604020202020204" pitchFamily="34" charset="0"/>
                <a:ea typeface="楷体_GB2312" pitchFamily="49" charset="-122"/>
              </a:rPr>
              <a:t> </a:t>
            </a:r>
            <a:r>
              <a:rPr lang="zh-CN" altLang="en-US" sz="1600" b="1" dirty="0">
                <a:solidFill>
                  <a:srgbClr val="3333CC"/>
                </a:solidFill>
                <a:latin typeface="Arial" panose="020B0604020202020204" pitchFamily="34" charset="0"/>
                <a:ea typeface="楷体_GB2312" pitchFamily="49" charset="-122"/>
              </a:rPr>
              <a:t>转换方法：</a:t>
            </a:r>
            <a:r>
              <a:rPr lang="zh-CN" altLang="en-US" sz="1600" b="1" dirty="0">
                <a:latin typeface="Arial" panose="020B0604020202020204" pitchFamily="34" charset="0"/>
                <a:ea typeface="楷体_GB2312" pitchFamily="49" charset="-122"/>
              </a:rPr>
              <a:t>以小数点为界，将二进制数的整数部分从低位开始，小数部分从高位开始，每四位分成一组，头尾不足四位的补</a:t>
            </a:r>
            <a:r>
              <a:rPr lang="en-US" altLang="zh-CN" sz="1600" b="1" dirty="0">
                <a:latin typeface="Arial" panose="020B0604020202020204" pitchFamily="34" charset="0"/>
                <a:ea typeface="楷体_GB2312" pitchFamily="49" charset="-122"/>
              </a:rPr>
              <a:t>0</a:t>
            </a:r>
            <a:r>
              <a:rPr lang="zh-CN" altLang="en-US" sz="1600" b="1" dirty="0">
                <a:latin typeface="Arial" panose="020B0604020202020204" pitchFamily="34" charset="0"/>
                <a:ea typeface="楷体_GB2312" pitchFamily="49" charset="-122"/>
              </a:rPr>
              <a:t>，然后将每组的四位二进制数转换为一位十六进制数。</a:t>
            </a:r>
            <a:endParaRPr lang="en-US" altLang="zh-CN" b="1" dirty="0">
              <a:latin typeface="Arial" panose="020B0604020202020204" pitchFamily="34" charset="0"/>
              <a:ea typeface="楷体_GB2312" pitchFamily="49" charset="-122"/>
            </a:endParaRPr>
          </a:p>
        </p:txBody>
      </p:sp>
      <p:sp>
        <p:nvSpPr>
          <p:cNvPr id="3" name="Line 3"/>
          <p:cNvSpPr>
            <a:spLocks noChangeShapeType="1"/>
          </p:cNvSpPr>
          <p:nvPr/>
        </p:nvSpPr>
        <p:spPr bwMode="auto">
          <a:xfrm>
            <a:off x="1835696" y="1484784"/>
            <a:ext cx="685800" cy="0"/>
          </a:xfrm>
          <a:prstGeom prst="line">
            <a:avLst/>
          </a:prstGeom>
          <a:noFill/>
          <a:ln w="38100">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323528" y="1268761"/>
            <a:ext cx="8382000" cy="189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10000"/>
              </a:lnSpc>
              <a:spcBef>
                <a:spcPct val="50000"/>
              </a:spcBef>
              <a:buFontTx/>
              <a:buNone/>
            </a:pPr>
            <a:r>
              <a:rPr lang="zh-CN" altLang="en-US" sz="1800" b="1" dirty="0">
                <a:solidFill>
                  <a:srgbClr val="CC0066"/>
                </a:solidFill>
                <a:latin typeface="Arial" panose="020B0604020202020204" pitchFamily="34" charset="0"/>
                <a:ea typeface="楷体_GB2312" pitchFamily="49" charset="-122"/>
              </a:rPr>
              <a:t>二进制数            十六进制数  </a:t>
            </a:r>
            <a:endParaRPr lang="en-US" altLang="zh-CN" b="1" dirty="0">
              <a:latin typeface="Arial" panose="020B0604020202020204" pitchFamily="34" charset="0"/>
              <a:ea typeface="楷体_GB2312" pitchFamily="49" charset="-122"/>
            </a:endParaRPr>
          </a:p>
          <a:p>
            <a:pPr eaLnBrk="1" hangingPunct="1">
              <a:lnSpc>
                <a:spcPct val="110000"/>
              </a:lnSpc>
              <a:spcBef>
                <a:spcPct val="50000"/>
              </a:spcBef>
              <a:buFontTx/>
              <a:buNone/>
            </a:pPr>
            <a:r>
              <a:rPr lang="zh-CN" altLang="en-US" b="1" dirty="0">
                <a:latin typeface="Arial" panose="020B0604020202020204" pitchFamily="34" charset="0"/>
                <a:ea typeface="楷体_GB2312" pitchFamily="49" charset="-122"/>
              </a:rPr>
              <a:t>例：</a:t>
            </a:r>
            <a:r>
              <a:rPr lang="en-US" altLang="zh-CN" b="1" dirty="0">
                <a:latin typeface="Arial" panose="020B0604020202020204" pitchFamily="34" charset="0"/>
                <a:ea typeface="楷体_GB2312" pitchFamily="49" charset="-122"/>
              </a:rPr>
              <a:t>( 1010110110.110111 )</a:t>
            </a:r>
            <a:r>
              <a:rPr lang="en-US" altLang="zh-CN" b="1" baseline="-25000" dirty="0">
                <a:latin typeface="Arial" panose="020B0604020202020204" pitchFamily="34" charset="0"/>
                <a:ea typeface="楷体_GB2312" pitchFamily="49" charset="-122"/>
              </a:rPr>
              <a:t>2</a:t>
            </a:r>
            <a:r>
              <a:rPr lang="en-US" altLang="zh-CN" b="1" dirty="0">
                <a:latin typeface="Arial" panose="020B0604020202020204" pitchFamily="34" charset="0"/>
                <a:ea typeface="楷体_GB2312" pitchFamily="49" charset="-122"/>
              </a:rPr>
              <a:t> =  ( ? )</a:t>
            </a:r>
            <a:r>
              <a:rPr lang="en-US" altLang="zh-CN" b="1" baseline="-25000" dirty="0">
                <a:latin typeface="Arial" panose="020B0604020202020204" pitchFamily="34" charset="0"/>
                <a:ea typeface="楷体_GB2312" pitchFamily="49" charset="-122"/>
              </a:rPr>
              <a:t>16</a:t>
            </a:r>
            <a:endParaRPr lang="en-US" altLang="zh-CN" b="1" baseline="-25000" dirty="0">
              <a:latin typeface="Arial" panose="020B0604020202020204" pitchFamily="34" charset="0"/>
              <a:ea typeface="楷体_GB2312" pitchFamily="49" charset="-122"/>
            </a:endParaRPr>
          </a:p>
          <a:p>
            <a:pPr eaLnBrk="1" hangingPunct="1">
              <a:lnSpc>
                <a:spcPct val="110000"/>
              </a:lnSpc>
              <a:buFontTx/>
              <a:buNone/>
            </a:pPr>
            <a:r>
              <a:rPr lang="en-US" altLang="zh-CN" sz="2800" b="1" dirty="0"/>
              <a:t>                 </a:t>
            </a:r>
            <a:r>
              <a:rPr lang="en-US" altLang="zh-CN" sz="2000" b="1" dirty="0">
                <a:solidFill>
                  <a:srgbClr val="CC0066"/>
                </a:solidFill>
              </a:rPr>
              <a:t>0 0</a:t>
            </a:r>
            <a:r>
              <a:rPr lang="en-US" altLang="zh-CN" sz="2400" b="1" dirty="0"/>
              <a:t> </a:t>
            </a:r>
            <a:r>
              <a:rPr lang="en-US" altLang="zh-CN" sz="2000" b="1" dirty="0"/>
              <a:t>1 0 1 0 1 1 0 1 1 0 . 1 1 0 1 1 1 </a:t>
            </a:r>
            <a:r>
              <a:rPr lang="en-US" altLang="zh-CN" sz="2000" b="1" dirty="0">
                <a:solidFill>
                  <a:srgbClr val="CC0066"/>
                </a:solidFill>
              </a:rPr>
              <a:t>0 0</a:t>
            </a:r>
            <a:endParaRPr lang="en-US" altLang="zh-CN" sz="2000" b="1" dirty="0">
              <a:solidFill>
                <a:srgbClr val="CC0066"/>
              </a:solidFill>
            </a:endParaRPr>
          </a:p>
          <a:p>
            <a:pPr eaLnBrk="1" hangingPunct="1">
              <a:lnSpc>
                <a:spcPct val="110000"/>
              </a:lnSpc>
              <a:buFontTx/>
              <a:buNone/>
            </a:pPr>
            <a:r>
              <a:rPr lang="en-US" altLang="zh-CN" sz="3600" dirty="0"/>
              <a:t>         </a:t>
            </a:r>
            <a:r>
              <a:rPr lang="en-US" altLang="zh-CN" sz="3600" b="1" dirty="0"/>
              <a:t>       </a:t>
            </a:r>
            <a:r>
              <a:rPr lang="en-US" altLang="zh-CN" sz="2400" b="1" dirty="0"/>
              <a:t>2        B         6     .     D       C</a:t>
            </a:r>
            <a:r>
              <a:rPr lang="en-US" altLang="zh-CN" sz="2400" dirty="0"/>
              <a:t>    </a:t>
            </a:r>
            <a:endParaRPr lang="en-US" altLang="zh-CN" sz="3600" dirty="0"/>
          </a:p>
        </p:txBody>
      </p:sp>
      <p:grpSp>
        <p:nvGrpSpPr>
          <p:cNvPr id="9" name="Group 2"/>
          <p:cNvGrpSpPr/>
          <p:nvPr/>
        </p:nvGrpSpPr>
        <p:grpSpPr bwMode="auto">
          <a:xfrm>
            <a:off x="323528" y="3140968"/>
            <a:ext cx="8686800" cy="1800226"/>
            <a:chOff x="144" y="192"/>
            <a:chExt cx="5472" cy="1134"/>
          </a:xfrm>
        </p:grpSpPr>
        <p:sp>
          <p:nvSpPr>
            <p:cNvPr id="10" name="Text Box 3"/>
            <p:cNvSpPr txBox="1">
              <a:spLocks noChangeArrowheads="1"/>
            </p:cNvSpPr>
            <p:nvPr/>
          </p:nvSpPr>
          <p:spPr bwMode="auto">
            <a:xfrm>
              <a:off x="144" y="192"/>
              <a:ext cx="5472" cy="1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50000"/>
                </a:spcBef>
                <a:buFontTx/>
                <a:buNone/>
              </a:pPr>
              <a:r>
                <a:rPr lang="zh-CN" altLang="en-US" sz="2000" b="1" dirty="0">
                  <a:solidFill>
                    <a:srgbClr val="CC0066"/>
                  </a:solidFill>
                  <a:latin typeface="Arial" panose="020B0604020202020204" pitchFamily="34" charset="0"/>
                  <a:ea typeface="楷体_GB2312" pitchFamily="49" charset="-122"/>
                </a:rPr>
                <a:t>十六进制数              二进制数</a:t>
              </a:r>
              <a:endParaRPr lang="zh-CN" altLang="en-US" sz="3600" b="1" dirty="0">
                <a:solidFill>
                  <a:srgbClr val="CC0066"/>
                </a:solidFill>
                <a:latin typeface="Arial" panose="020B0604020202020204" pitchFamily="34" charset="0"/>
                <a:ea typeface="楷体_GB2312" pitchFamily="49" charset="-122"/>
              </a:endParaRPr>
            </a:p>
            <a:p>
              <a:pPr eaLnBrk="1" hangingPunct="1">
                <a:spcBef>
                  <a:spcPct val="50000"/>
                </a:spcBef>
                <a:buFontTx/>
                <a:buNone/>
              </a:pPr>
              <a:r>
                <a:rPr lang="zh-CN" altLang="en-US" b="1" dirty="0">
                  <a:latin typeface="Arial" panose="020B0604020202020204" pitchFamily="34" charset="0"/>
                  <a:ea typeface="楷体_GB2312" pitchFamily="49" charset="-122"/>
                </a:rPr>
                <a:t>例：</a:t>
              </a:r>
              <a:r>
                <a:rPr lang="en-US" altLang="zh-CN" b="1" dirty="0"/>
                <a:t>( 5D . 6E )</a:t>
              </a:r>
              <a:r>
                <a:rPr lang="en-US" altLang="zh-CN" b="1" baseline="-25000" dirty="0"/>
                <a:t>16</a:t>
              </a:r>
              <a:r>
                <a:rPr lang="en-US" altLang="zh-CN" b="1" dirty="0"/>
                <a:t> =  ( ? )</a:t>
              </a:r>
              <a:r>
                <a:rPr lang="en-US" altLang="zh-CN" b="1" baseline="-25000" dirty="0"/>
                <a:t>2</a:t>
              </a:r>
              <a:endParaRPr lang="en-US" altLang="zh-CN" b="1" baseline="-25000" dirty="0"/>
            </a:p>
            <a:p>
              <a:pPr eaLnBrk="1" hangingPunct="1">
                <a:buFontTx/>
                <a:buNone/>
              </a:pPr>
              <a:r>
                <a:rPr lang="en-US" altLang="zh-CN" sz="2800" b="1" dirty="0"/>
                <a:t>              </a:t>
              </a:r>
              <a:r>
                <a:rPr lang="en-US" altLang="zh-CN" sz="2400" b="1" dirty="0"/>
                <a:t>5           D     .     6            E</a:t>
              </a:r>
              <a:endParaRPr lang="en-US" altLang="zh-CN" sz="2400" b="1" dirty="0">
                <a:solidFill>
                  <a:srgbClr val="CC0066"/>
                </a:solidFill>
              </a:endParaRPr>
            </a:p>
            <a:p>
              <a:pPr eaLnBrk="1" hangingPunct="1">
                <a:buFontTx/>
                <a:buNone/>
              </a:pPr>
              <a:r>
                <a:rPr lang="en-US" altLang="zh-CN" sz="3600" b="1" dirty="0">
                  <a:solidFill>
                    <a:srgbClr val="CC0066"/>
                  </a:solidFill>
                </a:rPr>
                <a:t>        </a:t>
              </a:r>
              <a:r>
                <a:rPr lang="en-US" altLang="zh-CN" sz="2400" b="1" dirty="0">
                  <a:solidFill>
                    <a:srgbClr val="CC0066"/>
                  </a:solidFill>
                </a:rPr>
                <a:t>0</a:t>
              </a:r>
              <a:r>
                <a:rPr lang="en-US" altLang="zh-CN" sz="2400" b="1" dirty="0"/>
                <a:t> 1 0 1 1 1 0 1 . 0 1 1 0 1 1 1</a:t>
              </a:r>
              <a:r>
                <a:rPr lang="en-US" altLang="zh-CN" sz="2400" b="1" dirty="0">
                  <a:solidFill>
                    <a:srgbClr val="CC0066"/>
                  </a:solidFill>
                </a:rPr>
                <a:t> 0</a:t>
              </a:r>
              <a:r>
                <a:rPr lang="en-US" altLang="zh-CN" sz="2400" b="1" dirty="0"/>
                <a:t> </a:t>
              </a:r>
              <a:endParaRPr lang="en-US" altLang="zh-CN" sz="3600" b="1" dirty="0"/>
            </a:p>
          </p:txBody>
        </p:sp>
        <p:sp>
          <p:nvSpPr>
            <p:cNvPr id="11" name="Line 4"/>
            <p:cNvSpPr>
              <a:spLocks noChangeShapeType="1"/>
            </p:cNvSpPr>
            <p:nvPr/>
          </p:nvSpPr>
          <p:spPr bwMode="auto">
            <a:xfrm>
              <a:off x="1070" y="328"/>
              <a:ext cx="480" cy="0"/>
            </a:xfrm>
            <a:prstGeom prst="line">
              <a:avLst/>
            </a:prstGeom>
            <a:noFill/>
            <a:ln w="38100">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5" name="AutoShape 8"/>
            <p:cNvSpPr/>
            <p:nvPr/>
          </p:nvSpPr>
          <p:spPr bwMode="auto">
            <a:xfrm rot="5457887">
              <a:off x="930" y="820"/>
              <a:ext cx="110" cy="403"/>
            </a:xfrm>
            <a:prstGeom prst="leftBrace">
              <a:avLst>
                <a:gd name="adj1" fmla="val 58333"/>
                <a:gd name="adj2" fmla="val 52808"/>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grpSp>
      <p:sp>
        <p:nvSpPr>
          <p:cNvPr id="16" name="Line 4"/>
          <p:cNvSpPr>
            <a:spLocks noChangeShapeType="1"/>
          </p:cNvSpPr>
          <p:nvPr/>
        </p:nvSpPr>
        <p:spPr bwMode="auto">
          <a:xfrm>
            <a:off x="1418184" y="1484784"/>
            <a:ext cx="576064" cy="0"/>
          </a:xfrm>
          <a:prstGeom prst="line">
            <a:avLst/>
          </a:prstGeom>
          <a:noFill/>
          <a:ln w="38100">
            <a:solidFill>
              <a:srgbClr val="CC0066"/>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 name="AutoShape 8"/>
          <p:cNvSpPr/>
          <p:nvPr/>
        </p:nvSpPr>
        <p:spPr bwMode="auto">
          <a:xfrm rot="16257887">
            <a:off x="5175686" y="2195646"/>
            <a:ext cx="115934" cy="576103"/>
          </a:xfrm>
          <a:prstGeom prst="leftBrace">
            <a:avLst>
              <a:gd name="adj1" fmla="val 541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4" name="AutoShape 8"/>
          <p:cNvSpPr/>
          <p:nvPr/>
        </p:nvSpPr>
        <p:spPr bwMode="auto">
          <a:xfrm rot="16257887">
            <a:off x="2081252" y="2195646"/>
            <a:ext cx="115934" cy="576103"/>
          </a:xfrm>
          <a:prstGeom prst="leftBrace">
            <a:avLst>
              <a:gd name="adj1" fmla="val 541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5" name="AutoShape 8"/>
          <p:cNvSpPr/>
          <p:nvPr/>
        </p:nvSpPr>
        <p:spPr bwMode="auto">
          <a:xfrm rot="16257887">
            <a:off x="2801332" y="2195646"/>
            <a:ext cx="115934" cy="576103"/>
          </a:xfrm>
          <a:prstGeom prst="leftBrace">
            <a:avLst>
              <a:gd name="adj1" fmla="val 541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6" name="AutoShape 8"/>
          <p:cNvSpPr/>
          <p:nvPr/>
        </p:nvSpPr>
        <p:spPr bwMode="auto">
          <a:xfrm rot="16257887">
            <a:off x="3591510" y="2195646"/>
            <a:ext cx="115934" cy="576103"/>
          </a:xfrm>
          <a:prstGeom prst="leftBrace">
            <a:avLst>
              <a:gd name="adj1" fmla="val 541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7" name="AutoShape 8"/>
          <p:cNvSpPr/>
          <p:nvPr/>
        </p:nvSpPr>
        <p:spPr bwMode="auto">
          <a:xfrm rot="16257887">
            <a:off x="4455606" y="2195646"/>
            <a:ext cx="115934" cy="576103"/>
          </a:xfrm>
          <a:prstGeom prst="leftBrace">
            <a:avLst>
              <a:gd name="adj1" fmla="val 54167"/>
              <a:gd name="adj2" fmla="val 50000"/>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8" name="AutoShape 8"/>
          <p:cNvSpPr/>
          <p:nvPr/>
        </p:nvSpPr>
        <p:spPr bwMode="auto">
          <a:xfrm rot="5457887">
            <a:off x="2435189" y="4137909"/>
            <a:ext cx="174625" cy="639763"/>
          </a:xfrm>
          <a:prstGeom prst="leftBrace">
            <a:avLst>
              <a:gd name="adj1" fmla="val 58333"/>
              <a:gd name="adj2" fmla="val 52808"/>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29" name="AutoShape 8"/>
          <p:cNvSpPr/>
          <p:nvPr/>
        </p:nvSpPr>
        <p:spPr bwMode="auto">
          <a:xfrm rot="5457887">
            <a:off x="3443301" y="4137909"/>
            <a:ext cx="174625" cy="639763"/>
          </a:xfrm>
          <a:prstGeom prst="leftBrace">
            <a:avLst>
              <a:gd name="adj1" fmla="val 58333"/>
              <a:gd name="adj2" fmla="val 52808"/>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30" name="AutoShape 8"/>
          <p:cNvSpPr/>
          <p:nvPr/>
        </p:nvSpPr>
        <p:spPr bwMode="auto">
          <a:xfrm rot="5457887">
            <a:off x="4379405" y="4137909"/>
            <a:ext cx="174625" cy="639763"/>
          </a:xfrm>
          <a:prstGeom prst="leftBrace">
            <a:avLst>
              <a:gd name="adj1" fmla="val 58333"/>
              <a:gd name="adj2" fmla="val 52808"/>
            </a:avLst>
          </a:prstGeom>
          <a:noFill/>
          <a:ln w="3810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spcBef>
                <a:spcPct val="0"/>
              </a:spcBef>
              <a:buFontTx/>
              <a:buNone/>
            </a:pPr>
            <a:endParaRPr lang="zh-CN" altLang="en-US" sz="2400"/>
          </a:p>
        </p:txBody>
      </p:sp>
      <p:sp>
        <p:nvSpPr>
          <p:cNvPr id="32" name="文本框 31"/>
          <p:cNvSpPr txBox="1"/>
          <p:nvPr/>
        </p:nvSpPr>
        <p:spPr>
          <a:xfrm>
            <a:off x="352264" y="4979701"/>
            <a:ext cx="8629328" cy="1111907"/>
          </a:xfrm>
          <a:prstGeom prst="rect">
            <a:avLst/>
          </a:prstGeom>
          <a:noFill/>
        </p:spPr>
        <p:txBody>
          <a:bodyPr wrap="square">
            <a:spAutoFit/>
          </a:bodyPr>
          <a:lstStyle/>
          <a:p>
            <a:pPr eaLnBrk="1" hangingPunct="1">
              <a:lnSpc>
                <a:spcPct val="200000"/>
              </a:lnSpc>
              <a:defRPr/>
            </a:pPr>
            <a:r>
              <a:rPr lang="zh-CN" altLang="en-US" b="1" dirty="0">
                <a:latin typeface="Arial" panose="020B0604020202020204" pitchFamily="34" charset="0"/>
                <a:ea typeface="幼圆" panose="02010509060101010101" pitchFamily="49" charset="-122"/>
              </a:rPr>
              <a:t>十进制</a:t>
            </a:r>
            <a:r>
              <a:rPr lang="en-US" altLang="zh-CN" b="1" dirty="0">
                <a:latin typeface="Arial" panose="020B0604020202020204" pitchFamily="34" charset="0"/>
                <a:ea typeface="幼圆" panose="02010509060101010101" pitchFamily="49" charset="-122"/>
              </a:rPr>
              <a:t>	</a:t>
            </a:r>
            <a:r>
              <a:rPr lang="en-US" altLang="zh-CN" b="1" dirty="0">
                <a:effectLst>
                  <a:outerShdw blurRad="38100" dist="38100" dir="2700000" algn="tl">
                    <a:srgbClr val="C0C0C0"/>
                  </a:outerShdw>
                </a:effectLst>
                <a:latin typeface="Arial" panose="020B0604020202020204" pitchFamily="34" charset="0"/>
                <a:ea typeface="幼圆" panose="02010509060101010101" pitchFamily="49" charset="-122"/>
              </a:rPr>
              <a:t>R</a:t>
            </a:r>
            <a:r>
              <a:rPr lang="en-US" altLang="zh-CN" b="1" dirty="0">
                <a:latin typeface="Arial" panose="020B0604020202020204" pitchFamily="34" charset="0"/>
                <a:ea typeface="幼圆" panose="02010509060101010101" pitchFamily="49" charset="-122"/>
              </a:rPr>
              <a:t>=10</a:t>
            </a:r>
            <a:r>
              <a:rPr lang="zh-CN" altLang="en-US" b="1" dirty="0">
                <a:latin typeface="Arial" panose="020B0604020202020204" pitchFamily="34" charset="0"/>
                <a:ea typeface="幼圆" panose="02010509060101010101" pitchFamily="49" charset="-122"/>
              </a:rPr>
              <a:t>，可使用</a:t>
            </a:r>
            <a:r>
              <a:rPr lang="en-US" altLang="zh-CN" b="1" dirty="0">
                <a:latin typeface="Arial" panose="020B0604020202020204" pitchFamily="34" charset="0"/>
                <a:ea typeface="幼圆" panose="02010509060101010101" pitchFamily="49" charset="-122"/>
              </a:rPr>
              <a:t>0,1,2,3,4,5,6,7,8,9        </a:t>
            </a:r>
            <a:r>
              <a:rPr lang="zh-CN" altLang="en-US" b="1" dirty="0">
                <a:latin typeface="Arial" panose="020B0604020202020204" pitchFamily="34" charset="0"/>
                <a:ea typeface="幼圆" panose="02010509060101010101" pitchFamily="49" charset="-122"/>
              </a:rPr>
              <a:t>二进制</a:t>
            </a:r>
            <a:r>
              <a:rPr lang="en-US" altLang="zh-CN" b="1" dirty="0">
                <a:latin typeface="Arial" panose="020B0604020202020204" pitchFamily="34" charset="0"/>
                <a:ea typeface="幼圆" panose="02010509060101010101" pitchFamily="49" charset="-122"/>
              </a:rPr>
              <a:t>	</a:t>
            </a:r>
            <a:r>
              <a:rPr lang="en-US" altLang="zh-CN" b="1" dirty="0">
                <a:effectLst>
                  <a:outerShdw blurRad="38100" dist="38100" dir="2700000" algn="tl">
                    <a:srgbClr val="C0C0C0"/>
                  </a:outerShdw>
                </a:effectLst>
                <a:latin typeface="Arial" panose="020B0604020202020204" pitchFamily="34" charset="0"/>
                <a:ea typeface="幼圆" panose="02010509060101010101" pitchFamily="49" charset="-122"/>
              </a:rPr>
              <a:t>R</a:t>
            </a:r>
            <a:r>
              <a:rPr lang="en-US" altLang="zh-CN" b="1" dirty="0">
                <a:latin typeface="Arial" panose="020B0604020202020204" pitchFamily="34" charset="0"/>
                <a:ea typeface="幼圆" panose="02010509060101010101" pitchFamily="49" charset="-122"/>
              </a:rPr>
              <a:t>=2 </a:t>
            </a:r>
            <a:r>
              <a:rPr lang="zh-CN" altLang="en-US" b="1" dirty="0">
                <a:latin typeface="Arial" panose="020B0604020202020204" pitchFamily="34" charset="0"/>
                <a:ea typeface="幼圆" panose="02010509060101010101" pitchFamily="49" charset="-122"/>
              </a:rPr>
              <a:t>，可使用</a:t>
            </a:r>
            <a:r>
              <a:rPr lang="en-US" altLang="zh-CN" b="1" dirty="0">
                <a:latin typeface="Arial" panose="020B0604020202020204" pitchFamily="34" charset="0"/>
                <a:ea typeface="幼圆" panose="02010509060101010101" pitchFamily="49" charset="-122"/>
              </a:rPr>
              <a:t>0,1</a:t>
            </a:r>
            <a:endParaRPr lang="en-US" altLang="zh-CN" b="1" dirty="0">
              <a:latin typeface="Arial" panose="020B0604020202020204" pitchFamily="34" charset="0"/>
              <a:ea typeface="幼圆" panose="02010509060101010101" pitchFamily="49" charset="-122"/>
            </a:endParaRPr>
          </a:p>
          <a:p>
            <a:pPr eaLnBrk="1" hangingPunct="1">
              <a:lnSpc>
                <a:spcPct val="200000"/>
              </a:lnSpc>
              <a:defRPr/>
            </a:pPr>
            <a:r>
              <a:rPr lang="zh-CN" altLang="en-US" b="1" dirty="0">
                <a:latin typeface="Arial" panose="020B0604020202020204" pitchFamily="34" charset="0"/>
                <a:ea typeface="幼圆" panose="02010509060101010101" pitchFamily="49" charset="-122"/>
              </a:rPr>
              <a:t>八进制</a:t>
            </a:r>
            <a:r>
              <a:rPr lang="en-US" altLang="zh-CN" b="1" dirty="0">
                <a:latin typeface="Arial" panose="020B0604020202020204" pitchFamily="34" charset="0"/>
                <a:ea typeface="幼圆" panose="02010509060101010101" pitchFamily="49" charset="-122"/>
              </a:rPr>
              <a:t>	</a:t>
            </a:r>
            <a:r>
              <a:rPr lang="en-US" altLang="zh-CN" b="1" dirty="0">
                <a:effectLst>
                  <a:outerShdw blurRad="38100" dist="38100" dir="2700000" algn="tl">
                    <a:srgbClr val="C0C0C0"/>
                  </a:outerShdw>
                </a:effectLst>
                <a:latin typeface="Arial" panose="020B0604020202020204" pitchFamily="34" charset="0"/>
                <a:ea typeface="幼圆" panose="02010509060101010101" pitchFamily="49" charset="-122"/>
              </a:rPr>
              <a:t>R</a:t>
            </a:r>
            <a:r>
              <a:rPr lang="en-US" altLang="zh-CN" b="1" dirty="0">
                <a:latin typeface="Arial" panose="020B0604020202020204" pitchFamily="34" charset="0"/>
                <a:ea typeface="幼圆" panose="02010509060101010101" pitchFamily="49" charset="-122"/>
              </a:rPr>
              <a:t>=8 </a:t>
            </a:r>
            <a:r>
              <a:rPr lang="zh-CN" altLang="en-US" b="1" dirty="0">
                <a:latin typeface="Arial" panose="020B0604020202020204" pitchFamily="34" charset="0"/>
                <a:ea typeface="幼圆" panose="02010509060101010101" pitchFamily="49" charset="-122"/>
              </a:rPr>
              <a:t>，可使用</a:t>
            </a:r>
            <a:r>
              <a:rPr lang="en-US" altLang="zh-CN" b="1" dirty="0">
                <a:latin typeface="Arial" panose="020B0604020202020204" pitchFamily="34" charset="0"/>
                <a:ea typeface="幼圆" panose="02010509060101010101" pitchFamily="49" charset="-122"/>
              </a:rPr>
              <a:t>0,1,2,3,4,5,6,7              </a:t>
            </a:r>
            <a:r>
              <a:rPr lang="zh-CN" altLang="en-US" b="1" dirty="0">
                <a:latin typeface="Arial" panose="020B0604020202020204" pitchFamily="34" charset="0"/>
                <a:ea typeface="幼圆" panose="02010509060101010101" pitchFamily="49" charset="-122"/>
              </a:rPr>
              <a:t>十六进制</a:t>
            </a:r>
            <a:r>
              <a:rPr lang="en-US" altLang="zh-CN" b="1" dirty="0">
                <a:effectLst>
                  <a:outerShdw blurRad="38100" dist="38100" dir="2700000" algn="tl">
                    <a:srgbClr val="C0C0C0"/>
                  </a:outerShdw>
                </a:effectLst>
                <a:latin typeface="Arial" panose="020B0604020202020204" pitchFamily="34" charset="0"/>
                <a:ea typeface="幼圆" panose="02010509060101010101" pitchFamily="49" charset="-122"/>
              </a:rPr>
              <a:t>R</a:t>
            </a:r>
            <a:r>
              <a:rPr lang="en-US" altLang="zh-CN" b="1" dirty="0">
                <a:latin typeface="Arial" panose="020B0604020202020204" pitchFamily="34" charset="0"/>
                <a:ea typeface="幼圆" panose="02010509060101010101" pitchFamily="49" charset="-122"/>
              </a:rPr>
              <a:t>=16 </a:t>
            </a:r>
            <a:r>
              <a:rPr lang="zh-CN" altLang="en-US" b="1" dirty="0">
                <a:latin typeface="Arial" panose="020B0604020202020204" pitchFamily="34" charset="0"/>
                <a:ea typeface="幼圆" panose="02010509060101010101" pitchFamily="49" charset="-122"/>
              </a:rPr>
              <a:t>，可使用</a:t>
            </a:r>
            <a:r>
              <a:rPr lang="en-US" altLang="zh-CN" b="1" dirty="0">
                <a:latin typeface="Arial" panose="020B0604020202020204" pitchFamily="34" charset="0"/>
                <a:ea typeface="幼圆" panose="02010509060101010101" pitchFamily="49" charset="-122"/>
              </a:rPr>
              <a:t>0-9,A-F</a:t>
            </a:r>
            <a:endParaRPr lang="en-US" altLang="zh-CN" b="1" dirty="0">
              <a:latin typeface="Arial" panose="020B0604020202020204" pitchFamily="34" charset="0"/>
              <a:ea typeface="幼圆" panose="02010509060101010101" pitchFamily="49" charset="-122"/>
            </a:endParaRPr>
          </a:p>
        </p:txBody>
      </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23528" y="1268760"/>
            <a:ext cx="7920880" cy="3368871"/>
          </a:xfrm>
          <a:prstGeom prst="rect">
            <a:avLst/>
          </a:prstGeom>
          <a:noFill/>
        </p:spPr>
        <p:txBody>
          <a:bodyPr wrap="square">
            <a:spAutoFit/>
          </a:bodyPr>
          <a:lstStyle/>
          <a:p>
            <a:pPr>
              <a:lnSpc>
                <a:spcPct val="150000"/>
              </a:lnSpc>
            </a:pPr>
            <a:r>
              <a:rPr lang="zh-CN" altLang="en-US" b="1" dirty="0">
                <a:latin typeface="Arial" panose="020B0604020202020204" pitchFamily="34" charset="0"/>
                <a:ea typeface="楷体_GB2312" pitchFamily="49" charset="-122"/>
              </a:rPr>
              <a:t>知识提点：</a:t>
            </a:r>
            <a:endParaRPr lang="en-US" altLang="zh-CN" b="1" dirty="0">
              <a:latin typeface="Arial" panose="020B0604020202020204" pitchFamily="34" charset="0"/>
              <a:ea typeface="楷体_GB2312" pitchFamily="49" charset="-122"/>
            </a:endParaRPr>
          </a:p>
          <a:p>
            <a:pPr>
              <a:lnSpc>
                <a:spcPct val="150000"/>
              </a:lnSpc>
            </a:pPr>
            <a:r>
              <a:rPr lang="zh-CN" altLang="en-US" sz="1800" b="1" dirty="0">
                <a:solidFill>
                  <a:srgbClr val="000000"/>
                </a:solidFill>
                <a:effectLst/>
                <a:latin typeface="Arial" panose="020B0604020202020204" pitchFamily="34" charset="0"/>
                <a:ea typeface="楷体_GB2312" pitchFamily="49" charset="-122"/>
                <a:cs typeface="Times New Roman" panose="02020603050405020304" pitchFamily="18" charset="0"/>
              </a:rPr>
              <a:t>（</a:t>
            </a:r>
            <a:r>
              <a:rPr lang="en-US" altLang="zh-CN" sz="1800" b="1" dirty="0">
                <a:solidFill>
                  <a:srgbClr val="000000"/>
                </a:solidFill>
                <a:effectLst/>
                <a:latin typeface="Arial" panose="020B0604020202020204" pitchFamily="34" charset="0"/>
                <a:ea typeface="楷体_GB2312" pitchFamily="49" charset="-122"/>
                <a:cs typeface="Times New Roman" panose="02020603050405020304" pitchFamily="18" charset="0"/>
              </a:rPr>
              <a:t>1</a:t>
            </a:r>
            <a:r>
              <a:rPr lang="zh-CN" altLang="en-US" sz="1800" b="1" dirty="0">
                <a:solidFill>
                  <a:srgbClr val="000000"/>
                </a:solidFill>
                <a:effectLst/>
                <a:latin typeface="Arial" panose="020B0604020202020204" pitchFamily="34" charset="0"/>
                <a:ea typeface="楷体_GB2312" pitchFamily="49" charset="-122"/>
                <a:cs typeface="Times New Roman" panose="02020603050405020304" pitchFamily="18" charset="0"/>
              </a:rPr>
              <a:t>）</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二、八、十六进制数间的转换可以</a:t>
            </a:r>
            <a:r>
              <a:rPr lang="zh-CN" altLang="zh-CN" sz="1800" b="1"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先</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转换成十进制数，</a:t>
            </a:r>
            <a:r>
              <a:rPr lang="zh-CN" altLang="zh-CN" sz="1800" b="1"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再</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由十进制数转换成相应进制数。</a:t>
            </a:r>
            <a:endPar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pPr>
            <a:r>
              <a:rPr lang="zh-CN" altLang="en-US" b="1"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altLang="zh-CN" b="1" dirty="0">
                <a:solidFill>
                  <a:srgbClr val="000000"/>
                </a:solidFill>
                <a:latin typeface="Calibri" panose="020F0502020204030204" pitchFamily="34" charset="0"/>
                <a:ea typeface="宋体" panose="02010600030101010101" pitchFamily="2" charset="-122"/>
                <a:cs typeface="Times New Roman" panose="02020603050405020304" pitchFamily="18" charset="0"/>
              </a:rPr>
              <a:t>2</a:t>
            </a:r>
            <a:r>
              <a:rPr lang="zh-CN" altLang="en-US" b="1"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由于二进制和八进制、十六进制存在</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2</a:t>
            </a:r>
            <a:r>
              <a:rPr lang="en-US" altLang="zh-CN" sz="1800" b="1" baseline="30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=8</a:t>
            </a:r>
            <a:r>
              <a:rPr lang="en-US" altLang="zh-CN" sz="1800" b="1" baseline="30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2</a:t>
            </a:r>
            <a:r>
              <a:rPr lang="en-US" altLang="zh-CN" sz="1800" b="1" baseline="30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4</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=16</a:t>
            </a:r>
            <a:r>
              <a:rPr lang="en-US" altLang="zh-CN" sz="1800" b="1" baseline="30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的关系，所以二进制数转八进制数可以将二进制数每</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位分为</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组，不足</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位补</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（整数高位补</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，小数低位补</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）即可。</a:t>
            </a:r>
            <a:endPar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pPr>
            <a:r>
              <a:rPr lang="zh-CN" altLang="en-US"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a:t>
            </a:r>
            <a:r>
              <a:rPr lang="zh-CN" altLang="en-US"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二进制数转十六进制数可以将二进制数每</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4</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位分为</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组，不足</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4</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位补</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（整数高位补</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，小数低位补</a:t>
            </a:r>
            <a:r>
              <a:rPr lang="en-US"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）即可。</a:t>
            </a:r>
            <a:endParaRPr lang="zh-CN" altLang="en-US" b="1" dirty="0"/>
          </a:p>
        </p:txBody>
      </p:sp>
      <p:sp>
        <p:nvSpPr>
          <p:cNvPr id="6" name="文本框 5"/>
          <p:cNvSpPr txBox="1"/>
          <p:nvPr/>
        </p:nvSpPr>
        <p:spPr>
          <a:xfrm>
            <a:off x="179512" y="4797152"/>
            <a:ext cx="5616624" cy="369332"/>
          </a:xfrm>
          <a:prstGeom prst="rect">
            <a:avLst/>
          </a:prstGeom>
          <a:noFill/>
        </p:spPr>
        <p:txBody>
          <a:bodyPr wrap="square">
            <a:spAutoFit/>
          </a:bodyPr>
          <a:lstStyle/>
          <a:p>
            <a:pPr marL="0" marR="0" lvl="0" indent="266700" algn="l" defTabSz="914400" rtl="0" eaLnBrk="0" fontAlgn="base" latinLnBrk="0" hangingPunct="0">
              <a:lnSpc>
                <a:spcPct val="100000"/>
              </a:lnSpc>
              <a:spcBef>
                <a:spcPct val="0"/>
              </a:spcBef>
              <a:spcAft>
                <a:spcPct val="0"/>
              </a:spcAft>
              <a:buClrTx/>
              <a:buSzTx/>
              <a:buFontTx/>
              <a:buNone/>
            </a:pPr>
            <a:r>
              <a:rPr lang="zh-CN" altLang="en-US" b="1" dirty="0">
                <a:solidFill>
                  <a:srgbClr val="FF0000"/>
                </a:solidFill>
                <a:latin typeface="Calibri" panose="020F0502020204030204" pitchFamily="34" charset="0"/>
                <a:ea typeface="宋体" panose="02010600030101010101" pitchFamily="2" charset="-122"/>
                <a:cs typeface="Times New Roman" panose="02020603050405020304" pitchFamily="18" charset="0"/>
              </a:rPr>
              <a:t>二、八、十六进制数间的对应关系如下表</a:t>
            </a:r>
            <a:endParaRPr lang="zh-CN" altLang="en-US" b="1" dirty="0">
              <a:solidFill>
                <a:srgbClr val="FF0000"/>
              </a:solidFill>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259632" y="1484784"/>
          <a:ext cx="6480720" cy="3528392"/>
        </p:xfrm>
        <a:graphic>
          <a:graphicData uri="http://schemas.openxmlformats.org/drawingml/2006/table">
            <a:tbl>
              <a:tblPr firstRow="1" firstCol="1" bandRow="1">
                <a:tableStyleId>{5C22544A-7EE6-4342-B048-85BDC9FD1C3A}</a:tableStyleId>
              </a:tblPr>
              <a:tblGrid>
                <a:gridCol w="888196"/>
                <a:gridCol w="904559"/>
                <a:gridCol w="200233"/>
                <a:gridCol w="994158"/>
                <a:gridCol w="1104013"/>
                <a:gridCol w="221270"/>
                <a:gridCol w="888196"/>
                <a:gridCol w="1280095"/>
              </a:tblGrid>
              <a:tr h="683698">
                <a:tc>
                  <a:txBody>
                    <a:bodyPr/>
                    <a:lstStyle/>
                    <a:p>
                      <a:pPr indent="266700" algn="ctr">
                        <a:lnSpc>
                          <a:spcPct val="150000"/>
                        </a:lnSpc>
                      </a:pPr>
                      <a:r>
                        <a:rPr lang="zh-CN" sz="1200" kern="100">
                          <a:effectLst/>
                        </a:rPr>
                        <a:t>二进制数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八进制数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rowSpan="2">
                  <a:txBody>
                    <a:bodyPr/>
                    <a:lstStyle/>
                    <a:p>
                      <a:pPr indent="266700" algn="ctr">
                        <a:lnSpc>
                          <a:spcPct val="150000"/>
                        </a:lnSpc>
                      </a:pPr>
                      <a:r>
                        <a:rPr lang="en-US" sz="1200" kern="100">
                          <a:effectLst/>
                        </a:rPr>
                        <a:t> </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二进制数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十六进制数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rowSpan="2">
                  <a:txBody>
                    <a:bodyPr/>
                    <a:lstStyle/>
                    <a:p>
                      <a:pPr indent="266700" algn="ctr">
                        <a:lnSpc>
                          <a:spcPct val="150000"/>
                        </a:lnSpc>
                      </a:pPr>
                      <a:r>
                        <a:rPr lang="en-US" sz="1200" kern="100">
                          <a:effectLst/>
                        </a:rPr>
                        <a:t> </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二进制数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zh-CN" sz="1200" kern="100">
                          <a:effectLst/>
                        </a:rPr>
                        <a:t>十六进制数</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r h="2844694">
                <a:tc>
                  <a:txBody>
                    <a:bodyPr/>
                    <a:lstStyle/>
                    <a:p>
                      <a:pPr indent="266700" algn="ctr">
                        <a:lnSpc>
                          <a:spcPct val="150000"/>
                        </a:lnSpc>
                      </a:pPr>
                      <a:r>
                        <a:rPr lang="en-US" sz="1200" kern="100">
                          <a:effectLst/>
                        </a:rPr>
                        <a:t>000</a:t>
                      </a:r>
                      <a:endParaRPr lang="zh-CN" sz="1200" kern="100">
                        <a:effectLst/>
                      </a:endParaRPr>
                    </a:p>
                    <a:p>
                      <a:pPr indent="266700" algn="ctr">
                        <a:lnSpc>
                          <a:spcPct val="150000"/>
                        </a:lnSpc>
                      </a:pPr>
                      <a:r>
                        <a:rPr lang="en-US" sz="1200" kern="100">
                          <a:effectLst/>
                        </a:rPr>
                        <a:t>001</a:t>
                      </a:r>
                      <a:endParaRPr lang="zh-CN" sz="1200" kern="100">
                        <a:effectLst/>
                      </a:endParaRPr>
                    </a:p>
                    <a:p>
                      <a:pPr indent="266700" algn="ctr">
                        <a:lnSpc>
                          <a:spcPct val="150000"/>
                        </a:lnSpc>
                      </a:pPr>
                      <a:r>
                        <a:rPr lang="en-US" sz="1200" kern="100">
                          <a:effectLst/>
                        </a:rPr>
                        <a:t>010</a:t>
                      </a:r>
                      <a:endParaRPr lang="zh-CN" sz="1200" kern="100">
                        <a:effectLst/>
                      </a:endParaRPr>
                    </a:p>
                    <a:p>
                      <a:pPr indent="266700" algn="ctr">
                        <a:lnSpc>
                          <a:spcPct val="150000"/>
                        </a:lnSpc>
                      </a:pPr>
                      <a:r>
                        <a:rPr lang="en-US" sz="1200" kern="100">
                          <a:effectLst/>
                        </a:rPr>
                        <a:t>011</a:t>
                      </a:r>
                      <a:endParaRPr lang="zh-CN" sz="1200" kern="100">
                        <a:effectLst/>
                      </a:endParaRPr>
                    </a:p>
                    <a:p>
                      <a:pPr indent="266700" algn="ctr">
                        <a:lnSpc>
                          <a:spcPct val="150000"/>
                        </a:lnSpc>
                      </a:pPr>
                      <a:r>
                        <a:rPr lang="en-US" sz="1200" kern="100">
                          <a:effectLst/>
                        </a:rPr>
                        <a:t>100</a:t>
                      </a:r>
                      <a:endParaRPr lang="zh-CN" sz="1200" kern="100">
                        <a:effectLst/>
                      </a:endParaRPr>
                    </a:p>
                    <a:p>
                      <a:pPr indent="266700" algn="ctr">
                        <a:lnSpc>
                          <a:spcPct val="150000"/>
                        </a:lnSpc>
                      </a:pPr>
                      <a:r>
                        <a:rPr lang="en-US" sz="1200" kern="100">
                          <a:effectLst/>
                        </a:rPr>
                        <a:t>101</a:t>
                      </a:r>
                      <a:endParaRPr lang="zh-CN" sz="1200" kern="100">
                        <a:effectLst/>
                      </a:endParaRPr>
                    </a:p>
                    <a:p>
                      <a:pPr indent="266700" algn="ctr">
                        <a:lnSpc>
                          <a:spcPct val="150000"/>
                        </a:lnSpc>
                      </a:pPr>
                      <a:r>
                        <a:rPr lang="en-US" sz="1200" kern="100">
                          <a:effectLst/>
                        </a:rPr>
                        <a:t>110</a:t>
                      </a:r>
                      <a:endParaRPr lang="zh-CN" sz="1200" kern="100">
                        <a:effectLst/>
                      </a:endParaRPr>
                    </a:p>
                    <a:p>
                      <a:pPr indent="266700" algn="ctr">
                        <a:lnSpc>
                          <a:spcPct val="150000"/>
                        </a:lnSpc>
                      </a:pPr>
                      <a:r>
                        <a:rPr lang="en-US" sz="1200" kern="100">
                          <a:effectLst/>
                        </a:rPr>
                        <a:t>111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a:t>
                      </a:r>
                      <a:endParaRPr lang="zh-CN" sz="1200" kern="100">
                        <a:effectLst/>
                      </a:endParaRPr>
                    </a:p>
                    <a:p>
                      <a:pPr indent="266700" algn="ctr">
                        <a:lnSpc>
                          <a:spcPct val="150000"/>
                        </a:lnSpc>
                      </a:pPr>
                      <a:r>
                        <a:rPr lang="en-US" sz="1200" kern="100">
                          <a:effectLst/>
                        </a:rPr>
                        <a:t>1</a:t>
                      </a:r>
                      <a:endParaRPr lang="zh-CN" sz="1200" kern="100">
                        <a:effectLst/>
                      </a:endParaRPr>
                    </a:p>
                    <a:p>
                      <a:pPr indent="266700" algn="ctr">
                        <a:lnSpc>
                          <a:spcPct val="150000"/>
                        </a:lnSpc>
                      </a:pPr>
                      <a:r>
                        <a:rPr lang="en-US" sz="1200" kern="100">
                          <a:effectLst/>
                        </a:rPr>
                        <a:t>2</a:t>
                      </a:r>
                      <a:endParaRPr lang="zh-CN" sz="1200" kern="100">
                        <a:effectLst/>
                      </a:endParaRPr>
                    </a:p>
                    <a:p>
                      <a:pPr indent="266700" algn="ctr">
                        <a:lnSpc>
                          <a:spcPct val="150000"/>
                        </a:lnSpc>
                      </a:pPr>
                      <a:r>
                        <a:rPr lang="en-US" sz="1200" kern="100">
                          <a:effectLst/>
                        </a:rPr>
                        <a:t>3</a:t>
                      </a:r>
                      <a:endParaRPr lang="zh-CN" sz="1200" kern="100">
                        <a:effectLst/>
                      </a:endParaRPr>
                    </a:p>
                    <a:p>
                      <a:pPr indent="266700" algn="ctr">
                        <a:lnSpc>
                          <a:spcPct val="150000"/>
                        </a:lnSpc>
                      </a:pPr>
                      <a:r>
                        <a:rPr lang="en-US" sz="1200" kern="100">
                          <a:effectLst/>
                        </a:rPr>
                        <a:t>4</a:t>
                      </a:r>
                      <a:endParaRPr lang="zh-CN" sz="1200" kern="100">
                        <a:effectLst/>
                      </a:endParaRPr>
                    </a:p>
                    <a:p>
                      <a:pPr indent="266700" algn="ctr">
                        <a:lnSpc>
                          <a:spcPct val="150000"/>
                        </a:lnSpc>
                      </a:pPr>
                      <a:r>
                        <a:rPr lang="en-US" sz="1200" kern="100">
                          <a:effectLst/>
                        </a:rPr>
                        <a:t>5</a:t>
                      </a:r>
                      <a:endParaRPr lang="zh-CN" sz="1200" kern="100">
                        <a:effectLst/>
                      </a:endParaRPr>
                    </a:p>
                    <a:p>
                      <a:pPr indent="266700" algn="ctr">
                        <a:lnSpc>
                          <a:spcPct val="150000"/>
                        </a:lnSpc>
                      </a:pPr>
                      <a:r>
                        <a:rPr lang="en-US" sz="1200" kern="100">
                          <a:effectLst/>
                        </a:rPr>
                        <a:t>6</a:t>
                      </a:r>
                      <a:endParaRPr lang="zh-CN" sz="1200" kern="100">
                        <a:effectLst/>
                      </a:endParaRPr>
                    </a:p>
                    <a:p>
                      <a:pPr indent="266700" algn="ctr">
                        <a:lnSpc>
                          <a:spcPct val="150000"/>
                        </a:lnSpc>
                      </a:pPr>
                      <a:r>
                        <a:rPr lang="en-US" sz="1200" kern="100">
                          <a:effectLst/>
                        </a:rPr>
                        <a:t>7</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cPr/>
                </a:tc>
                <a:tc>
                  <a:txBody>
                    <a:bodyPr/>
                    <a:lstStyle/>
                    <a:p>
                      <a:pPr indent="266700" algn="ctr">
                        <a:lnSpc>
                          <a:spcPct val="150000"/>
                        </a:lnSpc>
                      </a:pPr>
                      <a:r>
                        <a:rPr lang="en-US" sz="1200" kern="100">
                          <a:effectLst/>
                        </a:rPr>
                        <a:t>0000</a:t>
                      </a:r>
                      <a:endParaRPr lang="zh-CN" sz="1200" kern="100">
                        <a:effectLst/>
                      </a:endParaRPr>
                    </a:p>
                    <a:p>
                      <a:pPr indent="266700" algn="ctr">
                        <a:lnSpc>
                          <a:spcPct val="150000"/>
                        </a:lnSpc>
                      </a:pPr>
                      <a:r>
                        <a:rPr lang="en-US" sz="1200" kern="100">
                          <a:effectLst/>
                        </a:rPr>
                        <a:t>0001</a:t>
                      </a:r>
                      <a:endParaRPr lang="zh-CN" sz="1200" kern="100">
                        <a:effectLst/>
                      </a:endParaRPr>
                    </a:p>
                    <a:p>
                      <a:pPr indent="266700" algn="ctr">
                        <a:lnSpc>
                          <a:spcPct val="150000"/>
                        </a:lnSpc>
                      </a:pPr>
                      <a:r>
                        <a:rPr lang="en-US" sz="1200" kern="100">
                          <a:effectLst/>
                        </a:rPr>
                        <a:t>0010</a:t>
                      </a:r>
                      <a:endParaRPr lang="zh-CN" sz="1200" kern="100">
                        <a:effectLst/>
                      </a:endParaRPr>
                    </a:p>
                    <a:p>
                      <a:pPr indent="266700" algn="ctr">
                        <a:lnSpc>
                          <a:spcPct val="150000"/>
                        </a:lnSpc>
                      </a:pPr>
                      <a:r>
                        <a:rPr lang="en-US" sz="1200" kern="100">
                          <a:effectLst/>
                        </a:rPr>
                        <a:t>0011</a:t>
                      </a:r>
                      <a:endParaRPr lang="zh-CN" sz="1200" kern="100">
                        <a:effectLst/>
                      </a:endParaRPr>
                    </a:p>
                    <a:p>
                      <a:pPr indent="266700" algn="ctr">
                        <a:lnSpc>
                          <a:spcPct val="150000"/>
                        </a:lnSpc>
                      </a:pPr>
                      <a:r>
                        <a:rPr lang="en-US" sz="1200" kern="100">
                          <a:effectLst/>
                        </a:rPr>
                        <a:t>0100</a:t>
                      </a:r>
                      <a:endParaRPr lang="zh-CN" sz="1200" kern="100">
                        <a:effectLst/>
                      </a:endParaRPr>
                    </a:p>
                    <a:p>
                      <a:pPr indent="266700" algn="ctr">
                        <a:lnSpc>
                          <a:spcPct val="150000"/>
                        </a:lnSpc>
                      </a:pPr>
                      <a:r>
                        <a:rPr lang="en-US" sz="1200" kern="100">
                          <a:effectLst/>
                        </a:rPr>
                        <a:t>0101</a:t>
                      </a:r>
                      <a:endParaRPr lang="zh-CN" sz="1200" kern="100">
                        <a:effectLst/>
                      </a:endParaRPr>
                    </a:p>
                    <a:p>
                      <a:pPr indent="266700" algn="ctr">
                        <a:lnSpc>
                          <a:spcPct val="150000"/>
                        </a:lnSpc>
                      </a:pPr>
                      <a:r>
                        <a:rPr lang="en-US" sz="1200" kern="100">
                          <a:effectLst/>
                        </a:rPr>
                        <a:t>0110</a:t>
                      </a:r>
                      <a:endParaRPr lang="zh-CN" sz="1200" kern="100">
                        <a:effectLst/>
                      </a:endParaRPr>
                    </a:p>
                    <a:p>
                      <a:pPr indent="266700" algn="ctr">
                        <a:lnSpc>
                          <a:spcPct val="150000"/>
                        </a:lnSpc>
                      </a:pPr>
                      <a:r>
                        <a:rPr lang="en-US" sz="1200" kern="100">
                          <a:effectLst/>
                        </a:rPr>
                        <a:t>0111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a:effectLst/>
                        </a:rPr>
                        <a:t>0</a:t>
                      </a:r>
                      <a:endParaRPr lang="zh-CN" sz="1200" kern="100">
                        <a:effectLst/>
                      </a:endParaRPr>
                    </a:p>
                    <a:p>
                      <a:pPr indent="266700" algn="ctr">
                        <a:lnSpc>
                          <a:spcPct val="150000"/>
                        </a:lnSpc>
                      </a:pPr>
                      <a:r>
                        <a:rPr lang="en-US" sz="1200" kern="100">
                          <a:effectLst/>
                        </a:rPr>
                        <a:t>1</a:t>
                      </a:r>
                      <a:endParaRPr lang="zh-CN" sz="1200" kern="100">
                        <a:effectLst/>
                      </a:endParaRPr>
                    </a:p>
                    <a:p>
                      <a:pPr indent="266700" algn="ctr">
                        <a:lnSpc>
                          <a:spcPct val="150000"/>
                        </a:lnSpc>
                      </a:pPr>
                      <a:r>
                        <a:rPr lang="en-US" sz="1200" kern="100">
                          <a:effectLst/>
                        </a:rPr>
                        <a:t>2</a:t>
                      </a:r>
                      <a:endParaRPr lang="zh-CN" sz="1200" kern="100">
                        <a:effectLst/>
                      </a:endParaRPr>
                    </a:p>
                    <a:p>
                      <a:pPr indent="266700" algn="ctr">
                        <a:lnSpc>
                          <a:spcPct val="150000"/>
                        </a:lnSpc>
                      </a:pPr>
                      <a:r>
                        <a:rPr lang="en-US" sz="1200" kern="100">
                          <a:effectLst/>
                        </a:rPr>
                        <a:t>3</a:t>
                      </a:r>
                      <a:endParaRPr lang="zh-CN" sz="1200" kern="100">
                        <a:effectLst/>
                      </a:endParaRPr>
                    </a:p>
                    <a:p>
                      <a:pPr indent="266700" algn="ctr">
                        <a:lnSpc>
                          <a:spcPct val="150000"/>
                        </a:lnSpc>
                      </a:pPr>
                      <a:r>
                        <a:rPr lang="en-US" sz="1200" kern="100">
                          <a:effectLst/>
                        </a:rPr>
                        <a:t>4</a:t>
                      </a:r>
                      <a:endParaRPr lang="zh-CN" sz="1200" kern="100">
                        <a:effectLst/>
                      </a:endParaRPr>
                    </a:p>
                    <a:p>
                      <a:pPr indent="266700" algn="ctr">
                        <a:lnSpc>
                          <a:spcPct val="150000"/>
                        </a:lnSpc>
                      </a:pPr>
                      <a:r>
                        <a:rPr lang="en-US" sz="1200" kern="100">
                          <a:effectLst/>
                        </a:rPr>
                        <a:t>5</a:t>
                      </a:r>
                      <a:endParaRPr lang="zh-CN" sz="1200" kern="100">
                        <a:effectLst/>
                      </a:endParaRPr>
                    </a:p>
                    <a:p>
                      <a:pPr indent="266700" algn="ctr">
                        <a:lnSpc>
                          <a:spcPct val="150000"/>
                        </a:lnSpc>
                      </a:pPr>
                      <a:r>
                        <a:rPr lang="en-US" sz="1200" kern="100">
                          <a:effectLst/>
                        </a:rPr>
                        <a:t>6</a:t>
                      </a:r>
                      <a:endParaRPr lang="zh-CN" sz="1200" kern="100">
                        <a:effectLst/>
                      </a:endParaRPr>
                    </a:p>
                    <a:p>
                      <a:pPr indent="266700" algn="ctr">
                        <a:lnSpc>
                          <a:spcPct val="150000"/>
                        </a:lnSpc>
                      </a:pPr>
                      <a:r>
                        <a:rPr lang="en-US" sz="1200" kern="100">
                          <a:effectLst/>
                        </a:rPr>
                        <a:t>7</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cPr/>
                </a:tc>
                <a:tc>
                  <a:txBody>
                    <a:bodyPr/>
                    <a:lstStyle/>
                    <a:p>
                      <a:pPr indent="266700" algn="ctr">
                        <a:lnSpc>
                          <a:spcPct val="150000"/>
                        </a:lnSpc>
                      </a:pPr>
                      <a:r>
                        <a:rPr lang="en-US" sz="1200" kern="100">
                          <a:effectLst/>
                        </a:rPr>
                        <a:t>1000</a:t>
                      </a:r>
                      <a:endParaRPr lang="zh-CN" sz="1200" kern="100">
                        <a:effectLst/>
                      </a:endParaRPr>
                    </a:p>
                    <a:p>
                      <a:pPr indent="266700" algn="ctr">
                        <a:lnSpc>
                          <a:spcPct val="150000"/>
                        </a:lnSpc>
                      </a:pPr>
                      <a:r>
                        <a:rPr lang="en-US" sz="1200" kern="100">
                          <a:effectLst/>
                        </a:rPr>
                        <a:t>1001</a:t>
                      </a:r>
                      <a:endParaRPr lang="zh-CN" sz="1200" kern="100">
                        <a:effectLst/>
                      </a:endParaRPr>
                    </a:p>
                    <a:p>
                      <a:pPr indent="266700" algn="ctr">
                        <a:lnSpc>
                          <a:spcPct val="150000"/>
                        </a:lnSpc>
                      </a:pPr>
                      <a:r>
                        <a:rPr lang="en-US" sz="1200" kern="100">
                          <a:effectLst/>
                        </a:rPr>
                        <a:t>1010</a:t>
                      </a:r>
                      <a:endParaRPr lang="zh-CN" sz="1200" kern="100">
                        <a:effectLst/>
                      </a:endParaRPr>
                    </a:p>
                    <a:p>
                      <a:pPr indent="266700" algn="ctr">
                        <a:lnSpc>
                          <a:spcPct val="150000"/>
                        </a:lnSpc>
                      </a:pPr>
                      <a:r>
                        <a:rPr lang="en-US" sz="1200" kern="100">
                          <a:effectLst/>
                        </a:rPr>
                        <a:t>1011</a:t>
                      </a:r>
                      <a:endParaRPr lang="zh-CN" sz="1200" kern="100">
                        <a:effectLst/>
                      </a:endParaRPr>
                    </a:p>
                    <a:p>
                      <a:pPr indent="266700" algn="ctr">
                        <a:lnSpc>
                          <a:spcPct val="150000"/>
                        </a:lnSpc>
                      </a:pPr>
                      <a:r>
                        <a:rPr lang="en-US" sz="1200" kern="100">
                          <a:effectLst/>
                        </a:rPr>
                        <a:t>1100</a:t>
                      </a:r>
                      <a:endParaRPr lang="zh-CN" sz="1200" kern="100">
                        <a:effectLst/>
                      </a:endParaRPr>
                    </a:p>
                    <a:p>
                      <a:pPr indent="266700" algn="ctr">
                        <a:lnSpc>
                          <a:spcPct val="150000"/>
                        </a:lnSpc>
                      </a:pPr>
                      <a:r>
                        <a:rPr lang="en-US" sz="1200" kern="100">
                          <a:effectLst/>
                        </a:rPr>
                        <a:t>1101</a:t>
                      </a:r>
                      <a:endParaRPr lang="zh-CN" sz="1200" kern="100">
                        <a:effectLst/>
                      </a:endParaRPr>
                    </a:p>
                    <a:p>
                      <a:pPr indent="266700" algn="ctr">
                        <a:lnSpc>
                          <a:spcPct val="150000"/>
                        </a:lnSpc>
                      </a:pPr>
                      <a:r>
                        <a:rPr lang="en-US" sz="1200" kern="100">
                          <a:effectLst/>
                        </a:rPr>
                        <a:t>1110</a:t>
                      </a:r>
                      <a:endParaRPr lang="zh-CN" sz="1200" kern="100">
                        <a:effectLst/>
                      </a:endParaRPr>
                    </a:p>
                    <a:p>
                      <a:pPr indent="266700" algn="ctr">
                        <a:lnSpc>
                          <a:spcPct val="150000"/>
                        </a:lnSpc>
                      </a:pPr>
                      <a:r>
                        <a:rPr lang="en-US" sz="1200" kern="100">
                          <a:effectLst/>
                        </a:rPr>
                        <a:t>1111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indent="266700" algn="ctr">
                        <a:lnSpc>
                          <a:spcPct val="150000"/>
                        </a:lnSpc>
                      </a:pPr>
                      <a:r>
                        <a:rPr lang="en-US" sz="1200" kern="100" dirty="0">
                          <a:effectLst/>
                        </a:rPr>
                        <a:t>8</a:t>
                      </a:r>
                      <a:endParaRPr lang="zh-CN" sz="1200" kern="100" dirty="0">
                        <a:effectLst/>
                      </a:endParaRPr>
                    </a:p>
                    <a:p>
                      <a:pPr indent="266700" algn="ctr">
                        <a:lnSpc>
                          <a:spcPct val="150000"/>
                        </a:lnSpc>
                      </a:pPr>
                      <a:r>
                        <a:rPr lang="en-US" sz="1200" kern="100" dirty="0">
                          <a:effectLst/>
                        </a:rPr>
                        <a:t>9</a:t>
                      </a:r>
                      <a:endParaRPr lang="zh-CN" sz="1200" kern="100" dirty="0">
                        <a:effectLst/>
                      </a:endParaRPr>
                    </a:p>
                    <a:p>
                      <a:pPr indent="266700" algn="ctr">
                        <a:lnSpc>
                          <a:spcPct val="150000"/>
                        </a:lnSpc>
                      </a:pPr>
                      <a:r>
                        <a:rPr lang="en-US" sz="1200" kern="100" dirty="0">
                          <a:effectLst/>
                        </a:rPr>
                        <a:t>A</a:t>
                      </a:r>
                      <a:endParaRPr lang="zh-CN" sz="1200" kern="100" dirty="0">
                        <a:effectLst/>
                      </a:endParaRPr>
                    </a:p>
                    <a:p>
                      <a:pPr indent="266700" algn="ctr">
                        <a:lnSpc>
                          <a:spcPct val="150000"/>
                        </a:lnSpc>
                      </a:pPr>
                      <a:r>
                        <a:rPr lang="en-US" sz="1200" kern="100" dirty="0">
                          <a:effectLst/>
                        </a:rPr>
                        <a:t>B</a:t>
                      </a:r>
                      <a:endParaRPr lang="zh-CN" sz="1200" kern="100" dirty="0">
                        <a:effectLst/>
                      </a:endParaRPr>
                    </a:p>
                    <a:p>
                      <a:pPr indent="266700" algn="ctr">
                        <a:lnSpc>
                          <a:spcPct val="150000"/>
                        </a:lnSpc>
                      </a:pPr>
                      <a:r>
                        <a:rPr lang="en-US" sz="1200" kern="100" dirty="0">
                          <a:effectLst/>
                        </a:rPr>
                        <a:t>C</a:t>
                      </a:r>
                      <a:endParaRPr lang="zh-CN" sz="1200" kern="100" dirty="0">
                        <a:effectLst/>
                      </a:endParaRPr>
                    </a:p>
                    <a:p>
                      <a:pPr indent="266700" algn="ctr">
                        <a:lnSpc>
                          <a:spcPct val="150000"/>
                        </a:lnSpc>
                      </a:pPr>
                      <a:r>
                        <a:rPr lang="en-US" sz="1200" kern="100" dirty="0">
                          <a:effectLst/>
                        </a:rPr>
                        <a:t>D</a:t>
                      </a:r>
                      <a:endParaRPr lang="zh-CN" sz="1200" kern="100" dirty="0">
                        <a:effectLst/>
                      </a:endParaRPr>
                    </a:p>
                    <a:p>
                      <a:pPr indent="266700" algn="ctr">
                        <a:lnSpc>
                          <a:spcPct val="150000"/>
                        </a:lnSpc>
                      </a:pPr>
                      <a:r>
                        <a:rPr lang="en-US" sz="1200" kern="100" dirty="0">
                          <a:effectLst/>
                        </a:rPr>
                        <a:t>E</a:t>
                      </a:r>
                      <a:endParaRPr lang="zh-CN" sz="1200" kern="100" dirty="0">
                        <a:effectLst/>
                      </a:endParaRPr>
                    </a:p>
                    <a:p>
                      <a:pPr indent="266700" algn="ctr">
                        <a:lnSpc>
                          <a:spcPct val="150000"/>
                        </a:lnSpc>
                      </a:pPr>
                      <a:r>
                        <a:rPr lang="en-US" sz="1200" kern="100" dirty="0">
                          <a:effectLst/>
                        </a:rPr>
                        <a:t>F</a:t>
                      </a:r>
                      <a:endParaRPr lang="zh-CN" sz="12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2591780" y="1124744"/>
            <a:ext cx="3816424"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lvl1pPr indent="2667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sz="1200" b="1" i="0" u="none" strike="noStrike" cap="none" normalizeH="0" baseline="0" dirty="0">
                <a:ln>
                  <a:noFill/>
                </a:ln>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zh-CN" altLang="en-US" sz="1200" b="1" i="0" u="none" strike="noStrike" cap="none" normalizeH="0" baseline="0" dirty="0">
                <a:ln>
                  <a:noFill/>
                </a:ln>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二、八、十六进制数间的对应关系</a:t>
            </a:r>
            <a:endParaRPr kumimoji="0" lang="zh-CN" altLang="en-US" sz="600" b="1" i="0" u="none" strike="noStrike" cap="none" normalizeH="0" baseline="0" dirty="0">
              <a:ln>
                <a:noFill/>
              </a:ln>
              <a:solidFill>
                <a:schemeClr val="tx1"/>
              </a:solidFill>
              <a:effectLst/>
            </a:endParaRPr>
          </a:p>
        </p:txBody>
      </p:sp>
      <p:sp>
        <p:nvSpPr>
          <p:cNvPr id="7" name="文本框 6"/>
          <p:cNvSpPr txBox="1"/>
          <p:nvPr/>
        </p:nvSpPr>
        <p:spPr>
          <a:xfrm>
            <a:off x="1403648" y="5373216"/>
            <a:ext cx="6552728" cy="646331"/>
          </a:xfrm>
          <a:prstGeom prst="rect">
            <a:avLst/>
          </a:prstGeom>
          <a:noFill/>
        </p:spPr>
        <p:txBody>
          <a:bodyPr wrap="square">
            <a:spAutoFit/>
          </a:bodyPr>
          <a:lstStyle/>
          <a:p>
            <a:r>
              <a:rPr lang="en-US" altLang="zh-CN" sz="18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zh-CN" altLang="zh-CN" sz="1800" b="1"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根据这种对应关系，可以快速的将二进制数转换成八进制数或十六进制数，反之亦然。</a:t>
            </a:r>
            <a:endParaRPr lang="zh-CN" altLang="en-US" b="1" dirty="0"/>
          </a:p>
        </p:txBody>
      </p:sp>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07504" y="1052736"/>
            <a:ext cx="8928992" cy="4619854"/>
          </a:xfrm>
          <a:prstGeom prst="rect">
            <a:avLst/>
          </a:prstGeom>
          <a:noFill/>
        </p:spPr>
        <p:txBody>
          <a:bodyPr wrap="square">
            <a:spAutoFit/>
          </a:bodyPr>
          <a:lstStyle/>
          <a:p>
            <a:pPr indent="304800" algn="l">
              <a:lnSpc>
                <a:spcPct val="150000"/>
              </a:lnSpc>
            </a:pPr>
            <a:r>
              <a:rPr lang="zh-CN" altLang="zh-CN" sz="1800" b="1" kern="100" dirty="0">
                <a:solidFill>
                  <a:srgbClr val="00B0F0"/>
                </a:solidFill>
                <a:effectLst/>
                <a:latin typeface="Calibri" panose="020F0502020204030204" pitchFamily="34" charset="0"/>
                <a:ea typeface="宋体" panose="02010600030101010101" pitchFamily="2" charset="-122"/>
                <a:cs typeface="Times New Roman" panose="02020603050405020304" pitchFamily="18" charset="0"/>
              </a:rPr>
              <a:t>例如：</a:t>
            </a:r>
            <a:endParaRPr lang="zh-CN" altLang="zh-CN" sz="1800" b="1" kern="100" dirty="0">
              <a:solidFill>
                <a:srgbClr val="00B0F0"/>
              </a:solidFill>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将二进制数</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(11110101.01)</a:t>
            </a:r>
            <a:r>
              <a:rPr lang="en-US" altLang="zh-CN" sz="1800" b="1"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转换成八进制数</a:t>
            </a: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endParaRPr lang="zh-CN" altLang="zh-CN" sz="18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zh-CN" altLang="en-US"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先将二进制数</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(11110101.01)</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每</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位分为一组得出</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110</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101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010</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110</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101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010</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 </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(365.2)</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O</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2</a:t>
            </a: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将二进制数</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(11110101.01)</a:t>
            </a:r>
            <a:r>
              <a:rPr lang="en-US" altLang="zh-CN" sz="1800" b="1"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转换成十六进制数</a:t>
            </a:r>
            <a:endParaRPr lang="zh-CN" altLang="zh-CN" sz="18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先将二进制数</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(11110101.01)</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每</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4</a:t>
            </a:r>
            <a:r>
              <a:rPr lang="zh-CN"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位分为一组得出</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1111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0101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0100</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1111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0101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0100</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 </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(F5.4)</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H</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a:t>
            </a:r>
            <a:r>
              <a:rPr lang="zh-CN" altLang="en-US"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八进制转二进制数只需要每</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位转换成</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a:t>
            </a:r>
            <a:endPar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endParaRPr>
          </a:p>
          <a:p>
            <a:pPr indent="304800">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(23)</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o </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010</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011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 </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(10011)</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zh-CN" altLang="en-US"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en-US" altLang="zh-CN"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4</a:t>
            </a:r>
            <a:r>
              <a:rPr lang="zh-CN" altLang="en-US" b="1" kern="100" dirty="0">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十六进制转二进制数只需要每</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位转换成</a:t>
            </a:r>
            <a:r>
              <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4</a:t>
            </a:r>
            <a:r>
              <a:rPr lang="zh-CN"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位即可</a:t>
            </a:r>
            <a:endParaRPr lang="en-US" altLang="zh-CN" sz="18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endParaRPr>
          </a:p>
          <a:p>
            <a:pPr indent="304800" algn="l">
              <a:lnSpc>
                <a:spcPct val="150000"/>
              </a:lnSpc>
            </a:pP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(23)</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H </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0010</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u="sng"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0011</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en-US" altLang="zh-CN" sz="1800"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 (100011)</a:t>
            </a:r>
            <a:r>
              <a:rPr lang="en-US" altLang="zh-CN" sz="1800" kern="100" baseline="-25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文本框 4">
                <a:extLst>
                  <a:ext uri="{FF2B5EF4-FFF2-40B4-BE49-F238E27FC236}">
                    <ele attr="{52B79DF6-C6FA-AACB-0285-F259E71E7E62}"/>
                  </a:ext>
                </a:extLst>
              </p:cNvPr>
              <p:cNvSpPr txBox="1"/>
              <p:nvPr/>
            </p:nvSpPr>
            <p:spPr>
              <a:xfrm>
                <a:off x="251520" y="1196752"/>
                <a:ext cx="8280920" cy="4786439"/>
              </a:xfrm>
              <a:prstGeom prst="rect">
                <a:avLst/>
              </a:prstGeom>
              <a:noFill/>
            </p:spPr>
            <p:txBody>
              <a:bodyPr wrap="square">
                <a:spAutoFit/>
              </a:bodyPr>
              <a:lstStyle/>
              <a:p>
                <a:pPr algn="l"/>
                <a:r>
                  <a:rPr lang="zh-CN" altLang="en-US" b="1" i="0" dirty="0">
                    <a:effectLst/>
                    <a:latin typeface="-apple-system"/>
                  </a:rPr>
                  <a:t>位数与取值范围</a:t>
                </a:r>
                <a:endParaRPr lang="en-US" altLang="zh-CN" b="1" i="0" dirty="0">
                  <a:effectLst/>
                  <a:latin typeface="-apple-system"/>
                </a:endParaRPr>
              </a:p>
              <a:p>
                <a:pPr algn="l"/>
                <a:endParaRPr lang="en-US" altLang="zh-CN" b="1" i="0" dirty="0">
                  <a:effectLst/>
                  <a:latin typeface="-apple-system"/>
                </a:endParaRPr>
              </a:p>
              <a:p>
                <a:pPr indent="457200" algn="l">
                  <a:lnSpc>
                    <a:spcPct val="150000"/>
                  </a:lnSpc>
                </a:pPr>
                <a:r>
                  <a:rPr lang="zh-CN" altLang="en-US" b="1" i="0" dirty="0">
                    <a:solidFill>
                      <a:srgbClr val="4D4D4D"/>
                    </a:solidFill>
                    <a:effectLst/>
                    <a:latin typeface="-apple-system"/>
                  </a:rPr>
                  <a:t> 一个字节有</a:t>
                </a:r>
                <a:r>
                  <a:rPr lang="en-US" altLang="zh-CN" b="1" i="0" dirty="0">
                    <a:solidFill>
                      <a:srgbClr val="4D4D4D"/>
                    </a:solidFill>
                    <a:effectLst/>
                    <a:latin typeface="-apple-system"/>
                  </a:rPr>
                  <a:t>8</a:t>
                </a:r>
                <a:r>
                  <a:rPr lang="zh-CN" altLang="en-US" b="1" i="0" dirty="0">
                    <a:solidFill>
                      <a:srgbClr val="4D4D4D"/>
                    </a:solidFill>
                    <a:effectLst/>
                    <a:latin typeface="-apple-system"/>
                  </a:rPr>
                  <a:t>位，也就是由</a:t>
                </a:r>
                <a:r>
                  <a:rPr lang="en-US" altLang="zh-CN" b="1" i="0" dirty="0">
                    <a:solidFill>
                      <a:srgbClr val="4D4D4D"/>
                    </a:solidFill>
                    <a:effectLst/>
                    <a:latin typeface="-apple-system"/>
                  </a:rPr>
                  <a:t>8</a:t>
                </a:r>
                <a:r>
                  <a:rPr lang="zh-CN" altLang="en-US" b="1" i="0" dirty="0">
                    <a:solidFill>
                      <a:srgbClr val="4D4D4D"/>
                    </a:solidFill>
                    <a:effectLst/>
                    <a:latin typeface="-apple-system"/>
                  </a:rPr>
                  <a:t>个</a:t>
                </a:r>
                <a:r>
                  <a:rPr lang="en-US" altLang="zh-CN" b="1" i="0" dirty="0">
                    <a:solidFill>
                      <a:srgbClr val="4D4D4D"/>
                    </a:solidFill>
                    <a:effectLst/>
                    <a:latin typeface="-apple-system"/>
                  </a:rPr>
                  <a:t>0</a:t>
                </a:r>
                <a:r>
                  <a:rPr lang="zh-CN" altLang="en-US" b="1" i="0" dirty="0">
                    <a:solidFill>
                      <a:srgbClr val="4D4D4D"/>
                    </a:solidFill>
                    <a:effectLst/>
                    <a:latin typeface="-apple-system"/>
                  </a:rPr>
                  <a:t>和</a:t>
                </a:r>
                <a:r>
                  <a:rPr lang="en-US" altLang="zh-CN" b="1" i="0" dirty="0">
                    <a:solidFill>
                      <a:srgbClr val="4D4D4D"/>
                    </a:solidFill>
                    <a:effectLst/>
                    <a:latin typeface="-apple-system"/>
                  </a:rPr>
                  <a:t>1</a:t>
                </a:r>
                <a:r>
                  <a:rPr lang="zh-CN" altLang="en-US" b="1" i="0" dirty="0">
                    <a:solidFill>
                      <a:srgbClr val="4D4D4D"/>
                    </a:solidFill>
                    <a:effectLst/>
                    <a:latin typeface="-apple-system"/>
                  </a:rPr>
                  <a:t>组成，不同的组合代表着不同的值。对于无符号数时，</a:t>
                </a:r>
                <a:r>
                  <a:rPr lang="zh-CN" altLang="en-US" b="1" dirty="0">
                    <a:solidFill>
                      <a:srgbClr val="4D4D4D"/>
                    </a:solidFill>
                    <a:latin typeface="-apple-system"/>
                  </a:rPr>
                  <a:t>当</a:t>
                </a:r>
                <a:r>
                  <a:rPr lang="en-US" altLang="zh-CN" b="1" dirty="0">
                    <a:solidFill>
                      <a:srgbClr val="4D4D4D"/>
                    </a:solidFill>
                    <a:latin typeface="-apple-system"/>
                  </a:rPr>
                  <a:t>8</a:t>
                </a:r>
                <a:r>
                  <a:rPr lang="zh-CN" altLang="en-US" b="1" dirty="0">
                    <a:solidFill>
                      <a:srgbClr val="4D4D4D"/>
                    </a:solidFill>
                    <a:latin typeface="-apple-system"/>
                  </a:rPr>
                  <a:t>位均为</a:t>
                </a:r>
                <a:r>
                  <a:rPr lang="en-US" altLang="zh-CN" b="1" dirty="0">
                    <a:solidFill>
                      <a:srgbClr val="4D4D4D"/>
                    </a:solidFill>
                    <a:latin typeface="-apple-system"/>
                  </a:rPr>
                  <a:t>0</a:t>
                </a:r>
                <a:r>
                  <a:rPr lang="zh-CN" altLang="en-US" b="1" dirty="0">
                    <a:solidFill>
                      <a:srgbClr val="4D4D4D"/>
                    </a:solidFill>
                    <a:latin typeface="-apple-system"/>
                  </a:rPr>
                  <a:t>时，即</a:t>
                </a:r>
                <a:r>
                  <a:rPr lang="en-US" altLang="zh-CN" b="1" dirty="0">
                    <a:solidFill>
                      <a:srgbClr val="4D4D4D"/>
                    </a:solidFill>
                    <a:latin typeface="-apple-system"/>
                  </a:rPr>
                  <a:t>0000 000</a:t>
                </a:r>
                <a:r>
                  <a:rPr lang="zh-CN" altLang="en-US" b="1" dirty="0">
                    <a:solidFill>
                      <a:srgbClr val="4D4D4D"/>
                    </a:solidFill>
                    <a:latin typeface="-apple-system"/>
                  </a:rPr>
                  <a:t>组合表示的值为</a:t>
                </a:r>
                <a:r>
                  <a:rPr lang="en-US" altLang="zh-CN" b="1" dirty="0">
                    <a:solidFill>
                      <a:srgbClr val="4D4D4D"/>
                    </a:solidFill>
                    <a:latin typeface="-apple-system"/>
                  </a:rPr>
                  <a:t>0</a:t>
                </a:r>
                <a:r>
                  <a:rPr lang="zh-CN" altLang="en-US" b="1" dirty="0">
                    <a:solidFill>
                      <a:srgbClr val="4D4D4D"/>
                    </a:solidFill>
                    <a:latin typeface="-apple-system"/>
                  </a:rPr>
                  <a:t>；当</a:t>
                </a:r>
                <a:r>
                  <a:rPr lang="en-US" altLang="zh-CN" b="1" dirty="0">
                    <a:solidFill>
                      <a:srgbClr val="4D4D4D"/>
                    </a:solidFill>
                    <a:latin typeface="-apple-system"/>
                  </a:rPr>
                  <a:t>8</a:t>
                </a:r>
                <a:r>
                  <a:rPr lang="zh-CN" altLang="en-US" b="1" dirty="0">
                    <a:solidFill>
                      <a:srgbClr val="4D4D4D"/>
                    </a:solidFill>
                    <a:latin typeface="-apple-system"/>
                  </a:rPr>
                  <a:t>位均为</a:t>
                </a:r>
                <a:r>
                  <a:rPr lang="en-US" altLang="zh-CN" b="1" dirty="0">
                    <a:solidFill>
                      <a:srgbClr val="4D4D4D"/>
                    </a:solidFill>
                    <a:latin typeface="-apple-system"/>
                  </a:rPr>
                  <a:t>1</a:t>
                </a:r>
                <a:r>
                  <a:rPr lang="zh-CN" altLang="en-US" b="1" dirty="0">
                    <a:solidFill>
                      <a:srgbClr val="4D4D4D"/>
                    </a:solidFill>
                    <a:latin typeface="-apple-system"/>
                  </a:rPr>
                  <a:t>时，即</a:t>
                </a:r>
                <a:r>
                  <a:rPr lang="en-US" altLang="zh-CN" b="1" dirty="0">
                    <a:solidFill>
                      <a:srgbClr val="4D4D4D"/>
                    </a:solidFill>
                    <a:latin typeface="-apple-system"/>
                  </a:rPr>
                  <a:t>1111 1111</a:t>
                </a:r>
                <a:r>
                  <a:rPr lang="zh-CN" altLang="en-US" b="1" dirty="0">
                    <a:solidFill>
                      <a:srgbClr val="4D4D4D"/>
                    </a:solidFill>
                    <a:latin typeface="-apple-system"/>
                  </a:rPr>
                  <a:t>组合表示的是</a:t>
                </a:r>
                <a:r>
                  <a:rPr lang="en-US" altLang="zh-CN" b="1" dirty="0">
                    <a:solidFill>
                      <a:srgbClr val="4D4D4D"/>
                    </a:solidFill>
                    <a:latin typeface="-apple-system"/>
                  </a:rPr>
                  <a:t>255</a:t>
                </a:r>
                <a:r>
                  <a:rPr lang="zh-CN" altLang="en-US" b="1" dirty="0">
                    <a:solidFill>
                      <a:srgbClr val="4D4D4D"/>
                    </a:solidFill>
                    <a:latin typeface="-apple-system"/>
                  </a:rPr>
                  <a:t>。因此，对于</a:t>
                </a:r>
                <a:r>
                  <a:rPr lang="zh-CN" altLang="en-US" b="1" i="0" dirty="0">
                    <a:solidFill>
                      <a:srgbClr val="4D4D4D"/>
                    </a:solidFill>
                    <a:effectLst/>
                    <a:latin typeface="-apple-system"/>
                  </a:rPr>
                  <a:t>无符号数的最大取值是</a:t>
                </a:r>
                <a:r>
                  <a:rPr lang="en-US" altLang="zh-CN" b="1" i="0" dirty="0">
                    <a:solidFill>
                      <a:srgbClr val="4D4D4D"/>
                    </a:solidFill>
                    <a:effectLst/>
                    <a:latin typeface="-apple-system"/>
                  </a:rPr>
                  <a:t>255</a:t>
                </a:r>
                <a:r>
                  <a:rPr lang="zh-CN" altLang="en-US" b="1" i="0" dirty="0">
                    <a:solidFill>
                      <a:srgbClr val="4D4D4D"/>
                    </a:solidFill>
                    <a:effectLst/>
                    <a:latin typeface="-apple-system"/>
                  </a:rPr>
                  <a:t>，其取值范围为</a:t>
                </a:r>
                <a:r>
                  <a:rPr lang="en-US" altLang="zh-CN" b="1" i="0" dirty="0">
                    <a:solidFill>
                      <a:srgbClr val="4D4D4D"/>
                    </a:solidFill>
                    <a:effectLst/>
                    <a:latin typeface="-apple-system"/>
                  </a:rPr>
                  <a:t>0~255</a:t>
                </a:r>
                <a:r>
                  <a:rPr lang="zh-CN" altLang="en-US" b="1" i="0" dirty="0">
                    <a:solidFill>
                      <a:srgbClr val="4D4D4D"/>
                    </a:solidFill>
                    <a:effectLst/>
                    <a:latin typeface="-apple-system"/>
                  </a:rPr>
                  <a:t>，共有</a:t>
                </a:r>
                <a:r>
                  <a:rPr lang="en-US" altLang="zh-CN" b="1" i="0" dirty="0">
                    <a:solidFill>
                      <a:srgbClr val="4D4D4D"/>
                    </a:solidFill>
                    <a:effectLst/>
                    <a:latin typeface="-apple-system"/>
                  </a:rPr>
                  <a:t>256</a:t>
                </a:r>
                <a:r>
                  <a:rPr lang="zh-CN" altLang="en-US" b="1" i="0" dirty="0">
                    <a:solidFill>
                      <a:srgbClr val="4D4D4D"/>
                    </a:solidFill>
                    <a:effectLst/>
                    <a:latin typeface="-apple-system"/>
                  </a:rPr>
                  <a:t>个数值范围。</a:t>
                </a:r>
                <a:endParaRPr lang="en-US" altLang="zh-CN" b="1" i="0" dirty="0">
                  <a:solidFill>
                    <a:srgbClr val="4D4D4D"/>
                  </a:solidFill>
                  <a:effectLst/>
                  <a:latin typeface="-apple-system"/>
                </a:endParaRPr>
              </a:p>
              <a:p>
                <a:pPr indent="457200" algn="l">
                  <a:lnSpc>
                    <a:spcPct val="150000"/>
                  </a:lnSpc>
                </a:pPr>
                <a:r>
                  <a:rPr lang="zh-CN" altLang="en-US" b="1" dirty="0">
                    <a:solidFill>
                      <a:srgbClr val="4D4D4D"/>
                    </a:solidFill>
                    <a:latin typeface="-apple-system"/>
                  </a:rPr>
                  <a:t>其一个字节的计算方法为</a:t>
                </a:r>
                <a:r>
                  <a:rPr lang="en-US" altLang="zh-CN" b="1" i="0" dirty="0">
                    <a:solidFill>
                      <a:srgbClr val="4D4D4D"/>
                    </a:solidFill>
                    <a:effectLst/>
                    <a:latin typeface="-apple-system"/>
                  </a:rPr>
                  <a:t>0</a:t>
                </a:r>
                <a:r>
                  <a:rPr lang="zh-CN" altLang="en-US" b="1" i="0" dirty="0">
                    <a:solidFill>
                      <a:srgbClr val="4D4D4D"/>
                    </a:solidFill>
                    <a:effectLst/>
                    <a:latin typeface="-apple-system"/>
                  </a:rPr>
                  <a:t>～</a:t>
                </a:r>
                <a14:m>
                  <m:oMath xmlns:m="http://schemas.openxmlformats.org/officeDocument/2006/math">
                    <m:sSup>
                      <m:sSupPr>
                        <m:ctrlPr>
                          <a:rPr lang="en-US" altLang="zh-CN" b="1" i="1" smtClean="0">
                            <a:solidFill>
                              <a:srgbClr val="4D4D4D"/>
                            </a:solidFill>
                            <a:effectLst/>
                            <a:latin typeface="Cambria Math" panose="02040503050406030204" pitchFamily="18" charset="0"/>
                          </a:rPr>
                        </m:ctrlPr>
                      </m:sSupPr>
                      <m:e>
                        <m:r>
                          <a:rPr lang="en-US" altLang="zh-CN" b="1" i="1" smtClean="0">
                            <a:solidFill>
                              <a:srgbClr val="4D4D4D"/>
                            </a:solidFill>
                            <a:effectLst/>
                            <a:latin typeface="Cambria Math" panose="02040503050406030204" pitchFamily="18" charset="0"/>
                          </a:rPr>
                          <m:t>𝟐</m:t>
                        </m:r>
                      </m:e>
                      <m:sup>
                        <m:r>
                          <a:rPr lang="en-US" altLang="zh-CN" b="1" i="1" smtClean="0">
                            <a:solidFill>
                              <a:srgbClr val="4D4D4D"/>
                            </a:solidFill>
                            <a:latin typeface="Cambria Math" panose="02040503050406030204" pitchFamily="18" charset="0"/>
                          </a:rPr>
                          <m:t>𝟖</m:t>
                        </m:r>
                      </m:sup>
                    </m:sSup>
                  </m:oMath>
                </a14:m>
                <a:r>
                  <a:rPr lang="en-US" altLang="zh-CN" b="1" i="0" dirty="0">
                    <a:solidFill>
                      <a:srgbClr val="4D4D4D"/>
                    </a:solidFill>
                    <a:effectLst/>
                    <a:latin typeface="-apple-system"/>
                  </a:rPr>
                  <a:t>-1</a:t>
                </a:r>
                <a:r>
                  <a:rPr lang="zh-CN" altLang="en-US" b="1" i="0" dirty="0">
                    <a:solidFill>
                      <a:srgbClr val="4D4D4D"/>
                    </a:solidFill>
                    <a:effectLst/>
                    <a:latin typeface="-apple-system"/>
                  </a:rPr>
                  <a:t>，即八位二进制数的表示范围</a:t>
                </a:r>
                <a:endParaRPr lang="en-US" altLang="zh-CN" b="1" i="0" dirty="0">
                  <a:solidFill>
                    <a:srgbClr val="4D4D4D"/>
                  </a:solidFill>
                  <a:effectLst/>
                  <a:latin typeface="-apple-system"/>
                </a:endParaRPr>
              </a:p>
              <a:p>
                <a:pPr indent="457200">
                  <a:lnSpc>
                    <a:spcPct val="150000"/>
                  </a:lnSpc>
                </a:pPr>
                <a:r>
                  <a:rPr lang="zh-CN" altLang="en-US" b="1" dirty="0">
                    <a:solidFill>
                      <a:srgbClr val="4D4D4D"/>
                    </a:solidFill>
                    <a:latin typeface="-apple-system"/>
                  </a:rPr>
                  <a:t>同理，两个字节时，其表示的范围为</a:t>
                </a:r>
                <a:r>
                  <a:rPr lang="en-US" altLang="zh-CN" b="1" i="0" dirty="0">
                    <a:solidFill>
                      <a:srgbClr val="4D4D4D"/>
                    </a:solidFill>
                    <a:effectLst/>
                    <a:latin typeface="-apple-system"/>
                  </a:rPr>
                  <a:t>0</a:t>
                </a:r>
                <a:r>
                  <a:rPr lang="zh-CN" altLang="en-US" b="1" i="0" dirty="0">
                    <a:solidFill>
                      <a:srgbClr val="4D4D4D"/>
                    </a:solidFill>
                    <a:effectLst/>
                    <a:latin typeface="-apple-system"/>
                  </a:rPr>
                  <a:t>～</a:t>
                </a:r>
                <a14:m>
                  <m:oMath xmlns:m="http://schemas.openxmlformats.org/officeDocument/2006/math">
                    <m:sSup>
                      <m:sSupPr>
                        <m:ctrlPr>
                          <a:rPr lang="en-US" altLang="zh-CN" b="1" i="1" smtClean="0">
                            <a:solidFill>
                              <a:srgbClr val="4D4D4D"/>
                            </a:solidFill>
                            <a:effectLst/>
                            <a:latin typeface="Cambria Math" panose="02040503050406030204" pitchFamily="18" charset="0"/>
                          </a:rPr>
                        </m:ctrlPr>
                      </m:sSupPr>
                      <m:e>
                        <m:r>
                          <a:rPr lang="en-US" altLang="zh-CN" b="1" i="1" smtClean="0">
                            <a:solidFill>
                              <a:srgbClr val="4D4D4D"/>
                            </a:solidFill>
                            <a:effectLst/>
                            <a:latin typeface="Cambria Math" panose="02040503050406030204" pitchFamily="18" charset="0"/>
                          </a:rPr>
                          <m:t>𝟐</m:t>
                        </m:r>
                      </m:e>
                      <m:sup>
                        <m:r>
                          <a:rPr lang="en-US" altLang="zh-CN" b="1" i="1" smtClean="0">
                            <a:solidFill>
                              <a:srgbClr val="4D4D4D"/>
                            </a:solidFill>
                            <a:latin typeface="Cambria Math" panose="02040503050406030204" pitchFamily="18" charset="0"/>
                          </a:rPr>
                          <m:t>𝟏𝟔</m:t>
                        </m:r>
                      </m:sup>
                    </m:sSup>
                  </m:oMath>
                </a14:m>
                <a:r>
                  <a:rPr lang="en-US" altLang="zh-CN" b="1" i="0" dirty="0">
                    <a:solidFill>
                      <a:srgbClr val="4D4D4D"/>
                    </a:solidFill>
                    <a:effectLst/>
                    <a:latin typeface="-apple-system"/>
                  </a:rPr>
                  <a:t>-1</a:t>
                </a:r>
                <a:r>
                  <a:rPr lang="zh-CN" altLang="en-US" b="1" i="0" dirty="0">
                    <a:solidFill>
                      <a:srgbClr val="4D4D4D"/>
                    </a:solidFill>
                    <a:effectLst/>
                    <a:latin typeface="-apple-system"/>
                  </a:rPr>
                  <a:t>，即</a:t>
                </a:r>
                <a:r>
                  <a:rPr lang="en-US" altLang="zh-CN" b="1" i="0" dirty="0">
                    <a:solidFill>
                      <a:srgbClr val="4D4D4D"/>
                    </a:solidFill>
                    <a:effectLst/>
                    <a:latin typeface="-apple-system"/>
                  </a:rPr>
                  <a:t>16</a:t>
                </a:r>
                <a:r>
                  <a:rPr lang="zh-CN" altLang="en-US" b="1" dirty="0">
                    <a:solidFill>
                      <a:srgbClr val="4D4D4D"/>
                    </a:solidFill>
                    <a:latin typeface="-apple-system"/>
                  </a:rPr>
                  <a:t>位二进制数的表示范围；若是两个字长为</a:t>
                </a:r>
                <a:r>
                  <a:rPr lang="en-US" altLang="zh-CN" b="1" dirty="0">
                    <a:solidFill>
                      <a:srgbClr val="4D4D4D"/>
                    </a:solidFill>
                    <a:latin typeface="-apple-system"/>
                  </a:rPr>
                  <a:t>6</a:t>
                </a:r>
                <a:r>
                  <a:rPr lang="zh-CN" altLang="en-US" b="1" dirty="0">
                    <a:solidFill>
                      <a:srgbClr val="4D4D4D"/>
                    </a:solidFill>
                    <a:latin typeface="-apple-system"/>
                  </a:rPr>
                  <a:t>的二进制数，则其表示的范围为</a:t>
                </a:r>
                <a:r>
                  <a:rPr lang="en-US" altLang="zh-CN" b="1" dirty="0">
                    <a:solidFill>
                      <a:srgbClr val="4D4D4D"/>
                    </a:solidFill>
                    <a:latin typeface="-apple-system"/>
                  </a:rPr>
                  <a:t>0</a:t>
                </a:r>
                <a:r>
                  <a:rPr lang="zh-CN" altLang="en-US" b="1" dirty="0">
                    <a:solidFill>
                      <a:srgbClr val="4D4D4D"/>
                    </a:solidFill>
                    <a:latin typeface="-apple-system"/>
                  </a:rPr>
                  <a:t>～</a:t>
                </a:r>
                <a14:m>
                  <m:oMath xmlns:m="http://schemas.openxmlformats.org/officeDocument/2006/math">
                    <m:sSup>
                      <m:sSupPr>
                        <m:ctrlPr>
                          <a:rPr lang="en-US" altLang="zh-CN" b="1" i="1">
                            <a:solidFill>
                              <a:srgbClr val="4D4D4D"/>
                            </a:solidFill>
                            <a:latin typeface="Cambria Math" panose="02040503050406030204" pitchFamily="18" charset="0"/>
                          </a:rPr>
                        </m:ctrlPr>
                      </m:sSupPr>
                      <m:e>
                        <m:r>
                          <a:rPr lang="en-US" altLang="zh-CN" b="1" i="1">
                            <a:solidFill>
                              <a:srgbClr val="4D4D4D"/>
                            </a:solidFill>
                            <a:latin typeface="Cambria Math" panose="02040503050406030204" pitchFamily="18" charset="0"/>
                          </a:rPr>
                          <m:t>𝟐</m:t>
                        </m:r>
                      </m:e>
                      <m:sup>
                        <m:r>
                          <a:rPr lang="en-US" altLang="zh-CN" b="1" i="1" smtClean="0">
                            <a:solidFill>
                              <a:srgbClr val="4D4D4D"/>
                            </a:solidFill>
                            <a:latin typeface="Cambria Math" panose="02040503050406030204" pitchFamily="18" charset="0"/>
                          </a:rPr>
                          <m:t>𝟏𝟐</m:t>
                        </m:r>
                      </m:sup>
                    </m:sSup>
                  </m:oMath>
                </a14:m>
                <a:r>
                  <a:rPr lang="en-US" altLang="zh-CN" b="1" dirty="0">
                    <a:solidFill>
                      <a:srgbClr val="4D4D4D"/>
                    </a:solidFill>
                    <a:latin typeface="-apple-system"/>
                  </a:rPr>
                  <a:t>-1</a:t>
                </a:r>
              </a:p>
              <a:p>
                <a:pPr indent="457200" algn="l">
                  <a:lnSpc>
                    <a:spcPct val="150000"/>
                  </a:lnSpc>
                </a:pPr>
                <a:r>
                  <a:rPr lang="zh-CN" altLang="en-US" b="1" i="0" dirty="0">
                    <a:solidFill>
                      <a:srgbClr val="4D4D4D"/>
                    </a:solidFill>
                    <a:effectLst/>
                    <a:latin typeface="-apple-system"/>
                  </a:rPr>
                  <a:t>得到通用公式为：二进制数的取值范围为</a:t>
                </a:r>
                <a:r>
                  <a:rPr lang="en-US" altLang="zh-CN" b="1" i="0" dirty="0">
                    <a:solidFill>
                      <a:srgbClr val="4D4D4D"/>
                    </a:solidFill>
                    <a:effectLst/>
                    <a:latin typeface="-apple-system"/>
                  </a:rPr>
                  <a:t>0</a:t>
                </a:r>
                <a:r>
                  <a:rPr lang="zh-CN" altLang="en-US" b="1" i="0" dirty="0">
                    <a:solidFill>
                      <a:srgbClr val="4D4D4D"/>
                    </a:solidFill>
                    <a:effectLst/>
                    <a:latin typeface="-apple-system"/>
                  </a:rPr>
                  <a:t>～</a:t>
                </a:r>
                <a14:m>
                  <m:oMath xmlns:m="http://schemas.openxmlformats.org/officeDocument/2006/math">
                    <m:sSup>
                      <m:sSupPr>
                        <m:ctrlPr>
                          <a:rPr lang="en-US" altLang="zh-CN" b="1" i="1" smtClean="0">
                            <a:solidFill>
                              <a:srgbClr val="4D4D4D"/>
                            </a:solidFill>
                            <a:effectLst/>
                            <a:latin typeface="Cambria Math" panose="02040503050406030204" pitchFamily="18" charset="0"/>
                          </a:rPr>
                        </m:ctrlPr>
                      </m:sSupPr>
                      <m:e>
                        <m:r>
                          <a:rPr lang="en-US" altLang="zh-CN" b="1" i="1" smtClean="0">
                            <a:solidFill>
                              <a:srgbClr val="4D4D4D"/>
                            </a:solidFill>
                            <a:effectLst/>
                            <a:latin typeface="Cambria Math" panose="02040503050406030204" pitchFamily="18" charset="0"/>
                          </a:rPr>
                          <m:t>𝟐</m:t>
                        </m:r>
                      </m:e>
                      <m:sup>
                        <m:r>
                          <a:rPr lang="en-US" altLang="zh-CN" b="1" i="1" smtClean="0">
                            <a:solidFill>
                              <a:srgbClr val="4D4D4D"/>
                            </a:solidFill>
                            <a:latin typeface="Cambria Math" panose="02040503050406030204" pitchFamily="18" charset="0"/>
                          </a:rPr>
                          <m:t>𝒏</m:t>
                        </m:r>
                      </m:sup>
                    </m:sSup>
                  </m:oMath>
                </a14:m>
                <a:r>
                  <a:rPr lang="en-US" altLang="zh-CN" b="1" i="0" dirty="0">
                    <a:solidFill>
                      <a:srgbClr val="4D4D4D"/>
                    </a:solidFill>
                    <a:effectLst/>
                    <a:latin typeface="-apple-system"/>
                  </a:rPr>
                  <a:t>-1</a:t>
                </a:r>
                <a:r>
                  <a:rPr lang="zh-CN" altLang="en-US" b="1" i="0" dirty="0">
                    <a:solidFill>
                      <a:srgbClr val="4D4D4D"/>
                    </a:solidFill>
                    <a:effectLst/>
                    <a:latin typeface="-apple-system"/>
                  </a:rPr>
                  <a:t>，其中</a:t>
                </a:r>
                <a:r>
                  <a:rPr lang="en-US" altLang="zh-CN" b="1" i="0" dirty="0">
                    <a:solidFill>
                      <a:srgbClr val="4D4D4D"/>
                    </a:solidFill>
                    <a:effectLst/>
                    <a:latin typeface="-apple-system"/>
                  </a:rPr>
                  <a:t>n</a:t>
                </a:r>
                <a:r>
                  <a:rPr lang="zh-CN" altLang="en-US" b="1" i="0" dirty="0">
                    <a:solidFill>
                      <a:srgbClr val="4D4D4D"/>
                    </a:solidFill>
                    <a:effectLst/>
                    <a:latin typeface="-apple-system"/>
                  </a:rPr>
                  <a:t>为</a:t>
                </a:r>
                <a:r>
                  <a:rPr lang="zh-CN" altLang="en-US" b="1" dirty="0">
                    <a:solidFill>
                      <a:srgbClr val="4D4D4D"/>
                    </a:solidFill>
                    <a:latin typeface="-apple-system"/>
                  </a:rPr>
                  <a:t>二进制数的字长</a:t>
                </a:r>
                <a:endParaRPr lang="en-US" altLang="zh-CN" b="1" i="0" dirty="0">
                  <a:solidFill>
                    <a:srgbClr val="4D4D4D"/>
                  </a:solidFill>
                  <a:effectLst/>
                  <a:latin typeface="-apple-system"/>
                </a:endParaRPr>
              </a:p>
              <a:p>
                <a:pPr indent="457200" algn="l">
                  <a:lnSpc>
                    <a:spcPct val="150000"/>
                  </a:lnSpc>
                </a:pPr>
                <a:endParaRPr lang="en-US" altLang="zh-CN" dirty="0">
                  <a:solidFill>
                    <a:srgbClr val="4D4D4D"/>
                  </a:solidFill>
                  <a:latin typeface="-apple-system"/>
                </a:endParaRPr>
              </a:p>
              <a:p>
                <a:pPr algn="l">
                  <a:lnSpc>
                    <a:spcPct val="150000"/>
                  </a:lnSpc>
                </a:pPr>
                <a:r>
                  <a:rPr lang="en-US" altLang="zh-CN" b="1" i="0" dirty="0">
                    <a:solidFill>
                      <a:srgbClr val="4D4D4D"/>
                    </a:solidFill>
                    <a:effectLst/>
                    <a:latin typeface="-apple-system"/>
                  </a:rPr>
                  <a:t>    </a:t>
                </a:r>
                <a:endParaRPr lang="zh-CN" altLang="en-US" b="1" i="0" dirty="0">
                  <a:solidFill>
                    <a:srgbClr val="4D4D4D"/>
                  </a:solidFill>
                  <a:effectLst/>
                  <a:latin typeface="-apple-system"/>
                </a:endParaRPr>
              </a:p>
            </p:txBody>
          </p:sp>
        </mc:Choice>
        <mc:Fallback>
          <p:sp>
            <p:nvSpPr>
              <p:cNvPr id="5" name="文本框 4"/>
              <p:cNvSpPr txBox="1">
                <a:spLocks noRot="1" noChangeAspect="1" noMove="1" noResize="1" noEditPoints="1" noAdjustHandles="1" noChangeArrowheads="1" noChangeShapeType="1" noTextEdit="1"/>
              </p:cNvSpPr>
              <p:nvPr/>
            </p:nvSpPr>
            <p:spPr>
              <a:xfrm>
                <a:off x="251520" y="1196752"/>
                <a:ext cx="8280920" cy="4786439"/>
              </a:xfrm>
              <a:prstGeom prst="rect">
                <a:avLst/>
              </a:prstGeom>
              <a:blipFill rotWithShape="1">
                <a:blip r:embed="rId1"/>
                <a:stretch>
                  <a:fillRect l="-589" t="-637" r="-3311"/>
                </a:stretch>
              </a:blipFill>
            </p:spPr>
            <p:txBody>
              <a:bodyPr/>
              <a:lstStyle/>
              <a:p>
                <a:r>
                  <a:rPr lang="zh-CN" altLang="en-US">
                    <a:noFill/>
                  </a:rPr>
                  <a:t> </a:t>
                </a:r>
                <a:endParaRPr lang="zh-CN" altLang="en-US">
                  <a:noFill/>
                </a:endParaRPr>
              </a:p>
            </p:txBody>
          </p:sp>
        </mc:Fallback>
      </mc:AlternateContent>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71600" y="1196752"/>
            <a:ext cx="7542584" cy="2319546"/>
          </a:xfrm>
          <a:prstGeom prst="rect">
            <a:avLst/>
          </a:prstGeom>
          <a:noFill/>
        </p:spPr>
        <p:txBody>
          <a:bodyPr wrap="square">
            <a:spAutoFit/>
          </a:bodyPr>
          <a:lstStyle/>
          <a:p>
            <a:r>
              <a:rPr lang="en-US" altLang="zh-CN" b="1" dirty="0">
                <a:latin typeface="Arial" panose="020B0604020202020204" pitchFamily="34" charset="0"/>
                <a:ea typeface="楷体_GB2312" pitchFamily="49" charset="-122"/>
              </a:rPr>
              <a:t>1</a:t>
            </a:r>
            <a:r>
              <a:rPr lang="zh-CN" altLang="en-US" b="1" dirty="0">
                <a:latin typeface="Arial" panose="020B0604020202020204" pitchFamily="34" charset="0"/>
                <a:ea typeface="楷体_GB2312" pitchFamily="49" charset="-122"/>
              </a:rPr>
              <a:t>、在计算机内部，信息的存储和处理都采用二进制，主要原因是（   ）</a:t>
            </a:r>
            <a:endParaRPr lang="zh-CN" altLang="en-US" b="1" dirty="0">
              <a:latin typeface="Arial" panose="020B0604020202020204" pitchFamily="34" charset="0"/>
              <a:ea typeface="楷体_GB2312" pitchFamily="49" charset="-122"/>
            </a:endParaRPr>
          </a:p>
          <a:p>
            <a:pPr eaLnBrk="1" hangingPunct="1">
              <a:lnSpc>
                <a:spcPct val="150000"/>
              </a:lnSpc>
              <a:spcBef>
                <a:spcPct val="30000"/>
              </a:spcBef>
              <a:buFontTx/>
              <a:buNone/>
            </a:pPr>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zh-CN" altLang="en-US" b="1" dirty="0"/>
              <a:t>便于存储</a:t>
            </a:r>
            <a:endParaRPr lang="en-US" altLang="zh-CN" sz="1800" b="1" dirty="0">
              <a:latin typeface="Arial" panose="020B0604020202020204" pitchFamily="34" charset="0"/>
              <a:ea typeface="楷体_GB2312" pitchFamily="49" charset="-122"/>
            </a:endParaRPr>
          </a:p>
          <a:p>
            <a:pPr eaLnBrk="1" hangingPunct="1">
              <a:lnSpc>
                <a:spcPct val="150000"/>
              </a:lnSpc>
              <a:spcBef>
                <a:spcPct val="30000"/>
              </a:spcBef>
              <a:buFontTx/>
              <a:buNone/>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zh-CN" altLang="en-US" b="1" dirty="0"/>
              <a:t>数据输入方便</a:t>
            </a:r>
            <a:endParaRPr lang="en-US" altLang="zh-CN" sz="1800" b="1" dirty="0">
              <a:latin typeface="Arial" panose="020B0604020202020204" pitchFamily="34" charset="0"/>
              <a:ea typeface="楷体_GB2312" pitchFamily="49" charset="-122"/>
            </a:endParaRPr>
          </a:p>
          <a:p>
            <a:pPr eaLnBrk="1" hangingPunct="1">
              <a:lnSpc>
                <a:spcPct val="150000"/>
              </a:lnSpc>
              <a:spcBef>
                <a:spcPct val="30000"/>
              </a:spcBef>
              <a:buFontTx/>
              <a:buNone/>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zh-CN" altLang="en-US" b="1" dirty="0"/>
              <a:t>可以增大计算机存储容量</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D</a:t>
            </a:r>
            <a:r>
              <a:rPr lang="zh-CN" altLang="en-US" sz="1800" b="1" dirty="0">
                <a:latin typeface="Arial" panose="020B0604020202020204" pitchFamily="34" charset="0"/>
                <a:ea typeface="楷体_GB2312" pitchFamily="49" charset="-122"/>
              </a:rPr>
              <a:t>、</a:t>
            </a:r>
            <a:r>
              <a:rPr lang="zh-CN" altLang="en-US" b="1" dirty="0"/>
              <a:t>易于电子元件运算</a:t>
            </a:r>
            <a:endParaRPr lang="zh-CN" altLang="en-US" b="1" dirty="0"/>
          </a:p>
        </p:txBody>
      </p:sp>
      <p:sp>
        <p:nvSpPr>
          <p:cNvPr id="3" name="文本框 2"/>
          <p:cNvSpPr txBox="1"/>
          <p:nvPr/>
        </p:nvSpPr>
        <p:spPr>
          <a:xfrm>
            <a:off x="7740352" y="1196752"/>
            <a:ext cx="360040" cy="369332"/>
          </a:xfrm>
          <a:prstGeom prst="rect">
            <a:avLst/>
          </a:prstGeom>
          <a:noFill/>
        </p:spPr>
        <p:txBody>
          <a:bodyPr wrap="square">
            <a:spAutoFit/>
          </a:bodyPr>
          <a:lstStyle/>
          <a:p>
            <a:r>
              <a:rPr lang="en-US" altLang="zh-CN" b="1" dirty="0">
                <a:solidFill>
                  <a:srgbClr val="FF0000"/>
                </a:solidFill>
              </a:rPr>
              <a:t>D</a:t>
            </a:r>
            <a:endParaRPr lang="zh-CN" altLang="en-US" b="1" dirty="0">
              <a:solidFill>
                <a:srgbClr val="FF0000"/>
              </a:solidFill>
            </a:endParaRPr>
          </a:p>
        </p:txBody>
      </p:sp>
      <p:sp>
        <p:nvSpPr>
          <p:cNvPr id="4" name="文本框 3"/>
          <p:cNvSpPr txBox="1"/>
          <p:nvPr/>
        </p:nvSpPr>
        <p:spPr>
          <a:xfrm>
            <a:off x="971600" y="3798432"/>
            <a:ext cx="7542584" cy="2374946"/>
          </a:xfrm>
          <a:prstGeom prst="rect">
            <a:avLst/>
          </a:prstGeom>
          <a:noFill/>
        </p:spPr>
        <p:txBody>
          <a:bodyPr wrap="square">
            <a:spAutoFit/>
          </a:bodyPr>
          <a:lstStyle/>
          <a:p>
            <a:r>
              <a:rPr lang="en-US" altLang="zh-CN" b="1" dirty="0">
                <a:latin typeface="Arial" panose="020B0604020202020204" pitchFamily="34" charset="0"/>
                <a:ea typeface="楷体_GB2312" pitchFamily="49" charset="-122"/>
              </a:rPr>
              <a:t>2</a:t>
            </a:r>
            <a:r>
              <a:rPr lang="zh-CN" altLang="en-US" b="1" dirty="0">
                <a:latin typeface="Arial" panose="020B0604020202020204" pitchFamily="34" charset="0"/>
                <a:ea typeface="楷体_GB2312" pitchFamily="49" charset="-122"/>
              </a:rPr>
              <a:t>、式子</a:t>
            </a:r>
            <a:r>
              <a:rPr lang="en-US" altLang="zh-CN" b="1" dirty="0">
                <a:latin typeface="Arial" panose="020B0604020202020204" pitchFamily="34" charset="0"/>
                <a:ea typeface="楷体_GB2312" pitchFamily="49" charset="-122"/>
              </a:rPr>
              <a:t>(31)</a:t>
            </a:r>
            <a:r>
              <a:rPr lang="en-US" altLang="zh-CN" sz="1200" b="1" dirty="0">
                <a:latin typeface="Arial" panose="020B0604020202020204" pitchFamily="34" charset="0"/>
                <a:ea typeface="楷体_GB2312" pitchFamily="49" charset="-122"/>
              </a:rPr>
              <a:t>10</a:t>
            </a:r>
            <a:r>
              <a:rPr lang="en-US" altLang="zh-CN" b="1" dirty="0">
                <a:latin typeface="Arial" panose="020B0604020202020204" pitchFamily="34" charset="0"/>
                <a:ea typeface="楷体_GB2312" pitchFamily="49" charset="-122"/>
              </a:rPr>
              <a:t>  —(10001)</a:t>
            </a:r>
            <a:r>
              <a:rPr lang="en-US" altLang="zh-CN" sz="1200" b="1" dirty="0">
                <a:latin typeface="Arial" panose="020B0604020202020204" pitchFamily="34" charset="0"/>
                <a:ea typeface="楷体_GB2312" pitchFamily="49" charset="-122"/>
              </a:rPr>
              <a:t>2</a:t>
            </a:r>
            <a:r>
              <a:rPr lang="en-US" altLang="zh-CN" b="1" dirty="0">
                <a:latin typeface="Arial" panose="020B0604020202020204" pitchFamily="34" charset="0"/>
                <a:ea typeface="楷体_GB2312" pitchFamily="49" charset="-122"/>
              </a:rPr>
              <a:t> </a:t>
            </a:r>
            <a:r>
              <a:rPr lang="zh-CN" altLang="en-US" b="1" dirty="0">
                <a:latin typeface="Arial" panose="020B0604020202020204" pitchFamily="34" charset="0"/>
                <a:ea typeface="楷体_GB2312" pitchFamily="49" charset="-122"/>
              </a:rPr>
              <a:t>的结果是（   ）</a:t>
            </a:r>
            <a:endParaRPr lang="en-US" altLang="zh-CN" b="1" dirty="0">
              <a:latin typeface="Arial" panose="020B0604020202020204" pitchFamily="34" charset="0"/>
              <a:ea typeface="楷体_GB2312" pitchFamily="49" charset="-122"/>
            </a:endParaRPr>
          </a:p>
          <a:p>
            <a:endParaRPr lang="en-US" altLang="zh-CN" sz="1800" b="1" dirty="0">
              <a:latin typeface="Arial" panose="020B0604020202020204" pitchFamily="34" charset="0"/>
              <a:ea typeface="楷体_GB2312" pitchFamily="49" charset="-122"/>
            </a:endParaRPr>
          </a:p>
          <a:p>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(1101)</a:t>
            </a:r>
            <a:r>
              <a:rPr lang="en-US" altLang="zh-CN" sz="1200" b="1" dirty="0">
                <a:latin typeface="Arial" panose="020B0604020202020204" pitchFamily="34" charset="0"/>
                <a:ea typeface="楷体_GB2312" pitchFamily="49" charset="-122"/>
              </a:rPr>
              <a:t>2</a:t>
            </a:r>
            <a:r>
              <a:rPr lang="en-US" altLang="zh-CN" b="1" dirty="0">
                <a:latin typeface="Arial" panose="020B0604020202020204" pitchFamily="34" charset="0"/>
                <a:ea typeface="楷体_GB2312" pitchFamily="49" charset="-122"/>
              </a:rPr>
              <a:t> </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(15)</a:t>
            </a:r>
            <a:r>
              <a:rPr lang="en-US" altLang="zh-CN" sz="1200" b="1" dirty="0">
                <a:latin typeface="Arial" panose="020B0604020202020204" pitchFamily="34" charset="0"/>
                <a:ea typeface="楷体_GB2312" pitchFamily="49" charset="-122"/>
              </a:rPr>
              <a:t>10</a:t>
            </a:r>
            <a:r>
              <a:rPr lang="en-US" altLang="zh-CN" b="1" dirty="0">
                <a:latin typeface="Arial" panose="020B0604020202020204" pitchFamily="34" charset="0"/>
                <a:ea typeface="楷体_GB2312" pitchFamily="49" charset="-122"/>
              </a:rPr>
              <a:t> </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(1111)</a:t>
            </a:r>
            <a:r>
              <a:rPr lang="en-US" altLang="zh-CN" sz="1200" b="1" dirty="0">
                <a:latin typeface="Arial" panose="020B0604020202020204" pitchFamily="34" charset="0"/>
                <a:ea typeface="楷体_GB2312" pitchFamily="49" charset="-122"/>
              </a:rPr>
              <a:t>2</a:t>
            </a:r>
            <a:r>
              <a:rPr lang="en-US" altLang="zh-CN" b="1" dirty="0">
                <a:latin typeface="Arial" panose="020B0604020202020204" pitchFamily="34" charset="0"/>
                <a:ea typeface="楷体_GB2312" pitchFamily="49" charset="-122"/>
              </a:rPr>
              <a:t> </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D</a:t>
            </a:r>
            <a:r>
              <a:rPr lang="zh-CN" altLang="en-US" sz="1800"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 ( E )</a:t>
            </a:r>
            <a:r>
              <a:rPr lang="en-US" altLang="zh-CN" sz="1200" b="1" dirty="0">
                <a:latin typeface="Arial" panose="020B0604020202020204" pitchFamily="34" charset="0"/>
                <a:ea typeface="楷体_GB2312" pitchFamily="49" charset="-122"/>
              </a:rPr>
              <a:t>16</a:t>
            </a:r>
            <a:endParaRPr lang="zh-CN" altLang="en-US" b="1" dirty="0"/>
          </a:p>
        </p:txBody>
      </p:sp>
      <p:sp>
        <p:nvSpPr>
          <p:cNvPr id="6" name="文本框 5"/>
          <p:cNvSpPr txBox="1"/>
          <p:nvPr/>
        </p:nvSpPr>
        <p:spPr>
          <a:xfrm>
            <a:off x="4788024" y="3789040"/>
            <a:ext cx="360040" cy="400110"/>
          </a:xfrm>
          <a:prstGeom prst="rect">
            <a:avLst/>
          </a:prstGeom>
          <a:noFill/>
        </p:spPr>
        <p:txBody>
          <a:bodyPr wrap="square">
            <a:spAutoFit/>
          </a:bodyPr>
          <a:lstStyle/>
          <a:p>
            <a:r>
              <a:rPr lang="en-US" altLang="zh-CN" sz="2000" b="1" dirty="0">
                <a:solidFill>
                  <a:srgbClr val="FF0000"/>
                </a:solidFill>
              </a:rPr>
              <a:t>D</a:t>
            </a:r>
            <a:endParaRPr lang="zh-CN" altLang="en-US" sz="2000" b="1"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359569" y="1340768"/>
            <a:ext cx="8424862" cy="4799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spcBef>
                <a:spcPct val="20000"/>
              </a:spcBef>
              <a:buClr>
                <a:srgbClr val="990000"/>
              </a:buClr>
              <a:buFont typeface="Wingdings" panose="05000000000000000000" pitchFamily="2" charset="2"/>
              <a:buChar char="v"/>
            </a:pPr>
            <a:r>
              <a:rPr lang="zh-CN" altLang="en-US" sz="1400" b="1" dirty="0">
                <a:latin typeface="Arial" panose="020B0604020202020204" pitchFamily="34" charset="0"/>
                <a:ea typeface="楷体_GB2312" pitchFamily="49" charset="-122"/>
              </a:rPr>
              <a:t>字长：一般说来，计算机在同一时间内处理的一组二进制数称为一个计算机的“字”，而这组二进制数的位数就是“字长”。字长与计算机的功能和用途有很大的关系，是计算机（</a:t>
            </a:r>
            <a:r>
              <a:rPr lang="en-US" altLang="zh-CN" sz="1400" b="1" dirty="0">
                <a:latin typeface="Arial" panose="020B0604020202020204" pitchFamily="34" charset="0"/>
                <a:ea typeface="楷体_GB2312" pitchFamily="49" charset="-122"/>
              </a:rPr>
              <a:t>CPU</a:t>
            </a:r>
            <a:r>
              <a:rPr lang="zh-CN" altLang="en-US" sz="1400" b="1" dirty="0">
                <a:latin typeface="Arial" panose="020B0604020202020204" pitchFamily="34" charset="0"/>
                <a:ea typeface="楷体_GB2312" pitchFamily="49" charset="-122"/>
              </a:rPr>
              <a:t>）的一个重要技术指标。字长直接反映了一台计算机的计算精度，为适应不同的要求及协调运算精度和硬件造价间的关系，大多数计算机均支持变字长运算，即机内可实现半字长、全字长（或单字长）和双倍字长运算。在其他指标相同时，字长越大计算机的处理数据的速度就越快。</a:t>
            </a:r>
            <a:endParaRPr lang="en-US" altLang="zh-CN" sz="1400" b="1" dirty="0">
              <a:latin typeface="Arial" panose="020B0604020202020204" pitchFamily="34" charset="0"/>
              <a:ea typeface="楷体_GB2312" pitchFamily="49" charset="-122"/>
            </a:endParaRPr>
          </a:p>
          <a:p>
            <a:pPr>
              <a:lnSpc>
                <a:spcPct val="180000"/>
              </a:lnSpc>
              <a:spcBef>
                <a:spcPct val="0"/>
              </a:spcBef>
            </a:pPr>
            <a:r>
              <a:rPr lang="zh-CN" altLang="en-US" sz="1400" b="1" dirty="0">
                <a:latin typeface="Arial" panose="020B0604020202020204" pitchFamily="34" charset="0"/>
                <a:ea typeface="楷体_GB2312" pitchFamily="49" charset="-122"/>
                <a:sym typeface="Wingdings" panose="05000000000000000000" pitchFamily="2" charset="2"/>
              </a:rPr>
              <a:t>计算机字长常常是字节的整倍数，如</a:t>
            </a:r>
            <a:r>
              <a:rPr lang="en-US" altLang="zh-CN" sz="1400" b="1" dirty="0">
                <a:latin typeface="Arial" panose="020B0604020202020204" pitchFamily="34" charset="0"/>
                <a:ea typeface="楷体_GB2312" pitchFamily="49" charset="-122"/>
                <a:sym typeface="Wingdings" panose="05000000000000000000" pitchFamily="2" charset="2"/>
              </a:rPr>
              <a:t>8</a:t>
            </a:r>
            <a:r>
              <a:rPr lang="zh-CN" altLang="en-US" sz="1400" b="1" dirty="0">
                <a:latin typeface="Arial" panose="020B0604020202020204" pitchFamily="34" charset="0"/>
                <a:ea typeface="楷体_GB2312" pitchFamily="49" charset="-122"/>
                <a:sym typeface="Wingdings" panose="05000000000000000000" pitchFamily="2" charset="2"/>
              </a:rPr>
              <a:t>位、</a:t>
            </a:r>
            <a:r>
              <a:rPr lang="en-US" altLang="zh-CN" sz="1400" b="1" dirty="0">
                <a:latin typeface="Arial" panose="020B0604020202020204" pitchFamily="34" charset="0"/>
                <a:ea typeface="楷体_GB2312" pitchFamily="49" charset="-122"/>
                <a:sym typeface="Wingdings" panose="05000000000000000000" pitchFamily="2" charset="2"/>
              </a:rPr>
              <a:t>16</a:t>
            </a:r>
            <a:r>
              <a:rPr lang="zh-CN" altLang="en-US" sz="1400" b="1" dirty="0">
                <a:latin typeface="Arial" panose="020B0604020202020204" pitchFamily="34" charset="0"/>
                <a:ea typeface="楷体_GB2312" pitchFamily="49" charset="-122"/>
                <a:sym typeface="Wingdings" panose="05000000000000000000" pitchFamily="2" charset="2"/>
              </a:rPr>
              <a:t>位、</a:t>
            </a:r>
            <a:r>
              <a:rPr lang="en-US" altLang="zh-CN" sz="1400" b="1" dirty="0">
                <a:latin typeface="Arial" panose="020B0604020202020204" pitchFamily="34" charset="0"/>
                <a:ea typeface="楷体_GB2312" pitchFamily="49" charset="-122"/>
                <a:sym typeface="Wingdings" panose="05000000000000000000" pitchFamily="2" charset="2"/>
              </a:rPr>
              <a:t>32</a:t>
            </a:r>
            <a:r>
              <a:rPr lang="zh-CN" altLang="en-US" sz="1400" b="1" dirty="0">
                <a:latin typeface="Arial" panose="020B0604020202020204" pitchFamily="34" charset="0"/>
                <a:ea typeface="楷体_GB2312" pitchFamily="49" charset="-122"/>
                <a:sym typeface="Wingdings" panose="05000000000000000000" pitchFamily="2" charset="2"/>
              </a:rPr>
              <a:t>位，发展到今天微型机的</a:t>
            </a:r>
            <a:r>
              <a:rPr lang="en-US" altLang="zh-CN" sz="1400" b="1" dirty="0">
                <a:latin typeface="Arial" panose="020B0604020202020204" pitchFamily="34" charset="0"/>
                <a:ea typeface="楷体_GB2312" pitchFamily="49" charset="-122"/>
                <a:sym typeface="Wingdings" panose="05000000000000000000" pitchFamily="2" charset="2"/>
              </a:rPr>
              <a:t>64</a:t>
            </a:r>
            <a:r>
              <a:rPr lang="zh-CN" altLang="en-US" sz="1400" b="1" dirty="0">
                <a:latin typeface="Arial" panose="020B0604020202020204" pitchFamily="34" charset="0"/>
                <a:ea typeface="楷体_GB2312" pitchFamily="49" charset="-122"/>
                <a:sym typeface="Wingdings" panose="05000000000000000000" pitchFamily="2" charset="2"/>
              </a:rPr>
              <a:t>位，大型机</a:t>
            </a:r>
            <a:r>
              <a:rPr lang="en-US" altLang="zh-CN" sz="1400" b="1" dirty="0">
                <a:latin typeface="Arial" panose="020B0604020202020204" pitchFamily="34" charset="0"/>
                <a:ea typeface="楷体_GB2312" pitchFamily="49" charset="-122"/>
                <a:sym typeface="Wingdings" panose="05000000000000000000" pitchFamily="2" charset="2"/>
              </a:rPr>
              <a:t>/</a:t>
            </a:r>
            <a:r>
              <a:rPr lang="zh-CN" altLang="en-US" sz="1400" b="1" dirty="0">
                <a:latin typeface="Arial" panose="020B0604020202020204" pitchFamily="34" charset="0"/>
                <a:ea typeface="楷体_GB2312" pitchFamily="49" charset="-122"/>
                <a:sym typeface="Wingdings" panose="05000000000000000000" pitchFamily="2" charset="2"/>
              </a:rPr>
              <a:t>巨型机已达</a:t>
            </a:r>
            <a:r>
              <a:rPr lang="en-US" altLang="zh-CN" sz="1400" b="1" dirty="0">
                <a:latin typeface="Arial" panose="020B0604020202020204" pitchFamily="34" charset="0"/>
                <a:ea typeface="楷体_GB2312" pitchFamily="49" charset="-122"/>
                <a:sym typeface="Wingdings" panose="05000000000000000000" pitchFamily="2" charset="2"/>
              </a:rPr>
              <a:t>128</a:t>
            </a:r>
            <a:r>
              <a:rPr lang="zh-CN" altLang="en-US" sz="1400" b="1" dirty="0">
                <a:latin typeface="Arial" panose="020B0604020202020204" pitchFamily="34" charset="0"/>
                <a:ea typeface="楷体_GB2312" pitchFamily="49" charset="-122"/>
                <a:sym typeface="Wingdings" panose="05000000000000000000" pitchFamily="2" charset="2"/>
              </a:rPr>
              <a:t>位。</a:t>
            </a:r>
            <a:endParaRPr lang="zh-CN" altLang="en-US" sz="1400" b="1" dirty="0">
              <a:latin typeface="Arial" panose="020B0604020202020204" pitchFamily="34" charset="0"/>
              <a:ea typeface="楷体_GB2312" pitchFamily="49" charset="-122"/>
              <a:sym typeface="Wingdings" panose="05000000000000000000" pitchFamily="2" charset="2"/>
            </a:endParaRPr>
          </a:p>
          <a:p>
            <a:pPr eaLnBrk="1" hangingPunct="1">
              <a:lnSpc>
                <a:spcPct val="180000"/>
              </a:lnSpc>
              <a:spcBef>
                <a:spcPct val="0"/>
              </a:spcBef>
              <a:buFontTx/>
              <a:buNone/>
            </a:pPr>
            <a:r>
              <a:rPr lang="zh-CN" altLang="en-US" sz="1400" b="1" dirty="0">
                <a:latin typeface="Arial" panose="020B0604020202020204" pitchFamily="34" charset="0"/>
                <a:ea typeface="楷体_GB2312" pitchFamily="49" charset="-122"/>
              </a:rPr>
              <a:t>       </a:t>
            </a:r>
            <a:endParaRPr lang="en-US" altLang="zh-CN" sz="1400" b="1" dirty="0">
              <a:latin typeface="Arial" panose="020B0604020202020204" pitchFamily="34" charset="0"/>
              <a:ea typeface="楷体_GB2312" pitchFamily="49" charset="-122"/>
            </a:endParaRPr>
          </a:p>
          <a:p>
            <a:pPr eaLnBrk="1" hangingPunct="1">
              <a:lnSpc>
                <a:spcPct val="180000"/>
              </a:lnSpc>
              <a:spcBef>
                <a:spcPct val="30000"/>
              </a:spcBef>
              <a:buFontTx/>
              <a:buNone/>
            </a:pPr>
            <a:r>
              <a:rPr lang="en-US" altLang="zh-CN" sz="1400" b="1" dirty="0">
                <a:latin typeface="Arial" panose="020B0604020202020204" pitchFamily="34" charset="0"/>
                <a:ea typeface="楷体_GB2312" pitchFamily="49" charset="-122"/>
              </a:rPr>
              <a:t>3</a:t>
            </a:r>
            <a:r>
              <a:rPr lang="zh-CN" altLang="en-US" sz="1400" b="1" dirty="0">
                <a:latin typeface="Arial" panose="020B0604020202020204" pitchFamily="34" charset="0"/>
                <a:ea typeface="楷体_GB2312" pitchFamily="49" charset="-122"/>
              </a:rPr>
              <a:t>、</a:t>
            </a:r>
            <a:r>
              <a:rPr lang="zh-CN" altLang="en-US" sz="1400" b="1" dirty="0">
                <a:solidFill>
                  <a:srgbClr val="CC0066"/>
                </a:solidFill>
                <a:latin typeface="Arial" panose="020B0604020202020204" pitchFamily="34" charset="0"/>
                <a:ea typeface="楷体_GB2312" pitchFamily="49" charset="-122"/>
              </a:rPr>
              <a:t>存储功能强</a:t>
            </a:r>
            <a:endParaRPr lang="zh-CN" altLang="en-US" sz="1400" b="1" dirty="0">
              <a:latin typeface="Arial" panose="020B0604020202020204" pitchFamily="34" charset="0"/>
              <a:ea typeface="楷体_GB2312" pitchFamily="49" charset="-122"/>
            </a:endParaRPr>
          </a:p>
          <a:p>
            <a:pPr eaLnBrk="1" hangingPunct="1">
              <a:lnSpc>
                <a:spcPct val="180000"/>
              </a:lnSpc>
              <a:spcBef>
                <a:spcPct val="30000"/>
              </a:spcBef>
              <a:buFontTx/>
              <a:buNone/>
            </a:pPr>
            <a:r>
              <a:rPr lang="zh-CN" altLang="en-US" sz="1400" b="1" dirty="0">
                <a:latin typeface="Arial" panose="020B0604020202020204" pitchFamily="34" charset="0"/>
                <a:ea typeface="楷体_GB2312" pitchFamily="49" charset="-122"/>
              </a:rPr>
              <a:t>      依靠计算机的存储器完成，可以存储原始数据、中间结果、最终结果等。</a:t>
            </a:r>
            <a:r>
              <a:rPr lang="zh-CN" altLang="en-US" sz="1400" b="1" dirty="0">
                <a:solidFill>
                  <a:srgbClr val="3333CC"/>
                </a:solidFill>
                <a:latin typeface="Arial" panose="020B0604020202020204" pitchFamily="34" charset="0"/>
                <a:ea typeface="楷体_GB2312" pitchFamily="49" charset="-122"/>
              </a:rPr>
              <a:t>存储容量</a:t>
            </a:r>
            <a:r>
              <a:rPr lang="zh-CN" altLang="en-US" sz="1400" b="1" dirty="0">
                <a:latin typeface="Arial" panose="020B0604020202020204" pitchFamily="34" charset="0"/>
                <a:ea typeface="楷体_GB2312" pitchFamily="49" charset="-122"/>
              </a:rPr>
              <a:t>是计算机的一个重要的技术指标。</a:t>
            </a:r>
            <a:endParaRPr lang="zh-CN" altLang="en-US" sz="1400" b="1" dirty="0">
              <a:latin typeface="Arial" panose="020B0604020202020204" pitchFamily="34" charset="0"/>
              <a:ea typeface="楷体_GB2312" pitchFamily="49" charset="-122"/>
            </a:endParaRPr>
          </a:p>
          <a:p>
            <a:pPr eaLnBrk="1" hangingPunct="1">
              <a:lnSpc>
                <a:spcPct val="180000"/>
              </a:lnSpc>
              <a:spcBef>
                <a:spcPct val="30000"/>
              </a:spcBef>
              <a:buFontTx/>
              <a:buNone/>
            </a:pPr>
            <a:r>
              <a:rPr lang="zh-CN" altLang="en-US" sz="1400" b="1" dirty="0">
                <a:latin typeface="Arial" panose="020B0604020202020204" pitchFamily="34" charset="0"/>
                <a:ea typeface="楷体_GB2312" pitchFamily="49" charset="-122"/>
              </a:rPr>
              <a:t>       例：硬盘：</a:t>
            </a:r>
            <a:r>
              <a:rPr lang="en-US" altLang="zh-CN" sz="1400" b="1" dirty="0">
                <a:latin typeface="Arial" panose="020B0604020202020204" pitchFamily="34" charset="0"/>
                <a:ea typeface="楷体_GB2312" pitchFamily="49" charset="-122"/>
              </a:rPr>
              <a:t>160GB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320GB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800GB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1TB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2TB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3TB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4TB</a:t>
            </a:r>
            <a:r>
              <a:rPr lang="zh-CN" altLang="en-US" sz="1400" b="1" dirty="0">
                <a:latin typeface="Arial" panose="020B0604020202020204" pitchFamily="34" charset="0"/>
                <a:ea typeface="楷体_GB2312" pitchFamily="49" charset="-122"/>
              </a:rPr>
              <a:t>等</a:t>
            </a:r>
            <a:endParaRPr lang="zh-CN" altLang="en-US" sz="1400" b="1" dirty="0">
              <a:latin typeface="Arial" panose="020B0604020202020204" pitchFamily="34" charset="0"/>
              <a:ea typeface="楷体_GB2312" pitchFamily="49" charset="-122"/>
            </a:endParaRPr>
          </a:p>
          <a:p>
            <a:pPr eaLnBrk="1" hangingPunct="1">
              <a:lnSpc>
                <a:spcPct val="180000"/>
              </a:lnSpc>
              <a:spcBef>
                <a:spcPct val="30000"/>
              </a:spcBef>
              <a:buFontTx/>
              <a:buNone/>
            </a:pPr>
            <a:r>
              <a:rPr lang="zh-CN" altLang="en-US" sz="1400" b="1" dirty="0">
                <a:latin typeface="Arial" panose="020B0604020202020204" pitchFamily="34" charset="0"/>
                <a:ea typeface="楷体_GB2312" pitchFamily="49" charset="-122"/>
              </a:rPr>
              <a:t>               内存：</a:t>
            </a:r>
            <a:r>
              <a:rPr lang="en-US" altLang="zh-CN" sz="1400" b="1" dirty="0">
                <a:latin typeface="Arial" panose="020B0604020202020204" pitchFamily="34" charset="0"/>
                <a:ea typeface="楷体_GB2312" pitchFamily="49" charset="-122"/>
              </a:rPr>
              <a:t>512MB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1GB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2GB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4GB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8GB</a:t>
            </a:r>
            <a:r>
              <a:rPr lang="zh-CN" altLang="en-US" sz="1400" b="1" dirty="0">
                <a:latin typeface="Arial" panose="020B0604020202020204" pitchFamily="34" charset="0"/>
                <a:ea typeface="楷体_GB2312" pitchFamily="49" charset="-122"/>
              </a:rPr>
              <a:t>、</a:t>
            </a:r>
            <a:r>
              <a:rPr lang="en-US" altLang="zh-CN" sz="1400" b="1" dirty="0">
                <a:latin typeface="Arial" panose="020B0604020202020204" pitchFamily="34" charset="0"/>
                <a:ea typeface="楷体_GB2312" pitchFamily="49" charset="-122"/>
              </a:rPr>
              <a:t>16GB</a:t>
            </a:r>
            <a:r>
              <a:rPr lang="zh-CN" altLang="en-US" sz="1400" b="1" dirty="0">
                <a:latin typeface="Arial" panose="020B0604020202020204" pitchFamily="34" charset="0"/>
                <a:ea typeface="楷体_GB2312" pitchFamily="49" charset="-122"/>
              </a:rPr>
              <a:t>等</a:t>
            </a:r>
            <a:endParaRPr lang="zh-CN" altLang="en-US" sz="1800" b="1" dirty="0">
              <a:latin typeface="Arial" panose="020B0604020202020204" pitchFamily="34" charset="0"/>
              <a:ea typeface="楷体_GB2312" pitchFamily="49" charset="-122"/>
            </a:endParaRPr>
          </a:p>
        </p:txBody>
      </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382852" y="1196752"/>
            <a:ext cx="360040" cy="369332"/>
          </a:xfrm>
          <a:prstGeom prst="rect">
            <a:avLst/>
          </a:prstGeom>
          <a:noFill/>
        </p:spPr>
        <p:txBody>
          <a:bodyPr wrap="square">
            <a:spAutoFit/>
          </a:bodyPr>
          <a:lstStyle/>
          <a:p>
            <a:r>
              <a:rPr lang="en-US" altLang="zh-CN" b="1" dirty="0">
                <a:solidFill>
                  <a:srgbClr val="FF0000"/>
                </a:solidFill>
              </a:rPr>
              <a:t>C</a:t>
            </a:r>
            <a:endParaRPr lang="zh-CN" altLang="en-US" b="1" dirty="0">
              <a:solidFill>
                <a:srgbClr val="FF0000"/>
              </a:solidFill>
            </a:endParaRPr>
          </a:p>
        </p:txBody>
      </p:sp>
      <p:sp>
        <p:nvSpPr>
          <p:cNvPr id="4" name="文本框 3"/>
          <p:cNvSpPr txBox="1"/>
          <p:nvPr/>
        </p:nvSpPr>
        <p:spPr>
          <a:xfrm>
            <a:off x="971600" y="3798432"/>
            <a:ext cx="7542584" cy="2369751"/>
          </a:xfrm>
          <a:prstGeom prst="rect">
            <a:avLst/>
          </a:prstGeom>
          <a:noFill/>
        </p:spPr>
        <p:txBody>
          <a:bodyPr wrap="square">
            <a:spAutoFit/>
          </a:bodyPr>
          <a:lstStyle/>
          <a:p>
            <a:r>
              <a:rPr lang="en-US" altLang="zh-CN" b="1" dirty="0">
                <a:latin typeface="Arial" panose="020B0604020202020204" pitchFamily="34" charset="0"/>
                <a:ea typeface="楷体_GB2312" pitchFamily="49" charset="-122"/>
              </a:rPr>
              <a:t>4</a:t>
            </a:r>
            <a:r>
              <a:rPr lang="zh-CN" altLang="en-US" b="1" dirty="0">
                <a:latin typeface="Arial" panose="020B0604020202020204" pitchFamily="34" charset="0"/>
                <a:ea typeface="楷体_GB2312" pitchFamily="49" charset="-122"/>
              </a:rPr>
              <a:t>、二进制数</a:t>
            </a:r>
            <a:r>
              <a:rPr lang="en-US" altLang="zh-CN" b="1" dirty="0">
                <a:latin typeface="Arial" panose="020B0604020202020204" pitchFamily="34" charset="0"/>
                <a:ea typeface="楷体_GB2312" pitchFamily="49" charset="-122"/>
              </a:rPr>
              <a:t>1011</a:t>
            </a:r>
            <a:r>
              <a:rPr lang="zh-CN" altLang="en-US" b="1" dirty="0">
                <a:latin typeface="Arial" panose="020B0604020202020204" pitchFamily="34" charset="0"/>
                <a:ea typeface="楷体_GB2312" pitchFamily="49" charset="-122"/>
              </a:rPr>
              <a:t>与十进制数</a:t>
            </a:r>
            <a:r>
              <a:rPr lang="en-US" altLang="zh-CN" b="1" dirty="0">
                <a:latin typeface="Arial" panose="020B0604020202020204" pitchFamily="34" charset="0"/>
                <a:ea typeface="楷体_GB2312" pitchFamily="49" charset="-122"/>
              </a:rPr>
              <a:t>2</a:t>
            </a:r>
            <a:r>
              <a:rPr lang="zh-CN" altLang="en-US" b="1" dirty="0">
                <a:latin typeface="Arial" panose="020B0604020202020204" pitchFamily="34" charset="0"/>
                <a:ea typeface="楷体_GB2312" pitchFamily="49" charset="-122"/>
              </a:rPr>
              <a:t>相乘的值是（   ）</a:t>
            </a:r>
            <a:endParaRPr lang="en-US" altLang="zh-CN" b="1" dirty="0">
              <a:latin typeface="Arial" panose="020B0604020202020204" pitchFamily="34" charset="0"/>
              <a:ea typeface="楷体_GB2312" pitchFamily="49" charset="-122"/>
            </a:endParaRPr>
          </a:p>
          <a:p>
            <a:endParaRPr lang="en-US" altLang="zh-CN" sz="1800" b="1" dirty="0">
              <a:latin typeface="Arial" panose="020B0604020202020204" pitchFamily="34" charset="0"/>
              <a:ea typeface="楷体_GB2312" pitchFamily="49" charset="-122"/>
            </a:endParaRPr>
          </a:p>
          <a:p>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(10110)</a:t>
            </a:r>
            <a:r>
              <a:rPr lang="en-US" altLang="zh-CN" sz="1200" b="1" dirty="0">
                <a:latin typeface="Arial" panose="020B0604020202020204" pitchFamily="34" charset="0"/>
                <a:ea typeface="楷体_GB2312" pitchFamily="49" charset="-122"/>
              </a:rPr>
              <a:t>2</a:t>
            </a:r>
            <a:r>
              <a:rPr lang="en-US" altLang="zh-CN" b="1" dirty="0">
                <a:latin typeface="Arial" panose="020B0604020202020204" pitchFamily="34" charset="0"/>
                <a:ea typeface="楷体_GB2312" pitchFamily="49" charset="-122"/>
              </a:rPr>
              <a:t> </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(11010)</a:t>
            </a:r>
            <a:r>
              <a:rPr lang="en-US" altLang="zh-CN" sz="1200" b="1" dirty="0">
                <a:latin typeface="Arial" panose="020B0604020202020204" pitchFamily="34" charset="0"/>
                <a:ea typeface="楷体_GB2312" pitchFamily="49" charset="-122"/>
              </a:rPr>
              <a:t>2</a:t>
            </a:r>
            <a:r>
              <a:rPr lang="en-US" altLang="zh-CN" b="1" dirty="0">
                <a:latin typeface="Arial" panose="020B0604020202020204" pitchFamily="34" charset="0"/>
                <a:ea typeface="楷体_GB2312" pitchFamily="49" charset="-122"/>
              </a:rPr>
              <a:t> </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(11100)</a:t>
            </a:r>
            <a:r>
              <a:rPr lang="en-US" altLang="zh-CN" sz="1200" b="1" dirty="0">
                <a:latin typeface="Arial" panose="020B0604020202020204" pitchFamily="34" charset="0"/>
                <a:ea typeface="楷体_GB2312" pitchFamily="49" charset="-122"/>
              </a:rPr>
              <a:t>2</a:t>
            </a:r>
            <a:r>
              <a:rPr lang="en-US" altLang="zh-CN" b="1" dirty="0">
                <a:latin typeface="Arial" panose="020B0604020202020204" pitchFamily="34" charset="0"/>
                <a:ea typeface="楷体_GB2312" pitchFamily="49" charset="-122"/>
              </a:rPr>
              <a:t> </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a:t>
            </a:r>
            <a:r>
              <a:rPr lang="en-US" altLang="zh-CN" b="1" dirty="0">
                <a:latin typeface="Arial" panose="020B0604020202020204" pitchFamily="34" charset="0"/>
                <a:ea typeface="楷体_GB2312" pitchFamily="49" charset="-122"/>
              </a:rPr>
              <a:t>D</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 (11111)</a:t>
            </a:r>
            <a:r>
              <a:rPr lang="en-US" altLang="zh-CN" sz="1200" b="1" dirty="0">
                <a:latin typeface="Arial" panose="020B0604020202020204" pitchFamily="34" charset="0"/>
                <a:ea typeface="楷体_GB2312" pitchFamily="49" charset="-122"/>
              </a:rPr>
              <a:t>2</a:t>
            </a:r>
            <a:endParaRPr lang="zh-CN" altLang="en-US" b="1" dirty="0">
              <a:latin typeface="Arial" panose="020B0604020202020204" pitchFamily="34" charset="0"/>
              <a:ea typeface="楷体_GB2312" pitchFamily="49" charset="-122"/>
            </a:endParaRPr>
          </a:p>
        </p:txBody>
      </p:sp>
      <p:sp>
        <p:nvSpPr>
          <p:cNvPr id="6" name="文本框 5"/>
          <p:cNvSpPr txBox="1"/>
          <p:nvPr/>
        </p:nvSpPr>
        <p:spPr>
          <a:xfrm>
            <a:off x="5364088" y="3798432"/>
            <a:ext cx="360040" cy="400110"/>
          </a:xfrm>
          <a:prstGeom prst="rect">
            <a:avLst/>
          </a:prstGeom>
          <a:noFill/>
        </p:spPr>
        <p:txBody>
          <a:bodyPr wrap="square">
            <a:spAutoFit/>
          </a:bodyPr>
          <a:lstStyle/>
          <a:p>
            <a:r>
              <a:rPr lang="en-US" altLang="zh-CN" sz="2000" b="1" dirty="0">
                <a:solidFill>
                  <a:srgbClr val="FF0000"/>
                </a:solidFill>
              </a:rPr>
              <a:t>A</a:t>
            </a:r>
            <a:endParaRPr lang="zh-CN" altLang="en-US" sz="2000" b="1" dirty="0">
              <a:solidFill>
                <a:srgbClr val="FF0000"/>
              </a:solidFill>
            </a:endParaRPr>
          </a:p>
        </p:txBody>
      </p:sp>
      <p:sp>
        <p:nvSpPr>
          <p:cNvPr id="5" name="文本框 4"/>
          <p:cNvSpPr txBox="1"/>
          <p:nvPr/>
        </p:nvSpPr>
        <p:spPr>
          <a:xfrm>
            <a:off x="971600" y="1196752"/>
            <a:ext cx="4680520" cy="2369751"/>
          </a:xfrm>
          <a:prstGeom prst="rect">
            <a:avLst/>
          </a:prstGeom>
          <a:noFill/>
        </p:spPr>
        <p:txBody>
          <a:bodyPr wrap="square">
            <a:spAutoFit/>
          </a:bodyPr>
          <a:lstStyle/>
          <a:p>
            <a:r>
              <a:rPr lang="en-US" altLang="zh-CN" b="1" dirty="0">
                <a:latin typeface="Arial" panose="020B0604020202020204" pitchFamily="34" charset="0"/>
                <a:ea typeface="楷体_GB2312" pitchFamily="49" charset="-122"/>
              </a:rPr>
              <a:t>3</a:t>
            </a:r>
            <a:r>
              <a:rPr lang="zh-CN" altLang="en-US" b="1" dirty="0">
                <a:latin typeface="Arial" panose="020B0604020202020204" pitchFamily="34" charset="0"/>
                <a:ea typeface="楷体_GB2312" pitchFamily="49" charset="-122"/>
              </a:rPr>
              <a:t>、十进制数</a:t>
            </a:r>
            <a:r>
              <a:rPr lang="en-US" altLang="zh-CN" b="1" dirty="0">
                <a:latin typeface="Arial" panose="020B0604020202020204" pitchFamily="34" charset="0"/>
                <a:ea typeface="楷体_GB2312" pitchFamily="49" charset="-122"/>
              </a:rPr>
              <a:t>17</a:t>
            </a:r>
            <a:r>
              <a:rPr lang="zh-CN" altLang="en-US" b="1" dirty="0">
                <a:latin typeface="Arial" panose="020B0604020202020204" pitchFamily="34" charset="0"/>
                <a:ea typeface="楷体_GB2312" pitchFamily="49" charset="-122"/>
              </a:rPr>
              <a:t>的二进制表示为（   ）</a:t>
            </a:r>
            <a:endParaRPr lang="en-US" altLang="zh-CN" b="1" dirty="0">
              <a:latin typeface="Arial" panose="020B0604020202020204" pitchFamily="34" charset="0"/>
              <a:ea typeface="楷体_GB2312" pitchFamily="49" charset="-122"/>
            </a:endParaRPr>
          </a:p>
          <a:p>
            <a:endParaRPr lang="en-US" altLang="zh-CN" sz="1800" b="1" dirty="0">
              <a:latin typeface="Arial" panose="020B0604020202020204" pitchFamily="34" charset="0"/>
              <a:ea typeface="楷体_GB2312" pitchFamily="49" charset="-122"/>
            </a:endParaRPr>
          </a:p>
          <a:p>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10011B</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11110B</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10001B</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a:t>
            </a:r>
            <a:r>
              <a:rPr lang="en-US" altLang="zh-CN" b="1" dirty="0">
                <a:latin typeface="Arial" panose="020B0604020202020204" pitchFamily="34" charset="0"/>
                <a:ea typeface="楷体_GB2312" pitchFamily="49" charset="-122"/>
              </a:rPr>
              <a:t>D</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 11101B</a:t>
            </a:r>
            <a:endParaRPr lang="zh-CN" altLang="en-US" b="1" dirty="0">
              <a:latin typeface="Arial" panose="020B0604020202020204" pitchFamily="34" charset="0"/>
              <a:ea typeface="楷体_GB2312" pitchFamily="49"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539552" y="1635313"/>
            <a:ext cx="8172400" cy="2369751"/>
          </a:xfrm>
          <a:prstGeom prst="rect">
            <a:avLst/>
          </a:prstGeom>
          <a:noFill/>
        </p:spPr>
        <p:txBody>
          <a:bodyPr wrap="square">
            <a:spAutoFit/>
          </a:bodyPr>
          <a:lstStyle/>
          <a:p>
            <a:r>
              <a:rPr lang="en-US" altLang="zh-CN" b="1" dirty="0">
                <a:latin typeface="Arial" panose="020B0604020202020204" pitchFamily="34" charset="0"/>
                <a:ea typeface="楷体_GB2312" pitchFamily="49" charset="-122"/>
              </a:rPr>
              <a:t>5</a:t>
            </a:r>
            <a:r>
              <a:rPr lang="zh-CN" altLang="en-US" b="1" dirty="0">
                <a:latin typeface="Arial" panose="020B0604020202020204" pitchFamily="34" charset="0"/>
                <a:ea typeface="楷体_GB2312" pitchFamily="49" charset="-122"/>
              </a:rPr>
              <a:t>、在一个非零无符号二进制整数之后添加一个</a:t>
            </a:r>
            <a:r>
              <a:rPr lang="en-US" altLang="zh-CN" b="1" dirty="0">
                <a:latin typeface="Arial" panose="020B0604020202020204" pitchFamily="34" charset="0"/>
                <a:ea typeface="楷体_GB2312" pitchFamily="49" charset="-122"/>
              </a:rPr>
              <a:t>0</a:t>
            </a:r>
            <a:r>
              <a:rPr lang="zh-CN" altLang="en-US" b="1" dirty="0">
                <a:latin typeface="Arial" panose="020B0604020202020204" pitchFamily="34" charset="0"/>
                <a:ea typeface="楷体_GB2312" pitchFamily="49" charset="-122"/>
              </a:rPr>
              <a:t>，则次数的值为原数的（   ）倍</a:t>
            </a:r>
            <a:endParaRPr lang="en-US" altLang="zh-CN" b="1" dirty="0">
              <a:latin typeface="Arial" panose="020B0604020202020204" pitchFamily="34" charset="0"/>
              <a:ea typeface="楷体_GB2312" pitchFamily="49" charset="-122"/>
            </a:endParaRPr>
          </a:p>
          <a:p>
            <a:endParaRPr lang="en-US" altLang="zh-CN" sz="1800" b="1" dirty="0">
              <a:latin typeface="Arial" panose="020B0604020202020204" pitchFamily="34" charset="0"/>
              <a:ea typeface="楷体_GB2312" pitchFamily="49" charset="-122"/>
            </a:endParaRPr>
          </a:p>
          <a:p>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4</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2</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1/2</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a:t>
            </a:r>
            <a:r>
              <a:rPr lang="en-US" altLang="zh-CN" b="1" dirty="0">
                <a:latin typeface="Arial" panose="020B0604020202020204" pitchFamily="34" charset="0"/>
                <a:ea typeface="楷体_GB2312" pitchFamily="49" charset="-122"/>
              </a:rPr>
              <a:t>D</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 1/4</a:t>
            </a:r>
            <a:endParaRPr lang="zh-CN" altLang="en-US" b="1" dirty="0">
              <a:latin typeface="Arial" panose="020B0604020202020204" pitchFamily="34" charset="0"/>
              <a:ea typeface="楷体_GB2312" pitchFamily="49" charset="-122"/>
            </a:endParaRPr>
          </a:p>
        </p:txBody>
      </p:sp>
      <p:sp>
        <p:nvSpPr>
          <p:cNvPr id="7" name="文本框 6"/>
          <p:cNvSpPr txBox="1"/>
          <p:nvPr/>
        </p:nvSpPr>
        <p:spPr>
          <a:xfrm>
            <a:off x="7956376" y="1635313"/>
            <a:ext cx="360040" cy="400110"/>
          </a:xfrm>
          <a:prstGeom prst="rect">
            <a:avLst/>
          </a:prstGeom>
          <a:noFill/>
        </p:spPr>
        <p:txBody>
          <a:bodyPr wrap="square">
            <a:spAutoFit/>
          </a:bodyPr>
          <a:lstStyle/>
          <a:p>
            <a:r>
              <a:rPr lang="en-US" altLang="zh-CN" sz="2000" b="1" dirty="0">
                <a:solidFill>
                  <a:srgbClr val="FF0000"/>
                </a:solidFill>
              </a:rPr>
              <a:t>B</a:t>
            </a:r>
            <a:endParaRPr lang="zh-CN" altLang="en-US" sz="2000" b="1"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539552" y="1635313"/>
            <a:ext cx="8172400" cy="2369751"/>
          </a:xfrm>
          <a:prstGeom prst="rect">
            <a:avLst/>
          </a:prstGeom>
          <a:noFill/>
        </p:spPr>
        <p:txBody>
          <a:bodyPr wrap="square">
            <a:spAutoFit/>
          </a:bodyPr>
          <a:lstStyle/>
          <a:p>
            <a:r>
              <a:rPr lang="en-US" altLang="zh-CN" b="1" dirty="0">
                <a:latin typeface="Arial" panose="020B0604020202020204" pitchFamily="34" charset="0"/>
                <a:ea typeface="楷体_GB2312" pitchFamily="49" charset="-122"/>
              </a:rPr>
              <a:t>6</a:t>
            </a:r>
            <a:r>
              <a:rPr lang="zh-CN" altLang="en-US" b="1" dirty="0">
                <a:latin typeface="Arial" panose="020B0604020202020204" pitchFamily="34" charset="0"/>
                <a:ea typeface="楷体_GB2312" pitchFamily="49" charset="-122"/>
              </a:rPr>
              <a:t>、</a:t>
            </a:r>
            <a:r>
              <a:rPr lang="zh-CN" altLang="en-US" b="1" dirty="0">
                <a:solidFill>
                  <a:srgbClr val="4D4D4D"/>
                </a:solidFill>
                <a:latin typeface="-apple-system"/>
              </a:rPr>
              <a:t>一个字长为</a:t>
            </a:r>
            <a:r>
              <a:rPr lang="en-US" altLang="zh-CN" b="1" dirty="0">
                <a:solidFill>
                  <a:srgbClr val="4D4D4D"/>
                </a:solidFill>
                <a:latin typeface="-apple-system"/>
              </a:rPr>
              <a:t>6</a:t>
            </a:r>
            <a:r>
              <a:rPr lang="zh-CN" altLang="en-US" b="1" dirty="0">
                <a:solidFill>
                  <a:srgbClr val="4D4D4D"/>
                </a:solidFill>
                <a:latin typeface="-apple-system"/>
              </a:rPr>
              <a:t>位的无符号二进制数能表示的十进制数值范围是 </a:t>
            </a:r>
            <a:r>
              <a:rPr lang="zh-CN" altLang="en-US" b="1" dirty="0">
                <a:latin typeface="Arial" panose="020B0604020202020204" pitchFamily="34" charset="0"/>
                <a:ea typeface="楷体_GB2312" pitchFamily="49" charset="-122"/>
              </a:rPr>
              <a:t>（   ）</a:t>
            </a:r>
            <a:endParaRPr lang="en-US" altLang="zh-CN" b="1" dirty="0">
              <a:latin typeface="Arial" panose="020B0604020202020204" pitchFamily="34" charset="0"/>
              <a:ea typeface="楷体_GB2312" pitchFamily="49" charset="-122"/>
            </a:endParaRPr>
          </a:p>
          <a:p>
            <a:endParaRPr lang="en-US" altLang="zh-CN" sz="1800" b="1" dirty="0">
              <a:latin typeface="Arial" panose="020B0604020202020204" pitchFamily="34" charset="0"/>
              <a:ea typeface="楷体_GB2312" pitchFamily="49" charset="-122"/>
            </a:endParaRPr>
          </a:p>
          <a:p>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0~64</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0~63</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1~64</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a:t>
            </a:r>
            <a:r>
              <a:rPr lang="en-US" altLang="zh-CN" b="1" dirty="0">
                <a:latin typeface="Arial" panose="020B0604020202020204" pitchFamily="34" charset="0"/>
                <a:ea typeface="楷体_GB2312" pitchFamily="49" charset="-122"/>
              </a:rPr>
              <a:t>D</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 1~63</a:t>
            </a:r>
            <a:endParaRPr lang="zh-CN" altLang="en-US" b="1" dirty="0">
              <a:latin typeface="Arial" panose="020B0604020202020204" pitchFamily="34" charset="0"/>
              <a:ea typeface="楷体_GB2312" pitchFamily="49" charset="-122"/>
            </a:endParaRPr>
          </a:p>
        </p:txBody>
      </p:sp>
      <p:sp>
        <p:nvSpPr>
          <p:cNvPr id="7" name="文本框 6"/>
          <p:cNvSpPr txBox="1"/>
          <p:nvPr/>
        </p:nvSpPr>
        <p:spPr>
          <a:xfrm>
            <a:off x="7236296" y="1635313"/>
            <a:ext cx="360040" cy="400110"/>
          </a:xfrm>
          <a:prstGeom prst="rect">
            <a:avLst/>
          </a:prstGeom>
          <a:noFill/>
        </p:spPr>
        <p:txBody>
          <a:bodyPr wrap="square">
            <a:spAutoFit/>
          </a:bodyPr>
          <a:lstStyle/>
          <a:p>
            <a:r>
              <a:rPr lang="en-US" altLang="zh-CN" sz="2000" b="1" dirty="0">
                <a:solidFill>
                  <a:srgbClr val="FF0000"/>
                </a:solidFill>
              </a:rPr>
              <a:t>B</a:t>
            </a:r>
            <a:endParaRPr lang="zh-CN" altLang="en-US" sz="2000" b="1"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539552" y="1635313"/>
            <a:ext cx="8172400" cy="2369751"/>
          </a:xfrm>
          <a:prstGeom prst="rect">
            <a:avLst/>
          </a:prstGeom>
          <a:noFill/>
        </p:spPr>
        <p:txBody>
          <a:bodyPr wrap="square">
            <a:spAutoFit/>
          </a:bodyPr>
          <a:lstStyle/>
          <a:p>
            <a:r>
              <a:rPr lang="en-US" altLang="zh-CN" b="1" dirty="0">
                <a:latin typeface="Arial" panose="020B0604020202020204" pitchFamily="34" charset="0"/>
                <a:ea typeface="楷体_GB2312" pitchFamily="49" charset="-122"/>
              </a:rPr>
              <a:t>7</a:t>
            </a:r>
            <a:r>
              <a:rPr lang="zh-CN" altLang="en-US" b="1" dirty="0">
                <a:latin typeface="Arial" panose="020B0604020202020204" pitchFamily="34" charset="0"/>
                <a:ea typeface="楷体_GB2312" pitchFamily="49" charset="-122"/>
              </a:rPr>
              <a:t>、</a:t>
            </a:r>
            <a:r>
              <a:rPr lang="zh-CN" altLang="en-US" b="1" dirty="0">
                <a:solidFill>
                  <a:srgbClr val="4D4D4D"/>
                </a:solidFill>
                <a:latin typeface="-apple-system"/>
              </a:rPr>
              <a:t>一个字长为</a:t>
            </a:r>
            <a:r>
              <a:rPr lang="en-US" altLang="zh-CN" b="1" dirty="0">
                <a:solidFill>
                  <a:srgbClr val="4D4D4D"/>
                </a:solidFill>
                <a:latin typeface="-apple-system"/>
              </a:rPr>
              <a:t>7</a:t>
            </a:r>
            <a:r>
              <a:rPr lang="zh-CN" altLang="en-US" b="1" dirty="0">
                <a:solidFill>
                  <a:srgbClr val="4D4D4D"/>
                </a:solidFill>
                <a:latin typeface="-apple-system"/>
              </a:rPr>
              <a:t>位的无符号二进制整数能表示的十进制整数的数值范围是</a:t>
            </a:r>
            <a:r>
              <a:rPr lang="zh-CN" altLang="en-US" b="1" dirty="0">
                <a:latin typeface="Arial" panose="020B0604020202020204" pitchFamily="34" charset="0"/>
                <a:ea typeface="楷体_GB2312" pitchFamily="49" charset="-122"/>
              </a:rPr>
              <a:t>（   ）</a:t>
            </a:r>
            <a:endParaRPr lang="en-US" altLang="zh-CN" b="1" dirty="0">
              <a:latin typeface="Arial" panose="020B0604020202020204" pitchFamily="34" charset="0"/>
              <a:ea typeface="楷体_GB2312" pitchFamily="49" charset="-122"/>
            </a:endParaRPr>
          </a:p>
          <a:p>
            <a:endParaRPr lang="en-US" altLang="zh-CN" sz="1800" b="1" dirty="0">
              <a:latin typeface="Arial" panose="020B0604020202020204" pitchFamily="34" charset="0"/>
              <a:ea typeface="楷体_GB2312" pitchFamily="49" charset="-122"/>
            </a:endParaRPr>
          </a:p>
          <a:p>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0~128</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0~255</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en-US" altLang="zh-CN" b="1" dirty="0">
                <a:latin typeface="Arial" panose="020B0604020202020204" pitchFamily="34" charset="0"/>
                <a:ea typeface="楷体_GB2312" pitchFamily="49" charset="-122"/>
              </a:rPr>
              <a:t>0~127</a:t>
            </a:r>
            <a:endParaRPr lang="en-US" altLang="zh-CN" sz="1800" b="1" dirty="0">
              <a:latin typeface="Arial" panose="020B0604020202020204" pitchFamily="34" charset="0"/>
              <a:ea typeface="楷体_GB2312" pitchFamily="49" charset="-122"/>
            </a:endParaRPr>
          </a:p>
          <a:p>
            <a:pPr>
              <a:lnSpc>
                <a:spcPct val="150000"/>
              </a:lnSpc>
              <a:spcBef>
                <a:spcPct val="30000"/>
              </a:spcBef>
            </a:pPr>
            <a:r>
              <a:rPr lang="en-US" altLang="zh-CN" sz="1800" b="1" dirty="0">
                <a:latin typeface="Arial" panose="020B0604020202020204" pitchFamily="34" charset="0"/>
                <a:ea typeface="楷体_GB2312" pitchFamily="49" charset="-122"/>
              </a:rPr>
              <a:t>        </a:t>
            </a:r>
            <a:r>
              <a:rPr lang="en-US" altLang="zh-CN" b="1" dirty="0">
                <a:latin typeface="Arial" panose="020B0604020202020204" pitchFamily="34" charset="0"/>
                <a:ea typeface="楷体_GB2312" pitchFamily="49" charset="-122"/>
              </a:rPr>
              <a:t>D</a:t>
            </a:r>
            <a:r>
              <a:rPr lang="zh-CN" altLang="en-US" b="1" dirty="0">
                <a:latin typeface="Arial" panose="020B0604020202020204" pitchFamily="34" charset="0"/>
                <a:ea typeface="楷体_GB2312" pitchFamily="49" charset="-122"/>
              </a:rPr>
              <a:t>、</a:t>
            </a:r>
            <a:r>
              <a:rPr lang="en-US" altLang="zh-CN" b="1" dirty="0">
                <a:latin typeface="Arial" panose="020B0604020202020204" pitchFamily="34" charset="0"/>
                <a:ea typeface="楷体_GB2312" pitchFamily="49" charset="-122"/>
              </a:rPr>
              <a:t> 1~127</a:t>
            </a:r>
            <a:endParaRPr lang="zh-CN" altLang="en-US" b="1" dirty="0">
              <a:latin typeface="Arial" panose="020B0604020202020204" pitchFamily="34" charset="0"/>
              <a:ea typeface="楷体_GB2312" pitchFamily="49" charset="-122"/>
            </a:endParaRPr>
          </a:p>
        </p:txBody>
      </p:sp>
      <p:sp>
        <p:nvSpPr>
          <p:cNvPr id="7" name="文本框 6"/>
          <p:cNvSpPr txBox="1"/>
          <p:nvPr/>
        </p:nvSpPr>
        <p:spPr>
          <a:xfrm>
            <a:off x="8100392" y="1635313"/>
            <a:ext cx="360040" cy="400110"/>
          </a:xfrm>
          <a:prstGeom prst="rect">
            <a:avLst/>
          </a:prstGeom>
          <a:noFill/>
        </p:spPr>
        <p:txBody>
          <a:bodyPr wrap="square">
            <a:spAutoFit/>
          </a:bodyPr>
          <a:lstStyle/>
          <a:p>
            <a:r>
              <a:rPr lang="en-US" altLang="zh-CN" sz="2000" b="1" dirty="0">
                <a:solidFill>
                  <a:srgbClr val="FF0000"/>
                </a:solidFill>
              </a:rPr>
              <a:t>C</a:t>
            </a:r>
            <a:endParaRPr lang="zh-CN" altLang="en-US" sz="2000" b="1"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nvGraphicFramePr>
        <p:xfrm>
          <a:off x="0" y="908721"/>
          <a:ext cx="9144000" cy="5400600"/>
        </p:xfrm>
        <a:graphic>
          <a:graphicData uri="http://schemas.openxmlformats.org/presentationml/2006/ole"/>
        </a:graphic>
      </p:graphicFrame>
      <p:sp>
        <p:nvSpPr>
          <p:cNvPr id="3" name="PA_矩形 5"/>
          <p:cNvSpPr/>
          <p:nvPr>
            <p:custDataLst>
              <p:tags r:id="rId2"/>
            </p:custDataLst>
          </p:nvPr>
        </p:nvSpPr>
        <p:spPr>
          <a:xfrm>
            <a:off x="0" y="2914650"/>
            <a:ext cx="9144000" cy="1514475"/>
          </a:xfrm>
          <a:prstGeom prst="rect">
            <a:avLst/>
          </a:prstGeom>
          <a:solidFill>
            <a:schemeClr val="accent1">
              <a:alpha val="80000"/>
            </a:schemeClr>
          </a:solidFill>
          <a:ln w="1270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6600" b="1" dirty="0">
                <a:solidFill>
                  <a:schemeClr val="bg1"/>
                </a:solidFill>
                <a:latin typeface="微软雅黑" panose="020B0503020204020204" charset="-122"/>
                <a:ea typeface="微软雅黑" panose="020B0503020204020204" charset="-122"/>
              </a:rPr>
              <a:t>学 习 进 步！</a:t>
            </a:r>
            <a:endParaRPr lang="en-US" altLang="zh-CN" sz="6600" b="1" dirty="0">
              <a:solidFill>
                <a:schemeClr val="bg1"/>
              </a:solidFill>
              <a:latin typeface="微软雅黑" panose="020B0503020204020204" charset="-122"/>
              <a:ea typeface="微软雅黑" panose="020B0503020204020204" charset="-122"/>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755576" y="1340768"/>
            <a:ext cx="7799387" cy="428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1" hangingPunct="1">
              <a:lnSpc>
                <a:spcPct val="140000"/>
              </a:lnSpc>
              <a:spcBef>
                <a:spcPct val="30000"/>
              </a:spcBef>
              <a:buFontTx/>
              <a:buNone/>
            </a:pPr>
            <a:r>
              <a:rPr lang="en-US" altLang="zh-CN" sz="2000" b="1" dirty="0">
                <a:latin typeface="Arial" panose="020B0604020202020204" pitchFamily="34" charset="0"/>
                <a:ea typeface="楷体_GB2312" pitchFamily="49" charset="-122"/>
              </a:rPr>
              <a:t>4</a:t>
            </a:r>
            <a:r>
              <a:rPr lang="zh-CN" altLang="en-US" sz="2000" b="1" dirty="0">
                <a:latin typeface="Arial" panose="020B0604020202020204" pitchFamily="34" charset="0"/>
                <a:ea typeface="楷体_GB2312" pitchFamily="49" charset="-122"/>
              </a:rPr>
              <a:t>、</a:t>
            </a:r>
            <a:r>
              <a:rPr lang="zh-CN" altLang="en-US" sz="2000" b="1" dirty="0">
                <a:solidFill>
                  <a:srgbClr val="CC0066"/>
                </a:solidFill>
                <a:latin typeface="Arial" panose="020B0604020202020204" pitchFamily="34" charset="0"/>
                <a:ea typeface="楷体_GB2312" pitchFamily="49" charset="-122"/>
              </a:rPr>
              <a:t>具有逻辑判断能力</a:t>
            </a:r>
            <a:endParaRPr lang="zh-CN" altLang="en-US" sz="2000" b="1" dirty="0">
              <a:latin typeface="Arial" panose="020B0604020202020204" pitchFamily="34" charset="0"/>
              <a:ea typeface="楷体_GB2312" pitchFamily="49" charset="-122"/>
            </a:endParaRPr>
          </a:p>
          <a:p>
            <a:pPr eaLnBrk="1" hangingPunct="1">
              <a:lnSpc>
                <a:spcPct val="140000"/>
              </a:lnSpc>
              <a:spcBef>
                <a:spcPct val="30000"/>
              </a:spcBef>
              <a:buFontTx/>
              <a:buNone/>
            </a:pPr>
            <a:r>
              <a:rPr lang="zh-CN" altLang="en-US" sz="2000" b="1" dirty="0">
                <a:latin typeface="Arial" panose="020B0604020202020204" pitchFamily="34" charset="0"/>
                <a:ea typeface="楷体_GB2312" pitchFamily="49" charset="-122"/>
              </a:rPr>
              <a:t>    </a:t>
            </a:r>
            <a:r>
              <a:rPr lang="zh-CN" altLang="en-US" b="1" dirty="0">
                <a:latin typeface="Arial" panose="020B0604020202020204" pitchFamily="34" charset="0"/>
                <a:ea typeface="楷体_GB2312" pitchFamily="49" charset="-122"/>
              </a:rPr>
              <a:t>逻辑判断：对文字、符号进行判断和比较。</a:t>
            </a:r>
            <a:endParaRPr lang="zh-CN" altLang="en-US" b="1" dirty="0">
              <a:latin typeface="Arial" panose="020B0604020202020204" pitchFamily="34" charset="0"/>
              <a:ea typeface="楷体_GB2312" pitchFamily="49" charset="-122"/>
            </a:endParaRPr>
          </a:p>
          <a:p>
            <a:pPr eaLnBrk="1" hangingPunct="1">
              <a:lnSpc>
                <a:spcPct val="140000"/>
              </a:lnSpc>
              <a:spcBef>
                <a:spcPct val="30000"/>
              </a:spcBef>
              <a:buFontTx/>
              <a:buNone/>
            </a:pPr>
            <a:r>
              <a:rPr lang="zh-CN" altLang="en-US" sz="2000" b="1" dirty="0">
                <a:latin typeface="Arial" panose="020B0604020202020204" pitchFamily="34" charset="0"/>
                <a:ea typeface="楷体_GB2312" pitchFamily="49" charset="-122"/>
              </a:rPr>
              <a:t>    </a:t>
            </a:r>
            <a:r>
              <a:rPr lang="zh-CN" altLang="en-US" b="1" dirty="0">
                <a:latin typeface="Arial" panose="020B0604020202020204" pitchFamily="34" charset="0"/>
                <a:ea typeface="楷体_GB2312" pitchFamily="49" charset="-122"/>
              </a:rPr>
              <a:t>例：</a:t>
            </a:r>
            <a:r>
              <a:rPr lang="en-US" altLang="zh-CN" b="1" dirty="0">
                <a:latin typeface="Arial" panose="020B0604020202020204" pitchFamily="34" charset="0"/>
                <a:ea typeface="楷体_GB2312" pitchFamily="49" charset="-122"/>
              </a:rPr>
              <a:t>A&gt;B  AND  B&gt;C   </a:t>
            </a:r>
            <a:r>
              <a:rPr lang="zh-CN" altLang="en-US" b="1" dirty="0">
                <a:latin typeface="Arial" panose="020B0604020202020204" pitchFamily="34" charset="0"/>
                <a:ea typeface="楷体_GB2312" pitchFamily="49" charset="-122"/>
              </a:rPr>
              <a:t>（即</a:t>
            </a:r>
            <a:r>
              <a:rPr lang="en-US" altLang="zh-CN" b="1" dirty="0">
                <a:latin typeface="Arial" panose="020B0604020202020204" pitchFamily="34" charset="0"/>
                <a:ea typeface="楷体_GB2312" pitchFamily="49" charset="-122"/>
              </a:rPr>
              <a:t>A&gt;B&gt;C</a:t>
            </a:r>
            <a:r>
              <a:rPr lang="zh-CN" altLang="en-US" b="1" dirty="0">
                <a:latin typeface="Arial" panose="020B0604020202020204" pitchFamily="34" charset="0"/>
                <a:ea typeface="楷体_GB2312" pitchFamily="49" charset="-122"/>
              </a:rPr>
              <a:t>）</a:t>
            </a:r>
            <a:endParaRPr lang="zh-CN" altLang="en-US" b="1" dirty="0">
              <a:latin typeface="Arial" panose="020B0604020202020204" pitchFamily="34" charset="0"/>
              <a:ea typeface="楷体_GB2312" pitchFamily="49" charset="-122"/>
            </a:endParaRPr>
          </a:p>
          <a:p>
            <a:pPr eaLnBrk="1" hangingPunct="1">
              <a:lnSpc>
                <a:spcPct val="140000"/>
              </a:lnSpc>
              <a:spcBef>
                <a:spcPct val="30000"/>
              </a:spcBef>
              <a:buFontTx/>
              <a:buNone/>
            </a:pPr>
            <a:r>
              <a:rPr lang="zh-CN" altLang="en-US" b="1" dirty="0">
                <a:latin typeface="Arial" panose="020B0604020202020204" pitchFamily="34" charset="0"/>
                <a:ea typeface="楷体_GB2312" pitchFamily="49" charset="-122"/>
              </a:rPr>
              <a:t>     结果：</a:t>
            </a:r>
            <a:r>
              <a:rPr lang="en-US" altLang="zh-CN" b="1" dirty="0">
                <a:latin typeface="Arial" panose="020B0604020202020204" pitchFamily="34" charset="0"/>
                <a:ea typeface="楷体_GB2312" pitchFamily="49" charset="-122"/>
              </a:rPr>
              <a:t>TRUE        FALSE</a:t>
            </a:r>
            <a:endParaRPr lang="en-US" altLang="zh-CN" b="1" dirty="0">
              <a:latin typeface="Arial" panose="020B0604020202020204" pitchFamily="34" charset="0"/>
              <a:ea typeface="楷体_GB2312" pitchFamily="49" charset="-122"/>
            </a:endParaRPr>
          </a:p>
          <a:p>
            <a:pPr eaLnBrk="1" hangingPunct="1">
              <a:lnSpc>
                <a:spcPct val="140000"/>
              </a:lnSpc>
              <a:spcBef>
                <a:spcPct val="30000"/>
              </a:spcBef>
              <a:buFontTx/>
              <a:buNone/>
            </a:pPr>
            <a:r>
              <a:rPr lang="en-US" altLang="zh-CN" sz="2000" b="1" dirty="0">
                <a:latin typeface="Arial" panose="020B0604020202020204" pitchFamily="34" charset="0"/>
                <a:ea typeface="楷体_GB2312" pitchFamily="49" charset="-122"/>
              </a:rPr>
              <a:t>                1  </a:t>
            </a:r>
            <a:r>
              <a:rPr lang="en-US" altLang="zh-CN" sz="2000" b="1" dirty="0">
                <a:solidFill>
                  <a:srgbClr val="CC0066"/>
                </a:solidFill>
                <a:latin typeface="Arial" panose="020B0604020202020204" pitchFamily="34" charset="0"/>
                <a:ea typeface="楷体_GB2312" pitchFamily="49" charset="-122"/>
                <a:sym typeface="Monotype Sorts" pitchFamily="2" charset="2"/>
              </a:rPr>
              <a:t></a:t>
            </a:r>
            <a:r>
              <a:rPr lang="en-US" altLang="zh-CN" sz="2000" b="1" dirty="0">
                <a:solidFill>
                  <a:srgbClr val="CC0066"/>
                </a:solidFill>
                <a:latin typeface="Arial" panose="020B0604020202020204" pitchFamily="34" charset="0"/>
                <a:ea typeface="楷体_GB2312" pitchFamily="49" charset="-122"/>
              </a:rPr>
              <a:t> </a:t>
            </a:r>
            <a:r>
              <a:rPr lang="en-US" altLang="zh-CN" sz="2000" b="1" dirty="0">
                <a:latin typeface="Arial" panose="020B0604020202020204" pitchFamily="34" charset="0"/>
                <a:ea typeface="楷体_GB2312" pitchFamily="49" charset="-122"/>
              </a:rPr>
              <a:t>           0  </a:t>
            </a:r>
            <a:r>
              <a:rPr lang="en-US" altLang="zh-CN" sz="2000" b="1" dirty="0">
                <a:solidFill>
                  <a:srgbClr val="CC0066"/>
                </a:solidFill>
                <a:latin typeface="Arial" panose="020B0604020202020204" pitchFamily="34" charset="0"/>
                <a:ea typeface="楷体_GB2312" pitchFamily="49" charset="-122"/>
                <a:sym typeface="Monotype Sorts" pitchFamily="2" charset="2"/>
              </a:rPr>
              <a:t></a:t>
            </a:r>
            <a:endParaRPr lang="en-US" altLang="zh-CN" sz="2000" b="1" dirty="0">
              <a:solidFill>
                <a:srgbClr val="CC0066"/>
              </a:solidFill>
              <a:latin typeface="Arial" panose="020B0604020202020204" pitchFamily="34" charset="0"/>
              <a:ea typeface="楷体_GB2312" pitchFamily="49" charset="-122"/>
              <a:sym typeface="Monotype Sorts" pitchFamily="2" charset="2"/>
            </a:endParaRPr>
          </a:p>
          <a:p>
            <a:pPr eaLnBrk="1" hangingPunct="1">
              <a:lnSpc>
                <a:spcPct val="140000"/>
              </a:lnSpc>
              <a:spcBef>
                <a:spcPct val="30000"/>
              </a:spcBef>
              <a:buFontTx/>
              <a:buNone/>
            </a:pPr>
            <a:r>
              <a:rPr lang="en-US" altLang="zh-CN" b="1" dirty="0">
                <a:latin typeface="Arial" panose="020B0604020202020204" pitchFamily="34" charset="0"/>
                <a:ea typeface="楷体_GB2312" pitchFamily="49" charset="-122"/>
                <a:sym typeface="Monotype Sorts" pitchFamily="2" charset="2"/>
              </a:rPr>
              <a:t>     </a:t>
            </a:r>
            <a:r>
              <a:rPr lang="zh-CN" altLang="en-US" b="1" dirty="0">
                <a:latin typeface="Arial" panose="020B0604020202020204" pitchFamily="34" charset="0"/>
                <a:ea typeface="楷体_GB2312" pitchFamily="49" charset="-122"/>
                <a:sym typeface="Monotype Sorts" pitchFamily="2" charset="2"/>
              </a:rPr>
              <a:t>若：</a:t>
            </a:r>
            <a:r>
              <a:rPr lang="en-US" altLang="zh-CN" b="1" dirty="0">
                <a:latin typeface="Arial" panose="020B0604020202020204" pitchFamily="34" charset="0"/>
                <a:ea typeface="楷体_GB2312" pitchFamily="49" charset="-122"/>
                <a:sym typeface="Monotype Sorts" pitchFamily="2" charset="2"/>
              </a:rPr>
              <a:t>A=10</a:t>
            </a:r>
            <a:r>
              <a:rPr lang="zh-CN" altLang="en-US" b="1" dirty="0">
                <a:latin typeface="Arial" panose="020B0604020202020204" pitchFamily="34" charset="0"/>
                <a:ea typeface="楷体_GB2312" pitchFamily="49" charset="-122"/>
                <a:sym typeface="Monotype Sorts" pitchFamily="2" charset="2"/>
              </a:rPr>
              <a:t>，</a:t>
            </a:r>
            <a:r>
              <a:rPr lang="en-US" altLang="zh-CN" b="1" dirty="0">
                <a:latin typeface="Arial" panose="020B0604020202020204" pitchFamily="34" charset="0"/>
                <a:ea typeface="楷体_GB2312" pitchFamily="49" charset="-122"/>
                <a:sym typeface="Monotype Sorts" pitchFamily="2" charset="2"/>
              </a:rPr>
              <a:t>B=5</a:t>
            </a:r>
            <a:r>
              <a:rPr lang="zh-CN" altLang="en-US" b="1" dirty="0">
                <a:latin typeface="Arial" panose="020B0604020202020204" pitchFamily="34" charset="0"/>
                <a:ea typeface="楷体_GB2312" pitchFamily="49" charset="-122"/>
                <a:sym typeface="Monotype Sorts" pitchFamily="2" charset="2"/>
              </a:rPr>
              <a:t>，</a:t>
            </a:r>
            <a:r>
              <a:rPr lang="en-US" altLang="zh-CN" b="1" dirty="0">
                <a:latin typeface="Arial" panose="020B0604020202020204" pitchFamily="34" charset="0"/>
                <a:ea typeface="楷体_GB2312" pitchFamily="49" charset="-122"/>
                <a:sym typeface="Monotype Sorts" pitchFamily="2" charset="2"/>
              </a:rPr>
              <a:t>C=6      </a:t>
            </a:r>
            <a:r>
              <a:rPr lang="zh-CN" altLang="en-US" b="1" dirty="0">
                <a:latin typeface="Arial" panose="020B0604020202020204" pitchFamily="34" charset="0"/>
                <a:ea typeface="楷体_GB2312" pitchFamily="49" charset="-122"/>
                <a:sym typeface="Monotype Sorts" pitchFamily="2" charset="2"/>
              </a:rPr>
              <a:t>结果：</a:t>
            </a:r>
            <a:r>
              <a:rPr lang="en-US" altLang="zh-CN" b="1" dirty="0">
                <a:latin typeface="Arial" panose="020B0604020202020204" pitchFamily="34" charset="0"/>
                <a:ea typeface="楷体_GB2312" pitchFamily="49" charset="-122"/>
                <a:sym typeface="Monotype Sorts" pitchFamily="2" charset="2"/>
              </a:rPr>
              <a:t>FALSE</a:t>
            </a:r>
            <a:r>
              <a:rPr lang="zh-CN" altLang="en-US" b="1" dirty="0">
                <a:latin typeface="Arial" panose="020B0604020202020204" pitchFamily="34" charset="0"/>
                <a:ea typeface="楷体_GB2312" pitchFamily="49" charset="-122"/>
                <a:sym typeface="Monotype Sorts" pitchFamily="2" charset="2"/>
              </a:rPr>
              <a:t>（</a:t>
            </a:r>
            <a:r>
              <a:rPr lang="en-US" altLang="zh-CN" b="1" dirty="0">
                <a:latin typeface="Arial" panose="020B0604020202020204" pitchFamily="34" charset="0"/>
                <a:ea typeface="楷体_GB2312" pitchFamily="49" charset="-122"/>
                <a:sym typeface="Monotype Sorts" pitchFamily="2" charset="2"/>
              </a:rPr>
              <a:t>0</a:t>
            </a:r>
            <a:r>
              <a:rPr lang="zh-CN" altLang="en-US" b="1" dirty="0">
                <a:latin typeface="Arial" panose="020B0604020202020204" pitchFamily="34" charset="0"/>
                <a:ea typeface="楷体_GB2312" pitchFamily="49" charset="-122"/>
                <a:sym typeface="Monotype Sorts" pitchFamily="2" charset="2"/>
              </a:rPr>
              <a:t>）</a:t>
            </a:r>
            <a:endParaRPr lang="en-US" altLang="zh-CN" b="1" dirty="0">
              <a:latin typeface="Arial" panose="020B0604020202020204" pitchFamily="34" charset="0"/>
              <a:ea typeface="楷体_GB2312" pitchFamily="49" charset="-122"/>
              <a:sym typeface="Monotype Sorts" pitchFamily="2" charset="2"/>
            </a:endParaRPr>
          </a:p>
          <a:p>
            <a:pPr eaLnBrk="1" hangingPunct="1">
              <a:lnSpc>
                <a:spcPct val="140000"/>
              </a:lnSpc>
              <a:spcBef>
                <a:spcPct val="30000"/>
              </a:spcBef>
              <a:buFontTx/>
              <a:buNone/>
            </a:pPr>
            <a:endParaRPr lang="zh-CN" altLang="en-US" b="1" dirty="0">
              <a:latin typeface="Arial" panose="020B0604020202020204" pitchFamily="34" charset="0"/>
              <a:ea typeface="楷体_GB2312" pitchFamily="49" charset="-122"/>
              <a:sym typeface="Monotype Sorts" pitchFamily="2" charset="2"/>
            </a:endParaRPr>
          </a:p>
          <a:p>
            <a:pPr eaLnBrk="1" hangingPunct="1">
              <a:lnSpc>
                <a:spcPct val="140000"/>
              </a:lnSpc>
              <a:spcBef>
                <a:spcPct val="0"/>
              </a:spcBef>
              <a:buFontTx/>
              <a:buNone/>
            </a:pPr>
            <a:r>
              <a:rPr lang="en-US" altLang="zh-CN" sz="2000" b="1" dirty="0">
                <a:latin typeface="Arial" panose="020B0604020202020204" pitchFamily="34" charset="0"/>
                <a:ea typeface="楷体_GB2312" pitchFamily="49" charset="-122"/>
              </a:rPr>
              <a:t>5</a:t>
            </a:r>
            <a:r>
              <a:rPr lang="zh-CN" altLang="en-US" sz="2000" b="1" dirty="0">
                <a:latin typeface="Arial" panose="020B0604020202020204" pitchFamily="34" charset="0"/>
                <a:ea typeface="楷体_GB2312" pitchFamily="49" charset="-122"/>
              </a:rPr>
              <a:t>、</a:t>
            </a:r>
            <a:r>
              <a:rPr lang="zh-CN" altLang="en-US" sz="2000" b="1" dirty="0">
                <a:solidFill>
                  <a:srgbClr val="CC0066"/>
                </a:solidFill>
                <a:latin typeface="Arial" panose="020B0604020202020204" pitchFamily="34" charset="0"/>
                <a:ea typeface="楷体_GB2312" pitchFamily="49" charset="-122"/>
              </a:rPr>
              <a:t>能进行自动控制</a:t>
            </a:r>
            <a:endParaRPr lang="zh-CN" altLang="en-US" sz="2000" b="1" dirty="0">
              <a:latin typeface="Arial" panose="020B0604020202020204" pitchFamily="34" charset="0"/>
              <a:ea typeface="楷体_GB2312" pitchFamily="49" charset="-122"/>
            </a:endParaRPr>
          </a:p>
          <a:p>
            <a:pPr eaLnBrk="1" hangingPunct="1">
              <a:lnSpc>
                <a:spcPct val="140000"/>
              </a:lnSpc>
              <a:spcBef>
                <a:spcPct val="0"/>
              </a:spcBef>
              <a:buFontTx/>
              <a:buNone/>
            </a:pPr>
            <a:r>
              <a:rPr lang="zh-CN" altLang="en-US" b="1" dirty="0">
                <a:latin typeface="Arial" panose="020B0604020202020204" pitchFamily="34" charset="0"/>
                <a:ea typeface="楷体_GB2312" pitchFamily="49" charset="-122"/>
              </a:rPr>
              <a:t>     计算机内部的操作运算全是根据人们事先编制好的程序自动控制进行的。</a:t>
            </a:r>
            <a:endParaRPr lang="zh-CN" altLang="en-US" b="1" dirty="0">
              <a:latin typeface="Arial" panose="020B0604020202020204" pitchFamily="34" charset="0"/>
              <a:ea typeface="楷体_GB2312" pitchFamily="49" charset="-122"/>
              <a:sym typeface="Monotype Sorts" pitchFamily="2" charset="2"/>
            </a:endParaRP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395536" y="1412776"/>
            <a:ext cx="8064896" cy="4482124"/>
          </a:xfrm>
          <a:prstGeom prst="rect">
            <a:avLst/>
          </a:prstGeom>
          <a:noFill/>
        </p:spPr>
        <p:txBody>
          <a:bodyPr wrap="square">
            <a:spAutoFit/>
          </a:bodyPr>
          <a:lstStyle/>
          <a:p>
            <a:pPr indent="304800" algn="just">
              <a:lnSpc>
                <a:spcPct val="150000"/>
              </a:lnSpc>
            </a:pPr>
            <a:r>
              <a:rPr lang="zh-CN" altLang="en-US" sz="1600" b="1" dirty="0">
                <a:latin typeface="Arial" panose="020B0604020202020204" pitchFamily="34" charset="0"/>
                <a:ea typeface="楷体_GB2312" pitchFamily="49" charset="-122"/>
              </a:rPr>
              <a:t>综上：</a:t>
            </a:r>
            <a:r>
              <a:rPr lang="zh-CN" altLang="zh-CN" sz="1600" b="1" dirty="0">
                <a:latin typeface="Arial" panose="020B0604020202020204" pitchFamily="34" charset="0"/>
                <a:ea typeface="楷体_GB2312" pitchFamily="49" charset="-122"/>
              </a:rPr>
              <a:t>计算机中存储和计算数据时涉及的数据单位包括位、字节、字长。</a:t>
            </a:r>
            <a:endParaRPr lang="zh-CN" altLang="zh-CN" sz="1600" b="1" dirty="0">
              <a:latin typeface="Arial" panose="020B0604020202020204" pitchFamily="34" charset="0"/>
              <a:ea typeface="楷体_GB2312" pitchFamily="49" charset="-122"/>
            </a:endParaRPr>
          </a:p>
          <a:p>
            <a:pPr indent="304800">
              <a:lnSpc>
                <a:spcPct val="150000"/>
              </a:lnSpc>
            </a:pP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位 （</a:t>
            </a:r>
            <a:r>
              <a:rPr lang="en-US"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bit</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是计算机中数据的</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最小单位</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。计算机中的数据都是以</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二进制</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形式来表示的，每一个数都是由</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多个数码（</a:t>
            </a:r>
            <a:r>
              <a:rPr lang="en-US"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0</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和</a:t>
            </a:r>
            <a:r>
              <a:rPr lang="en-US"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的组合）来表示</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的，其中每</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一个数码就是一位</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，通常用小写字母</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表示。</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nSpc>
                <a:spcPct val="150000"/>
              </a:lnSpc>
            </a:pP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字节（</a:t>
            </a:r>
            <a:r>
              <a:rPr lang="en-US"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Byte</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是计算机中</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信息组织和存储的基本单位</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。在对二进制数据进行存储时，</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以</a:t>
            </a:r>
            <a:r>
              <a:rPr lang="en-US"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8</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位二进制数为一个单元存放称为一个字节</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，通常用大写字母</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表示，</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字节</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=8</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位。此外还有</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KB</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（千字节）、</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MB</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（兆字节）、</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GB</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（吉字节）、</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TB</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（太字节）等。</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nSpc>
                <a:spcPct val="150000"/>
              </a:lnSpc>
            </a:pP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1KB=1024B=2</a:t>
            </a:r>
            <a:r>
              <a:rPr lang="en-US" altLang="zh-CN" sz="1600" b="1" kern="100" baseline="30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10</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 </a:t>
            </a:r>
            <a:r>
              <a:rPr lang="en-US" altLang="zh-CN" sz="1600" b="1" kern="100" dirty="0">
                <a:latin typeface="Calibri" panose="020F0502020204030204" pitchFamily="34" charset="0"/>
                <a:ea typeface="宋体" panose="02010600030101010101" pitchFamily="2" charset="-122"/>
                <a:cs typeface="Times New Roman" panose="02020603050405020304" pitchFamily="18" charset="0"/>
              </a:rPr>
              <a:t>                                    </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1MB=1024KB=2</a:t>
            </a:r>
            <a:r>
              <a:rPr lang="en-US" altLang="zh-CN" sz="1600" b="1" kern="100" baseline="30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20</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nSpc>
                <a:spcPct val="150000"/>
              </a:lnSpc>
            </a:pP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        1GB=1024MB=2</a:t>
            </a:r>
            <a:r>
              <a:rPr lang="en-US" altLang="zh-CN" sz="1600" b="1" kern="100" baseline="30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30</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r>
              <a:rPr lang="en-US" altLang="zh-CN" sz="1600" b="1" kern="100" dirty="0">
                <a:latin typeface="Calibri" panose="020F0502020204030204" pitchFamily="34" charset="0"/>
                <a:ea typeface="宋体" panose="02010600030101010101" pitchFamily="2" charset="-122"/>
                <a:cs typeface="Times New Roman" panose="02020603050405020304" pitchFamily="18" charset="0"/>
              </a:rPr>
              <a:t>                                 </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1TB=1024GB=2</a:t>
            </a:r>
            <a:r>
              <a:rPr lang="en-US" altLang="zh-CN" sz="1600" b="1" kern="100" baseline="300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40</a:t>
            </a:r>
            <a:r>
              <a:rPr lang="en-US"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B</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a:p>
            <a:pPr indent="304800">
              <a:lnSpc>
                <a:spcPct val="150000"/>
              </a:lnSpc>
            </a:pP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字长（</a:t>
            </a:r>
            <a:r>
              <a:rPr lang="en-US"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Word Size</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是计算机一次能够</a:t>
            </a:r>
            <a:r>
              <a:rPr lang="zh-CN" altLang="zh-CN" sz="1600" b="1" kern="100" dirty="0">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同时</a:t>
            </a:r>
            <a:r>
              <a:rPr lang="zh-CN" altLang="zh-CN" sz="1600" b="1" kern="100" dirty="0">
                <a:solidFill>
                  <a:srgbClr val="000000"/>
                </a:solidFill>
                <a:effectLst/>
                <a:latin typeface="Calibri" panose="020F0502020204030204" pitchFamily="34" charset="0"/>
                <a:ea typeface="宋体" panose="02010600030101010101" pitchFamily="2" charset="-122"/>
                <a:cs typeface="Times New Roman" panose="02020603050405020304" pitchFamily="18" charset="0"/>
              </a:rPr>
              <a:t>（并行）处理二进制位数。是衡量计算机性能的主要指标之一，字长越长，计算机的数据处理速度越快。字长通常是字节的整倍数，</a:t>
            </a:r>
            <a:r>
              <a:rPr lang="zh-CN" altLang="zh-CN" sz="1600" b="1" kern="100" dirty="0">
                <a:solidFill>
                  <a:srgbClr val="333333"/>
                </a:solidFill>
                <a:effectLst/>
                <a:latin typeface="Arial" panose="020B0604020202020204" pitchFamily="34" charset="0"/>
                <a:ea typeface="宋体" panose="02010600030101010101" pitchFamily="2" charset="-122"/>
                <a:cs typeface="Arial" panose="020B0604020202020204" pitchFamily="34" charset="0"/>
              </a:rPr>
              <a:t>常用的字长为</a:t>
            </a:r>
            <a:r>
              <a:rPr lang="en-US" altLang="zh-CN" sz="1600" b="1" kern="100" dirty="0">
                <a:solidFill>
                  <a:srgbClr val="333333"/>
                </a:solidFill>
                <a:effectLst/>
                <a:latin typeface="Arial" panose="020B0604020202020204" pitchFamily="34" charset="0"/>
                <a:ea typeface="宋体" panose="02010600030101010101" pitchFamily="2" charset="-122"/>
                <a:cs typeface="Times New Roman" panose="02020603050405020304" pitchFamily="18" charset="0"/>
              </a:rPr>
              <a:t>8</a:t>
            </a:r>
            <a:r>
              <a:rPr lang="zh-CN" altLang="zh-CN" sz="1600" b="1" kern="100" dirty="0">
                <a:solidFill>
                  <a:srgbClr val="333333"/>
                </a:solidFill>
                <a:effectLst/>
                <a:latin typeface="Arial" panose="020B0604020202020204" pitchFamily="34" charset="0"/>
                <a:ea typeface="宋体" panose="02010600030101010101" pitchFamily="2" charset="-122"/>
                <a:cs typeface="Arial" panose="020B0604020202020204" pitchFamily="34" charset="0"/>
              </a:rPr>
              <a:t>位、</a:t>
            </a:r>
            <a:r>
              <a:rPr lang="en-US" altLang="zh-CN" sz="1600" b="1" kern="100" dirty="0">
                <a:solidFill>
                  <a:srgbClr val="333333"/>
                </a:solidFill>
                <a:effectLst/>
                <a:latin typeface="Arial" panose="020B0604020202020204" pitchFamily="34" charset="0"/>
                <a:ea typeface="宋体" panose="02010600030101010101" pitchFamily="2" charset="-122"/>
                <a:cs typeface="Times New Roman" panose="02020603050405020304" pitchFamily="18" charset="0"/>
              </a:rPr>
              <a:t>16</a:t>
            </a:r>
            <a:r>
              <a:rPr lang="zh-CN" altLang="zh-CN" sz="1600" b="1" kern="100" dirty="0">
                <a:solidFill>
                  <a:srgbClr val="333333"/>
                </a:solidFill>
                <a:effectLst/>
                <a:latin typeface="Arial" panose="020B0604020202020204" pitchFamily="34" charset="0"/>
                <a:ea typeface="宋体" panose="02010600030101010101" pitchFamily="2" charset="-122"/>
                <a:cs typeface="Arial" panose="020B0604020202020204" pitchFamily="34" charset="0"/>
              </a:rPr>
              <a:t>位、</a:t>
            </a:r>
            <a:r>
              <a:rPr lang="en-US" altLang="zh-CN" sz="1600" b="1" kern="100" dirty="0">
                <a:solidFill>
                  <a:srgbClr val="333333"/>
                </a:solidFill>
                <a:effectLst/>
                <a:latin typeface="Arial" panose="020B0604020202020204" pitchFamily="34" charset="0"/>
                <a:ea typeface="宋体" panose="02010600030101010101" pitchFamily="2" charset="-122"/>
                <a:cs typeface="Times New Roman" panose="02020603050405020304" pitchFamily="18" charset="0"/>
              </a:rPr>
              <a:t>32</a:t>
            </a:r>
            <a:r>
              <a:rPr lang="zh-CN" altLang="zh-CN" sz="1600" b="1" kern="100" dirty="0">
                <a:solidFill>
                  <a:srgbClr val="333333"/>
                </a:solidFill>
                <a:effectLst/>
                <a:latin typeface="Arial" panose="020B0604020202020204" pitchFamily="34" charset="0"/>
                <a:ea typeface="宋体" panose="02010600030101010101" pitchFamily="2" charset="-122"/>
                <a:cs typeface="Arial" panose="020B0604020202020204" pitchFamily="34" charset="0"/>
              </a:rPr>
              <a:t>位和</a:t>
            </a:r>
            <a:r>
              <a:rPr lang="en-US" altLang="zh-CN" sz="1600" b="1" kern="100" dirty="0">
                <a:solidFill>
                  <a:srgbClr val="333333"/>
                </a:solidFill>
                <a:effectLst/>
                <a:latin typeface="Arial" panose="020B0604020202020204" pitchFamily="34" charset="0"/>
                <a:ea typeface="宋体" panose="02010600030101010101" pitchFamily="2" charset="-122"/>
                <a:cs typeface="Times New Roman" panose="02020603050405020304" pitchFamily="18" charset="0"/>
              </a:rPr>
              <a:t>64</a:t>
            </a:r>
            <a:r>
              <a:rPr lang="zh-CN" altLang="zh-CN" sz="1600" b="1" kern="100" dirty="0">
                <a:solidFill>
                  <a:srgbClr val="333333"/>
                </a:solidFill>
                <a:effectLst/>
                <a:latin typeface="Arial" panose="020B0604020202020204" pitchFamily="34" charset="0"/>
                <a:ea typeface="宋体" panose="02010600030101010101" pitchFamily="2" charset="-122"/>
                <a:cs typeface="Arial" panose="020B0604020202020204" pitchFamily="34" charset="0"/>
              </a:rPr>
              <a:t>位。</a:t>
            </a:r>
            <a:endParaRPr lang="zh-CN" altLang="zh-CN" sz="1600" b="1"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899592" y="1484784"/>
            <a:ext cx="7542584" cy="3115918"/>
          </a:xfrm>
          <a:prstGeom prst="rect">
            <a:avLst/>
          </a:prstGeom>
          <a:noFill/>
        </p:spPr>
        <p:txBody>
          <a:bodyPr wrap="square">
            <a:spAutoFit/>
          </a:bodyPr>
          <a:lstStyle/>
          <a:p>
            <a:r>
              <a:rPr lang="zh-CN" altLang="en-US" sz="1800" b="1" dirty="0">
                <a:latin typeface="Arial" panose="020B0604020202020204" pitchFamily="34" charset="0"/>
                <a:ea typeface="楷体_GB2312" pitchFamily="49" charset="-122"/>
              </a:rPr>
              <a:t>例：</a:t>
            </a:r>
            <a:r>
              <a:rPr lang="zh-CN" altLang="en-US" b="1" dirty="0">
                <a:latin typeface="Arial" panose="020B0604020202020204" pitchFamily="34" charset="0"/>
                <a:ea typeface="楷体_GB2312" pitchFamily="49" charset="-122"/>
              </a:rPr>
              <a:t>一般用微处理器的（    ）来进行分类</a:t>
            </a:r>
            <a:endParaRPr lang="en-US" altLang="zh-CN" b="1" dirty="0">
              <a:latin typeface="Arial" panose="020B0604020202020204" pitchFamily="34" charset="0"/>
              <a:ea typeface="楷体_GB2312" pitchFamily="49" charset="-122"/>
            </a:endParaRPr>
          </a:p>
          <a:p>
            <a:endParaRPr lang="zh-CN" altLang="en-US" b="1" dirty="0">
              <a:latin typeface="Arial" panose="020B0604020202020204" pitchFamily="34" charset="0"/>
              <a:ea typeface="楷体_GB2312" pitchFamily="49" charset="-122"/>
            </a:endParaRPr>
          </a:p>
          <a:p>
            <a:pPr eaLnBrk="1" hangingPunct="1">
              <a:lnSpc>
                <a:spcPct val="200000"/>
              </a:lnSpc>
              <a:spcBef>
                <a:spcPct val="30000"/>
              </a:spcBef>
              <a:buFontTx/>
              <a:buNone/>
            </a:pPr>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zh-CN" altLang="en-US" b="1" dirty="0"/>
              <a:t>字长</a:t>
            </a:r>
            <a:endParaRPr lang="en-US" altLang="zh-CN" sz="1800" b="1" dirty="0">
              <a:latin typeface="Arial" panose="020B0604020202020204" pitchFamily="34" charset="0"/>
              <a:ea typeface="楷体_GB2312" pitchFamily="49" charset="-122"/>
            </a:endParaRPr>
          </a:p>
          <a:p>
            <a:pPr eaLnBrk="1" hangingPunct="1">
              <a:lnSpc>
                <a:spcPct val="200000"/>
              </a:lnSpc>
              <a:spcBef>
                <a:spcPct val="30000"/>
              </a:spcBef>
              <a:buFontTx/>
              <a:buNone/>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zh-CN" altLang="en-US" b="1" dirty="0"/>
              <a:t>规格</a:t>
            </a:r>
            <a:endParaRPr lang="en-US" altLang="zh-CN" b="1" dirty="0"/>
          </a:p>
          <a:p>
            <a:pPr eaLnBrk="1" hangingPunct="1">
              <a:lnSpc>
                <a:spcPct val="200000"/>
              </a:lnSpc>
              <a:spcBef>
                <a:spcPct val="30000"/>
              </a:spcBef>
              <a:buFontTx/>
              <a:buNone/>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zh-CN" altLang="en-US" b="1" dirty="0"/>
              <a:t>性能</a:t>
            </a:r>
            <a:endParaRPr lang="en-US" altLang="zh-CN" sz="1800" b="1" dirty="0">
              <a:latin typeface="Arial" panose="020B0604020202020204" pitchFamily="34" charset="0"/>
              <a:ea typeface="楷体_GB2312" pitchFamily="49" charset="-122"/>
            </a:endParaRPr>
          </a:p>
          <a:p>
            <a:pPr>
              <a:lnSpc>
                <a:spcPct val="200000"/>
              </a:lnSpc>
              <a:spcBef>
                <a:spcPct val="30000"/>
              </a:spcBef>
            </a:pPr>
            <a:r>
              <a:rPr lang="en-US" altLang="zh-CN" sz="1800" b="1" dirty="0">
                <a:latin typeface="Arial" panose="020B0604020202020204" pitchFamily="34" charset="0"/>
                <a:ea typeface="楷体_GB2312" pitchFamily="49" charset="-122"/>
              </a:rPr>
              <a:t>        D</a:t>
            </a:r>
            <a:r>
              <a:rPr lang="zh-CN" altLang="en-US" sz="1800" b="1" dirty="0">
                <a:latin typeface="Arial" panose="020B0604020202020204" pitchFamily="34" charset="0"/>
                <a:ea typeface="楷体_GB2312" pitchFamily="49" charset="-122"/>
              </a:rPr>
              <a:t>、</a:t>
            </a:r>
            <a:r>
              <a:rPr lang="zh-CN" altLang="en-US" b="1" dirty="0"/>
              <a:t>价格</a:t>
            </a:r>
            <a:endParaRPr lang="zh-CN" altLang="en-US" b="1" dirty="0"/>
          </a:p>
        </p:txBody>
      </p:sp>
      <p:sp>
        <p:nvSpPr>
          <p:cNvPr id="10" name="文本框 9"/>
          <p:cNvSpPr txBox="1"/>
          <p:nvPr/>
        </p:nvSpPr>
        <p:spPr>
          <a:xfrm>
            <a:off x="3491880" y="1484784"/>
            <a:ext cx="360040" cy="369332"/>
          </a:xfrm>
          <a:prstGeom prst="rect">
            <a:avLst/>
          </a:prstGeom>
          <a:noFill/>
        </p:spPr>
        <p:txBody>
          <a:bodyPr wrap="square">
            <a:spAutoFit/>
          </a:bodyPr>
          <a:lstStyle/>
          <a:p>
            <a:r>
              <a:rPr lang="en-US" altLang="zh-CN" b="1" dirty="0">
                <a:solidFill>
                  <a:srgbClr val="FF0000"/>
                </a:solidFill>
              </a:rPr>
              <a:t>A</a:t>
            </a:r>
            <a:endParaRPr lang="zh-CN" altLang="en-US" b="1"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899592" y="1484784"/>
            <a:ext cx="7542584" cy="3115918"/>
          </a:xfrm>
          <a:prstGeom prst="rect">
            <a:avLst/>
          </a:prstGeom>
          <a:noFill/>
        </p:spPr>
        <p:txBody>
          <a:bodyPr wrap="square">
            <a:spAutoFit/>
          </a:bodyPr>
          <a:lstStyle/>
          <a:p>
            <a:r>
              <a:rPr lang="zh-CN" altLang="en-US" sz="1800" b="1" dirty="0">
                <a:latin typeface="Arial" panose="020B0604020202020204" pitchFamily="34" charset="0"/>
                <a:ea typeface="楷体_GB2312" pitchFamily="49" charset="-122"/>
              </a:rPr>
              <a:t>例：</a:t>
            </a:r>
            <a:r>
              <a:rPr lang="zh-CN" altLang="en-US" b="1" dirty="0">
                <a:latin typeface="Arial" panose="020B0604020202020204" pitchFamily="34" charset="0"/>
                <a:ea typeface="楷体_GB2312" pitchFamily="49" charset="-122"/>
              </a:rPr>
              <a:t>20GB的硬盘表示容量为（    ）</a:t>
            </a:r>
            <a:endParaRPr lang="en-US" altLang="zh-CN" b="1" dirty="0">
              <a:latin typeface="Arial" panose="020B0604020202020204" pitchFamily="34" charset="0"/>
              <a:ea typeface="楷体_GB2312" pitchFamily="49" charset="-122"/>
            </a:endParaRPr>
          </a:p>
          <a:p>
            <a:endParaRPr lang="zh-CN" altLang="en-US" b="1" dirty="0">
              <a:latin typeface="Arial" panose="020B0604020202020204" pitchFamily="34" charset="0"/>
              <a:ea typeface="楷体_GB2312" pitchFamily="49" charset="-122"/>
            </a:endParaRPr>
          </a:p>
          <a:p>
            <a:pPr eaLnBrk="1" hangingPunct="1">
              <a:lnSpc>
                <a:spcPct val="200000"/>
              </a:lnSpc>
              <a:spcBef>
                <a:spcPct val="30000"/>
              </a:spcBef>
              <a:buFontTx/>
              <a:buNone/>
            </a:pPr>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20</a:t>
            </a:r>
            <a:r>
              <a:rPr lang="zh-CN" altLang="en-US" b="1" dirty="0"/>
              <a:t>亿个字节</a:t>
            </a:r>
            <a:endParaRPr lang="en-US" altLang="zh-CN" sz="1800" b="1" dirty="0">
              <a:latin typeface="Arial" panose="020B0604020202020204" pitchFamily="34" charset="0"/>
              <a:ea typeface="楷体_GB2312" pitchFamily="49" charset="-122"/>
            </a:endParaRPr>
          </a:p>
          <a:p>
            <a:pPr eaLnBrk="1" hangingPunct="1">
              <a:lnSpc>
                <a:spcPct val="200000"/>
              </a:lnSpc>
              <a:spcBef>
                <a:spcPct val="30000"/>
              </a:spcBef>
              <a:buFontTx/>
              <a:buNone/>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20</a:t>
            </a:r>
            <a:r>
              <a:rPr lang="zh-CN" altLang="en-US" b="1" dirty="0"/>
              <a:t>亿个二进制位</a:t>
            </a:r>
            <a:endParaRPr lang="en-US" altLang="zh-CN" sz="1800" b="1" dirty="0">
              <a:latin typeface="Arial" panose="020B0604020202020204" pitchFamily="34" charset="0"/>
              <a:ea typeface="楷体_GB2312" pitchFamily="49" charset="-122"/>
            </a:endParaRPr>
          </a:p>
          <a:p>
            <a:pPr eaLnBrk="1" hangingPunct="1">
              <a:lnSpc>
                <a:spcPct val="200000"/>
              </a:lnSpc>
              <a:spcBef>
                <a:spcPct val="30000"/>
              </a:spcBef>
              <a:buFontTx/>
              <a:buNone/>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200</a:t>
            </a:r>
            <a:r>
              <a:rPr lang="zh-CN" altLang="en-US" b="1" dirty="0"/>
              <a:t>亿个字节</a:t>
            </a:r>
            <a:endParaRPr lang="en-US" altLang="zh-CN" sz="1800" b="1" dirty="0">
              <a:latin typeface="Arial" panose="020B0604020202020204" pitchFamily="34" charset="0"/>
              <a:ea typeface="楷体_GB2312" pitchFamily="49" charset="-122"/>
            </a:endParaRPr>
          </a:p>
          <a:p>
            <a:pPr>
              <a:lnSpc>
                <a:spcPct val="200000"/>
              </a:lnSpc>
              <a:spcBef>
                <a:spcPct val="30000"/>
              </a:spcBef>
            </a:pPr>
            <a:r>
              <a:rPr lang="en-US" altLang="zh-CN" sz="1800" b="1" dirty="0">
                <a:latin typeface="Arial" panose="020B0604020202020204" pitchFamily="34" charset="0"/>
                <a:ea typeface="楷体_GB2312" pitchFamily="49" charset="-122"/>
              </a:rPr>
              <a:t>        D</a:t>
            </a:r>
            <a:r>
              <a:rPr lang="zh-CN" altLang="en-US" sz="1800" b="1" dirty="0">
                <a:latin typeface="Arial" panose="020B0604020202020204" pitchFamily="34" charset="0"/>
                <a:ea typeface="楷体_GB2312" pitchFamily="49" charset="-122"/>
              </a:rPr>
              <a:t>、</a:t>
            </a:r>
            <a:r>
              <a:rPr lang="en-US" altLang="zh-CN" b="1" dirty="0"/>
              <a:t>200</a:t>
            </a:r>
            <a:r>
              <a:rPr lang="zh-CN" altLang="en-US" b="1" dirty="0"/>
              <a:t>亿个二进制位</a:t>
            </a:r>
            <a:endParaRPr lang="zh-CN" altLang="en-US" b="1" dirty="0"/>
          </a:p>
        </p:txBody>
      </p:sp>
      <p:sp>
        <p:nvSpPr>
          <p:cNvPr id="10" name="文本框 9"/>
          <p:cNvSpPr txBox="1"/>
          <p:nvPr/>
        </p:nvSpPr>
        <p:spPr>
          <a:xfrm>
            <a:off x="4067944" y="1484784"/>
            <a:ext cx="360040" cy="369332"/>
          </a:xfrm>
          <a:prstGeom prst="rect">
            <a:avLst/>
          </a:prstGeom>
          <a:noFill/>
        </p:spPr>
        <p:txBody>
          <a:bodyPr wrap="square">
            <a:spAutoFit/>
          </a:bodyPr>
          <a:lstStyle/>
          <a:p>
            <a:r>
              <a:rPr lang="en-US" altLang="zh-CN" b="1" dirty="0">
                <a:solidFill>
                  <a:srgbClr val="FF0000"/>
                </a:solidFill>
              </a:rPr>
              <a:t>C</a:t>
            </a:r>
            <a:endParaRPr lang="zh-CN" altLang="en-US" b="1"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899592" y="1484784"/>
            <a:ext cx="7542584" cy="3115918"/>
          </a:xfrm>
          <a:prstGeom prst="rect">
            <a:avLst/>
          </a:prstGeom>
          <a:noFill/>
        </p:spPr>
        <p:txBody>
          <a:bodyPr wrap="square">
            <a:spAutoFit/>
          </a:bodyPr>
          <a:lstStyle/>
          <a:p>
            <a:r>
              <a:rPr lang="zh-CN" altLang="en-US" sz="1800" b="1" dirty="0">
                <a:latin typeface="Arial" panose="020B0604020202020204" pitchFamily="34" charset="0"/>
                <a:ea typeface="楷体_GB2312" pitchFamily="49" charset="-122"/>
              </a:rPr>
              <a:t>例：</a:t>
            </a:r>
            <a:r>
              <a:rPr lang="zh-CN" altLang="en-US" b="1" dirty="0">
                <a:latin typeface="Arial" panose="020B0604020202020204" pitchFamily="34" charset="0"/>
                <a:ea typeface="楷体_GB2312" pitchFamily="49" charset="-122"/>
              </a:rPr>
              <a:t>下列等式表示正确的是  （    ）</a:t>
            </a:r>
            <a:endParaRPr lang="en-US" altLang="zh-CN" b="1" dirty="0">
              <a:latin typeface="Arial" panose="020B0604020202020204" pitchFamily="34" charset="0"/>
              <a:ea typeface="楷体_GB2312" pitchFamily="49" charset="-122"/>
            </a:endParaRPr>
          </a:p>
          <a:p>
            <a:endParaRPr lang="zh-CN" altLang="en-US" b="1" dirty="0">
              <a:latin typeface="Arial" panose="020B0604020202020204" pitchFamily="34" charset="0"/>
              <a:ea typeface="楷体_GB2312" pitchFamily="49" charset="-122"/>
            </a:endParaRPr>
          </a:p>
          <a:p>
            <a:pPr eaLnBrk="1" hangingPunct="1">
              <a:lnSpc>
                <a:spcPct val="200000"/>
              </a:lnSpc>
              <a:spcBef>
                <a:spcPct val="30000"/>
              </a:spcBef>
              <a:buFontTx/>
              <a:buNone/>
            </a:pPr>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1 KB=1024 X 1024 B</a:t>
            </a:r>
            <a:endParaRPr lang="en-US" altLang="zh-CN" sz="1800" b="1" dirty="0">
              <a:latin typeface="Arial" panose="020B0604020202020204" pitchFamily="34" charset="0"/>
              <a:ea typeface="楷体_GB2312" pitchFamily="49" charset="-122"/>
            </a:endParaRPr>
          </a:p>
          <a:p>
            <a:pPr eaLnBrk="1" hangingPunct="1">
              <a:lnSpc>
                <a:spcPct val="200000"/>
              </a:lnSpc>
              <a:spcBef>
                <a:spcPct val="30000"/>
              </a:spcBef>
              <a:buFontTx/>
              <a:buNone/>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1 MB=1024 B</a:t>
            </a:r>
            <a:endParaRPr lang="en-US" altLang="zh-CN" sz="1800" b="1" dirty="0">
              <a:latin typeface="Arial" panose="020B0604020202020204" pitchFamily="34" charset="0"/>
              <a:ea typeface="楷体_GB2312" pitchFamily="49" charset="-122"/>
            </a:endParaRPr>
          </a:p>
          <a:p>
            <a:pPr eaLnBrk="1" hangingPunct="1">
              <a:lnSpc>
                <a:spcPct val="200000"/>
              </a:lnSpc>
              <a:spcBef>
                <a:spcPct val="30000"/>
              </a:spcBef>
              <a:buFontTx/>
              <a:buNone/>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1 KB=1024 MB</a:t>
            </a:r>
            <a:endParaRPr lang="en-US" altLang="zh-CN" sz="1800" b="1" dirty="0">
              <a:latin typeface="Arial" panose="020B0604020202020204" pitchFamily="34" charset="0"/>
              <a:ea typeface="楷体_GB2312" pitchFamily="49" charset="-122"/>
            </a:endParaRPr>
          </a:p>
          <a:p>
            <a:pPr>
              <a:lnSpc>
                <a:spcPct val="200000"/>
              </a:lnSpc>
              <a:spcBef>
                <a:spcPct val="30000"/>
              </a:spcBef>
            </a:pPr>
            <a:r>
              <a:rPr lang="en-US" altLang="zh-CN" sz="1800" b="1" dirty="0">
                <a:latin typeface="Arial" panose="020B0604020202020204" pitchFamily="34" charset="0"/>
                <a:ea typeface="楷体_GB2312" pitchFamily="49" charset="-122"/>
              </a:rPr>
              <a:t>        D</a:t>
            </a:r>
            <a:r>
              <a:rPr lang="zh-CN" altLang="en-US" sz="1800" b="1" dirty="0">
                <a:latin typeface="Arial" panose="020B0604020202020204" pitchFamily="34" charset="0"/>
                <a:ea typeface="楷体_GB2312" pitchFamily="49" charset="-122"/>
              </a:rPr>
              <a:t>、</a:t>
            </a:r>
            <a:r>
              <a:rPr lang="en-US" altLang="zh-CN" b="1" dirty="0"/>
              <a:t>1 MB=1024 X 1024 B</a:t>
            </a:r>
            <a:endParaRPr lang="zh-CN" altLang="en-US" b="1" dirty="0"/>
          </a:p>
        </p:txBody>
      </p:sp>
      <p:sp>
        <p:nvSpPr>
          <p:cNvPr id="10" name="文本框 9"/>
          <p:cNvSpPr txBox="1"/>
          <p:nvPr/>
        </p:nvSpPr>
        <p:spPr>
          <a:xfrm>
            <a:off x="4067944" y="1484784"/>
            <a:ext cx="360040" cy="369332"/>
          </a:xfrm>
          <a:prstGeom prst="rect">
            <a:avLst/>
          </a:prstGeom>
          <a:noFill/>
        </p:spPr>
        <p:txBody>
          <a:bodyPr wrap="square">
            <a:spAutoFit/>
          </a:bodyPr>
          <a:lstStyle/>
          <a:p>
            <a:r>
              <a:rPr lang="en-US" altLang="zh-CN" b="1" dirty="0">
                <a:solidFill>
                  <a:srgbClr val="FF0000"/>
                </a:solidFill>
              </a:rPr>
              <a:t>D</a:t>
            </a:r>
            <a:endParaRPr lang="zh-CN" altLang="en-US" b="1"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899592" y="1484784"/>
            <a:ext cx="7542584" cy="3115918"/>
          </a:xfrm>
          <a:prstGeom prst="rect">
            <a:avLst/>
          </a:prstGeom>
          <a:noFill/>
        </p:spPr>
        <p:txBody>
          <a:bodyPr wrap="square">
            <a:spAutoFit/>
          </a:bodyPr>
          <a:lstStyle/>
          <a:p>
            <a:r>
              <a:rPr lang="zh-CN" altLang="en-US" sz="1800" b="1" dirty="0">
                <a:latin typeface="Arial" panose="020B0604020202020204" pitchFamily="34" charset="0"/>
                <a:ea typeface="楷体_GB2312" pitchFamily="49" charset="-122"/>
              </a:rPr>
              <a:t>例：</a:t>
            </a:r>
            <a:r>
              <a:rPr lang="zh-CN" altLang="en-US" b="1" dirty="0">
                <a:latin typeface="Arial" panose="020B0604020202020204" pitchFamily="34" charset="0"/>
                <a:ea typeface="楷体_GB2312" pitchFamily="49" charset="-122"/>
              </a:rPr>
              <a:t>在计算机的硬件中构成存储器的最小单位是  （    ）</a:t>
            </a:r>
            <a:endParaRPr lang="en-US" altLang="zh-CN" b="1" dirty="0">
              <a:latin typeface="Arial" panose="020B0604020202020204" pitchFamily="34" charset="0"/>
              <a:ea typeface="楷体_GB2312" pitchFamily="49" charset="-122"/>
            </a:endParaRPr>
          </a:p>
          <a:p>
            <a:endParaRPr lang="zh-CN" altLang="en-US" b="1" dirty="0">
              <a:latin typeface="Arial" panose="020B0604020202020204" pitchFamily="34" charset="0"/>
              <a:ea typeface="楷体_GB2312" pitchFamily="49" charset="-122"/>
            </a:endParaRPr>
          </a:p>
          <a:p>
            <a:pPr eaLnBrk="1" hangingPunct="1">
              <a:lnSpc>
                <a:spcPct val="200000"/>
              </a:lnSpc>
              <a:spcBef>
                <a:spcPct val="30000"/>
              </a:spcBef>
              <a:buFontTx/>
              <a:buNone/>
            </a:pPr>
            <a:r>
              <a:rPr lang="zh-CN" altLang="en-US" sz="1800" b="1" dirty="0">
                <a:latin typeface="Arial" panose="020B0604020202020204" pitchFamily="34" charset="0"/>
                <a:ea typeface="楷体_GB2312" pitchFamily="49" charset="-122"/>
              </a:rPr>
              <a:t>        </a:t>
            </a:r>
            <a:r>
              <a:rPr lang="en-US" altLang="zh-CN" sz="1800" b="1" dirty="0">
                <a:latin typeface="Arial" panose="020B0604020202020204" pitchFamily="34" charset="0"/>
                <a:ea typeface="楷体_GB2312" pitchFamily="49" charset="-122"/>
              </a:rPr>
              <a:t>A</a:t>
            </a:r>
            <a:r>
              <a:rPr lang="zh-CN" altLang="en-US" sz="1800" b="1" dirty="0">
                <a:latin typeface="Arial" panose="020B0604020202020204" pitchFamily="34" charset="0"/>
                <a:ea typeface="楷体_GB2312" pitchFamily="49" charset="-122"/>
              </a:rPr>
              <a:t>、</a:t>
            </a:r>
            <a:r>
              <a:rPr lang="en-US" altLang="zh-CN" b="1" dirty="0"/>
              <a:t> </a:t>
            </a:r>
            <a:r>
              <a:rPr lang="zh-CN" altLang="en-US" b="1" dirty="0"/>
              <a:t>字节（</a:t>
            </a:r>
            <a:r>
              <a:rPr lang="en-US" altLang="zh-CN" b="1" dirty="0"/>
              <a:t>Byte</a:t>
            </a:r>
            <a:r>
              <a:rPr lang="zh-CN" altLang="en-US" b="1" dirty="0"/>
              <a:t>）</a:t>
            </a:r>
            <a:endParaRPr lang="en-US" altLang="zh-CN" sz="1800" b="1" dirty="0">
              <a:latin typeface="Arial" panose="020B0604020202020204" pitchFamily="34" charset="0"/>
              <a:ea typeface="楷体_GB2312" pitchFamily="49" charset="-122"/>
            </a:endParaRPr>
          </a:p>
          <a:p>
            <a:pPr eaLnBrk="1" hangingPunct="1">
              <a:lnSpc>
                <a:spcPct val="200000"/>
              </a:lnSpc>
              <a:spcBef>
                <a:spcPct val="30000"/>
              </a:spcBef>
              <a:buFontTx/>
              <a:buNone/>
            </a:pPr>
            <a:r>
              <a:rPr lang="en-US" altLang="zh-CN" sz="1800" b="1" dirty="0">
                <a:latin typeface="Arial" panose="020B0604020202020204" pitchFamily="34" charset="0"/>
                <a:ea typeface="楷体_GB2312" pitchFamily="49" charset="-122"/>
              </a:rPr>
              <a:t>        B</a:t>
            </a:r>
            <a:r>
              <a:rPr lang="zh-CN" altLang="en-US" sz="1800" b="1" dirty="0">
                <a:latin typeface="Arial" panose="020B0604020202020204" pitchFamily="34" charset="0"/>
                <a:ea typeface="楷体_GB2312" pitchFamily="49" charset="-122"/>
              </a:rPr>
              <a:t>、</a:t>
            </a:r>
            <a:r>
              <a:rPr lang="en-US" altLang="zh-CN" b="1" dirty="0"/>
              <a:t> </a:t>
            </a:r>
            <a:r>
              <a:rPr lang="zh-CN" altLang="en-US" b="1" dirty="0"/>
              <a:t>二进制位（</a:t>
            </a:r>
            <a:r>
              <a:rPr lang="en-US" altLang="zh-CN" b="1" dirty="0"/>
              <a:t>bit</a:t>
            </a:r>
            <a:r>
              <a:rPr lang="zh-CN" altLang="en-US" b="1" dirty="0"/>
              <a:t>）</a:t>
            </a:r>
            <a:endParaRPr lang="en-US" altLang="zh-CN" sz="1800" b="1" dirty="0">
              <a:latin typeface="Arial" panose="020B0604020202020204" pitchFamily="34" charset="0"/>
              <a:ea typeface="楷体_GB2312" pitchFamily="49" charset="-122"/>
            </a:endParaRPr>
          </a:p>
          <a:p>
            <a:pPr eaLnBrk="1" hangingPunct="1">
              <a:lnSpc>
                <a:spcPct val="200000"/>
              </a:lnSpc>
              <a:spcBef>
                <a:spcPct val="30000"/>
              </a:spcBef>
              <a:buFontTx/>
              <a:buNone/>
            </a:pPr>
            <a:r>
              <a:rPr lang="en-US" altLang="zh-CN" sz="1800" b="1" dirty="0">
                <a:latin typeface="Arial" panose="020B0604020202020204" pitchFamily="34" charset="0"/>
                <a:ea typeface="楷体_GB2312" pitchFamily="49" charset="-122"/>
              </a:rPr>
              <a:t>        C</a:t>
            </a:r>
            <a:r>
              <a:rPr lang="zh-CN" altLang="en-US" sz="1800" b="1" dirty="0">
                <a:latin typeface="Arial" panose="020B0604020202020204" pitchFamily="34" charset="0"/>
                <a:ea typeface="楷体_GB2312" pitchFamily="49" charset="-122"/>
              </a:rPr>
              <a:t>、</a:t>
            </a:r>
            <a:r>
              <a:rPr lang="en-US" altLang="zh-CN" b="1" dirty="0"/>
              <a:t> </a:t>
            </a:r>
            <a:r>
              <a:rPr lang="zh-CN" altLang="en-US" b="1" dirty="0"/>
              <a:t>字（</a:t>
            </a:r>
            <a:r>
              <a:rPr lang="en-US" altLang="zh-CN" b="1" dirty="0"/>
              <a:t>Word</a:t>
            </a:r>
            <a:r>
              <a:rPr lang="zh-CN" altLang="en-US" b="1" dirty="0"/>
              <a:t>）</a:t>
            </a:r>
            <a:endParaRPr lang="en-US" altLang="zh-CN" sz="1800" b="1" dirty="0">
              <a:latin typeface="Arial" panose="020B0604020202020204" pitchFamily="34" charset="0"/>
              <a:ea typeface="楷体_GB2312" pitchFamily="49" charset="-122"/>
            </a:endParaRPr>
          </a:p>
          <a:p>
            <a:pPr>
              <a:lnSpc>
                <a:spcPct val="200000"/>
              </a:lnSpc>
              <a:spcBef>
                <a:spcPct val="30000"/>
              </a:spcBef>
            </a:pPr>
            <a:r>
              <a:rPr lang="en-US" altLang="zh-CN" sz="1800" b="1" dirty="0">
                <a:latin typeface="Arial" panose="020B0604020202020204" pitchFamily="34" charset="0"/>
                <a:ea typeface="楷体_GB2312" pitchFamily="49" charset="-122"/>
              </a:rPr>
              <a:t>        D</a:t>
            </a:r>
            <a:r>
              <a:rPr lang="zh-CN" altLang="en-US" sz="1800" b="1" dirty="0">
                <a:latin typeface="Arial" panose="020B0604020202020204" pitchFamily="34" charset="0"/>
                <a:ea typeface="楷体_GB2312" pitchFamily="49" charset="-122"/>
              </a:rPr>
              <a:t>、</a:t>
            </a:r>
            <a:r>
              <a:rPr lang="zh-CN" altLang="en-US" b="1" dirty="0"/>
              <a:t>双字（</a:t>
            </a:r>
            <a:r>
              <a:rPr lang="en-US" altLang="zh-CN" b="1" dirty="0"/>
              <a:t>Double Word</a:t>
            </a:r>
            <a:r>
              <a:rPr lang="zh-CN" altLang="en-US" b="1" dirty="0"/>
              <a:t>）</a:t>
            </a:r>
            <a:endParaRPr lang="zh-CN" altLang="en-US" b="1" dirty="0"/>
          </a:p>
        </p:txBody>
      </p:sp>
      <p:sp>
        <p:nvSpPr>
          <p:cNvPr id="10" name="文本框 9"/>
          <p:cNvSpPr txBox="1"/>
          <p:nvPr/>
        </p:nvSpPr>
        <p:spPr>
          <a:xfrm>
            <a:off x="6084168" y="1484784"/>
            <a:ext cx="360040" cy="369332"/>
          </a:xfrm>
          <a:prstGeom prst="rect">
            <a:avLst/>
          </a:prstGeom>
          <a:noFill/>
        </p:spPr>
        <p:txBody>
          <a:bodyPr wrap="square">
            <a:spAutoFit/>
          </a:bodyPr>
          <a:lstStyle/>
          <a:p>
            <a:r>
              <a:rPr lang="en-US" altLang="zh-CN" b="1" dirty="0">
                <a:solidFill>
                  <a:srgbClr val="FF0000"/>
                </a:solidFill>
              </a:rPr>
              <a:t>A</a:t>
            </a:r>
            <a:endParaRPr lang="zh-CN" altLang="en-US" b="1" dirty="0">
              <a:solidFill>
                <a:srgbClr val="FF0000"/>
              </a:solidFil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p="http://schemas.openxmlformats.org/presentationml/2006/main">
  <p:tag name="KSO_WM_UNIT_TABLE_BEAUTIFY" val="smartTable{54540940-b69b-4701-9632-9869f6f4a14c}"/>
</p:tagLst>
</file>

<file path=ppt/tags/tag2.xml><?xml version="1.0" encoding="utf-8"?>
<p:tagLst xmlns:p="http://schemas.openxmlformats.org/presentationml/2006/main">
  <p:tag name="KSO_WM_UNIT_TABLE_BEAUTIFY" val="smartTable{517c01c9-c9db-48e7-a1af-b31be3dbe0a4}"/>
</p:tagLst>
</file>

<file path=ppt/tags/tag3.xml><?xml version="1.0" encoding="utf-8"?>
<p:tagLst xmlns:p="http://schemas.openxmlformats.org/presentationml/2006/main">
  <p:tag name="PA" val="v3.0.1"/>
</p:tagLst>
</file>

<file path=ppt/theme/theme1.xml><?xml version="1.0" encoding="utf-8"?>
<a:theme xmlns:a="http://schemas.openxmlformats.org/drawingml/2006/main" name="演示文稿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7855</Words>
  <Application>WPS 演示</Application>
  <PresentationFormat>全屏显示(4:3)</PresentationFormat>
  <Paragraphs>626</Paragraphs>
  <Slides>34</Slides>
  <Notes>29</Notes>
  <HiddenSlides>0</HiddenSlides>
  <MMClips>0</MMClips>
  <ScaleCrop>false</ScaleCrop>
  <HeadingPairs>
    <vt:vector size="8" baseType="variant">
      <vt:variant>
        <vt:lpstr>已用的字体</vt:lpstr>
      </vt:variant>
      <vt:variant>
        <vt:i4>18</vt:i4>
      </vt:variant>
      <vt:variant>
        <vt:lpstr>主题</vt:lpstr>
      </vt:variant>
      <vt:variant>
        <vt:i4>1</vt:i4>
      </vt:variant>
      <vt:variant>
        <vt:lpstr>嵌入 OLE 服务器</vt:lpstr>
      </vt:variant>
      <vt:variant>
        <vt:i4>1</vt:i4>
      </vt:variant>
      <vt:variant>
        <vt:lpstr>幻灯片标题</vt:lpstr>
      </vt:variant>
      <vt:variant>
        <vt:i4>34</vt:i4>
      </vt:variant>
    </vt:vector>
  </HeadingPairs>
  <TitlesOfParts>
    <vt:vector size="54" baseType="lpstr">
      <vt:lpstr>Arial</vt:lpstr>
      <vt:lpstr>宋体</vt:lpstr>
      <vt:lpstr>Wingdings</vt:lpstr>
      <vt:lpstr>黑体</vt:lpstr>
      <vt:lpstr>Calibri</vt:lpstr>
      <vt:lpstr>楷体_GB2312</vt:lpstr>
      <vt:lpstr>新宋体</vt:lpstr>
      <vt:lpstr>Monotype Sorts</vt:lpstr>
      <vt:lpstr>Times New Roman</vt:lpstr>
      <vt:lpstr>PingFang SC</vt:lpstr>
      <vt:lpstr>Segoe Print</vt:lpstr>
      <vt:lpstr>Helvetica Neue</vt:lpstr>
      <vt:lpstr>微软雅黑</vt:lpstr>
      <vt:lpstr>Arial Unicode MS</vt:lpstr>
      <vt:lpstr>等线</vt:lpstr>
      <vt:lpstr>幼圆</vt:lpstr>
      <vt:lpstr>-apple-system</vt:lpstr>
      <vt:lpstr>Wingdings</vt:lpstr>
      <vt:lpstr>演示文稿1</vt:lpstr>
      <vt:lpstr>Photoshop.Image.13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A</cp:lastModifiedBy>
  <cp:revision>201</cp:revision>
  <dcterms:created xsi:type="dcterms:W3CDTF">2016-10-25T01:29:00Z</dcterms:created>
  <dcterms:modified xsi:type="dcterms:W3CDTF">2022-10-10T05:38:11Z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2052-11.1.0.10009</vt:lpwstr>
  </property>
</Properties>
</file>