
<file path=[Content_Types].xml><?xml version="1.0" encoding="utf-8"?>
<Types xmlns="http://schemas.openxmlformats.org/package/2006/content-types">
  <Default Extension="jpeg" ContentType="image/jpeg"/>
  <Default Extension="bin" ContentType="application/vnd.openxmlformats-officedocument.oleObject"/>
  <Default Extension="png" ContentType="image/png"/>
  <Default Extension="wdp" ContentType="image/vnd.ms-photo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sldIdLst>
    <p:sldId id="1534" r:id="rId4"/>
    <p:sldId id="257" r:id="rId6"/>
    <p:sldId id="336" r:id="rId7"/>
    <p:sldId id="258" r:id="rId8"/>
    <p:sldId id="261" r:id="rId9"/>
    <p:sldId id="262" r:id="rId10"/>
    <p:sldId id="263" r:id="rId11"/>
    <p:sldId id="281" r:id="rId12"/>
    <p:sldId id="271" r:id="rId13"/>
    <p:sldId id="266" r:id="rId14"/>
    <p:sldId id="337" r:id="rId15"/>
    <p:sldId id="359" r:id="rId16"/>
    <p:sldId id="267" r:id="rId17"/>
    <p:sldId id="270" r:id="rId18"/>
    <p:sldId id="268" r:id="rId19"/>
    <p:sldId id="340" r:id="rId20"/>
    <p:sldId id="338" r:id="rId21"/>
    <p:sldId id="339" r:id="rId22"/>
    <p:sldId id="298" r:id="rId23"/>
    <p:sldId id="299" r:id="rId24"/>
    <p:sldId id="341" r:id="rId25"/>
    <p:sldId id="269" r:id="rId26"/>
    <p:sldId id="342" r:id="rId27"/>
    <p:sldId id="301" r:id="rId28"/>
    <p:sldId id="300" r:id="rId29"/>
    <p:sldId id="343" r:id="rId30"/>
    <p:sldId id="302" r:id="rId31"/>
    <p:sldId id="360" r:id="rId32"/>
    <p:sldId id="361" r:id="rId33"/>
    <p:sldId id="308" r:id="rId34"/>
    <p:sldId id="344" r:id="rId35"/>
    <p:sldId id="345" r:id="rId36"/>
    <p:sldId id="1493" r:id="rId37"/>
    <p:sldId id="1495" r:id="rId38"/>
    <p:sldId id="1496" r:id="rId39"/>
    <p:sldId id="1497" r:id="rId40"/>
    <p:sldId id="1494" r:id="rId41"/>
    <p:sldId id="310" r:id="rId42"/>
    <p:sldId id="346" r:id="rId43"/>
    <p:sldId id="304" r:id="rId44"/>
    <p:sldId id="303" r:id="rId45"/>
    <p:sldId id="305" r:id="rId46"/>
    <p:sldId id="347" r:id="rId47"/>
    <p:sldId id="311" r:id="rId48"/>
    <p:sldId id="348" r:id="rId49"/>
    <p:sldId id="313" r:id="rId50"/>
    <p:sldId id="349" r:id="rId51"/>
    <p:sldId id="318" r:id="rId52"/>
    <p:sldId id="366" r:id="rId53"/>
    <p:sldId id="321" r:id="rId54"/>
    <p:sldId id="320" r:id="rId55"/>
    <p:sldId id="322" r:id="rId56"/>
    <p:sldId id="323" r:id="rId57"/>
    <p:sldId id="367" r:id="rId58"/>
    <p:sldId id="325" r:id="rId59"/>
    <p:sldId id="1498" r:id="rId60"/>
    <p:sldId id="324" r:id="rId61"/>
    <p:sldId id="326" r:id="rId62"/>
    <p:sldId id="369" r:id="rId63"/>
    <p:sldId id="327" r:id="rId64"/>
    <p:sldId id="329" r:id="rId65"/>
    <p:sldId id="353" r:id="rId66"/>
    <p:sldId id="328" r:id="rId67"/>
    <p:sldId id="330" r:id="rId68"/>
    <p:sldId id="331" r:id="rId69"/>
    <p:sldId id="354" r:id="rId70"/>
    <p:sldId id="355" r:id="rId71"/>
    <p:sldId id="333" r:id="rId72"/>
    <p:sldId id="334" r:id="rId73"/>
    <p:sldId id="357" r:id="rId74"/>
    <p:sldId id="358" r:id="rId75"/>
    <p:sldId id="335" r:id="rId7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951ED"/>
    <a:srgbClr val="DFD5FB"/>
    <a:srgbClr val="1551E3"/>
    <a:srgbClr val="8814C6"/>
    <a:srgbClr val="AA90F4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72" autoAdjust="0"/>
    <p:restoredTop sz="82721" autoAdjust="0"/>
  </p:normalViewPr>
  <p:slideViewPr>
    <p:cSldViewPr snapToGrid="0">
      <p:cViewPr varScale="1">
        <p:scale>
          <a:sx n="70" d="100"/>
          <a:sy n="70" d="100"/>
        </p:scale>
        <p:origin x="906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4" d="100"/>
          <a:sy n="64" d="100"/>
        </p:scale>
        <p:origin x="3312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9" Type="http://schemas.openxmlformats.org/officeDocument/2006/relationships/tableStyles" Target="tableStyles.xml"/><Relationship Id="rId78" Type="http://schemas.openxmlformats.org/officeDocument/2006/relationships/viewProps" Target="viewProps.xml"/><Relationship Id="rId77" Type="http://schemas.openxmlformats.org/officeDocument/2006/relationships/presProps" Target="presProps.xml"/><Relationship Id="rId76" Type="http://schemas.openxmlformats.org/officeDocument/2006/relationships/slide" Target="slides/slide72.xml"/><Relationship Id="rId75" Type="http://schemas.openxmlformats.org/officeDocument/2006/relationships/slide" Target="slides/slide71.xml"/><Relationship Id="rId74" Type="http://schemas.openxmlformats.org/officeDocument/2006/relationships/slide" Target="slides/slide70.xml"/><Relationship Id="rId73" Type="http://schemas.openxmlformats.org/officeDocument/2006/relationships/slide" Target="slides/slide69.xml"/><Relationship Id="rId72" Type="http://schemas.openxmlformats.org/officeDocument/2006/relationships/slide" Target="slides/slide68.xml"/><Relationship Id="rId71" Type="http://schemas.openxmlformats.org/officeDocument/2006/relationships/slide" Target="slides/slide67.xml"/><Relationship Id="rId70" Type="http://schemas.openxmlformats.org/officeDocument/2006/relationships/slide" Target="slides/slide66.xml"/><Relationship Id="rId7" Type="http://schemas.openxmlformats.org/officeDocument/2006/relationships/slide" Target="slides/slide3.xml"/><Relationship Id="rId69" Type="http://schemas.openxmlformats.org/officeDocument/2006/relationships/slide" Target="slides/slide65.xml"/><Relationship Id="rId68" Type="http://schemas.openxmlformats.org/officeDocument/2006/relationships/slide" Target="slides/slide64.xml"/><Relationship Id="rId67" Type="http://schemas.openxmlformats.org/officeDocument/2006/relationships/slide" Target="slides/slide63.xml"/><Relationship Id="rId66" Type="http://schemas.openxmlformats.org/officeDocument/2006/relationships/slide" Target="slides/slide62.xml"/><Relationship Id="rId65" Type="http://schemas.openxmlformats.org/officeDocument/2006/relationships/slide" Target="slides/slide61.xml"/><Relationship Id="rId64" Type="http://schemas.openxmlformats.org/officeDocument/2006/relationships/slide" Target="slides/slide60.xml"/><Relationship Id="rId63" Type="http://schemas.openxmlformats.org/officeDocument/2006/relationships/slide" Target="slides/slide59.xml"/><Relationship Id="rId62" Type="http://schemas.openxmlformats.org/officeDocument/2006/relationships/slide" Target="slides/slide58.xml"/><Relationship Id="rId61" Type="http://schemas.openxmlformats.org/officeDocument/2006/relationships/slide" Target="slides/slide57.xml"/><Relationship Id="rId60" Type="http://schemas.openxmlformats.org/officeDocument/2006/relationships/slide" Target="slides/slide56.xml"/><Relationship Id="rId6" Type="http://schemas.openxmlformats.org/officeDocument/2006/relationships/slide" Target="slides/slide2.xml"/><Relationship Id="rId59" Type="http://schemas.openxmlformats.org/officeDocument/2006/relationships/slide" Target="slides/slide55.xml"/><Relationship Id="rId58" Type="http://schemas.openxmlformats.org/officeDocument/2006/relationships/slide" Target="slides/slide54.xml"/><Relationship Id="rId57" Type="http://schemas.openxmlformats.org/officeDocument/2006/relationships/slide" Target="slides/slide53.xml"/><Relationship Id="rId56" Type="http://schemas.openxmlformats.org/officeDocument/2006/relationships/slide" Target="slides/slide52.xml"/><Relationship Id="rId55" Type="http://schemas.openxmlformats.org/officeDocument/2006/relationships/slide" Target="slides/slide51.xml"/><Relationship Id="rId54" Type="http://schemas.openxmlformats.org/officeDocument/2006/relationships/slide" Target="slides/slide50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" Type="http://schemas.openxmlformats.org/officeDocument/2006/relationships/notesMaster" Target="notesMasters/notesMaster1.xml"/><Relationship Id="rId49" Type="http://schemas.openxmlformats.org/officeDocument/2006/relationships/slide" Target="slides/slide4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EA0FD5-64ED-492B-9EF9-D7B93A9179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2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3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4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5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6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7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8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9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2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3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4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5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6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7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8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9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2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zh-CN" sz="1200" spc="50" dirty="0">
                <a:effectLst/>
                <a:latin typeface="Cambria Math" panose="020405030504060302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磁道是以盘片中心为圆心，以一定半径划分出的同心圆，它是磁头在磁盘表面运动的圆形轨迹，磁盘上的信息便是沿着这样的轨道存放的。相邻磁道之间并不是紧挨着的，这是因为磁化单元相隔太近时磁性会相互影响，同时也为磁头的读写带来困难。</a:t>
            </a:r>
            <a:endParaRPr lang="en-US" altLang="zh-CN" sz="1200" spc="50" dirty="0">
              <a:effectLst/>
              <a:latin typeface="Cambria Math" panose="02040503050406030204" pitchFamily="18" charset="0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zh-CN" sz="1200" spc="50" dirty="0">
                <a:effectLst/>
                <a:latin typeface="Cambria Math" panose="020405030504060302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另外，如果按照磁道来分配磁盘空间，从数据管理效率来看就太大了。因此，磁道又被分成若干编上号的圆弧段，称为扇区（</a:t>
            </a:r>
            <a:r>
              <a:rPr lang="en-US" altLang="zh-CN" sz="1200" spc="50" dirty="0">
                <a:effectLst/>
                <a:latin typeface="Cambria Math" panose="020405030504060302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Sector</a:t>
            </a:r>
            <a:r>
              <a:rPr lang="zh-CN" altLang="zh-CN" sz="1200" spc="50" dirty="0">
                <a:effectLst/>
                <a:latin typeface="Cambria Math" panose="020405030504060302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），扇区是磁盘的最小访问单位。为了充分利用磁盘的存储能力，每个磁道上的扇区数目并不相同，通常离圆心越远的磁道扇区数目越多。</a:t>
            </a:r>
            <a:endParaRPr lang="en-US" altLang="zh-CN" sz="1200" spc="50" dirty="0">
              <a:effectLst/>
              <a:latin typeface="Cambria Math" panose="02040503050406030204" pitchFamily="18" charset="0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zh-CN" sz="1200" spc="50" dirty="0">
                <a:effectLst/>
                <a:latin typeface="Cambria Math" panose="020405030504060302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整个磁盘的各个盘面的同一编号的磁道集合叫柱面（</a:t>
            </a:r>
            <a:r>
              <a:rPr lang="en-US" altLang="zh-CN" sz="1200" spc="50" dirty="0">
                <a:effectLst/>
                <a:latin typeface="Cambria Math" panose="020405030504060302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Cylinder</a:t>
            </a:r>
            <a:r>
              <a:rPr lang="zh-CN" altLang="zh-CN" sz="1200" spc="50" dirty="0">
                <a:effectLst/>
                <a:latin typeface="Cambria Math" panose="020405030504060302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），显然，磁盘的柱面数与一个盘面上的磁道数是相等的。</a:t>
            </a:r>
            <a:endParaRPr lang="en-US" altLang="zh-CN" sz="1200" spc="50" dirty="0">
              <a:effectLst/>
              <a:latin typeface="Cambria Math" panose="02040503050406030204" pitchFamily="18" charset="0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dirty="0"/>
              <a:t>由于容量的要求，某些磁盘有多个磁性盘片。盘片与磁头之间的数量关系是：磁头数</a:t>
            </a:r>
            <a:r>
              <a:rPr lang="en-US" altLang="zh-CN" sz="1200" dirty="0"/>
              <a:t>=</a:t>
            </a:r>
            <a:r>
              <a:rPr lang="zh-CN" altLang="en-US" sz="1200" dirty="0"/>
              <a:t>盘片数</a:t>
            </a:r>
            <a:r>
              <a:rPr lang="en-US" altLang="zh-CN" sz="1200" dirty="0"/>
              <a:t>×2</a:t>
            </a:r>
            <a:r>
              <a:rPr lang="zh-CN" altLang="en-US" sz="1200" dirty="0"/>
              <a:t>。这是因为一个盘片有两个面，而每一个面都有一个磁头。 </a:t>
            </a:r>
            <a:endParaRPr lang="en-US" altLang="zh-CN" sz="1200" spc="50" dirty="0">
              <a:effectLst/>
              <a:latin typeface="Cambria Math" panose="02040503050406030204" pitchFamily="18" charset="0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eaLnBrk="1" hangingPunct="1">
              <a:lnSpc>
                <a:spcPct val="70000"/>
              </a:lnSpc>
            </a:pPr>
            <a:r>
              <a:rPr lang="zh-CN" altLang="en-US" sz="1200" dirty="0"/>
              <a:t>每个盘面可达到几千到上万个磁道。最外圈的磁道为</a:t>
            </a:r>
            <a:r>
              <a:rPr lang="en-US" altLang="zh-CN" sz="1200" dirty="0"/>
              <a:t>0</a:t>
            </a:r>
            <a:r>
              <a:rPr lang="zh-CN" altLang="en-US" sz="1200" dirty="0"/>
              <a:t>磁道，最外面倒数第二圈是</a:t>
            </a:r>
            <a:r>
              <a:rPr lang="en-US" altLang="zh-CN" sz="1200" dirty="0"/>
              <a:t>1</a:t>
            </a:r>
            <a:r>
              <a:rPr lang="zh-CN" altLang="en-US" sz="1200" dirty="0"/>
              <a:t>磁道，由外至内依次类推。</a:t>
            </a:r>
            <a:endParaRPr lang="en-US" altLang="zh-CN" sz="1200" dirty="0"/>
          </a:p>
          <a:p>
            <a:pPr eaLnBrk="1" hangingPunct="1">
              <a:lnSpc>
                <a:spcPct val="80000"/>
              </a:lnSpc>
            </a:pPr>
            <a:r>
              <a:rPr lang="zh-CN" altLang="en-US" sz="1200" dirty="0"/>
              <a:t>同理，柱面由外向内依次为</a:t>
            </a:r>
            <a:r>
              <a:rPr lang="en-US" altLang="zh-CN" sz="1200" dirty="0"/>
              <a:t>0</a:t>
            </a:r>
            <a:r>
              <a:rPr lang="zh-CN" altLang="en-US" sz="1200" dirty="0"/>
              <a:t>柱面、</a:t>
            </a:r>
            <a:r>
              <a:rPr lang="en-US" altLang="zh-CN" sz="1200" dirty="0"/>
              <a:t>1</a:t>
            </a:r>
            <a:r>
              <a:rPr lang="zh-CN" altLang="en-US" sz="1200" dirty="0"/>
              <a:t>柱面、</a:t>
            </a:r>
            <a:r>
              <a:rPr lang="en-US" altLang="zh-CN" sz="1200" dirty="0"/>
              <a:t>2</a:t>
            </a:r>
            <a:r>
              <a:rPr lang="zh-CN" altLang="en-US" sz="1200" dirty="0"/>
              <a:t>柱面</a:t>
            </a:r>
            <a:r>
              <a:rPr lang="en-US" altLang="zh-CN" sz="1200" dirty="0"/>
              <a:t>……</a:t>
            </a:r>
            <a:endParaRPr lang="en-US" altLang="zh-CN" sz="1200" dirty="0"/>
          </a:p>
          <a:p>
            <a:pPr eaLnBrk="1" hangingPunct="1">
              <a:lnSpc>
                <a:spcPct val="80000"/>
              </a:lnSpc>
            </a:pPr>
            <a:r>
              <a:rPr lang="zh-CN" altLang="en-US" sz="1200" dirty="0"/>
              <a:t>一个扇区可能的字节数为</a:t>
            </a:r>
            <a:r>
              <a:rPr lang="en-US" altLang="zh-CN" sz="1200" dirty="0"/>
              <a:t>128×2</a:t>
            </a:r>
            <a:r>
              <a:rPr lang="en-US" altLang="zh-CN" sz="1200" baseline="30000" dirty="0"/>
              <a:t>n</a:t>
            </a:r>
            <a:r>
              <a:rPr lang="zh-CN" altLang="en-US" sz="1200" dirty="0"/>
              <a:t> </a:t>
            </a:r>
            <a:r>
              <a:rPr lang="en-US" altLang="zh-CN" sz="1200" dirty="0"/>
              <a:t>(n=0,1,2,3)</a:t>
            </a:r>
            <a:r>
              <a:rPr lang="zh-CN" altLang="en-US" sz="1200" dirty="0"/>
              <a:t>。大多情况下，取</a:t>
            </a:r>
            <a:r>
              <a:rPr lang="en-US" altLang="zh-CN" sz="1200" dirty="0"/>
              <a:t>n=2</a:t>
            </a:r>
            <a:r>
              <a:rPr lang="zh-CN" altLang="en-US" sz="1200" dirty="0"/>
              <a:t>，即一个扇区（</a:t>
            </a:r>
            <a:r>
              <a:rPr lang="en-US" altLang="zh-CN" sz="1200" dirty="0"/>
              <a:t>sector</a:t>
            </a:r>
            <a:r>
              <a:rPr lang="zh-CN" altLang="en-US" sz="1200" dirty="0"/>
              <a:t>）的大小为</a:t>
            </a:r>
            <a:r>
              <a:rPr lang="en-US" altLang="zh-CN" sz="1200" dirty="0"/>
              <a:t>512</a:t>
            </a:r>
            <a:r>
              <a:rPr lang="zh-CN" altLang="en-US" sz="1200" dirty="0"/>
              <a:t>字节。不过，硬盘公司正在从传统的 </a:t>
            </a:r>
            <a:r>
              <a:rPr lang="en-US" altLang="zh-CN" sz="1200" dirty="0"/>
              <a:t>512 </a:t>
            </a:r>
            <a:r>
              <a:rPr lang="zh-CN" altLang="en-US" sz="1200" dirty="0"/>
              <a:t>字节扇区迁移到更大、更高效的</a:t>
            </a:r>
            <a:r>
              <a:rPr lang="en-US" altLang="zh-CN" sz="1200" dirty="0"/>
              <a:t>4096</a:t>
            </a:r>
            <a:r>
              <a:rPr lang="zh-CN" altLang="en-US" sz="1200" dirty="0"/>
              <a:t>字节扇区，一般称为</a:t>
            </a:r>
            <a:r>
              <a:rPr lang="en-US" altLang="zh-CN" sz="1200" dirty="0"/>
              <a:t>4K</a:t>
            </a:r>
            <a:r>
              <a:rPr lang="zh-CN" altLang="en-US" sz="1200" dirty="0"/>
              <a:t>扇区。</a:t>
            </a:r>
            <a:endParaRPr lang="en-US" altLang="zh-CN" sz="1200" dirty="0"/>
          </a:p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EA834C7-B919-4D1F-8BD2-5F82FD4A313B}" type="datetime12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96BD207-E5C0-4096-A57D-95A3AE33E52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zh-CN" altLang="en-US" dirty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b="1" dirty="0"/>
              <a:t>即：</a:t>
            </a:r>
            <a:r>
              <a:rPr lang="zh-CN" altLang="zh-CN" sz="12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运算器（</a:t>
            </a:r>
            <a:r>
              <a:rPr lang="en-US" altLang="zh-CN" sz="12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Arithmetic Logic Unit</a:t>
            </a:r>
            <a:r>
              <a:rPr lang="zh-CN" altLang="zh-CN" sz="12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，</a:t>
            </a:r>
            <a:r>
              <a:rPr lang="en-US" altLang="zh-CN" sz="12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ALU</a:t>
            </a:r>
            <a:r>
              <a:rPr lang="zh-CN" altLang="zh-CN" sz="12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）、存储器（</a:t>
            </a:r>
            <a:r>
              <a:rPr lang="en-US" altLang="zh-CN" sz="12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Memory</a:t>
            </a:r>
            <a:r>
              <a:rPr lang="zh-CN" altLang="zh-CN" sz="12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）、控制器（</a:t>
            </a:r>
            <a:r>
              <a:rPr lang="en-US" altLang="zh-CN" sz="12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Control Unit</a:t>
            </a:r>
            <a:r>
              <a:rPr lang="zh-CN" altLang="zh-CN" sz="12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）、输入设备（</a:t>
            </a:r>
            <a:r>
              <a:rPr lang="en-US" altLang="zh-CN" sz="12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Input</a:t>
            </a:r>
            <a:r>
              <a:rPr lang="zh-CN" altLang="zh-CN" sz="12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）和输出设备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（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Output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）</a:t>
            </a:r>
            <a:r>
              <a:rPr lang="zh-CN" altLang="en-US" dirty="0"/>
              <a:t>，这五部分的职能和相互关系可用下图描述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。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其中，</a:t>
            </a:r>
            <a:endParaRPr lang="en-US" altLang="zh-CN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计算机是为了计算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Wingdings" panose="05000000000000000000" pitchFamily="2" charset="2"/>
              </a:rPr>
              <a:t>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运算器是对数据进行处理和运算的部件，经常进行的有算术和逻辑运算，故称其为算术逻辑单元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ALU ( Arithmetic  Logical  Unit ) 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；</a:t>
            </a:r>
            <a:endParaRPr lang="en-US" altLang="zh-CN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参与运算的数据和处理运算的程序存放在存储器中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；</a:t>
            </a:r>
            <a:endParaRPr lang="en-US" altLang="zh-CN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用户使用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输入设备（如鼠标、键盘）用来输入程序和原始数据；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输入到哪？存储器</a:t>
            </a:r>
            <a:endParaRPr lang="en-US" altLang="zh-CN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zh-CN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输出设备（如显示器、打印机）负责输出计算机的处理结果；</a:t>
            </a:r>
            <a:endParaRPr lang="en-US" altLang="zh-CN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sz="12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还有一个重要部件：控制单元，也称为控制器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，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控制器负责</a:t>
            </a:r>
            <a:r>
              <a:rPr lang="zh-CN" altLang="en-US" sz="1200" b="0" dirty="0">
                <a:solidFill>
                  <a:schemeClr val="tx1"/>
                </a:solidFill>
              </a:rPr>
              <a:t>统一指挥并控制上述部件协调工作。控制器又依据什么指挥呢？控制器依据程序，程序经输入设备输入，存储在存储器中。</a:t>
            </a:r>
            <a:endParaRPr lang="en-US" altLang="zh-CN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程序有系统软件（面向机器）和应用软件（面向人）。操作系统是最主要的与硬件打交道的程序。程序由人编写。人是万物之灵！</a:t>
            </a:r>
            <a:endParaRPr lang="zh-CN" altLang="zh-CN" sz="1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1200" b="0" dirty="0">
                <a:solidFill>
                  <a:schemeClr val="tx1"/>
                </a:solidFill>
              </a:rPr>
              <a:t>书上的主要思想：</a:t>
            </a:r>
            <a:r>
              <a:rPr lang="en-US" altLang="zh-CN" sz="1200" b="0" dirty="0">
                <a:solidFill>
                  <a:schemeClr val="tx1"/>
                </a:solidFill>
              </a:rPr>
              <a:t>P7</a:t>
            </a:r>
            <a:endParaRPr lang="zh-CN" altLang="en-US" dirty="0"/>
          </a:p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C</a:t>
            </a:r>
            <a:r>
              <a:rPr lang="en-US" altLang="zh-CN" sz="1200" dirty="0"/>
              <a:t>DD</a:t>
            </a:r>
            <a:endParaRPr lang="zh-CN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3445" y="2060848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3045" y="4540523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08720"/>
            <a:ext cx="10515600" cy="78196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小标题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80728"/>
            <a:ext cx="10515600" cy="70996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72816"/>
            <a:ext cx="10512423" cy="5237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368525"/>
            <a:ext cx="10512423" cy="391279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80728"/>
            <a:ext cx="10515600" cy="70996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124744"/>
            <a:ext cx="2628900" cy="505221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124744"/>
            <a:ext cx="7734300" cy="505221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oleObject" Target="../embeddings/oleObject1.bin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4" Type="http://schemas.openxmlformats.org/officeDocument/2006/relationships/theme" Target="../theme/theme2.xml"/><Relationship Id="rId13" Type="http://schemas.openxmlformats.org/officeDocument/2006/relationships/image" Target="../media/image1.png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2043485"/>
            <a:ext cx="10515600" cy="4133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0" y="0"/>
            <a:ext cx="12208565" cy="997200"/>
            <a:chOff x="0" y="0"/>
            <a:chExt cx="12208565" cy="9972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997200"/>
            </a:xfrm>
            <a:prstGeom prst="rect">
              <a:avLst/>
            </a:prstGeom>
            <a:solidFill>
              <a:srgbClr val="7A3B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9" name="对象 8"/>
            <p:cNvGraphicFramePr>
              <a:graphicFrameLocks noChangeAspect="1"/>
            </p:cNvGraphicFramePr>
            <p:nvPr/>
          </p:nvGraphicFramePr>
          <p:xfrm>
            <a:off x="0" y="0"/>
            <a:ext cx="10661650" cy="996950"/>
          </p:xfrm>
          <a:graphic>
            <a:graphicData uri="http://schemas.openxmlformats.org/presentationml/2006/ole"/>
          </a:graphic>
        </p:graphicFrame>
        <p:sp>
          <p:nvSpPr>
            <p:cNvPr id="10" name="矩形 9"/>
            <p:cNvSpPr/>
            <p:nvPr/>
          </p:nvSpPr>
          <p:spPr>
            <a:xfrm>
              <a:off x="1623115" y="0"/>
              <a:ext cx="10585450" cy="997200"/>
            </a:xfrm>
            <a:prstGeom prst="rect">
              <a:avLst/>
            </a:prstGeom>
            <a:solidFill>
              <a:srgbClr val="7A3B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标题占位符 1"/>
          <p:cNvSpPr>
            <a:spLocks noGrp="1"/>
          </p:cNvSpPr>
          <p:nvPr userDrawn="1">
            <p:ph type="title"/>
          </p:nvPr>
        </p:nvSpPr>
        <p:spPr>
          <a:xfrm>
            <a:off x="1769165" y="57336"/>
            <a:ext cx="10422835" cy="9203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1" name="文本框 10"/>
          <p:cNvSpPr txBox="1"/>
          <p:nvPr userDrawn="1"/>
        </p:nvSpPr>
        <p:spPr>
          <a:xfrm>
            <a:off x="838200" y="1309516"/>
            <a:ext cx="1051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2800" dirty="0">
              <a:solidFill>
                <a:srgbClr val="8814C6"/>
              </a:solidFill>
              <a:latin typeface="+mj-ea"/>
              <a:ea typeface="+mj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3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SzPct val="80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j-ea"/>
          <a:ea typeface="+mj-ea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SzPct val="8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j-ea"/>
          <a:ea typeface="+mj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SzPct val="8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j-ea"/>
          <a:ea typeface="+mj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SzPct val="80000"/>
        <a:buFont typeface="Wingdings" panose="05000000000000000000" pitchFamily="2" charset="2"/>
        <a:buChar char="n"/>
        <a:defRPr sz="1800" kern="1200">
          <a:solidFill>
            <a:schemeClr val="tx1"/>
          </a:solidFill>
          <a:latin typeface="+mj-ea"/>
          <a:ea typeface="+mj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SzPct val="80000"/>
        <a:buFont typeface="Wingdings" panose="05000000000000000000" pitchFamily="2" charset="2"/>
        <a:buChar char="n"/>
        <a:defRPr sz="1800" kern="1200">
          <a:solidFill>
            <a:schemeClr val="tx1"/>
          </a:solidFill>
          <a:latin typeface="+mj-ea"/>
          <a:ea typeface="+mj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980728"/>
            <a:ext cx="10515600" cy="709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med">
    <p:fade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黑体" panose="02010609060101010101" charset="-122"/>
          <a:ea typeface="黑体" panose="02010609060101010101" charset="-122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2" Type="http://schemas.openxmlformats.org/officeDocument/2006/relationships/oleObject" Target="../embeddings/oleObject3.bin"/><Relationship Id="rId1" Type="http://schemas.openxmlformats.org/officeDocument/2006/relationships/oleObject" Target="../embeddings/oleObject2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jpeg"/></Relationships>
</file>

<file path=ppt/slides/_rels/slide5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0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1" Type="http://schemas.openxmlformats.org/officeDocument/2006/relationships/image" Target="../media/image22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5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2" Type="http://schemas.openxmlformats.org/officeDocument/2006/relationships/oleObject" Target="../embeddings/oleObject6.bin"/><Relationship Id="rId1" Type="http://schemas.openxmlformats.org/officeDocument/2006/relationships/oleObject" Target="../embeddings/oleObject5.bin"/></Relationships>
</file>

<file path=ppt/slides/_rels/slide5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6.xml"/><Relationship Id="rId3" Type="http://schemas.openxmlformats.org/officeDocument/2006/relationships/slideLayout" Target="../slideLayouts/slideLayout2.xml"/><Relationship Id="rId2" Type="http://schemas.microsoft.com/office/2007/relationships/hdphoto" Target="../media/image25.wdp"/><Relationship Id="rId1" Type="http://schemas.openxmlformats.org/officeDocument/2006/relationships/image" Target="../media/image24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209979" y="1688103"/>
            <a:ext cx="7772400" cy="2387600"/>
          </a:xfrm>
        </p:spPr>
        <p:txBody>
          <a:bodyPr>
            <a:normAutofit/>
          </a:bodyPr>
          <a:lstStyle/>
          <a:p>
            <a:r>
              <a:rPr lang="zh-CN" sz="5600" dirty="0"/>
              <a:t>计算机系统基本结构</a:t>
            </a:r>
            <a:endParaRPr lang="zh-CN" sz="5600" dirty="0"/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二、中央处理器</a:t>
            </a:r>
            <a:r>
              <a:rPr lang="en-US" altLang="zh-CN" dirty="0"/>
              <a:t>CPU</a:t>
            </a:r>
            <a:endParaRPr lang="zh-CN" altLang="en-US" dirty="0"/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1870765" y="2580083"/>
            <a:ext cx="1084262" cy="425450"/>
          </a:xfrm>
          <a:prstGeom prst="rightArrow">
            <a:avLst>
              <a:gd name="adj1" fmla="val 50000"/>
              <a:gd name="adj2" fmla="val 63713"/>
            </a:avLst>
          </a:prstGeom>
          <a:noFill/>
          <a:ln w="19050" algn="ctr">
            <a:solidFill>
              <a:schemeClr val="hlink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43917" y="2427683"/>
            <a:ext cx="858837" cy="685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C0C0C0"/>
              </a:gs>
            </a:gsLst>
            <a:lin ang="2700000" scaled="1"/>
          </a:gradFill>
          <a:ln w="9525" algn="ctr">
            <a:solidFill>
              <a:srgbClr val="E6E6E6"/>
            </a:solidFill>
            <a:miter lim="800000"/>
          </a:ln>
          <a:effectLst>
            <a:outerShdw dist="17961" dir="2700000" algn="ctr" rotWithShape="0">
              <a:srgbClr val="A9A9A9"/>
            </a:outerShdw>
          </a:effectLst>
        </p:spPr>
        <p:txBody>
          <a:bodyPr/>
          <a:lstStyle/>
          <a:p>
            <a:r>
              <a:rPr lang="zh-CN" altLang="en-US" sz="2000" dirty="0">
                <a:solidFill>
                  <a:srgbClr val="0000CC"/>
                </a:solidFill>
                <a:latin typeface="微软雅黑" panose="020B0503020204020204" pitchFamily="34" charset="-122"/>
              </a:rPr>
              <a:t>输入</a:t>
            </a:r>
            <a:endParaRPr lang="zh-CN" altLang="en-US" sz="2000" dirty="0">
              <a:solidFill>
                <a:srgbClr val="0000CC"/>
              </a:solidFill>
              <a:latin typeface="微软雅黑" panose="020B0503020204020204" pitchFamily="34" charset="-122"/>
            </a:endParaRPr>
          </a:p>
          <a:p>
            <a:r>
              <a:rPr lang="zh-CN" altLang="en-US" sz="2000" dirty="0">
                <a:solidFill>
                  <a:srgbClr val="0000CC"/>
                </a:solidFill>
                <a:latin typeface="微软雅黑" panose="020B0503020204020204" pitchFamily="34" charset="-122"/>
              </a:rPr>
              <a:t>设备</a:t>
            </a:r>
            <a:endParaRPr lang="zh-CN" altLang="en-US" sz="2000" dirty="0">
              <a:solidFill>
                <a:srgbClr val="0000CC"/>
              </a:solidFill>
              <a:latin typeface="微软雅黑" panose="020B0503020204020204" pitchFamily="34" charset="-122"/>
            </a:endParaRPr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auto">
          <a:xfrm>
            <a:off x="3809104" y="2573733"/>
            <a:ext cx="784225" cy="425450"/>
          </a:xfrm>
          <a:prstGeom prst="rightArrow">
            <a:avLst>
              <a:gd name="adj1" fmla="val 50000"/>
              <a:gd name="adj2" fmla="val 46082"/>
            </a:avLst>
          </a:prstGeom>
          <a:noFill/>
          <a:ln w="19050" algn="ctr">
            <a:solidFill>
              <a:schemeClr val="hlink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4631429" y="2427683"/>
            <a:ext cx="1412875" cy="685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C0C0C0"/>
              </a:gs>
            </a:gsLst>
            <a:lin ang="2700000" scaled="1"/>
          </a:gradFill>
          <a:ln w="9525" algn="ctr">
            <a:solidFill>
              <a:srgbClr val="E6E6E6"/>
            </a:solidFill>
            <a:miter lim="800000"/>
          </a:ln>
          <a:effectLst>
            <a:outerShdw dist="17961" dir="2700000" algn="ctr" rotWithShape="0">
              <a:srgbClr val="A9A9A9"/>
            </a:outerShdw>
          </a:effectLst>
        </p:spPr>
        <p:txBody>
          <a:bodyPr anchor="ctr" anchorCtr="1"/>
          <a:lstStyle/>
          <a:p>
            <a:r>
              <a:rPr lang="zh-CN" altLang="en-US" sz="2000">
                <a:solidFill>
                  <a:srgbClr val="0000CC"/>
                </a:solidFill>
                <a:latin typeface="微软雅黑" panose="020B0503020204020204" pitchFamily="34" charset="-122"/>
              </a:rPr>
              <a:t>存储器</a:t>
            </a:r>
            <a:endParaRPr lang="zh-CN" altLang="en-US" sz="2000">
              <a:solidFill>
                <a:srgbClr val="0000CC"/>
              </a:solidFill>
              <a:latin typeface="微软雅黑" panose="020B0503020204020204" pitchFamily="34" charset="-122"/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4336152" y="3646883"/>
            <a:ext cx="858838" cy="685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C0C0C0"/>
              </a:gs>
            </a:gsLst>
            <a:lin ang="2700000" scaled="1"/>
          </a:gradFill>
          <a:ln w="9525" algn="ctr">
            <a:solidFill>
              <a:srgbClr val="E6E6E6"/>
            </a:solidFill>
            <a:miter lim="800000"/>
          </a:ln>
          <a:effectLst>
            <a:outerShdw dist="17961" dir="2700000" algn="ctr" rotWithShape="0">
              <a:srgbClr val="A9A9A9"/>
            </a:outerShdw>
          </a:effectLst>
        </p:spPr>
        <p:txBody>
          <a:bodyPr/>
          <a:lstStyle/>
          <a:p>
            <a:r>
              <a:rPr lang="zh-CN" altLang="en-US" sz="2000">
                <a:solidFill>
                  <a:srgbClr val="0000CC"/>
                </a:solidFill>
                <a:latin typeface="微软雅黑" panose="020B0503020204020204" pitchFamily="34" charset="-122"/>
              </a:rPr>
              <a:t>运算器</a:t>
            </a:r>
            <a:endParaRPr lang="zh-CN" altLang="en-US" sz="2000">
              <a:solidFill>
                <a:srgbClr val="0000CC"/>
              </a:solidFill>
              <a:latin typeface="微软雅黑" panose="020B0503020204020204" pitchFamily="34" charset="-122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6841227" y="2427683"/>
            <a:ext cx="858838" cy="685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C0C0C0"/>
              </a:gs>
            </a:gsLst>
            <a:lin ang="2700000" scaled="1"/>
          </a:gradFill>
          <a:ln w="9525" algn="ctr">
            <a:solidFill>
              <a:srgbClr val="E6E6E6"/>
            </a:solidFill>
            <a:miter lim="800000"/>
          </a:ln>
          <a:effectLst>
            <a:outerShdw dist="17961" dir="2700000" algn="ctr" rotWithShape="0">
              <a:srgbClr val="A9A9A9"/>
            </a:outerShdw>
          </a:effectLst>
        </p:spPr>
        <p:txBody>
          <a:bodyPr/>
          <a:lstStyle/>
          <a:p>
            <a:r>
              <a:rPr lang="zh-CN" altLang="en-US" sz="2000">
                <a:solidFill>
                  <a:srgbClr val="0000CC"/>
                </a:solidFill>
                <a:latin typeface="微软雅黑" panose="020B0503020204020204" pitchFamily="34" charset="-122"/>
              </a:rPr>
              <a:t>输出</a:t>
            </a:r>
            <a:endParaRPr lang="zh-CN" altLang="en-US" sz="2000">
              <a:solidFill>
                <a:srgbClr val="0000CC"/>
              </a:solidFill>
              <a:latin typeface="微软雅黑" panose="020B0503020204020204" pitchFamily="34" charset="-122"/>
            </a:endParaRPr>
          </a:p>
          <a:p>
            <a:r>
              <a:rPr lang="zh-CN" altLang="en-US" sz="2000">
                <a:solidFill>
                  <a:srgbClr val="0000CC"/>
                </a:solidFill>
                <a:latin typeface="微软雅黑" panose="020B0503020204020204" pitchFamily="34" charset="-122"/>
              </a:rPr>
              <a:t>设备</a:t>
            </a:r>
            <a:endParaRPr lang="zh-CN" altLang="en-US" sz="2000">
              <a:solidFill>
                <a:srgbClr val="0000CC"/>
              </a:solidFill>
              <a:latin typeface="微软雅黑" panose="020B0503020204020204" pitchFamily="34" charset="-122"/>
            </a:endParaRPr>
          </a:p>
        </p:txBody>
      </p:sp>
      <p:sp>
        <p:nvSpPr>
          <p:cNvPr id="10" name="AutoShape 11"/>
          <p:cNvSpPr>
            <a:spLocks noChangeArrowheads="1"/>
          </p:cNvSpPr>
          <p:nvPr/>
        </p:nvSpPr>
        <p:spPr bwMode="auto">
          <a:xfrm rot="16200000">
            <a:off x="4834629" y="3184923"/>
            <a:ext cx="500063" cy="388937"/>
          </a:xfrm>
          <a:prstGeom prst="rightArrow">
            <a:avLst>
              <a:gd name="adj1" fmla="val 50000"/>
              <a:gd name="adj2" fmla="val 32143"/>
            </a:avLst>
          </a:prstGeom>
          <a:noFill/>
          <a:ln w="19050" algn="ctr">
            <a:solidFill>
              <a:schemeClr val="hlink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" name="AutoShape 12"/>
          <p:cNvSpPr>
            <a:spLocks noChangeArrowheads="1"/>
          </p:cNvSpPr>
          <p:nvPr/>
        </p:nvSpPr>
        <p:spPr bwMode="auto">
          <a:xfrm rot="5400000">
            <a:off x="5488679" y="3202384"/>
            <a:ext cx="498475" cy="355600"/>
          </a:xfrm>
          <a:prstGeom prst="rightArrow">
            <a:avLst>
              <a:gd name="adj1" fmla="val 50000"/>
              <a:gd name="adj2" fmla="val 35045"/>
            </a:avLst>
          </a:prstGeom>
          <a:noFill/>
          <a:ln w="19050" algn="ctr">
            <a:solidFill>
              <a:schemeClr val="hlink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" name="AutoShape 13"/>
          <p:cNvSpPr>
            <a:spLocks noChangeArrowheads="1"/>
          </p:cNvSpPr>
          <p:nvPr/>
        </p:nvSpPr>
        <p:spPr bwMode="auto">
          <a:xfrm>
            <a:off x="6072877" y="2580083"/>
            <a:ext cx="762000" cy="425450"/>
          </a:xfrm>
          <a:prstGeom prst="rightArrow">
            <a:avLst>
              <a:gd name="adj1" fmla="val 50000"/>
              <a:gd name="adj2" fmla="val 44776"/>
            </a:avLst>
          </a:prstGeom>
          <a:noFill/>
          <a:ln w="19050" algn="ctr">
            <a:solidFill>
              <a:schemeClr val="hlink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" name="AutoShape 14"/>
          <p:cNvSpPr>
            <a:spLocks noChangeArrowheads="1"/>
          </p:cNvSpPr>
          <p:nvPr/>
        </p:nvSpPr>
        <p:spPr bwMode="auto">
          <a:xfrm>
            <a:off x="7734990" y="2580083"/>
            <a:ext cx="762000" cy="425450"/>
          </a:xfrm>
          <a:prstGeom prst="rightArrow">
            <a:avLst>
              <a:gd name="adj1" fmla="val 50000"/>
              <a:gd name="adj2" fmla="val 44776"/>
            </a:avLst>
          </a:prstGeom>
          <a:noFill/>
          <a:ln w="19050" algn="ctr">
            <a:solidFill>
              <a:schemeClr val="hlink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5531542" y="3664346"/>
            <a:ext cx="858837" cy="685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C0C0C0"/>
              </a:gs>
            </a:gsLst>
            <a:lin ang="2700000" scaled="1"/>
          </a:gradFill>
          <a:ln w="9525" algn="ctr">
            <a:solidFill>
              <a:srgbClr val="E6E6E6"/>
            </a:solidFill>
            <a:miter lim="800000"/>
          </a:ln>
          <a:effectLst>
            <a:outerShdw dist="17961" dir="2700000" algn="ctr" rotWithShape="0">
              <a:srgbClr val="A9A9A9"/>
            </a:outerShdw>
          </a:effectLst>
        </p:spPr>
        <p:txBody>
          <a:bodyPr/>
          <a:lstStyle/>
          <a:p>
            <a:r>
              <a:rPr lang="zh-CN" altLang="en-US" sz="2000">
                <a:solidFill>
                  <a:srgbClr val="0000CC"/>
                </a:solidFill>
                <a:latin typeface="微软雅黑" panose="020B0503020204020204" pitchFamily="34" charset="-122"/>
              </a:rPr>
              <a:t>控制器</a:t>
            </a:r>
            <a:endParaRPr lang="zh-CN" altLang="en-US" sz="2000">
              <a:solidFill>
                <a:srgbClr val="0000CC"/>
              </a:solidFill>
              <a:latin typeface="微软雅黑" panose="020B0503020204020204" pitchFamily="34" charset="-122"/>
            </a:endParaRPr>
          </a:p>
        </p:txBody>
      </p:sp>
      <p:cxnSp>
        <p:nvCxnSpPr>
          <p:cNvPr id="15" name="AutoShape 16"/>
          <p:cNvCxnSpPr>
            <a:cxnSpLocks noChangeShapeType="1"/>
            <a:stCxn id="14" idx="3"/>
            <a:endCxn id="9" idx="2"/>
          </p:cNvCxnSpPr>
          <p:nvPr/>
        </p:nvCxnSpPr>
        <p:spPr bwMode="auto">
          <a:xfrm flipV="1">
            <a:off x="6390379" y="3113485"/>
            <a:ext cx="881063" cy="893763"/>
          </a:xfrm>
          <a:prstGeom prst="bentConnector2">
            <a:avLst/>
          </a:prstGeom>
          <a:noFill/>
          <a:ln w="19050">
            <a:solidFill>
              <a:srgbClr val="00092A"/>
            </a:solidFill>
            <a:miter lim="800000"/>
            <a:tailEnd type="stealth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1769165" y="2945210"/>
            <a:ext cx="1200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2000">
                <a:solidFill>
                  <a:srgbClr val="00092A"/>
                </a:solidFill>
                <a:latin typeface="微软雅黑" panose="020B0503020204020204" pitchFamily="34" charset="-122"/>
              </a:rPr>
              <a:t>初始数据</a:t>
            </a:r>
            <a:endParaRPr lang="zh-CN" altLang="en-US" sz="2000">
              <a:solidFill>
                <a:srgbClr val="00092A"/>
              </a:solidFill>
              <a:latin typeface="微软雅黑" panose="020B0503020204020204" pitchFamily="34" charset="-122"/>
            </a:endParaRP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7671490" y="2256235"/>
            <a:ext cx="692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>
                <a:solidFill>
                  <a:srgbClr val="00092A"/>
                </a:solidFill>
                <a:latin typeface="微软雅黑" panose="020B0503020204020204" pitchFamily="34" charset="-122"/>
              </a:rPr>
              <a:t>结果</a:t>
            </a:r>
            <a:endParaRPr lang="zh-CN" altLang="en-US" sz="2000">
              <a:solidFill>
                <a:srgbClr val="00092A"/>
              </a:solidFill>
              <a:latin typeface="微软雅黑" panose="020B0503020204020204" pitchFamily="34" charset="-122"/>
            </a:endParaRPr>
          </a:p>
        </p:txBody>
      </p: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1769165" y="2251473"/>
            <a:ext cx="1200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2000" dirty="0">
                <a:latin typeface="微软雅黑" panose="020B0503020204020204" pitchFamily="34" charset="-122"/>
              </a:rPr>
              <a:t>解题程序</a:t>
            </a:r>
            <a:endParaRPr lang="zh-CN" altLang="en-US" sz="2000" dirty="0">
              <a:latin typeface="微软雅黑" panose="020B0503020204020204" pitchFamily="34" charset="-122"/>
            </a:endParaRPr>
          </a:p>
        </p:txBody>
      </p:sp>
      <p:sp>
        <p:nvSpPr>
          <p:cNvPr id="19" name="AutoShape 21"/>
          <p:cNvSpPr>
            <a:spLocks noChangeArrowheads="1"/>
          </p:cNvSpPr>
          <p:nvPr/>
        </p:nvSpPr>
        <p:spPr bwMode="auto">
          <a:xfrm rot="5400000">
            <a:off x="4480615" y="3196033"/>
            <a:ext cx="500062" cy="388938"/>
          </a:xfrm>
          <a:prstGeom prst="rightArrow">
            <a:avLst>
              <a:gd name="adj1" fmla="val 50000"/>
              <a:gd name="adj2" fmla="val 32143"/>
            </a:avLst>
          </a:prstGeom>
          <a:noFill/>
          <a:ln w="19050" algn="ctr">
            <a:solidFill>
              <a:schemeClr val="hlink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" name="Line 22"/>
          <p:cNvSpPr>
            <a:spLocks noChangeShapeType="1"/>
          </p:cNvSpPr>
          <p:nvPr/>
        </p:nvSpPr>
        <p:spPr bwMode="auto">
          <a:xfrm flipH="1" flipV="1">
            <a:off x="6055415" y="3140473"/>
            <a:ext cx="6350" cy="504825"/>
          </a:xfrm>
          <a:prstGeom prst="line">
            <a:avLst/>
          </a:prstGeom>
          <a:noFill/>
          <a:ln w="19050">
            <a:solidFill>
              <a:srgbClr val="00092A"/>
            </a:solidFill>
            <a:round/>
            <a:tailEnd type="stealth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cxnSp>
        <p:nvCxnSpPr>
          <p:cNvPr id="21" name="AutoShape 23"/>
          <p:cNvCxnSpPr>
            <a:cxnSpLocks noChangeShapeType="1"/>
            <a:stCxn id="14" idx="2"/>
            <a:endCxn id="5" idx="2"/>
          </p:cNvCxnSpPr>
          <p:nvPr/>
        </p:nvCxnSpPr>
        <p:spPr bwMode="auto">
          <a:xfrm rot="16200000" flipV="1">
            <a:off x="4049610" y="2438004"/>
            <a:ext cx="1236663" cy="2587625"/>
          </a:xfrm>
          <a:prstGeom prst="bentConnector3">
            <a:avLst>
              <a:gd name="adj1" fmla="val -18486"/>
            </a:avLst>
          </a:prstGeom>
          <a:noFill/>
          <a:ln w="19050">
            <a:solidFill>
              <a:srgbClr val="00092A"/>
            </a:solidFill>
            <a:miter lim="800000"/>
            <a:tailEnd type="stealth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Line 24"/>
          <p:cNvSpPr>
            <a:spLocks noChangeShapeType="1"/>
          </p:cNvSpPr>
          <p:nvPr/>
        </p:nvSpPr>
        <p:spPr bwMode="auto">
          <a:xfrm flipH="1">
            <a:off x="5179117" y="4007246"/>
            <a:ext cx="352425" cy="0"/>
          </a:xfrm>
          <a:prstGeom prst="line">
            <a:avLst/>
          </a:prstGeom>
          <a:noFill/>
          <a:ln w="28575">
            <a:solidFill>
              <a:srgbClr val="00092A"/>
            </a:solidFill>
            <a:round/>
            <a:tailEnd type="stealth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" name="Rectangle 29"/>
          <p:cNvSpPr>
            <a:spLocks noChangeArrowheads="1"/>
          </p:cNvSpPr>
          <p:nvPr/>
        </p:nvSpPr>
        <p:spPr bwMode="auto">
          <a:xfrm>
            <a:off x="4201215" y="3491310"/>
            <a:ext cx="2470150" cy="1236663"/>
          </a:xfrm>
          <a:prstGeom prst="rect">
            <a:avLst/>
          </a:prstGeom>
          <a:noFill/>
          <a:ln w="28575" algn="ctr">
            <a:solidFill>
              <a:srgbClr val="CC0000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5B5B"/>
                    </a:gs>
                    <a:gs pos="100000">
                      <a:srgbClr val="FF9B9B"/>
                    </a:gs>
                  </a:gsLst>
                  <a:lin ang="270000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" name="Text Box 30"/>
          <p:cNvSpPr txBox="1">
            <a:spLocks noChangeArrowheads="1"/>
          </p:cNvSpPr>
          <p:nvPr/>
        </p:nvSpPr>
        <p:spPr bwMode="auto">
          <a:xfrm>
            <a:off x="6022077" y="4351735"/>
            <a:ext cx="67197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5B5B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</a:rPr>
              <a:t>CPU</a:t>
            </a:r>
            <a:endParaRPr lang="en-US" altLang="zh-CN" b="1" dirty="0">
              <a:solidFill>
                <a:srgbClr val="C0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25" name="Rectangle 2"/>
          <p:cNvSpPr txBox="1">
            <a:spLocks noChangeArrowheads="1"/>
          </p:cNvSpPr>
          <p:nvPr/>
        </p:nvSpPr>
        <p:spPr>
          <a:xfrm>
            <a:off x="1879329" y="4835925"/>
            <a:ext cx="5070475" cy="1462944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200000"/>
              </a:lnSpc>
            </a:pPr>
            <a:r>
              <a:rPr lang="en-US" altLang="zh-CN" sz="2000" dirty="0">
                <a:solidFill>
                  <a:srgbClr val="7951E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CPU</a:t>
            </a:r>
            <a:br>
              <a:rPr lang="en-US" altLang="zh-CN" sz="2000" dirty="0">
                <a:solidFill>
                  <a:srgbClr val="7951E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2000" dirty="0">
                <a:solidFill>
                  <a:srgbClr val="7951E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MPU</a:t>
            </a:r>
            <a:endParaRPr lang="zh-CN" altLang="en-US" sz="2000" dirty="0">
              <a:solidFill>
                <a:srgbClr val="7951E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6" name="Picture 48" descr="core i7 背景透明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3845" y="2573733"/>
            <a:ext cx="2622549" cy="2399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矩形 26"/>
          <p:cNvSpPr/>
          <p:nvPr/>
        </p:nvSpPr>
        <p:spPr>
          <a:xfrm>
            <a:off x="2694180" y="5021058"/>
            <a:ext cx="64430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zh-CN" sz="2400" dirty="0">
                <a:latin typeface="+mj-ea"/>
                <a:ea typeface="+mj-ea"/>
              </a:rPr>
              <a:t>中央处理器</a:t>
            </a:r>
            <a:r>
              <a:rPr lang="en-US" altLang="zh-CN" sz="2400" dirty="0">
                <a:latin typeface="+mj-ea"/>
                <a:ea typeface="+mj-ea"/>
              </a:rPr>
              <a:t>Central Process Unit</a:t>
            </a:r>
            <a:r>
              <a:rPr lang="zh-CN" altLang="en-US" sz="2400" dirty="0">
                <a:latin typeface="+mj-ea"/>
                <a:ea typeface="+mj-ea"/>
              </a:rPr>
              <a:t>   </a:t>
            </a:r>
            <a:r>
              <a:rPr lang="zh-CN" altLang="en-US" sz="2400" dirty="0">
                <a:solidFill>
                  <a:srgbClr val="7951ED"/>
                </a:solidFill>
                <a:latin typeface="+mj-ea"/>
                <a:ea typeface="+mj-ea"/>
              </a:rPr>
              <a:t>功能作用</a:t>
            </a:r>
            <a:endParaRPr lang="zh-CN" altLang="en-US" sz="2400" dirty="0">
              <a:solidFill>
                <a:srgbClr val="7951ED"/>
              </a:solidFill>
              <a:latin typeface="+mj-ea"/>
              <a:ea typeface="+mj-ea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2717645" y="5622662"/>
            <a:ext cx="64430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dirty="0">
                <a:latin typeface="+mj-ea"/>
                <a:ea typeface="+mj-ea"/>
              </a:rPr>
              <a:t>微</a:t>
            </a:r>
            <a:r>
              <a:rPr lang="zh-CN" altLang="zh-CN" sz="2400" dirty="0">
                <a:latin typeface="+mj-ea"/>
                <a:ea typeface="+mj-ea"/>
              </a:rPr>
              <a:t>处理器</a:t>
            </a:r>
            <a:r>
              <a:rPr lang="en-US" altLang="zh-CN" sz="2400" dirty="0" err="1">
                <a:latin typeface="+mj-ea"/>
                <a:ea typeface="+mj-ea"/>
              </a:rPr>
              <a:t>Microprocess</a:t>
            </a:r>
            <a:r>
              <a:rPr lang="en-US" altLang="zh-CN" sz="2400" dirty="0">
                <a:latin typeface="+mj-ea"/>
                <a:ea typeface="+mj-ea"/>
              </a:rPr>
              <a:t> Unit</a:t>
            </a:r>
            <a:r>
              <a:rPr lang="zh-CN" altLang="en-US" sz="2400" dirty="0">
                <a:latin typeface="+mj-ea"/>
                <a:ea typeface="+mj-ea"/>
              </a:rPr>
              <a:t>       </a:t>
            </a:r>
            <a:r>
              <a:rPr lang="zh-CN" altLang="en-US" sz="2400" dirty="0">
                <a:solidFill>
                  <a:srgbClr val="7951ED"/>
                </a:solidFill>
                <a:latin typeface="+mj-ea"/>
                <a:ea typeface="+mj-ea"/>
              </a:rPr>
              <a:t>微电子技术</a:t>
            </a:r>
            <a:endParaRPr lang="zh-CN" altLang="en-US" sz="2400" dirty="0">
              <a:solidFill>
                <a:srgbClr val="7951ED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习题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95400" y="1270000"/>
            <a:ext cx="8743950" cy="49673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1800" dirty="0"/>
              <a:t>1</a:t>
            </a:r>
            <a:r>
              <a:rPr lang="zh-CN" altLang="en-US" sz="1800" dirty="0"/>
              <a:t>、计算机技术中，英文缩写</a:t>
            </a:r>
            <a:r>
              <a:rPr lang="en-US" altLang="zh-CN" sz="1800" dirty="0"/>
              <a:t>CPU</a:t>
            </a:r>
            <a:r>
              <a:rPr lang="zh-CN" altLang="en-US" sz="1800" dirty="0"/>
              <a:t>的中文译名是 （</a:t>
            </a:r>
            <a:r>
              <a:rPr lang="en-US" altLang="zh-CN" sz="1800" dirty="0"/>
              <a:t>    </a:t>
            </a:r>
            <a:r>
              <a:rPr lang="zh-CN" altLang="en-US" sz="1800" dirty="0"/>
              <a:t>  ）。</a:t>
            </a:r>
            <a:endParaRPr lang="zh-CN" altLang="en-US" sz="1800" dirty="0"/>
          </a:p>
          <a:p>
            <a:pPr marL="0" indent="0">
              <a:buNone/>
            </a:pPr>
            <a:r>
              <a:rPr lang="en-US" altLang="zh-CN" sz="1800" dirty="0"/>
              <a:t>A</a:t>
            </a:r>
            <a:r>
              <a:rPr lang="zh-CN" altLang="en-US" sz="1800" dirty="0"/>
              <a:t>控制器	 </a:t>
            </a:r>
            <a:r>
              <a:rPr lang="en-US" altLang="zh-CN" sz="1800" dirty="0"/>
              <a:t>B</a:t>
            </a:r>
            <a:r>
              <a:rPr lang="zh-CN" altLang="en-US" sz="1800" dirty="0"/>
              <a:t>运算器	</a:t>
            </a:r>
            <a:r>
              <a:rPr lang="en-US" altLang="zh-CN" sz="1800" dirty="0"/>
              <a:t>C</a:t>
            </a:r>
            <a:r>
              <a:rPr lang="zh-CN" altLang="en-US" sz="1800" dirty="0"/>
              <a:t>中央处理器	 </a:t>
            </a:r>
            <a:r>
              <a:rPr lang="en-US" altLang="zh-CN" sz="1800" dirty="0"/>
              <a:t>D</a:t>
            </a:r>
            <a:r>
              <a:rPr lang="zh-CN" altLang="en-US" sz="1800" dirty="0"/>
              <a:t>寄存器</a:t>
            </a:r>
            <a:endParaRPr lang="en-US" altLang="zh-CN" sz="1800" dirty="0"/>
          </a:p>
          <a:p>
            <a:pPr marL="0" indent="0">
              <a:buNone/>
            </a:pPr>
            <a:r>
              <a:rPr lang="en-US" altLang="zh-CN" sz="1800" dirty="0"/>
              <a:t>2</a:t>
            </a:r>
            <a:r>
              <a:rPr lang="zh-CN" altLang="en-US" sz="1800" dirty="0"/>
              <a:t>、微机的硬件系统中，最核心的部件是</a:t>
            </a:r>
            <a:r>
              <a:rPr lang="en-US" altLang="zh-CN" sz="1800" dirty="0"/>
              <a:t>(       )</a:t>
            </a:r>
            <a:r>
              <a:rPr lang="zh-CN" altLang="en-US" sz="1800" dirty="0"/>
              <a:t>。</a:t>
            </a:r>
            <a:endParaRPr lang="zh-CN" altLang="en-US" sz="1800" dirty="0"/>
          </a:p>
          <a:p>
            <a:pPr marL="0" indent="0">
              <a:buNone/>
            </a:pPr>
            <a:r>
              <a:rPr lang="en-US" altLang="zh-CN" sz="1800" dirty="0"/>
              <a:t>A</a:t>
            </a:r>
            <a:r>
              <a:rPr lang="zh-CN" altLang="en-US" sz="1800" dirty="0"/>
              <a:t>内存储器	</a:t>
            </a:r>
            <a:r>
              <a:rPr lang="en-US" altLang="zh-CN" sz="1800" dirty="0"/>
              <a:t>B</a:t>
            </a:r>
            <a:r>
              <a:rPr lang="zh-CN" altLang="en-US" sz="1800" dirty="0"/>
              <a:t>输入输出设备	</a:t>
            </a:r>
            <a:r>
              <a:rPr lang="en-US" altLang="zh-CN" sz="1800" dirty="0"/>
              <a:t>C CPU	D</a:t>
            </a:r>
            <a:r>
              <a:rPr lang="zh-CN" altLang="en-US" sz="1800" dirty="0"/>
              <a:t>硬盘</a:t>
            </a:r>
            <a:endParaRPr lang="en-US" altLang="zh-CN" sz="1800" dirty="0"/>
          </a:p>
          <a:p>
            <a:pPr marL="0" indent="0">
              <a:buNone/>
            </a:pPr>
            <a:r>
              <a:rPr lang="en-US" altLang="zh-CN" sz="1800" dirty="0"/>
              <a:t>3</a:t>
            </a:r>
            <a:r>
              <a:rPr lang="zh-CN" altLang="en-US" sz="1800" dirty="0"/>
              <a:t>、影响一台计算机性能的关键部件是（</a:t>
            </a:r>
            <a:r>
              <a:rPr lang="en-US" altLang="zh-CN" sz="1800" dirty="0"/>
              <a:t>      </a:t>
            </a:r>
            <a:r>
              <a:rPr lang="zh-CN" altLang="en-US" sz="1800" dirty="0"/>
              <a:t>）。</a:t>
            </a:r>
            <a:endParaRPr lang="zh-CN" altLang="en-US" sz="1800" dirty="0"/>
          </a:p>
          <a:p>
            <a:pPr marL="0" indent="0">
              <a:buNone/>
            </a:pPr>
            <a:r>
              <a:rPr lang="en-US" altLang="zh-CN" sz="1800" dirty="0"/>
              <a:t>A CD-ROM	B </a:t>
            </a:r>
            <a:r>
              <a:rPr lang="zh-CN" altLang="en-US" sz="1800" dirty="0"/>
              <a:t>硬盘	</a:t>
            </a:r>
            <a:r>
              <a:rPr lang="en-US" altLang="zh-CN" sz="1800" dirty="0"/>
              <a:t>C CPU	D</a:t>
            </a:r>
            <a:r>
              <a:rPr lang="zh-CN" altLang="en-US" sz="1800" dirty="0"/>
              <a:t>显示器</a:t>
            </a:r>
            <a:endParaRPr lang="en-US" altLang="zh-CN" sz="1800" dirty="0"/>
          </a:p>
          <a:p>
            <a:pPr marL="0" indent="0">
              <a:buNone/>
            </a:pPr>
            <a:r>
              <a:rPr lang="en-US" altLang="zh-CN" sz="1800" dirty="0"/>
              <a:t>4</a:t>
            </a:r>
            <a:r>
              <a:rPr lang="zh-CN" altLang="en-US" sz="1800" dirty="0"/>
              <a:t>、组成</a:t>
            </a:r>
            <a:r>
              <a:rPr lang="en-US" altLang="zh-CN" sz="1800" dirty="0"/>
              <a:t>CPU</a:t>
            </a:r>
            <a:r>
              <a:rPr lang="zh-CN" altLang="en-US" sz="1800" dirty="0"/>
              <a:t>的主要部件是（</a:t>
            </a:r>
            <a:r>
              <a:rPr lang="en-US" altLang="zh-CN" sz="1800" dirty="0"/>
              <a:t>     </a:t>
            </a:r>
            <a:r>
              <a:rPr lang="zh-CN" altLang="en-US" sz="1800" dirty="0"/>
              <a:t>）</a:t>
            </a:r>
            <a:endParaRPr lang="zh-CN" altLang="en-US" sz="1800" dirty="0"/>
          </a:p>
          <a:p>
            <a:pPr marL="0" indent="0">
              <a:buNone/>
            </a:pPr>
            <a:r>
              <a:rPr lang="en-US" altLang="zh-CN" sz="1800" dirty="0"/>
              <a:t>A</a:t>
            </a:r>
            <a:r>
              <a:rPr lang="zh-CN" altLang="en-US" sz="1800" dirty="0"/>
              <a:t>运算器和控制器	</a:t>
            </a:r>
            <a:r>
              <a:rPr lang="en-US" altLang="zh-CN" sz="1800" dirty="0"/>
              <a:t>B</a:t>
            </a:r>
            <a:r>
              <a:rPr lang="zh-CN" altLang="en-US" sz="1800" dirty="0"/>
              <a:t>运算器和存储器	</a:t>
            </a:r>
            <a:endParaRPr lang="zh-CN" altLang="en-US" sz="1800" dirty="0"/>
          </a:p>
          <a:p>
            <a:pPr marL="0" indent="0">
              <a:buNone/>
            </a:pPr>
            <a:r>
              <a:rPr lang="en-US" altLang="zh-CN" sz="1800" dirty="0"/>
              <a:t>C</a:t>
            </a:r>
            <a:r>
              <a:rPr lang="zh-CN" altLang="en-US" sz="1800" dirty="0"/>
              <a:t>控制器和寄存器	</a:t>
            </a:r>
            <a:r>
              <a:rPr lang="en-US" altLang="zh-CN" sz="1800" dirty="0"/>
              <a:t>D</a:t>
            </a:r>
            <a:r>
              <a:rPr lang="zh-CN" altLang="en-US" sz="1800" dirty="0"/>
              <a:t>运算器和寄存器</a:t>
            </a:r>
            <a:endParaRPr lang="zh-CN" alt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6404518" y="127000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7951ED"/>
                </a:solidFill>
              </a:rPr>
              <a:t>C</a:t>
            </a:r>
            <a:endParaRPr lang="zh-CN" altLang="en-US" sz="2400" dirty="0">
              <a:solidFill>
                <a:srgbClr val="7951ED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67412" y="2366613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7951ED"/>
                </a:solidFill>
              </a:rPr>
              <a:t>C </a:t>
            </a:r>
            <a:endParaRPr lang="zh-CN" altLang="en-US" sz="2400" dirty="0">
              <a:solidFill>
                <a:srgbClr val="7951ED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79343" y="3522823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7951ED"/>
                </a:solidFill>
              </a:rPr>
              <a:t>C</a:t>
            </a:r>
            <a:endParaRPr lang="zh-CN" altLang="en-US" sz="2400" dirty="0">
              <a:solidFill>
                <a:srgbClr val="7951ED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57948" y="4572166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7951ED"/>
                </a:solidFill>
              </a:rPr>
              <a:t>A</a:t>
            </a:r>
            <a:endParaRPr lang="zh-CN" altLang="en-US" sz="2400" dirty="0">
              <a:solidFill>
                <a:srgbClr val="7951E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783632" y="5517232"/>
            <a:ext cx="7488832" cy="7747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en-US" altLang="zh-CN" sz="2000" b="1" dirty="0">
                <a:solidFill>
                  <a:schemeClr val="tx1"/>
                </a:solidFill>
                <a:latin typeface="Arial Unicode MS" panose="020B0604020202020204" pitchFamily="34" charset="-122"/>
              </a:rPr>
              <a:t>——</a:t>
            </a:r>
            <a:r>
              <a:rPr lang="zh-CN" altLang="en-US" sz="2000" b="1" dirty="0">
                <a:solidFill>
                  <a:schemeClr val="tx1"/>
                </a:solidFill>
                <a:latin typeface="Arial Unicode MS" panose="020B0604020202020204" pitchFamily="34" charset="-122"/>
              </a:rPr>
              <a:t>引自 冯诺依曼，</a:t>
            </a:r>
            <a:r>
              <a:rPr lang="en-US" altLang="zh-CN" sz="2000" b="1" dirty="0">
                <a:solidFill>
                  <a:schemeClr val="tx1"/>
                </a:solidFill>
                <a:latin typeface="Arial Unicode MS" panose="020B0604020202020204" pitchFamily="34" charset="-122"/>
              </a:rPr>
              <a:t>《</a:t>
            </a:r>
            <a:r>
              <a:rPr lang="zh-CN" altLang="en-US" sz="2000" b="1" dirty="0">
                <a:solidFill>
                  <a:schemeClr val="tx1"/>
                </a:solidFill>
                <a:latin typeface="Arial Unicode MS" panose="020B0604020202020204" pitchFamily="34" charset="-122"/>
              </a:rPr>
              <a:t>关于</a:t>
            </a:r>
            <a:r>
              <a:rPr lang="en-US" altLang="zh-CN" sz="2000" b="1" dirty="0">
                <a:solidFill>
                  <a:schemeClr val="tx1"/>
                </a:solidFill>
                <a:latin typeface="Arial Unicode MS" panose="020B0604020202020204" pitchFamily="34" charset="-122"/>
              </a:rPr>
              <a:t>EDVAC</a:t>
            </a:r>
            <a:r>
              <a:rPr lang="zh-CN" altLang="en-US" sz="2000" b="1" dirty="0">
                <a:solidFill>
                  <a:schemeClr val="tx1"/>
                </a:solidFill>
                <a:latin typeface="Arial Unicode MS" panose="020B0604020202020204" pitchFamily="34" charset="-122"/>
              </a:rPr>
              <a:t>的第一份报告草案</a:t>
            </a:r>
            <a:r>
              <a:rPr lang="en-US" altLang="zh-CN" sz="2000" b="1" dirty="0">
                <a:solidFill>
                  <a:schemeClr val="tx1"/>
                </a:solidFill>
                <a:latin typeface="Arial Unicode MS" panose="020B0604020202020204" pitchFamily="34" charset="-122"/>
              </a:rPr>
              <a:t>》</a:t>
            </a:r>
            <a:r>
              <a:rPr lang="zh-CN" altLang="en-US" sz="2000" b="1" dirty="0">
                <a:solidFill>
                  <a:schemeClr val="tx1"/>
                </a:solidFill>
                <a:latin typeface="Arial Unicode MS" panose="020B0604020202020204" pitchFamily="34" charset="-122"/>
              </a:rPr>
              <a:t>，</a:t>
            </a:r>
            <a:r>
              <a:rPr lang="en-US" altLang="zh-CN" sz="2000" b="1" dirty="0">
                <a:solidFill>
                  <a:schemeClr val="tx1"/>
                </a:solidFill>
                <a:latin typeface="Arial Unicode MS" panose="020B0604020202020204" pitchFamily="34" charset="-122"/>
              </a:rPr>
              <a:t>1945</a:t>
            </a:r>
            <a:endParaRPr lang="en-US" altLang="zh-CN" sz="2000" b="1" dirty="0">
              <a:solidFill>
                <a:schemeClr val="tx1"/>
              </a:solidFill>
              <a:latin typeface="Arial Unicode MS" panose="020B0604020202020204" pitchFamily="34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576450" y="1323305"/>
            <a:ext cx="9523350" cy="45812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Tx/>
              <a:buNone/>
            </a:pPr>
            <a:r>
              <a:rPr lang="en-US" altLang="zh-CN" sz="2000" dirty="0">
                <a:latin typeface="Arial Unicode MS" panose="020B0604020202020204" pitchFamily="34" charset="-122"/>
              </a:rPr>
              <a:t>2.2</a:t>
            </a:r>
            <a:r>
              <a:rPr lang="zh-CN" altLang="en-US" sz="2000" dirty="0">
                <a:latin typeface="Arial Unicode MS" panose="020B0604020202020204" pitchFamily="34" charset="-122"/>
              </a:rPr>
              <a:t>第一：因为这台设备主要是一台计算机，所以它必须能够执行最频繁的基本算术</a:t>
            </a:r>
            <a:r>
              <a:rPr lang="zh-CN" altLang="en-US" sz="2000" b="1" dirty="0">
                <a:solidFill>
                  <a:srgbClr val="7951ED"/>
                </a:solidFill>
                <a:latin typeface="Arial Unicode MS" panose="020B0604020202020204" pitchFamily="34" charset="-122"/>
              </a:rPr>
              <a:t>运算</a:t>
            </a:r>
            <a:r>
              <a:rPr lang="zh-CN" altLang="en-US" sz="2000" dirty="0">
                <a:latin typeface="Arial Unicode MS" panose="020B0604020202020204" pitchFamily="34" charset="-122"/>
              </a:rPr>
              <a:t>。因此，他应该包含特殊的器件来执行这些操作。</a:t>
            </a:r>
            <a:endParaRPr lang="zh-CN" altLang="en-US" sz="2000" dirty="0">
              <a:latin typeface="Arial Unicode MS" panose="020B0604020202020204" pitchFamily="34" charset="-122"/>
            </a:endParaRPr>
          </a:p>
          <a:p>
            <a:pPr>
              <a:lnSpc>
                <a:spcPct val="150000"/>
              </a:lnSpc>
              <a:buFontTx/>
              <a:buNone/>
            </a:pPr>
            <a:r>
              <a:rPr lang="zh-CN" altLang="en-US" sz="2000" dirty="0">
                <a:latin typeface="Arial Unicode MS" panose="020B0604020202020204" pitchFamily="34" charset="-122"/>
              </a:rPr>
              <a:t>	</a:t>
            </a:r>
            <a:r>
              <a:rPr lang="en-US" altLang="zh-CN" sz="2000" dirty="0">
                <a:latin typeface="Arial Unicode MS" panose="020B0604020202020204" pitchFamily="34" charset="-122"/>
              </a:rPr>
              <a:t>…</a:t>
            </a:r>
            <a:r>
              <a:rPr lang="zh-CN" altLang="en-US" sz="2000" dirty="0">
                <a:latin typeface="Arial Unicode MS" panose="020B0604020202020204" pitchFamily="34" charset="-122"/>
              </a:rPr>
              <a:t>，这一设备的中央算术（</a:t>
            </a:r>
            <a:r>
              <a:rPr lang="en-US" altLang="zh-CN" sz="2000" dirty="0">
                <a:latin typeface="Arial Unicode MS" panose="020B0604020202020204" pitchFamily="34" charset="-122"/>
              </a:rPr>
              <a:t>Central arithmetical</a:t>
            </a:r>
            <a:r>
              <a:rPr lang="zh-CN" altLang="en-US" sz="2000" dirty="0">
                <a:latin typeface="Arial Unicode MS" panose="020B0604020202020204" pitchFamily="34" charset="-122"/>
              </a:rPr>
              <a:t>）部件必须存在，它组成了</a:t>
            </a:r>
            <a:r>
              <a:rPr lang="zh-CN" altLang="en-US" sz="2000" b="1" dirty="0">
                <a:solidFill>
                  <a:srgbClr val="7951ED"/>
                </a:solidFill>
                <a:latin typeface="Arial Unicode MS" panose="020B0604020202020204" pitchFamily="34" charset="-122"/>
              </a:rPr>
              <a:t>第一个特定部分</a:t>
            </a:r>
            <a:r>
              <a:rPr lang="en-US" altLang="zh-CN" sz="2000" b="1" dirty="0">
                <a:solidFill>
                  <a:srgbClr val="7951ED"/>
                </a:solidFill>
                <a:latin typeface="Arial Unicode MS" panose="020B0604020202020204" pitchFamily="34" charset="-122"/>
              </a:rPr>
              <a:t>——CA</a:t>
            </a:r>
            <a:r>
              <a:rPr lang="zh-CN" altLang="en-US" sz="2000" dirty="0">
                <a:solidFill>
                  <a:srgbClr val="7951ED"/>
                </a:solidFill>
                <a:latin typeface="Arial Unicode MS" panose="020B0604020202020204" pitchFamily="34" charset="-122"/>
              </a:rPr>
              <a:t>。</a:t>
            </a:r>
            <a:endParaRPr lang="en-US" altLang="zh-CN" sz="2000" dirty="0">
              <a:solidFill>
                <a:srgbClr val="7951ED"/>
              </a:solidFill>
              <a:latin typeface="Arial Unicode MS" panose="020B0604020202020204" pitchFamily="34" charset="-122"/>
            </a:endParaRPr>
          </a:p>
          <a:p>
            <a:pPr>
              <a:lnSpc>
                <a:spcPct val="150000"/>
              </a:lnSpc>
              <a:buFontTx/>
              <a:buNone/>
            </a:pPr>
            <a:endParaRPr lang="zh-CN" altLang="en-US" sz="2000" dirty="0">
              <a:solidFill>
                <a:srgbClr val="C00000"/>
              </a:solidFill>
              <a:latin typeface="Arial Unicode MS" panose="020B0604020202020204" pitchFamily="34" charset="-122"/>
            </a:endParaRPr>
          </a:p>
          <a:p>
            <a:pPr>
              <a:lnSpc>
                <a:spcPct val="150000"/>
              </a:lnSpc>
              <a:buFontTx/>
              <a:buNone/>
            </a:pPr>
            <a:r>
              <a:rPr lang="en-US" altLang="zh-CN" sz="2000" dirty="0">
                <a:latin typeface="Arial Unicode MS" panose="020B0604020202020204" pitchFamily="34" charset="-122"/>
              </a:rPr>
              <a:t>2.3</a:t>
            </a:r>
            <a:r>
              <a:rPr lang="zh-CN" altLang="en-US" sz="2000" dirty="0">
                <a:latin typeface="Arial Unicode MS" panose="020B0604020202020204" pitchFamily="34" charset="-122"/>
              </a:rPr>
              <a:t>第二：设备中</a:t>
            </a:r>
            <a:r>
              <a:rPr lang="zh-CN" altLang="en-US" sz="2000" b="1" dirty="0">
                <a:solidFill>
                  <a:srgbClr val="7951ED"/>
                </a:solidFill>
                <a:latin typeface="Arial Unicode MS" panose="020B0604020202020204" pitchFamily="34" charset="-122"/>
              </a:rPr>
              <a:t>控制操作顺序的逻辑控制部分</a:t>
            </a:r>
            <a:r>
              <a:rPr lang="zh-CN" altLang="en-US" sz="2000" dirty="0">
                <a:latin typeface="Arial Unicode MS" panose="020B0604020202020204" pitchFamily="34" charset="-122"/>
              </a:rPr>
              <a:t>，能够由中央控制器最有效的实现。</a:t>
            </a:r>
            <a:endParaRPr lang="zh-CN" altLang="en-US" sz="2000" dirty="0">
              <a:latin typeface="Arial Unicode MS" panose="020B0604020202020204" pitchFamily="34" charset="-122"/>
            </a:endParaRPr>
          </a:p>
          <a:p>
            <a:pPr>
              <a:lnSpc>
                <a:spcPct val="150000"/>
              </a:lnSpc>
              <a:buFontTx/>
              <a:buNone/>
            </a:pPr>
            <a:r>
              <a:rPr lang="zh-CN" altLang="en-US" sz="2000" dirty="0">
                <a:latin typeface="Arial Unicode MS" panose="020B0604020202020204" pitchFamily="34" charset="-122"/>
              </a:rPr>
              <a:t>	</a:t>
            </a:r>
            <a:r>
              <a:rPr lang="en-US" altLang="zh-CN" sz="2000" dirty="0">
                <a:latin typeface="Arial Unicode MS" panose="020B0604020202020204" pitchFamily="34" charset="-122"/>
              </a:rPr>
              <a:t>…</a:t>
            </a:r>
            <a:r>
              <a:rPr lang="zh-CN" altLang="en-US" sz="2000" dirty="0">
                <a:latin typeface="Arial Unicode MS" panose="020B0604020202020204" pitchFamily="34" charset="-122"/>
              </a:rPr>
              <a:t>，中央控制（</a:t>
            </a:r>
            <a:r>
              <a:rPr lang="en-US" altLang="zh-CN" sz="2000" dirty="0">
                <a:latin typeface="Arial Unicode MS" panose="020B0604020202020204" pitchFamily="34" charset="-122"/>
              </a:rPr>
              <a:t>Central control</a:t>
            </a:r>
            <a:r>
              <a:rPr lang="zh-CN" altLang="en-US" sz="2000" dirty="0">
                <a:latin typeface="Arial Unicode MS" panose="020B0604020202020204" pitchFamily="34" charset="-122"/>
              </a:rPr>
              <a:t>）和实现它的器件组成了</a:t>
            </a:r>
            <a:r>
              <a:rPr lang="zh-CN" altLang="en-US" sz="2000" b="1" dirty="0">
                <a:solidFill>
                  <a:srgbClr val="7951ED"/>
                </a:solidFill>
                <a:latin typeface="Arial Unicode MS" panose="020B0604020202020204" pitchFamily="34" charset="-122"/>
              </a:rPr>
              <a:t>第二个特定部分</a:t>
            </a:r>
            <a:r>
              <a:rPr lang="en-US" altLang="zh-CN" sz="2000" b="1" dirty="0">
                <a:solidFill>
                  <a:srgbClr val="7951ED"/>
                </a:solidFill>
                <a:latin typeface="Arial Unicode MS" panose="020B0604020202020204" pitchFamily="34" charset="-122"/>
              </a:rPr>
              <a:t>——CC</a:t>
            </a:r>
            <a:r>
              <a:rPr lang="zh-CN" altLang="en-US" sz="2000" dirty="0">
                <a:latin typeface="Arial Unicode MS" panose="020B0604020202020204" pitchFamily="34" charset="-122"/>
              </a:rPr>
              <a:t>。</a:t>
            </a:r>
            <a:endParaRPr lang="zh-CN" altLang="en-US" sz="2000" dirty="0">
              <a:latin typeface="Arial Unicode MS" panose="020B0604020202020204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69165" y="57336"/>
            <a:ext cx="10422835" cy="920377"/>
          </a:xfrm>
        </p:spPr>
        <p:txBody>
          <a:bodyPr/>
          <a:lstStyle/>
          <a:p>
            <a:r>
              <a:rPr lang="zh-CN" altLang="en-US" dirty="0"/>
              <a:t>二、中央处理器</a:t>
            </a:r>
            <a:r>
              <a:rPr lang="en-US" altLang="zh-CN" dirty="0"/>
              <a:t>CPU</a:t>
            </a:r>
            <a:endParaRPr lang="zh-CN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>
            <a:spLocks noChangeArrowheads="1"/>
          </p:cNvSpPr>
          <p:nvPr/>
        </p:nvSpPr>
        <p:spPr bwMode="auto">
          <a:xfrm rot="5400000">
            <a:off x="5883870" y="2784823"/>
            <a:ext cx="9969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l" eaLnBrk="1" hangingPunct="1"/>
            <a:r>
              <a:rPr lang="en-US" altLang="zh-CN" sz="3200" b="0" dirty="0">
                <a:solidFill>
                  <a:srgbClr val="0991E5"/>
                </a:solidFill>
                <a:latin typeface="微软雅黑" panose="020B0503020204020204" pitchFamily="34" charset="-122"/>
                <a:sym typeface="Wingdings 3" panose="05040102010807070707" pitchFamily="18" charset="2"/>
              </a:rPr>
              <a:t></a:t>
            </a:r>
            <a:endParaRPr lang="en-US" altLang="zh-CN" sz="3200" b="0" dirty="0">
              <a:solidFill>
                <a:srgbClr val="0991E5"/>
              </a:solidFill>
              <a:latin typeface="微软雅黑" panose="020B0503020204020204" pitchFamily="34" charset="-122"/>
              <a:sym typeface="Wingdings 3" panose="05040102010807070707" pitchFamily="18" charset="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二、中央处理器</a:t>
            </a:r>
            <a:r>
              <a:rPr lang="en-US" altLang="zh-CN" dirty="0"/>
              <a:t>CPU</a:t>
            </a:r>
            <a:endParaRPr lang="zh-CN" altLang="en-US" dirty="0"/>
          </a:p>
        </p:txBody>
      </p:sp>
      <p:grpSp>
        <p:nvGrpSpPr>
          <p:cNvPr id="4" name="Group 30"/>
          <p:cNvGrpSpPr/>
          <p:nvPr/>
        </p:nvGrpSpPr>
        <p:grpSpPr bwMode="auto">
          <a:xfrm>
            <a:off x="4762104" y="3445701"/>
            <a:ext cx="2746375" cy="2787512"/>
            <a:chOff x="1966" y="2207"/>
            <a:chExt cx="1730" cy="1797"/>
          </a:xfrm>
        </p:grpSpPr>
        <p:sp>
          <p:nvSpPr>
            <p:cNvPr id="5" name="Text Box 10"/>
            <p:cNvSpPr txBox="1">
              <a:spLocks noChangeArrowheads="1"/>
            </p:cNvSpPr>
            <p:nvPr/>
          </p:nvSpPr>
          <p:spPr bwMode="auto">
            <a:xfrm>
              <a:off x="1966" y="2207"/>
              <a:ext cx="1730" cy="1787"/>
            </a:xfrm>
            <a:prstGeom prst="rect">
              <a:avLst/>
            </a:prstGeom>
            <a:solidFill>
              <a:srgbClr val="CDE9EB"/>
            </a:solidFill>
            <a:ln w="9525" algn="ctr">
              <a:solidFill>
                <a:srgbClr val="E6E6E6"/>
              </a:solidFill>
              <a:miter lim="800000"/>
            </a:ln>
            <a:effectLst>
              <a:outerShdw dist="17961" dir="2700000" algn="ctr" rotWithShape="0">
                <a:srgbClr val="A9A9A9"/>
              </a:outerShdw>
            </a:effectLst>
          </p:spPr>
          <p:txBody>
            <a:bodyPr anchor="ctr" anchorCtr="1"/>
            <a:lstStyle/>
            <a:p>
              <a:pPr>
                <a:lnSpc>
                  <a:spcPct val="130000"/>
                </a:lnSpc>
                <a:defRPr/>
              </a:pPr>
              <a:endParaRPr lang="zh-CN" altLang="zh-CN" sz="2000">
                <a:solidFill>
                  <a:schemeClr val="tx2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6" name="Rectangle 19"/>
            <p:cNvSpPr>
              <a:spLocks noChangeArrowheads="1"/>
            </p:cNvSpPr>
            <p:nvPr/>
          </p:nvSpPr>
          <p:spPr bwMode="auto">
            <a:xfrm>
              <a:off x="1983" y="3409"/>
              <a:ext cx="324" cy="595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algn="l">
                <a:defRPr/>
              </a:pPr>
              <a:r>
                <a:rPr lang="zh-CN" altLang="en-US" b="1" dirty="0">
                  <a:solidFill>
                    <a:srgbClr val="CC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微软雅黑" panose="020B0503020204020204" pitchFamily="34" charset="-122"/>
                </a:rPr>
                <a:t>运算</a:t>
              </a:r>
              <a:endParaRPr lang="zh-CN" alt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</a:endParaRPr>
            </a:p>
            <a:p>
              <a:pPr algn="l">
                <a:defRPr/>
              </a:pPr>
              <a:r>
                <a:rPr lang="zh-CN" altLang="en-US" b="1" dirty="0">
                  <a:solidFill>
                    <a:srgbClr val="CC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微软雅黑" panose="020B0503020204020204" pitchFamily="34" charset="-122"/>
                </a:rPr>
                <a:t>器</a:t>
              </a:r>
              <a:endParaRPr lang="zh-CN" alt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</a:endParaRPr>
            </a:p>
          </p:txBody>
        </p:sp>
      </p:grp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5527278" y="2280921"/>
            <a:ext cx="1651000" cy="60166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C0C0C0"/>
              </a:gs>
            </a:gsLst>
            <a:lin ang="2700000" scaled="1"/>
          </a:gradFill>
          <a:ln w="9525" algn="ctr">
            <a:solidFill>
              <a:srgbClr val="E6E6E6"/>
            </a:solidFill>
            <a:miter lim="800000"/>
          </a:ln>
          <a:effectLst>
            <a:outerShdw dist="17961" dir="2700000" algn="ctr" rotWithShape="0">
              <a:srgbClr val="A9A9A9"/>
            </a:outerShdw>
          </a:effectLst>
        </p:spPr>
        <p:txBody>
          <a:bodyPr anchor="ctr" anchorCtr="1"/>
          <a:lstStyle/>
          <a:p>
            <a:pPr>
              <a:lnSpc>
                <a:spcPct val="130000"/>
              </a:lnSpc>
              <a:defRPr/>
            </a:pPr>
            <a:r>
              <a:rPr lang="zh-CN" altLang="en-US">
                <a:solidFill>
                  <a:srgbClr val="CC0000"/>
                </a:solidFill>
                <a:latin typeface="微软雅黑" panose="020B0503020204020204" pitchFamily="34" charset="-122"/>
              </a:rPr>
              <a:t>运算</a:t>
            </a:r>
            <a:endParaRPr lang="zh-CN" altLang="en-US">
              <a:solidFill>
                <a:srgbClr val="CC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4765278" y="2358707"/>
            <a:ext cx="762000" cy="425450"/>
          </a:xfrm>
          <a:prstGeom prst="rightArrow">
            <a:avLst>
              <a:gd name="adj1" fmla="val 50000"/>
              <a:gd name="adj2" fmla="val 44776"/>
            </a:avLst>
          </a:prstGeom>
          <a:noFill/>
          <a:ln w="19050" algn="ctr">
            <a:solidFill>
              <a:srgbClr val="0000CC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7194153" y="2358707"/>
            <a:ext cx="762000" cy="425450"/>
          </a:xfrm>
          <a:prstGeom prst="rightArrow">
            <a:avLst>
              <a:gd name="adj1" fmla="val 50000"/>
              <a:gd name="adj2" fmla="val 44776"/>
            </a:avLst>
          </a:prstGeom>
          <a:noFill/>
          <a:ln w="19050" algn="ctr">
            <a:solidFill>
              <a:srgbClr val="0000CC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3304778" y="2336482"/>
            <a:ext cx="1403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l" eaLnBrk="1" hangingPunct="1"/>
            <a:r>
              <a:rPr lang="zh-CN" altLang="en-US" b="0">
                <a:solidFill>
                  <a:srgbClr val="0000CC"/>
                </a:solidFill>
                <a:latin typeface="微软雅黑" panose="020B0503020204020204" pitchFamily="34" charset="-122"/>
              </a:rPr>
              <a:t>输入数据</a:t>
            </a:r>
            <a:endParaRPr lang="zh-CN" altLang="en-US" b="0">
              <a:solidFill>
                <a:srgbClr val="0000CC"/>
              </a:solidFill>
              <a:latin typeface="微软雅黑" panose="020B0503020204020204" pitchFamily="34" charset="-122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7987903" y="2336482"/>
            <a:ext cx="1403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l" eaLnBrk="1" hangingPunct="1"/>
            <a:r>
              <a:rPr lang="zh-CN" altLang="en-US" b="0">
                <a:solidFill>
                  <a:srgbClr val="0000CC"/>
                </a:solidFill>
                <a:latin typeface="微软雅黑" panose="020B0503020204020204" pitchFamily="34" charset="-122"/>
              </a:rPr>
              <a:t>输出数据</a:t>
            </a:r>
            <a:endParaRPr lang="zh-CN" altLang="en-US" b="0">
              <a:solidFill>
                <a:srgbClr val="0000CC"/>
              </a:solidFill>
              <a:latin typeface="微软雅黑" panose="020B0503020204020204" pitchFamily="34" charset="-122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5022453" y="3975152"/>
            <a:ext cx="9906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>
            <a:prstShdw prst="shdw17" dist="17961" dir="13500000">
              <a:srgbClr val="997A5C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/>
            <a:endParaRPr lang="zh-CN" altLang="zh-CN" sz="2000" b="0">
              <a:solidFill>
                <a:schemeClr val="hlink"/>
              </a:solidFill>
              <a:latin typeface="微软雅黑" panose="020B0503020204020204" pitchFamily="34" charset="-122"/>
            </a:endParaRPr>
          </a:p>
        </p:txBody>
      </p:sp>
      <p:grpSp>
        <p:nvGrpSpPr>
          <p:cNvPr id="13" name="Group 31"/>
          <p:cNvGrpSpPr/>
          <p:nvPr/>
        </p:nvGrpSpPr>
        <p:grpSpPr bwMode="auto">
          <a:xfrm>
            <a:off x="5070078" y="4547426"/>
            <a:ext cx="2376488" cy="660400"/>
            <a:chOff x="2160" y="2901"/>
            <a:chExt cx="1497" cy="416"/>
          </a:xfrm>
        </p:grpSpPr>
        <p:sp>
          <p:nvSpPr>
            <p:cNvPr id="14" name="AutoShape 12"/>
            <p:cNvSpPr>
              <a:spLocks noChangeArrowheads="1"/>
            </p:cNvSpPr>
            <p:nvPr/>
          </p:nvSpPr>
          <p:spPr bwMode="auto">
            <a:xfrm>
              <a:off x="2160" y="2914"/>
              <a:ext cx="1497" cy="403"/>
            </a:xfrm>
            <a:prstGeom prst="flowChartManualOperation">
              <a:avLst/>
            </a:prstGeom>
            <a:solidFill>
              <a:srgbClr val="FFCC99"/>
            </a:solidFill>
            <a:ln>
              <a:noFill/>
            </a:ln>
            <a:effectLst>
              <a:prstShdw prst="shdw17" dist="17961" dir="13500000">
                <a:srgbClr val="997A5C"/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rgbClr val="BF9C00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 eaLnBrk="0" hangingPunct="0">
                <a:defRPr sz="2400" b="1">
                  <a:solidFill>
                    <a:srgbClr val="BF9C00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 eaLnBrk="0" hangingPunct="0">
                <a:defRPr sz="2400" b="1">
                  <a:solidFill>
                    <a:srgbClr val="BF9C00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 eaLnBrk="0" hangingPunct="0">
                <a:defRPr sz="2400" b="1">
                  <a:solidFill>
                    <a:srgbClr val="BF9C00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 eaLnBrk="0" hangingPunct="0">
                <a:defRPr sz="2400" b="1">
                  <a:solidFill>
                    <a:srgbClr val="BF9C00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BF9C00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BF9C00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BF9C00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BF9C00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eaLnBrk="1" hangingPunct="1">
                <a:lnSpc>
                  <a:spcPct val="120000"/>
                </a:lnSpc>
                <a:spcBef>
                  <a:spcPct val="20000"/>
                </a:spcBef>
              </a:pPr>
              <a:endParaRPr lang="zh-CN" altLang="zh-CN" sz="2000" b="0">
                <a:solidFill>
                  <a:schemeClr val="tx2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15" name="AutoShape 13"/>
            <p:cNvSpPr>
              <a:spLocks noChangeArrowheads="1"/>
            </p:cNvSpPr>
            <p:nvPr/>
          </p:nvSpPr>
          <p:spPr bwMode="auto">
            <a:xfrm>
              <a:off x="2658" y="2901"/>
              <a:ext cx="500" cy="151"/>
            </a:xfrm>
            <a:prstGeom prst="flowChartMerge">
              <a:avLst/>
            </a:prstGeom>
            <a:solidFill>
              <a:srgbClr val="CDE9EB"/>
            </a:solidFill>
            <a:ln w="9525" algn="ctr">
              <a:noFill/>
              <a:miter lim="800000"/>
            </a:ln>
            <a:effectLst>
              <a:outerShdw dist="17961" dir="2700000" algn="ctr" rotWithShape="0">
                <a:srgbClr val="A9A9A9"/>
              </a:outerShdw>
            </a:effectLst>
          </p:spPr>
          <p:txBody>
            <a:bodyPr anchor="ctr" anchorCtr="1"/>
            <a:lstStyle/>
            <a:p>
              <a:pPr>
                <a:defRPr/>
              </a:pPr>
              <a:endParaRPr lang="zh-CN" altLang="en-US">
                <a:latin typeface="Arial" panose="020B0604020202020204" pitchFamily="34" charset="0"/>
              </a:endParaRPr>
            </a:p>
          </p:txBody>
        </p:sp>
      </p:grp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4993880" y="3587804"/>
            <a:ext cx="10953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l" eaLnBrk="1" hangingPunct="1"/>
            <a:r>
              <a:rPr lang="zh-CN" altLang="en-US" sz="2000" b="0">
                <a:solidFill>
                  <a:schemeClr val="tx2"/>
                </a:solidFill>
                <a:latin typeface="微软雅黑" panose="020B0503020204020204" pitchFamily="34" charset="-122"/>
              </a:rPr>
              <a:t>寄存器</a:t>
            </a:r>
            <a:r>
              <a:rPr lang="en-US" altLang="zh-CN" sz="2000" b="0">
                <a:solidFill>
                  <a:schemeClr val="tx2"/>
                </a:solidFill>
                <a:latin typeface="微软雅黑" panose="020B0503020204020204" pitchFamily="34" charset="-122"/>
              </a:rPr>
              <a:t>1</a:t>
            </a:r>
            <a:endParaRPr lang="en-US" altLang="zh-CN" sz="2000" b="0">
              <a:solidFill>
                <a:schemeClr val="tx2"/>
              </a:solidFill>
              <a:latin typeface="微软雅黑" panose="020B0503020204020204" pitchFamily="34" charset="-122"/>
            </a:endParaRPr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6470253" y="3984677"/>
            <a:ext cx="9906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>
            <a:prstShdw prst="shdw17" dist="17961" dir="13500000">
              <a:srgbClr val="997A5C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/>
            <a:endParaRPr lang="zh-CN" altLang="zh-CN" sz="2000" b="0">
              <a:solidFill>
                <a:schemeClr val="hlink"/>
              </a:solidFill>
              <a:latin typeface="微软雅黑" panose="020B0503020204020204" pitchFamily="34" charset="-122"/>
            </a:endParaRPr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6441680" y="3597329"/>
            <a:ext cx="10953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l" eaLnBrk="1" hangingPunct="1"/>
            <a:r>
              <a:rPr lang="zh-CN" altLang="en-US" sz="2000" b="0">
                <a:solidFill>
                  <a:schemeClr val="tx2"/>
                </a:solidFill>
                <a:latin typeface="微软雅黑" panose="020B0503020204020204" pitchFamily="34" charset="-122"/>
              </a:rPr>
              <a:t>寄存器</a:t>
            </a:r>
            <a:r>
              <a:rPr lang="en-US" altLang="zh-CN" sz="2000" b="0">
                <a:solidFill>
                  <a:schemeClr val="tx2"/>
                </a:solidFill>
                <a:latin typeface="微软雅黑" panose="020B0503020204020204" pitchFamily="34" charset="-122"/>
              </a:rPr>
              <a:t>2</a:t>
            </a:r>
            <a:endParaRPr lang="en-US" altLang="zh-CN" sz="2000" b="0">
              <a:solidFill>
                <a:schemeClr val="tx2"/>
              </a:solidFill>
              <a:latin typeface="微软雅黑" panose="020B0503020204020204" pitchFamily="34" charset="-122"/>
            </a:endParaRPr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5679678" y="5445797"/>
            <a:ext cx="9906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>
            <a:prstShdw prst="shdw17" dist="17961" dir="13500000">
              <a:srgbClr val="997A5C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/>
            <a:endParaRPr lang="zh-CN" altLang="zh-CN" sz="2000" b="0">
              <a:solidFill>
                <a:schemeClr val="hlink"/>
              </a:solidFill>
              <a:latin typeface="微软雅黑" panose="020B0503020204020204" pitchFamily="34" charset="-122"/>
            </a:endParaRPr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5679680" y="5826799"/>
            <a:ext cx="10953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l" eaLnBrk="1" hangingPunct="1"/>
            <a:r>
              <a:rPr lang="zh-CN" altLang="en-US" sz="2000" b="0">
                <a:solidFill>
                  <a:schemeClr val="tx2"/>
                </a:solidFill>
                <a:latin typeface="微软雅黑" panose="020B0503020204020204" pitchFamily="34" charset="-122"/>
              </a:rPr>
              <a:t>寄存器</a:t>
            </a:r>
            <a:r>
              <a:rPr lang="en-US" altLang="zh-CN" sz="2000" b="0">
                <a:solidFill>
                  <a:schemeClr val="tx2"/>
                </a:solidFill>
                <a:latin typeface="微软雅黑" panose="020B0503020204020204" pitchFamily="34" charset="-122"/>
              </a:rPr>
              <a:t>3</a:t>
            </a:r>
            <a:endParaRPr lang="en-US" altLang="zh-CN" sz="2000" b="0">
              <a:solidFill>
                <a:schemeClr val="tx2"/>
              </a:solidFill>
              <a:latin typeface="微软雅黑" panose="020B0503020204020204" pitchFamily="34" charset="-122"/>
            </a:endParaRPr>
          </a:p>
        </p:txBody>
      </p:sp>
      <p:sp>
        <p:nvSpPr>
          <p:cNvPr id="22" name="AutoShape 21"/>
          <p:cNvSpPr/>
          <p:nvPr/>
        </p:nvSpPr>
        <p:spPr bwMode="auto">
          <a:xfrm>
            <a:off x="1869679" y="3914015"/>
            <a:ext cx="2541587" cy="1323439"/>
          </a:xfrm>
          <a:prstGeom prst="accentCallout1">
            <a:avLst>
              <a:gd name="adj1" fmla="val 27481"/>
              <a:gd name="adj2" fmla="val 104347"/>
              <a:gd name="adj3" fmla="val 59509"/>
              <a:gd name="adj4" fmla="val 136040"/>
            </a:avLst>
          </a:prstGeom>
          <a:solidFill>
            <a:srgbClr val="CCFFFF"/>
          </a:solidFill>
          <a:ln w="19050" algn="ctr">
            <a:solidFill>
              <a:srgbClr val="00CCFF"/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l" eaLnBrk="1" hangingPunct="1"/>
            <a:r>
              <a:rPr lang="zh-CN" altLang="en-US" sz="2000" b="0" dirty="0">
                <a:solidFill>
                  <a:srgbClr val="C00000"/>
                </a:solidFill>
                <a:latin typeface="微软雅黑" panose="020B0503020204020204" pitchFamily="34" charset="-122"/>
              </a:rPr>
              <a:t>算术逻辑单元</a:t>
            </a:r>
            <a:r>
              <a:rPr lang="en-US" altLang="zh-CN" sz="2000" b="0" dirty="0">
                <a:solidFill>
                  <a:srgbClr val="C00000"/>
                </a:solidFill>
                <a:latin typeface="微软雅黑" panose="020B0503020204020204" pitchFamily="34" charset="-122"/>
              </a:rPr>
              <a:t>ALU</a:t>
            </a:r>
            <a:r>
              <a:rPr lang="zh-CN" altLang="en-US" sz="2000" b="0" dirty="0">
                <a:solidFill>
                  <a:srgbClr val="C00000"/>
                </a:solidFill>
                <a:latin typeface="微软雅黑" panose="020B0503020204020204" pitchFamily="34" charset="-122"/>
              </a:rPr>
              <a:t>（</a:t>
            </a:r>
            <a:r>
              <a:rPr lang="en-US" altLang="zh-CN" sz="2000" b="0" dirty="0">
                <a:solidFill>
                  <a:srgbClr val="C00000"/>
                </a:solidFill>
                <a:latin typeface="微软雅黑" panose="020B0503020204020204" pitchFamily="34" charset="-122"/>
              </a:rPr>
              <a:t>Arithmetic Logic Unit</a:t>
            </a:r>
            <a:r>
              <a:rPr lang="zh-CN" altLang="en-US" sz="2000" b="0" dirty="0">
                <a:solidFill>
                  <a:srgbClr val="C00000"/>
                </a:solidFill>
                <a:latin typeface="微软雅黑" panose="020B0503020204020204" pitchFamily="34" charset="-122"/>
              </a:rPr>
              <a:t>）</a:t>
            </a:r>
            <a:r>
              <a:rPr lang="zh-CN" altLang="en-US" sz="2000" b="0" dirty="0">
                <a:solidFill>
                  <a:schemeClr val="tx1"/>
                </a:solidFill>
                <a:latin typeface="微软雅黑" panose="020B0503020204020204" pitchFamily="34" charset="-122"/>
              </a:rPr>
              <a:t>：</a:t>
            </a:r>
            <a:endParaRPr lang="en-US" altLang="zh-CN" sz="2000" b="0" dirty="0">
              <a:solidFill>
                <a:schemeClr val="tx1"/>
              </a:solidFill>
              <a:latin typeface="微软雅黑" panose="020B0503020204020204" pitchFamily="34" charset="-122"/>
            </a:endParaRPr>
          </a:p>
          <a:p>
            <a:pPr algn="l" eaLnBrk="1" hangingPunct="1"/>
            <a:r>
              <a:rPr lang="zh-CN" altLang="en-US" sz="2000" b="0" dirty="0">
                <a:solidFill>
                  <a:schemeClr val="tx1"/>
                </a:solidFill>
                <a:latin typeface="微软雅黑" panose="020B0503020204020204" pitchFamily="34" charset="-122"/>
              </a:rPr>
              <a:t>进行数据的运算处理</a:t>
            </a:r>
            <a:endParaRPr lang="zh-CN" altLang="en-US" sz="2000" b="0" dirty="0">
              <a:solidFill>
                <a:schemeClr val="tx1"/>
              </a:solidFill>
              <a:latin typeface="微软雅黑" panose="020B0503020204020204" pitchFamily="34" charset="-122"/>
            </a:endParaRPr>
          </a:p>
        </p:txBody>
      </p:sp>
      <p:grpSp>
        <p:nvGrpSpPr>
          <p:cNvPr id="23" name="Group 25"/>
          <p:cNvGrpSpPr/>
          <p:nvPr/>
        </p:nvGrpSpPr>
        <p:grpSpPr bwMode="auto">
          <a:xfrm>
            <a:off x="6654405" y="3869565"/>
            <a:ext cx="3902075" cy="2016125"/>
            <a:chOff x="3158" y="2474"/>
            <a:chExt cx="2458" cy="1270"/>
          </a:xfrm>
        </p:grpSpPr>
        <p:sp>
          <p:nvSpPr>
            <p:cNvPr id="24" name="AutoShape 23"/>
            <p:cNvSpPr/>
            <p:nvPr/>
          </p:nvSpPr>
          <p:spPr bwMode="auto">
            <a:xfrm>
              <a:off x="3984" y="2474"/>
              <a:ext cx="1632" cy="640"/>
            </a:xfrm>
            <a:prstGeom prst="accentCallout1">
              <a:avLst>
                <a:gd name="adj1" fmla="val 15861"/>
                <a:gd name="adj2" fmla="val -3227"/>
                <a:gd name="adj3" fmla="val 17403"/>
                <a:gd name="adj4" fmla="val -106454"/>
              </a:avLst>
            </a:prstGeom>
            <a:solidFill>
              <a:srgbClr val="CCFFFF"/>
            </a:solidFill>
            <a:ln w="19050" algn="ctr">
              <a:solidFill>
                <a:srgbClr val="00CCFF"/>
              </a:solidFill>
              <a:miter lim="800000"/>
            </a:ln>
          </p:spPr>
          <p:txBody>
            <a:bodyPr wrap="square">
              <a:spAutoFit/>
            </a:bodyPr>
            <a:lstStyle>
              <a:lvl1pPr eaLnBrk="0" hangingPunct="0">
                <a:defRPr sz="2400" b="1">
                  <a:solidFill>
                    <a:srgbClr val="BF9C00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 eaLnBrk="0" hangingPunct="0">
                <a:defRPr sz="2400" b="1">
                  <a:solidFill>
                    <a:srgbClr val="BF9C00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 eaLnBrk="0" hangingPunct="0">
                <a:defRPr sz="2400" b="1">
                  <a:solidFill>
                    <a:srgbClr val="BF9C00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 eaLnBrk="0" hangingPunct="0">
                <a:defRPr sz="2400" b="1">
                  <a:solidFill>
                    <a:srgbClr val="BF9C00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 eaLnBrk="0" hangingPunct="0">
                <a:defRPr sz="2400" b="1">
                  <a:solidFill>
                    <a:srgbClr val="BF9C00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BF9C00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BF9C00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BF9C00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BF9C00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algn="l" eaLnBrk="1" hangingPunct="1"/>
              <a:r>
                <a:rPr lang="zh-CN" altLang="en-US" sz="2000" b="0" dirty="0">
                  <a:solidFill>
                    <a:srgbClr val="C00000"/>
                  </a:solidFill>
                  <a:latin typeface="微软雅黑" panose="020B0503020204020204" pitchFamily="34" charset="-122"/>
                </a:rPr>
                <a:t>寄存器（</a:t>
              </a:r>
              <a:r>
                <a:rPr lang="en-US" altLang="zh-CN" sz="2000" b="0" dirty="0">
                  <a:solidFill>
                    <a:srgbClr val="C00000"/>
                  </a:solidFill>
                  <a:latin typeface="微软雅黑" panose="020B0503020204020204" pitchFamily="34" charset="-122"/>
                </a:rPr>
                <a:t>Register</a:t>
              </a:r>
              <a:r>
                <a:rPr lang="zh-CN" altLang="en-US" sz="2000" b="0" dirty="0">
                  <a:solidFill>
                    <a:srgbClr val="C00000"/>
                  </a:solidFill>
                  <a:latin typeface="微软雅黑" panose="020B0503020204020204" pitchFamily="34" charset="-122"/>
                </a:rPr>
                <a:t>）</a:t>
              </a:r>
              <a:r>
                <a:rPr lang="zh-CN" altLang="en-US" sz="2000" b="0" dirty="0">
                  <a:solidFill>
                    <a:schemeClr val="tx1"/>
                  </a:solidFill>
                  <a:latin typeface="微软雅黑" panose="020B0503020204020204" pitchFamily="34" charset="-122"/>
                </a:rPr>
                <a:t>：提供</a:t>
              </a:r>
              <a:r>
                <a:rPr lang="en-US" altLang="zh-CN" sz="2000" b="0" dirty="0">
                  <a:solidFill>
                    <a:schemeClr val="tx1"/>
                  </a:solidFill>
                  <a:latin typeface="微软雅黑" panose="020B0503020204020204" pitchFamily="34" charset="-122"/>
                </a:rPr>
                <a:t>CPU</a:t>
              </a:r>
              <a:r>
                <a:rPr lang="zh-CN" altLang="en-US" sz="2000" b="0" dirty="0">
                  <a:solidFill>
                    <a:schemeClr val="tx1"/>
                  </a:solidFill>
                  <a:latin typeface="微软雅黑" panose="020B0503020204020204" pitchFamily="34" charset="-122"/>
                </a:rPr>
                <a:t>内部数据的临时存储。</a:t>
              </a:r>
              <a:endParaRPr lang="zh-CN" altLang="en-US" sz="2000" b="0" dirty="0">
                <a:solidFill>
                  <a:schemeClr val="tx1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25" name="Line 24"/>
            <p:cNvSpPr>
              <a:spLocks noChangeShapeType="1"/>
            </p:cNvSpPr>
            <p:nvPr/>
          </p:nvSpPr>
          <p:spPr bwMode="auto">
            <a:xfrm flipV="1">
              <a:off x="3158" y="2730"/>
              <a:ext cx="752" cy="1014"/>
            </a:xfrm>
            <a:prstGeom prst="line">
              <a:avLst/>
            </a:prstGeom>
            <a:noFill/>
            <a:ln w="19050">
              <a:solidFill>
                <a:srgbClr val="00CC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6" name="Rectangle 27"/>
          <p:cNvSpPr>
            <a:spLocks noChangeArrowheads="1"/>
          </p:cNvSpPr>
          <p:nvPr/>
        </p:nvSpPr>
        <p:spPr bwMode="auto">
          <a:xfrm>
            <a:off x="5387578" y="4787140"/>
            <a:ext cx="1708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/>
            <a:r>
              <a:rPr lang="zh-CN" altLang="en-US" sz="2000" b="0">
                <a:solidFill>
                  <a:schemeClr val="tx2"/>
                </a:solidFill>
                <a:latin typeface="微软雅黑" panose="020B0503020204020204" pitchFamily="34" charset="-122"/>
              </a:rPr>
              <a:t>算术逻辑单元</a:t>
            </a:r>
            <a:endParaRPr lang="zh-CN" altLang="en-US" sz="2000" b="0">
              <a:solidFill>
                <a:schemeClr val="tx2"/>
              </a:solidFill>
              <a:latin typeface="微软雅黑" panose="020B0503020204020204" pitchFamily="34" charset="-122"/>
            </a:endParaRPr>
          </a:p>
        </p:txBody>
      </p:sp>
      <p:sp>
        <p:nvSpPr>
          <p:cNvPr id="27" name="Rectangle 29"/>
          <p:cNvSpPr>
            <a:spLocks noChangeArrowheads="1"/>
          </p:cNvSpPr>
          <p:nvPr/>
        </p:nvSpPr>
        <p:spPr bwMode="auto">
          <a:xfrm>
            <a:off x="5755878" y="4787140"/>
            <a:ext cx="946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/>
            <a:r>
              <a:rPr lang="zh-CN" altLang="en-US" sz="2000" b="0" dirty="0">
                <a:solidFill>
                  <a:schemeClr val="tx2"/>
                </a:solidFill>
                <a:latin typeface="微软雅黑" panose="020B0503020204020204" pitchFamily="34" charset="-122"/>
              </a:rPr>
              <a:t>加法器</a:t>
            </a:r>
            <a:endParaRPr lang="zh-CN" altLang="en-US" sz="2000" b="0" dirty="0">
              <a:solidFill>
                <a:schemeClr val="tx2"/>
              </a:solidFill>
              <a:latin typeface="微软雅黑" panose="020B0503020204020204" pitchFamily="34" charset="-122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739228" y="1320768"/>
            <a:ext cx="49310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dirty="0">
                <a:solidFill>
                  <a:srgbClr val="7951ED"/>
                </a:solidFill>
                <a:latin typeface="+mj-ea"/>
                <a:ea typeface="+mj-ea"/>
              </a:rPr>
              <a:t>功能</a:t>
            </a:r>
            <a:r>
              <a:rPr lang="en-US" altLang="zh-CN" sz="2400" b="1" dirty="0">
                <a:solidFill>
                  <a:srgbClr val="7951ED"/>
                </a:solidFill>
                <a:latin typeface="+mj-ea"/>
                <a:ea typeface="+mj-ea"/>
              </a:rPr>
              <a:t>1</a:t>
            </a:r>
            <a:r>
              <a:rPr lang="zh-CN" altLang="en-US" sz="2400" b="1" dirty="0">
                <a:solidFill>
                  <a:srgbClr val="7951ED"/>
                </a:solidFill>
                <a:latin typeface="+mj-ea"/>
                <a:ea typeface="+mj-ea"/>
              </a:rPr>
              <a:t>：计算机的运算中心</a:t>
            </a:r>
            <a:endParaRPr lang="zh-CN" altLang="en-US" sz="2400" b="1" dirty="0">
              <a:solidFill>
                <a:srgbClr val="7951ED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2" grpId="0" animBg="1"/>
      <p:bldP spid="16" grpId="0"/>
      <p:bldP spid="17" grpId="0" animBg="1"/>
      <p:bldP spid="18" grpId="0"/>
      <p:bldP spid="19" grpId="0" animBg="1"/>
      <p:bldP spid="20" grpId="0"/>
      <p:bldP spid="22" grpId="0" animBg="1"/>
      <p:bldP spid="26" grpId="0"/>
      <p:bldP spid="27" grpId="0"/>
      <p:bldP spid="27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二、中央处理器</a:t>
            </a:r>
            <a:r>
              <a:rPr lang="en-US" altLang="zh-CN" dirty="0"/>
              <a:t>CPU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1665474" y="1397258"/>
            <a:ext cx="49310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dirty="0">
                <a:solidFill>
                  <a:srgbClr val="7951ED"/>
                </a:solidFill>
                <a:latin typeface="+mj-ea"/>
                <a:ea typeface="+mj-ea"/>
              </a:rPr>
              <a:t>功能</a:t>
            </a:r>
            <a:r>
              <a:rPr lang="en-US" altLang="zh-CN" sz="2400" b="1" dirty="0">
                <a:solidFill>
                  <a:srgbClr val="7951ED"/>
                </a:solidFill>
                <a:latin typeface="+mj-ea"/>
                <a:ea typeface="+mj-ea"/>
              </a:rPr>
              <a:t>2</a:t>
            </a:r>
            <a:r>
              <a:rPr lang="zh-CN" altLang="en-US" sz="2400" b="1" dirty="0">
                <a:solidFill>
                  <a:srgbClr val="7951ED"/>
                </a:solidFill>
                <a:latin typeface="+mj-ea"/>
                <a:ea typeface="+mj-ea"/>
              </a:rPr>
              <a:t>：计算机的控制中心</a:t>
            </a:r>
            <a:endParaRPr lang="zh-CN" altLang="en-US" sz="2400" b="1" dirty="0">
              <a:solidFill>
                <a:srgbClr val="7951ED"/>
              </a:solidFill>
              <a:latin typeface="+mj-ea"/>
              <a:ea typeface="+mj-ea"/>
            </a:endParaRPr>
          </a:p>
        </p:txBody>
      </p:sp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3221362" y="2719399"/>
            <a:ext cx="69762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l" eaLnBrk="1" hangingPunct="1"/>
            <a:r>
              <a:rPr lang="zh-CN" altLang="en-US" sz="2000" b="0" dirty="0">
                <a:solidFill>
                  <a:srgbClr val="C00000"/>
                </a:solidFill>
                <a:latin typeface="+mn-ea"/>
                <a:ea typeface="+mn-ea"/>
              </a:rPr>
              <a:t>指令</a:t>
            </a:r>
            <a:endParaRPr lang="zh-CN" altLang="en-US" sz="2000" b="0" dirty="0">
              <a:solidFill>
                <a:srgbClr val="C00000"/>
              </a:solidFill>
              <a:latin typeface="+mn-ea"/>
              <a:ea typeface="+mn-ea"/>
            </a:endParaRPr>
          </a:p>
        </p:txBody>
      </p:sp>
      <p:sp>
        <p:nvSpPr>
          <p:cNvPr id="6" name="Line 13"/>
          <p:cNvSpPr>
            <a:spLocks noChangeShapeType="1"/>
          </p:cNvSpPr>
          <p:nvPr/>
        </p:nvSpPr>
        <p:spPr bwMode="auto">
          <a:xfrm>
            <a:off x="3267398" y="2618838"/>
            <a:ext cx="0" cy="50400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" name="Text Box 38"/>
          <p:cNvSpPr txBox="1">
            <a:spLocks noChangeArrowheads="1"/>
          </p:cNvSpPr>
          <p:nvPr/>
        </p:nvSpPr>
        <p:spPr bwMode="auto">
          <a:xfrm>
            <a:off x="1903737" y="4244060"/>
            <a:ext cx="2746375" cy="2412365"/>
          </a:xfrm>
          <a:prstGeom prst="rect">
            <a:avLst/>
          </a:prstGeom>
          <a:solidFill>
            <a:srgbClr val="DFD5FB"/>
          </a:solidFill>
          <a:ln w="9525" algn="ctr">
            <a:solidFill>
              <a:srgbClr val="E6E6E6"/>
            </a:solidFill>
            <a:miter lim="800000"/>
          </a:ln>
          <a:effectLst>
            <a:outerShdw dist="17961" dir="2700000" algn="ctr" rotWithShape="0">
              <a:srgbClr val="A9A9A9"/>
            </a:outerShdw>
          </a:effectLst>
        </p:spPr>
        <p:txBody>
          <a:bodyPr anchor="ctr" anchorCtr="1"/>
          <a:lstStyle/>
          <a:p>
            <a:pPr>
              <a:lnSpc>
                <a:spcPct val="130000"/>
              </a:lnSpc>
              <a:defRPr/>
            </a:pPr>
            <a:endParaRPr lang="zh-CN" altLang="zh-CN" sz="20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" name="Rectangle 39"/>
          <p:cNvSpPr>
            <a:spLocks noChangeArrowheads="1"/>
          </p:cNvSpPr>
          <p:nvPr/>
        </p:nvSpPr>
        <p:spPr bwMode="auto">
          <a:xfrm>
            <a:off x="2164085" y="4409476"/>
            <a:ext cx="9906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>
            <a:prstShdw prst="shdw17" dist="17961" dir="13500000">
              <a:srgbClr val="997A5C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/>
            <a:endParaRPr lang="zh-CN" altLang="zh-CN" sz="2000" b="0">
              <a:solidFill>
                <a:schemeClr val="hlink"/>
              </a:solidFill>
              <a:latin typeface="+mn-ea"/>
              <a:ea typeface="+mn-ea"/>
            </a:endParaRPr>
          </a:p>
        </p:txBody>
      </p:sp>
      <p:sp>
        <p:nvSpPr>
          <p:cNvPr id="9" name="AutoShape 40"/>
          <p:cNvSpPr>
            <a:spLocks noChangeArrowheads="1"/>
          </p:cNvSpPr>
          <p:nvPr/>
        </p:nvSpPr>
        <p:spPr bwMode="auto">
          <a:xfrm>
            <a:off x="2211710" y="5142901"/>
            <a:ext cx="2376488" cy="639762"/>
          </a:xfrm>
          <a:prstGeom prst="flowChartManualOperation">
            <a:avLst/>
          </a:prstGeom>
          <a:solidFill>
            <a:srgbClr val="FFCC99"/>
          </a:solidFill>
          <a:ln>
            <a:noFill/>
          </a:ln>
          <a:effectLst>
            <a:prstShdw prst="shdw17" dist="17961" dir="13500000">
              <a:srgbClr val="997A5C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zh-CN" altLang="en-US" sz="2000" b="0">
                <a:solidFill>
                  <a:schemeClr val="tx2"/>
                </a:solidFill>
                <a:latin typeface="+mn-ea"/>
                <a:ea typeface="+mn-ea"/>
              </a:rPr>
              <a:t>算术逻辑单元</a:t>
            </a:r>
            <a:endParaRPr lang="zh-CN" altLang="en-US" sz="2000" b="0">
              <a:solidFill>
                <a:schemeClr val="tx2"/>
              </a:solidFill>
              <a:latin typeface="+mn-ea"/>
              <a:ea typeface="+mn-ea"/>
            </a:endParaRPr>
          </a:p>
        </p:txBody>
      </p:sp>
      <p:sp>
        <p:nvSpPr>
          <p:cNvPr id="10" name="AutoShape 41"/>
          <p:cNvSpPr>
            <a:spLocks noChangeArrowheads="1"/>
          </p:cNvSpPr>
          <p:nvPr/>
        </p:nvSpPr>
        <p:spPr bwMode="auto">
          <a:xfrm>
            <a:off x="3002285" y="5122265"/>
            <a:ext cx="793750" cy="239713"/>
          </a:xfrm>
          <a:prstGeom prst="flowChartMerge">
            <a:avLst/>
          </a:prstGeom>
          <a:solidFill>
            <a:srgbClr val="DFD5FB"/>
          </a:solidFill>
          <a:ln w="9525" algn="ctr">
            <a:noFill/>
            <a:miter lim="800000"/>
          </a:ln>
          <a:effectLst>
            <a:outerShdw dist="17961" dir="2700000" algn="ctr" rotWithShape="0">
              <a:srgbClr val="A9A9A9"/>
            </a:outerShdw>
          </a:effectLst>
        </p:spPr>
        <p:txBody>
          <a:bodyPr anchor="ctr" anchorCtr="1"/>
          <a:lstStyle/>
          <a:p>
            <a:pPr>
              <a:defRPr/>
            </a:pPr>
            <a:endParaRPr lang="zh-CN" altLang="en-US">
              <a:latin typeface="+mn-ea"/>
            </a:endParaRPr>
          </a:p>
        </p:txBody>
      </p:sp>
      <p:sp>
        <p:nvSpPr>
          <p:cNvPr id="11" name="Text Box 42"/>
          <p:cNvSpPr txBox="1">
            <a:spLocks noChangeArrowheads="1"/>
          </p:cNvSpPr>
          <p:nvPr/>
        </p:nvSpPr>
        <p:spPr bwMode="auto">
          <a:xfrm>
            <a:off x="2135512" y="4401540"/>
            <a:ext cx="10953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l" eaLnBrk="1" hangingPunct="1"/>
            <a:r>
              <a:rPr lang="zh-CN" altLang="en-US" sz="2000" b="0">
                <a:solidFill>
                  <a:schemeClr val="tx2"/>
                </a:solidFill>
                <a:latin typeface="+mn-ea"/>
                <a:ea typeface="+mn-ea"/>
              </a:rPr>
              <a:t>寄存器</a:t>
            </a:r>
            <a:r>
              <a:rPr lang="en-US" altLang="zh-CN" sz="2000" b="0">
                <a:solidFill>
                  <a:schemeClr val="tx2"/>
                </a:solidFill>
                <a:latin typeface="+mn-ea"/>
                <a:ea typeface="+mn-ea"/>
              </a:rPr>
              <a:t>1</a:t>
            </a:r>
            <a:endParaRPr lang="en-US" altLang="zh-CN" sz="2000" b="0">
              <a:solidFill>
                <a:schemeClr val="tx2"/>
              </a:solidFill>
              <a:latin typeface="+mn-ea"/>
              <a:ea typeface="+mn-ea"/>
            </a:endParaRPr>
          </a:p>
        </p:txBody>
      </p:sp>
      <p:sp>
        <p:nvSpPr>
          <p:cNvPr id="12" name="Rectangle 43"/>
          <p:cNvSpPr>
            <a:spLocks noChangeArrowheads="1"/>
          </p:cNvSpPr>
          <p:nvPr/>
        </p:nvSpPr>
        <p:spPr bwMode="auto">
          <a:xfrm>
            <a:off x="3611885" y="4479326"/>
            <a:ext cx="9906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>
            <a:prstShdw prst="shdw17" dist="17961" dir="13500000">
              <a:srgbClr val="997A5C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/>
            <a:endParaRPr lang="zh-CN" altLang="zh-CN" sz="2000" b="0">
              <a:solidFill>
                <a:schemeClr val="hlink"/>
              </a:solidFill>
              <a:latin typeface="+mn-ea"/>
              <a:ea typeface="+mn-ea"/>
            </a:endParaRPr>
          </a:p>
        </p:txBody>
      </p:sp>
      <p:sp>
        <p:nvSpPr>
          <p:cNvPr id="13" name="Text Box 44"/>
          <p:cNvSpPr txBox="1">
            <a:spLocks noChangeArrowheads="1"/>
          </p:cNvSpPr>
          <p:nvPr/>
        </p:nvSpPr>
        <p:spPr bwMode="auto">
          <a:xfrm>
            <a:off x="3583312" y="4401540"/>
            <a:ext cx="10953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l" eaLnBrk="1" hangingPunct="1"/>
            <a:r>
              <a:rPr lang="zh-CN" altLang="en-US" sz="2000" b="0" dirty="0">
                <a:solidFill>
                  <a:schemeClr val="tx2"/>
                </a:solidFill>
                <a:latin typeface="+mn-ea"/>
                <a:ea typeface="+mn-ea"/>
              </a:rPr>
              <a:t>寄存器</a:t>
            </a:r>
            <a:r>
              <a:rPr lang="en-US" altLang="zh-CN" sz="2000" b="0" dirty="0">
                <a:solidFill>
                  <a:schemeClr val="tx2"/>
                </a:solidFill>
                <a:latin typeface="+mn-ea"/>
                <a:ea typeface="+mn-ea"/>
              </a:rPr>
              <a:t>2</a:t>
            </a:r>
            <a:endParaRPr lang="en-US" altLang="zh-CN" sz="2000" b="0" dirty="0">
              <a:solidFill>
                <a:schemeClr val="tx2"/>
              </a:solidFill>
              <a:latin typeface="+mn-ea"/>
              <a:ea typeface="+mn-ea"/>
            </a:endParaRPr>
          </a:p>
        </p:txBody>
      </p:sp>
      <p:sp>
        <p:nvSpPr>
          <p:cNvPr id="14" name="Rectangle 45"/>
          <p:cNvSpPr>
            <a:spLocks noChangeArrowheads="1"/>
          </p:cNvSpPr>
          <p:nvPr/>
        </p:nvSpPr>
        <p:spPr bwMode="auto">
          <a:xfrm>
            <a:off x="2821310" y="6139851"/>
            <a:ext cx="9906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>
            <a:prstShdw prst="shdw17" dist="17961" dir="13500000">
              <a:srgbClr val="997A5C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/>
            <a:endParaRPr lang="zh-CN" altLang="zh-CN" sz="2000" b="0">
              <a:solidFill>
                <a:schemeClr val="hlink"/>
              </a:solidFill>
              <a:latin typeface="+mn-ea"/>
              <a:ea typeface="+mn-ea"/>
            </a:endParaRPr>
          </a:p>
        </p:txBody>
      </p:sp>
      <p:sp>
        <p:nvSpPr>
          <p:cNvPr id="15" name="Text Box 46"/>
          <p:cNvSpPr txBox="1">
            <a:spLocks noChangeArrowheads="1"/>
          </p:cNvSpPr>
          <p:nvPr/>
        </p:nvSpPr>
        <p:spPr bwMode="auto">
          <a:xfrm>
            <a:off x="2821312" y="6138265"/>
            <a:ext cx="10953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l" eaLnBrk="1" hangingPunct="1"/>
            <a:r>
              <a:rPr lang="zh-CN" altLang="en-US" sz="2000" b="0">
                <a:solidFill>
                  <a:schemeClr val="tx2"/>
                </a:solidFill>
                <a:latin typeface="+mn-ea"/>
                <a:ea typeface="+mn-ea"/>
              </a:rPr>
              <a:t>寄存器</a:t>
            </a:r>
            <a:r>
              <a:rPr lang="en-US" altLang="zh-CN" sz="2000" b="0">
                <a:solidFill>
                  <a:schemeClr val="tx2"/>
                </a:solidFill>
                <a:latin typeface="+mn-ea"/>
                <a:ea typeface="+mn-ea"/>
              </a:rPr>
              <a:t>3</a:t>
            </a:r>
            <a:endParaRPr lang="en-US" altLang="zh-CN" sz="2000" b="0">
              <a:solidFill>
                <a:schemeClr val="tx2"/>
              </a:solidFill>
              <a:latin typeface="+mn-ea"/>
              <a:ea typeface="+mn-ea"/>
            </a:endParaRPr>
          </a:p>
        </p:txBody>
      </p:sp>
      <p:sp>
        <p:nvSpPr>
          <p:cNvPr id="16" name="Rectangle 47"/>
          <p:cNvSpPr>
            <a:spLocks noChangeArrowheads="1"/>
          </p:cNvSpPr>
          <p:nvPr/>
        </p:nvSpPr>
        <p:spPr bwMode="auto">
          <a:xfrm>
            <a:off x="1849763" y="5676599"/>
            <a:ext cx="621505" cy="92333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zh-CN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运算</a:t>
            </a:r>
            <a:endParaRPr lang="zh-CN" altLang="en-US" dirty="0">
              <a:effectLst>
                <a:outerShdw blurRad="38100" dist="38100" dir="2700000" algn="tl">
                  <a:srgbClr val="C0C0C0"/>
                </a:outerShdw>
              </a:effectLst>
              <a:latin typeface="+mn-ea"/>
            </a:endParaRPr>
          </a:p>
          <a:p>
            <a:pPr algn="l">
              <a:defRPr/>
            </a:pPr>
            <a:r>
              <a:rPr lang="zh-CN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器</a:t>
            </a:r>
            <a:endParaRPr lang="zh-CN" altLang="en-US" dirty="0">
              <a:effectLst>
                <a:outerShdw blurRad="38100" dist="38100" dir="2700000" algn="tl">
                  <a:srgbClr val="C0C0C0"/>
                </a:outerShdw>
              </a:effectLst>
              <a:latin typeface="+mn-ea"/>
            </a:endParaRPr>
          </a:p>
        </p:txBody>
      </p:sp>
      <p:sp>
        <p:nvSpPr>
          <p:cNvPr id="17" name="Line 54"/>
          <p:cNvSpPr>
            <a:spLocks noChangeShapeType="1"/>
          </p:cNvSpPr>
          <p:nvPr/>
        </p:nvSpPr>
        <p:spPr bwMode="auto">
          <a:xfrm>
            <a:off x="2643510" y="4782538"/>
            <a:ext cx="0" cy="35560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latin typeface="+mn-ea"/>
            </a:endParaRPr>
          </a:p>
        </p:txBody>
      </p:sp>
      <p:sp>
        <p:nvSpPr>
          <p:cNvPr id="18" name="Line 55"/>
          <p:cNvSpPr>
            <a:spLocks noChangeShapeType="1"/>
          </p:cNvSpPr>
          <p:nvPr/>
        </p:nvSpPr>
        <p:spPr bwMode="auto">
          <a:xfrm>
            <a:off x="4027810" y="4803176"/>
            <a:ext cx="0" cy="35560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latin typeface="+mn-ea"/>
            </a:endParaRPr>
          </a:p>
        </p:txBody>
      </p:sp>
      <p:sp>
        <p:nvSpPr>
          <p:cNvPr id="19" name="Line 56"/>
          <p:cNvSpPr>
            <a:spLocks noChangeShapeType="1"/>
          </p:cNvSpPr>
          <p:nvPr/>
        </p:nvSpPr>
        <p:spPr bwMode="auto">
          <a:xfrm>
            <a:off x="3318198" y="5765201"/>
            <a:ext cx="0" cy="35560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latin typeface="+mn-ea"/>
            </a:endParaRPr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2471268" y="2111397"/>
            <a:ext cx="1592263" cy="60166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C0C0C0"/>
              </a:gs>
            </a:gsLst>
            <a:lin ang="2700000" scaled="1"/>
          </a:gradFill>
          <a:ln w="9525" algn="ctr">
            <a:solidFill>
              <a:srgbClr val="E6E6E6"/>
            </a:solidFill>
            <a:miter lim="800000"/>
          </a:ln>
          <a:effectLst>
            <a:outerShdw dist="17961" dir="2700000" algn="ctr" rotWithShape="0">
              <a:srgbClr val="A9A9A9"/>
            </a:outerShdw>
          </a:effectLst>
        </p:spPr>
        <p:txBody>
          <a:bodyPr anchor="ctr" anchorCtr="1"/>
          <a:lstStyle/>
          <a:p>
            <a:pPr>
              <a:lnSpc>
                <a:spcPct val="130000"/>
              </a:lnSpc>
              <a:defRPr/>
            </a:pPr>
            <a:r>
              <a:rPr lang="zh-CN" altLang="en-US" dirty="0">
                <a:latin typeface="+mn-ea"/>
              </a:rPr>
              <a:t>存储器</a:t>
            </a:r>
            <a:endParaRPr lang="zh-CN" altLang="en-US" dirty="0">
              <a:latin typeface="+mn-ea"/>
            </a:endParaRPr>
          </a:p>
        </p:txBody>
      </p:sp>
      <p:sp>
        <p:nvSpPr>
          <p:cNvPr id="36" name="Rectangle 20"/>
          <p:cNvSpPr>
            <a:spLocks noChangeArrowheads="1"/>
          </p:cNvSpPr>
          <p:nvPr/>
        </p:nvSpPr>
        <p:spPr bwMode="auto">
          <a:xfrm>
            <a:off x="4421195" y="3072818"/>
            <a:ext cx="13909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eaLnBrk="0" hangingPunct="0"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BF9C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l" eaLnBrk="1" hangingPunct="1"/>
            <a:r>
              <a:rPr lang="en-US" altLang="zh-CN" sz="3600" b="0" dirty="0">
                <a:solidFill>
                  <a:srgbClr val="0991E5"/>
                </a:solidFill>
                <a:latin typeface="+mn-ea"/>
                <a:ea typeface="+mn-ea"/>
                <a:sym typeface="Wingdings 3" panose="05040102010807070707" pitchFamily="18" charset="2"/>
              </a:rPr>
              <a:t></a:t>
            </a:r>
            <a:endParaRPr lang="en-US" altLang="zh-CN" sz="3600" b="0" dirty="0">
              <a:solidFill>
                <a:srgbClr val="0991E5"/>
              </a:solidFill>
              <a:latin typeface="+mn-ea"/>
              <a:ea typeface="+mn-ea"/>
              <a:sym typeface="Wingdings 3" panose="05040102010807070707" pitchFamily="18" charset="2"/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2459362" y="3130775"/>
            <a:ext cx="1592263" cy="1118363"/>
            <a:chOff x="914400" y="2836418"/>
            <a:chExt cx="1592263" cy="1125982"/>
          </a:xfrm>
        </p:grpSpPr>
        <p:sp>
          <p:nvSpPr>
            <p:cNvPr id="42" name="Text Box 9"/>
            <p:cNvSpPr txBox="1">
              <a:spLocks noChangeArrowheads="1"/>
            </p:cNvSpPr>
            <p:nvPr/>
          </p:nvSpPr>
          <p:spPr bwMode="auto">
            <a:xfrm>
              <a:off x="914400" y="2836418"/>
              <a:ext cx="1592263" cy="601662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C0C0C0"/>
                </a:gs>
              </a:gsLst>
              <a:lin ang="2700000" scaled="1"/>
            </a:gradFill>
            <a:ln w="9525" algn="ctr">
              <a:solidFill>
                <a:srgbClr val="E6E6E6"/>
              </a:solidFill>
              <a:miter lim="800000"/>
            </a:ln>
            <a:effectLst>
              <a:outerShdw dist="17961" dir="2700000" algn="ctr" rotWithShape="0">
                <a:srgbClr val="A9A9A9"/>
              </a:outerShdw>
            </a:effectLst>
          </p:spPr>
          <p:txBody>
            <a:bodyPr anchor="ctr" anchorCtr="1"/>
            <a:lstStyle/>
            <a:p>
              <a:pPr>
                <a:lnSpc>
                  <a:spcPct val="130000"/>
                </a:lnSpc>
                <a:defRPr/>
              </a:pPr>
              <a:r>
                <a:rPr lang="zh-CN" altLang="en-US">
                  <a:solidFill>
                    <a:srgbClr val="CC0000"/>
                  </a:solidFill>
                  <a:latin typeface="+mn-ea"/>
                </a:rPr>
                <a:t>控制器</a:t>
              </a:r>
              <a:endParaRPr lang="zh-CN" altLang="en-US">
                <a:solidFill>
                  <a:srgbClr val="CC0000"/>
                </a:solidFill>
                <a:latin typeface="+mn-ea"/>
              </a:endParaRPr>
            </a:p>
          </p:txBody>
        </p:sp>
        <p:sp>
          <p:nvSpPr>
            <p:cNvPr id="43" name="Line 10"/>
            <p:cNvSpPr>
              <a:spLocks noChangeShapeType="1"/>
            </p:cNvSpPr>
            <p:nvPr/>
          </p:nvSpPr>
          <p:spPr bwMode="auto">
            <a:xfrm>
              <a:off x="1066800" y="3458400"/>
              <a:ext cx="0" cy="50400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+mn-ea"/>
              </a:endParaRPr>
            </a:p>
          </p:txBody>
        </p:sp>
        <p:sp>
          <p:nvSpPr>
            <p:cNvPr id="44" name="Text Box 11"/>
            <p:cNvSpPr txBox="1">
              <a:spLocks noChangeArrowheads="1"/>
            </p:cNvSpPr>
            <p:nvPr/>
          </p:nvSpPr>
          <p:spPr bwMode="auto">
            <a:xfrm>
              <a:off x="1141730" y="3541585"/>
              <a:ext cx="1210588" cy="4028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rgbClr val="BF9C00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 eaLnBrk="0" hangingPunct="0">
                <a:defRPr sz="2400" b="1">
                  <a:solidFill>
                    <a:srgbClr val="BF9C00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 eaLnBrk="0" hangingPunct="0">
                <a:defRPr sz="2400" b="1">
                  <a:solidFill>
                    <a:srgbClr val="BF9C00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 eaLnBrk="0" hangingPunct="0">
                <a:defRPr sz="2400" b="1">
                  <a:solidFill>
                    <a:srgbClr val="BF9C00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 eaLnBrk="0" hangingPunct="0">
                <a:defRPr sz="2400" b="1">
                  <a:solidFill>
                    <a:srgbClr val="BF9C00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BF9C00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BF9C00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BF9C00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BF9C00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algn="l" eaLnBrk="1" hangingPunct="1"/>
              <a:r>
                <a:rPr lang="zh-CN" altLang="en-US" sz="2000" b="0" dirty="0">
                  <a:solidFill>
                    <a:srgbClr val="C00000"/>
                  </a:solidFill>
                  <a:latin typeface="+mn-ea"/>
                  <a:ea typeface="+mn-ea"/>
                </a:rPr>
                <a:t>控制信号</a:t>
              </a:r>
              <a:endParaRPr lang="zh-CN" altLang="en-US" sz="2000" b="0" dirty="0">
                <a:solidFill>
                  <a:srgbClr val="C00000"/>
                </a:solidFill>
                <a:latin typeface="+mn-ea"/>
                <a:ea typeface="+mn-ea"/>
              </a:endParaRPr>
            </a:p>
          </p:txBody>
        </p:sp>
        <p:sp>
          <p:nvSpPr>
            <p:cNvPr id="45" name="Line 10"/>
            <p:cNvSpPr>
              <a:spLocks noChangeShapeType="1"/>
            </p:cNvSpPr>
            <p:nvPr/>
          </p:nvSpPr>
          <p:spPr bwMode="auto">
            <a:xfrm>
              <a:off x="2374027" y="3453320"/>
              <a:ext cx="0" cy="50400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+mn-ea"/>
              </a:endParaRPr>
            </a:p>
          </p:txBody>
        </p:sp>
      </p:grpSp>
      <p:sp>
        <p:nvSpPr>
          <p:cNvPr id="50" name="文本框 49"/>
          <p:cNvSpPr txBox="1"/>
          <p:nvPr/>
        </p:nvSpPr>
        <p:spPr>
          <a:xfrm>
            <a:off x="5591944" y="2978135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从存储器中读取程序（指令序列），分析译码指令，并控制计算机各部分自动协调一致地工作。</a:t>
            </a:r>
            <a:endParaRPr lang="zh-CN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7" grpId="0" animBg="1"/>
      <p:bldP spid="18" grpId="0" animBg="1"/>
      <p:bldP spid="19" grpId="0" animBg="1"/>
      <p:bldP spid="20" grpId="0" animBg="1"/>
      <p:bldP spid="3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二、中央处理器</a:t>
            </a:r>
            <a:r>
              <a:rPr lang="en-US" altLang="zh-CN" dirty="0"/>
              <a:t>CPU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84300"/>
            <a:ext cx="10515600" cy="479266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en-US" sz="2000" dirty="0"/>
              <a:t>运算器的性能指标是衡量整个计算机性能的重要因素，与其相关的计算机性能指标：</a:t>
            </a:r>
            <a:endParaRPr lang="en-US" altLang="zh-CN" sz="2000" dirty="0"/>
          </a:p>
          <a:p>
            <a:r>
              <a:rPr lang="zh-CN" altLang="en-US" sz="2000" b="1" dirty="0">
                <a:solidFill>
                  <a:srgbClr val="7951ED"/>
                </a:solidFill>
              </a:rPr>
              <a:t>字长</a:t>
            </a:r>
            <a:r>
              <a:rPr lang="zh-CN" altLang="en-US" sz="2000" dirty="0"/>
              <a:t>：计算机运算部件一次能处理的二进制数据的位数。</a:t>
            </a:r>
            <a:endParaRPr lang="en-US" altLang="zh-CN" sz="2000" dirty="0"/>
          </a:p>
          <a:p>
            <a:pPr lvl="1"/>
            <a:r>
              <a:rPr lang="zh-CN" altLang="en-US" sz="1600" dirty="0"/>
              <a:t>通常所说的</a:t>
            </a:r>
            <a:r>
              <a:rPr lang="en-US" altLang="zh-CN" sz="1600" dirty="0"/>
              <a:t>32</a:t>
            </a:r>
            <a:r>
              <a:rPr lang="zh-CN" altLang="en-US" sz="1600" dirty="0"/>
              <a:t>位机或</a:t>
            </a:r>
            <a:r>
              <a:rPr lang="en-US" altLang="zh-CN" sz="1600" dirty="0"/>
              <a:t>64</a:t>
            </a:r>
            <a:r>
              <a:rPr lang="zh-CN" altLang="en-US" sz="1600" dirty="0"/>
              <a:t>位机，实际上是指该计算机的字长分别为</a:t>
            </a:r>
            <a:r>
              <a:rPr lang="en-US" altLang="zh-CN" sz="1600" dirty="0"/>
              <a:t>32</a:t>
            </a:r>
            <a:r>
              <a:rPr lang="zh-CN" altLang="en-US" sz="1600" dirty="0"/>
              <a:t>位或</a:t>
            </a:r>
            <a:r>
              <a:rPr lang="en-US" altLang="zh-CN" sz="1600" b="1" dirty="0">
                <a:solidFill>
                  <a:srgbClr val="7951ED"/>
                </a:solidFill>
              </a:rPr>
              <a:t>64</a:t>
            </a:r>
            <a:r>
              <a:rPr lang="zh-CN" altLang="en-US" sz="1600" b="1" dirty="0">
                <a:solidFill>
                  <a:srgbClr val="7951ED"/>
                </a:solidFill>
              </a:rPr>
              <a:t>位</a:t>
            </a:r>
            <a:r>
              <a:rPr lang="zh-CN" altLang="en-US" sz="1600" dirty="0"/>
              <a:t>。</a:t>
            </a:r>
            <a:endParaRPr lang="en-US" altLang="zh-CN" sz="1600" dirty="0"/>
          </a:p>
          <a:p>
            <a:r>
              <a:rPr lang="zh-CN" altLang="en-US" sz="2000" b="1" dirty="0">
                <a:solidFill>
                  <a:srgbClr val="7951ED"/>
                </a:solidFill>
              </a:rPr>
              <a:t>运算速度</a:t>
            </a:r>
            <a:r>
              <a:rPr lang="zh-CN" altLang="en-US" sz="2000" dirty="0"/>
              <a:t>：每秒钟能执行的加法指令的数目，单位是</a:t>
            </a:r>
            <a:r>
              <a:rPr lang="zh-CN" altLang="en-US" sz="2000" b="1" dirty="0">
                <a:solidFill>
                  <a:srgbClr val="7951ED"/>
                </a:solidFill>
              </a:rPr>
              <a:t>百万次</a:t>
            </a:r>
            <a:r>
              <a:rPr lang="en-US" altLang="zh-CN" sz="2000" b="1" dirty="0">
                <a:solidFill>
                  <a:srgbClr val="7951ED"/>
                </a:solidFill>
              </a:rPr>
              <a:t>/</a:t>
            </a:r>
            <a:r>
              <a:rPr lang="zh-CN" altLang="en-US" sz="2000" b="1" dirty="0">
                <a:solidFill>
                  <a:srgbClr val="7951ED"/>
                </a:solidFill>
              </a:rPr>
              <a:t>秒（</a:t>
            </a:r>
            <a:r>
              <a:rPr lang="en-US" altLang="zh-CN" sz="2000" b="1" dirty="0">
                <a:solidFill>
                  <a:srgbClr val="7951ED"/>
                </a:solidFill>
              </a:rPr>
              <a:t>MIPS</a:t>
            </a:r>
            <a:r>
              <a:rPr lang="zh-CN" altLang="en-US" sz="2000" b="1" dirty="0">
                <a:solidFill>
                  <a:srgbClr val="7951ED"/>
                </a:solidFill>
              </a:rPr>
              <a:t>）</a:t>
            </a:r>
            <a:r>
              <a:rPr lang="zh-CN" altLang="en-US" sz="2000" dirty="0"/>
              <a:t>。</a:t>
            </a:r>
            <a:endParaRPr lang="en-US" altLang="zh-CN" sz="2000" dirty="0"/>
          </a:p>
          <a:p>
            <a:endParaRPr lang="en-US" altLang="zh-CN" sz="2000" dirty="0"/>
          </a:p>
          <a:p>
            <a:r>
              <a:rPr lang="zh-CN" altLang="en-US" sz="2000" b="1" dirty="0">
                <a:solidFill>
                  <a:srgbClr val="7951ED"/>
                </a:solidFill>
              </a:rPr>
              <a:t>主频</a:t>
            </a:r>
            <a:r>
              <a:rPr lang="zh-CN" altLang="en-US" sz="2000" dirty="0">
                <a:solidFill>
                  <a:srgbClr val="D76213"/>
                </a:solidFill>
              </a:rPr>
              <a:t>：</a:t>
            </a:r>
            <a:r>
              <a:rPr lang="en-US" altLang="zh-CN" sz="2000" dirty="0"/>
              <a:t>CPU</a:t>
            </a:r>
            <a:r>
              <a:rPr lang="zh-CN" altLang="en-US" sz="2000" dirty="0"/>
              <a:t>内核工作的时钟频率，即处理器晶体管打开和闭合的速率。主流</a:t>
            </a:r>
            <a:r>
              <a:rPr lang="en-US" altLang="zh-CN" sz="2000" dirty="0"/>
              <a:t>CPU</a:t>
            </a:r>
            <a:r>
              <a:rPr lang="zh-CN" altLang="en-US" sz="2000" dirty="0"/>
              <a:t>工作频率在</a:t>
            </a:r>
            <a:r>
              <a:rPr lang="en-US" altLang="zh-CN" sz="2000" dirty="0"/>
              <a:t>2.0</a:t>
            </a:r>
            <a:r>
              <a:rPr lang="en-US" altLang="zh-CN" sz="2000" b="1" dirty="0">
                <a:solidFill>
                  <a:srgbClr val="7951ED"/>
                </a:solidFill>
              </a:rPr>
              <a:t>GHz</a:t>
            </a:r>
            <a:r>
              <a:rPr lang="zh-CN" altLang="en-US" sz="2000" dirty="0"/>
              <a:t>以上。</a:t>
            </a:r>
            <a:endParaRPr lang="zh-CN" altLang="en-US" sz="2000" dirty="0"/>
          </a:p>
          <a:p>
            <a:endParaRPr lang="zh-CN" altLang="en-US" sz="2000" dirty="0"/>
          </a:p>
          <a:p>
            <a:pPr marL="0" indent="0">
              <a:buNone/>
            </a:pPr>
            <a:r>
              <a:rPr lang="zh-CN" altLang="en-US" sz="2000" dirty="0"/>
              <a:t>一定程度反应了</a:t>
            </a:r>
            <a:r>
              <a:rPr lang="en-US" altLang="zh-CN" sz="2000" dirty="0"/>
              <a:t>CPU</a:t>
            </a:r>
            <a:r>
              <a:rPr lang="zh-CN" altLang="en-US" sz="2000" dirty="0"/>
              <a:t>的运算速度。</a:t>
            </a:r>
            <a:endParaRPr lang="en-US" altLang="zh-CN" sz="2000" dirty="0"/>
          </a:p>
          <a:p>
            <a:endParaRPr lang="zh-CN" altLang="en-US" sz="2000" dirty="0"/>
          </a:p>
          <a:p>
            <a:endParaRPr lang="zh-CN" altLang="en-US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习题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648594" y="1565424"/>
            <a:ext cx="8191822" cy="439248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zh-CN" sz="2400" dirty="0"/>
              <a:t>1</a:t>
            </a:r>
            <a:r>
              <a:rPr lang="zh-CN" altLang="en-US" sz="2400" dirty="0"/>
              <a:t>、运算器的主要功能是</a:t>
            </a:r>
            <a:r>
              <a:rPr lang="en-US" altLang="zh-CN" sz="2400" dirty="0"/>
              <a:t>(     )</a:t>
            </a:r>
            <a:endParaRPr lang="en-US" altLang="zh-CN" sz="2400" dirty="0"/>
          </a:p>
          <a:p>
            <a:pPr marL="0" indent="0">
              <a:buNone/>
            </a:pPr>
            <a:r>
              <a:rPr lang="en-US" altLang="zh-CN" sz="2400" dirty="0"/>
              <a:t>A</a:t>
            </a:r>
            <a:r>
              <a:rPr lang="zh-CN" altLang="en-US" sz="2400" dirty="0"/>
              <a:t>进行算术运算和逻辑运算。	</a:t>
            </a:r>
            <a:r>
              <a:rPr lang="en-US" altLang="zh-CN" sz="2400" dirty="0"/>
              <a:t>B</a:t>
            </a:r>
            <a:r>
              <a:rPr lang="zh-CN" altLang="en-US" sz="2400" dirty="0"/>
              <a:t>只能进行逻辑运算	</a:t>
            </a:r>
            <a:endParaRPr lang="zh-CN" altLang="en-US" sz="2400" dirty="0"/>
          </a:p>
          <a:p>
            <a:pPr marL="0" indent="0">
              <a:buNone/>
            </a:pPr>
            <a:r>
              <a:rPr lang="en-US" altLang="zh-CN" sz="2400" dirty="0"/>
              <a:t>C</a:t>
            </a:r>
            <a:r>
              <a:rPr lang="zh-CN" altLang="en-US" sz="2400" dirty="0"/>
              <a:t>对数据进行算术运算或逻辑运算	</a:t>
            </a:r>
            <a:endParaRPr lang="en-US" altLang="zh-CN" sz="2400" dirty="0"/>
          </a:p>
          <a:p>
            <a:pPr marL="0" indent="0">
              <a:buNone/>
            </a:pPr>
            <a:r>
              <a:rPr lang="en-US" altLang="zh-CN" sz="2400" dirty="0"/>
              <a:t>D</a:t>
            </a:r>
            <a:r>
              <a:rPr lang="zh-CN" altLang="en-US" sz="2400" dirty="0"/>
              <a:t>只能进行算术运算	做初等函数的计算</a:t>
            </a:r>
            <a:endParaRPr lang="en-US" altLang="zh-CN" sz="2400" dirty="0"/>
          </a:p>
          <a:p>
            <a:pPr marL="0" indent="0">
              <a:buNone/>
            </a:pPr>
            <a:endParaRPr lang="zh-CN" altLang="en-US" sz="2400" dirty="0"/>
          </a:p>
          <a:p>
            <a:pPr marL="0" indent="0">
              <a:buNone/>
            </a:pPr>
            <a:r>
              <a:rPr lang="en-US" altLang="zh-CN" sz="2400" dirty="0"/>
              <a:t>2</a:t>
            </a:r>
            <a:r>
              <a:rPr lang="zh-CN" altLang="en-US" sz="2400" dirty="0"/>
              <a:t>、计算机中，负责指挥计算机各部分自动协调一致地进行工作的部件是（    ）。</a:t>
            </a:r>
            <a:endParaRPr lang="zh-CN" altLang="en-US" sz="2400" dirty="0"/>
          </a:p>
          <a:p>
            <a:pPr marL="0" indent="0">
              <a:buNone/>
            </a:pPr>
            <a:r>
              <a:rPr lang="en-US" altLang="zh-CN" sz="2400" dirty="0"/>
              <a:t>A</a:t>
            </a:r>
            <a:r>
              <a:rPr lang="zh-CN" altLang="en-US" sz="2400" dirty="0"/>
              <a:t>运算器   </a:t>
            </a:r>
            <a:r>
              <a:rPr lang="en-US" altLang="zh-CN" sz="2400" dirty="0"/>
              <a:t>B	</a:t>
            </a:r>
            <a:r>
              <a:rPr lang="zh-CN" altLang="en-US" sz="2400" dirty="0"/>
              <a:t>控制器	</a:t>
            </a:r>
            <a:r>
              <a:rPr lang="en-US" altLang="zh-CN" sz="2400" dirty="0"/>
              <a:t>C</a:t>
            </a:r>
            <a:r>
              <a:rPr lang="zh-CN" altLang="en-US" sz="2400" dirty="0"/>
              <a:t>存储器	  </a:t>
            </a:r>
            <a:r>
              <a:rPr lang="en-US" altLang="zh-CN" sz="2400" dirty="0"/>
              <a:t>D</a:t>
            </a:r>
            <a:r>
              <a:rPr lang="zh-CN" altLang="en-US" sz="2400" dirty="0"/>
              <a:t>总线</a:t>
            </a:r>
            <a:endParaRPr lang="zh-CN" altLang="en-US" sz="2400" dirty="0"/>
          </a:p>
          <a:p>
            <a:pPr marL="0" indent="0">
              <a:buNone/>
            </a:pPr>
            <a:endParaRPr lang="zh-CN" altLang="en-US" sz="2400" dirty="0"/>
          </a:p>
          <a:p>
            <a:pPr marL="0" indent="0">
              <a:buNone/>
            </a:pPr>
            <a:endParaRPr lang="en-US" altLang="zh-CN" sz="2400" dirty="0"/>
          </a:p>
          <a:p>
            <a:pPr marL="0" indent="0">
              <a:buNone/>
            </a:pPr>
            <a:endParaRPr lang="zh-CN" altLang="en-US" sz="2400" dirty="0"/>
          </a:p>
          <a:p>
            <a:pPr marL="0" indent="0">
              <a:buNone/>
            </a:pPr>
            <a:endParaRPr lang="zh-CN" alt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808240" y="1590824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7951ED"/>
                </a:solidFill>
              </a:rPr>
              <a:t>A</a:t>
            </a:r>
            <a:endParaRPr lang="zh-CN" altLang="en-US" sz="2400" dirty="0">
              <a:solidFill>
                <a:srgbClr val="7951ED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34184" y="4830911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7951ED"/>
                </a:solidFill>
              </a:rPr>
              <a:t>B</a:t>
            </a:r>
            <a:endParaRPr lang="zh-CN" altLang="en-US" sz="2400" dirty="0">
              <a:solidFill>
                <a:srgbClr val="7951E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习题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600200" y="1257300"/>
            <a:ext cx="8816280" cy="55433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1400" dirty="0"/>
              <a:t>1</a:t>
            </a:r>
            <a:r>
              <a:rPr lang="zh-CN" altLang="en-US" sz="1400" dirty="0"/>
              <a:t>、计算机运算部件一次能同时处理的二进制数据的位数称为（</a:t>
            </a:r>
            <a:r>
              <a:rPr lang="en-US" altLang="zh-CN" sz="1400" dirty="0"/>
              <a:t>      </a:t>
            </a:r>
            <a:r>
              <a:rPr lang="zh-CN" altLang="en-US" sz="1400" dirty="0"/>
              <a:t>）。</a:t>
            </a:r>
            <a:endParaRPr lang="zh-CN" altLang="en-US" sz="1400" dirty="0"/>
          </a:p>
          <a:p>
            <a:pPr marL="0" indent="0">
              <a:buNone/>
            </a:pPr>
            <a:r>
              <a:rPr lang="en-US" altLang="zh-CN" sz="1400" dirty="0"/>
              <a:t>A</a:t>
            </a:r>
            <a:r>
              <a:rPr lang="zh-CN" altLang="en-US" sz="1400" dirty="0"/>
              <a:t>位		</a:t>
            </a:r>
            <a:r>
              <a:rPr lang="en-US" altLang="zh-CN" sz="1400" dirty="0"/>
              <a:t>B</a:t>
            </a:r>
            <a:r>
              <a:rPr lang="zh-CN" altLang="en-US" sz="1400" dirty="0"/>
              <a:t>字节	</a:t>
            </a:r>
            <a:r>
              <a:rPr lang="en-US" altLang="zh-CN" sz="1400" dirty="0"/>
              <a:t>C</a:t>
            </a:r>
            <a:r>
              <a:rPr lang="zh-CN" altLang="en-US" sz="1400" dirty="0"/>
              <a:t>字长	</a:t>
            </a:r>
            <a:r>
              <a:rPr lang="en-US" altLang="zh-CN" sz="1400" dirty="0"/>
              <a:t>D</a:t>
            </a:r>
            <a:r>
              <a:rPr lang="zh-CN" altLang="en-US" sz="1400" dirty="0"/>
              <a:t>波特</a:t>
            </a:r>
            <a:endParaRPr lang="en-US" altLang="zh-CN" sz="1400" dirty="0"/>
          </a:p>
          <a:p>
            <a:pPr marL="0" indent="0">
              <a:buNone/>
            </a:pPr>
            <a:endParaRPr lang="en-US" altLang="zh-CN" sz="700" dirty="0"/>
          </a:p>
          <a:p>
            <a:pPr marL="0" indent="0">
              <a:buNone/>
            </a:pPr>
            <a:r>
              <a:rPr lang="en-US" altLang="zh-CN" sz="1400" dirty="0"/>
              <a:t>2</a:t>
            </a:r>
            <a:r>
              <a:rPr lang="zh-CN" altLang="en-US" sz="1400" dirty="0"/>
              <a:t>、字长是</a:t>
            </a:r>
            <a:r>
              <a:rPr lang="en-US" altLang="zh-CN" sz="1400" dirty="0"/>
              <a:t>CPU</a:t>
            </a:r>
            <a:r>
              <a:rPr lang="zh-CN" altLang="en-US" sz="1400" dirty="0"/>
              <a:t>的主要性能指标之一，它表示（</a:t>
            </a:r>
            <a:r>
              <a:rPr lang="en-US" altLang="zh-CN" sz="1400" dirty="0"/>
              <a:t>      </a:t>
            </a:r>
            <a:r>
              <a:rPr lang="zh-CN" altLang="en-US" sz="1400" dirty="0"/>
              <a:t>）。</a:t>
            </a:r>
            <a:endParaRPr lang="zh-CN" altLang="en-US" sz="1400" dirty="0"/>
          </a:p>
          <a:p>
            <a:pPr marL="0" indent="0">
              <a:buNone/>
            </a:pPr>
            <a:r>
              <a:rPr lang="en-US" altLang="zh-CN" sz="1400" dirty="0"/>
              <a:t>A CPU</a:t>
            </a:r>
            <a:r>
              <a:rPr lang="zh-CN" altLang="en-US" sz="1400" dirty="0"/>
              <a:t>一次能处理二进制数据的位数	</a:t>
            </a:r>
            <a:r>
              <a:rPr lang="en-US" altLang="zh-CN" sz="1400" dirty="0"/>
              <a:t>B </a:t>
            </a:r>
            <a:r>
              <a:rPr lang="zh-CN" altLang="en-US" sz="1400" dirty="0"/>
              <a:t>最长的十进制整数的位数	</a:t>
            </a:r>
            <a:endParaRPr lang="zh-CN" altLang="en-US" sz="1400" dirty="0"/>
          </a:p>
          <a:p>
            <a:pPr marL="0" indent="0">
              <a:buNone/>
            </a:pPr>
            <a:r>
              <a:rPr lang="en-US" altLang="zh-CN" sz="1400" dirty="0"/>
              <a:t>C </a:t>
            </a:r>
            <a:r>
              <a:rPr lang="zh-CN" altLang="en-US" sz="1400" dirty="0"/>
              <a:t>最大的有效数字位数		</a:t>
            </a:r>
            <a:r>
              <a:rPr lang="en-US" altLang="zh-CN" sz="1400" dirty="0"/>
              <a:t>D </a:t>
            </a:r>
            <a:r>
              <a:rPr lang="zh-CN" altLang="en-US" sz="1400" dirty="0"/>
              <a:t>计算结果的有效数字长度</a:t>
            </a:r>
            <a:endParaRPr lang="zh-CN" altLang="en-US" sz="1400" dirty="0"/>
          </a:p>
          <a:p>
            <a:pPr marL="0" indent="0">
              <a:buNone/>
            </a:pPr>
            <a:endParaRPr lang="zh-CN" altLang="en-US" sz="700" dirty="0"/>
          </a:p>
          <a:p>
            <a:pPr marL="0" indent="0">
              <a:buNone/>
            </a:pPr>
            <a:r>
              <a:rPr lang="en-US" altLang="zh-CN" sz="1400" dirty="0"/>
              <a:t>3</a:t>
            </a:r>
            <a:r>
              <a:rPr lang="zh-CN" altLang="en-US" sz="1400" dirty="0"/>
              <a:t>、计算机字长是</a:t>
            </a:r>
            <a:r>
              <a:rPr lang="en-US" altLang="zh-CN" sz="1400" dirty="0"/>
              <a:t>(                 )</a:t>
            </a:r>
            <a:r>
              <a:rPr lang="zh-CN" altLang="en-US" sz="1400" dirty="0"/>
              <a:t>。</a:t>
            </a:r>
            <a:endParaRPr lang="zh-CN" altLang="en-US" sz="1400" dirty="0"/>
          </a:p>
          <a:p>
            <a:pPr marL="0" indent="0">
              <a:buNone/>
            </a:pPr>
            <a:r>
              <a:rPr lang="en-US" altLang="zh-CN" sz="1400" dirty="0"/>
              <a:t>A</a:t>
            </a:r>
            <a:r>
              <a:rPr lang="zh-CN" altLang="en-US" sz="1400" dirty="0"/>
              <a:t>处理器处理数据的宽度		</a:t>
            </a:r>
            <a:r>
              <a:rPr lang="en-US" altLang="zh-CN" sz="1400" dirty="0"/>
              <a:t>B</a:t>
            </a:r>
            <a:r>
              <a:rPr lang="zh-CN" altLang="en-US" sz="1400" dirty="0"/>
              <a:t>存储一个字符的位数	</a:t>
            </a:r>
            <a:endParaRPr lang="zh-CN" altLang="en-US" sz="1400" dirty="0"/>
          </a:p>
          <a:p>
            <a:pPr marL="0" indent="0">
              <a:buNone/>
            </a:pPr>
            <a:r>
              <a:rPr lang="en-US" altLang="zh-CN" sz="1400" dirty="0"/>
              <a:t>C</a:t>
            </a:r>
            <a:r>
              <a:rPr lang="zh-CN" altLang="en-US" sz="1400" dirty="0"/>
              <a:t>屏幕一行显示字符的个数		</a:t>
            </a:r>
            <a:r>
              <a:rPr lang="en-US" altLang="zh-CN" sz="1400" dirty="0"/>
              <a:t>D</a:t>
            </a:r>
            <a:r>
              <a:rPr lang="zh-CN" altLang="en-US" sz="1400" dirty="0"/>
              <a:t>存储一个汉字的位数</a:t>
            </a:r>
            <a:endParaRPr lang="en-US" altLang="zh-CN" sz="1400" dirty="0"/>
          </a:p>
          <a:p>
            <a:pPr marL="0" indent="0">
              <a:buNone/>
            </a:pPr>
            <a:endParaRPr lang="zh-CN" altLang="en-US" sz="700" dirty="0"/>
          </a:p>
          <a:p>
            <a:pPr marL="0" indent="0">
              <a:buNone/>
            </a:pPr>
            <a:r>
              <a:rPr lang="en-US" altLang="zh-CN" sz="1400" dirty="0"/>
              <a:t>4</a:t>
            </a:r>
            <a:r>
              <a:rPr lang="zh-CN" altLang="en-US" sz="1400" dirty="0"/>
              <a:t>、“</a:t>
            </a:r>
            <a:r>
              <a:rPr lang="en-US" altLang="zh-CN" sz="1400" dirty="0"/>
              <a:t>32</a:t>
            </a:r>
            <a:r>
              <a:rPr lang="zh-CN" altLang="en-US" sz="1400" dirty="0"/>
              <a:t>位微型计算机”中的</a:t>
            </a:r>
            <a:r>
              <a:rPr lang="en-US" altLang="zh-CN" sz="1400" dirty="0"/>
              <a:t>32</a:t>
            </a:r>
            <a:r>
              <a:rPr lang="zh-CN" altLang="en-US" sz="1400" dirty="0"/>
              <a:t>，是指下列技术指标中的（</a:t>
            </a:r>
            <a:r>
              <a:rPr lang="en-US" altLang="zh-CN" sz="1400" dirty="0"/>
              <a:t>        </a:t>
            </a:r>
            <a:r>
              <a:rPr lang="zh-CN" altLang="en-US" sz="1400" dirty="0"/>
              <a:t> ）</a:t>
            </a:r>
            <a:endParaRPr lang="zh-CN" altLang="en-US" sz="1400" dirty="0"/>
          </a:p>
          <a:p>
            <a:pPr marL="0" indent="0">
              <a:buNone/>
            </a:pPr>
            <a:r>
              <a:rPr lang="en-US" altLang="zh-CN" sz="1400" dirty="0"/>
              <a:t>A CPU</a:t>
            </a:r>
            <a:r>
              <a:rPr lang="zh-CN" altLang="en-US" sz="1400" dirty="0"/>
              <a:t>功耗	</a:t>
            </a:r>
            <a:r>
              <a:rPr lang="en-US" altLang="zh-CN" sz="1400" dirty="0"/>
              <a:t>B CPU</a:t>
            </a:r>
            <a:r>
              <a:rPr lang="zh-CN" altLang="en-US" sz="1400" dirty="0"/>
              <a:t>字长	</a:t>
            </a:r>
            <a:r>
              <a:rPr lang="en-US" altLang="zh-CN" sz="1400" dirty="0"/>
              <a:t>C CPU</a:t>
            </a:r>
            <a:r>
              <a:rPr lang="zh-CN" altLang="en-US" sz="1400" dirty="0"/>
              <a:t>主频	</a:t>
            </a:r>
            <a:r>
              <a:rPr lang="en-US" altLang="zh-CN" sz="1400" dirty="0"/>
              <a:t>D CPU</a:t>
            </a:r>
            <a:r>
              <a:rPr lang="zh-CN" altLang="en-US" sz="1400" dirty="0"/>
              <a:t>型号</a:t>
            </a:r>
            <a:endParaRPr lang="en-US" altLang="zh-CN" sz="1400" dirty="0"/>
          </a:p>
          <a:p>
            <a:pPr marL="0" indent="0">
              <a:buNone/>
            </a:pPr>
            <a:endParaRPr lang="en-US" altLang="zh-CN" sz="700" dirty="0"/>
          </a:p>
        </p:txBody>
      </p:sp>
      <p:sp>
        <p:nvSpPr>
          <p:cNvPr id="4" name="TextBox 3"/>
          <p:cNvSpPr txBox="1"/>
          <p:nvPr/>
        </p:nvSpPr>
        <p:spPr>
          <a:xfrm>
            <a:off x="6528048" y="125730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7951ED"/>
                </a:solidFill>
              </a:rPr>
              <a:t>C</a:t>
            </a:r>
            <a:endParaRPr lang="zh-CN" altLang="en-US" sz="2400" dirty="0">
              <a:solidFill>
                <a:srgbClr val="7951ED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75920" y="2399681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7951ED"/>
                </a:solidFill>
              </a:rPr>
              <a:t>A</a:t>
            </a:r>
            <a:endParaRPr lang="zh-CN" altLang="en-US" sz="2400" dirty="0">
              <a:solidFill>
                <a:srgbClr val="7951ED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34296" y="408906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7951ED"/>
                </a:solidFill>
              </a:rPr>
              <a:t>A</a:t>
            </a:r>
            <a:endParaRPr lang="zh-CN" altLang="en-US" sz="2400" dirty="0">
              <a:solidFill>
                <a:srgbClr val="7951ED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0016" y="5694413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7951ED"/>
                </a:solidFill>
              </a:rPr>
              <a:t>B</a:t>
            </a:r>
            <a:endParaRPr lang="zh-CN" altLang="en-US" sz="2400" dirty="0">
              <a:solidFill>
                <a:srgbClr val="7951E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习题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44600"/>
            <a:ext cx="10515600" cy="5556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1800" dirty="0"/>
              <a:t>1</a:t>
            </a:r>
            <a:r>
              <a:rPr lang="zh-CN" altLang="en-US" sz="1800" dirty="0"/>
              <a:t>、计算机有多种技术指标，其中主频是指</a:t>
            </a:r>
            <a:r>
              <a:rPr lang="en-US" altLang="zh-CN" sz="1800" dirty="0"/>
              <a:t>(      )</a:t>
            </a:r>
            <a:endParaRPr lang="en-US" altLang="zh-CN" sz="1800" dirty="0"/>
          </a:p>
          <a:p>
            <a:pPr marL="0" indent="0">
              <a:buNone/>
            </a:pPr>
            <a:r>
              <a:rPr lang="en-US" altLang="zh-CN" sz="1800" dirty="0"/>
              <a:t>A</a:t>
            </a:r>
            <a:r>
              <a:rPr lang="zh-CN" altLang="en-US" sz="1800" dirty="0"/>
              <a:t>内存的时钟频率		</a:t>
            </a:r>
            <a:r>
              <a:rPr lang="en-US" altLang="zh-CN" sz="1800" dirty="0"/>
              <a:t>B CPU</a:t>
            </a:r>
            <a:r>
              <a:rPr lang="zh-CN" altLang="en-US" sz="1800" dirty="0"/>
              <a:t>内核工作的时钟频率 </a:t>
            </a:r>
            <a:endParaRPr lang="en-US" altLang="zh-CN" sz="1800" dirty="0"/>
          </a:p>
          <a:p>
            <a:pPr marL="0" indent="0">
              <a:buNone/>
            </a:pPr>
            <a:r>
              <a:rPr lang="en-US" altLang="zh-CN" sz="1800" dirty="0"/>
              <a:t>C</a:t>
            </a:r>
            <a:r>
              <a:rPr lang="zh-CN" altLang="en-US" sz="1800" dirty="0"/>
              <a:t>系统时钟频率，也叫外频	</a:t>
            </a:r>
            <a:r>
              <a:rPr lang="en-US" altLang="zh-CN" sz="1800" dirty="0"/>
              <a:t>D</a:t>
            </a:r>
            <a:r>
              <a:rPr lang="zh-CN" altLang="en-US" sz="1800" dirty="0"/>
              <a:t>总线频率</a:t>
            </a:r>
            <a:endParaRPr lang="en-US" altLang="zh-CN" sz="1800" dirty="0"/>
          </a:p>
          <a:p>
            <a:pPr marL="0" indent="0">
              <a:buNone/>
            </a:pPr>
            <a:endParaRPr lang="zh-CN" altLang="en-US" sz="1800" dirty="0"/>
          </a:p>
          <a:p>
            <a:pPr marL="0" indent="0">
              <a:buNone/>
            </a:pPr>
            <a:r>
              <a:rPr lang="en-US" altLang="zh-CN" sz="1800" dirty="0"/>
              <a:t>2</a:t>
            </a:r>
            <a:r>
              <a:rPr lang="zh-CN" altLang="en-US" sz="1800" dirty="0"/>
              <a:t>、在微机的配置中常看到“</a:t>
            </a:r>
            <a:r>
              <a:rPr lang="en-US" altLang="zh-CN" sz="1800" dirty="0"/>
              <a:t>P4 2.4G”</a:t>
            </a:r>
            <a:r>
              <a:rPr lang="zh-CN" altLang="en-US" sz="1800" dirty="0"/>
              <a:t>字样，其中数字“</a:t>
            </a:r>
            <a:r>
              <a:rPr lang="en-US" altLang="zh-CN" sz="1800" dirty="0"/>
              <a:t>2.4G”</a:t>
            </a:r>
            <a:r>
              <a:rPr lang="zh-CN" altLang="en-US" sz="1800" dirty="0"/>
              <a:t>表示（</a:t>
            </a:r>
            <a:r>
              <a:rPr lang="en-US" altLang="zh-CN" sz="1800" dirty="0"/>
              <a:t>    </a:t>
            </a:r>
            <a:r>
              <a:rPr lang="zh-CN" altLang="en-US" sz="1800" dirty="0"/>
              <a:t>）。</a:t>
            </a:r>
            <a:endParaRPr lang="zh-CN" altLang="en-US" sz="1800" dirty="0"/>
          </a:p>
          <a:p>
            <a:pPr marL="0" indent="0">
              <a:buNone/>
            </a:pPr>
            <a:r>
              <a:rPr lang="en-US" altLang="zh-CN" sz="1800" dirty="0"/>
              <a:t>A</a:t>
            </a:r>
            <a:r>
              <a:rPr lang="zh-CN" altLang="en-US" sz="1800" dirty="0"/>
              <a:t>处理器的时钟频率是</a:t>
            </a:r>
            <a:r>
              <a:rPr lang="en-US" altLang="zh-CN" sz="1800" dirty="0"/>
              <a:t>2.4GHz	B</a:t>
            </a:r>
            <a:r>
              <a:rPr lang="zh-CN" altLang="en-US" sz="1800" dirty="0"/>
              <a:t>处理器的运算速度是</a:t>
            </a:r>
            <a:r>
              <a:rPr lang="en-US" altLang="zh-CN" sz="1800" dirty="0"/>
              <a:t>2.4GIPS	</a:t>
            </a:r>
            <a:endParaRPr lang="en-US" altLang="zh-CN" sz="1800" dirty="0"/>
          </a:p>
          <a:p>
            <a:pPr marL="0" indent="0">
              <a:buNone/>
            </a:pPr>
            <a:r>
              <a:rPr lang="en-US" altLang="zh-CN" sz="1800" dirty="0"/>
              <a:t>C</a:t>
            </a:r>
            <a:r>
              <a:rPr lang="zh-CN" altLang="en-US" sz="1800" dirty="0"/>
              <a:t>处理器是</a:t>
            </a:r>
            <a:r>
              <a:rPr lang="en-US" altLang="zh-CN" sz="1800" dirty="0"/>
              <a:t>Pentium</a:t>
            </a:r>
            <a:r>
              <a:rPr lang="zh-CN" altLang="en-US" sz="1800" dirty="0"/>
              <a:t>第</a:t>
            </a:r>
            <a:r>
              <a:rPr lang="en-US" altLang="zh-CN" sz="1800" dirty="0"/>
              <a:t>2.4</a:t>
            </a:r>
            <a:r>
              <a:rPr lang="zh-CN" altLang="en-US" sz="1800" dirty="0"/>
              <a:t>代	</a:t>
            </a:r>
            <a:r>
              <a:rPr lang="en-US" altLang="zh-CN" sz="1800" dirty="0"/>
              <a:t>D</a:t>
            </a:r>
            <a:r>
              <a:rPr lang="zh-CN" altLang="en-US" sz="1800" dirty="0"/>
              <a:t>处理器与内存间的数据交换速率是</a:t>
            </a:r>
            <a:r>
              <a:rPr lang="en-US" altLang="zh-CN" sz="1800" dirty="0"/>
              <a:t>2.4GB/S</a:t>
            </a:r>
            <a:endParaRPr lang="en-US" altLang="zh-CN" sz="1800" dirty="0"/>
          </a:p>
          <a:p>
            <a:pPr marL="0" indent="0">
              <a:buNone/>
            </a:pPr>
            <a:endParaRPr lang="en-US" altLang="zh-CN" sz="1800" dirty="0"/>
          </a:p>
          <a:p>
            <a:pPr marL="0" indent="0">
              <a:buNone/>
            </a:pPr>
            <a:r>
              <a:rPr lang="en-US" altLang="zh-CN" sz="1800" dirty="0"/>
              <a:t>3</a:t>
            </a:r>
            <a:r>
              <a:rPr lang="zh-CN" altLang="en-US" sz="1800" dirty="0"/>
              <a:t>、</a:t>
            </a:r>
            <a:r>
              <a:rPr lang="en-US" altLang="zh-CN" sz="1800" dirty="0"/>
              <a:t>CPU</a:t>
            </a:r>
            <a:r>
              <a:rPr lang="zh-CN" altLang="en-US" sz="1800" dirty="0"/>
              <a:t>主要技术性能指标有（</a:t>
            </a:r>
            <a:r>
              <a:rPr lang="en-US" altLang="zh-CN" sz="1800" dirty="0"/>
              <a:t>     </a:t>
            </a:r>
            <a:r>
              <a:rPr lang="zh-CN" altLang="en-US" sz="1800" dirty="0"/>
              <a:t>）。</a:t>
            </a:r>
            <a:endParaRPr lang="zh-CN" altLang="en-US" sz="1800" dirty="0"/>
          </a:p>
          <a:p>
            <a:pPr marL="0" indent="0">
              <a:buNone/>
            </a:pPr>
            <a:r>
              <a:rPr lang="en-US" altLang="zh-CN" sz="1800" dirty="0"/>
              <a:t>A </a:t>
            </a:r>
            <a:r>
              <a:rPr lang="zh-CN" altLang="en-US" sz="1800" dirty="0"/>
              <a:t>字长、运算速度和时钟主频	</a:t>
            </a:r>
            <a:r>
              <a:rPr lang="en-US" altLang="zh-CN" sz="1800" dirty="0"/>
              <a:t>B </a:t>
            </a:r>
            <a:r>
              <a:rPr lang="zh-CN" altLang="en-US" sz="1800" dirty="0"/>
              <a:t>可靠性和精度	</a:t>
            </a:r>
            <a:r>
              <a:rPr lang="en-US" altLang="zh-CN" sz="1800" dirty="0"/>
              <a:t>C </a:t>
            </a:r>
            <a:r>
              <a:rPr lang="zh-CN" altLang="en-US" sz="1800" dirty="0"/>
              <a:t>耗电量和效率	</a:t>
            </a:r>
            <a:r>
              <a:rPr lang="en-US" altLang="zh-CN" sz="1800" dirty="0"/>
              <a:t>D </a:t>
            </a:r>
            <a:r>
              <a:rPr lang="zh-CN" altLang="en-US" sz="1800" dirty="0"/>
              <a:t>冷却效率</a:t>
            </a:r>
            <a:endParaRPr lang="zh-CN" altLang="en-US" sz="1800" dirty="0"/>
          </a:p>
          <a:p>
            <a:pPr marL="0" indent="0">
              <a:buNone/>
            </a:pPr>
            <a:endParaRPr lang="zh-CN" alt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5232400" y="1249552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7951ED"/>
                </a:solidFill>
              </a:rPr>
              <a:t>B</a:t>
            </a:r>
            <a:endParaRPr lang="zh-CN" altLang="en-US" sz="2400" dirty="0">
              <a:solidFill>
                <a:srgbClr val="7951ED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53412" y="342900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7951ED"/>
                </a:solidFill>
              </a:rPr>
              <a:t>A</a:t>
            </a:r>
            <a:endParaRPr lang="zh-CN" altLang="en-US" sz="2400" dirty="0">
              <a:solidFill>
                <a:srgbClr val="7951ED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95688" y="561340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7951ED"/>
                </a:solidFill>
              </a:rPr>
              <a:t>A</a:t>
            </a:r>
            <a:endParaRPr lang="zh-CN" altLang="en-US" sz="2400" dirty="0">
              <a:solidFill>
                <a:srgbClr val="7951E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二、中央处理器</a:t>
            </a:r>
            <a:r>
              <a:rPr lang="en-US" altLang="zh-CN" dirty="0"/>
              <a:t>CPU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573585"/>
            <a:ext cx="10515600" cy="4133480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指令：告诉计算机执行某个特定操作的命令。</a:t>
            </a:r>
            <a:endParaRPr lang="zh-CN" altLang="en-US" dirty="0"/>
          </a:p>
          <a:p>
            <a:r>
              <a:rPr lang="zh-CN" altLang="en-US" dirty="0"/>
              <a:t>机器指令：指令的二进制编码形式。</a:t>
            </a:r>
            <a:endParaRPr lang="zh-CN" altLang="en-US" dirty="0"/>
          </a:p>
          <a:p>
            <a:r>
              <a:rPr lang="zh-CN" altLang="en-US" dirty="0"/>
              <a:t>操作码：告诉</a:t>
            </a:r>
            <a:r>
              <a:rPr lang="en-US" altLang="zh-CN" dirty="0"/>
              <a:t>CPU</a:t>
            </a:r>
            <a:r>
              <a:rPr lang="zh-CN" altLang="en-US" dirty="0"/>
              <a:t>指令所要进行的操作类别，或者</a:t>
            </a:r>
            <a:r>
              <a:rPr lang="zh-CN" altLang="en-US" sz="2400" dirty="0">
                <a:latin typeface="Arial" panose="020B0604020202020204" pitchFamily="34" charset="0"/>
              </a:rPr>
              <a:t>规定其执行什么操作功能</a:t>
            </a:r>
            <a:r>
              <a:rPr lang="zh-CN" altLang="en-US" dirty="0"/>
              <a:t>。</a:t>
            </a:r>
            <a:r>
              <a:rPr lang="zh-CN" altLang="en-US" dirty="0">
                <a:solidFill>
                  <a:srgbClr val="7951ED"/>
                </a:solidFill>
              </a:rPr>
              <a:t>不可或缺</a:t>
            </a:r>
            <a:endParaRPr lang="zh-CN" altLang="en-US" dirty="0">
              <a:solidFill>
                <a:srgbClr val="7951ED"/>
              </a:solidFill>
            </a:endParaRPr>
          </a:p>
          <a:p>
            <a:r>
              <a:rPr lang="zh-CN" altLang="en-US" dirty="0"/>
              <a:t>操作数</a:t>
            </a:r>
            <a:r>
              <a:rPr lang="en-US" altLang="zh-CN" dirty="0"/>
              <a:t>/</a:t>
            </a:r>
            <a:r>
              <a:rPr lang="zh-CN" altLang="en-US" dirty="0"/>
              <a:t>地址码：指明要操作的数据。操作数形式可以是数据本身，也可以是数据存放的位置（地址）。可无</a:t>
            </a:r>
            <a:endParaRPr lang="zh-CN" altLang="en-US" dirty="0"/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计算机由硬件系统和软件系统两部分组成。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icture 4" descr="1t1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791" y="1700808"/>
            <a:ext cx="8204625" cy="51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二、中央处理器</a:t>
            </a:r>
            <a:r>
              <a:rPr lang="en-US" altLang="zh-CN" dirty="0"/>
              <a:t>CPU&gt;&gt;</a:t>
            </a:r>
            <a:r>
              <a:rPr lang="zh-CN" altLang="en-US" dirty="0"/>
              <a:t>程序控制</a:t>
            </a:r>
            <a:endParaRPr lang="zh-CN" altLang="en-US" dirty="0"/>
          </a:p>
        </p:txBody>
      </p:sp>
      <p:sp>
        <p:nvSpPr>
          <p:cNvPr id="6" name="内容占位符 2"/>
          <p:cNvSpPr txBox="1"/>
          <p:nvPr/>
        </p:nvSpPr>
        <p:spPr>
          <a:xfrm>
            <a:off x="1769165" y="1546207"/>
            <a:ext cx="9728196" cy="1651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0045" indent="-360045" algn="l" defTabSz="914400" rtl="0" eaLnBrk="1" latinLnBrk="0" hangingPunct="1">
              <a:lnSpc>
                <a:spcPct val="100000"/>
              </a:lnSpc>
              <a:spcBef>
                <a:spcPts val="50"/>
              </a:spcBef>
              <a:buClr>
                <a:srgbClr val="003399"/>
              </a:buClr>
              <a:buSzPct val="101000"/>
              <a:buFont typeface="Arial" panose="020B0604020202020204" pitchFamily="34" charset="0"/>
              <a:buChar char="•"/>
              <a:defRPr sz="2800" kern="1200">
                <a:solidFill>
                  <a:srgbClr val="00339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  <a:lvl2pPr marL="360045" indent="-360045" algn="l" defTabSz="914400" rtl="0" eaLnBrk="1" latinLnBrk="0" hangingPunct="1">
              <a:lnSpc>
                <a:spcPct val="100000"/>
              </a:lnSpc>
              <a:spcBef>
                <a:spcPts val="50"/>
              </a:spcBef>
              <a:buFont typeface="Arial" panose="020B0604020202020204" pitchFamily="34" charset="0"/>
              <a:buChar char="•"/>
              <a:defRPr lang="zh-CN" altLang="en-US" sz="2400" kern="1200">
                <a:solidFill>
                  <a:srgbClr val="00339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defRPr>
            </a:lvl2pPr>
            <a:lvl3pPr marL="720090" marR="0" indent="-360045" algn="l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 lang="en-US" altLang="zh-CN" sz="2400" kern="1200" smtClean="0">
                <a:solidFill>
                  <a:srgbClr val="00339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339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1080135" indent="-360045" algn="l" defTabSz="914400" rtl="0" eaLnBrk="1" latinLnBrk="0" hangingPunct="1">
              <a:spcBef>
                <a:spcPts val="5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339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defRPr>
            </a:lvl5pPr>
            <a:lvl6pPr marL="720090" indent="-360045" algn="l" defTabSz="914400" rtl="0" eaLnBrk="1" latinLnBrk="0" hangingPunct="1">
              <a:spcBef>
                <a:spcPts val="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339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zh-CN" altLang="en-US" sz="2400" dirty="0">
                <a:solidFill>
                  <a:sysClr val="windowText" lastClr="000000">
                    <a:lumMod val="95000"/>
                    <a:lumOff val="5000"/>
                  </a:sysClr>
                </a:solidFill>
              </a:rPr>
              <a:t>冯诺伊曼计算机的</a:t>
            </a:r>
            <a:r>
              <a:rPr lang="zh-CN" altLang="en-US" sz="2400" dirty="0">
                <a:solidFill>
                  <a:srgbClr val="7951ED"/>
                </a:solidFill>
              </a:rPr>
              <a:t>工作过程就是自动执行程序的过程</a:t>
            </a:r>
            <a:r>
              <a:rPr lang="zh-CN" altLang="en-US" sz="2400" dirty="0">
                <a:solidFill>
                  <a:sysClr val="windowText" lastClr="000000">
                    <a:lumMod val="95000"/>
                    <a:lumOff val="5000"/>
                  </a:sysClr>
                </a:solidFill>
              </a:rPr>
              <a:t>，而程序由指令序列组成，所以，计算机的工作过程就是</a:t>
            </a:r>
            <a:r>
              <a:rPr lang="zh-CN" altLang="en-US" sz="2400" b="1" dirty="0">
                <a:solidFill>
                  <a:srgbClr val="7951ED"/>
                </a:solidFill>
              </a:rPr>
              <a:t>自动执行一条又一条指令</a:t>
            </a:r>
            <a:r>
              <a:rPr lang="zh-CN" altLang="en-US" sz="2400" dirty="0">
                <a:solidFill>
                  <a:sysClr val="windowText" lastClr="000000">
                    <a:lumMod val="95000"/>
                    <a:lumOff val="5000"/>
                  </a:sysClr>
                </a:solidFill>
              </a:rPr>
              <a:t>的过程。</a:t>
            </a:r>
            <a:endParaRPr lang="zh-CN" altLang="en-US" sz="2400" dirty="0">
              <a:solidFill>
                <a:sysClr val="windowText" lastClr="000000">
                  <a:lumMod val="95000"/>
                  <a:lumOff val="5000"/>
                </a:sysClr>
              </a:solidFill>
            </a:endParaRPr>
          </a:p>
          <a:p>
            <a:pPr>
              <a:defRPr/>
            </a:pPr>
            <a:endParaRPr lang="zh-CN" altLang="en-US" dirty="0">
              <a:solidFill>
                <a:sysClr val="windowText" lastClr="000000">
                  <a:lumMod val="95000"/>
                  <a:lumOff val="5000"/>
                </a:sysClr>
              </a:solidFill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034484" y="2996952"/>
            <a:ext cx="8174400" cy="3301200"/>
            <a:chOff x="360000" y="2566200"/>
            <a:chExt cx="8174400" cy="3301200"/>
          </a:xfrm>
        </p:grpSpPr>
        <p:sp>
          <p:nvSpPr>
            <p:cNvPr id="8" name="Rectangle 12"/>
            <p:cNvSpPr>
              <a:spLocks noChangeArrowheads="1"/>
            </p:cNvSpPr>
            <p:nvPr/>
          </p:nvSpPr>
          <p:spPr bwMode="auto">
            <a:xfrm>
              <a:off x="609600" y="3180942"/>
              <a:ext cx="1439862" cy="418891"/>
            </a:xfrm>
            <a:prstGeom prst="rect">
              <a:avLst/>
            </a:prstGeom>
            <a:solidFill>
              <a:srgbClr val="DFD5FB"/>
            </a:solidFill>
            <a:ln w="19050">
              <a:noFill/>
              <a:miter lim="800000"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+mj-ea"/>
                  <a:ea typeface="+mj-ea"/>
                </a:rPr>
                <a:t>取指令</a:t>
              </a:r>
              <a:endParaRPr lang="zh-CN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+mj-ea"/>
                <a:ea typeface="+mj-ea"/>
              </a:endParaRPr>
            </a:p>
          </p:txBody>
        </p:sp>
        <p:sp>
          <p:nvSpPr>
            <p:cNvPr id="9" name="Rectangle 13"/>
            <p:cNvSpPr>
              <a:spLocks noChangeArrowheads="1"/>
            </p:cNvSpPr>
            <p:nvPr/>
          </p:nvSpPr>
          <p:spPr bwMode="auto">
            <a:xfrm>
              <a:off x="609600" y="4161758"/>
              <a:ext cx="1439862" cy="432941"/>
            </a:xfrm>
            <a:prstGeom prst="rect">
              <a:avLst/>
            </a:prstGeom>
            <a:solidFill>
              <a:srgbClr val="DFD5FB"/>
            </a:solidFill>
            <a:ln w="19050">
              <a:noFill/>
              <a:miter lim="800000"/>
            </a:ln>
            <a:effectLst/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+mj-ea"/>
                  <a:ea typeface="+mj-ea"/>
                </a:rPr>
                <a:t>分析指令</a:t>
              </a:r>
              <a:endParaRPr lang="zh-CN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+mj-ea"/>
                <a:ea typeface="+mj-ea"/>
              </a:endParaRPr>
            </a:p>
          </p:txBody>
        </p:sp>
        <p:sp>
          <p:nvSpPr>
            <p:cNvPr id="10" name="Rectangle 14"/>
            <p:cNvSpPr>
              <a:spLocks noChangeArrowheads="1"/>
            </p:cNvSpPr>
            <p:nvPr/>
          </p:nvSpPr>
          <p:spPr bwMode="auto">
            <a:xfrm>
              <a:off x="609600" y="5163193"/>
              <a:ext cx="1439862" cy="366717"/>
            </a:xfrm>
            <a:prstGeom prst="rect">
              <a:avLst/>
            </a:prstGeom>
            <a:solidFill>
              <a:srgbClr val="DFD5FB"/>
            </a:solidFill>
            <a:ln w="19050">
              <a:noFill/>
              <a:miter lim="800000"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solidFill>
                    <a:prstClr val="black">
                      <a:lumMod val="95000"/>
                      <a:lumOff val="5000"/>
                    </a:prstClr>
                  </a:solidFill>
                  <a:latin typeface="+mj-ea"/>
                  <a:ea typeface="+mj-ea"/>
                </a:rPr>
                <a:t>执行指令</a:t>
              </a:r>
              <a:endParaRPr lang="zh-CN" altLang="en-US" sz="2000">
                <a:solidFill>
                  <a:prstClr val="black">
                    <a:lumMod val="95000"/>
                    <a:lumOff val="5000"/>
                  </a:prstClr>
                </a:solidFill>
                <a:latin typeface="+mj-ea"/>
                <a:ea typeface="+mj-ea"/>
              </a:endParaRPr>
            </a:p>
          </p:txBody>
        </p:sp>
        <p:cxnSp>
          <p:nvCxnSpPr>
            <p:cNvPr id="11" name="直接箭头连接符 10"/>
            <p:cNvCxnSpPr/>
            <p:nvPr/>
          </p:nvCxnSpPr>
          <p:spPr bwMode="auto">
            <a:xfrm>
              <a:off x="360000" y="2626863"/>
              <a:ext cx="0" cy="3240000"/>
            </a:xfrm>
            <a:prstGeom prst="straightConnector1">
              <a:avLst/>
            </a:prstGeom>
            <a:noFill/>
            <a:ln w="28575" cap="flat" cmpd="sng" algn="ctr">
              <a:solidFill>
                <a:srgbClr val="0991E5"/>
              </a:solidFill>
              <a:prstDash val="solid"/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A9A9A9"/>
                    </a:outerShdw>
                  </a:effectLst>
                </a14:hiddenEffects>
              </a:ext>
            </a:extLst>
          </p:spPr>
        </p:cxnSp>
        <p:sp>
          <p:nvSpPr>
            <p:cNvPr id="12" name="矩形 11"/>
            <p:cNvSpPr/>
            <p:nvPr/>
          </p:nvSpPr>
          <p:spPr>
            <a:xfrm>
              <a:off x="465415" y="2566200"/>
              <a:ext cx="326243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 dirty="0">
                  <a:solidFill>
                    <a:srgbClr val="7951ED"/>
                  </a:solidFill>
                  <a:latin typeface="+mj-ea"/>
                  <a:ea typeface="+mj-ea"/>
                </a:rPr>
                <a:t>计算机自动执行指令的过程</a:t>
              </a:r>
              <a:endParaRPr lang="zh-CN" altLang="en-US" sz="2000" dirty="0">
                <a:solidFill>
                  <a:srgbClr val="7951ED"/>
                </a:solidFill>
                <a:latin typeface="+mj-ea"/>
                <a:ea typeface="+mj-ea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2089485" y="3237333"/>
              <a:ext cx="6324600" cy="261610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00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+mj-ea"/>
                  <a:ea typeface="+mj-ea"/>
                </a:rPr>
                <a:t>CPU</a:t>
              </a:r>
              <a:r>
                <a:rPr lang="zh-CN" altLang="en-US" sz="200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+mj-ea"/>
                  <a:ea typeface="+mj-ea"/>
                </a:rPr>
                <a:t>从存储器中取出一条指令；</a:t>
              </a:r>
              <a:endParaRPr lang="en-US" altLang="zh-CN" sz="2000" dirty="0">
                <a:solidFill>
                  <a:prstClr val="black">
                    <a:lumMod val="95000"/>
                    <a:lumOff val="5000"/>
                  </a:prstClr>
                </a:solidFill>
                <a:latin typeface="+mj-ea"/>
                <a:ea typeface="+mj-ea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zh-CN" sz="2000" dirty="0">
                <a:solidFill>
                  <a:prstClr val="black">
                    <a:lumMod val="95000"/>
                    <a:lumOff val="5000"/>
                  </a:prstClr>
                </a:solidFill>
                <a:latin typeface="+mj-ea"/>
                <a:ea typeface="+mj-ea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zh-CN" sz="2000" dirty="0">
                <a:solidFill>
                  <a:prstClr val="black">
                    <a:lumMod val="95000"/>
                    <a:lumOff val="5000"/>
                  </a:prstClr>
                </a:solidFill>
                <a:latin typeface="+mj-ea"/>
                <a:ea typeface="+mj-ea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+mj-ea"/>
                  <a:ea typeface="+mj-ea"/>
                </a:rPr>
                <a:t>对指令的功能进行分析，发出相应的控制信号；</a:t>
              </a:r>
              <a:endParaRPr lang="en-US" altLang="zh-CN" sz="2000" dirty="0">
                <a:solidFill>
                  <a:prstClr val="black">
                    <a:lumMod val="95000"/>
                    <a:lumOff val="5000"/>
                  </a:prstClr>
                </a:solidFill>
                <a:latin typeface="+mj-ea"/>
                <a:ea typeface="+mj-ea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zh-CN" sz="2000" dirty="0">
                <a:solidFill>
                  <a:prstClr val="black">
                    <a:lumMod val="95000"/>
                    <a:lumOff val="5000"/>
                  </a:prstClr>
                </a:solidFill>
                <a:latin typeface="+mj-ea"/>
                <a:ea typeface="+mj-ea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zh-CN" sz="2000" dirty="0">
                <a:solidFill>
                  <a:prstClr val="black">
                    <a:lumMod val="95000"/>
                    <a:lumOff val="5000"/>
                  </a:prstClr>
                </a:solidFill>
                <a:latin typeface="+mj-ea"/>
                <a:ea typeface="+mj-ea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+mj-ea"/>
                  <a:ea typeface="+mj-ea"/>
                </a:rPr>
                <a:t>完成指令所指定的操作，如：从存储器取出数据，对数据进行运算处理，或者保存运算结果。</a:t>
              </a:r>
              <a:endParaRPr lang="zh-CN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+mj-ea"/>
                <a:ea typeface="+mj-ea"/>
              </a:endParaRPr>
            </a:p>
          </p:txBody>
        </p:sp>
        <p:cxnSp>
          <p:nvCxnSpPr>
            <p:cNvPr id="14" name="直接箭头连接符 13"/>
            <p:cNvCxnSpPr/>
            <p:nvPr/>
          </p:nvCxnSpPr>
          <p:spPr bwMode="auto">
            <a:xfrm>
              <a:off x="8534400" y="2627400"/>
              <a:ext cx="0" cy="3240000"/>
            </a:xfrm>
            <a:prstGeom prst="straightConnector1">
              <a:avLst/>
            </a:prstGeom>
            <a:noFill/>
            <a:ln w="28575" cap="flat" cmpd="sng" algn="ctr">
              <a:solidFill>
                <a:srgbClr val="0991E5"/>
              </a:solidFill>
              <a:prstDash val="solid"/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A9A9A9"/>
                    </a:outerShdw>
                  </a:effectLst>
                </a14:hiddenEffects>
              </a:ext>
            </a:extLst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习题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079500"/>
            <a:ext cx="10515600" cy="57785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CN" sz="1800" dirty="0">
                <a:latin typeface="Arial" panose="020B0604020202020204" pitchFamily="34" charset="0"/>
              </a:rPr>
              <a:t>1</a:t>
            </a:r>
            <a:r>
              <a:rPr lang="zh-CN" altLang="en-US" sz="1800" dirty="0">
                <a:latin typeface="Arial" panose="020B0604020202020204" pitchFamily="34" charset="0"/>
              </a:rPr>
              <a:t>、组成计算机指令的两部分是（</a:t>
            </a:r>
            <a:r>
              <a:rPr lang="en-US" altLang="zh-CN" sz="1800" dirty="0">
                <a:latin typeface="Arial" panose="020B0604020202020204" pitchFamily="34" charset="0"/>
              </a:rPr>
              <a:t>          </a:t>
            </a:r>
            <a:r>
              <a:rPr lang="zh-CN" altLang="en-US" sz="1800" dirty="0">
                <a:latin typeface="Arial" panose="020B0604020202020204" pitchFamily="34" charset="0"/>
              </a:rPr>
              <a:t>）</a:t>
            </a:r>
            <a:endParaRPr lang="zh-CN" altLang="en-US" sz="1800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zh-CN" sz="1800" dirty="0">
                <a:latin typeface="Arial" panose="020B0604020202020204" pitchFamily="34" charset="0"/>
              </a:rPr>
              <a:t>A</a:t>
            </a:r>
            <a:r>
              <a:rPr lang="zh-CN" altLang="en-US" sz="1800" dirty="0">
                <a:latin typeface="Arial" panose="020B0604020202020204" pitchFamily="34" charset="0"/>
              </a:rPr>
              <a:t>数据和字符    </a:t>
            </a:r>
            <a:r>
              <a:rPr lang="en-US" altLang="zh-CN" sz="1800" dirty="0">
                <a:latin typeface="Arial" panose="020B0604020202020204" pitchFamily="34" charset="0"/>
              </a:rPr>
              <a:t>B</a:t>
            </a:r>
            <a:r>
              <a:rPr lang="zh-CN" altLang="en-US" sz="1800" dirty="0">
                <a:latin typeface="Arial" panose="020B0604020202020204" pitchFamily="34" charset="0"/>
              </a:rPr>
              <a:t>操作码和地址码     </a:t>
            </a:r>
            <a:r>
              <a:rPr lang="en-US" altLang="zh-CN" sz="1800" dirty="0">
                <a:latin typeface="Arial" panose="020B0604020202020204" pitchFamily="34" charset="0"/>
              </a:rPr>
              <a:t>C</a:t>
            </a:r>
            <a:r>
              <a:rPr lang="zh-CN" altLang="en-US" sz="1800" dirty="0">
                <a:latin typeface="Arial" panose="020B0604020202020204" pitchFamily="34" charset="0"/>
              </a:rPr>
              <a:t>运算符和运算数    </a:t>
            </a:r>
            <a:r>
              <a:rPr lang="en-US" altLang="zh-CN" sz="1800" dirty="0">
                <a:latin typeface="Arial" panose="020B0604020202020204" pitchFamily="34" charset="0"/>
              </a:rPr>
              <a:t>D</a:t>
            </a:r>
            <a:r>
              <a:rPr lang="zh-CN" altLang="en-US" sz="1800" dirty="0">
                <a:latin typeface="Arial" panose="020B0604020202020204" pitchFamily="34" charset="0"/>
              </a:rPr>
              <a:t>运算符和运算结果</a:t>
            </a:r>
            <a:endParaRPr lang="en-US" altLang="zh-CN" sz="1800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zh-CN" sz="1800" dirty="0">
                <a:latin typeface="Arial" panose="020B0604020202020204" pitchFamily="34" charset="0"/>
              </a:rPr>
              <a:t>2</a:t>
            </a:r>
            <a:r>
              <a:rPr lang="zh-CN" altLang="en-US" sz="1800" dirty="0">
                <a:latin typeface="Arial" panose="020B0604020202020204" pitchFamily="34" charset="0"/>
              </a:rPr>
              <a:t>、在计算机指令中，规定其所执行操作功能的部分称为（</a:t>
            </a:r>
            <a:r>
              <a:rPr lang="en-US" altLang="zh-CN" sz="1800" dirty="0">
                <a:latin typeface="Arial" panose="020B0604020202020204" pitchFamily="34" charset="0"/>
              </a:rPr>
              <a:t>      </a:t>
            </a:r>
            <a:r>
              <a:rPr lang="zh-CN" altLang="en-US" sz="1800" dirty="0">
                <a:latin typeface="Arial" panose="020B0604020202020204" pitchFamily="34" charset="0"/>
              </a:rPr>
              <a:t>）。</a:t>
            </a:r>
            <a:endParaRPr lang="zh-CN" altLang="en-US" sz="1800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zh-CN" sz="1800" dirty="0">
                <a:latin typeface="Arial" panose="020B0604020202020204" pitchFamily="34" charset="0"/>
              </a:rPr>
              <a:t>A</a:t>
            </a:r>
            <a:r>
              <a:rPr lang="zh-CN" altLang="en-US" sz="1800" dirty="0">
                <a:latin typeface="Arial" panose="020B0604020202020204" pitchFamily="34" charset="0"/>
              </a:rPr>
              <a:t>地址码		</a:t>
            </a:r>
            <a:r>
              <a:rPr lang="en-US" altLang="zh-CN" sz="1800" dirty="0">
                <a:latin typeface="Arial" panose="020B0604020202020204" pitchFamily="34" charset="0"/>
              </a:rPr>
              <a:t>B</a:t>
            </a:r>
            <a:r>
              <a:rPr lang="zh-CN" altLang="en-US" sz="1800" dirty="0">
                <a:latin typeface="Arial" panose="020B0604020202020204" pitchFamily="34" charset="0"/>
              </a:rPr>
              <a:t>源操作数	   </a:t>
            </a:r>
            <a:r>
              <a:rPr lang="en-US" altLang="zh-CN" sz="1800" dirty="0">
                <a:latin typeface="Arial" panose="020B0604020202020204" pitchFamily="34" charset="0"/>
              </a:rPr>
              <a:t>C</a:t>
            </a:r>
            <a:r>
              <a:rPr lang="zh-CN" altLang="en-US" sz="1800" dirty="0">
                <a:latin typeface="Arial" panose="020B0604020202020204" pitchFamily="34" charset="0"/>
              </a:rPr>
              <a:t>操作数		</a:t>
            </a:r>
            <a:r>
              <a:rPr lang="en-US" altLang="zh-CN" sz="1800" dirty="0">
                <a:latin typeface="Arial" panose="020B0604020202020204" pitchFamily="34" charset="0"/>
              </a:rPr>
              <a:t>D</a:t>
            </a:r>
            <a:r>
              <a:rPr lang="zh-CN" altLang="en-US" sz="1800" dirty="0">
                <a:latin typeface="Arial" panose="020B0604020202020204" pitchFamily="34" charset="0"/>
              </a:rPr>
              <a:t>操作码</a:t>
            </a:r>
            <a:endParaRPr lang="en-US" altLang="zh-CN" sz="1800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zh-CN" sz="1800" dirty="0">
                <a:latin typeface="Arial" panose="020B0604020202020204" pitchFamily="34" charset="0"/>
              </a:rPr>
              <a:t>3</a:t>
            </a:r>
            <a:r>
              <a:rPr lang="zh-CN" altLang="en-US" sz="1800" dirty="0">
                <a:latin typeface="Arial" panose="020B0604020202020204" pitchFamily="34" charset="0"/>
              </a:rPr>
              <a:t>、下列关于指令系统的描述，正确的是（</a:t>
            </a:r>
            <a:r>
              <a:rPr lang="en-US" altLang="zh-CN" sz="1800" dirty="0">
                <a:latin typeface="Arial" panose="020B0604020202020204" pitchFamily="34" charset="0"/>
              </a:rPr>
              <a:t>     </a:t>
            </a:r>
            <a:r>
              <a:rPr lang="zh-CN" altLang="en-US" sz="1800" dirty="0">
                <a:latin typeface="Arial" panose="020B0604020202020204" pitchFamily="34" charset="0"/>
              </a:rPr>
              <a:t>）</a:t>
            </a:r>
            <a:endParaRPr lang="zh-CN" altLang="en-US" sz="1800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zh-CN" sz="1800" dirty="0">
                <a:latin typeface="Arial" panose="020B0604020202020204" pitchFamily="34" charset="0"/>
              </a:rPr>
              <a:t>A</a:t>
            </a:r>
            <a:r>
              <a:rPr lang="zh-CN" altLang="en-US" sz="1800" dirty="0">
                <a:latin typeface="Arial" panose="020B0604020202020204" pitchFamily="34" charset="0"/>
              </a:rPr>
              <a:t>指令由操作码和控制码两部分组成	</a:t>
            </a:r>
            <a:endParaRPr lang="en-US" altLang="zh-CN" sz="1800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zh-CN" sz="1800" dirty="0">
                <a:latin typeface="Arial" panose="020B0604020202020204" pitchFamily="34" charset="0"/>
              </a:rPr>
              <a:t>B</a:t>
            </a:r>
            <a:r>
              <a:rPr lang="zh-CN" altLang="en-US" sz="1800" dirty="0">
                <a:latin typeface="Arial" panose="020B0604020202020204" pitchFamily="34" charset="0"/>
              </a:rPr>
              <a:t>指令的地址码部分可能是操作数，也可能是操作数的内存单元地址	</a:t>
            </a:r>
            <a:endParaRPr lang="en-US" altLang="zh-CN" sz="1800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zh-CN" sz="1800" dirty="0">
                <a:latin typeface="Arial" panose="020B0604020202020204" pitchFamily="34" charset="0"/>
              </a:rPr>
              <a:t>C</a:t>
            </a:r>
            <a:r>
              <a:rPr lang="zh-CN" altLang="en-US" sz="1800" dirty="0">
                <a:latin typeface="Arial" panose="020B0604020202020204" pitchFamily="34" charset="0"/>
              </a:rPr>
              <a:t>指令的地址码部分是不可缺少的	</a:t>
            </a:r>
            <a:endParaRPr lang="en-US" altLang="zh-CN" sz="1800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zh-CN" sz="1800" dirty="0">
                <a:latin typeface="Arial" panose="020B0604020202020204" pitchFamily="34" charset="0"/>
              </a:rPr>
              <a:t>D</a:t>
            </a:r>
            <a:r>
              <a:rPr lang="zh-CN" altLang="en-US" sz="1800" dirty="0">
                <a:latin typeface="Arial" panose="020B0604020202020204" pitchFamily="34" charset="0"/>
              </a:rPr>
              <a:t>指令的操作码部分描述了完成指令所需要的操作数类型</a:t>
            </a:r>
            <a:endParaRPr lang="en-US" altLang="zh-CN" sz="1800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zh-CN" sz="1800" dirty="0">
                <a:latin typeface="Arial" panose="020B0604020202020204" pitchFamily="34" charset="0"/>
              </a:rPr>
              <a:t>4</a:t>
            </a:r>
            <a:r>
              <a:rPr lang="zh-CN" altLang="en-US" sz="1800" dirty="0">
                <a:latin typeface="Arial" panose="020B0604020202020204" pitchFamily="34" charset="0"/>
              </a:rPr>
              <a:t>、</a:t>
            </a:r>
            <a:r>
              <a:rPr lang="en-US" altLang="zh-CN" sz="1800" dirty="0">
                <a:latin typeface="Arial" panose="020B0604020202020204" pitchFamily="34" charset="0"/>
              </a:rPr>
              <a:t>CPU</a:t>
            </a:r>
            <a:r>
              <a:rPr lang="zh-CN" altLang="en-US" sz="1800" dirty="0">
                <a:latin typeface="Arial" panose="020B0604020202020204" pitchFamily="34" charset="0"/>
              </a:rPr>
              <a:t>的指令系统又称为（</a:t>
            </a:r>
            <a:r>
              <a:rPr lang="en-US" altLang="zh-CN" sz="1800" dirty="0">
                <a:latin typeface="Arial" panose="020B0604020202020204" pitchFamily="34" charset="0"/>
              </a:rPr>
              <a:t>           </a:t>
            </a:r>
            <a:r>
              <a:rPr lang="zh-CN" altLang="en-US" sz="1800" dirty="0">
                <a:latin typeface="Arial" panose="020B0604020202020204" pitchFamily="34" charset="0"/>
              </a:rPr>
              <a:t>）</a:t>
            </a:r>
            <a:endParaRPr lang="zh-CN" altLang="en-US" sz="1800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zh-CN" sz="1800" dirty="0">
                <a:latin typeface="Arial" panose="020B0604020202020204" pitchFamily="34" charset="0"/>
              </a:rPr>
              <a:t>A</a:t>
            </a:r>
            <a:r>
              <a:rPr lang="zh-CN" altLang="en-US" sz="1800" dirty="0">
                <a:latin typeface="Arial" panose="020B0604020202020204" pitchFamily="34" charset="0"/>
              </a:rPr>
              <a:t>汇编语言	   </a:t>
            </a:r>
            <a:r>
              <a:rPr lang="en-US" altLang="zh-CN" sz="1800" dirty="0">
                <a:latin typeface="Arial" panose="020B0604020202020204" pitchFamily="34" charset="0"/>
              </a:rPr>
              <a:t>B</a:t>
            </a:r>
            <a:r>
              <a:rPr lang="zh-CN" altLang="en-US" sz="1800" dirty="0">
                <a:latin typeface="Arial" panose="020B0604020202020204" pitchFamily="34" charset="0"/>
              </a:rPr>
              <a:t>机器语言	</a:t>
            </a:r>
            <a:r>
              <a:rPr lang="en-US" altLang="zh-CN" sz="1800" dirty="0">
                <a:latin typeface="Arial" panose="020B0604020202020204" pitchFamily="34" charset="0"/>
              </a:rPr>
              <a:t>C</a:t>
            </a:r>
            <a:r>
              <a:rPr lang="zh-CN" altLang="en-US" sz="1800" dirty="0">
                <a:latin typeface="Arial" panose="020B0604020202020204" pitchFamily="34" charset="0"/>
              </a:rPr>
              <a:t>程序设计语言	</a:t>
            </a:r>
            <a:r>
              <a:rPr lang="en-US" altLang="zh-CN" sz="1800" dirty="0">
                <a:latin typeface="Arial" panose="020B0604020202020204" pitchFamily="34" charset="0"/>
              </a:rPr>
              <a:t>D</a:t>
            </a:r>
            <a:r>
              <a:rPr lang="zh-CN" altLang="en-US" sz="1800" dirty="0">
                <a:latin typeface="Arial" panose="020B0604020202020204" pitchFamily="34" charset="0"/>
              </a:rPr>
              <a:t>符号语言</a:t>
            </a:r>
            <a:endParaRPr lang="zh-CN" altLang="en-US" sz="1800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altLang="zh-CN" sz="1800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zh-CN" altLang="en-US" sz="1600" dirty="0"/>
          </a:p>
          <a:p>
            <a:pPr marL="0" indent="0">
              <a:buNone/>
            </a:pPr>
            <a:endParaRPr lang="zh-CN" altLang="en-US" sz="2000" dirty="0"/>
          </a:p>
          <a:p>
            <a:pPr marL="0" indent="0">
              <a:buNone/>
            </a:pPr>
            <a:endParaRPr lang="en-US" altLang="zh-CN" sz="2000" dirty="0"/>
          </a:p>
          <a:p>
            <a:pPr marL="0" indent="0">
              <a:buNone/>
            </a:pPr>
            <a:endParaRPr lang="zh-CN" altLang="en-US" sz="2000" dirty="0"/>
          </a:p>
          <a:p>
            <a:pPr marL="0" indent="0">
              <a:buNone/>
            </a:pPr>
            <a:endParaRPr lang="zh-CN" alt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4439816" y="107950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7951ED"/>
                </a:solidFill>
              </a:rPr>
              <a:t>B</a:t>
            </a:r>
            <a:endParaRPr lang="zh-CN" altLang="en-US" sz="2400" dirty="0">
              <a:solidFill>
                <a:srgbClr val="7951ED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03504" y="2167013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7951ED"/>
                </a:solidFill>
              </a:rPr>
              <a:t>D</a:t>
            </a:r>
            <a:endParaRPr lang="zh-CN" altLang="en-US" sz="2400" dirty="0">
              <a:solidFill>
                <a:srgbClr val="7951ED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32806" y="3198167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7951ED"/>
                </a:solidFill>
              </a:rPr>
              <a:t>B</a:t>
            </a:r>
            <a:endParaRPr lang="zh-CN" altLang="en-US" sz="2400" dirty="0">
              <a:solidFill>
                <a:srgbClr val="7951ED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39332" y="5765987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7951ED"/>
                </a:solidFill>
              </a:rPr>
              <a:t>B</a:t>
            </a:r>
            <a:endParaRPr lang="zh-CN" altLang="en-US" sz="2400" dirty="0">
              <a:solidFill>
                <a:srgbClr val="7951E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三、存储器</a:t>
            </a:r>
            <a:endParaRPr lang="zh-CN" altLang="en-US" dirty="0"/>
          </a:p>
        </p:txBody>
      </p:sp>
      <p:sp>
        <p:nvSpPr>
          <p:cNvPr id="12" name="内容占位符 2"/>
          <p:cNvSpPr>
            <a:spLocks noGrp="1"/>
          </p:cNvSpPr>
          <p:nvPr>
            <p:ph idx="1"/>
          </p:nvPr>
        </p:nvSpPr>
        <p:spPr>
          <a:xfrm>
            <a:off x="1648416" y="4372599"/>
            <a:ext cx="9413283" cy="216668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CN" altLang="en-US" sz="1800" b="1" dirty="0">
                <a:solidFill>
                  <a:srgbClr val="7951ED"/>
                </a:solidFill>
              </a:rPr>
              <a:t>存储器</a:t>
            </a:r>
            <a:r>
              <a:rPr lang="en-US" altLang="zh-CN" sz="1800" b="1" dirty="0">
                <a:solidFill>
                  <a:srgbClr val="7951ED"/>
                </a:solidFill>
              </a:rPr>
              <a:t>memory</a:t>
            </a:r>
            <a:endParaRPr lang="en-US" altLang="zh-CN" sz="1800" b="1" dirty="0">
              <a:solidFill>
                <a:srgbClr val="7951ED"/>
              </a:solidFill>
            </a:endParaRPr>
          </a:p>
          <a:p>
            <a:pPr>
              <a:lnSpc>
                <a:spcPct val="100000"/>
              </a:lnSpc>
            </a:pPr>
            <a:r>
              <a:rPr lang="zh-CN" altLang="en-US" sz="1800" dirty="0">
                <a:solidFill>
                  <a:srgbClr val="7951ED"/>
                </a:solidFill>
              </a:rPr>
              <a:t>程序存储</a:t>
            </a:r>
            <a:r>
              <a:rPr lang="zh-CN" altLang="en-US" sz="1800" dirty="0"/>
              <a:t>：程序和数据均以二进制形式、毫无差别地存储在存储器中。</a:t>
            </a:r>
            <a:endParaRPr lang="en-US" altLang="zh-CN" sz="1800" dirty="0"/>
          </a:p>
          <a:p>
            <a:pPr>
              <a:lnSpc>
                <a:spcPct val="100000"/>
              </a:lnSpc>
            </a:pPr>
            <a:r>
              <a:rPr lang="zh-CN" altLang="zh-CN" sz="1800" dirty="0"/>
              <a:t>存储器</a:t>
            </a:r>
            <a:r>
              <a:rPr lang="zh-CN" altLang="en-US" sz="1800" dirty="0"/>
              <a:t>类型：</a:t>
            </a:r>
            <a:r>
              <a:rPr lang="zh-CN" altLang="zh-CN" sz="1800" dirty="0"/>
              <a:t>内部存储器</a:t>
            </a:r>
            <a:r>
              <a:rPr lang="zh-CN" altLang="en-US" sz="1400" dirty="0"/>
              <a:t>（内存，主存储器、主存）</a:t>
            </a:r>
            <a:r>
              <a:rPr lang="zh-CN" altLang="en-US" sz="1800" dirty="0"/>
              <a:t>、</a:t>
            </a:r>
            <a:r>
              <a:rPr lang="zh-CN" altLang="zh-CN" sz="1800" dirty="0"/>
              <a:t>外部存储器</a:t>
            </a:r>
            <a:r>
              <a:rPr lang="zh-CN" altLang="en-US" sz="1400" dirty="0"/>
              <a:t>（外存、辅助存储器、辅存）</a:t>
            </a:r>
            <a:r>
              <a:rPr lang="zh-CN" altLang="zh-CN" sz="1800" dirty="0"/>
              <a:t>。</a:t>
            </a:r>
            <a:endParaRPr lang="en-US" altLang="zh-CN" sz="1800" dirty="0"/>
          </a:p>
          <a:p>
            <a:pPr>
              <a:lnSpc>
                <a:spcPct val="100000"/>
              </a:lnSpc>
            </a:pPr>
            <a:r>
              <a:rPr lang="zh-CN" altLang="zh-CN" sz="1800" dirty="0"/>
              <a:t>内存通过总线</a:t>
            </a:r>
            <a:r>
              <a:rPr lang="zh-CN" altLang="zh-CN" sz="1800" dirty="0">
                <a:solidFill>
                  <a:srgbClr val="7951ED"/>
                </a:solidFill>
              </a:rPr>
              <a:t>与</a:t>
            </a:r>
            <a:r>
              <a:rPr lang="en-US" altLang="zh-CN" sz="1800" dirty="0">
                <a:solidFill>
                  <a:srgbClr val="7951ED"/>
                </a:solidFill>
              </a:rPr>
              <a:t>CPU</a:t>
            </a:r>
            <a:r>
              <a:rPr lang="zh-CN" altLang="en-US" sz="1800" dirty="0">
                <a:solidFill>
                  <a:srgbClr val="7951ED"/>
                </a:solidFill>
              </a:rPr>
              <a:t>直接</a:t>
            </a:r>
            <a:r>
              <a:rPr lang="zh-CN" altLang="zh-CN" sz="1800" dirty="0">
                <a:solidFill>
                  <a:srgbClr val="7951ED"/>
                </a:solidFill>
              </a:rPr>
              <a:t>相连</a:t>
            </a:r>
            <a:r>
              <a:rPr lang="zh-CN" altLang="zh-CN" sz="1800" dirty="0"/>
              <a:t>，用来存放正在执行的程序和数据；</a:t>
            </a:r>
            <a:endParaRPr lang="en-US" altLang="zh-CN" sz="1800" dirty="0"/>
          </a:p>
          <a:p>
            <a:pPr>
              <a:lnSpc>
                <a:spcPct val="100000"/>
              </a:lnSpc>
            </a:pPr>
            <a:r>
              <a:rPr lang="zh-CN" altLang="zh-CN" sz="1800" dirty="0"/>
              <a:t>外存需要通过接口电路与主机相连，用来存放暂时不执行的程序和数据。</a:t>
            </a:r>
            <a:endParaRPr lang="en-US" altLang="zh-CN" sz="1800" dirty="0"/>
          </a:p>
        </p:txBody>
      </p:sp>
      <p:pic>
        <p:nvPicPr>
          <p:cNvPr id="4" name="Picture 49" descr="内存条透明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4382">
            <a:off x="4616262" y="2421723"/>
            <a:ext cx="2621528" cy="1576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8" descr="core i7 背景透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4844" y="2277707"/>
            <a:ext cx="1949396" cy="1783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硬盘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691" y="2277707"/>
            <a:ext cx="1874647" cy="157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五边形 9"/>
          <p:cNvSpPr/>
          <p:nvPr/>
        </p:nvSpPr>
        <p:spPr bwMode="auto">
          <a:xfrm>
            <a:off x="3825512" y="3165886"/>
            <a:ext cx="1557093" cy="567560"/>
          </a:xfrm>
          <a:prstGeom prst="homePlate">
            <a:avLst/>
          </a:prstGeom>
          <a:solidFill>
            <a:srgbClr val="7951ED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kern="0" dirty="0">
                <a:solidFill>
                  <a:srgbClr val="FFFFFF"/>
                </a:solidFill>
                <a:latin typeface="+mj-ea"/>
                <a:ea typeface="+mj-ea"/>
              </a:rPr>
              <a:t>程序装载</a:t>
            </a:r>
            <a:endParaRPr lang="zh-CN" altLang="en-US" sz="2400" kern="0" dirty="0">
              <a:solidFill>
                <a:srgbClr val="FFFFFF"/>
              </a:solidFill>
              <a:latin typeface="+mj-ea"/>
              <a:ea typeface="+mj-ea"/>
            </a:endParaRPr>
          </a:p>
        </p:txBody>
      </p:sp>
      <p:sp>
        <p:nvSpPr>
          <p:cNvPr id="8" name="五边形 10"/>
          <p:cNvSpPr/>
          <p:nvPr/>
        </p:nvSpPr>
        <p:spPr bwMode="auto">
          <a:xfrm>
            <a:off x="6684888" y="2557677"/>
            <a:ext cx="1581412" cy="567560"/>
          </a:xfrm>
          <a:prstGeom prst="homePlate">
            <a:avLst/>
          </a:prstGeom>
          <a:solidFill>
            <a:srgbClr val="7951ED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kern="0" dirty="0">
                <a:solidFill>
                  <a:srgbClr val="FFFFFF"/>
                </a:solidFill>
                <a:latin typeface="+mj-ea"/>
                <a:ea typeface="+mj-ea"/>
              </a:rPr>
              <a:t>程序运行</a:t>
            </a:r>
            <a:endParaRPr lang="zh-CN" altLang="en-US" sz="2400" kern="0" dirty="0">
              <a:solidFill>
                <a:srgbClr val="FFFFFF"/>
              </a:solidFill>
              <a:latin typeface="+mj-ea"/>
              <a:ea typeface="+mj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708918" y="1486363"/>
            <a:ext cx="23677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000" dirty="0">
                <a:solidFill>
                  <a:srgbClr val="000000"/>
                </a:solidFill>
                <a:latin typeface="+mj-ea"/>
                <a:ea typeface="+mj-ea"/>
              </a:rPr>
              <a:t>内存存放正在执行的程序和数据</a:t>
            </a:r>
            <a:endParaRPr lang="zh-CN" altLang="en-US" sz="2000" dirty="0">
              <a:solidFill>
                <a:srgbClr val="BF9C00"/>
              </a:solidFill>
              <a:latin typeface="+mj-ea"/>
              <a:ea typeface="+mj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648417" y="1490566"/>
            <a:ext cx="25596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000" dirty="0">
                <a:solidFill>
                  <a:srgbClr val="000000"/>
                </a:solidFill>
                <a:latin typeface="+mj-ea"/>
                <a:ea typeface="+mj-ea"/>
              </a:rPr>
              <a:t>外存（硬盘等）存放所有的程序和数据</a:t>
            </a:r>
            <a:endParaRPr lang="zh-CN" altLang="en-US" sz="2000" dirty="0">
              <a:solidFill>
                <a:srgbClr val="BF9C00"/>
              </a:solidFill>
              <a:latin typeface="+mj-ea"/>
              <a:ea typeface="+mj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028541" y="1486363"/>
            <a:ext cx="22715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000" kern="0" dirty="0">
                <a:solidFill>
                  <a:srgbClr val="000000"/>
                </a:solidFill>
                <a:latin typeface="+mj-ea"/>
                <a:ea typeface="+mj-ea"/>
              </a:rPr>
              <a:t>通过执行程序来处理数据。</a:t>
            </a:r>
            <a:endParaRPr lang="zh-CN" altLang="en-US" sz="2000" kern="0" dirty="0">
              <a:solidFill>
                <a:srgbClr val="00000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习题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2400" dirty="0"/>
              <a:t>1</a:t>
            </a:r>
            <a:r>
              <a:rPr lang="zh-CN" altLang="en-US" sz="2400" dirty="0"/>
              <a:t>、用来存储当前正在运行的应用程序和其相应数据的存储器是（</a:t>
            </a:r>
            <a:r>
              <a:rPr lang="en-US" altLang="zh-CN" sz="2400" dirty="0"/>
              <a:t>   </a:t>
            </a:r>
            <a:r>
              <a:rPr lang="zh-CN" altLang="en-US" sz="2400" dirty="0"/>
              <a:t>）。</a:t>
            </a:r>
            <a:endParaRPr lang="zh-CN" altLang="en-US" sz="2400" dirty="0"/>
          </a:p>
          <a:p>
            <a:pPr marL="0" indent="0">
              <a:buNone/>
            </a:pPr>
            <a:r>
              <a:rPr lang="en-US" altLang="zh-CN" sz="2400" dirty="0"/>
              <a:t>A RAM  	B</a:t>
            </a:r>
            <a:r>
              <a:rPr lang="zh-CN" altLang="en-US" sz="2400" dirty="0"/>
              <a:t>硬盘   	      </a:t>
            </a:r>
            <a:r>
              <a:rPr lang="en-US" altLang="zh-CN" sz="2400" dirty="0"/>
              <a:t>C ROM 	D CD-ROM</a:t>
            </a:r>
            <a:endParaRPr lang="en-US" altLang="zh-CN" sz="2400" dirty="0"/>
          </a:p>
          <a:p>
            <a:pPr marL="0" indent="0">
              <a:buNone/>
            </a:pPr>
            <a:endParaRPr lang="en-US" altLang="zh-CN" sz="2400" dirty="0"/>
          </a:p>
          <a:p>
            <a:pPr marL="0" indent="0">
              <a:buNone/>
            </a:pPr>
            <a:r>
              <a:rPr lang="en-US" altLang="zh-CN" sz="2400" dirty="0"/>
              <a:t>2</a:t>
            </a:r>
            <a:r>
              <a:rPr lang="zh-CN" altLang="en-US" sz="2400" dirty="0"/>
              <a:t>、能直接与</a:t>
            </a:r>
            <a:r>
              <a:rPr lang="en-US" altLang="zh-CN" sz="2400" dirty="0"/>
              <a:t>CPU</a:t>
            </a:r>
            <a:r>
              <a:rPr lang="zh-CN" altLang="en-US" sz="2400" dirty="0"/>
              <a:t>交换信息的存储器是</a:t>
            </a:r>
            <a:r>
              <a:rPr lang="en-US" altLang="zh-CN" sz="2400" dirty="0"/>
              <a:t>(      )</a:t>
            </a:r>
            <a:r>
              <a:rPr lang="zh-CN" altLang="en-US" sz="2400" dirty="0"/>
              <a:t>。</a:t>
            </a:r>
            <a:endParaRPr lang="zh-CN" altLang="en-US" sz="2400" dirty="0"/>
          </a:p>
          <a:p>
            <a:pPr marL="0" indent="0">
              <a:buNone/>
            </a:pPr>
            <a:r>
              <a:rPr lang="en-US" altLang="zh-CN" sz="2400" dirty="0"/>
              <a:t>A</a:t>
            </a:r>
            <a:r>
              <a:rPr lang="zh-CN" altLang="en-US" sz="2400" dirty="0"/>
              <a:t>硬盘存储器	 </a:t>
            </a:r>
            <a:r>
              <a:rPr lang="en-US" altLang="zh-CN" sz="2400" dirty="0"/>
              <a:t>B CD-ROM	 C </a:t>
            </a:r>
            <a:r>
              <a:rPr lang="zh-CN" altLang="en-US" sz="2400" dirty="0"/>
              <a:t>内存储器	 </a:t>
            </a:r>
            <a:r>
              <a:rPr lang="en-US" altLang="zh-CN" sz="2400" dirty="0"/>
              <a:t>D U</a:t>
            </a:r>
            <a:r>
              <a:rPr lang="zh-CN" altLang="en-US" sz="2400" dirty="0"/>
              <a:t>盘存储器</a:t>
            </a:r>
            <a:endParaRPr lang="zh-CN" altLang="en-US" sz="2400" dirty="0"/>
          </a:p>
          <a:p>
            <a:pPr marL="0" indent="0">
              <a:buNone/>
            </a:pPr>
            <a:endParaRPr lang="zh-CN" altLang="en-US" sz="2400" dirty="0"/>
          </a:p>
          <a:p>
            <a:pPr marL="0" indent="0">
              <a:buNone/>
            </a:pPr>
            <a:endParaRPr lang="zh-CN" alt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9552484" y="2213373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</a:rPr>
              <a:t>A</a:t>
            </a:r>
            <a:endParaRPr lang="zh-CN" altLang="en-US" sz="2400" b="1" dirty="0">
              <a:solidFill>
                <a:srgbClr val="7951ED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97848" y="4220717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</a:rPr>
              <a:t>C</a:t>
            </a:r>
            <a:endParaRPr lang="zh-CN" altLang="en-US" sz="2400" b="1" dirty="0">
              <a:solidFill>
                <a:srgbClr val="7951E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三、存储器</a:t>
            </a:r>
            <a:r>
              <a:rPr lang="en-US" altLang="zh-CN" dirty="0"/>
              <a:t>&gt;&gt;</a:t>
            </a:r>
            <a:r>
              <a:rPr lang="zh-CN" altLang="en-US" dirty="0"/>
              <a:t>内部存储器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838200" y="1362260"/>
            <a:ext cx="10515600" cy="4133480"/>
          </a:xfrm>
        </p:spPr>
        <p:txBody>
          <a:bodyPr/>
          <a:lstStyle/>
          <a:p>
            <a:r>
              <a:rPr lang="zh-CN" altLang="en-US" dirty="0">
                <a:solidFill>
                  <a:srgbClr val="7951ED"/>
                </a:solidFill>
              </a:rPr>
              <a:t>内存分类</a:t>
            </a:r>
            <a:endParaRPr lang="zh-CN" altLang="en-US" dirty="0">
              <a:solidFill>
                <a:srgbClr val="7951ED"/>
              </a:solidFill>
            </a:endParaRPr>
          </a:p>
        </p:txBody>
      </p:sp>
      <p:graphicFrame>
        <p:nvGraphicFramePr>
          <p:cNvPr id="4" name="Group 35"/>
          <p:cNvGraphicFramePr>
            <a:graphicFrameLocks noGrp="1"/>
          </p:cNvGraphicFramePr>
          <p:nvPr/>
        </p:nvGraphicFramePr>
        <p:xfrm>
          <a:off x="1193800" y="2365897"/>
          <a:ext cx="9804399" cy="3983299"/>
        </p:xfrm>
        <a:graphic>
          <a:graphicData uri="http://schemas.openxmlformats.org/drawingml/2006/table">
            <a:tbl>
              <a:tblPr/>
              <a:tblGrid>
                <a:gridCol w="2216647"/>
                <a:gridCol w="1875624"/>
                <a:gridCol w="1875624"/>
                <a:gridCol w="3836504"/>
              </a:tblGrid>
              <a:tr h="0">
                <a:tc rowSpan="2">
                  <a:txBody>
                    <a:bodyPr/>
                    <a:lstStyle>
                      <a:lvl1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8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1pPr>
                      <a:lvl2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4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2pPr>
                      <a:lvl3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0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3pPr>
                      <a:lvl4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4pPr>
                      <a:lvl5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5pPr>
                      <a:lvl6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6pPr>
                      <a:lvl7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7pPr>
                      <a:lvl8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8pPr>
                      <a:lvl9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92A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92A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类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92A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4000" marR="54000" marT="36000" marB="360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5FB"/>
                    </a:solidFill>
                  </a:tcPr>
                </a:tc>
                <a:tc gridSpan="2">
                  <a:txBody>
                    <a:bodyPr/>
                    <a:lstStyle>
                      <a:lvl1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8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1pPr>
                      <a:lvl2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4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2pPr>
                      <a:lvl3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0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3pPr>
                      <a:lvl4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4pPr>
                      <a:lvl5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5pPr>
                      <a:lvl6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6pPr>
                      <a:lvl7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7pPr>
                      <a:lvl8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8pPr>
                      <a:lvl9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92A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特点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92A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4000" marR="54000" marT="36000" marB="36000" anchor="ctr" anchorCtr="1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5FB"/>
                    </a:solidFill>
                  </a:tcPr>
                </a:tc>
                <a:tc hMerge="1">
                  <a:tcPr/>
                </a:tc>
                <a:tc rowSpan="2">
                  <a:txBody>
                    <a:bodyPr/>
                    <a:lstStyle>
                      <a:lvl1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8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1pPr>
                      <a:lvl2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4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2pPr>
                      <a:lvl3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0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3pPr>
                      <a:lvl4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4pPr>
                      <a:lvl5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5pPr>
                      <a:lvl6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6pPr>
                      <a:lvl7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7pPr>
                      <a:lvl8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8pPr>
                      <a:lvl9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92A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用途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92A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4000" marR="54000" marT="36000" marB="36000" anchor="ctr" anchorCtr="1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5FB"/>
                    </a:solidFill>
                  </a:tcPr>
                </a:tc>
              </a:tr>
              <a:tr h="818783">
                <a:tc vMerge="1">
                  <a:tcPr/>
                </a:tc>
                <a:tc>
                  <a:txBody>
                    <a:bodyPr/>
                    <a:lstStyle>
                      <a:lvl1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8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1pPr>
                      <a:lvl2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4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2pPr>
                      <a:lvl3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0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3pPr>
                      <a:lvl4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4pPr>
                      <a:lvl5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5pPr>
                      <a:lvl6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6pPr>
                      <a:lvl7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7pPr>
                      <a:lvl8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8pPr>
                      <a:lvl9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92A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对信息的读写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92A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4000" marR="54000" marT="36000" marB="36000" anchor="ctr" anchorCtr="1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5FB"/>
                    </a:solidFill>
                  </a:tcPr>
                </a:tc>
                <a:tc>
                  <a:txBody>
                    <a:bodyPr/>
                    <a:lstStyle>
                      <a:lvl1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8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1pPr>
                      <a:lvl2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4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2pPr>
                      <a:lvl3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0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3pPr>
                      <a:lvl4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4pPr>
                      <a:lvl5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5pPr>
                      <a:lvl6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6pPr>
                      <a:lvl7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7pPr>
                      <a:lvl8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8pPr>
                      <a:lvl9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92A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信息的持久性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92A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4000" marR="54000" marT="36000" marB="36000" anchor="ctr" anchorCtr="1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5FB"/>
                    </a:solidFill>
                  </a:tcPr>
                </a:tc>
                <a:tc vMerge="1">
                  <a:tcPr/>
                </a:tc>
              </a:tr>
              <a:tr h="1430908">
                <a:tc>
                  <a:txBody>
                    <a:bodyPr/>
                    <a:lstStyle>
                      <a:lvl1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8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1pPr>
                      <a:lvl2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4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2pPr>
                      <a:lvl3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0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3pPr>
                      <a:lvl4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4pPr>
                      <a:lvl5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5pPr>
                      <a:lvl6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6pPr>
                      <a:lvl7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7pPr>
                      <a:lvl8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8pPr>
                      <a:lvl9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92A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RAM(Random Access Memory)</a:t>
                      </a:r>
                      <a:endParaRPr kumimoji="0" lang="en-US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92A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92A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随机存取存储器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92A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4000" marR="54000" marT="36000" marB="360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8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1pPr>
                      <a:lvl2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4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2pPr>
                      <a:lvl3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0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3pPr>
                      <a:lvl4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4pPr>
                      <a:lvl5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5pPr>
                      <a:lvl6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6pPr>
                      <a:lvl7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7pPr>
                      <a:lvl8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8pPr>
                      <a:lvl9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能够</a:t>
                      </a: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951ED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随时</a:t>
                      </a: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对存储在其上的内容进行</a:t>
                      </a: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951ED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读出或写入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7951ED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4000" marR="54000" marT="36000" marB="36000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8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1pPr>
                      <a:lvl2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4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2pPr>
                      <a:lvl3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0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3pPr>
                      <a:lvl4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4pPr>
                      <a:lvl5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5pPr>
                      <a:lvl6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6pPr>
                      <a:lvl7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7pPr>
                      <a:lvl8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8pPr>
                      <a:lvl9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92A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信息的</a:t>
                      </a: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951ED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易失性</a:t>
                      </a: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92A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（掉电时所存内容丢失）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92A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4000" marR="54000" marT="36000" marB="36000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tabLst>
                          <a:tab pos="0" algn="l"/>
                        </a:tabLst>
                        <a:defRPr sz="28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1pPr>
                      <a:lvl2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tabLst>
                          <a:tab pos="0" algn="l"/>
                        </a:tabLst>
                        <a:defRPr sz="24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2pPr>
                      <a:lvl3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tabLst>
                          <a:tab pos="0" algn="l"/>
                        </a:tabLst>
                        <a:defRPr sz="20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3pPr>
                      <a:lvl4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tabLst>
                          <a:tab pos="0" algn="l"/>
                        </a:tabLs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4pPr>
                      <a:lvl5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tabLst>
                          <a:tab pos="0" algn="l"/>
                        </a:tabLs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5pPr>
                      <a:lvl6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tabLst>
                          <a:tab pos="0" algn="l"/>
                        </a:tabLs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6pPr>
                      <a:lvl7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tabLst>
                          <a:tab pos="0" algn="l"/>
                        </a:tabLs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7pPr>
                      <a:lvl8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tabLst>
                          <a:tab pos="0" algn="l"/>
                        </a:tabLs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8pPr>
                      <a:lvl9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tabLst>
                          <a:tab pos="0" algn="l"/>
                        </a:tabLs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92A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作为二进制信息的</a:t>
                      </a: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951ED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临时存储</a:t>
                      </a: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92A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：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92A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buClrTx/>
                        <a:buSzPct val="120000"/>
                        <a:buFontTx/>
                        <a:buChar char="•"/>
                        <a:tabLst>
                          <a:tab pos="0" algn="l"/>
                        </a:tabLst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92A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  内存；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92A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buClrTx/>
                        <a:buSzPct val="120000"/>
                        <a:buFontTx/>
                        <a:buChar char="•"/>
                        <a:tabLst>
                          <a:tab pos="0" algn="l"/>
                        </a:tabLst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92A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  高速缓冲存储器</a:t>
                      </a: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92A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Cache</a:t>
                      </a: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92A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；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92A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buClrTx/>
                        <a:buSzPct val="120000"/>
                        <a:buFontTx/>
                        <a:buChar char="•"/>
                        <a:tabLst>
                          <a:tab pos="0" algn="l"/>
                        </a:tabLst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92A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  显卡上的存储器，等。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92A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4000" marR="54000" marT="36000" marB="36000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08988">
                <a:tc>
                  <a:txBody>
                    <a:bodyPr/>
                    <a:lstStyle>
                      <a:lvl1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8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1pPr>
                      <a:lvl2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4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2pPr>
                      <a:lvl3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0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3pPr>
                      <a:lvl4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4pPr>
                      <a:lvl5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5pPr>
                      <a:lvl6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6pPr>
                      <a:lvl7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7pPr>
                      <a:lvl8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8pPr>
                      <a:lvl9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92A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ROM(Read-Only Memory)</a:t>
                      </a:r>
                      <a:endParaRPr kumimoji="0" lang="en-US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92A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92A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只读存储器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92A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4000" marR="54000" marT="36000" marB="360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8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1pPr>
                      <a:lvl2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4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2pPr>
                      <a:lvl3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0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3pPr>
                      <a:lvl4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4pPr>
                      <a:lvl5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5pPr>
                      <a:lvl6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6pPr>
                      <a:lvl7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7pPr>
                      <a:lvl8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8pPr>
                      <a:lvl9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92A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内容一经写入，只能读出，</a:t>
                      </a: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951ED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不能再写入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7951ED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4000" marR="54000" marT="36000" marB="36000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8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1pPr>
                      <a:lvl2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4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2pPr>
                      <a:lvl3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0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3pPr>
                      <a:lvl4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4pPr>
                      <a:lvl5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5pPr>
                      <a:lvl6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6pPr>
                      <a:lvl7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7pPr>
                      <a:lvl8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8pPr>
                      <a:lvl9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92A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信息的</a:t>
                      </a: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951ED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非易失性</a:t>
                      </a: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92A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（掉电时所存内容不丢失）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92A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4000" marR="54000" marT="36000" marB="36000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8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1pPr>
                      <a:lvl2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4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2pPr>
                      <a:lvl3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 sz="2000"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3pPr>
                      <a:lvl4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4pPr>
                      <a:lvl5pPr algn="l">
                        <a:lnSpc>
                          <a:spcPct val="120000"/>
                        </a:lnSpc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5pPr>
                      <a:lvl6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6pPr>
                      <a:lvl7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7pPr>
                      <a:lvl8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8pPr>
                      <a:lvl9pPr fontAlgn="base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5000"/>
                        </a:spcAft>
                        <a:defRPr>
                          <a:solidFill>
                            <a:srgbClr val="00092A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ct val="50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92A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一般用来存放</a:t>
                      </a: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951ED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永久性</a:t>
                      </a: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92A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、不能擅自更改的信息，如</a:t>
                      </a: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92A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BIOS</a:t>
                      </a: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92A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程序</a:t>
                      </a:r>
                      <a:r>
                        <a:rPr lang="zh-CN" altLang="zh-CN" sz="2000" dirty="0"/>
                        <a:t>。</a:t>
                      </a:r>
                      <a:endParaRPr lang="en-US" altLang="zh-CN" sz="2000" dirty="0"/>
                    </a:p>
                  </a:txBody>
                  <a:tcPr marL="54000" marR="54000" marT="36000" marB="36000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三、存储器</a:t>
            </a:r>
            <a:r>
              <a:rPr lang="en-US" altLang="zh-CN" dirty="0"/>
              <a:t>&gt;&gt;</a:t>
            </a:r>
            <a:r>
              <a:rPr lang="zh-CN" altLang="en-US" dirty="0"/>
              <a:t>内部存储器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01888" y="1444588"/>
            <a:ext cx="6322395" cy="4943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dirty="0">
                <a:solidFill>
                  <a:srgbClr val="7951ED"/>
                </a:solidFill>
              </a:rPr>
              <a:t>内存储器性能指标</a:t>
            </a:r>
            <a:endParaRPr lang="en-US" altLang="zh-CN" dirty="0">
              <a:solidFill>
                <a:srgbClr val="7951ED"/>
              </a:solidFill>
            </a:endParaRPr>
          </a:p>
          <a:p>
            <a:r>
              <a:rPr lang="zh-CN" altLang="zh-CN" sz="2400" dirty="0"/>
              <a:t>存储容量</a:t>
            </a:r>
            <a:r>
              <a:rPr lang="zh-CN" altLang="en-US" sz="2400" dirty="0"/>
              <a:t>：一个存储器所包含的</a:t>
            </a:r>
            <a:r>
              <a:rPr lang="zh-CN" altLang="en-US" sz="2400" b="1" dirty="0">
                <a:solidFill>
                  <a:srgbClr val="7951ED"/>
                </a:solidFill>
              </a:rPr>
              <a:t>存储单元（字节）</a:t>
            </a:r>
            <a:r>
              <a:rPr lang="zh-CN" altLang="en-US" sz="2400" dirty="0"/>
              <a:t>的个数。</a:t>
            </a:r>
            <a:r>
              <a:rPr lang="en-US" altLang="zh-CN" sz="2400" dirty="0"/>
              <a:t>GB</a:t>
            </a:r>
            <a:endParaRPr lang="en-US" altLang="zh-CN" sz="2400" dirty="0"/>
          </a:p>
          <a:p>
            <a:pPr lvl="1"/>
            <a:r>
              <a:rPr lang="zh-CN" altLang="en-US" dirty="0"/>
              <a:t>每一个存储单元被赋予一个唯一的数字编号，是为</a:t>
            </a:r>
            <a:r>
              <a:rPr lang="zh-CN" altLang="en-US" b="1" dirty="0">
                <a:solidFill>
                  <a:srgbClr val="7951ED"/>
                </a:solidFill>
              </a:rPr>
              <a:t>地址。</a:t>
            </a:r>
            <a:endParaRPr lang="en-US" altLang="zh-CN" b="1" dirty="0">
              <a:solidFill>
                <a:srgbClr val="7951ED"/>
              </a:solidFill>
            </a:endParaRPr>
          </a:p>
          <a:p>
            <a:r>
              <a:rPr lang="zh-CN" altLang="en-US" sz="2400" dirty="0"/>
              <a:t>存取速度：一般用存储周期表示，</a:t>
            </a:r>
            <a:r>
              <a:rPr lang="en-US" altLang="zh-CN" sz="2400" dirty="0"/>
              <a:t>CPU</a:t>
            </a:r>
            <a:r>
              <a:rPr lang="zh-CN" altLang="en-US" sz="2400" dirty="0"/>
              <a:t>从内存储器存取数据所需要的时间。</a:t>
            </a:r>
            <a:r>
              <a:rPr lang="en-US" altLang="zh-CN" sz="2400" dirty="0"/>
              <a:t>ns</a:t>
            </a:r>
            <a:endParaRPr lang="zh-CN" altLang="en-US" sz="2400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7896201" y="4337433"/>
          <a:ext cx="2640259" cy="2467115"/>
        </p:xfrm>
        <a:graphic>
          <a:graphicData uri="http://schemas.openxmlformats.org/drawingml/2006/table">
            <a:tbl>
              <a:tblPr firstRow="1" bandRow="1"/>
              <a:tblGrid>
                <a:gridCol w="313991"/>
                <a:gridCol w="332324"/>
                <a:gridCol w="332324"/>
                <a:gridCol w="332324"/>
                <a:gridCol w="332324"/>
                <a:gridCol w="332324"/>
                <a:gridCol w="332324"/>
                <a:gridCol w="332324"/>
              </a:tblGrid>
              <a:tr h="3331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altLang="zh-CN" baseline="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</a:t>
                      </a:r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altLang="zh-CN" baseline="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</a:t>
                      </a:r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altLang="zh-CN" baseline="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</a:t>
                      </a:r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altLang="zh-CN" baseline="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</a:t>
                      </a:r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altLang="zh-CN" baseline="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</a:t>
                      </a:r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altLang="zh-CN" baseline="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</a:t>
                      </a:r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altLang="zh-CN" baseline="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</a:t>
                      </a:r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altLang="zh-CN" baseline="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</a:t>
                      </a:r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31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altLang="zh-CN" baseline="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</a:t>
                      </a:r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altLang="zh-CN" baseline="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</a:t>
                      </a:r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altLang="zh-CN" baseline="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</a:t>
                      </a:r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altLang="zh-CN" baseline="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</a:t>
                      </a:r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altLang="zh-CN" baseline="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</a:t>
                      </a:r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altLang="zh-CN" baseline="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</a:t>
                      </a:r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altLang="zh-CN" baseline="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</a:t>
                      </a:r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altLang="zh-CN" baseline="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</a:t>
                      </a:r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31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altLang="zh-CN" baseline="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</a:t>
                      </a:r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altLang="zh-CN" baseline="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</a:t>
                      </a:r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altLang="zh-CN" baseline="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</a:t>
                      </a:r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altLang="zh-CN" baseline="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</a:t>
                      </a:r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altLang="zh-CN" baseline="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</a:t>
                      </a:r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altLang="zh-CN" baseline="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</a:t>
                      </a:r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altLang="zh-CN" baseline="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</a:t>
                      </a:r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altLang="zh-CN" baseline="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</a:t>
                      </a:r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31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altLang="zh-CN" baseline="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</a:t>
                      </a:r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altLang="zh-CN" baseline="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</a:t>
                      </a:r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altLang="zh-CN" baseline="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</a:t>
                      </a:r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altLang="zh-CN" baseline="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</a:t>
                      </a:r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altLang="zh-CN" baseline="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</a:t>
                      </a:r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altLang="zh-CN" baseline="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</a:t>
                      </a:r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altLang="zh-CN" baseline="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</a:t>
                      </a:r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altLang="zh-CN" baseline="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</a:t>
                      </a:r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</a:tr>
              <a:tr h="3331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baseline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baseline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baseline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baseline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baseline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baseline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38315">
                <a:tc gridSpan="8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baseline="0" dirty="0"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…</a:t>
                      </a:r>
                      <a:endParaRPr lang="zh-CN" altLang="en-US" baseline="0" dirty="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cPr anchor="ctr" anchorCtr="1"/>
                </a:tc>
                <a:tc hMerge="1">
                  <a:tcPr anchor="ctr" anchorCtr="1"/>
                </a:tc>
                <a:tc hMerge="1">
                  <a:tcPr anchor="ctr" anchorCtr="1"/>
                </a:tc>
                <a:tc hMerge="1">
                  <a:tcPr anchor="ctr" anchorCtr="1"/>
                </a:tc>
                <a:tc hMerge="1">
                  <a:tcPr anchor="ctr" anchorCtr="1"/>
                </a:tc>
                <a:tc hMerge="1">
                  <a:tcPr anchor="ctr" anchorCtr="1"/>
                </a:tc>
                <a:tc hMerge="1"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">
            <a:clrChange>
              <a:clrFrom>
                <a:srgbClr val="ECDFCC"/>
              </a:clrFrom>
              <a:clrTo>
                <a:srgbClr val="ECDFCC">
                  <a:alpha val="0"/>
                </a:srgbClr>
              </a:clrTo>
            </a:clrChange>
          </a:blip>
          <a:srcRect l="13943" t="13462" r="14960" b="6584"/>
          <a:stretch>
            <a:fillRect/>
          </a:stretch>
        </p:blipFill>
        <p:spPr>
          <a:xfrm>
            <a:off x="7896200" y="1122699"/>
            <a:ext cx="2640259" cy="2969094"/>
          </a:xfrm>
          <a:prstGeom prst="rect">
            <a:avLst/>
          </a:prstGeom>
        </p:spPr>
      </p:pic>
      <p:sp>
        <p:nvSpPr>
          <p:cNvPr id="8" name="TextBox 4"/>
          <p:cNvSpPr txBox="1"/>
          <p:nvPr/>
        </p:nvSpPr>
        <p:spPr>
          <a:xfrm>
            <a:off x="7448256" y="3717032"/>
            <a:ext cx="522894" cy="183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lnSpc>
                <a:spcPts val="2800"/>
              </a:lnSpc>
            </a:pPr>
            <a:r>
              <a:rPr lang="en-US" altLang="zh-CN" sz="2000" dirty="0">
                <a:latin typeface="微软雅黑" panose="020B0503020204020204" pitchFamily="34" charset="-122"/>
                <a:cs typeface="Arial" panose="020B0604020202020204" pitchFamily="34" charset="0"/>
              </a:rPr>
              <a:t>00</a:t>
            </a:r>
            <a:endParaRPr lang="en-US" altLang="zh-CN" sz="2000" dirty="0">
              <a:latin typeface="微软雅黑" panose="020B0503020204020204" pitchFamily="34" charset="-122"/>
              <a:cs typeface="Arial" panose="020B0604020202020204" pitchFamily="34" charset="0"/>
            </a:endParaRPr>
          </a:p>
          <a:p>
            <a:pPr eaLnBrk="0" hangingPunct="0">
              <a:lnSpc>
                <a:spcPts val="2800"/>
              </a:lnSpc>
            </a:pPr>
            <a:r>
              <a:rPr lang="en-US" altLang="zh-CN" sz="2000" dirty="0">
                <a:latin typeface="微软雅黑" panose="020B0503020204020204" pitchFamily="34" charset="-122"/>
                <a:cs typeface="Arial" panose="020B0604020202020204" pitchFamily="34" charset="0"/>
              </a:rPr>
              <a:t>01</a:t>
            </a:r>
            <a:endParaRPr lang="en-US" altLang="zh-CN" sz="2000" dirty="0">
              <a:latin typeface="微软雅黑" panose="020B0503020204020204" pitchFamily="34" charset="-122"/>
              <a:cs typeface="Arial" panose="020B0604020202020204" pitchFamily="34" charset="0"/>
            </a:endParaRPr>
          </a:p>
          <a:p>
            <a:pPr eaLnBrk="0" hangingPunct="0">
              <a:lnSpc>
                <a:spcPts val="2800"/>
              </a:lnSpc>
            </a:pPr>
            <a:r>
              <a:rPr lang="en-US" altLang="zh-CN" sz="2000" dirty="0">
                <a:latin typeface="微软雅黑" panose="020B0503020204020204" pitchFamily="34" charset="-122"/>
                <a:cs typeface="Arial" panose="020B0604020202020204" pitchFamily="34" charset="0"/>
              </a:rPr>
              <a:t>10</a:t>
            </a:r>
            <a:endParaRPr lang="en-US" altLang="zh-CN" sz="2000" dirty="0">
              <a:latin typeface="微软雅黑" panose="020B0503020204020204" pitchFamily="34" charset="-122"/>
              <a:cs typeface="Arial" panose="020B0604020202020204" pitchFamily="34" charset="0"/>
            </a:endParaRPr>
          </a:p>
          <a:p>
            <a:pPr eaLnBrk="0" hangingPunct="0">
              <a:lnSpc>
                <a:spcPts val="2800"/>
              </a:lnSpc>
            </a:pPr>
            <a:r>
              <a:rPr lang="en-US" altLang="zh-CN" sz="2000" dirty="0">
                <a:latin typeface="微软雅黑" panose="020B0503020204020204" pitchFamily="34" charset="-122"/>
                <a:cs typeface="Arial" panose="020B0604020202020204" pitchFamily="34" charset="0"/>
              </a:rPr>
              <a:t>11</a:t>
            </a:r>
            <a:endParaRPr lang="en-US" altLang="zh-CN" sz="2000" dirty="0">
              <a:latin typeface="微软雅黑" panose="020B0503020204020204" pitchFamily="34" charset="-122"/>
              <a:cs typeface="Arial" panose="020B0604020202020204" pitchFamily="34" charset="0"/>
            </a:endParaRPr>
          </a:p>
          <a:p>
            <a:pPr eaLnBrk="0" hangingPunct="0">
              <a:lnSpc>
                <a:spcPts val="2400"/>
              </a:lnSpc>
            </a:pPr>
            <a:endParaRPr lang="zh-CN" altLang="en-US" sz="2000" dirty="0">
              <a:latin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习题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69165" y="1168400"/>
            <a:ext cx="8270185" cy="56896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zh-CN" sz="2000" dirty="0"/>
              <a:t>1</a:t>
            </a:r>
            <a:r>
              <a:rPr lang="zh-CN" altLang="en-US" sz="2000" dirty="0"/>
              <a:t>、在计算机中，每个存储单元都有一个连续的编号，此编号称为（</a:t>
            </a:r>
            <a:r>
              <a:rPr lang="en-US" altLang="zh-CN" sz="2000" dirty="0"/>
              <a:t>   </a:t>
            </a:r>
            <a:r>
              <a:rPr lang="zh-CN" altLang="en-US" sz="2000" dirty="0"/>
              <a:t>）。</a:t>
            </a:r>
            <a:endParaRPr lang="zh-CN" altLang="en-US" sz="2000" dirty="0"/>
          </a:p>
          <a:p>
            <a:pPr marL="0" indent="0">
              <a:buNone/>
            </a:pPr>
            <a:r>
              <a:rPr lang="en-US" altLang="zh-CN" sz="2000" dirty="0"/>
              <a:t>A</a:t>
            </a:r>
            <a:r>
              <a:rPr lang="zh-CN" altLang="en-US" sz="2000" dirty="0"/>
              <a:t>地址	</a:t>
            </a:r>
            <a:r>
              <a:rPr lang="en-US" altLang="zh-CN" sz="2000" dirty="0"/>
              <a:t>B</a:t>
            </a:r>
            <a:r>
              <a:rPr lang="zh-CN" altLang="en-US" sz="2000" dirty="0"/>
              <a:t>位置号	</a:t>
            </a:r>
            <a:r>
              <a:rPr lang="en-US" altLang="zh-CN" sz="2000" dirty="0"/>
              <a:t>C</a:t>
            </a:r>
            <a:r>
              <a:rPr lang="zh-CN" altLang="en-US" sz="2000" dirty="0"/>
              <a:t>门牌号	</a:t>
            </a:r>
            <a:r>
              <a:rPr lang="en-US" altLang="zh-CN" sz="2000" dirty="0"/>
              <a:t>D</a:t>
            </a:r>
            <a:r>
              <a:rPr lang="zh-CN" altLang="en-US" sz="2000" dirty="0"/>
              <a:t>房号</a:t>
            </a:r>
            <a:endParaRPr lang="zh-CN" altLang="en-US" sz="2000" dirty="0"/>
          </a:p>
          <a:p>
            <a:pPr marL="0" indent="0">
              <a:buNone/>
            </a:pPr>
            <a:r>
              <a:rPr lang="en-US" altLang="zh-CN" sz="2000" dirty="0"/>
              <a:t>2</a:t>
            </a:r>
            <a:r>
              <a:rPr lang="zh-CN" altLang="en-US" sz="2000" dirty="0"/>
              <a:t>、</a:t>
            </a:r>
            <a:r>
              <a:rPr lang="en-US" altLang="zh-CN" sz="2000" dirty="0"/>
              <a:t>RAM</a:t>
            </a:r>
            <a:r>
              <a:rPr lang="zh-CN" altLang="en-US" sz="2000" dirty="0"/>
              <a:t>具有的特点是 </a:t>
            </a:r>
            <a:r>
              <a:rPr lang="en-US" altLang="zh-CN" sz="2000" dirty="0"/>
              <a:t>(         ) </a:t>
            </a:r>
            <a:endParaRPr lang="en-US" altLang="zh-CN" sz="2000" dirty="0"/>
          </a:p>
          <a:p>
            <a:pPr marL="0" indent="0">
              <a:buNone/>
            </a:pPr>
            <a:r>
              <a:rPr lang="en-US" altLang="zh-CN" sz="2000" dirty="0"/>
              <a:t>A</a:t>
            </a:r>
            <a:r>
              <a:rPr lang="zh-CN" altLang="en-US" sz="2000" dirty="0"/>
              <a:t>海量存储 	</a:t>
            </a:r>
            <a:r>
              <a:rPr lang="en-US" altLang="zh-CN" sz="2000" dirty="0"/>
              <a:t>B</a:t>
            </a:r>
            <a:r>
              <a:rPr lang="zh-CN" altLang="en-US" sz="2000" dirty="0"/>
              <a:t>存储在其中的信息可以永久保存 </a:t>
            </a:r>
            <a:endParaRPr lang="zh-CN" altLang="en-US" sz="2000" dirty="0"/>
          </a:p>
          <a:p>
            <a:pPr marL="0" indent="0">
              <a:buNone/>
            </a:pPr>
            <a:r>
              <a:rPr lang="en-US" altLang="zh-CN" sz="2000" dirty="0"/>
              <a:t>C</a:t>
            </a:r>
            <a:r>
              <a:rPr lang="zh-CN" altLang="en-US" sz="2000" dirty="0"/>
              <a:t>一旦断电，存储在其上的信息将全部消失且无法恢复  </a:t>
            </a:r>
            <a:r>
              <a:rPr lang="en-US" altLang="zh-CN" sz="2000" dirty="0"/>
              <a:t>D</a:t>
            </a:r>
            <a:r>
              <a:rPr lang="zh-CN" altLang="en-US" sz="2000" dirty="0"/>
              <a:t>存储在其中的数据不能改写 </a:t>
            </a:r>
            <a:endParaRPr lang="en-US" altLang="zh-CN" sz="2000" dirty="0"/>
          </a:p>
          <a:p>
            <a:pPr marL="0" indent="0">
              <a:buNone/>
            </a:pPr>
            <a:r>
              <a:rPr lang="en-US" altLang="zh-CN" sz="2000" dirty="0"/>
              <a:t>3</a:t>
            </a:r>
            <a:r>
              <a:rPr lang="zh-CN" altLang="en-US" sz="2000" dirty="0"/>
              <a:t>、当电源关闭后，下列关于存储器的说法中，正确的是（</a:t>
            </a:r>
            <a:r>
              <a:rPr lang="en-US" altLang="zh-CN" sz="2000" dirty="0"/>
              <a:t>     </a:t>
            </a:r>
            <a:r>
              <a:rPr lang="zh-CN" altLang="en-US" sz="2000" dirty="0"/>
              <a:t>）。</a:t>
            </a:r>
            <a:endParaRPr lang="zh-CN" altLang="en-US" sz="2000" dirty="0"/>
          </a:p>
          <a:p>
            <a:pPr marL="0" indent="0">
              <a:buNone/>
            </a:pPr>
            <a:r>
              <a:rPr lang="en-US" altLang="zh-CN" sz="2000" dirty="0"/>
              <a:t>A</a:t>
            </a:r>
            <a:r>
              <a:rPr lang="zh-CN" altLang="en-US" sz="2000" dirty="0"/>
              <a:t>存储在</a:t>
            </a:r>
            <a:r>
              <a:rPr lang="en-US" altLang="zh-CN" sz="2000" dirty="0"/>
              <a:t>RAM</a:t>
            </a:r>
            <a:r>
              <a:rPr lang="zh-CN" altLang="en-US" sz="2000" dirty="0"/>
              <a:t>中的数据不会丢失	</a:t>
            </a:r>
            <a:r>
              <a:rPr lang="en-US" altLang="zh-CN" sz="2000" dirty="0"/>
              <a:t>B</a:t>
            </a:r>
            <a:r>
              <a:rPr lang="zh-CN" altLang="en-US" sz="2000" dirty="0"/>
              <a:t>存储在</a:t>
            </a:r>
            <a:r>
              <a:rPr lang="en-US" altLang="zh-CN" sz="2000" dirty="0"/>
              <a:t>ROM</a:t>
            </a:r>
            <a:r>
              <a:rPr lang="zh-CN" altLang="en-US" sz="2000" dirty="0"/>
              <a:t>中的数据不会丢失	</a:t>
            </a:r>
            <a:endParaRPr lang="zh-CN" altLang="en-US" sz="2000" dirty="0"/>
          </a:p>
          <a:p>
            <a:pPr marL="0" indent="0">
              <a:buNone/>
            </a:pPr>
            <a:r>
              <a:rPr lang="en-US" altLang="zh-CN" sz="2000" dirty="0"/>
              <a:t>C</a:t>
            </a:r>
            <a:r>
              <a:rPr lang="zh-CN" altLang="en-US" sz="2000" dirty="0"/>
              <a:t>存储在软盘中的数据会全部丢失	</a:t>
            </a:r>
            <a:r>
              <a:rPr lang="en-US" altLang="zh-CN" sz="2000" dirty="0"/>
              <a:t>D</a:t>
            </a:r>
            <a:r>
              <a:rPr lang="zh-CN" altLang="en-US" sz="2000" dirty="0"/>
              <a:t>存储在硬盘中的数据会丢失</a:t>
            </a:r>
            <a:endParaRPr lang="en-US" altLang="zh-CN" sz="2000" dirty="0"/>
          </a:p>
          <a:p>
            <a:pPr marL="0" indent="0">
              <a:buNone/>
            </a:pPr>
            <a:r>
              <a:rPr lang="en-US" altLang="zh-CN" sz="2000" dirty="0"/>
              <a:t>4</a:t>
            </a:r>
            <a:r>
              <a:rPr lang="zh-CN" altLang="en-US" sz="2000" dirty="0"/>
              <a:t>、半导体只读存储器</a:t>
            </a:r>
            <a:r>
              <a:rPr lang="en-US" altLang="zh-CN" sz="2000" dirty="0"/>
              <a:t>(ROM)</a:t>
            </a:r>
            <a:r>
              <a:rPr lang="zh-CN" altLang="en-US" sz="2000" dirty="0"/>
              <a:t>与半导体随机存取存储器</a:t>
            </a:r>
            <a:r>
              <a:rPr lang="en-US" altLang="zh-CN" sz="2000" dirty="0"/>
              <a:t>(RAM)</a:t>
            </a:r>
            <a:r>
              <a:rPr lang="zh-CN" altLang="en-US" sz="2000" dirty="0"/>
              <a:t>的主要区别在于（</a:t>
            </a:r>
            <a:r>
              <a:rPr lang="en-US" altLang="zh-CN" sz="2000" dirty="0"/>
              <a:t>          </a:t>
            </a:r>
            <a:r>
              <a:rPr lang="zh-CN" altLang="en-US" sz="2000" dirty="0"/>
              <a:t>）。</a:t>
            </a:r>
            <a:endParaRPr lang="zh-CN" altLang="en-US" sz="2000" dirty="0"/>
          </a:p>
          <a:p>
            <a:pPr marL="0" indent="0">
              <a:buNone/>
            </a:pPr>
            <a:r>
              <a:rPr lang="en-US" altLang="zh-CN" sz="2000" dirty="0"/>
              <a:t>A ROM</a:t>
            </a:r>
            <a:r>
              <a:rPr lang="zh-CN" altLang="en-US" sz="2000" dirty="0"/>
              <a:t>可以永久保存信息，</a:t>
            </a:r>
            <a:r>
              <a:rPr lang="en-US" altLang="zh-CN" sz="2000" dirty="0"/>
              <a:t>RAM</a:t>
            </a:r>
            <a:r>
              <a:rPr lang="zh-CN" altLang="en-US" sz="2000" dirty="0"/>
              <a:t>在断电后信息会丢失	</a:t>
            </a:r>
            <a:endParaRPr lang="zh-CN" altLang="en-US" sz="2000" dirty="0"/>
          </a:p>
          <a:p>
            <a:pPr marL="0" indent="0">
              <a:buNone/>
            </a:pPr>
            <a:r>
              <a:rPr lang="en-US" altLang="zh-CN" sz="2000" dirty="0"/>
              <a:t>B ROM</a:t>
            </a:r>
            <a:r>
              <a:rPr lang="zh-CN" altLang="en-US" sz="2000" dirty="0"/>
              <a:t>断电后，信息会丢失，</a:t>
            </a:r>
            <a:r>
              <a:rPr lang="en-US" altLang="zh-CN" sz="2000" dirty="0"/>
              <a:t>RAM</a:t>
            </a:r>
            <a:r>
              <a:rPr lang="zh-CN" altLang="en-US" sz="2000" dirty="0"/>
              <a:t>则不会	</a:t>
            </a:r>
            <a:endParaRPr lang="zh-CN" altLang="en-US" sz="2000" dirty="0"/>
          </a:p>
          <a:p>
            <a:pPr marL="0" indent="0">
              <a:buNone/>
            </a:pPr>
            <a:r>
              <a:rPr lang="en-US" altLang="zh-CN" sz="2000" dirty="0"/>
              <a:t>C ROM</a:t>
            </a:r>
            <a:r>
              <a:rPr lang="zh-CN" altLang="en-US" sz="2000" dirty="0"/>
              <a:t>是内存储器，</a:t>
            </a:r>
            <a:r>
              <a:rPr lang="en-US" altLang="zh-CN" sz="2000" dirty="0"/>
              <a:t>RAM</a:t>
            </a:r>
            <a:r>
              <a:rPr lang="zh-CN" altLang="en-US" sz="2000" dirty="0"/>
              <a:t>是外存储器	   </a:t>
            </a:r>
            <a:r>
              <a:rPr lang="en-US" altLang="zh-CN" sz="2000" dirty="0"/>
              <a:t>D RAM</a:t>
            </a:r>
            <a:r>
              <a:rPr lang="zh-CN" altLang="en-US" sz="2000" dirty="0"/>
              <a:t>是内存储器，</a:t>
            </a:r>
            <a:r>
              <a:rPr lang="en-US" altLang="zh-CN" sz="2000" dirty="0"/>
              <a:t>ROM</a:t>
            </a:r>
            <a:r>
              <a:rPr lang="zh-CN" altLang="en-US" sz="2000" dirty="0"/>
              <a:t>是外存储器</a:t>
            </a:r>
            <a:endParaRPr lang="zh-CN" altLang="en-US" sz="2000" dirty="0"/>
          </a:p>
          <a:p>
            <a:pPr marL="0" indent="0">
              <a:buNone/>
            </a:pPr>
            <a:endParaRPr lang="zh-CN" altLang="en-US" sz="2000" dirty="0"/>
          </a:p>
          <a:p>
            <a:pPr marL="0" indent="0">
              <a:buNone/>
            </a:pPr>
            <a:endParaRPr lang="zh-CN" alt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7752184" y="120952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</a:rPr>
              <a:t>A</a:t>
            </a:r>
            <a:endParaRPr lang="zh-CN" altLang="en-US" sz="2400" b="1" dirty="0">
              <a:solidFill>
                <a:srgbClr val="7951ED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67076" y="2035697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</a:rPr>
              <a:t>C</a:t>
            </a:r>
            <a:endParaRPr lang="zh-CN" altLang="en-US" sz="2400" b="1" dirty="0">
              <a:solidFill>
                <a:srgbClr val="7951ED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65064" y="342900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</a:rPr>
              <a:t>B</a:t>
            </a:r>
            <a:endParaRPr lang="zh-CN" altLang="en-US" sz="2400" b="1" dirty="0">
              <a:solidFill>
                <a:srgbClr val="7951ED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50548" y="473784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</a:rPr>
              <a:t>A</a:t>
            </a:r>
            <a:endParaRPr lang="zh-CN" altLang="en-US" sz="2400" b="1" dirty="0">
              <a:solidFill>
                <a:srgbClr val="7951E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三、存储器</a:t>
            </a:r>
            <a:r>
              <a:rPr lang="en-US" altLang="zh-CN" dirty="0"/>
              <a:t>&gt;&gt;</a:t>
            </a:r>
            <a:r>
              <a:rPr lang="zh-CN" altLang="en-US" dirty="0"/>
              <a:t>外部存储器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536700" y="1586285"/>
            <a:ext cx="10515600" cy="4133480"/>
          </a:xfrm>
        </p:spPr>
        <p:txBody>
          <a:bodyPr>
            <a:normAutofit fontScale="92500" lnSpcReduction="20000"/>
          </a:bodyPr>
          <a:lstStyle/>
          <a:p>
            <a:pPr marL="360045" lvl="1" indent="-360045">
              <a:spcBef>
                <a:spcPts val="50"/>
              </a:spcBef>
              <a:buSzTx/>
              <a:defRPr/>
            </a:pP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外存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要求：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720090" lvl="2" indent="-360045">
              <a:spcBef>
                <a:spcPts val="50"/>
              </a:spcBef>
              <a:buSzTx/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能够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保存大量数据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20090" lvl="2" indent="-360045">
              <a:spcBef>
                <a:spcPts val="50"/>
              </a:spcBef>
              <a:buSzTx/>
              <a:defRPr/>
            </a:pPr>
            <a:r>
              <a:rPr lang="en-US" altLang="zh-CN" sz="2400" dirty="0">
                <a:solidFill>
                  <a:srgbClr val="7951E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CPU</a:t>
            </a:r>
            <a:r>
              <a:rPr lang="zh-CN" altLang="en-US" sz="2400" dirty="0">
                <a:solidFill>
                  <a:srgbClr val="7951E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不能直接访问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20090" lvl="2" indent="-360045">
              <a:spcBef>
                <a:spcPts val="50"/>
              </a:spcBef>
              <a:buSzTx/>
              <a:defRPr/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断电后数据不丢失。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60045" lvl="1" indent="-360045">
              <a:spcBef>
                <a:spcPts val="50"/>
              </a:spcBef>
              <a:buSzTx/>
              <a:defRPr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60045" lvl="1" indent="-360045">
              <a:spcBef>
                <a:spcPts val="50"/>
              </a:spcBef>
              <a:buSzTx/>
              <a:defRPr/>
            </a:pP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外存材料：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720090" lvl="2" indent="-360045">
              <a:spcBef>
                <a:spcPts val="50"/>
              </a:spcBef>
              <a:buSzTx/>
              <a:defRPr/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半导体材料的闪存，如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，固态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硬盘、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U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盘、存储卡等；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20090" lvl="2" indent="-360045">
              <a:spcBef>
                <a:spcPts val="50"/>
              </a:spcBef>
              <a:buSzTx/>
              <a:defRPr/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磁介质材料的硬盘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，如，硬盘</a:t>
            </a:r>
            <a:r>
              <a:rPr lang="zh-CN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（软盘和磁带机已淘汰）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20090" lvl="2" indent="-360045">
              <a:spcBef>
                <a:spcPts val="50"/>
              </a:spcBef>
              <a:buSzTx/>
              <a:defRPr/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光介质材料的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光盘，如，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CD-ROM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DVD-ROM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BD-ROM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等。</a:t>
            </a:r>
            <a:endParaRPr lang="zh-CN" alt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三、存储器</a:t>
            </a:r>
            <a:r>
              <a:rPr lang="en-US" altLang="zh-CN" dirty="0"/>
              <a:t>&gt;&gt;</a:t>
            </a:r>
            <a:r>
              <a:rPr lang="zh-CN" altLang="en-US" dirty="0"/>
              <a:t>外部存储器</a:t>
            </a:r>
            <a:r>
              <a:rPr lang="en-US" altLang="zh-CN" dirty="0"/>
              <a:t>&gt;&gt;</a:t>
            </a:r>
            <a:r>
              <a:rPr lang="zh-CN" altLang="en-US" dirty="0"/>
              <a:t>机械硬盘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927100" y="1362260"/>
            <a:ext cx="10515600" cy="41334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2000" dirty="0"/>
              <a:t>机械硬盘由</a:t>
            </a:r>
            <a:r>
              <a:rPr lang="en-US" altLang="zh-CN" sz="2000" dirty="0"/>
              <a:t>IBM</a:t>
            </a:r>
            <a:r>
              <a:rPr lang="zh-CN" altLang="en-US" sz="2000" dirty="0"/>
              <a:t>于</a:t>
            </a:r>
            <a:r>
              <a:rPr lang="en-US" altLang="zh-CN" sz="2000" dirty="0"/>
              <a:t>1956</a:t>
            </a:r>
            <a:r>
              <a:rPr lang="zh-CN" altLang="en-US" sz="2000" dirty="0"/>
              <a:t>年研制成功，</a:t>
            </a:r>
            <a:r>
              <a:rPr lang="en-US" altLang="zh-CN" sz="2000" dirty="0"/>
              <a:t>1980</a:t>
            </a:r>
            <a:r>
              <a:rPr lang="zh-CN" altLang="en-US" sz="2000" dirty="0"/>
              <a:t>年，两位前</a:t>
            </a:r>
            <a:r>
              <a:rPr lang="en-US" altLang="zh-CN" sz="2000" dirty="0"/>
              <a:t>IBM</a:t>
            </a:r>
            <a:r>
              <a:rPr lang="zh-CN" altLang="en-US" sz="2000" dirty="0"/>
              <a:t>员工创立的公司开发出了首款面向台式</a:t>
            </a:r>
            <a:r>
              <a:rPr lang="en-US" altLang="zh-CN" sz="2000" dirty="0"/>
              <a:t>PC</a:t>
            </a:r>
            <a:r>
              <a:rPr lang="zh-CN" altLang="en-US" sz="2000" dirty="0"/>
              <a:t>的现代标准化硬盘。</a:t>
            </a:r>
            <a:endParaRPr lang="zh-CN" altLang="en-US" sz="2000" dirty="0"/>
          </a:p>
          <a:p>
            <a:pPr marL="0" indent="0">
              <a:buNone/>
            </a:pPr>
            <a:endParaRPr lang="zh-CN" altLang="en-US" sz="20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51784" y="2708921"/>
            <a:ext cx="7434584" cy="418973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513" y="2907347"/>
            <a:ext cx="2584172" cy="3753457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三、存储器</a:t>
            </a:r>
            <a:r>
              <a:rPr lang="en-US" altLang="zh-CN" dirty="0"/>
              <a:t>&gt;&gt;</a:t>
            </a:r>
            <a:r>
              <a:rPr lang="zh-CN" altLang="en-US" dirty="0"/>
              <a:t>外部存储器</a:t>
            </a:r>
            <a:r>
              <a:rPr lang="en-US" altLang="zh-CN" dirty="0"/>
              <a:t>&gt;&gt;</a:t>
            </a:r>
            <a:r>
              <a:rPr lang="zh-CN" altLang="en-US" dirty="0"/>
              <a:t>机械硬盘</a:t>
            </a:r>
            <a:endParaRPr lang="zh-CN" altLang="en-US" dirty="0"/>
          </a:p>
        </p:txBody>
      </p:sp>
      <p:graphicFrame>
        <p:nvGraphicFramePr>
          <p:cNvPr id="4" name="对象 3"/>
          <p:cNvGraphicFramePr>
            <a:graphicFrameLocks noChangeAspect="1"/>
          </p:cNvGraphicFramePr>
          <p:nvPr/>
        </p:nvGraphicFramePr>
        <p:xfrm>
          <a:off x="1524001" y="1690690"/>
          <a:ext cx="5613567" cy="4690639"/>
        </p:xfrm>
        <a:graphic>
          <a:graphicData uri="http://schemas.openxmlformats.org/presentationml/2006/ole"/>
        </a:graphic>
      </p:graphicFrame>
      <p:sp>
        <p:nvSpPr>
          <p:cNvPr id="5" name="AutoShape 6"/>
          <p:cNvSpPr/>
          <p:nvPr/>
        </p:nvSpPr>
        <p:spPr bwMode="auto">
          <a:xfrm>
            <a:off x="7145386" y="1844824"/>
            <a:ext cx="3100568" cy="1252917"/>
          </a:xfrm>
          <a:prstGeom prst="rect">
            <a:avLst/>
          </a:prstGeom>
          <a:solidFill>
            <a:srgbClr val="DFD5FB"/>
          </a:solidFill>
          <a:ln w="28575">
            <a:solidFill>
              <a:srgbClr val="CCCCFF"/>
            </a:solidFill>
            <a:miter lim="800000"/>
          </a:ln>
        </p:spPr>
        <p:txBody>
          <a:bodyPr wrap="square" lIns="18000" tIns="10800" rIns="18000" bIns="108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1111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11111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11111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11111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11111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1111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1111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1111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1111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000" dirty="0">
                <a:solidFill>
                  <a:srgbClr val="1C1C1C"/>
                </a:solidFill>
                <a:latin typeface="微软雅黑" panose="020B0503020204020204" pitchFamily="34" charset="-122"/>
              </a:rPr>
              <a:t>磁道</a:t>
            </a:r>
            <a:r>
              <a:rPr lang="en-US" altLang="zh-CN" sz="2000" dirty="0">
                <a:solidFill>
                  <a:srgbClr val="1C1C1C"/>
                </a:solidFill>
                <a:latin typeface="微软雅黑" panose="020B0503020204020204" pitchFamily="34" charset="-122"/>
              </a:rPr>
              <a:t>track</a:t>
            </a:r>
            <a:r>
              <a:rPr lang="zh-CN" altLang="en-US" sz="2000" dirty="0">
                <a:solidFill>
                  <a:srgbClr val="1C1C1C"/>
                </a:solidFill>
                <a:latin typeface="微软雅黑" panose="020B0503020204020204" pitchFamily="34" charset="-122"/>
              </a:rPr>
              <a:t>：以盘片中心为圆心，以一定半径划分出的同心圆环</a:t>
            </a:r>
            <a:endParaRPr lang="en-US" altLang="zh-CN" sz="2000" dirty="0">
              <a:solidFill>
                <a:srgbClr val="1C1C1C"/>
              </a:solidFill>
              <a:latin typeface="微软雅黑" panose="020B0503020204020204" pitchFamily="34" charset="-122"/>
            </a:endParaRPr>
          </a:p>
          <a:p>
            <a:pPr>
              <a:spcBef>
                <a:spcPct val="0"/>
              </a:spcBef>
              <a:buNone/>
            </a:pPr>
            <a:r>
              <a:rPr lang="zh-CN" altLang="en-US" sz="2000" dirty="0"/>
              <a:t>最外圈的磁道为</a:t>
            </a:r>
            <a:r>
              <a:rPr lang="en-US" altLang="zh-CN" sz="2000" dirty="0"/>
              <a:t>0</a:t>
            </a:r>
            <a:r>
              <a:rPr lang="zh-CN" altLang="en-US" sz="2000" dirty="0"/>
              <a:t>磁道</a:t>
            </a:r>
            <a:r>
              <a:rPr lang="zh-CN" altLang="en-US" sz="2000" dirty="0">
                <a:solidFill>
                  <a:srgbClr val="1C1C1C"/>
                </a:solidFill>
                <a:latin typeface="微软雅黑" panose="020B0503020204020204" pitchFamily="34" charset="-122"/>
              </a:rPr>
              <a:t>。 </a:t>
            </a:r>
            <a:endParaRPr lang="zh-CN" altLang="en-US" sz="2000" dirty="0">
              <a:solidFill>
                <a:srgbClr val="1C1C1C"/>
              </a:solidFill>
              <a:latin typeface="微软雅黑" panose="020B0503020204020204" pitchFamily="34" charset="-122"/>
            </a:endParaRPr>
          </a:p>
        </p:txBody>
      </p:sp>
      <p:sp>
        <p:nvSpPr>
          <p:cNvPr id="7" name="AutoShape 9"/>
          <p:cNvSpPr/>
          <p:nvPr/>
        </p:nvSpPr>
        <p:spPr bwMode="auto">
          <a:xfrm>
            <a:off x="7137567" y="4285466"/>
            <a:ext cx="3100568" cy="1560694"/>
          </a:xfrm>
          <a:prstGeom prst="rect">
            <a:avLst/>
          </a:prstGeom>
          <a:solidFill>
            <a:srgbClr val="DFD5FB"/>
          </a:solidFill>
          <a:ln w="28575">
            <a:solidFill>
              <a:srgbClr val="CCCCFF"/>
            </a:solidFill>
            <a:miter lim="800000"/>
          </a:ln>
        </p:spPr>
        <p:txBody>
          <a:bodyPr wrap="square" lIns="18000" tIns="10800" rIns="18000" bIns="108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1111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11111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11111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11111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11111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1111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1111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1111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1111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扇区</a:t>
            </a:r>
            <a:r>
              <a:rPr lang="en-US" altLang="zh-CN" sz="2000" dirty="0">
                <a:solidFill>
                  <a:srgbClr val="1C1C1C"/>
                </a:solidFill>
                <a:latin typeface="微软雅黑" panose="020B0503020204020204" pitchFamily="34" charset="-122"/>
              </a:rPr>
              <a:t>sector</a:t>
            </a:r>
            <a:r>
              <a:rPr lang="zh-CN" altLang="en-US" sz="2000" dirty="0">
                <a:solidFill>
                  <a:srgbClr val="1C1C1C"/>
                </a:solidFill>
                <a:latin typeface="微软雅黑" panose="020B0503020204020204" pitchFamily="34" charset="-122"/>
              </a:rPr>
              <a:t>：每一个磁道被划分一段段圆弧，这一段段圆弧是为扇区。</a:t>
            </a:r>
            <a:endParaRPr lang="zh-CN" altLang="en-US" sz="2000" dirty="0">
              <a:solidFill>
                <a:srgbClr val="1C1C1C"/>
              </a:solidFill>
              <a:latin typeface="微软雅黑" panose="020B0503020204020204" pitchFamily="34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000" dirty="0">
                <a:solidFill>
                  <a:srgbClr val="1C1C1C"/>
                </a:solidFill>
                <a:latin typeface="微软雅黑" panose="020B0503020204020204" pitchFamily="34" charset="-122"/>
              </a:rPr>
              <a:t>磁盘上的数据</a:t>
            </a: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以扇区为单位</a:t>
            </a:r>
            <a:r>
              <a:rPr lang="zh-CN" altLang="en-US" sz="2000" dirty="0">
                <a:solidFill>
                  <a:srgbClr val="1C1C1C"/>
                </a:solidFill>
                <a:latin typeface="微软雅黑" panose="020B0503020204020204" pitchFamily="34" charset="-122"/>
              </a:rPr>
              <a:t>写入或读出。</a:t>
            </a:r>
            <a:endParaRPr lang="zh-CN" altLang="en-US" sz="2000" dirty="0">
              <a:solidFill>
                <a:srgbClr val="1C1C1C"/>
              </a:solidFill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7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习题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503554"/>
            <a:ext cx="10515600" cy="413348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zh-CN" dirty="0"/>
              <a:t>1</a:t>
            </a:r>
            <a:r>
              <a:rPr lang="zh-CN" altLang="en-US" dirty="0"/>
              <a:t>、一个完整的计算机系统应该包含（                   ）。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A</a:t>
            </a:r>
            <a:r>
              <a:rPr lang="zh-CN" altLang="en-US" dirty="0"/>
              <a:t>主机、键盘和显示器	</a:t>
            </a:r>
            <a:r>
              <a:rPr lang="en-US" altLang="zh-CN" dirty="0"/>
              <a:t>B</a:t>
            </a:r>
            <a:r>
              <a:rPr lang="zh-CN" altLang="en-US" dirty="0"/>
              <a:t>系统软件和应用软件	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C</a:t>
            </a:r>
            <a:r>
              <a:rPr lang="zh-CN" altLang="en-US" dirty="0"/>
              <a:t>主机、外设和办公软件	</a:t>
            </a:r>
            <a:r>
              <a:rPr lang="en-US" altLang="zh-CN" dirty="0"/>
              <a:t>D</a:t>
            </a:r>
            <a:r>
              <a:rPr lang="zh-CN" altLang="en-US" dirty="0"/>
              <a:t>硬件系统和软件系统</a:t>
            </a: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2</a:t>
            </a:r>
            <a:r>
              <a:rPr lang="zh-CN" altLang="en-US" dirty="0"/>
              <a:t>、组成计算机硬件系统的基本部分是（</a:t>
            </a:r>
            <a:r>
              <a:rPr lang="en-US" altLang="zh-CN" dirty="0"/>
              <a:t>        </a:t>
            </a:r>
            <a:r>
              <a:rPr lang="zh-CN" altLang="en-US" dirty="0"/>
              <a:t>）。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A CPU</a:t>
            </a:r>
            <a:r>
              <a:rPr lang="zh-CN" altLang="en-US" dirty="0"/>
              <a:t>、键盘和显示器	</a:t>
            </a:r>
            <a:r>
              <a:rPr lang="en-US" altLang="zh-CN" dirty="0"/>
              <a:t>B</a:t>
            </a:r>
            <a:r>
              <a:rPr lang="zh-CN" altLang="en-US" dirty="0"/>
              <a:t>主机和输入</a:t>
            </a:r>
            <a:r>
              <a:rPr lang="en-US" altLang="zh-CN" dirty="0"/>
              <a:t>/</a:t>
            </a:r>
            <a:r>
              <a:rPr lang="zh-CN" altLang="en-US" dirty="0"/>
              <a:t>输出设备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C CPU</a:t>
            </a:r>
            <a:r>
              <a:rPr lang="zh-CN" altLang="en-US" dirty="0"/>
              <a:t>和输入</a:t>
            </a:r>
            <a:r>
              <a:rPr lang="en-US" altLang="zh-CN" dirty="0"/>
              <a:t>/</a:t>
            </a:r>
            <a:r>
              <a:rPr lang="zh-CN" altLang="en-US" dirty="0"/>
              <a:t>输出设备	</a:t>
            </a:r>
            <a:r>
              <a:rPr lang="en-US" altLang="zh-CN" dirty="0"/>
              <a:t>D CPU</a:t>
            </a:r>
            <a:r>
              <a:rPr lang="zh-CN" altLang="en-US" dirty="0"/>
              <a:t>、硬盘、键盘和显示器</a:t>
            </a:r>
            <a:endParaRPr lang="zh-CN" altLang="en-US" dirty="0"/>
          </a:p>
          <a:p>
            <a:pPr marL="0" indent="0">
              <a:buNone/>
            </a:pPr>
            <a:endParaRPr lang="zh-CN" altLang="en-US" dirty="0"/>
          </a:p>
          <a:p>
            <a:pPr marL="0" indent="0">
              <a:buNone/>
            </a:pPr>
            <a:endParaRPr lang="zh-CN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839679" y="1598092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7951ED"/>
                </a:solidFill>
              </a:rPr>
              <a:t>D</a:t>
            </a:r>
            <a:endParaRPr lang="zh-CN" altLang="en-US" sz="2400" dirty="0">
              <a:solidFill>
                <a:srgbClr val="7951ED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02353" y="3878466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7951ED"/>
                </a:solidFill>
              </a:rPr>
              <a:t>B</a:t>
            </a:r>
            <a:endParaRPr lang="zh-CN" altLang="en-US" sz="2400" dirty="0">
              <a:solidFill>
                <a:srgbClr val="7951E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三、存储器</a:t>
            </a:r>
            <a:r>
              <a:rPr lang="en-US" altLang="zh-CN" dirty="0"/>
              <a:t>&gt;&gt;</a:t>
            </a:r>
            <a:r>
              <a:rPr lang="zh-CN" altLang="en-US" dirty="0"/>
              <a:t>外部存储器</a:t>
            </a:r>
            <a:r>
              <a:rPr lang="en-US" altLang="zh-CN" dirty="0"/>
              <a:t>&gt;&gt;</a:t>
            </a:r>
            <a:r>
              <a:rPr lang="zh-CN" altLang="en-US" dirty="0"/>
              <a:t>机械硬盘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12474" y="1438756"/>
            <a:ext cx="10515600" cy="413348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zh-CN" altLang="en-US" b="1" dirty="0"/>
              <a:t>机械硬盘性能指标</a:t>
            </a:r>
            <a:endParaRPr lang="en-US" altLang="zh-CN" sz="2400" b="1" dirty="0"/>
          </a:p>
          <a:p>
            <a:r>
              <a:rPr lang="zh-CN" altLang="en-US" sz="2400" b="1" dirty="0">
                <a:solidFill>
                  <a:srgbClr val="7951ED"/>
                </a:solidFill>
              </a:rPr>
              <a:t>转速</a:t>
            </a:r>
            <a:r>
              <a:rPr lang="zh-CN" altLang="en-US" sz="2400" dirty="0"/>
              <a:t>：是电机主轴的旋转速度，也就是硬盘盘片在一分钟内所能完成的最大转数。硬盘转速以每分钟多少转来表示。单位为</a:t>
            </a:r>
            <a:r>
              <a:rPr lang="en-US" altLang="zh-CN" sz="2400" dirty="0">
                <a:solidFill>
                  <a:srgbClr val="7951ED"/>
                </a:solidFill>
              </a:rPr>
              <a:t>RPM</a:t>
            </a:r>
            <a:r>
              <a:rPr lang="zh-CN" altLang="en-US" sz="2400" dirty="0">
                <a:solidFill>
                  <a:srgbClr val="7951ED"/>
                </a:solidFill>
              </a:rPr>
              <a:t>，即转</a:t>
            </a:r>
            <a:r>
              <a:rPr lang="en-US" altLang="zh-CN" sz="2400" dirty="0">
                <a:solidFill>
                  <a:srgbClr val="7951ED"/>
                </a:solidFill>
              </a:rPr>
              <a:t>/</a:t>
            </a:r>
            <a:r>
              <a:rPr lang="zh-CN" altLang="en-US" sz="2400" dirty="0">
                <a:solidFill>
                  <a:srgbClr val="7951ED"/>
                </a:solidFill>
              </a:rPr>
              <a:t>分钟</a:t>
            </a:r>
            <a:r>
              <a:rPr lang="zh-CN" altLang="en-US" sz="2400" dirty="0"/>
              <a:t>。目前的转速标准有：</a:t>
            </a:r>
            <a:endParaRPr lang="en-US" altLang="zh-CN" sz="2400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zh-CN" altLang="en-US" sz="2400" dirty="0"/>
              <a:t>硬盘容量：</a:t>
            </a:r>
            <a:endParaRPr lang="zh-CN" altLang="en-US" sz="2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7246" y="3289496"/>
            <a:ext cx="10173509" cy="52050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b="75612"/>
          <a:stretch>
            <a:fillRect/>
          </a:stretch>
        </p:blipFill>
        <p:spPr>
          <a:xfrm>
            <a:off x="863926" y="5394768"/>
            <a:ext cx="10754796" cy="815532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习题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82700"/>
            <a:ext cx="10515600" cy="53848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altLang="zh-CN" dirty="0"/>
              <a:t>1</a:t>
            </a:r>
            <a:r>
              <a:rPr lang="zh-CN" altLang="en-US" dirty="0"/>
              <a:t>、下列关于磁道的说法中，正确的是</a:t>
            </a:r>
            <a:r>
              <a:rPr lang="en-US" altLang="zh-CN" dirty="0"/>
              <a:t>(               )</a:t>
            </a:r>
            <a:r>
              <a:rPr lang="zh-CN" altLang="en-US" dirty="0"/>
              <a:t>。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A</a:t>
            </a:r>
            <a:r>
              <a:rPr lang="zh-CN" altLang="en-US" dirty="0"/>
              <a:t>盘面上的磁道是一组同心圆	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B</a:t>
            </a:r>
            <a:r>
              <a:rPr lang="zh-CN" altLang="en-US" dirty="0"/>
              <a:t>由于每一磁道的周长不同，所以每一磁道的存储容量也不同	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C</a:t>
            </a:r>
            <a:r>
              <a:rPr lang="zh-CN" altLang="en-US" dirty="0"/>
              <a:t>盘面上的磁道是一条阿基米德螺线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D</a:t>
            </a:r>
            <a:r>
              <a:rPr lang="zh-CN" altLang="en-US" dirty="0"/>
              <a:t>磁道的编号是最内圈为</a:t>
            </a:r>
            <a:r>
              <a:rPr lang="en-US" altLang="zh-CN" dirty="0"/>
              <a:t>0</a:t>
            </a:r>
            <a:r>
              <a:rPr lang="zh-CN" altLang="en-US" dirty="0"/>
              <a:t>，并次序由内向外逐渐增大，最外圈的编号最大</a:t>
            </a:r>
            <a:endParaRPr lang="zh-CN" altLang="en-US" dirty="0"/>
          </a:p>
          <a:p>
            <a:pPr marL="0" indent="0">
              <a:buNone/>
            </a:pP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2</a:t>
            </a:r>
            <a:r>
              <a:rPr lang="zh-CN" altLang="en-US" dirty="0"/>
              <a:t>、操作系统对磁盘进行读</a:t>
            </a:r>
            <a:r>
              <a:rPr lang="en-US" altLang="zh-CN" dirty="0"/>
              <a:t>/</a:t>
            </a:r>
            <a:r>
              <a:rPr lang="zh-CN" altLang="en-US" dirty="0"/>
              <a:t>写操作的物理单位是（</a:t>
            </a:r>
            <a:r>
              <a:rPr lang="en-US" altLang="zh-CN" dirty="0"/>
              <a:t>           </a:t>
            </a:r>
            <a:r>
              <a:rPr lang="zh-CN" altLang="en-US" dirty="0"/>
              <a:t>）。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A</a:t>
            </a:r>
            <a:r>
              <a:rPr lang="zh-CN" altLang="en-US" dirty="0"/>
              <a:t>磁道	</a:t>
            </a:r>
            <a:r>
              <a:rPr lang="en-US" altLang="zh-CN" dirty="0"/>
              <a:t>B</a:t>
            </a:r>
            <a:r>
              <a:rPr lang="zh-CN" altLang="en-US" dirty="0"/>
              <a:t>字节	</a:t>
            </a:r>
            <a:r>
              <a:rPr lang="en-US" altLang="zh-CN" dirty="0"/>
              <a:t>C</a:t>
            </a:r>
            <a:r>
              <a:rPr lang="zh-CN" altLang="en-US" dirty="0"/>
              <a:t>扇区	</a:t>
            </a:r>
            <a:r>
              <a:rPr lang="en-US" altLang="zh-CN" dirty="0"/>
              <a:t>D</a:t>
            </a:r>
            <a:r>
              <a:rPr lang="zh-CN" altLang="en-US" dirty="0"/>
              <a:t>文件</a:t>
            </a:r>
            <a:endParaRPr lang="en-US" altLang="zh-CN" dirty="0"/>
          </a:p>
          <a:p>
            <a:pPr marL="0" indent="0">
              <a:buNone/>
            </a:pP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3</a:t>
            </a:r>
            <a:r>
              <a:rPr lang="zh-CN" altLang="en-US" dirty="0"/>
              <a:t>、下列关于硬盘的说法错误的是（</a:t>
            </a:r>
            <a:r>
              <a:rPr lang="en-US" altLang="zh-CN" dirty="0"/>
              <a:t>       </a:t>
            </a:r>
            <a:r>
              <a:rPr lang="zh-CN" altLang="en-US" dirty="0"/>
              <a:t>）。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A</a:t>
            </a:r>
            <a:r>
              <a:rPr lang="zh-CN" altLang="en-US" dirty="0"/>
              <a:t>硬盘中的数据断电后不会丢失	</a:t>
            </a:r>
            <a:r>
              <a:rPr lang="en-US" altLang="zh-CN" dirty="0"/>
              <a:t>B</a:t>
            </a:r>
            <a:r>
              <a:rPr lang="zh-CN" altLang="en-US" dirty="0"/>
              <a:t>每个计算机主机有且只能有一块硬盘	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C</a:t>
            </a:r>
            <a:r>
              <a:rPr lang="zh-CN" altLang="en-US" dirty="0"/>
              <a:t>硬盘可以进行格式化处理	</a:t>
            </a:r>
            <a:r>
              <a:rPr lang="en-US" altLang="zh-CN" dirty="0"/>
              <a:t>	D CPU</a:t>
            </a:r>
            <a:r>
              <a:rPr lang="zh-CN" altLang="en-US" dirty="0"/>
              <a:t>不能够直接访问硬盘中的数据</a:t>
            </a:r>
            <a:endParaRPr lang="zh-CN" altLang="en-US" dirty="0"/>
          </a:p>
          <a:p>
            <a:pPr marL="0" indent="0">
              <a:buNone/>
            </a:pPr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381624" y="128270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</a:rPr>
              <a:t>A</a:t>
            </a:r>
            <a:endParaRPr lang="zh-CN" altLang="en-US" sz="2400" b="1" dirty="0">
              <a:solidFill>
                <a:srgbClr val="7951ED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49247" y="3852541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</a:rPr>
              <a:t>C</a:t>
            </a:r>
            <a:endParaRPr lang="zh-CN" altLang="en-US" sz="2400" b="1" dirty="0">
              <a:solidFill>
                <a:srgbClr val="7951ED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05560" y="511363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</a:rPr>
              <a:t>B</a:t>
            </a:r>
            <a:endParaRPr lang="zh-CN" altLang="en-US" sz="2400" b="1" dirty="0">
              <a:solidFill>
                <a:srgbClr val="7951E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习题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84299"/>
            <a:ext cx="10515600" cy="514826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altLang="zh-CN" dirty="0"/>
              <a:t>1</a:t>
            </a:r>
            <a:r>
              <a:rPr lang="zh-CN" altLang="en-US" dirty="0"/>
              <a:t>、下列叙述中，错误的是</a:t>
            </a:r>
            <a:r>
              <a:rPr lang="en-US" altLang="zh-CN" dirty="0"/>
              <a:t>(        )</a:t>
            </a:r>
            <a:r>
              <a:rPr lang="zh-CN" altLang="en-US" dirty="0"/>
              <a:t>。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A</a:t>
            </a:r>
            <a:r>
              <a:rPr lang="zh-CN" altLang="en-US" dirty="0"/>
              <a:t>硬盘在主机箱内，它是主机的组成部分	 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B</a:t>
            </a:r>
            <a:r>
              <a:rPr lang="zh-CN" altLang="en-US" dirty="0"/>
              <a:t>硬盘是外部存储器之一	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C</a:t>
            </a:r>
            <a:r>
              <a:rPr lang="zh-CN" altLang="en-US" dirty="0"/>
              <a:t>硬盘的技术指标之一，每分钟的转速</a:t>
            </a:r>
            <a:r>
              <a:rPr lang="en-US" altLang="zh-CN" dirty="0"/>
              <a:t>rpm	 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D</a:t>
            </a:r>
            <a:r>
              <a:rPr lang="zh-CN" altLang="en-US" dirty="0"/>
              <a:t>硬盘与</a:t>
            </a:r>
            <a:r>
              <a:rPr lang="en-US" altLang="zh-CN" dirty="0"/>
              <a:t>CPU</a:t>
            </a:r>
            <a:r>
              <a:rPr lang="zh-CN" altLang="en-US" dirty="0"/>
              <a:t>之间不能直接交换数据</a:t>
            </a:r>
            <a:endParaRPr lang="en-US" altLang="zh-CN" dirty="0"/>
          </a:p>
          <a:p>
            <a:pPr marL="0" indent="0">
              <a:buNone/>
            </a:pP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2</a:t>
            </a:r>
            <a:r>
              <a:rPr lang="zh-CN" altLang="en-US" dirty="0"/>
              <a:t>、把硬盘上的数据传送到计算机内存中去的操作称为</a:t>
            </a:r>
            <a:r>
              <a:rPr lang="en-US" altLang="zh-CN" dirty="0"/>
              <a:t>(        </a:t>
            </a:r>
            <a:r>
              <a:rPr lang="zh-CN" altLang="en-US" dirty="0"/>
              <a:t>）。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A</a:t>
            </a:r>
            <a:r>
              <a:rPr lang="zh-CN" altLang="en-US" dirty="0"/>
              <a:t>读盘	</a:t>
            </a:r>
            <a:r>
              <a:rPr lang="en-US" altLang="zh-CN" dirty="0"/>
              <a:t>B</a:t>
            </a:r>
            <a:r>
              <a:rPr lang="zh-CN" altLang="en-US" dirty="0"/>
              <a:t>写盘	</a:t>
            </a:r>
            <a:r>
              <a:rPr lang="en-US" altLang="zh-CN" dirty="0"/>
              <a:t>C</a:t>
            </a:r>
            <a:r>
              <a:rPr lang="zh-CN" altLang="en-US" dirty="0"/>
              <a:t>输出	</a:t>
            </a:r>
            <a:r>
              <a:rPr lang="en-US" altLang="zh-CN" dirty="0"/>
              <a:t>D</a:t>
            </a:r>
            <a:r>
              <a:rPr lang="zh-CN" altLang="en-US" dirty="0"/>
              <a:t>存盘</a:t>
            </a:r>
            <a:endParaRPr lang="en-US" altLang="zh-CN" dirty="0"/>
          </a:p>
          <a:p>
            <a:pPr marL="0" indent="0">
              <a:buNone/>
            </a:pP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3</a:t>
            </a:r>
            <a:r>
              <a:rPr lang="zh-CN" altLang="en-US" dirty="0"/>
              <a:t>、除硬盘容量大小外，下列也属于硬盘技术指标的是（</a:t>
            </a:r>
            <a:r>
              <a:rPr lang="en-US" altLang="zh-CN" dirty="0"/>
              <a:t>    </a:t>
            </a:r>
            <a:r>
              <a:rPr lang="zh-CN" altLang="en-US" dirty="0"/>
              <a:t>）。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A</a:t>
            </a:r>
            <a:r>
              <a:rPr lang="zh-CN" altLang="en-US" dirty="0"/>
              <a:t>转速	</a:t>
            </a:r>
            <a:r>
              <a:rPr lang="en-US" altLang="zh-CN" dirty="0"/>
              <a:t>B</a:t>
            </a:r>
            <a:r>
              <a:rPr lang="zh-CN" altLang="en-US" dirty="0"/>
              <a:t>平均访问时间	</a:t>
            </a:r>
            <a:r>
              <a:rPr lang="en-US" altLang="zh-CN" dirty="0"/>
              <a:t>C</a:t>
            </a:r>
            <a:r>
              <a:rPr lang="zh-CN" altLang="en-US" dirty="0"/>
              <a:t>传输速率	</a:t>
            </a:r>
            <a:r>
              <a:rPr lang="en-US" altLang="zh-CN" dirty="0"/>
              <a:t>D</a:t>
            </a:r>
            <a:r>
              <a:rPr lang="zh-CN" altLang="en-US" dirty="0"/>
              <a:t>以上全部</a:t>
            </a:r>
            <a:endParaRPr lang="zh-CN" altLang="en-US" dirty="0"/>
          </a:p>
          <a:p>
            <a:pPr marL="0" indent="0">
              <a:buNone/>
            </a:pPr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183012" y="1384299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</a:rPr>
              <a:t>A</a:t>
            </a:r>
            <a:endParaRPr lang="zh-CN" altLang="en-US" sz="2400" b="1" dirty="0">
              <a:solidFill>
                <a:srgbClr val="7951ED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19936" y="3920332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</a:rPr>
              <a:t>A</a:t>
            </a:r>
            <a:endParaRPr lang="zh-CN" altLang="en-US" sz="2400" b="1" dirty="0">
              <a:solidFill>
                <a:srgbClr val="7951ED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19936" y="5226448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</a:rPr>
              <a:t>D</a:t>
            </a:r>
            <a:endParaRPr lang="zh-CN" altLang="en-US" sz="2400" b="1" dirty="0">
              <a:solidFill>
                <a:srgbClr val="7951E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三、存储器</a:t>
            </a:r>
            <a:r>
              <a:rPr lang="en-US" altLang="zh-CN" dirty="0"/>
              <a:t>&gt;&gt;</a:t>
            </a:r>
            <a:r>
              <a:rPr lang="zh-CN" altLang="en-US" dirty="0"/>
              <a:t>外部存储器</a:t>
            </a:r>
            <a:r>
              <a:rPr lang="en-US" altLang="zh-CN" dirty="0"/>
              <a:t>&gt;&gt;</a:t>
            </a:r>
            <a:r>
              <a:rPr lang="zh-CN" altLang="en-US" dirty="0"/>
              <a:t>固态硬盘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62260"/>
            <a:ext cx="10515600" cy="413348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CN" altLang="en-US" sz="2000" dirty="0"/>
              <a:t>固态硬盘（</a:t>
            </a:r>
            <a:r>
              <a:rPr lang="en-US" altLang="zh-CN" sz="2000" dirty="0"/>
              <a:t>Solid State Drives</a:t>
            </a:r>
            <a:r>
              <a:rPr lang="zh-CN" altLang="en-US" sz="2000" dirty="0"/>
              <a:t>，</a:t>
            </a:r>
            <a:r>
              <a:rPr lang="en-US" altLang="zh-CN" sz="2000" dirty="0"/>
              <a:t>SSD</a:t>
            </a:r>
            <a:r>
              <a:rPr lang="zh-CN" altLang="en-US" sz="2000" dirty="0"/>
              <a:t>）是用固态电子存储芯片阵列而制成的硬盘，由控制单元和存储单元（</a:t>
            </a:r>
            <a:r>
              <a:rPr lang="en-US" altLang="zh-CN" sz="2000" dirty="0"/>
              <a:t>Flash</a:t>
            </a:r>
            <a:r>
              <a:rPr lang="zh-CN" altLang="en-US" sz="2000" dirty="0"/>
              <a:t>芯片、</a:t>
            </a:r>
            <a:r>
              <a:rPr lang="en-US" altLang="zh-CN" sz="2000" dirty="0"/>
              <a:t>DRAM</a:t>
            </a:r>
            <a:r>
              <a:rPr lang="zh-CN" altLang="en-US" sz="2000" dirty="0"/>
              <a:t>芯片）组成。</a:t>
            </a:r>
            <a:endParaRPr lang="en-US" altLang="zh-CN" sz="20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CN" altLang="en-US" sz="2000" dirty="0"/>
              <a:t>固态硬盘在接口的规范和定义、功能及使用方法上与机械硬盘的完全</a:t>
            </a:r>
            <a:r>
              <a:rPr lang="zh-CN" altLang="en-US" sz="2000" b="1" dirty="0">
                <a:solidFill>
                  <a:srgbClr val="7951ED"/>
                </a:solidFill>
              </a:rPr>
              <a:t>相同</a:t>
            </a:r>
            <a:r>
              <a:rPr lang="zh-CN" altLang="en-US" sz="2000" dirty="0"/>
              <a:t>，应用广泛</a:t>
            </a:r>
            <a:endParaRPr lang="zh-CN" altLang="en-US" sz="200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/>
          <a:srcRect r="29787"/>
          <a:stretch>
            <a:fillRect/>
          </a:stretch>
        </p:blipFill>
        <p:spPr>
          <a:xfrm>
            <a:off x="2616200" y="3018159"/>
            <a:ext cx="5789037" cy="38398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plit orient="vert"/>
      </p:transition>
    </mc:Choice>
    <mc:Fallback>
      <p:transition spd="slow">
        <p:split orient="vert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953000" y="2819400"/>
            <a:ext cx="6083300" cy="3663764"/>
            <a:chOff x="3936682" y="3429000"/>
            <a:chExt cx="4140835" cy="208280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6682" y="3429000"/>
              <a:ext cx="4140835" cy="2082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矩形 4"/>
            <p:cNvSpPr/>
            <p:nvPr/>
          </p:nvSpPr>
          <p:spPr>
            <a:xfrm rot="3267666">
              <a:off x="7016115" y="4253865"/>
              <a:ext cx="394970" cy="119507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三、存储器</a:t>
            </a:r>
            <a:r>
              <a:rPr lang="en-US" altLang="zh-CN" dirty="0"/>
              <a:t>&gt;&gt;</a:t>
            </a:r>
            <a:r>
              <a:rPr lang="zh-CN" altLang="en-US" dirty="0"/>
              <a:t>外部存储器</a:t>
            </a:r>
            <a:r>
              <a:rPr lang="en-US" altLang="zh-CN" dirty="0"/>
              <a:t>&gt;&gt;</a:t>
            </a:r>
            <a:r>
              <a:rPr lang="zh-CN" altLang="en-US" dirty="0"/>
              <a:t>固态硬盘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27100" y="1235241"/>
            <a:ext cx="10515600" cy="41334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2400" dirty="0"/>
              <a:t>常见的</a:t>
            </a:r>
            <a:r>
              <a:rPr lang="en-US" altLang="zh-CN" sz="2400" dirty="0"/>
              <a:t>SSD</a:t>
            </a:r>
            <a:r>
              <a:rPr lang="zh-CN" altLang="en-US" sz="2400" dirty="0"/>
              <a:t>分为三类：</a:t>
            </a:r>
            <a:r>
              <a:rPr lang="en-US" altLang="zh-CN" sz="2400" dirty="0"/>
              <a:t>SATA</a:t>
            </a:r>
            <a:r>
              <a:rPr lang="zh-CN" altLang="en-US" sz="2400" dirty="0"/>
              <a:t>接口、</a:t>
            </a:r>
            <a:r>
              <a:rPr lang="en-US" altLang="zh-CN" sz="2400" dirty="0"/>
              <a:t>M.2</a:t>
            </a:r>
            <a:r>
              <a:rPr lang="zh-CN" altLang="en-US" sz="2400" dirty="0"/>
              <a:t>接口、</a:t>
            </a:r>
            <a:r>
              <a:rPr lang="en-US" altLang="zh-CN" sz="2400" dirty="0"/>
              <a:t>PCIE</a:t>
            </a:r>
            <a:r>
              <a:rPr lang="zh-CN" altLang="en-US" sz="2400" dirty="0"/>
              <a:t>接口</a:t>
            </a:r>
            <a:endParaRPr lang="en-US" altLang="zh-CN" sz="2400" dirty="0"/>
          </a:p>
          <a:p>
            <a:pPr marL="0" indent="0">
              <a:buNone/>
            </a:pPr>
            <a:r>
              <a:rPr lang="en-US" altLang="zh-CN" sz="2400" dirty="0"/>
              <a:t>1)</a:t>
            </a:r>
            <a:r>
              <a:rPr lang="en-US" altLang="zh-CN" sz="2400" b="1" dirty="0">
                <a:solidFill>
                  <a:srgbClr val="7951ED"/>
                </a:solidFill>
              </a:rPr>
              <a:t>SATA</a:t>
            </a:r>
            <a:r>
              <a:rPr lang="zh-CN" altLang="en-US" sz="2400" b="1" dirty="0">
                <a:solidFill>
                  <a:srgbClr val="7951ED"/>
                </a:solidFill>
              </a:rPr>
              <a:t>接口</a:t>
            </a:r>
            <a:r>
              <a:rPr lang="zh-CN" altLang="en-US" sz="2400" dirty="0"/>
              <a:t>的</a:t>
            </a:r>
            <a:r>
              <a:rPr lang="en-US" altLang="zh-CN" sz="2400" dirty="0"/>
              <a:t>2.5</a:t>
            </a:r>
            <a:r>
              <a:rPr lang="zh-CN" altLang="en-US" sz="2400" dirty="0"/>
              <a:t>英寸固态硬盘与目前市面上的机械硬盘在接口方面没有区别，都是一个供电接口一个</a:t>
            </a:r>
            <a:r>
              <a:rPr lang="en-US" altLang="zh-CN" sz="2400" dirty="0"/>
              <a:t>SATA3.0</a:t>
            </a:r>
            <a:r>
              <a:rPr lang="zh-CN" altLang="en-US" sz="2400" dirty="0"/>
              <a:t>数据接口。早期产品。</a:t>
            </a:r>
            <a:endParaRPr lang="zh-CN" altLang="en-US" sz="24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三、存储器</a:t>
            </a:r>
            <a:r>
              <a:rPr lang="en-US" altLang="zh-CN" dirty="0"/>
              <a:t>&gt;&gt;</a:t>
            </a:r>
            <a:r>
              <a:rPr lang="zh-CN" altLang="en-US" dirty="0"/>
              <a:t>外部存储器</a:t>
            </a:r>
            <a:r>
              <a:rPr lang="en-US" altLang="zh-CN" dirty="0"/>
              <a:t>&gt;&gt;</a:t>
            </a:r>
            <a:r>
              <a:rPr lang="zh-CN" altLang="en-US" dirty="0"/>
              <a:t>固态硬盘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199" y="1590860"/>
            <a:ext cx="10515600" cy="4133480"/>
          </a:xfrm>
        </p:spPr>
        <p:txBody>
          <a:bodyPr/>
          <a:lstStyle/>
          <a:p>
            <a:pPr marL="0" indent="0">
              <a:buNone/>
            </a:pPr>
            <a:r>
              <a:rPr lang="en-US" altLang="zh-CN" dirty="0"/>
              <a:t>2) </a:t>
            </a:r>
            <a:r>
              <a:rPr lang="en-US" altLang="zh-CN" dirty="0">
                <a:solidFill>
                  <a:srgbClr val="7951ED"/>
                </a:solidFill>
              </a:rPr>
              <a:t>M.2</a:t>
            </a:r>
            <a:r>
              <a:rPr lang="zh-CN" altLang="en-US" dirty="0">
                <a:solidFill>
                  <a:srgbClr val="7951ED"/>
                </a:solidFill>
              </a:rPr>
              <a:t>接口</a:t>
            </a:r>
            <a:r>
              <a:rPr lang="zh-CN" altLang="en-US" dirty="0"/>
              <a:t>的固态硬盘是近几年各个电脑厂商最喜欢用的一类产品，使用时直接插到主板接口上并用螺丝固定即可。</a:t>
            </a:r>
            <a:r>
              <a:rPr lang="zh-CN" altLang="en-US" sz="2800" dirty="0">
                <a:solidFill>
                  <a:srgbClr val="7951ED"/>
                </a:solidFill>
              </a:rPr>
              <a:t>目前主流</a:t>
            </a:r>
            <a:r>
              <a:rPr lang="zh-CN" altLang="en-US" sz="2800" dirty="0"/>
              <a:t>。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0" t="16252" r="12719" b="25167"/>
          <a:stretch>
            <a:fillRect/>
          </a:stretch>
        </p:blipFill>
        <p:spPr bwMode="auto">
          <a:xfrm>
            <a:off x="1895476" y="3657600"/>
            <a:ext cx="8401047" cy="262889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矩形 6"/>
          <p:cNvSpPr/>
          <p:nvPr/>
        </p:nvSpPr>
        <p:spPr>
          <a:xfrm>
            <a:off x="9445132" y="3657600"/>
            <a:ext cx="694775" cy="254172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三、存储器</a:t>
            </a:r>
            <a:r>
              <a:rPr lang="en-US" altLang="zh-CN" dirty="0"/>
              <a:t>&gt;&gt;</a:t>
            </a:r>
            <a:r>
              <a:rPr lang="zh-CN" altLang="en-US" dirty="0"/>
              <a:t>外部存储器</a:t>
            </a:r>
            <a:r>
              <a:rPr lang="en-US" altLang="zh-CN" dirty="0"/>
              <a:t>&gt;&gt;</a:t>
            </a:r>
            <a:r>
              <a:rPr lang="zh-CN" altLang="en-US" dirty="0"/>
              <a:t>固态硬盘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2215513"/>
            <a:ext cx="10248249" cy="47157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62260"/>
            <a:ext cx="10515600" cy="41334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2400" dirty="0"/>
              <a:t>3) </a:t>
            </a:r>
            <a:r>
              <a:rPr lang="en-US" altLang="zh-CN" sz="2400" dirty="0">
                <a:solidFill>
                  <a:srgbClr val="7951ED"/>
                </a:solidFill>
              </a:rPr>
              <a:t>PCIE</a:t>
            </a:r>
            <a:r>
              <a:rPr lang="zh-CN" altLang="en-US" sz="2400" dirty="0">
                <a:solidFill>
                  <a:srgbClr val="7951ED"/>
                </a:solidFill>
              </a:rPr>
              <a:t>接口</a:t>
            </a:r>
            <a:r>
              <a:rPr lang="zh-CN" altLang="en-US" sz="2400" dirty="0"/>
              <a:t>的固态硬盘是目前桌面级</a:t>
            </a:r>
            <a:r>
              <a:rPr lang="en-US" altLang="zh-CN" sz="2400" dirty="0"/>
              <a:t>SSD</a:t>
            </a:r>
            <a:r>
              <a:rPr lang="zh-CN" altLang="en-US" sz="2400" dirty="0"/>
              <a:t>的顶级产品，理论传输速度要比</a:t>
            </a:r>
            <a:r>
              <a:rPr lang="en-US" altLang="zh-CN" sz="2400" dirty="0"/>
              <a:t>SATA</a:t>
            </a:r>
            <a:r>
              <a:rPr lang="zh-CN" altLang="en-US" sz="2400" dirty="0"/>
              <a:t>接口的固态硬盘高</a:t>
            </a:r>
            <a:r>
              <a:rPr lang="en-US" altLang="zh-CN" sz="2400" dirty="0"/>
              <a:t>3-6</a:t>
            </a:r>
            <a:r>
              <a:rPr lang="zh-CN" altLang="en-US" sz="2400" dirty="0"/>
              <a:t>倍，性能更加优秀，容量更大，因此价格也更加昂贵。</a:t>
            </a:r>
            <a:endParaRPr lang="zh-CN" altLang="en-US" sz="24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三、存储器</a:t>
            </a:r>
            <a:r>
              <a:rPr lang="en-US" altLang="zh-CN" dirty="0"/>
              <a:t>&gt;&gt;</a:t>
            </a:r>
            <a:r>
              <a:rPr lang="zh-CN" altLang="en-US" dirty="0"/>
              <a:t>外部存储器</a:t>
            </a:r>
            <a:r>
              <a:rPr lang="en-US" altLang="zh-CN" dirty="0"/>
              <a:t>&gt;&gt;</a:t>
            </a:r>
            <a:r>
              <a:rPr lang="zh-CN" altLang="en-US" dirty="0"/>
              <a:t>固态硬盘</a:t>
            </a:r>
            <a:endParaRPr lang="zh-CN" altLang="en-US" dirty="0"/>
          </a:p>
        </p:txBody>
      </p:sp>
      <p:graphicFrame>
        <p:nvGraphicFramePr>
          <p:cNvPr id="4" name="表格 7"/>
          <p:cNvGraphicFramePr/>
          <p:nvPr/>
        </p:nvGraphicFramePr>
        <p:xfrm>
          <a:off x="495300" y="1965960"/>
          <a:ext cx="10765734" cy="298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250"/>
                <a:gridCol w="1845946"/>
                <a:gridCol w="1900640"/>
                <a:gridCol w="3185964"/>
                <a:gridCol w="2041934"/>
              </a:tblGrid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ea"/>
                          <a:ea typeface="+mj-ea"/>
                        </a:rPr>
                        <a:t>接口类型</a:t>
                      </a:r>
                      <a:endParaRPr lang="zh-CN" altLang="en-US" sz="2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5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u="sng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ea"/>
                          <a:ea typeface="+mj-ea"/>
                        </a:rPr>
                        <a:t>SATA III</a:t>
                      </a:r>
                      <a:endParaRPr lang="zh-CN" altLang="en-US" sz="2400" b="0" u="sng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5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u="sng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ea"/>
                          <a:ea typeface="+mj-ea"/>
                        </a:rPr>
                        <a:t>M.2 SATA</a:t>
                      </a:r>
                      <a:endParaRPr lang="zh-CN" altLang="en-US" sz="2400" b="0" u="sng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5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u="sng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ea"/>
                          <a:ea typeface="+mj-ea"/>
                        </a:rPr>
                        <a:t>M.2 PCIE/</a:t>
                      </a:r>
                      <a:r>
                        <a:rPr lang="en-US" altLang="zh-CN" sz="2400" b="0" u="sng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ea"/>
                          <a:ea typeface="+mj-ea"/>
                        </a:rPr>
                        <a:t>NVMe</a:t>
                      </a:r>
                      <a:r>
                        <a:rPr lang="zh-CN" altLang="en-US" sz="2400" b="0" u="sng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ea"/>
                          <a:ea typeface="+mj-ea"/>
                        </a:rPr>
                        <a:t>协议</a:t>
                      </a:r>
                      <a:endParaRPr lang="zh-CN" altLang="en-US" sz="2400" b="0" u="sng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5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ea"/>
                          <a:ea typeface="+mj-ea"/>
                        </a:rPr>
                        <a:t>PCI-E</a:t>
                      </a:r>
                      <a:endParaRPr lang="zh-CN" altLang="en-US" sz="2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5FB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ea"/>
                          <a:ea typeface="+mj-ea"/>
                        </a:rPr>
                        <a:t>速度</a:t>
                      </a:r>
                      <a:endParaRPr lang="zh-CN" altLang="en-US" sz="2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ea"/>
                          <a:ea typeface="+mj-ea"/>
                        </a:rPr>
                        <a:t>6Gbps</a:t>
                      </a:r>
                      <a:endParaRPr lang="zh-CN" altLang="en-US" sz="2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ea"/>
                          <a:ea typeface="+mj-ea"/>
                        </a:rPr>
                        <a:t>6Gbps</a:t>
                      </a:r>
                      <a:endParaRPr lang="zh-CN" altLang="en-US" sz="2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ea"/>
                          <a:ea typeface="+mj-ea"/>
                        </a:rPr>
                        <a:t>10/32Gbps</a:t>
                      </a:r>
                      <a:endParaRPr lang="zh-CN" altLang="en-US" sz="2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ea"/>
                          <a:ea typeface="+mj-ea"/>
                        </a:rPr>
                        <a:t>20/32Gbps</a:t>
                      </a:r>
                      <a:endParaRPr lang="zh-CN" altLang="en-US" sz="2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ea"/>
                          <a:ea typeface="+mj-ea"/>
                        </a:rPr>
                        <a:t>体积</a:t>
                      </a:r>
                      <a:endParaRPr lang="zh-CN" altLang="en-US" sz="2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ea"/>
                          <a:ea typeface="+mj-ea"/>
                        </a:rPr>
                        <a:t>大</a:t>
                      </a:r>
                      <a:endParaRPr lang="zh-CN" altLang="en-US" sz="2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ea"/>
                          <a:ea typeface="+mj-ea"/>
                        </a:rPr>
                        <a:t>小</a:t>
                      </a:r>
                      <a:endParaRPr lang="zh-CN" altLang="en-US" sz="2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ea"/>
                          <a:ea typeface="+mj-ea"/>
                        </a:rPr>
                        <a:t>小</a:t>
                      </a:r>
                      <a:endParaRPr lang="zh-CN" altLang="en-US" sz="2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ea"/>
                          <a:ea typeface="+mj-ea"/>
                        </a:rPr>
                        <a:t>大</a:t>
                      </a:r>
                      <a:endParaRPr lang="zh-CN" altLang="en-US" sz="2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ea"/>
                          <a:ea typeface="+mj-ea"/>
                        </a:rPr>
                        <a:t>备注</a:t>
                      </a:r>
                      <a:endParaRPr lang="zh-CN" altLang="en-US" sz="2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ea"/>
                          <a:ea typeface="+mj-ea"/>
                        </a:rPr>
                        <a:t>绝对主流</a:t>
                      </a:r>
                      <a:endParaRPr lang="en-US" altLang="zh-CN" sz="2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lang="zh-CN" altLang="en-US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ea"/>
                          <a:ea typeface="+mj-ea"/>
                        </a:rPr>
                        <a:t>将被淘汰</a:t>
                      </a:r>
                      <a:endParaRPr lang="zh-CN" altLang="en-US" sz="2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ea"/>
                          <a:ea typeface="+mj-ea"/>
                        </a:rPr>
                        <a:t>主流</a:t>
                      </a:r>
                      <a:endParaRPr lang="en-US" altLang="zh-CN" sz="2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lang="zh-CN" altLang="en-US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ea"/>
                          <a:ea typeface="+mj-ea"/>
                        </a:rPr>
                        <a:t>低端</a:t>
                      </a:r>
                      <a:endParaRPr lang="zh-CN" altLang="en-US" sz="2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ea"/>
                          <a:ea typeface="+mj-ea"/>
                        </a:rPr>
                        <a:t>主流</a:t>
                      </a:r>
                      <a:endParaRPr lang="en-US" altLang="zh-CN" sz="2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lang="zh-CN" altLang="en-US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ea"/>
                          <a:ea typeface="+mj-ea"/>
                        </a:rPr>
                        <a:t>中高端</a:t>
                      </a:r>
                      <a:endParaRPr lang="zh-CN" altLang="en-US" sz="2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ea"/>
                          <a:ea typeface="+mj-ea"/>
                        </a:rPr>
                        <a:t>主流</a:t>
                      </a:r>
                      <a:endParaRPr lang="en-US" altLang="zh-CN" sz="2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lang="zh-CN" altLang="en-US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ea"/>
                          <a:ea typeface="+mj-ea"/>
                        </a:rPr>
                        <a:t>高端</a:t>
                      </a:r>
                      <a:endParaRPr lang="zh-CN" altLang="en-US" sz="2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三、存储器</a:t>
            </a:r>
            <a:r>
              <a:rPr lang="en-US" altLang="zh-CN" dirty="0"/>
              <a:t>&gt;&gt;</a:t>
            </a:r>
            <a:r>
              <a:rPr lang="zh-CN" altLang="en-US" dirty="0"/>
              <a:t>外部存储器</a:t>
            </a:r>
            <a:r>
              <a:rPr lang="en-US" altLang="zh-CN" dirty="0"/>
              <a:t>&gt;&gt;</a:t>
            </a:r>
            <a:r>
              <a:rPr lang="zh-CN" altLang="en-US" dirty="0"/>
              <a:t>光盘</a:t>
            </a:r>
            <a:endParaRPr lang="zh-CN" altLang="en-US" dirty="0"/>
          </a:p>
        </p:txBody>
      </p:sp>
      <p:graphicFrame>
        <p:nvGraphicFramePr>
          <p:cNvPr id="4" name="Group 5"/>
          <p:cNvGraphicFramePr>
            <a:graphicFrameLocks noGrp="1"/>
          </p:cNvGraphicFramePr>
          <p:nvPr/>
        </p:nvGraphicFramePr>
        <p:xfrm>
          <a:off x="2654301" y="1723854"/>
          <a:ext cx="8420098" cy="2590800"/>
        </p:xfrm>
        <a:graphic>
          <a:graphicData uri="http://schemas.openxmlformats.org/drawingml/2006/table">
            <a:tbl>
              <a:tblPr/>
              <a:tblGrid>
                <a:gridCol w="1715032"/>
                <a:gridCol w="1818402"/>
                <a:gridCol w="2488753"/>
                <a:gridCol w="2397911"/>
              </a:tblGrid>
              <a:tr h="3305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5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CD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5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DVD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5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BD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D5FB"/>
                    </a:solidFill>
                  </a:tcPr>
                </a:tc>
              </a:tr>
              <a:tr h="3703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激光波长</a:t>
                      </a:r>
                      <a:endParaRPr kumimoji="0" 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780nm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650nm</a:t>
                      </a: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红色激光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405nm</a:t>
                      </a: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蓝色激光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50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轨道间距</a:t>
                      </a:r>
                      <a:endParaRPr kumimoji="0" 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1.6um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0.74um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0.32um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50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凹陷长度</a:t>
                      </a:r>
                      <a:endParaRPr kumimoji="0" 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最小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0.8um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最小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0.4um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最小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0.15um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52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数据容量</a:t>
                      </a:r>
                      <a:endParaRPr kumimoji="0" 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700MB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4.7GB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双层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8.5GB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25GB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双层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50GB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四层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128GB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A90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824260" y="1356736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n"/>
            </a:pPr>
            <a:r>
              <a:rPr lang="zh-CN" altLang="en-US" sz="2000" dirty="0">
                <a:latin typeface="+mj-ea"/>
                <a:ea typeface="+mj-ea"/>
              </a:rPr>
              <a:t>根据光盘结构</a:t>
            </a:r>
            <a:endParaRPr lang="zh-CN" altLang="en-US" sz="2000" dirty="0">
              <a:latin typeface="+mj-ea"/>
              <a:ea typeface="+mj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24260" y="4502453"/>
            <a:ext cx="1042283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n"/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按其读写功能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  <a:p>
            <a:pPr marL="742950" lvl="1" indent="-285750">
              <a:buFont typeface="Wingdings" panose="05000000000000000000" pitchFamily="2" charset="2"/>
              <a:buChar char="n"/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只读光盘：数据在生产时写入，用户只能读，如</a:t>
            </a: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CD-ROM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、</a:t>
            </a: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DVD-ROM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；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  <a:p>
            <a:pPr marL="742950" lvl="1" indent="-285750">
              <a:buFont typeface="Wingdings" panose="05000000000000000000" pitchFamily="2" charset="2"/>
              <a:buChar char="n"/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一次性刻录光盘：支持对光盘剩余空间逐次写入，但已写入空间不允许重新写入，如，</a:t>
            </a: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DVD-R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；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  <a:p>
            <a:pPr marL="742950" lvl="1" indent="-285750">
              <a:buFont typeface="Wingdings" panose="05000000000000000000" pitchFamily="2" charset="2"/>
              <a:buChar char="n"/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反复读写光盘：允许在擦除了盘片上原有的数据以后重新写入新的数据，如，</a:t>
            </a: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DVD-RW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。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91544" y="1052737"/>
            <a:ext cx="7886700" cy="637953"/>
          </a:xfrm>
        </p:spPr>
        <p:txBody>
          <a:bodyPr/>
          <a:lstStyle/>
          <a:p>
            <a:r>
              <a:rPr lang="zh-CN" altLang="en-US" dirty="0"/>
              <a:t>习题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052736"/>
            <a:ext cx="10515600" cy="564016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altLang="zh-CN" dirty="0"/>
              <a:t>1</a:t>
            </a:r>
            <a:r>
              <a:rPr lang="zh-CN" altLang="en-US" dirty="0"/>
              <a:t>、移动硬盘或优盘连接计算机所使用的接口通常是（</a:t>
            </a:r>
            <a:r>
              <a:rPr lang="en-US" altLang="zh-CN" dirty="0"/>
              <a:t>                   )     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A RS-232C</a:t>
            </a:r>
            <a:r>
              <a:rPr lang="zh-CN" altLang="en-US" dirty="0"/>
              <a:t>接口	</a:t>
            </a:r>
            <a:r>
              <a:rPr lang="en-US" altLang="zh-CN" dirty="0"/>
              <a:t>B </a:t>
            </a:r>
            <a:r>
              <a:rPr lang="zh-CN" altLang="en-US" dirty="0"/>
              <a:t>并行接口	</a:t>
            </a:r>
            <a:r>
              <a:rPr lang="en-US" altLang="zh-CN" dirty="0"/>
              <a:t>C USB	D UBS</a:t>
            </a: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2</a:t>
            </a:r>
            <a:r>
              <a:rPr lang="zh-CN" altLang="en-US" dirty="0"/>
              <a:t>、对</a:t>
            </a:r>
            <a:r>
              <a:rPr lang="en-US" altLang="zh-CN" dirty="0"/>
              <a:t>CD-ROM</a:t>
            </a:r>
            <a:r>
              <a:rPr lang="zh-CN" altLang="en-US" dirty="0"/>
              <a:t>可以进行的操作是（</a:t>
            </a:r>
            <a:r>
              <a:rPr lang="en-US" altLang="zh-CN" dirty="0"/>
              <a:t>        </a:t>
            </a:r>
            <a:r>
              <a:rPr lang="zh-CN" altLang="en-US" dirty="0"/>
              <a:t>）。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A</a:t>
            </a:r>
            <a:r>
              <a:rPr lang="zh-CN" altLang="en-US" dirty="0"/>
              <a:t>读或写 	</a:t>
            </a:r>
            <a:r>
              <a:rPr lang="en-US" altLang="zh-CN" dirty="0"/>
              <a:t>B</a:t>
            </a:r>
            <a:r>
              <a:rPr lang="zh-CN" altLang="en-US" dirty="0"/>
              <a:t>只能读不能写	</a:t>
            </a:r>
            <a:r>
              <a:rPr lang="en-US" altLang="zh-CN" dirty="0"/>
              <a:t>C</a:t>
            </a:r>
            <a:r>
              <a:rPr lang="zh-CN" altLang="en-US" dirty="0"/>
              <a:t>只能写不能读	</a:t>
            </a:r>
            <a:r>
              <a:rPr lang="en-US" altLang="zh-CN" dirty="0"/>
              <a:t>D</a:t>
            </a:r>
            <a:r>
              <a:rPr lang="zh-CN" altLang="en-US" dirty="0"/>
              <a:t>能存不能取</a:t>
            </a:r>
            <a:endParaRPr lang="en-US" altLang="zh-CN" dirty="0"/>
          </a:p>
          <a:p>
            <a:pPr marL="0" indent="0">
              <a:buNone/>
            </a:pP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3</a:t>
            </a:r>
            <a:r>
              <a:rPr lang="zh-CN" altLang="en-US" dirty="0"/>
              <a:t>、</a:t>
            </a:r>
            <a:r>
              <a:rPr lang="en-US" altLang="zh-CN" dirty="0"/>
              <a:t>DVD-ROM</a:t>
            </a:r>
            <a:r>
              <a:rPr lang="zh-CN" altLang="en-US" dirty="0"/>
              <a:t>属于（</a:t>
            </a:r>
            <a:r>
              <a:rPr lang="en-US" altLang="zh-CN" dirty="0"/>
              <a:t>      </a:t>
            </a:r>
            <a:r>
              <a:rPr lang="zh-CN" altLang="en-US" dirty="0"/>
              <a:t>）。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A</a:t>
            </a:r>
            <a:r>
              <a:rPr lang="zh-CN" altLang="en-US" dirty="0"/>
              <a:t>大容量可读可写外存储器	</a:t>
            </a:r>
            <a:r>
              <a:rPr lang="en-US" altLang="zh-CN" dirty="0"/>
              <a:t>B</a:t>
            </a:r>
            <a:r>
              <a:rPr lang="zh-CN" altLang="en-US" dirty="0"/>
              <a:t>大容量只读外部存储器	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C CPU</a:t>
            </a:r>
            <a:r>
              <a:rPr lang="zh-CN" altLang="en-US" dirty="0"/>
              <a:t>可直接存取的存储器	  </a:t>
            </a:r>
            <a:r>
              <a:rPr lang="en-US" altLang="zh-CN" dirty="0"/>
              <a:t>D</a:t>
            </a:r>
            <a:r>
              <a:rPr lang="zh-CN" altLang="en-US" dirty="0"/>
              <a:t>只读内存储器</a:t>
            </a:r>
            <a:endParaRPr lang="en-US" altLang="zh-CN" dirty="0"/>
          </a:p>
          <a:p>
            <a:pPr marL="0" indent="0">
              <a:buNone/>
            </a:pP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4</a:t>
            </a:r>
            <a:r>
              <a:rPr lang="zh-CN" altLang="en-US" dirty="0"/>
              <a:t>、在</a:t>
            </a:r>
            <a:r>
              <a:rPr lang="en-US" altLang="zh-CN" dirty="0"/>
              <a:t>CD</a:t>
            </a:r>
            <a:r>
              <a:rPr lang="zh-CN" altLang="en-US" dirty="0"/>
              <a:t>光盘上标记有“</a:t>
            </a:r>
            <a:r>
              <a:rPr lang="en-US" altLang="zh-CN" dirty="0"/>
              <a:t>CD-RW</a:t>
            </a:r>
            <a:r>
              <a:rPr lang="zh-CN" altLang="en-US" dirty="0"/>
              <a:t>字样，此标记表明这光盘</a:t>
            </a:r>
            <a:r>
              <a:rPr lang="en-US" altLang="zh-CN" dirty="0"/>
              <a:t>(          )</a:t>
            </a:r>
            <a:r>
              <a:rPr lang="zh-CN" altLang="en-US" dirty="0"/>
              <a:t>。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A</a:t>
            </a:r>
            <a:r>
              <a:rPr lang="zh-CN" altLang="en-US" dirty="0"/>
              <a:t>只能写入一次，可以反复读出的一次性写入光盘	  </a:t>
            </a:r>
            <a:r>
              <a:rPr lang="en-US" altLang="zh-CN" dirty="0"/>
              <a:t>B</a:t>
            </a:r>
            <a:r>
              <a:rPr lang="zh-CN" altLang="en-US" dirty="0"/>
              <a:t>可多次擦除型光盘	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C</a:t>
            </a:r>
            <a:r>
              <a:rPr lang="zh-CN" altLang="en-US" dirty="0"/>
              <a:t>只能读出，不能写入的只读光盘	</a:t>
            </a:r>
            <a:r>
              <a:rPr lang="en-US" altLang="zh-CN" dirty="0"/>
              <a:t>D RW</a:t>
            </a:r>
            <a:r>
              <a:rPr lang="zh-CN" altLang="en-US" dirty="0"/>
              <a:t>是</a:t>
            </a:r>
            <a:r>
              <a:rPr lang="en-US" altLang="zh-CN" dirty="0"/>
              <a:t>Read and Write</a:t>
            </a:r>
            <a:r>
              <a:rPr lang="zh-CN" altLang="en-US" dirty="0"/>
              <a:t>的缩写</a:t>
            </a:r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740896" y="998193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7951ED"/>
                </a:solidFill>
              </a:rPr>
              <a:t>C</a:t>
            </a:r>
            <a:endParaRPr lang="zh-CN" altLang="en-US" sz="2400" dirty="0">
              <a:solidFill>
                <a:srgbClr val="7951ED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07768" y="230657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7951ED"/>
                </a:solidFill>
              </a:rPr>
              <a:t>B</a:t>
            </a:r>
            <a:endParaRPr lang="zh-CN" altLang="en-US" sz="2400" dirty="0">
              <a:solidFill>
                <a:srgbClr val="7951ED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37768" y="3575497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7951ED"/>
                </a:solidFill>
              </a:rPr>
              <a:t>B</a:t>
            </a:r>
            <a:endParaRPr lang="zh-CN" altLang="en-US" sz="2400" dirty="0">
              <a:solidFill>
                <a:srgbClr val="7951ED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34894" y="5284044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7951ED"/>
                </a:solidFill>
              </a:rPr>
              <a:t>B</a:t>
            </a:r>
            <a:endParaRPr lang="zh-CN" altLang="en-US" sz="2400" dirty="0">
              <a:solidFill>
                <a:srgbClr val="7951ED"/>
              </a:solidFill>
            </a:endParaRPr>
          </a:p>
        </p:txBody>
      </p:sp>
      <p:sp>
        <p:nvSpPr>
          <p:cNvPr id="8" name="标题 1"/>
          <p:cNvSpPr txBox="1"/>
          <p:nvPr/>
        </p:nvSpPr>
        <p:spPr>
          <a:xfrm>
            <a:off x="1769165" y="57336"/>
            <a:ext cx="10422835" cy="9203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3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习题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0" y="0"/>
            <a:ext cx="12208565" cy="997200"/>
            <a:chOff x="0" y="0"/>
            <a:chExt cx="12208565" cy="997200"/>
          </a:xfrm>
        </p:grpSpPr>
        <p:sp>
          <p:nvSpPr>
            <p:cNvPr id="4" name="矩形 3"/>
            <p:cNvSpPr/>
            <p:nvPr/>
          </p:nvSpPr>
          <p:spPr>
            <a:xfrm>
              <a:off x="0" y="0"/>
              <a:ext cx="12192000" cy="997200"/>
            </a:xfrm>
            <a:prstGeom prst="rect">
              <a:avLst/>
            </a:prstGeom>
            <a:solidFill>
              <a:srgbClr val="7A3B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5" name="对象 4"/>
            <p:cNvGraphicFramePr>
              <a:graphicFrameLocks noChangeAspect="1"/>
            </p:cNvGraphicFramePr>
            <p:nvPr/>
          </p:nvGraphicFramePr>
          <p:xfrm>
            <a:off x="0" y="0"/>
            <a:ext cx="10661650" cy="996950"/>
          </p:xfrm>
          <a:graphic>
            <a:graphicData uri="http://schemas.openxmlformats.org/presentationml/2006/ole"/>
          </a:graphic>
        </p:graphicFrame>
        <p:sp>
          <p:nvSpPr>
            <p:cNvPr id="6" name="矩形 5"/>
            <p:cNvSpPr/>
            <p:nvPr/>
          </p:nvSpPr>
          <p:spPr>
            <a:xfrm>
              <a:off x="1623115" y="0"/>
              <a:ext cx="10585450" cy="997200"/>
            </a:xfrm>
            <a:prstGeom prst="rect">
              <a:avLst/>
            </a:prstGeom>
            <a:solidFill>
              <a:srgbClr val="7A3B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日期占位符 3"/>
          <p:cNvSpPr txBox="1"/>
          <p:nvPr/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ED4F72F-0C30-4BC5-8116-96E407D9F8B2}" type="datetimeFigureOut">
              <a:rPr lang="zh-CN" altLang="en-US" smtClean="0"/>
            </a:fld>
            <a:endParaRPr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0" y="6246536"/>
            <a:ext cx="12192000" cy="608400"/>
            <a:chOff x="0" y="6246536"/>
            <a:chExt cx="12192000" cy="608400"/>
          </a:xfrm>
        </p:grpSpPr>
        <p:sp>
          <p:nvSpPr>
            <p:cNvPr id="8" name="矩形 7"/>
            <p:cNvSpPr/>
            <p:nvPr/>
          </p:nvSpPr>
          <p:spPr>
            <a:xfrm>
              <a:off x="0" y="6246536"/>
              <a:ext cx="12192000" cy="608400"/>
            </a:xfrm>
            <a:prstGeom prst="rect">
              <a:avLst/>
            </a:prstGeom>
            <a:solidFill>
              <a:srgbClr val="7A3B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1" name="对象 10"/>
            <p:cNvGraphicFramePr>
              <a:graphicFrameLocks noChangeAspect="1"/>
            </p:cNvGraphicFramePr>
            <p:nvPr/>
          </p:nvGraphicFramePr>
          <p:xfrm>
            <a:off x="765175" y="6276098"/>
            <a:ext cx="10661650" cy="549275"/>
          </p:xfrm>
          <a:graphic>
            <a:graphicData uri="http://schemas.openxmlformats.org/presentationml/2006/ole"/>
          </a:graphic>
        </p:graphicFrame>
      </p:grp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3" t="8210" r="45766" b="8780"/>
          <a:stretch>
            <a:fillRect/>
          </a:stretch>
        </p:blipFill>
        <p:spPr>
          <a:xfrm>
            <a:off x="671441" y="1059253"/>
            <a:ext cx="4164203" cy="5172502"/>
          </a:xfrm>
          <a:prstGeom prst="rect">
            <a:avLst/>
          </a:prstGeom>
        </p:spPr>
      </p:pic>
      <p:sp>
        <p:nvSpPr>
          <p:cNvPr id="30" name="圆角矩形 21"/>
          <p:cNvSpPr/>
          <p:nvPr/>
        </p:nvSpPr>
        <p:spPr>
          <a:xfrm rot="19656332">
            <a:off x="2753544" y="4152090"/>
            <a:ext cx="2038211" cy="68375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486BFD"/>
              </a:gs>
              <a:gs pos="50000">
                <a:srgbClr val="6A3DE0"/>
              </a:gs>
              <a:gs pos="100000">
                <a:srgbClr val="8C0E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3104227" y="3935026"/>
            <a:ext cx="2292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目</a:t>
            </a:r>
            <a:r>
              <a:rPr lang="zh-CN" altLang="en-US" sz="4000" dirty="0">
                <a:solidFill>
                  <a:schemeClr val="bg1"/>
                </a:solidFill>
                <a:cs typeface="+mn-ea"/>
                <a:sym typeface="+mn-lt"/>
              </a:rPr>
              <a:t>录</a:t>
            </a:r>
            <a:endParaRPr lang="zh-CN" altLang="en-US" sz="4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3040562" y="4493967"/>
            <a:ext cx="1665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CONTENT</a:t>
            </a:r>
            <a:endParaRPr lang="zh-CN" altLang="en-US" sz="2400" dirty="0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内容占位符 2"/>
          <p:cNvSpPr>
            <a:spLocks noGrp="1"/>
          </p:cNvSpPr>
          <p:nvPr>
            <p:ph idx="1"/>
          </p:nvPr>
        </p:nvSpPr>
        <p:spPr>
          <a:xfrm>
            <a:off x="5772301" y="1515438"/>
            <a:ext cx="7886700" cy="4260131"/>
          </a:xfrm>
        </p:spPr>
        <p:txBody>
          <a:bodyPr>
            <a:normAutofit lnSpcReduction="10000"/>
          </a:bodyPr>
          <a:lstStyle/>
          <a:p>
            <a:r>
              <a:rPr lang="zh-CN" altLang="en-US" dirty="0">
                <a:solidFill>
                  <a:srgbClr val="7951ED"/>
                </a:solidFill>
              </a:rPr>
              <a:t>计算机硬件系统</a:t>
            </a:r>
            <a:endParaRPr lang="en-US" altLang="zh-CN" dirty="0">
              <a:solidFill>
                <a:srgbClr val="7951ED"/>
              </a:solidFill>
            </a:endParaRPr>
          </a:p>
          <a:p>
            <a:pPr lvl="1"/>
            <a:r>
              <a:rPr lang="zh-CN" altLang="en-US" dirty="0"/>
              <a:t>计算机硬件结构</a:t>
            </a:r>
            <a:endParaRPr lang="en-US" altLang="zh-CN" dirty="0"/>
          </a:p>
          <a:p>
            <a:pPr lvl="1"/>
            <a:r>
              <a:rPr lang="en-US" altLang="zh-CN" dirty="0"/>
              <a:t>CPU</a:t>
            </a:r>
            <a:r>
              <a:rPr lang="zh-CN" altLang="en-US" dirty="0"/>
              <a:t>（运算器和控制器）</a:t>
            </a:r>
            <a:endParaRPr lang="en-US" altLang="zh-CN" dirty="0"/>
          </a:p>
          <a:p>
            <a:pPr lvl="1"/>
            <a:r>
              <a:rPr lang="zh-CN" altLang="en-US" dirty="0"/>
              <a:t>存储器（内存和外存）</a:t>
            </a:r>
            <a:endParaRPr lang="en-US" altLang="zh-CN" dirty="0"/>
          </a:p>
          <a:p>
            <a:pPr lvl="1"/>
            <a:r>
              <a:rPr lang="zh-CN" altLang="en-US" dirty="0"/>
              <a:t>输入设备</a:t>
            </a:r>
            <a:endParaRPr lang="en-US" altLang="zh-CN" dirty="0"/>
          </a:p>
          <a:p>
            <a:pPr lvl="1"/>
            <a:r>
              <a:rPr lang="zh-CN" altLang="en-US" dirty="0"/>
              <a:t>输出设备</a:t>
            </a:r>
            <a:endParaRPr lang="en-US" altLang="zh-CN" dirty="0"/>
          </a:p>
          <a:p>
            <a:r>
              <a:rPr lang="zh-CN" altLang="en-US" dirty="0"/>
              <a:t>计算机软件系统</a:t>
            </a:r>
            <a:endParaRPr lang="zh-CN" alt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三、存储器</a:t>
            </a:r>
            <a:r>
              <a:rPr lang="en-US" altLang="zh-CN" dirty="0"/>
              <a:t>&gt;&gt;</a:t>
            </a:r>
            <a:r>
              <a:rPr lang="zh-CN" altLang="en-US" dirty="0"/>
              <a:t>层次结构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03300" y="1362260"/>
            <a:ext cx="10515600" cy="41334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en-US" sz="2400" dirty="0"/>
              <a:t>各种</a:t>
            </a:r>
            <a:r>
              <a:rPr lang="zh-CN" altLang="zh-CN" sz="2400" dirty="0"/>
              <a:t>存储器</a:t>
            </a:r>
            <a:r>
              <a:rPr lang="zh-CN" altLang="en-US" sz="2400" dirty="0"/>
              <a:t>性能比较</a:t>
            </a:r>
            <a:endParaRPr lang="en-US" altLang="zh-CN" sz="2400" dirty="0"/>
          </a:p>
          <a:p>
            <a:pPr marL="0" indent="0">
              <a:buNone/>
            </a:pPr>
            <a:endParaRPr lang="en-US" altLang="zh-CN" sz="2400" dirty="0"/>
          </a:p>
          <a:p>
            <a:pPr marL="0" indent="0">
              <a:buNone/>
            </a:pPr>
            <a:endParaRPr lang="en-US" altLang="zh-CN" sz="2400" dirty="0"/>
          </a:p>
          <a:p>
            <a:pPr marL="0" indent="0">
              <a:buNone/>
            </a:pPr>
            <a:endParaRPr lang="en-US" altLang="zh-CN" sz="2400" dirty="0"/>
          </a:p>
          <a:p>
            <a:pPr marL="0" indent="0">
              <a:buNone/>
            </a:pPr>
            <a:endParaRPr lang="en-US" altLang="zh-CN" sz="2400" dirty="0"/>
          </a:p>
          <a:p>
            <a:pPr marL="0" indent="0">
              <a:buNone/>
            </a:pPr>
            <a:endParaRPr lang="en-US" altLang="zh-CN" sz="2400" dirty="0"/>
          </a:p>
          <a:p>
            <a:pPr marL="0" indent="0">
              <a:buNone/>
            </a:pPr>
            <a:r>
              <a:rPr lang="zh-CN" altLang="en-US" sz="2400" b="1" dirty="0">
                <a:solidFill>
                  <a:srgbClr val="7951ED"/>
                </a:solidFill>
              </a:rPr>
              <a:t>内存与</a:t>
            </a:r>
            <a:r>
              <a:rPr lang="en-US" altLang="zh-CN" sz="2400" b="1" dirty="0">
                <a:solidFill>
                  <a:srgbClr val="7951ED"/>
                </a:solidFill>
              </a:rPr>
              <a:t>CPU</a:t>
            </a:r>
            <a:r>
              <a:rPr lang="zh-CN" altLang="en-US" sz="2400" b="1" dirty="0">
                <a:solidFill>
                  <a:srgbClr val="7951ED"/>
                </a:solidFill>
              </a:rPr>
              <a:t>速度不匹配！</a:t>
            </a:r>
            <a:endParaRPr lang="zh-CN" altLang="en-US" sz="2400" b="1" dirty="0">
              <a:solidFill>
                <a:srgbClr val="7951ED"/>
              </a:solidFill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38325" y="2564904"/>
            <a:ext cx="8515350" cy="2527486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008322" y="3390548"/>
            <a:ext cx="1116000" cy="75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三、存储器</a:t>
            </a:r>
            <a:r>
              <a:rPr lang="en-US" altLang="zh-CN" dirty="0"/>
              <a:t>&gt;&gt;</a:t>
            </a:r>
            <a:r>
              <a:rPr lang="zh-CN" altLang="en-US" dirty="0"/>
              <a:t>层次结构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62260"/>
            <a:ext cx="10515600" cy="41334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2400" b="1" dirty="0">
                <a:solidFill>
                  <a:srgbClr val="7951ED"/>
                </a:solidFill>
              </a:rPr>
              <a:t>高速缓冲存储器</a:t>
            </a:r>
            <a:r>
              <a:rPr lang="en-US" altLang="zh-CN" sz="2400" b="1" dirty="0">
                <a:solidFill>
                  <a:srgbClr val="7951ED"/>
                </a:solidFill>
              </a:rPr>
              <a:t>cache</a:t>
            </a:r>
            <a:endParaRPr lang="en-US" altLang="zh-CN" sz="2400" b="1" dirty="0">
              <a:solidFill>
                <a:srgbClr val="7951ED"/>
              </a:solidFill>
            </a:endParaRPr>
          </a:p>
          <a:p>
            <a:r>
              <a:rPr lang="zh-CN" altLang="en-US" sz="2400" dirty="0"/>
              <a:t>为了解决</a:t>
            </a:r>
            <a:r>
              <a:rPr lang="en-US" altLang="zh-CN" sz="2400" dirty="0"/>
              <a:t>CPU</a:t>
            </a:r>
            <a:r>
              <a:rPr lang="zh-CN" altLang="en-US" sz="2400" dirty="0"/>
              <a:t>与内存之间的速度不匹配问题而设。</a:t>
            </a:r>
            <a:endParaRPr lang="en-US" altLang="zh-CN" sz="2400" dirty="0"/>
          </a:p>
          <a:p>
            <a:r>
              <a:rPr lang="zh-CN" altLang="en-US" sz="2400" dirty="0"/>
              <a:t>位于</a:t>
            </a:r>
            <a:r>
              <a:rPr lang="en-US" altLang="zh-CN" sz="2400" dirty="0"/>
              <a:t>CPU</a:t>
            </a:r>
            <a:r>
              <a:rPr lang="zh-CN" altLang="en-US" sz="2400" dirty="0"/>
              <a:t>与内存之间，由</a:t>
            </a:r>
            <a:r>
              <a:rPr lang="en-US" altLang="zh-CN" sz="2400" dirty="0"/>
              <a:t>SRAM</a:t>
            </a:r>
            <a:r>
              <a:rPr lang="zh-CN" altLang="en-US" sz="2400" dirty="0"/>
              <a:t>组成，一般位于</a:t>
            </a:r>
            <a:r>
              <a:rPr lang="en-US" altLang="zh-CN" sz="2400" dirty="0"/>
              <a:t>CPU</a:t>
            </a:r>
            <a:r>
              <a:rPr lang="zh-CN" altLang="en-US" sz="2400" dirty="0"/>
              <a:t>内部，速度接近</a:t>
            </a:r>
            <a:r>
              <a:rPr lang="en-US" altLang="zh-CN" sz="2400" dirty="0"/>
              <a:t>CPU</a:t>
            </a:r>
            <a:r>
              <a:rPr lang="zh-CN" altLang="en-US" sz="2400" dirty="0"/>
              <a:t>。</a:t>
            </a:r>
            <a:endParaRPr lang="en-US" altLang="zh-CN" sz="2400" dirty="0"/>
          </a:p>
          <a:p>
            <a:r>
              <a:rPr lang="en-US" altLang="zh-CN" sz="2400" dirty="0"/>
              <a:t>CPU</a:t>
            </a:r>
            <a:r>
              <a:rPr lang="zh-CN" altLang="en-US" sz="2400" dirty="0"/>
              <a:t>需要读写数据或指令时，先查询高速缓存。若有，从</a:t>
            </a:r>
            <a:r>
              <a:rPr lang="en-US" altLang="zh-CN" sz="2400" dirty="0"/>
              <a:t>cache</a:t>
            </a:r>
            <a:r>
              <a:rPr lang="zh-CN" altLang="en-US" sz="2400" dirty="0"/>
              <a:t>中读写；无，方从内存读写。</a:t>
            </a:r>
            <a:endParaRPr lang="zh-CN" altLang="en-US" sz="2400" dirty="0"/>
          </a:p>
          <a:p>
            <a:endParaRPr lang="zh-CN" altLang="en-US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241" y="4302126"/>
            <a:ext cx="5370337" cy="2200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三、存储器</a:t>
            </a:r>
            <a:r>
              <a:rPr lang="en-US" altLang="zh-CN" dirty="0"/>
              <a:t>&gt;&gt;</a:t>
            </a:r>
            <a:r>
              <a:rPr lang="zh-CN" altLang="en-US" dirty="0"/>
              <a:t>层次结构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69165" y="4510586"/>
            <a:ext cx="7886700" cy="16448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1600" b="1" dirty="0"/>
              <a:t>扩展：存储器的层次结构：</a:t>
            </a:r>
            <a:endParaRPr lang="zh-CN" altLang="en-US" sz="1600" b="1" dirty="0"/>
          </a:p>
          <a:p>
            <a:r>
              <a:rPr lang="zh-CN" altLang="en-US" sz="1600" dirty="0"/>
              <a:t>速度接近</a:t>
            </a:r>
            <a:r>
              <a:rPr lang="en-US" altLang="zh-CN" sz="1600" dirty="0"/>
              <a:t>CPU</a:t>
            </a:r>
            <a:r>
              <a:rPr lang="zh-CN" altLang="en-US" sz="1600" dirty="0"/>
              <a:t>内部的</a:t>
            </a:r>
            <a:r>
              <a:rPr lang="en-US" altLang="zh-CN" sz="1600" dirty="0"/>
              <a:t>cache</a:t>
            </a:r>
            <a:r>
              <a:rPr lang="zh-CN" altLang="en-US" sz="1600" dirty="0"/>
              <a:t>的速度</a:t>
            </a:r>
            <a:endParaRPr lang="zh-CN" altLang="en-US" sz="1600" dirty="0"/>
          </a:p>
          <a:p>
            <a:r>
              <a:rPr lang="zh-CN" altLang="en-US" sz="1600" dirty="0"/>
              <a:t>容量和位成本接近慢速且廉价的外存</a:t>
            </a:r>
            <a:endParaRPr lang="zh-CN" altLang="en-US" sz="16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2042" y="1433015"/>
            <a:ext cx="11142864" cy="2789116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习题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549400" y="1578698"/>
            <a:ext cx="8489950" cy="527930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zh-CN" sz="2000" dirty="0"/>
              <a:t>1</a:t>
            </a:r>
            <a:r>
              <a:rPr lang="zh-CN" altLang="en-US" sz="2000" dirty="0"/>
              <a:t>、</a:t>
            </a:r>
            <a:r>
              <a:rPr lang="en-US" altLang="zh-CN" sz="2000" dirty="0"/>
              <a:t>Cache</a:t>
            </a:r>
            <a:r>
              <a:rPr lang="zh-CN" altLang="en-US" sz="2000" dirty="0"/>
              <a:t>的中文译名是（</a:t>
            </a:r>
            <a:r>
              <a:rPr lang="en-US" altLang="zh-CN" sz="2000" dirty="0"/>
              <a:t>            </a:t>
            </a:r>
            <a:r>
              <a:rPr lang="zh-CN" altLang="en-US" sz="2000" dirty="0"/>
              <a:t>）。			</a:t>
            </a:r>
            <a:endParaRPr lang="zh-CN" altLang="en-US" sz="2000" dirty="0"/>
          </a:p>
          <a:p>
            <a:pPr marL="0" indent="0">
              <a:buNone/>
            </a:pPr>
            <a:r>
              <a:rPr lang="en-US" altLang="zh-CN" sz="2000" dirty="0"/>
              <a:t>A</a:t>
            </a:r>
            <a:r>
              <a:rPr lang="zh-CN" altLang="en-US" sz="2000" dirty="0"/>
              <a:t>缓冲器	 </a:t>
            </a:r>
            <a:r>
              <a:rPr lang="en-US" altLang="zh-CN" sz="2000" dirty="0"/>
              <a:t>B</a:t>
            </a:r>
            <a:r>
              <a:rPr lang="zh-CN" altLang="en-US" sz="2000" dirty="0"/>
              <a:t>只读存储器	</a:t>
            </a:r>
            <a:r>
              <a:rPr lang="en-US" altLang="zh-CN" sz="2000" dirty="0"/>
              <a:t>C</a:t>
            </a:r>
            <a:r>
              <a:rPr lang="zh-CN" altLang="en-US" sz="2000" dirty="0"/>
              <a:t>高速缓冲存储器	 </a:t>
            </a:r>
            <a:r>
              <a:rPr lang="en-US" altLang="zh-CN" sz="2000" dirty="0"/>
              <a:t>D</a:t>
            </a:r>
            <a:r>
              <a:rPr lang="zh-CN" altLang="en-US" sz="2000" dirty="0"/>
              <a:t>可编程只读存储器</a:t>
            </a:r>
            <a:endParaRPr lang="en-US" altLang="zh-CN" sz="2000" dirty="0"/>
          </a:p>
          <a:p>
            <a:pPr marL="0" indent="0">
              <a:buNone/>
            </a:pPr>
            <a:endParaRPr lang="zh-CN" altLang="en-US" sz="2000" dirty="0"/>
          </a:p>
          <a:p>
            <a:pPr marL="0" indent="0">
              <a:buNone/>
            </a:pPr>
            <a:r>
              <a:rPr lang="en-US" altLang="zh-CN" sz="2000" dirty="0"/>
              <a:t>2</a:t>
            </a:r>
            <a:r>
              <a:rPr lang="zh-CN" altLang="en-US" sz="2000" dirty="0"/>
              <a:t>、配置</a:t>
            </a:r>
            <a:r>
              <a:rPr lang="en-US" altLang="zh-CN" sz="2000" dirty="0"/>
              <a:t>Cache</a:t>
            </a:r>
            <a:r>
              <a:rPr lang="zh-CN" altLang="en-US" sz="2000" dirty="0"/>
              <a:t>是为了（</a:t>
            </a:r>
            <a:r>
              <a:rPr lang="en-US" altLang="zh-CN" sz="2000" dirty="0"/>
              <a:t>     </a:t>
            </a:r>
            <a:r>
              <a:rPr lang="zh-CN" altLang="en-US" sz="2000" dirty="0"/>
              <a:t>）</a:t>
            </a:r>
            <a:endParaRPr lang="zh-CN" altLang="en-US" sz="2000" dirty="0"/>
          </a:p>
          <a:p>
            <a:pPr marL="0" indent="0">
              <a:buNone/>
            </a:pPr>
            <a:r>
              <a:rPr lang="en-US" altLang="zh-CN" sz="2000" dirty="0"/>
              <a:t>A </a:t>
            </a:r>
            <a:r>
              <a:rPr lang="zh-CN" altLang="en-US" sz="2000" dirty="0"/>
              <a:t>内存与外存之间速度不匹配问题	</a:t>
            </a:r>
            <a:endParaRPr lang="en-US" altLang="zh-CN" sz="2000" dirty="0"/>
          </a:p>
          <a:p>
            <a:pPr marL="0" indent="0">
              <a:buNone/>
            </a:pPr>
            <a:r>
              <a:rPr lang="en-US" altLang="zh-CN" sz="2000" dirty="0"/>
              <a:t>B CPU</a:t>
            </a:r>
            <a:r>
              <a:rPr lang="zh-CN" altLang="en-US" sz="2000" dirty="0"/>
              <a:t>与外存之间速度不匹配问题	</a:t>
            </a:r>
            <a:endParaRPr lang="zh-CN" altLang="en-US" sz="2000" dirty="0"/>
          </a:p>
          <a:p>
            <a:pPr marL="0" indent="0">
              <a:buNone/>
            </a:pPr>
            <a:r>
              <a:rPr lang="en-US" altLang="zh-CN" sz="2000" dirty="0"/>
              <a:t>C CPU</a:t>
            </a:r>
            <a:r>
              <a:rPr lang="zh-CN" altLang="en-US" sz="2000" dirty="0"/>
              <a:t>与内存之间速度不匹配问题	</a:t>
            </a:r>
            <a:endParaRPr lang="en-US" altLang="zh-CN" sz="2000" dirty="0"/>
          </a:p>
          <a:p>
            <a:pPr marL="0" indent="0">
              <a:buNone/>
            </a:pPr>
            <a:r>
              <a:rPr lang="en-US" altLang="zh-CN" sz="2000" dirty="0"/>
              <a:t>D</a:t>
            </a:r>
            <a:r>
              <a:rPr lang="zh-CN" altLang="en-US" sz="2000" dirty="0"/>
              <a:t>主机与外部设备之间速度不匹配问题</a:t>
            </a:r>
            <a:endParaRPr lang="en-US" altLang="zh-CN" sz="2000" dirty="0"/>
          </a:p>
          <a:p>
            <a:pPr marL="0" indent="0">
              <a:buNone/>
            </a:pPr>
            <a:endParaRPr lang="en-US" altLang="zh-CN" sz="2000" dirty="0"/>
          </a:p>
          <a:p>
            <a:pPr marL="0" indent="0">
              <a:buNone/>
            </a:pPr>
            <a:r>
              <a:rPr lang="en-US" altLang="zh-CN" sz="2000" dirty="0"/>
              <a:t>3</a:t>
            </a:r>
            <a:r>
              <a:rPr lang="zh-CN" altLang="en-US" sz="2000" dirty="0"/>
              <a:t>、下列各存储器中，存取速度最快的一种是（</a:t>
            </a:r>
            <a:r>
              <a:rPr lang="en-US" altLang="zh-CN" sz="2000" dirty="0"/>
              <a:t>     </a:t>
            </a:r>
            <a:r>
              <a:rPr lang="zh-CN" altLang="en-US" sz="2000" dirty="0"/>
              <a:t>）。</a:t>
            </a:r>
            <a:endParaRPr lang="zh-CN" altLang="en-US" sz="2000" dirty="0"/>
          </a:p>
          <a:p>
            <a:pPr marL="0" indent="0">
              <a:buNone/>
            </a:pPr>
            <a:r>
              <a:rPr lang="en-US" altLang="zh-CN" sz="2000" dirty="0"/>
              <a:t>A U</a:t>
            </a:r>
            <a:r>
              <a:rPr lang="zh-CN" altLang="en-US" sz="2000" dirty="0"/>
              <a:t>盘	</a:t>
            </a:r>
            <a:r>
              <a:rPr lang="en-US" altLang="zh-CN" sz="2000" dirty="0"/>
              <a:t>B</a:t>
            </a:r>
            <a:r>
              <a:rPr lang="zh-CN" altLang="en-US" sz="2000" dirty="0"/>
              <a:t>内存储器	</a:t>
            </a:r>
            <a:r>
              <a:rPr lang="en-US" altLang="zh-CN" sz="2000" dirty="0"/>
              <a:t>C</a:t>
            </a:r>
            <a:r>
              <a:rPr lang="zh-CN" altLang="en-US" sz="2000" dirty="0"/>
              <a:t>光盘	</a:t>
            </a:r>
            <a:r>
              <a:rPr lang="en-US" altLang="zh-CN" sz="2000" dirty="0"/>
              <a:t>D</a:t>
            </a:r>
            <a:r>
              <a:rPr lang="zh-CN" altLang="en-US" sz="2000" dirty="0"/>
              <a:t>固定硬盘</a:t>
            </a:r>
            <a:endParaRPr lang="zh-CN" altLang="en-US" sz="2000" dirty="0"/>
          </a:p>
          <a:p>
            <a:pPr marL="0" indent="0">
              <a:buNone/>
            </a:pPr>
            <a:endParaRPr lang="zh-CN" altLang="en-US" sz="2000" dirty="0"/>
          </a:p>
          <a:p>
            <a:pPr marL="0" indent="0">
              <a:buNone/>
            </a:pPr>
            <a:endParaRPr lang="zh-CN" altLang="en-US" sz="2000" dirty="0"/>
          </a:p>
          <a:p>
            <a:pPr marL="0" indent="0">
              <a:buNone/>
            </a:pPr>
            <a:endParaRPr lang="zh-CN" alt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4391202" y="1578698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</a:rPr>
              <a:t>C</a:t>
            </a:r>
            <a:endParaRPr lang="zh-CN" altLang="en-US" sz="2400" b="1" dirty="0">
              <a:solidFill>
                <a:srgbClr val="7951ED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5138" y="296733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</a:rPr>
              <a:t>C</a:t>
            </a:r>
            <a:endParaRPr lang="zh-CN" altLang="en-US" sz="2400" b="1" dirty="0">
              <a:solidFill>
                <a:srgbClr val="7951ED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0" y="5775301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</a:rPr>
              <a:t>B</a:t>
            </a:r>
            <a:endParaRPr lang="zh-CN" altLang="en-US" sz="2400" b="1" dirty="0">
              <a:solidFill>
                <a:srgbClr val="7951E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四、输入设备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用来向计算机输入程序和数据信息。其作用是把人们可读的信息（数字、文字、图片、视频等）转换为计算机能识别的二进制代码，输入计算机。</a:t>
            </a:r>
            <a:endParaRPr lang="en-US" altLang="zh-CN" dirty="0"/>
          </a:p>
          <a:p>
            <a:r>
              <a:rPr lang="zh-CN" altLang="en-US" dirty="0"/>
              <a:t>常用的输入设备：键盘、鼠标、摄像头、扫描仪、触摸屏、麦克风、光笔、游戏杆，等等。</a:t>
            </a:r>
            <a:endParaRPr lang="zh-CN" alt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习题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altLang="zh-CN" dirty="0"/>
              <a:t>1</a:t>
            </a:r>
            <a:r>
              <a:rPr lang="zh-CN" altLang="en-US" dirty="0"/>
              <a:t>、下列设备组中，完全属于输入设备的一组是（</a:t>
            </a:r>
            <a:r>
              <a:rPr lang="en-US" altLang="zh-CN" dirty="0"/>
              <a:t>      </a:t>
            </a:r>
            <a:r>
              <a:rPr lang="zh-CN" altLang="en-US" dirty="0"/>
              <a:t>）。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A CD-ROM</a:t>
            </a:r>
            <a:r>
              <a:rPr lang="zh-CN" altLang="en-US" dirty="0"/>
              <a:t>驱动器、键盘、显示器	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B</a:t>
            </a:r>
            <a:r>
              <a:rPr lang="zh-CN" altLang="en-US" dirty="0"/>
              <a:t>绘图仪、键盘、鼠标器	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C</a:t>
            </a:r>
            <a:r>
              <a:rPr lang="zh-CN" altLang="en-US" dirty="0"/>
              <a:t>键盘、硬盘、条码阅读器	 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D</a:t>
            </a:r>
            <a:r>
              <a:rPr lang="zh-CN" altLang="en-US" dirty="0"/>
              <a:t>绘图仪</a:t>
            </a:r>
            <a:endParaRPr lang="en-US" altLang="zh-CN" dirty="0"/>
          </a:p>
          <a:p>
            <a:pPr marL="0" indent="0">
              <a:buNone/>
            </a:pP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2</a:t>
            </a:r>
            <a:r>
              <a:rPr lang="zh-CN" altLang="en-US" dirty="0"/>
              <a:t>、摄像头属于（ </a:t>
            </a:r>
            <a:r>
              <a:rPr lang="en-US" altLang="zh-CN" dirty="0"/>
              <a:t>     </a:t>
            </a:r>
            <a:r>
              <a:rPr lang="zh-CN" altLang="en-US" dirty="0"/>
              <a:t>）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A</a:t>
            </a:r>
            <a:r>
              <a:rPr lang="zh-CN" altLang="en-US" dirty="0"/>
              <a:t>控制设备	</a:t>
            </a:r>
            <a:r>
              <a:rPr lang="en-US" altLang="zh-CN" dirty="0"/>
              <a:t>B</a:t>
            </a:r>
            <a:r>
              <a:rPr lang="zh-CN" altLang="en-US" dirty="0"/>
              <a:t>存储设备	</a:t>
            </a:r>
            <a:r>
              <a:rPr lang="en-US" altLang="zh-CN" dirty="0"/>
              <a:t>C</a:t>
            </a:r>
            <a:r>
              <a:rPr lang="zh-CN" altLang="en-US" dirty="0"/>
              <a:t>输出设备	</a:t>
            </a:r>
            <a:r>
              <a:rPr lang="en-US" altLang="zh-CN" dirty="0"/>
              <a:t>D</a:t>
            </a:r>
            <a:r>
              <a:rPr lang="zh-CN" altLang="en-US" dirty="0"/>
              <a:t>输入设备</a:t>
            </a:r>
            <a:endParaRPr lang="zh-CN" altLang="en-US" dirty="0"/>
          </a:p>
          <a:p>
            <a:pPr marL="0" indent="0">
              <a:buNone/>
            </a:pPr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807968" y="204348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</a:rPr>
              <a:t>C</a:t>
            </a:r>
            <a:endParaRPr lang="zh-CN" altLang="en-US" sz="2400" b="1" dirty="0">
              <a:solidFill>
                <a:srgbClr val="7951ED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44924" y="5042769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</a:rPr>
              <a:t>D</a:t>
            </a:r>
            <a:endParaRPr lang="zh-CN" altLang="en-US" sz="2400" b="1" dirty="0">
              <a:solidFill>
                <a:srgbClr val="7951E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五、输出设备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负责把各种计算机内部数据以数字、文本、图像、声音等形式表示出来。</a:t>
            </a:r>
            <a:endParaRPr lang="en-US" altLang="zh-CN" dirty="0"/>
          </a:p>
          <a:p>
            <a:r>
              <a:rPr lang="zh-CN" altLang="en-US" dirty="0"/>
              <a:t>常用输出设备：显示器：打印机、绘图仪、音箱等。</a:t>
            </a:r>
            <a:endParaRPr lang="zh-CN" altLang="en-US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习题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46200"/>
            <a:ext cx="10515600" cy="545446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zh-CN" sz="2000" dirty="0"/>
              <a:t>1</a:t>
            </a:r>
            <a:r>
              <a:rPr lang="zh-CN" altLang="en-US" sz="2000" dirty="0"/>
              <a:t>、下列设备组中，完全属于计算机输出设备的一组是</a:t>
            </a:r>
            <a:r>
              <a:rPr lang="en-US" altLang="zh-CN" sz="2000" dirty="0"/>
              <a:t>(          )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pPr marL="0" indent="0">
              <a:buNone/>
            </a:pPr>
            <a:r>
              <a:rPr lang="en-US" altLang="zh-CN" sz="2000" dirty="0"/>
              <a:t>A</a:t>
            </a:r>
            <a:r>
              <a:rPr lang="zh-CN" altLang="en-US" sz="2000" dirty="0"/>
              <a:t>喷墨打印机，显示器，键盘	</a:t>
            </a:r>
            <a:r>
              <a:rPr lang="en-US" altLang="zh-CN" sz="2000" dirty="0"/>
              <a:t>B</a:t>
            </a:r>
            <a:r>
              <a:rPr lang="zh-CN" altLang="en-US" sz="2000" dirty="0"/>
              <a:t>激光打印机，键盘，鼠标器	   </a:t>
            </a:r>
            <a:r>
              <a:rPr lang="en-US" altLang="zh-CN" sz="2000" dirty="0"/>
              <a:t>C</a:t>
            </a:r>
            <a:r>
              <a:rPr lang="zh-CN" altLang="en-US" sz="2000" dirty="0"/>
              <a:t>键盘，鼠标器，扫描仪	</a:t>
            </a:r>
            <a:r>
              <a:rPr lang="en-US" altLang="zh-CN" sz="2000" dirty="0"/>
              <a:t>D</a:t>
            </a:r>
            <a:r>
              <a:rPr lang="zh-CN" altLang="en-US" sz="2000" dirty="0"/>
              <a:t>打印机，绘图仪，显示器</a:t>
            </a:r>
            <a:endParaRPr lang="en-US" altLang="zh-CN" sz="2000" dirty="0"/>
          </a:p>
          <a:p>
            <a:pPr marL="0" indent="0">
              <a:buNone/>
            </a:pPr>
            <a:endParaRPr lang="en-US" altLang="zh-CN" sz="2000" dirty="0"/>
          </a:p>
          <a:p>
            <a:pPr marL="0" indent="0">
              <a:buNone/>
            </a:pPr>
            <a:r>
              <a:rPr lang="en-US" altLang="zh-CN" sz="2000" dirty="0"/>
              <a:t>2</a:t>
            </a:r>
            <a:r>
              <a:rPr lang="zh-CN" altLang="en-US" sz="2000" dirty="0"/>
              <a:t>、在下列设备中，不能作为微机输出设备的是（</a:t>
            </a:r>
            <a:r>
              <a:rPr lang="en-US" altLang="zh-CN" sz="2000" dirty="0"/>
              <a:t>      </a:t>
            </a:r>
            <a:r>
              <a:rPr lang="zh-CN" altLang="en-US" sz="2000" dirty="0"/>
              <a:t>）</a:t>
            </a:r>
            <a:endParaRPr lang="zh-CN" altLang="en-US" sz="2000" dirty="0"/>
          </a:p>
          <a:p>
            <a:pPr marL="0" indent="0">
              <a:buNone/>
            </a:pPr>
            <a:r>
              <a:rPr lang="en-US" altLang="zh-CN" sz="2000" dirty="0"/>
              <a:t>A</a:t>
            </a:r>
            <a:r>
              <a:rPr lang="zh-CN" altLang="en-US" sz="2000" dirty="0"/>
              <a:t>打印机	 </a:t>
            </a:r>
            <a:r>
              <a:rPr lang="en-US" altLang="zh-CN" sz="2000" dirty="0"/>
              <a:t>B</a:t>
            </a:r>
            <a:r>
              <a:rPr lang="zh-CN" altLang="en-US" sz="2000" dirty="0"/>
              <a:t>显示器	</a:t>
            </a:r>
            <a:r>
              <a:rPr lang="en-US" altLang="zh-CN" sz="2000" dirty="0"/>
              <a:t>C</a:t>
            </a:r>
            <a:r>
              <a:rPr lang="zh-CN" altLang="en-US" sz="2000" dirty="0"/>
              <a:t>鼠标器	 </a:t>
            </a:r>
            <a:r>
              <a:rPr lang="en-US" altLang="zh-CN" sz="2000" dirty="0"/>
              <a:t>D</a:t>
            </a:r>
            <a:r>
              <a:rPr lang="zh-CN" altLang="en-US" sz="2000" dirty="0"/>
              <a:t>绘图仪</a:t>
            </a:r>
            <a:endParaRPr lang="en-US" altLang="zh-CN" sz="2000" dirty="0"/>
          </a:p>
          <a:p>
            <a:pPr marL="0" indent="0">
              <a:buNone/>
            </a:pPr>
            <a:endParaRPr lang="zh-CN" altLang="en-US" sz="2000" dirty="0"/>
          </a:p>
          <a:p>
            <a:pPr marL="0" indent="0">
              <a:buNone/>
            </a:pPr>
            <a:r>
              <a:rPr lang="en-US" altLang="zh-CN" sz="2000" dirty="0"/>
              <a:t>3</a:t>
            </a:r>
            <a:r>
              <a:rPr lang="zh-CN" altLang="en-US" sz="2000" dirty="0"/>
              <a:t>、下列选项中，既可作为输入设备又可作为输出设备的是（</a:t>
            </a:r>
            <a:r>
              <a:rPr lang="en-US" altLang="zh-CN" sz="2000" dirty="0"/>
              <a:t>     </a:t>
            </a:r>
            <a:r>
              <a:rPr lang="zh-CN" altLang="en-US" sz="2000" dirty="0"/>
              <a:t>）。</a:t>
            </a:r>
            <a:endParaRPr lang="zh-CN" altLang="en-US" sz="2000" dirty="0"/>
          </a:p>
          <a:p>
            <a:pPr marL="0" indent="0">
              <a:buNone/>
            </a:pPr>
            <a:r>
              <a:rPr lang="en-US" altLang="zh-CN" sz="2000" dirty="0"/>
              <a:t>A</a:t>
            </a:r>
            <a:r>
              <a:rPr lang="zh-CN" altLang="en-US" sz="2000" dirty="0"/>
              <a:t>扫描仪	</a:t>
            </a:r>
            <a:r>
              <a:rPr lang="en-US" altLang="zh-CN" sz="2000" dirty="0"/>
              <a:t>B</a:t>
            </a:r>
            <a:r>
              <a:rPr lang="zh-CN" altLang="en-US" sz="2000" dirty="0"/>
              <a:t>绘图仪	</a:t>
            </a:r>
            <a:r>
              <a:rPr lang="en-US" altLang="zh-CN" sz="2000" dirty="0"/>
              <a:t>C</a:t>
            </a:r>
            <a:r>
              <a:rPr lang="zh-CN" altLang="en-US" sz="2000" dirty="0"/>
              <a:t>鼠标器	</a:t>
            </a:r>
            <a:r>
              <a:rPr lang="en-US" altLang="zh-CN" sz="2000" dirty="0"/>
              <a:t>D</a:t>
            </a:r>
            <a:r>
              <a:rPr lang="zh-CN" altLang="en-US" sz="2000" dirty="0"/>
              <a:t>磁盘驱动器</a:t>
            </a:r>
            <a:endParaRPr lang="en-US" altLang="zh-CN" sz="2000" dirty="0"/>
          </a:p>
          <a:p>
            <a:pPr marL="0" indent="0">
              <a:buNone/>
            </a:pPr>
            <a:endParaRPr lang="zh-CN" altLang="en-US" sz="2000" dirty="0"/>
          </a:p>
          <a:p>
            <a:pPr marL="0" indent="0">
              <a:buNone/>
            </a:pPr>
            <a:r>
              <a:rPr lang="en-US" altLang="zh-CN" sz="2000" dirty="0"/>
              <a:t>4</a:t>
            </a:r>
            <a:r>
              <a:rPr lang="zh-CN" altLang="en-US" sz="2000" dirty="0"/>
              <a:t>、下列设备组中，完全属于外部设备的一组是（ </a:t>
            </a:r>
            <a:r>
              <a:rPr lang="en-US" altLang="zh-CN" sz="2000" dirty="0"/>
              <a:t>       </a:t>
            </a:r>
            <a:r>
              <a:rPr lang="zh-CN" altLang="en-US" sz="2000" dirty="0"/>
              <a:t>）</a:t>
            </a:r>
            <a:endParaRPr lang="zh-CN" altLang="en-US" sz="2000" dirty="0"/>
          </a:p>
          <a:p>
            <a:pPr marL="0" indent="0">
              <a:buNone/>
            </a:pPr>
            <a:r>
              <a:rPr lang="en-US" altLang="zh-CN" sz="2000" dirty="0"/>
              <a:t>A CD-ROM</a:t>
            </a:r>
            <a:r>
              <a:rPr lang="zh-CN" altLang="en-US" sz="2000" dirty="0"/>
              <a:t>驱动器、</a:t>
            </a:r>
            <a:r>
              <a:rPr lang="en-US" altLang="zh-CN" sz="2000" dirty="0"/>
              <a:t>CPU</a:t>
            </a:r>
            <a:r>
              <a:rPr lang="zh-CN" altLang="en-US" sz="2000" dirty="0"/>
              <a:t>、键盘、显示器	</a:t>
            </a:r>
            <a:r>
              <a:rPr lang="en-US" altLang="zh-CN" sz="2000" dirty="0"/>
              <a:t>	B</a:t>
            </a:r>
            <a:r>
              <a:rPr lang="zh-CN" altLang="en-US" sz="2000" dirty="0"/>
              <a:t>激光打印机、键盘、</a:t>
            </a:r>
            <a:r>
              <a:rPr lang="en-US" altLang="zh-CN" sz="2000" dirty="0"/>
              <a:t>CD-ROM</a:t>
            </a:r>
            <a:r>
              <a:rPr lang="zh-CN" altLang="en-US" sz="2000" dirty="0"/>
              <a:t>驱动器、鼠标	</a:t>
            </a:r>
            <a:endParaRPr lang="en-US" altLang="zh-CN" sz="2000" dirty="0"/>
          </a:p>
          <a:p>
            <a:pPr marL="0" indent="0">
              <a:buNone/>
            </a:pPr>
            <a:r>
              <a:rPr lang="en-US" altLang="zh-CN" sz="2000" dirty="0"/>
              <a:t>C</a:t>
            </a:r>
            <a:r>
              <a:rPr lang="zh-CN" altLang="en-US" sz="2000" dirty="0"/>
              <a:t>内存储器、</a:t>
            </a:r>
            <a:r>
              <a:rPr lang="en-US" altLang="zh-CN" sz="2000" dirty="0"/>
              <a:t>CD-ROM</a:t>
            </a:r>
            <a:r>
              <a:rPr lang="zh-CN" altLang="en-US" sz="2000" dirty="0"/>
              <a:t>驱动器、扫描仪、显示器	</a:t>
            </a:r>
            <a:r>
              <a:rPr lang="en-US" altLang="zh-CN" sz="2000" dirty="0"/>
              <a:t>D</a:t>
            </a:r>
            <a:r>
              <a:rPr lang="zh-CN" altLang="en-US" sz="2000" dirty="0"/>
              <a:t>打印机、</a:t>
            </a:r>
            <a:r>
              <a:rPr lang="en-US" altLang="zh-CN" sz="2000" dirty="0"/>
              <a:t>CPU</a:t>
            </a:r>
            <a:r>
              <a:rPr lang="zh-CN" altLang="en-US" sz="2000" dirty="0"/>
              <a:t>、内存储器、硬盘</a:t>
            </a:r>
            <a:endParaRPr lang="zh-CN" altLang="en-US" sz="2000" dirty="0"/>
          </a:p>
          <a:p>
            <a:pPr marL="0" indent="0">
              <a:buNone/>
            </a:pPr>
            <a:endParaRPr lang="zh-CN" altLang="en-US" sz="2000" dirty="0"/>
          </a:p>
          <a:p>
            <a:pPr marL="0" indent="0">
              <a:buNone/>
            </a:pPr>
            <a:endParaRPr lang="zh-CN" alt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5313040" y="134620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</a:rPr>
              <a:t>D</a:t>
            </a:r>
            <a:endParaRPr lang="zh-CN" altLang="en-US" sz="2400" b="1" dirty="0">
              <a:solidFill>
                <a:srgbClr val="7951ED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11700" y="245504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</a:rPr>
              <a:t>C</a:t>
            </a:r>
            <a:endParaRPr lang="zh-CN" altLang="en-US" sz="2400" b="1" dirty="0">
              <a:solidFill>
                <a:srgbClr val="7951ED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01072" y="3798596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</a:rPr>
              <a:t>D</a:t>
            </a:r>
            <a:endParaRPr lang="zh-CN" altLang="en-US" sz="2400" b="1" dirty="0">
              <a:solidFill>
                <a:srgbClr val="7951ED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36976" y="505013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</a:rPr>
              <a:t>B</a:t>
            </a:r>
            <a:endParaRPr lang="zh-CN" altLang="en-US" sz="2400" b="1" dirty="0">
              <a:solidFill>
                <a:srgbClr val="7951E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五、输出设备</a:t>
            </a:r>
            <a:r>
              <a:rPr lang="en-US" altLang="zh-CN" dirty="0"/>
              <a:t>&gt;&gt;</a:t>
            </a:r>
            <a:r>
              <a:rPr lang="zh-CN" altLang="en-US" dirty="0"/>
              <a:t>显示器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838200" y="1459285"/>
            <a:ext cx="10515600" cy="4133480"/>
          </a:xfrm>
        </p:spPr>
        <p:txBody>
          <a:bodyPr/>
          <a:lstStyle/>
          <a:p>
            <a:r>
              <a:rPr lang="zh-CN" altLang="en-US" b="1" dirty="0"/>
              <a:t>液晶显示器</a:t>
            </a:r>
            <a:endParaRPr lang="zh-CN" altLang="en-US" b="1" dirty="0"/>
          </a:p>
          <a:p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262" y="2564904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6062662" y="2791918"/>
            <a:ext cx="4191000" cy="297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1C1C1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1C1C1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1C1C1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1C1C1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1C1C1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rgbClr val="1C1C1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rgbClr val="1C1C1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rgbClr val="1C1C1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rgbClr val="1C1C1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spcAft>
                <a:spcPct val="20000"/>
              </a:spcAft>
              <a:buFontTx/>
              <a:buNone/>
            </a:pPr>
            <a:r>
              <a:rPr lang="zh-CN" altLang="zh-CN" sz="2400" dirty="0"/>
              <a:t>液晶显示器称为</a:t>
            </a:r>
            <a:r>
              <a:rPr lang="en-US" altLang="zh-CN" sz="2400" dirty="0"/>
              <a:t>LCD</a:t>
            </a:r>
            <a:r>
              <a:rPr lang="zh-CN" altLang="zh-CN" sz="2400" dirty="0"/>
              <a:t>（</a:t>
            </a:r>
            <a:r>
              <a:rPr lang="en-US" altLang="zh-CN" sz="2400" dirty="0"/>
              <a:t>Liquid Crystal Display</a:t>
            </a:r>
            <a:r>
              <a:rPr lang="zh-CN" altLang="zh-CN" sz="2400" dirty="0"/>
              <a:t>）显示器，</a:t>
            </a:r>
            <a:r>
              <a:rPr lang="zh-CN" altLang="en-US" sz="2400" dirty="0"/>
              <a:t>液晶会</a:t>
            </a:r>
            <a:r>
              <a:rPr lang="zh-CN" altLang="zh-CN" sz="2400" dirty="0"/>
              <a:t>影响光的投射</a:t>
            </a:r>
            <a:r>
              <a:rPr lang="zh-CN" altLang="en-US" sz="2400" dirty="0"/>
              <a:t>，给液晶施加电场，配合</a:t>
            </a:r>
            <a:r>
              <a:rPr lang="zh-CN" altLang="zh-CN" sz="2400" dirty="0"/>
              <a:t>偏振光片</a:t>
            </a:r>
            <a:r>
              <a:rPr lang="zh-CN" altLang="en-US" sz="2400" dirty="0"/>
              <a:t>和</a:t>
            </a:r>
            <a:r>
              <a:rPr lang="zh-CN" altLang="zh-CN" sz="2400" dirty="0"/>
              <a:t>彩色滤光片，</a:t>
            </a:r>
            <a:r>
              <a:rPr lang="zh-CN" altLang="en-US" sz="2400" dirty="0"/>
              <a:t>就可以在</a:t>
            </a:r>
            <a:r>
              <a:rPr lang="zh-CN" altLang="zh-CN" sz="2400" dirty="0"/>
              <a:t>显示平面均匀分布发光点</a:t>
            </a:r>
            <a:r>
              <a:rPr lang="zh-CN" altLang="en-US" sz="2400" dirty="0"/>
              <a:t>进而</a:t>
            </a:r>
            <a:r>
              <a:rPr lang="zh-CN" altLang="zh-CN" sz="2400" dirty="0"/>
              <a:t>显示出图形。</a:t>
            </a:r>
            <a:endParaRPr lang="en-US" altLang="zh-CN" sz="2400" dirty="0">
              <a:sym typeface="Wingdings" panose="05000000000000000000" pitchFamily="2" charset="2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五、输出设备</a:t>
            </a:r>
            <a:r>
              <a:rPr lang="en-US" altLang="zh-CN" dirty="0"/>
              <a:t>&gt;&gt;</a:t>
            </a:r>
            <a:r>
              <a:rPr lang="zh-CN" altLang="en-US" dirty="0"/>
              <a:t>显示器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152650" y="1844824"/>
            <a:ext cx="2359174" cy="4392488"/>
          </a:xfrm>
        </p:spPr>
        <p:txBody>
          <a:bodyPr/>
          <a:lstStyle/>
          <a:p>
            <a:r>
              <a:rPr lang="zh-CN" altLang="en-US" b="1" dirty="0"/>
              <a:t>液晶显示器的主要技术参数</a:t>
            </a:r>
            <a:endParaRPr lang="zh-CN" altLang="en-US" b="1" dirty="0"/>
          </a:p>
        </p:txBody>
      </p:sp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5127478" y="1691398"/>
          <a:ext cx="5105400" cy="5057773"/>
        </p:xfrm>
        <a:graphic>
          <a:graphicData uri="http://schemas.openxmlformats.org/drawingml/2006/table">
            <a:tbl>
              <a:tblPr firstRow="1" firstCol="1" bandRow="1"/>
              <a:tblGrid>
                <a:gridCol w="1574356"/>
                <a:gridCol w="3531044"/>
              </a:tblGrid>
              <a:tr h="4517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CN" sz="2000" kern="100" dirty="0">
                          <a:solidFill>
                            <a:srgbClr val="7951ED"/>
                          </a:solidFill>
                          <a:effectLst/>
                        </a:rPr>
                        <a:t>产品名称</a:t>
                      </a:r>
                      <a:endParaRPr lang="zh-CN" sz="2000" kern="100" dirty="0">
                        <a:solidFill>
                          <a:srgbClr val="7951ED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CN" sz="2000" kern="100" dirty="0">
                          <a:solidFill>
                            <a:srgbClr val="7951ED"/>
                          </a:solidFill>
                          <a:effectLst/>
                        </a:rPr>
                        <a:t>三星</a:t>
                      </a:r>
                      <a:r>
                        <a:rPr lang="en-US" sz="2000" kern="100" dirty="0">
                          <a:solidFill>
                            <a:srgbClr val="7951ED"/>
                          </a:solidFill>
                          <a:effectLst/>
                        </a:rPr>
                        <a:t>S24D360HL</a:t>
                      </a:r>
                      <a:endParaRPr lang="zh-CN" sz="2000" kern="100" dirty="0">
                        <a:solidFill>
                          <a:srgbClr val="7951ED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17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CN" sz="2000" kern="100" dirty="0">
                          <a:solidFill>
                            <a:srgbClr val="7951ED"/>
                          </a:solidFill>
                          <a:effectLst/>
                        </a:rPr>
                        <a:t>面板类型</a:t>
                      </a:r>
                      <a:endParaRPr lang="zh-CN" sz="2000" kern="100" dirty="0">
                        <a:solidFill>
                          <a:srgbClr val="7951ED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</a:rPr>
                        <a:t>PLS</a:t>
                      </a:r>
                      <a:endParaRPr lang="zh-CN" sz="2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17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CN" sz="2000" kern="100">
                          <a:solidFill>
                            <a:srgbClr val="7951ED"/>
                          </a:solidFill>
                          <a:effectLst/>
                        </a:rPr>
                        <a:t>尺寸</a:t>
                      </a:r>
                      <a:endParaRPr lang="zh-CN" sz="2000" kern="100">
                        <a:solidFill>
                          <a:srgbClr val="7951ED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23.6</a:t>
                      </a:r>
                      <a:r>
                        <a:rPr lang="zh-CN" sz="2000" kern="100" dirty="0">
                          <a:effectLst/>
                        </a:rPr>
                        <a:t>英寸</a:t>
                      </a:r>
                      <a:endParaRPr lang="zh-CN" sz="200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17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CN" sz="2000" kern="100">
                          <a:solidFill>
                            <a:srgbClr val="7951ED"/>
                          </a:solidFill>
                          <a:effectLst/>
                        </a:rPr>
                        <a:t>屏幕比例</a:t>
                      </a:r>
                      <a:endParaRPr lang="zh-CN" sz="2000" kern="100">
                        <a:solidFill>
                          <a:srgbClr val="7951ED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16</a:t>
                      </a:r>
                      <a:r>
                        <a:rPr lang="zh-CN" sz="2000" kern="100" dirty="0">
                          <a:effectLst/>
                        </a:rPr>
                        <a:t>：</a:t>
                      </a:r>
                      <a:r>
                        <a:rPr lang="en-US" sz="2000" kern="100" dirty="0">
                          <a:effectLst/>
                        </a:rPr>
                        <a:t>9</a:t>
                      </a:r>
                      <a:endParaRPr lang="zh-CN" sz="200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17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CN" sz="2000" kern="100">
                          <a:solidFill>
                            <a:srgbClr val="7951ED"/>
                          </a:solidFill>
                          <a:effectLst/>
                        </a:rPr>
                        <a:t>最佳分辨率</a:t>
                      </a:r>
                      <a:endParaRPr lang="zh-CN" sz="2000" kern="100">
                        <a:solidFill>
                          <a:srgbClr val="7951ED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1920</a:t>
                      </a:r>
                      <a:r>
                        <a:rPr lang="zh-CN" sz="2000" kern="100" dirty="0">
                          <a:effectLst/>
                        </a:rPr>
                        <a:t>×</a:t>
                      </a:r>
                      <a:r>
                        <a:rPr lang="en-US" sz="2000" kern="100" dirty="0">
                          <a:effectLst/>
                        </a:rPr>
                        <a:t>1080</a:t>
                      </a:r>
                      <a:endParaRPr lang="zh-CN" sz="200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</a:tr>
              <a:tr h="4517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CN" sz="2000" kern="100">
                          <a:solidFill>
                            <a:srgbClr val="7951ED"/>
                          </a:solidFill>
                          <a:effectLst/>
                        </a:rPr>
                        <a:t>响应时间</a:t>
                      </a:r>
                      <a:endParaRPr lang="zh-CN" sz="2000" kern="100">
                        <a:solidFill>
                          <a:srgbClr val="7951ED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</a:rPr>
                        <a:t>5ms</a:t>
                      </a:r>
                      <a:endParaRPr lang="zh-CN" sz="2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17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CN" sz="2000" kern="100">
                          <a:solidFill>
                            <a:srgbClr val="7951ED"/>
                          </a:solidFill>
                          <a:effectLst/>
                        </a:rPr>
                        <a:t>点距</a:t>
                      </a:r>
                      <a:endParaRPr lang="zh-CN" sz="2000" kern="100">
                        <a:solidFill>
                          <a:srgbClr val="7951ED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</a:rPr>
                        <a:t>0.2865mm</a:t>
                      </a:r>
                      <a:endParaRPr lang="zh-CN" sz="2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17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CN" sz="2000" kern="100">
                          <a:solidFill>
                            <a:srgbClr val="7951ED"/>
                          </a:solidFill>
                          <a:effectLst/>
                        </a:rPr>
                        <a:t>色数</a:t>
                      </a:r>
                      <a:endParaRPr lang="zh-CN" sz="2000" kern="100">
                        <a:solidFill>
                          <a:srgbClr val="7951ED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</a:rPr>
                        <a:t>16.7M</a:t>
                      </a:r>
                      <a:endParaRPr lang="zh-CN" sz="2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17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CN" sz="2000" kern="100">
                          <a:solidFill>
                            <a:srgbClr val="7951ED"/>
                          </a:solidFill>
                          <a:effectLst/>
                        </a:rPr>
                        <a:t>亮度</a:t>
                      </a:r>
                      <a:endParaRPr lang="zh-CN" sz="2000" kern="100">
                        <a:solidFill>
                          <a:srgbClr val="7951ED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</a:rPr>
                        <a:t>250cd/m</a:t>
                      </a:r>
                      <a:r>
                        <a:rPr lang="en-US" sz="2000" kern="100" baseline="30000">
                          <a:effectLst/>
                        </a:rPr>
                        <a:t>2</a:t>
                      </a:r>
                      <a:endParaRPr lang="zh-CN" sz="2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17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CN" sz="2000" kern="100">
                          <a:solidFill>
                            <a:srgbClr val="7951ED"/>
                          </a:solidFill>
                          <a:effectLst/>
                        </a:rPr>
                        <a:t>对比度</a:t>
                      </a:r>
                      <a:endParaRPr lang="zh-CN" sz="2000" kern="100">
                        <a:solidFill>
                          <a:srgbClr val="7951ED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</a:rPr>
                        <a:t>1000</a:t>
                      </a:r>
                      <a:r>
                        <a:rPr lang="zh-CN" sz="2000" kern="100">
                          <a:effectLst/>
                        </a:rPr>
                        <a:t>：</a:t>
                      </a:r>
                      <a:r>
                        <a:rPr lang="en-US" sz="2000" kern="100">
                          <a:effectLst/>
                        </a:rPr>
                        <a:t>1</a:t>
                      </a:r>
                      <a:endParaRPr lang="zh-CN" sz="20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06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CN" sz="2000" kern="100" dirty="0">
                          <a:solidFill>
                            <a:srgbClr val="7951ED"/>
                          </a:solidFill>
                          <a:effectLst/>
                        </a:rPr>
                        <a:t>可视角度</a:t>
                      </a:r>
                      <a:endParaRPr lang="zh-CN" sz="2000" kern="100" dirty="0">
                        <a:solidFill>
                          <a:srgbClr val="7951ED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CN" sz="2000" kern="100" dirty="0">
                          <a:effectLst/>
                        </a:rPr>
                        <a:t>（水平</a:t>
                      </a:r>
                      <a:r>
                        <a:rPr lang="en-US" sz="2000" kern="100" dirty="0">
                          <a:effectLst/>
                        </a:rPr>
                        <a:t>/</a:t>
                      </a:r>
                      <a:r>
                        <a:rPr lang="zh-CN" sz="2000" kern="100" dirty="0">
                          <a:effectLst/>
                        </a:rPr>
                        <a:t>垂直）：</a:t>
                      </a:r>
                      <a:r>
                        <a:rPr lang="en-US" sz="2000" kern="100" dirty="0">
                          <a:effectLst/>
                        </a:rPr>
                        <a:t>178</a:t>
                      </a:r>
                      <a:r>
                        <a:rPr lang="zh-CN" sz="2000" kern="100" dirty="0">
                          <a:effectLst/>
                        </a:rPr>
                        <a:t>°</a:t>
                      </a:r>
                      <a:r>
                        <a:rPr lang="en-US" sz="2000" kern="100" dirty="0">
                          <a:effectLst/>
                        </a:rPr>
                        <a:t>/178</a:t>
                      </a:r>
                      <a:r>
                        <a:rPr lang="zh-CN" sz="2000" kern="100" dirty="0">
                          <a:effectLst/>
                        </a:rPr>
                        <a:t>°（</a:t>
                      </a:r>
                      <a:r>
                        <a:rPr lang="en-US" sz="2000" kern="100" dirty="0">
                          <a:effectLst/>
                        </a:rPr>
                        <a:t>CR</a:t>
                      </a:r>
                      <a:r>
                        <a:rPr lang="zh-CN" sz="2000" kern="100" dirty="0">
                          <a:effectLst/>
                        </a:rPr>
                        <a:t>＞</a:t>
                      </a:r>
                      <a:r>
                        <a:rPr lang="en-US" sz="2000" kern="100" dirty="0">
                          <a:effectLst/>
                        </a:rPr>
                        <a:t>10</a:t>
                      </a:r>
                      <a:r>
                        <a:rPr lang="zh-CN" sz="2000" kern="100" dirty="0">
                          <a:effectLst/>
                        </a:rPr>
                        <a:t>）</a:t>
                      </a:r>
                      <a:endParaRPr lang="zh-CN" sz="200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一、计算机硬件系统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99160" y="1451302"/>
            <a:ext cx="10515600" cy="4133480"/>
          </a:xfrm>
        </p:spPr>
        <p:txBody>
          <a:bodyPr/>
          <a:lstStyle/>
          <a:p>
            <a:r>
              <a:rPr lang="zh-CN" altLang="en-US" dirty="0"/>
              <a:t>结构：组成整体的各部分之间的相互关联和作用方式。</a:t>
            </a:r>
            <a:endParaRPr lang="zh-CN" altLang="en-US" dirty="0"/>
          </a:p>
        </p:txBody>
      </p:sp>
      <p:pic>
        <p:nvPicPr>
          <p:cNvPr id="4" name="Picture 4" descr="1t1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9" t="1399" b="31461"/>
          <a:stretch>
            <a:fillRect/>
          </a:stretch>
        </p:blipFill>
        <p:spPr bwMode="auto">
          <a:xfrm>
            <a:off x="976390" y="2363529"/>
            <a:ext cx="8655290" cy="4284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五、输出设备</a:t>
            </a:r>
            <a:r>
              <a:rPr lang="en-US" altLang="zh-CN" dirty="0"/>
              <a:t>&gt;&gt;</a:t>
            </a:r>
            <a:r>
              <a:rPr lang="zh-CN" altLang="en-US" dirty="0"/>
              <a:t>打印机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152650" y="1844824"/>
            <a:ext cx="7886700" cy="4392488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zh-CN" altLang="en-US" dirty="0"/>
              <a:t>打印机分类</a:t>
            </a:r>
            <a:endParaRPr lang="en-US" altLang="zh-CN" dirty="0"/>
          </a:p>
          <a:p>
            <a:pPr>
              <a:lnSpc>
                <a:spcPct val="200000"/>
              </a:lnSpc>
            </a:pPr>
            <a:r>
              <a:rPr lang="zh-CN" altLang="en-US" dirty="0"/>
              <a:t>点阵式打印机</a:t>
            </a:r>
            <a:endParaRPr lang="en-US" altLang="zh-CN" dirty="0"/>
          </a:p>
          <a:p>
            <a:pPr>
              <a:lnSpc>
                <a:spcPct val="200000"/>
              </a:lnSpc>
            </a:pPr>
            <a:r>
              <a:rPr lang="zh-CN" altLang="en-US" dirty="0"/>
              <a:t>喷墨式打印机</a:t>
            </a:r>
            <a:endParaRPr lang="en-US" altLang="zh-CN" dirty="0"/>
          </a:p>
          <a:p>
            <a:pPr>
              <a:lnSpc>
                <a:spcPct val="200000"/>
              </a:lnSpc>
            </a:pPr>
            <a:r>
              <a:rPr lang="zh-CN" altLang="en-US" dirty="0"/>
              <a:t>激光打印机</a:t>
            </a:r>
            <a:endParaRPr lang="zh-CN" altLang="en-US" dirty="0"/>
          </a:p>
        </p:txBody>
      </p:sp>
      <p:pic>
        <p:nvPicPr>
          <p:cNvPr id="2050" name="Picture 2" descr="打印机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944" y="1609891"/>
            <a:ext cx="41910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五、输出设备</a:t>
            </a:r>
            <a:r>
              <a:rPr lang="en-US" altLang="zh-CN" dirty="0"/>
              <a:t>&gt;&gt;</a:t>
            </a:r>
            <a:r>
              <a:rPr lang="zh-CN" altLang="en-US" dirty="0"/>
              <a:t>打印机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681803" y="1412776"/>
            <a:ext cx="4951462" cy="439248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zh-CN" altLang="en-US" dirty="0"/>
              <a:t>打印机分类</a:t>
            </a:r>
            <a:endParaRPr lang="en-US" altLang="zh-CN" dirty="0"/>
          </a:p>
          <a:p>
            <a:r>
              <a:rPr lang="zh-CN" altLang="en-US" b="1" dirty="0"/>
              <a:t>点阵式打印机</a:t>
            </a:r>
            <a:r>
              <a:rPr lang="en-US" altLang="zh-CN" b="1" dirty="0"/>
              <a:t>=</a:t>
            </a:r>
            <a:r>
              <a:rPr lang="zh-CN" altLang="en-US" b="1" dirty="0"/>
              <a:t>针式打印机</a:t>
            </a:r>
            <a:endParaRPr lang="en-US" altLang="zh-CN" b="1" dirty="0"/>
          </a:p>
          <a:p>
            <a:pPr lvl="1"/>
            <a:r>
              <a:rPr lang="zh-CN" altLang="en-US" b="0" i="0" dirty="0">
                <a:solidFill>
                  <a:srgbClr val="121212"/>
                </a:solidFill>
                <a:effectLst/>
                <a:latin typeface="-apple-system"/>
              </a:rPr>
              <a:t>通过钢针击撞击色带和打印纸，把色带上的颜色传递到打印纸上，打印出点阵组成的字符或图形。</a:t>
            </a:r>
            <a:endParaRPr lang="en-US" altLang="zh-CN" b="0" i="0" dirty="0">
              <a:solidFill>
                <a:srgbClr val="121212"/>
              </a:solidFill>
              <a:effectLst/>
              <a:latin typeface="-apple-system"/>
            </a:endParaRPr>
          </a:p>
          <a:p>
            <a:pPr lvl="1"/>
            <a:r>
              <a:rPr lang="zh-CN" altLang="en-US" dirty="0"/>
              <a:t>优缺点：耗材费用低，纸张适应面广；</a:t>
            </a:r>
            <a:r>
              <a:rPr lang="zh-CN" altLang="en-US" b="0" i="0" dirty="0">
                <a:solidFill>
                  <a:srgbClr val="121212"/>
                </a:solidFill>
                <a:effectLst/>
                <a:latin typeface="-apple-system"/>
              </a:rPr>
              <a:t>噪音大，打印质量差</a:t>
            </a:r>
            <a:endParaRPr lang="en-US" altLang="zh-CN" b="0" i="0" dirty="0">
              <a:solidFill>
                <a:srgbClr val="121212"/>
              </a:solidFill>
              <a:effectLst/>
              <a:latin typeface="-apple-system"/>
            </a:endParaRPr>
          </a:p>
          <a:p>
            <a:pPr lvl="1"/>
            <a:r>
              <a:rPr lang="zh-CN" altLang="en-US" dirty="0"/>
              <a:t>用途：</a:t>
            </a:r>
            <a:r>
              <a:rPr lang="zh-CN" altLang="en-US" dirty="0">
                <a:solidFill>
                  <a:srgbClr val="7951ED"/>
                </a:solidFill>
              </a:rPr>
              <a:t>发票、快递面单</a:t>
            </a:r>
            <a:r>
              <a:rPr lang="zh-CN" altLang="en-US" dirty="0"/>
              <a:t>、多联复写纸</a:t>
            </a:r>
            <a:endParaRPr lang="zh-CN" altLang="en-US" dirty="0"/>
          </a:p>
          <a:p>
            <a:pPr lvl="1"/>
            <a:endParaRPr lang="zh-CN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29" r="5704" b="7529"/>
          <a:stretch>
            <a:fillRect/>
          </a:stretch>
        </p:blipFill>
        <p:spPr bwMode="auto">
          <a:xfrm>
            <a:off x="7240137" y="2242622"/>
            <a:ext cx="3873913" cy="3093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5335" y="5667741"/>
            <a:ext cx="5715000" cy="74295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五、输出设备</a:t>
            </a:r>
            <a:r>
              <a:rPr lang="en-US" altLang="zh-CN" dirty="0"/>
              <a:t>&gt;&gt;</a:t>
            </a:r>
            <a:r>
              <a:rPr lang="zh-CN" altLang="en-US" dirty="0"/>
              <a:t>打印机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69165" y="1421743"/>
            <a:ext cx="7886700" cy="439248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zh-CN" altLang="en-US" b="1" dirty="0">
                <a:solidFill>
                  <a:srgbClr val="7951ED"/>
                </a:solidFill>
              </a:rPr>
              <a:t>喷墨式打印机</a:t>
            </a:r>
            <a:endParaRPr lang="en-US" altLang="zh-CN" b="1" dirty="0">
              <a:solidFill>
                <a:srgbClr val="7951ED"/>
              </a:solidFill>
            </a:endParaRPr>
          </a:p>
          <a:p>
            <a:pPr lvl="1">
              <a:lnSpc>
                <a:spcPct val="140000"/>
              </a:lnSpc>
            </a:pPr>
            <a:r>
              <a:rPr lang="zh-CN" altLang="en-US" b="0" i="0" dirty="0">
                <a:solidFill>
                  <a:srgbClr val="121212"/>
                </a:solidFill>
                <a:effectLst/>
                <a:latin typeface="-apple-system"/>
              </a:rPr>
              <a:t>通过喷墨头将数量众多的微小墨粒精确地喷射在打印纸上，形成文字和图像。</a:t>
            </a:r>
            <a:endParaRPr lang="en-US" altLang="zh-CN" b="0" i="0" dirty="0">
              <a:solidFill>
                <a:srgbClr val="121212"/>
              </a:solidFill>
              <a:effectLst/>
              <a:latin typeface="-apple-system"/>
            </a:endParaRPr>
          </a:p>
          <a:p>
            <a:pPr lvl="1">
              <a:lnSpc>
                <a:spcPct val="140000"/>
              </a:lnSpc>
            </a:pPr>
            <a:r>
              <a:rPr lang="zh-CN" altLang="en-US" b="0" i="0" dirty="0">
                <a:solidFill>
                  <a:srgbClr val="121212"/>
                </a:solidFill>
                <a:effectLst/>
                <a:latin typeface="-apple-system"/>
              </a:rPr>
              <a:t>优点：具有高分辨率，打印出来的成品还原度较高，色彩鲜明，打印品质高。</a:t>
            </a:r>
            <a:endParaRPr lang="en-US" altLang="zh-CN" b="0" i="0" dirty="0">
              <a:solidFill>
                <a:srgbClr val="121212"/>
              </a:solidFill>
              <a:effectLst/>
              <a:latin typeface="-apple-system"/>
            </a:endParaRPr>
          </a:p>
          <a:p>
            <a:pPr lvl="1">
              <a:lnSpc>
                <a:spcPct val="140000"/>
              </a:lnSpc>
            </a:pPr>
            <a:r>
              <a:rPr lang="zh-CN" altLang="en-US" b="0" i="0" dirty="0">
                <a:solidFill>
                  <a:srgbClr val="121212"/>
                </a:solidFill>
                <a:effectLst/>
                <a:latin typeface="-apple-system"/>
              </a:rPr>
              <a:t>缺点：墨水消耗大，耗材贵。打印速度较慢。</a:t>
            </a:r>
            <a:endParaRPr lang="zh-CN" altLang="en-US" b="0" i="0" dirty="0">
              <a:solidFill>
                <a:srgbClr val="121212"/>
              </a:solidFill>
              <a:effectLst/>
              <a:latin typeface="-apple-system"/>
            </a:endParaRPr>
          </a:p>
          <a:p>
            <a:pPr lvl="1">
              <a:lnSpc>
                <a:spcPct val="140000"/>
              </a:lnSpc>
            </a:pPr>
            <a:r>
              <a:rPr lang="zh-CN" altLang="en-US" b="0" i="0" dirty="0">
                <a:solidFill>
                  <a:srgbClr val="121212"/>
                </a:solidFill>
                <a:effectLst/>
                <a:latin typeface="-apple-system"/>
              </a:rPr>
              <a:t>主要用途：</a:t>
            </a:r>
            <a:r>
              <a:rPr lang="zh-CN" altLang="en-US" b="0" i="0" dirty="0">
                <a:solidFill>
                  <a:srgbClr val="7951ED"/>
                </a:solidFill>
                <a:effectLst/>
                <a:latin typeface="-apple-system"/>
              </a:rPr>
              <a:t>照片打印</a:t>
            </a:r>
            <a:r>
              <a:rPr lang="zh-CN" altLang="en-US" b="0" i="0" dirty="0">
                <a:solidFill>
                  <a:srgbClr val="121212"/>
                </a:solidFill>
                <a:effectLst/>
                <a:latin typeface="-apple-system"/>
              </a:rPr>
              <a:t>，高保真图片打印。对成品要求较高的一些图表等。</a:t>
            </a:r>
            <a:endParaRPr lang="zh-CN" altLang="en-US" b="0" i="0" dirty="0">
              <a:solidFill>
                <a:srgbClr val="121212"/>
              </a:solidFill>
              <a:effectLst/>
              <a:latin typeface="-apple-system"/>
            </a:endParaRPr>
          </a:p>
          <a:p>
            <a:pPr lvl="1">
              <a:lnSpc>
                <a:spcPct val="140000"/>
              </a:lnSpc>
            </a:pPr>
            <a:endParaRPr lang="en-US" altLang="zh-CN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五、输出设备</a:t>
            </a:r>
            <a:r>
              <a:rPr lang="en-US" altLang="zh-CN" dirty="0"/>
              <a:t>&gt;&gt;</a:t>
            </a:r>
            <a:r>
              <a:rPr lang="zh-CN" altLang="en-US" dirty="0"/>
              <a:t>打印机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825104" y="1503630"/>
            <a:ext cx="7886700" cy="4392488"/>
          </a:xfrm>
        </p:spPr>
        <p:txBody>
          <a:bodyPr>
            <a:normAutofit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zh-CN" altLang="en-US" dirty="0">
                <a:solidFill>
                  <a:srgbClr val="7951ED"/>
                </a:solidFill>
              </a:rPr>
              <a:t>激光打印机</a:t>
            </a:r>
            <a:endParaRPr lang="en-US" altLang="zh-CN" dirty="0">
              <a:solidFill>
                <a:srgbClr val="7951ED"/>
              </a:solidFill>
            </a:endParaRPr>
          </a:p>
          <a:p>
            <a:pPr lvl="1">
              <a:lnSpc>
                <a:spcPct val="140000"/>
              </a:lnSpc>
            </a:pPr>
            <a:r>
              <a:rPr lang="zh-CN" altLang="en-US" b="0" i="0" dirty="0">
                <a:solidFill>
                  <a:srgbClr val="121212"/>
                </a:solidFill>
                <a:effectLst/>
                <a:latin typeface="-apple-system"/>
              </a:rPr>
              <a:t>主要使用了激光扫描技术和电子照相技术。</a:t>
            </a:r>
            <a:endParaRPr lang="en-US" altLang="zh-CN" b="0" i="0" dirty="0">
              <a:solidFill>
                <a:srgbClr val="121212"/>
              </a:solidFill>
              <a:effectLst/>
              <a:latin typeface="-apple-system"/>
            </a:endParaRPr>
          </a:p>
          <a:p>
            <a:pPr lvl="1">
              <a:lnSpc>
                <a:spcPct val="140000"/>
              </a:lnSpc>
            </a:pPr>
            <a:r>
              <a:rPr lang="zh-CN" altLang="en-US" b="0" i="0" dirty="0">
                <a:solidFill>
                  <a:srgbClr val="121212"/>
                </a:solidFill>
                <a:effectLst/>
                <a:latin typeface="-apple-system"/>
              </a:rPr>
              <a:t>优点：速度快，噪音低；大量打印时，平均打印成本最低。对纸张的要求低</a:t>
            </a:r>
            <a:endParaRPr lang="en-US" altLang="zh-CN" b="0" i="0" dirty="0">
              <a:solidFill>
                <a:srgbClr val="121212"/>
              </a:solidFill>
              <a:effectLst/>
              <a:latin typeface="-apple-system"/>
            </a:endParaRPr>
          </a:p>
          <a:p>
            <a:pPr lvl="1">
              <a:lnSpc>
                <a:spcPct val="140000"/>
              </a:lnSpc>
            </a:pPr>
            <a:r>
              <a:rPr lang="zh-CN" altLang="en-US" b="0" i="0" dirty="0">
                <a:solidFill>
                  <a:srgbClr val="121212"/>
                </a:solidFill>
                <a:effectLst/>
                <a:latin typeface="-apple-system"/>
              </a:rPr>
              <a:t>缺点：耗材贵（耗材是硒鼓</a:t>
            </a:r>
            <a:r>
              <a:rPr lang="zh-CN" altLang="en-US" dirty="0">
                <a:solidFill>
                  <a:srgbClr val="121212"/>
                </a:solidFill>
                <a:latin typeface="-apple-system"/>
              </a:rPr>
              <a:t>或者粉盒）。</a:t>
            </a:r>
            <a:r>
              <a:rPr lang="zh-CN" altLang="en-US" b="0" i="0" dirty="0">
                <a:solidFill>
                  <a:srgbClr val="121212"/>
                </a:solidFill>
                <a:effectLst/>
                <a:latin typeface="-apple-system"/>
              </a:rPr>
              <a:t>打印的分辨率低，不适用高分辨率的图片。</a:t>
            </a:r>
            <a:endParaRPr lang="zh-CN" altLang="en-US" b="0" i="0" dirty="0">
              <a:solidFill>
                <a:srgbClr val="121212"/>
              </a:solidFill>
              <a:effectLst/>
              <a:latin typeface="-apple-system"/>
            </a:endParaRPr>
          </a:p>
          <a:p>
            <a:pPr lvl="1">
              <a:lnSpc>
                <a:spcPct val="140000"/>
              </a:lnSpc>
            </a:pPr>
            <a:r>
              <a:rPr lang="zh-CN" altLang="en-US" b="0" i="0" dirty="0">
                <a:solidFill>
                  <a:srgbClr val="121212"/>
                </a:solidFill>
                <a:effectLst/>
                <a:latin typeface="-apple-system"/>
              </a:rPr>
              <a:t>主要用途：</a:t>
            </a:r>
            <a:r>
              <a:rPr lang="zh-CN" altLang="en-US" b="0" i="0" dirty="0">
                <a:solidFill>
                  <a:srgbClr val="7951ED"/>
                </a:solidFill>
                <a:effectLst/>
                <a:latin typeface="-apple-system"/>
              </a:rPr>
              <a:t>办公室打印文件资料</a:t>
            </a:r>
            <a:r>
              <a:rPr lang="zh-CN" altLang="en-US" b="0" i="0" dirty="0">
                <a:solidFill>
                  <a:srgbClr val="121212"/>
                </a:solidFill>
                <a:effectLst/>
                <a:latin typeface="-apple-system"/>
              </a:rPr>
              <a:t>。</a:t>
            </a:r>
            <a:endParaRPr lang="zh-CN" altLang="en-US" b="0" i="0" dirty="0">
              <a:solidFill>
                <a:srgbClr val="121212"/>
              </a:solidFill>
              <a:effectLst/>
              <a:latin typeface="-apple-system"/>
            </a:endParaRPr>
          </a:p>
          <a:p>
            <a:pPr lvl="1">
              <a:lnSpc>
                <a:spcPct val="140000"/>
              </a:lnSpc>
            </a:pPr>
            <a:endParaRPr lang="en-US" altLang="zh-CN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习题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11150"/>
            <a:ext cx="10515600" cy="548951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altLang="zh-CN" dirty="0"/>
              <a:t>1</a:t>
            </a:r>
            <a:r>
              <a:rPr lang="zh-CN" altLang="en-US" dirty="0"/>
              <a:t>、显示器的主要技术指标之一是（</a:t>
            </a:r>
            <a:r>
              <a:rPr lang="en-US" altLang="zh-CN" dirty="0"/>
              <a:t>  </a:t>
            </a:r>
            <a:r>
              <a:rPr lang="zh-CN" altLang="en-US" dirty="0"/>
              <a:t>） 　 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A</a:t>
            </a:r>
            <a:r>
              <a:rPr lang="zh-CN" altLang="en-US" dirty="0"/>
              <a:t>分辨率 </a:t>
            </a:r>
            <a:r>
              <a:rPr lang="en-US" altLang="zh-CN" dirty="0"/>
              <a:t>B</a:t>
            </a:r>
            <a:r>
              <a:rPr lang="zh-CN" altLang="en-US" dirty="0"/>
              <a:t>亮度 </a:t>
            </a:r>
            <a:r>
              <a:rPr lang="en-US" altLang="zh-CN" dirty="0"/>
              <a:t>C</a:t>
            </a:r>
            <a:r>
              <a:rPr lang="zh-CN" altLang="en-US" dirty="0"/>
              <a:t>彩色 </a:t>
            </a:r>
            <a:r>
              <a:rPr lang="en-US" altLang="zh-CN" dirty="0"/>
              <a:t>D</a:t>
            </a:r>
            <a:r>
              <a:rPr lang="zh-CN" altLang="en-US" dirty="0"/>
              <a:t>对比度 </a:t>
            </a:r>
            <a:endParaRPr lang="zh-CN" altLang="en-US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2</a:t>
            </a:r>
            <a:r>
              <a:rPr lang="zh-CN" altLang="en-US" dirty="0"/>
              <a:t>、显示器的参数</a:t>
            </a:r>
            <a:r>
              <a:rPr lang="en-US" altLang="zh-CN" dirty="0"/>
              <a:t>:1024*768</a:t>
            </a:r>
            <a:r>
              <a:rPr lang="zh-CN" altLang="en-US" dirty="0"/>
              <a:t>，它表示（</a:t>
            </a:r>
            <a:r>
              <a:rPr lang="en-US" altLang="zh-CN" dirty="0"/>
              <a:t>  </a:t>
            </a:r>
            <a:r>
              <a:rPr lang="zh-CN" altLang="en-US" dirty="0"/>
              <a:t>）。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A</a:t>
            </a:r>
            <a:r>
              <a:rPr lang="zh-CN" altLang="en-US" dirty="0"/>
              <a:t>显示器分辨率	</a:t>
            </a:r>
            <a:r>
              <a:rPr lang="en-US" altLang="zh-CN" dirty="0"/>
              <a:t>B</a:t>
            </a:r>
            <a:r>
              <a:rPr lang="zh-CN" altLang="en-US" dirty="0"/>
              <a:t>显示器颜色指标	</a:t>
            </a:r>
            <a:r>
              <a:rPr lang="en-US" altLang="zh-CN" dirty="0"/>
              <a:t>C</a:t>
            </a:r>
            <a:r>
              <a:rPr lang="zh-CN" altLang="en-US" dirty="0"/>
              <a:t>显示器屏幕大小	</a:t>
            </a:r>
            <a:r>
              <a:rPr lang="en-US" altLang="zh-CN" dirty="0"/>
              <a:t>D</a:t>
            </a:r>
            <a:r>
              <a:rPr lang="zh-CN" altLang="en-US" dirty="0"/>
              <a:t>显示每个字符的列数和行数</a:t>
            </a: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3</a:t>
            </a:r>
            <a:r>
              <a:rPr lang="zh-CN" altLang="en-US" dirty="0"/>
              <a:t>、液晶显示器</a:t>
            </a:r>
            <a:r>
              <a:rPr lang="en-US" altLang="zh-CN" dirty="0"/>
              <a:t>(LCD)</a:t>
            </a:r>
            <a:r>
              <a:rPr lang="zh-CN" altLang="en-US" dirty="0"/>
              <a:t>的主要技术指标不包括（ </a:t>
            </a:r>
            <a:r>
              <a:rPr lang="en-US" altLang="zh-CN" dirty="0"/>
              <a:t> </a:t>
            </a:r>
            <a:r>
              <a:rPr lang="zh-CN" altLang="en-US" dirty="0"/>
              <a:t>） 　 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A</a:t>
            </a:r>
            <a:r>
              <a:rPr lang="zh-CN" altLang="en-US" dirty="0"/>
              <a:t>显示分辨率 </a:t>
            </a:r>
            <a:r>
              <a:rPr lang="en-US" altLang="zh-CN" dirty="0"/>
              <a:t>B</a:t>
            </a:r>
            <a:r>
              <a:rPr lang="zh-CN" altLang="en-US" dirty="0"/>
              <a:t>显示速度 </a:t>
            </a:r>
            <a:r>
              <a:rPr lang="en-US" altLang="zh-CN" dirty="0"/>
              <a:t>C</a:t>
            </a:r>
            <a:r>
              <a:rPr lang="zh-CN" altLang="en-US" dirty="0"/>
              <a:t>亮度和对比度 </a:t>
            </a:r>
            <a:r>
              <a:rPr lang="en-US" altLang="zh-CN" dirty="0"/>
              <a:t>D</a:t>
            </a:r>
            <a:r>
              <a:rPr lang="zh-CN" altLang="en-US" dirty="0"/>
              <a:t>存储容量 </a:t>
            </a:r>
            <a:endParaRPr lang="zh-CN" altLang="en-US" dirty="0"/>
          </a:p>
          <a:p>
            <a:pPr marL="0" indent="0">
              <a:buNone/>
            </a:pP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4</a:t>
            </a:r>
            <a:r>
              <a:rPr lang="zh-CN" altLang="en-US" dirty="0"/>
              <a:t>、通常打印质量最好的打印机是（</a:t>
            </a:r>
            <a:r>
              <a:rPr lang="en-US" altLang="zh-CN" dirty="0"/>
              <a:t> </a:t>
            </a:r>
            <a:r>
              <a:rPr lang="zh-CN" altLang="en-US" dirty="0"/>
              <a:t>）。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A</a:t>
            </a:r>
            <a:r>
              <a:rPr lang="zh-CN" altLang="en-US" dirty="0"/>
              <a:t>针式打印机	</a:t>
            </a:r>
            <a:r>
              <a:rPr lang="en-US" altLang="zh-CN" dirty="0"/>
              <a:t>B</a:t>
            </a:r>
            <a:r>
              <a:rPr lang="zh-CN" altLang="en-US" dirty="0"/>
              <a:t>点阵打印机	</a:t>
            </a:r>
            <a:r>
              <a:rPr lang="en-US" altLang="zh-CN" dirty="0"/>
              <a:t>C</a:t>
            </a:r>
            <a:r>
              <a:rPr lang="zh-CN" altLang="en-US" dirty="0"/>
              <a:t>喷墨打印机	</a:t>
            </a:r>
            <a:r>
              <a:rPr lang="en-US" altLang="zh-CN" dirty="0"/>
              <a:t>D</a:t>
            </a:r>
            <a:r>
              <a:rPr lang="zh-CN" altLang="en-US" dirty="0"/>
              <a:t>激光打印机</a:t>
            </a:r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154316" y="131115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</a:rPr>
              <a:t>A</a:t>
            </a:r>
            <a:endParaRPr lang="zh-CN" altLang="en-US" sz="2400" b="1" dirty="0">
              <a:solidFill>
                <a:srgbClr val="7951ED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42348" y="279914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</a:rPr>
              <a:t>A</a:t>
            </a:r>
            <a:endParaRPr lang="zh-CN" altLang="en-US" sz="2400" b="1" dirty="0">
              <a:solidFill>
                <a:srgbClr val="7951ED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18412" y="4225969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</a:rPr>
              <a:t>D</a:t>
            </a:r>
            <a:endParaRPr lang="zh-CN" altLang="en-US" sz="2400" b="1" dirty="0">
              <a:solidFill>
                <a:srgbClr val="7951ED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10548" y="569478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</a:rPr>
              <a:t>D </a:t>
            </a:r>
            <a:endParaRPr lang="zh-CN" altLang="en-US" sz="2400" b="1" dirty="0">
              <a:solidFill>
                <a:srgbClr val="7951E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计算机由硬件系统和软件系统两部分组成。</a:t>
            </a:r>
            <a:endParaRPr lang="zh-CN" altLang="en-US" dirty="0"/>
          </a:p>
        </p:txBody>
      </p:sp>
      <p:pic>
        <p:nvPicPr>
          <p:cNvPr id="4" name="Picture 4" descr="1t1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856" y="1301268"/>
            <a:ext cx="8204625" cy="5148000"/>
          </a:xfrm>
          <a:prstGeom prst="rect">
            <a:avLst/>
          </a:prstGeom>
          <a:gradFill flip="none" rotWithShape="1">
            <a:gsLst>
              <a:gs pos="0">
                <a:srgbClr val="486BFD"/>
              </a:gs>
              <a:gs pos="50000">
                <a:srgbClr val="6A3DE0"/>
              </a:gs>
              <a:gs pos="100000">
                <a:srgbClr val="8C0EC2"/>
              </a:gs>
            </a:gsLst>
            <a:lin ang="10800000" scaled="1"/>
            <a:tileRect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10"/>
          <p:cNvSpPr>
            <a:spLocks noChangeArrowheads="1"/>
          </p:cNvSpPr>
          <p:nvPr/>
        </p:nvSpPr>
        <p:spPr bwMode="auto">
          <a:xfrm>
            <a:off x="1649786" y="2116917"/>
            <a:ext cx="1800200" cy="1056187"/>
          </a:xfrm>
          <a:prstGeom prst="star16">
            <a:avLst>
              <a:gd name="adj" fmla="val 37500"/>
            </a:avLst>
          </a:prstGeom>
          <a:gradFill flip="none" rotWithShape="1">
            <a:gsLst>
              <a:gs pos="0">
                <a:srgbClr val="486BFD"/>
              </a:gs>
              <a:gs pos="50000">
                <a:srgbClr val="6A3DE0"/>
              </a:gs>
              <a:gs pos="100000">
                <a:srgbClr val="8C0E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prstClr val="white"/>
                </a:solidFill>
                <a:latin typeface="Arial" panose="020B0604020202020204"/>
                <a:ea typeface="黑体" panose="02010609060101010101" charset="-122"/>
                <a:cs typeface="+mn-ea"/>
              </a:rPr>
              <a:t>有形的</a:t>
            </a:r>
            <a:endParaRPr lang="en-US" altLang="zh-CN" dirty="0">
              <a:solidFill>
                <a:prstClr val="white"/>
              </a:solidFill>
              <a:latin typeface="Arial" panose="020B0604020202020204"/>
              <a:ea typeface="黑体" panose="02010609060101010101" charset="-122"/>
              <a:cs typeface="+mn-ea"/>
            </a:endParaRPr>
          </a:p>
          <a:p>
            <a:pPr algn="ctr"/>
            <a:r>
              <a:rPr lang="zh-CN" altLang="en-US" dirty="0">
                <a:solidFill>
                  <a:prstClr val="white"/>
                </a:solidFill>
                <a:latin typeface="Arial" panose="020B0604020202020204"/>
                <a:ea typeface="黑体" panose="02010609060101010101" charset="-122"/>
                <a:cs typeface="+mn-ea"/>
              </a:rPr>
              <a:t>身体</a:t>
            </a:r>
            <a:endParaRPr lang="zh-CN" altLang="en-US" dirty="0">
              <a:solidFill>
                <a:prstClr val="white"/>
              </a:solidFill>
              <a:latin typeface="Arial" panose="020B0604020202020204"/>
              <a:ea typeface="黑体" panose="02010609060101010101" charset="-122"/>
              <a:cs typeface="+mn-ea"/>
            </a:endParaRPr>
          </a:p>
        </p:txBody>
      </p:sp>
      <p:sp>
        <p:nvSpPr>
          <p:cNvPr id="7" name="AutoShape 10"/>
          <p:cNvSpPr>
            <a:spLocks noChangeArrowheads="1"/>
          </p:cNvSpPr>
          <p:nvPr/>
        </p:nvSpPr>
        <p:spPr bwMode="auto">
          <a:xfrm>
            <a:off x="1769165" y="5393081"/>
            <a:ext cx="1680821" cy="1056187"/>
          </a:xfrm>
          <a:prstGeom prst="star16">
            <a:avLst>
              <a:gd name="adj" fmla="val 37500"/>
            </a:avLst>
          </a:prstGeom>
          <a:gradFill flip="none" rotWithShape="1">
            <a:gsLst>
              <a:gs pos="0">
                <a:srgbClr val="486BFD"/>
              </a:gs>
              <a:gs pos="50000">
                <a:srgbClr val="6A3DE0"/>
              </a:gs>
              <a:gs pos="100000">
                <a:srgbClr val="8C0E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prstClr val="white"/>
                </a:solidFill>
                <a:latin typeface="Arial" panose="020B0604020202020204"/>
                <a:ea typeface="黑体" panose="02010609060101010101" charset="-122"/>
                <a:cs typeface="+mn-ea"/>
              </a:rPr>
              <a:t>无形的</a:t>
            </a:r>
            <a:endParaRPr lang="en-US" altLang="zh-CN" dirty="0">
              <a:solidFill>
                <a:prstClr val="white"/>
              </a:solidFill>
              <a:latin typeface="Arial" panose="020B0604020202020204"/>
              <a:ea typeface="黑体" panose="02010609060101010101" charset="-122"/>
              <a:cs typeface="+mn-ea"/>
            </a:endParaRPr>
          </a:p>
          <a:p>
            <a:pPr algn="ctr"/>
            <a:r>
              <a:rPr lang="zh-CN" altLang="en-US" dirty="0">
                <a:solidFill>
                  <a:prstClr val="white"/>
                </a:solidFill>
                <a:latin typeface="Arial" panose="020B0604020202020204"/>
                <a:ea typeface="黑体" panose="02010609060101010101" charset="-122"/>
                <a:cs typeface="+mn-ea"/>
              </a:rPr>
              <a:t>灵魂</a:t>
            </a:r>
            <a:endParaRPr lang="zh-CN" altLang="en-US" dirty="0">
              <a:solidFill>
                <a:prstClr val="white"/>
              </a:solidFill>
              <a:latin typeface="Arial" panose="020B0604020202020204"/>
              <a:ea typeface="黑体" panose="02010609060101010101" charset="-122"/>
              <a:cs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0" y="0"/>
            <a:ext cx="12208565" cy="997200"/>
            <a:chOff x="0" y="0"/>
            <a:chExt cx="12208565" cy="997200"/>
          </a:xfrm>
        </p:grpSpPr>
        <p:sp>
          <p:nvSpPr>
            <p:cNvPr id="4" name="矩形 3"/>
            <p:cNvSpPr/>
            <p:nvPr/>
          </p:nvSpPr>
          <p:spPr>
            <a:xfrm>
              <a:off x="0" y="0"/>
              <a:ext cx="12192000" cy="997200"/>
            </a:xfrm>
            <a:prstGeom prst="rect">
              <a:avLst/>
            </a:prstGeom>
            <a:solidFill>
              <a:srgbClr val="7A3B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cs"/>
              </a:endParaRPr>
            </a:p>
          </p:txBody>
        </p:sp>
        <p:graphicFrame>
          <p:nvGraphicFramePr>
            <p:cNvPr id="5" name="对象 4"/>
            <p:cNvGraphicFramePr>
              <a:graphicFrameLocks noChangeAspect="1"/>
            </p:cNvGraphicFramePr>
            <p:nvPr/>
          </p:nvGraphicFramePr>
          <p:xfrm>
            <a:off x="0" y="0"/>
            <a:ext cx="10661650" cy="996950"/>
          </p:xfrm>
          <a:graphic>
            <a:graphicData uri="http://schemas.openxmlformats.org/presentationml/2006/ole"/>
          </a:graphic>
        </p:graphicFrame>
        <p:sp>
          <p:nvSpPr>
            <p:cNvPr id="6" name="矩形 5"/>
            <p:cNvSpPr/>
            <p:nvPr/>
          </p:nvSpPr>
          <p:spPr>
            <a:xfrm>
              <a:off x="1623115" y="0"/>
              <a:ext cx="10585450" cy="997200"/>
            </a:xfrm>
            <a:prstGeom prst="rect">
              <a:avLst/>
            </a:prstGeom>
            <a:solidFill>
              <a:srgbClr val="7A3B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cs"/>
              </a:endParaRPr>
            </a:p>
          </p:txBody>
        </p:sp>
      </p:grpSp>
      <p:sp>
        <p:nvSpPr>
          <p:cNvPr id="9" name="日期占位符 3"/>
          <p:cNvSpPr txBox="1"/>
          <p:nvPr/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ED4F72F-0C30-4BC5-8116-96E407D9F8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黑体" panose="02010609060101010101" charset="-122"/>
              <a:cs typeface="+mn-cs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0" y="6246536"/>
            <a:ext cx="12192000" cy="608400"/>
            <a:chOff x="0" y="6246536"/>
            <a:chExt cx="12192000" cy="608400"/>
          </a:xfrm>
        </p:grpSpPr>
        <p:sp>
          <p:nvSpPr>
            <p:cNvPr id="8" name="矩形 7"/>
            <p:cNvSpPr/>
            <p:nvPr/>
          </p:nvSpPr>
          <p:spPr>
            <a:xfrm>
              <a:off x="0" y="6246536"/>
              <a:ext cx="12192000" cy="608400"/>
            </a:xfrm>
            <a:prstGeom prst="rect">
              <a:avLst/>
            </a:prstGeom>
            <a:solidFill>
              <a:srgbClr val="7A3B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cs"/>
              </a:endParaRPr>
            </a:p>
          </p:txBody>
        </p:sp>
        <p:graphicFrame>
          <p:nvGraphicFramePr>
            <p:cNvPr id="11" name="对象 10"/>
            <p:cNvGraphicFramePr>
              <a:graphicFrameLocks noChangeAspect="1"/>
            </p:cNvGraphicFramePr>
            <p:nvPr/>
          </p:nvGraphicFramePr>
          <p:xfrm>
            <a:off x="765175" y="6276098"/>
            <a:ext cx="10661650" cy="549275"/>
          </p:xfrm>
          <a:graphic>
            <a:graphicData uri="http://schemas.openxmlformats.org/presentationml/2006/ole"/>
          </a:graphic>
        </p:graphicFrame>
      </p:grp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3" t="8210" r="45766" b="8780"/>
          <a:stretch>
            <a:fillRect/>
          </a:stretch>
        </p:blipFill>
        <p:spPr>
          <a:xfrm>
            <a:off x="671441" y="1059253"/>
            <a:ext cx="4164203" cy="5172502"/>
          </a:xfrm>
          <a:prstGeom prst="rect">
            <a:avLst/>
          </a:prstGeom>
        </p:spPr>
      </p:pic>
      <p:sp>
        <p:nvSpPr>
          <p:cNvPr id="30" name="圆角矩形 21"/>
          <p:cNvSpPr/>
          <p:nvPr/>
        </p:nvSpPr>
        <p:spPr>
          <a:xfrm rot="19656332">
            <a:off x="2753544" y="4152090"/>
            <a:ext cx="2038211" cy="68375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486BFD"/>
              </a:gs>
              <a:gs pos="50000">
                <a:srgbClr val="6A3DE0"/>
              </a:gs>
              <a:gs pos="100000">
                <a:srgbClr val="8C0E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charset="-122"/>
              <a:cs typeface="+mn-ea"/>
              <a:sym typeface="+mn-lt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3104227" y="3935026"/>
            <a:ext cx="2292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rPr>
              <a:t>目</a:t>
            </a: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rPr>
              <a:t>录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charset="-122"/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3040562" y="4493967"/>
            <a:ext cx="1665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rPr>
              <a:t>CONTENT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Arial" panose="020B0604020202020204"/>
              <a:ea typeface="黑体" panose="02010609060101010101" charset="-122"/>
              <a:cs typeface="+mn-ea"/>
              <a:sym typeface="+mn-lt"/>
            </a:endParaRPr>
          </a:p>
        </p:txBody>
      </p:sp>
      <p:sp>
        <p:nvSpPr>
          <p:cNvPr id="2" name="内容占位符 2"/>
          <p:cNvSpPr>
            <a:spLocks noGrp="1"/>
          </p:cNvSpPr>
          <p:nvPr>
            <p:ph idx="1"/>
          </p:nvPr>
        </p:nvSpPr>
        <p:spPr>
          <a:xfrm>
            <a:off x="5772301" y="1515438"/>
            <a:ext cx="7886700" cy="4260131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zh-CN" alt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计算机硬件系统</a:t>
            </a:r>
            <a:endParaRPr lang="en-US" altLang="zh-CN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lnSpc>
                <a:spcPct val="200000"/>
              </a:lnSpc>
            </a:pPr>
            <a:r>
              <a:rPr lang="zh-CN" altLang="en-US" sz="3200" dirty="0">
                <a:solidFill>
                  <a:srgbClr val="7951ED"/>
                </a:solidFill>
              </a:rPr>
              <a:t>计算机软件系统</a:t>
            </a:r>
            <a:endParaRPr lang="en-US" altLang="zh-CN" sz="3200" dirty="0">
              <a:solidFill>
                <a:srgbClr val="7951ED"/>
              </a:solidFill>
            </a:endParaRPr>
          </a:p>
          <a:p>
            <a:pPr lvl="1">
              <a:lnSpc>
                <a:spcPct val="200000"/>
              </a:lnSpc>
            </a:pPr>
            <a:r>
              <a:rPr lang="zh-CN" altLang="en-US" sz="2800" dirty="0"/>
              <a:t>软件的概念</a:t>
            </a:r>
            <a:endParaRPr lang="zh-CN" altLang="en-US" sz="2800" dirty="0"/>
          </a:p>
          <a:p>
            <a:pPr lvl="1">
              <a:lnSpc>
                <a:spcPct val="200000"/>
              </a:lnSpc>
            </a:pPr>
            <a:r>
              <a:rPr lang="zh-CN" altLang="en-US" sz="2800" dirty="0"/>
              <a:t>软件系统及其组成</a:t>
            </a:r>
            <a:endParaRPr lang="zh-CN" altLang="en-US" sz="28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引入：计算机软硬件的关系</a:t>
            </a:r>
            <a:endParaRPr lang="zh-CN" altLang="en-US" dirty="0"/>
          </a:p>
        </p:txBody>
      </p:sp>
      <p:pic>
        <p:nvPicPr>
          <p:cNvPr id="6" name="内容占位符 5"/>
          <p:cNvPicPr>
            <a:picLocks noGrp="1" noChangeAspect="1"/>
          </p:cNvPicPr>
          <p:nvPr>
            <p:ph idx="1"/>
          </p:nvPr>
        </p:nvPicPr>
        <p:blipFill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40000" contrast="20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618" y="1509475"/>
            <a:ext cx="8204224" cy="4898149"/>
          </a:xfr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一、软件概念</a:t>
            </a:r>
            <a:r>
              <a:rPr lang="en-US" altLang="zh-CN" dirty="0"/>
              <a:t>&gt;&gt;</a:t>
            </a:r>
            <a:r>
              <a:rPr lang="zh-CN" altLang="en-US" dirty="0"/>
              <a:t>程序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599933"/>
            <a:ext cx="10515600" cy="4133480"/>
          </a:xfrm>
        </p:spPr>
        <p:txBody>
          <a:bodyPr>
            <a:normAutofit fontScale="85000" lnSpcReduction="20000"/>
          </a:bodyPr>
          <a:lstStyle/>
          <a:p>
            <a:r>
              <a:rPr lang="zh-CN" altLang="en-US" dirty="0"/>
              <a:t>软件：与计算机系统操作有关的计算机程序、规程、规则，以及可能有的文件、文档及数据。</a:t>
            </a:r>
            <a:endParaRPr lang="zh-CN" altLang="en-US" dirty="0"/>
          </a:p>
          <a:p>
            <a:endParaRPr lang="zh-CN" altLang="en-US" dirty="0"/>
          </a:p>
          <a:p>
            <a:r>
              <a:rPr lang="zh-CN" altLang="en-US" dirty="0">
                <a:solidFill>
                  <a:srgbClr val="7951ED"/>
                </a:solidFill>
              </a:rPr>
              <a:t>软件 </a:t>
            </a:r>
            <a:r>
              <a:rPr lang="en-US" altLang="zh-CN" dirty="0">
                <a:solidFill>
                  <a:srgbClr val="7951ED"/>
                </a:solidFill>
              </a:rPr>
              <a:t>= </a:t>
            </a:r>
            <a:r>
              <a:rPr lang="zh-CN" altLang="en-US" dirty="0">
                <a:solidFill>
                  <a:srgbClr val="7951ED"/>
                </a:solidFill>
              </a:rPr>
              <a:t>程序 </a:t>
            </a:r>
            <a:r>
              <a:rPr lang="en-US" altLang="zh-CN" dirty="0">
                <a:solidFill>
                  <a:srgbClr val="7951ED"/>
                </a:solidFill>
              </a:rPr>
              <a:t>+ </a:t>
            </a:r>
            <a:r>
              <a:rPr lang="zh-CN" altLang="en-US" dirty="0">
                <a:solidFill>
                  <a:srgbClr val="7951ED"/>
                </a:solidFill>
              </a:rPr>
              <a:t>数据 </a:t>
            </a:r>
            <a:r>
              <a:rPr lang="en-US" altLang="zh-CN" dirty="0">
                <a:solidFill>
                  <a:srgbClr val="7951ED"/>
                </a:solidFill>
              </a:rPr>
              <a:t>+ </a:t>
            </a:r>
            <a:r>
              <a:rPr lang="zh-CN" altLang="en-US" dirty="0">
                <a:solidFill>
                  <a:srgbClr val="7951ED"/>
                </a:solidFill>
              </a:rPr>
              <a:t>文档</a:t>
            </a:r>
            <a:endParaRPr lang="zh-CN" altLang="en-US" dirty="0">
              <a:solidFill>
                <a:srgbClr val="7951ED"/>
              </a:solidFill>
            </a:endParaRPr>
          </a:p>
          <a:p>
            <a:r>
              <a:rPr lang="zh-CN" altLang="en-US" dirty="0"/>
              <a:t>人们针对某一任务需要而为计算机编制的指令序列称为</a:t>
            </a:r>
            <a:r>
              <a:rPr lang="zh-CN" altLang="en-US" b="1" dirty="0">
                <a:solidFill>
                  <a:srgbClr val="7951ED"/>
                </a:solidFill>
              </a:rPr>
              <a:t>程序</a:t>
            </a:r>
            <a:r>
              <a:rPr lang="zh-CN" altLang="en-US" dirty="0"/>
              <a:t>。</a:t>
            </a:r>
            <a:endParaRPr lang="zh-CN" altLang="en-US" dirty="0"/>
          </a:p>
          <a:p>
            <a:r>
              <a:rPr lang="zh-CN" altLang="en-US" dirty="0"/>
              <a:t>数据是对客观事物的符号表示，输入计算机并被被程序处理的符号是为数据。</a:t>
            </a:r>
            <a:endParaRPr lang="zh-CN" altLang="en-US" dirty="0"/>
          </a:p>
          <a:p>
            <a:r>
              <a:rPr lang="zh-CN" altLang="en-US" dirty="0"/>
              <a:t>描述程序功能需求以及程序如何操作和使用所要求的文档。</a:t>
            </a:r>
            <a:endParaRPr lang="zh-CN" altLang="en-US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03512" y="908721"/>
            <a:ext cx="7886700" cy="637953"/>
          </a:xfrm>
        </p:spPr>
        <p:txBody>
          <a:bodyPr/>
          <a:lstStyle/>
          <a:p>
            <a:r>
              <a:rPr lang="zh-CN" altLang="en-US" dirty="0"/>
              <a:t>习题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152650" y="1844824"/>
            <a:ext cx="8407846" cy="43924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2000" dirty="0"/>
              <a:t>1</a:t>
            </a:r>
            <a:r>
              <a:rPr lang="zh-CN" altLang="en-US" sz="2000" dirty="0"/>
              <a:t>、计算机软件的确切含义是（</a:t>
            </a:r>
            <a:r>
              <a:rPr lang="en-US" altLang="zh-CN" sz="2000" dirty="0">
                <a:solidFill>
                  <a:schemeClr val="bg1"/>
                </a:solidFill>
              </a:rPr>
              <a:t>A</a:t>
            </a:r>
            <a:r>
              <a:rPr lang="zh-CN" altLang="en-US" sz="2000" dirty="0"/>
              <a:t>）。 </a:t>
            </a:r>
            <a:endParaRPr lang="en-US" altLang="zh-CN" sz="2000" dirty="0"/>
          </a:p>
          <a:p>
            <a:pPr marL="0" indent="0">
              <a:buNone/>
            </a:pPr>
            <a:r>
              <a:rPr lang="en-US" altLang="zh-CN" sz="2000" dirty="0"/>
              <a:t>A</a:t>
            </a:r>
            <a:r>
              <a:rPr lang="zh-CN" altLang="en-US" sz="2000" dirty="0"/>
              <a:t>计算机程序、数据与相应文档的总称</a:t>
            </a:r>
            <a:r>
              <a:rPr lang="en-US" altLang="zh-CN" sz="2000" dirty="0"/>
              <a:t>	    </a:t>
            </a:r>
            <a:endParaRPr lang="en-US" altLang="zh-CN" sz="2000" dirty="0"/>
          </a:p>
          <a:p>
            <a:pPr marL="0" indent="0">
              <a:buNone/>
            </a:pPr>
            <a:r>
              <a:rPr lang="en-US" altLang="zh-CN" sz="2000" dirty="0"/>
              <a:t>B</a:t>
            </a:r>
            <a:r>
              <a:rPr lang="zh-CN" altLang="en-US" sz="2000" dirty="0"/>
              <a:t> 系统软件与应用软件的总和 </a:t>
            </a:r>
            <a:endParaRPr lang="en-US" altLang="zh-CN" sz="2000" dirty="0"/>
          </a:p>
          <a:p>
            <a:pPr marL="0" indent="0">
              <a:buNone/>
            </a:pPr>
            <a:r>
              <a:rPr lang="en-US" altLang="zh-CN" sz="2000" dirty="0"/>
              <a:t>C</a:t>
            </a:r>
            <a:r>
              <a:rPr lang="zh-CN" altLang="en-US" sz="2000" dirty="0"/>
              <a:t>操作系统、数据库管理软件与应用软件的总和    </a:t>
            </a:r>
            <a:endParaRPr lang="en-US" altLang="zh-CN" sz="2000" dirty="0"/>
          </a:p>
          <a:p>
            <a:pPr marL="0" indent="0">
              <a:buNone/>
            </a:pPr>
            <a:r>
              <a:rPr lang="en-US" altLang="zh-CN" sz="2000" dirty="0"/>
              <a:t>D</a:t>
            </a:r>
            <a:r>
              <a:rPr lang="zh-CN" altLang="en-US" sz="2000" dirty="0"/>
              <a:t>各类应用软件的总称 </a:t>
            </a:r>
            <a:endParaRPr lang="zh-CN" altLang="en-US" sz="2000" dirty="0"/>
          </a:p>
          <a:p>
            <a:pPr marL="0" indent="0">
              <a:buNone/>
            </a:pPr>
            <a:endParaRPr lang="en-US" altLang="zh-CN" sz="2000" dirty="0"/>
          </a:p>
          <a:p>
            <a:pPr marL="0" indent="0">
              <a:buNone/>
            </a:pPr>
            <a:endParaRPr lang="zh-CN" altLang="en-US" sz="800" dirty="0"/>
          </a:p>
          <a:p>
            <a:pPr marL="0" indent="0">
              <a:buNone/>
            </a:pPr>
            <a:endParaRPr lang="zh-CN" altLang="en-US" sz="2000" dirty="0"/>
          </a:p>
          <a:p>
            <a:pPr marL="0" indent="0">
              <a:buNone/>
            </a:pPr>
            <a:endParaRPr lang="en-US" altLang="zh-CN" sz="2000" dirty="0"/>
          </a:p>
          <a:p>
            <a:pPr marL="0" indent="0">
              <a:buNone/>
            </a:pPr>
            <a:endParaRPr lang="zh-CN" altLang="en-US" sz="2000" dirty="0"/>
          </a:p>
          <a:p>
            <a:pPr marL="0" indent="0">
              <a:buNone/>
            </a:pPr>
            <a:endParaRPr lang="zh-CN" alt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5646862" y="184482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</a:rPr>
              <a:t>A</a:t>
            </a:r>
            <a:endParaRPr lang="zh-CN" altLang="en-US" sz="2400" b="1" dirty="0">
              <a:solidFill>
                <a:srgbClr val="7951ED"/>
              </a:solidFill>
            </a:endParaRPr>
          </a:p>
        </p:txBody>
      </p:sp>
      <p:sp>
        <p:nvSpPr>
          <p:cNvPr id="5" name="标题 1"/>
          <p:cNvSpPr txBox="1"/>
          <p:nvPr/>
        </p:nvSpPr>
        <p:spPr>
          <a:xfrm>
            <a:off x="1769165" y="57336"/>
            <a:ext cx="10422835" cy="9203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3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习题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171944" y="6083300"/>
            <a:ext cx="7488832" cy="7747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en-US" altLang="zh-CN" sz="2000" b="1" dirty="0">
                <a:solidFill>
                  <a:schemeClr val="tx1"/>
                </a:solidFill>
                <a:latin typeface="Arial Unicode MS" panose="020B0604020202020204" pitchFamily="34" charset="-122"/>
              </a:rPr>
              <a:t>——</a:t>
            </a:r>
            <a:r>
              <a:rPr lang="zh-CN" altLang="en-US" sz="2000" b="1" dirty="0">
                <a:solidFill>
                  <a:schemeClr val="tx1"/>
                </a:solidFill>
                <a:latin typeface="Arial Unicode MS" panose="020B0604020202020204" pitchFamily="34" charset="-122"/>
              </a:rPr>
              <a:t>引自 冯诺依曼，</a:t>
            </a:r>
            <a:r>
              <a:rPr lang="en-US" altLang="zh-CN" sz="2000" b="1" dirty="0">
                <a:solidFill>
                  <a:schemeClr val="tx1"/>
                </a:solidFill>
                <a:latin typeface="Arial Unicode MS" panose="020B0604020202020204" pitchFamily="34" charset="-122"/>
              </a:rPr>
              <a:t>《</a:t>
            </a:r>
            <a:r>
              <a:rPr lang="zh-CN" altLang="en-US" sz="2000" b="1" dirty="0">
                <a:solidFill>
                  <a:schemeClr val="tx1"/>
                </a:solidFill>
                <a:latin typeface="Arial Unicode MS" panose="020B0604020202020204" pitchFamily="34" charset="-122"/>
              </a:rPr>
              <a:t>关于</a:t>
            </a:r>
            <a:r>
              <a:rPr lang="en-US" altLang="zh-CN" sz="2000" b="1" dirty="0">
                <a:solidFill>
                  <a:schemeClr val="tx1"/>
                </a:solidFill>
                <a:latin typeface="Arial Unicode MS" panose="020B0604020202020204" pitchFamily="34" charset="-122"/>
              </a:rPr>
              <a:t>EDVAC</a:t>
            </a:r>
            <a:r>
              <a:rPr lang="zh-CN" altLang="en-US" sz="2000" b="1" dirty="0">
                <a:solidFill>
                  <a:schemeClr val="tx1"/>
                </a:solidFill>
                <a:latin typeface="Arial Unicode MS" panose="020B0604020202020204" pitchFamily="34" charset="-122"/>
              </a:rPr>
              <a:t>的第一份报告草案</a:t>
            </a:r>
            <a:r>
              <a:rPr lang="en-US" altLang="zh-CN" sz="2000" b="1" dirty="0">
                <a:solidFill>
                  <a:schemeClr val="tx1"/>
                </a:solidFill>
                <a:latin typeface="Arial Unicode MS" panose="020B0604020202020204" pitchFamily="34" charset="-122"/>
              </a:rPr>
              <a:t>》</a:t>
            </a:r>
            <a:r>
              <a:rPr lang="zh-CN" altLang="en-US" sz="2000" b="1" dirty="0">
                <a:solidFill>
                  <a:schemeClr val="tx1"/>
                </a:solidFill>
                <a:latin typeface="Arial Unicode MS" panose="020B0604020202020204" pitchFamily="34" charset="-122"/>
              </a:rPr>
              <a:t>，</a:t>
            </a:r>
            <a:r>
              <a:rPr lang="en-US" altLang="zh-CN" sz="2000" b="1" dirty="0">
                <a:solidFill>
                  <a:schemeClr val="tx1"/>
                </a:solidFill>
                <a:latin typeface="Arial Unicode MS" panose="020B0604020202020204" pitchFamily="34" charset="-122"/>
              </a:rPr>
              <a:t>1945</a:t>
            </a:r>
            <a:endParaRPr lang="en-US" altLang="zh-CN" sz="2000" b="1" dirty="0">
              <a:solidFill>
                <a:schemeClr val="tx1"/>
              </a:solidFill>
              <a:latin typeface="Arial Unicode MS" panose="020B0604020202020204" pitchFamily="34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665163" y="1246126"/>
            <a:ext cx="9995613" cy="501332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zh-CN" sz="2000" dirty="0">
                <a:latin typeface="Arial Unicode MS" panose="020B0604020202020204" pitchFamily="34" charset="-122"/>
              </a:rPr>
              <a:t>2.2</a:t>
            </a:r>
            <a:r>
              <a:rPr lang="zh-CN" altLang="en-US" sz="2000" dirty="0">
                <a:latin typeface="Arial Unicode MS" panose="020B0604020202020204" pitchFamily="34" charset="-122"/>
              </a:rPr>
              <a:t>第一：因为这台设备主要是一台计算机，所以它必须能够执行最频繁的基本算术</a:t>
            </a:r>
            <a:r>
              <a:rPr lang="zh-CN" altLang="en-US" sz="2000" b="1" dirty="0">
                <a:solidFill>
                  <a:srgbClr val="7951ED"/>
                </a:solidFill>
                <a:latin typeface="Arial Unicode MS" panose="020B0604020202020204" pitchFamily="34" charset="-122"/>
              </a:rPr>
              <a:t>运算</a:t>
            </a:r>
            <a:r>
              <a:rPr lang="zh-CN" altLang="en-US" sz="2000" dirty="0">
                <a:latin typeface="Arial Unicode MS" panose="020B0604020202020204" pitchFamily="34" charset="-122"/>
              </a:rPr>
              <a:t>。因此，他应该包含特殊的器件来执行这些操作。</a:t>
            </a:r>
            <a:endParaRPr lang="zh-CN" altLang="en-US" sz="2000" dirty="0">
              <a:latin typeface="Arial Unicode MS" panose="020B0604020202020204" pitchFamily="34" charset="-122"/>
            </a:endParaRPr>
          </a:p>
          <a:p>
            <a:pPr>
              <a:buFontTx/>
              <a:buNone/>
            </a:pPr>
            <a:r>
              <a:rPr lang="zh-CN" altLang="en-US" sz="2000" dirty="0">
                <a:latin typeface="Arial Unicode MS" panose="020B0604020202020204" pitchFamily="34" charset="-122"/>
              </a:rPr>
              <a:t>	</a:t>
            </a:r>
            <a:r>
              <a:rPr lang="en-US" altLang="zh-CN" sz="2000" dirty="0">
                <a:latin typeface="Arial Unicode MS" panose="020B0604020202020204" pitchFamily="34" charset="-122"/>
              </a:rPr>
              <a:t>…</a:t>
            </a:r>
            <a:r>
              <a:rPr lang="zh-CN" altLang="en-US" sz="2000" dirty="0">
                <a:latin typeface="Arial Unicode MS" panose="020B0604020202020204" pitchFamily="34" charset="-122"/>
              </a:rPr>
              <a:t>，这一设备的中央算术（</a:t>
            </a:r>
            <a:r>
              <a:rPr lang="en-US" altLang="zh-CN" sz="2000" dirty="0">
                <a:latin typeface="Arial Unicode MS" panose="020B0604020202020204" pitchFamily="34" charset="-122"/>
              </a:rPr>
              <a:t>Central arithmetical</a:t>
            </a:r>
            <a:r>
              <a:rPr lang="zh-CN" altLang="en-US" sz="2000" dirty="0">
                <a:latin typeface="Arial Unicode MS" panose="020B0604020202020204" pitchFamily="34" charset="-122"/>
              </a:rPr>
              <a:t>）部件必须存在，它组成了</a:t>
            </a:r>
            <a:r>
              <a:rPr lang="zh-CN" altLang="en-US" sz="2000" b="1" dirty="0">
                <a:solidFill>
                  <a:srgbClr val="7951ED"/>
                </a:solidFill>
                <a:latin typeface="Arial Unicode MS" panose="020B0604020202020204" pitchFamily="34" charset="-122"/>
              </a:rPr>
              <a:t>第一个特定部分</a:t>
            </a:r>
            <a:r>
              <a:rPr lang="en-US" altLang="zh-CN" sz="2000" b="1" dirty="0">
                <a:solidFill>
                  <a:srgbClr val="7951ED"/>
                </a:solidFill>
                <a:latin typeface="Arial Unicode MS" panose="020B0604020202020204" pitchFamily="34" charset="-122"/>
              </a:rPr>
              <a:t>——CA</a:t>
            </a:r>
            <a:r>
              <a:rPr lang="zh-CN" altLang="en-US" sz="2000" dirty="0">
                <a:solidFill>
                  <a:srgbClr val="7951ED"/>
                </a:solidFill>
                <a:latin typeface="Arial Unicode MS" panose="020B0604020202020204" pitchFamily="34" charset="-122"/>
              </a:rPr>
              <a:t>。</a:t>
            </a:r>
            <a:endParaRPr lang="zh-CN" altLang="en-US" sz="2000" dirty="0">
              <a:solidFill>
                <a:srgbClr val="7951ED"/>
              </a:solidFill>
              <a:latin typeface="Arial Unicode MS" panose="020B0604020202020204" pitchFamily="34" charset="-122"/>
            </a:endParaRPr>
          </a:p>
          <a:p>
            <a:pPr>
              <a:buFontTx/>
              <a:buNone/>
            </a:pPr>
            <a:r>
              <a:rPr lang="en-US" altLang="zh-CN" sz="2000" dirty="0">
                <a:latin typeface="Arial Unicode MS" panose="020B0604020202020204" pitchFamily="34" charset="-122"/>
              </a:rPr>
              <a:t>2.3</a:t>
            </a:r>
            <a:r>
              <a:rPr lang="zh-CN" altLang="en-US" sz="2000" dirty="0">
                <a:latin typeface="Arial Unicode MS" panose="020B0604020202020204" pitchFamily="34" charset="-122"/>
              </a:rPr>
              <a:t>第二：设备中</a:t>
            </a:r>
            <a:r>
              <a:rPr lang="zh-CN" altLang="en-US" sz="2000" b="1" dirty="0">
                <a:solidFill>
                  <a:srgbClr val="7951ED"/>
                </a:solidFill>
                <a:latin typeface="Arial Unicode MS" panose="020B0604020202020204" pitchFamily="34" charset="-122"/>
              </a:rPr>
              <a:t>控制操作顺序的逻辑控制部分</a:t>
            </a:r>
            <a:r>
              <a:rPr lang="zh-CN" altLang="en-US" sz="2000" dirty="0">
                <a:latin typeface="Arial Unicode MS" panose="020B0604020202020204" pitchFamily="34" charset="-122"/>
              </a:rPr>
              <a:t>，能够由中央控制器最有效的实现。</a:t>
            </a:r>
            <a:endParaRPr lang="zh-CN" altLang="en-US" sz="2000" dirty="0">
              <a:latin typeface="Arial Unicode MS" panose="020B0604020202020204" pitchFamily="34" charset="-122"/>
            </a:endParaRPr>
          </a:p>
          <a:p>
            <a:pPr>
              <a:buFontTx/>
              <a:buNone/>
            </a:pPr>
            <a:r>
              <a:rPr lang="zh-CN" altLang="en-US" sz="2000" dirty="0">
                <a:latin typeface="Arial Unicode MS" panose="020B0604020202020204" pitchFamily="34" charset="-122"/>
              </a:rPr>
              <a:t>	</a:t>
            </a:r>
            <a:r>
              <a:rPr lang="en-US" altLang="zh-CN" sz="2000" dirty="0">
                <a:latin typeface="Arial Unicode MS" panose="020B0604020202020204" pitchFamily="34" charset="-122"/>
              </a:rPr>
              <a:t>…</a:t>
            </a:r>
            <a:r>
              <a:rPr lang="zh-CN" altLang="en-US" sz="2000" dirty="0">
                <a:latin typeface="Arial Unicode MS" panose="020B0604020202020204" pitchFamily="34" charset="-122"/>
              </a:rPr>
              <a:t>，中央控制（</a:t>
            </a:r>
            <a:r>
              <a:rPr lang="en-US" altLang="zh-CN" sz="2000" dirty="0">
                <a:latin typeface="Arial Unicode MS" panose="020B0604020202020204" pitchFamily="34" charset="-122"/>
              </a:rPr>
              <a:t>Central control</a:t>
            </a:r>
            <a:r>
              <a:rPr lang="zh-CN" altLang="en-US" sz="2000" dirty="0">
                <a:latin typeface="Arial Unicode MS" panose="020B0604020202020204" pitchFamily="34" charset="-122"/>
              </a:rPr>
              <a:t>）和实现它的器件组成了</a:t>
            </a:r>
            <a:r>
              <a:rPr lang="zh-CN" altLang="en-US" sz="2000" b="1" dirty="0">
                <a:solidFill>
                  <a:srgbClr val="7951ED"/>
                </a:solidFill>
                <a:latin typeface="Arial Unicode MS" panose="020B0604020202020204" pitchFamily="34" charset="-122"/>
              </a:rPr>
              <a:t>第二个特定部分</a:t>
            </a:r>
            <a:r>
              <a:rPr lang="en-US" altLang="zh-CN" sz="2000" b="1" dirty="0">
                <a:solidFill>
                  <a:srgbClr val="7951ED"/>
                </a:solidFill>
                <a:latin typeface="Arial Unicode MS" panose="020B0604020202020204" pitchFamily="34" charset="-122"/>
              </a:rPr>
              <a:t>——CC</a:t>
            </a:r>
            <a:r>
              <a:rPr lang="zh-CN" altLang="en-US" sz="2000" dirty="0">
                <a:latin typeface="Arial Unicode MS" panose="020B0604020202020204" pitchFamily="34" charset="-122"/>
              </a:rPr>
              <a:t>。</a:t>
            </a:r>
            <a:endParaRPr lang="zh-CN" altLang="en-US" sz="2000" dirty="0">
              <a:latin typeface="Arial Unicode MS" panose="020B0604020202020204" pitchFamily="34" charset="-122"/>
            </a:endParaRPr>
          </a:p>
          <a:p>
            <a:pPr>
              <a:buFontTx/>
              <a:buNone/>
            </a:pPr>
            <a:r>
              <a:rPr lang="en-US" altLang="zh-CN" sz="2000" dirty="0">
                <a:latin typeface="Arial Unicode MS" panose="020B0604020202020204" pitchFamily="34" charset="-122"/>
              </a:rPr>
              <a:t>2.4</a:t>
            </a:r>
            <a:r>
              <a:rPr lang="zh-CN" altLang="en-US" sz="2000" dirty="0">
                <a:latin typeface="Arial Unicode MS" panose="020B0604020202020204" pitchFamily="34" charset="-122"/>
              </a:rPr>
              <a:t>第三：任何执行长而负责的操作序列（特别是计算系列）设备都必须有一个相当大的</a:t>
            </a:r>
            <a:r>
              <a:rPr lang="zh-CN" altLang="en-US" sz="2000" dirty="0">
                <a:solidFill>
                  <a:srgbClr val="7951ED"/>
                </a:solidFill>
                <a:latin typeface="Arial Unicode MS" panose="020B0604020202020204" pitchFamily="34" charset="-122"/>
              </a:rPr>
              <a:t>存储器</a:t>
            </a:r>
            <a:r>
              <a:rPr lang="en-US" altLang="zh-CN" sz="2000" dirty="0">
                <a:latin typeface="Arial Unicode MS" panose="020B0604020202020204" pitchFamily="34" charset="-122"/>
              </a:rPr>
              <a:t>…</a:t>
            </a:r>
            <a:r>
              <a:rPr lang="zh-CN" altLang="en-US" sz="2000" dirty="0">
                <a:latin typeface="Arial Unicode MS" panose="020B0604020202020204" pitchFamily="34" charset="-122"/>
              </a:rPr>
              <a:t>。管理一个复杂问题的指令集可能包含很多内容，特别是程序代码是根据情况进行编码时，这些素材必须被记忆。</a:t>
            </a:r>
            <a:endParaRPr lang="zh-CN" altLang="en-US" sz="2000" dirty="0">
              <a:latin typeface="Arial Unicode MS" panose="020B0604020202020204" pitchFamily="34" charset="-122"/>
            </a:endParaRPr>
          </a:p>
          <a:p>
            <a:pPr>
              <a:buFontTx/>
              <a:buNone/>
            </a:pPr>
            <a:r>
              <a:rPr lang="zh-CN" altLang="en-US" sz="2000" dirty="0">
                <a:latin typeface="Arial Unicode MS" panose="020B0604020202020204" pitchFamily="34" charset="-122"/>
              </a:rPr>
              <a:t>	 </a:t>
            </a:r>
            <a:r>
              <a:rPr lang="en-US" altLang="zh-CN" sz="2000" dirty="0">
                <a:latin typeface="Arial Unicode MS" panose="020B0604020202020204" pitchFamily="34" charset="-122"/>
              </a:rPr>
              <a:t>…</a:t>
            </a:r>
            <a:r>
              <a:rPr lang="zh-CN" altLang="en-US" sz="2000" dirty="0">
                <a:latin typeface="Arial Unicode MS" panose="020B0604020202020204" pitchFamily="34" charset="-122"/>
              </a:rPr>
              <a:t>，所有的存储器组成了设备的</a:t>
            </a:r>
            <a:r>
              <a:rPr lang="zh-CN" altLang="en-US" sz="2000" b="1" dirty="0">
                <a:solidFill>
                  <a:srgbClr val="7951ED"/>
                </a:solidFill>
                <a:latin typeface="Arial Unicode MS" panose="020B0604020202020204" pitchFamily="34" charset="-122"/>
              </a:rPr>
              <a:t>第三个特定部分</a:t>
            </a:r>
            <a:r>
              <a:rPr lang="en-US" altLang="zh-CN" sz="2000" b="1" dirty="0">
                <a:solidFill>
                  <a:srgbClr val="7951ED"/>
                </a:solidFill>
                <a:latin typeface="Arial Unicode MS" panose="020B0604020202020204" pitchFamily="34" charset="-122"/>
              </a:rPr>
              <a:t>——M</a:t>
            </a:r>
            <a:r>
              <a:rPr lang="zh-CN" altLang="en-US" sz="2000" dirty="0">
                <a:latin typeface="Arial Unicode MS" panose="020B0604020202020204" pitchFamily="34" charset="-122"/>
              </a:rPr>
              <a:t>。</a:t>
            </a:r>
            <a:endParaRPr lang="zh-CN" altLang="en-US" sz="2000" dirty="0">
              <a:latin typeface="Arial Unicode MS" panose="020B0604020202020204" pitchFamily="34" charset="-122"/>
            </a:endParaRPr>
          </a:p>
          <a:p>
            <a:pPr>
              <a:buFontTx/>
              <a:buNone/>
            </a:pPr>
            <a:r>
              <a:rPr lang="en-US" altLang="zh-CN" sz="2000" dirty="0">
                <a:latin typeface="Arial Unicode MS" panose="020B0604020202020204" pitchFamily="34" charset="-122"/>
              </a:rPr>
              <a:t>2.6</a:t>
            </a:r>
            <a:r>
              <a:rPr lang="zh-CN" altLang="en-US" sz="2000" dirty="0">
                <a:latin typeface="Arial Unicode MS" panose="020B0604020202020204" pitchFamily="34" charset="-122"/>
              </a:rPr>
              <a:t>这</a:t>
            </a:r>
            <a:r>
              <a:rPr lang="en-US" altLang="zh-CN" sz="2000" dirty="0">
                <a:latin typeface="Arial Unicode MS" panose="020B0604020202020204" pitchFamily="34" charset="-122"/>
              </a:rPr>
              <a:t>3</a:t>
            </a:r>
            <a:r>
              <a:rPr lang="zh-CN" altLang="en-US" sz="2000" dirty="0">
                <a:latin typeface="Arial Unicode MS" panose="020B0604020202020204" pitchFamily="34" charset="-122"/>
              </a:rPr>
              <a:t>个特定部分， </a:t>
            </a:r>
            <a:r>
              <a:rPr lang="en-US" altLang="zh-CN" sz="2000" dirty="0">
                <a:latin typeface="Arial Unicode MS" panose="020B0604020202020204" pitchFamily="34" charset="-122"/>
              </a:rPr>
              <a:t>CA</a:t>
            </a:r>
            <a:r>
              <a:rPr lang="zh-CN" altLang="en-US" sz="2000" dirty="0">
                <a:latin typeface="Arial Unicode MS" panose="020B0604020202020204" pitchFamily="34" charset="-122"/>
              </a:rPr>
              <a:t>、</a:t>
            </a:r>
            <a:r>
              <a:rPr lang="en-US" altLang="zh-CN" sz="2000" dirty="0">
                <a:latin typeface="Arial Unicode MS" panose="020B0604020202020204" pitchFamily="34" charset="-122"/>
              </a:rPr>
              <a:t>CC</a:t>
            </a:r>
            <a:r>
              <a:rPr lang="zh-CN" altLang="en-US" sz="2000" dirty="0">
                <a:latin typeface="Arial Unicode MS" panose="020B0604020202020204" pitchFamily="34" charset="-122"/>
              </a:rPr>
              <a:t>（一起被称为</a:t>
            </a:r>
            <a:r>
              <a:rPr lang="en-US" altLang="zh-CN" sz="2000" dirty="0">
                <a:latin typeface="Arial Unicode MS" panose="020B0604020202020204" pitchFamily="34" charset="-122"/>
              </a:rPr>
              <a:t>C</a:t>
            </a:r>
            <a:r>
              <a:rPr lang="zh-CN" altLang="en-US" sz="2000" dirty="0">
                <a:latin typeface="Arial Unicode MS" panose="020B0604020202020204" pitchFamily="34" charset="-122"/>
              </a:rPr>
              <a:t>）和</a:t>
            </a:r>
            <a:r>
              <a:rPr lang="en-US" altLang="zh-CN" sz="2000" dirty="0">
                <a:latin typeface="Arial Unicode MS" panose="020B0604020202020204" pitchFamily="34" charset="-122"/>
              </a:rPr>
              <a:t>M</a:t>
            </a:r>
            <a:r>
              <a:rPr lang="zh-CN" altLang="en-US" sz="2000" dirty="0">
                <a:latin typeface="Arial Unicode MS" panose="020B0604020202020204" pitchFamily="34" charset="-122"/>
              </a:rPr>
              <a:t>，对应于人类神经系统中的联想神经元。后面还需要讨论感觉和运算神经元的对应物，即设备的输入和输出器件。</a:t>
            </a:r>
            <a:r>
              <a:rPr lang="en-US" altLang="zh-CN" sz="2000" dirty="0">
                <a:latin typeface="Arial Unicode MS" panose="020B0604020202020204" pitchFamily="34" charset="-122"/>
              </a:rPr>
              <a:t>…</a:t>
            </a:r>
            <a:endParaRPr lang="en-US" altLang="zh-CN" sz="2000" dirty="0">
              <a:latin typeface="Arial Unicode MS" panose="020B0604020202020204" pitchFamily="34" charset="-122"/>
            </a:endParaRPr>
          </a:p>
          <a:p>
            <a:pPr>
              <a:buFontTx/>
              <a:buNone/>
            </a:pPr>
            <a:r>
              <a:rPr lang="en-US" altLang="zh-CN" sz="2000" dirty="0">
                <a:latin typeface="Arial Unicode MS" panose="020B0604020202020204" pitchFamily="34" charset="-122"/>
              </a:rPr>
              <a:t>2.7</a:t>
            </a:r>
            <a:r>
              <a:rPr lang="zh-CN" altLang="en-US" sz="2000" dirty="0">
                <a:latin typeface="Arial Unicode MS" panose="020B0604020202020204" pitchFamily="34" charset="-122"/>
              </a:rPr>
              <a:t>第四，设备必须有传送信息到</a:t>
            </a:r>
            <a:r>
              <a:rPr lang="en-US" altLang="zh-CN" sz="2000" dirty="0">
                <a:latin typeface="Arial Unicode MS" panose="020B0604020202020204" pitchFamily="34" charset="-122"/>
              </a:rPr>
              <a:t>C</a:t>
            </a:r>
            <a:r>
              <a:rPr lang="zh-CN" altLang="en-US" sz="2000" dirty="0">
                <a:latin typeface="Arial Unicode MS" panose="020B0604020202020204" pitchFamily="34" charset="-122"/>
              </a:rPr>
              <a:t>和</a:t>
            </a:r>
            <a:r>
              <a:rPr lang="en-US" altLang="zh-CN" sz="2000" dirty="0">
                <a:latin typeface="Arial Unicode MS" panose="020B0604020202020204" pitchFamily="34" charset="-122"/>
              </a:rPr>
              <a:t>M</a:t>
            </a:r>
            <a:r>
              <a:rPr lang="zh-CN" altLang="en-US" sz="2000" dirty="0">
                <a:latin typeface="Arial Unicode MS" panose="020B0604020202020204" pitchFamily="34" charset="-122"/>
              </a:rPr>
              <a:t>的器件，这类器件形成了设备的</a:t>
            </a:r>
            <a:r>
              <a:rPr lang="zh-CN" altLang="en-US" sz="2000" b="1" dirty="0">
                <a:solidFill>
                  <a:srgbClr val="7951ED"/>
                </a:solidFill>
                <a:latin typeface="Arial Unicode MS" panose="020B0604020202020204" pitchFamily="34" charset="-122"/>
              </a:rPr>
              <a:t>输入</a:t>
            </a:r>
            <a:r>
              <a:rPr lang="zh-CN" altLang="en-US" sz="2000" dirty="0">
                <a:latin typeface="Arial Unicode MS" panose="020B0604020202020204" pitchFamily="34" charset="-122"/>
              </a:rPr>
              <a:t>（</a:t>
            </a:r>
            <a:r>
              <a:rPr lang="en-US" altLang="zh-CN" sz="2000" dirty="0">
                <a:latin typeface="Arial Unicode MS" panose="020B0604020202020204" pitchFamily="34" charset="-122"/>
              </a:rPr>
              <a:t>input</a:t>
            </a:r>
            <a:r>
              <a:rPr lang="zh-CN" altLang="en-US" sz="2000" dirty="0">
                <a:latin typeface="Arial Unicode MS" panose="020B0604020202020204" pitchFamily="34" charset="-122"/>
              </a:rPr>
              <a:t>），因此</a:t>
            </a:r>
            <a:r>
              <a:rPr lang="zh-CN" altLang="en-US" sz="2000" b="1" dirty="0">
                <a:solidFill>
                  <a:srgbClr val="7951ED"/>
                </a:solidFill>
                <a:latin typeface="Arial Unicode MS" panose="020B0604020202020204" pitchFamily="34" charset="-122"/>
              </a:rPr>
              <a:t>第四部分是</a:t>
            </a:r>
            <a:r>
              <a:rPr lang="en-US" altLang="zh-CN" sz="2000" b="1" dirty="0">
                <a:solidFill>
                  <a:srgbClr val="7951ED"/>
                </a:solidFill>
                <a:latin typeface="Arial Unicode MS" panose="020B0604020202020204" pitchFamily="34" charset="-122"/>
              </a:rPr>
              <a:t>I</a:t>
            </a:r>
            <a:r>
              <a:rPr lang="zh-CN" altLang="en-US" sz="2000" dirty="0">
                <a:latin typeface="Arial Unicode MS" panose="020B0604020202020204" pitchFamily="34" charset="-122"/>
              </a:rPr>
              <a:t>。</a:t>
            </a:r>
            <a:r>
              <a:rPr lang="en-US" altLang="zh-CN" sz="2000" dirty="0">
                <a:latin typeface="Arial Unicode MS" panose="020B0604020202020204" pitchFamily="34" charset="-122"/>
              </a:rPr>
              <a:t>…</a:t>
            </a:r>
            <a:endParaRPr lang="en-US" altLang="zh-CN" sz="2000" dirty="0">
              <a:latin typeface="Arial Unicode MS" panose="020B0604020202020204" pitchFamily="34" charset="-122"/>
            </a:endParaRPr>
          </a:p>
          <a:p>
            <a:pPr>
              <a:buFontTx/>
              <a:buNone/>
            </a:pPr>
            <a:r>
              <a:rPr lang="en-US" altLang="zh-CN" sz="2000" dirty="0">
                <a:latin typeface="Arial Unicode MS" panose="020B0604020202020204" pitchFamily="34" charset="-122"/>
              </a:rPr>
              <a:t>2.8</a:t>
            </a:r>
            <a:r>
              <a:rPr lang="zh-CN" altLang="en-US" sz="2000" dirty="0">
                <a:latin typeface="Arial Unicode MS" panose="020B0604020202020204" pitchFamily="34" charset="-122"/>
              </a:rPr>
              <a:t>第五：设备必须有从它的特定部分</a:t>
            </a:r>
            <a:r>
              <a:rPr lang="en-US" altLang="zh-CN" sz="2000" dirty="0">
                <a:latin typeface="Arial Unicode MS" panose="020B0604020202020204" pitchFamily="34" charset="-122"/>
              </a:rPr>
              <a:t>C</a:t>
            </a:r>
            <a:r>
              <a:rPr lang="zh-CN" altLang="en-US" sz="2000" dirty="0">
                <a:latin typeface="Arial Unicode MS" panose="020B0604020202020204" pitchFamily="34" charset="-122"/>
              </a:rPr>
              <a:t>和</a:t>
            </a:r>
            <a:r>
              <a:rPr lang="en-US" altLang="zh-CN" sz="2000" dirty="0">
                <a:latin typeface="Arial Unicode MS" panose="020B0604020202020204" pitchFamily="34" charset="-122"/>
              </a:rPr>
              <a:t>M</a:t>
            </a:r>
            <a:r>
              <a:rPr lang="zh-CN" altLang="en-US" sz="2000" dirty="0">
                <a:latin typeface="Arial Unicode MS" panose="020B0604020202020204" pitchFamily="34" charset="-122"/>
              </a:rPr>
              <a:t>传送信息到外部的器件。这些器件形成它的</a:t>
            </a:r>
            <a:r>
              <a:rPr lang="zh-CN" altLang="en-US" sz="2000" dirty="0">
                <a:solidFill>
                  <a:srgbClr val="7951ED"/>
                </a:solidFill>
                <a:latin typeface="Arial Unicode MS" panose="020B0604020202020204" pitchFamily="34" charset="-122"/>
              </a:rPr>
              <a:t>输出</a:t>
            </a:r>
            <a:r>
              <a:rPr lang="zh-CN" altLang="en-US" sz="2000" dirty="0">
                <a:latin typeface="Arial Unicode MS" panose="020B0604020202020204" pitchFamily="34" charset="-122"/>
              </a:rPr>
              <a:t>（</a:t>
            </a:r>
            <a:r>
              <a:rPr lang="en-US" altLang="zh-CN" sz="2000" dirty="0">
                <a:latin typeface="Arial Unicode MS" panose="020B0604020202020204" pitchFamily="34" charset="-122"/>
              </a:rPr>
              <a:t>output</a:t>
            </a:r>
            <a:r>
              <a:rPr lang="zh-CN" altLang="en-US" sz="2000" dirty="0">
                <a:latin typeface="Arial Unicode MS" panose="020B0604020202020204" pitchFamily="34" charset="-122"/>
              </a:rPr>
              <a:t>），因此</a:t>
            </a:r>
            <a:r>
              <a:rPr lang="zh-CN" altLang="en-US" sz="2000" b="1" dirty="0">
                <a:solidFill>
                  <a:srgbClr val="7951ED"/>
                </a:solidFill>
                <a:latin typeface="Arial Unicode MS" panose="020B0604020202020204" pitchFamily="34" charset="-122"/>
              </a:rPr>
              <a:t>第五部分是</a:t>
            </a:r>
            <a:r>
              <a:rPr lang="en-US" altLang="zh-CN" sz="2000" b="1" dirty="0">
                <a:solidFill>
                  <a:srgbClr val="7951ED"/>
                </a:solidFill>
                <a:latin typeface="Arial Unicode MS" panose="020B0604020202020204" pitchFamily="34" charset="-122"/>
              </a:rPr>
              <a:t>O</a:t>
            </a:r>
            <a:r>
              <a:rPr lang="zh-CN" altLang="en-US" sz="2000" dirty="0">
                <a:latin typeface="Arial Unicode MS" panose="020B0604020202020204" pitchFamily="34" charset="-122"/>
              </a:rPr>
              <a:t>。</a:t>
            </a:r>
            <a:r>
              <a:rPr lang="en-US" altLang="zh-CN" sz="2000" dirty="0">
                <a:latin typeface="Arial Unicode MS" panose="020B0604020202020204" pitchFamily="34" charset="-122"/>
              </a:rPr>
              <a:t>…</a:t>
            </a:r>
            <a:endParaRPr lang="en-US" altLang="zh-CN" sz="2000" dirty="0">
              <a:latin typeface="Arial Unicode MS" panose="020B0604020202020204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69165" y="57336"/>
            <a:ext cx="10422835" cy="920377"/>
          </a:xfrm>
        </p:spPr>
        <p:txBody>
          <a:bodyPr/>
          <a:lstStyle/>
          <a:p>
            <a:r>
              <a:rPr lang="zh-CN" altLang="en-US" dirty="0"/>
              <a:t>一、计算机硬件系统</a:t>
            </a:r>
            <a:endParaRPr lang="zh-CN" altLang="en-US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一、软件概念</a:t>
            </a:r>
            <a:r>
              <a:rPr lang="en-US" altLang="zh-CN" dirty="0"/>
              <a:t>&gt;&gt;</a:t>
            </a:r>
            <a:r>
              <a:rPr lang="zh-CN" altLang="en-US" dirty="0"/>
              <a:t>程序设计语言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308100" y="1844824"/>
            <a:ext cx="4287520" cy="43924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2000" b="1" dirty="0"/>
              <a:t>1. </a:t>
            </a:r>
            <a:r>
              <a:rPr lang="zh-CN" altLang="en-US" sz="2000" b="1" dirty="0"/>
              <a:t>机器语言</a:t>
            </a:r>
            <a:endParaRPr lang="zh-CN" altLang="en-US" sz="2000" b="1" dirty="0"/>
          </a:p>
          <a:p>
            <a:r>
              <a:rPr lang="zh-CN" altLang="en-US" sz="2000" dirty="0"/>
              <a:t>机器语言是</a:t>
            </a:r>
            <a:r>
              <a:rPr lang="zh-CN" altLang="en-US" sz="2000" dirty="0">
                <a:solidFill>
                  <a:srgbClr val="7951ED"/>
                </a:solidFill>
              </a:rPr>
              <a:t>直接用二进制代码</a:t>
            </a:r>
            <a:r>
              <a:rPr lang="zh-CN" altLang="en-US" sz="2000" dirty="0"/>
              <a:t>指令表达的计算机语言，指令用</a:t>
            </a:r>
            <a:r>
              <a:rPr lang="en-US" altLang="zh-CN" sz="2000" dirty="0"/>
              <a:t>0</a:t>
            </a:r>
            <a:r>
              <a:rPr lang="zh-CN" altLang="en-US" sz="2000" dirty="0"/>
              <a:t>和</a:t>
            </a:r>
            <a:r>
              <a:rPr lang="en-US" altLang="zh-CN" sz="2000" dirty="0"/>
              <a:t>1</a:t>
            </a:r>
            <a:r>
              <a:rPr lang="zh-CN" altLang="en-US" sz="2000" dirty="0"/>
              <a:t>组成的一串代码。</a:t>
            </a:r>
            <a:r>
              <a:rPr lang="zh-CN" altLang="en-US" sz="2000" dirty="0">
                <a:solidFill>
                  <a:srgbClr val="7951ED"/>
                </a:solidFill>
              </a:rPr>
              <a:t>能被计算机直接执行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r>
              <a:rPr lang="zh-CN" altLang="en-US" sz="2000" dirty="0"/>
              <a:t>优点：占用内存少、</a:t>
            </a:r>
            <a:r>
              <a:rPr lang="zh-CN" altLang="en-US" sz="2000" dirty="0">
                <a:solidFill>
                  <a:srgbClr val="7951ED"/>
                </a:solidFill>
              </a:rPr>
              <a:t>执行速度快</a:t>
            </a:r>
            <a:r>
              <a:rPr lang="zh-CN" altLang="en-US" sz="2000" dirty="0"/>
              <a:t>；</a:t>
            </a:r>
            <a:endParaRPr lang="zh-CN" altLang="en-US" sz="2000" dirty="0"/>
          </a:p>
          <a:p>
            <a:r>
              <a:rPr lang="zh-CN" altLang="en-US" sz="2000" dirty="0"/>
              <a:t>缺点：难编写、难阅读、难修改、难移植。</a:t>
            </a:r>
            <a:endParaRPr lang="zh-CN" altLang="en-US" sz="20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email"/>
          <a:stretch>
            <a:fillRect/>
          </a:stretch>
        </p:blipFill>
        <p:spPr>
          <a:xfrm>
            <a:off x="5601218" y="2426176"/>
            <a:ext cx="5371582" cy="4033148"/>
          </a:xfrm>
          <a:prstGeom prst="rect">
            <a:avLst/>
          </a:prstGeom>
        </p:spPr>
      </p:pic>
      <p:sp>
        <p:nvSpPr>
          <p:cNvPr id="5" name="圆角矩形 9"/>
          <p:cNvSpPr/>
          <p:nvPr/>
        </p:nvSpPr>
        <p:spPr>
          <a:xfrm>
            <a:off x="6240016" y="1925602"/>
            <a:ext cx="3442970" cy="543248"/>
          </a:xfrm>
          <a:prstGeom prst="rect">
            <a:avLst/>
          </a:prstGeom>
          <a:solidFill>
            <a:srgbClr val="CCCCFF"/>
          </a:solidFill>
          <a:ln>
            <a:solidFill>
              <a:srgbClr val="CCCCFF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0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早期手工编写的器语言程序</a:t>
            </a:r>
            <a:endParaRPr lang="zh-CN" altLang="en-US" sz="2000" dirty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一、软件概念</a:t>
            </a:r>
            <a:r>
              <a:rPr lang="en-US" altLang="zh-CN" dirty="0"/>
              <a:t>&gt;&gt;</a:t>
            </a:r>
            <a:r>
              <a:rPr lang="zh-CN" altLang="en-US" dirty="0"/>
              <a:t>程序设计语言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69165" y="1844824"/>
            <a:ext cx="4923735" cy="43924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sz="2000" b="1" dirty="0"/>
              <a:t>2 </a:t>
            </a:r>
            <a:r>
              <a:rPr lang="zh-CN" altLang="zh-CN" sz="2000" b="1" dirty="0"/>
              <a:t>汇编语言</a:t>
            </a:r>
            <a:endParaRPr lang="zh-CN" altLang="zh-CN" sz="2000" b="1" dirty="0"/>
          </a:p>
          <a:p>
            <a:r>
              <a:rPr lang="zh-CN" altLang="en-US" sz="2000" dirty="0"/>
              <a:t>汇编语言用一些简单符号（</a:t>
            </a:r>
            <a:r>
              <a:rPr lang="zh-CN" altLang="en-US" sz="2000" dirty="0">
                <a:solidFill>
                  <a:srgbClr val="7951ED"/>
                </a:solidFill>
              </a:rPr>
              <a:t>助记符</a:t>
            </a:r>
            <a:r>
              <a:rPr lang="zh-CN" altLang="en-US" sz="2000" dirty="0"/>
              <a:t>）来代替机器语言的二进制码，包括用助记符代替操作码和操作数。</a:t>
            </a:r>
            <a:endParaRPr lang="zh-CN" altLang="en-US" sz="2000" dirty="0"/>
          </a:p>
          <a:p>
            <a:r>
              <a:rPr lang="zh-CN" altLang="en-US" sz="2000" dirty="0"/>
              <a:t>汇编语言与机器语言</a:t>
            </a:r>
            <a:r>
              <a:rPr lang="zh-CN" altLang="en-US" sz="2000" dirty="0">
                <a:solidFill>
                  <a:srgbClr val="7951ED"/>
                </a:solidFill>
              </a:rPr>
              <a:t>本质上相同，基本一一对应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r>
              <a:rPr lang="zh-CN" altLang="en-US" sz="2000" dirty="0"/>
              <a:t>不能为计算机直接执行，必须要翻译成机器语言，才能为计算机执行，比机器语言执行效率低。</a:t>
            </a:r>
            <a:endParaRPr lang="zh-CN" altLang="en-US" sz="2000" dirty="0"/>
          </a:p>
          <a:p>
            <a:endParaRPr lang="zh-CN" altLang="en-US" sz="20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/>
          <a:srcRect l="61421" t="50094"/>
          <a:stretch>
            <a:fillRect/>
          </a:stretch>
        </p:blipFill>
        <p:spPr>
          <a:xfrm>
            <a:off x="7248128" y="2626793"/>
            <a:ext cx="3096344" cy="3012570"/>
          </a:xfrm>
          <a:prstGeom prst="rect">
            <a:avLst/>
          </a:prstGeom>
        </p:spPr>
      </p:pic>
      <p:sp>
        <p:nvSpPr>
          <p:cNvPr id="5" name="圆角矩形 9"/>
          <p:cNvSpPr/>
          <p:nvPr/>
        </p:nvSpPr>
        <p:spPr>
          <a:xfrm>
            <a:off x="7362847" y="1987931"/>
            <a:ext cx="2808000" cy="612000"/>
          </a:xfrm>
          <a:prstGeom prst="rect">
            <a:avLst/>
          </a:prstGeom>
          <a:solidFill>
            <a:srgbClr val="CCCCFF"/>
          </a:solidFill>
          <a:ln>
            <a:solidFill>
              <a:srgbClr val="CCCCFF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0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汇编语言程序</a:t>
            </a:r>
            <a:endParaRPr lang="zh-CN" altLang="en-US" sz="2000" dirty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03512" y="908721"/>
            <a:ext cx="7886700" cy="637953"/>
          </a:xfrm>
        </p:spPr>
        <p:txBody>
          <a:bodyPr/>
          <a:lstStyle/>
          <a:p>
            <a:r>
              <a:rPr lang="zh-CN" altLang="en-US" dirty="0"/>
              <a:t>习题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03512" y="1412776"/>
            <a:ext cx="8784976" cy="544522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zh-CN" sz="2000" dirty="0"/>
              <a:t>2</a:t>
            </a:r>
            <a:r>
              <a:rPr lang="zh-CN" altLang="en-US" sz="2000" dirty="0"/>
              <a:t>、早期的计算机语言中，所有的指令和数据都用一串二进制数</a:t>
            </a:r>
            <a:r>
              <a:rPr lang="en-US" altLang="zh-CN" sz="2000" dirty="0"/>
              <a:t>0</a:t>
            </a:r>
            <a:r>
              <a:rPr lang="zh-CN" altLang="en-US" sz="2000" dirty="0"/>
              <a:t>和</a:t>
            </a:r>
            <a:r>
              <a:rPr lang="en-US" altLang="zh-CN" sz="2000" dirty="0"/>
              <a:t>1</a:t>
            </a:r>
            <a:r>
              <a:rPr lang="zh-CN" altLang="en-US" sz="2000" dirty="0"/>
              <a:t>表示，这种语言称为（</a:t>
            </a:r>
            <a:r>
              <a:rPr lang="en-US" altLang="zh-CN" sz="2000" dirty="0">
                <a:solidFill>
                  <a:schemeClr val="bg1"/>
                </a:solidFill>
              </a:rPr>
              <a:t>B</a:t>
            </a:r>
            <a:r>
              <a:rPr lang="zh-CN" altLang="en-US" sz="2000" dirty="0"/>
              <a:t>）</a:t>
            </a:r>
            <a:endParaRPr lang="en-US" altLang="zh-CN" sz="2000" dirty="0"/>
          </a:p>
          <a:p>
            <a:pPr marL="0" indent="0">
              <a:buNone/>
            </a:pPr>
            <a:r>
              <a:rPr lang="en-US" altLang="zh-CN" sz="2000" dirty="0"/>
              <a:t>A Basic</a:t>
            </a:r>
            <a:r>
              <a:rPr lang="zh-CN" altLang="en-US" sz="2000" dirty="0"/>
              <a:t>语言	</a:t>
            </a:r>
            <a:r>
              <a:rPr lang="en-US" altLang="zh-CN" sz="2000" dirty="0"/>
              <a:t>B </a:t>
            </a:r>
            <a:r>
              <a:rPr lang="zh-CN" altLang="en-US" sz="2000" dirty="0"/>
              <a:t>机器语言	</a:t>
            </a:r>
            <a:r>
              <a:rPr lang="en-US" altLang="zh-CN" sz="2000" dirty="0"/>
              <a:t>C </a:t>
            </a:r>
            <a:r>
              <a:rPr lang="zh-CN" altLang="en-US" sz="2000" dirty="0"/>
              <a:t>汇编语言	</a:t>
            </a:r>
            <a:r>
              <a:rPr lang="en-US" altLang="zh-CN" sz="2000" dirty="0"/>
              <a:t>D Java</a:t>
            </a:r>
            <a:r>
              <a:rPr lang="zh-CN" altLang="en-US" sz="2000" dirty="0"/>
              <a:t>语言</a:t>
            </a:r>
            <a:endParaRPr lang="en-US" altLang="zh-CN" sz="2000" dirty="0"/>
          </a:p>
          <a:p>
            <a:pPr marL="0" indent="0">
              <a:buNone/>
            </a:pPr>
            <a:endParaRPr lang="en-US" altLang="zh-CN" sz="2000" dirty="0"/>
          </a:p>
          <a:p>
            <a:pPr marL="0" indent="0">
              <a:buNone/>
            </a:pPr>
            <a:r>
              <a:rPr lang="en-US" altLang="zh-CN" sz="2000" dirty="0"/>
              <a:t>3</a:t>
            </a:r>
            <a:r>
              <a:rPr lang="zh-CN" altLang="en-US" sz="2000" dirty="0"/>
              <a:t>、计算机硬件能够直接识别和执行的语言是（</a:t>
            </a:r>
            <a:r>
              <a:rPr lang="en-US" altLang="zh-CN" sz="2000" dirty="0">
                <a:solidFill>
                  <a:schemeClr val="bg1"/>
                </a:solidFill>
              </a:rPr>
              <a:t>C</a:t>
            </a:r>
            <a:r>
              <a:rPr lang="zh-CN" altLang="en-US" sz="2000" dirty="0"/>
              <a:t>）。</a:t>
            </a:r>
            <a:endParaRPr lang="zh-CN" altLang="en-US" sz="2000" dirty="0"/>
          </a:p>
          <a:p>
            <a:pPr marL="0" indent="0">
              <a:buNone/>
            </a:pPr>
            <a:r>
              <a:rPr lang="en-US" altLang="zh-CN" sz="2000" dirty="0"/>
              <a:t>A C</a:t>
            </a:r>
            <a:r>
              <a:rPr lang="zh-CN" altLang="en-US" sz="2000" dirty="0"/>
              <a:t>语言	 </a:t>
            </a:r>
            <a:r>
              <a:rPr lang="en-US" altLang="zh-CN" sz="2000" dirty="0"/>
              <a:t>B</a:t>
            </a:r>
            <a:r>
              <a:rPr lang="zh-CN" altLang="en-US" sz="2000" dirty="0"/>
              <a:t>汇编语言		</a:t>
            </a:r>
            <a:r>
              <a:rPr lang="en-US" altLang="zh-CN" sz="2000" dirty="0"/>
              <a:t>C</a:t>
            </a:r>
            <a:r>
              <a:rPr lang="zh-CN" altLang="en-US" sz="2000" dirty="0"/>
              <a:t>机器语言	</a:t>
            </a:r>
            <a:r>
              <a:rPr lang="en-US" altLang="zh-CN" sz="2000" dirty="0"/>
              <a:t>D	</a:t>
            </a:r>
            <a:r>
              <a:rPr lang="zh-CN" altLang="en-US" sz="2000" dirty="0"/>
              <a:t>符号语言</a:t>
            </a:r>
            <a:endParaRPr lang="zh-CN" altLang="en-US" sz="2000" dirty="0"/>
          </a:p>
          <a:p>
            <a:pPr marL="0" indent="0">
              <a:buNone/>
            </a:pPr>
            <a:endParaRPr lang="zh-CN" altLang="en-US" sz="800" dirty="0"/>
          </a:p>
          <a:p>
            <a:pPr marL="0" indent="0">
              <a:buNone/>
            </a:pPr>
            <a:r>
              <a:rPr lang="en-US" altLang="zh-CN" sz="2000" dirty="0"/>
              <a:t>4</a:t>
            </a:r>
            <a:r>
              <a:rPr lang="zh-CN" altLang="en-US" sz="2000" dirty="0"/>
              <a:t>、用助记符代替操作码、地址符号代替操作数的面向机器的语言是（</a:t>
            </a:r>
            <a:r>
              <a:rPr lang="en-US" altLang="zh-CN" sz="2000" dirty="0">
                <a:solidFill>
                  <a:schemeClr val="bg1"/>
                </a:solidFill>
              </a:rPr>
              <a:t>A</a:t>
            </a:r>
            <a:r>
              <a:rPr lang="zh-CN" altLang="en-US" sz="2000" dirty="0"/>
              <a:t>）</a:t>
            </a:r>
            <a:endParaRPr lang="zh-CN" altLang="en-US" sz="2000" dirty="0"/>
          </a:p>
          <a:p>
            <a:pPr marL="0" indent="0">
              <a:buNone/>
            </a:pPr>
            <a:r>
              <a:rPr lang="en-US" altLang="zh-CN" sz="2000" dirty="0"/>
              <a:t>A</a:t>
            </a:r>
            <a:r>
              <a:rPr lang="zh-CN" altLang="en-US" sz="2000" dirty="0"/>
              <a:t>汇编语言	</a:t>
            </a:r>
            <a:r>
              <a:rPr lang="en-US" altLang="zh-CN" sz="2000" dirty="0"/>
              <a:t>B FORTRAN</a:t>
            </a:r>
            <a:r>
              <a:rPr lang="zh-CN" altLang="en-US" sz="2000" dirty="0"/>
              <a:t>语言	</a:t>
            </a:r>
            <a:r>
              <a:rPr lang="en-US" altLang="zh-CN" sz="2000" dirty="0"/>
              <a:t>C </a:t>
            </a:r>
            <a:r>
              <a:rPr lang="zh-CN" altLang="en-US" sz="2000" dirty="0"/>
              <a:t>机器语言	</a:t>
            </a:r>
            <a:r>
              <a:rPr lang="en-US" altLang="zh-CN" sz="2000" dirty="0"/>
              <a:t>D</a:t>
            </a:r>
            <a:r>
              <a:rPr lang="zh-CN" altLang="en-US" sz="2000" dirty="0"/>
              <a:t>高级语言</a:t>
            </a:r>
            <a:endParaRPr lang="en-US" altLang="zh-CN" sz="2000" dirty="0"/>
          </a:p>
          <a:p>
            <a:pPr marL="0" indent="0">
              <a:buNone/>
            </a:pPr>
            <a:endParaRPr lang="en-US" altLang="zh-CN" sz="2000" dirty="0"/>
          </a:p>
          <a:p>
            <a:pPr marL="0" indent="0">
              <a:buNone/>
            </a:pPr>
            <a:r>
              <a:rPr lang="en-US" altLang="zh-CN" sz="2000" dirty="0"/>
              <a:t>5</a:t>
            </a:r>
            <a:r>
              <a:rPr lang="zh-CN" altLang="en-US" sz="2000" dirty="0"/>
              <a:t>、以下程序设计语言是低级语言的是（</a:t>
            </a:r>
            <a:r>
              <a:rPr lang="en-US" altLang="zh-CN" sz="2000" dirty="0">
                <a:solidFill>
                  <a:schemeClr val="bg1"/>
                </a:solidFill>
              </a:rPr>
              <a:t>D</a:t>
            </a:r>
            <a:r>
              <a:rPr lang="zh-CN" altLang="en-US" sz="2000" dirty="0"/>
              <a:t>）。</a:t>
            </a:r>
            <a:endParaRPr lang="zh-CN" altLang="en-US" sz="2000" dirty="0"/>
          </a:p>
          <a:p>
            <a:pPr marL="0" indent="0">
              <a:buNone/>
            </a:pPr>
            <a:r>
              <a:rPr lang="en-US" altLang="zh-CN" sz="2000" dirty="0"/>
              <a:t>A FORTRAN</a:t>
            </a:r>
            <a:r>
              <a:rPr lang="zh-CN" altLang="en-US" sz="2000" dirty="0"/>
              <a:t>语言	</a:t>
            </a:r>
            <a:r>
              <a:rPr lang="en-US" altLang="zh-CN" sz="2000" dirty="0"/>
              <a:t>B JAVA</a:t>
            </a:r>
            <a:r>
              <a:rPr lang="zh-CN" altLang="en-US" sz="2000" dirty="0"/>
              <a:t>语言	</a:t>
            </a:r>
            <a:r>
              <a:rPr lang="en-US" altLang="zh-CN" sz="2000" dirty="0"/>
              <a:t>C Visual Basic</a:t>
            </a:r>
            <a:r>
              <a:rPr lang="zh-CN" altLang="en-US" sz="2000" dirty="0"/>
              <a:t>语言	</a:t>
            </a:r>
            <a:endParaRPr lang="en-US" altLang="zh-CN" sz="2000" dirty="0"/>
          </a:p>
          <a:p>
            <a:pPr marL="0" indent="0">
              <a:buNone/>
            </a:pPr>
            <a:r>
              <a:rPr lang="en-US" altLang="zh-CN" sz="2000" dirty="0"/>
              <a:t>D 80X86</a:t>
            </a:r>
            <a:r>
              <a:rPr lang="zh-CN" altLang="en-US" sz="2000" dirty="0"/>
              <a:t>汇编语言</a:t>
            </a:r>
            <a:endParaRPr lang="en-US" altLang="zh-CN" sz="2000" dirty="0"/>
          </a:p>
          <a:p>
            <a:pPr marL="0" indent="0">
              <a:buNone/>
            </a:pPr>
            <a:endParaRPr lang="en-US" altLang="zh-CN" sz="2000" dirty="0"/>
          </a:p>
          <a:p>
            <a:pPr marL="0" indent="0">
              <a:buNone/>
            </a:pPr>
            <a:endParaRPr lang="zh-CN" altLang="en-US" sz="800" dirty="0"/>
          </a:p>
          <a:p>
            <a:pPr marL="0" indent="0">
              <a:buNone/>
            </a:pPr>
            <a:endParaRPr lang="zh-CN" altLang="en-US" sz="2000" dirty="0"/>
          </a:p>
          <a:p>
            <a:pPr marL="0" indent="0">
              <a:buNone/>
            </a:pPr>
            <a:endParaRPr lang="en-US" altLang="zh-CN" sz="2000" dirty="0"/>
          </a:p>
          <a:p>
            <a:pPr marL="0" indent="0">
              <a:buNone/>
            </a:pPr>
            <a:endParaRPr lang="zh-CN" altLang="en-US" sz="2000" dirty="0"/>
          </a:p>
          <a:p>
            <a:pPr marL="0" indent="0">
              <a:buNone/>
            </a:pPr>
            <a:endParaRPr lang="zh-CN" alt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0045914" y="1412776"/>
            <a:ext cx="442574" cy="458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</a:rPr>
              <a:t>B</a:t>
            </a:r>
            <a:endParaRPr lang="zh-CN" altLang="en-US" sz="2400" b="1" dirty="0">
              <a:solidFill>
                <a:srgbClr val="7951ED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54225" y="2759326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</a:rPr>
              <a:t>C</a:t>
            </a:r>
            <a:endParaRPr lang="zh-CN" altLang="en-US" sz="2400" b="1" dirty="0">
              <a:solidFill>
                <a:srgbClr val="7951ED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49580" y="390455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</a:rPr>
              <a:t>A</a:t>
            </a:r>
            <a:endParaRPr lang="zh-CN" altLang="en-US" sz="2400" b="1" dirty="0">
              <a:solidFill>
                <a:srgbClr val="7951ED"/>
              </a:solidFill>
            </a:endParaRPr>
          </a:p>
        </p:txBody>
      </p:sp>
      <p:sp>
        <p:nvSpPr>
          <p:cNvPr id="8" name="TextBox 3"/>
          <p:cNvSpPr txBox="1"/>
          <p:nvPr/>
        </p:nvSpPr>
        <p:spPr>
          <a:xfrm>
            <a:off x="5878161" y="5214391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</a:rPr>
              <a:t>D</a:t>
            </a:r>
            <a:endParaRPr lang="zh-CN" altLang="en-US" sz="2400" b="1" dirty="0">
              <a:solidFill>
                <a:srgbClr val="7951ED"/>
              </a:solidFill>
            </a:endParaRPr>
          </a:p>
        </p:txBody>
      </p:sp>
      <p:sp>
        <p:nvSpPr>
          <p:cNvPr id="4" name="标题 1"/>
          <p:cNvSpPr txBox="1"/>
          <p:nvPr/>
        </p:nvSpPr>
        <p:spPr>
          <a:xfrm>
            <a:off x="1769165" y="57336"/>
            <a:ext cx="10422835" cy="9203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3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习题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一、软件概念</a:t>
            </a:r>
            <a:r>
              <a:rPr lang="en-US" altLang="zh-CN" dirty="0"/>
              <a:t>&gt;&gt;</a:t>
            </a:r>
            <a:r>
              <a:rPr lang="zh-CN" altLang="en-US" dirty="0"/>
              <a:t>程序设计语言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69165" y="1490751"/>
            <a:ext cx="8957975" cy="413348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zh-CN" b="1" dirty="0"/>
              <a:t>3 </a:t>
            </a:r>
            <a:r>
              <a:rPr lang="zh-CN" altLang="en-US" b="1" dirty="0"/>
              <a:t>高级语言</a:t>
            </a:r>
            <a:endParaRPr lang="en-US" altLang="zh-CN" b="1" dirty="0"/>
          </a:p>
          <a:p>
            <a:r>
              <a:rPr lang="zh-CN" altLang="en-US" sz="2400" dirty="0"/>
              <a:t>由接近人类的自然语言和数学公式表示。</a:t>
            </a:r>
            <a:endParaRPr lang="en-US" altLang="zh-CN" sz="2400" dirty="0"/>
          </a:p>
          <a:p>
            <a:r>
              <a:rPr lang="zh-CN" altLang="en-US" dirty="0"/>
              <a:t>高级语言程序片段</a:t>
            </a:r>
            <a:endParaRPr lang="en-US" altLang="zh-CN" dirty="0"/>
          </a:p>
          <a:p>
            <a:pPr lvl="2"/>
            <a:r>
              <a:rPr lang="en-US" altLang="zh-CN" sz="2400" dirty="0"/>
              <a:t>Z=X+Y</a:t>
            </a:r>
            <a:endParaRPr lang="en-US" altLang="zh-CN" sz="2400" dirty="0"/>
          </a:p>
          <a:p>
            <a:pPr lvl="2"/>
            <a:r>
              <a:rPr lang="en-US" altLang="zh-CN" sz="2400" dirty="0"/>
              <a:t>//</a:t>
            </a:r>
            <a:r>
              <a:rPr lang="zh-CN" altLang="en-US" sz="2400" dirty="0"/>
              <a:t>把内存单元中的数</a:t>
            </a:r>
            <a:r>
              <a:rPr lang="en-US" altLang="zh-CN" sz="2400" dirty="0"/>
              <a:t>X</a:t>
            </a:r>
            <a:r>
              <a:rPr lang="zh-CN" altLang="en-US" sz="2400" dirty="0"/>
              <a:t>和数</a:t>
            </a:r>
            <a:r>
              <a:rPr lang="en-US" altLang="zh-CN" sz="2400" dirty="0"/>
              <a:t>Y</a:t>
            </a:r>
            <a:r>
              <a:rPr lang="zh-CN" altLang="en-US" sz="2400" dirty="0"/>
              <a:t>相加，结果存入</a:t>
            </a:r>
            <a:r>
              <a:rPr lang="en-US" altLang="zh-CN" sz="2400" dirty="0"/>
              <a:t>Z</a:t>
            </a:r>
            <a:r>
              <a:rPr lang="zh-CN" altLang="en-US" sz="2400" dirty="0"/>
              <a:t>单元。</a:t>
            </a:r>
            <a:endParaRPr lang="en-US" altLang="zh-CN" sz="2400" dirty="0"/>
          </a:p>
          <a:p>
            <a:r>
              <a:rPr lang="zh-CN" altLang="en-US" dirty="0"/>
              <a:t>历史上及现在常用的高级语言：</a:t>
            </a:r>
            <a:r>
              <a:rPr lang="en-US" altLang="zh-CN" sz="2400" dirty="0"/>
              <a:t> FORTRAN </a:t>
            </a:r>
            <a:r>
              <a:rPr lang="zh-CN" altLang="en-US" dirty="0"/>
              <a:t>、</a:t>
            </a:r>
            <a:r>
              <a:rPr lang="en-US" altLang="zh-CN" sz="24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Visual Basic</a:t>
            </a: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4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Java</a:t>
            </a: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4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kern="100" dirty="0"/>
              <a:t>C++</a:t>
            </a:r>
            <a:r>
              <a:rPr lang="zh-CN" altLang="en-US" kern="100" dirty="0"/>
              <a:t>、</a:t>
            </a:r>
            <a:r>
              <a:rPr lang="en-US" altLang="zh-CN" kern="100" dirty="0"/>
              <a:t>Python</a:t>
            </a:r>
            <a:endParaRPr lang="zh-CN" altLang="zh-CN" sz="2400" kern="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dirty="0"/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一、软件概念</a:t>
            </a:r>
            <a:r>
              <a:rPr lang="en-US" altLang="zh-CN" dirty="0"/>
              <a:t>&gt;&gt;</a:t>
            </a:r>
            <a:r>
              <a:rPr lang="zh-CN" altLang="en-US" dirty="0"/>
              <a:t>程序设计语言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58900"/>
            <a:ext cx="4851400" cy="4152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2000" dirty="0"/>
              <a:t>【</a:t>
            </a:r>
            <a:r>
              <a:rPr lang="zh-CN" altLang="en-US" sz="2000" dirty="0"/>
              <a:t>例</a:t>
            </a:r>
            <a:r>
              <a:rPr lang="en-US" altLang="zh-CN" sz="2000" dirty="0"/>
              <a:t>】</a:t>
            </a:r>
            <a:r>
              <a:rPr lang="zh-CN" altLang="en-US" sz="2000" dirty="0"/>
              <a:t>用不同编程语言对</a:t>
            </a:r>
            <a:r>
              <a:rPr lang="en-US" altLang="zh-CN" sz="2000" dirty="0"/>
              <a:t>2+6</a:t>
            </a:r>
            <a:r>
              <a:rPr lang="zh-CN" altLang="en-US" sz="2000" dirty="0"/>
              <a:t>进行描述。</a:t>
            </a:r>
            <a:endParaRPr lang="zh-CN" altLang="en-US" sz="2000" dirty="0"/>
          </a:p>
          <a:p>
            <a:pPr marL="0" indent="0">
              <a:buNone/>
            </a:pPr>
            <a:endParaRPr lang="zh-CN" altLang="en-US" sz="1400" dirty="0"/>
          </a:p>
          <a:p>
            <a:r>
              <a:rPr lang="zh-CN" altLang="en-US" sz="2000" dirty="0"/>
              <a:t>用机器指令对“</a:t>
            </a:r>
            <a:r>
              <a:rPr lang="en-US" altLang="zh-CN" sz="2000" dirty="0"/>
              <a:t>2+6”</a:t>
            </a:r>
            <a:r>
              <a:rPr lang="zh-CN" altLang="en-US" sz="2000" dirty="0"/>
              <a:t>进行描述：</a:t>
            </a:r>
            <a:endParaRPr lang="zh-CN" altLang="en-US" sz="2000" dirty="0"/>
          </a:p>
          <a:p>
            <a:pPr marL="0" indent="186055">
              <a:buNone/>
            </a:pPr>
            <a:r>
              <a:rPr lang="en-US" altLang="zh-CN" sz="2000" dirty="0"/>
              <a:t>1011000000000110</a:t>
            </a:r>
            <a:endParaRPr lang="en-US" altLang="zh-CN" sz="2000" dirty="0"/>
          </a:p>
          <a:p>
            <a:pPr marL="0" indent="186055">
              <a:buNone/>
            </a:pPr>
            <a:r>
              <a:rPr lang="en-US" altLang="zh-CN" sz="2000" dirty="0"/>
              <a:t>0000010000000010</a:t>
            </a:r>
            <a:endParaRPr lang="en-US" altLang="zh-CN" sz="2000" dirty="0"/>
          </a:p>
          <a:p>
            <a:pPr marL="0" indent="186055">
              <a:buNone/>
            </a:pPr>
            <a:r>
              <a:rPr lang="en-US" altLang="zh-CN" sz="2000" dirty="0"/>
              <a:t>101000100101000000000000</a:t>
            </a:r>
            <a:endParaRPr lang="en-US" altLang="zh-CN" sz="1400" dirty="0"/>
          </a:p>
        </p:txBody>
      </p:sp>
      <p:sp>
        <p:nvSpPr>
          <p:cNvPr id="5" name="文本框 4"/>
          <p:cNvSpPr txBox="1"/>
          <p:nvPr/>
        </p:nvSpPr>
        <p:spPr>
          <a:xfrm>
            <a:off x="6276975" y="1358900"/>
            <a:ext cx="4746625" cy="4039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Pct val="80000"/>
              <a:buFont typeface="Wingdings" panose="05000000000000000000" pitchFamily="2" charset="2"/>
              <a:buChar char="n"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用汇编语言对“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2+6”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进行描述：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186055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Pct val="80000"/>
              <a:buFont typeface="Wingdings" panose="05000000000000000000" pitchFamily="2" charset="2"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MOV  AL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6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186055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Pct val="80000"/>
              <a:buFont typeface="Wingdings" panose="05000000000000000000" pitchFamily="2" charset="2"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ADD  AL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186055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Pct val="80000"/>
              <a:buFont typeface="Wingdings" panose="05000000000000000000" pitchFamily="2" charset="2"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MOV  VC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AL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Pct val="80000"/>
              <a:buFont typeface="Wingdings" panose="05000000000000000000" pitchFamily="2" charset="2"/>
              <a:buNone/>
              <a:defRPr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Pct val="80000"/>
              <a:buFont typeface="Wingdings" panose="05000000000000000000" pitchFamily="2" charset="2"/>
              <a:buChar char="n"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用高级语言对“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2+6”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进行描述：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Pct val="80000"/>
              <a:buFont typeface="Wingdings" panose="05000000000000000000" pitchFamily="2" charset="2"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A=2+6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一、软件概念</a:t>
            </a:r>
            <a:r>
              <a:rPr lang="en-US" altLang="zh-CN" dirty="0"/>
              <a:t>&gt;&gt;</a:t>
            </a:r>
            <a:r>
              <a:rPr lang="zh-CN" altLang="en-US" dirty="0"/>
              <a:t>程序设计语言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69165" y="1634052"/>
            <a:ext cx="9005742" cy="4133480"/>
          </a:xfrm>
        </p:spPr>
        <p:txBody>
          <a:bodyPr/>
          <a:lstStyle/>
          <a:p>
            <a:r>
              <a:rPr lang="zh-CN" altLang="en-US" dirty="0"/>
              <a:t>高级语言的特点</a:t>
            </a:r>
            <a:endParaRPr lang="en-US" altLang="zh-CN" dirty="0"/>
          </a:p>
          <a:p>
            <a:pPr lvl="1"/>
            <a:r>
              <a:rPr lang="zh-CN" altLang="en-US" dirty="0"/>
              <a:t>简单易学，</a:t>
            </a:r>
            <a:r>
              <a:rPr lang="zh-CN" altLang="en-US" dirty="0">
                <a:solidFill>
                  <a:srgbClr val="7951ED"/>
                </a:solidFill>
              </a:rPr>
              <a:t>可读性好</a:t>
            </a:r>
            <a:r>
              <a:rPr lang="zh-CN" altLang="en-US" dirty="0"/>
              <a:t>，易于编写和修改程序</a:t>
            </a:r>
            <a:endParaRPr lang="en-US" altLang="zh-CN" dirty="0"/>
          </a:p>
          <a:p>
            <a:pPr lvl="1"/>
            <a:r>
              <a:rPr lang="zh-CN" altLang="en-US" dirty="0"/>
              <a:t>不依赖于硬件，</a:t>
            </a:r>
            <a:r>
              <a:rPr lang="zh-CN" altLang="en-US" dirty="0">
                <a:solidFill>
                  <a:srgbClr val="7951ED"/>
                </a:solidFill>
              </a:rPr>
              <a:t>可移植性好</a:t>
            </a:r>
            <a:endParaRPr lang="en-US" altLang="zh-CN" dirty="0">
              <a:solidFill>
                <a:srgbClr val="7951ED"/>
              </a:solidFill>
            </a:endParaRPr>
          </a:p>
          <a:p>
            <a:pPr lvl="1"/>
            <a:r>
              <a:rPr lang="zh-CN" altLang="en-US" dirty="0"/>
              <a:t>编写出的源程序不能为机器直接执行，必须翻译成机器语言才能为计算机执行，</a:t>
            </a:r>
            <a:r>
              <a:rPr lang="zh-CN" altLang="en-US" dirty="0">
                <a:solidFill>
                  <a:srgbClr val="7951ED"/>
                </a:solidFill>
              </a:rPr>
              <a:t>执行效率最低</a:t>
            </a:r>
            <a:r>
              <a:rPr lang="zh-CN" altLang="en-US" dirty="0"/>
              <a:t>。</a:t>
            </a:r>
            <a:endParaRPr lang="en-US" altLang="zh-CN" dirty="0"/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习题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152650" y="1844824"/>
            <a:ext cx="8407846" cy="43924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2000" dirty="0"/>
              <a:t>6</a:t>
            </a:r>
            <a:r>
              <a:rPr lang="zh-CN" altLang="en-US" sz="2000" dirty="0"/>
              <a:t>、为了提高软件开发效率，开发软件时应尽量采用（</a:t>
            </a:r>
            <a:r>
              <a:rPr lang="en-US" altLang="zh-CN" sz="2000" dirty="0">
                <a:solidFill>
                  <a:schemeClr val="bg1"/>
                </a:solidFill>
              </a:rPr>
              <a:t>D</a:t>
            </a:r>
            <a:r>
              <a:rPr lang="zh-CN" altLang="en-US" sz="2000" dirty="0"/>
              <a:t>）。</a:t>
            </a:r>
            <a:endParaRPr lang="zh-CN" altLang="en-US" sz="2000" dirty="0"/>
          </a:p>
          <a:p>
            <a:pPr marL="0" indent="0">
              <a:buNone/>
            </a:pPr>
            <a:r>
              <a:rPr lang="en-US" altLang="zh-CN" sz="2000" dirty="0"/>
              <a:t>A</a:t>
            </a:r>
            <a:r>
              <a:rPr lang="zh-CN" altLang="en-US" sz="2000" dirty="0"/>
              <a:t>汇编语言	</a:t>
            </a:r>
            <a:r>
              <a:rPr lang="en-US" altLang="zh-CN" sz="2000" dirty="0"/>
              <a:t>B</a:t>
            </a:r>
            <a:r>
              <a:rPr lang="zh-CN" altLang="en-US" sz="2000" dirty="0"/>
              <a:t>机器语言	</a:t>
            </a:r>
            <a:r>
              <a:rPr lang="en-US" altLang="zh-CN" sz="2000" dirty="0"/>
              <a:t>C</a:t>
            </a:r>
            <a:r>
              <a:rPr lang="zh-CN" altLang="en-US" sz="2000" dirty="0"/>
              <a:t>指令系统	</a:t>
            </a:r>
            <a:r>
              <a:rPr lang="en-US" altLang="zh-CN" sz="2000" dirty="0"/>
              <a:t>D</a:t>
            </a:r>
            <a:r>
              <a:rPr lang="zh-CN" altLang="en-US" sz="2000" dirty="0"/>
              <a:t>高级语言</a:t>
            </a:r>
            <a:endParaRPr lang="en-US" altLang="zh-CN" sz="2000" dirty="0"/>
          </a:p>
          <a:p>
            <a:pPr marL="0" indent="0">
              <a:buNone/>
            </a:pPr>
            <a:endParaRPr lang="zh-CN" altLang="en-US" sz="1000" dirty="0"/>
          </a:p>
          <a:p>
            <a:pPr marL="0" indent="0">
              <a:buNone/>
            </a:pPr>
            <a:r>
              <a:rPr lang="en-US" altLang="zh-CN" sz="2000" dirty="0"/>
              <a:t>7</a:t>
            </a:r>
            <a:r>
              <a:rPr lang="zh-CN" altLang="en-US" sz="2000" dirty="0"/>
              <a:t>、下列属于计算机程序设计语言的是（</a:t>
            </a:r>
            <a:r>
              <a:rPr lang="en-US" altLang="zh-CN" sz="2000" dirty="0">
                <a:solidFill>
                  <a:schemeClr val="bg1"/>
                </a:solidFill>
              </a:rPr>
              <a:t>B</a:t>
            </a:r>
            <a:r>
              <a:rPr lang="zh-CN" altLang="en-US" sz="2000" dirty="0"/>
              <a:t>）。</a:t>
            </a:r>
            <a:endParaRPr lang="zh-CN" altLang="en-US" sz="2000" dirty="0"/>
          </a:p>
          <a:p>
            <a:pPr marL="0" indent="0">
              <a:buNone/>
            </a:pPr>
            <a:r>
              <a:rPr lang="en-US" altLang="zh-CN" sz="2000" dirty="0"/>
              <a:t>A </a:t>
            </a:r>
            <a:r>
              <a:rPr lang="en-US" altLang="zh-CN" sz="2000" dirty="0" err="1"/>
              <a:t>ACDSee</a:t>
            </a:r>
            <a:r>
              <a:rPr lang="en-US" altLang="zh-CN" sz="2000" dirty="0"/>
              <a:t>	B Visual Basic 	C Wave Edit	 D WinZip</a:t>
            </a:r>
            <a:endParaRPr lang="en-US" altLang="zh-CN" sz="2000" dirty="0"/>
          </a:p>
          <a:p>
            <a:pPr marL="0" indent="0">
              <a:buNone/>
            </a:pPr>
            <a:endParaRPr lang="en-US" altLang="zh-CN" sz="700" dirty="0"/>
          </a:p>
          <a:p>
            <a:pPr marL="0" indent="0">
              <a:buNone/>
            </a:pPr>
            <a:r>
              <a:rPr lang="en-US" altLang="zh-CN" sz="2000" dirty="0"/>
              <a:t>8</a:t>
            </a:r>
            <a:r>
              <a:rPr lang="zh-CN" altLang="en-US" sz="2000" dirty="0"/>
              <a:t>、下列各类计算机程序语言中，不属于高级程序设计语言的是 </a:t>
            </a:r>
            <a:r>
              <a:rPr lang="en-US" altLang="zh-CN" sz="2000" dirty="0"/>
              <a:t>( </a:t>
            </a:r>
            <a:r>
              <a:rPr lang="en-US" altLang="zh-CN" sz="2000" dirty="0">
                <a:solidFill>
                  <a:schemeClr val="bg1"/>
                </a:solidFill>
              </a:rPr>
              <a:t>D</a:t>
            </a:r>
            <a:r>
              <a:rPr lang="en-US" altLang="zh-CN" sz="2000" dirty="0"/>
              <a:t> )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pPr marL="0" indent="0">
              <a:buNone/>
            </a:pPr>
            <a:r>
              <a:rPr lang="en-US" altLang="zh-CN" sz="2000" dirty="0"/>
              <a:t>A Visual Basic</a:t>
            </a:r>
            <a:r>
              <a:rPr lang="zh-CN" altLang="en-US" sz="2000" dirty="0"/>
              <a:t>语言	 </a:t>
            </a:r>
            <a:r>
              <a:rPr lang="en-US" altLang="zh-CN" sz="2000" dirty="0"/>
              <a:t>B FORTRAN</a:t>
            </a:r>
            <a:r>
              <a:rPr lang="zh-CN" altLang="en-US" sz="2000" dirty="0"/>
              <a:t>语言  </a:t>
            </a:r>
            <a:r>
              <a:rPr lang="en-US" altLang="zh-CN" sz="2000" dirty="0"/>
              <a:t>C </a:t>
            </a:r>
            <a:r>
              <a:rPr lang="en-US" altLang="zh-CN" sz="2000" dirty="0" err="1"/>
              <a:t>C</a:t>
            </a:r>
            <a:r>
              <a:rPr lang="en-US" altLang="zh-CN" sz="2000" dirty="0"/>
              <a:t>++ </a:t>
            </a:r>
            <a:r>
              <a:rPr lang="zh-CN" altLang="en-US" sz="2000" dirty="0"/>
              <a:t>语言	</a:t>
            </a:r>
            <a:r>
              <a:rPr lang="en-US" altLang="zh-CN" sz="2000" dirty="0"/>
              <a:t>D </a:t>
            </a:r>
            <a:r>
              <a:rPr lang="zh-CN" altLang="en-US" sz="2000" dirty="0"/>
              <a:t>汇编语言</a:t>
            </a:r>
            <a:endParaRPr lang="zh-CN" altLang="en-US" sz="2000" dirty="0"/>
          </a:p>
          <a:p>
            <a:pPr marL="0" indent="0">
              <a:buNone/>
            </a:pPr>
            <a:endParaRPr lang="zh-CN" altLang="en-US" sz="2000" dirty="0"/>
          </a:p>
          <a:p>
            <a:pPr marL="0" indent="0">
              <a:buNone/>
            </a:pPr>
            <a:endParaRPr lang="zh-CN" altLang="en-US" sz="2000" dirty="0"/>
          </a:p>
          <a:p>
            <a:pPr marL="0" indent="0">
              <a:buNone/>
            </a:pPr>
            <a:endParaRPr lang="en-US" altLang="zh-CN" sz="2000" dirty="0"/>
          </a:p>
          <a:p>
            <a:pPr marL="0" indent="0">
              <a:buNone/>
            </a:pPr>
            <a:endParaRPr lang="zh-CN" altLang="en-US" sz="2000" dirty="0"/>
          </a:p>
          <a:p>
            <a:pPr marL="0" indent="0">
              <a:buNone/>
            </a:pPr>
            <a:endParaRPr lang="zh-CN" alt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8150324" y="1964043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</a:rPr>
              <a:t>D</a:t>
            </a:r>
            <a:endParaRPr lang="zh-CN" altLang="en-US" sz="2400" b="1" dirty="0">
              <a:solidFill>
                <a:srgbClr val="7951ED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6156" y="342900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</a:rPr>
              <a:t>B</a:t>
            </a:r>
            <a:endParaRPr lang="zh-CN" altLang="en-US" sz="2400" b="1" dirty="0">
              <a:solidFill>
                <a:srgbClr val="7951ED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63286" y="496314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</a:rPr>
              <a:t>D</a:t>
            </a:r>
            <a:endParaRPr lang="zh-CN" altLang="en-US" sz="2400" b="1" dirty="0">
              <a:solidFill>
                <a:srgbClr val="7951E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习题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70000" y="1079500"/>
            <a:ext cx="10922000" cy="59944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altLang="zh-CN" dirty="0"/>
              <a:t>9</a:t>
            </a:r>
            <a:r>
              <a:rPr lang="zh-CN" altLang="en-US" dirty="0"/>
              <a:t>、关于汇编语言程序（</a:t>
            </a:r>
            <a:r>
              <a:rPr lang="en-US" altLang="zh-CN" dirty="0">
                <a:solidFill>
                  <a:schemeClr val="bg1"/>
                </a:solidFill>
              </a:rPr>
              <a:t>A</a:t>
            </a:r>
            <a:r>
              <a:rPr lang="zh-CN" altLang="en-US" dirty="0"/>
              <a:t>）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A</a:t>
            </a:r>
            <a:r>
              <a:rPr lang="zh-CN" altLang="en-US" dirty="0"/>
              <a:t>相对于高级程序设计语言程序具有良好的可移植性	</a:t>
            </a:r>
            <a:r>
              <a:rPr lang="en-US" altLang="zh-CN" dirty="0"/>
              <a:t>B</a:t>
            </a:r>
            <a:r>
              <a:rPr lang="zh-CN" altLang="en-US" dirty="0"/>
              <a:t>相对于高级程序设计语言程序具有良好的可读性	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C</a:t>
            </a:r>
            <a:r>
              <a:rPr lang="zh-CN" altLang="en-US" dirty="0"/>
              <a:t>相对于机器语言程序具有良好的可移植性	</a:t>
            </a:r>
            <a:r>
              <a:rPr lang="en-US" altLang="zh-CN" dirty="0"/>
              <a:t>	D</a:t>
            </a:r>
            <a:r>
              <a:rPr lang="zh-CN" altLang="en-US" dirty="0"/>
              <a:t>相对于机器语言程序具有较高的执行效率</a:t>
            </a:r>
            <a:endParaRPr lang="zh-CN" altLang="en-US" dirty="0"/>
          </a:p>
          <a:p>
            <a:pPr marL="0" indent="0">
              <a:buNone/>
            </a:pPr>
            <a:endParaRPr lang="en-US" altLang="zh-CN" sz="1100" dirty="0"/>
          </a:p>
          <a:p>
            <a:pPr marL="0" indent="0">
              <a:buNone/>
            </a:pPr>
            <a:r>
              <a:rPr lang="en-US" altLang="zh-CN" dirty="0"/>
              <a:t>10</a:t>
            </a:r>
            <a:r>
              <a:rPr lang="zh-CN" altLang="en-US" dirty="0"/>
              <a:t>、下列叙述中，正确的是</a:t>
            </a:r>
            <a:r>
              <a:rPr lang="en-US" altLang="zh-CN" dirty="0"/>
              <a:t>(  </a:t>
            </a:r>
            <a:r>
              <a:rPr lang="en-US" altLang="zh-CN" dirty="0">
                <a:solidFill>
                  <a:schemeClr val="bg1"/>
                </a:solidFill>
              </a:rPr>
              <a:t>A</a:t>
            </a:r>
            <a:r>
              <a:rPr lang="en-US" altLang="zh-CN" dirty="0"/>
              <a:t>)</a:t>
            </a:r>
            <a:r>
              <a:rPr lang="zh-CN" altLang="en-US" dirty="0"/>
              <a:t>。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A</a:t>
            </a:r>
            <a:r>
              <a:rPr lang="zh-CN" altLang="en-US" dirty="0"/>
              <a:t>用高级语言编写的程序可移植性好 	</a:t>
            </a:r>
            <a:r>
              <a:rPr lang="en-US" altLang="zh-CN" dirty="0"/>
              <a:t>B</a:t>
            </a:r>
            <a:r>
              <a:rPr lang="zh-CN" altLang="en-US" dirty="0"/>
              <a:t>用高级语言编写的程序运行效率最高	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C</a:t>
            </a:r>
            <a:r>
              <a:rPr lang="zh-CN" altLang="en-US" dirty="0"/>
              <a:t>机器语言编写的程序执行效率最低	</a:t>
            </a:r>
            <a:r>
              <a:rPr lang="en-US" altLang="zh-CN" dirty="0"/>
              <a:t>D</a:t>
            </a:r>
            <a:r>
              <a:rPr lang="zh-CN" altLang="en-US" dirty="0"/>
              <a:t>高级语言编写的程序的可读性最差</a:t>
            </a:r>
            <a:endParaRPr lang="zh-CN" altLang="en-US" dirty="0"/>
          </a:p>
          <a:p>
            <a:pPr marL="0" indent="0">
              <a:buNone/>
            </a:pPr>
            <a:endParaRPr lang="zh-CN" altLang="en-US" sz="1100" dirty="0"/>
          </a:p>
          <a:p>
            <a:pPr marL="0" indent="0">
              <a:buNone/>
            </a:pPr>
            <a:r>
              <a:rPr lang="en-US" altLang="zh-CN" dirty="0"/>
              <a:t>11</a:t>
            </a:r>
            <a:r>
              <a:rPr lang="zh-CN" altLang="en-US" dirty="0"/>
              <a:t>、下列说法错误的是（</a:t>
            </a:r>
            <a:r>
              <a:rPr lang="en-US" altLang="zh-CN" dirty="0">
                <a:solidFill>
                  <a:schemeClr val="bg1"/>
                </a:solidFill>
              </a:rPr>
              <a:t>C</a:t>
            </a:r>
            <a:r>
              <a:rPr lang="zh-CN" altLang="en-US" dirty="0"/>
              <a:t>）。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A</a:t>
            </a:r>
            <a:r>
              <a:rPr lang="zh-CN" altLang="en-US" dirty="0"/>
              <a:t>汇编语言是一种依赖于计算机的低级程序设计语言  </a:t>
            </a:r>
            <a:r>
              <a:rPr lang="en-US" altLang="zh-CN" dirty="0"/>
              <a:t>B</a:t>
            </a:r>
            <a:r>
              <a:rPr lang="zh-CN" altLang="en-US" dirty="0"/>
              <a:t>计算机可以直接执行机器语言程序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C</a:t>
            </a:r>
            <a:r>
              <a:rPr lang="zh-CN" altLang="en-US" dirty="0"/>
              <a:t>高级语言通常都具有执行效率高的特点	</a:t>
            </a:r>
            <a:r>
              <a:rPr lang="en-US" altLang="zh-CN" dirty="0"/>
              <a:t>D</a:t>
            </a:r>
            <a:r>
              <a:rPr lang="zh-CN" altLang="en-US" dirty="0"/>
              <a:t>为提高开发效率，开发软件时应尽量采用高级语言</a:t>
            </a:r>
            <a:endParaRPr lang="zh-CN" altLang="en-US" dirty="0"/>
          </a:p>
          <a:p>
            <a:pPr marL="0" indent="0">
              <a:buNone/>
            </a:pPr>
            <a:endParaRPr lang="zh-CN" altLang="en-US" sz="1100" dirty="0"/>
          </a:p>
          <a:p>
            <a:pPr marL="0" indent="0">
              <a:buNone/>
            </a:pPr>
            <a:r>
              <a:rPr lang="en-US" altLang="zh-CN" dirty="0"/>
              <a:t>12</a:t>
            </a:r>
            <a:r>
              <a:rPr lang="zh-CN" altLang="en-US" dirty="0"/>
              <a:t>、在各类程序设计语言中，相比较而言，执行效率最高的是（</a:t>
            </a:r>
            <a:r>
              <a:rPr lang="en-US" altLang="zh-CN" dirty="0">
                <a:solidFill>
                  <a:schemeClr val="bg1"/>
                </a:solidFill>
              </a:rPr>
              <a:t>C</a:t>
            </a:r>
            <a:r>
              <a:rPr lang="zh-CN" altLang="en-US" dirty="0"/>
              <a:t>）。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A</a:t>
            </a:r>
            <a:r>
              <a:rPr lang="zh-CN" altLang="en-US" dirty="0"/>
              <a:t>高级语言编写的程序     </a:t>
            </a:r>
            <a:r>
              <a:rPr lang="en-US" altLang="zh-CN" dirty="0"/>
              <a:t>B</a:t>
            </a:r>
            <a:r>
              <a:rPr lang="zh-CN" altLang="en-US" dirty="0"/>
              <a:t>汇编语言编写的程序     </a:t>
            </a:r>
            <a:r>
              <a:rPr lang="en-US" altLang="zh-CN" dirty="0"/>
              <a:t>C</a:t>
            </a:r>
            <a:r>
              <a:rPr lang="zh-CN" altLang="en-US" dirty="0"/>
              <a:t>机器语言编写的程序	</a:t>
            </a:r>
            <a:r>
              <a:rPr lang="en-US" altLang="zh-CN" dirty="0"/>
              <a:t>D</a:t>
            </a:r>
            <a:r>
              <a:rPr lang="zh-CN" altLang="en-US" dirty="0"/>
              <a:t>面向对象的语言编写的程序</a:t>
            </a:r>
            <a:endParaRPr lang="zh-CN" altLang="en-US" dirty="0"/>
          </a:p>
          <a:p>
            <a:pPr marL="0" indent="0">
              <a:buNone/>
            </a:pPr>
            <a:endParaRPr lang="zh-CN" altLang="en-US" sz="1300" dirty="0"/>
          </a:p>
        </p:txBody>
      </p:sp>
      <p:sp>
        <p:nvSpPr>
          <p:cNvPr id="4" name="TextBox 3"/>
          <p:cNvSpPr txBox="1"/>
          <p:nvPr/>
        </p:nvSpPr>
        <p:spPr>
          <a:xfrm>
            <a:off x="3612704" y="1192808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7951ED"/>
                </a:solidFill>
              </a:rPr>
              <a:t>C</a:t>
            </a:r>
            <a:endParaRPr lang="zh-CN" altLang="en-US" b="1" dirty="0">
              <a:solidFill>
                <a:srgbClr val="7951ED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9776" y="2691448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7951ED"/>
                </a:solidFill>
              </a:rPr>
              <a:t>A</a:t>
            </a:r>
            <a:endParaRPr lang="zh-CN" altLang="en-US" b="1" dirty="0">
              <a:solidFill>
                <a:srgbClr val="7951ED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35760" y="4202688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7951ED"/>
                </a:solidFill>
              </a:rPr>
              <a:t>C</a:t>
            </a:r>
            <a:endParaRPr lang="zh-CN" altLang="en-US" b="1" dirty="0">
              <a:solidFill>
                <a:srgbClr val="7951ED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41750" y="5657334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7951ED"/>
                </a:solidFill>
              </a:rPr>
              <a:t>C</a:t>
            </a:r>
            <a:endParaRPr lang="zh-CN" altLang="en-US" b="1" dirty="0">
              <a:solidFill>
                <a:srgbClr val="7951E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二、软件系统及其组成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751385"/>
            <a:ext cx="10515600" cy="4133480"/>
          </a:xfrm>
        </p:spPr>
        <p:txBody>
          <a:bodyPr>
            <a:normAutofit/>
          </a:bodyPr>
          <a:lstStyle/>
          <a:p>
            <a:r>
              <a:rPr lang="zh-CN" altLang="en-US" sz="2400" dirty="0"/>
              <a:t>系统软件指控制和协调计算机硬件，以及支持应用软件开发和运行的软件。</a:t>
            </a:r>
            <a:endParaRPr lang="en-US" altLang="zh-CN" sz="2400" dirty="0"/>
          </a:p>
          <a:p>
            <a:r>
              <a:rPr lang="zh-CN" altLang="en-US" sz="2400" dirty="0">
                <a:solidFill>
                  <a:srgbClr val="7951ED"/>
                </a:solidFill>
              </a:rPr>
              <a:t>最主要的系统软件是操作系统</a:t>
            </a:r>
            <a:r>
              <a:rPr lang="zh-CN" altLang="en-US" sz="2400" dirty="0"/>
              <a:t>，常用操作系统有：</a:t>
            </a:r>
            <a:r>
              <a:rPr lang="en-US" altLang="zh-CN" sz="2400" dirty="0"/>
              <a:t>Windows</a:t>
            </a:r>
            <a:r>
              <a:rPr lang="zh-CN" altLang="en-US" sz="2400" dirty="0"/>
              <a:t>、</a:t>
            </a:r>
            <a:r>
              <a:rPr lang="en-US" altLang="zh-CN" sz="2400" dirty="0" err="1"/>
              <a:t>unix</a:t>
            </a:r>
            <a:r>
              <a:rPr lang="zh-CN" altLang="en-US" sz="2400" dirty="0"/>
              <a:t>、</a:t>
            </a:r>
            <a:r>
              <a:rPr lang="en-US" altLang="zh-CN" sz="2400" dirty="0"/>
              <a:t>Linux</a:t>
            </a:r>
            <a:r>
              <a:rPr lang="zh-CN" altLang="en-US" sz="2400" dirty="0"/>
              <a:t>。</a:t>
            </a:r>
            <a:endParaRPr lang="zh-CN" altLang="en-US" sz="2400" dirty="0"/>
          </a:p>
        </p:txBody>
      </p:sp>
      <p:pic>
        <p:nvPicPr>
          <p:cNvPr id="4" name="Picture 4" descr="1t1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5" t="70520" b="1846"/>
          <a:stretch>
            <a:fillRect/>
          </a:stretch>
        </p:blipFill>
        <p:spPr bwMode="auto">
          <a:xfrm>
            <a:off x="1117009" y="3573016"/>
            <a:ext cx="10124223" cy="2053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二、软件系统及其组成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499404"/>
            <a:ext cx="10515600" cy="4133480"/>
          </a:xfrm>
        </p:spPr>
        <p:txBody>
          <a:bodyPr>
            <a:normAutofit/>
          </a:bodyPr>
          <a:lstStyle/>
          <a:p>
            <a:r>
              <a:rPr lang="zh-CN" altLang="en-US" sz="2400" dirty="0"/>
              <a:t>应用软件是为了满足用户工作、生活、娱乐等各种应用需求而而提供的软件。</a:t>
            </a:r>
            <a:endParaRPr lang="en-US" altLang="zh-CN" sz="2400" dirty="0"/>
          </a:p>
          <a:p>
            <a:r>
              <a:rPr lang="zh-CN" altLang="en-US" sz="2400" dirty="0"/>
              <a:t>如各种办公软件、信息管理软件、计算机辅助设计软件、互联网互动软件、多媒体软件、游戏软件等等。</a:t>
            </a:r>
            <a:endParaRPr lang="zh-CN" altLang="en-US" sz="2400" dirty="0"/>
          </a:p>
          <a:p>
            <a:endParaRPr lang="zh-CN" altLang="en-US" sz="2400" dirty="0"/>
          </a:p>
        </p:txBody>
      </p:sp>
      <p:pic>
        <p:nvPicPr>
          <p:cNvPr id="4" name="Picture 4" descr="1t1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5" t="70520" b="1846"/>
          <a:stretch>
            <a:fillRect/>
          </a:stretch>
        </p:blipFill>
        <p:spPr bwMode="auto">
          <a:xfrm>
            <a:off x="1228997" y="3566144"/>
            <a:ext cx="10191565" cy="2066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一、计算机硬件结构</a:t>
            </a:r>
            <a:r>
              <a:rPr lang="en-US" altLang="zh-CN" dirty="0"/>
              <a:t>——</a:t>
            </a:r>
            <a:r>
              <a:rPr lang="zh-CN" altLang="en-US" dirty="0"/>
              <a:t>冯</a:t>
            </a:r>
            <a:r>
              <a:rPr lang="en-US" altLang="zh-CN" dirty="0"/>
              <a:t>.</a:t>
            </a:r>
            <a:r>
              <a:rPr lang="zh-CN" altLang="en-US" dirty="0"/>
              <a:t>诺依曼结构</a:t>
            </a:r>
            <a:endParaRPr lang="zh-CN" altLang="en-US" dirty="0"/>
          </a:p>
        </p:txBody>
      </p:sp>
      <p:sp>
        <p:nvSpPr>
          <p:cNvPr id="54" name="AutoShape 5"/>
          <p:cNvSpPr>
            <a:spLocks noChangeArrowheads="1"/>
          </p:cNvSpPr>
          <p:nvPr/>
        </p:nvSpPr>
        <p:spPr bwMode="auto">
          <a:xfrm>
            <a:off x="2191914" y="2710210"/>
            <a:ext cx="1084262" cy="425450"/>
          </a:xfrm>
          <a:prstGeom prst="rightArrow">
            <a:avLst>
              <a:gd name="adj1" fmla="val 50000"/>
              <a:gd name="adj2" fmla="val 63713"/>
            </a:avLst>
          </a:prstGeom>
          <a:noFill/>
          <a:ln w="19050" algn="ctr">
            <a:solidFill>
              <a:srgbClr val="009999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 ker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Rectangle 6"/>
          <p:cNvSpPr>
            <a:spLocks noChangeArrowheads="1"/>
          </p:cNvSpPr>
          <p:nvPr/>
        </p:nvSpPr>
        <p:spPr bwMode="auto">
          <a:xfrm>
            <a:off x="3265066" y="2557810"/>
            <a:ext cx="858837" cy="6858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C0C0C0"/>
              </a:gs>
            </a:gsLst>
            <a:lin ang="2700000" scaled="1"/>
          </a:gradFill>
          <a:ln w="9525" algn="ctr">
            <a:solidFill>
              <a:srgbClr val="E6E6E6"/>
            </a:solidFill>
            <a:miter lim="800000"/>
          </a:ln>
          <a:effectLst>
            <a:outerShdw dist="17961" dir="2700000" algn="ctr" rotWithShape="0">
              <a:srgbClr val="A9A9A9"/>
            </a:outerShdw>
          </a:effectLst>
        </p:spPr>
        <p:txBody>
          <a:bodyPr/>
          <a:lstStyle/>
          <a:p>
            <a:pPr>
              <a:defRPr/>
            </a:pPr>
            <a:r>
              <a:rPr lang="zh-CN" altLang="en-US" sz="2000" ker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</a:t>
            </a:r>
            <a:endParaRPr lang="zh-CN" altLang="en-US" sz="2000" kern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defRPr/>
            </a:pPr>
            <a:r>
              <a:rPr lang="zh-CN" altLang="en-US" sz="2000" ker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</a:t>
            </a:r>
            <a:endParaRPr lang="zh-CN" altLang="en-US" sz="2000" kern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AutoShape 7"/>
          <p:cNvSpPr>
            <a:spLocks noChangeArrowheads="1"/>
          </p:cNvSpPr>
          <p:nvPr/>
        </p:nvSpPr>
        <p:spPr bwMode="auto">
          <a:xfrm>
            <a:off x="4130253" y="2703860"/>
            <a:ext cx="784225" cy="425450"/>
          </a:xfrm>
          <a:prstGeom prst="rightArrow">
            <a:avLst>
              <a:gd name="adj1" fmla="val 50000"/>
              <a:gd name="adj2" fmla="val 46082"/>
            </a:avLst>
          </a:prstGeom>
          <a:noFill/>
          <a:ln w="19050" algn="ctr">
            <a:solidFill>
              <a:srgbClr val="009999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 ker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Rectangle 8"/>
          <p:cNvSpPr>
            <a:spLocks noChangeArrowheads="1"/>
          </p:cNvSpPr>
          <p:nvPr/>
        </p:nvSpPr>
        <p:spPr bwMode="auto">
          <a:xfrm>
            <a:off x="4952578" y="2557810"/>
            <a:ext cx="1412875" cy="6858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C0C0C0"/>
              </a:gs>
            </a:gsLst>
            <a:lin ang="2700000" scaled="1"/>
          </a:gradFill>
          <a:ln w="9525" algn="ctr">
            <a:solidFill>
              <a:srgbClr val="E6E6E6"/>
            </a:solidFill>
            <a:miter lim="800000"/>
          </a:ln>
          <a:effectLst>
            <a:outerShdw dist="17961" dir="2700000" algn="ctr" rotWithShape="0">
              <a:srgbClr val="A9A9A9"/>
            </a:outerShdw>
          </a:effectLst>
        </p:spPr>
        <p:txBody>
          <a:bodyPr anchor="ctr" anchorCtr="1"/>
          <a:lstStyle/>
          <a:p>
            <a:pPr>
              <a:defRPr/>
            </a:pPr>
            <a:r>
              <a:rPr lang="zh-CN" altLang="en-US" sz="2000" kern="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存储器</a:t>
            </a:r>
            <a:endParaRPr lang="zh-CN" altLang="en-US" sz="2000" kern="0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Rectangle 9"/>
          <p:cNvSpPr>
            <a:spLocks noChangeArrowheads="1"/>
          </p:cNvSpPr>
          <p:nvPr/>
        </p:nvSpPr>
        <p:spPr bwMode="auto">
          <a:xfrm>
            <a:off x="4657301" y="3777010"/>
            <a:ext cx="858838" cy="6858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C0C0C0"/>
              </a:gs>
            </a:gsLst>
            <a:lin ang="2700000" scaled="1"/>
          </a:gradFill>
          <a:ln w="9525" algn="ctr">
            <a:solidFill>
              <a:srgbClr val="E6E6E6"/>
            </a:solidFill>
            <a:miter lim="800000"/>
          </a:ln>
          <a:effectLst>
            <a:outerShdw dist="17961" dir="2700000" algn="ctr" rotWithShape="0">
              <a:srgbClr val="A9A9A9"/>
            </a:outerShdw>
          </a:effectLst>
        </p:spPr>
        <p:txBody>
          <a:bodyPr/>
          <a:lstStyle/>
          <a:p>
            <a:pPr>
              <a:defRPr/>
            </a:pPr>
            <a:r>
              <a:rPr lang="zh-CN" altLang="en-US" sz="2000" kern="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运算器</a:t>
            </a:r>
            <a:endParaRPr lang="zh-CN" altLang="en-US" sz="2000" kern="0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Rectangle 10"/>
          <p:cNvSpPr>
            <a:spLocks noChangeArrowheads="1"/>
          </p:cNvSpPr>
          <p:nvPr/>
        </p:nvSpPr>
        <p:spPr bwMode="auto">
          <a:xfrm>
            <a:off x="7162376" y="2557810"/>
            <a:ext cx="858838" cy="6858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C0C0C0"/>
              </a:gs>
            </a:gsLst>
            <a:lin ang="2700000" scaled="1"/>
          </a:gradFill>
          <a:ln w="9525" algn="ctr">
            <a:solidFill>
              <a:srgbClr val="E6E6E6"/>
            </a:solidFill>
            <a:miter lim="800000"/>
          </a:ln>
          <a:effectLst>
            <a:outerShdw dist="17961" dir="2700000" algn="ctr" rotWithShape="0">
              <a:srgbClr val="A9A9A9"/>
            </a:outerShdw>
          </a:effectLst>
        </p:spPr>
        <p:txBody>
          <a:bodyPr/>
          <a:lstStyle/>
          <a:p>
            <a:pPr>
              <a:defRPr/>
            </a:pPr>
            <a:r>
              <a:rPr lang="zh-CN" altLang="en-US" sz="2000" ker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输出</a:t>
            </a:r>
            <a:endParaRPr lang="zh-CN" altLang="en-US" sz="2000" kern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defRPr/>
            </a:pPr>
            <a:r>
              <a:rPr lang="zh-CN" altLang="en-US" sz="2000" ker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</a:t>
            </a:r>
            <a:endParaRPr lang="zh-CN" altLang="en-US" sz="2000" kern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" name="AutoShape 11"/>
          <p:cNvSpPr>
            <a:spLocks noChangeArrowheads="1"/>
          </p:cNvSpPr>
          <p:nvPr/>
        </p:nvSpPr>
        <p:spPr bwMode="auto">
          <a:xfrm rot="16200000">
            <a:off x="5155778" y="3315050"/>
            <a:ext cx="500063" cy="388937"/>
          </a:xfrm>
          <a:prstGeom prst="rightArrow">
            <a:avLst>
              <a:gd name="adj1" fmla="val 50000"/>
              <a:gd name="adj2" fmla="val 32143"/>
            </a:avLst>
          </a:prstGeom>
          <a:noFill/>
          <a:ln w="19050" algn="ctr">
            <a:solidFill>
              <a:srgbClr val="009999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 ker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" name="AutoShape 12"/>
          <p:cNvSpPr>
            <a:spLocks noChangeArrowheads="1"/>
          </p:cNvSpPr>
          <p:nvPr/>
        </p:nvSpPr>
        <p:spPr bwMode="auto">
          <a:xfrm rot="5400000">
            <a:off x="5809828" y="3332511"/>
            <a:ext cx="498475" cy="355600"/>
          </a:xfrm>
          <a:prstGeom prst="rightArrow">
            <a:avLst>
              <a:gd name="adj1" fmla="val 50000"/>
              <a:gd name="adj2" fmla="val 35045"/>
            </a:avLst>
          </a:prstGeom>
          <a:noFill/>
          <a:ln w="19050" algn="ctr">
            <a:solidFill>
              <a:srgbClr val="009999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 ker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2" name="AutoShape 13"/>
          <p:cNvSpPr>
            <a:spLocks noChangeArrowheads="1"/>
          </p:cNvSpPr>
          <p:nvPr/>
        </p:nvSpPr>
        <p:spPr bwMode="auto">
          <a:xfrm>
            <a:off x="6394026" y="2710210"/>
            <a:ext cx="762000" cy="425450"/>
          </a:xfrm>
          <a:prstGeom prst="rightArrow">
            <a:avLst>
              <a:gd name="adj1" fmla="val 50000"/>
              <a:gd name="adj2" fmla="val 44776"/>
            </a:avLst>
          </a:prstGeom>
          <a:noFill/>
          <a:ln w="19050" algn="ctr">
            <a:solidFill>
              <a:srgbClr val="009999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 ker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AutoShape 14"/>
          <p:cNvSpPr>
            <a:spLocks noChangeArrowheads="1"/>
          </p:cNvSpPr>
          <p:nvPr/>
        </p:nvSpPr>
        <p:spPr bwMode="auto">
          <a:xfrm>
            <a:off x="8056139" y="2710210"/>
            <a:ext cx="762000" cy="425450"/>
          </a:xfrm>
          <a:prstGeom prst="rightArrow">
            <a:avLst>
              <a:gd name="adj1" fmla="val 50000"/>
              <a:gd name="adj2" fmla="val 44776"/>
            </a:avLst>
          </a:prstGeom>
          <a:noFill/>
          <a:ln w="19050" algn="ctr">
            <a:solidFill>
              <a:srgbClr val="009999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 ker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Rectangle 15"/>
          <p:cNvSpPr>
            <a:spLocks noChangeArrowheads="1"/>
          </p:cNvSpPr>
          <p:nvPr/>
        </p:nvSpPr>
        <p:spPr bwMode="auto">
          <a:xfrm>
            <a:off x="5852691" y="3794473"/>
            <a:ext cx="858837" cy="6858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C0C0C0"/>
              </a:gs>
            </a:gsLst>
            <a:lin ang="2700000" scaled="1"/>
          </a:gradFill>
          <a:ln w="9525" algn="ctr">
            <a:solidFill>
              <a:srgbClr val="E6E6E6"/>
            </a:solidFill>
            <a:miter lim="800000"/>
          </a:ln>
          <a:effectLst>
            <a:outerShdw dist="17961" dir="2700000" algn="ctr" rotWithShape="0">
              <a:srgbClr val="A9A9A9"/>
            </a:outerShdw>
          </a:effectLst>
        </p:spPr>
        <p:txBody>
          <a:bodyPr/>
          <a:lstStyle/>
          <a:p>
            <a:pPr>
              <a:defRPr/>
            </a:pPr>
            <a:r>
              <a:rPr lang="zh-CN" altLang="en-US" sz="2000" ker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控制器</a:t>
            </a:r>
            <a:endParaRPr lang="zh-CN" altLang="en-US" sz="2000" kern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5" name="AutoShape 16"/>
          <p:cNvCxnSpPr>
            <a:cxnSpLocks noChangeShapeType="1"/>
            <a:stCxn id="64" idx="3"/>
            <a:endCxn id="59" idx="2"/>
          </p:cNvCxnSpPr>
          <p:nvPr/>
        </p:nvCxnSpPr>
        <p:spPr bwMode="auto">
          <a:xfrm flipV="1">
            <a:off x="6711528" y="3243612"/>
            <a:ext cx="881063" cy="893763"/>
          </a:xfrm>
          <a:prstGeom prst="bentConnector2">
            <a:avLst/>
          </a:prstGeom>
          <a:noFill/>
          <a:ln w="19050">
            <a:solidFill>
              <a:srgbClr val="00092A"/>
            </a:solidFill>
            <a:miter lim="800000"/>
            <a:tailEnd type="stealth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6" name="Text Box 17"/>
          <p:cNvSpPr txBox="1">
            <a:spLocks noChangeArrowheads="1"/>
          </p:cNvSpPr>
          <p:nvPr/>
        </p:nvSpPr>
        <p:spPr bwMode="auto">
          <a:xfrm>
            <a:off x="2090314" y="3075335"/>
            <a:ext cx="12105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000" dirty="0">
                <a:solidFill>
                  <a:srgbClr val="00092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原始数据</a:t>
            </a:r>
            <a:endParaRPr lang="zh-CN" altLang="en-US" sz="2000" dirty="0">
              <a:solidFill>
                <a:srgbClr val="00092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Text Box 18"/>
          <p:cNvSpPr txBox="1">
            <a:spLocks noChangeArrowheads="1"/>
          </p:cNvSpPr>
          <p:nvPr/>
        </p:nvSpPr>
        <p:spPr bwMode="auto">
          <a:xfrm>
            <a:off x="7992639" y="2386360"/>
            <a:ext cx="12105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000" dirty="0">
                <a:solidFill>
                  <a:srgbClr val="00092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运算结果</a:t>
            </a:r>
            <a:endParaRPr lang="zh-CN" altLang="en-US" sz="2000" dirty="0">
              <a:solidFill>
                <a:srgbClr val="00092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Text Box 19"/>
          <p:cNvSpPr txBox="1">
            <a:spLocks noChangeArrowheads="1"/>
          </p:cNvSpPr>
          <p:nvPr/>
        </p:nvSpPr>
        <p:spPr bwMode="auto">
          <a:xfrm>
            <a:off x="2350269" y="2381598"/>
            <a:ext cx="69762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程序</a:t>
            </a:r>
            <a:endParaRPr lang="zh-CN" altLang="en-US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9" name="AutoShape 21"/>
          <p:cNvSpPr>
            <a:spLocks noChangeArrowheads="1"/>
          </p:cNvSpPr>
          <p:nvPr/>
        </p:nvSpPr>
        <p:spPr bwMode="auto">
          <a:xfrm rot="5400000">
            <a:off x="4801764" y="3326160"/>
            <a:ext cx="500062" cy="388938"/>
          </a:xfrm>
          <a:prstGeom prst="rightArrow">
            <a:avLst>
              <a:gd name="adj1" fmla="val 50000"/>
              <a:gd name="adj2" fmla="val 32143"/>
            </a:avLst>
          </a:prstGeom>
          <a:noFill/>
          <a:ln w="19050" algn="ctr">
            <a:solidFill>
              <a:srgbClr val="009999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 ker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0" name="Line 22"/>
          <p:cNvSpPr>
            <a:spLocks noChangeShapeType="1"/>
          </p:cNvSpPr>
          <p:nvPr/>
        </p:nvSpPr>
        <p:spPr bwMode="auto">
          <a:xfrm flipH="1" flipV="1">
            <a:off x="6376564" y="3270600"/>
            <a:ext cx="6350" cy="504825"/>
          </a:xfrm>
          <a:prstGeom prst="line">
            <a:avLst/>
          </a:prstGeom>
          <a:noFill/>
          <a:ln w="19050">
            <a:solidFill>
              <a:srgbClr val="00092A"/>
            </a:solidFill>
            <a:round/>
            <a:tailEnd type="stealth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/>
            <a:endParaRPr lang="zh-CN" altLang="en-US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1" name="AutoShape 23"/>
          <p:cNvCxnSpPr>
            <a:cxnSpLocks noChangeShapeType="1"/>
            <a:stCxn id="64" idx="2"/>
            <a:endCxn id="55" idx="2"/>
          </p:cNvCxnSpPr>
          <p:nvPr/>
        </p:nvCxnSpPr>
        <p:spPr bwMode="auto">
          <a:xfrm rot="16200000" flipV="1">
            <a:off x="4370759" y="2568131"/>
            <a:ext cx="1236663" cy="2587625"/>
          </a:xfrm>
          <a:prstGeom prst="bentConnector3">
            <a:avLst>
              <a:gd name="adj1" fmla="val -18486"/>
            </a:avLst>
          </a:prstGeom>
          <a:noFill/>
          <a:ln w="19050">
            <a:solidFill>
              <a:srgbClr val="00092A"/>
            </a:solidFill>
            <a:miter lim="800000"/>
            <a:tailEnd type="stealth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2" name="Line 24"/>
          <p:cNvSpPr>
            <a:spLocks noChangeShapeType="1"/>
          </p:cNvSpPr>
          <p:nvPr/>
        </p:nvSpPr>
        <p:spPr bwMode="auto">
          <a:xfrm flipH="1">
            <a:off x="5500266" y="4137373"/>
            <a:ext cx="352425" cy="0"/>
          </a:xfrm>
          <a:prstGeom prst="line">
            <a:avLst/>
          </a:prstGeom>
          <a:noFill/>
          <a:ln w="28575">
            <a:solidFill>
              <a:srgbClr val="00092A"/>
            </a:solidFill>
            <a:round/>
            <a:tailEnd type="stealth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/>
            <a:endParaRPr lang="zh-CN" altLang="en-US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AutoShape 43"/>
          <p:cNvSpPr/>
          <p:nvPr/>
        </p:nvSpPr>
        <p:spPr bwMode="auto">
          <a:xfrm>
            <a:off x="1769164" y="4786610"/>
            <a:ext cx="2724378" cy="803921"/>
          </a:xfrm>
          <a:prstGeom prst="borderCallout1">
            <a:avLst>
              <a:gd name="adj1" fmla="val -68334"/>
              <a:gd name="adj2" fmla="val 105469"/>
              <a:gd name="adj3" fmla="val 18307"/>
              <a:gd name="adj4" fmla="val 80189"/>
            </a:avLst>
          </a:prstGeom>
          <a:solidFill>
            <a:srgbClr val="CCCCFF"/>
          </a:solidFill>
          <a:ln w="19050" algn="ctr">
            <a:solidFill>
              <a:srgbClr val="CCCCFF"/>
            </a:solidFill>
            <a:miter lim="800000"/>
          </a:ln>
          <a:effectLst>
            <a:outerShdw dist="17961" dir="2700000" algn="ctr" rotWithShape="0">
              <a:srgbClr val="A9A9A9"/>
            </a:outerShdw>
          </a:effectLst>
        </p:spPr>
        <p:txBody>
          <a:bodyPr lIns="72000" tIns="36000" rIns="36000" bIns="36000"/>
          <a:lstStyle/>
          <a:p>
            <a:pPr algn="l">
              <a:lnSpc>
                <a:spcPct val="105000"/>
              </a:lnSpc>
            </a:pPr>
            <a:r>
              <a:rPr lang="zh-CN" altLang="en-US" sz="20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运算器</a:t>
            </a:r>
            <a:r>
              <a:rPr lang="en-US" altLang="zh-CN" sz="20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ALU</a:t>
            </a:r>
            <a:endParaRPr lang="en-US" altLang="zh-CN" sz="20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05000"/>
              </a:lnSpc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对数据进行处理和运算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5" name="AutoShape 43"/>
          <p:cNvSpPr/>
          <p:nvPr/>
        </p:nvSpPr>
        <p:spPr bwMode="auto">
          <a:xfrm>
            <a:off x="4427681" y="1367841"/>
            <a:ext cx="2239397" cy="803921"/>
          </a:xfrm>
          <a:prstGeom prst="borderCallout1">
            <a:avLst>
              <a:gd name="adj1" fmla="val 160928"/>
              <a:gd name="adj2" fmla="val 57221"/>
              <a:gd name="adj3" fmla="val 91173"/>
              <a:gd name="adj4" fmla="val 69700"/>
            </a:avLst>
          </a:prstGeom>
          <a:solidFill>
            <a:srgbClr val="CCCCFF"/>
          </a:solidFill>
          <a:ln w="19050" algn="ctr">
            <a:solidFill>
              <a:srgbClr val="CCCCFF"/>
            </a:solidFill>
            <a:miter lim="800000"/>
          </a:ln>
          <a:effectLst>
            <a:outerShdw dist="17961" dir="2700000" algn="ctr" rotWithShape="0">
              <a:srgbClr val="A9A9A9"/>
            </a:outerShdw>
          </a:effectLst>
        </p:spPr>
        <p:txBody>
          <a:bodyPr lIns="72000" tIns="36000" rIns="36000" bIns="36000"/>
          <a:lstStyle/>
          <a:p>
            <a:pPr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存储器</a:t>
            </a:r>
            <a:r>
              <a:rPr lang="en-US" altLang="zh-CN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memory</a:t>
            </a:r>
            <a:endParaRPr lang="zh-CN" altLang="en-US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存放程序和数据</a:t>
            </a:r>
            <a:endParaRPr lang="zh-CN" altLang="en-US" sz="20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05000"/>
              </a:lnSpc>
            </a:pP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6" name="AutoShape 43"/>
          <p:cNvSpPr/>
          <p:nvPr/>
        </p:nvSpPr>
        <p:spPr bwMode="auto">
          <a:xfrm>
            <a:off x="1769165" y="1362211"/>
            <a:ext cx="2239397" cy="803921"/>
          </a:xfrm>
          <a:prstGeom prst="borderCallout1">
            <a:avLst>
              <a:gd name="adj1" fmla="val 153819"/>
              <a:gd name="adj2" fmla="val 84017"/>
              <a:gd name="adj3" fmla="val 91173"/>
              <a:gd name="adj4" fmla="val 69700"/>
            </a:avLst>
          </a:prstGeom>
          <a:solidFill>
            <a:srgbClr val="CCCCFF"/>
          </a:solidFill>
          <a:ln w="19050" algn="ctr">
            <a:solidFill>
              <a:srgbClr val="CCCCFF"/>
            </a:solidFill>
            <a:miter lim="800000"/>
          </a:ln>
          <a:effectLst>
            <a:outerShdw dist="17961" dir="2700000" algn="ctr" rotWithShape="0">
              <a:srgbClr val="A9A9A9"/>
            </a:outerShdw>
          </a:effectLst>
        </p:spPr>
        <p:txBody>
          <a:bodyPr lIns="72000" tIns="36000" rIns="36000" bIns="36000"/>
          <a:lstStyle/>
          <a:p>
            <a:pPr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输入设备</a:t>
            </a:r>
            <a:r>
              <a:rPr lang="en-US" altLang="zh-CN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input</a:t>
            </a:r>
            <a:endParaRPr lang="zh-CN" altLang="en-US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输入程序和数据</a:t>
            </a:r>
            <a:endParaRPr lang="zh-CN" altLang="en-US" sz="20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05000"/>
              </a:lnSpc>
            </a:pP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7" name="AutoShape 43"/>
          <p:cNvSpPr/>
          <p:nvPr/>
        </p:nvSpPr>
        <p:spPr bwMode="auto">
          <a:xfrm>
            <a:off x="7162376" y="1358604"/>
            <a:ext cx="2786684" cy="803921"/>
          </a:xfrm>
          <a:prstGeom prst="borderCallout1">
            <a:avLst>
              <a:gd name="adj1" fmla="val 150265"/>
              <a:gd name="adj2" fmla="val 18903"/>
              <a:gd name="adj3" fmla="val 85841"/>
              <a:gd name="adj4" fmla="val 37912"/>
            </a:avLst>
          </a:prstGeom>
          <a:solidFill>
            <a:srgbClr val="CCCCFF"/>
          </a:solidFill>
          <a:ln w="19050" algn="ctr">
            <a:solidFill>
              <a:srgbClr val="CCCCFF"/>
            </a:solidFill>
            <a:miter lim="800000"/>
          </a:ln>
          <a:effectLst>
            <a:outerShdw dist="17961" dir="2700000" algn="ctr" rotWithShape="0">
              <a:srgbClr val="A9A9A9"/>
            </a:outerShdw>
          </a:effectLst>
        </p:spPr>
        <p:txBody>
          <a:bodyPr lIns="72000" tIns="36000" rIns="36000" bIns="36000"/>
          <a:lstStyle/>
          <a:p>
            <a:pPr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输出设备</a:t>
            </a:r>
            <a:r>
              <a:rPr lang="en-US" altLang="zh-CN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output</a:t>
            </a:r>
            <a:endParaRPr lang="zh-CN" altLang="en-US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输出计算机的处理结果</a:t>
            </a:r>
            <a:endParaRPr lang="zh-CN" altLang="en-US" sz="20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05000"/>
              </a:lnSpc>
            </a:pP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8" name="AutoShape 43"/>
          <p:cNvSpPr/>
          <p:nvPr/>
        </p:nvSpPr>
        <p:spPr bwMode="auto">
          <a:xfrm>
            <a:off x="7156027" y="4571852"/>
            <a:ext cx="2793033" cy="1018679"/>
          </a:xfrm>
          <a:prstGeom prst="borderCallout1">
            <a:avLst>
              <a:gd name="adj1" fmla="val -27929"/>
              <a:gd name="adj2" fmla="val -16946"/>
              <a:gd name="adj3" fmla="val -3020"/>
              <a:gd name="adj4" fmla="val 29709"/>
            </a:avLst>
          </a:prstGeom>
          <a:solidFill>
            <a:srgbClr val="CCCCFF"/>
          </a:solidFill>
          <a:ln w="19050" algn="ctr">
            <a:solidFill>
              <a:srgbClr val="CCCCFF"/>
            </a:solidFill>
            <a:miter lim="800000"/>
          </a:ln>
          <a:effectLst>
            <a:outerShdw dist="17961" dir="2700000" algn="ctr" rotWithShape="0">
              <a:srgbClr val="A9A9A9"/>
            </a:outerShdw>
          </a:effectLst>
        </p:spPr>
        <p:txBody>
          <a:bodyPr lIns="72000" tIns="36000" rIns="36000" bIns="36000"/>
          <a:lstStyle/>
          <a:p>
            <a:pPr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控制器</a:t>
            </a:r>
            <a:r>
              <a:rPr lang="en-US" altLang="zh-CN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control unit</a:t>
            </a:r>
            <a:endParaRPr lang="zh-CN" altLang="en-US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（依据程序）控制上述部件协调工作</a:t>
            </a:r>
            <a:endParaRPr lang="zh-CN" altLang="en-US" sz="20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05000"/>
              </a:lnSpc>
            </a:pP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9" name="文本框 78"/>
          <p:cNvSpPr txBox="1"/>
          <p:nvPr/>
        </p:nvSpPr>
        <p:spPr>
          <a:xfrm>
            <a:off x="1762743" y="6248192"/>
            <a:ext cx="8186317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除了极少数的特例外，当今所有计算机都具有此结构和功能。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Rectangle 29"/>
          <p:cNvSpPr>
            <a:spLocks noChangeArrowheads="1"/>
          </p:cNvSpPr>
          <p:nvPr/>
        </p:nvSpPr>
        <p:spPr bwMode="auto">
          <a:xfrm>
            <a:off x="4365202" y="3536506"/>
            <a:ext cx="2470150" cy="1236663"/>
          </a:xfrm>
          <a:prstGeom prst="rect">
            <a:avLst/>
          </a:prstGeom>
          <a:noFill/>
          <a:ln w="28575" algn="ctr">
            <a:solidFill>
              <a:srgbClr val="CC0000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5B5B"/>
                    </a:gs>
                    <a:gs pos="100000">
                      <a:srgbClr val="FF9B9B"/>
                    </a:gs>
                  </a:gsLst>
                  <a:lin ang="270000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" name="Text Box 30"/>
          <p:cNvSpPr txBox="1">
            <a:spLocks noChangeArrowheads="1"/>
          </p:cNvSpPr>
          <p:nvPr/>
        </p:nvSpPr>
        <p:spPr bwMode="auto">
          <a:xfrm>
            <a:off x="6186064" y="4396931"/>
            <a:ext cx="6477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5B5B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CC0000"/>
                </a:solidFill>
                <a:latin typeface="微软雅黑" panose="020B0503020204020204" pitchFamily="34" charset="-122"/>
              </a:rPr>
              <a:t>CPU</a:t>
            </a:r>
            <a:endParaRPr lang="en-US" altLang="zh-CN">
              <a:solidFill>
                <a:srgbClr val="CC0000"/>
              </a:solidFill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28" grpId="0" animBg="1"/>
      <p:bldP spid="29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习题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30965" y="1250764"/>
            <a:ext cx="10515600" cy="55499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altLang="zh-CN" dirty="0"/>
              <a:t>1</a:t>
            </a:r>
            <a:r>
              <a:rPr lang="zh-CN" altLang="en-US" dirty="0"/>
              <a:t>、计算机软件系统包括（</a:t>
            </a:r>
            <a:r>
              <a:rPr lang="en-US" altLang="zh-CN" dirty="0">
                <a:solidFill>
                  <a:schemeClr val="bg1"/>
                </a:solidFill>
              </a:rPr>
              <a:t>A</a:t>
            </a:r>
            <a:r>
              <a:rPr lang="zh-CN" altLang="en-US" dirty="0"/>
              <a:t>）。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A</a:t>
            </a:r>
            <a:r>
              <a:rPr lang="zh-CN" altLang="en-US" dirty="0"/>
              <a:t>系统软件和应用软件  </a:t>
            </a:r>
            <a:r>
              <a:rPr lang="en-US" altLang="zh-CN" dirty="0"/>
              <a:t>B</a:t>
            </a:r>
            <a:r>
              <a:rPr lang="zh-CN" altLang="en-US" dirty="0"/>
              <a:t>程序及其相关数据 </a:t>
            </a:r>
            <a:r>
              <a:rPr lang="en-US" altLang="zh-CN" dirty="0"/>
              <a:t>C</a:t>
            </a:r>
            <a:r>
              <a:rPr lang="zh-CN" altLang="en-US" dirty="0"/>
              <a:t>数据库及其管理软件  </a:t>
            </a:r>
            <a:r>
              <a:rPr lang="en-US" altLang="zh-CN" dirty="0"/>
              <a:t>D</a:t>
            </a:r>
            <a:r>
              <a:rPr lang="zh-CN" altLang="en-US" dirty="0"/>
              <a:t>编译系统和应用软件</a:t>
            </a:r>
            <a:endParaRPr lang="en-US" altLang="zh-CN" dirty="0"/>
          </a:p>
          <a:p>
            <a:pPr marL="0" indent="0">
              <a:buNone/>
            </a:pPr>
            <a:endParaRPr lang="zh-CN" altLang="en-US" sz="1300" dirty="0"/>
          </a:p>
          <a:p>
            <a:pPr marL="0" indent="0">
              <a:buNone/>
            </a:pPr>
            <a:r>
              <a:rPr lang="en-US" altLang="zh-CN" dirty="0"/>
              <a:t>2</a:t>
            </a:r>
            <a:r>
              <a:rPr lang="zh-CN" altLang="en-US" dirty="0"/>
              <a:t>、以下名称是手机中的常用软件，属于系统软件的是（</a:t>
            </a:r>
            <a:r>
              <a:rPr lang="en-US" altLang="zh-CN" dirty="0">
                <a:solidFill>
                  <a:schemeClr val="bg1"/>
                </a:solidFill>
              </a:rPr>
              <a:t>B</a:t>
            </a:r>
            <a:r>
              <a:rPr lang="zh-CN" altLang="en-US" dirty="0"/>
              <a:t>）。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A</a:t>
            </a:r>
            <a:r>
              <a:rPr lang="zh-CN" altLang="en-US" dirty="0"/>
              <a:t>手机</a:t>
            </a:r>
            <a:r>
              <a:rPr lang="en-US" altLang="zh-CN" dirty="0"/>
              <a:t>QQ  	B android	   C Skype		D</a:t>
            </a:r>
            <a:r>
              <a:rPr lang="zh-CN" altLang="en-US" dirty="0"/>
              <a:t>微信</a:t>
            </a:r>
            <a:endParaRPr lang="en-US" altLang="zh-CN" dirty="0"/>
          </a:p>
          <a:p>
            <a:pPr marL="0" indent="0">
              <a:buNone/>
            </a:pPr>
            <a:endParaRPr lang="zh-CN" altLang="en-US" sz="1100" dirty="0"/>
          </a:p>
          <a:p>
            <a:pPr marL="0" indent="0">
              <a:buNone/>
            </a:pPr>
            <a:r>
              <a:rPr lang="en-US" altLang="zh-CN" dirty="0"/>
              <a:t>3</a:t>
            </a:r>
            <a:r>
              <a:rPr lang="zh-CN" altLang="en-US" dirty="0"/>
              <a:t>、下列软件中，属于应用软件的是（</a:t>
            </a:r>
            <a:r>
              <a:rPr lang="en-US" altLang="zh-CN" dirty="0">
                <a:solidFill>
                  <a:schemeClr val="bg1"/>
                </a:solidFill>
              </a:rPr>
              <a:t>D</a:t>
            </a:r>
            <a:r>
              <a:rPr lang="zh-CN" altLang="en-US" dirty="0"/>
              <a:t>）。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A</a:t>
            </a:r>
            <a:r>
              <a:rPr lang="zh-CN" altLang="en-US" dirty="0"/>
              <a:t>操作系统	  </a:t>
            </a:r>
            <a:r>
              <a:rPr lang="en-US" altLang="zh-CN" dirty="0"/>
              <a:t>B</a:t>
            </a:r>
            <a:r>
              <a:rPr lang="zh-CN" altLang="en-US" dirty="0"/>
              <a:t>数据库管理系统	 </a:t>
            </a:r>
            <a:r>
              <a:rPr lang="en-US" altLang="zh-CN" dirty="0"/>
              <a:t>C</a:t>
            </a:r>
            <a:r>
              <a:rPr lang="zh-CN" altLang="en-US" dirty="0"/>
              <a:t>程序设计语言处理系统	</a:t>
            </a:r>
            <a:r>
              <a:rPr lang="en-US" altLang="zh-CN" dirty="0"/>
              <a:t>D</a:t>
            </a:r>
            <a:r>
              <a:rPr lang="zh-CN" altLang="en-US" dirty="0"/>
              <a:t>管理信息系统</a:t>
            </a:r>
            <a:endParaRPr lang="en-US" altLang="zh-CN" dirty="0"/>
          </a:p>
          <a:p>
            <a:pPr marL="0" indent="0">
              <a:buNone/>
            </a:pPr>
            <a:endParaRPr lang="zh-CN" altLang="en-US" sz="1300" dirty="0"/>
          </a:p>
          <a:p>
            <a:pPr marL="0" indent="0">
              <a:buNone/>
            </a:pPr>
            <a:r>
              <a:rPr lang="en-US" altLang="zh-CN" dirty="0"/>
              <a:t>4</a:t>
            </a:r>
            <a:r>
              <a:rPr lang="zh-CN" altLang="en-US" dirty="0"/>
              <a:t>、下列各组软件中，属于应用软件的一组是（</a:t>
            </a:r>
            <a:r>
              <a:rPr lang="en-US" altLang="zh-CN" dirty="0">
                <a:solidFill>
                  <a:schemeClr val="bg1"/>
                </a:solidFill>
              </a:rPr>
              <a:t>D</a:t>
            </a:r>
            <a:r>
              <a:rPr lang="zh-CN" altLang="en-US" dirty="0"/>
              <a:t>）。				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A Windows XP</a:t>
            </a:r>
            <a:r>
              <a:rPr lang="zh-CN" altLang="en-US" dirty="0"/>
              <a:t>和管理信息系统	 </a:t>
            </a:r>
            <a:r>
              <a:rPr lang="en-US" altLang="zh-CN" dirty="0"/>
              <a:t>B Unix</a:t>
            </a:r>
            <a:r>
              <a:rPr lang="zh-CN" altLang="en-US" dirty="0"/>
              <a:t>和文字处理程序	</a:t>
            </a:r>
            <a:r>
              <a:rPr lang="en-US" altLang="zh-CN" dirty="0"/>
              <a:t>C Linux</a:t>
            </a:r>
            <a:r>
              <a:rPr lang="zh-CN" altLang="en-US" dirty="0"/>
              <a:t>和视频播放系统	</a:t>
            </a:r>
            <a:r>
              <a:rPr lang="en-US" altLang="zh-CN" dirty="0"/>
              <a:t>D Office 2003</a:t>
            </a:r>
            <a:r>
              <a:rPr lang="zh-CN" altLang="en-US" dirty="0"/>
              <a:t>和军事指挥程序</a:t>
            </a:r>
            <a:endParaRPr lang="en-US" altLang="zh-CN" dirty="0"/>
          </a:p>
          <a:p>
            <a:pPr marL="0" indent="0">
              <a:buNone/>
            </a:pPr>
            <a:endParaRPr lang="zh-CN" altLang="en-US" sz="1500" dirty="0"/>
          </a:p>
          <a:p>
            <a:pPr marL="0" indent="0">
              <a:buNone/>
            </a:pPr>
            <a:r>
              <a:rPr lang="en-US" altLang="zh-CN" dirty="0"/>
              <a:t>5</a:t>
            </a:r>
            <a:r>
              <a:rPr lang="zh-CN" altLang="en-US" dirty="0"/>
              <a:t>、下列软件中，属于应用软件的是</a:t>
            </a:r>
            <a:r>
              <a:rPr lang="en-US" altLang="zh-CN" dirty="0"/>
              <a:t>(</a:t>
            </a:r>
            <a:r>
              <a:rPr lang="en-US" altLang="zh-CN" dirty="0">
                <a:solidFill>
                  <a:schemeClr val="bg1"/>
                </a:solidFill>
              </a:rPr>
              <a:t> B </a:t>
            </a:r>
            <a:r>
              <a:rPr lang="en-US" altLang="zh-CN" dirty="0"/>
              <a:t>)</a:t>
            </a:r>
            <a:r>
              <a:rPr lang="zh-CN" altLang="en-US" dirty="0"/>
              <a:t>。</a:t>
            </a:r>
            <a:endParaRPr lang="zh-CN" altLang="en-US" dirty="0"/>
          </a:p>
          <a:p>
            <a:pPr marL="0" indent="0">
              <a:buNone/>
            </a:pPr>
            <a:r>
              <a:rPr lang="en-US" altLang="zh-CN" dirty="0" err="1"/>
              <a:t>AWindows</a:t>
            </a:r>
            <a:r>
              <a:rPr lang="en-US" altLang="zh-CN" dirty="0"/>
              <a:t> XP 	B PowerPoint 2003	C UNIX	 D Linux</a:t>
            </a:r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770908" y="1250764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7951ED"/>
                </a:solidFill>
              </a:rPr>
              <a:t>A</a:t>
            </a:r>
            <a:endParaRPr lang="zh-CN" altLang="en-US" b="1" dirty="0">
              <a:solidFill>
                <a:srgbClr val="7951ED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84347" y="2461538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7951ED"/>
                </a:solidFill>
              </a:rPr>
              <a:t>B</a:t>
            </a:r>
            <a:endParaRPr lang="zh-CN" altLang="en-US" b="1" dirty="0">
              <a:solidFill>
                <a:srgbClr val="7951ED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30812" y="3463528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7951ED"/>
                </a:solidFill>
              </a:rPr>
              <a:t>D</a:t>
            </a:r>
            <a:endParaRPr lang="zh-CN" altLang="en-US" b="1" dirty="0">
              <a:solidFill>
                <a:srgbClr val="7951ED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9685" y="4610685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7951ED"/>
                </a:solidFill>
              </a:rPr>
              <a:t>D</a:t>
            </a:r>
            <a:endParaRPr lang="zh-CN" altLang="en-US" b="1" dirty="0">
              <a:solidFill>
                <a:srgbClr val="7951ED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76281" y="6045624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7951ED"/>
                </a:solidFill>
              </a:rPr>
              <a:t>B</a:t>
            </a:r>
            <a:endParaRPr lang="zh-CN" altLang="en-US" b="1" dirty="0">
              <a:solidFill>
                <a:srgbClr val="7951E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习题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69165" y="1844824"/>
            <a:ext cx="8791331" cy="439248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zh-CN" sz="2000" dirty="0"/>
              <a:t>6</a:t>
            </a:r>
            <a:r>
              <a:rPr lang="zh-CN" altLang="en-US" sz="2000" dirty="0"/>
              <a:t>、在所列出的：</a:t>
            </a:r>
            <a:r>
              <a:rPr lang="en-US" altLang="zh-CN" sz="2000" dirty="0"/>
              <a:t>1</a:t>
            </a:r>
            <a:r>
              <a:rPr lang="zh-CN" altLang="en-US" sz="2000" dirty="0"/>
              <a:t>、字处理软件，</a:t>
            </a:r>
            <a:r>
              <a:rPr lang="en-US" altLang="zh-CN" sz="2000" dirty="0"/>
              <a:t>2</a:t>
            </a:r>
            <a:r>
              <a:rPr lang="zh-CN" altLang="en-US" sz="2000" dirty="0"/>
              <a:t>、</a:t>
            </a:r>
            <a:r>
              <a:rPr lang="en-US" altLang="zh-CN" sz="2000" dirty="0"/>
              <a:t>Linux</a:t>
            </a:r>
            <a:r>
              <a:rPr lang="zh-CN" altLang="en-US" sz="2000" dirty="0"/>
              <a:t>，</a:t>
            </a:r>
            <a:r>
              <a:rPr lang="en-US" altLang="zh-CN" sz="2000" dirty="0"/>
              <a:t>3</a:t>
            </a:r>
            <a:r>
              <a:rPr lang="zh-CN" altLang="en-US" sz="2000" dirty="0"/>
              <a:t>、</a:t>
            </a:r>
            <a:r>
              <a:rPr lang="en-US" altLang="zh-CN" sz="2000" dirty="0"/>
              <a:t>UNIX</a:t>
            </a:r>
            <a:r>
              <a:rPr lang="zh-CN" altLang="en-US" sz="2000" dirty="0"/>
              <a:t>，</a:t>
            </a:r>
            <a:r>
              <a:rPr lang="en-US" altLang="zh-CN" sz="2000" dirty="0"/>
              <a:t>4</a:t>
            </a:r>
            <a:r>
              <a:rPr lang="zh-CN" altLang="en-US" sz="2000" dirty="0"/>
              <a:t>、学籍管理系统，</a:t>
            </a:r>
            <a:r>
              <a:rPr lang="en-US" altLang="zh-CN" sz="2000" dirty="0"/>
              <a:t>5</a:t>
            </a:r>
            <a:r>
              <a:rPr lang="zh-CN" altLang="en-US" sz="2000" dirty="0"/>
              <a:t>、</a:t>
            </a:r>
            <a:r>
              <a:rPr lang="en-US" altLang="zh-CN" sz="2000" dirty="0"/>
              <a:t>Windows 7</a:t>
            </a:r>
            <a:r>
              <a:rPr lang="zh-CN" altLang="en-US" sz="2000" dirty="0"/>
              <a:t>，</a:t>
            </a:r>
            <a:r>
              <a:rPr lang="en-US" altLang="zh-CN" sz="2000" dirty="0"/>
              <a:t>6</a:t>
            </a:r>
            <a:r>
              <a:rPr lang="zh-CN" altLang="en-US" sz="2000" dirty="0"/>
              <a:t>、</a:t>
            </a:r>
            <a:r>
              <a:rPr lang="en-US" altLang="zh-CN" sz="2000" dirty="0"/>
              <a:t>Office2010</a:t>
            </a:r>
            <a:r>
              <a:rPr lang="zh-CN" altLang="en-US" sz="2000" dirty="0"/>
              <a:t>这六个软件中，属于系统软件的有（</a:t>
            </a:r>
            <a:r>
              <a:rPr lang="en-US" altLang="zh-CN" sz="2000" dirty="0">
                <a:solidFill>
                  <a:schemeClr val="bg1"/>
                </a:solidFill>
              </a:rPr>
              <a:t>B</a:t>
            </a:r>
            <a:r>
              <a:rPr lang="zh-CN" altLang="en-US" sz="2000" dirty="0"/>
              <a:t>）。</a:t>
            </a:r>
            <a:endParaRPr lang="zh-CN" altLang="en-US" sz="2000" dirty="0"/>
          </a:p>
          <a:p>
            <a:pPr marL="0" indent="0">
              <a:buNone/>
            </a:pPr>
            <a:r>
              <a:rPr lang="en-US" altLang="zh-CN" sz="2000" dirty="0"/>
              <a:t>A </a:t>
            </a:r>
            <a:r>
              <a:rPr lang="en-US" altLang="zh-CN" sz="1800" dirty="0">
                <a:latin typeface="Arial" panose="020B0604020202020204" pitchFamily="34" charset="0"/>
              </a:rPr>
              <a:t>1</a:t>
            </a:r>
            <a:r>
              <a:rPr lang="zh-CN" altLang="en-US" sz="1800" dirty="0">
                <a:latin typeface="Arial" panose="020B0604020202020204" pitchFamily="34" charset="0"/>
              </a:rPr>
              <a:t>，</a:t>
            </a:r>
            <a:r>
              <a:rPr lang="en-US" altLang="zh-CN" sz="1800" dirty="0">
                <a:latin typeface="Arial" panose="020B0604020202020204" pitchFamily="34" charset="0"/>
              </a:rPr>
              <a:t>2</a:t>
            </a:r>
            <a:r>
              <a:rPr lang="zh-CN" altLang="en-US" sz="1800" dirty="0">
                <a:latin typeface="Arial" panose="020B0604020202020204" pitchFamily="34" charset="0"/>
              </a:rPr>
              <a:t>，</a:t>
            </a:r>
            <a:r>
              <a:rPr lang="en-US" altLang="zh-CN" sz="1800" dirty="0">
                <a:latin typeface="Arial" panose="020B0604020202020204" pitchFamily="34" charset="0"/>
              </a:rPr>
              <a:t>3</a:t>
            </a:r>
            <a:r>
              <a:rPr lang="zh-CN" altLang="en-US" sz="1600" dirty="0"/>
              <a:t> </a:t>
            </a:r>
            <a:r>
              <a:rPr lang="en-US" altLang="zh-CN" sz="1600" dirty="0"/>
              <a:t>	</a:t>
            </a:r>
            <a:r>
              <a:rPr lang="zh-CN" altLang="en-US" sz="1600" dirty="0"/>
              <a:t> </a:t>
            </a:r>
            <a:r>
              <a:rPr lang="en-US" altLang="zh-CN" sz="1600" dirty="0"/>
              <a:t>B </a:t>
            </a:r>
            <a:r>
              <a:rPr lang="en-US" altLang="zh-CN" sz="1800" dirty="0">
                <a:latin typeface="Arial" panose="020B0604020202020204" pitchFamily="34" charset="0"/>
              </a:rPr>
              <a:t>2</a:t>
            </a:r>
            <a:r>
              <a:rPr lang="zh-CN" altLang="en-US" sz="1800" dirty="0">
                <a:latin typeface="Arial" panose="020B0604020202020204" pitchFamily="34" charset="0"/>
              </a:rPr>
              <a:t>，</a:t>
            </a:r>
            <a:r>
              <a:rPr lang="en-US" altLang="zh-CN" sz="1800" dirty="0">
                <a:latin typeface="Arial" panose="020B0604020202020204" pitchFamily="34" charset="0"/>
              </a:rPr>
              <a:t>3</a:t>
            </a:r>
            <a:r>
              <a:rPr lang="zh-CN" altLang="en-US" sz="1800" dirty="0">
                <a:latin typeface="Arial" panose="020B0604020202020204" pitchFamily="34" charset="0"/>
              </a:rPr>
              <a:t>，</a:t>
            </a:r>
            <a:r>
              <a:rPr lang="en-US" altLang="zh-CN" sz="1800" dirty="0">
                <a:latin typeface="Arial" panose="020B0604020202020204" pitchFamily="34" charset="0"/>
              </a:rPr>
              <a:t>5</a:t>
            </a:r>
            <a:r>
              <a:rPr lang="zh-CN" altLang="en-US" sz="1600" dirty="0"/>
              <a:t>  </a:t>
            </a:r>
            <a:r>
              <a:rPr lang="en-US" altLang="zh-CN" sz="1600" dirty="0"/>
              <a:t>	C </a:t>
            </a:r>
            <a:r>
              <a:rPr lang="en-US" altLang="zh-CN" sz="1800" dirty="0">
                <a:latin typeface="Arial" panose="020B0604020202020204" pitchFamily="34" charset="0"/>
              </a:rPr>
              <a:t>1</a:t>
            </a:r>
            <a:r>
              <a:rPr lang="zh-CN" altLang="en-US" sz="1800" dirty="0">
                <a:latin typeface="Arial" panose="020B0604020202020204" pitchFamily="34" charset="0"/>
              </a:rPr>
              <a:t>，</a:t>
            </a:r>
            <a:r>
              <a:rPr lang="en-US" altLang="zh-CN" sz="1800" dirty="0">
                <a:latin typeface="Arial" panose="020B0604020202020204" pitchFamily="34" charset="0"/>
              </a:rPr>
              <a:t>2</a:t>
            </a:r>
            <a:r>
              <a:rPr lang="zh-CN" altLang="en-US" sz="1800" dirty="0">
                <a:latin typeface="Arial" panose="020B0604020202020204" pitchFamily="34" charset="0"/>
              </a:rPr>
              <a:t>，</a:t>
            </a:r>
            <a:r>
              <a:rPr lang="en-US" altLang="zh-CN" sz="1800" dirty="0">
                <a:latin typeface="Arial" panose="020B0604020202020204" pitchFamily="34" charset="0"/>
              </a:rPr>
              <a:t>3</a:t>
            </a:r>
            <a:r>
              <a:rPr lang="zh-CN" altLang="en-US" sz="1800" dirty="0">
                <a:latin typeface="Arial" panose="020B0604020202020204" pitchFamily="34" charset="0"/>
              </a:rPr>
              <a:t>，</a:t>
            </a:r>
            <a:r>
              <a:rPr lang="en-US" altLang="zh-CN" sz="1800" dirty="0">
                <a:latin typeface="Arial" panose="020B0604020202020204" pitchFamily="34" charset="0"/>
              </a:rPr>
              <a:t>5</a:t>
            </a:r>
            <a:r>
              <a:rPr lang="zh-CN" altLang="en-US" sz="1600" dirty="0"/>
              <a:t>  </a:t>
            </a:r>
            <a:r>
              <a:rPr lang="en-US" altLang="zh-CN" sz="1600" dirty="0"/>
              <a:t>	D</a:t>
            </a:r>
            <a:r>
              <a:rPr lang="zh-CN" altLang="en-US" sz="1800" dirty="0">
                <a:latin typeface="Arial" panose="020B0604020202020204" pitchFamily="34" charset="0"/>
              </a:rPr>
              <a:t>全部都不是</a:t>
            </a:r>
            <a:r>
              <a:rPr lang="zh-CN" altLang="en-US" sz="1600" dirty="0"/>
              <a:t> </a:t>
            </a:r>
            <a:endParaRPr lang="en-US" altLang="zh-CN" sz="1600" dirty="0"/>
          </a:p>
          <a:p>
            <a:pPr marL="0" indent="0">
              <a:buNone/>
            </a:pPr>
            <a:endParaRPr lang="en-US" altLang="zh-CN" sz="1600" dirty="0"/>
          </a:p>
          <a:p>
            <a:pPr marL="0" indent="0">
              <a:buNone/>
            </a:pPr>
            <a:r>
              <a:rPr lang="en-US" altLang="zh-CN" sz="2000" dirty="0"/>
              <a:t>7</a:t>
            </a:r>
            <a:r>
              <a:rPr lang="zh-CN" altLang="en-US" sz="2000" dirty="0"/>
              <a:t>、下列描述中不正确的是（</a:t>
            </a:r>
            <a:r>
              <a:rPr lang="en-US" altLang="zh-CN" sz="2000" dirty="0">
                <a:solidFill>
                  <a:schemeClr val="bg1"/>
                </a:solidFill>
              </a:rPr>
              <a:t>B</a:t>
            </a:r>
            <a:r>
              <a:rPr lang="zh-CN" altLang="en-US" sz="2000" dirty="0"/>
              <a:t>）。</a:t>
            </a:r>
            <a:endParaRPr lang="zh-CN" altLang="en-US" sz="2000" dirty="0"/>
          </a:p>
          <a:p>
            <a:pPr marL="0" indent="0">
              <a:buNone/>
            </a:pPr>
            <a:r>
              <a:rPr lang="en-US" altLang="zh-CN" sz="2000" dirty="0"/>
              <a:t>A</a:t>
            </a:r>
            <a:r>
              <a:rPr lang="zh-CN" altLang="en-US" sz="2000" dirty="0"/>
              <a:t>多媒体技术最主要的两个特点是集成性和交互性	</a:t>
            </a:r>
            <a:endParaRPr lang="zh-CN" altLang="en-US" sz="2000" dirty="0"/>
          </a:p>
          <a:p>
            <a:pPr marL="0" indent="0">
              <a:buNone/>
            </a:pPr>
            <a:r>
              <a:rPr lang="en-US" altLang="zh-CN" sz="2000" dirty="0"/>
              <a:t>B</a:t>
            </a:r>
            <a:r>
              <a:rPr lang="zh-CN" altLang="en-US" sz="2000" dirty="0"/>
              <a:t>所有计算机的字长都是固定不变的，都是</a:t>
            </a:r>
            <a:r>
              <a:rPr lang="en-US" altLang="zh-CN" sz="2000" dirty="0"/>
              <a:t>8</a:t>
            </a:r>
            <a:r>
              <a:rPr lang="zh-CN" altLang="en-US" sz="2000" dirty="0"/>
              <a:t>位	</a:t>
            </a:r>
            <a:endParaRPr lang="zh-CN" altLang="en-US" sz="2000" dirty="0"/>
          </a:p>
          <a:p>
            <a:pPr marL="0" indent="0">
              <a:buNone/>
            </a:pPr>
            <a:r>
              <a:rPr lang="en-US" altLang="zh-CN" sz="2000" dirty="0"/>
              <a:t>C</a:t>
            </a:r>
            <a:r>
              <a:rPr lang="zh-CN" altLang="en-US" sz="2000" dirty="0"/>
              <a:t>计算机的存储容量是计算机的性能指标之一	</a:t>
            </a:r>
            <a:endParaRPr lang="zh-CN" altLang="en-US" sz="2000" dirty="0"/>
          </a:p>
          <a:p>
            <a:pPr marL="0" indent="0">
              <a:buNone/>
            </a:pPr>
            <a:r>
              <a:rPr lang="en-US" altLang="zh-CN" sz="2000" dirty="0"/>
              <a:t>D</a:t>
            </a:r>
            <a:r>
              <a:rPr lang="zh-CN" altLang="en-US" sz="2000" dirty="0"/>
              <a:t>各种高级语言的编译系统都属于系统软件</a:t>
            </a:r>
            <a:endParaRPr lang="zh-CN" altLang="en-US" sz="2000" dirty="0"/>
          </a:p>
          <a:p>
            <a:pPr marL="0" indent="0">
              <a:buNone/>
            </a:pPr>
            <a:endParaRPr lang="zh-CN" altLang="en-US" sz="2000" dirty="0"/>
          </a:p>
          <a:p>
            <a:pPr marL="0" indent="0">
              <a:buNone/>
            </a:pPr>
            <a:endParaRPr lang="zh-CN" alt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8773592" y="2255664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7951ED"/>
                </a:solidFill>
              </a:rPr>
              <a:t>B</a:t>
            </a:r>
            <a:endParaRPr lang="zh-CN" altLang="en-US" b="1" dirty="0">
              <a:solidFill>
                <a:srgbClr val="7951ED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52120" y="3735236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7951ED"/>
                </a:solidFill>
              </a:rPr>
              <a:t>B</a:t>
            </a:r>
            <a:endParaRPr lang="zh-CN" altLang="en-US" b="1" dirty="0">
              <a:solidFill>
                <a:srgbClr val="7951E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2800" dirty="0"/>
              <a:t>小结：计算机由硬件系统和软件系统两部分组成。</a:t>
            </a:r>
            <a:endParaRPr lang="zh-CN" altLang="en-US" sz="28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icture 4" descr="1t1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956" y="1237768"/>
            <a:ext cx="8506944" cy="5337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一、计算机硬件结构</a:t>
            </a:r>
            <a:r>
              <a:rPr lang="en-US" altLang="zh-CN" dirty="0"/>
              <a:t>——</a:t>
            </a:r>
            <a:r>
              <a:rPr lang="zh-CN" altLang="en-US" dirty="0"/>
              <a:t>冯</a:t>
            </a:r>
            <a:r>
              <a:rPr lang="en-US" altLang="zh-CN" dirty="0"/>
              <a:t>.</a:t>
            </a:r>
            <a:r>
              <a:rPr lang="zh-CN" altLang="en-US" dirty="0"/>
              <a:t>诺依曼结构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69164" y="1695142"/>
            <a:ext cx="9741389" cy="41334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2400" b="1" dirty="0">
                <a:solidFill>
                  <a:srgbClr val="7951ED"/>
                </a:solidFill>
              </a:rPr>
              <a:t>三大特点</a:t>
            </a:r>
            <a:endParaRPr lang="en-US" altLang="zh-CN" sz="2400" b="1" dirty="0">
              <a:solidFill>
                <a:srgbClr val="7951ED"/>
              </a:solidFill>
            </a:endParaRPr>
          </a:p>
          <a:p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五大组成</a:t>
            </a:r>
            <a:endParaRPr lang="en-US" altLang="zh-CN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zh-CN" altLang="en-US" sz="2400" dirty="0">
                <a:solidFill>
                  <a:srgbClr val="7951ED"/>
                </a:solidFill>
              </a:rPr>
              <a:t>程序存储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：程序和数据以二进制形式无差别地存储于存储器中</a:t>
            </a:r>
            <a:endParaRPr lang="en-US" altLang="zh-CN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zh-CN" altLang="en-US" sz="2400" dirty="0">
                <a:solidFill>
                  <a:srgbClr val="7951ED"/>
                </a:solidFill>
              </a:rPr>
              <a:t>程序控制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：计算机根据程序自动执行（计算机自动从存储器取指令、分析指令和执行指令）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习题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zh-CN" altLang="en-US" sz="2000" dirty="0"/>
              <a:t>计算机的硬件主要包括：中央处理器（</a:t>
            </a:r>
            <a:r>
              <a:rPr lang="en-US" altLang="zh-CN" sz="2000" dirty="0"/>
              <a:t>CPU</a:t>
            </a:r>
            <a:r>
              <a:rPr lang="zh-CN" altLang="en-US" sz="2000" dirty="0"/>
              <a:t>）、存储器、输出设备和（  </a:t>
            </a:r>
            <a:r>
              <a:rPr lang="en-US" altLang="zh-CN" sz="2000" dirty="0"/>
              <a:t>  </a:t>
            </a:r>
            <a:r>
              <a:rPr lang="zh-CN" altLang="en-US" sz="2000" dirty="0"/>
              <a:t>）。</a:t>
            </a:r>
            <a:endParaRPr lang="zh-CN" altLang="en-US" sz="2000" dirty="0"/>
          </a:p>
          <a:p>
            <a:pPr marL="0" indent="0">
              <a:buNone/>
            </a:pPr>
            <a:r>
              <a:rPr lang="en-US" altLang="zh-CN" sz="2000" dirty="0"/>
              <a:t>A</a:t>
            </a:r>
            <a:r>
              <a:rPr lang="zh-CN" altLang="en-US" sz="2000" dirty="0"/>
              <a:t>键盘	</a:t>
            </a:r>
            <a:r>
              <a:rPr lang="en-US" altLang="zh-CN" sz="2000" dirty="0"/>
              <a:t>B</a:t>
            </a:r>
            <a:r>
              <a:rPr lang="zh-CN" altLang="en-US" sz="2000" dirty="0"/>
              <a:t>鼠标</a:t>
            </a:r>
            <a:r>
              <a:rPr lang="en-US" altLang="zh-CN" sz="2000" dirty="0"/>
              <a:t>		C</a:t>
            </a:r>
            <a:r>
              <a:rPr lang="zh-CN" altLang="en-US" sz="2000" dirty="0"/>
              <a:t>输入设备	</a:t>
            </a:r>
            <a:r>
              <a:rPr lang="en-US" altLang="zh-CN" sz="2000" dirty="0"/>
              <a:t>D</a:t>
            </a:r>
            <a:r>
              <a:rPr lang="zh-CN" altLang="en-US" sz="2000" dirty="0"/>
              <a:t>显示器</a:t>
            </a:r>
            <a:endParaRPr lang="en-US" altLang="zh-CN" sz="2000" dirty="0"/>
          </a:p>
          <a:p>
            <a:pPr marL="0" indent="0">
              <a:buNone/>
            </a:pPr>
            <a:endParaRPr lang="en-US" altLang="zh-CN" sz="2000" dirty="0"/>
          </a:p>
          <a:p>
            <a:pPr marL="0" indent="0">
              <a:buNone/>
            </a:pPr>
            <a:r>
              <a:rPr lang="zh-CN" altLang="en-US" sz="2000" dirty="0"/>
              <a:t>计算机硬件系统主要包括：中央处理器（</a:t>
            </a:r>
            <a:r>
              <a:rPr lang="en-US" altLang="zh-CN" sz="2000" dirty="0"/>
              <a:t>CPU</a:t>
            </a:r>
            <a:r>
              <a:rPr lang="zh-CN" altLang="en-US" sz="2000" dirty="0"/>
              <a:t>）、存储器和（</a:t>
            </a:r>
            <a:r>
              <a:rPr lang="en-US" altLang="zh-CN" sz="2000" dirty="0"/>
              <a:t>    </a:t>
            </a:r>
            <a:r>
              <a:rPr lang="zh-CN" altLang="en-US" sz="2000" dirty="0"/>
              <a:t>）	</a:t>
            </a:r>
            <a:endParaRPr lang="zh-CN" altLang="en-US" sz="2000" dirty="0"/>
          </a:p>
          <a:p>
            <a:pPr marL="0" indent="0">
              <a:buNone/>
            </a:pPr>
            <a:r>
              <a:rPr lang="en-US" altLang="zh-CN" sz="2000" dirty="0"/>
              <a:t>A</a:t>
            </a:r>
            <a:r>
              <a:rPr lang="zh-CN" altLang="en-US" sz="2000" dirty="0"/>
              <a:t>显示器和键盘	</a:t>
            </a:r>
            <a:r>
              <a:rPr lang="en-US" altLang="zh-CN" sz="2000" dirty="0"/>
              <a:t>B</a:t>
            </a:r>
            <a:r>
              <a:rPr lang="zh-CN" altLang="en-US" sz="2000" dirty="0"/>
              <a:t>打印机和键盘	</a:t>
            </a:r>
            <a:r>
              <a:rPr lang="en-US" altLang="zh-CN" sz="2000" dirty="0"/>
              <a:t>C</a:t>
            </a:r>
            <a:r>
              <a:rPr lang="zh-CN" altLang="en-US" sz="2000" dirty="0"/>
              <a:t>显示器和鼠标器  </a:t>
            </a:r>
            <a:r>
              <a:rPr lang="en-US" altLang="zh-CN" sz="2000" dirty="0"/>
              <a:t>D</a:t>
            </a:r>
            <a:r>
              <a:rPr lang="zh-CN" altLang="en-US" sz="2000" dirty="0"/>
              <a:t>输入</a:t>
            </a:r>
            <a:r>
              <a:rPr lang="en-US" altLang="zh-CN" sz="2000" dirty="0"/>
              <a:t>/</a:t>
            </a:r>
            <a:r>
              <a:rPr lang="zh-CN" altLang="en-US" sz="2000" dirty="0"/>
              <a:t>输出设备</a:t>
            </a:r>
            <a:endParaRPr lang="en-US" altLang="zh-CN" sz="2000" dirty="0"/>
          </a:p>
          <a:p>
            <a:pPr marL="0" indent="0">
              <a:buNone/>
            </a:pPr>
            <a:endParaRPr lang="en-US" altLang="zh-CN" sz="2000" dirty="0"/>
          </a:p>
          <a:p>
            <a:pPr marL="0" indent="0">
              <a:buNone/>
            </a:pPr>
            <a:r>
              <a:rPr lang="zh-CN" altLang="en-US" sz="2000" dirty="0"/>
              <a:t>计算机之所以能按人们的意图自动进行工作，最直接的原因是因为采用了（  </a:t>
            </a:r>
            <a:r>
              <a:rPr lang="en-US" altLang="zh-CN" sz="2000" dirty="0"/>
              <a:t>   </a:t>
            </a:r>
            <a:r>
              <a:rPr lang="zh-CN" altLang="en-US" sz="2000" dirty="0"/>
              <a:t>）</a:t>
            </a:r>
            <a:endParaRPr lang="zh-CN" altLang="en-US" sz="2000" dirty="0"/>
          </a:p>
          <a:p>
            <a:pPr marL="0" indent="0">
              <a:buNone/>
            </a:pPr>
            <a:r>
              <a:rPr lang="en-US" altLang="zh-CN" sz="2000" dirty="0"/>
              <a:t>A</a:t>
            </a:r>
            <a:r>
              <a:rPr lang="zh-CN" altLang="en-US" sz="2000" dirty="0"/>
              <a:t>二进制	</a:t>
            </a:r>
            <a:r>
              <a:rPr lang="en-US" altLang="zh-CN" sz="2000" dirty="0"/>
              <a:t>B</a:t>
            </a:r>
            <a:r>
              <a:rPr lang="zh-CN" altLang="en-US" sz="2000" dirty="0"/>
              <a:t>高速电子元件	</a:t>
            </a:r>
            <a:r>
              <a:rPr lang="en-US" altLang="zh-CN" sz="2000" dirty="0"/>
              <a:t>C</a:t>
            </a:r>
            <a:r>
              <a:rPr lang="zh-CN" altLang="en-US" sz="2000" dirty="0"/>
              <a:t>程序设计语言	</a:t>
            </a:r>
            <a:r>
              <a:rPr lang="en-US" altLang="zh-CN" sz="2000" dirty="0"/>
              <a:t>D</a:t>
            </a:r>
            <a:r>
              <a:rPr lang="zh-CN" altLang="en-US" sz="2000" dirty="0"/>
              <a:t>存储程序控制</a:t>
            </a:r>
            <a:endParaRPr lang="zh-CN" altLang="en-US" sz="2000" dirty="0"/>
          </a:p>
          <a:p>
            <a:pPr marL="0" indent="0">
              <a:buNone/>
            </a:pPr>
            <a:endParaRPr lang="en-US" altLang="zh-CN" sz="2000" dirty="0"/>
          </a:p>
          <a:p>
            <a:pPr marL="0" indent="0">
              <a:buNone/>
            </a:pPr>
            <a:endParaRPr lang="zh-CN" altLang="en-US" sz="2000" dirty="0"/>
          </a:p>
          <a:p>
            <a:pPr marL="0" indent="0">
              <a:buNone/>
            </a:pPr>
            <a:endParaRPr lang="zh-CN" altLang="en-US" sz="2000" dirty="0"/>
          </a:p>
        </p:txBody>
      </p:sp>
      <p:sp>
        <p:nvSpPr>
          <p:cNvPr id="5" name="文本框 4"/>
          <p:cNvSpPr txBox="1"/>
          <p:nvPr/>
        </p:nvSpPr>
        <p:spPr>
          <a:xfrm>
            <a:off x="8402980" y="1998290"/>
            <a:ext cx="4975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7951ED"/>
                </a:solidFill>
              </a:rPr>
              <a:t>C</a:t>
            </a:r>
            <a:endParaRPr lang="en-US" altLang="zh-CN" sz="2800" dirty="0">
              <a:solidFill>
                <a:srgbClr val="7951ED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325690" y="3587005"/>
            <a:ext cx="4975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7951ED"/>
                </a:solidFill>
              </a:rPr>
              <a:t>D</a:t>
            </a:r>
            <a:endParaRPr lang="en-US" altLang="zh-CN" sz="2800" dirty="0">
              <a:solidFill>
                <a:srgbClr val="7951ED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760790" y="5060205"/>
            <a:ext cx="4975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7951ED"/>
                </a:solidFill>
              </a:rPr>
              <a:t>D</a:t>
            </a:r>
            <a:endParaRPr lang="en-US" altLang="zh-CN" sz="2800" dirty="0">
              <a:solidFill>
                <a:srgbClr val="7951E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演示文稿1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11281</Words>
  <Application>WPS 演示</Application>
  <PresentationFormat>宽屏</PresentationFormat>
  <Paragraphs>1225</Paragraphs>
  <Slides>72</Slides>
  <Notes>71</Notes>
  <HiddenSlides>0</HiddenSlides>
  <MMClips>0</MMClips>
  <ScaleCrop>false</ScaleCrop>
  <HeadingPairs>
    <vt:vector size="8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6</vt:i4>
      </vt:variant>
      <vt:variant>
        <vt:lpstr>幻灯片标题</vt:lpstr>
      </vt:variant>
      <vt:variant>
        <vt:i4>72</vt:i4>
      </vt:variant>
    </vt:vector>
  </HeadingPairs>
  <TitlesOfParts>
    <vt:vector size="96" baseType="lpstr">
      <vt:lpstr>Arial</vt:lpstr>
      <vt:lpstr>宋体</vt:lpstr>
      <vt:lpstr>Wingdings</vt:lpstr>
      <vt:lpstr>微软雅黑</vt:lpstr>
      <vt:lpstr>Arial Unicode MS</vt:lpstr>
      <vt:lpstr>等线</vt:lpstr>
      <vt:lpstr>Times New Roman</vt:lpstr>
      <vt:lpstr>Arial Black</vt:lpstr>
      <vt:lpstr>黑体</vt:lpstr>
      <vt:lpstr>Wingdings 3</vt:lpstr>
      <vt:lpstr>Calibri</vt:lpstr>
      <vt:lpstr>Cambria Math</vt:lpstr>
      <vt:lpstr>Calibri</vt:lpstr>
      <vt:lpstr>Arial</vt:lpstr>
      <vt:lpstr>-apple-system</vt:lpstr>
      <vt:lpstr>Segoe Print</vt:lpstr>
      <vt:lpstr>Office 主题​​</vt:lpstr>
      <vt:lpstr>演示文稿1</vt:lpstr>
      <vt:lpstr>Photoshop.Image.13</vt:lpstr>
      <vt:lpstr>Photoshop.Image.13</vt:lpstr>
      <vt:lpstr>Photoshop.Image.13</vt:lpstr>
      <vt:lpstr>Visio.Drawing.15</vt:lpstr>
      <vt:lpstr>Photoshop.Image.13</vt:lpstr>
      <vt:lpstr>Photoshop.Image.13</vt:lpstr>
      <vt:lpstr>Win10操作系统基本操作</vt:lpstr>
      <vt:lpstr>计算机由硬件系统和软件系统两部分组成。</vt:lpstr>
      <vt:lpstr>习题</vt:lpstr>
      <vt:lpstr>PowerPoint 演示文稿</vt:lpstr>
      <vt:lpstr>一、计算机硬件系统</vt:lpstr>
      <vt:lpstr>一、计算机硬件系统</vt:lpstr>
      <vt:lpstr>一、计算机硬件结构——冯.诺依曼结构</vt:lpstr>
      <vt:lpstr>一、计算机硬件结构——冯.诺依曼结构</vt:lpstr>
      <vt:lpstr>习题</vt:lpstr>
      <vt:lpstr>二、中央处理器CPU</vt:lpstr>
      <vt:lpstr>习题</vt:lpstr>
      <vt:lpstr>二、中央处理器CPU</vt:lpstr>
      <vt:lpstr>二、中央处理器CPU</vt:lpstr>
      <vt:lpstr>二、中央处理器CPU</vt:lpstr>
      <vt:lpstr>二、中央处理器CPU</vt:lpstr>
      <vt:lpstr>习题</vt:lpstr>
      <vt:lpstr>习题</vt:lpstr>
      <vt:lpstr>习题</vt:lpstr>
      <vt:lpstr>二、中央处理器CPU</vt:lpstr>
      <vt:lpstr>二、中央处理器CPU&gt;&gt;程序控制</vt:lpstr>
      <vt:lpstr>习题</vt:lpstr>
      <vt:lpstr>三、存储器</vt:lpstr>
      <vt:lpstr>习题</vt:lpstr>
      <vt:lpstr>三、存储器&gt;&gt;内部存储器</vt:lpstr>
      <vt:lpstr>三、存储器&gt;&gt;内部存储器</vt:lpstr>
      <vt:lpstr>习题</vt:lpstr>
      <vt:lpstr>三、存储器&gt;&gt;外部存储器</vt:lpstr>
      <vt:lpstr>三、存储器&gt;&gt;外部存储器&gt;&gt;机械硬盘</vt:lpstr>
      <vt:lpstr>三、存储器&gt;&gt;外部存储器&gt;&gt;机械硬盘</vt:lpstr>
      <vt:lpstr>三、存储器&gt;&gt;外部存储器&gt;&gt;机械硬盘</vt:lpstr>
      <vt:lpstr>习题</vt:lpstr>
      <vt:lpstr>习题</vt:lpstr>
      <vt:lpstr>三、存储器&gt;&gt;外部存储器&gt;&gt;固态硬盘</vt:lpstr>
      <vt:lpstr>三、存储器&gt;&gt;外部存储器&gt;&gt;固态硬盘</vt:lpstr>
      <vt:lpstr>三、存储器&gt;&gt;外部存储器&gt;&gt;固态硬盘</vt:lpstr>
      <vt:lpstr>三、存储器&gt;&gt;外部存储器&gt;&gt;固态硬盘</vt:lpstr>
      <vt:lpstr>三、存储器&gt;&gt;外部存储器&gt;&gt;固态硬盘</vt:lpstr>
      <vt:lpstr>三、存储器&gt;&gt;外部存储器&gt;&gt;光盘</vt:lpstr>
      <vt:lpstr>习题</vt:lpstr>
      <vt:lpstr>三、存储器&gt;&gt;层次结构</vt:lpstr>
      <vt:lpstr>三、存储器&gt;&gt;层次结构</vt:lpstr>
      <vt:lpstr>三、存储器&gt;&gt;层次结构</vt:lpstr>
      <vt:lpstr>习题</vt:lpstr>
      <vt:lpstr>四、输入设备</vt:lpstr>
      <vt:lpstr>习题</vt:lpstr>
      <vt:lpstr>五、输出设备</vt:lpstr>
      <vt:lpstr>习题</vt:lpstr>
      <vt:lpstr>五、输出设备&gt;&gt;显示器</vt:lpstr>
      <vt:lpstr>五、输出设备&gt;&gt;显示器</vt:lpstr>
      <vt:lpstr>五、输出设备&gt;&gt;打印机</vt:lpstr>
      <vt:lpstr>五、输出设备&gt;&gt;打印机</vt:lpstr>
      <vt:lpstr>五、输出设备&gt;&gt;打印机</vt:lpstr>
      <vt:lpstr>五、输出设备&gt;&gt;打印机</vt:lpstr>
      <vt:lpstr>习题</vt:lpstr>
      <vt:lpstr>计算机由硬件系统和软件系统两部分组成。</vt:lpstr>
      <vt:lpstr>PowerPoint 演示文稿</vt:lpstr>
      <vt:lpstr>引入：计算机软硬件的关系</vt:lpstr>
      <vt:lpstr>一、软件概念&gt;&gt;程序</vt:lpstr>
      <vt:lpstr>习题</vt:lpstr>
      <vt:lpstr>一、软件概念&gt;&gt;程序设计语言</vt:lpstr>
      <vt:lpstr>一、软件概念&gt;&gt;程序设计语言</vt:lpstr>
      <vt:lpstr>习题</vt:lpstr>
      <vt:lpstr>一、软件概念&gt;&gt;程序设计语言</vt:lpstr>
      <vt:lpstr>一、软件概念&gt;&gt;程序设计语言</vt:lpstr>
      <vt:lpstr>一、软件概念&gt;&gt;程序设计语言</vt:lpstr>
      <vt:lpstr>习题</vt:lpstr>
      <vt:lpstr>习题</vt:lpstr>
      <vt:lpstr>二、软件系统及其组成</vt:lpstr>
      <vt:lpstr>二、软件系统及其组成</vt:lpstr>
      <vt:lpstr>习题</vt:lpstr>
      <vt:lpstr>习题</vt:lpstr>
      <vt:lpstr>小结：计算机由硬件系统和软件系统两部分组成。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Fan youhong</dc:creator>
  <cp:lastModifiedBy>A</cp:lastModifiedBy>
  <cp:revision>44</cp:revision>
  <dcterms:created xsi:type="dcterms:W3CDTF">2022-05-15T03:50:00Z</dcterms:created>
  <dcterms:modified xsi:type="dcterms:W3CDTF">2022-10-16T08:17:06Z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2052-11.1.0.10009</vt:lpwstr>
  </property>
</Properties>
</file>