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9" r:id="rId2"/>
    <p:sldId id="362" r:id="rId3"/>
    <p:sldId id="363" r:id="rId4"/>
    <p:sldId id="364" r:id="rId5"/>
    <p:sldId id="306" r:id="rId6"/>
    <p:sldId id="365" r:id="rId7"/>
    <p:sldId id="366" r:id="rId8"/>
    <p:sldId id="367" r:id="rId9"/>
    <p:sldId id="368" r:id="rId10"/>
    <p:sldId id="369" r:id="rId11"/>
    <p:sldId id="370" r:id="rId12"/>
    <p:sldId id="371" r:id="rId13"/>
    <p:sldId id="372" r:id="rId14"/>
    <p:sldId id="373" r:id="rId15"/>
    <p:sldId id="374" r:id="rId1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951ED"/>
    <a:srgbClr val="DFD5FB"/>
    <a:srgbClr val="8814C6"/>
    <a:srgbClr val="AA90F4"/>
    <a:srgbClr val="1551E3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372" autoAdjust="0"/>
    <p:restoredTop sz="71241" autoAdjust="0"/>
  </p:normalViewPr>
  <p:slideViewPr>
    <p:cSldViewPr snapToGrid="0">
      <p:cViewPr varScale="1">
        <p:scale>
          <a:sx n="54" d="100"/>
          <a:sy n="54" d="100"/>
        </p:scale>
        <p:origin x="576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EA0FD5-64ED-492B-9EF9-D7B93A917905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6BD207-E5C0-4096-A57D-95A3AE33E5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1062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BD207-E5C0-4096-A57D-95A3AE33E521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70690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BD207-E5C0-4096-A57D-95A3AE33E521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16896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6BD207-E5C0-4096-A57D-95A3AE33E521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24457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BD207-E5C0-4096-A57D-95A3AE33E521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0952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BD207-E5C0-4096-A57D-95A3AE33E521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61518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BD207-E5C0-4096-A57D-95A3AE33E521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39905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BD207-E5C0-4096-A57D-95A3AE33E521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67477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BD207-E5C0-4096-A57D-95A3AE33E521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09658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BD207-E5C0-4096-A57D-95A3AE33E521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03702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BD207-E5C0-4096-A57D-95A3AE33E521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16452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BD207-E5C0-4096-A57D-95A3AE33E521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3956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A2665-D232-49D5-B666-2B27249CA018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5B68-BE83-4037-AA40-88159BF5785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A2665-D232-49D5-B666-2B27249CA018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5B68-BE83-4037-AA40-88159BF5785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A2665-D232-49D5-B666-2B27249CA018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5B68-BE83-4037-AA40-88159BF5785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A2665-D232-49D5-B666-2B27249CA018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5B68-BE83-4037-AA40-88159BF5785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A2665-D232-49D5-B666-2B27249CA018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5B68-BE83-4037-AA40-88159BF5785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A2665-D232-49D5-B666-2B27249CA018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5B68-BE83-4037-AA40-88159BF5785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A2665-D232-49D5-B666-2B27249CA018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5B68-BE83-4037-AA40-88159BF5785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A2665-D232-49D5-B666-2B27249CA018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5B68-BE83-4037-AA40-88159BF5785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A2665-D232-49D5-B666-2B27249CA018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5B68-BE83-4037-AA40-88159BF5785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A2665-D232-49D5-B666-2B27249CA018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5B68-BE83-4037-AA40-88159BF5785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A2665-D232-49D5-B666-2B27249CA018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5B68-BE83-4037-AA40-88159BF5785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w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2043485"/>
            <a:ext cx="10515600" cy="4133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3A2665-D232-49D5-B666-2B27249CA018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425B68-BE83-4037-AA40-88159BF57853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0" y="0"/>
            <a:ext cx="12208565" cy="997200"/>
            <a:chOff x="0" y="0"/>
            <a:chExt cx="12208565" cy="9972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997200"/>
            </a:xfrm>
            <a:prstGeom prst="rect">
              <a:avLst/>
            </a:prstGeom>
            <a:solidFill>
              <a:srgbClr val="7A3B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9" name="对象 8"/>
            <p:cNvGraphicFramePr>
              <a:graphicFrameLocks noChangeAspect="1"/>
            </p:cNvGraphicFramePr>
            <p:nvPr/>
          </p:nvGraphicFramePr>
          <p:xfrm>
            <a:off x="0" y="0"/>
            <a:ext cx="10661650" cy="9969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7" name="Image" r:id="rId14" imgW="33318450" imgH="3114675" progId="Photoshop.Image.13">
                    <p:embed/>
                  </p:oleObj>
                </mc:Choice>
                <mc:Fallback>
                  <p:oleObj name="Image" r:id="rId14" imgW="33318450" imgH="3114675" progId="Photoshop.Image.13">
                    <p:embed/>
                    <p:pic>
                      <p:nvPicPr>
                        <p:cNvPr id="0" name="对象 4"/>
                        <p:cNvPicPr/>
                        <p:nvPr/>
                      </p:nvPicPr>
                      <p:blipFill>
                        <a:blip r:embed="rId15"/>
                        <a:stretch>
                          <a:fillRect/>
                        </a:stretch>
                      </p:blipFill>
                      <p:spPr>
                        <a:xfrm>
                          <a:off x="0" y="0"/>
                          <a:ext cx="10661650" cy="9969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" name="矩形 9"/>
            <p:cNvSpPr/>
            <p:nvPr/>
          </p:nvSpPr>
          <p:spPr>
            <a:xfrm>
              <a:off x="1623115" y="0"/>
              <a:ext cx="10585450" cy="997200"/>
            </a:xfrm>
            <a:prstGeom prst="rect">
              <a:avLst/>
            </a:prstGeom>
            <a:solidFill>
              <a:srgbClr val="7A3B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标题占位符 1"/>
          <p:cNvSpPr>
            <a:spLocks noGrp="1"/>
          </p:cNvSpPr>
          <p:nvPr userDrawn="1">
            <p:ph type="title"/>
          </p:nvPr>
        </p:nvSpPr>
        <p:spPr>
          <a:xfrm>
            <a:off x="1769165" y="57336"/>
            <a:ext cx="10422835" cy="9203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1" name="文本框 10"/>
          <p:cNvSpPr txBox="1"/>
          <p:nvPr userDrawn="1"/>
        </p:nvSpPr>
        <p:spPr>
          <a:xfrm>
            <a:off x="838200" y="1309516"/>
            <a:ext cx="1051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sz="2800" dirty="0">
              <a:solidFill>
                <a:srgbClr val="8814C6"/>
              </a:solidFill>
              <a:latin typeface="+mj-ea"/>
              <a:ea typeface="+mj-e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3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SzPct val="80000"/>
        <a:buFont typeface="Wingdings" panose="05000000000000000000" pitchFamily="2" charset="2"/>
        <a:buChar char="n"/>
        <a:defRPr sz="2800" kern="1200">
          <a:solidFill>
            <a:schemeClr val="tx1"/>
          </a:solidFill>
          <a:latin typeface="+mj-ea"/>
          <a:ea typeface="+mj-ea"/>
          <a:cs typeface="+mn-cs"/>
        </a:defRPr>
      </a:lvl1pPr>
      <a:lvl2pPr marL="685800" indent="-228600" algn="l" defTabSz="914400" rtl="0" eaLnBrk="1" latinLnBrk="0" hangingPunct="1">
        <a:lnSpc>
          <a:spcPct val="150000"/>
        </a:lnSpc>
        <a:spcBef>
          <a:spcPts val="500"/>
        </a:spcBef>
        <a:buSzPct val="80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j-ea"/>
          <a:ea typeface="+mj-ea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ts val="500"/>
        </a:spcBef>
        <a:buSzPct val="80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j-ea"/>
          <a:ea typeface="+mj-ea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ts val="500"/>
        </a:spcBef>
        <a:buSzPct val="80000"/>
        <a:buFont typeface="Wingdings" panose="05000000000000000000" pitchFamily="2" charset="2"/>
        <a:buChar char="n"/>
        <a:defRPr sz="1800" kern="1200">
          <a:solidFill>
            <a:schemeClr val="tx1"/>
          </a:solidFill>
          <a:latin typeface="+mj-ea"/>
          <a:ea typeface="+mj-ea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ts val="500"/>
        </a:spcBef>
        <a:buSzPct val="80000"/>
        <a:buFont typeface="Wingdings" panose="05000000000000000000" pitchFamily="2" charset="2"/>
        <a:buChar char="n"/>
        <a:defRPr sz="1800" kern="1200">
          <a:solidFill>
            <a:schemeClr val="tx1"/>
          </a:solidFill>
          <a:latin typeface="+mj-ea"/>
          <a:ea typeface="+mj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png"/><Relationship Id="rId5" Type="http://schemas.openxmlformats.org/officeDocument/2006/relationships/image" Target="../media/image2.wmf"/><Relationship Id="rId4" Type="http://schemas.openxmlformats.org/officeDocument/2006/relationships/oleObject" Target="../embeddings/oleObject2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副标题 2"/>
          <p:cNvSpPr txBox="1"/>
          <p:nvPr/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6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</p:spPr>
        <p:txBody>
          <a:bodyPr/>
          <a:lstStyle/>
          <a:p>
            <a:fld id="{5ED4F72F-0C30-4BC5-8116-96E407D9F8B2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7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/>
          <a:lstStyle/>
          <a:p>
            <a:fld id="{A25AC002-491D-4BFF-9CA4-1677101F0EB3}" type="slidenum">
              <a:rPr lang="zh-CN" altLang="en-US" smtClean="0"/>
              <a:t>1</a:t>
            </a:fld>
            <a:endParaRPr lang="zh-CN" altLang="en-US"/>
          </a:p>
        </p:txBody>
      </p:sp>
      <p:graphicFrame>
        <p:nvGraphicFramePr>
          <p:cNvPr id="9" name="对象 8"/>
          <p:cNvGraphicFramePr>
            <a:graphicFrameLocks noChangeAspect="1"/>
          </p:cNvGraphicFramePr>
          <p:nvPr/>
        </p:nvGraphicFramePr>
        <p:xfrm>
          <a:off x="-19050" y="-1"/>
          <a:ext cx="12211050" cy="68787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Image" r:id="rId4" imgW="12192000" imgH="6858000" progId="Photoshop.Image.13">
                  <p:embed/>
                </p:oleObj>
              </mc:Choice>
              <mc:Fallback>
                <p:oleObj name="Image" r:id="rId4" imgW="12192000" imgH="6858000" progId="Photoshop.Image.13">
                  <p:embed/>
                  <p:pic>
                    <p:nvPicPr>
                      <p:cNvPr id="0" name="对象 8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19050" y="-1"/>
                        <a:ext cx="12211050" cy="68787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图片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4000" y="1020338"/>
            <a:ext cx="1584000" cy="1584000"/>
          </a:xfrm>
          <a:prstGeom prst="rect">
            <a:avLst/>
          </a:prstGeom>
        </p:spPr>
      </p:pic>
      <p:cxnSp>
        <p:nvCxnSpPr>
          <p:cNvPr id="11" name="直接连接符 10"/>
          <p:cNvCxnSpPr/>
          <p:nvPr/>
        </p:nvCxnSpPr>
        <p:spPr>
          <a:xfrm>
            <a:off x="3036000" y="2964997"/>
            <a:ext cx="6120000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3036000" y="4758828"/>
            <a:ext cx="61200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/>
        </p:nvSpPr>
        <p:spPr>
          <a:xfrm>
            <a:off x="3387566" y="3455123"/>
            <a:ext cx="54168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800" b="1" spc="3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鼠标与键盘的使用</a:t>
            </a:r>
            <a:endParaRPr lang="en-US" altLang="zh-CN" sz="2000" b="1" spc="300" dirty="0">
              <a:solidFill>
                <a:srgbClr val="7951ED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二、键盘的使用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1" y="1876612"/>
            <a:ext cx="10708464" cy="403141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SzPct val="80000"/>
              <a:buFont typeface="Wingdings" panose="05000000000000000000" pitchFamily="2" charset="2"/>
              <a:buChar char="n"/>
            </a:pPr>
            <a:r>
              <a:rPr lang="zh-CN" altLang="en-US" sz="1800" dirty="0"/>
              <a:t>准备打字时，将左手的食指放在</a:t>
            </a:r>
            <a:r>
              <a:rPr lang="en-US" altLang="zh-CN" sz="1800" dirty="0"/>
              <a:t>【F】</a:t>
            </a:r>
            <a:r>
              <a:rPr lang="zh-CN" altLang="en-US" sz="1800" dirty="0"/>
              <a:t>键上，右手的食指放在</a:t>
            </a:r>
            <a:r>
              <a:rPr lang="en-US" altLang="zh-CN" sz="1800" dirty="0"/>
              <a:t>【J】</a:t>
            </a:r>
            <a:r>
              <a:rPr lang="zh-CN" altLang="en-US" sz="1800" dirty="0"/>
              <a:t>键上，这两个键下方各有一个突起的小横杠，用于左右手的定位，其他的手指（除拇指外）按顺序分别放置在相邻的</a:t>
            </a:r>
            <a:r>
              <a:rPr lang="en-US" altLang="zh-CN" sz="1800" dirty="0"/>
              <a:t>8</a:t>
            </a:r>
            <a:r>
              <a:rPr lang="zh-CN" altLang="en-US" sz="1800" dirty="0"/>
              <a:t>个基准键位上，双手的大拇指放在空格键上，</a:t>
            </a:r>
            <a:r>
              <a:rPr lang="en-US" altLang="zh-CN" sz="1800" dirty="0"/>
              <a:t>8</a:t>
            </a:r>
            <a:r>
              <a:rPr lang="zh-CN" altLang="en-US" sz="1800" dirty="0"/>
              <a:t>个基准键位是指主键盘区的第</a:t>
            </a:r>
            <a:r>
              <a:rPr lang="en-US" altLang="zh-CN" sz="1800" dirty="0"/>
              <a:t>2</a:t>
            </a:r>
            <a:r>
              <a:rPr lang="zh-CN" altLang="en-US" sz="1800" dirty="0"/>
              <a:t>排字母键中的“</a:t>
            </a:r>
            <a:r>
              <a:rPr lang="en-US" altLang="zh-CN" sz="1800" dirty="0"/>
              <a:t>【A】</a:t>
            </a:r>
            <a:r>
              <a:rPr lang="zh-CN" altLang="en-US" sz="1800" dirty="0"/>
              <a:t>、</a:t>
            </a:r>
            <a:r>
              <a:rPr lang="en-US" altLang="zh-CN" sz="1800" dirty="0"/>
              <a:t>【S】</a:t>
            </a:r>
            <a:r>
              <a:rPr lang="zh-CN" altLang="en-US" sz="1800" dirty="0"/>
              <a:t>、</a:t>
            </a:r>
            <a:r>
              <a:rPr lang="en-US" altLang="zh-CN" sz="1800" dirty="0"/>
              <a:t>【D】</a:t>
            </a:r>
            <a:r>
              <a:rPr lang="zh-CN" altLang="en-US" sz="1800" dirty="0"/>
              <a:t>、</a:t>
            </a:r>
            <a:r>
              <a:rPr lang="en-US" altLang="zh-CN" sz="1800" dirty="0"/>
              <a:t>【F】</a:t>
            </a:r>
            <a:r>
              <a:rPr lang="zh-CN" altLang="en-US" sz="1800" dirty="0"/>
              <a:t>、</a:t>
            </a:r>
            <a:r>
              <a:rPr lang="en-US" altLang="zh-CN" sz="1800" dirty="0"/>
              <a:t>【J】</a:t>
            </a:r>
            <a:r>
              <a:rPr lang="zh-CN" altLang="en-US" sz="1800" dirty="0"/>
              <a:t>、</a:t>
            </a:r>
            <a:r>
              <a:rPr lang="en-US" altLang="zh-CN" sz="1800" dirty="0"/>
              <a:t>【K】</a:t>
            </a:r>
            <a:r>
              <a:rPr lang="zh-CN" altLang="en-US" sz="1800" dirty="0"/>
              <a:t>、</a:t>
            </a:r>
            <a:r>
              <a:rPr lang="en-US" altLang="zh-CN" sz="1800" dirty="0"/>
              <a:t>【L】</a:t>
            </a:r>
            <a:r>
              <a:rPr lang="zh-CN" altLang="en-US" sz="1800" dirty="0"/>
              <a:t>、</a:t>
            </a:r>
            <a:r>
              <a:rPr lang="en-US" altLang="zh-CN" sz="1800" dirty="0"/>
              <a:t>【;】”8</a:t>
            </a:r>
            <a:r>
              <a:rPr lang="zh-CN" altLang="en-US" sz="1800" dirty="0"/>
              <a:t>个键，如下图所示。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38200" y="1243106"/>
            <a:ext cx="48633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7951ED"/>
                </a:solidFill>
                <a:latin typeface="+mj-ea"/>
                <a:ea typeface="+mj-ea"/>
                <a:cs typeface="+mn-ea"/>
              </a:rPr>
              <a:t>2</a:t>
            </a:r>
            <a:r>
              <a:rPr lang="zh-CN" altLang="en-US" sz="2400" b="1" dirty="0">
                <a:solidFill>
                  <a:srgbClr val="7951ED"/>
                </a:solidFill>
                <a:latin typeface="+mj-ea"/>
                <a:ea typeface="+mj-ea"/>
                <a:cs typeface="+mn-ea"/>
              </a:rPr>
              <a:t>．键盘的操作与指法练习</a:t>
            </a:r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xmlns="" id="{35697860-E7E5-5DCB-FB9B-F0FF8E702B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27"/>
          <a:stretch/>
        </p:blipFill>
        <p:spPr bwMode="auto">
          <a:xfrm>
            <a:off x="1832047" y="3630177"/>
            <a:ext cx="8527905" cy="4899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3592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二、键盘的使用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1" y="1876612"/>
            <a:ext cx="10708464" cy="403141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SzPct val="80000"/>
              <a:buFont typeface="Wingdings" panose="05000000000000000000" pitchFamily="2" charset="2"/>
              <a:buChar char="n"/>
            </a:pPr>
            <a:r>
              <a:rPr lang="zh-CN" altLang="en-US" sz="1800" dirty="0"/>
              <a:t>打字时键盘的指法分区是：除拇指外，其余</a:t>
            </a:r>
            <a:r>
              <a:rPr lang="en-US" altLang="zh-CN" sz="1800" dirty="0"/>
              <a:t>8</a:t>
            </a:r>
            <a:r>
              <a:rPr lang="zh-CN" altLang="en-US" sz="1800" dirty="0"/>
              <a:t>个手指各有一定的活动范围，把字符键位划分成</a:t>
            </a:r>
            <a:r>
              <a:rPr lang="en-US" altLang="zh-CN" sz="1800" dirty="0"/>
              <a:t>8</a:t>
            </a:r>
            <a:r>
              <a:rPr lang="zh-CN" altLang="en-US" sz="1800" dirty="0"/>
              <a:t>个区域，每个手指负责该区域字符的输入。如下图所示。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38200" y="1243106"/>
            <a:ext cx="48633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7951ED"/>
                </a:solidFill>
                <a:latin typeface="+mj-ea"/>
                <a:ea typeface="+mj-ea"/>
                <a:cs typeface="+mn-ea"/>
              </a:rPr>
              <a:t>2</a:t>
            </a:r>
            <a:r>
              <a:rPr lang="zh-CN" altLang="en-US" sz="2400" b="1" dirty="0">
                <a:solidFill>
                  <a:srgbClr val="7951ED"/>
                </a:solidFill>
                <a:latin typeface="+mj-ea"/>
                <a:ea typeface="+mj-ea"/>
                <a:cs typeface="+mn-ea"/>
              </a:rPr>
              <a:t>．键盘的操作与指法练习</a:t>
            </a:r>
          </a:p>
        </p:txBody>
      </p:sp>
      <p:pic>
        <p:nvPicPr>
          <p:cNvPr id="5" name="Picture 2" descr="SNAG-0010">
            <a:extLst>
              <a:ext uri="{FF2B5EF4-FFF2-40B4-BE49-F238E27FC236}">
                <a16:creationId xmlns:a16="http://schemas.microsoft.com/office/drawing/2014/main" xmlns="" id="{A78C4F86-DD00-AD67-3AD9-622056D418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315" y="2937157"/>
            <a:ext cx="7340826" cy="3392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1026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C9EBFC5-ECF7-8EFA-6109-992E5F330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三、汉字输入法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DB9BC07C-9196-6462-C3D0-27E6386CF5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输入法即输入文字的方法。对中文用户来说输入法分为英文输入法和中文输入法。</a:t>
            </a:r>
            <a:r>
              <a:rPr lang="en-US" altLang="zh-CN" dirty="0"/>
              <a:t>Win10 </a:t>
            </a:r>
            <a:r>
              <a:rPr lang="zh-CN" altLang="en-US" dirty="0">
                <a:solidFill>
                  <a:srgbClr val="7951ED"/>
                </a:solidFill>
              </a:rPr>
              <a:t>默认的输入法是英文输入法</a:t>
            </a:r>
            <a:r>
              <a:rPr lang="zh-CN" altLang="en-US" dirty="0"/>
              <a:t>，如果要输入汉字，需借助中文输入法。常用的中文输入法有全拼输入法、双拼输入法、智能 </a:t>
            </a:r>
            <a:r>
              <a:rPr lang="en-US" altLang="zh-CN" dirty="0"/>
              <a:t>ABC </a:t>
            </a:r>
            <a:r>
              <a:rPr lang="zh-CN" altLang="en-US" dirty="0"/>
              <a:t>输入法、微软拼音输入法、紫光拼音输入法、搜狗输入法、郑码输入法、五笔字形输入法等。</a:t>
            </a:r>
          </a:p>
        </p:txBody>
      </p:sp>
    </p:spTree>
    <p:extLst>
      <p:ext uri="{BB962C8B-B14F-4D97-AF65-F5344CB8AC3E}">
        <p14:creationId xmlns:p14="http://schemas.microsoft.com/office/powerpoint/2010/main" val="16164772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C9EBFC5-ECF7-8EFA-6109-992E5F330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三、汉字输入法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DB9BC07C-9196-6462-C3D0-27E6386CF5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b="0" i="0" dirty="0">
                <a:solidFill>
                  <a:srgbClr val="333333"/>
                </a:solidFill>
                <a:effectLst/>
                <a:latin typeface="Helvetica Neue"/>
              </a:rPr>
              <a:t>使用鼠标进行输入法间的切换：</a:t>
            </a:r>
            <a:r>
              <a:rPr lang="zh-CN" altLang="en-US" dirty="0"/>
              <a:t>单击</a:t>
            </a:r>
            <a:r>
              <a:rPr lang="en-US" altLang="zh-CN" dirty="0"/>
              <a:t>【</a:t>
            </a:r>
            <a:r>
              <a:rPr lang="zh-CN" altLang="en-US" dirty="0"/>
              <a:t>任务栏</a:t>
            </a:r>
            <a:r>
              <a:rPr lang="en-US" altLang="zh-CN" dirty="0"/>
              <a:t>】</a:t>
            </a:r>
            <a:r>
              <a:rPr lang="zh-CN" altLang="en-US" dirty="0"/>
              <a:t>右侧的输入法图标 ，在弹出的菜单中选择相应的输入法即可。</a:t>
            </a:r>
            <a:endParaRPr lang="en-US" altLang="zh-CN" dirty="0"/>
          </a:p>
          <a:p>
            <a:pPr algn="l"/>
            <a:r>
              <a:rPr lang="zh-CN" altLang="en-US" b="0" i="0" dirty="0">
                <a:solidFill>
                  <a:srgbClr val="333333"/>
                </a:solidFill>
                <a:effectLst/>
                <a:latin typeface="Helvetica Neue"/>
              </a:rPr>
              <a:t>使用键盘进行输入法间的切换：</a:t>
            </a:r>
            <a:r>
              <a:rPr lang="en-US" altLang="zh-CN" b="1" i="0" dirty="0" err="1">
                <a:solidFill>
                  <a:srgbClr val="7951ED"/>
                </a:solidFill>
                <a:effectLst/>
                <a:latin typeface="Helvetica Neue"/>
              </a:rPr>
              <a:t>Ctrl+Shift</a:t>
            </a:r>
            <a:r>
              <a:rPr lang="en-US" altLang="zh-CN" b="1" i="0" dirty="0">
                <a:solidFill>
                  <a:srgbClr val="7951ED"/>
                </a:solidFill>
                <a:effectLst/>
                <a:latin typeface="Helvetica Neue"/>
              </a:rPr>
              <a:t> </a:t>
            </a:r>
            <a:r>
              <a:rPr lang="zh-CN" altLang="en-US" b="0" i="0" dirty="0">
                <a:solidFill>
                  <a:srgbClr val="333333"/>
                </a:solidFill>
                <a:effectLst/>
                <a:latin typeface="Helvetica Neue"/>
              </a:rPr>
              <a:t>，或</a:t>
            </a:r>
            <a:r>
              <a:rPr lang="en-US" altLang="zh-CN" b="0" i="0" dirty="0" err="1">
                <a:solidFill>
                  <a:srgbClr val="333333"/>
                </a:solidFill>
                <a:effectLst/>
                <a:latin typeface="Helvetica Neue"/>
              </a:rPr>
              <a:t>Ctrl+Space</a:t>
            </a:r>
            <a:r>
              <a:rPr lang="zh-CN" altLang="en-US" b="0" i="0" dirty="0">
                <a:solidFill>
                  <a:srgbClr val="333333"/>
                </a:solidFill>
                <a:effectLst/>
                <a:latin typeface="Helvetica Neue"/>
              </a:rPr>
              <a:t>，或</a:t>
            </a:r>
            <a:r>
              <a:rPr lang="en-US" altLang="zh-CN" b="0" i="0" dirty="0">
                <a:solidFill>
                  <a:srgbClr val="333333"/>
                </a:solidFill>
                <a:effectLst/>
                <a:latin typeface="Helvetica Neue"/>
              </a:rPr>
              <a:t>ctrl+</a:t>
            </a:r>
            <a:r>
              <a:rPr lang="zh-CN" altLang="en-US" b="0" i="0" dirty="0">
                <a:solidFill>
                  <a:srgbClr val="333333"/>
                </a:solidFill>
                <a:effectLst/>
                <a:latin typeface="Helvetica Neue"/>
              </a:rPr>
              <a:t>空格，或</a:t>
            </a:r>
            <a:r>
              <a:rPr lang="en-US" altLang="zh-CN" b="0" i="0" dirty="0">
                <a:solidFill>
                  <a:srgbClr val="333333"/>
                </a:solidFill>
                <a:effectLst/>
                <a:latin typeface="Helvetica Neue"/>
              </a:rPr>
              <a:t>win+</a:t>
            </a:r>
            <a:r>
              <a:rPr lang="zh-CN" altLang="en-US" b="0" i="0" dirty="0">
                <a:solidFill>
                  <a:srgbClr val="333333"/>
                </a:solidFill>
                <a:effectLst/>
                <a:latin typeface="Helvetica Neue"/>
              </a:rPr>
              <a:t>空格</a:t>
            </a:r>
          </a:p>
          <a:p>
            <a:endParaRPr lang="zh-CN" alt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xmlns="" id="{FC79ADC3-ED16-7500-D4D4-81125F4B0019}"/>
              </a:ext>
            </a:extLst>
          </p:cNvPr>
          <p:cNvSpPr txBox="1"/>
          <p:nvPr/>
        </p:nvSpPr>
        <p:spPr>
          <a:xfrm>
            <a:off x="838200" y="1243106"/>
            <a:ext cx="48633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7951ED"/>
                </a:solidFill>
                <a:latin typeface="+mj-ea"/>
                <a:ea typeface="+mj-ea"/>
                <a:cs typeface="+mn-ea"/>
              </a:rPr>
              <a:t>1. </a:t>
            </a:r>
            <a:r>
              <a:rPr lang="zh-CN" altLang="en-US" sz="2400" b="1" dirty="0">
                <a:solidFill>
                  <a:srgbClr val="7951ED"/>
                </a:solidFill>
                <a:latin typeface="+mj-ea"/>
                <a:ea typeface="+mj-ea"/>
                <a:cs typeface="+mn-ea"/>
              </a:rPr>
              <a:t>调出输入法</a:t>
            </a:r>
          </a:p>
        </p:txBody>
      </p:sp>
    </p:spTree>
    <p:extLst>
      <p:ext uri="{BB962C8B-B14F-4D97-AF65-F5344CB8AC3E}">
        <p14:creationId xmlns:p14="http://schemas.microsoft.com/office/powerpoint/2010/main" val="24161803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CF2E5E58-71DC-08AA-D611-E7FE0B9848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1633" y="3684948"/>
            <a:ext cx="6182588" cy="2981741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C9EBFC5-ECF7-8EFA-6109-992E5F330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三、汉字输入法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DB9BC07C-9196-6462-C3D0-27E6386CF5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2400" b="0" i="0" dirty="0">
                <a:solidFill>
                  <a:srgbClr val="333333"/>
                </a:solidFill>
                <a:effectLst/>
                <a:latin typeface="Helvetica Neue"/>
              </a:rPr>
              <a:t>切换至所需的输入法后，会在桌面上弹出该输入法的状态条（英文输入法除外）。不同的输入法，其对应的状态条也不尽相同，但其中英文切换、全半角切换等常规操作大致相同。下面以搜狗拼音输入法为例进行介绍。</a:t>
            </a:r>
            <a:endParaRPr lang="zh-CN" altLang="en-US" sz="2400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xmlns="" id="{FC79ADC3-ED16-7500-D4D4-81125F4B0019}"/>
              </a:ext>
            </a:extLst>
          </p:cNvPr>
          <p:cNvSpPr txBox="1"/>
          <p:nvPr/>
        </p:nvSpPr>
        <p:spPr>
          <a:xfrm>
            <a:off x="838200" y="1243106"/>
            <a:ext cx="48633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7951ED"/>
                </a:solidFill>
                <a:latin typeface="+mj-ea"/>
                <a:ea typeface="+mj-ea"/>
                <a:cs typeface="+mn-ea"/>
              </a:rPr>
              <a:t>2. </a:t>
            </a:r>
            <a:r>
              <a:rPr lang="zh-CN" altLang="en-US" sz="2400" b="1" dirty="0">
                <a:solidFill>
                  <a:srgbClr val="7951ED"/>
                </a:solidFill>
                <a:latin typeface="+mj-ea"/>
                <a:ea typeface="+mj-ea"/>
                <a:cs typeface="+mn-ea"/>
              </a:rPr>
              <a:t>汉字输入法状态的设置</a:t>
            </a:r>
          </a:p>
        </p:txBody>
      </p:sp>
    </p:spTree>
    <p:extLst>
      <p:ext uri="{BB962C8B-B14F-4D97-AF65-F5344CB8AC3E}">
        <p14:creationId xmlns:p14="http://schemas.microsoft.com/office/powerpoint/2010/main" val="36325347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AF50B85-67AF-82CC-6C34-E5AE2C486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xmlns="" id="{8E9C8CF4-C53B-79B2-9079-84540DC1485C}"/>
              </a:ext>
            </a:extLst>
          </p:cNvPr>
          <p:cNvSpPr txBox="1"/>
          <p:nvPr/>
        </p:nvSpPr>
        <p:spPr>
          <a:xfrm>
            <a:off x="1677713" y="1470965"/>
            <a:ext cx="850790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+mj-ea"/>
                <a:ea typeface="+mj-ea"/>
              </a:rPr>
              <a:t>护士打字像弹钢琴</a:t>
            </a:r>
            <a:endParaRPr lang="en-US" altLang="zh-CN" sz="2800" dirty="0">
              <a:latin typeface="+mj-ea"/>
              <a:ea typeface="+mj-ea"/>
            </a:endParaRPr>
          </a:p>
          <a:p>
            <a:endParaRPr lang="en-US" altLang="zh-CN" sz="2800" dirty="0">
              <a:latin typeface="+mj-ea"/>
              <a:ea typeface="+mj-ea"/>
            </a:endParaRPr>
          </a:p>
          <a:p>
            <a:r>
              <a:rPr lang="en-US" altLang="zh-CN" sz="2800" dirty="0">
                <a:latin typeface="+mj-ea"/>
                <a:ea typeface="+mj-ea"/>
              </a:rPr>
              <a:t>https://v.qq.com/x/page/k3200cquo6x.html</a:t>
            </a:r>
            <a:endParaRPr lang="zh-CN" altLang="en-US" sz="2800" dirty="0">
              <a:latin typeface="+mj-ea"/>
              <a:ea typeface="+mj-ea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xmlns="" id="{75B7FC0B-7635-5B38-7D55-5142D2441367}"/>
              </a:ext>
            </a:extLst>
          </p:cNvPr>
          <p:cNvSpPr txBox="1"/>
          <p:nvPr/>
        </p:nvSpPr>
        <p:spPr>
          <a:xfrm>
            <a:off x="1677713" y="3769869"/>
            <a:ext cx="6456471" cy="19545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7951ED"/>
                </a:solidFill>
                <a:latin typeface="+mj-ea"/>
                <a:ea typeface="+mj-ea"/>
              </a:rPr>
              <a:t>大事都是由一件件小事构成的，做好自己力所能及的小事情，</a:t>
            </a:r>
            <a:r>
              <a:rPr lang="zh-CN" altLang="en-US" sz="2800" b="0" i="0" dirty="0">
                <a:solidFill>
                  <a:srgbClr val="7951ED"/>
                </a:solidFill>
                <a:effectLst/>
                <a:latin typeface="+mj-ea"/>
                <a:ea typeface="+mj-ea"/>
              </a:rPr>
              <a:t>让自己做事的效率高，也让他人享受到了便利。</a:t>
            </a:r>
            <a:endParaRPr lang="zh-CN" altLang="en-US" sz="2800" dirty="0">
              <a:solidFill>
                <a:srgbClr val="7951ED"/>
              </a:solidFill>
              <a:latin typeface="+mj-ea"/>
              <a:ea typeface="+mj-ea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737C4942-F3FE-EE2C-2A57-80D932BF928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7" r="8112"/>
          <a:stretch>
            <a:fillRect/>
          </a:stretch>
        </p:blipFill>
        <p:spPr>
          <a:xfrm>
            <a:off x="7858573" y="2639832"/>
            <a:ext cx="4333427" cy="350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13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33E7968-0B58-167C-8E28-F2B3D2244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任务要求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71D5335A-3FC4-ABBB-2EAE-25E09391D1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43113"/>
            <a:ext cx="10515600" cy="2405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3400">
              <a:lnSpc>
                <a:spcPct val="120000"/>
              </a:lnSpc>
            </a:pPr>
            <a:r>
              <a:rPr kumimoji="1" lang="zh-CN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小燕面试上了一份办公室行政的工作，工作中经常需要整理大量的文件资料，有中文的也有英文的，在录入过程中小燕由于不太熟悉键盘和指法，不仅录入速度很慢，而且还经常输入错误，这严重影响了工作效率。小燕听办公室的同事说要想</a:t>
            </a:r>
            <a:r>
              <a:rPr kumimoji="1" lang="zh-CN" altLang="en-US" sz="2000" dirty="0">
                <a:solidFill>
                  <a:srgbClr val="7951ED"/>
                </a:solidFill>
                <a:latin typeface="微软雅黑" pitchFamily="34" charset="-122"/>
                <a:ea typeface="微软雅黑" pitchFamily="34" charset="-122"/>
              </a:rPr>
              <a:t>快速打字</a:t>
            </a:r>
            <a:r>
              <a:rPr kumimoji="1" lang="zh-CN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，必须用好鼠标和键盘，而且打字时不但要会打，还要实现“</a:t>
            </a:r>
            <a:r>
              <a:rPr kumimoji="1" lang="zh-CN" altLang="en-US" sz="2000" dirty="0">
                <a:solidFill>
                  <a:srgbClr val="7951ED"/>
                </a:solidFill>
                <a:latin typeface="微软雅黑" pitchFamily="34" charset="-122"/>
                <a:ea typeface="微软雅黑" pitchFamily="34" charset="-122"/>
              </a:rPr>
              <a:t>盲打</a:t>
            </a:r>
            <a:r>
              <a:rPr kumimoji="1" lang="zh-CN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”。</a:t>
            </a:r>
          </a:p>
          <a:p>
            <a:pPr indent="533400">
              <a:lnSpc>
                <a:spcPct val="120000"/>
              </a:lnSpc>
            </a:pPr>
            <a:r>
              <a:rPr kumimoji="1" lang="zh-CN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本任务要求掌握鼠标的</a:t>
            </a:r>
            <a:r>
              <a:rPr kumimoji="1"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5</a:t>
            </a:r>
            <a:r>
              <a:rPr kumimoji="1" lang="zh-CN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种基本操作，以及键盘的布局和打字的正确方法，并练习实现“盲打”。</a:t>
            </a:r>
          </a:p>
        </p:txBody>
      </p:sp>
    </p:spTree>
    <p:extLst>
      <p:ext uri="{BB962C8B-B14F-4D97-AF65-F5344CB8AC3E}">
        <p14:creationId xmlns:p14="http://schemas.microsoft.com/office/powerpoint/2010/main" val="14671097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E2BFA64-0832-9B67-8EB4-3C2553841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一、鼠标的使用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33352AFF-5395-D4B1-D615-3B6EB272AC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43485"/>
            <a:ext cx="5257800" cy="4133480"/>
          </a:xfrm>
        </p:spPr>
        <p:txBody>
          <a:bodyPr>
            <a:normAutofit lnSpcReduction="10000"/>
          </a:bodyPr>
          <a:lstStyle/>
          <a:p>
            <a:r>
              <a:rPr lang="zh-CN" altLang="en-US" sz="2000" dirty="0"/>
              <a:t>鼠标左边的按键称为鼠标左键，右边的按键称为鼠标右键，中间可以滚动的按键称为鼠标中键或鼠标滚轮。手握鼠标的正确方法是：食指和中指自然放置在鼠标的左键和右键上，拇指横向放于鼠标左侧，无名指和小指放在鼠标的右侧，拇指与无名指及小指轻轻握住鼠标，手掌心轻轻贴住鼠标后部，手腕自然垂放在桌面上，其中食指控制鼠标左键，中指控制鼠标右键和滚轮。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xmlns="" id="{616EE39F-BD26-C7DA-33D3-A4CED5F1DCB8}"/>
              </a:ext>
            </a:extLst>
          </p:cNvPr>
          <p:cNvSpPr txBox="1"/>
          <p:nvPr/>
        </p:nvSpPr>
        <p:spPr>
          <a:xfrm>
            <a:off x="838200" y="1243106"/>
            <a:ext cx="48633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7951ED"/>
                </a:solidFill>
                <a:latin typeface="+mj-ea"/>
                <a:ea typeface="+mj-ea"/>
                <a:cs typeface="+mn-ea"/>
              </a:rPr>
              <a:t>1.</a:t>
            </a:r>
            <a:r>
              <a:rPr lang="zh-CN" altLang="en-US" sz="2400" b="1" dirty="0">
                <a:solidFill>
                  <a:srgbClr val="7951ED"/>
                </a:solidFill>
                <a:latin typeface="+mj-ea"/>
                <a:ea typeface="+mj-ea"/>
                <a:cs typeface="+mn-ea"/>
              </a:rPr>
              <a:t>手握鼠标的方法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286B9E5F-5865-09C5-1267-FB313E21C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60"/>
          <a:stretch>
            <a:fillRect/>
          </a:stretch>
        </p:blipFill>
        <p:spPr bwMode="auto">
          <a:xfrm>
            <a:off x="6820249" y="2118984"/>
            <a:ext cx="4077050" cy="3849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4508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E2BFA64-0832-9B67-8EB4-3C2553841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一、鼠标的使用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33352AFF-5395-D4B1-D615-3B6EB272AC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43485"/>
            <a:ext cx="10595994" cy="413348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zh-CN" altLang="en-US" sz="1600" dirty="0"/>
              <a:t> 鼠标的基本操作包括移动定位、单击、拖动、右击和双击</a:t>
            </a:r>
            <a:r>
              <a:rPr lang="en-US" altLang="zh-CN" sz="1600" dirty="0"/>
              <a:t>5</a:t>
            </a:r>
            <a:r>
              <a:rPr lang="zh-CN" altLang="en-US" sz="1600" dirty="0"/>
              <a:t>种，具体操作如下。</a:t>
            </a:r>
          </a:p>
          <a:p>
            <a:r>
              <a:rPr lang="zh-CN" altLang="en-US" sz="1600" dirty="0">
                <a:solidFill>
                  <a:srgbClr val="7951ED"/>
                </a:solidFill>
              </a:rPr>
              <a:t>移动定位</a:t>
            </a:r>
            <a:r>
              <a:rPr lang="zh-CN" altLang="en-US" sz="1600" dirty="0"/>
              <a:t>。移动定位鼠标的方法是握住鼠标，在光滑的桌面或鼠标垫上随意移动，此时，在显示屏幕上的鼠标指针会同步移动，当将鼠标指针移到桌面上的某一对象上停留片刻，这就是定位操作，被定位的对象通常会出现相应的提示信息。 </a:t>
            </a:r>
          </a:p>
          <a:p>
            <a:r>
              <a:rPr lang="zh-CN" altLang="en-US" sz="1600" dirty="0">
                <a:solidFill>
                  <a:srgbClr val="7951ED"/>
                </a:solidFill>
              </a:rPr>
              <a:t>单击</a:t>
            </a:r>
            <a:r>
              <a:rPr lang="zh-CN" altLang="en-US" sz="1600" dirty="0"/>
              <a:t>。单击俗称点击，方法是先移动鼠标，让鼠标指针指向某个对象，然后用食指按下鼠标左键后快速松开按键，鼠标左键将自动弹起还原。单击操作常用于选择对象，被选择的对象呈高亮显示。</a:t>
            </a:r>
          </a:p>
          <a:p>
            <a:r>
              <a:rPr lang="zh-CN" altLang="en-US" sz="1600" dirty="0">
                <a:solidFill>
                  <a:srgbClr val="7951ED"/>
                </a:solidFill>
              </a:rPr>
              <a:t>拖动</a:t>
            </a:r>
            <a:r>
              <a:rPr lang="zh-CN" altLang="en-US" sz="1600" dirty="0"/>
              <a:t>。指将鼠标指向某个对象后按住鼠标左键不放，然后移动鼠标把对象从屏幕的一个位置拖动到另一个位置，最后释放鼠标左键即可，这个过程也被称为“拖曳”。拖动操作常用于移动对象。</a:t>
            </a:r>
          </a:p>
          <a:p>
            <a:r>
              <a:rPr lang="zh-CN" altLang="en-US" sz="1600" dirty="0">
                <a:solidFill>
                  <a:srgbClr val="7951ED"/>
                </a:solidFill>
              </a:rPr>
              <a:t>右击</a:t>
            </a:r>
            <a:r>
              <a:rPr lang="zh-CN" altLang="en-US" sz="1600" dirty="0"/>
              <a:t>。右击就是单击鼠标右键，方法是用中指按一下鼠标右键，松开按键后鼠标右键将自动弹起还原。右击操作常用于打开与对象相关的快捷菜单。</a:t>
            </a:r>
            <a:endParaRPr lang="en-US" altLang="zh-CN" sz="1600" dirty="0"/>
          </a:p>
          <a:p>
            <a:r>
              <a:rPr lang="zh-CN" altLang="en-US" sz="1600" dirty="0">
                <a:solidFill>
                  <a:srgbClr val="7951ED"/>
                </a:solidFill>
              </a:rPr>
              <a:t>双击。</a:t>
            </a:r>
            <a:r>
              <a:rPr lang="zh-CN" altLang="en-US" sz="1600" dirty="0"/>
              <a:t>连续点击鼠标左键两次的过程称为“双击”。双击图标通常用于直接打开文件、运行程序。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xmlns="" id="{616EE39F-BD26-C7DA-33D3-A4CED5F1DCB8}"/>
              </a:ext>
            </a:extLst>
          </p:cNvPr>
          <p:cNvSpPr txBox="1"/>
          <p:nvPr/>
        </p:nvSpPr>
        <p:spPr>
          <a:xfrm>
            <a:off x="838200" y="1243106"/>
            <a:ext cx="48633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7951ED"/>
                </a:solidFill>
                <a:latin typeface="+mj-ea"/>
                <a:ea typeface="+mj-ea"/>
                <a:cs typeface="+mn-ea"/>
              </a:rPr>
              <a:t>2</a:t>
            </a:r>
            <a:r>
              <a:rPr lang="zh-CN" altLang="en-US" sz="2400" b="1" dirty="0">
                <a:solidFill>
                  <a:srgbClr val="7951ED"/>
                </a:solidFill>
                <a:latin typeface="+mj-ea"/>
                <a:ea typeface="+mj-ea"/>
                <a:cs typeface="+mn-ea"/>
              </a:rPr>
              <a:t>．鼠标的</a:t>
            </a:r>
            <a:r>
              <a:rPr lang="en-US" altLang="zh-CN" sz="2400" b="1" dirty="0">
                <a:solidFill>
                  <a:srgbClr val="7951ED"/>
                </a:solidFill>
                <a:latin typeface="+mj-ea"/>
                <a:ea typeface="+mj-ea"/>
                <a:cs typeface="+mn-ea"/>
              </a:rPr>
              <a:t>5</a:t>
            </a:r>
            <a:r>
              <a:rPr lang="zh-CN" altLang="en-US" sz="2400" b="1" dirty="0">
                <a:solidFill>
                  <a:srgbClr val="7951ED"/>
                </a:solidFill>
                <a:latin typeface="+mj-ea"/>
                <a:ea typeface="+mj-ea"/>
                <a:cs typeface="+mn-ea"/>
              </a:rPr>
              <a:t>种基本操作</a:t>
            </a:r>
          </a:p>
        </p:txBody>
      </p:sp>
    </p:spTree>
    <p:extLst>
      <p:ext uri="{BB962C8B-B14F-4D97-AF65-F5344CB8AC3E}">
        <p14:creationId xmlns:p14="http://schemas.microsoft.com/office/powerpoint/2010/main" val="2394505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二、键盘的使用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76612"/>
            <a:ext cx="10515600" cy="403141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SzPct val="80000"/>
              <a:buFont typeface="Wingdings" panose="05000000000000000000" pitchFamily="2" charset="2"/>
              <a:buChar char="n"/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以常用的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107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键键盘为例，键盘按照各键功能的不同可以分成功能键区、主键盘区、光标控制区、小键盘区和状态指示灯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5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个部分。如下图所示。</a:t>
            </a:r>
          </a:p>
          <a:p>
            <a:pPr>
              <a:lnSpc>
                <a:spcPct val="150000"/>
              </a:lnSpc>
              <a:buSzPct val="80000"/>
              <a:buFont typeface="Wingdings" panose="05000000000000000000" pitchFamily="2" charset="2"/>
              <a:buChar char="n"/>
            </a:pP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38200" y="1243106"/>
            <a:ext cx="48633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7951ED"/>
                </a:solidFill>
                <a:latin typeface="+mj-ea"/>
                <a:ea typeface="+mj-ea"/>
                <a:cs typeface="+mn-ea"/>
              </a:rPr>
              <a:t>1</a:t>
            </a:r>
            <a:r>
              <a:rPr lang="zh-CN" altLang="en-US" sz="2400" b="1" dirty="0">
                <a:solidFill>
                  <a:srgbClr val="7951ED"/>
                </a:solidFill>
                <a:latin typeface="+mj-ea"/>
                <a:ea typeface="+mj-ea"/>
                <a:cs typeface="+mn-ea"/>
              </a:rPr>
              <a:t>．认识键盘的结构</a:t>
            </a: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xmlns="" id="{18C3C20D-03F6-9AD1-DA48-46ED7D2AC0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276" y="3195769"/>
            <a:ext cx="10676408" cy="332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二、键盘的使用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76612"/>
            <a:ext cx="2970749" cy="403141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SzPct val="80000"/>
              <a:buFont typeface="Wingdings" panose="05000000000000000000" pitchFamily="2" charset="2"/>
              <a:buChar char="n"/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主键盘区各控制键和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Windows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功能键的作用如右表所示。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838200" y="1243106"/>
            <a:ext cx="48633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7951ED"/>
                </a:solidFill>
                <a:latin typeface="+mj-ea"/>
                <a:ea typeface="+mj-ea"/>
                <a:cs typeface="+mn-ea"/>
              </a:rPr>
              <a:t>1</a:t>
            </a:r>
            <a:r>
              <a:rPr lang="zh-CN" altLang="en-US" sz="2400" b="1" dirty="0">
                <a:solidFill>
                  <a:srgbClr val="7951ED"/>
                </a:solidFill>
                <a:latin typeface="+mj-ea"/>
                <a:ea typeface="+mj-ea"/>
                <a:cs typeface="+mn-ea"/>
              </a:rPr>
              <a:t>．认识键盘的结构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EBDED951-6833-7B95-8CEA-B75E020313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01"/>
          <a:stretch/>
        </p:blipFill>
        <p:spPr bwMode="auto">
          <a:xfrm>
            <a:off x="4434687" y="1194854"/>
            <a:ext cx="7450403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29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二、键盘的使用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76612"/>
            <a:ext cx="2970749" cy="403141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SzPct val="80000"/>
              <a:buFont typeface="Wingdings" panose="05000000000000000000" pitchFamily="2" charset="2"/>
              <a:buChar char="n"/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光标控制区：主要用于编辑过程中的光标控制，各键的作用如右图所示。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838200" y="1243106"/>
            <a:ext cx="48633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7951ED"/>
                </a:solidFill>
                <a:latin typeface="+mj-ea"/>
                <a:ea typeface="+mj-ea"/>
                <a:cs typeface="+mn-ea"/>
              </a:rPr>
              <a:t>1</a:t>
            </a:r>
            <a:r>
              <a:rPr lang="zh-CN" altLang="en-US" sz="2400" b="1" dirty="0">
                <a:solidFill>
                  <a:srgbClr val="7951ED"/>
                </a:solidFill>
                <a:latin typeface="+mj-ea"/>
                <a:ea typeface="+mj-ea"/>
                <a:cs typeface="+mn-ea"/>
              </a:rPr>
              <a:t>．认识键盘的结构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6CE95124-5B41-EC20-7B8B-8ED49C4EDA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5434" y="1898754"/>
            <a:ext cx="7750628" cy="3383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0176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二、键盘的使用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76612"/>
            <a:ext cx="10544503" cy="403141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buSzPct val="80000"/>
              <a:buFont typeface="Wingdings" panose="05000000000000000000" pitchFamily="2" charset="2"/>
              <a:buChar char="n"/>
            </a:pPr>
            <a:r>
              <a:rPr lang="zh-CN" altLang="en-US" sz="2400" dirty="0">
                <a:solidFill>
                  <a:srgbClr val="7951ED"/>
                </a:solidFill>
              </a:rPr>
              <a:t>小键盘区。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小键盘区主要用于快速输入数字及进行光标移动控制，常适用于银行、企事业单位等。当要使用小键盘区输入数字时，应先按下左上角的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【Num Lock】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键，此时状态指示灯区第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个指示灯亮，表示此时为数字状态，然后进行输入即可。</a:t>
            </a:r>
          </a:p>
          <a:p>
            <a:pPr>
              <a:lnSpc>
                <a:spcPct val="150000"/>
              </a:lnSpc>
              <a:buSzPct val="80000"/>
              <a:buFont typeface="Wingdings" panose="05000000000000000000" pitchFamily="2" charset="2"/>
              <a:buChar char="n"/>
            </a:pPr>
            <a:r>
              <a:rPr lang="zh-CN" altLang="en-US" sz="2400" dirty="0">
                <a:solidFill>
                  <a:srgbClr val="7951ED"/>
                </a:solidFill>
              </a:rPr>
              <a:t>状态指示灯区。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主要用来提示小键盘工作状态、大小写状态及滚屏锁定键的状态。</a:t>
            </a:r>
          </a:p>
          <a:p>
            <a:pPr>
              <a:lnSpc>
                <a:spcPct val="150000"/>
              </a:lnSpc>
              <a:buSzPct val="80000"/>
              <a:buFont typeface="Wingdings" panose="05000000000000000000" pitchFamily="2" charset="2"/>
              <a:buChar char="n"/>
            </a:pPr>
            <a:r>
              <a:rPr lang="zh-CN" altLang="en-US" sz="2400" dirty="0">
                <a:solidFill>
                  <a:srgbClr val="7951ED"/>
                </a:solidFill>
              </a:rPr>
              <a:t>功能键区。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功能键区位于键盘的顶端，其中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【Esc】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键用于把已输入的命令或字符串取消，在一些应用软件中常起到退出的作用；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【F1】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～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【F12】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键称为功能键，在不同的软件中，各个键的功能有所不同，一般在程序窗口中按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【F1】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键可以获取该程序的帮助信息，按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【F5】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可以刷新页面，等等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838200" y="1243106"/>
            <a:ext cx="48633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7951ED"/>
                </a:solidFill>
                <a:latin typeface="+mj-ea"/>
                <a:ea typeface="+mj-ea"/>
                <a:cs typeface="+mn-ea"/>
              </a:rPr>
              <a:t>1</a:t>
            </a:r>
            <a:r>
              <a:rPr lang="zh-CN" altLang="en-US" sz="2400" b="1" dirty="0">
                <a:solidFill>
                  <a:srgbClr val="7951ED"/>
                </a:solidFill>
                <a:latin typeface="+mj-ea"/>
                <a:ea typeface="+mj-ea"/>
                <a:cs typeface="+mn-ea"/>
              </a:rPr>
              <a:t>．认识键盘的结构</a:t>
            </a:r>
          </a:p>
        </p:txBody>
      </p:sp>
    </p:spTree>
    <p:extLst>
      <p:ext uri="{BB962C8B-B14F-4D97-AF65-F5344CB8AC3E}">
        <p14:creationId xmlns:p14="http://schemas.microsoft.com/office/powerpoint/2010/main" val="3502603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二、键盘的使用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1" y="1876612"/>
            <a:ext cx="5455394" cy="403141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SzPct val="80000"/>
              <a:buFont typeface="Wingdings" panose="05000000000000000000" pitchFamily="2" charset="2"/>
              <a:buChar char="n"/>
            </a:pPr>
            <a:r>
              <a:rPr lang="zh-CN" altLang="en-US" sz="1800" dirty="0"/>
              <a:t>正确的打字姿势包括：身体坐正，双手自然放在键盘上，腰部挺直，上身微前倾；双脚的脚尖和脚跟自然地放在地面上，大腿自然平直；坐椅的高度与计算机键盘、显示器的放置高度要适中，一般以双手自然垂放在键盘上时肘关节略高于手腕为宜，显示器的高度则以操作者坐下后，其目光水平线处于屏幕上的</a:t>
            </a:r>
            <a:r>
              <a:rPr lang="en-US" altLang="zh-CN" sz="1800" dirty="0"/>
              <a:t>2/3</a:t>
            </a:r>
            <a:r>
              <a:rPr lang="zh-CN" altLang="en-US" sz="1800" dirty="0"/>
              <a:t>处为优，如右图所示。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38200" y="1243106"/>
            <a:ext cx="48633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7951ED"/>
                </a:solidFill>
                <a:latin typeface="+mj-ea"/>
                <a:ea typeface="+mj-ea"/>
                <a:cs typeface="+mn-ea"/>
              </a:rPr>
              <a:t>2</a:t>
            </a:r>
            <a:r>
              <a:rPr lang="zh-CN" altLang="en-US" sz="2400" b="1" dirty="0">
                <a:solidFill>
                  <a:srgbClr val="7951ED"/>
                </a:solidFill>
                <a:latin typeface="+mj-ea"/>
                <a:ea typeface="+mj-ea"/>
                <a:cs typeface="+mn-ea"/>
              </a:rPr>
              <a:t>．键盘的操作与指法练习</a:t>
            </a:r>
          </a:p>
        </p:txBody>
      </p:sp>
      <p:pic>
        <p:nvPicPr>
          <p:cNvPr id="5" name="Picture 2" descr="31010301d">
            <a:extLst>
              <a:ext uri="{FF2B5EF4-FFF2-40B4-BE49-F238E27FC236}">
                <a16:creationId xmlns:a16="http://schemas.microsoft.com/office/drawing/2014/main" xmlns="" id="{A0C094AB-E543-60BC-9853-C55F994E1E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52"/>
          <a:stretch>
            <a:fillRect/>
          </a:stretch>
        </p:blipFill>
        <p:spPr bwMode="auto">
          <a:xfrm>
            <a:off x="7075490" y="1762102"/>
            <a:ext cx="4115024" cy="3847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4779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1411</Words>
  <Application>Microsoft Office PowerPoint</Application>
  <PresentationFormat>宽屏</PresentationFormat>
  <Paragraphs>66</Paragraphs>
  <Slides>15</Slides>
  <Notes>11</Notes>
  <HiddenSlides>0</HiddenSlides>
  <MMClips>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4" baseType="lpstr">
      <vt:lpstr>Helvetica Neue</vt:lpstr>
      <vt:lpstr>等线</vt:lpstr>
      <vt:lpstr>黑体</vt:lpstr>
      <vt:lpstr>微软雅黑</vt:lpstr>
      <vt:lpstr>Arial</vt:lpstr>
      <vt:lpstr>Arial Black</vt:lpstr>
      <vt:lpstr>Wingdings</vt:lpstr>
      <vt:lpstr>Office 主题​​</vt:lpstr>
      <vt:lpstr>Image</vt:lpstr>
      <vt:lpstr>PowerPoint 演示文稿</vt:lpstr>
      <vt:lpstr>任务要求</vt:lpstr>
      <vt:lpstr>一、鼠标的使用</vt:lpstr>
      <vt:lpstr>一、鼠标的使用</vt:lpstr>
      <vt:lpstr>二、键盘的使用</vt:lpstr>
      <vt:lpstr>二、键盘的使用</vt:lpstr>
      <vt:lpstr>二、键盘的使用</vt:lpstr>
      <vt:lpstr>二、键盘的使用</vt:lpstr>
      <vt:lpstr>二、键盘的使用</vt:lpstr>
      <vt:lpstr>二、键盘的使用</vt:lpstr>
      <vt:lpstr>二、键盘的使用</vt:lpstr>
      <vt:lpstr>三、汉字输入法</vt:lpstr>
      <vt:lpstr>三、汉字输入法</vt:lpstr>
      <vt:lpstr>三、汉字输入法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Fan youhong</dc:creator>
  <cp:lastModifiedBy>Windows 用户</cp:lastModifiedBy>
  <cp:revision>38</cp:revision>
  <dcterms:created xsi:type="dcterms:W3CDTF">2022-05-15T03:50:00Z</dcterms:created>
  <dcterms:modified xsi:type="dcterms:W3CDTF">2022-09-25T13:42:58Z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2052-11.1.0.10009</vt:lpwstr>
  </property>
</Properties>
</file>