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heme/theme3.xml" ContentType="application/vnd.openxmlformats-officedocument.theme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notesSlides/notesSlide1.xml" ContentType="application/vnd.openxmlformats-officedocument.presentationml.notesSlid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2"/>
  </p:sldMasterIdLst>
  <p:notesMasterIdLst>
    <p:notesMasterId r:id="rId26"/>
  </p:notesMasterIdLst>
  <p:sldIdLst>
    <p:sldId id="256" r:id="rId3"/>
    <p:sldId id="354" r:id="rId4"/>
    <p:sldId id="355" r:id="rId5"/>
    <p:sldId id="356" r:id="rId6"/>
    <p:sldId id="339" r:id="rId7"/>
    <p:sldId id="341" r:id="rId8"/>
    <p:sldId id="342" r:id="rId9"/>
    <p:sldId id="343" r:id="rId10"/>
    <p:sldId id="344" r:id="rId11"/>
    <p:sldId id="345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7" r:id="rId20"/>
    <p:sldId id="358" r:id="rId21"/>
    <p:sldId id="359" r:id="rId22"/>
    <p:sldId id="360" r:id="rId23"/>
    <p:sldId id="361" r:id="rId24"/>
    <p:sldId id="362" r:id="rId25"/>
  </p:sldIdLst>
  <p:sldSz cx="10704513" cy="6016625"/>
  <p:notesSz cx="7559675" cy="10691813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1" clrIdx="0"/>
  <p:cmAuthor id="2" name="陈 伟佳" initials="陈" lastIdx="0" clrIdx="1"/>
  <p:cmAuthor id="3" name="WPS" initials="W" lastIdx="0" clrIdx="2"/>
  <p:cmAuthor id="4" name="作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12D657F-684A-48E1-99EF-6D5E90079726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FFFFFF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/>
          </a:solidFill>
        </a:fill>
      </a:tcStyle>
    </a:firstRow>
  </a:tblStyle>
  <a:tblStyle styleId="{D4C0E449-50CF-4977-B50F-3F412433C27D}" styleName="表样式 1 17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firstRow>
  </a:tblStyle>
  <a:tblStyle styleId="{7D60DE54-8281-4B34-ADA9-35EACE2E6C31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FFFFFF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/>
          </a:solidFill>
        </a:fill>
      </a:tcStyle>
    </a:firstRow>
  </a:tblStyle>
  <a:tblStyle styleId="{08927007-ADD2-4C47-9D39-69D8E50C383E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FFFFFF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/>
          </a:solidFill>
        </a:fill>
      </a:tcStyle>
    </a:firstRow>
  </a:tblStyle>
  <a:tblStyle styleId="{8FFCA529-7C60-4331-8CC8-E3C9BEEBAB97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FFFFFF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/>
          </a:solidFill>
        </a:fill>
      </a:tcStyle>
    </a:firstRow>
  </a:tblStyle>
  <a:tblStyle styleId="{F7FCEFAE-268A-4862-8EBA-045CB2BD9826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FFFFFF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/>
          </a:solidFill>
        </a:fill>
      </a:tcStyle>
    </a:firstRow>
  </a:tblStyle>
  <a:tblStyle styleId="{075C2AAC-AA29-4412-BA9F-B3B37F2F8464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FFFFFF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/>
          </a:solidFill>
        </a:fill>
      </a:tcStyle>
    </a:firstRow>
  </a:tblStyle>
  <a:tblStyle styleId="{DD4DDA93-439F-4EF6-A79A-35036955F507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FFFFFF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/>
          </a:solidFill>
        </a:fill>
      </a:tcStyle>
    </a:firstRow>
  </a:tblStyle>
  <a:tblStyle styleId="{A3A4FE28-5AB7-45D2-ACAB-C8E29CB53E06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FFFFFF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2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282066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2389" y="1336437"/>
            <a:ext cx="6414897" cy="360838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55968" y="5145282"/>
            <a:ext cx="6047740" cy="420977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282066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569913" y="1336675"/>
            <a:ext cx="6419850" cy="3608388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slideMaster" Target="../slideMasters/slideMaster2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tags" Target="../tags/tag48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tags" Target="../tags/tag47.xml"/><Relationship Id="rId5" Type="http://schemas.openxmlformats.org/officeDocument/2006/relationships/tags" Target="../tags/tag41.xml"/><Relationship Id="rId10" Type="http://schemas.openxmlformats.org/officeDocument/2006/relationships/tags" Target="../tags/tag46.xml"/><Relationship Id="rId4" Type="http://schemas.openxmlformats.org/officeDocument/2006/relationships/tags" Target="../tags/tag40.xml"/><Relationship Id="rId9" Type="http://schemas.openxmlformats.org/officeDocument/2006/relationships/tags" Target="../tags/tag45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13" Type="http://schemas.openxmlformats.org/officeDocument/2006/relationships/tags" Target="../tags/tag61.xml"/><Relationship Id="rId18" Type="http://schemas.openxmlformats.org/officeDocument/2006/relationships/tags" Target="../tags/tag66.xml"/><Relationship Id="rId3" Type="http://schemas.openxmlformats.org/officeDocument/2006/relationships/tags" Target="../tags/tag51.xml"/><Relationship Id="rId21" Type="http://schemas.openxmlformats.org/officeDocument/2006/relationships/tags" Target="../tags/tag69.xml"/><Relationship Id="rId7" Type="http://schemas.openxmlformats.org/officeDocument/2006/relationships/tags" Target="../tags/tag55.xml"/><Relationship Id="rId12" Type="http://schemas.openxmlformats.org/officeDocument/2006/relationships/tags" Target="../tags/tag60.xml"/><Relationship Id="rId17" Type="http://schemas.openxmlformats.org/officeDocument/2006/relationships/tags" Target="../tags/tag65.xml"/><Relationship Id="rId2" Type="http://schemas.openxmlformats.org/officeDocument/2006/relationships/tags" Target="../tags/tag50.xml"/><Relationship Id="rId16" Type="http://schemas.openxmlformats.org/officeDocument/2006/relationships/tags" Target="../tags/tag64.xml"/><Relationship Id="rId20" Type="http://schemas.openxmlformats.org/officeDocument/2006/relationships/tags" Target="../tags/tag68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tags" Target="../tags/tag59.xml"/><Relationship Id="rId5" Type="http://schemas.openxmlformats.org/officeDocument/2006/relationships/tags" Target="../tags/tag53.xml"/><Relationship Id="rId15" Type="http://schemas.openxmlformats.org/officeDocument/2006/relationships/tags" Target="../tags/tag63.xml"/><Relationship Id="rId10" Type="http://schemas.openxmlformats.org/officeDocument/2006/relationships/tags" Target="../tags/tag58.xml"/><Relationship Id="rId19" Type="http://schemas.openxmlformats.org/officeDocument/2006/relationships/tags" Target="../tags/tag67.xml"/><Relationship Id="rId4" Type="http://schemas.openxmlformats.org/officeDocument/2006/relationships/tags" Target="../tags/tag52.xml"/><Relationship Id="rId9" Type="http://schemas.openxmlformats.org/officeDocument/2006/relationships/tags" Target="../tags/tag57.xml"/><Relationship Id="rId14" Type="http://schemas.openxmlformats.org/officeDocument/2006/relationships/tags" Target="../tags/tag62.xml"/><Relationship Id="rId22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9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4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9.xml"/><Relationship Id="rId4" Type="http://schemas.openxmlformats.org/officeDocument/2006/relationships/tags" Target="../tags/tag98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13" Type="http://schemas.openxmlformats.org/officeDocument/2006/relationships/tags" Target="../tags/tag112.xml"/><Relationship Id="rId18" Type="http://schemas.openxmlformats.org/officeDocument/2006/relationships/tags" Target="../tags/tag117.xml"/><Relationship Id="rId3" Type="http://schemas.openxmlformats.org/officeDocument/2006/relationships/tags" Target="../tags/tag102.xml"/><Relationship Id="rId21" Type="http://schemas.openxmlformats.org/officeDocument/2006/relationships/tags" Target="../tags/tag120.xml"/><Relationship Id="rId7" Type="http://schemas.openxmlformats.org/officeDocument/2006/relationships/tags" Target="../tags/tag106.xml"/><Relationship Id="rId12" Type="http://schemas.openxmlformats.org/officeDocument/2006/relationships/tags" Target="../tags/tag111.xml"/><Relationship Id="rId17" Type="http://schemas.openxmlformats.org/officeDocument/2006/relationships/tags" Target="../tags/tag116.xml"/><Relationship Id="rId2" Type="http://schemas.openxmlformats.org/officeDocument/2006/relationships/tags" Target="../tags/tag101.xml"/><Relationship Id="rId16" Type="http://schemas.openxmlformats.org/officeDocument/2006/relationships/tags" Target="../tags/tag115.xml"/><Relationship Id="rId20" Type="http://schemas.openxmlformats.org/officeDocument/2006/relationships/tags" Target="../tags/tag119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tags" Target="../tags/tag110.xml"/><Relationship Id="rId5" Type="http://schemas.openxmlformats.org/officeDocument/2006/relationships/tags" Target="../tags/tag104.xml"/><Relationship Id="rId15" Type="http://schemas.openxmlformats.org/officeDocument/2006/relationships/tags" Target="../tags/tag114.xml"/><Relationship Id="rId23" Type="http://schemas.openxmlformats.org/officeDocument/2006/relationships/slideMaster" Target="../slideMasters/slideMaster2.xml"/><Relationship Id="rId10" Type="http://schemas.openxmlformats.org/officeDocument/2006/relationships/tags" Target="../tags/tag109.xml"/><Relationship Id="rId19" Type="http://schemas.openxmlformats.org/officeDocument/2006/relationships/tags" Target="../tags/tag118.xml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tags" Target="../tags/tag113.xml"/><Relationship Id="rId22" Type="http://schemas.openxmlformats.org/officeDocument/2006/relationships/tags" Target="../tags/tag12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tags" Target="../tags/tag24.xml"/><Relationship Id="rId18" Type="http://schemas.openxmlformats.org/officeDocument/2006/relationships/tags" Target="../tags/tag29.xml"/><Relationship Id="rId3" Type="http://schemas.openxmlformats.org/officeDocument/2006/relationships/tags" Target="../tags/tag14.xml"/><Relationship Id="rId21" Type="http://schemas.openxmlformats.org/officeDocument/2006/relationships/slideMaster" Target="../slideMasters/slideMaster2.xml"/><Relationship Id="rId7" Type="http://schemas.openxmlformats.org/officeDocument/2006/relationships/tags" Target="../tags/tag18.xml"/><Relationship Id="rId12" Type="http://schemas.openxmlformats.org/officeDocument/2006/relationships/tags" Target="../tags/tag23.xml"/><Relationship Id="rId17" Type="http://schemas.openxmlformats.org/officeDocument/2006/relationships/tags" Target="../tags/tag28.xml"/><Relationship Id="rId2" Type="http://schemas.openxmlformats.org/officeDocument/2006/relationships/tags" Target="../tags/tag13.xml"/><Relationship Id="rId16" Type="http://schemas.openxmlformats.org/officeDocument/2006/relationships/tags" Target="../tags/tag27.xml"/><Relationship Id="rId20" Type="http://schemas.openxmlformats.org/officeDocument/2006/relationships/tags" Target="../tags/tag31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5" Type="http://schemas.openxmlformats.org/officeDocument/2006/relationships/tags" Target="../tags/tag16.xml"/><Relationship Id="rId15" Type="http://schemas.openxmlformats.org/officeDocument/2006/relationships/tags" Target="../tags/tag26.xml"/><Relationship Id="rId10" Type="http://schemas.openxmlformats.org/officeDocument/2006/relationships/tags" Target="../tags/tag21.xml"/><Relationship Id="rId19" Type="http://schemas.openxmlformats.org/officeDocument/2006/relationships/tags" Target="../tags/tag30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tags" Target="../tags/tag2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3986" y="0"/>
            <a:ext cx="10696222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 dirty="0"/>
          </a:p>
        </p:txBody>
      </p:sp>
      <p:sp>
        <p:nvSpPr>
          <p:cNvPr id="10" name="任意多边形: 形状 9"/>
          <p:cNvSpPr/>
          <p:nvPr userDrawn="1">
            <p:custDataLst>
              <p:tags r:id="rId2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5" name="椭圆 4"/>
          <p:cNvSpPr/>
          <p:nvPr userDrawn="1">
            <p:custDataLst>
              <p:tags r:id="rId4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6" name="椭圆 5"/>
          <p:cNvSpPr/>
          <p:nvPr userDrawn="1">
            <p:custDataLst>
              <p:tags r:id="rId5"/>
            </p:custDataLst>
          </p:nvPr>
        </p:nvSpPr>
        <p:spPr>
          <a:xfrm flipH="1">
            <a:off x="1082569" y="952632"/>
            <a:ext cx="4111360" cy="4111360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35000">
                  <a:schemeClr val="tx2">
                    <a:alpha val="0"/>
                  </a:schemeClr>
                </a:gs>
                <a:gs pos="100000">
                  <a:schemeClr val="tx2">
                    <a:alpha val="1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任意多边形 11"/>
          <p:cNvSpPr/>
          <p:nvPr userDrawn="1">
            <p:custDataLst>
              <p:tags r:id="rId6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7"/>
            </p:custDataLst>
          </p:nvPr>
        </p:nvSpPr>
        <p:spPr>
          <a:xfrm>
            <a:off x="1931740" y="1801804"/>
            <a:ext cx="2413018" cy="2413018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88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4" name="圆: 空心 13"/>
          <p:cNvSpPr/>
          <p:nvPr userDrawn="1">
            <p:custDataLst>
              <p:tags r:id="rId8"/>
            </p:custDataLst>
          </p:nvPr>
        </p:nvSpPr>
        <p:spPr>
          <a:xfrm>
            <a:off x="1454962" y="1325026"/>
            <a:ext cx="3366574" cy="3366574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2354237" y="2247046"/>
            <a:ext cx="1568023" cy="948455"/>
          </a:xfrm>
        </p:spPr>
        <p:txBody>
          <a:bodyPr wrap="square" anchor="b">
            <a:normAutofit/>
          </a:bodyPr>
          <a:lstStyle>
            <a:lvl1pPr algn="ctr">
              <a:defRPr sz="4210"/>
            </a:lvl1pPr>
          </a:lstStyle>
          <a:p>
            <a:r>
              <a:rPr lang="zh-CN" altLang="en-US" dirty="0"/>
              <a:t>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: 形状 27"/>
          <p:cNvSpPr/>
          <p:nvPr userDrawn="1">
            <p:custDataLst>
              <p:tags r:id="rId1"/>
            </p:custDataLst>
          </p:nvPr>
        </p:nvSpPr>
        <p:spPr>
          <a:xfrm>
            <a:off x="3986" y="0"/>
            <a:ext cx="10696222" cy="6016625"/>
          </a:xfrm>
          <a:custGeom>
            <a:avLst/>
            <a:gdLst>
              <a:gd name="connsiteX0" fmla="*/ 0 w 12192000"/>
              <a:gd name="connsiteY0" fmla="*/ 0 h 6858000"/>
              <a:gd name="connsiteX1" fmla="*/ 6714528 w 12192000"/>
              <a:gd name="connsiteY1" fmla="*/ 0 h 6858000"/>
              <a:gd name="connsiteX2" fmla="*/ 8846903 w 12192000"/>
              <a:gd name="connsiteY2" fmla="*/ 0 h 6858000"/>
              <a:gd name="connsiteX3" fmla="*/ 10046350 w 12192000"/>
              <a:gd name="connsiteY3" fmla="*/ 0 h 6858000"/>
              <a:gd name="connsiteX4" fmla="*/ 10074290 w 12192000"/>
              <a:gd name="connsiteY4" fmla="*/ 13335 h 6858000"/>
              <a:gd name="connsiteX5" fmla="*/ 12192000 w 12192000"/>
              <a:gd name="connsiteY5" fmla="*/ 3429000 h 6858000"/>
              <a:gd name="connsiteX6" fmla="*/ 10074290 w 12192000"/>
              <a:gd name="connsiteY6" fmla="*/ 6844665 h 6858000"/>
              <a:gd name="connsiteX7" fmla="*/ 10046350 w 12192000"/>
              <a:gd name="connsiteY7" fmla="*/ 6858000 h 6858000"/>
              <a:gd name="connsiteX8" fmla="*/ 8846903 w 12192000"/>
              <a:gd name="connsiteY8" fmla="*/ 6858000 h 6858000"/>
              <a:gd name="connsiteX9" fmla="*/ 6714528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14528" y="0"/>
                </a:lnTo>
                <a:lnTo>
                  <a:pt x="8846903" y="0"/>
                </a:lnTo>
                <a:lnTo>
                  <a:pt x="10046350" y="0"/>
                </a:lnTo>
                <a:lnTo>
                  <a:pt x="10074290" y="13335"/>
                </a:lnTo>
                <a:cubicBezTo>
                  <a:pt x="11329676" y="637540"/>
                  <a:pt x="12192000" y="1932305"/>
                  <a:pt x="12192000" y="3429000"/>
                </a:cubicBezTo>
                <a:cubicBezTo>
                  <a:pt x="12192000" y="4925695"/>
                  <a:pt x="11329676" y="6220460"/>
                  <a:pt x="10074290" y="6844665"/>
                </a:cubicBezTo>
                <a:lnTo>
                  <a:pt x="10046350" y="6858000"/>
                </a:lnTo>
                <a:lnTo>
                  <a:pt x="8846903" y="6858000"/>
                </a:lnTo>
                <a:lnTo>
                  <a:pt x="671452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2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67000">
                <a:schemeClr val="accent1">
                  <a:alpha val="10000"/>
                </a:schemeClr>
              </a:gs>
            </a:gsLst>
            <a:lin ang="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7" name="椭圆 6"/>
          <p:cNvSpPr/>
          <p:nvPr userDrawn="1">
            <p:custDataLst>
              <p:tags r:id="rId2"/>
            </p:custDataLst>
          </p:nvPr>
        </p:nvSpPr>
        <p:spPr>
          <a:xfrm>
            <a:off x="4581546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3"/>
            </p:custDataLst>
          </p:nvPr>
        </p:nvSpPr>
        <p:spPr>
          <a:xfrm>
            <a:off x="5192455" y="735365"/>
            <a:ext cx="4545894" cy="4545894"/>
          </a:xfrm>
          <a:prstGeom prst="ellipse">
            <a:avLst/>
          </a:prstGeom>
          <a:gradFill flip="none" rotWithShape="1">
            <a:gsLst>
              <a:gs pos="55000">
                <a:schemeClr val="accent1">
                  <a:alpha val="0"/>
                </a:schemeClr>
              </a:gs>
              <a:gs pos="0">
                <a:schemeClr val="accent1">
                  <a:alpha val="25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>
          <a:xfrm>
            <a:off x="3700852" y="2013767"/>
            <a:ext cx="1092603" cy="0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弧形 12"/>
          <p:cNvSpPr/>
          <p:nvPr>
            <p:custDataLst>
              <p:tags r:id="rId5"/>
            </p:custDataLst>
          </p:nvPr>
        </p:nvSpPr>
        <p:spPr>
          <a:xfrm flipH="1" flipV="1">
            <a:off x="4632305" y="1849645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4" name="弧形 13"/>
          <p:cNvSpPr/>
          <p:nvPr>
            <p:custDataLst>
              <p:tags r:id="rId6"/>
            </p:custDataLst>
          </p:nvPr>
        </p:nvSpPr>
        <p:spPr>
          <a:xfrm flipH="1">
            <a:off x="4632305" y="2013883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5" name="空心弧 14"/>
          <p:cNvSpPr/>
          <p:nvPr userDrawn="1">
            <p:custDataLst>
              <p:tags r:id="rId7"/>
            </p:custDataLst>
          </p:nvPr>
        </p:nvSpPr>
        <p:spPr>
          <a:xfrm flipH="1">
            <a:off x="5620306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圆: 空心 15"/>
          <p:cNvSpPr/>
          <p:nvPr userDrawn="1">
            <p:custDataLst>
              <p:tags r:id="rId8"/>
            </p:custDataLst>
          </p:nvPr>
        </p:nvSpPr>
        <p:spPr>
          <a:xfrm flipH="1">
            <a:off x="6012454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5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椭圆 17"/>
          <p:cNvSpPr/>
          <p:nvPr userDrawn="1">
            <p:custDataLst>
              <p:tags r:id="rId9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9" name="椭圆 18"/>
          <p:cNvSpPr/>
          <p:nvPr userDrawn="1">
            <p:custDataLst>
              <p:tags r:id="rId10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0" name="椭圆 19"/>
          <p:cNvSpPr/>
          <p:nvPr userDrawn="1">
            <p:custDataLst>
              <p:tags r:id="rId11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>
            <p:custDataLst>
              <p:tags r:id="rId12"/>
            </p:custDataLst>
          </p:nvPr>
        </p:nvSpPr>
        <p:spPr>
          <a:xfrm flipH="1">
            <a:off x="7167764" y="2277922"/>
            <a:ext cx="971312" cy="1508219"/>
          </a:xfrm>
          <a:custGeom>
            <a:avLst/>
            <a:gdLst>
              <a:gd name="connsiteX0" fmla="*/ 951067 w 1037772"/>
              <a:gd name="connsiteY0" fmla="*/ 2112 h 1361220"/>
              <a:gd name="connsiteX1" fmla="*/ 900574 w 1037772"/>
              <a:gd name="connsiteY1" fmla="*/ 4084 h 1361220"/>
              <a:gd name="connsiteX2" fmla="*/ 78803 w 1037772"/>
              <a:gd name="connsiteY2" fmla="*/ 234841 h 1361220"/>
              <a:gd name="connsiteX3" fmla="*/ 0 w 1037772"/>
              <a:gd name="connsiteY3" fmla="*/ 338819 h 1361220"/>
              <a:gd name="connsiteX4" fmla="*/ 0 w 1037772"/>
              <a:gd name="connsiteY4" fmla="*/ 516619 h 1361220"/>
              <a:gd name="connsiteX5" fmla="*/ 0 w 1037772"/>
              <a:gd name="connsiteY5" fmla="*/ 772817 h 1361220"/>
              <a:gd name="connsiteX6" fmla="*/ 0 w 1037772"/>
              <a:gd name="connsiteY6" fmla="*/ 950617 h 1361220"/>
              <a:gd name="connsiteX7" fmla="*/ 0 w 1037772"/>
              <a:gd name="connsiteY7" fmla="*/ 1016162 h 1361220"/>
              <a:gd name="connsiteX8" fmla="*/ 1 w 1037772"/>
              <a:gd name="connsiteY8" fmla="*/ 1016167 h 1361220"/>
              <a:gd name="connsiteX9" fmla="*/ 1 w 1037772"/>
              <a:gd name="connsiteY9" fmla="*/ 1232702 h 1361220"/>
              <a:gd name="connsiteX10" fmla="*/ 128519 w 1037772"/>
              <a:gd name="connsiteY10" fmla="*/ 1361220 h 1361220"/>
              <a:gd name="connsiteX11" fmla="*/ 909254 w 1037772"/>
              <a:gd name="connsiteY11" fmla="*/ 1361220 h 1361220"/>
              <a:gd name="connsiteX12" fmla="*/ 1037772 w 1037772"/>
              <a:gd name="connsiteY12" fmla="*/ 1232702 h 1361220"/>
              <a:gd name="connsiteX13" fmla="*/ 1037772 w 1037772"/>
              <a:gd name="connsiteY13" fmla="*/ 950617 h 1361220"/>
              <a:gd name="connsiteX14" fmla="*/ 1037772 w 1037772"/>
              <a:gd name="connsiteY14" fmla="*/ 772817 h 1361220"/>
              <a:gd name="connsiteX15" fmla="*/ 1037772 w 1037772"/>
              <a:gd name="connsiteY15" fmla="*/ 719383 h 1361220"/>
              <a:gd name="connsiteX16" fmla="*/ 1037772 w 1037772"/>
              <a:gd name="connsiteY16" fmla="*/ 541583 h 1361220"/>
              <a:gd name="connsiteX17" fmla="*/ 1037771 w 1037772"/>
              <a:gd name="connsiteY17" fmla="*/ 541578 h 1361220"/>
              <a:gd name="connsiteX18" fmla="*/ 1037771 w 1037772"/>
              <a:gd name="connsiteY18" fmla="*/ 285862 h 1361220"/>
              <a:gd name="connsiteX19" fmla="*/ 1037771 w 1037772"/>
              <a:gd name="connsiteY19" fmla="*/ 108062 h 1361220"/>
              <a:gd name="connsiteX20" fmla="*/ 951067 w 1037772"/>
              <a:gd name="connsiteY20" fmla="*/ 2112 h 136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7772" h="1361220">
                <a:moveTo>
                  <a:pt x="951067" y="2112"/>
                </a:moveTo>
                <a:cubicBezTo>
                  <a:pt x="934976" y="-1141"/>
                  <a:pt x="917793" y="-751"/>
                  <a:pt x="900574" y="4084"/>
                </a:cubicBezTo>
                <a:lnTo>
                  <a:pt x="78803" y="234841"/>
                </a:lnTo>
                <a:cubicBezTo>
                  <a:pt x="32230" y="247919"/>
                  <a:pt x="0" y="290446"/>
                  <a:pt x="0" y="338819"/>
                </a:cubicBezTo>
                <a:lnTo>
                  <a:pt x="0" y="516619"/>
                </a:lnTo>
                <a:lnTo>
                  <a:pt x="0" y="772817"/>
                </a:lnTo>
                <a:lnTo>
                  <a:pt x="0" y="950617"/>
                </a:lnTo>
                <a:lnTo>
                  <a:pt x="0" y="1016162"/>
                </a:lnTo>
                <a:lnTo>
                  <a:pt x="1" y="1016167"/>
                </a:lnTo>
                <a:lnTo>
                  <a:pt x="1" y="1232702"/>
                </a:lnTo>
                <a:cubicBezTo>
                  <a:pt x="1" y="1303681"/>
                  <a:pt x="57540" y="1361220"/>
                  <a:pt x="128519" y="1361220"/>
                </a:cubicBezTo>
                <a:lnTo>
                  <a:pt x="909254" y="1361220"/>
                </a:lnTo>
                <a:cubicBezTo>
                  <a:pt x="980233" y="1361220"/>
                  <a:pt x="1037772" y="1303681"/>
                  <a:pt x="1037772" y="1232702"/>
                </a:cubicBezTo>
                <a:lnTo>
                  <a:pt x="1037772" y="950617"/>
                </a:lnTo>
                <a:lnTo>
                  <a:pt x="1037772" y="772817"/>
                </a:lnTo>
                <a:lnTo>
                  <a:pt x="1037772" y="719383"/>
                </a:lnTo>
                <a:lnTo>
                  <a:pt x="1037772" y="541583"/>
                </a:lnTo>
                <a:lnTo>
                  <a:pt x="1037771" y="541578"/>
                </a:lnTo>
                <a:lnTo>
                  <a:pt x="1037771" y="285862"/>
                </a:lnTo>
                <a:lnTo>
                  <a:pt x="1037771" y="108062"/>
                </a:lnTo>
                <a:cubicBezTo>
                  <a:pt x="1037771" y="54409"/>
                  <a:pt x="999339" y="11869"/>
                  <a:pt x="951067" y="21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3" name="任意多边形: 形状 22"/>
          <p:cNvSpPr/>
          <p:nvPr>
            <p:custDataLst>
              <p:tags r:id="rId13"/>
            </p:custDataLst>
          </p:nvPr>
        </p:nvSpPr>
        <p:spPr>
          <a:xfrm flipH="1">
            <a:off x="7575050" y="2519833"/>
            <a:ext cx="641018" cy="1166706"/>
          </a:xfrm>
          <a:custGeom>
            <a:avLst/>
            <a:gdLst>
              <a:gd name="connsiteX0" fmla="*/ 565426 w 693938"/>
              <a:gd name="connsiteY0" fmla="*/ 0 h 1263025"/>
              <a:gd name="connsiteX1" fmla="*/ 78803 w 693938"/>
              <a:gd name="connsiteY1" fmla="*/ 136646 h 1263025"/>
              <a:gd name="connsiteX2" fmla="*/ 0 w 693938"/>
              <a:gd name="connsiteY2" fmla="*/ 240624 h 1263025"/>
              <a:gd name="connsiteX3" fmla="*/ 0 w 693938"/>
              <a:gd name="connsiteY3" fmla="*/ 418424 h 1263025"/>
              <a:gd name="connsiteX4" fmla="*/ 0 w 693938"/>
              <a:gd name="connsiteY4" fmla="*/ 674622 h 1263025"/>
              <a:gd name="connsiteX5" fmla="*/ 0 w 693938"/>
              <a:gd name="connsiteY5" fmla="*/ 852422 h 1263025"/>
              <a:gd name="connsiteX6" fmla="*/ 0 w 693938"/>
              <a:gd name="connsiteY6" fmla="*/ 917967 h 1263025"/>
              <a:gd name="connsiteX7" fmla="*/ 1 w 693938"/>
              <a:gd name="connsiteY7" fmla="*/ 917972 h 1263025"/>
              <a:gd name="connsiteX8" fmla="*/ 1 w 693938"/>
              <a:gd name="connsiteY8" fmla="*/ 1134507 h 1263025"/>
              <a:gd name="connsiteX9" fmla="*/ 128519 w 693938"/>
              <a:gd name="connsiteY9" fmla="*/ 1263025 h 1263025"/>
              <a:gd name="connsiteX10" fmla="*/ 693938 w 693938"/>
              <a:gd name="connsiteY10" fmla="*/ 1263025 h 1263025"/>
              <a:gd name="connsiteX11" fmla="*/ 643918 w 693938"/>
              <a:gd name="connsiteY11" fmla="*/ 1252927 h 1263025"/>
              <a:gd name="connsiteX12" fmla="*/ 565425 w 693938"/>
              <a:gd name="connsiteY12" fmla="*/ 1134508 h 1263025"/>
              <a:gd name="connsiteX13" fmla="*/ 565425 w 693938"/>
              <a:gd name="connsiteY13" fmla="*/ 144939 h 1263025"/>
              <a:gd name="connsiteX14" fmla="*/ 565426 w 693938"/>
              <a:gd name="connsiteY14" fmla="*/ 144934 h 126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3938" h="1263025">
                <a:moveTo>
                  <a:pt x="565426" y="0"/>
                </a:moveTo>
                <a:lnTo>
                  <a:pt x="78803" y="136646"/>
                </a:lnTo>
                <a:cubicBezTo>
                  <a:pt x="32230" y="149724"/>
                  <a:pt x="0" y="192251"/>
                  <a:pt x="0" y="240624"/>
                </a:cubicBezTo>
                <a:lnTo>
                  <a:pt x="0" y="418424"/>
                </a:lnTo>
                <a:lnTo>
                  <a:pt x="0" y="674622"/>
                </a:lnTo>
                <a:lnTo>
                  <a:pt x="0" y="852422"/>
                </a:lnTo>
                <a:lnTo>
                  <a:pt x="0" y="917967"/>
                </a:lnTo>
                <a:lnTo>
                  <a:pt x="1" y="917972"/>
                </a:lnTo>
                <a:lnTo>
                  <a:pt x="1" y="1134507"/>
                </a:lnTo>
                <a:cubicBezTo>
                  <a:pt x="1" y="1205486"/>
                  <a:pt x="57540" y="1263025"/>
                  <a:pt x="128519" y="1263025"/>
                </a:cubicBezTo>
                <a:lnTo>
                  <a:pt x="693938" y="1263025"/>
                </a:lnTo>
                <a:lnTo>
                  <a:pt x="643918" y="1252927"/>
                </a:lnTo>
                <a:cubicBezTo>
                  <a:pt x="597791" y="1233417"/>
                  <a:pt x="565425" y="1187742"/>
                  <a:pt x="565425" y="1134508"/>
                </a:cubicBezTo>
                <a:lnTo>
                  <a:pt x="565425" y="144939"/>
                </a:lnTo>
                <a:lnTo>
                  <a:pt x="565426" y="144934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22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4" name="任意多边形: 形状 23"/>
          <p:cNvSpPr/>
          <p:nvPr>
            <p:custDataLst>
              <p:tags r:id="rId14"/>
            </p:custDataLst>
          </p:nvPr>
        </p:nvSpPr>
        <p:spPr>
          <a:xfrm>
            <a:off x="6774274" y="2230485"/>
            <a:ext cx="910453" cy="1456053"/>
          </a:xfrm>
          <a:custGeom>
            <a:avLst/>
            <a:gdLst>
              <a:gd name="connsiteX0" fmla="*/ 951067 w 1037772"/>
              <a:gd name="connsiteY0" fmla="*/ 2112 h 1659670"/>
              <a:gd name="connsiteX1" fmla="*/ 1037771 w 1037772"/>
              <a:gd name="connsiteY1" fmla="*/ 108062 h 1659670"/>
              <a:gd name="connsiteX2" fmla="*/ 1037771 w 1037772"/>
              <a:gd name="connsiteY2" fmla="*/ 541578 h 1659670"/>
              <a:gd name="connsiteX3" fmla="*/ 1037772 w 1037772"/>
              <a:gd name="connsiteY3" fmla="*/ 541583 h 1659670"/>
              <a:gd name="connsiteX4" fmla="*/ 1037772 w 1037772"/>
              <a:gd name="connsiteY4" fmla="*/ 1531152 h 1659670"/>
              <a:gd name="connsiteX5" fmla="*/ 909254 w 1037772"/>
              <a:gd name="connsiteY5" fmla="*/ 1659670 h 1659670"/>
              <a:gd name="connsiteX6" fmla="*/ 128519 w 1037772"/>
              <a:gd name="connsiteY6" fmla="*/ 1659670 h 1659670"/>
              <a:gd name="connsiteX7" fmla="*/ 1 w 1037772"/>
              <a:gd name="connsiteY7" fmla="*/ 1531152 h 1659670"/>
              <a:gd name="connsiteX8" fmla="*/ 1 w 1037772"/>
              <a:gd name="connsiteY8" fmla="*/ 1314617 h 1659670"/>
              <a:gd name="connsiteX9" fmla="*/ 0 w 1037772"/>
              <a:gd name="connsiteY9" fmla="*/ 1314612 h 1659670"/>
              <a:gd name="connsiteX10" fmla="*/ 0 w 1037772"/>
              <a:gd name="connsiteY10" fmla="*/ 338819 h 1659670"/>
              <a:gd name="connsiteX11" fmla="*/ 78803 w 1037772"/>
              <a:gd name="connsiteY11" fmla="*/ 234841 h 1659670"/>
              <a:gd name="connsiteX12" fmla="*/ 900574 w 1037772"/>
              <a:gd name="connsiteY12" fmla="*/ 4084 h 1659670"/>
              <a:gd name="connsiteX13" fmla="*/ 951067 w 1037772"/>
              <a:gd name="connsiteY13" fmla="*/ 2112 h 165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7772" h="1659670">
                <a:moveTo>
                  <a:pt x="951067" y="2112"/>
                </a:moveTo>
                <a:cubicBezTo>
                  <a:pt x="999339" y="11869"/>
                  <a:pt x="1037771" y="54409"/>
                  <a:pt x="1037771" y="108062"/>
                </a:cubicBezTo>
                <a:lnTo>
                  <a:pt x="1037771" y="541578"/>
                </a:lnTo>
                <a:lnTo>
                  <a:pt x="1037772" y="541583"/>
                </a:lnTo>
                <a:lnTo>
                  <a:pt x="1037772" y="1531152"/>
                </a:lnTo>
                <a:cubicBezTo>
                  <a:pt x="1037772" y="1602131"/>
                  <a:pt x="980233" y="1659670"/>
                  <a:pt x="909254" y="1659670"/>
                </a:cubicBezTo>
                <a:lnTo>
                  <a:pt x="128519" y="1659670"/>
                </a:lnTo>
                <a:cubicBezTo>
                  <a:pt x="57540" y="1659670"/>
                  <a:pt x="1" y="1602131"/>
                  <a:pt x="1" y="1531152"/>
                </a:cubicBezTo>
                <a:lnTo>
                  <a:pt x="1" y="1314617"/>
                </a:lnTo>
                <a:lnTo>
                  <a:pt x="0" y="1314612"/>
                </a:lnTo>
                <a:lnTo>
                  <a:pt x="0" y="338819"/>
                </a:lnTo>
                <a:cubicBezTo>
                  <a:pt x="0" y="290446"/>
                  <a:pt x="32230" y="247919"/>
                  <a:pt x="78803" y="234841"/>
                </a:cubicBezTo>
                <a:lnTo>
                  <a:pt x="900574" y="4084"/>
                </a:lnTo>
                <a:cubicBezTo>
                  <a:pt x="917793" y="-751"/>
                  <a:pt x="934976" y="-1141"/>
                  <a:pt x="951067" y="2112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5" name="任意多边形 24"/>
          <p:cNvSpPr/>
          <p:nvPr>
            <p:custDataLst>
              <p:tags r:id="rId15"/>
            </p:custDataLst>
          </p:nvPr>
        </p:nvSpPr>
        <p:spPr>
          <a:xfrm flipH="1">
            <a:off x="6903557" y="3218101"/>
            <a:ext cx="503714" cy="2099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4" h="377">
                <a:moveTo>
                  <a:pt x="449" y="0"/>
                </a:moveTo>
                <a:lnTo>
                  <a:pt x="904" y="0"/>
                </a:lnTo>
                <a:lnTo>
                  <a:pt x="904" y="125"/>
                </a:lnTo>
                <a:lnTo>
                  <a:pt x="449" y="125"/>
                </a:lnTo>
                <a:lnTo>
                  <a:pt x="449" y="0"/>
                </a:lnTo>
                <a:close/>
                <a:moveTo>
                  <a:pt x="0" y="252"/>
                </a:moveTo>
                <a:lnTo>
                  <a:pt x="904" y="252"/>
                </a:lnTo>
                <a:lnTo>
                  <a:pt x="904" y="377"/>
                </a:lnTo>
                <a:lnTo>
                  <a:pt x="0" y="377"/>
                </a:lnTo>
                <a:lnTo>
                  <a:pt x="0" y="2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16"/>
            </p:custDataLst>
          </p:nvPr>
        </p:nvSpPr>
        <p:spPr>
          <a:xfrm>
            <a:off x="1343120" y="2462826"/>
            <a:ext cx="4437941" cy="1279903"/>
          </a:xfrm>
        </p:spPr>
        <p:txBody>
          <a:bodyPr wrap="square" anchor="b">
            <a:normAutofit/>
          </a:bodyPr>
          <a:lstStyle>
            <a:lvl1pPr algn="l">
              <a:defRPr sz="421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 hasCustomPrompt="1"/>
            <p:custDataLst>
              <p:tags r:id="rId17"/>
            </p:custDataLst>
          </p:nvPr>
        </p:nvSpPr>
        <p:spPr>
          <a:xfrm>
            <a:off x="1343120" y="3823907"/>
            <a:ext cx="4437941" cy="821167"/>
          </a:xfrm>
        </p:spPr>
        <p:txBody>
          <a:bodyPr wrap="square">
            <a:normAutofit/>
          </a:bodyPr>
          <a:lstStyle>
            <a:lvl1pPr marL="0" indent="0" algn="l">
              <a:buNone/>
              <a:defRPr lang="zh-CN" altLang="en-US" sz="1405" b="1" kern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132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2pPr>
            <a:lvl3pPr marL="802005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3pPr>
            <a:lvl4pPr marL="120332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464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533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665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0797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0865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单击此处编辑副标题</a:t>
            </a:r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18"/>
            </p:custDataLst>
          </p:nvPr>
        </p:nvSpPr>
        <p:spPr>
          <a:xfrm>
            <a:off x="1341014" y="1350523"/>
            <a:ext cx="2295231" cy="1073833"/>
          </a:xfrm>
        </p:spPr>
        <p:txBody>
          <a:bodyPr wrap="none" anchor="b" anchorCtr="0">
            <a:normAutofit/>
          </a:bodyPr>
          <a:lstStyle>
            <a:lvl1pPr marL="0" indent="0" algn="l">
              <a:buNone/>
              <a:defRPr sz="579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1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2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14562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418949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614562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14562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3"/>
            </p:custDataLst>
          </p:nvPr>
        </p:nvSpPr>
        <p:spPr>
          <a:xfrm>
            <a:off x="5418949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5418949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14562" y="315873"/>
            <a:ext cx="9476741" cy="5104104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614562" y="1142045"/>
            <a:ext cx="9474200" cy="355798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105" b="0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 userDrawn="1">
            <p:custDataLst>
              <p:tags r:id="rId1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341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椭圆 11"/>
          <p:cNvSpPr/>
          <p:nvPr userDrawn="1">
            <p:custDataLst>
              <p:tags r:id="rId2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3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5" name="任意多边形 14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空心弧 15"/>
          <p:cNvSpPr/>
          <p:nvPr userDrawn="1">
            <p:custDataLst>
              <p:tags r:id="rId5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圆: 空心 16"/>
          <p:cNvSpPr/>
          <p:nvPr userDrawn="1">
            <p:custDataLst>
              <p:tags r:id="rId6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5000"/>
                </a:schemeClr>
              </a:gs>
              <a:gs pos="0">
                <a:schemeClr val="accent1">
                  <a:alpha val="3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椭圆 18"/>
          <p:cNvSpPr/>
          <p:nvPr userDrawn="1">
            <p:custDataLst>
              <p:tags r:id="rId7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1" name="椭圆 20"/>
          <p:cNvSpPr/>
          <p:nvPr userDrawn="1">
            <p:custDataLst>
              <p:tags r:id="rId8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椭圆 21"/>
          <p:cNvSpPr/>
          <p:nvPr userDrawn="1">
            <p:custDataLst>
              <p:tags r:id="rId9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5" name="矩形: 圆角 24"/>
          <p:cNvSpPr/>
          <p:nvPr>
            <p:custDataLst>
              <p:tags r:id="rId10"/>
            </p:custDataLst>
          </p:nvPr>
        </p:nvSpPr>
        <p:spPr>
          <a:xfrm>
            <a:off x="2615593" y="2327984"/>
            <a:ext cx="1124632" cy="1131587"/>
          </a:xfrm>
          <a:prstGeom prst="roundRect">
            <a:avLst>
              <a:gd name="adj" fmla="val 760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6" name="任意多边形: 形状 25"/>
          <p:cNvSpPr/>
          <p:nvPr>
            <p:custDataLst>
              <p:tags r:id="rId11"/>
            </p:custDataLst>
          </p:nvPr>
        </p:nvSpPr>
        <p:spPr>
          <a:xfrm>
            <a:off x="2728288" y="2272279"/>
            <a:ext cx="1031520" cy="1037899"/>
          </a:xfrm>
          <a:custGeom>
            <a:avLst/>
            <a:gdLst>
              <a:gd name="connsiteX0" fmla="*/ 89453 w 1175769"/>
              <a:gd name="connsiteY0" fmla="*/ 0 h 1183041"/>
              <a:gd name="connsiteX1" fmla="*/ 1086316 w 1175769"/>
              <a:gd name="connsiteY1" fmla="*/ 0 h 1183041"/>
              <a:gd name="connsiteX2" fmla="*/ 1175769 w 1175769"/>
              <a:gd name="connsiteY2" fmla="*/ 89453 h 1183041"/>
              <a:gd name="connsiteX3" fmla="*/ 1175769 w 1175769"/>
              <a:gd name="connsiteY3" fmla="*/ 1093588 h 1183041"/>
              <a:gd name="connsiteX4" fmla="*/ 1086316 w 1175769"/>
              <a:gd name="connsiteY4" fmla="*/ 1183041 h 1183041"/>
              <a:gd name="connsiteX5" fmla="*/ 912948 w 1175769"/>
              <a:gd name="connsiteY5" fmla="*/ 1183041 h 1183041"/>
              <a:gd name="connsiteX6" fmla="*/ 912948 w 1175769"/>
              <a:gd name="connsiteY6" fmla="*/ 386921 h 1183041"/>
              <a:gd name="connsiteX7" fmla="*/ 808959 w 1175769"/>
              <a:gd name="connsiteY7" fmla="*/ 282932 h 1183041"/>
              <a:gd name="connsiteX8" fmla="*/ 0 w 1175769"/>
              <a:gd name="connsiteY8" fmla="*/ 282932 h 1183041"/>
              <a:gd name="connsiteX9" fmla="*/ 0 w 1175769"/>
              <a:gd name="connsiteY9" fmla="*/ 89453 h 1183041"/>
              <a:gd name="connsiteX10" fmla="*/ 89453 w 1175769"/>
              <a:gd name="connsiteY10" fmla="*/ 0 h 118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5769" h="1183041">
                <a:moveTo>
                  <a:pt x="89453" y="0"/>
                </a:moveTo>
                <a:lnTo>
                  <a:pt x="1086316" y="0"/>
                </a:lnTo>
                <a:cubicBezTo>
                  <a:pt x="1135720" y="0"/>
                  <a:pt x="1175769" y="40049"/>
                  <a:pt x="1175769" y="89453"/>
                </a:cubicBezTo>
                <a:lnTo>
                  <a:pt x="1175769" y="1093588"/>
                </a:lnTo>
                <a:cubicBezTo>
                  <a:pt x="1175769" y="1142992"/>
                  <a:pt x="1135720" y="1183041"/>
                  <a:pt x="1086316" y="1183041"/>
                </a:cubicBezTo>
                <a:lnTo>
                  <a:pt x="912948" y="1183041"/>
                </a:lnTo>
                <a:lnTo>
                  <a:pt x="912948" y="386921"/>
                </a:lnTo>
                <a:cubicBezTo>
                  <a:pt x="912948" y="329489"/>
                  <a:pt x="866391" y="282932"/>
                  <a:pt x="808959" y="282932"/>
                </a:cubicBezTo>
                <a:lnTo>
                  <a:pt x="0" y="282932"/>
                </a:lnTo>
                <a:lnTo>
                  <a:pt x="0" y="89453"/>
                </a:lnTo>
                <a:cubicBezTo>
                  <a:pt x="0" y="40049"/>
                  <a:pt x="40049" y="0"/>
                  <a:pt x="894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45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7" name="矩形: 圆角 26"/>
          <p:cNvSpPr/>
          <p:nvPr>
            <p:custDataLst>
              <p:tags r:id="rId12"/>
            </p:custDataLst>
          </p:nvPr>
        </p:nvSpPr>
        <p:spPr>
          <a:xfrm>
            <a:off x="2311979" y="2520499"/>
            <a:ext cx="1217252" cy="1199146"/>
          </a:xfrm>
          <a:prstGeom prst="roundRect">
            <a:avLst>
              <a:gd name="adj" fmla="val 7608"/>
            </a:avLst>
          </a:pr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9" name="任意多边形 28"/>
          <p:cNvSpPr/>
          <p:nvPr>
            <p:custDataLst>
              <p:tags r:id="rId13"/>
            </p:custDataLst>
          </p:nvPr>
        </p:nvSpPr>
        <p:spPr>
          <a:xfrm rot="5400000" flipH="1">
            <a:off x="2616533" y="2850863"/>
            <a:ext cx="608144" cy="53841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966">
                <a:moveTo>
                  <a:pt x="0" y="0"/>
                </a:moveTo>
                <a:lnTo>
                  <a:pt x="792" y="0"/>
                </a:lnTo>
                <a:lnTo>
                  <a:pt x="792" y="170"/>
                </a:lnTo>
                <a:lnTo>
                  <a:pt x="0" y="170"/>
                </a:lnTo>
                <a:lnTo>
                  <a:pt x="0" y="0"/>
                </a:lnTo>
                <a:close/>
                <a:moveTo>
                  <a:pt x="0" y="398"/>
                </a:moveTo>
                <a:lnTo>
                  <a:pt x="1092" y="398"/>
                </a:lnTo>
                <a:lnTo>
                  <a:pt x="1092" y="568"/>
                </a:lnTo>
                <a:lnTo>
                  <a:pt x="0" y="568"/>
                </a:lnTo>
                <a:lnTo>
                  <a:pt x="0" y="398"/>
                </a:lnTo>
                <a:close/>
                <a:moveTo>
                  <a:pt x="0" y="796"/>
                </a:moveTo>
                <a:lnTo>
                  <a:pt x="550" y="796"/>
                </a:lnTo>
                <a:lnTo>
                  <a:pt x="550" y="966"/>
                </a:lnTo>
                <a:lnTo>
                  <a:pt x="0" y="966"/>
                </a:lnTo>
                <a:lnTo>
                  <a:pt x="0" y="7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4"/>
            </p:custDataLst>
          </p:nvPr>
        </p:nvSpPr>
        <p:spPr>
          <a:xfrm>
            <a:off x="4199158" y="2303663"/>
            <a:ext cx="5592454" cy="1423120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5"/>
            </p:custDataLst>
          </p:nvPr>
        </p:nvSpPr>
        <p:spPr>
          <a:xfrm>
            <a:off x="4199158" y="1698610"/>
            <a:ext cx="559245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9"/>
            </p:custDataLst>
          </p:nvPr>
        </p:nvSpPr>
        <p:spPr>
          <a:xfrm>
            <a:off x="5552875" y="3766369"/>
            <a:ext cx="2526667" cy="325835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</a:p>
        </p:txBody>
      </p:sp>
      <p:cxnSp>
        <p:nvCxnSpPr>
          <p:cNvPr id="33" name="直接连接符 32"/>
          <p:cNvCxnSpPr/>
          <p:nvPr>
            <p:custDataLst>
              <p:tags r:id="rId20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弧形 35"/>
          <p:cNvSpPr/>
          <p:nvPr>
            <p:custDataLst>
              <p:tags r:id="rId21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8" name="弧形 37"/>
          <p:cNvSpPr/>
          <p:nvPr>
            <p:custDataLst>
              <p:tags r:id="rId22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 rot="10800000">
            <a:off x="4543" y="2228"/>
            <a:ext cx="10695108" cy="6016068"/>
          </a:xfrm>
          <a:prstGeom prst="rect">
            <a:avLst/>
          </a:prstGeom>
          <a:gradFill>
            <a:gsLst>
              <a:gs pos="5000">
                <a:schemeClr val="bg2">
                  <a:lumMod val="80000"/>
                  <a:lumOff val="20000"/>
                </a:schemeClr>
              </a:gs>
              <a:gs pos="100000">
                <a:schemeClr val="bg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/>
          </a:p>
        </p:txBody>
      </p:sp>
      <p:sp>
        <p:nvSpPr>
          <p:cNvPr id="11" name="任意多边形: 形状 10"/>
          <p:cNvSpPr/>
          <p:nvPr userDrawn="1">
            <p:custDataLst>
              <p:tags r:id="rId2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9" name="任意多边形: 形状 8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4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椭圆 16"/>
          <p:cNvSpPr/>
          <p:nvPr userDrawn="1">
            <p:custDataLst>
              <p:tags r:id="rId5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空心弧 17"/>
          <p:cNvSpPr/>
          <p:nvPr userDrawn="1">
            <p:custDataLst>
              <p:tags r:id="rId6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0" name="圆: 空心 19"/>
          <p:cNvSpPr/>
          <p:nvPr userDrawn="1">
            <p:custDataLst>
              <p:tags r:id="rId7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矩形: 圆角 18"/>
          <p:cNvSpPr/>
          <p:nvPr userDrawn="1">
            <p:custDataLst>
              <p:tags r:id="rId8"/>
            </p:custDataLst>
          </p:nvPr>
        </p:nvSpPr>
        <p:spPr>
          <a:xfrm>
            <a:off x="2386847" y="2334538"/>
            <a:ext cx="1421250" cy="1253133"/>
          </a:xfrm>
          <a:prstGeom prst="roundRect">
            <a:avLst>
              <a:gd name="adj" fmla="val 767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 dirty="0"/>
          </a:p>
        </p:txBody>
      </p:sp>
      <p:sp>
        <p:nvSpPr>
          <p:cNvPr id="21" name="任意多边形: 形状 20"/>
          <p:cNvSpPr/>
          <p:nvPr userDrawn="1">
            <p:custDataLst>
              <p:tags r:id="rId9"/>
            </p:custDataLst>
          </p:nvPr>
        </p:nvSpPr>
        <p:spPr>
          <a:xfrm>
            <a:off x="2500866" y="2336919"/>
            <a:ext cx="1185413" cy="400007"/>
          </a:xfrm>
          <a:custGeom>
            <a:avLst/>
            <a:gdLst>
              <a:gd name="connsiteX0" fmla="*/ 142285 w 2011363"/>
              <a:gd name="connsiteY0" fmla="*/ 0 h 678716"/>
              <a:gd name="connsiteX1" fmla="*/ 1869078 w 2011363"/>
              <a:gd name="connsiteY1" fmla="*/ 0 h 678716"/>
              <a:gd name="connsiteX2" fmla="*/ 2011363 w 2011363"/>
              <a:gd name="connsiteY2" fmla="*/ 142285 h 678716"/>
              <a:gd name="connsiteX3" fmla="*/ 2011363 w 2011363"/>
              <a:gd name="connsiteY3" fmla="*/ 678716 h 678716"/>
              <a:gd name="connsiteX4" fmla="*/ 802094 w 2011363"/>
              <a:gd name="connsiteY4" fmla="*/ 678716 h 678716"/>
              <a:gd name="connsiteX5" fmla="*/ 502320 w 2011363"/>
              <a:gd name="connsiteY5" fmla="*/ 446306 h 678716"/>
              <a:gd name="connsiteX6" fmla="*/ 0 w 2011363"/>
              <a:gd name="connsiteY6" fmla="*/ 446306 h 678716"/>
              <a:gd name="connsiteX7" fmla="*/ 0 w 2011363"/>
              <a:gd name="connsiteY7" fmla="*/ 142285 h 678716"/>
              <a:gd name="connsiteX8" fmla="*/ 142285 w 2011363"/>
              <a:gd name="connsiteY8" fmla="*/ 0 h 678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363" h="678716">
                <a:moveTo>
                  <a:pt x="142285" y="0"/>
                </a:moveTo>
                <a:lnTo>
                  <a:pt x="1869078" y="0"/>
                </a:lnTo>
                <a:cubicBezTo>
                  <a:pt x="1947660" y="0"/>
                  <a:pt x="2011363" y="63703"/>
                  <a:pt x="2011363" y="142285"/>
                </a:cubicBezTo>
                <a:lnTo>
                  <a:pt x="2011363" y="678716"/>
                </a:lnTo>
                <a:lnTo>
                  <a:pt x="802094" y="678716"/>
                </a:lnTo>
                <a:lnTo>
                  <a:pt x="502320" y="446306"/>
                </a:lnTo>
                <a:lnTo>
                  <a:pt x="0" y="446306"/>
                </a:lnTo>
                <a:lnTo>
                  <a:pt x="0" y="142285"/>
                </a:lnTo>
                <a:cubicBezTo>
                  <a:pt x="0" y="63703"/>
                  <a:pt x="63703" y="0"/>
                  <a:pt x="1422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 userDrawn="1">
            <p:custDataLst>
              <p:tags r:id="rId10"/>
            </p:custDataLst>
          </p:nvPr>
        </p:nvSpPr>
        <p:spPr>
          <a:xfrm>
            <a:off x="2398977" y="2599953"/>
            <a:ext cx="1389188" cy="1026736"/>
          </a:xfrm>
          <a:custGeom>
            <a:avLst/>
            <a:gdLst>
              <a:gd name="connsiteX0" fmla="*/ 144646 w 2357121"/>
              <a:gd name="connsiteY0" fmla="*/ 0 h 1742124"/>
              <a:gd name="connsiteX1" fmla="*/ 675200 w 2357121"/>
              <a:gd name="connsiteY1" fmla="*/ 0 h 1742124"/>
              <a:gd name="connsiteX2" fmla="*/ 974974 w 2357121"/>
              <a:gd name="connsiteY2" fmla="*/ 232410 h 1742124"/>
              <a:gd name="connsiteX3" fmla="*/ 2212475 w 2357121"/>
              <a:gd name="connsiteY3" fmla="*/ 232410 h 1742124"/>
              <a:gd name="connsiteX4" fmla="*/ 2357121 w 2357121"/>
              <a:gd name="connsiteY4" fmla="*/ 377056 h 1742124"/>
              <a:gd name="connsiteX5" fmla="*/ 2357121 w 2357121"/>
              <a:gd name="connsiteY5" fmla="*/ 409101 h 1742124"/>
              <a:gd name="connsiteX6" fmla="*/ 2357121 w 2357121"/>
              <a:gd name="connsiteY6" fmla="*/ 1365068 h 1742124"/>
              <a:gd name="connsiteX7" fmla="*/ 2357121 w 2357121"/>
              <a:gd name="connsiteY7" fmla="*/ 1597478 h 1742124"/>
              <a:gd name="connsiteX8" fmla="*/ 2212475 w 2357121"/>
              <a:gd name="connsiteY8" fmla="*/ 1742124 h 1742124"/>
              <a:gd name="connsiteX9" fmla="*/ 144646 w 2357121"/>
              <a:gd name="connsiteY9" fmla="*/ 1742124 h 1742124"/>
              <a:gd name="connsiteX10" fmla="*/ 0 w 2357121"/>
              <a:gd name="connsiteY10" fmla="*/ 1597478 h 1742124"/>
              <a:gd name="connsiteX11" fmla="*/ 0 w 2357121"/>
              <a:gd name="connsiteY11" fmla="*/ 1365068 h 1742124"/>
              <a:gd name="connsiteX12" fmla="*/ 0 w 2357121"/>
              <a:gd name="connsiteY12" fmla="*/ 377056 h 1742124"/>
              <a:gd name="connsiteX13" fmla="*/ 0 w 2357121"/>
              <a:gd name="connsiteY13" fmla="*/ 144646 h 1742124"/>
              <a:gd name="connsiteX14" fmla="*/ 144646 w 2357121"/>
              <a:gd name="connsiteY14" fmla="*/ 0 h 174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57121" h="1742124">
                <a:moveTo>
                  <a:pt x="144646" y="0"/>
                </a:moveTo>
                <a:lnTo>
                  <a:pt x="675200" y="0"/>
                </a:lnTo>
                <a:lnTo>
                  <a:pt x="974974" y="232410"/>
                </a:lnTo>
                <a:lnTo>
                  <a:pt x="2212475" y="232410"/>
                </a:lnTo>
                <a:cubicBezTo>
                  <a:pt x="2292361" y="232410"/>
                  <a:pt x="2357121" y="297170"/>
                  <a:pt x="2357121" y="377056"/>
                </a:cubicBezTo>
                <a:lnTo>
                  <a:pt x="2357121" y="409101"/>
                </a:lnTo>
                <a:lnTo>
                  <a:pt x="2357121" y="1365068"/>
                </a:lnTo>
                <a:lnTo>
                  <a:pt x="2357121" y="1597478"/>
                </a:lnTo>
                <a:cubicBezTo>
                  <a:pt x="2357121" y="1677364"/>
                  <a:pt x="2292361" y="1742124"/>
                  <a:pt x="2212475" y="1742124"/>
                </a:cubicBezTo>
                <a:lnTo>
                  <a:pt x="144646" y="1742124"/>
                </a:lnTo>
                <a:cubicBezTo>
                  <a:pt x="64760" y="1742124"/>
                  <a:pt x="0" y="1677364"/>
                  <a:pt x="0" y="1597478"/>
                </a:cubicBezTo>
                <a:lnTo>
                  <a:pt x="0" y="1365068"/>
                </a:lnTo>
                <a:lnTo>
                  <a:pt x="0" y="377056"/>
                </a:lnTo>
                <a:lnTo>
                  <a:pt x="0" y="144646"/>
                </a:lnTo>
                <a:cubicBezTo>
                  <a:pt x="0" y="64760"/>
                  <a:pt x="64760" y="0"/>
                  <a:pt x="144646" y="0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/>
          </a:p>
        </p:txBody>
      </p:sp>
      <p:sp>
        <p:nvSpPr>
          <p:cNvPr id="23" name="任意多边形 22"/>
          <p:cNvSpPr/>
          <p:nvPr userDrawn="1">
            <p:custDataLst>
              <p:tags r:id="rId11"/>
            </p:custDataLst>
          </p:nvPr>
        </p:nvSpPr>
        <p:spPr>
          <a:xfrm>
            <a:off x="2600506" y="3090849"/>
            <a:ext cx="608144" cy="21769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391">
                <a:moveTo>
                  <a:pt x="0" y="0"/>
                </a:moveTo>
                <a:lnTo>
                  <a:pt x="550" y="0"/>
                </a:lnTo>
                <a:lnTo>
                  <a:pt x="550" y="123"/>
                </a:lnTo>
                <a:lnTo>
                  <a:pt x="0" y="123"/>
                </a:lnTo>
                <a:lnTo>
                  <a:pt x="0" y="0"/>
                </a:lnTo>
                <a:close/>
                <a:moveTo>
                  <a:pt x="0" y="268"/>
                </a:moveTo>
                <a:lnTo>
                  <a:pt x="1092" y="268"/>
                </a:lnTo>
                <a:lnTo>
                  <a:pt x="1092" y="391"/>
                </a:lnTo>
                <a:lnTo>
                  <a:pt x="0" y="391"/>
                </a:lnTo>
                <a:lnTo>
                  <a:pt x="0" y="2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12"/>
            </p:custDataLst>
          </p:nvPr>
        </p:nvSpPr>
        <p:spPr>
          <a:xfrm>
            <a:off x="4193340" y="2298041"/>
            <a:ext cx="5486584" cy="1445567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13"/>
            </p:custDataLst>
          </p:nvPr>
        </p:nvSpPr>
        <p:spPr>
          <a:xfrm>
            <a:off x="4193340" y="1694406"/>
            <a:ext cx="548658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6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7"/>
            </p:custDataLst>
          </p:nvPr>
        </p:nvSpPr>
        <p:spPr>
          <a:xfrm>
            <a:off x="5553089" y="3775583"/>
            <a:ext cx="2526667" cy="307406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</a:p>
        </p:txBody>
      </p:sp>
      <p:cxnSp>
        <p:nvCxnSpPr>
          <p:cNvPr id="31" name="直接连接符 30"/>
          <p:cNvCxnSpPr/>
          <p:nvPr userDrawn="1">
            <p:custDataLst>
              <p:tags r:id="rId18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弧形 31"/>
          <p:cNvSpPr/>
          <p:nvPr userDrawn="1">
            <p:custDataLst>
              <p:tags r:id="rId19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3" name="弧形 32"/>
          <p:cNvSpPr/>
          <p:nvPr userDrawn="1">
            <p:custDataLst>
              <p:tags r:id="rId20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10.xml"/><Relationship Id="rId21" Type="http://schemas.openxmlformats.org/officeDocument/2006/relationships/tags" Target="../tags/tag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9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7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ags" Target="../tags/tag3.xml"/><Relationship Id="rId22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13"/>
            </p:custDataLst>
          </p:nvPr>
        </p:nvSpPr>
        <p:spPr>
          <a:xfrm>
            <a:off x="5039" y="0"/>
            <a:ext cx="10694117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9" name="任意多边形: 形状 8"/>
          <p:cNvSpPr/>
          <p:nvPr userDrawn="1">
            <p:custDataLst>
              <p:tags r:id="rId14"/>
            </p:custDataLst>
          </p:nvPr>
        </p:nvSpPr>
        <p:spPr>
          <a:xfrm flipH="1">
            <a:off x="6661464" y="2633078"/>
            <a:ext cx="4038746" cy="3383547"/>
          </a:xfrm>
          <a:custGeom>
            <a:avLst/>
            <a:gdLst>
              <a:gd name="connsiteX0" fmla="*/ 1360537 w 4603531"/>
              <a:gd name="connsiteY0" fmla="*/ 0 h 3856708"/>
              <a:gd name="connsiteX1" fmla="*/ 98217 w 4603531"/>
              <a:gd name="connsiteY1" fmla="*/ 254851 h 3856708"/>
              <a:gd name="connsiteX2" fmla="*/ 0 w 4603531"/>
              <a:gd name="connsiteY2" fmla="*/ 302165 h 3856708"/>
              <a:gd name="connsiteX3" fmla="*/ 0 w 4603531"/>
              <a:gd name="connsiteY3" fmla="*/ 3856708 h 3856708"/>
              <a:gd name="connsiteX4" fmla="*/ 4544764 w 4603531"/>
              <a:gd name="connsiteY4" fmla="*/ 3856708 h 3856708"/>
              <a:gd name="connsiteX5" fmla="*/ 4566165 w 4603531"/>
              <a:gd name="connsiteY5" fmla="*/ 3736870 h 3856708"/>
              <a:gd name="connsiteX6" fmla="*/ 4603531 w 4603531"/>
              <a:gd name="connsiteY6" fmla="*/ 3242994 h 3856708"/>
              <a:gd name="connsiteX7" fmla="*/ 1360537 w 4603531"/>
              <a:gd name="connsiteY7" fmla="*/ 0 h 385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03531" h="3856708">
                <a:moveTo>
                  <a:pt x="1360537" y="0"/>
                </a:moveTo>
                <a:cubicBezTo>
                  <a:pt x="912773" y="0"/>
                  <a:pt x="486204" y="90746"/>
                  <a:pt x="98217" y="254851"/>
                </a:cubicBezTo>
                <a:lnTo>
                  <a:pt x="0" y="302165"/>
                </a:lnTo>
                <a:lnTo>
                  <a:pt x="0" y="3856708"/>
                </a:lnTo>
                <a:lnTo>
                  <a:pt x="4544764" y="3856708"/>
                </a:lnTo>
                <a:lnTo>
                  <a:pt x="4566165" y="3736870"/>
                </a:lnTo>
                <a:cubicBezTo>
                  <a:pt x="4590770" y="3575837"/>
                  <a:pt x="4603531" y="3410906"/>
                  <a:pt x="4603531" y="3242994"/>
                </a:cubicBezTo>
                <a:cubicBezTo>
                  <a:pt x="4603531" y="1451938"/>
                  <a:pt x="3151593" y="0"/>
                  <a:pt x="1360537" y="0"/>
                </a:cubicBezTo>
                <a:close/>
              </a:path>
            </a:pathLst>
          </a:custGeom>
          <a:gradFill>
            <a:gsLst>
              <a:gs pos="100000">
                <a:schemeClr val="tx2">
                  <a:alpha val="5000"/>
                </a:schemeClr>
              </a:gs>
              <a:gs pos="55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任意多边形: 形状 9"/>
          <p:cNvSpPr/>
          <p:nvPr userDrawn="1">
            <p:custDataLst>
              <p:tags r:id="rId15"/>
            </p:custDataLst>
          </p:nvPr>
        </p:nvSpPr>
        <p:spPr>
          <a:xfrm flipH="1">
            <a:off x="7088797" y="3060413"/>
            <a:ext cx="3611412" cy="2956213"/>
          </a:xfrm>
          <a:custGeom>
            <a:avLst/>
            <a:gdLst>
              <a:gd name="connsiteX0" fmla="*/ 1360537 w 4116438"/>
              <a:gd name="connsiteY0" fmla="*/ 0 h 3369615"/>
              <a:gd name="connsiteX1" fmla="*/ 46911 w 4116438"/>
              <a:gd name="connsiteY1" fmla="*/ 332623 h 3369615"/>
              <a:gd name="connsiteX2" fmla="*/ 0 w 4116438"/>
              <a:gd name="connsiteY2" fmla="*/ 361122 h 3369615"/>
              <a:gd name="connsiteX3" fmla="*/ 0 w 4116438"/>
              <a:gd name="connsiteY3" fmla="*/ 3369615 h 3369615"/>
              <a:gd name="connsiteX4" fmla="*/ 4045457 w 4116438"/>
              <a:gd name="connsiteY4" fmla="*/ 3369615 h 3369615"/>
              <a:gd name="connsiteX5" fmla="*/ 4060448 w 4116438"/>
              <a:gd name="connsiteY5" fmla="*/ 3311311 h 3369615"/>
              <a:gd name="connsiteX6" fmla="*/ 4116438 w 4116438"/>
              <a:gd name="connsiteY6" fmla="*/ 2755901 h 3369615"/>
              <a:gd name="connsiteX7" fmla="*/ 1360537 w 4116438"/>
              <a:gd name="connsiteY7" fmla="*/ 0 h 3369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6438" h="3369615">
                <a:moveTo>
                  <a:pt x="1360537" y="0"/>
                </a:moveTo>
                <a:cubicBezTo>
                  <a:pt x="884899" y="0"/>
                  <a:pt x="437404" y="120494"/>
                  <a:pt x="46911" y="332623"/>
                </a:cubicBezTo>
                <a:lnTo>
                  <a:pt x="0" y="361122"/>
                </a:lnTo>
                <a:lnTo>
                  <a:pt x="0" y="3369615"/>
                </a:lnTo>
                <a:lnTo>
                  <a:pt x="4045457" y="3369615"/>
                </a:lnTo>
                <a:lnTo>
                  <a:pt x="4060448" y="3311311"/>
                </a:lnTo>
                <a:cubicBezTo>
                  <a:pt x="4097159" y="3131909"/>
                  <a:pt x="4116438" y="2946156"/>
                  <a:pt x="4116438" y="2755901"/>
                </a:cubicBezTo>
                <a:cubicBezTo>
                  <a:pt x="4116438" y="1233859"/>
                  <a:pt x="2882579" y="0"/>
                  <a:pt x="136053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alpha val="5000"/>
                </a:schemeClr>
              </a:gs>
              <a:gs pos="35000">
                <a:schemeClr val="tx2">
                  <a:alpha val="0"/>
                </a:schemeClr>
              </a:gs>
            </a:gsLst>
            <a:lin ang="54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41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16"/>
            </p:custDataLst>
          </p:nvPr>
        </p:nvSpPr>
        <p:spPr>
          <a:xfrm>
            <a:off x="7650824" y="3622440"/>
            <a:ext cx="3049385" cy="2394185"/>
          </a:xfrm>
          <a:custGeom>
            <a:avLst/>
            <a:gdLst>
              <a:gd name="connsiteX0" fmla="*/ 3475816 w 3475816"/>
              <a:gd name="connsiteY0" fmla="*/ 2277064 h 2728992"/>
              <a:gd name="connsiteX1" fmla="*/ 3475816 w 3475816"/>
              <a:gd name="connsiteY1" fmla="*/ 2728992 h 2728992"/>
              <a:gd name="connsiteX2" fmla="*/ 3339877 w 3475816"/>
              <a:gd name="connsiteY2" fmla="*/ 2728992 h 2728992"/>
              <a:gd name="connsiteX3" fmla="*/ 3378460 w 3475816"/>
              <a:gd name="connsiteY3" fmla="*/ 2648900 h 2728992"/>
              <a:gd name="connsiteX4" fmla="*/ 3458341 w 3475816"/>
              <a:gd name="connsiteY4" fmla="*/ 2391566 h 2728992"/>
              <a:gd name="connsiteX5" fmla="*/ 2115280 w 3475816"/>
              <a:gd name="connsiteY5" fmla="*/ 0 h 2728992"/>
              <a:gd name="connsiteX6" fmla="*/ 3460795 w 3475816"/>
              <a:gd name="connsiteY6" fmla="*/ 483027 h 2728992"/>
              <a:gd name="connsiteX7" fmla="*/ 3475816 w 3475816"/>
              <a:gd name="connsiteY7" fmla="*/ 496680 h 2728992"/>
              <a:gd name="connsiteX8" fmla="*/ 3475816 w 3475816"/>
              <a:gd name="connsiteY8" fmla="*/ 1953495 h 2728992"/>
              <a:gd name="connsiteX9" fmla="*/ 3458341 w 3475816"/>
              <a:gd name="connsiteY9" fmla="*/ 1838993 h 2728992"/>
              <a:gd name="connsiteX10" fmla="*/ 2115280 w 3475816"/>
              <a:gd name="connsiteY10" fmla="*/ 744367 h 2728992"/>
              <a:gd name="connsiteX11" fmla="*/ 744367 w 3475816"/>
              <a:gd name="connsiteY11" fmla="*/ 2115279 h 2728992"/>
              <a:gd name="connsiteX12" fmla="*/ 852100 w 3475816"/>
              <a:gd name="connsiteY12" fmla="*/ 2648900 h 2728992"/>
              <a:gd name="connsiteX13" fmla="*/ 890683 w 3475816"/>
              <a:gd name="connsiteY13" fmla="*/ 2728992 h 2728992"/>
              <a:gd name="connsiteX14" fmla="*/ 91163 w 3475816"/>
              <a:gd name="connsiteY14" fmla="*/ 2728992 h 2728992"/>
              <a:gd name="connsiteX15" fmla="*/ 42975 w 3475816"/>
              <a:gd name="connsiteY15" fmla="*/ 2541582 h 2728992"/>
              <a:gd name="connsiteX16" fmla="*/ 0 w 3475816"/>
              <a:gd name="connsiteY16" fmla="*/ 2115279 h 2728992"/>
              <a:gd name="connsiteX17" fmla="*/ 2115280 w 3475816"/>
              <a:gd name="connsiteY17" fmla="*/ 0 h 27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75816" h="2728992">
                <a:moveTo>
                  <a:pt x="3475816" y="2277064"/>
                </a:moveTo>
                <a:lnTo>
                  <a:pt x="3475816" y="2728992"/>
                </a:lnTo>
                <a:lnTo>
                  <a:pt x="3339877" y="2728992"/>
                </a:lnTo>
                <a:lnTo>
                  <a:pt x="3378460" y="2648900"/>
                </a:lnTo>
                <a:cubicBezTo>
                  <a:pt x="3413146" y="2566893"/>
                  <a:pt x="3440079" y="2480809"/>
                  <a:pt x="3458341" y="2391566"/>
                </a:cubicBezTo>
                <a:close/>
                <a:moveTo>
                  <a:pt x="2115280" y="0"/>
                </a:moveTo>
                <a:cubicBezTo>
                  <a:pt x="2626384" y="0"/>
                  <a:pt x="3095149" y="181270"/>
                  <a:pt x="3460795" y="483027"/>
                </a:cubicBezTo>
                <a:lnTo>
                  <a:pt x="3475816" y="496680"/>
                </a:lnTo>
                <a:lnTo>
                  <a:pt x="3475816" y="1953495"/>
                </a:lnTo>
                <a:lnTo>
                  <a:pt x="3458341" y="1838993"/>
                </a:lnTo>
                <a:cubicBezTo>
                  <a:pt x="3330508" y="1214291"/>
                  <a:pt x="2777772" y="744367"/>
                  <a:pt x="2115280" y="744367"/>
                </a:cubicBezTo>
                <a:cubicBezTo>
                  <a:pt x="1358146" y="744367"/>
                  <a:pt x="744367" y="1358145"/>
                  <a:pt x="744367" y="2115279"/>
                </a:cubicBezTo>
                <a:cubicBezTo>
                  <a:pt x="744367" y="2304563"/>
                  <a:pt x="782728" y="2484886"/>
                  <a:pt x="852100" y="2648900"/>
                </a:cubicBezTo>
                <a:lnTo>
                  <a:pt x="890683" y="2728992"/>
                </a:lnTo>
                <a:lnTo>
                  <a:pt x="91163" y="2728992"/>
                </a:lnTo>
                <a:lnTo>
                  <a:pt x="42975" y="2541582"/>
                </a:lnTo>
                <a:cubicBezTo>
                  <a:pt x="14798" y="2403882"/>
                  <a:pt x="0" y="2261309"/>
                  <a:pt x="0" y="2115279"/>
                </a:cubicBezTo>
                <a:cubicBezTo>
                  <a:pt x="0" y="947043"/>
                  <a:pt x="947043" y="0"/>
                  <a:pt x="2115280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12700">
            <a:gradFill flip="none" rotWithShape="1">
              <a:gsLst>
                <a:gs pos="50000">
                  <a:schemeClr val="tx2">
                    <a:alpha val="0"/>
                  </a:schemeClr>
                </a:gs>
                <a:gs pos="75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614562" y="315833"/>
            <a:ext cx="9475000" cy="631667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14562" y="1142044"/>
            <a:ext cx="9475000" cy="427570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9"/>
            </p:custDataLst>
          </p:nvPr>
        </p:nvSpPr>
        <p:spPr>
          <a:xfrm>
            <a:off x="614562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3547110" y="5576520"/>
            <a:ext cx="3609975" cy="32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7683985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22"/>
            </p:custDataLst>
          </p:nvPr>
        </p:nvSpPr>
        <p:spPr>
          <a:xfrm>
            <a:off x="3986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802005" rtl="0" eaLnBrk="1" latinLnBrk="0" hangingPunct="1">
        <a:lnSpc>
          <a:spcPct val="100000"/>
        </a:lnSpc>
        <a:spcBef>
          <a:spcPct val="0"/>
        </a:spcBef>
        <a:buNone/>
        <a:defRPr sz="2805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660" indent="-200660" algn="l" defTabSz="802005" rtl="0" eaLnBrk="1" latinLnBrk="0" hangingPunct="1">
        <a:lnSpc>
          <a:spcPct val="130000"/>
        </a:lnSpc>
        <a:spcBef>
          <a:spcPct val="176000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472440" indent="-18097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75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01040" indent="-14224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5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04240" indent="-13081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83310" indent="-11112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3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20599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731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0863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09315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132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00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332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464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533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665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797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0865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4.xml"/><Relationship Id="rId7" Type="http://schemas.openxmlformats.org/officeDocument/2006/relationships/image" Target="../media/image2.pn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13" Type="http://schemas.openxmlformats.org/officeDocument/2006/relationships/tags" Target="../tags/tag195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12" Type="http://schemas.openxmlformats.org/officeDocument/2006/relationships/tags" Target="../tags/tag194.xml"/><Relationship Id="rId2" Type="http://schemas.openxmlformats.org/officeDocument/2006/relationships/tags" Target="../tags/tag184.xml"/><Relationship Id="rId16" Type="http://schemas.openxmlformats.org/officeDocument/2006/relationships/image" Target="../media/image14.png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tags" Target="../tags/tag193.xml"/><Relationship Id="rId5" Type="http://schemas.openxmlformats.org/officeDocument/2006/relationships/tags" Target="../tags/tag187.xml"/><Relationship Id="rId15" Type="http://schemas.openxmlformats.org/officeDocument/2006/relationships/slideLayout" Target="../slideLayouts/slideLayout14.xml"/><Relationship Id="rId10" Type="http://schemas.openxmlformats.org/officeDocument/2006/relationships/tags" Target="../tags/tag192.xml"/><Relationship Id="rId4" Type="http://schemas.openxmlformats.org/officeDocument/2006/relationships/tags" Target="../tags/tag186.xml"/><Relationship Id="rId9" Type="http://schemas.openxmlformats.org/officeDocument/2006/relationships/tags" Target="../tags/tag191.xml"/><Relationship Id="rId14" Type="http://schemas.openxmlformats.org/officeDocument/2006/relationships/tags" Target="../tags/tag19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5" Type="http://schemas.openxmlformats.org/officeDocument/2006/relationships/tags" Target="../tags/tag201.xml"/><Relationship Id="rId4" Type="http://schemas.openxmlformats.org/officeDocument/2006/relationships/tags" Target="../tags/tag20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4" Type="http://schemas.openxmlformats.org/officeDocument/2006/relationships/tags" Target="../tags/tag20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tags" Target="../tags/tag213.xml"/><Relationship Id="rId7" Type="http://schemas.openxmlformats.org/officeDocument/2006/relationships/tags" Target="../tags/tag217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tags" Target="../tags/tag2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4" Type="http://schemas.openxmlformats.org/officeDocument/2006/relationships/tags" Target="../tags/tag22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5" Type="http://schemas.openxmlformats.org/officeDocument/2006/relationships/tags" Target="../tags/tag243.xml"/><Relationship Id="rId4" Type="http://schemas.openxmlformats.org/officeDocument/2006/relationships/tags" Target="../tags/tag24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48.xml"/><Relationship Id="rId7" Type="http://schemas.openxmlformats.org/officeDocument/2006/relationships/slideLayout" Target="../slideLayouts/slideLayout14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5" Type="http://schemas.openxmlformats.org/officeDocument/2006/relationships/tags" Target="../tags/tag250.xml"/><Relationship Id="rId4" Type="http://schemas.openxmlformats.org/officeDocument/2006/relationships/tags" Target="../tags/tag24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254.xml"/><Relationship Id="rId7" Type="http://schemas.openxmlformats.org/officeDocument/2006/relationships/slideLayout" Target="../slideLayouts/slideLayout14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6" Type="http://schemas.openxmlformats.org/officeDocument/2006/relationships/tags" Target="../tags/tag257.xml"/><Relationship Id="rId5" Type="http://schemas.openxmlformats.org/officeDocument/2006/relationships/tags" Target="../tags/tag256.xml"/><Relationship Id="rId4" Type="http://schemas.openxmlformats.org/officeDocument/2006/relationships/tags" Target="../tags/tag25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260.xml"/><Relationship Id="rId7" Type="http://schemas.openxmlformats.org/officeDocument/2006/relationships/slideLayout" Target="../slideLayouts/slideLayout14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4" Type="http://schemas.openxmlformats.org/officeDocument/2006/relationships/tags" Target="../tags/tag2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66.xml"/><Relationship Id="rId7" Type="http://schemas.openxmlformats.org/officeDocument/2006/relationships/slideLayout" Target="../slideLayouts/slideLayout14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5" Type="http://schemas.openxmlformats.org/officeDocument/2006/relationships/tags" Target="../tags/tag268.xml"/><Relationship Id="rId4" Type="http://schemas.openxmlformats.org/officeDocument/2006/relationships/tags" Target="../tags/tag26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72.xml"/><Relationship Id="rId7" Type="http://schemas.openxmlformats.org/officeDocument/2006/relationships/slideLayout" Target="../slideLayouts/slideLayout14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278.xml"/><Relationship Id="rId7" Type="http://schemas.openxmlformats.org/officeDocument/2006/relationships/slideLayout" Target="../slideLayouts/slideLayout14.xml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5" Type="http://schemas.openxmlformats.org/officeDocument/2006/relationships/tags" Target="../tags/tag280.xml"/><Relationship Id="rId4" Type="http://schemas.openxmlformats.org/officeDocument/2006/relationships/tags" Target="../tags/tag27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4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unoob.com/python/python-tk-checkbutton.html" TargetMode="External"/><Relationship Id="rId3" Type="http://schemas.openxmlformats.org/officeDocument/2006/relationships/tags" Target="../tags/tag133.xml"/><Relationship Id="rId7" Type="http://schemas.openxmlformats.org/officeDocument/2006/relationships/hyperlink" Target="https://www.runoob.com/python/python-tkinter-entry.html" TargetMode="Externa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hyperlink" Target="https://www.runoob.com/python/python-tk-button.html" TargetMode="External"/><Relationship Id="rId5" Type="http://schemas.openxmlformats.org/officeDocument/2006/relationships/hyperlink" Target="https://www.runoob.com/python/python-tk-label.html" TargetMode="External"/><Relationship Id="rId10" Type="http://schemas.openxmlformats.org/officeDocument/2006/relationships/hyperlink" Target="https://www.runoob.com/python/python-tk-frame.html" TargetMode="External"/><Relationship Id="rId4" Type="http://schemas.openxmlformats.org/officeDocument/2006/relationships/slideLayout" Target="../slideLayouts/slideLayout14.xml"/><Relationship Id="rId9" Type="http://schemas.openxmlformats.org/officeDocument/2006/relationships/hyperlink" Target="https://www.runoob.com/python/python-tk-canvas.html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tags" Target="../tags/tag146.xml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tags" Target="../tags/tag145.xml"/><Relationship Id="rId2" Type="http://schemas.openxmlformats.org/officeDocument/2006/relationships/tags" Target="../tags/tag135.xml"/><Relationship Id="rId16" Type="http://schemas.openxmlformats.org/officeDocument/2006/relationships/image" Target="../media/image12.pn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tags" Target="../tags/tag144.xml"/><Relationship Id="rId5" Type="http://schemas.openxmlformats.org/officeDocument/2006/relationships/tags" Target="../tags/tag138.xml"/><Relationship Id="rId15" Type="http://schemas.openxmlformats.org/officeDocument/2006/relationships/slideLayout" Target="../slideLayouts/slideLayout14.xml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tags" Target="../tags/tag14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55.xml"/><Relationship Id="rId3" Type="http://schemas.openxmlformats.org/officeDocument/2006/relationships/tags" Target="../tags/tag150.xml"/><Relationship Id="rId7" Type="http://schemas.openxmlformats.org/officeDocument/2006/relationships/tags" Target="../tags/tag154.xml"/><Relationship Id="rId12" Type="http://schemas.openxmlformats.org/officeDocument/2006/relationships/image" Target="../media/image13.png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11" Type="http://schemas.openxmlformats.org/officeDocument/2006/relationships/slideLayout" Target="../slideLayouts/slideLayout14.xml"/><Relationship Id="rId5" Type="http://schemas.openxmlformats.org/officeDocument/2006/relationships/tags" Target="../tags/tag152.xml"/><Relationship Id="rId10" Type="http://schemas.openxmlformats.org/officeDocument/2006/relationships/tags" Target="../tags/tag157.xml"/><Relationship Id="rId4" Type="http://schemas.openxmlformats.org/officeDocument/2006/relationships/tags" Target="../tags/tag151.xml"/><Relationship Id="rId9" Type="http://schemas.openxmlformats.org/officeDocument/2006/relationships/tags" Target="../tags/tag15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tags" Target="../tags/tag170.xml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tags" Target="../tags/tag169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tags" Target="../tags/tag168.xml"/><Relationship Id="rId5" Type="http://schemas.openxmlformats.org/officeDocument/2006/relationships/tags" Target="../tags/tag162.xml"/><Relationship Id="rId15" Type="http://schemas.openxmlformats.org/officeDocument/2006/relationships/slideLayout" Target="../slideLayouts/slideLayout14.xml"/><Relationship Id="rId10" Type="http://schemas.openxmlformats.org/officeDocument/2006/relationships/tags" Target="../tags/tag167.xml"/><Relationship Id="rId4" Type="http://schemas.openxmlformats.org/officeDocument/2006/relationships/tags" Target="../tags/tag161.xml"/><Relationship Id="rId9" Type="http://schemas.openxmlformats.org/officeDocument/2006/relationships/tags" Target="../tags/tag166.xml"/><Relationship Id="rId14" Type="http://schemas.openxmlformats.org/officeDocument/2006/relationships/tags" Target="../tags/tag17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slideLayout" Target="../slideLayouts/slideLayout14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tags" Target="../tags/tag182.xml"/><Relationship Id="rId5" Type="http://schemas.openxmlformats.org/officeDocument/2006/relationships/tags" Target="../tags/tag176.xml"/><Relationship Id="rId10" Type="http://schemas.openxmlformats.org/officeDocument/2006/relationships/tags" Target="../tags/tag181.xml"/><Relationship Id="rId4" Type="http://schemas.openxmlformats.org/officeDocument/2006/relationships/tags" Target="../tags/tag175.xml"/><Relationship Id="rId9" Type="http://schemas.openxmlformats.org/officeDocument/2006/relationships/tags" Target="../tags/tag1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>
            <p:custDataLst>
              <p:tags r:id="rId2"/>
            </p:custDataLst>
          </p:nvPr>
        </p:nvSpPr>
        <p:spPr>
          <a:xfrm>
            <a:off x="198686" y="217856"/>
            <a:ext cx="4655947" cy="27686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《Python </a:t>
            </a:r>
            <a:r>
              <a:rPr lang="zh-CN" altLang="en-US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程序设计基础（微课版）</a:t>
            </a:r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》</a:t>
            </a:r>
            <a:endParaRPr lang="en-US" altLang="zh-CN" b="1" u="none" strike="noStrike" dirty="0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pitchFamily="34" charset="-122"/>
            </a:endParaRPr>
          </a:p>
        </p:txBody>
      </p:sp>
      <p:sp>
        <p:nvSpPr>
          <p:cNvPr id="95" name="标题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4071620" y="2516505"/>
            <a:ext cx="5486400" cy="982980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4000">
                <a:latin typeface="微软雅黑" panose="020B0503020204020204" pitchFamily="34" charset="-122"/>
              </a:rPr>
              <a:t>GUI</a:t>
            </a:r>
            <a:r>
              <a:rPr lang="zh-CN" altLang="en-US" sz="4000">
                <a:latin typeface="微软雅黑" panose="020B0503020204020204" pitchFamily="34" charset="-122"/>
              </a:rPr>
              <a:t>程序设计</a:t>
            </a:r>
          </a:p>
        </p:txBody>
      </p:sp>
      <p:pic>
        <p:nvPicPr>
          <p:cNvPr id="106" name="图片 105"/>
          <p:cNvPicPr/>
          <p:nvPr/>
        </p:nvPicPr>
        <p:blipFill>
          <a:blip r:embed="rId6"/>
          <a:stretch>
            <a:fillRect/>
          </a:stretch>
        </p:blipFill>
        <p:spPr>
          <a:xfrm>
            <a:off x="735230" y="1086385"/>
            <a:ext cx="78516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图片 106"/>
          <p:cNvPicPr/>
          <p:nvPr/>
        </p:nvPicPr>
        <p:blipFill>
          <a:blip r:embed="rId7"/>
          <a:stretch>
            <a:fillRect/>
          </a:stretch>
        </p:blipFill>
        <p:spPr>
          <a:xfrm>
            <a:off x="735230" y="1297300"/>
            <a:ext cx="144540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图片 107"/>
          <p:cNvPicPr/>
          <p:nvPr/>
        </p:nvPicPr>
        <p:blipFill>
          <a:blip r:embed="rId8"/>
          <a:stretch>
            <a:fillRect/>
          </a:stretch>
        </p:blipFill>
        <p:spPr>
          <a:xfrm>
            <a:off x="947080" y="1596755"/>
            <a:ext cx="138672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图片 109"/>
          <p:cNvPicPr/>
          <p:nvPr/>
        </p:nvPicPr>
        <p:blipFill>
          <a:blip r:embed="rId9"/>
          <a:stretch>
            <a:fillRect/>
          </a:stretch>
        </p:blipFill>
        <p:spPr>
          <a:xfrm>
            <a:off x="4353805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图片 110"/>
          <p:cNvPicPr/>
          <p:nvPr/>
        </p:nvPicPr>
        <p:blipFill>
          <a:blip r:embed="rId10"/>
          <a:stretch>
            <a:fillRect/>
          </a:stretch>
        </p:blipFill>
        <p:spPr>
          <a:xfrm>
            <a:off x="5623156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图片 111"/>
          <p:cNvPicPr/>
          <p:nvPr/>
        </p:nvPicPr>
        <p:blipFill>
          <a:blip r:embed="rId11"/>
          <a:stretch>
            <a:fillRect/>
          </a:stretch>
        </p:blipFill>
        <p:spPr>
          <a:xfrm>
            <a:off x="6926420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115319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组件通用属性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696952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571410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643531" y="1408893"/>
            <a:ext cx="1745935" cy="403337"/>
            <a:chOff x="2944" y="1881"/>
            <a:chExt cx="3134" cy="724"/>
          </a:xfrm>
        </p:grpSpPr>
        <p:sp>
          <p:nvSpPr>
            <p:cNvPr id="6" name="任意多边形 5"/>
            <p:cNvSpPr/>
            <p:nvPr>
              <p:custDataLst>
                <p:tags r:id="rId13"/>
              </p:custDataLst>
            </p:nvPr>
          </p:nvSpPr>
          <p:spPr>
            <a:xfrm>
              <a:off x="3116" y="1881"/>
              <a:ext cx="2963" cy="725"/>
            </a:xfrm>
            <a:custGeom>
              <a:avLst/>
              <a:gdLst>
                <a:gd name="connisteX0" fmla="*/ 0 w 2918460"/>
                <a:gd name="connsiteY0" fmla="*/ 153035 h 601345"/>
                <a:gd name="connisteX1" fmla="*/ 0 w 2918460"/>
                <a:gd name="connsiteY1" fmla="*/ 0 h 601345"/>
                <a:gd name="connisteX2" fmla="*/ 2918460 w 2918460"/>
                <a:gd name="connsiteY2" fmla="*/ 0 h 601345"/>
                <a:gd name="connisteX3" fmla="*/ 2918460 w 2918460"/>
                <a:gd name="connsiteY3" fmla="*/ 601345 h 601345"/>
                <a:gd name="connisteX4" fmla="*/ 5080 w 2918460"/>
                <a:gd name="connsiteY4" fmla="*/ 601345 h 601345"/>
                <a:gd name="connisteX5" fmla="*/ 5080 w 2918460"/>
                <a:gd name="connsiteY5" fmla="*/ 443230 h 60134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2918460" h="601345">
                  <a:moveTo>
                    <a:pt x="0" y="153035"/>
                  </a:moveTo>
                  <a:lnTo>
                    <a:pt x="0" y="0"/>
                  </a:lnTo>
                  <a:lnTo>
                    <a:pt x="2918460" y="0"/>
                  </a:lnTo>
                  <a:lnTo>
                    <a:pt x="2918460" y="601345"/>
                  </a:lnTo>
                  <a:lnTo>
                    <a:pt x="5080" y="601345"/>
                  </a:lnTo>
                  <a:lnTo>
                    <a:pt x="5080" y="443230"/>
                  </a:lnTo>
                </a:path>
              </a:pathLst>
            </a:cu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2" name="PA_ImportSvg_636983904436006251"/>
            <p:cNvSpPr/>
            <p:nvPr>
              <p:custDataLst>
                <p:tags r:id="rId14"/>
              </p:custDataLst>
            </p:nvPr>
          </p:nvSpPr>
          <p:spPr>
            <a:xfrm rot="10800000">
              <a:off x="2944" y="2084"/>
              <a:ext cx="346" cy="299"/>
            </a:xfrm>
            <a:custGeom>
              <a:avLst/>
              <a:gdLst/>
              <a:ahLst/>
              <a:cxnLst/>
              <a:rect l="l" t="t" r="r" b="b"/>
              <a:pathLst>
                <a:path w="14292586" h="12354751">
                  <a:moveTo>
                    <a:pt x="1" y="0"/>
                  </a:moveTo>
                  <a:lnTo>
                    <a:pt x="6016804" y="0"/>
                  </a:lnTo>
                  <a:lnTo>
                    <a:pt x="6016804" y="4339700"/>
                  </a:lnTo>
                  <a:cubicBezTo>
                    <a:pt x="6016804" y="6110134"/>
                    <a:pt x="5863353" y="7499112"/>
                    <a:pt x="5556444" y="8506676"/>
                  </a:cubicBezTo>
                  <a:cubicBezTo>
                    <a:pt x="5249537" y="9514240"/>
                    <a:pt x="4930378" y="10186854"/>
                    <a:pt x="4095301" y="10992906"/>
                  </a:cubicBezTo>
                  <a:cubicBezTo>
                    <a:pt x="3260225" y="11798956"/>
                    <a:pt x="2680814" y="12040837"/>
                    <a:pt x="1455066" y="12354750"/>
                  </a:cubicBezTo>
                  <a:lnTo>
                    <a:pt x="598736" y="10512869"/>
                  </a:lnTo>
                  <a:cubicBezTo>
                    <a:pt x="1455066" y="10185628"/>
                    <a:pt x="1976770" y="10039677"/>
                    <a:pt x="2781416" y="9204842"/>
                  </a:cubicBezTo>
                  <a:cubicBezTo>
                    <a:pt x="3586062" y="8370008"/>
                    <a:pt x="3645413" y="7562531"/>
                    <a:pt x="3645413" y="6868493"/>
                  </a:cubicBezTo>
                  <a:lnTo>
                    <a:pt x="1" y="6868493"/>
                  </a:lnTo>
                  <a:close/>
                  <a:moveTo>
                    <a:pt x="8275783" y="0"/>
                  </a:moveTo>
                  <a:lnTo>
                    <a:pt x="14292586" y="0"/>
                  </a:lnTo>
                  <a:lnTo>
                    <a:pt x="14292586" y="4339700"/>
                  </a:lnTo>
                  <a:cubicBezTo>
                    <a:pt x="14292586" y="6110134"/>
                    <a:pt x="14139135" y="7499112"/>
                    <a:pt x="13832227" y="8506676"/>
                  </a:cubicBezTo>
                  <a:cubicBezTo>
                    <a:pt x="13525318" y="9514240"/>
                    <a:pt x="13206159" y="10186854"/>
                    <a:pt x="12371083" y="10992906"/>
                  </a:cubicBezTo>
                  <a:cubicBezTo>
                    <a:pt x="11536006" y="11798956"/>
                    <a:pt x="10956597" y="12040837"/>
                    <a:pt x="9730848" y="12354750"/>
                  </a:cubicBezTo>
                  <a:lnTo>
                    <a:pt x="8874518" y="10512869"/>
                  </a:lnTo>
                  <a:cubicBezTo>
                    <a:pt x="9730848" y="10185628"/>
                    <a:pt x="10252552" y="10039677"/>
                    <a:pt x="11057198" y="9204842"/>
                  </a:cubicBezTo>
                  <a:cubicBezTo>
                    <a:pt x="11861845" y="8370008"/>
                    <a:pt x="11921195" y="7562531"/>
                    <a:pt x="11921195" y="6868493"/>
                  </a:cubicBezTo>
                  <a:lnTo>
                    <a:pt x="8275783" y="6868493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0221" tIns="40110" rIns="80221" bIns="4011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7" name="Title 6"/>
          <p:cNvSpPr txBox="1"/>
          <p:nvPr>
            <p:custDataLst>
              <p:tags r:id="rId8"/>
            </p:custDataLst>
          </p:nvPr>
        </p:nvSpPr>
        <p:spPr>
          <a:xfrm>
            <a:off x="1214590" y="1484380"/>
            <a:ext cx="604876" cy="253411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lIns="63166" tIns="31754" rIns="63166" bIns="31754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rPr lang="en-US" altLang="zh-CN" sz="1230" b="1" spc="133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state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32389" y="2031725"/>
            <a:ext cx="9272845" cy="632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state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表示组件的状态，一般有三种情况，默认值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NORMAL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、激活值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ACTIVE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、失效值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DISABLED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。</a:t>
            </a:r>
          </a:p>
        </p:txBody>
      </p:sp>
      <p:grpSp>
        <p:nvGrpSpPr>
          <p:cNvPr id="8" name="组合 7"/>
          <p:cNvGrpSpPr/>
          <p:nvPr>
            <p:custDataLst>
              <p:tags r:id="rId9"/>
            </p:custDataLst>
          </p:nvPr>
        </p:nvGrpSpPr>
        <p:grpSpPr>
          <a:xfrm>
            <a:off x="643531" y="3398279"/>
            <a:ext cx="1745935" cy="403337"/>
            <a:chOff x="2944" y="1881"/>
            <a:chExt cx="3134" cy="724"/>
          </a:xfrm>
        </p:grpSpPr>
        <p:sp>
          <p:nvSpPr>
            <p:cNvPr id="9" name="任意多边形 8"/>
            <p:cNvSpPr/>
            <p:nvPr>
              <p:custDataLst>
                <p:tags r:id="rId11"/>
              </p:custDataLst>
            </p:nvPr>
          </p:nvSpPr>
          <p:spPr>
            <a:xfrm>
              <a:off x="3116" y="1881"/>
              <a:ext cx="2963" cy="725"/>
            </a:xfrm>
            <a:custGeom>
              <a:avLst/>
              <a:gdLst>
                <a:gd name="connisteX0" fmla="*/ 0 w 2918460"/>
                <a:gd name="connsiteY0" fmla="*/ 153035 h 601345"/>
                <a:gd name="connisteX1" fmla="*/ 0 w 2918460"/>
                <a:gd name="connsiteY1" fmla="*/ 0 h 601345"/>
                <a:gd name="connisteX2" fmla="*/ 2918460 w 2918460"/>
                <a:gd name="connsiteY2" fmla="*/ 0 h 601345"/>
                <a:gd name="connisteX3" fmla="*/ 2918460 w 2918460"/>
                <a:gd name="connsiteY3" fmla="*/ 601345 h 601345"/>
                <a:gd name="connisteX4" fmla="*/ 5080 w 2918460"/>
                <a:gd name="connsiteY4" fmla="*/ 601345 h 601345"/>
                <a:gd name="connisteX5" fmla="*/ 5080 w 2918460"/>
                <a:gd name="connsiteY5" fmla="*/ 443230 h 60134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2918460" h="601345">
                  <a:moveTo>
                    <a:pt x="0" y="153035"/>
                  </a:moveTo>
                  <a:lnTo>
                    <a:pt x="0" y="0"/>
                  </a:lnTo>
                  <a:lnTo>
                    <a:pt x="2918460" y="0"/>
                  </a:lnTo>
                  <a:lnTo>
                    <a:pt x="2918460" y="601345"/>
                  </a:lnTo>
                  <a:lnTo>
                    <a:pt x="5080" y="601345"/>
                  </a:lnTo>
                  <a:lnTo>
                    <a:pt x="5080" y="443230"/>
                  </a:lnTo>
                </a:path>
              </a:pathLst>
            </a:cu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0" name="PA_ImportSvg_636983904436006251"/>
            <p:cNvSpPr/>
            <p:nvPr>
              <p:custDataLst>
                <p:tags r:id="rId12"/>
              </p:custDataLst>
            </p:nvPr>
          </p:nvSpPr>
          <p:spPr>
            <a:xfrm rot="10800000">
              <a:off x="2944" y="2084"/>
              <a:ext cx="346" cy="299"/>
            </a:xfrm>
            <a:custGeom>
              <a:avLst/>
              <a:gdLst/>
              <a:ahLst/>
              <a:cxnLst/>
              <a:rect l="l" t="t" r="r" b="b"/>
              <a:pathLst>
                <a:path w="14292586" h="12354751">
                  <a:moveTo>
                    <a:pt x="1" y="0"/>
                  </a:moveTo>
                  <a:lnTo>
                    <a:pt x="6016804" y="0"/>
                  </a:lnTo>
                  <a:lnTo>
                    <a:pt x="6016804" y="4339700"/>
                  </a:lnTo>
                  <a:cubicBezTo>
                    <a:pt x="6016804" y="6110134"/>
                    <a:pt x="5863353" y="7499112"/>
                    <a:pt x="5556444" y="8506676"/>
                  </a:cubicBezTo>
                  <a:cubicBezTo>
                    <a:pt x="5249537" y="9514240"/>
                    <a:pt x="4930378" y="10186854"/>
                    <a:pt x="4095301" y="10992906"/>
                  </a:cubicBezTo>
                  <a:cubicBezTo>
                    <a:pt x="3260225" y="11798956"/>
                    <a:pt x="2680814" y="12040837"/>
                    <a:pt x="1455066" y="12354750"/>
                  </a:cubicBezTo>
                  <a:lnTo>
                    <a:pt x="598736" y="10512869"/>
                  </a:lnTo>
                  <a:cubicBezTo>
                    <a:pt x="1455066" y="10185628"/>
                    <a:pt x="1976770" y="10039677"/>
                    <a:pt x="2781416" y="9204842"/>
                  </a:cubicBezTo>
                  <a:cubicBezTo>
                    <a:pt x="3586062" y="8370008"/>
                    <a:pt x="3645413" y="7562531"/>
                    <a:pt x="3645413" y="6868493"/>
                  </a:cubicBezTo>
                  <a:lnTo>
                    <a:pt x="1" y="6868493"/>
                  </a:lnTo>
                  <a:close/>
                  <a:moveTo>
                    <a:pt x="8275783" y="0"/>
                  </a:moveTo>
                  <a:lnTo>
                    <a:pt x="14292586" y="0"/>
                  </a:lnTo>
                  <a:lnTo>
                    <a:pt x="14292586" y="4339700"/>
                  </a:lnTo>
                  <a:cubicBezTo>
                    <a:pt x="14292586" y="6110134"/>
                    <a:pt x="14139135" y="7499112"/>
                    <a:pt x="13832227" y="8506676"/>
                  </a:cubicBezTo>
                  <a:cubicBezTo>
                    <a:pt x="13525318" y="9514240"/>
                    <a:pt x="13206159" y="10186854"/>
                    <a:pt x="12371083" y="10992906"/>
                  </a:cubicBezTo>
                  <a:cubicBezTo>
                    <a:pt x="11536006" y="11798956"/>
                    <a:pt x="10956597" y="12040837"/>
                    <a:pt x="9730848" y="12354750"/>
                  </a:cubicBezTo>
                  <a:lnTo>
                    <a:pt x="8874518" y="10512869"/>
                  </a:lnTo>
                  <a:cubicBezTo>
                    <a:pt x="9730848" y="10185628"/>
                    <a:pt x="10252552" y="10039677"/>
                    <a:pt x="11057198" y="9204842"/>
                  </a:cubicBezTo>
                  <a:cubicBezTo>
                    <a:pt x="11861845" y="8370008"/>
                    <a:pt x="11921195" y="7562531"/>
                    <a:pt x="11921195" y="6868493"/>
                  </a:cubicBezTo>
                  <a:lnTo>
                    <a:pt x="8275783" y="6868493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0221" tIns="40110" rIns="80221" bIns="4011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11" name="Title 6"/>
          <p:cNvSpPr txBox="1"/>
          <p:nvPr>
            <p:custDataLst>
              <p:tags r:id="rId10"/>
            </p:custDataLst>
          </p:nvPr>
        </p:nvSpPr>
        <p:spPr>
          <a:xfrm>
            <a:off x="1214590" y="3473766"/>
            <a:ext cx="800570" cy="253411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lIns="63166" tIns="31754" rIns="63166" bIns="31754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rPr lang="en-US" altLang="zh-CN" sz="1230" b="1" spc="133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bitmap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32389" y="4021111"/>
            <a:ext cx="9272845" cy="1173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设置显示在控件内的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bitmap 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图片文件。可设为自定义位图（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.xbm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文件），也可设为内置位图，包括：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‘error’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‘gray75’ 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‘gray50’ 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‘gray25’ 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‘gray12’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‘info’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‘questhead’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‘hourglass’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‘question’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‘warning’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。以按钮为例，将位图设为不同的内置位图时，效果如下图所示。</a:t>
            </a:r>
          </a:p>
        </p:txBody>
      </p:sp>
      <p:pic>
        <p:nvPicPr>
          <p:cNvPr id="233127912" name="图片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04205" y="221724"/>
            <a:ext cx="2993828" cy="369298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12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3127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3127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115319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标签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Label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7739" y="696926"/>
            <a:ext cx="9272845" cy="1894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Label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组件用于在窗口中显示文本或位图。创建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Label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组件对象的基本语法格式如下：</a:t>
            </a:r>
          </a:p>
          <a:p>
            <a:pPr marL="0" lvl="1" indent="0" algn="just" defTabSz="914400" fontAlgn="auto"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Label</a:t>
            </a:r>
            <a:r>
              <a:rPr lang="zh-CN" altLang="en-US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对象</a:t>
            </a: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=Label(master=None, cnf={},**kw)</a:t>
            </a:r>
          </a:p>
          <a:p>
            <a:pPr marL="0" lvl="1" indent="0" algn="just" defTabSz="914400" fontAlgn="auto">
              <a:spcBef>
                <a:spcPts val="0"/>
              </a:spcBef>
              <a:spcAft>
                <a:spcPts val="1200"/>
              </a:spcAft>
              <a:buClrTx/>
              <a:buSzTx/>
              <a:buFontTx/>
            </a:pP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其中，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master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是指组件所在的容器，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cnf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是指组件的属性设置，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kw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是标签的键值对。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Label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组件具有通用属性宽度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、高度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height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、背景颜色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background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、前景颜色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foreground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、字体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font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、边框样式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relief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、边框宽度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borderwidth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、锚点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anchor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、位图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bitmap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、状态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state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等，还有其它常用属性，见下表所示。</a:t>
            </a:r>
          </a:p>
        </p:txBody>
      </p:sp>
      <p:graphicFrame>
        <p:nvGraphicFramePr>
          <p:cNvPr id="4" name="表格 3"/>
          <p:cNvGraphicFramePr/>
          <p:nvPr>
            <p:custDataLst>
              <p:tags r:id="rId7"/>
            </p:custDataLst>
          </p:nvPr>
        </p:nvGraphicFramePr>
        <p:xfrm>
          <a:off x="431165" y="2580005"/>
          <a:ext cx="9838055" cy="3411855"/>
        </p:xfrm>
        <a:graphic>
          <a:graphicData uri="http://schemas.openxmlformats.org/drawingml/2006/table">
            <a:tbl>
              <a:tblPr firstRow="1">
                <a:tableStyleId>{7D60DE54-8281-4B34-ADA9-35EACE2E6C31}</a:tableStyleId>
              </a:tblPr>
              <a:tblGrid>
                <a:gridCol w="1601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36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925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580" b="1" spc="120"/>
                        <a:t>属性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580" b="1" spc="120"/>
                        <a:t>说明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5" b="0" spc="120"/>
                        <a:t>text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05" b="0" spc="120"/>
                        <a:t>标签上的文本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95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5" b="0" spc="120"/>
                        <a:t>wraplength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05" b="0" spc="120"/>
                        <a:t>指定多少像素单位后换行，用于多选显示文本。默认是单行显示。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5" b="0" spc="120"/>
                        <a:t>justify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05" b="0" spc="120"/>
                        <a:t>指定多行的对齐方式：</a:t>
                      </a:r>
                      <a:r>
                        <a:rPr lang="en-US" altLang="zh-CN" sz="1405" b="0" spc="120"/>
                        <a:t>left</a:t>
                      </a:r>
                      <a:r>
                        <a:rPr lang="zh-CN" sz="1405" b="0" spc="120"/>
                        <a:t>（左对齐）、</a:t>
                      </a:r>
                      <a:r>
                        <a:rPr lang="en-US" altLang="zh-CN" sz="1405" b="0" spc="120"/>
                        <a:t>right</a:t>
                      </a:r>
                      <a:r>
                        <a:rPr lang="zh-CN" sz="1405" b="0" spc="120"/>
                        <a:t>（右对齐）、</a:t>
                      </a:r>
                      <a:r>
                        <a:rPr lang="en-US" altLang="zh-CN" sz="1405" b="0" spc="120"/>
                        <a:t>center</a:t>
                      </a:r>
                      <a:r>
                        <a:rPr lang="zh-CN" sz="1405" b="0" spc="120"/>
                        <a:t>（居中对齐）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5" b="0" spc="120"/>
                        <a:t>image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05" b="0" spc="120"/>
                        <a:t>标签上的图像（</a:t>
                      </a:r>
                      <a:r>
                        <a:rPr lang="en-US" altLang="zh-CN" sz="1405" b="0" spc="120"/>
                        <a:t>.png</a:t>
                      </a:r>
                      <a:r>
                        <a:rPr lang="zh-CN" sz="1405" b="0" spc="120"/>
                        <a:t>、</a:t>
                      </a:r>
                      <a:r>
                        <a:rPr lang="en-US" altLang="zh-CN" sz="1405" b="0" spc="120"/>
                        <a:t>.gif</a:t>
                      </a:r>
                      <a:r>
                        <a:rPr lang="zh-CN" sz="1405" b="0" spc="120"/>
                        <a:t>）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95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5" b="0" spc="120"/>
                        <a:t>compound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05" b="0" spc="120"/>
                        <a:t>指定文本与图像显示相对位置。默认为</a:t>
                      </a:r>
                      <a:r>
                        <a:rPr lang="en-US" altLang="zh-CN" sz="1405" b="0" spc="120"/>
                        <a:t>None</a:t>
                      </a:r>
                      <a:r>
                        <a:rPr lang="zh-CN" sz="1405" b="0" spc="120"/>
                        <a:t>：文本将被覆盖，只显示图像；</a:t>
                      </a:r>
                      <a:r>
                        <a:rPr lang="en-US" altLang="zh-CN" sz="1405" b="0" spc="120"/>
                        <a:t>Left</a:t>
                      </a:r>
                      <a:r>
                        <a:rPr lang="zh-CN" sz="1405" b="0" spc="120"/>
                        <a:t>：图像居左；</a:t>
                      </a:r>
                      <a:r>
                        <a:rPr lang="en-US" altLang="zh-CN" sz="1405" b="0" spc="120"/>
                        <a:t>right</a:t>
                      </a:r>
                      <a:r>
                        <a:rPr lang="zh-CN" sz="1405" b="0" spc="120"/>
                        <a:t>：图像居右；</a:t>
                      </a:r>
                      <a:r>
                        <a:rPr lang="en-US" altLang="zh-CN" sz="1405" b="0" spc="120"/>
                        <a:t>top</a:t>
                      </a:r>
                      <a:r>
                        <a:rPr lang="zh-CN" sz="1405" b="0" spc="120"/>
                        <a:t>：图像居上；</a:t>
                      </a:r>
                      <a:r>
                        <a:rPr lang="en-US" altLang="zh-CN" sz="1405" b="0" spc="120"/>
                        <a:t>bottom</a:t>
                      </a:r>
                      <a:r>
                        <a:rPr lang="zh-CN" sz="1405" b="0" spc="120"/>
                        <a:t>：图像居下；</a:t>
                      </a:r>
                      <a:r>
                        <a:rPr lang="en-US" altLang="zh-CN" sz="1405" b="0" spc="120"/>
                        <a:t>center</a:t>
                      </a:r>
                      <a:r>
                        <a:rPr lang="zh-CN" sz="1405" b="0" spc="120"/>
                        <a:t>：文字覆盖在图像上。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5" b="0" spc="120"/>
                        <a:t>padx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05" b="0" spc="120"/>
                        <a:t>标签文本左侧和右侧离边框距离，单位为像素。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05" b="0" spc="120"/>
                        <a:t>pady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05" b="0" spc="120"/>
                        <a:t>标签文本上方和下方离边框距离，单位为像素。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115319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按钮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Button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7739" y="696926"/>
            <a:ext cx="9272845" cy="1624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Button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组件可显示文本或图片并与用户交互，通过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command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属性与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Python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函数绑定，当用户单击按钮时，调用并执行绑定的函数。创建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Button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组件对象的基本语法格式如下：</a:t>
            </a:r>
          </a:p>
          <a:p>
            <a:pPr marL="0" lvl="1" indent="0" algn="just" defTabSz="914400" fontAlgn="auto"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Button</a:t>
            </a:r>
            <a:r>
              <a:rPr lang="zh-CN" altLang="en-US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对象</a:t>
            </a: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=Button(master=None, cnf={},**kw)</a:t>
            </a:r>
          </a:p>
          <a:p>
            <a:pPr marL="0" lvl="1" indent="0" algn="just" defTabSz="914400" fontAlgn="auto">
              <a:spcBef>
                <a:spcPts val="0"/>
              </a:spcBef>
              <a:spcAft>
                <a:spcPts val="1200"/>
              </a:spcAft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Button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组件除具有通用属性宽度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、高度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height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、背景颜色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background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、前景颜色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foreground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、字体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font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、边框宽度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borderwidth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等，还有其它常用属性见下表所示。</a:t>
            </a:r>
          </a:p>
        </p:txBody>
      </p:sp>
      <p:graphicFrame>
        <p:nvGraphicFramePr>
          <p:cNvPr id="5" name="表格 4"/>
          <p:cNvGraphicFramePr/>
          <p:nvPr>
            <p:custDataLst>
              <p:tags r:id="rId7"/>
            </p:custDataLst>
          </p:nvPr>
        </p:nvGraphicFramePr>
        <p:xfrm>
          <a:off x="406400" y="2351405"/>
          <a:ext cx="9893935" cy="3561715"/>
        </p:xfrm>
        <a:graphic>
          <a:graphicData uri="http://schemas.openxmlformats.org/drawingml/2006/table">
            <a:tbl>
              <a:tblPr firstRow="1">
                <a:tableStyleId>{08927007-ADD2-4C47-9D39-69D8E50C383E}</a:tableStyleId>
              </a:tblPr>
              <a:tblGrid>
                <a:gridCol w="1832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6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30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b="1" spc="130"/>
                        <a:t>属性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b="1" spc="130"/>
                        <a:t>说明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38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spc="120"/>
                        <a:t>activebackground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b="0" spc="120"/>
                        <a:t>鼠标放上去时按钮的背景色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91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spc="120"/>
                        <a:t>activeforeground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b="0" spc="120"/>
                        <a:t>鼠标放上去时按钮的前景色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spc="120"/>
                        <a:t>text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b="0" spc="120"/>
                        <a:t>按钮上的文本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spc="120"/>
                        <a:t>image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b="0" spc="120"/>
                        <a:t>按钮上的图像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spc="120"/>
                        <a:t>compound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b="0" spc="120"/>
                        <a:t>按钮上文本与图像的位置关系。默认为</a:t>
                      </a:r>
                      <a:r>
                        <a:rPr lang="en-US" altLang="zh-CN" sz="1200" b="0" spc="120"/>
                        <a:t>None</a:t>
                      </a:r>
                      <a:r>
                        <a:rPr lang="zh-CN" sz="1200" b="0" spc="120"/>
                        <a:t>：文本将被覆盖，只显示图像；</a:t>
                      </a:r>
                      <a:r>
                        <a:rPr lang="en-US" altLang="zh-CN" sz="1200" b="0" spc="120"/>
                        <a:t>Left</a:t>
                      </a:r>
                      <a:r>
                        <a:rPr lang="zh-CN" sz="1200" b="0" spc="120"/>
                        <a:t>：图像居左；</a:t>
                      </a:r>
                      <a:r>
                        <a:rPr lang="en-US" altLang="zh-CN" sz="1200" b="0" spc="120"/>
                        <a:t>right</a:t>
                      </a:r>
                      <a:r>
                        <a:rPr lang="zh-CN" sz="1200" b="0" spc="120"/>
                        <a:t>：图像居右；</a:t>
                      </a:r>
                      <a:r>
                        <a:rPr lang="en-US" altLang="zh-CN" sz="1200" b="0" spc="120"/>
                        <a:t>top</a:t>
                      </a:r>
                      <a:r>
                        <a:rPr lang="zh-CN" sz="1200" b="0" spc="120"/>
                        <a:t>：图像居上；</a:t>
                      </a:r>
                      <a:r>
                        <a:rPr lang="en-US" altLang="zh-CN" sz="1200" b="0" spc="120"/>
                        <a:t>bottom</a:t>
                      </a:r>
                      <a:r>
                        <a:rPr lang="zh-CN" sz="1200" b="0" spc="120"/>
                        <a:t>：图像居下；</a:t>
                      </a:r>
                      <a:r>
                        <a:rPr lang="en-US" altLang="zh-CN" sz="1200" b="0" spc="120"/>
                        <a:t>center</a:t>
                      </a:r>
                      <a:r>
                        <a:rPr lang="zh-CN" sz="1200" b="0" spc="120"/>
                        <a:t>：文字覆盖在图像上。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spc="120"/>
                        <a:t>command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b="0" spc="120"/>
                        <a:t>单击按钮时触发的动作（函数）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115319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文本框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Entry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7739" y="696926"/>
            <a:ext cx="9272845" cy="1507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文本框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Entry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用于接收单行信息输入，创建文本框组件对象的基本语法格式为：</a:t>
            </a:r>
          </a:p>
          <a:p>
            <a:pPr marL="0" lvl="1" indent="0" algn="just" defTabSz="914400" fontAlgn="auto">
              <a:spcBef>
                <a:spcPts val="1200"/>
              </a:spcBef>
              <a:spcAft>
                <a:spcPts val="1200"/>
              </a:spcAft>
              <a:buClrTx/>
              <a:buSzTx/>
              <a:buFontTx/>
            </a:pP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Entry</a:t>
            </a:r>
            <a:r>
              <a:rPr lang="zh-CN" altLang="en-US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对象</a:t>
            </a: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=Entry(master=None, cnf={},**kw)</a:t>
            </a:r>
          </a:p>
          <a:p>
            <a:pPr marL="0" lvl="1" indent="0" algn="just" defTabSz="914400" fontAlgn="auto">
              <a:spcBef>
                <a:spcPts val="0"/>
              </a:spcBef>
              <a:spcAft>
                <a:spcPts val="1200"/>
              </a:spcAft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Entry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组件除具有通用属性宽度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、背景颜色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background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、前景颜色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foreground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、字体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font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、边框宽度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borderwidth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、状态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state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等，还有其它常用属性见下表所示。</a:t>
            </a:r>
          </a:p>
        </p:txBody>
      </p:sp>
      <p:graphicFrame>
        <p:nvGraphicFramePr>
          <p:cNvPr id="5" name="表格 4"/>
          <p:cNvGraphicFramePr/>
          <p:nvPr>
            <p:custDataLst>
              <p:tags r:id="rId7"/>
            </p:custDataLst>
          </p:nvPr>
        </p:nvGraphicFramePr>
        <p:xfrm>
          <a:off x="1800060" y="2338684"/>
          <a:ext cx="7103110" cy="3159125"/>
        </p:xfrm>
        <a:graphic>
          <a:graphicData uri="http://schemas.openxmlformats.org/drawingml/2006/table">
            <a:tbl>
              <a:tblPr firstRow="1">
                <a:tableStyleId>{8FFCA529-7C60-4331-8CC8-E3C9BEEBAB97}</a:tableStyleId>
              </a:tblPr>
              <a:tblGrid>
                <a:gridCol w="2466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6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435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665" b="1" spc="130"/>
                        <a:t>属性</a:t>
                      </a:r>
                    </a:p>
                  </a:txBody>
                  <a:tcPr marL="189412" marR="189412" marT="116989" marB="116989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665" b="1" spc="130"/>
                        <a:t>说明</a:t>
                      </a:r>
                    </a:p>
                  </a:txBody>
                  <a:tcPr marL="189412" marR="189412" marT="116989" marB="11698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90" b="0" spc="130"/>
                        <a:t>show</a:t>
                      </a:r>
                    </a:p>
                  </a:txBody>
                  <a:tcPr marL="189412" marR="189412" marT="116989" marB="116989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90" b="0" spc="130"/>
                        <a:t>密码字符，不显示真实字符</a:t>
                      </a:r>
                    </a:p>
                  </a:txBody>
                  <a:tcPr marL="189412" marR="189412" marT="116989" marB="11698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90" b="0" spc="130"/>
                        <a:t>textvariable</a:t>
                      </a:r>
                    </a:p>
                  </a:txBody>
                  <a:tcPr marL="189412" marR="189412" marT="116989" marB="116989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90" b="0" spc="130"/>
                        <a:t>文本框的值，是一个</a:t>
                      </a:r>
                      <a:r>
                        <a:rPr lang="en-US" altLang="zh-CN" sz="1490" b="0" spc="130"/>
                        <a:t>StringVar()</a:t>
                      </a:r>
                      <a:r>
                        <a:rPr lang="zh-CN" sz="1490" b="0" spc="130"/>
                        <a:t>对象</a:t>
                      </a:r>
                    </a:p>
                  </a:txBody>
                  <a:tcPr marL="189412" marR="189412" marT="116989" marB="11698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97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90" b="0" spc="130"/>
                        <a:t>insertbackground</a:t>
                      </a:r>
                    </a:p>
                  </a:txBody>
                  <a:tcPr marL="189412" marR="189412" marT="116989" marB="116989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90" b="0" spc="130"/>
                        <a:t>插入光标的颜色，默认为黑色</a:t>
                      </a:r>
                      <a:r>
                        <a:rPr lang="zh-CN" altLang="en-US" sz="1490" b="0" spc="130"/>
                        <a:t>’</a:t>
                      </a:r>
                      <a:r>
                        <a:rPr lang="en-US" altLang="zh-CN" sz="1490" b="0" spc="130"/>
                        <a:t>black’</a:t>
                      </a:r>
                    </a:p>
                  </a:txBody>
                  <a:tcPr marL="189412" marR="189412" marT="116989" marB="11698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90" b="0" spc="130"/>
                        <a:t>selectbackground</a:t>
                      </a:r>
                    </a:p>
                  </a:txBody>
                  <a:tcPr marL="189412" marR="189412" marT="116989" marB="116989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90" b="0" spc="130"/>
                        <a:t>选中文本的背景颜色</a:t>
                      </a:r>
                    </a:p>
                  </a:txBody>
                  <a:tcPr marL="189412" marR="189412" marT="116989" marB="11698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490" b="0" spc="130"/>
                        <a:t>selectforeground</a:t>
                      </a:r>
                    </a:p>
                  </a:txBody>
                  <a:tcPr marL="189412" marR="189412" marT="116989" marB="116989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90" b="0" spc="130"/>
                        <a:t>选中文本的前景颜色</a:t>
                      </a:r>
                    </a:p>
                  </a:txBody>
                  <a:tcPr marL="189412" marR="189412" marT="116989" marB="11698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115319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单选按钮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Radiobutton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7739" y="696926"/>
            <a:ext cx="9272845" cy="1894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单选按钮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Radiobutton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用于实现选项的单选功能，同一组单选按钮只能选中一项。创建单选按钮对象的基本语法格式如下：</a:t>
            </a:r>
          </a:p>
          <a:p>
            <a:pPr marL="0" lvl="1" indent="0" algn="just" defTabSz="914400" fontAlgn="auto"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Radiobutton</a:t>
            </a:r>
            <a:r>
              <a:rPr lang="zh-CN" altLang="en-US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对象</a:t>
            </a: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=Radiobutton(master=None, cnf={},**kw)</a:t>
            </a:r>
          </a:p>
          <a:p>
            <a:pPr marL="0" lvl="1" indent="0" algn="just" defTabSz="914400" fontAlgn="auto">
              <a:spcBef>
                <a:spcPts val="0"/>
              </a:spcBef>
              <a:spcAft>
                <a:spcPts val="1200"/>
              </a:spcAft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Radiobutton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对象除具有通用属性宽度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、高度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height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、背景颜色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background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、前景颜色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foreground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、字体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font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、边框宽度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borderwidth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、状态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state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等，还有其它常用属性，具体见下表所示。</a:t>
            </a:r>
          </a:p>
        </p:txBody>
      </p:sp>
      <p:graphicFrame>
        <p:nvGraphicFramePr>
          <p:cNvPr id="4" name="表格 3"/>
          <p:cNvGraphicFramePr/>
          <p:nvPr>
            <p:custDataLst>
              <p:tags r:id="rId7"/>
            </p:custDataLst>
          </p:nvPr>
        </p:nvGraphicFramePr>
        <p:xfrm>
          <a:off x="781685" y="2660650"/>
          <a:ext cx="8825230" cy="3157220"/>
        </p:xfrm>
        <a:graphic>
          <a:graphicData uri="http://schemas.openxmlformats.org/drawingml/2006/table">
            <a:tbl>
              <a:tblPr firstRow="1">
                <a:tableStyleId>{F7FCEFAE-268A-4862-8EBA-045CB2BD9826}</a:tableStyleId>
              </a:tblPr>
              <a:tblGrid>
                <a:gridCol w="1845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9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289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b="1" spc="120"/>
                        <a:t>属性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b="1" spc="120"/>
                        <a:t>说明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000" b="0" spc="120"/>
                        <a:t>activebackground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b="0" spc="120"/>
                        <a:t>鼠标滑过时单选按钮的背景颜色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000" b="0" spc="120"/>
                        <a:t>activeforeground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b="0" spc="120"/>
                        <a:t>鼠标滑过时单选按钮的前景颜色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000" b="0" spc="120"/>
                        <a:t>highlightcolor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b="0" spc="120"/>
                        <a:t>单选按钮高亮边框颜色，当单选按钮获取焦点时显示</a:t>
                      </a:r>
                      <a:endParaRPr lang="zh-CN" altLang="en-US" sz="1000" b="0" spc="120"/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000" b="0" spc="120"/>
                        <a:t>text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b="0" spc="120"/>
                        <a:t>单选按钮旁边的文本。多行文本可以用</a:t>
                      </a:r>
                      <a:r>
                        <a:rPr lang="zh-CN" altLang="en-US" sz="1000" b="0" spc="120"/>
                        <a:t>“</a:t>
                      </a:r>
                      <a:r>
                        <a:rPr lang="en-US" altLang="zh-CN" sz="1000" b="0" spc="120"/>
                        <a:t>\n”</a:t>
                      </a:r>
                      <a:r>
                        <a:rPr lang="zh-CN" altLang="en-US" sz="1000" b="0" spc="120"/>
                        <a:t>来换行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000" b="0" spc="120"/>
                        <a:t>justify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b="0" spc="120"/>
                        <a:t>多行文本的对齐方式：居中（</a:t>
                      </a:r>
                      <a:r>
                        <a:rPr lang="en-US" altLang="zh-CN" sz="1000" b="0" spc="120"/>
                        <a:t>CENTER</a:t>
                      </a:r>
                      <a:r>
                        <a:rPr lang="zh-CN" sz="1000" b="0" spc="120"/>
                        <a:t>，默认值）、靠左（</a:t>
                      </a:r>
                      <a:r>
                        <a:rPr lang="en-US" altLang="zh-CN" sz="1000" b="0" spc="120"/>
                        <a:t>LEFT</a:t>
                      </a:r>
                      <a:r>
                        <a:rPr lang="zh-CN" sz="1000" b="0" spc="120"/>
                        <a:t>）或靠右（</a:t>
                      </a:r>
                      <a:r>
                        <a:rPr lang="en-US" altLang="zh-CN" sz="1000" b="0" spc="120"/>
                        <a:t>RIGHT</a:t>
                      </a:r>
                      <a:r>
                        <a:rPr lang="zh-CN" sz="1000" b="0" spc="120"/>
                        <a:t>）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000" b="0" spc="120"/>
                        <a:t>value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b="0" spc="120"/>
                        <a:t>指定单选按钮关联的值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000" b="0" spc="120"/>
                        <a:t>variable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b="0" spc="120"/>
                        <a:t>指定单选按钮选中时设置的变量名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000" b="0" spc="120"/>
                        <a:t>command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b="0" spc="120"/>
                        <a:t>单选按钮选中时执行的命令（函数）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65154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复选框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Checkbutton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7739" y="696926"/>
            <a:ext cx="9272845" cy="1623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复选框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Checkbutton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用于实现选项的复选功能，同一组复选框可选择一项或多项。创建复选框对象的基本语法格式如下：</a:t>
            </a:r>
          </a:p>
          <a:p>
            <a:pPr marL="0" lvl="1" indent="0" algn="just" defTabSz="914400" fontAlgn="auto"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Checkbutton</a:t>
            </a:r>
            <a:r>
              <a:rPr lang="zh-CN" altLang="en-US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对象</a:t>
            </a: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=Checkbutton(master=None, cnf={},**kw)</a:t>
            </a:r>
          </a:p>
          <a:p>
            <a:pPr marL="0" lvl="1" indent="0" algn="just" defTabSz="914400" fontAlgn="auto">
              <a:spcBef>
                <a:spcPts val="0"/>
              </a:spcBef>
              <a:spcAft>
                <a:spcPts val="1200"/>
              </a:spcAft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Checkbutton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对象除具有通用属性宽度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、高度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height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、背景颜色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background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、前景颜色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foreground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、字体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font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、边框宽度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borderwidth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</a:rPr>
              <a:t>等，还有其它常用属性，具体见下表所示。</a:t>
            </a:r>
          </a:p>
        </p:txBody>
      </p:sp>
      <p:graphicFrame>
        <p:nvGraphicFramePr>
          <p:cNvPr id="5" name="表格 4"/>
          <p:cNvGraphicFramePr/>
          <p:nvPr>
            <p:custDataLst>
              <p:tags r:id="rId7"/>
            </p:custDataLst>
          </p:nvPr>
        </p:nvGraphicFramePr>
        <p:xfrm>
          <a:off x="399415" y="2592070"/>
          <a:ext cx="9673590" cy="3268980"/>
        </p:xfrm>
        <a:graphic>
          <a:graphicData uri="http://schemas.openxmlformats.org/drawingml/2006/table">
            <a:tbl>
              <a:tblPr firstRow="1">
                <a:tableStyleId>{075C2AAC-AA29-4412-BA9F-B3B37F2F8464}</a:tableStyleId>
              </a:tblPr>
              <a:tblGrid>
                <a:gridCol w="2329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575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spc="120"/>
                        <a:t>属性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000" spc="120"/>
                        <a:t>说明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spc="120"/>
                        <a:t>activebackground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900" spc="120"/>
                        <a:t>鼠标滑过时复选框的背景颜色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40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spc="120"/>
                        <a:t>activeforeground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900" spc="120"/>
                        <a:t>鼠标滑过时复选框的前景颜色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73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spc="120"/>
                        <a:t>highlightcolor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900" spc="120"/>
                        <a:t>复选框高亮边框颜色，当复选框获取焦点时显示</a:t>
                      </a:r>
                      <a:endParaRPr lang="zh-CN" altLang="en-US" sz="900" spc="120"/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73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spc="120"/>
                        <a:t>text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900" spc="120"/>
                        <a:t>复选按钮旁边的文本。多行文本可以用</a:t>
                      </a:r>
                      <a:r>
                        <a:rPr lang="zh-CN" altLang="en-US" sz="900" spc="120"/>
                        <a:t>“</a:t>
                      </a:r>
                      <a:r>
                        <a:rPr lang="en-US" altLang="zh-CN" sz="900" spc="120"/>
                        <a:t>\n”</a:t>
                      </a:r>
                      <a:r>
                        <a:rPr lang="zh-CN" altLang="en-US" sz="900" spc="120"/>
                        <a:t>来换行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73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spc="120"/>
                        <a:t>justify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900" spc="120"/>
                        <a:t>多行文本的对齐方式：居中（</a:t>
                      </a:r>
                      <a:r>
                        <a:rPr lang="en-US" altLang="zh-CN" sz="900" spc="120"/>
                        <a:t>CENTER</a:t>
                      </a:r>
                      <a:r>
                        <a:rPr lang="zh-CN" sz="900" spc="120"/>
                        <a:t>，默认值）、靠左（</a:t>
                      </a:r>
                      <a:r>
                        <a:rPr lang="en-US" altLang="zh-CN" sz="900" spc="120"/>
                        <a:t>LEFT</a:t>
                      </a:r>
                      <a:r>
                        <a:rPr lang="zh-CN" sz="900" spc="120"/>
                        <a:t>）或靠右（</a:t>
                      </a:r>
                      <a:r>
                        <a:rPr lang="en-US" altLang="zh-CN" sz="900" spc="120"/>
                        <a:t>RIGHT</a:t>
                      </a:r>
                      <a:r>
                        <a:rPr lang="zh-CN" sz="900" spc="120"/>
                        <a:t>）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735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spc="120"/>
                        <a:t>variable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900" spc="120"/>
                        <a:t>指定复选框选中时设置的变量名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spc="120"/>
                        <a:t>onvalue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900" spc="120"/>
                        <a:t>复选框选中（有效）时变量的值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spc="120"/>
                        <a:t>offvalue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900" spc="120"/>
                        <a:t>复选框未选中（无效）时变量的值</a:t>
                      </a:r>
                      <a:endParaRPr lang="zh-CN" altLang="en-US" sz="900" spc="120"/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900" spc="120"/>
                        <a:t>command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900" spc="120"/>
                        <a:t>复选框选中时执行的命令（函数）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-251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列表框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Listbox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7739" y="696926"/>
            <a:ext cx="9272845" cy="1624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列表框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Listbox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用于显示多个项目，并且允许用户选择一个或多个项目。创建列表框对象的基本语法格式如下：</a:t>
            </a:r>
          </a:p>
          <a:p>
            <a:pPr marL="0" lvl="1" indent="0" algn="just" defTabSz="914400" fontAlgn="auto"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Listbox</a:t>
            </a:r>
            <a:r>
              <a:rPr lang="zh-CN" altLang="en-US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对象</a:t>
            </a:r>
            <a:r>
              <a:rPr lang="en-US" altLang="zh-CN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=Listbox(master=None, cnf={},**kw)</a:t>
            </a:r>
          </a:p>
          <a:p>
            <a:pPr marL="0" lvl="1" indent="0" algn="just" defTabSz="914400" fontAlgn="auto">
              <a:spcBef>
                <a:spcPts val="0"/>
              </a:spcBef>
              <a:spcAft>
                <a:spcPts val="1200"/>
              </a:spcAft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Listbox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对象除具有通用属性宽度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、高度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height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、背景颜色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background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、前景颜色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foreground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、字体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font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、边框宽度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等，还有其它常用属性及说明见下表所示。</a:t>
            </a:r>
          </a:p>
        </p:txBody>
      </p:sp>
      <p:graphicFrame>
        <p:nvGraphicFramePr>
          <p:cNvPr id="4" name="表格 3"/>
          <p:cNvGraphicFramePr/>
          <p:nvPr>
            <p:custDataLst>
              <p:tags r:id="rId7"/>
            </p:custDataLst>
          </p:nvPr>
        </p:nvGraphicFramePr>
        <p:xfrm>
          <a:off x="193675" y="2336165"/>
          <a:ext cx="10367010" cy="3516630"/>
        </p:xfrm>
        <a:graphic>
          <a:graphicData uri="http://schemas.openxmlformats.org/drawingml/2006/table">
            <a:tbl>
              <a:tblPr firstRow="1">
                <a:tableStyleId>{DD4DDA93-439F-4EF6-A79A-35036955F507}</a:tableStyleId>
              </a:tblPr>
              <a:tblGrid>
                <a:gridCol w="1866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0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513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00" spc="130"/>
                        <a:t>属性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00" spc="130"/>
                        <a:t>说明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spc="120"/>
                        <a:t>listvariable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spc="120"/>
                        <a:t>列表框的所有选项值，应为</a:t>
                      </a:r>
                      <a:r>
                        <a:rPr lang="en-US" altLang="zh-CN" sz="1200" spc="120"/>
                        <a:t>StringVar</a:t>
                      </a:r>
                      <a:r>
                        <a:rPr lang="zh-CN" sz="1200" spc="120"/>
                        <a:t>变量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38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spc="120"/>
                        <a:t>selectmode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spc="120"/>
                        <a:t>选项选择模式：</a:t>
                      </a:r>
                      <a:r>
                        <a:rPr lang="en-US" altLang="zh-CN" sz="1200" spc="120"/>
                        <a:t>MULTIPLE</a:t>
                      </a:r>
                      <a:r>
                        <a:rPr lang="zh-CN" sz="1200" spc="120"/>
                        <a:t>（多选）、</a:t>
                      </a:r>
                      <a:r>
                        <a:rPr lang="en-US" altLang="zh-CN" sz="1200" spc="120"/>
                        <a:t>BROWSE</a:t>
                      </a:r>
                      <a:r>
                        <a:rPr lang="zh-CN" sz="1200" spc="120"/>
                        <a:t>（通过鼠标的移动选择）、</a:t>
                      </a:r>
                      <a:r>
                        <a:rPr lang="en-US" altLang="zh-CN" sz="1200" spc="120"/>
                        <a:t>SINGLE</a:t>
                      </a:r>
                      <a:r>
                        <a:rPr lang="zh-CN" sz="1200" spc="120"/>
                        <a:t>（只能选一行，鼠标不能拖动选择）、</a:t>
                      </a:r>
                      <a:r>
                        <a:rPr lang="en-US" altLang="zh-CN" sz="1200" spc="120"/>
                        <a:t>EXTENDED</a:t>
                      </a:r>
                      <a:r>
                        <a:rPr lang="zh-CN" sz="1200" spc="120"/>
                        <a:t>（</a:t>
                      </a:r>
                      <a:r>
                        <a:rPr lang="en-US" altLang="zh-CN" sz="1200" spc="120"/>
                        <a:t>shift</a:t>
                      </a:r>
                      <a:r>
                        <a:rPr lang="zh-CN" sz="1200" spc="120"/>
                        <a:t>和</a:t>
                      </a:r>
                      <a:r>
                        <a:rPr lang="en-US" altLang="zh-CN" sz="1200" spc="120"/>
                        <a:t>ctrl</a:t>
                      </a:r>
                      <a:r>
                        <a:rPr lang="zh-CN" sz="1200" spc="120"/>
                        <a:t>配合使用）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30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spc="120"/>
                        <a:t>activestyle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spc="120"/>
                        <a:t>被选中的文本的样式：</a:t>
                      </a:r>
                      <a:r>
                        <a:rPr lang="en-US" altLang="zh-CN" sz="1200" spc="120"/>
                        <a:t>underline</a:t>
                      </a:r>
                      <a:r>
                        <a:rPr lang="zh-CN" sz="1200" spc="120"/>
                        <a:t>（下划线）、</a:t>
                      </a:r>
                      <a:r>
                        <a:rPr lang="en-US" altLang="zh-CN" sz="1200" spc="120"/>
                        <a:t>dotbox</a:t>
                      </a:r>
                      <a:r>
                        <a:rPr lang="zh-CN" sz="1200" spc="120"/>
                        <a:t>（点划线框）、</a:t>
                      </a:r>
                      <a:r>
                        <a:rPr lang="en-US" altLang="zh-CN" sz="1200" spc="120"/>
                        <a:t>none:</a:t>
                      </a:r>
                      <a:r>
                        <a:rPr lang="zh-CN" sz="1200" spc="120"/>
                        <a:t>（无样式）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spc="120"/>
                        <a:t>exportselection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spc="120"/>
                        <a:t>是否可以复制选中的文本内容，设为</a:t>
                      </a:r>
                      <a:r>
                        <a:rPr lang="en-US" altLang="zh-CN" sz="1200" spc="120"/>
                        <a:t>True</a:t>
                      </a:r>
                      <a:r>
                        <a:rPr lang="zh-CN" sz="1200" spc="120"/>
                        <a:t>（可以）、</a:t>
                      </a:r>
                      <a:r>
                        <a:rPr lang="en-US" altLang="zh-CN" sz="1200" spc="120"/>
                        <a:t>False</a:t>
                      </a:r>
                      <a:r>
                        <a:rPr lang="zh-CN" sz="1200" spc="120"/>
                        <a:t>（不可以）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spc="120"/>
                        <a:t>xscrollcommand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spc="120"/>
                        <a:t>指定列表框的水平滚动条组件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spc="120"/>
                        <a:t>yscrollcommand</a:t>
                      </a:r>
                    </a:p>
                  </a:txBody>
                  <a:tcPr marL="155986" marR="155986" marT="94706" marB="94706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00" spc="120"/>
                        <a:t>指定列表框的垂直滚动条组件</a:t>
                      </a:r>
                    </a:p>
                  </a:txBody>
                  <a:tcPr marL="155986" marR="155986" marT="94706" marB="9470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-251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文本框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Text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7739" y="696926"/>
            <a:ext cx="9272845" cy="1506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文本域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Text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主要用来显示和处理多行文本，还可以用来编辑文字、显示图片和网页。创建文本域对象的基本语法格式如下：</a:t>
            </a:r>
          </a:p>
          <a:p>
            <a:pPr marL="0" lvl="1" indent="0" algn="just" defTabSz="914400" fontAlgn="auto"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lang="en-US" altLang="zh-CN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Text</a:t>
            </a:r>
            <a:r>
              <a:rPr lang="zh-CN" altLang="en-US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对象</a:t>
            </a:r>
            <a:r>
              <a:rPr lang="en-US" altLang="zh-CN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=Text(master=None, cnf={},**kw)</a:t>
            </a:r>
          </a:p>
          <a:p>
            <a:pPr marL="0" lvl="1" indent="0" algn="just" defTabSz="914400" fontAlgn="auto">
              <a:spcBef>
                <a:spcPts val="0"/>
              </a:spcBef>
              <a:spcAft>
                <a:spcPts val="1200"/>
              </a:spcAft>
              <a:buClrTx/>
              <a:buSzTx/>
              <a:buFontTx/>
            </a:pP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Text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对象除具有通用属性宽度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width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、高度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height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、背景颜色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background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、前景颜色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foreground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、字体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font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、边框宽度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bd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等，还有其它常用属性及说明见下表所示。</a:t>
            </a:r>
          </a:p>
        </p:txBody>
      </p:sp>
      <p:graphicFrame>
        <p:nvGraphicFramePr>
          <p:cNvPr id="5" name="表格 4"/>
          <p:cNvGraphicFramePr/>
          <p:nvPr>
            <p:custDataLst>
              <p:tags r:id="rId7"/>
            </p:custDataLst>
          </p:nvPr>
        </p:nvGraphicFramePr>
        <p:xfrm>
          <a:off x="1024584" y="2289660"/>
          <a:ext cx="8279130" cy="3611245"/>
        </p:xfrm>
        <a:graphic>
          <a:graphicData uri="http://schemas.openxmlformats.org/drawingml/2006/table">
            <a:tbl>
              <a:tblPr firstRow="1">
                <a:tableStyleId>{A3A4FE28-5AB7-45D2-ACAB-C8E29CB53E06}</a:tableStyleId>
              </a:tblPr>
              <a:tblGrid>
                <a:gridCol w="1894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4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05" spc="120"/>
                        <a:t>属性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405" spc="120"/>
                        <a:t>说明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30" spc="120"/>
                        <a:t>autoseparators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30" spc="120"/>
                        <a:t>单词之间的间隔。默认值为</a:t>
                      </a:r>
                      <a:r>
                        <a:rPr lang="en-US" altLang="zh-CN" sz="1230" spc="120"/>
                        <a:t>1</a:t>
                      </a:r>
                      <a:r>
                        <a:rPr lang="zh-CN" sz="1230" spc="120"/>
                        <a:t>。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30" spc="120"/>
                        <a:t>exportselection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30" spc="120"/>
                        <a:t>是否可以复制选中的文本内容，设为</a:t>
                      </a:r>
                      <a:r>
                        <a:rPr lang="en-US" altLang="zh-CN" sz="1230" spc="120"/>
                        <a:t>True</a:t>
                      </a:r>
                      <a:r>
                        <a:rPr lang="zh-CN" sz="1230" spc="120"/>
                        <a:t>（可以）、</a:t>
                      </a:r>
                      <a:r>
                        <a:rPr lang="en-US" altLang="zh-CN" sz="1230" spc="120"/>
                        <a:t>False</a:t>
                      </a:r>
                      <a:r>
                        <a:rPr lang="zh-CN" sz="1230" spc="120"/>
                        <a:t>（不可以）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30" spc="120"/>
                        <a:t>undo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30" spc="120"/>
                        <a:t>设为</a:t>
                      </a:r>
                      <a:r>
                        <a:rPr lang="en-US" altLang="zh-CN" sz="1230" spc="120"/>
                        <a:t>True</a:t>
                      </a:r>
                      <a:r>
                        <a:rPr lang="zh-CN" sz="1230" spc="120"/>
                        <a:t>则开启</a:t>
                      </a:r>
                      <a:r>
                        <a:rPr lang="en-US" altLang="zh-CN" sz="1230" spc="120"/>
                        <a:t>undo/redo</a:t>
                      </a:r>
                      <a:r>
                        <a:rPr lang="zh-CN" sz="1230" spc="120"/>
                        <a:t>功能，默认是不支持的。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30" spc="120"/>
                        <a:t>maxundo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30" spc="120"/>
                        <a:t>最大</a:t>
                      </a:r>
                      <a:r>
                        <a:rPr lang="en-US" altLang="zh-CN" sz="1230" spc="120"/>
                        <a:t>Undo</a:t>
                      </a:r>
                      <a:r>
                        <a:rPr lang="zh-CN" sz="1230" spc="120"/>
                        <a:t>的次数。默认是</a:t>
                      </a:r>
                      <a:r>
                        <a:rPr lang="en-US" altLang="zh-CN" sz="1230" spc="120"/>
                        <a:t>0</a:t>
                      </a:r>
                      <a:r>
                        <a:rPr lang="zh-CN" sz="1230" spc="120"/>
                        <a:t>。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30" spc="120"/>
                        <a:t>setgrid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30" spc="120"/>
                        <a:t>布尔型，为</a:t>
                      </a:r>
                      <a:r>
                        <a:rPr lang="en-US" altLang="zh-CN" sz="1230" spc="120"/>
                        <a:t>True</a:t>
                      </a:r>
                      <a:r>
                        <a:rPr lang="zh-CN" sz="1230" spc="120"/>
                        <a:t>时，可以让窗口最大化，并显示整个</a:t>
                      </a:r>
                      <a:r>
                        <a:rPr lang="en-US" altLang="zh-CN" sz="1230" spc="120"/>
                        <a:t>Text</a:t>
                      </a:r>
                      <a:r>
                        <a:rPr lang="zh-CN" sz="1230" spc="120"/>
                        <a:t>控件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30" spc="120"/>
                        <a:t>spacing1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30" spc="120"/>
                        <a:t>段前间距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30" spc="120"/>
                        <a:t>spacing2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30" spc="120"/>
                        <a:t>行间距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30" spc="120"/>
                        <a:t>spacing3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30" spc="120"/>
                        <a:t>段后间距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30" spc="120"/>
                        <a:t>xscrollcommand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30" spc="120"/>
                        <a:t>指定列表框的水平滚动条组件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30" spc="120"/>
                        <a:t>yscrollcommand</a:t>
                      </a:r>
                    </a:p>
                  </a:txBody>
                  <a:tcPr marL="155986" marR="155986" marT="50138" marB="50138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230" spc="120"/>
                        <a:t>指定列表框的垂直滚动条组件</a:t>
                      </a:r>
                    </a:p>
                  </a:txBody>
                  <a:tcPr marL="155986" marR="155986" marT="50138" marB="50138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-251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框架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Frame 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41987" name="矩形 9"/>
          <p:cNvSpPr/>
          <p:nvPr/>
        </p:nvSpPr>
        <p:spPr>
          <a:xfrm>
            <a:off x="557530" y="683895"/>
            <a:ext cx="8928100" cy="1631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342900" lvl="0" indent="-342900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</a:rPr>
              <a:t>控件多了，要算每个控件行、列、</a:t>
            </a:r>
            <a:r>
              <a:rPr lang="en-US" altLang="zh-CN" sz="2000" dirty="0">
                <a:latin typeface="微软雅黑" panose="020B0503020204020204" pitchFamily="34" charset="-122"/>
              </a:rPr>
              <a:t>rowspan,columnspan</a:t>
            </a:r>
            <a:r>
              <a:rPr lang="zh-CN" altLang="en-US" sz="2000" dirty="0">
                <a:latin typeface="微软雅黑" panose="020B0503020204020204" pitchFamily="34" charset="-122"/>
              </a:rPr>
              <a:t>很麻烦</a:t>
            </a:r>
            <a:endParaRPr lang="en-US" altLang="zh-CN" sz="2000" dirty="0">
              <a:latin typeface="微软雅黑" panose="020B0503020204020204" pitchFamily="34" charset="-122"/>
            </a:endParaRPr>
          </a:p>
          <a:p>
            <a:pPr marL="342900" lvl="0" indent="-342900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zh-CN" sz="2000" dirty="0">
              <a:latin typeface="微软雅黑" panose="020B0503020204020204" pitchFamily="34" charset="-122"/>
            </a:endParaRPr>
          </a:p>
          <a:p>
            <a:pPr marL="342900" lvl="0" indent="-342900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微软雅黑" panose="020B0503020204020204" pitchFamily="34" charset="-122"/>
              </a:rPr>
              <a:t>Frame</a:t>
            </a:r>
            <a:r>
              <a:rPr lang="zh-CN" altLang="en-US" sz="2000" dirty="0">
                <a:latin typeface="微软雅黑" panose="020B0503020204020204" pitchFamily="34" charset="-122"/>
              </a:rPr>
              <a:t>控件上面还可以摆放控件，可以当作底板使用</a:t>
            </a:r>
            <a:endParaRPr lang="en-US" altLang="zh-CN" sz="2000" dirty="0">
              <a:latin typeface="微软雅黑" panose="020B0503020204020204" pitchFamily="34" charset="-122"/>
            </a:endParaRPr>
          </a:p>
          <a:p>
            <a:pPr marL="342900" lvl="0" indent="-342900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zh-CN" sz="2000" dirty="0">
              <a:latin typeface="微软雅黑" panose="020B0503020204020204" pitchFamily="34" charset="-122"/>
            </a:endParaRPr>
          </a:p>
          <a:p>
            <a:pPr marL="342900" lvl="0" indent="-342900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</a:rPr>
              <a:t>可以在</a:t>
            </a:r>
            <a:r>
              <a:rPr lang="en-US" altLang="zh-CN" sz="2000" dirty="0">
                <a:latin typeface="微软雅黑" panose="020B0503020204020204" pitchFamily="34" charset="-122"/>
              </a:rPr>
              <a:t>Frame</a:t>
            </a:r>
            <a:r>
              <a:rPr lang="zh-CN" altLang="en-US" sz="2000" dirty="0">
                <a:latin typeface="微软雅黑" panose="020B0503020204020204" pitchFamily="34" charset="-122"/>
              </a:rPr>
              <a:t>控件上面设置网格进行</a:t>
            </a:r>
            <a:r>
              <a:rPr lang="en-US" altLang="zh-CN" sz="2000" dirty="0">
                <a:latin typeface="微软雅黑" panose="020B0503020204020204" pitchFamily="34" charset="-122"/>
              </a:rPr>
              <a:t>Grid</a:t>
            </a:r>
            <a:r>
              <a:rPr lang="zh-CN" altLang="en-US" sz="2000" dirty="0">
                <a:latin typeface="微软雅黑" panose="020B0503020204020204" pitchFamily="34" charset="-122"/>
              </a:rPr>
              <a:t>布局，摆放多个控件</a:t>
            </a:r>
            <a:endParaRPr lang="en-US" altLang="zh-CN" sz="2000" dirty="0">
              <a:latin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966470" y="2668270"/>
            <a:ext cx="8980170" cy="3477879"/>
            <a:chOff x="1273" y="3086"/>
            <a:chExt cx="14090" cy="7962"/>
          </a:xfrm>
        </p:grpSpPr>
        <p:pic>
          <p:nvPicPr>
            <p:cNvPr id="44034" name="图片 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158" y="3086"/>
              <a:ext cx="9970" cy="6580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8" name="直接箭头连接符 7"/>
            <p:cNvCxnSpPr/>
            <p:nvPr/>
          </p:nvCxnSpPr>
          <p:spPr>
            <a:xfrm>
              <a:off x="2023" y="6341"/>
              <a:ext cx="1168" cy="1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36" name="文本框 9"/>
            <p:cNvSpPr txBox="1"/>
            <p:nvPr/>
          </p:nvSpPr>
          <p:spPr>
            <a:xfrm>
              <a:off x="1273" y="5761"/>
              <a:ext cx="1948" cy="14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FontTx/>
                <a:buNone/>
              </a:pPr>
              <a:r>
                <a:rPr lang="en-US" altLang="zh-CN" sz="1800" dirty="0">
                  <a:latin typeface="微软雅黑" panose="020B0503020204020204" pitchFamily="34" charset="-122"/>
                  <a:ea typeface="宋体" panose="02010600030101010101" pitchFamily="2" charset="-122"/>
                </a:rPr>
                <a:t>frm00Blue</a:t>
              </a:r>
              <a:endParaRPr lang="zh-CN" altLang="en-US" sz="1800" dirty="0">
                <a:latin typeface="微软雅黑" panose="020B0503020204020204" pitchFamily="34" charset="-122"/>
                <a:ea typeface="宋体" panose="02010600030101010101" pitchFamily="2" charset="-122"/>
              </a:endParaRPr>
            </a:p>
          </p:txBody>
        </p:sp>
        <p:cxnSp>
          <p:nvCxnSpPr>
            <p:cNvPr id="11" name="直接箭头连接符 10"/>
            <p:cNvCxnSpPr/>
            <p:nvPr/>
          </p:nvCxnSpPr>
          <p:spPr>
            <a:xfrm flipV="1">
              <a:off x="2051" y="4296"/>
              <a:ext cx="1140" cy="141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 flipH="1" flipV="1">
              <a:off x="9153" y="9411"/>
              <a:ext cx="1873" cy="50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39" name="文本框 17"/>
            <p:cNvSpPr txBox="1"/>
            <p:nvPr/>
          </p:nvSpPr>
          <p:spPr>
            <a:xfrm>
              <a:off x="11026" y="9571"/>
              <a:ext cx="2285" cy="14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FontTx/>
                <a:buNone/>
              </a:pPr>
              <a:r>
                <a:rPr lang="en-US" altLang="zh-CN" sz="1800" dirty="0">
                  <a:latin typeface="微软雅黑" panose="020B0503020204020204" pitchFamily="34" charset="-122"/>
                  <a:ea typeface="宋体" panose="02010600030101010101" pitchFamily="2" charset="-122"/>
                </a:rPr>
                <a:t>frm20Green</a:t>
              </a:r>
              <a:endParaRPr lang="zh-CN" altLang="en-US" sz="1800" dirty="0">
                <a:latin typeface="微软雅黑" panose="020B0503020204020204" pitchFamily="34" charset="-122"/>
                <a:ea typeface="宋体" panose="02010600030101010101" pitchFamily="2" charset="-122"/>
              </a:endParaRPr>
            </a:p>
          </p:txBody>
        </p:sp>
        <p:cxnSp>
          <p:nvCxnSpPr>
            <p:cNvPr id="21" name="直接箭头连接符 20"/>
            <p:cNvCxnSpPr/>
            <p:nvPr/>
          </p:nvCxnSpPr>
          <p:spPr>
            <a:xfrm flipH="1" flipV="1">
              <a:off x="12908" y="4408"/>
              <a:ext cx="568" cy="113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41" name="文本框 23"/>
            <p:cNvSpPr txBox="1"/>
            <p:nvPr/>
          </p:nvSpPr>
          <p:spPr>
            <a:xfrm>
              <a:off x="13128" y="5546"/>
              <a:ext cx="2230" cy="14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FontTx/>
                <a:buNone/>
              </a:pPr>
              <a:r>
                <a:rPr lang="en-US" altLang="zh-CN" sz="1800" dirty="0">
                  <a:latin typeface="微软雅黑" panose="020B0503020204020204" pitchFamily="34" charset="-122"/>
                  <a:ea typeface="宋体" panose="02010600030101010101" pitchFamily="2" charset="-122"/>
                </a:rPr>
                <a:t>frm11Yellow</a:t>
              </a:r>
              <a:endParaRPr lang="zh-CN" altLang="en-US" sz="1800" dirty="0">
                <a:latin typeface="微软雅黑" panose="020B0503020204020204" pitchFamily="34" charset="-122"/>
                <a:ea typeface="宋体" panose="02010600030101010101" pitchFamily="2" charset="-122"/>
              </a:endParaRPr>
            </a:p>
          </p:txBody>
        </p:sp>
        <p:cxnSp>
          <p:nvCxnSpPr>
            <p:cNvPr id="4" name="直接箭头连接符 3"/>
            <p:cNvCxnSpPr/>
            <p:nvPr/>
          </p:nvCxnSpPr>
          <p:spPr>
            <a:xfrm flipH="1">
              <a:off x="12846" y="3733"/>
              <a:ext cx="630" cy="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43" name="文本框 26"/>
            <p:cNvSpPr txBox="1"/>
            <p:nvPr/>
          </p:nvSpPr>
          <p:spPr>
            <a:xfrm>
              <a:off x="13476" y="3443"/>
              <a:ext cx="1887" cy="14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微软雅黑" panose="020B0503020204020204" charset="-122"/>
                  <a:cs typeface="+mn-cs"/>
                </a:defRPr>
              </a:lvl5pPr>
            </a:lstStyle>
            <a:p>
              <a:pPr marL="0" lvl="0" indent="0">
                <a:spcBef>
                  <a:spcPct val="0"/>
                </a:spcBef>
                <a:buFontTx/>
                <a:buNone/>
              </a:pPr>
              <a:r>
                <a:rPr lang="en-US" altLang="zh-CN" sz="1800" dirty="0">
                  <a:latin typeface="微软雅黑" panose="020B0503020204020204" pitchFamily="34" charset="-122"/>
                  <a:ea typeface="宋体" panose="02010600030101010101" pitchFamily="2" charset="-122"/>
                </a:rPr>
                <a:t>frm01Red</a:t>
              </a:r>
              <a:endParaRPr lang="zh-CN" altLang="en-US" sz="1800" dirty="0">
                <a:latin typeface="微软雅黑" panose="020B0503020204020204" pitchFamily="34" charset="-122"/>
                <a:ea typeface="宋体" panose="02010600030101010101" pitchFamily="2" charset="-122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 flipV="1">
              <a:off x="3221" y="4081"/>
              <a:ext cx="9908" cy="15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 flipV="1">
              <a:off x="3191" y="9181"/>
              <a:ext cx="9938" cy="18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5273" y="3506"/>
              <a:ext cx="0" cy="6160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-251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布局管理器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 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pic>
        <p:nvPicPr>
          <p:cNvPr id="29698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0165" y="2875280"/>
            <a:ext cx="4279900" cy="26771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3" name="矩形 1"/>
          <p:cNvSpPr>
            <a:spLocks noChangeArrowheads="1"/>
          </p:cNvSpPr>
          <p:nvPr/>
        </p:nvSpPr>
        <p:spPr bwMode="auto">
          <a:xfrm>
            <a:off x="767715" y="968693"/>
            <a:ext cx="993616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</a:rPr>
              <a:t>pack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</a:rPr>
              <a:t>布局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</a:rPr>
              <a:t>,place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</a:rPr>
              <a:t>布局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</a:rPr>
              <a:t>grid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</a:rPr>
              <a:t>布局在窗口上布置网格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</a:rPr>
              <a:t>(grid)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</a:rPr>
              <a:t>，控件放在网格单元里面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任意多边形: 形状 66"/>
          <p:cNvSpPr/>
          <p:nvPr/>
        </p:nvSpPr>
        <p:spPr>
          <a:xfrm>
            <a:off x="5348160" y="935640"/>
            <a:ext cx="8640" cy="4379400"/>
          </a:xfrm>
          <a:custGeom>
            <a:avLst/>
            <a:gdLst/>
            <a:ahLst/>
            <a:cxnLst/>
            <a:rect l="0" t="0" r="r" b="b"/>
            <a:pathLst>
              <a:path w="24" h="12165">
                <a:moveTo>
                  <a:pt x="0" y="0"/>
                </a:moveTo>
                <a:lnTo>
                  <a:pt x="24" y="0"/>
                </a:lnTo>
                <a:lnTo>
                  <a:pt x="24" y="12165"/>
                </a:lnTo>
                <a:lnTo>
                  <a:pt x="0" y="12165"/>
                </a:lnTo>
                <a:lnTo>
                  <a:pt x="0" y="0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68" name="图片 67"/>
          <p:cNvPicPr/>
          <p:nvPr/>
        </p:nvPicPr>
        <p:blipFill>
          <a:blip r:embed="rId3"/>
          <a:stretch>
            <a:fillRect/>
          </a:stretch>
        </p:blipFill>
        <p:spPr>
          <a:xfrm>
            <a:off x="334440" y="1133945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文本框 68"/>
          <p:cNvSpPr txBox="1"/>
          <p:nvPr/>
        </p:nvSpPr>
        <p:spPr>
          <a:xfrm>
            <a:off x="9994680" y="211320"/>
            <a:ext cx="328616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SourceCodePro"/>
              </a:rPr>
              <a:t>2/22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70" name="图片 69"/>
          <p:cNvPicPr/>
          <p:nvPr/>
        </p:nvPicPr>
        <p:blipFill>
          <a:blip r:embed="rId4"/>
          <a:stretch>
            <a:fillRect/>
          </a:stretch>
        </p:blipFill>
        <p:spPr>
          <a:xfrm>
            <a:off x="334440" y="160194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文本框 70"/>
          <p:cNvSpPr txBox="1"/>
          <p:nvPr/>
        </p:nvSpPr>
        <p:spPr>
          <a:xfrm>
            <a:off x="585000" y="1107665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BFDBFE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知识目标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74" name="图片 73"/>
          <p:cNvPicPr/>
          <p:nvPr/>
        </p:nvPicPr>
        <p:blipFill>
          <a:blip r:embed="rId4"/>
          <a:stretch>
            <a:fillRect/>
          </a:stretch>
        </p:blipFill>
        <p:spPr>
          <a:xfrm>
            <a:off x="334440" y="196950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文本框 74"/>
          <p:cNvSpPr txBox="1"/>
          <p:nvPr/>
        </p:nvSpPr>
        <p:spPr>
          <a:xfrm>
            <a:off x="584200" y="1590675"/>
            <a:ext cx="2863850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charset="-122"/>
              </a:rPr>
              <a:t>理解四种组合数据类型的核心特性与区别</a:t>
            </a:r>
          </a:p>
        </p:txBody>
      </p:sp>
      <p:pic>
        <p:nvPicPr>
          <p:cNvPr id="76" name="图片 75"/>
          <p:cNvPicPr/>
          <p:nvPr/>
        </p:nvPicPr>
        <p:blipFill>
          <a:blip r:embed="rId4"/>
          <a:stretch>
            <a:fillRect/>
          </a:stretch>
        </p:blipFill>
        <p:spPr>
          <a:xfrm>
            <a:off x="334440" y="233706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文本框 76"/>
          <p:cNvSpPr txBox="1"/>
          <p:nvPr/>
        </p:nvSpPr>
        <p:spPr>
          <a:xfrm>
            <a:off x="585000" y="1958345"/>
            <a:ext cx="254762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掌握列表的有序、可变特性及常用操作</a:t>
            </a:r>
          </a:p>
        </p:txBody>
      </p:sp>
      <p:pic>
        <p:nvPicPr>
          <p:cNvPr id="78" name="图片 77"/>
          <p:cNvPicPr/>
          <p:nvPr/>
        </p:nvPicPr>
        <p:blipFill>
          <a:blip r:embed="rId4"/>
          <a:stretch>
            <a:fillRect/>
          </a:stretch>
        </p:blipFill>
        <p:spPr>
          <a:xfrm>
            <a:off x="334440" y="270498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文本框 78"/>
          <p:cNvSpPr txBox="1"/>
          <p:nvPr/>
        </p:nvSpPr>
        <p:spPr>
          <a:xfrm>
            <a:off x="585000" y="2325905"/>
            <a:ext cx="269748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effectLst/>
                <a:uFillTx/>
                <a:latin typeface="微软雅黑" panose="020B0503020204020204" pitchFamily="34" charset="-122"/>
                <a:ea typeface="微软雅黑" panose="020B0503020204020204" charset="-122"/>
              </a:rPr>
              <a:t>掌握元组的有序、不可变特性及应用场景</a:t>
            </a:r>
          </a:p>
        </p:txBody>
      </p:sp>
      <p:sp>
        <p:nvSpPr>
          <p:cNvPr id="82" name="文本框 81"/>
          <p:cNvSpPr txBox="1"/>
          <p:nvPr/>
        </p:nvSpPr>
        <p:spPr>
          <a:xfrm>
            <a:off x="585000" y="2693825"/>
            <a:ext cx="254762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1180" b="0" u="none" strike="noStrike">
                <a:effectLst/>
                <a:uFillTx/>
                <a:latin typeface="微软雅黑" panose="020B0503020204020204" pitchFamily="34" charset="-122"/>
                <a:ea typeface="微软雅黑" panose="020B0503020204020204" charset="-122"/>
              </a:rPr>
              <a:t>掌握字典的键值对结构及数据访问方式</a:t>
            </a:r>
          </a:p>
        </p:txBody>
      </p:sp>
      <p:pic>
        <p:nvPicPr>
          <p:cNvPr id="86" name="图片 85"/>
          <p:cNvPicPr/>
          <p:nvPr/>
        </p:nvPicPr>
        <p:blipFill>
          <a:blip r:embed="rId5"/>
          <a:stretch>
            <a:fillRect/>
          </a:stretch>
        </p:blipFill>
        <p:spPr>
          <a:xfrm>
            <a:off x="5557320" y="114728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" name="图片 87"/>
          <p:cNvPicPr/>
          <p:nvPr/>
        </p:nvPicPr>
        <p:blipFill>
          <a:blip r:embed="rId6"/>
          <a:stretch>
            <a:fillRect/>
          </a:stretch>
        </p:blipFill>
        <p:spPr>
          <a:xfrm>
            <a:off x="5557320" y="161528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文本框 88"/>
          <p:cNvSpPr txBox="1"/>
          <p:nvPr/>
        </p:nvSpPr>
        <p:spPr>
          <a:xfrm>
            <a:off x="5904000" y="112100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BFDBFE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能力目标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92" name="图片 91"/>
          <p:cNvPicPr/>
          <p:nvPr/>
        </p:nvPicPr>
        <p:blipFill>
          <a:blip r:embed="rId6"/>
          <a:stretch>
            <a:fillRect/>
          </a:stretch>
        </p:blipFill>
        <p:spPr>
          <a:xfrm>
            <a:off x="5557320" y="2170165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文本框 92"/>
          <p:cNvSpPr txBox="1"/>
          <p:nvPr/>
        </p:nvSpPr>
        <p:spPr>
          <a:xfrm>
            <a:off x="5845810" y="1604010"/>
            <a:ext cx="449516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能熟练创建和操作列表、元组、字典与集合</a:t>
            </a:r>
          </a:p>
        </p:txBody>
      </p:sp>
      <p:pic>
        <p:nvPicPr>
          <p:cNvPr id="94" name="图片 93"/>
          <p:cNvPicPr/>
          <p:nvPr/>
        </p:nvPicPr>
        <p:blipFill>
          <a:blip r:embed="rId6"/>
          <a:stretch>
            <a:fillRect/>
          </a:stretch>
        </p:blipFill>
        <p:spPr>
          <a:xfrm>
            <a:off x="5557320" y="257900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文本框 94"/>
          <p:cNvSpPr txBox="1"/>
          <p:nvPr/>
        </p:nvSpPr>
        <p:spPr>
          <a:xfrm>
            <a:off x="5845680" y="2197105"/>
            <a:ext cx="269748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能遍历组合数据并实现不同类型间的转换</a:t>
            </a:r>
          </a:p>
        </p:txBody>
      </p:sp>
      <p:pic>
        <p:nvPicPr>
          <p:cNvPr id="96" name="图片 95"/>
          <p:cNvPicPr/>
          <p:nvPr/>
        </p:nvPicPr>
        <p:blipFill>
          <a:blip r:embed="rId6"/>
          <a:stretch>
            <a:fillRect/>
          </a:stretch>
        </p:blipFill>
        <p:spPr>
          <a:xfrm>
            <a:off x="5557320" y="308154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任意多边形: 形状 101"/>
          <p:cNvSpPr/>
          <p:nvPr/>
        </p:nvSpPr>
        <p:spPr>
          <a:xfrm>
            <a:off x="0" y="5649120"/>
            <a:ext cx="10696680" cy="367920"/>
          </a:xfrm>
          <a:custGeom>
            <a:avLst/>
            <a:gdLst/>
            <a:ahLst/>
            <a:cxnLst/>
            <a:rect l="0" t="0" r="r" b="b"/>
            <a:pathLst>
              <a:path w="29713" h="1022">
                <a:moveTo>
                  <a:pt x="0" y="0"/>
                </a:moveTo>
                <a:lnTo>
                  <a:pt x="29713" y="0"/>
                </a:lnTo>
                <a:lnTo>
                  <a:pt x="29713" y="1022"/>
                </a:lnTo>
                <a:lnTo>
                  <a:pt x="0" y="1022"/>
                </a:lnTo>
                <a:lnTo>
                  <a:pt x="0" y="0"/>
                </a:lnTo>
                <a:close/>
              </a:path>
            </a:pathLst>
          </a:custGeom>
          <a:solidFill>
            <a:srgbClr val="1E3A8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5" name="任意多边形: 形状 104"/>
          <p:cNvSpPr/>
          <p:nvPr/>
        </p:nvSpPr>
        <p:spPr>
          <a:xfrm>
            <a:off x="9726840" y="5782680"/>
            <a:ext cx="100800" cy="100440"/>
          </a:xfrm>
          <a:custGeom>
            <a:avLst/>
            <a:gdLst/>
            <a:ahLst/>
            <a:cxnLst/>
            <a:rect l="0" t="0" r="r" b="b"/>
            <a:pathLst>
              <a:path w="280" h="279">
                <a:moveTo>
                  <a:pt x="280" y="139"/>
                </a:moveTo>
                <a:cubicBezTo>
                  <a:pt x="280" y="158"/>
                  <a:pt x="277" y="175"/>
                  <a:pt x="269" y="193"/>
                </a:cubicBezTo>
                <a:cubicBezTo>
                  <a:pt x="262" y="211"/>
                  <a:pt x="252" y="226"/>
                  <a:pt x="239" y="239"/>
                </a:cubicBezTo>
                <a:cubicBezTo>
                  <a:pt x="226" y="252"/>
                  <a:pt x="211" y="262"/>
                  <a:pt x="194" y="269"/>
                </a:cubicBezTo>
                <a:cubicBezTo>
                  <a:pt x="177" y="276"/>
                  <a:pt x="159" y="279"/>
                  <a:pt x="141" y="279"/>
                </a:cubicBezTo>
                <a:cubicBezTo>
                  <a:pt x="122" y="279"/>
                  <a:pt x="105" y="276"/>
                  <a:pt x="87" y="269"/>
                </a:cubicBezTo>
                <a:cubicBezTo>
                  <a:pt x="69" y="262"/>
                  <a:pt x="54" y="252"/>
                  <a:pt x="41" y="239"/>
                </a:cubicBezTo>
                <a:cubicBezTo>
                  <a:pt x="28" y="226"/>
                  <a:pt x="18" y="211"/>
                  <a:pt x="11" y="193"/>
                </a:cubicBezTo>
                <a:cubicBezTo>
                  <a:pt x="4" y="175"/>
                  <a:pt x="0" y="158"/>
                  <a:pt x="0" y="139"/>
                </a:cubicBez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8"/>
                  <a:pt x="87" y="11"/>
                </a:cubicBezTo>
                <a:cubicBezTo>
                  <a:pt x="105" y="3"/>
                  <a:pt x="122" y="0"/>
                  <a:pt x="141" y="0"/>
                </a:cubicBezTo>
                <a:cubicBezTo>
                  <a:pt x="159" y="0"/>
                  <a:pt x="177" y="3"/>
                  <a:pt x="194" y="11"/>
                </a:cubicBezTo>
                <a:cubicBezTo>
                  <a:pt x="211" y="18"/>
                  <a:pt x="226" y="28"/>
                  <a:pt x="239" y="41"/>
                </a:cubicBezTo>
                <a:cubicBezTo>
                  <a:pt x="252" y="54"/>
                  <a:pt x="262" y="69"/>
                  <a:pt x="269" y="86"/>
                </a:cubicBezTo>
                <a:cubicBezTo>
                  <a:pt x="277" y="103"/>
                  <a:pt x="280" y="121"/>
                  <a:pt x="280" y="139"/>
                </a:cubicBezTo>
                <a:close/>
              </a:path>
            </a:pathLst>
          </a:custGeom>
          <a:solidFill>
            <a:srgbClr val="FBBF2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10" name="图片 109"/>
          <p:cNvPicPr/>
          <p:nvPr/>
        </p:nvPicPr>
        <p:blipFill>
          <a:blip r:embed="rId7"/>
          <a:stretch>
            <a:fillRect/>
          </a:stretch>
        </p:blipFill>
        <p:spPr>
          <a:xfrm>
            <a:off x="668655" y="668655"/>
            <a:ext cx="1069340" cy="64325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" name="文本框 112"/>
          <p:cNvSpPr txBox="1"/>
          <p:nvPr/>
        </p:nvSpPr>
        <p:spPr>
          <a:xfrm>
            <a:off x="9894240" y="5762160"/>
            <a:ext cx="474489" cy="141577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WenQuanYiZenHei"/>
              </a:rPr>
              <a:t>任务导入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pitchFamily="34" charset="-122"/>
                <a:sym typeface="+mn-ea"/>
              </a:rPr>
              <a:t>知识与能力目标</a:t>
            </a:r>
          </a:p>
        </p:txBody>
      </p:sp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331265" y="307201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585000" y="3061490"/>
            <a:ext cx="224790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1180" b="0" u="none" strike="noStrike">
                <a:effectLst/>
                <a:uFillTx/>
                <a:latin typeface="微软雅黑" panose="020B0503020204020204" pitchFamily="34" charset="-122"/>
                <a:ea typeface="微软雅黑" panose="020B0503020204020204" charset="-122"/>
              </a:rPr>
              <a:t>掌握集合的元素唯一性及集合运算</a:t>
            </a:r>
          </a:p>
        </p:txBody>
      </p:sp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330630" y="3439680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584365" y="3429155"/>
            <a:ext cx="1542415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1180" b="0" u="none" strike="noStrike">
                <a:effectLst/>
                <a:uFillTx/>
                <a:latin typeface="微软雅黑" panose="020B0503020204020204" pitchFamily="34" charset="-122"/>
                <a:ea typeface="微软雅黑" panose="020B0503020204020204" charset="-122"/>
              </a:rPr>
              <a:t>熟悉</a:t>
            </a:r>
            <a:r>
              <a:rPr lang="en-US" altLang="zh-CN" sz="1180" b="0" u="none" strike="noStrike">
                <a:effectLst/>
                <a:uFillTx/>
                <a:latin typeface="微软雅黑" panose="020B0503020204020204" pitchFamily="34" charset="-122"/>
                <a:ea typeface="微软雅黑" panose="020B0503020204020204" charset="-122"/>
              </a:rPr>
              <a:t>jieba</a:t>
            </a:r>
            <a:r>
              <a:rPr lang="zh-CN" altLang="en-US" sz="1180" b="0" u="none" strike="noStrike">
                <a:effectLst/>
                <a:uFillTx/>
                <a:latin typeface="微软雅黑" panose="020B0503020204020204" pitchFamily="34" charset="-122"/>
                <a:ea typeface="微软雅黑" panose="020B0503020204020204" charset="-122"/>
              </a:rPr>
              <a:t>库的基本原理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845810" y="2578735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能运用内置方法解决数据增删改查等问题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845810" y="3072130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能安装并导入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jieba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第三方库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865495" y="3472180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能使用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jieba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对中文文本进行精确分词</a:t>
            </a:r>
          </a:p>
        </p:txBody>
      </p:sp>
      <p:pic>
        <p:nvPicPr>
          <p:cNvPr id="15" name="图片 14"/>
          <p:cNvPicPr/>
          <p:nvPr/>
        </p:nvPicPr>
        <p:blipFill>
          <a:blip r:embed="rId6"/>
          <a:stretch>
            <a:fillRect/>
          </a:stretch>
        </p:blipFill>
        <p:spPr>
          <a:xfrm>
            <a:off x="5557320" y="348921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" name="文本框 15"/>
          <p:cNvSpPr txBox="1"/>
          <p:nvPr/>
        </p:nvSpPr>
        <p:spPr>
          <a:xfrm>
            <a:off x="5865495" y="3872230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能根据任务需求选择合适的分词模式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869940" y="4285615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能综合运用本章知识解决简单文本处理任务</a:t>
            </a:r>
          </a:p>
        </p:txBody>
      </p:sp>
      <p:pic>
        <p:nvPicPr>
          <p:cNvPr id="18" name="图片 17"/>
          <p:cNvPicPr/>
          <p:nvPr/>
        </p:nvPicPr>
        <p:blipFill>
          <a:blip r:embed="rId6"/>
          <a:stretch>
            <a:fillRect/>
          </a:stretch>
        </p:blipFill>
        <p:spPr>
          <a:xfrm>
            <a:off x="5549065" y="3897515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" name="图片 18"/>
          <p:cNvPicPr/>
          <p:nvPr/>
        </p:nvPicPr>
        <p:blipFill>
          <a:blip r:embed="rId6"/>
          <a:stretch>
            <a:fillRect/>
          </a:stretch>
        </p:blipFill>
        <p:spPr>
          <a:xfrm>
            <a:off x="5552240" y="4321060"/>
            <a:ext cx="191880" cy="150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-251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事件处理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 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75385" y="969010"/>
            <a:ext cx="925703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</a:rPr>
              <a:t>事件（</a:t>
            </a:r>
            <a:r>
              <a:rPr lang="en-US" altLang="zh-CN">
                <a:latin typeface="微软雅黑" panose="020B0503020204020204" pitchFamily="34" charset="-122"/>
              </a:rPr>
              <a:t>event</a:t>
            </a:r>
            <a:r>
              <a:rPr lang="zh-CN" altLang="en-US">
                <a:latin typeface="微软雅黑" panose="020B0503020204020204" pitchFamily="34" charset="-122"/>
              </a:rPr>
              <a:t>）就是程序运行过程中外界（系统、鼠标、键盘等）对组件对象的动作，如鼠标单击、 鼠标移动、键盘上按下某一个键、关闭等。每个组件可识别不同的事件。事件处理就是当在组件上发 生某个事件时程序做出的反应过程，一般调用函数或方法来实现。</a:t>
            </a:r>
            <a:r>
              <a:rPr lang="en-US" altLang="zh-CN">
                <a:latin typeface="微软雅黑" panose="020B0503020204020204" pitchFamily="34" charset="-122"/>
              </a:rPr>
              <a:t>Tkinter</a:t>
            </a:r>
            <a:r>
              <a:rPr lang="zh-CN" altLang="en-US">
                <a:latin typeface="微软雅黑" panose="020B0503020204020204" pitchFamily="34" charset="-122"/>
              </a:rPr>
              <a:t>模块将事件与事件处理函数 绑定的方式主要有两种：</a:t>
            </a:r>
            <a:r>
              <a:rPr lang="en-US" altLang="zh-CN">
                <a:latin typeface="微软雅黑" panose="020B0503020204020204" pitchFamily="34" charset="-122"/>
              </a:rPr>
              <a:t>command</a:t>
            </a:r>
            <a:r>
              <a:rPr lang="zh-CN" altLang="en-US">
                <a:latin typeface="微软雅黑" panose="020B0503020204020204" pitchFamily="34" charset="-122"/>
              </a:rPr>
              <a:t>方式和</a:t>
            </a:r>
            <a:r>
              <a:rPr lang="en-US" altLang="zh-CN">
                <a:latin typeface="微软雅黑" panose="020B0503020204020204" pitchFamily="34" charset="-122"/>
              </a:rPr>
              <a:t>bind</a:t>
            </a:r>
            <a:r>
              <a:rPr lang="zh-CN" altLang="en-US">
                <a:latin typeface="微软雅黑" panose="020B0503020204020204" pitchFamily="34" charset="-122"/>
              </a:rPr>
              <a:t>方式。</a:t>
            </a:r>
          </a:p>
        </p:txBody>
      </p:sp>
      <p:pic>
        <p:nvPicPr>
          <p:cNvPr id="55298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4020" y="2520633"/>
            <a:ext cx="2876550" cy="235267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7" name="直接箭头连接符 6"/>
          <p:cNvCxnSpPr/>
          <p:nvPr/>
        </p:nvCxnSpPr>
        <p:spPr>
          <a:xfrm flipH="1">
            <a:off x="4681220" y="3046095"/>
            <a:ext cx="158432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00" name="文本框 7"/>
          <p:cNvSpPr txBox="1"/>
          <p:nvPr/>
        </p:nvSpPr>
        <p:spPr>
          <a:xfrm>
            <a:off x="6265545" y="2841308"/>
            <a:ext cx="861133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1800" dirty="0">
                <a:latin typeface="微软雅黑" panose="020B0503020204020204" pitchFamily="34" charset="-122"/>
                <a:ea typeface="宋体" panose="02010600030101010101" pitchFamily="2" charset="-122"/>
              </a:rPr>
              <a:t>lbHint</a:t>
            </a:r>
            <a:endParaRPr lang="zh-CN" altLang="en-US" sz="1800" dirty="0"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 flipH="1">
            <a:off x="5038408" y="3384233"/>
            <a:ext cx="1227138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02" name="文本框 11"/>
          <p:cNvSpPr txBox="1"/>
          <p:nvPr/>
        </p:nvSpPr>
        <p:spPr>
          <a:xfrm>
            <a:off x="6265545" y="3173095"/>
            <a:ext cx="1521122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1800" dirty="0">
                <a:latin typeface="微软雅黑" panose="020B0503020204020204" pitchFamily="34" charset="-122"/>
                <a:ea typeface="宋体" panose="02010600030101010101" pitchFamily="2" charset="-122"/>
              </a:rPr>
              <a:t>etUsername</a:t>
            </a:r>
            <a:endParaRPr lang="zh-CN" altLang="en-US" sz="1800" dirty="0"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 flipH="1">
            <a:off x="5038408" y="3760470"/>
            <a:ext cx="1227138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04" name="文本框 14"/>
          <p:cNvSpPr txBox="1"/>
          <p:nvPr/>
        </p:nvSpPr>
        <p:spPr>
          <a:xfrm>
            <a:off x="6265545" y="3549333"/>
            <a:ext cx="1440651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1800" dirty="0">
                <a:latin typeface="微软雅黑" panose="020B0503020204020204" pitchFamily="34" charset="-122"/>
                <a:ea typeface="宋体" panose="02010600030101010101" pitchFamily="2" charset="-122"/>
              </a:rPr>
              <a:t>etPassword</a:t>
            </a:r>
            <a:endParaRPr lang="zh-CN" altLang="en-US" sz="1800" dirty="0"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 flipH="1">
            <a:off x="3962083" y="4176395"/>
            <a:ext cx="2328863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06" name="文本框 16"/>
          <p:cNvSpPr txBox="1"/>
          <p:nvPr/>
        </p:nvSpPr>
        <p:spPr>
          <a:xfrm>
            <a:off x="6290945" y="3965258"/>
            <a:ext cx="1485535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1800" dirty="0">
                <a:latin typeface="微软雅黑" panose="020B0503020204020204" pitchFamily="34" charset="-122"/>
                <a:ea typeface="宋体" panose="02010600030101010101" pitchFamily="2" charset="-122"/>
              </a:rPr>
              <a:t>cbPassword</a:t>
            </a:r>
            <a:endParaRPr lang="zh-CN" altLang="en-US" sz="1800" dirty="0"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 flipH="1" flipV="1">
            <a:off x="3457258" y="4824095"/>
            <a:ext cx="444500" cy="360363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08" name="文本框 20"/>
          <p:cNvSpPr txBox="1"/>
          <p:nvPr/>
        </p:nvSpPr>
        <p:spPr>
          <a:xfrm>
            <a:off x="3877945" y="4981258"/>
            <a:ext cx="1035861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1800" dirty="0">
                <a:latin typeface="微软雅黑" panose="020B0503020204020204" pitchFamily="34" charset="-122"/>
                <a:ea typeface="宋体" panose="02010600030101010101" pitchFamily="2" charset="-122"/>
              </a:rPr>
              <a:t>btLogin</a:t>
            </a:r>
            <a:endParaRPr lang="zh-CN" altLang="en-US" sz="1800" dirty="0"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 flipH="1">
            <a:off x="5170170" y="4636770"/>
            <a:ext cx="1120775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10" name="文本框 22"/>
          <p:cNvSpPr txBox="1"/>
          <p:nvPr/>
        </p:nvSpPr>
        <p:spPr>
          <a:xfrm>
            <a:off x="6316345" y="4422458"/>
            <a:ext cx="896399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1800" dirty="0">
                <a:latin typeface="微软雅黑" panose="020B0503020204020204" pitchFamily="34" charset="-122"/>
                <a:ea typeface="宋体" panose="02010600030101010101" pitchFamily="2" charset="-122"/>
              </a:rPr>
              <a:t>btQuit</a:t>
            </a:r>
            <a:endParaRPr lang="zh-CN" altLang="en-US" sz="1800" dirty="0"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5" name="矩形 3"/>
          <p:cNvSpPr>
            <a:spLocks noChangeArrowheads="1"/>
          </p:cNvSpPr>
          <p:nvPr/>
        </p:nvSpPr>
        <p:spPr bwMode="auto">
          <a:xfrm>
            <a:off x="3131820" y="5513070"/>
            <a:ext cx="3038475" cy="30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+mj-ea"/>
                <a:cs typeface="+mj-cs"/>
              </a:rPr>
              <a:t>基本的控件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</a:rPr>
              <a:t>属性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+mj-ea"/>
                <a:cs typeface="+mj-cs"/>
              </a:rPr>
              <a:t>和事件响应示例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软雅黑" panose="020B0503020204020204" pitchFamily="34" charset="-122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-251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事件处理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 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8165" y="855980"/>
            <a:ext cx="10142220" cy="4338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</a:rPr>
              <a:t>简单的事件处理可以将函数或方法与组件的</a:t>
            </a:r>
            <a:r>
              <a:rPr lang="en-US" altLang="zh-CN" sz="2400" dirty="0">
                <a:latin typeface="微软雅黑" panose="020B0503020204020204" pitchFamily="34" charset="-122"/>
              </a:rPr>
              <a:t>command</a:t>
            </a:r>
            <a:r>
              <a:rPr lang="zh-CN" altLang="en-US" sz="2400" dirty="0">
                <a:latin typeface="微软雅黑" panose="020B0503020204020204" pitchFamily="34" charset="-122"/>
              </a:rPr>
              <a:t>属性绑定。当事件发生时，</a:t>
            </a:r>
            <a:r>
              <a:rPr lang="en-US" altLang="zh-CN" sz="2400" dirty="0">
                <a:latin typeface="微软雅黑" panose="020B0503020204020204" pitchFamily="34" charset="-122"/>
              </a:rPr>
              <a:t>command</a:t>
            </a:r>
            <a:r>
              <a:rPr lang="zh-CN" altLang="en-US" sz="2400" dirty="0">
                <a:latin typeface="微软雅黑" panose="020B0503020204020204" pitchFamily="34" charset="-122"/>
              </a:rPr>
              <a:t>属性绑 定的函数或方法将会被触发。</a:t>
            </a:r>
          </a:p>
          <a:p>
            <a:endParaRPr lang="zh-CN" altLang="en-US" sz="2400" dirty="0">
              <a:latin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    </a:t>
            </a:r>
            <a:r>
              <a:rPr lang="en-US" altLang="zh-CN" b="1" noProof="0" dirty="0" err="1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tk.Button</a:t>
            </a:r>
            <a:r>
              <a:rPr lang="en-US" altLang="zh-CN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(</a:t>
            </a:r>
            <a:r>
              <a:rPr lang="en-US" altLang="zh-CN" b="1" noProof="0" dirty="0" err="1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win,text</a:t>
            </a:r>
            <a:r>
              <a:rPr lang="en-US" altLang="zh-CN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="</a:t>
            </a:r>
            <a:r>
              <a:rPr lang="zh-CN" altLang="en-US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显示函数图</a:t>
            </a:r>
            <a:r>
              <a:rPr lang="en-US" altLang="zh-CN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",</a:t>
            </a:r>
            <a:r>
              <a:rPr lang="en-US" altLang="zh-CN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command = </a:t>
            </a:r>
            <a:r>
              <a:rPr lang="en-US" altLang="zh-CN" b="1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myfunc</a:t>
            </a:r>
            <a:r>
              <a:rPr lang="en-US" altLang="zh-CN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) </a:t>
            </a:r>
            <a:r>
              <a:rPr lang="en-US" altLang="zh-CN" b="1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#</a:t>
            </a:r>
            <a:r>
              <a:rPr lang="en-US" altLang="zh-CN" b="1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myfunc</a:t>
            </a:r>
            <a:r>
              <a:rPr lang="zh-CN" altLang="en-US" b="1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是函数名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    </a:t>
            </a:r>
            <a:r>
              <a:rPr lang="en-US" altLang="zh-CN" b="1" noProof="0" dirty="0" err="1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tk.Checkbox</a:t>
            </a:r>
            <a:r>
              <a:rPr lang="en-US" altLang="zh-CN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(</a:t>
            </a:r>
            <a:r>
              <a:rPr lang="en-US" altLang="zh-CN" b="1" noProof="0" dirty="0" err="1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win,text</a:t>
            </a:r>
            <a:r>
              <a:rPr lang="en-US" altLang="zh-CN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="</a:t>
            </a:r>
            <a:r>
              <a:rPr lang="zh-CN" altLang="en-US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显示函数图</a:t>
            </a:r>
            <a:r>
              <a:rPr lang="en-US" altLang="zh-CN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",</a:t>
            </a:r>
            <a:r>
              <a:rPr lang="en-US" altLang="zh-CN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command = </a:t>
            </a:r>
            <a:r>
              <a:rPr lang="en-US" altLang="zh-CN" b="1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lambda:print</a:t>
            </a:r>
            <a:r>
              <a:rPr lang="en-US" altLang="zh-CN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("hello")</a:t>
            </a:r>
            <a:r>
              <a:rPr lang="en-US" altLang="zh-CN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Courier New" panose="02070309020205020404" pitchFamily="49" charset="0"/>
              <a:sym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1200" cap="none" spc="0" normalizeH="0" baseline="0" dirty="0">
                <a:solidFill>
                  <a:schemeClr val="tx1"/>
                </a:solidFill>
                <a:latin typeface="微软雅黑" panose="020B0503020204020204" pitchFamily="34" charset="-122"/>
              </a:rPr>
              <a:t>bind 事件处理的方式更灵活，能指定具体的事件。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i="0" u="none" strike="noStrike" kern="1200" cap="none" spc="0" normalizeH="0" baseline="0" dirty="0">
              <a:solidFill>
                <a:schemeClr val="tx1"/>
              </a:solidFill>
              <a:latin typeface="微软雅黑" panose="020B0503020204020204" pitchFamily="34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40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     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800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   lb = tk.Label(win,text="something")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800" b="1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   lb.bind("&lt;ButtonPress-1&gt;",mouse_down)  </a:t>
            </a:r>
            <a:r>
              <a:rPr lang="en-US" altLang="zh-CN" sz="1800" b="1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Courier New" panose="02070309020205020404" pitchFamily="49" charset="0"/>
                <a:sym typeface="+mn-ea"/>
              </a:rPr>
              <a:t>#鼠标左键按下事件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i="0" u="none" strike="noStrike" kern="1200" cap="none" spc="0" normalizeH="0" baseline="0" dirty="0">
              <a:solidFill>
                <a:schemeClr val="tx1"/>
              </a:solidFill>
              <a:latin typeface="微软雅黑" panose="020B0503020204020204" pitchFamily="34" charset="-122"/>
            </a:endParaRPr>
          </a:p>
          <a:p>
            <a:endParaRPr lang="zh-CN" altLang="en-US" dirty="0">
              <a:latin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-251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菜单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  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8165" y="855980"/>
            <a:ext cx="10142220" cy="10153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2400">
                <a:latin typeface="微软雅黑" panose="020B0503020204020204" pitchFamily="34" charset="-122"/>
              </a:rPr>
              <a:t>菜单是窗口的基础组件之一，是</a:t>
            </a:r>
            <a:r>
              <a:rPr lang="en-US" altLang="zh-CN" sz="2400">
                <a:latin typeface="微软雅黑" panose="020B0503020204020204" pitchFamily="34" charset="-122"/>
              </a:rPr>
              <a:t>GUI</a:t>
            </a:r>
            <a:r>
              <a:rPr lang="zh-CN" altLang="en-US" sz="2400">
                <a:latin typeface="微软雅黑" panose="020B0503020204020204" pitchFamily="34" charset="-122"/>
              </a:rPr>
              <a:t>程序中各项功能的快速入口。菜单的常见形式有</a:t>
            </a:r>
            <a:r>
              <a:rPr lang="en-US" altLang="zh-CN" sz="2400">
                <a:latin typeface="微软雅黑" panose="020B0503020204020204" pitchFamily="34" charset="-122"/>
              </a:rPr>
              <a:t>3</a:t>
            </a:r>
            <a:r>
              <a:rPr lang="zh-CN" altLang="en-US" sz="2400">
                <a:latin typeface="微软雅黑" panose="020B0503020204020204" pitchFamily="34" charset="-122"/>
              </a:rPr>
              <a:t>种，即顶级菜单、下拉菜单和弹出菜单。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i="0" u="none" strike="noStrike" kern="1200" cap="none" spc="0" normalizeH="0" baseline="0">
              <a:solidFill>
                <a:schemeClr val="tx1"/>
              </a:solidFill>
              <a:latin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</a:endParaRPr>
          </a:p>
        </p:txBody>
      </p:sp>
      <p:pic>
        <p:nvPicPr>
          <p:cNvPr id="64515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72043" y="1871028"/>
            <a:ext cx="5959475" cy="38750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-251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消息对话框</a:t>
            </a: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   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39775" y="855980"/>
            <a:ext cx="922528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</a:rPr>
              <a:t>消息对话框（</a:t>
            </a:r>
            <a:r>
              <a:rPr lang="en-US" altLang="zh-CN" sz="2400">
                <a:latin typeface="微软雅黑" panose="020B0503020204020204" pitchFamily="34" charset="-122"/>
              </a:rPr>
              <a:t>messagebox</a:t>
            </a:r>
            <a:r>
              <a:rPr lang="zh-CN" altLang="en-US" sz="2400">
                <a:latin typeface="微软雅黑" panose="020B0503020204020204" pitchFamily="34" charset="-122"/>
              </a:rPr>
              <a:t>）是</a:t>
            </a:r>
            <a:r>
              <a:rPr lang="en-US" altLang="zh-CN" sz="2400">
                <a:latin typeface="微软雅黑" panose="020B0503020204020204" pitchFamily="34" charset="-122"/>
              </a:rPr>
              <a:t>Tkinter </a:t>
            </a:r>
            <a:r>
              <a:rPr lang="zh-CN" altLang="en-US" sz="2400">
                <a:latin typeface="微软雅黑" panose="020B0503020204020204" pitchFamily="34" charset="-122"/>
              </a:rPr>
              <a:t>的一个子模块，分为消息框和对话框。消息框用来显示提示 信息、警告信息或错误信息，只有一个“确定”按钮。对话框除了告诉用户信息，还需要用户进行下 一步的选择，一般有</a:t>
            </a:r>
            <a:r>
              <a:rPr lang="en-US" altLang="zh-CN" sz="2400">
                <a:latin typeface="微软雅黑" panose="020B0503020204020204" pitchFamily="34" charset="-122"/>
              </a:rPr>
              <a:t>2</a:t>
            </a:r>
            <a:r>
              <a:rPr lang="zh-CN" altLang="en-US" sz="2400">
                <a:latin typeface="微软雅黑" panose="020B0503020204020204" pitchFamily="34" charset="-122"/>
              </a:rPr>
              <a:t>～</a:t>
            </a:r>
            <a:r>
              <a:rPr lang="en-US" altLang="zh-CN" sz="2400">
                <a:latin typeface="微软雅黑" panose="020B0503020204020204" pitchFamily="34" charset="-122"/>
              </a:rPr>
              <a:t>3</a:t>
            </a:r>
            <a:r>
              <a:rPr lang="zh-CN" altLang="en-US" sz="2400">
                <a:latin typeface="微软雅黑" panose="020B0503020204020204" pitchFamily="34" charset="-122"/>
              </a:rPr>
              <a:t>个按钮供选择。</a:t>
            </a:r>
          </a:p>
        </p:txBody>
      </p:sp>
      <p:pic>
        <p:nvPicPr>
          <p:cNvPr id="78852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5443" y="2648903"/>
            <a:ext cx="7705725" cy="223361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 dirty="0">
                <a:latin typeface="微软雅黑" panose="020B0503020204020204" pitchFamily="34" charset="-122"/>
              </a:rPr>
              <a:t>Thinker</a:t>
            </a:r>
            <a:endParaRPr lang="zh-CN" altLang="en-US" sz="2800" dirty="0">
              <a:latin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38505" y="645795"/>
            <a:ext cx="94888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Tkinter 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简称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Tk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，是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Python 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自带的标准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GUI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库，可方便快捷地创建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GUI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程序。其无须安装，直接导入即可使用。</a:t>
            </a:r>
          </a:p>
        </p:txBody>
      </p:sp>
      <p:sp>
        <p:nvSpPr>
          <p:cNvPr id="19458" name="矩形 4"/>
          <p:cNvSpPr/>
          <p:nvPr/>
        </p:nvSpPr>
        <p:spPr>
          <a:xfrm>
            <a:off x="738188" y="1412558"/>
            <a:ext cx="8856662" cy="3694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1800" b="1" dirty="0">
                <a:latin typeface="微软雅黑" panose="020B0503020204020204" pitchFamily="34" charset="-122"/>
                <a:ea typeface="宋体" panose="02010600030101010101" pitchFamily="2" charset="-122"/>
              </a:rPr>
              <a:t>import tkinter as tk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en-US" altLang="zh-CN" sz="1800" b="1" dirty="0">
              <a:latin typeface="微软雅黑" panose="020B0503020204020204" pitchFamily="34" charset="-122"/>
              <a:ea typeface="宋体" panose="02010600030101010101" pitchFamily="2" charset="-122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1800" b="1" dirty="0">
                <a:latin typeface="微软雅黑" panose="020B0503020204020204" pitchFamily="34" charset="-122"/>
                <a:ea typeface="宋体" panose="02010600030101010101" pitchFamily="2" charset="-122"/>
              </a:rPr>
              <a:t>win = tk.</a:t>
            </a:r>
            <a:r>
              <a:rPr lang="en-US" alt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T</a:t>
            </a:r>
            <a:r>
              <a:rPr lang="en-US" altLang="zh-CN" sz="1800" b="1" dirty="0">
                <a:latin typeface="微软雅黑" panose="020B0503020204020204" pitchFamily="34" charset="-122"/>
                <a:ea typeface="宋体" panose="02010600030101010101" pitchFamily="2" charset="-122"/>
              </a:rPr>
              <a:t>k()       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#</a:t>
            </a:r>
            <a:r>
              <a:rPr lang="zh-CN" altLang="en-US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生成一个窗口</a:t>
            </a:r>
            <a:endParaRPr lang="en-US" altLang="zh-CN" sz="1800" b="1" dirty="0">
              <a:solidFill>
                <a:srgbClr val="00B050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1800" b="1" dirty="0">
                <a:latin typeface="微软雅黑" panose="020B0503020204020204" pitchFamily="34" charset="-122"/>
                <a:ea typeface="宋体" panose="02010600030101010101" pitchFamily="2" charset="-122"/>
              </a:rPr>
              <a:t>tk.Label(win,.....) 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#</a:t>
            </a:r>
            <a:r>
              <a:rPr lang="zh-CN" altLang="en-US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在窗口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win</a:t>
            </a:r>
            <a:r>
              <a:rPr lang="zh-CN" altLang="en-US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上生成一个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Label</a:t>
            </a:r>
            <a:r>
              <a:rPr lang="zh-CN" altLang="en-US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，该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Label</a:t>
            </a:r>
            <a:r>
              <a:rPr lang="zh-CN" altLang="en-US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的母体是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win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00" b="1" dirty="0">
                <a:latin typeface="微软雅黑" panose="020B0503020204020204" pitchFamily="34" charset="-122"/>
                <a:ea typeface="宋体" panose="02010600030101010101" pitchFamily="2" charset="-122"/>
              </a:rPr>
              <a:t>ckb = tk.Checkbutton(win,.....) 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#</a:t>
            </a:r>
            <a:r>
              <a:rPr lang="zh-CN" altLang="en-US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在窗口上生成一个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Checkbutton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00" b="1" dirty="0">
                <a:latin typeface="微软雅黑" panose="020B0503020204020204" pitchFamily="34" charset="-122"/>
                <a:ea typeface="宋体" panose="02010600030101010101" pitchFamily="2" charset="-122"/>
              </a:rPr>
              <a:t>frm = tk.Frame(win,.....) 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#</a:t>
            </a:r>
            <a:r>
              <a:rPr lang="zh-CN" altLang="en-US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在窗口上生成一个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Frame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en-US" altLang="zh-CN" sz="1800" b="1" dirty="0">
                <a:latin typeface="微软雅黑" panose="020B0503020204020204" pitchFamily="34" charset="-122"/>
                <a:ea typeface="宋体" panose="02010600030101010101" pitchFamily="2" charset="-122"/>
              </a:rPr>
              <a:t>bt = tk.Button(frm,......) 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#</a:t>
            </a:r>
            <a:r>
              <a:rPr lang="zh-CN" altLang="en-US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在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frm</a:t>
            </a:r>
            <a:r>
              <a:rPr lang="zh-CN" altLang="en-US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上生成一个</a:t>
            </a:r>
            <a:r>
              <a:rPr lang="en-US" altLang="zh-CN" sz="1800" b="1" dirty="0">
                <a:solidFill>
                  <a:srgbClr val="00B050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Button</a:t>
            </a:r>
          </a:p>
          <a:p>
            <a:pPr marL="0" lvl="0" indent="0">
              <a:spcBef>
                <a:spcPct val="0"/>
              </a:spcBef>
              <a:buNone/>
            </a:pPr>
            <a:endParaRPr lang="en-US" altLang="zh-CN" sz="1800" b="1" dirty="0">
              <a:solidFill>
                <a:srgbClr val="00B050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en-US" altLang="zh-CN" sz="1800" b="1" dirty="0">
              <a:latin typeface="微软雅黑" panose="020B0503020204020204" pitchFamily="34" charset="-122"/>
              <a:ea typeface="宋体" panose="02010600030101010101" pitchFamily="2" charset="-122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zh-CN" sz="1800" b="1" dirty="0">
                <a:latin typeface="微软雅黑" panose="020B0503020204020204" pitchFamily="34" charset="-122"/>
                <a:ea typeface="宋体" panose="02010600030101010101" pitchFamily="2" charset="-122"/>
              </a:rPr>
              <a:t>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en-US" altLang="zh-CN" sz="1800" b="1" dirty="0">
              <a:latin typeface="微软雅黑" panose="020B0503020204020204" pitchFamily="34" charset="-122"/>
              <a:ea typeface="宋体" panose="02010600030101010101" pitchFamily="2" charset="-122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en-US" altLang="zh-CN" sz="1800" b="1" dirty="0">
              <a:latin typeface="微软雅黑" panose="020B0503020204020204" pitchFamily="34" charset="-122"/>
              <a:ea typeface="宋体" panose="02010600030101010101" pitchFamily="2" charset="-122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en-US" altLang="zh-CN" sz="1800" b="1" dirty="0"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Thinker</a:t>
            </a:r>
            <a:r>
              <a:rPr lang="zh-CN" altLang="en-US" sz="2800">
                <a:latin typeface="微软雅黑" panose="020B0503020204020204" pitchFamily="34" charset="-122"/>
              </a:rPr>
              <a:t>常见的属性方法</a:t>
            </a:r>
          </a:p>
        </p:txBody>
      </p:sp>
      <p:graphicFrame>
        <p:nvGraphicFramePr>
          <p:cNvPr id="6" name="表格 5"/>
          <p:cNvGraphicFramePr/>
          <p:nvPr>
            <p:custDataLst>
              <p:tags r:id="rId3"/>
            </p:custDataLst>
          </p:nvPr>
        </p:nvGraphicFramePr>
        <p:xfrm>
          <a:off x="307340" y="977900"/>
          <a:ext cx="10089515" cy="4750435"/>
        </p:xfrm>
        <a:graphic>
          <a:graphicData uri="http://schemas.openxmlformats.org/drawingml/2006/table">
            <a:tbl>
              <a:tblPr firstRow="1" bandRow="1">
                <a:tableStyleId>{112D657F-684A-48E1-99EF-6D5E90079726}</a:tableStyleId>
              </a:tblPr>
              <a:tblGrid>
                <a:gridCol w="1795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3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893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580"/>
                        <a:t>方法</a:t>
                      </a:r>
                      <a:r>
                        <a:rPr lang="en-US" altLang="zh-CN" sz="1580"/>
                        <a:t> 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580"/>
                        <a:t>参数及用法</a:t>
                      </a:r>
                      <a:r>
                        <a:rPr lang="en-US" altLang="zh-CN" sz="1580"/>
                        <a:t> 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title(string) 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580"/>
                        <a:t>设置窗口的标题文本为</a:t>
                      </a:r>
                      <a:r>
                        <a:rPr lang="en-US" altLang="zh-CN" sz="1580"/>
                        <a:t>string</a:t>
                      </a:r>
                      <a:r>
                        <a:rPr lang="zh-CN" altLang="en-US" sz="1580"/>
                        <a:t>字符串，默认值为</a:t>
                      </a:r>
                      <a:r>
                        <a:rPr lang="en-US" altLang="zh-CN" sz="1580"/>
                        <a:t>'tk' 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126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geometry('WxH+dx+dy') 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1580"/>
                    </a:p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W</a:t>
                      </a:r>
                      <a:r>
                        <a:rPr lang="zh-CN" altLang="en-US" sz="1580"/>
                        <a:t>和</a:t>
                      </a:r>
                      <a:r>
                        <a:rPr lang="en-US" altLang="zh-CN" sz="1580"/>
                        <a:t>H</a:t>
                      </a:r>
                      <a:r>
                        <a:rPr lang="zh-CN" altLang="en-US" sz="1580"/>
                        <a:t>是窗口的初始宽度和高度，字母</a:t>
                      </a:r>
                      <a:r>
                        <a:rPr lang="en-US" altLang="zh-CN" sz="1580"/>
                        <a:t>x</a:t>
                      </a:r>
                      <a:r>
                        <a:rPr lang="zh-CN" altLang="en-US" sz="1580"/>
                        <a:t>代表乘号，</a:t>
                      </a:r>
                      <a:r>
                        <a:rPr lang="en-US" altLang="zh-CN" sz="1580"/>
                        <a:t>dx</a:t>
                      </a:r>
                      <a:r>
                        <a:rPr lang="zh-CN" altLang="en-US" sz="1580"/>
                        <a:t>和</a:t>
                      </a:r>
                      <a:r>
                        <a:rPr lang="en-US" altLang="zh-CN" sz="1580"/>
                        <a:t>dy</a:t>
                      </a:r>
                      <a:r>
                        <a:rPr lang="zh-CN" altLang="en-US" sz="1580"/>
                        <a:t>代表窗口打开时，窗</a:t>
                      </a:r>
                    </a:p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580"/>
                        <a:t>口左侧和上侧与屏幕左侧和上侧之间的距离（单位为像素）</a:t>
                      </a:r>
                      <a:r>
                        <a:rPr lang="en-US" altLang="zh-CN" sz="1580"/>
                        <a:t> 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58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configure(bg='color') 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 </a:t>
                      </a:r>
                      <a:r>
                        <a:rPr lang="zh-CN" altLang="en-US" sz="1580"/>
                        <a:t>设置窗口的背景颜色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31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resizable(bool,bool) 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580"/>
                        <a:t>两个布尔值分别代表窗口的长度和宽度是否可以改变（若可以，则用</a:t>
                      </a:r>
                      <a:r>
                        <a:rPr lang="en-US" altLang="zh-CN" sz="1580"/>
                        <a:t>0</a:t>
                      </a:r>
                      <a:r>
                        <a:rPr lang="zh-CN" altLang="en-US" sz="1580"/>
                        <a:t>和</a:t>
                      </a:r>
                      <a:r>
                        <a:rPr lang="en-US" altLang="zh-CN" sz="1580"/>
                        <a:t>1</a:t>
                      </a:r>
                      <a:r>
                        <a:rPr lang="zh-CN" altLang="en-US" sz="1580"/>
                        <a:t>代替布尔值）</a:t>
                      </a:r>
                      <a:r>
                        <a:rPr lang="en-US" altLang="zh-CN" sz="1580"/>
                        <a:t> 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mainloop( ) 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580"/>
                        <a:t>主窗口进入消息事件循环（放在最后）</a:t>
                      </a:r>
                      <a:r>
                        <a:rPr lang="en-US" altLang="zh-CN" sz="1580"/>
                        <a:t> 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quit( ) 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580"/>
                        <a:t>退出主窗口，等同于单击退出按钮，所有子窗口也退出</a:t>
                      </a:r>
                      <a:r>
                        <a:rPr lang="en-US" altLang="zh-CN" sz="1580"/>
                        <a:t> 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329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destroy( ) 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580"/>
                        <a:t>摧毁主窗口，主窗口消失，且所有子窗口也消失；摧毁子窗口，则只有该子窗口消失，不影响主</a:t>
                      </a:r>
                    </a:p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580"/>
                        <a:t>窗口和其他子窗口</a:t>
                      </a:r>
                      <a:r>
                        <a:rPr lang="en-US" altLang="zh-CN" sz="1580"/>
                        <a:t> 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4562" y="14208"/>
            <a:ext cx="9475000" cy="631667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Thinker</a:t>
            </a:r>
            <a:r>
              <a:rPr lang="zh-CN" altLang="en-US" sz="2800">
                <a:latin typeface="微软雅黑" panose="020B0503020204020204" pitchFamily="34" charset="-122"/>
              </a:rPr>
              <a:t>常用组件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38795" y="645673"/>
            <a:ext cx="8414361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Tkinter是Python的标准GUI库，提供了一个简单易用的界面来创建窗口程序。它包含多种控件，如按钮、文本框、标签等，适用于快速开发桌面应用程序。Tkinter的设计理念是简洁明了，让开发者能够轻松实现图形用户界面。</a:t>
            </a:r>
          </a:p>
        </p:txBody>
      </p:sp>
      <p:graphicFrame>
        <p:nvGraphicFramePr>
          <p:cNvPr id="6" name="表格 5"/>
          <p:cNvGraphicFramePr/>
          <p:nvPr>
            <p:custDataLst>
              <p:tags r:id="rId3"/>
            </p:custDataLst>
          </p:nvPr>
        </p:nvGraphicFramePr>
        <p:xfrm>
          <a:off x="669448" y="1577693"/>
          <a:ext cx="9650730" cy="4337685"/>
        </p:xfrm>
        <a:graphic>
          <a:graphicData uri="http://schemas.openxmlformats.org/drawingml/2006/table">
            <a:tbl>
              <a:tblPr firstRow="1" bandRow="1">
                <a:tableStyleId>{112D657F-684A-48E1-99EF-6D5E90079726}</a:tableStyleId>
              </a:tblPr>
              <a:tblGrid>
                <a:gridCol w="1483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4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17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组件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中文名称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功能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00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>
                          <a:hlinkClick r:id="rId5"/>
                        </a:rPr>
                        <a:t>Label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标签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用于显示不可编辑的文本或位图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00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>
                          <a:hlinkClick r:id="rId6"/>
                        </a:rPr>
                        <a:t>Button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按钮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可显示一段小文本或位图，主要用于响应事件，如鼠标单击、经过等。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>
                          <a:hlinkClick r:id="rId7"/>
                        </a:rPr>
                        <a:t>Entry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文本框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用于收集显示用户的键盘输入，只能显示一行文本。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00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>
                          <a:hlinkClick r:id="rId8"/>
                        </a:rPr>
                        <a:t>Checkbutton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复选框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当多个复选框放在一组时，可同时选择</a:t>
                      </a:r>
                      <a:r>
                        <a:rPr lang="en-US" altLang="zh-CN" sz="1580"/>
                        <a:t>1</a:t>
                      </a:r>
                      <a:r>
                        <a:rPr lang="zh-CN" sz="1580"/>
                        <a:t>个或多个。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Radiobutton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单选按钮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当多个单选按钮放在一组时，只能选中一个。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81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Text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文本域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用于收集显示用户的键盘输入，能显示多行文本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Listbox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列表框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一个选项列表，供用户选择。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81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Menu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菜单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显示菜单栏，有下拉菜单和弹出菜单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Menubutton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菜单按钮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用于显示菜单项。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781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Message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消息框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与</a:t>
                      </a:r>
                      <a:r>
                        <a:rPr lang="en-US" altLang="zh-CN" sz="1580"/>
                        <a:t>label</a:t>
                      </a:r>
                      <a:r>
                        <a:rPr lang="zh-CN" sz="1580"/>
                        <a:t>相似，但可显示多行文本。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Scale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进度条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线性</a:t>
                      </a:r>
                      <a:r>
                        <a:rPr lang="zh-CN" altLang="en-US" sz="1580"/>
                        <a:t>“滑块”组件，设置起始值和结束值，可显示当前值的精确位置。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81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Scrollbar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滚动条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当组件（如列表框、文本域）内容超过可显区域时，提供滚动功能。</a:t>
                      </a:r>
                      <a:endParaRPr lang="en-US" altLang="zh-CN" sz="1580"/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400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>
                          <a:hlinkClick r:id="rId9"/>
                        </a:rPr>
                        <a:t>Canvas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画布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提供绘图功能，如直线、圆、椭圆等。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400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>
                          <a:hlinkClick r:id="rId10"/>
                        </a:rPr>
                        <a:t>Frame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框架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容器，可放置其它</a:t>
                      </a:r>
                      <a:r>
                        <a:rPr lang="en-US" altLang="zh-CN" sz="1580"/>
                        <a:t>GUI</a:t>
                      </a:r>
                      <a:r>
                        <a:rPr lang="zh-CN" sz="1580"/>
                        <a:t>组件。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580"/>
                        <a:t>Toplevel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窗口</a:t>
                      </a:r>
                    </a:p>
                  </a:txBody>
                  <a:tcPr marL="60166" marR="60166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580"/>
                        <a:t>用来创建子窗口。</a:t>
                      </a:r>
                    </a:p>
                  </a:txBody>
                  <a:tcPr marL="60166" marR="60166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115319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组件通用属性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643531" y="757092"/>
            <a:ext cx="1745935" cy="403337"/>
            <a:chOff x="2944" y="1881"/>
            <a:chExt cx="3134" cy="724"/>
          </a:xfrm>
        </p:grpSpPr>
        <p:sp>
          <p:nvSpPr>
            <p:cNvPr id="6" name="任意多边形 5"/>
            <p:cNvSpPr/>
            <p:nvPr>
              <p:custDataLst>
                <p:tags r:id="rId13"/>
              </p:custDataLst>
            </p:nvPr>
          </p:nvSpPr>
          <p:spPr>
            <a:xfrm>
              <a:off x="3116" y="1881"/>
              <a:ext cx="2963" cy="725"/>
            </a:xfrm>
            <a:custGeom>
              <a:avLst/>
              <a:gdLst>
                <a:gd name="connisteX0" fmla="*/ 0 w 2918460"/>
                <a:gd name="connsiteY0" fmla="*/ 153035 h 601345"/>
                <a:gd name="connisteX1" fmla="*/ 0 w 2918460"/>
                <a:gd name="connsiteY1" fmla="*/ 0 h 601345"/>
                <a:gd name="connisteX2" fmla="*/ 2918460 w 2918460"/>
                <a:gd name="connsiteY2" fmla="*/ 0 h 601345"/>
                <a:gd name="connisteX3" fmla="*/ 2918460 w 2918460"/>
                <a:gd name="connsiteY3" fmla="*/ 601345 h 601345"/>
                <a:gd name="connisteX4" fmla="*/ 5080 w 2918460"/>
                <a:gd name="connsiteY4" fmla="*/ 601345 h 601345"/>
                <a:gd name="connisteX5" fmla="*/ 5080 w 2918460"/>
                <a:gd name="connsiteY5" fmla="*/ 443230 h 60134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2918460" h="601345">
                  <a:moveTo>
                    <a:pt x="0" y="153035"/>
                  </a:moveTo>
                  <a:lnTo>
                    <a:pt x="0" y="0"/>
                  </a:lnTo>
                  <a:lnTo>
                    <a:pt x="2918460" y="0"/>
                  </a:lnTo>
                  <a:lnTo>
                    <a:pt x="2918460" y="601345"/>
                  </a:lnTo>
                  <a:lnTo>
                    <a:pt x="5080" y="601345"/>
                  </a:lnTo>
                  <a:lnTo>
                    <a:pt x="5080" y="443230"/>
                  </a:lnTo>
                </a:path>
              </a:pathLst>
            </a:cu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2" name="PA_ImportSvg_636983904436006251"/>
            <p:cNvSpPr/>
            <p:nvPr>
              <p:custDataLst>
                <p:tags r:id="rId14"/>
              </p:custDataLst>
            </p:nvPr>
          </p:nvSpPr>
          <p:spPr>
            <a:xfrm rot="10800000">
              <a:off x="2944" y="2084"/>
              <a:ext cx="346" cy="299"/>
            </a:xfrm>
            <a:custGeom>
              <a:avLst/>
              <a:gdLst/>
              <a:ahLst/>
              <a:cxnLst/>
              <a:rect l="l" t="t" r="r" b="b"/>
              <a:pathLst>
                <a:path w="14292586" h="12354751">
                  <a:moveTo>
                    <a:pt x="1" y="0"/>
                  </a:moveTo>
                  <a:lnTo>
                    <a:pt x="6016804" y="0"/>
                  </a:lnTo>
                  <a:lnTo>
                    <a:pt x="6016804" y="4339700"/>
                  </a:lnTo>
                  <a:cubicBezTo>
                    <a:pt x="6016804" y="6110134"/>
                    <a:pt x="5863353" y="7499112"/>
                    <a:pt x="5556444" y="8506676"/>
                  </a:cubicBezTo>
                  <a:cubicBezTo>
                    <a:pt x="5249537" y="9514240"/>
                    <a:pt x="4930378" y="10186854"/>
                    <a:pt x="4095301" y="10992906"/>
                  </a:cubicBezTo>
                  <a:cubicBezTo>
                    <a:pt x="3260225" y="11798956"/>
                    <a:pt x="2680814" y="12040837"/>
                    <a:pt x="1455066" y="12354750"/>
                  </a:cubicBezTo>
                  <a:lnTo>
                    <a:pt x="598736" y="10512869"/>
                  </a:lnTo>
                  <a:cubicBezTo>
                    <a:pt x="1455066" y="10185628"/>
                    <a:pt x="1976770" y="10039677"/>
                    <a:pt x="2781416" y="9204842"/>
                  </a:cubicBezTo>
                  <a:cubicBezTo>
                    <a:pt x="3586062" y="8370008"/>
                    <a:pt x="3645413" y="7562531"/>
                    <a:pt x="3645413" y="6868493"/>
                  </a:cubicBezTo>
                  <a:lnTo>
                    <a:pt x="1" y="6868493"/>
                  </a:lnTo>
                  <a:close/>
                  <a:moveTo>
                    <a:pt x="8275783" y="0"/>
                  </a:moveTo>
                  <a:lnTo>
                    <a:pt x="14292586" y="0"/>
                  </a:lnTo>
                  <a:lnTo>
                    <a:pt x="14292586" y="4339700"/>
                  </a:lnTo>
                  <a:cubicBezTo>
                    <a:pt x="14292586" y="6110134"/>
                    <a:pt x="14139135" y="7499112"/>
                    <a:pt x="13832227" y="8506676"/>
                  </a:cubicBezTo>
                  <a:cubicBezTo>
                    <a:pt x="13525318" y="9514240"/>
                    <a:pt x="13206159" y="10186854"/>
                    <a:pt x="12371083" y="10992906"/>
                  </a:cubicBezTo>
                  <a:cubicBezTo>
                    <a:pt x="11536006" y="11798956"/>
                    <a:pt x="10956597" y="12040837"/>
                    <a:pt x="9730848" y="12354750"/>
                  </a:cubicBezTo>
                  <a:lnTo>
                    <a:pt x="8874518" y="10512869"/>
                  </a:lnTo>
                  <a:cubicBezTo>
                    <a:pt x="9730848" y="10185628"/>
                    <a:pt x="10252552" y="10039677"/>
                    <a:pt x="11057198" y="9204842"/>
                  </a:cubicBezTo>
                  <a:cubicBezTo>
                    <a:pt x="11861845" y="8370008"/>
                    <a:pt x="11921195" y="7562531"/>
                    <a:pt x="11921195" y="6868493"/>
                  </a:cubicBezTo>
                  <a:lnTo>
                    <a:pt x="8275783" y="6868493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0221" tIns="40110" rIns="80221" bIns="4011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7" name="Title 6"/>
          <p:cNvSpPr txBox="1"/>
          <p:nvPr>
            <p:custDataLst>
              <p:tags r:id="rId8"/>
            </p:custDataLst>
          </p:nvPr>
        </p:nvSpPr>
        <p:spPr>
          <a:xfrm>
            <a:off x="875876" y="832579"/>
            <a:ext cx="1455943" cy="253411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lIns="63166" tIns="31754" rIns="63166" bIns="31754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rPr lang="en-US" altLang="zh-CN" sz="1230" b="1" spc="133" dirty="0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height</a:t>
            </a:r>
            <a:r>
              <a:rPr lang="zh-CN" altLang="en-US" sz="1230" b="1" spc="133" dirty="0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</a:t>
            </a:r>
            <a:r>
              <a:rPr lang="en-US" altLang="zh-CN" sz="1230" b="1" spc="133" dirty="0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width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57739" y="1296917"/>
            <a:ext cx="9272845" cy="1430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组件的大小由高度height和宽度width属性决定。如果是Button、Label 或 Text 组件，以字符数目为单位。其他的控件则是以像素 pixel 为单位。例如：</a:t>
            </a:r>
          </a:p>
          <a:p>
            <a:pPr marL="0" lvl="1" indent="0" algn="just" defTabSz="914400" fontAlgn="auto">
              <a:spcBef>
                <a:spcPts val="600"/>
              </a:spcBef>
              <a:spcAft>
                <a:spcPts val="1200"/>
              </a:spcAft>
              <a:buClrTx/>
              <a:buSzTx/>
              <a:buFontTx/>
            </a:pPr>
            <a:r>
              <a:rPr lang="zh-CN" altLang="en-US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Label(root,text="标签",height=2,width=10)</a:t>
            </a:r>
          </a:p>
          <a:p>
            <a:pPr marL="0" algn="just" defTabSz="266700"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生成Label组件，高度为2字符，宽度为10字符</a:t>
            </a:r>
          </a:p>
        </p:txBody>
      </p:sp>
      <p:grpSp>
        <p:nvGrpSpPr>
          <p:cNvPr id="18" name="组合 17"/>
          <p:cNvGrpSpPr/>
          <p:nvPr>
            <p:custDataLst>
              <p:tags r:id="rId9"/>
            </p:custDataLst>
          </p:nvPr>
        </p:nvGrpSpPr>
        <p:grpSpPr>
          <a:xfrm>
            <a:off x="644088" y="2747035"/>
            <a:ext cx="1745935" cy="403337"/>
            <a:chOff x="2944" y="1881"/>
            <a:chExt cx="3134" cy="724"/>
          </a:xfrm>
        </p:grpSpPr>
        <p:sp>
          <p:nvSpPr>
            <p:cNvPr id="19" name="任意多边形 18"/>
            <p:cNvSpPr/>
            <p:nvPr>
              <p:custDataLst>
                <p:tags r:id="rId11"/>
              </p:custDataLst>
            </p:nvPr>
          </p:nvSpPr>
          <p:spPr>
            <a:xfrm>
              <a:off x="3116" y="1881"/>
              <a:ext cx="2963" cy="725"/>
            </a:xfrm>
            <a:custGeom>
              <a:avLst/>
              <a:gdLst>
                <a:gd name="connisteX0" fmla="*/ 0 w 2918460"/>
                <a:gd name="connsiteY0" fmla="*/ 153035 h 601345"/>
                <a:gd name="connisteX1" fmla="*/ 0 w 2918460"/>
                <a:gd name="connsiteY1" fmla="*/ 0 h 601345"/>
                <a:gd name="connisteX2" fmla="*/ 2918460 w 2918460"/>
                <a:gd name="connsiteY2" fmla="*/ 0 h 601345"/>
                <a:gd name="connisteX3" fmla="*/ 2918460 w 2918460"/>
                <a:gd name="connsiteY3" fmla="*/ 601345 h 601345"/>
                <a:gd name="connisteX4" fmla="*/ 5080 w 2918460"/>
                <a:gd name="connsiteY4" fmla="*/ 601345 h 601345"/>
                <a:gd name="connisteX5" fmla="*/ 5080 w 2918460"/>
                <a:gd name="connsiteY5" fmla="*/ 443230 h 60134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2918460" h="601345">
                  <a:moveTo>
                    <a:pt x="0" y="153035"/>
                  </a:moveTo>
                  <a:lnTo>
                    <a:pt x="0" y="0"/>
                  </a:lnTo>
                  <a:lnTo>
                    <a:pt x="2918460" y="0"/>
                  </a:lnTo>
                  <a:lnTo>
                    <a:pt x="2918460" y="601345"/>
                  </a:lnTo>
                  <a:lnTo>
                    <a:pt x="5080" y="601345"/>
                  </a:lnTo>
                  <a:lnTo>
                    <a:pt x="5080" y="443230"/>
                  </a:lnTo>
                </a:path>
              </a:pathLst>
            </a:cu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0" name="PA_ImportSvg_636983904436006251"/>
            <p:cNvSpPr/>
            <p:nvPr>
              <p:custDataLst>
                <p:tags r:id="rId12"/>
              </p:custDataLst>
            </p:nvPr>
          </p:nvSpPr>
          <p:spPr>
            <a:xfrm rot="10800000">
              <a:off x="2944" y="2084"/>
              <a:ext cx="346" cy="299"/>
            </a:xfrm>
            <a:custGeom>
              <a:avLst/>
              <a:gdLst/>
              <a:ahLst/>
              <a:cxnLst/>
              <a:rect l="l" t="t" r="r" b="b"/>
              <a:pathLst>
                <a:path w="14292586" h="12354751">
                  <a:moveTo>
                    <a:pt x="1" y="0"/>
                  </a:moveTo>
                  <a:lnTo>
                    <a:pt x="6016804" y="0"/>
                  </a:lnTo>
                  <a:lnTo>
                    <a:pt x="6016804" y="4339700"/>
                  </a:lnTo>
                  <a:cubicBezTo>
                    <a:pt x="6016804" y="6110134"/>
                    <a:pt x="5863353" y="7499112"/>
                    <a:pt x="5556444" y="8506676"/>
                  </a:cubicBezTo>
                  <a:cubicBezTo>
                    <a:pt x="5249537" y="9514240"/>
                    <a:pt x="4930378" y="10186854"/>
                    <a:pt x="4095301" y="10992906"/>
                  </a:cubicBezTo>
                  <a:cubicBezTo>
                    <a:pt x="3260225" y="11798956"/>
                    <a:pt x="2680814" y="12040837"/>
                    <a:pt x="1455066" y="12354750"/>
                  </a:cubicBezTo>
                  <a:lnTo>
                    <a:pt x="598736" y="10512869"/>
                  </a:lnTo>
                  <a:cubicBezTo>
                    <a:pt x="1455066" y="10185628"/>
                    <a:pt x="1976770" y="10039677"/>
                    <a:pt x="2781416" y="9204842"/>
                  </a:cubicBezTo>
                  <a:cubicBezTo>
                    <a:pt x="3586062" y="8370008"/>
                    <a:pt x="3645413" y="7562531"/>
                    <a:pt x="3645413" y="6868493"/>
                  </a:cubicBezTo>
                  <a:lnTo>
                    <a:pt x="1" y="6868493"/>
                  </a:lnTo>
                  <a:close/>
                  <a:moveTo>
                    <a:pt x="8275783" y="0"/>
                  </a:moveTo>
                  <a:lnTo>
                    <a:pt x="14292586" y="0"/>
                  </a:lnTo>
                  <a:lnTo>
                    <a:pt x="14292586" y="4339700"/>
                  </a:lnTo>
                  <a:cubicBezTo>
                    <a:pt x="14292586" y="6110134"/>
                    <a:pt x="14139135" y="7499112"/>
                    <a:pt x="13832227" y="8506676"/>
                  </a:cubicBezTo>
                  <a:cubicBezTo>
                    <a:pt x="13525318" y="9514240"/>
                    <a:pt x="13206159" y="10186854"/>
                    <a:pt x="12371083" y="10992906"/>
                  </a:cubicBezTo>
                  <a:cubicBezTo>
                    <a:pt x="11536006" y="11798956"/>
                    <a:pt x="10956597" y="12040837"/>
                    <a:pt x="9730848" y="12354750"/>
                  </a:cubicBezTo>
                  <a:lnTo>
                    <a:pt x="8874518" y="10512869"/>
                  </a:lnTo>
                  <a:cubicBezTo>
                    <a:pt x="9730848" y="10185628"/>
                    <a:pt x="10252552" y="10039677"/>
                    <a:pt x="11057198" y="9204842"/>
                  </a:cubicBezTo>
                  <a:cubicBezTo>
                    <a:pt x="11861845" y="8370008"/>
                    <a:pt x="11921195" y="7562531"/>
                    <a:pt x="11921195" y="6868493"/>
                  </a:cubicBezTo>
                  <a:lnTo>
                    <a:pt x="8275783" y="6868493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0221" tIns="40110" rIns="80221" bIns="4011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21" name="Title 6"/>
          <p:cNvSpPr txBox="1"/>
          <p:nvPr>
            <p:custDataLst>
              <p:tags r:id="rId10"/>
            </p:custDataLst>
          </p:nvPr>
        </p:nvSpPr>
        <p:spPr>
          <a:xfrm>
            <a:off x="1277541" y="2822522"/>
            <a:ext cx="532420" cy="253411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lIns="63166" tIns="31754" rIns="63166" bIns="31754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rPr lang="en-US" altLang="zh-CN" sz="1230" b="1" spc="133" dirty="0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font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557739" y="3298559"/>
            <a:ext cx="9273402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 defTabSz="266700" fontAlgn="auto">
              <a:buClrTx/>
              <a:buSzTx/>
              <a:buFontTx/>
            </a:pP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可设置组件标题文字的字体格式，属性值是一个元组格式：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cs typeface="Times New Roman" panose="02020603050405020304" charset="0"/>
              </a:rPr>
              <a:t>（font family, size, modifiers）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，其中字体样式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cs typeface="Times New Roman" panose="02020603050405020304" charset="0"/>
              </a:rPr>
              <a:t>modifiers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可以是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cs typeface="Times New Roman" panose="02020603050405020304" charset="0"/>
              </a:rPr>
              <a:t> bold、italic、underline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及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cs typeface="Times New Roman" panose="02020603050405020304" charset="0"/>
              </a:rPr>
              <a:t>overstrike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，多个字体样式之间以空格隔开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43890" y="4050030"/>
            <a:ext cx="9186545" cy="1882140"/>
          </a:xfrm>
          <a:prstGeom prst="rect">
            <a:avLst/>
          </a:prstGeom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noAutofit/>
          </a:bodyPr>
          <a:lstStyle/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import </a:t>
            </a:r>
            <a:r>
              <a:rPr lang="en-US" altLang="zh-CN" sz="1580" dirty="0" err="1">
                <a:latin typeface="微软雅黑" panose="020B0503020204020204" pitchFamily="34" charset="-122"/>
                <a:ea typeface="Times New Roman" panose="02020603050405020304"/>
              </a:rPr>
              <a:t>tkinter</a:t>
            </a: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 as </a:t>
            </a:r>
            <a:r>
              <a:rPr lang="en-US" altLang="zh-CN" sz="1580" dirty="0" err="1">
                <a:latin typeface="微软雅黑" panose="020B0503020204020204" pitchFamily="34" charset="-122"/>
                <a:ea typeface="Times New Roman" panose="02020603050405020304"/>
              </a:rPr>
              <a:t>tk</a:t>
            </a:r>
            <a:endParaRPr lang="en-US" altLang="zh-CN" sz="1580" dirty="0">
              <a:latin typeface="微软雅黑" panose="020B0503020204020204" pitchFamily="34" charset="-122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root = </a:t>
            </a:r>
            <a:r>
              <a:rPr lang="en-US" altLang="zh-CN" sz="1580" dirty="0" err="1">
                <a:latin typeface="微软雅黑" panose="020B0503020204020204" pitchFamily="34" charset="-122"/>
                <a:ea typeface="Times New Roman" panose="02020603050405020304"/>
              </a:rPr>
              <a:t>tk.Tk</a:t>
            </a: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()  # </a:t>
            </a:r>
            <a:r>
              <a:rPr lang="zh-CN" altLang="en-US" sz="1580" dirty="0">
                <a:latin typeface="微软雅黑" panose="020B0503020204020204" pitchFamily="34" charset="-122"/>
                <a:ea typeface="Times New Roman" panose="02020603050405020304"/>
              </a:rPr>
              <a:t>创建主窗口</a:t>
            </a: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Label(</a:t>
            </a:r>
            <a:r>
              <a:rPr lang="en-US" altLang="zh-CN" sz="1580" dirty="0" err="1">
                <a:latin typeface="微软雅黑" panose="020B0503020204020204" pitchFamily="34" charset="-122"/>
                <a:ea typeface="Times New Roman" panose="02020603050405020304"/>
              </a:rPr>
              <a:t>root,text</a:t>
            </a: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='</a:t>
            </a:r>
            <a:r>
              <a:rPr lang="zh-CN" altLang="en-US" sz="1580" dirty="0">
                <a:latin typeface="微软雅黑" panose="020B0503020204020204" pitchFamily="34" charset="-122"/>
                <a:ea typeface="Times New Roman" panose="02020603050405020304"/>
              </a:rPr>
              <a:t>成功源于坚持</a:t>
            </a: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',font=( 'Arial', 12, 'bold')).pack()  # </a:t>
            </a:r>
            <a:r>
              <a:rPr lang="zh-CN" altLang="en-US" sz="1580" dirty="0">
                <a:latin typeface="微软雅黑" panose="020B0503020204020204" pitchFamily="34" charset="-122"/>
                <a:ea typeface="Times New Roman" panose="02020603050405020304"/>
              </a:rPr>
              <a:t>创建并布局第一个标签</a:t>
            </a: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Label(</a:t>
            </a:r>
            <a:r>
              <a:rPr lang="en-US" altLang="zh-CN" sz="1580" dirty="0" err="1">
                <a:latin typeface="微软雅黑" panose="020B0503020204020204" pitchFamily="34" charset="-122"/>
                <a:ea typeface="Times New Roman" panose="02020603050405020304"/>
              </a:rPr>
              <a:t>root,text</a:t>
            </a: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='</a:t>
            </a:r>
            <a:r>
              <a:rPr lang="zh-CN" altLang="en-US" sz="1580" dirty="0">
                <a:latin typeface="微软雅黑" panose="020B0503020204020204" pitchFamily="34" charset="-122"/>
                <a:ea typeface="Times New Roman" panose="02020603050405020304"/>
              </a:rPr>
              <a:t>成功源于坚持</a:t>
            </a: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',height=2,font=( '</a:t>
            </a:r>
            <a:r>
              <a:rPr lang="zh-CN" altLang="en-US" sz="1580" dirty="0">
                <a:latin typeface="微软雅黑" panose="020B0503020204020204" pitchFamily="34" charset="-122"/>
                <a:ea typeface="Times New Roman" panose="02020603050405020304"/>
              </a:rPr>
              <a:t>宋体</a:t>
            </a: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',18,'bold italic')).pack() #</a:t>
            </a:r>
            <a:r>
              <a:rPr lang="zh-CN" altLang="en-US" sz="1580" dirty="0">
                <a:latin typeface="微软雅黑" panose="020B0503020204020204" pitchFamily="34" charset="-122"/>
                <a:ea typeface="Times New Roman" panose="02020603050405020304"/>
              </a:rPr>
              <a:t>创建布局第二个标签</a:t>
            </a: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580" dirty="0" err="1">
                <a:latin typeface="微软雅黑" panose="020B0503020204020204" pitchFamily="34" charset="-122"/>
                <a:ea typeface="Times New Roman" panose="02020603050405020304"/>
              </a:rPr>
              <a:t>root.mainloop</a:t>
            </a:r>
            <a:r>
              <a:rPr lang="en-US" altLang="zh-CN" sz="1580" dirty="0">
                <a:latin typeface="微软雅黑" panose="020B0503020204020204" pitchFamily="34" charset="-122"/>
                <a:ea typeface="Times New Roman" panose="02020603050405020304"/>
              </a:rPr>
              <a:t>()  # </a:t>
            </a:r>
            <a:r>
              <a:rPr lang="zh-CN" altLang="en-US" sz="1580" dirty="0">
                <a:latin typeface="微软雅黑" panose="020B0503020204020204" pitchFamily="34" charset="-122"/>
                <a:ea typeface="Times New Roman" panose="02020603050405020304"/>
              </a:rPr>
              <a:t>运行主循环</a:t>
            </a:r>
          </a:p>
        </p:txBody>
      </p:sp>
      <p:pic>
        <p:nvPicPr>
          <p:cNvPr id="1626553058" name="图片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33722" y="4050080"/>
            <a:ext cx="2850098" cy="180944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55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6553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26553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2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115319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组件通用属性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643531" y="757092"/>
            <a:ext cx="1745935" cy="403337"/>
            <a:chOff x="2944" y="1881"/>
            <a:chExt cx="3134" cy="724"/>
          </a:xfrm>
        </p:grpSpPr>
        <p:sp>
          <p:nvSpPr>
            <p:cNvPr id="6" name="任意多边形 5"/>
            <p:cNvSpPr/>
            <p:nvPr>
              <p:custDataLst>
                <p:tags r:id="rId9"/>
              </p:custDataLst>
            </p:nvPr>
          </p:nvSpPr>
          <p:spPr>
            <a:xfrm>
              <a:off x="3116" y="1881"/>
              <a:ext cx="2963" cy="725"/>
            </a:xfrm>
            <a:custGeom>
              <a:avLst/>
              <a:gdLst>
                <a:gd name="connisteX0" fmla="*/ 0 w 2918460"/>
                <a:gd name="connsiteY0" fmla="*/ 153035 h 601345"/>
                <a:gd name="connisteX1" fmla="*/ 0 w 2918460"/>
                <a:gd name="connsiteY1" fmla="*/ 0 h 601345"/>
                <a:gd name="connisteX2" fmla="*/ 2918460 w 2918460"/>
                <a:gd name="connsiteY2" fmla="*/ 0 h 601345"/>
                <a:gd name="connisteX3" fmla="*/ 2918460 w 2918460"/>
                <a:gd name="connsiteY3" fmla="*/ 601345 h 601345"/>
                <a:gd name="connisteX4" fmla="*/ 5080 w 2918460"/>
                <a:gd name="connsiteY4" fmla="*/ 601345 h 601345"/>
                <a:gd name="connisteX5" fmla="*/ 5080 w 2918460"/>
                <a:gd name="connsiteY5" fmla="*/ 443230 h 60134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2918460" h="601345">
                  <a:moveTo>
                    <a:pt x="0" y="153035"/>
                  </a:moveTo>
                  <a:lnTo>
                    <a:pt x="0" y="0"/>
                  </a:lnTo>
                  <a:lnTo>
                    <a:pt x="2918460" y="0"/>
                  </a:lnTo>
                  <a:lnTo>
                    <a:pt x="2918460" y="601345"/>
                  </a:lnTo>
                  <a:lnTo>
                    <a:pt x="5080" y="601345"/>
                  </a:lnTo>
                  <a:lnTo>
                    <a:pt x="5080" y="443230"/>
                  </a:lnTo>
                </a:path>
              </a:pathLst>
            </a:cu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2" name="PA_ImportSvg_636983904436006251"/>
            <p:cNvSpPr/>
            <p:nvPr>
              <p:custDataLst>
                <p:tags r:id="rId10"/>
              </p:custDataLst>
            </p:nvPr>
          </p:nvSpPr>
          <p:spPr>
            <a:xfrm rot="10800000">
              <a:off x="2944" y="2084"/>
              <a:ext cx="346" cy="299"/>
            </a:xfrm>
            <a:custGeom>
              <a:avLst/>
              <a:gdLst/>
              <a:ahLst/>
              <a:cxnLst/>
              <a:rect l="l" t="t" r="r" b="b"/>
              <a:pathLst>
                <a:path w="14292586" h="12354751">
                  <a:moveTo>
                    <a:pt x="1" y="0"/>
                  </a:moveTo>
                  <a:lnTo>
                    <a:pt x="6016804" y="0"/>
                  </a:lnTo>
                  <a:lnTo>
                    <a:pt x="6016804" y="4339700"/>
                  </a:lnTo>
                  <a:cubicBezTo>
                    <a:pt x="6016804" y="6110134"/>
                    <a:pt x="5863353" y="7499112"/>
                    <a:pt x="5556444" y="8506676"/>
                  </a:cubicBezTo>
                  <a:cubicBezTo>
                    <a:pt x="5249537" y="9514240"/>
                    <a:pt x="4930378" y="10186854"/>
                    <a:pt x="4095301" y="10992906"/>
                  </a:cubicBezTo>
                  <a:cubicBezTo>
                    <a:pt x="3260225" y="11798956"/>
                    <a:pt x="2680814" y="12040837"/>
                    <a:pt x="1455066" y="12354750"/>
                  </a:cubicBezTo>
                  <a:lnTo>
                    <a:pt x="598736" y="10512869"/>
                  </a:lnTo>
                  <a:cubicBezTo>
                    <a:pt x="1455066" y="10185628"/>
                    <a:pt x="1976770" y="10039677"/>
                    <a:pt x="2781416" y="9204842"/>
                  </a:cubicBezTo>
                  <a:cubicBezTo>
                    <a:pt x="3586062" y="8370008"/>
                    <a:pt x="3645413" y="7562531"/>
                    <a:pt x="3645413" y="6868493"/>
                  </a:cubicBezTo>
                  <a:lnTo>
                    <a:pt x="1" y="6868493"/>
                  </a:lnTo>
                  <a:close/>
                  <a:moveTo>
                    <a:pt x="8275783" y="0"/>
                  </a:moveTo>
                  <a:lnTo>
                    <a:pt x="14292586" y="0"/>
                  </a:lnTo>
                  <a:lnTo>
                    <a:pt x="14292586" y="4339700"/>
                  </a:lnTo>
                  <a:cubicBezTo>
                    <a:pt x="14292586" y="6110134"/>
                    <a:pt x="14139135" y="7499112"/>
                    <a:pt x="13832227" y="8506676"/>
                  </a:cubicBezTo>
                  <a:cubicBezTo>
                    <a:pt x="13525318" y="9514240"/>
                    <a:pt x="13206159" y="10186854"/>
                    <a:pt x="12371083" y="10992906"/>
                  </a:cubicBezTo>
                  <a:cubicBezTo>
                    <a:pt x="11536006" y="11798956"/>
                    <a:pt x="10956597" y="12040837"/>
                    <a:pt x="9730848" y="12354750"/>
                  </a:cubicBezTo>
                  <a:lnTo>
                    <a:pt x="8874518" y="10512869"/>
                  </a:lnTo>
                  <a:cubicBezTo>
                    <a:pt x="9730848" y="10185628"/>
                    <a:pt x="10252552" y="10039677"/>
                    <a:pt x="11057198" y="9204842"/>
                  </a:cubicBezTo>
                  <a:cubicBezTo>
                    <a:pt x="11861845" y="8370008"/>
                    <a:pt x="11921195" y="7562531"/>
                    <a:pt x="11921195" y="6868493"/>
                  </a:cubicBezTo>
                  <a:lnTo>
                    <a:pt x="8275783" y="6868493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0221" tIns="40110" rIns="80221" bIns="4011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7" name="Title 6"/>
          <p:cNvSpPr txBox="1"/>
          <p:nvPr>
            <p:custDataLst>
              <p:tags r:id="rId8"/>
            </p:custDataLst>
          </p:nvPr>
        </p:nvSpPr>
        <p:spPr>
          <a:xfrm>
            <a:off x="1251915" y="832579"/>
            <a:ext cx="636295" cy="253411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lIns="63166" tIns="31754" rIns="63166" bIns="31754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rPr lang="en-US" altLang="zh-CN" sz="1230" b="1" spc="133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relief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57739" y="1296917"/>
            <a:ext cx="9272845" cy="902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定义组件的边框形式，属性值可设为：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SUNKEN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（凹）、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RIDGE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（边凸）、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RAISED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（边凸）、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GROOVE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（边凹）、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FLAT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（平）、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SOLID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（黑框）。以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Button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组件为例，定义不同的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relief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属性值，呈现不同的边框样式按钮。例如：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3890" y="2186940"/>
            <a:ext cx="9186545" cy="2368550"/>
          </a:xfrm>
          <a:prstGeom prst="rect">
            <a:avLst/>
          </a:prstGeom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wrap="square" rtlCol="0" anchor="t">
            <a:noAutofit/>
          </a:bodyPr>
          <a:lstStyle/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580">
                <a:solidFill>
                  <a:schemeClr val="tx1"/>
                </a:solidFill>
                <a:latin typeface="微软雅黑" panose="020B0503020204020204" pitchFamily="34" charset="-122"/>
                <a:ea typeface="Times New Roman" panose="02020603050405020304"/>
              </a:rPr>
              <a:t>Button(root,text='Button1',relief=SUNKEN)</a:t>
            </a: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580">
                <a:solidFill>
                  <a:schemeClr val="tx1"/>
                </a:solidFill>
                <a:latin typeface="微软雅黑" panose="020B0503020204020204" pitchFamily="34" charset="-122"/>
                <a:ea typeface="Times New Roman" panose="02020603050405020304"/>
              </a:rPr>
              <a:t>Button(root,text='Button2',relief=RIDGE)</a:t>
            </a: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580">
                <a:solidFill>
                  <a:schemeClr val="tx1"/>
                </a:solidFill>
                <a:latin typeface="微软雅黑" panose="020B0503020204020204" pitchFamily="34" charset="-122"/>
                <a:ea typeface="Times New Roman" panose="02020603050405020304"/>
              </a:rPr>
              <a:t>Button(root,text='Button3',relief=RAISED) </a:t>
            </a: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580">
                <a:solidFill>
                  <a:schemeClr val="tx1"/>
                </a:solidFill>
                <a:latin typeface="微软雅黑" panose="020B0503020204020204" pitchFamily="34" charset="-122"/>
                <a:ea typeface="Times New Roman" panose="02020603050405020304"/>
              </a:rPr>
              <a:t>Button(root,text='Button4',relief=GROOVE)</a:t>
            </a: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580">
                <a:solidFill>
                  <a:schemeClr val="tx1"/>
                </a:solidFill>
                <a:latin typeface="微软雅黑" panose="020B0503020204020204" pitchFamily="34" charset="-122"/>
                <a:ea typeface="Times New Roman" panose="02020603050405020304"/>
              </a:rPr>
              <a:t>Button(root,text='Button5',relief=FLAT)</a:t>
            </a: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580">
                <a:solidFill>
                  <a:schemeClr val="tx1"/>
                </a:solidFill>
                <a:latin typeface="微软雅黑" panose="020B0503020204020204" pitchFamily="34" charset="-122"/>
                <a:ea typeface="Times New Roman" panose="02020603050405020304"/>
              </a:rPr>
              <a:t>Button(root,text='Button6',relief=SOLID)</a:t>
            </a:r>
          </a:p>
        </p:txBody>
      </p:sp>
      <p:pic>
        <p:nvPicPr>
          <p:cNvPr id="802013264" name="图片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32873" y="2075179"/>
            <a:ext cx="3303573" cy="370635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01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2013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2013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115319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组件通用属性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643531" y="1358754"/>
            <a:ext cx="1745935" cy="403337"/>
            <a:chOff x="2944" y="1881"/>
            <a:chExt cx="3134" cy="724"/>
          </a:xfrm>
        </p:grpSpPr>
        <p:sp>
          <p:nvSpPr>
            <p:cNvPr id="6" name="任意多边形 5"/>
            <p:cNvSpPr/>
            <p:nvPr>
              <p:custDataLst>
                <p:tags r:id="rId13"/>
              </p:custDataLst>
            </p:nvPr>
          </p:nvSpPr>
          <p:spPr>
            <a:xfrm>
              <a:off x="3116" y="1881"/>
              <a:ext cx="2963" cy="725"/>
            </a:xfrm>
            <a:custGeom>
              <a:avLst/>
              <a:gdLst>
                <a:gd name="connisteX0" fmla="*/ 0 w 2918460"/>
                <a:gd name="connsiteY0" fmla="*/ 153035 h 601345"/>
                <a:gd name="connisteX1" fmla="*/ 0 w 2918460"/>
                <a:gd name="connsiteY1" fmla="*/ 0 h 601345"/>
                <a:gd name="connisteX2" fmla="*/ 2918460 w 2918460"/>
                <a:gd name="connsiteY2" fmla="*/ 0 h 601345"/>
                <a:gd name="connisteX3" fmla="*/ 2918460 w 2918460"/>
                <a:gd name="connsiteY3" fmla="*/ 601345 h 601345"/>
                <a:gd name="connisteX4" fmla="*/ 5080 w 2918460"/>
                <a:gd name="connsiteY4" fmla="*/ 601345 h 601345"/>
                <a:gd name="connisteX5" fmla="*/ 5080 w 2918460"/>
                <a:gd name="connsiteY5" fmla="*/ 443230 h 60134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2918460" h="601345">
                  <a:moveTo>
                    <a:pt x="0" y="153035"/>
                  </a:moveTo>
                  <a:lnTo>
                    <a:pt x="0" y="0"/>
                  </a:lnTo>
                  <a:lnTo>
                    <a:pt x="2918460" y="0"/>
                  </a:lnTo>
                  <a:lnTo>
                    <a:pt x="2918460" y="601345"/>
                  </a:lnTo>
                  <a:lnTo>
                    <a:pt x="5080" y="601345"/>
                  </a:lnTo>
                  <a:lnTo>
                    <a:pt x="5080" y="443230"/>
                  </a:lnTo>
                </a:path>
              </a:pathLst>
            </a:cu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2" name="PA_ImportSvg_636983904436006251"/>
            <p:cNvSpPr/>
            <p:nvPr>
              <p:custDataLst>
                <p:tags r:id="rId14"/>
              </p:custDataLst>
            </p:nvPr>
          </p:nvSpPr>
          <p:spPr>
            <a:xfrm rot="10800000">
              <a:off x="2944" y="2084"/>
              <a:ext cx="346" cy="299"/>
            </a:xfrm>
            <a:custGeom>
              <a:avLst/>
              <a:gdLst/>
              <a:ahLst/>
              <a:cxnLst/>
              <a:rect l="l" t="t" r="r" b="b"/>
              <a:pathLst>
                <a:path w="14292586" h="12354751">
                  <a:moveTo>
                    <a:pt x="1" y="0"/>
                  </a:moveTo>
                  <a:lnTo>
                    <a:pt x="6016804" y="0"/>
                  </a:lnTo>
                  <a:lnTo>
                    <a:pt x="6016804" y="4339700"/>
                  </a:lnTo>
                  <a:cubicBezTo>
                    <a:pt x="6016804" y="6110134"/>
                    <a:pt x="5863353" y="7499112"/>
                    <a:pt x="5556444" y="8506676"/>
                  </a:cubicBezTo>
                  <a:cubicBezTo>
                    <a:pt x="5249537" y="9514240"/>
                    <a:pt x="4930378" y="10186854"/>
                    <a:pt x="4095301" y="10992906"/>
                  </a:cubicBezTo>
                  <a:cubicBezTo>
                    <a:pt x="3260225" y="11798956"/>
                    <a:pt x="2680814" y="12040837"/>
                    <a:pt x="1455066" y="12354750"/>
                  </a:cubicBezTo>
                  <a:lnTo>
                    <a:pt x="598736" y="10512869"/>
                  </a:lnTo>
                  <a:cubicBezTo>
                    <a:pt x="1455066" y="10185628"/>
                    <a:pt x="1976770" y="10039677"/>
                    <a:pt x="2781416" y="9204842"/>
                  </a:cubicBezTo>
                  <a:cubicBezTo>
                    <a:pt x="3586062" y="8370008"/>
                    <a:pt x="3645413" y="7562531"/>
                    <a:pt x="3645413" y="6868493"/>
                  </a:cubicBezTo>
                  <a:lnTo>
                    <a:pt x="1" y="6868493"/>
                  </a:lnTo>
                  <a:close/>
                  <a:moveTo>
                    <a:pt x="8275783" y="0"/>
                  </a:moveTo>
                  <a:lnTo>
                    <a:pt x="14292586" y="0"/>
                  </a:lnTo>
                  <a:lnTo>
                    <a:pt x="14292586" y="4339700"/>
                  </a:lnTo>
                  <a:cubicBezTo>
                    <a:pt x="14292586" y="6110134"/>
                    <a:pt x="14139135" y="7499112"/>
                    <a:pt x="13832227" y="8506676"/>
                  </a:cubicBezTo>
                  <a:cubicBezTo>
                    <a:pt x="13525318" y="9514240"/>
                    <a:pt x="13206159" y="10186854"/>
                    <a:pt x="12371083" y="10992906"/>
                  </a:cubicBezTo>
                  <a:cubicBezTo>
                    <a:pt x="11536006" y="11798956"/>
                    <a:pt x="10956597" y="12040837"/>
                    <a:pt x="9730848" y="12354750"/>
                  </a:cubicBezTo>
                  <a:lnTo>
                    <a:pt x="8874518" y="10512869"/>
                  </a:lnTo>
                  <a:cubicBezTo>
                    <a:pt x="9730848" y="10185628"/>
                    <a:pt x="10252552" y="10039677"/>
                    <a:pt x="11057198" y="9204842"/>
                  </a:cubicBezTo>
                  <a:cubicBezTo>
                    <a:pt x="11861845" y="8370008"/>
                    <a:pt x="11921195" y="7562531"/>
                    <a:pt x="11921195" y="6868493"/>
                  </a:cubicBezTo>
                  <a:lnTo>
                    <a:pt x="8275783" y="6868493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0221" tIns="40110" rIns="80221" bIns="4011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7" name="Title 6"/>
          <p:cNvSpPr txBox="1"/>
          <p:nvPr>
            <p:custDataLst>
              <p:tags r:id="rId8"/>
            </p:custDataLst>
          </p:nvPr>
        </p:nvSpPr>
        <p:spPr>
          <a:xfrm>
            <a:off x="1002336" y="1434241"/>
            <a:ext cx="1314173" cy="253411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lIns="63166" tIns="31754" rIns="63166" bIns="31754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rPr lang="en-US" altLang="zh-CN" sz="1230" b="1" spc="133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borderwidth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57739" y="1898579"/>
            <a:ext cx="9272845" cy="632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borderwidth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（或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）定义组件边框的宽度，单位为像素。只有当组件样式有边框时，边框宽度才有效。</a:t>
            </a:r>
          </a:p>
        </p:txBody>
      </p:sp>
      <p:grpSp>
        <p:nvGrpSpPr>
          <p:cNvPr id="8" name="组合 7"/>
          <p:cNvGrpSpPr/>
          <p:nvPr>
            <p:custDataLst>
              <p:tags r:id="rId9"/>
            </p:custDataLst>
          </p:nvPr>
        </p:nvGrpSpPr>
        <p:grpSpPr>
          <a:xfrm>
            <a:off x="643531" y="2919177"/>
            <a:ext cx="1745935" cy="403337"/>
            <a:chOff x="2944" y="1881"/>
            <a:chExt cx="3134" cy="724"/>
          </a:xfrm>
        </p:grpSpPr>
        <p:sp>
          <p:nvSpPr>
            <p:cNvPr id="9" name="任意多边形 8"/>
            <p:cNvSpPr/>
            <p:nvPr>
              <p:custDataLst>
                <p:tags r:id="rId11"/>
              </p:custDataLst>
            </p:nvPr>
          </p:nvSpPr>
          <p:spPr>
            <a:xfrm>
              <a:off x="3116" y="1881"/>
              <a:ext cx="2963" cy="725"/>
            </a:xfrm>
            <a:custGeom>
              <a:avLst/>
              <a:gdLst>
                <a:gd name="connisteX0" fmla="*/ 0 w 2918460"/>
                <a:gd name="connsiteY0" fmla="*/ 153035 h 601345"/>
                <a:gd name="connisteX1" fmla="*/ 0 w 2918460"/>
                <a:gd name="connsiteY1" fmla="*/ 0 h 601345"/>
                <a:gd name="connisteX2" fmla="*/ 2918460 w 2918460"/>
                <a:gd name="connsiteY2" fmla="*/ 0 h 601345"/>
                <a:gd name="connisteX3" fmla="*/ 2918460 w 2918460"/>
                <a:gd name="connsiteY3" fmla="*/ 601345 h 601345"/>
                <a:gd name="connisteX4" fmla="*/ 5080 w 2918460"/>
                <a:gd name="connsiteY4" fmla="*/ 601345 h 601345"/>
                <a:gd name="connisteX5" fmla="*/ 5080 w 2918460"/>
                <a:gd name="connsiteY5" fmla="*/ 443230 h 60134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2918460" h="601345">
                  <a:moveTo>
                    <a:pt x="0" y="153035"/>
                  </a:moveTo>
                  <a:lnTo>
                    <a:pt x="0" y="0"/>
                  </a:lnTo>
                  <a:lnTo>
                    <a:pt x="2918460" y="0"/>
                  </a:lnTo>
                  <a:lnTo>
                    <a:pt x="2918460" y="601345"/>
                  </a:lnTo>
                  <a:lnTo>
                    <a:pt x="5080" y="601345"/>
                  </a:lnTo>
                  <a:lnTo>
                    <a:pt x="5080" y="443230"/>
                  </a:lnTo>
                </a:path>
              </a:pathLst>
            </a:cu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0" name="PA_ImportSvg_636983904436006251"/>
            <p:cNvSpPr/>
            <p:nvPr>
              <p:custDataLst>
                <p:tags r:id="rId12"/>
              </p:custDataLst>
            </p:nvPr>
          </p:nvSpPr>
          <p:spPr>
            <a:xfrm rot="10800000">
              <a:off x="2944" y="2084"/>
              <a:ext cx="346" cy="299"/>
            </a:xfrm>
            <a:custGeom>
              <a:avLst/>
              <a:gdLst/>
              <a:ahLst/>
              <a:cxnLst/>
              <a:rect l="l" t="t" r="r" b="b"/>
              <a:pathLst>
                <a:path w="14292586" h="12354751">
                  <a:moveTo>
                    <a:pt x="1" y="0"/>
                  </a:moveTo>
                  <a:lnTo>
                    <a:pt x="6016804" y="0"/>
                  </a:lnTo>
                  <a:lnTo>
                    <a:pt x="6016804" y="4339700"/>
                  </a:lnTo>
                  <a:cubicBezTo>
                    <a:pt x="6016804" y="6110134"/>
                    <a:pt x="5863353" y="7499112"/>
                    <a:pt x="5556444" y="8506676"/>
                  </a:cubicBezTo>
                  <a:cubicBezTo>
                    <a:pt x="5249537" y="9514240"/>
                    <a:pt x="4930378" y="10186854"/>
                    <a:pt x="4095301" y="10992906"/>
                  </a:cubicBezTo>
                  <a:cubicBezTo>
                    <a:pt x="3260225" y="11798956"/>
                    <a:pt x="2680814" y="12040837"/>
                    <a:pt x="1455066" y="12354750"/>
                  </a:cubicBezTo>
                  <a:lnTo>
                    <a:pt x="598736" y="10512869"/>
                  </a:lnTo>
                  <a:cubicBezTo>
                    <a:pt x="1455066" y="10185628"/>
                    <a:pt x="1976770" y="10039677"/>
                    <a:pt x="2781416" y="9204842"/>
                  </a:cubicBezTo>
                  <a:cubicBezTo>
                    <a:pt x="3586062" y="8370008"/>
                    <a:pt x="3645413" y="7562531"/>
                    <a:pt x="3645413" y="6868493"/>
                  </a:cubicBezTo>
                  <a:lnTo>
                    <a:pt x="1" y="6868493"/>
                  </a:lnTo>
                  <a:close/>
                  <a:moveTo>
                    <a:pt x="8275783" y="0"/>
                  </a:moveTo>
                  <a:lnTo>
                    <a:pt x="14292586" y="0"/>
                  </a:lnTo>
                  <a:lnTo>
                    <a:pt x="14292586" y="4339700"/>
                  </a:lnTo>
                  <a:cubicBezTo>
                    <a:pt x="14292586" y="6110134"/>
                    <a:pt x="14139135" y="7499112"/>
                    <a:pt x="13832227" y="8506676"/>
                  </a:cubicBezTo>
                  <a:cubicBezTo>
                    <a:pt x="13525318" y="9514240"/>
                    <a:pt x="13206159" y="10186854"/>
                    <a:pt x="12371083" y="10992906"/>
                  </a:cubicBezTo>
                  <a:cubicBezTo>
                    <a:pt x="11536006" y="11798956"/>
                    <a:pt x="10956597" y="12040837"/>
                    <a:pt x="9730848" y="12354750"/>
                  </a:cubicBezTo>
                  <a:lnTo>
                    <a:pt x="8874518" y="10512869"/>
                  </a:lnTo>
                  <a:cubicBezTo>
                    <a:pt x="9730848" y="10185628"/>
                    <a:pt x="10252552" y="10039677"/>
                    <a:pt x="11057198" y="9204842"/>
                  </a:cubicBezTo>
                  <a:cubicBezTo>
                    <a:pt x="11861845" y="8370008"/>
                    <a:pt x="11921195" y="7562531"/>
                    <a:pt x="11921195" y="6868493"/>
                  </a:cubicBezTo>
                  <a:lnTo>
                    <a:pt x="8275783" y="6868493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0221" tIns="40110" rIns="80221" bIns="4011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558296" y="3543681"/>
            <a:ext cx="9383707" cy="127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foreground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（或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fg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）定义组件的前景（文本）颜色。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background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（或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bg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）定义组件的背景颜色。颜色值可以是颜色名称常数，如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red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green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blue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，也可以是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 "#rrggbb" 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形式的十六进制常数字符串。例如，以下代码创建蓝底红字的标签。</a:t>
            </a:r>
          </a:p>
          <a:p>
            <a:pPr marL="0" lvl="1" algn="just" defTabSz="914400">
              <a:spcBef>
                <a:spcPts val="600"/>
              </a:spcBef>
              <a:spcAft>
                <a:spcPts val="1200"/>
              </a:spcAft>
              <a:buClrTx/>
              <a:buSzTx/>
              <a:buFontTx/>
            </a:pPr>
            <a:r>
              <a:rPr lang="zh-CN" altLang="en-US" sz="1930" kern="0" dirty="0">
                <a:ln>
                  <a:noFill/>
                  <a:prstDash val="sysDot"/>
                </a:ln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方正粗黑宋简体" panose="02000000000000000000" charset="-122"/>
              </a:rPr>
              <a:t>Label(root,text='追梦人', foreground='red', background='#0000ff')</a:t>
            </a:r>
          </a:p>
        </p:txBody>
      </p:sp>
      <p:sp>
        <p:nvSpPr>
          <p:cNvPr id="11" name="Title 6"/>
          <p:cNvSpPr txBox="1"/>
          <p:nvPr>
            <p:custDataLst>
              <p:tags r:id="rId10"/>
            </p:custDataLst>
          </p:nvPr>
        </p:nvSpPr>
        <p:spPr>
          <a:xfrm>
            <a:off x="836322" y="2996335"/>
            <a:ext cx="2506935" cy="253411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lIns="63166" tIns="31754" rIns="63166" bIns="31754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rPr lang="en-US" altLang="zh-CN" sz="1230" b="1" spc="133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foreground</a:t>
            </a:r>
            <a:r>
              <a:rPr lang="zh-CN" altLang="en-US" sz="1230" b="1" spc="133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</a:t>
            </a:r>
            <a:r>
              <a:rPr lang="en-US" altLang="zh-CN" sz="1230" b="1" spc="133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background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32389" y="115319"/>
            <a:ext cx="9076747" cy="631746"/>
          </a:xfrm>
        </p:spPr>
        <p:txBody>
          <a:bodyPr/>
          <a:lstStyle/>
          <a:p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宋体" panose="02010600030101010101" pitchFamily="2" charset="-122"/>
              </a:rPr>
              <a:t>组件通用属性</a:t>
            </a:r>
          </a:p>
        </p:txBody>
      </p:sp>
      <p:sp>
        <p:nvSpPr>
          <p:cNvPr id="27" name="任意多边形: 形状 26"/>
          <p:cNvSpPr/>
          <p:nvPr>
            <p:custDataLst>
              <p:tags r:id="rId3"/>
            </p:custDataLst>
          </p:nvPr>
        </p:nvSpPr>
        <p:spPr>
          <a:xfrm>
            <a:off x="10300454" y="4437903"/>
            <a:ext cx="399755" cy="799508"/>
          </a:xfrm>
          <a:custGeom>
            <a:avLst/>
            <a:gdLst>
              <a:gd name="connsiteX0" fmla="*/ 455657 w 455657"/>
              <a:gd name="connsiteY0" fmla="*/ 0 h 911313"/>
              <a:gd name="connsiteX1" fmla="*/ 455657 w 455657"/>
              <a:gd name="connsiteY1" fmla="*/ 911313 h 911313"/>
              <a:gd name="connsiteX2" fmla="*/ 124404 w 455657"/>
              <a:gd name="connsiteY2" fmla="*/ 580060 h 911313"/>
              <a:gd name="connsiteX3" fmla="*/ 112496 w 455657"/>
              <a:gd name="connsiteY3" fmla="*/ 580060 h 911313"/>
              <a:gd name="connsiteX4" fmla="*/ 112496 w 455657"/>
              <a:gd name="connsiteY4" fmla="*/ 568152 h 911313"/>
              <a:gd name="connsiteX5" fmla="*/ 0 w 455657"/>
              <a:gd name="connsiteY5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657" h="911313">
                <a:moveTo>
                  <a:pt x="455657" y="0"/>
                </a:moveTo>
                <a:lnTo>
                  <a:pt x="455657" y="911313"/>
                </a:lnTo>
                <a:lnTo>
                  <a:pt x="124404" y="580060"/>
                </a:lnTo>
                <a:lnTo>
                  <a:pt x="112496" y="580060"/>
                </a:lnTo>
                <a:lnTo>
                  <a:pt x="112496" y="568152"/>
                </a:lnTo>
                <a:lnTo>
                  <a:pt x="0" y="455657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4"/>
            </p:custDataLst>
          </p:nvPr>
        </p:nvSpPr>
        <p:spPr>
          <a:xfrm>
            <a:off x="2916" y="855709"/>
            <a:ext cx="554820" cy="1104095"/>
          </a:xfrm>
          <a:custGeom>
            <a:avLst/>
            <a:gdLst>
              <a:gd name="connsiteX0" fmla="*/ 0 w 2359678"/>
              <a:gd name="connsiteY0" fmla="*/ 0 h 4719355"/>
              <a:gd name="connsiteX1" fmla="*/ 2359678 w 2359678"/>
              <a:gd name="connsiteY1" fmla="*/ 2359677 h 4719355"/>
              <a:gd name="connsiteX2" fmla="*/ 0 w 2359678"/>
              <a:gd name="connsiteY2" fmla="*/ 4719355 h 471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9678" h="4719355">
                <a:moveTo>
                  <a:pt x="0" y="0"/>
                </a:moveTo>
                <a:lnTo>
                  <a:pt x="2359678" y="2359677"/>
                </a:lnTo>
                <a:lnTo>
                  <a:pt x="0" y="4719355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5"/>
            </p:custDataLst>
          </p:nvPr>
        </p:nvSpPr>
        <p:spPr>
          <a:xfrm>
            <a:off x="1760" y="969149"/>
            <a:ext cx="555712" cy="1105869"/>
          </a:xfrm>
          <a:custGeom>
            <a:avLst/>
            <a:gdLst>
              <a:gd name="connsiteX0" fmla="*/ 0 w 2576331"/>
              <a:gd name="connsiteY0" fmla="*/ 0 h 5152662"/>
              <a:gd name="connsiteX1" fmla="*/ 2576331 w 2576331"/>
              <a:gd name="connsiteY1" fmla="*/ 2576331 h 5152662"/>
              <a:gd name="connsiteX2" fmla="*/ 0 w 2576331"/>
              <a:gd name="connsiteY2" fmla="*/ 5152662 h 515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331" h="5152662">
                <a:moveTo>
                  <a:pt x="0" y="0"/>
                </a:moveTo>
                <a:lnTo>
                  <a:pt x="2576331" y="2576331"/>
                </a:lnTo>
                <a:lnTo>
                  <a:pt x="0" y="51526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sp>
        <p:nvSpPr>
          <p:cNvPr id="25" name="任意多边形: 形状 24"/>
          <p:cNvSpPr/>
          <p:nvPr>
            <p:custDataLst>
              <p:tags r:id="rId6"/>
            </p:custDataLst>
          </p:nvPr>
        </p:nvSpPr>
        <p:spPr>
          <a:xfrm>
            <a:off x="10300452" y="4312361"/>
            <a:ext cx="399754" cy="799508"/>
          </a:xfrm>
          <a:custGeom>
            <a:avLst/>
            <a:gdLst>
              <a:gd name="connsiteX0" fmla="*/ 455656 w 455656"/>
              <a:gd name="connsiteY0" fmla="*/ 0 h 911313"/>
              <a:gd name="connsiteX1" fmla="*/ 455656 w 455656"/>
              <a:gd name="connsiteY1" fmla="*/ 911313 h 911313"/>
              <a:gd name="connsiteX2" fmla="*/ 0 w 455656"/>
              <a:gd name="connsiteY2" fmla="*/ 455657 h 911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5656" h="911313">
                <a:moveTo>
                  <a:pt x="455656" y="0"/>
                </a:moveTo>
                <a:lnTo>
                  <a:pt x="455656" y="911313"/>
                </a:lnTo>
                <a:lnTo>
                  <a:pt x="0" y="4556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>
              <a:latin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643531" y="966003"/>
            <a:ext cx="1745935" cy="403337"/>
            <a:chOff x="2944" y="1881"/>
            <a:chExt cx="3134" cy="724"/>
          </a:xfrm>
        </p:grpSpPr>
        <p:sp>
          <p:nvSpPr>
            <p:cNvPr id="6" name="任意多边形 5"/>
            <p:cNvSpPr/>
            <p:nvPr>
              <p:custDataLst>
                <p:tags r:id="rId10"/>
              </p:custDataLst>
            </p:nvPr>
          </p:nvSpPr>
          <p:spPr>
            <a:xfrm>
              <a:off x="3116" y="1881"/>
              <a:ext cx="2963" cy="725"/>
            </a:xfrm>
            <a:custGeom>
              <a:avLst/>
              <a:gdLst>
                <a:gd name="connisteX0" fmla="*/ 0 w 2918460"/>
                <a:gd name="connsiteY0" fmla="*/ 153035 h 601345"/>
                <a:gd name="connisteX1" fmla="*/ 0 w 2918460"/>
                <a:gd name="connsiteY1" fmla="*/ 0 h 601345"/>
                <a:gd name="connisteX2" fmla="*/ 2918460 w 2918460"/>
                <a:gd name="connsiteY2" fmla="*/ 0 h 601345"/>
                <a:gd name="connisteX3" fmla="*/ 2918460 w 2918460"/>
                <a:gd name="connsiteY3" fmla="*/ 601345 h 601345"/>
                <a:gd name="connisteX4" fmla="*/ 5080 w 2918460"/>
                <a:gd name="connsiteY4" fmla="*/ 601345 h 601345"/>
                <a:gd name="connisteX5" fmla="*/ 5080 w 2918460"/>
                <a:gd name="connsiteY5" fmla="*/ 443230 h 60134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</a:cxnLst>
              <a:rect l="l" t="t" r="r" b="b"/>
              <a:pathLst>
                <a:path w="2918460" h="601345">
                  <a:moveTo>
                    <a:pt x="0" y="153035"/>
                  </a:moveTo>
                  <a:lnTo>
                    <a:pt x="0" y="0"/>
                  </a:lnTo>
                  <a:lnTo>
                    <a:pt x="2918460" y="0"/>
                  </a:lnTo>
                  <a:lnTo>
                    <a:pt x="2918460" y="601345"/>
                  </a:lnTo>
                  <a:lnTo>
                    <a:pt x="5080" y="601345"/>
                  </a:lnTo>
                  <a:lnTo>
                    <a:pt x="5080" y="443230"/>
                  </a:lnTo>
                </a:path>
              </a:pathLst>
            </a:cu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2" name="PA_ImportSvg_636983904436006251"/>
            <p:cNvSpPr/>
            <p:nvPr>
              <p:custDataLst>
                <p:tags r:id="rId11"/>
              </p:custDataLst>
            </p:nvPr>
          </p:nvSpPr>
          <p:spPr>
            <a:xfrm rot="10800000">
              <a:off x="2944" y="2084"/>
              <a:ext cx="346" cy="299"/>
            </a:xfrm>
            <a:custGeom>
              <a:avLst/>
              <a:gdLst/>
              <a:ahLst/>
              <a:cxnLst/>
              <a:rect l="l" t="t" r="r" b="b"/>
              <a:pathLst>
                <a:path w="14292586" h="12354751">
                  <a:moveTo>
                    <a:pt x="1" y="0"/>
                  </a:moveTo>
                  <a:lnTo>
                    <a:pt x="6016804" y="0"/>
                  </a:lnTo>
                  <a:lnTo>
                    <a:pt x="6016804" y="4339700"/>
                  </a:lnTo>
                  <a:cubicBezTo>
                    <a:pt x="6016804" y="6110134"/>
                    <a:pt x="5863353" y="7499112"/>
                    <a:pt x="5556444" y="8506676"/>
                  </a:cubicBezTo>
                  <a:cubicBezTo>
                    <a:pt x="5249537" y="9514240"/>
                    <a:pt x="4930378" y="10186854"/>
                    <a:pt x="4095301" y="10992906"/>
                  </a:cubicBezTo>
                  <a:cubicBezTo>
                    <a:pt x="3260225" y="11798956"/>
                    <a:pt x="2680814" y="12040837"/>
                    <a:pt x="1455066" y="12354750"/>
                  </a:cubicBezTo>
                  <a:lnTo>
                    <a:pt x="598736" y="10512869"/>
                  </a:lnTo>
                  <a:cubicBezTo>
                    <a:pt x="1455066" y="10185628"/>
                    <a:pt x="1976770" y="10039677"/>
                    <a:pt x="2781416" y="9204842"/>
                  </a:cubicBezTo>
                  <a:cubicBezTo>
                    <a:pt x="3586062" y="8370008"/>
                    <a:pt x="3645413" y="7562531"/>
                    <a:pt x="3645413" y="6868493"/>
                  </a:cubicBezTo>
                  <a:lnTo>
                    <a:pt x="1" y="6868493"/>
                  </a:lnTo>
                  <a:close/>
                  <a:moveTo>
                    <a:pt x="8275783" y="0"/>
                  </a:moveTo>
                  <a:lnTo>
                    <a:pt x="14292586" y="0"/>
                  </a:lnTo>
                  <a:lnTo>
                    <a:pt x="14292586" y="4339700"/>
                  </a:lnTo>
                  <a:cubicBezTo>
                    <a:pt x="14292586" y="6110134"/>
                    <a:pt x="14139135" y="7499112"/>
                    <a:pt x="13832227" y="8506676"/>
                  </a:cubicBezTo>
                  <a:cubicBezTo>
                    <a:pt x="13525318" y="9514240"/>
                    <a:pt x="13206159" y="10186854"/>
                    <a:pt x="12371083" y="10992906"/>
                  </a:cubicBezTo>
                  <a:cubicBezTo>
                    <a:pt x="11536006" y="11798956"/>
                    <a:pt x="10956597" y="12040837"/>
                    <a:pt x="9730848" y="12354750"/>
                  </a:cubicBezTo>
                  <a:lnTo>
                    <a:pt x="8874518" y="10512869"/>
                  </a:lnTo>
                  <a:cubicBezTo>
                    <a:pt x="9730848" y="10185628"/>
                    <a:pt x="10252552" y="10039677"/>
                    <a:pt x="11057198" y="9204842"/>
                  </a:cubicBezTo>
                  <a:cubicBezTo>
                    <a:pt x="11861845" y="8370008"/>
                    <a:pt x="11921195" y="7562531"/>
                    <a:pt x="11921195" y="6868493"/>
                  </a:cubicBezTo>
                  <a:lnTo>
                    <a:pt x="8275783" y="6868493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0221" tIns="40110" rIns="80221" bIns="4011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580">
                <a:solidFill>
                  <a:schemeClr val="lt1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7" name="Title 6"/>
          <p:cNvSpPr txBox="1"/>
          <p:nvPr>
            <p:custDataLst>
              <p:tags r:id="rId8"/>
            </p:custDataLst>
          </p:nvPr>
        </p:nvSpPr>
        <p:spPr>
          <a:xfrm>
            <a:off x="1214590" y="1041489"/>
            <a:ext cx="779732" cy="253411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none" lIns="63166" tIns="31754" rIns="63166" bIns="31754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rPr lang="en-US" altLang="zh-CN" sz="1230" b="1" spc="133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anchor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57739" y="1656243"/>
            <a:ext cx="9272845" cy="632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 defTabSz="266700">
              <a:buClrTx/>
              <a:buSzTx/>
              <a:buFontTx/>
            </a:pP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设置组件在窗口内的位置或文字信息在组件内的位置。属性值可以为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N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NE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SE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SW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W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NW 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、</a:t>
            </a:r>
            <a:r>
              <a:rPr lang="en-US" altLang="zh-CN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CENTER</a:t>
            </a:r>
            <a:r>
              <a:rPr lang="zh-CN" altLang="en-US" sz="1755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</a:rPr>
              <a:t>，对应的方位如下图所示。</a:t>
            </a:r>
          </a:p>
        </p:txBody>
      </p:sp>
      <p:graphicFrame>
        <p:nvGraphicFramePr>
          <p:cNvPr id="4" name="表格 3"/>
          <p:cNvGraphicFramePr/>
          <p:nvPr>
            <p:custDataLst>
              <p:tags r:id="rId9"/>
            </p:custDataLst>
          </p:nvPr>
        </p:nvGraphicFramePr>
        <p:xfrm>
          <a:off x="3745993" y="2604419"/>
          <a:ext cx="3211830" cy="3063240"/>
        </p:xfrm>
        <a:graphic>
          <a:graphicData uri="http://schemas.openxmlformats.org/drawingml/2006/table">
            <a:tbl>
              <a:tblPr firstRow="1">
                <a:tableStyleId>{D4C0E449-50CF-4977-B50F-3F412433C27D}</a:tableStyleId>
              </a:tblPr>
              <a:tblGrid>
                <a:gridCol w="934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5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108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55" b="0" spc="130">
                          <a:solidFill>
                            <a:schemeClr val="tx1"/>
                          </a:solidFill>
                        </a:rPr>
                        <a:t>NW</a:t>
                      </a:r>
                    </a:p>
                  </a:txBody>
                  <a:tcPr marL="278547" marR="278547" marT="189412" marB="189412" anchor="ctr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55" b="0" spc="13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 marL="278547" marR="278547" marT="189412" marB="189412" anchor="ctr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55" b="0" spc="130">
                          <a:solidFill>
                            <a:schemeClr val="tx1"/>
                          </a:solidFill>
                        </a:rPr>
                        <a:t>NE</a:t>
                      </a:r>
                    </a:p>
                  </a:txBody>
                  <a:tcPr marL="278547" marR="278547" marT="189412" marB="189412" anchor="ctr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108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55" b="0" spc="130"/>
                        <a:t>W</a:t>
                      </a:r>
                    </a:p>
                  </a:txBody>
                  <a:tcPr marL="278547" marR="278547" marT="189412" marB="189412" anchor="ctr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55" b="0" spc="130"/>
                        <a:t>CENTER</a:t>
                      </a:r>
                    </a:p>
                  </a:txBody>
                  <a:tcPr marL="278547" marR="278547" marT="189412" marB="189412" anchor="ctr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55" b="0" spc="130"/>
                        <a:t>E</a:t>
                      </a:r>
                    </a:p>
                  </a:txBody>
                  <a:tcPr marL="278547" marR="278547" marT="189412" marB="189412" anchor="ctr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080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55" b="0" spc="130"/>
                        <a:t>SW</a:t>
                      </a:r>
                    </a:p>
                  </a:txBody>
                  <a:tcPr marL="278547" marR="278547" marT="189412" marB="189412" anchor="ctr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55" b="0" spc="130"/>
                        <a:t>S</a:t>
                      </a:r>
                    </a:p>
                  </a:txBody>
                  <a:tcPr marL="278547" marR="278547" marT="189412" marB="189412" anchor="ctr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755" b="0" spc="130"/>
                        <a:t>SE</a:t>
                      </a:r>
                    </a:p>
                  </a:txBody>
                  <a:tcPr marL="278547" marR="278547" marT="189412" marB="189412" anchor="ctr">
                    <a:lnL w="28575">
                      <a:solidFill>
                        <a:schemeClr val="tx1"/>
                      </a:solidFill>
                      <a:prstDash val="solid"/>
                    </a:lnL>
                    <a:lnR w="28575">
                      <a:solidFill>
                        <a:schemeClr val="tx1"/>
                      </a:solidFill>
                      <a:prstDash val="solid"/>
                    </a:lnR>
                    <a:lnT w="28575">
                      <a:solidFill>
                        <a:schemeClr val="tx1"/>
                      </a:solidFill>
                      <a:prstDash val="solid"/>
                    </a:lnT>
                    <a:lnB w="28575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3&quot;:[20419701],&quot;65&quot;:[20236793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793"/>
  <p:tag name="KSO_WM_TEMPLATE_CATEGORY" val="custom"/>
  <p:tag name="KSO_WM_TEMPLATE_MASTER_TYPE" val="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6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6793"/>
  <p:tag name="KSO_WM_TEMPLATE_CATEGORY" val="custom"/>
  <p:tag name="KSO_WM_SLIDE_INDEX" val="1"/>
  <p:tag name="KSO_WM_SLIDE_ID" val="custom20236793_1"/>
  <p:tag name="KSO_WM_TEMPLATE_MASTER_TYPE" val="0"/>
  <p:tag name="KSO_WM_SLIDE_LAYOUT" val="a_b_f"/>
  <p:tag name="KSO_WM_SLIDE_LAYOUT_CNT" val="1_1_1"/>
  <p:tag name="KSO_WM_SLIDE_THEME_ID" val="3332834"/>
  <p:tag name="KSO_WM_SLIDE_THEME_NAME" val="商务风毛玻璃职场办公"/>
  <p:tag name="RESOURCE_RECORD_KEY" val="{&quot;13&quot;:[20419701],&quot;65&quot;:[20236793]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93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3"/>
  <p:tag name="KSO_WM_TEMPLATE_CATEGORY" val="custom"/>
  <p:tag name="KSO_WM_UNIT_ISCONTENTSTITLE" val="0"/>
  <p:tag name="KSO_WM_UNIT_VALUE" val="18"/>
  <p:tag name="KSO_WM_UNIT_TEXT_TYPE" val="1"/>
  <p:tag name="KSO_WM_UNIT_PRESET_TEXT" val="此处添加文档标题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94*374"/>
  <p:tag name="TABLE_ENDDRAG_RECT" val="0*77*794*37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5184_1*a*1"/>
  <p:tag name="KSO_WM_TEMPLATE_CATEGORY" val="diagram"/>
  <p:tag name="KSO_WM_TEMPLATE_INDEX" val="20235184"/>
  <p:tag name="KSO_WM_UNIT_LAYERLEVEL" val="1"/>
  <p:tag name="KSO_WM_TAG_VERSION" val="3.0"/>
  <p:tag name="KSO_WM_BEAUTIFY_FLAG" val="#wm#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34*375"/>
  <p:tag name="TABLE_ENDDRAG_RECT" val="67*147*834*37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GUID" val="{683412dd-3983-440d-9307-65f9b430e13f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0"/>
  <p:tag name="KSO_WM_UNIT_TEXTBOXSTYLE_TEMPLATETYPE" val="1"/>
  <p:tag name="KSO_WM_UNIT_ISCONTENTSTITLE" val="0"/>
  <p:tag name="KSO_WM_UNIT_PRESET_TEXT" val="单击此处输入小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mixed20201885_23*f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TEXTBOXSTYLE_TYPE" val="5"/>
  <p:tag name="KSO_WM_UNIT_TEXT_FILL_FORE_SCHEMECOLOR_INDEX_BRIGHTNESS" val="0.25"/>
  <p:tag name="KSO_WM_UNIT_TEXT_FILL_FORE_SCHEMECOLOR_INDEX" val="13"/>
  <p:tag name="KSO_WM_UNIT_TEXT_FILL_TYPE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GUID" val="{683412dd-3983-440d-9307-65f9b430e13f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0"/>
  <p:tag name="KSO_WM_UNIT_TEXTBOXSTYLE_TEMPLATETYPE" val="1"/>
  <p:tag name="KSO_WM_UNIT_ISCONTENTSTITLE" val="0"/>
  <p:tag name="KSO_WM_UNIT_PRESET_TEXT" val="单击此处输入小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mixed20201885_23*f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TEXTBOXSTYLE_TYPE" val="5"/>
  <p:tag name="KSO_WM_UNIT_TEXT_FILL_FORE_SCHEMECOLOR_INDEX_BRIGHTNESS" val="0.25"/>
  <p:tag name="KSO_WM_UNIT_TEXT_FILL_FORE_SCHEMECOLOR_INDEX" val="13"/>
  <p:tag name="KSO_WM_UNIT_TEXT_FILL_TYPE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12.27504"/>
  <p:tag name="KSO_WM_UNIT_TEXTBOXSTYLE_ADJUSTTOP" val="0_-6.799995"/>
  <p:tag name="KSO_WM_UNIT_TEXTBOXSTYLE_ADJUSTWIDTH" val="100_21.55"/>
  <p:tag name="KSO_WM_UNIT_TEXTBOXSTYLE_ADJUSTHEIGTH" val="100_13.6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885_23*i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20.85323"/>
  <p:tag name="KSO_WM_UNIT_TEXTBOXSTYLE_ADJUSTTOP" val="50_-7.969368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mixed20201885_23*i*2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12.27504"/>
  <p:tag name="KSO_WM_UNIT_TEXTBOXSTYLE_ADJUSTTOP" val="0_-6.799995"/>
  <p:tag name="KSO_WM_UNIT_TEXTBOXSTYLE_ADJUSTWIDTH" val="100_21.55"/>
  <p:tag name="KSO_WM_UNIT_TEXTBOXSTYLE_ADJUSTHEIGTH" val="100_13.6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885_23*i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20.85323"/>
  <p:tag name="KSO_WM_UNIT_TEXTBOXSTYLE_ADJUSTTOP" val="50_-7.969368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mixed20201885_23*i*2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GUID" val="{683412dd-3983-440d-9307-65f9b430e13f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0"/>
  <p:tag name="KSO_WM_UNIT_TEXTBOXSTYLE_TEMPLATETYPE" val="1"/>
  <p:tag name="KSO_WM_UNIT_ISCONTENTSTITLE" val="0"/>
  <p:tag name="KSO_WM_UNIT_PRESET_TEXT" val="单击此处输入小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mixed20201885_23*f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TEXTBOXSTYLE_TYPE" val="5"/>
  <p:tag name="KSO_WM_UNIT_TEXT_FILL_FORE_SCHEMECOLOR_INDEX_BRIGHTNESS" val="0.25"/>
  <p:tag name="KSO_WM_UNIT_TEXT_FILL_FORE_SCHEMECOLOR_INDEX" val="13"/>
  <p:tag name="KSO_WM_UNIT_TEXT_FILL_TYPE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12.27504"/>
  <p:tag name="KSO_WM_UNIT_TEXTBOXSTYLE_ADJUSTTOP" val="0_-6.799995"/>
  <p:tag name="KSO_WM_UNIT_TEXTBOXSTYLE_ADJUSTWIDTH" val="100_21.55"/>
  <p:tag name="KSO_WM_UNIT_TEXTBOXSTYLE_ADJUSTHEIGTH" val="100_13.6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885_23*i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20.85323"/>
  <p:tag name="KSO_WM_UNIT_TEXTBOXSTYLE_ADJUSTTOP" val="50_-7.969368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mixed20201885_23*i*2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GUID" val="{683412dd-3983-440d-9307-65f9b430e13f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0"/>
  <p:tag name="KSO_WM_UNIT_TEXTBOXSTYLE_TEMPLATETYPE" val="1"/>
  <p:tag name="KSO_WM_UNIT_ISCONTENTSTITLE" val="0"/>
  <p:tag name="KSO_WM_UNIT_PRESET_TEXT" val="单击此处输入小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mixed20201885_23*f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TEXTBOXSTYLE_TYPE" val="5"/>
  <p:tag name="KSO_WM_UNIT_TEXT_FILL_FORE_SCHEMECOLOR_INDEX_BRIGHTNESS" val="0.25"/>
  <p:tag name="KSO_WM_UNIT_TEXT_FILL_FORE_SCHEMECOLOR_INDEX" val="13"/>
  <p:tag name="KSO_WM_UNIT_TEXT_FILL_TYPE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GUID" val="{683412dd-3983-440d-9307-65f9b430e13f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0"/>
  <p:tag name="KSO_WM_UNIT_TEXTBOXSTYLE_TEMPLATETYPE" val="1"/>
  <p:tag name="KSO_WM_UNIT_ISCONTENTSTITLE" val="0"/>
  <p:tag name="KSO_WM_UNIT_PRESET_TEXT" val="单击此处输入小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mixed20201885_23*f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TEXTBOXSTYLE_TYPE" val="5"/>
  <p:tag name="KSO_WM_UNIT_TEXT_FILL_FORE_SCHEMECOLOR_INDEX_BRIGHTNESS" val="0.25"/>
  <p:tag name="KSO_WM_UNIT_TEXT_FILL_FORE_SCHEMECOLOR_INDEX" val="13"/>
  <p:tag name="KSO_WM_UNIT_TEXT_FILL_TYPE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12.27504"/>
  <p:tag name="KSO_WM_UNIT_TEXTBOXSTYLE_ADJUSTTOP" val="0_-6.799995"/>
  <p:tag name="KSO_WM_UNIT_TEXTBOXSTYLE_ADJUSTWIDTH" val="100_21.55"/>
  <p:tag name="KSO_WM_UNIT_TEXTBOXSTYLE_ADJUSTHEIGTH" val="100_13.6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885_23*i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20.85323"/>
  <p:tag name="KSO_WM_UNIT_TEXTBOXSTYLE_ADJUSTTOP" val="50_-7.969368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mixed20201885_23*i*2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12.27504"/>
  <p:tag name="KSO_WM_UNIT_TEXTBOXSTYLE_ADJUSTTOP" val="0_-6.799995"/>
  <p:tag name="KSO_WM_UNIT_TEXTBOXSTYLE_ADJUSTWIDTH" val="100_21.55"/>
  <p:tag name="KSO_WM_UNIT_TEXTBOXSTYLE_ADJUSTHEIGTH" val="100_13.6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885_23*i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20.85323"/>
  <p:tag name="KSO_WM_UNIT_TEXTBOXSTYLE_ADJUSTTOP" val="50_-7.969368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mixed20201885_23*i*2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159],&quot;65&quot;:[20233376]}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GUID" val="{683412dd-3983-440d-9307-65f9b430e13f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0"/>
  <p:tag name="KSO_WM_UNIT_TEXTBOXSTYLE_TEMPLATETYPE" val="1"/>
  <p:tag name="KSO_WM_UNIT_ISCONTENTSTITLE" val="0"/>
  <p:tag name="KSO_WM_UNIT_PRESET_TEXT" val="单击此处输入小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mixed20201885_23*f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TEXTBOXSTYLE_TYPE" val="5"/>
  <p:tag name="KSO_WM_UNIT_TEXT_FILL_FORE_SCHEMECOLOR_INDEX_BRIGHTNESS" val="0.25"/>
  <p:tag name="KSO_WM_UNIT_TEXT_FILL_FORE_SCHEMECOLOR_INDEX" val="13"/>
  <p:tag name="KSO_WM_UNIT_TEXT_FILL_TYP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288*203"/>
  <p:tag name="TABLE_ENDDRAG_RECT" val="335*255*288*20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12.27504"/>
  <p:tag name="KSO_WM_UNIT_TEXTBOXSTYLE_ADJUSTTOP" val="0_-6.799995"/>
  <p:tag name="KSO_WM_UNIT_TEXTBOXSTYLE_ADJUSTWIDTH" val="100_21.55"/>
  <p:tag name="KSO_WM_UNIT_TEXTBOXSTYLE_ADJUSTHEIGTH" val="100_13.6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885_23*i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20.85323"/>
  <p:tag name="KSO_WM_UNIT_TEXTBOXSTYLE_ADJUSTTOP" val="50_-7.969368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mixed20201885_23*i*2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159],&quot;65&quot;:[20233376]}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GUID" val="{683412dd-3983-440d-9307-65f9b430e13f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0"/>
  <p:tag name="KSO_WM_UNIT_TEXTBOXSTYLE_TEMPLATETYPE" val="1"/>
  <p:tag name="KSO_WM_UNIT_ISCONTENTSTITLE" val="0"/>
  <p:tag name="KSO_WM_UNIT_PRESET_TEXT" val="单击此处输入小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mixed20201885_23*f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TEXTBOXSTYLE_TYPE" val="5"/>
  <p:tag name="KSO_WM_UNIT_TEXT_FILL_FORE_SCHEMECOLOR_INDEX_BRIGHTNESS" val="0.25"/>
  <p:tag name="KSO_WM_UNIT_TEXT_FILL_FORE_SCHEMECOLOR_INDEX" val="13"/>
  <p:tag name="KSO_WM_UNIT_TEXT_FILL_TYPE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GUID" val="{683412dd-3983-440d-9307-65f9b430e13f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0"/>
  <p:tag name="KSO_WM_UNIT_TEXTBOXSTYLE_TEMPLATETYPE" val="1"/>
  <p:tag name="KSO_WM_UNIT_ISCONTENTSTITLE" val="0"/>
  <p:tag name="KSO_WM_UNIT_PRESET_TEXT" val="单击此处输入小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mixed20201885_23*f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TEXTBOXSTYLE_TYPE" val="5"/>
  <p:tag name="KSO_WM_UNIT_TEXT_FILL_FORE_SCHEMECOLOR_INDEX_BRIGHTNESS" val="0.25"/>
  <p:tag name="KSO_WM_UNIT_TEXT_FILL_FORE_SCHEMECOLOR_INDEX" val="13"/>
  <p:tag name="KSO_WM_UNIT_TEXT_FILL_TYPE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12.27504"/>
  <p:tag name="KSO_WM_UNIT_TEXTBOXSTYLE_ADJUSTTOP" val="0_-6.799995"/>
  <p:tag name="KSO_WM_UNIT_TEXTBOXSTYLE_ADJUSTWIDTH" val="100_21.55"/>
  <p:tag name="KSO_WM_UNIT_TEXTBOXSTYLE_ADJUSTHEIGTH" val="100_13.6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885_23*i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20.85323"/>
  <p:tag name="KSO_WM_UNIT_TEXTBOXSTYLE_ADJUSTTOP" val="50_-7.969368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mixed20201885_23*i*2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12.27504"/>
  <p:tag name="KSO_WM_UNIT_TEXTBOXSTYLE_ADJUSTTOP" val="0_-6.799995"/>
  <p:tag name="KSO_WM_UNIT_TEXTBOXSTYLE_ADJUSTWIDTH" val="100_21.55"/>
  <p:tag name="KSO_WM_UNIT_TEXTBOXSTYLE_ADJUSTHEIGTH" val="100_13.6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mixed20201885_23*i*1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BOXSTYLE_SHAPETYPE" val="1"/>
  <p:tag name="KSO_WM_UNIT_TEXTBOXSTYLE_ADJUSTLEFT" val="0_-20.85323"/>
  <p:tag name="KSO_WM_UNIT_TEXTBOXSTYLE_ADJUSTTOP" val="50_-7.969368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mixed20201885_23*i*2"/>
  <p:tag name="KSO_WM_TEMPLATE_CATEGORY" val="mixed"/>
  <p:tag name="KSO_WM_TEMPLATE_INDEX" val="20201885"/>
  <p:tag name="KSO_WM_UNIT_LAYERLEVEL" val="1"/>
  <p:tag name="KSO_WM_TAG_VERSION" val="1.0"/>
  <p:tag name="KSO_WM_BEAUTIFY_FLAG" val="#wm#"/>
  <p:tag name="KSO_WM_UNIT_TEXTBOXSTYLE_GUID" val="{683412dd-3983-440d-9307-65f9b430e13f}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74*248"/>
  <p:tag name="TABLE_ENDDRAG_RECT" val="33*222*774*24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79*259"/>
  <p:tag name="TABLE_ENDDRAG_RECT" val="32*185*779*25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637*283"/>
  <p:tag name="TABLE_ENDDRAG_RECT" val="217*209*637*28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694*246"/>
  <p:tag name="TABLE_ENDDRAG_RECT" val="69*272*694*24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61*257"/>
  <p:tag name="TABLE_ENDDRAG_RECT" val="35*180*761*25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16*256"/>
  <p:tag name="TABLE_ENDDRAG_RECT" val="15*183*816*25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5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3*323"/>
  <p:tag name="TABLE_ENDDRAG_RECT" val="91*205*743*32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3376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376"/>
  <p:tag name="KSO_WM_SLIDE_LAYOUT" val="a_f"/>
  <p:tag name="KSO_WM_SLIDE_LAYOUT_CNT" val="1_1"/>
  <p:tag name="KSO_WM_SLIDE_TYPE" val="text"/>
  <p:tag name="KSO_WM_SLIDE_SUBTYPE" val="pureTxt"/>
  <p:tag name="KSO_WM_SLIDE_SIZE" val="959*427"/>
  <p:tag name="KSO_WM_SLIDE_POSITION" val="0*42"/>
  <p:tag name="RESOURCE_RECORD_KEY" val="{&quot;29&quot;:[50000076],&quot;65&quot;:[20233376]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376_1*a*1"/>
  <p:tag name="KSO_WM_TEMPLATE_CATEGORY" val="custom"/>
  <p:tag name="KSO_WM_TEMPLATE_INDEX" val="20233376"/>
  <p:tag name="KSO_WM_UNIT_LAYERLEVEL" val="1"/>
  <p:tag name="KSO_WM_TAG_VERSION" val="3.0"/>
  <p:tag name="KSO_WM_BEAUTIFY_FLAG" val="#wm#"/>
  <p:tag name="KSO_WM_UNIT_PRESET_TEXT" val="单击此处添加标题"/>
  <p:tag name="KSO_WM_UNIT_TEXT_TYPE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3376_1*i*1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3376_1*i*2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3376_1*i*3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3376_1*i*4"/>
  <p:tag name="KSO_WM_TEMPLATE_CATEGORY" val="custom"/>
  <p:tag name="KSO_WM_TEMPLATE_INDEX" val="20233376"/>
  <p:tag name="KSO_WM_UNIT_LAYERLEVEL" val="1"/>
  <p:tag name="KSO_WM_TAG_VERSION" val="3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4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9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4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2023679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商务风毛玻璃职场办公">
  <a:themeElements>
    <a:clrScheme name="【0000001】-蓝色版">
      <a:dk1>
        <a:srgbClr val="333333"/>
      </a:dk1>
      <a:lt1>
        <a:sysClr val="window" lastClr="FFFFFF"/>
      </a:lt1>
      <a:dk2>
        <a:srgbClr val="04388C"/>
      </a:dk2>
      <a:lt2>
        <a:srgbClr val="DDF0FF"/>
      </a:lt2>
      <a:accent1>
        <a:srgbClr val="176CF7"/>
      </a:accent1>
      <a:accent2>
        <a:srgbClr val="F0B700"/>
      </a:accent2>
      <a:accent3>
        <a:srgbClr val="FAA306"/>
      </a:accent3>
      <a:accent4>
        <a:srgbClr val="5996F9"/>
      </a:accent4>
      <a:accent5>
        <a:srgbClr val="18D6F6"/>
      </a:accent5>
      <a:accent6>
        <a:srgbClr val="25A2FF"/>
      </a:accent6>
      <a:hlink>
        <a:srgbClr val="0563C1"/>
      </a:hlink>
      <a:folHlink>
        <a:srgbClr val="954F72"/>
      </a:folHlink>
    </a:clrScheme>
    <a:fontScheme name="02-微软雅黑唯一标准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4426</Words>
  <Application>Microsoft Office PowerPoint</Application>
  <PresentationFormat>自定义</PresentationFormat>
  <Paragraphs>330</Paragraphs>
  <Slides>23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微软雅黑</vt:lpstr>
      <vt:lpstr>Arial</vt:lpstr>
      <vt:lpstr>Calibri</vt:lpstr>
      <vt:lpstr>Symbol</vt:lpstr>
      <vt:lpstr>Wingdings</vt:lpstr>
      <vt:lpstr>Office</vt:lpstr>
      <vt:lpstr>商务风毛玻璃职场办公</vt:lpstr>
      <vt:lpstr>GUI程序设计</vt:lpstr>
      <vt:lpstr>知识与能力目标</vt:lpstr>
      <vt:lpstr>Thinker</vt:lpstr>
      <vt:lpstr>Thinker常见的属性方法</vt:lpstr>
      <vt:lpstr>Thinker常用组件</vt:lpstr>
      <vt:lpstr>组件通用属性</vt:lpstr>
      <vt:lpstr>组件通用属性</vt:lpstr>
      <vt:lpstr>组件通用属性</vt:lpstr>
      <vt:lpstr>组件通用属性</vt:lpstr>
      <vt:lpstr>组件通用属性</vt:lpstr>
      <vt:lpstr>标签Label</vt:lpstr>
      <vt:lpstr>按钮Button</vt:lpstr>
      <vt:lpstr>文本框Entry</vt:lpstr>
      <vt:lpstr>单选按钮Radiobutton</vt:lpstr>
      <vt:lpstr>复选框Checkbutton</vt:lpstr>
      <vt:lpstr>列表框Listbox</vt:lpstr>
      <vt:lpstr>文本框Text</vt:lpstr>
      <vt:lpstr>框架Frame </vt:lpstr>
      <vt:lpstr>布局管理器  </vt:lpstr>
      <vt:lpstr>事件处理  </vt:lpstr>
      <vt:lpstr>事件处理  </vt:lpstr>
      <vt:lpstr>菜单   </vt:lpstr>
      <vt:lpstr>消息对话框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李玮</dc:creator>
  <cp:lastModifiedBy>dengn0317@163.com</cp:lastModifiedBy>
  <cp:revision>71</cp:revision>
  <dcterms:created xsi:type="dcterms:W3CDTF">2025-08-15T02:05:00Z</dcterms:created>
  <dcterms:modified xsi:type="dcterms:W3CDTF">2025-08-31T07:09:53Z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4D5EEBDB8383448A9349403830B1216E_13</vt:lpwstr>
  </property>
  <property fmtid="{D5CDD505-2E9C-101B-9397-08002B2CF9AE}" pid="3" name="KSOProductBuildVer">
    <vt:lpwstr>2052-12.1.0.21915</vt:lpwstr>
  </property>
</Properties>
</file>