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  <p:sldId id="1525" r:id="rId5"/>
    <p:sldId id="1539" r:id="rId6"/>
    <p:sldId id="1537" r:id="rId7"/>
    <p:sldId id="1538" r:id="rId8"/>
    <p:sldId id="1540" r:id="rId9"/>
    <p:sldId id="1528" r:id="rId10"/>
    <p:sldId id="1544" r:id="rId11"/>
    <p:sldId id="1529" r:id="rId12"/>
    <p:sldId id="1530" r:id="rId13"/>
    <p:sldId id="1541" r:id="rId14"/>
    <p:sldId id="1531" r:id="rId15"/>
    <p:sldId id="1532" r:id="rId16"/>
    <p:sldId id="1533" r:id="rId17"/>
    <p:sldId id="1542" r:id="rId18"/>
    <p:sldId id="1534" r:id="rId19"/>
    <p:sldId id="1535" r:id="rId20"/>
    <p:sldId id="1543" r:id="rId21"/>
    <p:sldId id="1536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.seven" initials="authorId_40025673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95BF"/>
    <a:srgbClr val="9B6BA7"/>
    <a:srgbClr val="7A3B90"/>
    <a:srgbClr val="BE95D3"/>
    <a:srgbClr val="8814C6"/>
    <a:srgbClr val="7951ED"/>
    <a:srgbClr val="DFD5FB"/>
    <a:srgbClr val="AA90F4"/>
    <a:srgbClr val="1551E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64471" autoAdjust="0"/>
  </p:normalViewPr>
  <p:slideViewPr>
    <p:cSldViewPr snapToGrid="0">
      <p:cViewPr varScale="1">
        <p:scale>
          <a:sx n="49" d="100"/>
          <a:sy n="49" d="100"/>
        </p:scale>
        <p:origin x="39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00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0FD5-64ED-492B-9EF9-D7B93A9179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当前的全球AI格局呈现出多极化的发展态势。美国依然是技术的引领者，在基础研究和核心技术方面优势明显。而中国则凭借其独特的优势，在应用创新和产业落地方面迎头赶上，成为一股不可忽视的重要力量。其他国家也在各自的优势领域积极探索，共同推动着AI技术的发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过去的几年里，中国AI产业取得了举世瞩目的成就。这背后离不开国家政策的大力支持，庞大的市场需求也为技术应用提供了广阔的空间。同时，越来越多的企业和人才投身于AI领域，共同推动着中国AI产业的快速崛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vmlDrawing" Target="../drawings/vmlDrawing1.vml"/><Relationship Id="rId14" Type="http://schemas.openxmlformats.org/officeDocument/2006/relationships/image" Target="../media/image1.wmf"/><Relationship Id="rId13" Type="http://schemas.openxmlformats.org/officeDocument/2006/relationships/oleObject" Target="../embeddings/oleObject1.bin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043485"/>
            <a:ext cx="10515600" cy="413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" name="Image" r:id="rId13" imgW="33318450" imgH="3114675" progId="Photoshop.Image.13">
                    <p:embed/>
                  </p:oleObj>
                </mc:Choice>
                <mc:Fallback>
                  <p:oleObj name="Image" r:id="rId13" imgW="33318450" imgH="3114675" progId="Photoshop.Image.13">
                    <p:embed/>
                    <p:pic>
                      <p:nvPicPr>
                        <p:cNvPr id="0" name="对象 4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0661650" cy="996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矩形 9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标题占位符 1"/>
          <p:cNvSpPr>
            <a:spLocks noGrp="1"/>
          </p:cNvSpPr>
          <p:nvPr userDrawn="1">
            <p:ph type="title"/>
          </p:nvPr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838200" y="1309516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8814C6"/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SzPct val="8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2" Type="http://schemas.openxmlformats.org/officeDocument/2006/relationships/notesSlide" Target="../notesSlides/notesSlide8.xml"/><Relationship Id="rId21" Type="http://schemas.openxmlformats.org/officeDocument/2006/relationships/slideLayout" Target="../slideLayouts/slideLayout12.xml"/><Relationship Id="rId20" Type="http://schemas.openxmlformats.org/officeDocument/2006/relationships/tags" Target="../tags/tag83.xml"/><Relationship Id="rId2" Type="http://schemas.openxmlformats.org/officeDocument/2006/relationships/tags" Target="../tags/tag66.xml"/><Relationship Id="rId19" Type="http://schemas.openxmlformats.org/officeDocument/2006/relationships/tags" Target="../tags/tag82.xml"/><Relationship Id="rId18" Type="http://schemas.openxmlformats.org/officeDocument/2006/relationships/image" Target="../media/image4.jpeg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tags" Target="../tags/tag76.xml"/><Relationship Id="rId11" Type="http://schemas.openxmlformats.org/officeDocument/2006/relationships/tags" Target="../tags/tag75.xml"/><Relationship Id="rId10" Type="http://schemas.openxmlformats.org/officeDocument/2006/relationships/tags" Target="../tags/tag74.xml"/><Relationship Id="rId1" Type="http://schemas.openxmlformats.org/officeDocument/2006/relationships/tags" Target="../tags/tag65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jpeg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.jpeg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99.xml"/><Relationship Id="rId1" Type="http://schemas.openxmlformats.org/officeDocument/2006/relationships/tags" Target="../tags/tag9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image" Target="../media/image1.svg"/><Relationship Id="rId3" Type="http://schemas.openxmlformats.org/officeDocument/2006/relationships/image" Target="../media/image5.png"/><Relationship Id="rId24" Type="http://schemas.openxmlformats.org/officeDocument/2006/relationships/notesSlide" Target="../notesSlides/notesSlide2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image" Target="../media/image4.jpeg"/><Relationship Id="rId2" Type="http://schemas.openxmlformats.org/officeDocument/2006/relationships/tags" Target="../tags/tag13.xml"/><Relationship Id="rId19" Type="http://schemas.openxmlformats.org/officeDocument/2006/relationships/image" Target="../media/image8.png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image" Target="../media/image3.svg"/><Relationship Id="rId15" Type="http://schemas.openxmlformats.org/officeDocument/2006/relationships/image" Target="../media/image7.png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image" Target="../media/image2.svg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image" Target="../media/image4.svg"/><Relationship Id="rId5" Type="http://schemas.openxmlformats.org/officeDocument/2006/relationships/image" Target="../media/image11.png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5" Type="http://schemas.openxmlformats.org/officeDocument/2006/relationships/notesSlide" Target="../notesSlides/notesSlide3.xml"/><Relationship Id="rId24" Type="http://schemas.openxmlformats.org/officeDocument/2006/relationships/slideLayout" Target="../slideLayouts/slideLayout1.xml"/><Relationship Id="rId23" Type="http://schemas.openxmlformats.org/officeDocument/2006/relationships/tags" Target="../tags/tag39.xml"/><Relationship Id="rId22" Type="http://schemas.openxmlformats.org/officeDocument/2006/relationships/tags" Target="../tags/tag38.xml"/><Relationship Id="rId21" Type="http://schemas.openxmlformats.org/officeDocument/2006/relationships/image" Target="../media/image4.jpeg"/><Relationship Id="rId20" Type="http://schemas.openxmlformats.org/officeDocument/2006/relationships/tags" Target="../tags/tag37.xml"/><Relationship Id="rId2" Type="http://schemas.openxmlformats.org/officeDocument/2006/relationships/image" Target="../media/image10.png"/><Relationship Id="rId19" Type="http://schemas.openxmlformats.org/officeDocument/2006/relationships/tags" Target="../tags/tag36.xml"/><Relationship Id="rId18" Type="http://schemas.openxmlformats.org/officeDocument/2006/relationships/image" Target="../media/image3.svg"/><Relationship Id="rId17" Type="http://schemas.openxmlformats.org/officeDocument/2006/relationships/image" Target="../media/image7.png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image" Target="../media/image5.svg"/><Relationship Id="rId11" Type="http://schemas.openxmlformats.org/officeDocument/2006/relationships/image" Target="../media/image12.png"/><Relationship Id="rId10" Type="http://schemas.openxmlformats.org/officeDocument/2006/relationships/tags" Target="../tags/tag31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3" Type="http://schemas.openxmlformats.org/officeDocument/2006/relationships/notesSlide" Target="../notesSlides/notesSlide4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0" Type="http://schemas.openxmlformats.org/officeDocument/2006/relationships/notesSlide" Target="../notesSlides/notesSlide5.xml"/><Relationship Id="rId2" Type="http://schemas.openxmlformats.org/officeDocument/2006/relationships/tags" Target="../tags/tag51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60.xml"/><Relationship Id="rId17" Type="http://schemas.openxmlformats.org/officeDocument/2006/relationships/image" Target="../media/image17.png"/><Relationship Id="rId16" Type="http://schemas.openxmlformats.org/officeDocument/2006/relationships/image" Target="../media/image19.png"/><Relationship Id="rId15" Type="http://schemas.openxmlformats.org/officeDocument/2006/relationships/image" Target="../media/image16.png"/><Relationship Id="rId14" Type="http://schemas.openxmlformats.org/officeDocument/2006/relationships/tags" Target="../tags/tag59.xml"/><Relationship Id="rId13" Type="http://schemas.openxmlformats.org/officeDocument/2006/relationships/image" Target="../media/image22.png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8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副标题 2"/>
          <p:cNvSpPr txBox="1"/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ED4F72F-0C30-4BC5-8116-96E407D9F8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A25AC002-491D-4BFF-9CA4-1677101F0EB3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-19050" y="-1"/>
          <a:ext cx="12211050" cy="687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Image" r:id="rId1" imgW="12192000" imgH="6858000" progId="Photoshop.Image.13">
                  <p:embed/>
                </p:oleObj>
              </mc:Choice>
              <mc:Fallback>
                <p:oleObj name="Image" r:id="rId1" imgW="12192000" imgH="6858000" progId="Photoshop.Image.13">
                  <p:embed/>
                  <p:pic>
                    <p:nvPicPr>
                      <p:cNvPr id="0" name="对象 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9050" y="-1"/>
                        <a:ext cx="12211050" cy="68787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00" y="1020338"/>
            <a:ext cx="1584000" cy="158400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195604" y="296499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271169" y="3115140"/>
            <a:ext cx="53644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《人工智能</a:t>
            </a: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应用》</a:t>
            </a:r>
            <a:endParaRPr lang="zh-CN" altLang="en-US" sz="48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体验国产</a:t>
            </a:r>
            <a:r>
              <a:rPr lang="en-US" altLang="zh-CN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</a:t>
            </a:r>
            <a:endParaRPr lang="zh-CN" altLang="en-US" sz="48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449094" y="5158570"/>
            <a:ext cx="30092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课程教学团队</a:t>
            </a:r>
            <a:r>
              <a:rPr lang="en-US" altLang="zh-CN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2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196239" y="483443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59116" y="1129009"/>
            <a:ext cx="11689237" cy="4309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3395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59116" y="2908842"/>
            <a:ext cx="6194757" cy="2118786"/>
          </a:xfrm>
          <a:custGeom>
            <a:avLst/>
            <a:gdLst/>
            <a:ahLst/>
            <a:cxnLst/>
            <a:rect l="l" t="t" r="r" b="b"/>
            <a:pathLst>
              <a:path w="6194757" h="2118786">
                <a:moveTo>
                  <a:pt x="107740" y="0"/>
                </a:moveTo>
                <a:lnTo>
                  <a:pt x="6087017" y="0"/>
                </a:lnTo>
                <a:cubicBezTo>
                  <a:pt x="6146520" y="0"/>
                  <a:pt x="6194757" y="48237"/>
                  <a:pt x="6194757" y="107740"/>
                </a:cubicBezTo>
                <a:lnTo>
                  <a:pt x="6194757" y="2011046"/>
                </a:lnTo>
                <a:cubicBezTo>
                  <a:pt x="6194757" y="2070549"/>
                  <a:pt x="6146520" y="2118786"/>
                  <a:pt x="6087017" y="2118786"/>
                </a:cubicBezTo>
                <a:lnTo>
                  <a:pt x="107740" y="2118786"/>
                </a:lnTo>
                <a:cubicBezTo>
                  <a:pt x="48237" y="2118786"/>
                  <a:pt x="0" y="2070549"/>
                  <a:pt x="0" y="2011046"/>
                </a:cubicBezTo>
                <a:lnTo>
                  <a:pt x="0" y="107740"/>
                </a:lnTo>
                <a:cubicBezTo>
                  <a:pt x="0" y="48277"/>
                  <a:pt x="48277" y="0"/>
                  <a:pt x="107740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53867" dist="35912" dir="5400000" algn="bl" rotWithShape="0">
              <a:srgbClr val="000000">
                <a:alpha val="10196"/>
              </a:srgbClr>
            </a:outerShdw>
          </a:effectLst>
        </p:spPr>
      </p:sp>
      <p:grpSp>
        <p:nvGrpSpPr>
          <p:cNvPr id="53" name="组合 52"/>
          <p:cNvGrpSpPr/>
          <p:nvPr/>
        </p:nvGrpSpPr>
        <p:grpSpPr>
          <a:xfrm>
            <a:off x="538480" y="3088640"/>
            <a:ext cx="5906770" cy="1758950"/>
            <a:chOff x="848" y="4864"/>
            <a:chExt cx="9302" cy="2770"/>
          </a:xfrm>
        </p:grpSpPr>
        <p:sp>
          <p:nvSpPr>
            <p:cNvPr id="11" name="Shape 9"/>
            <p:cNvSpPr/>
            <p:nvPr/>
          </p:nvSpPr>
          <p:spPr>
            <a:xfrm>
              <a:off x="848" y="4864"/>
              <a:ext cx="566" cy="566"/>
            </a:xfrm>
            <a:custGeom>
              <a:avLst/>
              <a:gdLst/>
              <a:ahLst/>
              <a:cxnLst/>
              <a:rect l="l" t="t" r="r" b="b"/>
              <a:pathLst>
                <a:path w="359116" h="359116">
                  <a:moveTo>
                    <a:pt x="71823" y="0"/>
                  </a:moveTo>
                  <a:lnTo>
                    <a:pt x="287293" y="0"/>
                  </a:lnTo>
                  <a:cubicBezTo>
                    <a:pt x="326960" y="0"/>
                    <a:pt x="359116" y="32156"/>
                    <a:pt x="359116" y="71823"/>
                  </a:cubicBezTo>
                  <a:lnTo>
                    <a:pt x="359116" y="287293"/>
                  </a:lnTo>
                  <a:cubicBezTo>
                    <a:pt x="359116" y="326960"/>
                    <a:pt x="326960" y="359116"/>
                    <a:pt x="287293" y="359116"/>
                  </a:cubicBezTo>
                  <a:lnTo>
                    <a:pt x="71823" y="359116"/>
                  </a:lnTo>
                  <a:cubicBezTo>
                    <a:pt x="32156" y="359116"/>
                    <a:pt x="0" y="326960"/>
                    <a:pt x="0" y="287293"/>
                  </a:cubicBezTo>
                  <a:lnTo>
                    <a:pt x="0" y="71823"/>
                  </a:lnTo>
                  <a:cubicBezTo>
                    <a:pt x="0" y="32156"/>
                    <a:pt x="32156" y="0"/>
                    <a:pt x="71823" y="0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12" name="Shape 10"/>
            <p:cNvSpPr/>
            <p:nvPr/>
          </p:nvSpPr>
          <p:spPr>
            <a:xfrm>
              <a:off x="990" y="5005"/>
              <a:ext cx="283" cy="283"/>
            </a:xfrm>
            <a:custGeom>
              <a:avLst/>
              <a:gdLst/>
              <a:ahLst/>
              <a:cxnLst/>
              <a:rect l="l" t="t" r="r" b="b"/>
              <a:pathLst>
                <a:path w="179558" h="179558">
                  <a:moveTo>
                    <a:pt x="0" y="28056"/>
                  </a:moveTo>
                  <a:cubicBezTo>
                    <a:pt x="0" y="18762"/>
                    <a:pt x="7540" y="11222"/>
                    <a:pt x="16834" y="11222"/>
                  </a:cubicBezTo>
                  <a:lnTo>
                    <a:pt x="50501" y="11222"/>
                  </a:lnTo>
                  <a:cubicBezTo>
                    <a:pt x="59794" y="11222"/>
                    <a:pt x="67334" y="18762"/>
                    <a:pt x="67334" y="28056"/>
                  </a:cubicBezTo>
                  <a:lnTo>
                    <a:pt x="67334" y="33667"/>
                  </a:lnTo>
                  <a:lnTo>
                    <a:pt x="112224" y="33667"/>
                  </a:lnTo>
                  <a:lnTo>
                    <a:pt x="112224" y="28056"/>
                  </a:lnTo>
                  <a:cubicBezTo>
                    <a:pt x="112224" y="18762"/>
                    <a:pt x="119764" y="11222"/>
                    <a:pt x="129057" y="11222"/>
                  </a:cubicBezTo>
                  <a:lnTo>
                    <a:pt x="162725" y="11222"/>
                  </a:lnTo>
                  <a:cubicBezTo>
                    <a:pt x="172018" y="11222"/>
                    <a:pt x="179558" y="18762"/>
                    <a:pt x="179558" y="28056"/>
                  </a:cubicBezTo>
                  <a:lnTo>
                    <a:pt x="179558" y="61723"/>
                  </a:lnTo>
                  <a:cubicBezTo>
                    <a:pt x="179558" y="71017"/>
                    <a:pt x="172018" y="78557"/>
                    <a:pt x="162725" y="78557"/>
                  </a:cubicBezTo>
                  <a:lnTo>
                    <a:pt x="129057" y="78557"/>
                  </a:lnTo>
                  <a:cubicBezTo>
                    <a:pt x="119764" y="78557"/>
                    <a:pt x="112224" y="71017"/>
                    <a:pt x="112224" y="61723"/>
                  </a:cubicBezTo>
                  <a:lnTo>
                    <a:pt x="112224" y="56112"/>
                  </a:lnTo>
                  <a:lnTo>
                    <a:pt x="67334" y="56112"/>
                  </a:lnTo>
                  <a:lnTo>
                    <a:pt x="67334" y="61723"/>
                  </a:lnTo>
                  <a:cubicBezTo>
                    <a:pt x="67334" y="64283"/>
                    <a:pt x="66738" y="66738"/>
                    <a:pt x="65721" y="68912"/>
                  </a:cubicBezTo>
                  <a:lnTo>
                    <a:pt x="89779" y="101001"/>
                  </a:lnTo>
                  <a:lnTo>
                    <a:pt x="117835" y="101001"/>
                  </a:lnTo>
                  <a:cubicBezTo>
                    <a:pt x="127129" y="101001"/>
                    <a:pt x="134669" y="108542"/>
                    <a:pt x="134669" y="117835"/>
                  </a:cubicBezTo>
                  <a:lnTo>
                    <a:pt x="134669" y="151502"/>
                  </a:lnTo>
                  <a:cubicBezTo>
                    <a:pt x="134669" y="160796"/>
                    <a:pt x="127129" y="168336"/>
                    <a:pt x="117835" y="168336"/>
                  </a:cubicBezTo>
                  <a:lnTo>
                    <a:pt x="84168" y="168336"/>
                  </a:lnTo>
                  <a:cubicBezTo>
                    <a:pt x="74874" y="168336"/>
                    <a:pt x="67334" y="160796"/>
                    <a:pt x="67334" y="151502"/>
                  </a:cubicBezTo>
                  <a:lnTo>
                    <a:pt x="67334" y="117835"/>
                  </a:lnTo>
                  <a:cubicBezTo>
                    <a:pt x="67334" y="115275"/>
                    <a:pt x="67931" y="112820"/>
                    <a:pt x="68948" y="110646"/>
                  </a:cubicBezTo>
                  <a:lnTo>
                    <a:pt x="44890" y="78557"/>
                  </a:lnTo>
                  <a:lnTo>
                    <a:pt x="16834" y="78557"/>
                  </a:lnTo>
                  <a:cubicBezTo>
                    <a:pt x="7540" y="78557"/>
                    <a:pt x="0" y="71017"/>
                    <a:pt x="0" y="61723"/>
                  </a:cubicBezTo>
                  <a:lnTo>
                    <a:pt x="0" y="28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 11"/>
            <p:cNvSpPr/>
            <p:nvPr/>
          </p:nvSpPr>
          <p:spPr>
            <a:xfrm>
              <a:off x="1584" y="4920"/>
              <a:ext cx="2913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MoE混合专家模型</a:t>
              </a:r>
              <a:endParaRPr lang="en-US" sz="169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848" y="5655"/>
              <a:ext cx="9303" cy="73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采用Mixture of Experts架构，将大模型拆分为多个专家子网络，根据任务需求动态激活相关专家，实现高效推理。</a:t>
              </a:r>
              <a:endParaRPr lang="en-US" sz="113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5" name="Shape 13"/>
            <p:cNvSpPr/>
            <p:nvPr/>
          </p:nvSpPr>
          <p:spPr>
            <a:xfrm>
              <a:off x="848" y="6560"/>
              <a:ext cx="4510" cy="1075"/>
            </a:xfrm>
            <a:custGeom>
              <a:avLst/>
              <a:gdLst/>
              <a:ahLst/>
              <a:cxnLst/>
              <a:rect l="l" t="t" r="r" b="b"/>
              <a:pathLst>
                <a:path w="2863953" h="682321">
                  <a:moveTo>
                    <a:pt x="71821" y="0"/>
                  </a:moveTo>
                  <a:lnTo>
                    <a:pt x="2792132" y="0"/>
                  </a:lnTo>
                  <a:cubicBezTo>
                    <a:pt x="2831797" y="0"/>
                    <a:pt x="2863953" y="32155"/>
                    <a:pt x="2863953" y="71821"/>
                  </a:cubicBezTo>
                  <a:lnTo>
                    <a:pt x="2863953" y="610500"/>
                  </a:lnTo>
                  <a:cubicBezTo>
                    <a:pt x="2863953" y="650166"/>
                    <a:pt x="2831797" y="682321"/>
                    <a:pt x="2792132" y="682321"/>
                  </a:cubicBezTo>
                  <a:lnTo>
                    <a:pt x="71821" y="682321"/>
                  </a:lnTo>
                  <a:cubicBezTo>
                    <a:pt x="32155" y="682321"/>
                    <a:pt x="0" y="650166"/>
                    <a:pt x="0" y="610500"/>
                  </a:cubicBezTo>
                  <a:lnTo>
                    <a:pt x="0" y="71821"/>
                  </a:lnTo>
                  <a:cubicBezTo>
                    <a:pt x="0" y="32182"/>
                    <a:pt x="32182" y="0"/>
                    <a:pt x="71821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16" name="Text 14"/>
            <p:cNvSpPr/>
            <p:nvPr/>
          </p:nvSpPr>
          <p:spPr>
            <a:xfrm>
              <a:off x="933" y="6730"/>
              <a:ext cx="4341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10000"/>
                </a:lnSpc>
              </a:pPr>
              <a:r>
                <a:rPr lang="en-US" sz="1695" b="1" dirty="0">
                  <a:solidFill>
                    <a:srgbClr val="3B82F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32B+</a:t>
              </a:r>
              <a:endParaRPr lang="en-US" sz="1695" b="1" dirty="0">
                <a:solidFill>
                  <a:srgbClr val="3B82F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7" name="Text 15"/>
            <p:cNvSpPr/>
            <p:nvPr/>
          </p:nvSpPr>
          <p:spPr>
            <a:xfrm>
              <a:off x="968" y="7182"/>
              <a:ext cx="4270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总参数量</a:t>
              </a:r>
              <a:endParaRPr lang="en-US" sz="99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8" name="Shape 16"/>
            <p:cNvSpPr/>
            <p:nvPr/>
          </p:nvSpPr>
          <p:spPr>
            <a:xfrm>
              <a:off x="5527" y="6560"/>
              <a:ext cx="4510" cy="1075"/>
            </a:xfrm>
            <a:custGeom>
              <a:avLst/>
              <a:gdLst/>
              <a:ahLst/>
              <a:cxnLst/>
              <a:rect l="l" t="t" r="r" b="b"/>
              <a:pathLst>
                <a:path w="2863953" h="682321">
                  <a:moveTo>
                    <a:pt x="71821" y="0"/>
                  </a:moveTo>
                  <a:lnTo>
                    <a:pt x="2792132" y="0"/>
                  </a:lnTo>
                  <a:cubicBezTo>
                    <a:pt x="2831797" y="0"/>
                    <a:pt x="2863953" y="32155"/>
                    <a:pt x="2863953" y="71821"/>
                  </a:cubicBezTo>
                  <a:lnTo>
                    <a:pt x="2863953" y="610500"/>
                  </a:lnTo>
                  <a:cubicBezTo>
                    <a:pt x="2863953" y="650166"/>
                    <a:pt x="2831797" y="682321"/>
                    <a:pt x="2792132" y="682321"/>
                  </a:cubicBezTo>
                  <a:lnTo>
                    <a:pt x="71821" y="682321"/>
                  </a:lnTo>
                  <a:cubicBezTo>
                    <a:pt x="32155" y="682321"/>
                    <a:pt x="0" y="650166"/>
                    <a:pt x="0" y="610500"/>
                  </a:cubicBezTo>
                  <a:lnTo>
                    <a:pt x="0" y="71821"/>
                  </a:lnTo>
                  <a:cubicBezTo>
                    <a:pt x="0" y="32182"/>
                    <a:pt x="32182" y="0"/>
                    <a:pt x="71821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19" name="Text 17"/>
            <p:cNvSpPr/>
            <p:nvPr/>
          </p:nvSpPr>
          <p:spPr>
            <a:xfrm>
              <a:off x="5612" y="6730"/>
              <a:ext cx="4341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10000"/>
                </a:lnSpc>
              </a:pPr>
              <a:r>
                <a:rPr lang="en-US" sz="1695" b="1" dirty="0">
                  <a:solidFill>
                    <a:srgbClr val="3B82F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8x</a:t>
              </a:r>
              <a:endParaRPr lang="en-US" sz="1695" b="1" dirty="0">
                <a:solidFill>
                  <a:srgbClr val="3B82F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20" name="Text 18"/>
            <p:cNvSpPr/>
            <p:nvPr/>
          </p:nvSpPr>
          <p:spPr>
            <a:xfrm>
              <a:off x="5647" y="7182"/>
              <a:ext cx="4270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专家并行</a:t>
              </a:r>
              <a:endParaRPr lang="en-US" sz="99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sp>
        <p:nvSpPr>
          <p:cNvPr id="21" name="Shape 19"/>
          <p:cNvSpPr/>
          <p:nvPr/>
        </p:nvSpPr>
        <p:spPr>
          <a:xfrm>
            <a:off x="359116" y="5171275"/>
            <a:ext cx="6194757" cy="1328730"/>
          </a:xfrm>
          <a:custGeom>
            <a:avLst/>
            <a:gdLst/>
            <a:ahLst/>
            <a:cxnLst/>
            <a:rect l="l" t="t" r="r" b="b"/>
            <a:pathLst>
              <a:path w="6194757" h="1328730">
                <a:moveTo>
                  <a:pt x="107733" y="0"/>
                </a:moveTo>
                <a:lnTo>
                  <a:pt x="6087024" y="0"/>
                </a:lnTo>
                <a:cubicBezTo>
                  <a:pt x="6146523" y="0"/>
                  <a:pt x="6194757" y="48234"/>
                  <a:pt x="6194757" y="107733"/>
                </a:cubicBezTo>
                <a:lnTo>
                  <a:pt x="6194757" y="1220997"/>
                </a:lnTo>
                <a:cubicBezTo>
                  <a:pt x="6194757" y="1280497"/>
                  <a:pt x="6146523" y="1328730"/>
                  <a:pt x="6087024" y="1328730"/>
                </a:cubicBezTo>
                <a:lnTo>
                  <a:pt x="107733" y="1328730"/>
                </a:lnTo>
                <a:cubicBezTo>
                  <a:pt x="48234" y="1328730"/>
                  <a:pt x="0" y="1280497"/>
                  <a:pt x="0" y="1220997"/>
                </a:cubicBezTo>
                <a:lnTo>
                  <a:pt x="0" y="107733"/>
                </a:lnTo>
                <a:cubicBezTo>
                  <a:pt x="0" y="48274"/>
                  <a:pt x="48274" y="0"/>
                  <a:pt x="107733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53867" dist="35912" dir="5400000" algn="bl" rotWithShape="0">
              <a:srgbClr val="000000">
                <a:alpha val="10196"/>
              </a:srgbClr>
            </a:outerShdw>
          </a:effectLst>
        </p:spPr>
      </p:sp>
      <p:grpSp>
        <p:nvGrpSpPr>
          <p:cNvPr id="54" name="组合 53"/>
          <p:cNvGrpSpPr/>
          <p:nvPr/>
        </p:nvGrpSpPr>
        <p:grpSpPr>
          <a:xfrm>
            <a:off x="507365" y="5351145"/>
            <a:ext cx="5892800" cy="969010"/>
            <a:chOff x="799" y="8427"/>
            <a:chExt cx="9280" cy="1526"/>
          </a:xfrm>
        </p:grpSpPr>
        <p:sp>
          <p:nvSpPr>
            <p:cNvPr id="22" name="Shape 20"/>
            <p:cNvSpPr/>
            <p:nvPr/>
          </p:nvSpPr>
          <p:spPr>
            <a:xfrm>
              <a:off x="848" y="8427"/>
              <a:ext cx="566" cy="566"/>
            </a:xfrm>
            <a:custGeom>
              <a:avLst/>
              <a:gdLst/>
              <a:ahLst/>
              <a:cxnLst/>
              <a:rect l="l" t="t" r="r" b="b"/>
              <a:pathLst>
                <a:path w="359116" h="359116">
                  <a:moveTo>
                    <a:pt x="71823" y="0"/>
                  </a:moveTo>
                  <a:lnTo>
                    <a:pt x="287293" y="0"/>
                  </a:lnTo>
                  <a:cubicBezTo>
                    <a:pt x="326960" y="0"/>
                    <a:pt x="359116" y="32156"/>
                    <a:pt x="359116" y="71823"/>
                  </a:cubicBezTo>
                  <a:lnTo>
                    <a:pt x="359116" y="287293"/>
                  </a:lnTo>
                  <a:cubicBezTo>
                    <a:pt x="359116" y="326960"/>
                    <a:pt x="326960" y="359116"/>
                    <a:pt x="287293" y="359116"/>
                  </a:cubicBezTo>
                  <a:lnTo>
                    <a:pt x="71823" y="359116"/>
                  </a:lnTo>
                  <a:cubicBezTo>
                    <a:pt x="32156" y="359116"/>
                    <a:pt x="0" y="326960"/>
                    <a:pt x="0" y="287293"/>
                  </a:cubicBezTo>
                  <a:lnTo>
                    <a:pt x="0" y="71823"/>
                  </a:lnTo>
                  <a:cubicBezTo>
                    <a:pt x="0" y="32156"/>
                    <a:pt x="32156" y="0"/>
                    <a:pt x="71823" y="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3" name="Shape 21"/>
            <p:cNvSpPr/>
            <p:nvPr/>
          </p:nvSpPr>
          <p:spPr>
            <a:xfrm>
              <a:off x="990" y="8568"/>
              <a:ext cx="283" cy="283"/>
            </a:xfrm>
            <a:custGeom>
              <a:avLst/>
              <a:gdLst/>
              <a:ahLst/>
              <a:cxnLst/>
              <a:rect l="l" t="t" r="r" b="b"/>
              <a:pathLst>
                <a:path w="179558" h="179558">
                  <a:moveTo>
                    <a:pt x="99599" y="-456"/>
                  </a:moveTo>
                  <a:cubicBezTo>
                    <a:pt x="93532" y="-3963"/>
                    <a:pt x="86027" y="-3963"/>
                    <a:pt x="79959" y="-456"/>
                  </a:cubicBezTo>
                  <a:lnTo>
                    <a:pt x="50431" y="16588"/>
                  </a:lnTo>
                  <a:cubicBezTo>
                    <a:pt x="44363" y="20095"/>
                    <a:pt x="40611" y="26583"/>
                    <a:pt x="40611" y="33597"/>
                  </a:cubicBezTo>
                  <a:lnTo>
                    <a:pt x="40611" y="69333"/>
                  </a:lnTo>
                  <a:lnTo>
                    <a:pt x="9644" y="87219"/>
                  </a:lnTo>
                  <a:cubicBezTo>
                    <a:pt x="3577" y="90726"/>
                    <a:pt x="-175" y="97214"/>
                    <a:pt x="-175" y="104228"/>
                  </a:cubicBezTo>
                  <a:lnTo>
                    <a:pt x="-175" y="138351"/>
                  </a:lnTo>
                  <a:cubicBezTo>
                    <a:pt x="-175" y="145365"/>
                    <a:pt x="3577" y="151853"/>
                    <a:pt x="9644" y="155360"/>
                  </a:cubicBezTo>
                  <a:lnTo>
                    <a:pt x="39208" y="172404"/>
                  </a:lnTo>
                  <a:cubicBezTo>
                    <a:pt x="45275" y="175911"/>
                    <a:pt x="52780" y="175911"/>
                    <a:pt x="58847" y="172404"/>
                  </a:cubicBezTo>
                  <a:lnTo>
                    <a:pt x="89814" y="154518"/>
                  </a:lnTo>
                  <a:lnTo>
                    <a:pt x="120781" y="172404"/>
                  </a:lnTo>
                  <a:cubicBezTo>
                    <a:pt x="126848" y="175911"/>
                    <a:pt x="134353" y="175911"/>
                    <a:pt x="140420" y="172404"/>
                  </a:cubicBezTo>
                  <a:lnTo>
                    <a:pt x="169914" y="155360"/>
                  </a:lnTo>
                  <a:cubicBezTo>
                    <a:pt x="175981" y="151853"/>
                    <a:pt x="179734" y="145365"/>
                    <a:pt x="179734" y="138351"/>
                  </a:cubicBezTo>
                  <a:lnTo>
                    <a:pt x="179734" y="104228"/>
                  </a:lnTo>
                  <a:cubicBezTo>
                    <a:pt x="179734" y="97214"/>
                    <a:pt x="175981" y="90726"/>
                    <a:pt x="169914" y="87219"/>
                  </a:cubicBezTo>
                  <a:lnTo>
                    <a:pt x="138947" y="69333"/>
                  </a:lnTo>
                  <a:lnTo>
                    <a:pt x="138947" y="33597"/>
                  </a:lnTo>
                  <a:cubicBezTo>
                    <a:pt x="138947" y="26583"/>
                    <a:pt x="135195" y="20095"/>
                    <a:pt x="129128" y="16588"/>
                  </a:cubicBezTo>
                  <a:lnTo>
                    <a:pt x="99599" y="-456"/>
                  </a:lnTo>
                  <a:close/>
                  <a:moveTo>
                    <a:pt x="81362" y="102615"/>
                  </a:moveTo>
                  <a:lnTo>
                    <a:pt x="81362" y="139964"/>
                  </a:lnTo>
                  <a:lnTo>
                    <a:pt x="50396" y="157850"/>
                  </a:lnTo>
                  <a:cubicBezTo>
                    <a:pt x="49975" y="158095"/>
                    <a:pt x="49484" y="158236"/>
                    <a:pt x="48993" y="158236"/>
                  </a:cubicBezTo>
                  <a:lnTo>
                    <a:pt x="48993" y="121307"/>
                  </a:lnTo>
                  <a:lnTo>
                    <a:pt x="81362" y="102615"/>
                  </a:lnTo>
                  <a:close/>
                  <a:moveTo>
                    <a:pt x="162514" y="102825"/>
                  </a:moveTo>
                  <a:cubicBezTo>
                    <a:pt x="162760" y="103246"/>
                    <a:pt x="162900" y="103737"/>
                    <a:pt x="162900" y="104228"/>
                  </a:cubicBezTo>
                  <a:lnTo>
                    <a:pt x="162900" y="138351"/>
                  </a:lnTo>
                  <a:cubicBezTo>
                    <a:pt x="162900" y="139368"/>
                    <a:pt x="162374" y="140280"/>
                    <a:pt x="161497" y="140771"/>
                  </a:cubicBezTo>
                  <a:lnTo>
                    <a:pt x="131933" y="157815"/>
                  </a:lnTo>
                  <a:cubicBezTo>
                    <a:pt x="131512" y="158060"/>
                    <a:pt x="131021" y="158201"/>
                    <a:pt x="130530" y="158201"/>
                  </a:cubicBezTo>
                  <a:lnTo>
                    <a:pt x="130530" y="121272"/>
                  </a:lnTo>
                  <a:lnTo>
                    <a:pt x="162514" y="102825"/>
                  </a:lnTo>
                  <a:close/>
                  <a:moveTo>
                    <a:pt x="122149" y="33597"/>
                  </a:moveTo>
                  <a:lnTo>
                    <a:pt x="122149" y="69333"/>
                  </a:lnTo>
                  <a:lnTo>
                    <a:pt x="89779" y="88026"/>
                  </a:lnTo>
                  <a:lnTo>
                    <a:pt x="89779" y="50676"/>
                  </a:lnTo>
                  <a:lnTo>
                    <a:pt x="121763" y="32229"/>
                  </a:lnTo>
                  <a:cubicBezTo>
                    <a:pt x="122008" y="32650"/>
                    <a:pt x="122149" y="33141"/>
                    <a:pt x="122149" y="336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 22"/>
            <p:cNvSpPr/>
            <p:nvPr/>
          </p:nvSpPr>
          <p:spPr>
            <a:xfrm>
              <a:off x="1584" y="8483"/>
              <a:ext cx="1866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多模态能力</a:t>
              </a:r>
              <a:endParaRPr lang="en-US" sz="169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25" name="Shape 23"/>
            <p:cNvSpPr/>
            <p:nvPr/>
          </p:nvSpPr>
          <p:spPr>
            <a:xfrm>
              <a:off x="1742" y="9218"/>
              <a:ext cx="382" cy="339"/>
            </a:xfrm>
            <a:custGeom>
              <a:avLst/>
              <a:gdLst/>
              <a:ahLst/>
              <a:cxnLst/>
              <a:rect l="l" t="t" r="r" b="b"/>
              <a:pathLst>
                <a:path w="242404" h="215470">
                  <a:moveTo>
                    <a:pt x="161602" y="60601"/>
                  </a:moveTo>
                  <a:cubicBezTo>
                    <a:pt x="161602" y="101506"/>
                    <a:pt x="125410" y="134669"/>
                    <a:pt x="80801" y="134669"/>
                  </a:cubicBezTo>
                  <a:cubicBezTo>
                    <a:pt x="69565" y="134669"/>
                    <a:pt x="58875" y="132564"/>
                    <a:pt x="49154" y="128777"/>
                  </a:cubicBezTo>
                  <a:lnTo>
                    <a:pt x="14814" y="146957"/>
                  </a:lnTo>
                  <a:cubicBezTo>
                    <a:pt x="10900" y="149019"/>
                    <a:pt x="6102" y="148304"/>
                    <a:pt x="2946" y="145190"/>
                  </a:cubicBezTo>
                  <a:cubicBezTo>
                    <a:pt x="-210" y="142075"/>
                    <a:pt x="-926" y="137236"/>
                    <a:pt x="1178" y="133322"/>
                  </a:cubicBezTo>
                  <a:lnTo>
                    <a:pt x="16160" y="105042"/>
                  </a:lnTo>
                  <a:cubicBezTo>
                    <a:pt x="6018" y="92669"/>
                    <a:pt x="0" y="77266"/>
                    <a:pt x="0" y="60601"/>
                  </a:cubicBezTo>
                  <a:cubicBezTo>
                    <a:pt x="0" y="19695"/>
                    <a:pt x="36192" y="-13467"/>
                    <a:pt x="80801" y="-13467"/>
                  </a:cubicBezTo>
                  <a:cubicBezTo>
                    <a:pt x="125410" y="-13467"/>
                    <a:pt x="161602" y="19695"/>
                    <a:pt x="161602" y="60601"/>
                  </a:cubicBezTo>
                  <a:close/>
                  <a:moveTo>
                    <a:pt x="161602" y="215470"/>
                  </a:moveTo>
                  <a:cubicBezTo>
                    <a:pt x="122001" y="215470"/>
                    <a:pt x="89050" y="189336"/>
                    <a:pt x="82148" y="154869"/>
                  </a:cubicBezTo>
                  <a:cubicBezTo>
                    <a:pt x="132649" y="154238"/>
                    <a:pt x="176542" y="118298"/>
                    <a:pt x="181382" y="69565"/>
                  </a:cubicBezTo>
                  <a:cubicBezTo>
                    <a:pt x="216438" y="77645"/>
                    <a:pt x="242404" y="106725"/>
                    <a:pt x="242404" y="141402"/>
                  </a:cubicBezTo>
                  <a:cubicBezTo>
                    <a:pt x="242404" y="158067"/>
                    <a:pt x="236386" y="173470"/>
                    <a:pt x="226243" y="185843"/>
                  </a:cubicBezTo>
                  <a:lnTo>
                    <a:pt x="241225" y="214123"/>
                  </a:lnTo>
                  <a:cubicBezTo>
                    <a:pt x="243287" y="218037"/>
                    <a:pt x="242572" y="222834"/>
                    <a:pt x="239458" y="225991"/>
                  </a:cubicBezTo>
                  <a:cubicBezTo>
                    <a:pt x="236343" y="229147"/>
                    <a:pt x="231504" y="229863"/>
                    <a:pt x="227590" y="227758"/>
                  </a:cubicBezTo>
                  <a:lnTo>
                    <a:pt x="193249" y="209578"/>
                  </a:lnTo>
                  <a:cubicBezTo>
                    <a:pt x="183528" y="213366"/>
                    <a:pt x="172839" y="215470"/>
                    <a:pt x="161602" y="21547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6" name="Text 24"/>
            <p:cNvSpPr/>
            <p:nvPr/>
          </p:nvSpPr>
          <p:spPr>
            <a:xfrm>
              <a:off x="799" y="9671"/>
              <a:ext cx="2262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文本理解</a:t>
              </a:r>
              <a:endParaRPr lang="en-US" sz="99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7" name="Shape 25"/>
            <p:cNvSpPr/>
            <p:nvPr/>
          </p:nvSpPr>
          <p:spPr>
            <a:xfrm>
              <a:off x="4124" y="9218"/>
              <a:ext cx="297" cy="339"/>
            </a:xfrm>
            <a:custGeom>
              <a:avLst/>
              <a:gdLst/>
              <a:ahLst/>
              <a:cxnLst/>
              <a:rect l="l" t="t" r="r" b="b"/>
              <a:pathLst>
                <a:path w="188536" h="215470">
                  <a:moveTo>
                    <a:pt x="26934" y="13467"/>
                  </a:moveTo>
                  <a:cubicBezTo>
                    <a:pt x="12078" y="13467"/>
                    <a:pt x="0" y="25545"/>
                    <a:pt x="0" y="40401"/>
                  </a:cubicBezTo>
                  <a:lnTo>
                    <a:pt x="0" y="175069"/>
                  </a:lnTo>
                  <a:cubicBezTo>
                    <a:pt x="0" y="189925"/>
                    <a:pt x="12078" y="202003"/>
                    <a:pt x="26934" y="202003"/>
                  </a:cubicBezTo>
                  <a:lnTo>
                    <a:pt x="161602" y="202003"/>
                  </a:lnTo>
                  <a:cubicBezTo>
                    <a:pt x="176458" y="202003"/>
                    <a:pt x="188536" y="189925"/>
                    <a:pt x="188536" y="175069"/>
                  </a:cubicBezTo>
                  <a:lnTo>
                    <a:pt x="188536" y="40401"/>
                  </a:lnTo>
                  <a:cubicBezTo>
                    <a:pt x="188536" y="25545"/>
                    <a:pt x="176458" y="13467"/>
                    <a:pt x="161602" y="13467"/>
                  </a:cubicBezTo>
                  <a:lnTo>
                    <a:pt x="26934" y="13467"/>
                  </a:lnTo>
                  <a:close/>
                  <a:moveTo>
                    <a:pt x="53867" y="47134"/>
                  </a:moveTo>
                  <a:cubicBezTo>
                    <a:pt x="65016" y="47134"/>
                    <a:pt x="74068" y="56185"/>
                    <a:pt x="74068" y="67334"/>
                  </a:cubicBezTo>
                  <a:cubicBezTo>
                    <a:pt x="74068" y="78483"/>
                    <a:pt x="65016" y="87535"/>
                    <a:pt x="53867" y="87535"/>
                  </a:cubicBezTo>
                  <a:cubicBezTo>
                    <a:pt x="42719" y="87535"/>
                    <a:pt x="33667" y="78483"/>
                    <a:pt x="33667" y="67334"/>
                  </a:cubicBezTo>
                  <a:cubicBezTo>
                    <a:pt x="33667" y="56185"/>
                    <a:pt x="42719" y="47134"/>
                    <a:pt x="53867" y="47134"/>
                  </a:cubicBezTo>
                  <a:close/>
                  <a:moveTo>
                    <a:pt x="114468" y="94268"/>
                  </a:moveTo>
                  <a:cubicBezTo>
                    <a:pt x="118003" y="94268"/>
                    <a:pt x="121244" y="96120"/>
                    <a:pt x="123096" y="99108"/>
                  </a:cubicBezTo>
                  <a:lnTo>
                    <a:pt x="160129" y="159709"/>
                  </a:lnTo>
                  <a:cubicBezTo>
                    <a:pt x="162023" y="162823"/>
                    <a:pt x="162107" y="166737"/>
                    <a:pt x="160340" y="169935"/>
                  </a:cubicBezTo>
                  <a:cubicBezTo>
                    <a:pt x="158572" y="173133"/>
                    <a:pt x="155164" y="175069"/>
                    <a:pt x="151502" y="175069"/>
                  </a:cubicBezTo>
                  <a:lnTo>
                    <a:pt x="37034" y="175069"/>
                  </a:lnTo>
                  <a:cubicBezTo>
                    <a:pt x="33288" y="175069"/>
                    <a:pt x="29795" y="172965"/>
                    <a:pt x="28070" y="169640"/>
                  </a:cubicBezTo>
                  <a:cubicBezTo>
                    <a:pt x="26345" y="166316"/>
                    <a:pt x="26597" y="162276"/>
                    <a:pt x="28743" y="159204"/>
                  </a:cubicBezTo>
                  <a:lnTo>
                    <a:pt x="52310" y="125536"/>
                  </a:lnTo>
                  <a:cubicBezTo>
                    <a:pt x="54204" y="122843"/>
                    <a:pt x="57276" y="121244"/>
                    <a:pt x="60601" y="121244"/>
                  </a:cubicBezTo>
                  <a:cubicBezTo>
                    <a:pt x="63926" y="121244"/>
                    <a:pt x="66998" y="122843"/>
                    <a:pt x="68891" y="125536"/>
                  </a:cubicBezTo>
                  <a:lnTo>
                    <a:pt x="80002" y="141444"/>
                  </a:lnTo>
                  <a:lnTo>
                    <a:pt x="105841" y="99150"/>
                  </a:lnTo>
                  <a:cubicBezTo>
                    <a:pt x="107693" y="96162"/>
                    <a:pt x="110933" y="94310"/>
                    <a:pt x="114468" y="9431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8" name="Text 26"/>
            <p:cNvSpPr/>
            <p:nvPr/>
          </p:nvSpPr>
          <p:spPr>
            <a:xfrm>
              <a:off x="3138" y="9671"/>
              <a:ext cx="2262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图像识别</a:t>
              </a:r>
              <a:endParaRPr lang="en-US" sz="99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9" name="Shape 27"/>
            <p:cNvSpPr/>
            <p:nvPr/>
          </p:nvSpPr>
          <p:spPr>
            <a:xfrm>
              <a:off x="6421" y="9218"/>
              <a:ext cx="382" cy="339"/>
            </a:xfrm>
            <a:custGeom>
              <a:avLst/>
              <a:gdLst/>
              <a:ahLst/>
              <a:cxnLst/>
              <a:rect l="l" t="t" r="r" b="b"/>
              <a:pathLst>
                <a:path w="242404" h="215470">
                  <a:moveTo>
                    <a:pt x="40401" y="26934"/>
                  </a:moveTo>
                  <a:cubicBezTo>
                    <a:pt x="25545" y="26934"/>
                    <a:pt x="13467" y="39012"/>
                    <a:pt x="13467" y="53867"/>
                  </a:cubicBezTo>
                  <a:lnTo>
                    <a:pt x="13467" y="161602"/>
                  </a:lnTo>
                  <a:cubicBezTo>
                    <a:pt x="13467" y="176458"/>
                    <a:pt x="25545" y="188536"/>
                    <a:pt x="40401" y="188536"/>
                  </a:cubicBezTo>
                  <a:lnTo>
                    <a:pt x="148135" y="188536"/>
                  </a:lnTo>
                  <a:cubicBezTo>
                    <a:pt x="162991" y="188536"/>
                    <a:pt x="175069" y="176458"/>
                    <a:pt x="175069" y="161602"/>
                  </a:cubicBezTo>
                  <a:lnTo>
                    <a:pt x="175069" y="53867"/>
                  </a:lnTo>
                  <a:cubicBezTo>
                    <a:pt x="175069" y="39012"/>
                    <a:pt x="162991" y="26934"/>
                    <a:pt x="148135" y="26934"/>
                  </a:cubicBezTo>
                  <a:lnTo>
                    <a:pt x="40401" y="26934"/>
                  </a:lnTo>
                  <a:close/>
                  <a:moveTo>
                    <a:pt x="195270" y="141402"/>
                  </a:moveTo>
                  <a:lnTo>
                    <a:pt x="226201" y="166147"/>
                  </a:lnTo>
                  <a:cubicBezTo>
                    <a:pt x="227969" y="167578"/>
                    <a:pt x="230157" y="168336"/>
                    <a:pt x="232430" y="168336"/>
                  </a:cubicBezTo>
                  <a:cubicBezTo>
                    <a:pt x="237943" y="168336"/>
                    <a:pt x="242404" y="163875"/>
                    <a:pt x="242404" y="158362"/>
                  </a:cubicBezTo>
                  <a:lnTo>
                    <a:pt x="242404" y="57108"/>
                  </a:lnTo>
                  <a:cubicBezTo>
                    <a:pt x="242404" y="51595"/>
                    <a:pt x="237943" y="47134"/>
                    <a:pt x="232430" y="47134"/>
                  </a:cubicBezTo>
                  <a:cubicBezTo>
                    <a:pt x="230157" y="47134"/>
                    <a:pt x="227969" y="47892"/>
                    <a:pt x="226201" y="49322"/>
                  </a:cubicBezTo>
                  <a:lnTo>
                    <a:pt x="195270" y="74068"/>
                  </a:lnTo>
                  <a:lnTo>
                    <a:pt x="195270" y="141402"/>
                  </a:ln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0" name="Text 28"/>
            <p:cNvSpPr/>
            <p:nvPr/>
          </p:nvSpPr>
          <p:spPr>
            <a:xfrm>
              <a:off x="5477" y="9671"/>
              <a:ext cx="2262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视频分析</a:t>
              </a:r>
              <a:endParaRPr lang="en-US" sz="99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1" name="Shape 29"/>
            <p:cNvSpPr/>
            <p:nvPr/>
          </p:nvSpPr>
          <p:spPr>
            <a:xfrm>
              <a:off x="8781" y="9218"/>
              <a:ext cx="339" cy="339"/>
            </a:xfrm>
            <a:custGeom>
              <a:avLst/>
              <a:gdLst/>
              <a:ahLst/>
              <a:cxnLst/>
              <a:rect l="l" t="t" r="r" b="b"/>
              <a:pathLst>
                <a:path w="215470" h="215470">
                  <a:moveTo>
                    <a:pt x="196953" y="2946"/>
                  </a:moveTo>
                  <a:cubicBezTo>
                    <a:pt x="200151" y="5513"/>
                    <a:pt x="202003" y="9385"/>
                    <a:pt x="202003" y="13467"/>
                  </a:cubicBezTo>
                  <a:lnTo>
                    <a:pt x="202003" y="141402"/>
                  </a:lnTo>
                  <a:cubicBezTo>
                    <a:pt x="202003" y="160003"/>
                    <a:pt x="183907" y="175069"/>
                    <a:pt x="161602" y="175069"/>
                  </a:cubicBezTo>
                  <a:cubicBezTo>
                    <a:pt x="139298" y="175069"/>
                    <a:pt x="121202" y="160003"/>
                    <a:pt x="121202" y="141402"/>
                  </a:cubicBezTo>
                  <a:cubicBezTo>
                    <a:pt x="121202" y="122801"/>
                    <a:pt x="139298" y="107735"/>
                    <a:pt x="161602" y="107735"/>
                  </a:cubicBezTo>
                  <a:cubicBezTo>
                    <a:pt x="166316" y="107735"/>
                    <a:pt x="170861" y="108408"/>
                    <a:pt x="175069" y="109671"/>
                  </a:cubicBezTo>
                  <a:lnTo>
                    <a:pt x="175069" y="60559"/>
                  </a:lnTo>
                  <a:lnTo>
                    <a:pt x="80801" y="81517"/>
                  </a:lnTo>
                  <a:lnTo>
                    <a:pt x="80801" y="168336"/>
                  </a:lnTo>
                  <a:cubicBezTo>
                    <a:pt x="80801" y="186937"/>
                    <a:pt x="62705" y="202003"/>
                    <a:pt x="40401" y="202003"/>
                  </a:cubicBezTo>
                  <a:cubicBezTo>
                    <a:pt x="18096" y="202003"/>
                    <a:pt x="0" y="186937"/>
                    <a:pt x="0" y="168336"/>
                  </a:cubicBezTo>
                  <a:cubicBezTo>
                    <a:pt x="0" y="149735"/>
                    <a:pt x="18096" y="134669"/>
                    <a:pt x="40401" y="134669"/>
                  </a:cubicBezTo>
                  <a:cubicBezTo>
                    <a:pt x="45114" y="134669"/>
                    <a:pt x="49659" y="135342"/>
                    <a:pt x="53867" y="136604"/>
                  </a:cubicBezTo>
                  <a:lnTo>
                    <a:pt x="53867" y="40401"/>
                  </a:lnTo>
                  <a:cubicBezTo>
                    <a:pt x="53867" y="34088"/>
                    <a:pt x="58244" y="28617"/>
                    <a:pt x="64431" y="27270"/>
                  </a:cubicBezTo>
                  <a:lnTo>
                    <a:pt x="185632" y="337"/>
                  </a:lnTo>
                  <a:cubicBezTo>
                    <a:pt x="189630" y="-547"/>
                    <a:pt x="193797" y="421"/>
                    <a:pt x="196995" y="2988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2" name="Text 30"/>
            <p:cNvSpPr/>
            <p:nvPr/>
          </p:nvSpPr>
          <p:spPr>
            <a:xfrm>
              <a:off x="7817" y="9671"/>
              <a:ext cx="2262" cy="28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99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语音交互</a:t>
              </a:r>
              <a:endParaRPr lang="en-US" sz="99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767830" y="1565910"/>
            <a:ext cx="5063490" cy="3411220"/>
            <a:chOff x="10658" y="2262"/>
            <a:chExt cx="7974" cy="5372"/>
          </a:xfrm>
        </p:grpSpPr>
        <p:sp>
          <p:nvSpPr>
            <p:cNvPr id="33" name="Shape 31"/>
            <p:cNvSpPr/>
            <p:nvPr/>
          </p:nvSpPr>
          <p:spPr>
            <a:xfrm>
              <a:off x="10658" y="2262"/>
              <a:ext cx="7974" cy="5372"/>
            </a:xfrm>
            <a:custGeom>
              <a:avLst/>
              <a:gdLst/>
              <a:ahLst/>
              <a:cxnLst/>
              <a:rect l="l" t="t" r="r" b="b"/>
              <a:pathLst>
                <a:path w="5063541" h="3734810">
                  <a:moveTo>
                    <a:pt x="107749" y="0"/>
                  </a:moveTo>
                  <a:lnTo>
                    <a:pt x="4955791" y="0"/>
                  </a:lnTo>
                  <a:cubicBezTo>
                    <a:pt x="5015300" y="0"/>
                    <a:pt x="5063541" y="48241"/>
                    <a:pt x="5063541" y="107749"/>
                  </a:cubicBezTo>
                  <a:lnTo>
                    <a:pt x="5063541" y="3627061"/>
                  </a:lnTo>
                  <a:cubicBezTo>
                    <a:pt x="5063541" y="3686569"/>
                    <a:pt x="5015300" y="3734810"/>
                    <a:pt x="4955791" y="3734810"/>
                  </a:cubicBezTo>
                  <a:lnTo>
                    <a:pt x="107749" y="3734810"/>
                  </a:lnTo>
                  <a:cubicBezTo>
                    <a:pt x="48241" y="3734810"/>
                    <a:pt x="0" y="3686569"/>
                    <a:pt x="0" y="3627061"/>
                  </a:cubicBezTo>
                  <a:lnTo>
                    <a:pt x="0" y="107749"/>
                  </a:lnTo>
                  <a:cubicBezTo>
                    <a:pt x="0" y="48281"/>
                    <a:pt x="48281" y="0"/>
                    <a:pt x="107749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34" name="Shape 32"/>
            <p:cNvSpPr/>
            <p:nvPr/>
          </p:nvSpPr>
          <p:spPr>
            <a:xfrm>
              <a:off x="11082" y="2658"/>
              <a:ext cx="254" cy="339"/>
            </a:xfrm>
            <a:custGeom>
              <a:avLst/>
              <a:gdLst/>
              <a:ahLst/>
              <a:cxnLst/>
              <a:rect l="l" t="t" r="r" b="b"/>
              <a:pathLst>
                <a:path w="161602" h="215470">
                  <a:moveTo>
                    <a:pt x="123264" y="161602"/>
                  </a:moveTo>
                  <a:cubicBezTo>
                    <a:pt x="126336" y="152218"/>
                    <a:pt x="132480" y="143717"/>
                    <a:pt x="139424" y="136394"/>
                  </a:cubicBezTo>
                  <a:cubicBezTo>
                    <a:pt x="153186" y="121917"/>
                    <a:pt x="161602" y="102348"/>
                    <a:pt x="161602" y="80801"/>
                  </a:cubicBezTo>
                  <a:cubicBezTo>
                    <a:pt x="161602" y="36192"/>
                    <a:pt x="125410" y="0"/>
                    <a:pt x="80801" y="0"/>
                  </a:cubicBezTo>
                  <a:cubicBezTo>
                    <a:pt x="36192" y="0"/>
                    <a:pt x="0" y="36192"/>
                    <a:pt x="0" y="80801"/>
                  </a:cubicBezTo>
                  <a:cubicBezTo>
                    <a:pt x="0" y="102348"/>
                    <a:pt x="8417" y="121917"/>
                    <a:pt x="22178" y="136394"/>
                  </a:cubicBezTo>
                  <a:cubicBezTo>
                    <a:pt x="29122" y="143717"/>
                    <a:pt x="35308" y="152218"/>
                    <a:pt x="38338" y="161602"/>
                  </a:cubicBezTo>
                  <a:lnTo>
                    <a:pt x="123222" y="161602"/>
                  </a:lnTo>
                  <a:close/>
                  <a:moveTo>
                    <a:pt x="121202" y="181803"/>
                  </a:moveTo>
                  <a:lnTo>
                    <a:pt x="40401" y="181803"/>
                  </a:lnTo>
                  <a:lnTo>
                    <a:pt x="40401" y="188536"/>
                  </a:lnTo>
                  <a:cubicBezTo>
                    <a:pt x="40401" y="207137"/>
                    <a:pt x="55467" y="222203"/>
                    <a:pt x="74068" y="222203"/>
                  </a:cubicBezTo>
                  <a:lnTo>
                    <a:pt x="87535" y="222203"/>
                  </a:lnTo>
                  <a:cubicBezTo>
                    <a:pt x="106136" y="222203"/>
                    <a:pt x="121202" y="207137"/>
                    <a:pt x="121202" y="188536"/>
                  </a:cubicBezTo>
                  <a:lnTo>
                    <a:pt x="121202" y="181803"/>
                  </a:lnTo>
                  <a:close/>
                  <a:moveTo>
                    <a:pt x="77434" y="47134"/>
                  </a:moveTo>
                  <a:cubicBezTo>
                    <a:pt x="60685" y="47134"/>
                    <a:pt x="47134" y="60685"/>
                    <a:pt x="47134" y="77434"/>
                  </a:cubicBezTo>
                  <a:cubicBezTo>
                    <a:pt x="47134" y="83032"/>
                    <a:pt x="42631" y="87535"/>
                    <a:pt x="37034" y="87535"/>
                  </a:cubicBezTo>
                  <a:cubicBezTo>
                    <a:pt x="31437" y="87535"/>
                    <a:pt x="26934" y="83032"/>
                    <a:pt x="26934" y="77434"/>
                  </a:cubicBezTo>
                  <a:cubicBezTo>
                    <a:pt x="26934" y="49533"/>
                    <a:pt x="49533" y="26934"/>
                    <a:pt x="77434" y="26934"/>
                  </a:cubicBezTo>
                  <a:cubicBezTo>
                    <a:pt x="83032" y="26934"/>
                    <a:pt x="87535" y="31437"/>
                    <a:pt x="87535" y="37034"/>
                  </a:cubicBezTo>
                  <a:cubicBezTo>
                    <a:pt x="87535" y="42631"/>
                    <a:pt x="83032" y="47134"/>
                    <a:pt x="77434" y="47134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5" name="Text 33"/>
            <p:cNvSpPr/>
            <p:nvPr/>
          </p:nvSpPr>
          <p:spPr>
            <a:xfrm>
              <a:off x="11421" y="2601"/>
              <a:ext cx="7041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9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核心概念解析</a:t>
              </a:r>
              <a:endParaRPr lang="en-US" sz="169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36" name="Text 34"/>
            <p:cNvSpPr/>
            <p:nvPr/>
          </p:nvSpPr>
          <p:spPr>
            <a:xfrm>
              <a:off x="10997" y="3280"/>
              <a:ext cx="7423" cy="39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7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大语言模型（LLM）</a:t>
              </a:r>
              <a:endParaRPr lang="en-US" sz="127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7" name="Text 35"/>
            <p:cNvSpPr/>
            <p:nvPr/>
          </p:nvSpPr>
          <p:spPr>
            <a:xfrm>
              <a:off x="10997" y="3733"/>
              <a:ext cx="7409" cy="73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FFFFFF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理解和生成人类语言的AI系统，通过海量文本数据训练获得语言理解与生成能力。</a:t>
              </a:r>
              <a:endParaRPr lang="en-US" sz="113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8" name="Text 36"/>
            <p:cNvSpPr/>
            <p:nvPr/>
          </p:nvSpPr>
          <p:spPr>
            <a:xfrm>
              <a:off x="10997" y="4694"/>
              <a:ext cx="7423" cy="39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7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提示词（Prompt）</a:t>
              </a:r>
              <a:endParaRPr lang="en-US" sz="127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9" name="Text 37"/>
            <p:cNvSpPr/>
            <p:nvPr/>
          </p:nvSpPr>
          <p:spPr>
            <a:xfrm>
              <a:off x="10997" y="5146"/>
              <a:ext cx="7409" cy="36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FFFFFF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向AI下达任务的指令，清晰的提示词能获得更精准的回答。</a:t>
              </a:r>
              <a:endParaRPr lang="en-US" sz="113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40" name="Text 38"/>
            <p:cNvSpPr/>
            <p:nvPr/>
          </p:nvSpPr>
          <p:spPr>
            <a:xfrm>
              <a:off x="10997" y="5740"/>
              <a:ext cx="7423" cy="39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7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工具调用</a:t>
              </a:r>
              <a:endParaRPr lang="en-US" sz="127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41" name="Text 39"/>
            <p:cNvSpPr/>
            <p:nvPr/>
          </p:nvSpPr>
          <p:spPr>
            <a:xfrm>
              <a:off x="10997" y="6193"/>
              <a:ext cx="7409" cy="73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FFFFFF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AI调用外部工具（搜索、代码解释器等）完成复杂任务，突破自身知识限制。</a:t>
              </a:r>
              <a:endParaRPr lang="en-US" sz="113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6767830" y="5314950"/>
            <a:ext cx="5063490" cy="1184910"/>
            <a:chOff x="10658" y="8370"/>
            <a:chExt cx="7974" cy="1866"/>
          </a:xfrm>
        </p:grpSpPr>
        <p:sp>
          <p:nvSpPr>
            <p:cNvPr id="42" name="Shape 40"/>
            <p:cNvSpPr/>
            <p:nvPr/>
          </p:nvSpPr>
          <p:spPr>
            <a:xfrm>
              <a:off x="10658" y="8370"/>
              <a:ext cx="7974" cy="1866"/>
            </a:xfrm>
            <a:custGeom>
              <a:avLst/>
              <a:gdLst/>
              <a:ahLst/>
              <a:cxnLst/>
              <a:rect l="l" t="t" r="r" b="b"/>
              <a:pathLst>
                <a:path w="5063541" h="1185084">
                  <a:moveTo>
                    <a:pt x="107736" y="0"/>
                  </a:moveTo>
                  <a:lnTo>
                    <a:pt x="4955805" y="0"/>
                  </a:lnTo>
                  <a:cubicBezTo>
                    <a:pt x="5015305" y="0"/>
                    <a:pt x="5063541" y="48235"/>
                    <a:pt x="5063541" y="107736"/>
                  </a:cubicBezTo>
                  <a:lnTo>
                    <a:pt x="5063541" y="1077348"/>
                  </a:lnTo>
                  <a:cubicBezTo>
                    <a:pt x="5063541" y="1136849"/>
                    <a:pt x="5015305" y="1185084"/>
                    <a:pt x="4955805" y="1185084"/>
                  </a:cubicBezTo>
                  <a:lnTo>
                    <a:pt x="107736" y="1185084"/>
                  </a:lnTo>
                  <a:cubicBezTo>
                    <a:pt x="48235" y="1185084"/>
                    <a:pt x="0" y="1136849"/>
                    <a:pt x="0" y="1077348"/>
                  </a:cubicBezTo>
                  <a:lnTo>
                    <a:pt x="0" y="107736"/>
                  </a:lnTo>
                  <a:cubicBezTo>
                    <a:pt x="0" y="48275"/>
                    <a:pt x="48275" y="0"/>
                    <a:pt x="107736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3867" dist="35912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43" name="Shape 41"/>
            <p:cNvSpPr/>
            <p:nvPr/>
          </p:nvSpPr>
          <p:spPr>
            <a:xfrm>
              <a:off x="10976" y="8709"/>
              <a:ext cx="283" cy="283"/>
            </a:xfrm>
            <a:custGeom>
              <a:avLst/>
              <a:gdLst/>
              <a:ahLst/>
              <a:cxnLst/>
              <a:rect l="l" t="t" r="r" b="b"/>
              <a:pathLst>
                <a:path w="179558" h="179558">
                  <a:moveTo>
                    <a:pt x="44890" y="112224"/>
                  </a:moveTo>
                  <a:lnTo>
                    <a:pt x="8592" y="112224"/>
                  </a:lnTo>
                  <a:cubicBezTo>
                    <a:pt x="-140" y="112224"/>
                    <a:pt x="-5506" y="102720"/>
                    <a:pt x="-1017" y="95215"/>
                  </a:cubicBezTo>
                  <a:lnTo>
                    <a:pt x="17535" y="64283"/>
                  </a:lnTo>
                  <a:cubicBezTo>
                    <a:pt x="20586" y="59198"/>
                    <a:pt x="26057" y="56112"/>
                    <a:pt x="31984" y="56112"/>
                  </a:cubicBezTo>
                  <a:lnTo>
                    <a:pt x="65300" y="56112"/>
                  </a:lnTo>
                  <a:cubicBezTo>
                    <a:pt x="91988" y="10907"/>
                    <a:pt x="131793" y="8627"/>
                    <a:pt x="158411" y="12520"/>
                  </a:cubicBezTo>
                  <a:cubicBezTo>
                    <a:pt x="162900" y="13186"/>
                    <a:pt x="166407" y="16693"/>
                    <a:pt x="167038" y="21147"/>
                  </a:cubicBezTo>
                  <a:cubicBezTo>
                    <a:pt x="170931" y="47765"/>
                    <a:pt x="168651" y="87570"/>
                    <a:pt x="123446" y="114258"/>
                  </a:cubicBezTo>
                  <a:lnTo>
                    <a:pt x="123446" y="147574"/>
                  </a:lnTo>
                  <a:cubicBezTo>
                    <a:pt x="123446" y="153501"/>
                    <a:pt x="120360" y="158972"/>
                    <a:pt x="115275" y="162023"/>
                  </a:cubicBezTo>
                  <a:lnTo>
                    <a:pt x="84343" y="180575"/>
                  </a:lnTo>
                  <a:cubicBezTo>
                    <a:pt x="76873" y="185064"/>
                    <a:pt x="67334" y="179663"/>
                    <a:pt x="67334" y="170966"/>
                  </a:cubicBezTo>
                  <a:lnTo>
                    <a:pt x="67334" y="134669"/>
                  </a:lnTo>
                  <a:cubicBezTo>
                    <a:pt x="67334" y="122289"/>
                    <a:pt x="57269" y="112224"/>
                    <a:pt x="44890" y="112224"/>
                  </a:cubicBezTo>
                  <a:lnTo>
                    <a:pt x="44854" y="112224"/>
                  </a:lnTo>
                  <a:close/>
                  <a:moveTo>
                    <a:pt x="140280" y="56112"/>
                  </a:moveTo>
                  <a:cubicBezTo>
                    <a:pt x="140280" y="46821"/>
                    <a:pt x="132737" y="39278"/>
                    <a:pt x="123446" y="39278"/>
                  </a:cubicBezTo>
                  <a:cubicBezTo>
                    <a:pt x="114156" y="39278"/>
                    <a:pt x="106613" y="46821"/>
                    <a:pt x="106613" y="56112"/>
                  </a:cubicBezTo>
                  <a:cubicBezTo>
                    <a:pt x="106613" y="65403"/>
                    <a:pt x="114156" y="72946"/>
                    <a:pt x="123446" y="72946"/>
                  </a:cubicBezTo>
                  <a:cubicBezTo>
                    <a:pt x="132737" y="72946"/>
                    <a:pt x="140280" y="65403"/>
                    <a:pt x="140280" y="56112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44" name="Text 42"/>
            <p:cNvSpPr/>
            <p:nvPr/>
          </p:nvSpPr>
          <p:spPr>
            <a:xfrm>
              <a:off x="11294" y="8653"/>
              <a:ext cx="7196" cy="39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41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原生Agent智能体</a:t>
              </a:r>
              <a:endParaRPr lang="en-US" sz="141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45" name="Text 43"/>
            <p:cNvSpPr/>
            <p:nvPr/>
          </p:nvSpPr>
          <p:spPr>
            <a:xfrm>
              <a:off x="10941" y="9218"/>
              <a:ext cx="7522" cy="73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豆包内置原生Agent能力，能够自主规划任务步骤、调用工具、反思优化，实现真正的智能助手体验。</a:t>
              </a:r>
              <a:endParaRPr lang="en-US" sz="113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sp>
        <p:nvSpPr>
          <p:cNvPr id="46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7" name="图片 46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51" name="组合 50"/>
          <p:cNvGrpSpPr/>
          <p:nvPr/>
        </p:nvGrpSpPr>
        <p:grpSpPr>
          <a:xfrm>
            <a:off x="359410" y="1543685"/>
            <a:ext cx="6195060" cy="1328420"/>
            <a:chOff x="566" y="2262"/>
            <a:chExt cx="9756" cy="2092"/>
          </a:xfrm>
        </p:grpSpPr>
        <p:sp>
          <p:nvSpPr>
            <p:cNvPr id="5" name="Shape 3"/>
            <p:cNvSpPr/>
            <p:nvPr/>
          </p:nvSpPr>
          <p:spPr>
            <a:xfrm>
              <a:off x="566" y="2262"/>
              <a:ext cx="9756" cy="2092"/>
            </a:xfrm>
            <a:custGeom>
              <a:avLst/>
              <a:gdLst/>
              <a:ahLst/>
              <a:cxnLst/>
              <a:rect l="l" t="t" r="r" b="b"/>
              <a:pathLst>
                <a:path w="6194757" h="1328730">
                  <a:moveTo>
                    <a:pt x="107733" y="0"/>
                  </a:moveTo>
                  <a:lnTo>
                    <a:pt x="6087024" y="0"/>
                  </a:lnTo>
                  <a:cubicBezTo>
                    <a:pt x="6146523" y="0"/>
                    <a:pt x="6194757" y="48234"/>
                    <a:pt x="6194757" y="107733"/>
                  </a:cubicBezTo>
                  <a:lnTo>
                    <a:pt x="6194757" y="1220997"/>
                  </a:lnTo>
                  <a:cubicBezTo>
                    <a:pt x="6194757" y="1280497"/>
                    <a:pt x="6146523" y="1328730"/>
                    <a:pt x="6087024" y="1328730"/>
                  </a:cubicBezTo>
                  <a:lnTo>
                    <a:pt x="107733" y="1328730"/>
                  </a:lnTo>
                  <a:cubicBezTo>
                    <a:pt x="48234" y="1328730"/>
                    <a:pt x="0" y="1280497"/>
                    <a:pt x="0" y="1220997"/>
                  </a:cubicBezTo>
                  <a:lnTo>
                    <a:pt x="0" y="107733"/>
                  </a:lnTo>
                  <a:cubicBezTo>
                    <a:pt x="0" y="48274"/>
                    <a:pt x="48274" y="0"/>
                    <a:pt x="107733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3867" dist="35912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8" name="Text 6"/>
            <p:cNvSpPr/>
            <p:nvPr/>
          </p:nvSpPr>
          <p:spPr>
            <a:xfrm>
              <a:off x="1584" y="2601"/>
              <a:ext cx="2206" cy="45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全栈自研架构</a:t>
              </a:r>
              <a:endParaRPr lang="en-US" sz="169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848" y="3337"/>
              <a:ext cx="9303" cy="73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13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从底层算力到上层应用，豆包实现全链路自主可控。基于字节跳动强大的技术积累，构建了完整的AI技术生态体系。</a:t>
              </a:r>
              <a:endParaRPr lang="en-US" sz="113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848" y="2545"/>
              <a:ext cx="566" cy="566"/>
              <a:chOff x="848" y="2545"/>
              <a:chExt cx="566" cy="566"/>
            </a:xfrm>
          </p:grpSpPr>
          <p:sp>
            <p:nvSpPr>
              <p:cNvPr id="6" name="Shape 4"/>
              <p:cNvSpPr/>
              <p:nvPr/>
            </p:nvSpPr>
            <p:spPr>
              <a:xfrm>
                <a:off x="848" y="2545"/>
                <a:ext cx="566" cy="566"/>
              </a:xfrm>
              <a:custGeom>
                <a:avLst/>
                <a:gdLst/>
                <a:ahLst/>
                <a:cxnLst/>
                <a:rect l="l" t="t" r="r" b="b"/>
                <a:pathLst>
                  <a:path w="359116" h="359116">
                    <a:moveTo>
                      <a:pt x="71823" y="0"/>
                    </a:moveTo>
                    <a:lnTo>
                      <a:pt x="287293" y="0"/>
                    </a:lnTo>
                    <a:cubicBezTo>
                      <a:pt x="326960" y="0"/>
                      <a:pt x="359116" y="32156"/>
                      <a:pt x="359116" y="71823"/>
                    </a:cubicBezTo>
                    <a:lnTo>
                      <a:pt x="359116" y="287293"/>
                    </a:lnTo>
                    <a:cubicBezTo>
                      <a:pt x="359116" y="326960"/>
                      <a:pt x="326960" y="359116"/>
                      <a:pt x="287293" y="359116"/>
                    </a:cubicBezTo>
                    <a:lnTo>
                      <a:pt x="71823" y="359116"/>
                    </a:lnTo>
                    <a:cubicBezTo>
                      <a:pt x="32156" y="359116"/>
                      <a:pt x="0" y="326960"/>
                      <a:pt x="0" y="287293"/>
                    </a:cubicBezTo>
                    <a:lnTo>
                      <a:pt x="0" y="71823"/>
                    </a:lnTo>
                    <a:cubicBezTo>
                      <a:pt x="0" y="32156"/>
                      <a:pt x="32156" y="0"/>
                      <a:pt x="71823" y="0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7" name="Shape 5"/>
              <p:cNvSpPr/>
              <p:nvPr/>
            </p:nvSpPr>
            <p:spPr>
              <a:xfrm>
                <a:off x="990" y="2686"/>
                <a:ext cx="283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179558" h="179558">
                    <a:moveTo>
                      <a:pt x="61723" y="8417"/>
                    </a:moveTo>
                    <a:cubicBezTo>
                      <a:pt x="61723" y="3752"/>
                      <a:pt x="57971" y="0"/>
                      <a:pt x="53306" y="0"/>
                    </a:cubicBezTo>
                    <a:cubicBezTo>
                      <a:pt x="48642" y="0"/>
                      <a:pt x="44890" y="3752"/>
                      <a:pt x="44890" y="8417"/>
                    </a:cubicBezTo>
                    <a:lnTo>
                      <a:pt x="44890" y="22445"/>
                    </a:lnTo>
                    <a:cubicBezTo>
                      <a:pt x="32510" y="22445"/>
                      <a:pt x="22445" y="32510"/>
                      <a:pt x="22445" y="44890"/>
                    </a:cubicBezTo>
                    <a:lnTo>
                      <a:pt x="8417" y="44890"/>
                    </a:lnTo>
                    <a:cubicBezTo>
                      <a:pt x="3752" y="44890"/>
                      <a:pt x="0" y="48642"/>
                      <a:pt x="0" y="53306"/>
                    </a:cubicBezTo>
                    <a:cubicBezTo>
                      <a:pt x="0" y="57971"/>
                      <a:pt x="3752" y="61723"/>
                      <a:pt x="8417" y="61723"/>
                    </a:cubicBezTo>
                    <a:lnTo>
                      <a:pt x="22445" y="61723"/>
                    </a:lnTo>
                    <a:lnTo>
                      <a:pt x="22445" y="81362"/>
                    </a:lnTo>
                    <a:lnTo>
                      <a:pt x="8417" y="81362"/>
                    </a:lnTo>
                    <a:cubicBezTo>
                      <a:pt x="3752" y="81362"/>
                      <a:pt x="0" y="85115"/>
                      <a:pt x="0" y="89779"/>
                    </a:cubicBezTo>
                    <a:cubicBezTo>
                      <a:pt x="0" y="94443"/>
                      <a:pt x="3752" y="98196"/>
                      <a:pt x="8417" y="98196"/>
                    </a:cubicBezTo>
                    <a:lnTo>
                      <a:pt x="22445" y="98196"/>
                    </a:lnTo>
                    <a:lnTo>
                      <a:pt x="22445" y="117835"/>
                    </a:lnTo>
                    <a:lnTo>
                      <a:pt x="8417" y="117835"/>
                    </a:lnTo>
                    <a:cubicBezTo>
                      <a:pt x="3752" y="117835"/>
                      <a:pt x="0" y="121588"/>
                      <a:pt x="0" y="126252"/>
                    </a:cubicBezTo>
                    <a:cubicBezTo>
                      <a:pt x="0" y="130916"/>
                      <a:pt x="3752" y="134669"/>
                      <a:pt x="8417" y="134669"/>
                    </a:cubicBezTo>
                    <a:lnTo>
                      <a:pt x="22445" y="134669"/>
                    </a:lnTo>
                    <a:cubicBezTo>
                      <a:pt x="22445" y="147048"/>
                      <a:pt x="32510" y="157113"/>
                      <a:pt x="44890" y="157113"/>
                    </a:cubicBezTo>
                    <a:lnTo>
                      <a:pt x="44890" y="171141"/>
                    </a:lnTo>
                    <a:cubicBezTo>
                      <a:pt x="44890" y="175806"/>
                      <a:pt x="48642" y="179558"/>
                      <a:pt x="53306" y="179558"/>
                    </a:cubicBezTo>
                    <a:cubicBezTo>
                      <a:pt x="57971" y="179558"/>
                      <a:pt x="61723" y="175806"/>
                      <a:pt x="61723" y="171141"/>
                    </a:cubicBezTo>
                    <a:lnTo>
                      <a:pt x="61723" y="157113"/>
                    </a:lnTo>
                    <a:lnTo>
                      <a:pt x="81362" y="157113"/>
                    </a:lnTo>
                    <a:lnTo>
                      <a:pt x="81362" y="171141"/>
                    </a:lnTo>
                    <a:cubicBezTo>
                      <a:pt x="81362" y="175806"/>
                      <a:pt x="85115" y="179558"/>
                      <a:pt x="89779" y="179558"/>
                    </a:cubicBezTo>
                    <a:cubicBezTo>
                      <a:pt x="94443" y="179558"/>
                      <a:pt x="98196" y="175806"/>
                      <a:pt x="98196" y="171141"/>
                    </a:cubicBezTo>
                    <a:lnTo>
                      <a:pt x="98196" y="157113"/>
                    </a:lnTo>
                    <a:lnTo>
                      <a:pt x="117835" y="157113"/>
                    </a:lnTo>
                    <a:lnTo>
                      <a:pt x="117835" y="171141"/>
                    </a:lnTo>
                    <a:cubicBezTo>
                      <a:pt x="117835" y="175806"/>
                      <a:pt x="121588" y="179558"/>
                      <a:pt x="126252" y="179558"/>
                    </a:cubicBezTo>
                    <a:cubicBezTo>
                      <a:pt x="130916" y="179558"/>
                      <a:pt x="134669" y="175806"/>
                      <a:pt x="134669" y="171141"/>
                    </a:cubicBezTo>
                    <a:lnTo>
                      <a:pt x="134669" y="157113"/>
                    </a:lnTo>
                    <a:cubicBezTo>
                      <a:pt x="147048" y="157113"/>
                      <a:pt x="157113" y="147048"/>
                      <a:pt x="157113" y="134669"/>
                    </a:cubicBezTo>
                    <a:lnTo>
                      <a:pt x="171141" y="134669"/>
                    </a:lnTo>
                    <a:cubicBezTo>
                      <a:pt x="175806" y="134669"/>
                      <a:pt x="179558" y="130916"/>
                      <a:pt x="179558" y="126252"/>
                    </a:cubicBezTo>
                    <a:cubicBezTo>
                      <a:pt x="179558" y="121588"/>
                      <a:pt x="175806" y="117835"/>
                      <a:pt x="171141" y="117835"/>
                    </a:cubicBezTo>
                    <a:lnTo>
                      <a:pt x="157113" y="117835"/>
                    </a:lnTo>
                    <a:lnTo>
                      <a:pt x="157113" y="98196"/>
                    </a:lnTo>
                    <a:lnTo>
                      <a:pt x="171141" y="98196"/>
                    </a:lnTo>
                    <a:cubicBezTo>
                      <a:pt x="175806" y="98196"/>
                      <a:pt x="179558" y="94443"/>
                      <a:pt x="179558" y="89779"/>
                    </a:cubicBezTo>
                    <a:cubicBezTo>
                      <a:pt x="179558" y="85115"/>
                      <a:pt x="175806" y="81362"/>
                      <a:pt x="171141" y="81362"/>
                    </a:cubicBezTo>
                    <a:lnTo>
                      <a:pt x="157113" y="81362"/>
                    </a:lnTo>
                    <a:lnTo>
                      <a:pt x="157113" y="61723"/>
                    </a:lnTo>
                    <a:lnTo>
                      <a:pt x="171141" y="61723"/>
                    </a:lnTo>
                    <a:cubicBezTo>
                      <a:pt x="175806" y="61723"/>
                      <a:pt x="179558" y="57971"/>
                      <a:pt x="179558" y="53306"/>
                    </a:cubicBezTo>
                    <a:cubicBezTo>
                      <a:pt x="179558" y="48642"/>
                      <a:pt x="175806" y="44890"/>
                      <a:pt x="171141" y="44890"/>
                    </a:cubicBezTo>
                    <a:lnTo>
                      <a:pt x="157113" y="44890"/>
                    </a:lnTo>
                    <a:cubicBezTo>
                      <a:pt x="157113" y="32510"/>
                      <a:pt x="147048" y="22445"/>
                      <a:pt x="134669" y="22445"/>
                    </a:cubicBezTo>
                    <a:lnTo>
                      <a:pt x="134669" y="8417"/>
                    </a:lnTo>
                    <a:cubicBezTo>
                      <a:pt x="134669" y="3752"/>
                      <a:pt x="130916" y="0"/>
                      <a:pt x="126252" y="0"/>
                    </a:cubicBezTo>
                    <a:cubicBezTo>
                      <a:pt x="121588" y="0"/>
                      <a:pt x="117835" y="3752"/>
                      <a:pt x="117835" y="8417"/>
                    </a:cubicBezTo>
                    <a:lnTo>
                      <a:pt x="117835" y="22445"/>
                    </a:lnTo>
                    <a:lnTo>
                      <a:pt x="98196" y="22445"/>
                    </a:lnTo>
                    <a:lnTo>
                      <a:pt x="98196" y="8417"/>
                    </a:lnTo>
                    <a:cubicBezTo>
                      <a:pt x="98196" y="3752"/>
                      <a:pt x="94443" y="0"/>
                      <a:pt x="89779" y="0"/>
                    </a:cubicBezTo>
                    <a:cubicBezTo>
                      <a:pt x="85115" y="0"/>
                      <a:pt x="81362" y="3752"/>
                      <a:pt x="81362" y="8417"/>
                    </a:cubicBezTo>
                    <a:lnTo>
                      <a:pt x="81362" y="22445"/>
                    </a:lnTo>
                    <a:lnTo>
                      <a:pt x="61723" y="22445"/>
                    </a:lnTo>
                    <a:lnTo>
                      <a:pt x="61723" y="8417"/>
                    </a:lnTo>
                    <a:close/>
                    <a:moveTo>
                      <a:pt x="56112" y="44890"/>
                    </a:moveTo>
                    <a:lnTo>
                      <a:pt x="123446" y="44890"/>
                    </a:lnTo>
                    <a:cubicBezTo>
                      <a:pt x="129654" y="44890"/>
                      <a:pt x="134669" y="49905"/>
                      <a:pt x="134669" y="56112"/>
                    </a:cubicBezTo>
                    <a:lnTo>
                      <a:pt x="134669" y="123446"/>
                    </a:lnTo>
                    <a:cubicBezTo>
                      <a:pt x="134669" y="129654"/>
                      <a:pt x="129654" y="134669"/>
                      <a:pt x="123446" y="134669"/>
                    </a:cubicBezTo>
                    <a:lnTo>
                      <a:pt x="56112" y="134669"/>
                    </a:lnTo>
                    <a:cubicBezTo>
                      <a:pt x="49905" y="134669"/>
                      <a:pt x="44890" y="129654"/>
                      <a:pt x="44890" y="123446"/>
                    </a:cubicBezTo>
                    <a:lnTo>
                      <a:pt x="44890" y="56112"/>
                    </a:lnTo>
                    <a:cubicBezTo>
                      <a:pt x="44890" y="49905"/>
                      <a:pt x="49905" y="44890"/>
                      <a:pt x="56112" y="44890"/>
                    </a:cubicBezTo>
                    <a:close/>
                    <a:moveTo>
                      <a:pt x="61723" y="61723"/>
                    </a:moveTo>
                    <a:lnTo>
                      <a:pt x="61723" y="117835"/>
                    </a:lnTo>
                    <a:lnTo>
                      <a:pt x="117835" y="117835"/>
                    </a:lnTo>
                    <a:lnTo>
                      <a:pt x="117835" y="61723"/>
                    </a:lnTo>
                    <a:lnTo>
                      <a:pt x="61723" y="6172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56" name="组合 55"/>
          <p:cNvGrpSpPr/>
          <p:nvPr>
            <p:custDataLst>
              <p:tags r:id="rId2"/>
            </p:custDataLst>
          </p:nvPr>
        </p:nvGrpSpPr>
        <p:grpSpPr>
          <a:xfrm>
            <a:off x="359410" y="1118235"/>
            <a:ext cx="8504644" cy="398780"/>
            <a:chOff x="371" y="485"/>
            <a:chExt cx="11759" cy="628"/>
          </a:xfrm>
        </p:grpSpPr>
        <p:sp>
          <p:nvSpPr>
            <p:cNvPr id="57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58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ts val="2400"/>
                </a:lnSpc>
                <a:buClrTx/>
                <a:buSzTx/>
                <a:buFontTx/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2.4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豆包的"大脑"：Seed大模型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0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3402527" y="3696655"/>
            <a:ext cx="5386705" cy="675640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 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三步掌握</a:t>
            </a: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交互</a:t>
            </a:r>
            <a:endParaRPr lang="zh-CN" altLang="en-US" sz="53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ts val="2400"/>
              </a:lnSpc>
            </a:pP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51608" y="1160579"/>
            <a:ext cx="11699749" cy="42192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3320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351608" y="1579786"/>
            <a:ext cx="6557485" cy="2883184"/>
            <a:chOff x="554" y="2488"/>
            <a:chExt cx="10327" cy="4540"/>
          </a:xfrm>
        </p:grpSpPr>
        <p:sp>
          <p:nvSpPr>
            <p:cNvPr id="5" name="Shape 3"/>
            <p:cNvSpPr/>
            <p:nvPr/>
          </p:nvSpPr>
          <p:spPr>
            <a:xfrm>
              <a:off x="554" y="2488"/>
              <a:ext cx="10327" cy="4540"/>
            </a:xfrm>
            <a:custGeom>
              <a:avLst/>
              <a:gdLst/>
              <a:ahLst/>
              <a:cxnLst/>
              <a:rect l="l" t="t" r="r" b="b"/>
              <a:pathLst>
                <a:path w="6557485" h="2883184">
                  <a:moveTo>
                    <a:pt x="105496" y="0"/>
                  </a:moveTo>
                  <a:lnTo>
                    <a:pt x="6451990" y="0"/>
                  </a:lnTo>
                  <a:cubicBezTo>
                    <a:pt x="6510253" y="0"/>
                    <a:pt x="6557485" y="47232"/>
                    <a:pt x="6557485" y="105496"/>
                  </a:cubicBezTo>
                  <a:lnTo>
                    <a:pt x="6557485" y="2777688"/>
                  </a:lnTo>
                  <a:cubicBezTo>
                    <a:pt x="6557485" y="2835952"/>
                    <a:pt x="6510253" y="2883184"/>
                    <a:pt x="6451990" y="2883184"/>
                  </a:cubicBezTo>
                  <a:lnTo>
                    <a:pt x="105496" y="2883184"/>
                  </a:lnTo>
                  <a:cubicBezTo>
                    <a:pt x="47232" y="2883184"/>
                    <a:pt x="0" y="2835952"/>
                    <a:pt x="0" y="2777688"/>
                  </a:cubicBezTo>
                  <a:lnTo>
                    <a:pt x="0" y="105496"/>
                  </a:lnTo>
                  <a:cubicBezTo>
                    <a:pt x="0" y="47271"/>
                    <a:pt x="47271" y="0"/>
                    <a:pt x="1054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gradFill>
                <a:gsLst>
                  <a:gs pos="100000">
                    <a:srgbClr val="F5C5D6"/>
                  </a:gs>
                  <a:gs pos="0">
                    <a:srgbClr val="9A97EF"/>
                  </a:gs>
                </a:gsLst>
                <a:lin ang="2700000" scaled="0"/>
              </a:gradFill>
              <a:prstDash val="solid"/>
            </a:ln>
            <a:effectLst>
              <a:outerShdw blurRad="52741" dist="35161" dir="5400000" algn="bl" rotWithShape="0">
                <a:srgbClr val="000000">
                  <a:alpha val="10196"/>
                </a:srgbClr>
              </a:outerShdw>
            </a:effectLst>
          </p:spPr>
          <p:txBody>
            <a:bodyPr/>
            <a:p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6" name="Shape 4"/>
            <p:cNvSpPr/>
            <p:nvPr/>
          </p:nvSpPr>
          <p:spPr>
            <a:xfrm>
              <a:off x="851" y="2820"/>
              <a:ext cx="374" cy="332"/>
            </a:xfrm>
            <a:custGeom>
              <a:avLst/>
              <a:gdLst/>
              <a:ahLst/>
              <a:cxnLst/>
              <a:rect l="l" t="t" r="r" b="b"/>
              <a:pathLst>
                <a:path w="237335" h="210965">
                  <a:moveTo>
                    <a:pt x="26371" y="26371"/>
                  </a:moveTo>
                  <a:cubicBezTo>
                    <a:pt x="11826" y="26371"/>
                    <a:pt x="0" y="38196"/>
                    <a:pt x="0" y="52741"/>
                  </a:cubicBezTo>
                  <a:lnTo>
                    <a:pt x="0" y="158224"/>
                  </a:lnTo>
                  <a:cubicBezTo>
                    <a:pt x="0" y="172769"/>
                    <a:pt x="11826" y="184594"/>
                    <a:pt x="26371" y="184594"/>
                  </a:cubicBezTo>
                  <a:lnTo>
                    <a:pt x="210965" y="184594"/>
                  </a:lnTo>
                  <a:cubicBezTo>
                    <a:pt x="225510" y="184594"/>
                    <a:pt x="237335" y="172769"/>
                    <a:pt x="237335" y="158224"/>
                  </a:cubicBezTo>
                  <a:lnTo>
                    <a:pt x="237335" y="52741"/>
                  </a:lnTo>
                  <a:cubicBezTo>
                    <a:pt x="237335" y="38196"/>
                    <a:pt x="225510" y="26371"/>
                    <a:pt x="210965" y="26371"/>
                  </a:cubicBezTo>
                  <a:lnTo>
                    <a:pt x="26371" y="26371"/>
                  </a:lnTo>
                  <a:close/>
                  <a:moveTo>
                    <a:pt x="32963" y="52741"/>
                  </a:moveTo>
                  <a:lnTo>
                    <a:pt x="46149" y="52741"/>
                  </a:lnTo>
                  <a:cubicBezTo>
                    <a:pt x="49774" y="52741"/>
                    <a:pt x="52741" y="55708"/>
                    <a:pt x="52741" y="59334"/>
                  </a:cubicBezTo>
                  <a:lnTo>
                    <a:pt x="52741" y="72519"/>
                  </a:lnTo>
                  <a:cubicBezTo>
                    <a:pt x="52741" y="76145"/>
                    <a:pt x="49774" y="79112"/>
                    <a:pt x="46149" y="79112"/>
                  </a:cubicBezTo>
                  <a:lnTo>
                    <a:pt x="32963" y="79112"/>
                  </a:lnTo>
                  <a:cubicBezTo>
                    <a:pt x="29337" y="79112"/>
                    <a:pt x="26371" y="76145"/>
                    <a:pt x="26371" y="72519"/>
                  </a:cubicBezTo>
                  <a:lnTo>
                    <a:pt x="26371" y="59334"/>
                  </a:lnTo>
                  <a:cubicBezTo>
                    <a:pt x="26371" y="55708"/>
                    <a:pt x="29337" y="52741"/>
                    <a:pt x="32963" y="52741"/>
                  </a:cubicBezTo>
                  <a:close/>
                  <a:moveTo>
                    <a:pt x="26371" y="98890"/>
                  </a:moveTo>
                  <a:cubicBezTo>
                    <a:pt x="26371" y="95264"/>
                    <a:pt x="29337" y="92297"/>
                    <a:pt x="32963" y="92297"/>
                  </a:cubicBezTo>
                  <a:lnTo>
                    <a:pt x="46149" y="92297"/>
                  </a:lnTo>
                  <a:cubicBezTo>
                    <a:pt x="49774" y="92297"/>
                    <a:pt x="52741" y="95264"/>
                    <a:pt x="52741" y="98890"/>
                  </a:cubicBezTo>
                  <a:lnTo>
                    <a:pt x="52741" y="112075"/>
                  </a:lnTo>
                  <a:cubicBezTo>
                    <a:pt x="52741" y="115701"/>
                    <a:pt x="49774" y="118668"/>
                    <a:pt x="46149" y="118668"/>
                  </a:cubicBezTo>
                  <a:lnTo>
                    <a:pt x="32963" y="118668"/>
                  </a:lnTo>
                  <a:cubicBezTo>
                    <a:pt x="29337" y="118668"/>
                    <a:pt x="26371" y="115701"/>
                    <a:pt x="26371" y="112075"/>
                  </a:cubicBezTo>
                  <a:lnTo>
                    <a:pt x="26371" y="98890"/>
                  </a:lnTo>
                  <a:close/>
                  <a:moveTo>
                    <a:pt x="72519" y="52741"/>
                  </a:moveTo>
                  <a:lnTo>
                    <a:pt x="85704" y="52741"/>
                  </a:lnTo>
                  <a:cubicBezTo>
                    <a:pt x="89330" y="52741"/>
                    <a:pt x="92297" y="55708"/>
                    <a:pt x="92297" y="59334"/>
                  </a:cubicBezTo>
                  <a:lnTo>
                    <a:pt x="92297" y="72519"/>
                  </a:lnTo>
                  <a:cubicBezTo>
                    <a:pt x="92297" y="76145"/>
                    <a:pt x="89330" y="79112"/>
                    <a:pt x="85704" y="79112"/>
                  </a:cubicBezTo>
                  <a:lnTo>
                    <a:pt x="72519" y="79112"/>
                  </a:lnTo>
                  <a:cubicBezTo>
                    <a:pt x="68893" y="79112"/>
                    <a:pt x="65926" y="76145"/>
                    <a:pt x="65926" y="72519"/>
                  </a:cubicBezTo>
                  <a:lnTo>
                    <a:pt x="65926" y="59334"/>
                  </a:lnTo>
                  <a:cubicBezTo>
                    <a:pt x="65926" y="55708"/>
                    <a:pt x="68893" y="52741"/>
                    <a:pt x="72519" y="52741"/>
                  </a:cubicBezTo>
                  <a:close/>
                  <a:moveTo>
                    <a:pt x="65926" y="98890"/>
                  </a:moveTo>
                  <a:cubicBezTo>
                    <a:pt x="65926" y="95264"/>
                    <a:pt x="68893" y="92297"/>
                    <a:pt x="72519" y="92297"/>
                  </a:cubicBezTo>
                  <a:lnTo>
                    <a:pt x="85704" y="92297"/>
                  </a:lnTo>
                  <a:cubicBezTo>
                    <a:pt x="89330" y="92297"/>
                    <a:pt x="92297" y="95264"/>
                    <a:pt x="92297" y="98890"/>
                  </a:cubicBezTo>
                  <a:lnTo>
                    <a:pt x="92297" y="112075"/>
                  </a:lnTo>
                  <a:cubicBezTo>
                    <a:pt x="92297" y="115701"/>
                    <a:pt x="89330" y="118668"/>
                    <a:pt x="85704" y="118668"/>
                  </a:cubicBezTo>
                  <a:lnTo>
                    <a:pt x="72519" y="118668"/>
                  </a:lnTo>
                  <a:cubicBezTo>
                    <a:pt x="68893" y="118668"/>
                    <a:pt x="65926" y="115701"/>
                    <a:pt x="65926" y="112075"/>
                  </a:cubicBezTo>
                  <a:lnTo>
                    <a:pt x="65926" y="98890"/>
                  </a:lnTo>
                  <a:close/>
                  <a:moveTo>
                    <a:pt x="72519" y="131853"/>
                  </a:moveTo>
                  <a:lnTo>
                    <a:pt x="164816" y="131853"/>
                  </a:lnTo>
                  <a:cubicBezTo>
                    <a:pt x="168442" y="131853"/>
                    <a:pt x="171409" y="134820"/>
                    <a:pt x="171409" y="138446"/>
                  </a:cubicBezTo>
                  <a:lnTo>
                    <a:pt x="171409" y="151631"/>
                  </a:lnTo>
                  <a:cubicBezTo>
                    <a:pt x="171409" y="155257"/>
                    <a:pt x="168442" y="158224"/>
                    <a:pt x="164816" y="158224"/>
                  </a:cubicBezTo>
                  <a:lnTo>
                    <a:pt x="72519" y="158224"/>
                  </a:lnTo>
                  <a:cubicBezTo>
                    <a:pt x="68893" y="158224"/>
                    <a:pt x="65926" y="155257"/>
                    <a:pt x="65926" y="151631"/>
                  </a:cubicBezTo>
                  <a:lnTo>
                    <a:pt x="65926" y="138446"/>
                  </a:lnTo>
                  <a:cubicBezTo>
                    <a:pt x="65926" y="134820"/>
                    <a:pt x="68893" y="131853"/>
                    <a:pt x="72519" y="131853"/>
                  </a:cubicBezTo>
                  <a:close/>
                  <a:moveTo>
                    <a:pt x="105482" y="59334"/>
                  </a:moveTo>
                  <a:cubicBezTo>
                    <a:pt x="105482" y="55708"/>
                    <a:pt x="108449" y="52741"/>
                    <a:pt x="112075" y="52741"/>
                  </a:cubicBezTo>
                  <a:lnTo>
                    <a:pt x="125260" y="52741"/>
                  </a:lnTo>
                  <a:cubicBezTo>
                    <a:pt x="128886" y="52741"/>
                    <a:pt x="131853" y="55708"/>
                    <a:pt x="131853" y="59334"/>
                  </a:cubicBezTo>
                  <a:lnTo>
                    <a:pt x="131853" y="72519"/>
                  </a:lnTo>
                  <a:cubicBezTo>
                    <a:pt x="131853" y="76145"/>
                    <a:pt x="128886" y="79112"/>
                    <a:pt x="125260" y="79112"/>
                  </a:cubicBezTo>
                  <a:lnTo>
                    <a:pt x="112075" y="79112"/>
                  </a:lnTo>
                  <a:cubicBezTo>
                    <a:pt x="108449" y="79112"/>
                    <a:pt x="105482" y="76145"/>
                    <a:pt x="105482" y="72519"/>
                  </a:cubicBezTo>
                  <a:lnTo>
                    <a:pt x="105482" y="59334"/>
                  </a:lnTo>
                  <a:close/>
                  <a:moveTo>
                    <a:pt x="112075" y="92297"/>
                  </a:moveTo>
                  <a:lnTo>
                    <a:pt x="125260" y="92297"/>
                  </a:lnTo>
                  <a:cubicBezTo>
                    <a:pt x="128886" y="92297"/>
                    <a:pt x="131853" y="95264"/>
                    <a:pt x="131853" y="98890"/>
                  </a:cubicBezTo>
                  <a:lnTo>
                    <a:pt x="131853" y="112075"/>
                  </a:lnTo>
                  <a:cubicBezTo>
                    <a:pt x="131853" y="115701"/>
                    <a:pt x="128886" y="118668"/>
                    <a:pt x="125260" y="118668"/>
                  </a:cubicBezTo>
                  <a:lnTo>
                    <a:pt x="112075" y="118668"/>
                  </a:lnTo>
                  <a:cubicBezTo>
                    <a:pt x="108449" y="118668"/>
                    <a:pt x="105482" y="115701"/>
                    <a:pt x="105482" y="112075"/>
                  </a:cubicBezTo>
                  <a:lnTo>
                    <a:pt x="105482" y="98890"/>
                  </a:lnTo>
                  <a:cubicBezTo>
                    <a:pt x="105482" y="95264"/>
                    <a:pt x="108449" y="92297"/>
                    <a:pt x="112075" y="92297"/>
                  </a:cubicBezTo>
                  <a:close/>
                  <a:moveTo>
                    <a:pt x="145038" y="59334"/>
                  </a:moveTo>
                  <a:cubicBezTo>
                    <a:pt x="145038" y="55708"/>
                    <a:pt x="148005" y="52741"/>
                    <a:pt x="151631" y="52741"/>
                  </a:cubicBezTo>
                  <a:lnTo>
                    <a:pt x="164816" y="52741"/>
                  </a:lnTo>
                  <a:cubicBezTo>
                    <a:pt x="168442" y="52741"/>
                    <a:pt x="171409" y="55708"/>
                    <a:pt x="171409" y="59334"/>
                  </a:cubicBezTo>
                  <a:lnTo>
                    <a:pt x="171409" y="72519"/>
                  </a:lnTo>
                  <a:cubicBezTo>
                    <a:pt x="171409" y="76145"/>
                    <a:pt x="168442" y="79112"/>
                    <a:pt x="164816" y="79112"/>
                  </a:cubicBezTo>
                  <a:lnTo>
                    <a:pt x="151631" y="79112"/>
                  </a:lnTo>
                  <a:cubicBezTo>
                    <a:pt x="148005" y="79112"/>
                    <a:pt x="145038" y="76145"/>
                    <a:pt x="145038" y="72519"/>
                  </a:cubicBezTo>
                  <a:lnTo>
                    <a:pt x="145038" y="59334"/>
                  </a:lnTo>
                  <a:close/>
                  <a:moveTo>
                    <a:pt x="151631" y="92297"/>
                  </a:moveTo>
                  <a:lnTo>
                    <a:pt x="164816" y="92297"/>
                  </a:lnTo>
                  <a:cubicBezTo>
                    <a:pt x="168442" y="92297"/>
                    <a:pt x="171409" y="95264"/>
                    <a:pt x="171409" y="98890"/>
                  </a:cubicBezTo>
                  <a:lnTo>
                    <a:pt x="171409" y="112075"/>
                  </a:lnTo>
                  <a:cubicBezTo>
                    <a:pt x="171409" y="115701"/>
                    <a:pt x="168442" y="118668"/>
                    <a:pt x="164816" y="118668"/>
                  </a:cubicBezTo>
                  <a:lnTo>
                    <a:pt x="151631" y="118668"/>
                  </a:lnTo>
                  <a:cubicBezTo>
                    <a:pt x="148005" y="118668"/>
                    <a:pt x="145038" y="115701"/>
                    <a:pt x="145038" y="112075"/>
                  </a:cubicBezTo>
                  <a:lnTo>
                    <a:pt x="145038" y="98890"/>
                  </a:lnTo>
                  <a:cubicBezTo>
                    <a:pt x="145038" y="95264"/>
                    <a:pt x="148005" y="92297"/>
                    <a:pt x="151631" y="92297"/>
                  </a:cubicBezTo>
                  <a:close/>
                  <a:moveTo>
                    <a:pt x="184594" y="59334"/>
                  </a:moveTo>
                  <a:cubicBezTo>
                    <a:pt x="184594" y="55708"/>
                    <a:pt x="187561" y="52741"/>
                    <a:pt x="191187" y="52741"/>
                  </a:cubicBezTo>
                  <a:lnTo>
                    <a:pt x="204372" y="52741"/>
                  </a:lnTo>
                  <a:cubicBezTo>
                    <a:pt x="207998" y="52741"/>
                    <a:pt x="210965" y="55708"/>
                    <a:pt x="210965" y="59334"/>
                  </a:cubicBezTo>
                  <a:lnTo>
                    <a:pt x="210965" y="72519"/>
                  </a:lnTo>
                  <a:cubicBezTo>
                    <a:pt x="210965" y="76145"/>
                    <a:pt x="207998" y="79112"/>
                    <a:pt x="204372" y="79112"/>
                  </a:cubicBezTo>
                  <a:lnTo>
                    <a:pt x="191187" y="79112"/>
                  </a:lnTo>
                  <a:cubicBezTo>
                    <a:pt x="187561" y="79112"/>
                    <a:pt x="184594" y="76145"/>
                    <a:pt x="184594" y="72519"/>
                  </a:cubicBezTo>
                  <a:lnTo>
                    <a:pt x="184594" y="59334"/>
                  </a:lnTo>
                  <a:close/>
                  <a:moveTo>
                    <a:pt x="191187" y="92297"/>
                  </a:moveTo>
                  <a:lnTo>
                    <a:pt x="204372" y="92297"/>
                  </a:lnTo>
                  <a:cubicBezTo>
                    <a:pt x="207998" y="92297"/>
                    <a:pt x="210965" y="95264"/>
                    <a:pt x="210965" y="98890"/>
                  </a:cubicBezTo>
                  <a:lnTo>
                    <a:pt x="210965" y="112075"/>
                  </a:lnTo>
                  <a:cubicBezTo>
                    <a:pt x="210965" y="115701"/>
                    <a:pt x="207998" y="118668"/>
                    <a:pt x="204372" y="118668"/>
                  </a:cubicBezTo>
                  <a:lnTo>
                    <a:pt x="191187" y="118668"/>
                  </a:lnTo>
                  <a:cubicBezTo>
                    <a:pt x="187561" y="118668"/>
                    <a:pt x="184594" y="115701"/>
                    <a:pt x="184594" y="112075"/>
                  </a:cubicBezTo>
                  <a:lnTo>
                    <a:pt x="184594" y="98890"/>
                  </a:lnTo>
                  <a:cubicBezTo>
                    <a:pt x="184594" y="95264"/>
                    <a:pt x="187561" y="92297"/>
                    <a:pt x="191187" y="92297"/>
                  </a:cubicBezTo>
                  <a:close/>
                </a:path>
              </a:pathLst>
            </a:custGeom>
            <a:solidFill>
              <a:srgbClr val="2563EB"/>
            </a:solidFill>
            <a:ln>
              <a:noFill/>
            </a:ln>
          </p:spPr>
        </p:sp>
        <p:sp>
          <p:nvSpPr>
            <p:cNvPr id="7" name="Text 5"/>
            <p:cNvSpPr/>
            <p:nvPr/>
          </p:nvSpPr>
          <p:spPr>
            <a:xfrm>
              <a:off x="1246" y="2765"/>
              <a:ext cx="9524" cy="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6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自然语言提问技巧</a:t>
              </a:r>
              <a:endParaRPr lang="en-US" sz="166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8" name="Shape 6"/>
            <p:cNvSpPr/>
            <p:nvPr/>
          </p:nvSpPr>
          <p:spPr>
            <a:xfrm>
              <a:off x="831" y="3429"/>
              <a:ext cx="443" cy="443"/>
            </a:xfrm>
            <a:custGeom>
              <a:avLst/>
              <a:gdLst/>
              <a:ahLst/>
              <a:cxnLst/>
              <a:rect l="l" t="t" r="r" b="b"/>
              <a:pathLst>
                <a:path w="281286" h="281286">
                  <a:moveTo>
                    <a:pt x="140643" y="0"/>
                  </a:moveTo>
                  <a:lnTo>
                    <a:pt x="140643" y="0"/>
                  </a:lnTo>
                  <a:cubicBezTo>
                    <a:pt x="218266" y="0"/>
                    <a:pt x="281286" y="63020"/>
                    <a:pt x="281286" y="140643"/>
                  </a:cubicBezTo>
                  <a:lnTo>
                    <a:pt x="281286" y="140643"/>
                  </a:lnTo>
                  <a:cubicBezTo>
                    <a:pt x="281286" y="218266"/>
                    <a:pt x="218266" y="281286"/>
                    <a:pt x="140643" y="281286"/>
                  </a:cubicBezTo>
                  <a:lnTo>
                    <a:pt x="140643" y="281286"/>
                  </a:lnTo>
                  <a:cubicBezTo>
                    <a:pt x="63020" y="281286"/>
                    <a:pt x="0" y="218266"/>
                    <a:pt x="0" y="140643"/>
                  </a:cubicBezTo>
                  <a:lnTo>
                    <a:pt x="0" y="140643"/>
                  </a:lnTo>
                  <a:cubicBezTo>
                    <a:pt x="0" y="63020"/>
                    <a:pt x="63020" y="0"/>
                    <a:pt x="140643" y="0"/>
                  </a:cubicBezTo>
                  <a:close/>
                </a:path>
              </a:pathLst>
            </a:custGeom>
            <a:solidFill>
              <a:srgbClr val="2563EB"/>
            </a:solidFill>
            <a:ln>
              <a:noFill/>
            </a:ln>
          </p:spPr>
        </p:sp>
        <p:sp>
          <p:nvSpPr>
            <p:cNvPr id="9" name="Text 7"/>
            <p:cNvSpPr/>
            <p:nvPr/>
          </p:nvSpPr>
          <p:spPr>
            <a:xfrm>
              <a:off x="775" y="3429"/>
              <a:ext cx="554" cy="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110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1</a:t>
              </a:r>
              <a:endParaRPr lang="en-US" sz="110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1440" y="3429"/>
              <a:ext cx="9289" cy="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4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明确具体</a:t>
              </a:r>
              <a:endParaRPr lang="en-US" sz="124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1440" y="3872"/>
              <a:ext cx="9275" cy="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避免模糊表述，清晰说明需求。例如："帮我写一份班级活动策划案，主题是环保，参与人数30人"</a:t>
              </a:r>
              <a:endParaRPr lang="en-US" sz="110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2" name="Shape 10"/>
            <p:cNvSpPr/>
            <p:nvPr/>
          </p:nvSpPr>
          <p:spPr>
            <a:xfrm>
              <a:off x="831" y="4703"/>
              <a:ext cx="443" cy="443"/>
            </a:xfrm>
            <a:custGeom>
              <a:avLst/>
              <a:gdLst/>
              <a:ahLst/>
              <a:cxnLst/>
              <a:rect l="l" t="t" r="r" b="b"/>
              <a:pathLst>
                <a:path w="281286" h="281286">
                  <a:moveTo>
                    <a:pt x="140643" y="0"/>
                  </a:moveTo>
                  <a:lnTo>
                    <a:pt x="140643" y="0"/>
                  </a:lnTo>
                  <a:cubicBezTo>
                    <a:pt x="218266" y="0"/>
                    <a:pt x="281286" y="63020"/>
                    <a:pt x="281286" y="140643"/>
                  </a:cubicBezTo>
                  <a:lnTo>
                    <a:pt x="281286" y="140643"/>
                  </a:lnTo>
                  <a:cubicBezTo>
                    <a:pt x="281286" y="218266"/>
                    <a:pt x="218266" y="281286"/>
                    <a:pt x="140643" y="281286"/>
                  </a:cubicBezTo>
                  <a:lnTo>
                    <a:pt x="140643" y="281286"/>
                  </a:lnTo>
                  <a:cubicBezTo>
                    <a:pt x="63020" y="281286"/>
                    <a:pt x="0" y="218266"/>
                    <a:pt x="0" y="140643"/>
                  </a:cubicBezTo>
                  <a:lnTo>
                    <a:pt x="0" y="140643"/>
                  </a:lnTo>
                  <a:cubicBezTo>
                    <a:pt x="0" y="63020"/>
                    <a:pt x="63020" y="0"/>
                    <a:pt x="140643" y="0"/>
                  </a:cubicBezTo>
                  <a:close/>
                </a:path>
              </a:pathLst>
            </a:custGeom>
            <a:solidFill>
              <a:srgbClr val="3B82F6"/>
            </a:solidFill>
            <a:ln>
              <a:noFill/>
            </a:ln>
          </p:spPr>
        </p:sp>
        <p:sp>
          <p:nvSpPr>
            <p:cNvPr id="13" name="Text 11"/>
            <p:cNvSpPr/>
            <p:nvPr/>
          </p:nvSpPr>
          <p:spPr>
            <a:xfrm>
              <a:off x="775" y="4703"/>
              <a:ext cx="554" cy="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110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2</a:t>
              </a:r>
              <a:endParaRPr lang="en-US" sz="110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1440" y="4703"/>
              <a:ext cx="9289" cy="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4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提供上下文</a:t>
              </a:r>
              <a:endParaRPr lang="en-US" sz="124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1440" y="5146"/>
              <a:ext cx="9275" cy="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补充背景信息，让AI更好理解场景。例如："我是一名大一学生，需要为计算机协会招新写宣传文案"</a:t>
              </a:r>
              <a:endParaRPr lang="en-US" sz="110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6" name="Shape 14"/>
            <p:cNvSpPr/>
            <p:nvPr/>
          </p:nvSpPr>
          <p:spPr>
            <a:xfrm>
              <a:off x="831" y="5976"/>
              <a:ext cx="443" cy="443"/>
            </a:xfrm>
            <a:custGeom>
              <a:avLst/>
              <a:gdLst/>
              <a:ahLst/>
              <a:cxnLst/>
              <a:rect l="l" t="t" r="r" b="b"/>
              <a:pathLst>
                <a:path w="281286" h="281286">
                  <a:moveTo>
                    <a:pt x="140643" y="0"/>
                  </a:moveTo>
                  <a:lnTo>
                    <a:pt x="140643" y="0"/>
                  </a:lnTo>
                  <a:cubicBezTo>
                    <a:pt x="218266" y="0"/>
                    <a:pt x="281286" y="63020"/>
                    <a:pt x="281286" y="140643"/>
                  </a:cubicBezTo>
                  <a:lnTo>
                    <a:pt x="281286" y="140643"/>
                  </a:lnTo>
                  <a:cubicBezTo>
                    <a:pt x="281286" y="218266"/>
                    <a:pt x="218266" y="281286"/>
                    <a:pt x="140643" y="281286"/>
                  </a:cubicBezTo>
                  <a:lnTo>
                    <a:pt x="140643" y="281286"/>
                  </a:lnTo>
                  <a:cubicBezTo>
                    <a:pt x="63020" y="281286"/>
                    <a:pt x="0" y="218266"/>
                    <a:pt x="0" y="140643"/>
                  </a:cubicBezTo>
                  <a:lnTo>
                    <a:pt x="0" y="140643"/>
                  </a:lnTo>
                  <a:cubicBezTo>
                    <a:pt x="0" y="63020"/>
                    <a:pt x="63020" y="0"/>
                    <a:pt x="140643" y="0"/>
                  </a:cubicBezTo>
                  <a:close/>
                </a:path>
              </a:pathLst>
            </a:custGeom>
            <a:solidFill>
              <a:srgbClr val="10B981"/>
            </a:solidFill>
            <a:ln>
              <a:noFill/>
            </a:ln>
          </p:spPr>
        </p:sp>
        <p:sp>
          <p:nvSpPr>
            <p:cNvPr id="17" name="Text 15"/>
            <p:cNvSpPr/>
            <p:nvPr/>
          </p:nvSpPr>
          <p:spPr>
            <a:xfrm>
              <a:off x="775" y="5976"/>
              <a:ext cx="554" cy="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 algn="ctr">
                <a:lnSpc>
                  <a:spcPct val="130000"/>
                </a:lnSpc>
              </a:pPr>
              <a:r>
                <a:rPr lang="en-US" sz="110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3</a:t>
              </a:r>
              <a:endParaRPr lang="en-US" sz="110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1440" y="5976"/>
              <a:ext cx="8098" cy="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4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指定格式</a:t>
              </a:r>
              <a:endParaRPr lang="en-US" sz="124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1440" y="6419"/>
              <a:ext cx="8541" cy="2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说明期望的输出形式。例如："用表格形式列出优缺点""分三点说明""用口语化表达"</a:t>
              </a:r>
              <a:endParaRPr lang="en-US" sz="110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68935" y="4603750"/>
            <a:ext cx="6539230" cy="2073910"/>
            <a:chOff x="581" y="7250"/>
            <a:chExt cx="10298" cy="3266"/>
          </a:xfrm>
        </p:grpSpPr>
        <p:sp>
          <p:nvSpPr>
            <p:cNvPr id="20" name="Shape 18"/>
            <p:cNvSpPr/>
            <p:nvPr/>
          </p:nvSpPr>
          <p:spPr>
            <a:xfrm>
              <a:off x="581" y="7250"/>
              <a:ext cx="10299" cy="3267"/>
            </a:xfrm>
            <a:custGeom>
              <a:avLst/>
              <a:gdLst/>
              <a:ahLst/>
              <a:cxnLst/>
              <a:rect l="l" t="t" r="r" b="b"/>
              <a:pathLst>
                <a:path w="6539905" h="2074486">
                  <a:moveTo>
                    <a:pt x="35161" y="0"/>
                  </a:moveTo>
                  <a:lnTo>
                    <a:pt x="6434417" y="0"/>
                  </a:lnTo>
                  <a:cubicBezTo>
                    <a:pt x="6492676" y="0"/>
                    <a:pt x="6539905" y="47228"/>
                    <a:pt x="6539905" y="105488"/>
                  </a:cubicBezTo>
                  <a:lnTo>
                    <a:pt x="6539905" y="1968998"/>
                  </a:lnTo>
                  <a:cubicBezTo>
                    <a:pt x="6539905" y="2027258"/>
                    <a:pt x="6492676" y="2074486"/>
                    <a:pt x="6434417" y="2074486"/>
                  </a:cubicBezTo>
                  <a:lnTo>
                    <a:pt x="35161" y="2074486"/>
                  </a:lnTo>
                  <a:cubicBezTo>
                    <a:pt x="15742" y="2074486"/>
                    <a:pt x="0" y="2058744"/>
                    <a:pt x="0" y="2039325"/>
                  </a:cubicBezTo>
                  <a:lnTo>
                    <a:pt x="0" y="35161"/>
                  </a:lnTo>
                  <a:cubicBezTo>
                    <a:pt x="0" y="15755"/>
                    <a:pt x="15755" y="0"/>
                    <a:pt x="35161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  <a:ln>
              <a:noFill/>
              <a:prstDash val="solid"/>
            </a:ln>
          </p:spPr>
        </p:sp>
        <p:sp>
          <p:nvSpPr>
            <p:cNvPr id="21" name="Shape 19"/>
            <p:cNvSpPr/>
            <p:nvPr/>
          </p:nvSpPr>
          <p:spPr>
            <a:xfrm>
              <a:off x="581" y="7250"/>
              <a:ext cx="55" cy="3267"/>
            </a:xfrm>
            <a:custGeom>
              <a:avLst/>
              <a:gdLst/>
              <a:ahLst/>
              <a:cxnLst/>
              <a:rect l="l" t="t" r="r" b="b"/>
              <a:pathLst>
                <a:path w="35161" h="2074486">
                  <a:moveTo>
                    <a:pt x="35161" y="0"/>
                  </a:moveTo>
                  <a:lnTo>
                    <a:pt x="35161" y="0"/>
                  </a:lnTo>
                  <a:lnTo>
                    <a:pt x="35161" y="2074486"/>
                  </a:lnTo>
                  <a:lnTo>
                    <a:pt x="35161" y="2074486"/>
                  </a:lnTo>
                  <a:cubicBezTo>
                    <a:pt x="15742" y="2074486"/>
                    <a:pt x="0" y="2058744"/>
                    <a:pt x="0" y="2039325"/>
                  </a:cubicBezTo>
                  <a:lnTo>
                    <a:pt x="0" y="35161"/>
                  </a:lnTo>
                  <a:cubicBezTo>
                    <a:pt x="0" y="15755"/>
                    <a:pt x="15755" y="0"/>
                    <a:pt x="35161" y="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2" name="Shape 20"/>
            <p:cNvSpPr/>
            <p:nvPr/>
          </p:nvSpPr>
          <p:spPr>
            <a:xfrm>
              <a:off x="921" y="7582"/>
              <a:ext cx="277" cy="277"/>
            </a:xfrm>
            <a:custGeom>
              <a:avLst/>
              <a:gdLst/>
              <a:ahLst/>
              <a:cxnLst/>
              <a:rect l="l" t="t" r="r" b="b"/>
              <a:pathLst>
                <a:path w="175804" h="175804">
                  <a:moveTo>
                    <a:pt x="45943" y="12464"/>
                  </a:moveTo>
                  <a:cubicBezTo>
                    <a:pt x="49685" y="15074"/>
                    <a:pt x="50578" y="20224"/>
                    <a:pt x="47968" y="23933"/>
                  </a:cubicBezTo>
                  <a:lnTo>
                    <a:pt x="28740" y="51402"/>
                  </a:lnTo>
                  <a:cubicBezTo>
                    <a:pt x="27332" y="53394"/>
                    <a:pt x="25134" y="54664"/>
                    <a:pt x="22697" y="54870"/>
                  </a:cubicBezTo>
                  <a:cubicBezTo>
                    <a:pt x="20259" y="55076"/>
                    <a:pt x="17855" y="54252"/>
                    <a:pt x="16138" y="52535"/>
                  </a:cubicBezTo>
                  <a:lnTo>
                    <a:pt x="2404" y="38800"/>
                  </a:lnTo>
                  <a:cubicBezTo>
                    <a:pt x="-790" y="35573"/>
                    <a:pt x="-790" y="30354"/>
                    <a:pt x="2404" y="27126"/>
                  </a:cubicBezTo>
                  <a:cubicBezTo>
                    <a:pt x="5597" y="23898"/>
                    <a:pt x="10850" y="23933"/>
                    <a:pt x="14078" y="27126"/>
                  </a:cubicBezTo>
                  <a:lnTo>
                    <a:pt x="20877" y="33925"/>
                  </a:lnTo>
                  <a:lnTo>
                    <a:pt x="34474" y="14490"/>
                  </a:lnTo>
                  <a:cubicBezTo>
                    <a:pt x="37084" y="10747"/>
                    <a:pt x="42234" y="9855"/>
                    <a:pt x="45943" y="12464"/>
                  </a:cubicBezTo>
                  <a:close/>
                  <a:moveTo>
                    <a:pt x="45943" y="67403"/>
                  </a:moveTo>
                  <a:cubicBezTo>
                    <a:pt x="49685" y="70013"/>
                    <a:pt x="50578" y="75163"/>
                    <a:pt x="47968" y="78871"/>
                  </a:cubicBezTo>
                  <a:lnTo>
                    <a:pt x="28740" y="106341"/>
                  </a:lnTo>
                  <a:cubicBezTo>
                    <a:pt x="27332" y="108332"/>
                    <a:pt x="25134" y="109603"/>
                    <a:pt x="22697" y="109809"/>
                  </a:cubicBezTo>
                  <a:cubicBezTo>
                    <a:pt x="20259" y="110015"/>
                    <a:pt x="17855" y="109191"/>
                    <a:pt x="16138" y="107474"/>
                  </a:cubicBezTo>
                  <a:lnTo>
                    <a:pt x="2404" y="93739"/>
                  </a:lnTo>
                  <a:cubicBezTo>
                    <a:pt x="-824" y="90512"/>
                    <a:pt x="-824" y="85292"/>
                    <a:pt x="2404" y="82099"/>
                  </a:cubicBezTo>
                  <a:cubicBezTo>
                    <a:pt x="5631" y="78906"/>
                    <a:pt x="10850" y="78871"/>
                    <a:pt x="14044" y="82099"/>
                  </a:cubicBezTo>
                  <a:lnTo>
                    <a:pt x="20842" y="88898"/>
                  </a:lnTo>
                  <a:lnTo>
                    <a:pt x="34440" y="69463"/>
                  </a:lnTo>
                  <a:cubicBezTo>
                    <a:pt x="37049" y="65720"/>
                    <a:pt x="42200" y="64828"/>
                    <a:pt x="45908" y="67437"/>
                  </a:cubicBezTo>
                  <a:close/>
                  <a:moveTo>
                    <a:pt x="76914" y="32963"/>
                  </a:moveTo>
                  <a:cubicBezTo>
                    <a:pt x="76914" y="26886"/>
                    <a:pt x="81824" y="21975"/>
                    <a:pt x="87902" y="21975"/>
                  </a:cubicBezTo>
                  <a:lnTo>
                    <a:pt x="164816" y="21975"/>
                  </a:lnTo>
                  <a:cubicBezTo>
                    <a:pt x="170894" y="21975"/>
                    <a:pt x="175804" y="26886"/>
                    <a:pt x="175804" y="32963"/>
                  </a:cubicBezTo>
                  <a:cubicBezTo>
                    <a:pt x="175804" y="39041"/>
                    <a:pt x="170894" y="43951"/>
                    <a:pt x="164816" y="43951"/>
                  </a:cubicBezTo>
                  <a:lnTo>
                    <a:pt x="87902" y="43951"/>
                  </a:lnTo>
                  <a:cubicBezTo>
                    <a:pt x="81824" y="43951"/>
                    <a:pt x="76914" y="39041"/>
                    <a:pt x="76914" y="32963"/>
                  </a:cubicBezTo>
                  <a:close/>
                  <a:moveTo>
                    <a:pt x="76914" y="87902"/>
                  </a:moveTo>
                  <a:cubicBezTo>
                    <a:pt x="76914" y="81824"/>
                    <a:pt x="81824" y="76914"/>
                    <a:pt x="87902" y="76914"/>
                  </a:cubicBezTo>
                  <a:lnTo>
                    <a:pt x="164816" y="76914"/>
                  </a:lnTo>
                  <a:cubicBezTo>
                    <a:pt x="170894" y="76914"/>
                    <a:pt x="175804" y="81824"/>
                    <a:pt x="175804" y="87902"/>
                  </a:cubicBezTo>
                  <a:cubicBezTo>
                    <a:pt x="175804" y="93980"/>
                    <a:pt x="170894" y="98890"/>
                    <a:pt x="164816" y="98890"/>
                  </a:cubicBezTo>
                  <a:lnTo>
                    <a:pt x="87902" y="98890"/>
                  </a:lnTo>
                  <a:cubicBezTo>
                    <a:pt x="81824" y="98890"/>
                    <a:pt x="76914" y="93980"/>
                    <a:pt x="76914" y="87902"/>
                  </a:cubicBezTo>
                  <a:close/>
                  <a:moveTo>
                    <a:pt x="54939" y="142841"/>
                  </a:moveTo>
                  <a:cubicBezTo>
                    <a:pt x="54939" y="136763"/>
                    <a:pt x="59849" y="131853"/>
                    <a:pt x="65926" y="131853"/>
                  </a:cubicBezTo>
                  <a:lnTo>
                    <a:pt x="164816" y="131853"/>
                  </a:lnTo>
                  <a:cubicBezTo>
                    <a:pt x="170894" y="131853"/>
                    <a:pt x="175804" y="136763"/>
                    <a:pt x="175804" y="142841"/>
                  </a:cubicBezTo>
                  <a:cubicBezTo>
                    <a:pt x="175804" y="148918"/>
                    <a:pt x="170894" y="153828"/>
                    <a:pt x="164816" y="153828"/>
                  </a:cubicBezTo>
                  <a:lnTo>
                    <a:pt x="65926" y="153828"/>
                  </a:lnTo>
                  <a:cubicBezTo>
                    <a:pt x="59849" y="153828"/>
                    <a:pt x="54939" y="148918"/>
                    <a:pt x="54939" y="142841"/>
                  </a:cubicBezTo>
                  <a:close/>
                  <a:moveTo>
                    <a:pt x="21975" y="129106"/>
                  </a:moveTo>
                  <a:cubicBezTo>
                    <a:pt x="29556" y="129106"/>
                    <a:pt x="35710" y="135260"/>
                    <a:pt x="35710" y="142841"/>
                  </a:cubicBezTo>
                  <a:cubicBezTo>
                    <a:pt x="35710" y="150421"/>
                    <a:pt x="29556" y="156575"/>
                    <a:pt x="21975" y="156575"/>
                  </a:cubicBezTo>
                  <a:cubicBezTo>
                    <a:pt x="14395" y="156575"/>
                    <a:pt x="8241" y="150421"/>
                    <a:pt x="8241" y="142841"/>
                  </a:cubicBezTo>
                  <a:cubicBezTo>
                    <a:pt x="8241" y="135260"/>
                    <a:pt x="14395" y="129106"/>
                    <a:pt x="21975" y="129106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3" name="Text 21"/>
            <p:cNvSpPr/>
            <p:nvPr/>
          </p:nvSpPr>
          <p:spPr>
            <a:xfrm>
              <a:off x="1232" y="7527"/>
              <a:ext cx="9510" cy="38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38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实操任务示例</a:t>
              </a:r>
              <a:endParaRPr lang="en-US" sz="138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24" name="Shape 22"/>
            <p:cNvSpPr/>
            <p:nvPr/>
          </p:nvSpPr>
          <p:spPr>
            <a:xfrm>
              <a:off x="886" y="8080"/>
              <a:ext cx="4776" cy="997"/>
            </a:xfrm>
            <a:custGeom>
              <a:avLst/>
              <a:gdLst/>
              <a:ahLst/>
              <a:cxnLst/>
              <a:rect l="l" t="t" r="r" b="b"/>
              <a:pathLst>
                <a:path w="3032617" h="632894">
                  <a:moveTo>
                    <a:pt x="70321" y="0"/>
                  </a:moveTo>
                  <a:lnTo>
                    <a:pt x="2962296" y="0"/>
                  </a:lnTo>
                  <a:cubicBezTo>
                    <a:pt x="3001133" y="0"/>
                    <a:pt x="3032617" y="31484"/>
                    <a:pt x="3032617" y="70321"/>
                  </a:cubicBezTo>
                  <a:lnTo>
                    <a:pt x="3032617" y="562573"/>
                  </a:lnTo>
                  <a:cubicBezTo>
                    <a:pt x="3032617" y="601410"/>
                    <a:pt x="3001133" y="632894"/>
                    <a:pt x="2962296" y="632894"/>
                  </a:cubicBezTo>
                  <a:lnTo>
                    <a:pt x="70321" y="632894"/>
                  </a:lnTo>
                  <a:cubicBezTo>
                    <a:pt x="31484" y="632894"/>
                    <a:pt x="0" y="601410"/>
                    <a:pt x="0" y="562573"/>
                  </a:cubicBezTo>
                  <a:lnTo>
                    <a:pt x="0" y="70321"/>
                  </a:lnTo>
                  <a:cubicBezTo>
                    <a:pt x="0" y="31510"/>
                    <a:pt x="31510" y="0"/>
                    <a:pt x="703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 23"/>
            <p:cNvSpPr/>
            <p:nvPr/>
          </p:nvSpPr>
          <p:spPr>
            <a:xfrm>
              <a:off x="1052" y="8246"/>
              <a:ext cx="4540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文案创作</a:t>
              </a:r>
              <a:endParaRPr lang="en-US" sz="97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6" name="Text 24"/>
            <p:cNvSpPr/>
            <p:nvPr/>
          </p:nvSpPr>
          <p:spPr>
            <a:xfrm>
              <a:off x="1052" y="8579"/>
              <a:ext cx="4554" cy="33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"帮我写一份班级活动策划案"</a:t>
              </a:r>
              <a:endParaRPr lang="en-US" sz="110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7" name="Shape 25"/>
            <p:cNvSpPr/>
            <p:nvPr/>
          </p:nvSpPr>
          <p:spPr>
            <a:xfrm>
              <a:off x="5825" y="8080"/>
              <a:ext cx="4776" cy="997"/>
            </a:xfrm>
            <a:custGeom>
              <a:avLst/>
              <a:gdLst/>
              <a:ahLst/>
              <a:cxnLst/>
              <a:rect l="l" t="t" r="r" b="b"/>
              <a:pathLst>
                <a:path w="3032617" h="632894">
                  <a:moveTo>
                    <a:pt x="70321" y="0"/>
                  </a:moveTo>
                  <a:lnTo>
                    <a:pt x="2962296" y="0"/>
                  </a:lnTo>
                  <a:cubicBezTo>
                    <a:pt x="3001133" y="0"/>
                    <a:pt x="3032617" y="31484"/>
                    <a:pt x="3032617" y="70321"/>
                  </a:cubicBezTo>
                  <a:lnTo>
                    <a:pt x="3032617" y="562573"/>
                  </a:lnTo>
                  <a:cubicBezTo>
                    <a:pt x="3032617" y="601410"/>
                    <a:pt x="3001133" y="632894"/>
                    <a:pt x="2962296" y="632894"/>
                  </a:cubicBezTo>
                  <a:lnTo>
                    <a:pt x="70321" y="632894"/>
                  </a:lnTo>
                  <a:cubicBezTo>
                    <a:pt x="31484" y="632894"/>
                    <a:pt x="0" y="601410"/>
                    <a:pt x="0" y="562573"/>
                  </a:cubicBezTo>
                  <a:lnTo>
                    <a:pt x="0" y="70321"/>
                  </a:lnTo>
                  <a:cubicBezTo>
                    <a:pt x="0" y="31510"/>
                    <a:pt x="31510" y="0"/>
                    <a:pt x="703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 26"/>
            <p:cNvSpPr/>
            <p:nvPr/>
          </p:nvSpPr>
          <p:spPr>
            <a:xfrm>
              <a:off x="5991" y="8246"/>
              <a:ext cx="4540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知识问答</a:t>
              </a:r>
              <a:endParaRPr lang="en-US" sz="97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9" name="Text 27"/>
            <p:cNvSpPr/>
            <p:nvPr/>
          </p:nvSpPr>
          <p:spPr>
            <a:xfrm>
              <a:off x="5991" y="8579"/>
              <a:ext cx="4554" cy="33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"解释一下什么是MoE架构"</a:t>
              </a:r>
              <a:endParaRPr lang="en-US" sz="110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0" name="Shape 28"/>
            <p:cNvSpPr/>
            <p:nvPr/>
          </p:nvSpPr>
          <p:spPr>
            <a:xfrm>
              <a:off x="886" y="9243"/>
              <a:ext cx="4776" cy="997"/>
            </a:xfrm>
            <a:custGeom>
              <a:avLst/>
              <a:gdLst/>
              <a:ahLst/>
              <a:cxnLst/>
              <a:rect l="l" t="t" r="r" b="b"/>
              <a:pathLst>
                <a:path w="3032617" h="632894">
                  <a:moveTo>
                    <a:pt x="70321" y="0"/>
                  </a:moveTo>
                  <a:lnTo>
                    <a:pt x="2962296" y="0"/>
                  </a:lnTo>
                  <a:cubicBezTo>
                    <a:pt x="3001133" y="0"/>
                    <a:pt x="3032617" y="31484"/>
                    <a:pt x="3032617" y="70321"/>
                  </a:cubicBezTo>
                  <a:lnTo>
                    <a:pt x="3032617" y="562573"/>
                  </a:lnTo>
                  <a:cubicBezTo>
                    <a:pt x="3032617" y="601410"/>
                    <a:pt x="3001133" y="632894"/>
                    <a:pt x="2962296" y="632894"/>
                  </a:cubicBezTo>
                  <a:lnTo>
                    <a:pt x="70321" y="632894"/>
                  </a:lnTo>
                  <a:cubicBezTo>
                    <a:pt x="31484" y="632894"/>
                    <a:pt x="0" y="601410"/>
                    <a:pt x="0" y="562573"/>
                  </a:cubicBezTo>
                  <a:lnTo>
                    <a:pt x="0" y="70321"/>
                  </a:lnTo>
                  <a:cubicBezTo>
                    <a:pt x="0" y="31510"/>
                    <a:pt x="31510" y="0"/>
                    <a:pt x="703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 29"/>
            <p:cNvSpPr/>
            <p:nvPr/>
          </p:nvSpPr>
          <p:spPr>
            <a:xfrm>
              <a:off x="1052" y="9409"/>
              <a:ext cx="4540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创意生成</a:t>
              </a:r>
              <a:endParaRPr lang="en-US" sz="97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2" name="Text 30"/>
            <p:cNvSpPr/>
            <p:nvPr/>
          </p:nvSpPr>
          <p:spPr>
            <a:xfrm>
              <a:off x="1052" y="9741"/>
              <a:ext cx="4554" cy="33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"给社团活动想5个有创意的主题"</a:t>
              </a:r>
              <a:endParaRPr lang="en-US" sz="110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3" name="Shape 31"/>
            <p:cNvSpPr/>
            <p:nvPr/>
          </p:nvSpPr>
          <p:spPr>
            <a:xfrm>
              <a:off x="5825" y="9243"/>
              <a:ext cx="4776" cy="997"/>
            </a:xfrm>
            <a:custGeom>
              <a:avLst/>
              <a:gdLst/>
              <a:ahLst/>
              <a:cxnLst/>
              <a:rect l="l" t="t" r="r" b="b"/>
              <a:pathLst>
                <a:path w="3032617" h="632894">
                  <a:moveTo>
                    <a:pt x="70321" y="0"/>
                  </a:moveTo>
                  <a:lnTo>
                    <a:pt x="2962296" y="0"/>
                  </a:lnTo>
                  <a:cubicBezTo>
                    <a:pt x="3001133" y="0"/>
                    <a:pt x="3032617" y="31484"/>
                    <a:pt x="3032617" y="70321"/>
                  </a:cubicBezTo>
                  <a:lnTo>
                    <a:pt x="3032617" y="562573"/>
                  </a:lnTo>
                  <a:cubicBezTo>
                    <a:pt x="3032617" y="601410"/>
                    <a:pt x="3001133" y="632894"/>
                    <a:pt x="2962296" y="632894"/>
                  </a:cubicBezTo>
                  <a:lnTo>
                    <a:pt x="70321" y="632894"/>
                  </a:lnTo>
                  <a:cubicBezTo>
                    <a:pt x="31484" y="632894"/>
                    <a:pt x="0" y="601410"/>
                    <a:pt x="0" y="562573"/>
                  </a:cubicBezTo>
                  <a:lnTo>
                    <a:pt x="0" y="70321"/>
                  </a:lnTo>
                  <a:cubicBezTo>
                    <a:pt x="0" y="31510"/>
                    <a:pt x="31510" y="0"/>
                    <a:pt x="7032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4" name="Text 32"/>
            <p:cNvSpPr/>
            <p:nvPr/>
          </p:nvSpPr>
          <p:spPr>
            <a:xfrm>
              <a:off x="5991" y="9409"/>
              <a:ext cx="4540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dirty="0">
                  <a:solidFill>
                    <a:srgbClr val="1E293B">
                      <a:alpha val="6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学习辅导</a:t>
              </a:r>
              <a:endParaRPr lang="en-US" sz="970" dirty="0">
                <a:solidFill>
                  <a:srgbClr val="1E293B">
                    <a:alpha val="6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5" name="Text 33"/>
            <p:cNvSpPr/>
            <p:nvPr/>
          </p:nvSpPr>
          <p:spPr>
            <a:xfrm>
              <a:off x="5991" y="9741"/>
              <a:ext cx="4554" cy="33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"用简单的话解释区块链技术"</a:t>
              </a:r>
              <a:endParaRPr lang="en-US" sz="110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116445" y="1579880"/>
            <a:ext cx="4720590" cy="5097780"/>
            <a:chOff x="11207" y="2488"/>
            <a:chExt cx="7434" cy="8028"/>
          </a:xfrm>
        </p:grpSpPr>
        <p:sp>
          <p:nvSpPr>
            <p:cNvPr id="36" name="Shape 34"/>
            <p:cNvSpPr/>
            <p:nvPr/>
          </p:nvSpPr>
          <p:spPr>
            <a:xfrm>
              <a:off x="11207" y="2488"/>
              <a:ext cx="7434" cy="8029"/>
            </a:xfrm>
            <a:custGeom>
              <a:avLst/>
              <a:gdLst/>
              <a:ahLst/>
              <a:cxnLst/>
              <a:rect l="l" t="t" r="r" b="b"/>
              <a:pathLst>
                <a:path w="4720335" h="5098313">
                  <a:moveTo>
                    <a:pt x="105499" y="0"/>
                  </a:moveTo>
                  <a:lnTo>
                    <a:pt x="4614835" y="0"/>
                  </a:lnTo>
                  <a:cubicBezTo>
                    <a:pt x="4673101" y="0"/>
                    <a:pt x="4720335" y="47234"/>
                    <a:pt x="4720335" y="105499"/>
                  </a:cubicBezTo>
                  <a:lnTo>
                    <a:pt x="4720335" y="4992813"/>
                  </a:lnTo>
                  <a:cubicBezTo>
                    <a:pt x="4720335" y="5051079"/>
                    <a:pt x="4673101" y="5098313"/>
                    <a:pt x="4614835" y="5098313"/>
                  </a:cubicBezTo>
                  <a:lnTo>
                    <a:pt x="105499" y="5098313"/>
                  </a:lnTo>
                  <a:cubicBezTo>
                    <a:pt x="47234" y="5098313"/>
                    <a:pt x="0" y="5051079"/>
                    <a:pt x="0" y="4992813"/>
                  </a:cubicBezTo>
                  <a:lnTo>
                    <a:pt x="0" y="105499"/>
                  </a:lnTo>
                  <a:cubicBezTo>
                    <a:pt x="0" y="47273"/>
                    <a:pt x="47273" y="0"/>
                    <a:pt x="1054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gradFill>
                <a:gsLst>
                  <a:gs pos="100000">
                    <a:srgbClr val="F5C5D6"/>
                  </a:gs>
                  <a:gs pos="0">
                    <a:srgbClr val="9A97EF"/>
                  </a:gs>
                </a:gsLst>
                <a:lin ang="2700000" scaled="0"/>
              </a:gradFill>
              <a:prstDash val="solid"/>
            </a:ln>
            <a:effectLst>
              <a:outerShdw blurRad="52741" dist="35161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37" name="Shape 35"/>
            <p:cNvSpPr/>
            <p:nvPr/>
          </p:nvSpPr>
          <p:spPr>
            <a:xfrm>
              <a:off x="11505" y="2820"/>
              <a:ext cx="374" cy="332"/>
            </a:xfrm>
            <a:custGeom>
              <a:avLst/>
              <a:gdLst/>
              <a:ahLst/>
              <a:cxnLst/>
              <a:rect l="l" t="t" r="r" b="b"/>
              <a:pathLst>
                <a:path w="237335" h="210965">
                  <a:moveTo>
                    <a:pt x="158224" y="59334"/>
                  </a:moveTo>
                  <a:cubicBezTo>
                    <a:pt x="158224" y="99384"/>
                    <a:pt x="122788" y="131853"/>
                    <a:pt x="79112" y="131853"/>
                  </a:cubicBezTo>
                  <a:cubicBezTo>
                    <a:pt x="68110" y="131853"/>
                    <a:pt x="57644" y="129793"/>
                    <a:pt x="48126" y="126084"/>
                  </a:cubicBezTo>
                  <a:lnTo>
                    <a:pt x="14504" y="143884"/>
                  </a:lnTo>
                  <a:cubicBezTo>
                    <a:pt x="10672" y="145903"/>
                    <a:pt x="5975" y="145203"/>
                    <a:pt x="2884" y="142154"/>
                  </a:cubicBezTo>
                  <a:cubicBezTo>
                    <a:pt x="-206" y="139105"/>
                    <a:pt x="-906" y="134366"/>
                    <a:pt x="1154" y="130534"/>
                  </a:cubicBezTo>
                  <a:lnTo>
                    <a:pt x="15822" y="102845"/>
                  </a:lnTo>
                  <a:cubicBezTo>
                    <a:pt x="5892" y="90731"/>
                    <a:pt x="0" y="75651"/>
                    <a:pt x="0" y="59334"/>
                  </a:cubicBezTo>
                  <a:cubicBezTo>
                    <a:pt x="0" y="19283"/>
                    <a:pt x="35435" y="-13185"/>
                    <a:pt x="79112" y="-13185"/>
                  </a:cubicBezTo>
                  <a:cubicBezTo>
                    <a:pt x="122788" y="-13185"/>
                    <a:pt x="158224" y="19283"/>
                    <a:pt x="158224" y="59334"/>
                  </a:cubicBezTo>
                  <a:close/>
                  <a:moveTo>
                    <a:pt x="158224" y="210965"/>
                  </a:moveTo>
                  <a:cubicBezTo>
                    <a:pt x="119451" y="210965"/>
                    <a:pt x="87188" y="185377"/>
                    <a:pt x="80430" y="151631"/>
                  </a:cubicBezTo>
                  <a:cubicBezTo>
                    <a:pt x="129875" y="151013"/>
                    <a:pt x="172851" y="115825"/>
                    <a:pt x="177589" y="68110"/>
                  </a:cubicBezTo>
                  <a:cubicBezTo>
                    <a:pt x="211912" y="76021"/>
                    <a:pt x="237335" y="104493"/>
                    <a:pt x="237335" y="138446"/>
                  </a:cubicBezTo>
                  <a:cubicBezTo>
                    <a:pt x="237335" y="154762"/>
                    <a:pt x="231443" y="169843"/>
                    <a:pt x="221513" y="181957"/>
                  </a:cubicBezTo>
                  <a:lnTo>
                    <a:pt x="236182" y="209646"/>
                  </a:lnTo>
                  <a:cubicBezTo>
                    <a:pt x="238201" y="213478"/>
                    <a:pt x="237500" y="218175"/>
                    <a:pt x="234451" y="221266"/>
                  </a:cubicBezTo>
                  <a:cubicBezTo>
                    <a:pt x="231402" y="224356"/>
                    <a:pt x="226663" y="225056"/>
                    <a:pt x="222831" y="222996"/>
                  </a:cubicBezTo>
                  <a:lnTo>
                    <a:pt x="189209" y="205196"/>
                  </a:lnTo>
                  <a:cubicBezTo>
                    <a:pt x="179691" y="208904"/>
                    <a:pt x="169225" y="210965"/>
                    <a:pt x="158224" y="210965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38" name="Text 36"/>
            <p:cNvSpPr/>
            <p:nvPr/>
          </p:nvSpPr>
          <p:spPr>
            <a:xfrm>
              <a:off x="11899" y="2765"/>
              <a:ext cx="6631" cy="44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66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对话演示</a:t>
              </a:r>
              <a:endParaRPr lang="en-US" sz="166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39" name="Shape 37"/>
            <p:cNvSpPr/>
            <p:nvPr/>
          </p:nvSpPr>
          <p:spPr>
            <a:xfrm>
              <a:off x="11484" y="3429"/>
              <a:ext cx="6880" cy="5980"/>
            </a:xfrm>
            <a:custGeom>
              <a:avLst/>
              <a:gdLst/>
              <a:ahLst/>
              <a:cxnLst/>
              <a:rect l="l" t="t" r="r" b="b"/>
              <a:pathLst>
                <a:path w="4368727" h="3797364">
                  <a:moveTo>
                    <a:pt x="70327" y="0"/>
                  </a:moveTo>
                  <a:lnTo>
                    <a:pt x="4298400" y="0"/>
                  </a:lnTo>
                  <a:cubicBezTo>
                    <a:pt x="4337240" y="0"/>
                    <a:pt x="4368727" y="31487"/>
                    <a:pt x="4368727" y="70327"/>
                  </a:cubicBezTo>
                  <a:lnTo>
                    <a:pt x="4368727" y="3727037"/>
                  </a:lnTo>
                  <a:cubicBezTo>
                    <a:pt x="4368727" y="3765878"/>
                    <a:pt x="4337240" y="3797364"/>
                    <a:pt x="4298400" y="3797364"/>
                  </a:cubicBezTo>
                  <a:lnTo>
                    <a:pt x="70327" y="3797364"/>
                  </a:lnTo>
                  <a:cubicBezTo>
                    <a:pt x="31487" y="3797364"/>
                    <a:pt x="0" y="3765878"/>
                    <a:pt x="0" y="3727037"/>
                  </a:cubicBezTo>
                  <a:lnTo>
                    <a:pt x="0" y="70327"/>
                  </a:lnTo>
                  <a:cubicBezTo>
                    <a:pt x="0" y="31513"/>
                    <a:pt x="31513" y="0"/>
                    <a:pt x="70327" y="0"/>
                  </a:cubicBezTo>
                  <a:close/>
                </a:path>
              </a:pathLst>
            </a:custGeom>
            <a:solidFill>
              <a:srgbClr val="F8F9FA"/>
            </a:solidFill>
          </p:spPr>
        </p:sp>
        <p:sp>
          <p:nvSpPr>
            <p:cNvPr id="40" name="Shape 38"/>
            <p:cNvSpPr/>
            <p:nvPr/>
          </p:nvSpPr>
          <p:spPr>
            <a:xfrm>
              <a:off x="12671" y="3651"/>
              <a:ext cx="5468" cy="1329"/>
            </a:xfrm>
            <a:custGeom>
              <a:avLst/>
              <a:gdLst/>
              <a:ahLst/>
              <a:cxnLst/>
              <a:rect l="l" t="t" r="r" b="b"/>
              <a:pathLst>
                <a:path w="3472127" h="843859">
                  <a:moveTo>
                    <a:pt x="140646" y="0"/>
                  </a:moveTo>
                  <a:lnTo>
                    <a:pt x="3436963" y="0"/>
                  </a:lnTo>
                  <a:cubicBezTo>
                    <a:pt x="3456384" y="0"/>
                    <a:pt x="3472127" y="15743"/>
                    <a:pt x="3472127" y="35164"/>
                  </a:cubicBezTo>
                  <a:lnTo>
                    <a:pt x="3472127" y="703213"/>
                  </a:lnTo>
                  <a:cubicBezTo>
                    <a:pt x="3472127" y="780889"/>
                    <a:pt x="3409158" y="843859"/>
                    <a:pt x="3331481" y="843859"/>
                  </a:cubicBezTo>
                  <a:lnTo>
                    <a:pt x="140646" y="843859"/>
                  </a:lnTo>
                  <a:cubicBezTo>
                    <a:pt x="63021" y="843859"/>
                    <a:pt x="0" y="780837"/>
                    <a:pt x="0" y="703213"/>
                  </a:cubicBezTo>
                  <a:lnTo>
                    <a:pt x="0" y="140646"/>
                  </a:lnTo>
                  <a:cubicBezTo>
                    <a:pt x="0" y="63021"/>
                    <a:pt x="63021" y="0"/>
                    <a:pt x="140646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41" name="Text 39"/>
            <p:cNvSpPr/>
            <p:nvPr/>
          </p:nvSpPr>
          <p:spPr>
            <a:xfrm>
              <a:off x="12893" y="3817"/>
              <a:ext cx="5136" cy="99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帮我写一份班级活动策划案，主题是环保公益活动，参与人数大约30人，需要包含活动目标、流程安排和预算</a:t>
              </a:r>
              <a:endParaRPr lang="en-US" sz="1105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42" name="Shape 40"/>
            <p:cNvSpPr/>
            <p:nvPr/>
          </p:nvSpPr>
          <p:spPr>
            <a:xfrm>
              <a:off x="11706" y="5146"/>
              <a:ext cx="4070" cy="1717"/>
            </a:xfrm>
            <a:custGeom>
              <a:avLst/>
              <a:gdLst/>
              <a:ahLst/>
              <a:cxnLst/>
              <a:rect l="l" t="t" r="r" b="b"/>
              <a:pathLst>
                <a:path w="2584317" h="1089984">
                  <a:moveTo>
                    <a:pt x="35163" y="0"/>
                  </a:moveTo>
                  <a:lnTo>
                    <a:pt x="2443677" y="0"/>
                  </a:lnTo>
                  <a:cubicBezTo>
                    <a:pt x="2521350" y="0"/>
                    <a:pt x="2584317" y="62967"/>
                    <a:pt x="2584317" y="140641"/>
                  </a:cubicBezTo>
                  <a:lnTo>
                    <a:pt x="2584317" y="949343"/>
                  </a:lnTo>
                  <a:cubicBezTo>
                    <a:pt x="2584317" y="1027017"/>
                    <a:pt x="2521350" y="1089984"/>
                    <a:pt x="2443677" y="1089984"/>
                  </a:cubicBezTo>
                  <a:lnTo>
                    <a:pt x="140641" y="1089984"/>
                  </a:lnTo>
                  <a:cubicBezTo>
                    <a:pt x="63019" y="1089984"/>
                    <a:pt x="0" y="1026965"/>
                    <a:pt x="0" y="949343"/>
                  </a:cubicBezTo>
                  <a:lnTo>
                    <a:pt x="0" y="35163"/>
                  </a:lnTo>
                  <a:cubicBezTo>
                    <a:pt x="0" y="15756"/>
                    <a:pt x="15756" y="0"/>
                    <a:pt x="35163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26371" dist="879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43" name="Text 41"/>
            <p:cNvSpPr/>
            <p:nvPr/>
          </p:nvSpPr>
          <p:spPr>
            <a:xfrm>
              <a:off x="11927" y="5312"/>
              <a:ext cx="3738" cy="33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10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🌱 环保公益活动策划案</a:t>
              </a:r>
              <a:endParaRPr lang="en-US" sz="110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44" name="Text 42"/>
            <p:cNvSpPr/>
            <p:nvPr/>
          </p:nvSpPr>
          <p:spPr>
            <a:xfrm>
              <a:off x="11927" y="5755"/>
              <a:ext cx="3724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b="1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活动目标：</a:t>
              </a:r>
              <a:r>
                <a:rPr lang="en-US" sz="970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提升环保意识，实践垃圾分类...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Text 43"/>
            <p:cNvSpPr/>
            <p:nvPr/>
          </p:nvSpPr>
          <p:spPr>
            <a:xfrm>
              <a:off x="11927" y="6087"/>
              <a:ext cx="3724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b="1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流程安排：</a:t>
              </a:r>
              <a:r>
                <a:rPr lang="en-US" sz="970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1.开场介绍 2.知识讲座...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Text 44"/>
            <p:cNvSpPr/>
            <p:nvPr/>
          </p:nvSpPr>
          <p:spPr>
            <a:xfrm>
              <a:off x="11927" y="6419"/>
              <a:ext cx="3724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b="1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预算：</a:t>
              </a:r>
              <a:r>
                <a:rPr lang="en-US" sz="970" dirty="0">
                  <a:solidFill>
                    <a:srgbClr val="1E293B">
                      <a:alpha val="8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宣传材料200元，工具150元...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Shape 45"/>
            <p:cNvSpPr/>
            <p:nvPr/>
          </p:nvSpPr>
          <p:spPr>
            <a:xfrm>
              <a:off x="11484" y="9631"/>
              <a:ext cx="6880" cy="609"/>
            </a:xfrm>
            <a:custGeom>
              <a:avLst/>
              <a:gdLst/>
              <a:ahLst/>
              <a:cxnLst/>
              <a:rect l="l" t="t" r="r" b="b"/>
              <a:pathLst>
                <a:path w="4368727" h="386769">
                  <a:moveTo>
                    <a:pt x="70322" y="0"/>
                  </a:moveTo>
                  <a:lnTo>
                    <a:pt x="4298404" y="0"/>
                  </a:lnTo>
                  <a:cubicBezTo>
                    <a:pt x="4337242" y="0"/>
                    <a:pt x="4368727" y="31484"/>
                    <a:pt x="4368727" y="70322"/>
                  </a:cubicBezTo>
                  <a:lnTo>
                    <a:pt x="4368727" y="316446"/>
                  </a:lnTo>
                  <a:cubicBezTo>
                    <a:pt x="4368727" y="355284"/>
                    <a:pt x="4337242" y="386769"/>
                    <a:pt x="4298404" y="386769"/>
                  </a:cubicBezTo>
                  <a:lnTo>
                    <a:pt x="70322" y="386769"/>
                  </a:lnTo>
                  <a:cubicBezTo>
                    <a:pt x="31510" y="386769"/>
                    <a:pt x="0" y="355258"/>
                    <a:pt x="0" y="316446"/>
                  </a:cubicBezTo>
                  <a:lnTo>
                    <a:pt x="0" y="70322"/>
                  </a:lnTo>
                  <a:cubicBezTo>
                    <a:pt x="0" y="31484"/>
                    <a:pt x="31484" y="0"/>
                    <a:pt x="70322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48" name="Shape 46"/>
            <p:cNvSpPr/>
            <p:nvPr/>
          </p:nvSpPr>
          <p:spPr>
            <a:xfrm>
              <a:off x="11678" y="9834"/>
              <a:ext cx="194" cy="194"/>
            </a:xfrm>
            <a:custGeom>
              <a:avLst/>
              <a:gdLst/>
              <a:ahLst/>
              <a:cxnLst/>
              <a:rect l="l" t="t" r="r" b="b"/>
              <a:pathLst>
                <a:path w="123063" h="123063">
                  <a:moveTo>
                    <a:pt x="61531" y="123063"/>
                  </a:moveTo>
                  <a:cubicBezTo>
                    <a:pt x="95491" y="123063"/>
                    <a:pt x="123063" y="95491"/>
                    <a:pt x="123063" y="61531"/>
                  </a:cubicBezTo>
                  <a:cubicBezTo>
                    <a:pt x="123063" y="27571"/>
                    <a:pt x="95491" y="0"/>
                    <a:pt x="61531" y="0"/>
                  </a:cubicBezTo>
                  <a:cubicBezTo>
                    <a:pt x="27571" y="0"/>
                    <a:pt x="0" y="27571"/>
                    <a:pt x="0" y="61531"/>
                  </a:cubicBezTo>
                  <a:cubicBezTo>
                    <a:pt x="0" y="95491"/>
                    <a:pt x="27571" y="123063"/>
                    <a:pt x="61531" y="123063"/>
                  </a:cubicBezTo>
                  <a:close/>
                  <a:moveTo>
                    <a:pt x="53840" y="38457"/>
                  </a:moveTo>
                  <a:cubicBezTo>
                    <a:pt x="53840" y="34212"/>
                    <a:pt x="57286" y="30766"/>
                    <a:pt x="61531" y="30766"/>
                  </a:cubicBezTo>
                  <a:cubicBezTo>
                    <a:pt x="65776" y="30766"/>
                    <a:pt x="69223" y="34212"/>
                    <a:pt x="69223" y="38457"/>
                  </a:cubicBezTo>
                  <a:cubicBezTo>
                    <a:pt x="69223" y="42702"/>
                    <a:pt x="65776" y="46149"/>
                    <a:pt x="61531" y="46149"/>
                  </a:cubicBezTo>
                  <a:cubicBezTo>
                    <a:pt x="57286" y="46149"/>
                    <a:pt x="53840" y="42702"/>
                    <a:pt x="53840" y="38457"/>
                  </a:cubicBezTo>
                  <a:close/>
                  <a:moveTo>
                    <a:pt x="51917" y="53840"/>
                  </a:moveTo>
                  <a:lnTo>
                    <a:pt x="63454" y="53840"/>
                  </a:lnTo>
                  <a:cubicBezTo>
                    <a:pt x="66651" y="53840"/>
                    <a:pt x="69223" y="56412"/>
                    <a:pt x="69223" y="59609"/>
                  </a:cubicBezTo>
                  <a:lnTo>
                    <a:pt x="69223" y="80760"/>
                  </a:lnTo>
                  <a:lnTo>
                    <a:pt x="71146" y="80760"/>
                  </a:lnTo>
                  <a:cubicBezTo>
                    <a:pt x="74342" y="80760"/>
                    <a:pt x="76914" y="83332"/>
                    <a:pt x="76914" y="86528"/>
                  </a:cubicBezTo>
                  <a:cubicBezTo>
                    <a:pt x="76914" y="89725"/>
                    <a:pt x="74342" y="92297"/>
                    <a:pt x="71146" y="92297"/>
                  </a:cubicBezTo>
                  <a:lnTo>
                    <a:pt x="51917" y="92297"/>
                  </a:lnTo>
                  <a:cubicBezTo>
                    <a:pt x="48720" y="92297"/>
                    <a:pt x="46149" y="89725"/>
                    <a:pt x="46149" y="86528"/>
                  </a:cubicBezTo>
                  <a:cubicBezTo>
                    <a:pt x="46149" y="83332"/>
                    <a:pt x="48720" y="80760"/>
                    <a:pt x="51917" y="80760"/>
                  </a:cubicBezTo>
                  <a:lnTo>
                    <a:pt x="57686" y="80760"/>
                  </a:lnTo>
                  <a:lnTo>
                    <a:pt x="57686" y="65377"/>
                  </a:lnTo>
                  <a:lnTo>
                    <a:pt x="51917" y="65377"/>
                  </a:lnTo>
                  <a:cubicBezTo>
                    <a:pt x="48720" y="65377"/>
                    <a:pt x="46149" y="62805"/>
                    <a:pt x="46149" y="59609"/>
                  </a:cubicBezTo>
                  <a:cubicBezTo>
                    <a:pt x="46149" y="56412"/>
                    <a:pt x="48720" y="53840"/>
                    <a:pt x="51917" y="5384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49" name="Text 47"/>
            <p:cNvSpPr/>
            <p:nvPr/>
          </p:nvSpPr>
          <p:spPr>
            <a:xfrm>
              <a:off x="11976" y="9797"/>
              <a:ext cx="6319" cy="277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97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观察AI的回答逻辑：结构清晰、内容完整、格式规范</a:t>
              </a:r>
              <a:endParaRPr lang="en-US" sz="97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pic>
        <p:nvPicPr>
          <p:cNvPr id="50" name="图片 49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56" name="组合 55"/>
          <p:cNvGrpSpPr/>
          <p:nvPr>
            <p:custDataLst>
              <p:tags r:id="rId2"/>
            </p:custDataLst>
          </p:nvPr>
        </p:nvGrpSpPr>
        <p:grpSpPr>
          <a:xfrm>
            <a:off x="359410" y="1118235"/>
            <a:ext cx="8504644" cy="398780"/>
            <a:chOff x="371" y="485"/>
            <a:chExt cx="11759" cy="628"/>
          </a:xfrm>
        </p:grpSpPr>
        <p:sp>
          <p:nvSpPr>
            <p:cNvPr id="57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58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ts val="2400"/>
                </a:lnSpc>
                <a:buClrTx/>
                <a:buSzTx/>
                <a:buFontTx/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3.1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第一步：和AI"聊天"——基础对话体验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0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51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37729" y="1106386"/>
            <a:ext cx="11719180" cy="40527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3190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337820" y="1549400"/>
            <a:ext cx="11511280" cy="1300480"/>
            <a:chOff x="532" y="2349"/>
            <a:chExt cx="18128" cy="2048"/>
          </a:xfrm>
        </p:grpSpPr>
        <p:sp>
          <p:nvSpPr>
            <p:cNvPr id="5" name="Shape 3"/>
            <p:cNvSpPr/>
            <p:nvPr/>
          </p:nvSpPr>
          <p:spPr>
            <a:xfrm>
              <a:off x="532" y="2349"/>
              <a:ext cx="5864" cy="2048"/>
            </a:xfrm>
            <a:custGeom>
              <a:avLst/>
              <a:gdLst/>
              <a:ahLst/>
              <a:cxnLst/>
              <a:rect l="l" t="t" r="r" b="b"/>
              <a:pathLst>
                <a:path w="3723457" h="1300255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1198939"/>
                  </a:lnTo>
                  <a:cubicBezTo>
                    <a:pt x="3723457" y="1254894"/>
                    <a:pt x="3678096" y="1300255"/>
                    <a:pt x="3622141" y="1300255"/>
                  </a:cubicBezTo>
                  <a:lnTo>
                    <a:pt x="101316" y="1300255"/>
                  </a:lnTo>
                  <a:cubicBezTo>
                    <a:pt x="45361" y="1300255"/>
                    <a:pt x="0" y="1254894"/>
                    <a:pt x="0" y="1198939"/>
                  </a:cubicBezTo>
                  <a:lnTo>
                    <a:pt x="0" y="33773"/>
                  </a:lnTo>
                  <a:cubicBezTo>
                    <a:pt x="0" y="15133"/>
                    <a:pt x="15133" y="0"/>
                    <a:pt x="33773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0659" dist="33773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6" name="Shape 4"/>
            <p:cNvSpPr/>
            <p:nvPr/>
          </p:nvSpPr>
          <p:spPr>
            <a:xfrm>
              <a:off x="532" y="2349"/>
              <a:ext cx="5864" cy="53"/>
            </a:xfrm>
            <a:custGeom>
              <a:avLst/>
              <a:gdLst/>
              <a:ahLst/>
              <a:cxnLst/>
              <a:rect l="l" t="t" r="r" b="b"/>
              <a:pathLst>
                <a:path w="3723457" h="33773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33773"/>
                  </a:lnTo>
                  <a:lnTo>
                    <a:pt x="0" y="33773"/>
                  </a:lnTo>
                  <a:lnTo>
                    <a:pt x="0" y="33773"/>
                  </a:lnTo>
                  <a:cubicBezTo>
                    <a:pt x="0" y="15121"/>
                    <a:pt x="15121" y="0"/>
                    <a:pt x="33773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7" name="Shape 5"/>
            <p:cNvSpPr/>
            <p:nvPr/>
          </p:nvSpPr>
          <p:spPr>
            <a:xfrm>
              <a:off x="798" y="2642"/>
              <a:ext cx="638" cy="638"/>
            </a:xfrm>
            <a:custGeom>
              <a:avLst/>
              <a:gdLst/>
              <a:ahLst/>
              <a:cxnLst/>
              <a:rect l="l" t="t" r="r" b="b"/>
              <a:pathLst>
                <a:path w="405274" h="405274">
                  <a:moveTo>
                    <a:pt x="67547" y="0"/>
                  </a:moveTo>
                  <a:lnTo>
                    <a:pt x="337727" y="0"/>
                  </a:lnTo>
                  <a:cubicBezTo>
                    <a:pt x="375032" y="0"/>
                    <a:pt x="405274" y="30242"/>
                    <a:pt x="405274" y="67547"/>
                  </a:cubicBezTo>
                  <a:lnTo>
                    <a:pt x="405274" y="337727"/>
                  </a:lnTo>
                  <a:cubicBezTo>
                    <a:pt x="405274" y="375032"/>
                    <a:pt x="375032" y="405274"/>
                    <a:pt x="337727" y="405274"/>
                  </a:cubicBezTo>
                  <a:lnTo>
                    <a:pt x="67547" y="405274"/>
                  </a:lnTo>
                  <a:cubicBezTo>
                    <a:pt x="30242" y="405274"/>
                    <a:pt x="0" y="375032"/>
                    <a:pt x="0" y="337727"/>
                  </a:cubicBezTo>
                  <a:lnTo>
                    <a:pt x="0" y="67547"/>
                  </a:lnTo>
                  <a:cubicBezTo>
                    <a:pt x="0" y="30267"/>
                    <a:pt x="30267" y="0"/>
                    <a:pt x="67547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8" name="Shape 6"/>
            <p:cNvSpPr/>
            <p:nvPr/>
          </p:nvSpPr>
          <p:spPr>
            <a:xfrm>
              <a:off x="957" y="2801"/>
              <a:ext cx="319" cy="319"/>
            </a:xfrm>
            <a:custGeom>
              <a:avLst/>
              <a:gdLst/>
              <a:ahLst/>
              <a:cxnLst/>
              <a:rect l="l" t="t" r="r" b="b"/>
              <a:pathLst>
                <a:path w="202637" h="202637">
                  <a:moveTo>
                    <a:pt x="190012" y="75989"/>
                  </a:moveTo>
                  <a:lnTo>
                    <a:pt x="193139" y="75989"/>
                  </a:lnTo>
                  <a:cubicBezTo>
                    <a:pt x="198402" y="75989"/>
                    <a:pt x="202637" y="71754"/>
                    <a:pt x="202637" y="66490"/>
                  </a:cubicBezTo>
                  <a:lnTo>
                    <a:pt x="202637" y="9499"/>
                  </a:lnTo>
                  <a:cubicBezTo>
                    <a:pt x="202637" y="5660"/>
                    <a:pt x="200342" y="2177"/>
                    <a:pt x="196780" y="712"/>
                  </a:cubicBezTo>
                  <a:cubicBezTo>
                    <a:pt x="193218" y="-752"/>
                    <a:pt x="189141" y="79"/>
                    <a:pt x="186410" y="2770"/>
                  </a:cubicBezTo>
                  <a:lnTo>
                    <a:pt x="165949" y="23272"/>
                  </a:lnTo>
                  <a:cubicBezTo>
                    <a:pt x="148416" y="8747"/>
                    <a:pt x="125857" y="0"/>
                    <a:pt x="101319" y="0"/>
                  </a:cubicBezTo>
                  <a:cubicBezTo>
                    <a:pt x="50264" y="0"/>
                    <a:pt x="8034" y="37757"/>
                    <a:pt x="1029" y="86873"/>
                  </a:cubicBezTo>
                  <a:cubicBezTo>
                    <a:pt x="40" y="93799"/>
                    <a:pt x="4828" y="100210"/>
                    <a:pt x="11755" y="101200"/>
                  </a:cubicBezTo>
                  <a:cubicBezTo>
                    <a:pt x="18681" y="102189"/>
                    <a:pt x="25092" y="97361"/>
                    <a:pt x="26082" y="90474"/>
                  </a:cubicBezTo>
                  <a:cubicBezTo>
                    <a:pt x="31345" y="53628"/>
                    <a:pt x="63047" y="25330"/>
                    <a:pt x="101319" y="25330"/>
                  </a:cubicBezTo>
                  <a:cubicBezTo>
                    <a:pt x="118891" y="25330"/>
                    <a:pt x="135039" y="31266"/>
                    <a:pt x="147901" y="41279"/>
                  </a:cubicBezTo>
                  <a:lnTo>
                    <a:pt x="129419" y="59762"/>
                  </a:lnTo>
                  <a:cubicBezTo>
                    <a:pt x="126688" y="62493"/>
                    <a:pt x="125896" y="66569"/>
                    <a:pt x="127361" y="70131"/>
                  </a:cubicBezTo>
                  <a:cubicBezTo>
                    <a:pt x="128825" y="73693"/>
                    <a:pt x="132308" y="75989"/>
                    <a:pt x="136147" y="75989"/>
                  </a:cubicBezTo>
                  <a:lnTo>
                    <a:pt x="190012" y="75989"/>
                  </a:lnTo>
                  <a:close/>
                  <a:moveTo>
                    <a:pt x="201648" y="115764"/>
                  </a:moveTo>
                  <a:cubicBezTo>
                    <a:pt x="202637" y="108838"/>
                    <a:pt x="197809" y="102427"/>
                    <a:pt x="190922" y="101437"/>
                  </a:cubicBezTo>
                  <a:cubicBezTo>
                    <a:pt x="184036" y="100448"/>
                    <a:pt x="177585" y="105276"/>
                    <a:pt x="176595" y="112163"/>
                  </a:cubicBezTo>
                  <a:cubicBezTo>
                    <a:pt x="171331" y="148970"/>
                    <a:pt x="139630" y="177268"/>
                    <a:pt x="101358" y="177268"/>
                  </a:cubicBezTo>
                  <a:cubicBezTo>
                    <a:pt x="83786" y="177268"/>
                    <a:pt x="67638" y="171331"/>
                    <a:pt x="54775" y="161318"/>
                  </a:cubicBezTo>
                  <a:lnTo>
                    <a:pt x="73218" y="142875"/>
                  </a:lnTo>
                  <a:cubicBezTo>
                    <a:pt x="75949" y="140144"/>
                    <a:pt x="76741" y="136068"/>
                    <a:pt x="75277" y="132506"/>
                  </a:cubicBezTo>
                  <a:cubicBezTo>
                    <a:pt x="73812" y="128944"/>
                    <a:pt x="70329" y="126648"/>
                    <a:pt x="66490" y="126648"/>
                  </a:cubicBezTo>
                  <a:lnTo>
                    <a:pt x="9499" y="126648"/>
                  </a:lnTo>
                  <a:cubicBezTo>
                    <a:pt x="4235" y="126648"/>
                    <a:pt x="0" y="130883"/>
                    <a:pt x="0" y="136147"/>
                  </a:cubicBezTo>
                  <a:lnTo>
                    <a:pt x="0" y="193139"/>
                  </a:lnTo>
                  <a:cubicBezTo>
                    <a:pt x="0" y="196978"/>
                    <a:pt x="2295" y="200460"/>
                    <a:pt x="5857" y="201925"/>
                  </a:cubicBezTo>
                  <a:cubicBezTo>
                    <a:pt x="9419" y="203389"/>
                    <a:pt x="13496" y="202558"/>
                    <a:pt x="16227" y="199867"/>
                  </a:cubicBezTo>
                  <a:lnTo>
                    <a:pt x="36728" y="179366"/>
                  </a:lnTo>
                  <a:cubicBezTo>
                    <a:pt x="54221" y="193890"/>
                    <a:pt x="76780" y="202637"/>
                    <a:pt x="101319" y="202637"/>
                  </a:cubicBezTo>
                  <a:cubicBezTo>
                    <a:pt x="152374" y="202637"/>
                    <a:pt x="194603" y="164880"/>
                    <a:pt x="201608" y="115764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9" name="Text 7"/>
            <p:cNvSpPr/>
            <p:nvPr/>
          </p:nvSpPr>
          <p:spPr>
            <a:xfrm>
              <a:off x="1596" y="2775"/>
              <a:ext cx="1729" cy="3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33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多轮对话价值</a:t>
              </a:r>
              <a:endParaRPr lang="en-US" sz="133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798" y="3439"/>
              <a:ext cx="5438" cy="69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AI是"可对话的工具"，通过多轮交互逐步明确需求，获得更精准、个性化的结果。</a:t>
              </a:r>
              <a:endParaRPr lang="en-US" sz="106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1" name="Shape 9"/>
            <p:cNvSpPr/>
            <p:nvPr/>
          </p:nvSpPr>
          <p:spPr>
            <a:xfrm>
              <a:off x="6664" y="2349"/>
              <a:ext cx="5864" cy="2048"/>
            </a:xfrm>
            <a:custGeom>
              <a:avLst/>
              <a:gdLst/>
              <a:ahLst/>
              <a:cxnLst/>
              <a:rect l="l" t="t" r="r" b="b"/>
              <a:pathLst>
                <a:path w="3723457" h="1300255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1198939"/>
                  </a:lnTo>
                  <a:cubicBezTo>
                    <a:pt x="3723457" y="1254894"/>
                    <a:pt x="3678096" y="1300255"/>
                    <a:pt x="3622141" y="1300255"/>
                  </a:cubicBezTo>
                  <a:lnTo>
                    <a:pt x="101316" y="1300255"/>
                  </a:lnTo>
                  <a:cubicBezTo>
                    <a:pt x="45361" y="1300255"/>
                    <a:pt x="0" y="1254894"/>
                    <a:pt x="0" y="1198939"/>
                  </a:cubicBezTo>
                  <a:lnTo>
                    <a:pt x="0" y="33773"/>
                  </a:lnTo>
                  <a:cubicBezTo>
                    <a:pt x="0" y="15133"/>
                    <a:pt x="15133" y="0"/>
                    <a:pt x="33773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0659" dist="33773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12" name="Shape 10"/>
            <p:cNvSpPr/>
            <p:nvPr/>
          </p:nvSpPr>
          <p:spPr>
            <a:xfrm>
              <a:off x="6664" y="2349"/>
              <a:ext cx="5864" cy="53"/>
            </a:xfrm>
            <a:custGeom>
              <a:avLst/>
              <a:gdLst/>
              <a:ahLst/>
              <a:cxnLst/>
              <a:rect l="l" t="t" r="r" b="b"/>
              <a:pathLst>
                <a:path w="3723457" h="33773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33773"/>
                  </a:lnTo>
                  <a:lnTo>
                    <a:pt x="0" y="33773"/>
                  </a:lnTo>
                  <a:lnTo>
                    <a:pt x="0" y="33773"/>
                  </a:lnTo>
                  <a:cubicBezTo>
                    <a:pt x="0" y="15121"/>
                    <a:pt x="15121" y="0"/>
                    <a:pt x="33773" y="0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13" name="Shape 11"/>
            <p:cNvSpPr/>
            <p:nvPr/>
          </p:nvSpPr>
          <p:spPr>
            <a:xfrm>
              <a:off x="6930" y="2642"/>
              <a:ext cx="638" cy="638"/>
            </a:xfrm>
            <a:custGeom>
              <a:avLst/>
              <a:gdLst/>
              <a:ahLst/>
              <a:cxnLst/>
              <a:rect l="l" t="t" r="r" b="b"/>
              <a:pathLst>
                <a:path w="405274" h="405274">
                  <a:moveTo>
                    <a:pt x="67547" y="0"/>
                  </a:moveTo>
                  <a:lnTo>
                    <a:pt x="337727" y="0"/>
                  </a:lnTo>
                  <a:cubicBezTo>
                    <a:pt x="375032" y="0"/>
                    <a:pt x="405274" y="30242"/>
                    <a:pt x="405274" y="67547"/>
                  </a:cubicBezTo>
                  <a:lnTo>
                    <a:pt x="405274" y="337727"/>
                  </a:lnTo>
                  <a:cubicBezTo>
                    <a:pt x="405274" y="375032"/>
                    <a:pt x="375032" y="405274"/>
                    <a:pt x="337727" y="405274"/>
                  </a:cubicBezTo>
                  <a:lnTo>
                    <a:pt x="67547" y="405274"/>
                  </a:lnTo>
                  <a:cubicBezTo>
                    <a:pt x="30242" y="405274"/>
                    <a:pt x="0" y="375032"/>
                    <a:pt x="0" y="337727"/>
                  </a:cubicBezTo>
                  <a:lnTo>
                    <a:pt x="0" y="67547"/>
                  </a:lnTo>
                  <a:cubicBezTo>
                    <a:pt x="0" y="30267"/>
                    <a:pt x="30267" y="0"/>
                    <a:pt x="67547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14" name="Shape 12"/>
            <p:cNvSpPr/>
            <p:nvPr/>
          </p:nvSpPr>
          <p:spPr>
            <a:xfrm>
              <a:off x="7089" y="2801"/>
              <a:ext cx="319" cy="319"/>
            </a:xfrm>
            <a:custGeom>
              <a:avLst/>
              <a:gdLst/>
              <a:ahLst/>
              <a:cxnLst/>
              <a:rect l="l" t="t" r="r" b="b"/>
              <a:pathLst>
                <a:path w="202637" h="202637">
                  <a:moveTo>
                    <a:pt x="157717" y="4828"/>
                  </a:moveTo>
                  <a:lnTo>
                    <a:pt x="122809" y="39736"/>
                  </a:lnTo>
                  <a:lnTo>
                    <a:pt x="162901" y="79828"/>
                  </a:lnTo>
                  <a:lnTo>
                    <a:pt x="197809" y="44921"/>
                  </a:lnTo>
                  <a:cubicBezTo>
                    <a:pt x="200896" y="41794"/>
                    <a:pt x="202637" y="37599"/>
                    <a:pt x="202637" y="33245"/>
                  </a:cubicBezTo>
                  <a:cubicBezTo>
                    <a:pt x="202637" y="28892"/>
                    <a:pt x="200896" y="24696"/>
                    <a:pt x="197809" y="21570"/>
                  </a:cubicBezTo>
                  <a:lnTo>
                    <a:pt x="181067" y="4828"/>
                  </a:lnTo>
                  <a:cubicBezTo>
                    <a:pt x="177941" y="1741"/>
                    <a:pt x="173745" y="0"/>
                    <a:pt x="169392" y="0"/>
                  </a:cubicBezTo>
                  <a:cubicBezTo>
                    <a:pt x="165038" y="0"/>
                    <a:pt x="160843" y="1741"/>
                    <a:pt x="157717" y="4828"/>
                  </a:cubicBezTo>
                  <a:close/>
                  <a:moveTo>
                    <a:pt x="109392" y="53153"/>
                  </a:moveTo>
                  <a:lnTo>
                    <a:pt x="4828" y="157717"/>
                  </a:lnTo>
                  <a:cubicBezTo>
                    <a:pt x="1741" y="160843"/>
                    <a:pt x="0" y="165038"/>
                    <a:pt x="0" y="169392"/>
                  </a:cubicBezTo>
                  <a:cubicBezTo>
                    <a:pt x="0" y="173745"/>
                    <a:pt x="1741" y="177941"/>
                    <a:pt x="4828" y="181067"/>
                  </a:cubicBezTo>
                  <a:lnTo>
                    <a:pt x="21570" y="197809"/>
                  </a:lnTo>
                  <a:cubicBezTo>
                    <a:pt x="24696" y="200896"/>
                    <a:pt x="28892" y="202637"/>
                    <a:pt x="33245" y="202637"/>
                  </a:cubicBezTo>
                  <a:cubicBezTo>
                    <a:pt x="37599" y="202637"/>
                    <a:pt x="41794" y="200896"/>
                    <a:pt x="44921" y="197809"/>
                  </a:cubicBezTo>
                  <a:lnTo>
                    <a:pt x="149484" y="93245"/>
                  </a:lnTo>
                  <a:lnTo>
                    <a:pt x="109392" y="53153"/>
                  </a:ln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15" name="Text 13"/>
            <p:cNvSpPr/>
            <p:nvPr/>
          </p:nvSpPr>
          <p:spPr>
            <a:xfrm>
              <a:off x="7728" y="2775"/>
              <a:ext cx="1197" cy="3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33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迭代优化</a:t>
              </a:r>
              <a:endParaRPr lang="en-US" sz="133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6" name="Text 14"/>
            <p:cNvSpPr/>
            <p:nvPr/>
          </p:nvSpPr>
          <p:spPr>
            <a:xfrm>
              <a:off x="6930" y="3439"/>
              <a:ext cx="5438" cy="69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在AI回答基础上提出修改要求，如细化某部分、调整语气、改变格式等，持续优化输出。</a:t>
              </a:r>
              <a:endParaRPr lang="en-US" sz="106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7" name="Shape 15"/>
            <p:cNvSpPr/>
            <p:nvPr/>
          </p:nvSpPr>
          <p:spPr>
            <a:xfrm>
              <a:off x="12796" y="2349"/>
              <a:ext cx="5864" cy="2048"/>
            </a:xfrm>
            <a:custGeom>
              <a:avLst/>
              <a:gdLst/>
              <a:ahLst/>
              <a:cxnLst/>
              <a:rect l="l" t="t" r="r" b="b"/>
              <a:pathLst>
                <a:path w="3723457" h="1300255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1198939"/>
                  </a:lnTo>
                  <a:cubicBezTo>
                    <a:pt x="3723457" y="1254894"/>
                    <a:pt x="3678096" y="1300255"/>
                    <a:pt x="3622141" y="1300255"/>
                  </a:cubicBezTo>
                  <a:lnTo>
                    <a:pt x="101316" y="1300255"/>
                  </a:lnTo>
                  <a:cubicBezTo>
                    <a:pt x="45361" y="1300255"/>
                    <a:pt x="0" y="1254894"/>
                    <a:pt x="0" y="1198939"/>
                  </a:cubicBezTo>
                  <a:lnTo>
                    <a:pt x="0" y="33773"/>
                  </a:lnTo>
                  <a:cubicBezTo>
                    <a:pt x="0" y="15133"/>
                    <a:pt x="15133" y="0"/>
                    <a:pt x="33773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0659" dist="33773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18" name="Shape 16"/>
            <p:cNvSpPr/>
            <p:nvPr/>
          </p:nvSpPr>
          <p:spPr>
            <a:xfrm>
              <a:off x="12796" y="2349"/>
              <a:ext cx="5864" cy="53"/>
            </a:xfrm>
            <a:custGeom>
              <a:avLst/>
              <a:gdLst/>
              <a:ahLst/>
              <a:cxnLst/>
              <a:rect l="l" t="t" r="r" b="b"/>
              <a:pathLst>
                <a:path w="3723457" h="33773">
                  <a:moveTo>
                    <a:pt x="33773" y="0"/>
                  </a:moveTo>
                  <a:lnTo>
                    <a:pt x="3689684" y="0"/>
                  </a:lnTo>
                  <a:cubicBezTo>
                    <a:pt x="3708336" y="0"/>
                    <a:pt x="3723457" y="15121"/>
                    <a:pt x="3723457" y="33773"/>
                  </a:cubicBezTo>
                  <a:lnTo>
                    <a:pt x="3723457" y="33773"/>
                  </a:lnTo>
                  <a:lnTo>
                    <a:pt x="0" y="33773"/>
                  </a:lnTo>
                  <a:lnTo>
                    <a:pt x="0" y="33773"/>
                  </a:lnTo>
                  <a:cubicBezTo>
                    <a:pt x="0" y="15121"/>
                    <a:pt x="15121" y="0"/>
                    <a:pt x="33773" y="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19" name="Shape 17"/>
            <p:cNvSpPr/>
            <p:nvPr/>
          </p:nvSpPr>
          <p:spPr>
            <a:xfrm>
              <a:off x="13062" y="2642"/>
              <a:ext cx="638" cy="638"/>
            </a:xfrm>
            <a:custGeom>
              <a:avLst/>
              <a:gdLst/>
              <a:ahLst/>
              <a:cxnLst/>
              <a:rect l="l" t="t" r="r" b="b"/>
              <a:pathLst>
                <a:path w="405274" h="405274">
                  <a:moveTo>
                    <a:pt x="67547" y="0"/>
                  </a:moveTo>
                  <a:lnTo>
                    <a:pt x="337727" y="0"/>
                  </a:lnTo>
                  <a:cubicBezTo>
                    <a:pt x="375032" y="0"/>
                    <a:pt x="405274" y="30242"/>
                    <a:pt x="405274" y="67547"/>
                  </a:cubicBezTo>
                  <a:lnTo>
                    <a:pt x="405274" y="337727"/>
                  </a:lnTo>
                  <a:cubicBezTo>
                    <a:pt x="405274" y="375032"/>
                    <a:pt x="375032" y="405274"/>
                    <a:pt x="337727" y="405274"/>
                  </a:cubicBezTo>
                  <a:lnTo>
                    <a:pt x="67547" y="405274"/>
                  </a:lnTo>
                  <a:cubicBezTo>
                    <a:pt x="30242" y="405274"/>
                    <a:pt x="0" y="375032"/>
                    <a:pt x="0" y="337727"/>
                  </a:cubicBezTo>
                  <a:lnTo>
                    <a:pt x="0" y="67547"/>
                  </a:lnTo>
                  <a:cubicBezTo>
                    <a:pt x="0" y="30267"/>
                    <a:pt x="30267" y="0"/>
                    <a:pt x="67547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</p:spPr>
        </p:sp>
        <p:sp>
          <p:nvSpPr>
            <p:cNvPr id="20" name="Shape 18"/>
            <p:cNvSpPr/>
            <p:nvPr/>
          </p:nvSpPr>
          <p:spPr>
            <a:xfrm>
              <a:off x="13221" y="2801"/>
              <a:ext cx="319" cy="319"/>
            </a:xfrm>
            <a:custGeom>
              <a:avLst/>
              <a:gdLst/>
              <a:ahLst/>
              <a:cxnLst/>
              <a:rect l="l" t="t" r="r" b="b"/>
              <a:pathLst>
                <a:path w="202637" h="202637">
                  <a:moveTo>
                    <a:pt x="177307" y="101319"/>
                  </a:moveTo>
                  <a:cubicBezTo>
                    <a:pt x="177307" y="59379"/>
                    <a:pt x="143258" y="25330"/>
                    <a:pt x="101319" y="25330"/>
                  </a:cubicBezTo>
                  <a:cubicBezTo>
                    <a:pt x="59379" y="25330"/>
                    <a:pt x="25330" y="59379"/>
                    <a:pt x="25330" y="101319"/>
                  </a:cubicBezTo>
                  <a:cubicBezTo>
                    <a:pt x="25330" y="143258"/>
                    <a:pt x="59379" y="177307"/>
                    <a:pt x="101319" y="177307"/>
                  </a:cubicBezTo>
                  <a:cubicBezTo>
                    <a:pt x="143258" y="177307"/>
                    <a:pt x="177307" y="143258"/>
                    <a:pt x="177307" y="101319"/>
                  </a:cubicBezTo>
                  <a:close/>
                  <a:moveTo>
                    <a:pt x="0" y="101319"/>
                  </a:moveTo>
                  <a:cubicBezTo>
                    <a:pt x="0" y="45399"/>
                    <a:pt x="45399" y="0"/>
                    <a:pt x="101319" y="0"/>
                  </a:cubicBezTo>
                  <a:cubicBezTo>
                    <a:pt x="157238" y="0"/>
                    <a:pt x="202637" y="45399"/>
                    <a:pt x="202637" y="101319"/>
                  </a:cubicBezTo>
                  <a:cubicBezTo>
                    <a:pt x="202637" y="157238"/>
                    <a:pt x="157238" y="202637"/>
                    <a:pt x="101319" y="202637"/>
                  </a:cubicBezTo>
                  <a:cubicBezTo>
                    <a:pt x="45399" y="202637"/>
                    <a:pt x="0" y="157238"/>
                    <a:pt x="0" y="101319"/>
                  </a:cubicBezTo>
                  <a:close/>
                  <a:moveTo>
                    <a:pt x="101319" y="132981"/>
                  </a:moveTo>
                  <a:cubicBezTo>
                    <a:pt x="118793" y="132981"/>
                    <a:pt x="132981" y="118793"/>
                    <a:pt x="132981" y="101319"/>
                  </a:cubicBezTo>
                  <a:cubicBezTo>
                    <a:pt x="132981" y="83844"/>
                    <a:pt x="118793" y="69657"/>
                    <a:pt x="101319" y="69657"/>
                  </a:cubicBezTo>
                  <a:cubicBezTo>
                    <a:pt x="83844" y="69657"/>
                    <a:pt x="69657" y="83844"/>
                    <a:pt x="69657" y="101319"/>
                  </a:cubicBezTo>
                  <a:cubicBezTo>
                    <a:pt x="69657" y="118793"/>
                    <a:pt x="83844" y="132981"/>
                    <a:pt x="101319" y="132981"/>
                  </a:cubicBezTo>
                  <a:close/>
                  <a:moveTo>
                    <a:pt x="101319" y="44327"/>
                  </a:moveTo>
                  <a:cubicBezTo>
                    <a:pt x="132773" y="44327"/>
                    <a:pt x="158310" y="69864"/>
                    <a:pt x="158310" y="101319"/>
                  </a:cubicBezTo>
                  <a:cubicBezTo>
                    <a:pt x="158310" y="132773"/>
                    <a:pt x="132773" y="158310"/>
                    <a:pt x="101319" y="158310"/>
                  </a:cubicBezTo>
                  <a:cubicBezTo>
                    <a:pt x="69864" y="158310"/>
                    <a:pt x="44327" y="132773"/>
                    <a:pt x="44327" y="101319"/>
                  </a:cubicBezTo>
                  <a:cubicBezTo>
                    <a:pt x="44327" y="69864"/>
                    <a:pt x="69864" y="44327"/>
                    <a:pt x="101319" y="44327"/>
                  </a:cubicBezTo>
                  <a:close/>
                  <a:moveTo>
                    <a:pt x="88654" y="101319"/>
                  </a:moveTo>
                  <a:cubicBezTo>
                    <a:pt x="88654" y="94329"/>
                    <a:pt x="94329" y="88654"/>
                    <a:pt x="101319" y="88654"/>
                  </a:cubicBezTo>
                  <a:cubicBezTo>
                    <a:pt x="108308" y="88654"/>
                    <a:pt x="113983" y="94329"/>
                    <a:pt x="113983" y="101319"/>
                  </a:cubicBezTo>
                  <a:cubicBezTo>
                    <a:pt x="113983" y="108308"/>
                    <a:pt x="108308" y="113983"/>
                    <a:pt x="101319" y="113983"/>
                  </a:cubicBezTo>
                  <a:cubicBezTo>
                    <a:pt x="94329" y="113983"/>
                    <a:pt x="88654" y="108308"/>
                    <a:pt x="88654" y="101319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21" name="Text 19"/>
            <p:cNvSpPr/>
            <p:nvPr/>
          </p:nvSpPr>
          <p:spPr>
            <a:xfrm>
              <a:off x="13860" y="2775"/>
              <a:ext cx="1197" cy="3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33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精准表达</a:t>
              </a:r>
              <a:endParaRPr lang="en-US" sz="133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22" name="Text 20"/>
            <p:cNvSpPr/>
            <p:nvPr/>
          </p:nvSpPr>
          <p:spPr>
            <a:xfrm>
              <a:off x="13062" y="3439"/>
              <a:ext cx="5438" cy="69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学习如何清晰表达需求，提供足够上下文，让AI真正理解你的意图。</a:t>
              </a:r>
              <a:endParaRPr lang="en-US" sz="106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8" name="组合 57"/>
          <p:cNvGrpSpPr/>
          <p:nvPr>
            <p:custDataLst>
              <p:tags r:id="rId1"/>
            </p:custDataLst>
          </p:nvPr>
        </p:nvGrpSpPr>
        <p:grpSpPr>
          <a:xfrm>
            <a:off x="337820" y="2994025"/>
            <a:ext cx="11513820" cy="3680460"/>
            <a:chOff x="532" y="4468"/>
            <a:chExt cx="18132" cy="5796"/>
          </a:xfrm>
        </p:grpSpPr>
        <p:sp>
          <p:nvSpPr>
            <p:cNvPr id="23" name="Shape 21"/>
            <p:cNvSpPr/>
            <p:nvPr/>
          </p:nvSpPr>
          <p:spPr>
            <a:xfrm>
              <a:off x="532" y="4468"/>
              <a:ext cx="8935" cy="5797"/>
            </a:xfrm>
            <a:custGeom>
              <a:avLst/>
              <a:gdLst/>
              <a:ahLst/>
              <a:cxnLst/>
              <a:rect l="l" t="t" r="r" b="b"/>
              <a:pathLst>
                <a:path w="5673839" h="3681241">
                  <a:moveTo>
                    <a:pt x="101308" y="0"/>
                  </a:moveTo>
                  <a:lnTo>
                    <a:pt x="5572532" y="0"/>
                  </a:lnTo>
                  <a:cubicBezTo>
                    <a:pt x="5628482" y="0"/>
                    <a:pt x="5673839" y="45357"/>
                    <a:pt x="5673839" y="101308"/>
                  </a:cubicBezTo>
                  <a:lnTo>
                    <a:pt x="5673839" y="3579933"/>
                  </a:lnTo>
                  <a:cubicBezTo>
                    <a:pt x="5673839" y="3635884"/>
                    <a:pt x="5628482" y="3681241"/>
                    <a:pt x="5572532" y="3681241"/>
                  </a:cubicBezTo>
                  <a:lnTo>
                    <a:pt x="101308" y="3681241"/>
                  </a:lnTo>
                  <a:cubicBezTo>
                    <a:pt x="45357" y="3681241"/>
                    <a:pt x="0" y="3635884"/>
                    <a:pt x="0" y="3579933"/>
                  </a:cubicBezTo>
                  <a:lnTo>
                    <a:pt x="0" y="101308"/>
                  </a:lnTo>
                  <a:cubicBezTo>
                    <a:pt x="0" y="45394"/>
                    <a:pt x="45394" y="0"/>
                    <a:pt x="10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9B6BA7"/>
              </a:solidFill>
              <a:prstDash val="solid"/>
            </a:ln>
            <a:effectLst>
              <a:outerShdw blurRad="50659" dist="33773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42" name="Shape 40"/>
            <p:cNvSpPr/>
            <p:nvPr/>
          </p:nvSpPr>
          <p:spPr>
            <a:xfrm>
              <a:off x="9730" y="4468"/>
              <a:ext cx="8935" cy="5797"/>
            </a:xfrm>
            <a:custGeom>
              <a:avLst/>
              <a:gdLst/>
              <a:ahLst/>
              <a:cxnLst/>
              <a:rect l="l" t="t" r="r" b="b"/>
              <a:pathLst>
                <a:path w="5673839" h="3681241">
                  <a:moveTo>
                    <a:pt x="101308" y="0"/>
                  </a:moveTo>
                  <a:lnTo>
                    <a:pt x="5572532" y="0"/>
                  </a:lnTo>
                  <a:cubicBezTo>
                    <a:pt x="5628482" y="0"/>
                    <a:pt x="5673839" y="45357"/>
                    <a:pt x="5673839" y="101308"/>
                  </a:cubicBezTo>
                  <a:lnTo>
                    <a:pt x="5673839" y="3579933"/>
                  </a:lnTo>
                  <a:cubicBezTo>
                    <a:pt x="5673839" y="3635884"/>
                    <a:pt x="5628482" y="3681241"/>
                    <a:pt x="5572532" y="3681241"/>
                  </a:cubicBezTo>
                  <a:lnTo>
                    <a:pt x="101308" y="3681241"/>
                  </a:lnTo>
                  <a:cubicBezTo>
                    <a:pt x="45357" y="3681241"/>
                    <a:pt x="0" y="3635884"/>
                    <a:pt x="0" y="3579933"/>
                  </a:cubicBezTo>
                  <a:lnTo>
                    <a:pt x="0" y="101308"/>
                  </a:lnTo>
                  <a:cubicBezTo>
                    <a:pt x="0" y="45394"/>
                    <a:pt x="45394" y="0"/>
                    <a:pt x="1013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B795BF"/>
              </a:solidFill>
              <a:prstDash val="solid"/>
            </a:ln>
            <a:effectLst>
              <a:outerShdw blurRad="50659" dist="33773" dir="5400000" algn="bl" rotWithShape="0">
                <a:srgbClr val="000000">
                  <a:alpha val="10196"/>
                </a:srgbClr>
              </a:outerShdw>
            </a:effectLst>
          </p:spPr>
        </p:sp>
        <p:grpSp>
          <p:nvGrpSpPr>
            <p:cNvPr id="57" name="组合 56"/>
            <p:cNvGrpSpPr/>
            <p:nvPr/>
          </p:nvGrpSpPr>
          <p:grpSpPr>
            <a:xfrm>
              <a:off x="745" y="4734"/>
              <a:ext cx="17814" cy="5264"/>
              <a:chOff x="745" y="4734"/>
              <a:chExt cx="17814" cy="5264"/>
            </a:xfrm>
          </p:grpSpPr>
          <p:sp>
            <p:nvSpPr>
              <p:cNvPr id="24" name="Shape 22"/>
              <p:cNvSpPr/>
              <p:nvPr/>
            </p:nvSpPr>
            <p:spPr>
              <a:xfrm>
                <a:off x="838" y="4787"/>
                <a:ext cx="319" cy="319"/>
              </a:xfrm>
              <a:custGeom>
                <a:avLst/>
                <a:gdLst/>
                <a:ahLst/>
                <a:cxnLst/>
                <a:rect l="l" t="t" r="r" b="b"/>
                <a:pathLst>
                  <a:path w="202637" h="202637">
                    <a:moveTo>
                      <a:pt x="0" y="28496"/>
                    </a:moveTo>
                    <a:cubicBezTo>
                      <a:pt x="0" y="23272"/>
                      <a:pt x="4235" y="18997"/>
                      <a:pt x="9499" y="18997"/>
                    </a:cubicBezTo>
                    <a:lnTo>
                      <a:pt x="28496" y="18997"/>
                    </a:lnTo>
                    <a:cubicBezTo>
                      <a:pt x="33760" y="18997"/>
                      <a:pt x="37994" y="23232"/>
                      <a:pt x="37994" y="28496"/>
                    </a:cubicBezTo>
                    <a:lnTo>
                      <a:pt x="37994" y="69657"/>
                    </a:lnTo>
                    <a:lnTo>
                      <a:pt x="47493" y="69657"/>
                    </a:lnTo>
                    <a:cubicBezTo>
                      <a:pt x="52757" y="69657"/>
                      <a:pt x="56992" y="73891"/>
                      <a:pt x="56992" y="79155"/>
                    </a:cubicBezTo>
                    <a:cubicBezTo>
                      <a:pt x="56992" y="84419"/>
                      <a:pt x="52757" y="88654"/>
                      <a:pt x="47493" y="88654"/>
                    </a:cubicBezTo>
                    <a:lnTo>
                      <a:pt x="9499" y="88654"/>
                    </a:lnTo>
                    <a:cubicBezTo>
                      <a:pt x="4235" y="88654"/>
                      <a:pt x="0" y="84419"/>
                      <a:pt x="0" y="79155"/>
                    </a:cubicBezTo>
                    <a:cubicBezTo>
                      <a:pt x="0" y="73891"/>
                      <a:pt x="4235" y="69657"/>
                      <a:pt x="9499" y="69657"/>
                    </a:cubicBezTo>
                    <a:lnTo>
                      <a:pt x="18997" y="69657"/>
                    </a:lnTo>
                    <a:lnTo>
                      <a:pt x="18997" y="37994"/>
                    </a:lnTo>
                    <a:lnTo>
                      <a:pt x="9499" y="37994"/>
                    </a:lnTo>
                    <a:cubicBezTo>
                      <a:pt x="4235" y="37994"/>
                      <a:pt x="0" y="33760"/>
                      <a:pt x="0" y="28496"/>
                    </a:cubicBezTo>
                    <a:close/>
                    <a:moveTo>
                      <a:pt x="12032" y="119208"/>
                    </a:moveTo>
                    <a:cubicBezTo>
                      <a:pt x="16543" y="115804"/>
                      <a:pt x="22045" y="113983"/>
                      <a:pt x="27704" y="113983"/>
                    </a:cubicBezTo>
                    <a:lnTo>
                      <a:pt x="29644" y="113983"/>
                    </a:lnTo>
                    <a:cubicBezTo>
                      <a:pt x="42981" y="113983"/>
                      <a:pt x="53825" y="124828"/>
                      <a:pt x="53825" y="138165"/>
                    </a:cubicBezTo>
                    <a:cubicBezTo>
                      <a:pt x="53825" y="145922"/>
                      <a:pt x="50105" y="153165"/>
                      <a:pt x="43852" y="157717"/>
                    </a:cubicBezTo>
                    <a:lnTo>
                      <a:pt x="34353" y="164643"/>
                    </a:lnTo>
                    <a:lnTo>
                      <a:pt x="47493" y="164643"/>
                    </a:lnTo>
                    <a:cubicBezTo>
                      <a:pt x="52757" y="164643"/>
                      <a:pt x="56992" y="168877"/>
                      <a:pt x="56992" y="174141"/>
                    </a:cubicBezTo>
                    <a:cubicBezTo>
                      <a:pt x="56992" y="179405"/>
                      <a:pt x="52757" y="183640"/>
                      <a:pt x="47493" y="183640"/>
                    </a:cubicBezTo>
                    <a:lnTo>
                      <a:pt x="11596" y="183640"/>
                    </a:lnTo>
                    <a:cubicBezTo>
                      <a:pt x="5185" y="183640"/>
                      <a:pt x="0" y="178455"/>
                      <a:pt x="0" y="172044"/>
                    </a:cubicBezTo>
                    <a:cubicBezTo>
                      <a:pt x="0" y="168323"/>
                      <a:pt x="1781" y="164841"/>
                      <a:pt x="4789" y="162664"/>
                    </a:cubicBezTo>
                    <a:lnTo>
                      <a:pt x="32691" y="142360"/>
                    </a:lnTo>
                    <a:cubicBezTo>
                      <a:pt x="34037" y="141371"/>
                      <a:pt x="34828" y="139828"/>
                      <a:pt x="34828" y="138165"/>
                    </a:cubicBezTo>
                    <a:cubicBezTo>
                      <a:pt x="34828" y="135316"/>
                      <a:pt x="32493" y="132981"/>
                      <a:pt x="29644" y="132981"/>
                    </a:cubicBezTo>
                    <a:lnTo>
                      <a:pt x="27704" y="132981"/>
                    </a:lnTo>
                    <a:cubicBezTo>
                      <a:pt x="26161" y="132981"/>
                      <a:pt x="24657" y="133495"/>
                      <a:pt x="23430" y="134405"/>
                    </a:cubicBezTo>
                    <a:lnTo>
                      <a:pt x="15198" y="140580"/>
                    </a:lnTo>
                    <a:cubicBezTo>
                      <a:pt x="11003" y="143746"/>
                      <a:pt x="5066" y="142875"/>
                      <a:pt x="1900" y="138680"/>
                    </a:cubicBezTo>
                    <a:cubicBezTo>
                      <a:pt x="-1266" y="134485"/>
                      <a:pt x="-396" y="128548"/>
                      <a:pt x="3799" y="125382"/>
                    </a:cubicBezTo>
                    <a:lnTo>
                      <a:pt x="12032" y="119208"/>
                    </a:lnTo>
                    <a:close/>
                    <a:moveTo>
                      <a:pt x="88654" y="25330"/>
                    </a:moveTo>
                    <a:lnTo>
                      <a:pt x="189972" y="25330"/>
                    </a:lnTo>
                    <a:cubicBezTo>
                      <a:pt x="196978" y="25330"/>
                      <a:pt x="202637" y="30989"/>
                      <a:pt x="202637" y="37994"/>
                    </a:cubicBezTo>
                    <a:cubicBezTo>
                      <a:pt x="202637" y="45000"/>
                      <a:pt x="196978" y="50659"/>
                      <a:pt x="189972" y="50659"/>
                    </a:cubicBezTo>
                    <a:lnTo>
                      <a:pt x="88654" y="50659"/>
                    </a:lnTo>
                    <a:cubicBezTo>
                      <a:pt x="81649" y="50659"/>
                      <a:pt x="75989" y="45000"/>
                      <a:pt x="75989" y="37994"/>
                    </a:cubicBezTo>
                    <a:cubicBezTo>
                      <a:pt x="75989" y="30989"/>
                      <a:pt x="81649" y="25330"/>
                      <a:pt x="88654" y="25330"/>
                    </a:cubicBezTo>
                    <a:close/>
                    <a:moveTo>
                      <a:pt x="88654" y="88654"/>
                    </a:moveTo>
                    <a:lnTo>
                      <a:pt x="189972" y="88654"/>
                    </a:lnTo>
                    <a:cubicBezTo>
                      <a:pt x="196978" y="88654"/>
                      <a:pt x="202637" y="94313"/>
                      <a:pt x="202637" y="101319"/>
                    </a:cubicBezTo>
                    <a:cubicBezTo>
                      <a:pt x="202637" y="108324"/>
                      <a:pt x="196978" y="113983"/>
                      <a:pt x="189972" y="113983"/>
                    </a:cubicBezTo>
                    <a:lnTo>
                      <a:pt x="88654" y="113983"/>
                    </a:lnTo>
                    <a:cubicBezTo>
                      <a:pt x="81649" y="113983"/>
                      <a:pt x="75989" y="108324"/>
                      <a:pt x="75989" y="101319"/>
                    </a:cubicBezTo>
                    <a:cubicBezTo>
                      <a:pt x="75989" y="94313"/>
                      <a:pt x="81649" y="88654"/>
                      <a:pt x="88654" y="88654"/>
                    </a:cubicBezTo>
                    <a:close/>
                    <a:moveTo>
                      <a:pt x="88654" y="151978"/>
                    </a:moveTo>
                    <a:lnTo>
                      <a:pt x="189972" y="151978"/>
                    </a:lnTo>
                    <a:cubicBezTo>
                      <a:pt x="196978" y="151978"/>
                      <a:pt x="202637" y="157637"/>
                      <a:pt x="202637" y="164643"/>
                    </a:cubicBezTo>
                    <a:cubicBezTo>
                      <a:pt x="202637" y="171648"/>
                      <a:pt x="196978" y="177307"/>
                      <a:pt x="189972" y="177307"/>
                    </a:cubicBezTo>
                    <a:lnTo>
                      <a:pt x="88654" y="177307"/>
                    </a:lnTo>
                    <a:cubicBezTo>
                      <a:pt x="81649" y="177307"/>
                      <a:pt x="75989" y="171648"/>
                      <a:pt x="75989" y="164643"/>
                    </a:cubicBezTo>
                    <a:cubicBezTo>
                      <a:pt x="75989" y="157637"/>
                      <a:pt x="81649" y="151978"/>
                      <a:pt x="88654" y="151978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25" name="Text 23"/>
              <p:cNvSpPr/>
              <p:nvPr/>
            </p:nvSpPr>
            <p:spPr>
              <a:xfrm>
                <a:off x="1197" y="4734"/>
                <a:ext cx="8164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10000"/>
                  </a:lnSpc>
                </a:pPr>
                <a:r>
                  <a:rPr lang="en-US" sz="15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limama ShuHeiTi" pitchFamily="34" charset="-120"/>
                  </a:rPr>
                  <a:t>提示词工程技巧</a:t>
                </a:r>
                <a:endParaRPr lang="en-US" sz="15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endParaRPr>
              </a:p>
            </p:txBody>
          </p:sp>
          <p:sp>
            <p:nvSpPr>
              <p:cNvPr id="26" name="Shape 24"/>
              <p:cNvSpPr/>
              <p:nvPr>
                <p:custDataLst>
                  <p:tags r:id="rId2"/>
                </p:custDataLst>
              </p:nvPr>
            </p:nvSpPr>
            <p:spPr>
              <a:xfrm>
                <a:off x="798" y="5372"/>
                <a:ext cx="425" cy="425"/>
              </a:xfrm>
              <a:custGeom>
                <a:avLst/>
                <a:gdLst/>
                <a:ahLst/>
                <a:cxnLst/>
                <a:rect l="l" t="t" r="r" b="b"/>
                <a:pathLst>
                  <a:path w="270183" h="270183">
                    <a:moveTo>
                      <a:pt x="135091" y="0"/>
                    </a:moveTo>
                    <a:lnTo>
                      <a:pt x="135091" y="0"/>
                    </a:lnTo>
                    <a:cubicBezTo>
                      <a:pt x="209700" y="0"/>
                      <a:pt x="270183" y="60482"/>
                      <a:pt x="270183" y="135091"/>
                    </a:cubicBezTo>
                    <a:lnTo>
                      <a:pt x="270183" y="135091"/>
                    </a:lnTo>
                    <a:cubicBezTo>
                      <a:pt x="270183" y="209700"/>
                      <a:pt x="209700" y="270183"/>
                      <a:pt x="135091" y="270183"/>
                    </a:cubicBezTo>
                    <a:lnTo>
                      <a:pt x="135091" y="270183"/>
                    </a:lnTo>
                    <a:cubicBezTo>
                      <a:pt x="60482" y="270183"/>
                      <a:pt x="0" y="209700"/>
                      <a:pt x="0" y="135091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27" name="Text 25"/>
              <p:cNvSpPr/>
              <p:nvPr>
                <p:custDataLst>
                  <p:tags r:id="rId3"/>
                </p:custDataLst>
              </p:nvPr>
            </p:nvSpPr>
            <p:spPr>
              <a:xfrm>
                <a:off x="745" y="5372"/>
                <a:ext cx="532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1</a:t>
                </a:r>
                <a:endParaRPr lang="en-US" sz="106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28" name="Text 26"/>
              <p:cNvSpPr/>
              <p:nvPr>
                <p:custDataLst>
                  <p:tags r:id="rId4"/>
                </p:custDataLst>
              </p:nvPr>
            </p:nvSpPr>
            <p:spPr>
              <a:xfrm>
                <a:off x="1383" y="5372"/>
                <a:ext cx="3457" cy="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1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角色设定</a:t>
                </a:r>
                <a:endParaRPr lang="en-US" sz="11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29" name="Text 27"/>
              <p:cNvSpPr/>
              <p:nvPr>
                <p:custDataLst>
                  <p:tags r:id="rId5"/>
                </p:custDataLst>
              </p:nvPr>
            </p:nvSpPr>
            <p:spPr>
              <a:xfrm>
                <a:off x="1383" y="5797"/>
                <a:ext cx="3444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>
                        <a:alpha val="70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"你是一位经验丰富的市场营销专家"</a:t>
                </a:r>
                <a:endPara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0" name="Shape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98" y="6276"/>
                <a:ext cx="425" cy="425"/>
              </a:xfrm>
              <a:custGeom>
                <a:avLst/>
                <a:gdLst/>
                <a:ahLst/>
                <a:cxnLst/>
                <a:rect l="l" t="t" r="r" b="b"/>
                <a:pathLst>
                  <a:path w="270183" h="270183">
                    <a:moveTo>
                      <a:pt x="135091" y="0"/>
                    </a:moveTo>
                    <a:lnTo>
                      <a:pt x="135091" y="0"/>
                    </a:lnTo>
                    <a:cubicBezTo>
                      <a:pt x="209700" y="0"/>
                      <a:pt x="270183" y="60482"/>
                      <a:pt x="270183" y="135091"/>
                    </a:cubicBezTo>
                    <a:lnTo>
                      <a:pt x="270183" y="135091"/>
                    </a:lnTo>
                    <a:cubicBezTo>
                      <a:pt x="270183" y="209700"/>
                      <a:pt x="209700" y="270183"/>
                      <a:pt x="135091" y="270183"/>
                    </a:cubicBezTo>
                    <a:lnTo>
                      <a:pt x="135091" y="270183"/>
                    </a:lnTo>
                    <a:cubicBezTo>
                      <a:pt x="60482" y="270183"/>
                      <a:pt x="0" y="209700"/>
                      <a:pt x="0" y="135091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3B82F6"/>
              </a:solidFill>
            </p:spPr>
          </p:sp>
          <p:sp>
            <p:nvSpPr>
              <p:cNvPr id="31" name="Text 29"/>
              <p:cNvSpPr/>
              <p:nvPr>
                <p:custDataLst>
                  <p:tags r:id="rId7"/>
                </p:custDataLst>
              </p:nvPr>
            </p:nvSpPr>
            <p:spPr>
              <a:xfrm>
                <a:off x="745" y="6276"/>
                <a:ext cx="532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2</a:t>
                </a:r>
                <a:endParaRPr lang="en-US" sz="106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2" name="Text 30"/>
              <p:cNvSpPr/>
              <p:nvPr>
                <p:custDataLst>
                  <p:tags r:id="rId8"/>
                </p:custDataLst>
              </p:nvPr>
            </p:nvSpPr>
            <p:spPr>
              <a:xfrm>
                <a:off x="1383" y="6276"/>
                <a:ext cx="3670" cy="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1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任务描述</a:t>
                </a:r>
                <a:endParaRPr lang="en-US" sz="11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3" name="Text 31"/>
              <p:cNvSpPr/>
              <p:nvPr>
                <p:custDataLst>
                  <p:tags r:id="rId9"/>
                </p:custDataLst>
              </p:nvPr>
            </p:nvSpPr>
            <p:spPr>
              <a:xfrm>
                <a:off x="1383" y="6701"/>
                <a:ext cx="3657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>
                        <a:alpha val="70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"请帮我分析这份数据，找出关键趋势"</a:t>
                </a:r>
                <a:endPara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4" name="Shape 32"/>
              <p:cNvSpPr/>
              <p:nvPr>
                <p:custDataLst>
                  <p:tags r:id="rId10"/>
                </p:custDataLst>
              </p:nvPr>
            </p:nvSpPr>
            <p:spPr>
              <a:xfrm>
                <a:off x="798" y="7180"/>
                <a:ext cx="425" cy="425"/>
              </a:xfrm>
              <a:custGeom>
                <a:avLst/>
                <a:gdLst/>
                <a:ahLst/>
                <a:cxnLst/>
                <a:rect l="l" t="t" r="r" b="b"/>
                <a:pathLst>
                  <a:path w="270183" h="270183">
                    <a:moveTo>
                      <a:pt x="135091" y="0"/>
                    </a:moveTo>
                    <a:lnTo>
                      <a:pt x="135091" y="0"/>
                    </a:lnTo>
                    <a:cubicBezTo>
                      <a:pt x="209700" y="0"/>
                      <a:pt x="270183" y="60482"/>
                      <a:pt x="270183" y="135091"/>
                    </a:cubicBezTo>
                    <a:lnTo>
                      <a:pt x="270183" y="135091"/>
                    </a:lnTo>
                    <a:cubicBezTo>
                      <a:pt x="270183" y="209700"/>
                      <a:pt x="209700" y="270183"/>
                      <a:pt x="135091" y="270183"/>
                    </a:cubicBezTo>
                    <a:lnTo>
                      <a:pt x="135091" y="270183"/>
                    </a:lnTo>
                    <a:cubicBezTo>
                      <a:pt x="60482" y="270183"/>
                      <a:pt x="0" y="209700"/>
                      <a:pt x="0" y="135091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10B981"/>
              </a:solidFill>
            </p:spPr>
          </p:sp>
          <p:sp>
            <p:nvSpPr>
              <p:cNvPr id="35" name="Text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745" y="7180"/>
                <a:ext cx="532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3</a:t>
                </a:r>
                <a:endParaRPr lang="en-US" sz="106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6" name="Text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1383" y="7180"/>
                <a:ext cx="3776" cy="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1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约束条件</a:t>
                </a:r>
                <a:endParaRPr lang="en-US" sz="11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7" name="Text 35"/>
              <p:cNvSpPr/>
              <p:nvPr>
                <p:custDataLst>
                  <p:tags r:id="rId13"/>
                </p:custDataLst>
              </p:nvPr>
            </p:nvSpPr>
            <p:spPr>
              <a:xfrm>
                <a:off x="1383" y="7606"/>
                <a:ext cx="3763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>
                        <a:alpha val="70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"字数控制在500字以内""使用学术语言"</a:t>
                </a:r>
                <a:endPara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38" name="Shape 36"/>
              <p:cNvSpPr/>
              <p:nvPr>
                <p:custDataLst>
                  <p:tags r:id="rId14"/>
                </p:custDataLst>
              </p:nvPr>
            </p:nvSpPr>
            <p:spPr>
              <a:xfrm>
                <a:off x="798" y="8084"/>
                <a:ext cx="425" cy="425"/>
              </a:xfrm>
              <a:custGeom>
                <a:avLst/>
                <a:gdLst/>
                <a:ahLst/>
                <a:cxnLst/>
                <a:rect l="l" t="t" r="r" b="b"/>
                <a:pathLst>
                  <a:path w="270183" h="270183">
                    <a:moveTo>
                      <a:pt x="135091" y="0"/>
                    </a:moveTo>
                    <a:lnTo>
                      <a:pt x="135091" y="0"/>
                    </a:lnTo>
                    <a:cubicBezTo>
                      <a:pt x="209700" y="0"/>
                      <a:pt x="270183" y="60482"/>
                      <a:pt x="270183" y="135091"/>
                    </a:cubicBezTo>
                    <a:lnTo>
                      <a:pt x="270183" y="135091"/>
                    </a:lnTo>
                    <a:cubicBezTo>
                      <a:pt x="270183" y="209700"/>
                      <a:pt x="209700" y="270183"/>
                      <a:pt x="135091" y="270183"/>
                    </a:cubicBezTo>
                    <a:lnTo>
                      <a:pt x="135091" y="270183"/>
                    </a:lnTo>
                    <a:cubicBezTo>
                      <a:pt x="60482" y="270183"/>
                      <a:pt x="0" y="209700"/>
                      <a:pt x="0" y="135091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39" name="Text 37"/>
              <p:cNvSpPr/>
              <p:nvPr>
                <p:custDataLst>
                  <p:tags r:id="rId15"/>
                </p:custDataLst>
              </p:nvPr>
            </p:nvSpPr>
            <p:spPr>
              <a:xfrm>
                <a:off x="745" y="8084"/>
                <a:ext cx="532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 algn="ctr"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4</a:t>
                </a:r>
                <a:endParaRPr lang="en-US" sz="1065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40" name="Text 38"/>
              <p:cNvSpPr/>
              <p:nvPr>
                <p:custDataLst>
                  <p:tags r:id="rId16"/>
                </p:custDataLst>
              </p:nvPr>
            </p:nvSpPr>
            <p:spPr>
              <a:xfrm>
                <a:off x="1383" y="8084"/>
                <a:ext cx="3909" cy="37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1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示例参考</a:t>
                </a:r>
                <a:endParaRPr lang="en-US" sz="11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41" name="Text 39"/>
              <p:cNvSpPr/>
              <p:nvPr>
                <p:custDataLst>
                  <p:tags r:id="rId17"/>
                </p:custDataLst>
              </p:nvPr>
            </p:nvSpPr>
            <p:spPr>
              <a:xfrm>
                <a:off x="1383" y="8510"/>
                <a:ext cx="3896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>
                        <a:alpha val="70000"/>
                      </a:srgb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"参考以下格式：...""类似这样的风格：..."</a:t>
                </a:r>
                <a:endParaRPr lang="en-US" sz="1065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43" name="Shape 41"/>
              <p:cNvSpPr/>
              <p:nvPr/>
            </p:nvSpPr>
            <p:spPr>
              <a:xfrm>
                <a:off x="10056" y="4787"/>
                <a:ext cx="279" cy="319"/>
              </a:xfrm>
              <a:custGeom>
                <a:avLst/>
                <a:gdLst/>
                <a:ahLst/>
                <a:cxnLst/>
                <a:rect l="l" t="t" r="r" b="b"/>
                <a:pathLst>
                  <a:path w="177307" h="202637">
                    <a:moveTo>
                      <a:pt x="31662" y="41161"/>
                    </a:moveTo>
                    <a:cubicBezTo>
                      <a:pt x="36904" y="41161"/>
                      <a:pt x="41161" y="36904"/>
                      <a:pt x="41161" y="31662"/>
                    </a:cubicBezTo>
                    <a:cubicBezTo>
                      <a:pt x="41161" y="26420"/>
                      <a:pt x="36904" y="22163"/>
                      <a:pt x="31662" y="22163"/>
                    </a:cubicBezTo>
                    <a:cubicBezTo>
                      <a:pt x="26420" y="22163"/>
                      <a:pt x="22163" y="26420"/>
                      <a:pt x="22163" y="31662"/>
                    </a:cubicBezTo>
                    <a:cubicBezTo>
                      <a:pt x="22163" y="36904"/>
                      <a:pt x="26420" y="41161"/>
                      <a:pt x="31662" y="41161"/>
                    </a:cubicBezTo>
                    <a:close/>
                    <a:moveTo>
                      <a:pt x="63324" y="31662"/>
                    </a:moveTo>
                    <a:cubicBezTo>
                      <a:pt x="63324" y="44643"/>
                      <a:pt x="55527" y="55804"/>
                      <a:pt x="44327" y="60672"/>
                    </a:cubicBezTo>
                    <a:lnTo>
                      <a:pt x="44327" y="88654"/>
                    </a:lnTo>
                    <a:lnTo>
                      <a:pt x="113983" y="88654"/>
                    </a:lnTo>
                    <a:cubicBezTo>
                      <a:pt x="124471" y="88654"/>
                      <a:pt x="132981" y="80145"/>
                      <a:pt x="132981" y="69657"/>
                    </a:cubicBezTo>
                    <a:lnTo>
                      <a:pt x="132981" y="60672"/>
                    </a:lnTo>
                    <a:cubicBezTo>
                      <a:pt x="121780" y="55804"/>
                      <a:pt x="113983" y="44643"/>
                      <a:pt x="113983" y="31662"/>
                    </a:cubicBezTo>
                    <a:cubicBezTo>
                      <a:pt x="113983" y="14169"/>
                      <a:pt x="128152" y="0"/>
                      <a:pt x="145645" y="0"/>
                    </a:cubicBezTo>
                    <a:cubicBezTo>
                      <a:pt x="163139" y="0"/>
                      <a:pt x="177307" y="14169"/>
                      <a:pt x="177307" y="31662"/>
                    </a:cubicBezTo>
                    <a:cubicBezTo>
                      <a:pt x="177307" y="44643"/>
                      <a:pt x="169511" y="55804"/>
                      <a:pt x="158310" y="60672"/>
                    </a:cubicBezTo>
                    <a:lnTo>
                      <a:pt x="158310" y="69657"/>
                    </a:lnTo>
                    <a:cubicBezTo>
                      <a:pt x="158310" y="94155"/>
                      <a:pt x="138482" y="113983"/>
                      <a:pt x="113983" y="113983"/>
                    </a:cubicBezTo>
                    <a:lnTo>
                      <a:pt x="44327" y="113983"/>
                    </a:lnTo>
                    <a:lnTo>
                      <a:pt x="44327" y="141965"/>
                    </a:lnTo>
                    <a:cubicBezTo>
                      <a:pt x="55527" y="146833"/>
                      <a:pt x="63324" y="157994"/>
                      <a:pt x="63324" y="170975"/>
                    </a:cubicBezTo>
                    <a:cubicBezTo>
                      <a:pt x="63324" y="188468"/>
                      <a:pt x="49155" y="202637"/>
                      <a:pt x="31662" y="202637"/>
                    </a:cubicBezTo>
                    <a:cubicBezTo>
                      <a:pt x="14169" y="202637"/>
                      <a:pt x="0" y="188468"/>
                      <a:pt x="0" y="170975"/>
                    </a:cubicBezTo>
                    <a:cubicBezTo>
                      <a:pt x="0" y="157994"/>
                      <a:pt x="7797" y="146833"/>
                      <a:pt x="18997" y="141965"/>
                    </a:cubicBezTo>
                    <a:lnTo>
                      <a:pt x="18997" y="60712"/>
                    </a:lnTo>
                    <a:cubicBezTo>
                      <a:pt x="7797" y="55804"/>
                      <a:pt x="0" y="44643"/>
                      <a:pt x="0" y="31662"/>
                    </a:cubicBezTo>
                    <a:cubicBezTo>
                      <a:pt x="0" y="14169"/>
                      <a:pt x="14169" y="0"/>
                      <a:pt x="31662" y="0"/>
                    </a:cubicBezTo>
                    <a:cubicBezTo>
                      <a:pt x="49155" y="0"/>
                      <a:pt x="63324" y="14169"/>
                      <a:pt x="63324" y="31662"/>
                    </a:cubicBezTo>
                    <a:close/>
                    <a:moveTo>
                      <a:pt x="155144" y="31662"/>
                    </a:moveTo>
                    <a:cubicBezTo>
                      <a:pt x="155144" y="26420"/>
                      <a:pt x="150888" y="22163"/>
                      <a:pt x="145645" y="22163"/>
                    </a:cubicBezTo>
                    <a:cubicBezTo>
                      <a:pt x="140403" y="22163"/>
                      <a:pt x="136147" y="26420"/>
                      <a:pt x="136147" y="31662"/>
                    </a:cubicBezTo>
                    <a:cubicBezTo>
                      <a:pt x="136147" y="36904"/>
                      <a:pt x="140403" y="41161"/>
                      <a:pt x="145645" y="41161"/>
                    </a:cubicBezTo>
                    <a:cubicBezTo>
                      <a:pt x="150888" y="41161"/>
                      <a:pt x="155144" y="36904"/>
                      <a:pt x="155144" y="31662"/>
                    </a:cubicBezTo>
                    <a:close/>
                    <a:moveTo>
                      <a:pt x="31662" y="180474"/>
                    </a:moveTo>
                    <a:cubicBezTo>
                      <a:pt x="36904" y="180474"/>
                      <a:pt x="41161" y="176217"/>
                      <a:pt x="41161" y="170975"/>
                    </a:cubicBezTo>
                    <a:cubicBezTo>
                      <a:pt x="41161" y="165733"/>
                      <a:pt x="36904" y="161476"/>
                      <a:pt x="31662" y="161476"/>
                    </a:cubicBezTo>
                    <a:cubicBezTo>
                      <a:pt x="26420" y="161476"/>
                      <a:pt x="22163" y="165733"/>
                      <a:pt x="22163" y="170975"/>
                    </a:cubicBezTo>
                    <a:cubicBezTo>
                      <a:pt x="22163" y="176217"/>
                      <a:pt x="26420" y="180474"/>
                      <a:pt x="31662" y="180474"/>
                    </a:cubicBezTo>
                    <a:close/>
                  </a:path>
                </a:pathLst>
              </a:custGeom>
              <a:solidFill>
                <a:srgbClr val="10B981"/>
              </a:solidFill>
            </p:spPr>
          </p:sp>
          <p:sp>
            <p:nvSpPr>
              <p:cNvPr id="44" name="Text 42"/>
              <p:cNvSpPr/>
              <p:nvPr/>
            </p:nvSpPr>
            <p:spPr>
              <a:xfrm>
                <a:off x="10395" y="4734"/>
                <a:ext cx="8164" cy="4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10000"/>
                  </a:lnSpc>
                </a:pPr>
                <a:r>
                  <a:rPr lang="en-US" sz="159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limama ShuHeiTi" pitchFamily="34" charset="-120"/>
                  </a:rPr>
                  <a:t>迭代对话演示</a:t>
                </a:r>
                <a:endParaRPr lang="en-US" sz="1595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endParaRPr>
              </a:p>
            </p:txBody>
          </p:sp>
          <p:sp>
            <p:nvSpPr>
              <p:cNvPr id="45" name="Shape 43"/>
              <p:cNvSpPr/>
              <p:nvPr/>
            </p:nvSpPr>
            <p:spPr>
              <a:xfrm>
                <a:off x="9996" y="5372"/>
                <a:ext cx="8403" cy="4627"/>
              </a:xfrm>
              <a:custGeom>
                <a:avLst/>
                <a:gdLst/>
                <a:ahLst/>
                <a:cxnLst/>
                <a:rect l="l" t="t" r="r" b="b"/>
                <a:pathLst>
                  <a:path w="5336111" h="2938238">
                    <a:moveTo>
                      <a:pt x="67550" y="0"/>
                    </a:moveTo>
                    <a:lnTo>
                      <a:pt x="5268561" y="0"/>
                    </a:lnTo>
                    <a:cubicBezTo>
                      <a:pt x="5305868" y="0"/>
                      <a:pt x="5336111" y="30243"/>
                      <a:pt x="5336111" y="67550"/>
                    </a:cubicBezTo>
                    <a:lnTo>
                      <a:pt x="5336111" y="2870688"/>
                    </a:lnTo>
                    <a:cubicBezTo>
                      <a:pt x="5336111" y="2907995"/>
                      <a:pt x="5305868" y="2938238"/>
                      <a:pt x="5268561" y="2938238"/>
                    </a:cubicBezTo>
                    <a:lnTo>
                      <a:pt x="67550" y="2938238"/>
                    </a:lnTo>
                    <a:cubicBezTo>
                      <a:pt x="30243" y="2938238"/>
                      <a:pt x="0" y="2907995"/>
                      <a:pt x="0" y="2870688"/>
                    </a:cubicBezTo>
                    <a:lnTo>
                      <a:pt x="0" y="67550"/>
                    </a:lnTo>
                    <a:cubicBezTo>
                      <a:pt x="0" y="30268"/>
                      <a:pt x="30268" y="0"/>
                      <a:pt x="67550" y="0"/>
                    </a:cubicBezTo>
                    <a:close/>
                  </a:path>
                </a:pathLst>
              </a:custGeom>
              <a:solidFill>
                <a:srgbClr val="F8F9FA"/>
              </a:solidFill>
            </p:spPr>
          </p:sp>
          <p:sp>
            <p:nvSpPr>
              <p:cNvPr id="46" name="Shape 44"/>
              <p:cNvSpPr/>
              <p:nvPr/>
            </p:nvSpPr>
            <p:spPr>
              <a:xfrm>
                <a:off x="14780" y="5584"/>
                <a:ext cx="3404" cy="532"/>
              </a:xfrm>
              <a:custGeom>
                <a:avLst/>
                <a:gdLst/>
                <a:ahLst/>
                <a:cxnLst/>
                <a:rect l="l" t="t" r="r" b="b"/>
                <a:pathLst>
                  <a:path w="2161463" h="337729">
                    <a:moveTo>
                      <a:pt x="135091" y="0"/>
                    </a:moveTo>
                    <a:lnTo>
                      <a:pt x="2127690" y="0"/>
                    </a:lnTo>
                    <a:cubicBezTo>
                      <a:pt x="2146342" y="0"/>
                      <a:pt x="2161463" y="15121"/>
                      <a:pt x="2161463" y="33773"/>
                    </a:cubicBezTo>
                    <a:lnTo>
                      <a:pt x="2161463" y="202637"/>
                    </a:lnTo>
                    <a:cubicBezTo>
                      <a:pt x="2161463" y="277246"/>
                      <a:pt x="2100980" y="337729"/>
                      <a:pt x="2026371" y="337729"/>
                    </a:cubicBezTo>
                    <a:lnTo>
                      <a:pt x="135091" y="337729"/>
                    </a:lnTo>
                    <a:cubicBezTo>
                      <a:pt x="60482" y="337729"/>
                      <a:pt x="0" y="277246"/>
                      <a:pt x="0" y="202637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47" name="Text 45"/>
              <p:cNvSpPr/>
              <p:nvPr/>
            </p:nvSpPr>
            <p:spPr>
              <a:xfrm>
                <a:off x="14992" y="5691"/>
                <a:ext cx="3085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把策划案的预算部分再细化一下</a:t>
                </a:r>
                <a:endParaRPr lang="en-US" sz="1065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48" name="Shape 46"/>
              <p:cNvSpPr/>
              <p:nvPr/>
            </p:nvSpPr>
            <p:spPr>
              <a:xfrm>
                <a:off x="10209" y="6276"/>
                <a:ext cx="2686" cy="2127"/>
              </a:xfrm>
              <a:custGeom>
                <a:avLst/>
                <a:gdLst/>
                <a:ahLst/>
                <a:cxnLst/>
                <a:rect l="l" t="t" r="r" b="b"/>
                <a:pathLst>
                  <a:path w="1705529" h="1350914">
                    <a:moveTo>
                      <a:pt x="33773" y="0"/>
                    </a:moveTo>
                    <a:lnTo>
                      <a:pt x="1570438" y="0"/>
                    </a:lnTo>
                    <a:cubicBezTo>
                      <a:pt x="1644997" y="0"/>
                      <a:pt x="1705529" y="60532"/>
                      <a:pt x="1705529" y="135091"/>
                    </a:cubicBezTo>
                    <a:lnTo>
                      <a:pt x="1705529" y="1215823"/>
                    </a:lnTo>
                    <a:cubicBezTo>
                      <a:pt x="1705529" y="1290382"/>
                      <a:pt x="1644997" y="1350914"/>
                      <a:pt x="1570438" y="1350914"/>
                    </a:cubicBezTo>
                    <a:lnTo>
                      <a:pt x="135091" y="1350914"/>
                    </a:lnTo>
                    <a:cubicBezTo>
                      <a:pt x="60532" y="1350914"/>
                      <a:pt x="0" y="1290382"/>
                      <a:pt x="0" y="1215823"/>
                    </a:cubicBezTo>
                    <a:lnTo>
                      <a:pt x="0" y="33773"/>
                    </a:lnTo>
                    <a:cubicBezTo>
                      <a:pt x="0" y="15121"/>
                      <a:pt x="15121" y="0"/>
                      <a:pt x="337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effectLst>
                <a:outerShdw blurRad="25330" dist="8443" dir="5400000" algn="bl" rotWithShape="0">
                  <a:srgbClr val="000000">
                    <a:alpha val="10196"/>
                  </a:srgbClr>
                </a:outerShdw>
              </a:effectLst>
            </p:spPr>
          </p:sp>
          <p:sp>
            <p:nvSpPr>
              <p:cNvPr id="49" name="Text 47"/>
              <p:cNvSpPr/>
              <p:nvPr/>
            </p:nvSpPr>
            <p:spPr>
              <a:xfrm>
                <a:off x="10421" y="6382"/>
                <a:ext cx="2367" cy="1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💰 详细预算方案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宣传海报印刷：80元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垃圾分类工具包：150元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奖品购置：120元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饮用水：50元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1065" b="1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总计：400元</a:t>
                </a:r>
                <a:endParaRPr 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Shape 48"/>
              <p:cNvSpPr/>
              <p:nvPr/>
            </p:nvSpPr>
            <p:spPr>
              <a:xfrm>
                <a:off x="14771" y="8563"/>
                <a:ext cx="3417" cy="532"/>
              </a:xfrm>
              <a:custGeom>
                <a:avLst/>
                <a:gdLst/>
                <a:ahLst/>
                <a:cxnLst/>
                <a:rect l="l" t="t" r="r" b="b"/>
                <a:pathLst>
                  <a:path w="2169906" h="337729">
                    <a:moveTo>
                      <a:pt x="135091" y="0"/>
                    </a:moveTo>
                    <a:lnTo>
                      <a:pt x="2136133" y="0"/>
                    </a:lnTo>
                    <a:cubicBezTo>
                      <a:pt x="2154785" y="0"/>
                      <a:pt x="2169906" y="15121"/>
                      <a:pt x="2169906" y="33773"/>
                    </a:cubicBezTo>
                    <a:lnTo>
                      <a:pt x="2169906" y="202637"/>
                    </a:lnTo>
                    <a:cubicBezTo>
                      <a:pt x="2169906" y="277246"/>
                      <a:pt x="2109423" y="337729"/>
                      <a:pt x="2034814" y="337729"/>
                    </a:cubicBezTo>
                    <a:lnTo>
                      <a:pt x="135091" y="337729"/>
                    </a:lnTo>
                    <a:cubicBezTo>
                      <a:pt x="60482" y="337729"/>
                      <a:pt x="0" y="277246"/>
                      <a:pt x="0" y="202637"/>
                    </a:cubicBezTo>
                    <a:lnTo>
                      <a:pt x="0" y="135091"/>
                    </a:lnTo>
                    <a:cubicBezTo>
                      <a:pt x="0" y="60482"/>
                      <a:pt x="60482" y="0"/>
                      <a:pt x="135091" y="0"/>
                    </a:cubicBezTo>
                    <a:close/>
                  </a:path>
                </a:pathLst>
              </a:custGeom>
              <a:solidFill>
                <a:srgbClr val="2563EB"/>
              </a:solidFill>
            </p:spPr>
          </p:sp>
          <p:sp>
            <p:nvSpPr>
              <p:cNvPr id="51" name="Text 49"/>
              <p:cNvSpPr/>
              <p:nvPr/>
            </p:nvSpPr>
            <p:spPr>
              <a:xfrm>
                <a:off x="14984" y="8669"/>
                <a:ext cx="3098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用更口语化的方式解释MoE架构</a:t>
                </a:r>
                <a:endParaRPr lang="en-US" sz="1065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  <p:sp>
            <p:nvSpPr>
              <p:cNvPr id="52" name="Shape 50"/>
              <p:cNvSpPr/>
              <p:nvPr/>
            </p:nvSpPr>
            <p:spPr>
              <a:xfrm>
                <a:off x="10209" y="9254"/>
                <a:ext cx="4414" cy="532"/>
              </a:xfrm>
              <a:custGeom>
                <a:avLst/>
                <a:gdLst/>
                <a:ahLst/>
                <a:cxnLst/>
                <a:rect l="l" t="t" r="r" b="b"/>
                <a:pathLst>
                  <a:path w="2803147" h="337729">
                    <a:moveTo>
                      <a:pt x="33773" y="0"/>
                    </a:moveTo>
                    <a:lnTo>
                      <a:pt x="2668055" y="0"/>
                    </a:lnTo>
                    <a:cubicBezTo>
                      <a:pt x="2742664" y="0"/>
                      <a:pt x="2803147" y="60482"/>
                      <a:pt x="2803147" y="135091"/>
                    </a:cubicBezTo>
                    <a:lnTo>
                      <a:pt x="2803147" y="202637"/>
                    </a:lnTo>
                    <a:cubicBezTo>
                      <a:pt x="2803147" y="277246"/>
                      <a:pt x="2742664" y="337729"/>
                      <a:pt x="2668055" y="337729"/>
                    </a:cubicBezTo>
                    <a:lnTo>
                      <a:pt x="135091" y="337729"/>
                    </a:lnTo>
                    <a:cubicBezTo>
                      <a:pt x="60482" y="337729"/>
                      <a:pt x="0" y="277246"/>
                      <a:pt x="0" y="202637"/>
                    </a:cubicBezTo>
                    <a:lnTo>
                      <a:pt x="0" y="33773"/>
                    </a:lnTo>
                    <a:cubicBezTo>
                      <a:pt x="0" y="15121"/>
                      <a:pt x="15121" y="0"/>
                      <a:pt x="337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effectLst>
                <a:outerShdw blurRad="25330" dist="8443" dir="5400000" algn="bl" rotWithShape="0">
                  <a:srgbClr val="000000">
                    <a:alpha val="10196"/>
                  </a:srgbClr>
                </a:outerShdw>
              </a:effectLst>
            </p:spPr>
          </p:sp>
          <p:sp>
            <p:nvSpPr>
              <p:cNvPr id="53" name="Text 51"/>
              <p:cNvSpPr/>
              <p:nvPr/>
            </p:nvSpPr>
            <p:spPr>
              <a:xfrm>
                <a:off x="10421" y="9361"/>
                <a:ext cx="4095" cy="31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/>
              <a:lstStyle/>
              <a:p>
                <a:pPr>
                  <a:lnSpc>
                    <a:spcPct val="130000"/>
                  </a:lnSpc>
                </a:pPr>
                <a:r>
                  <a:rPr lang="en-US" sz="1065" dirty="0">
                    <a:solidFill>
                      <a:srgbClr val="1E293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MiSans" pitchFamily="34" charset="-120"/>
                  </a:rPr>
                  <a:t>MoE就像是一家大公司，里面有好多专家...</a:t>
                </a:r>
                <a:endParaRPr lang="en-US" sz="1065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endParaRPr>
              </a:p>
            </p:txBody>
          </p:sp>
        </p:grpSp>
      </p:grpSp>
      <p:pic>
        <p:nvPicPr>
          <p:cNvPr id="54" name="图片 53" descr="DJI_0115"/>
          <p:cNvPicPr>
            <a:picLocks noChangeAspect="1"/>
          </p:cNvPicPr>
          <p:nvPr userDrawn="1"/>
        </p:nvPicPr>
        <p:blipFill>
          <a:blip r:embed="rId18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5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59" name="组合 58"/>
          <p:cNvGrpSpPr/>
          <p:nvPr>
            <p:custDataLst>
              <p:tags r:id="rId19"/>
            </p:custDataLst>
          </p:nvPr>
        </p:nvGrpSpPr>
        <p:grpSpPr>
          <a:xfrm>
            <a:off x="359410" y="1118235"/>
            <a:ext cx="9785512" cy="398780"/>
            <a:chOff x="371" y="485"/>
            <a:chExt cx="13530" cy="628"/>
          </a:xfrm>
        </p:grpSpPr>
        <p:sp>
          <p:nvSpPr>
            <p:cNvPr id="60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61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62" name="文本框 61"/>
            <p:cNvSpPr txBox="1"/>
            <p:nvPr>
              <p:custDataLst>
                <p:tags r:id="rId20"/>
              </p:custDataLst>
            </p:nvPr>
          </p:nvSpPr>
          <p:spPr>
            <a:xfrm>
              <a:off x="1657" y="485"/>
              <a:ext cx="1224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>
                <a:lnSpc>
                  <a:spcPts val="2400"/>
                </a:lnSpc>
                <a:buClrTx/>
                <a:buSzTx/>
                <a:buFontTx/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3.2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第二步：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让AI"懂你"——多轮对话与提示词优化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3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组合 46"/>
          <p:cNvGrpSpPr/>
          <p:nvPr/>
        </p:nvGrpSpPr>
        <p:grpSpPr>
          <a:xfrm>
            <a:off x="400050" y="1579880"/>
            <a:ext cx="11407140" cy="1162050"/>
            <a:chOff x="630" y="2488"/>
            <a:chExt cx="17964" cy="1830"/>
          </a:xfrm>
        </p:grpSpPr>
        <p:sp>
          <p:nvSpPr>
            <p:cNvPr id="5" name="Shape 3"/>
            <p:cNvSpPr/>
            <p:nvPr/>
          </p:nvSpPr>
          <p:spPr>
            <a:xfrm>
              <a:off x="630" y="2488"/>
              <a:ext cx="5805" cy="1830"/>
            </a:xfrm>
            <a:custGeom>
              <a:avLst/>
              <a:gdLst/>
              <a:ahLst/>
              <a:cxnLst/>
              <a:rect l="l" t="t" r="r" b="b"/>
              <a:pathLst>
                <a:path w="3686175" h="1162050">
                  <a:moveTo>
                    <a:pt x="38100" y="0"/>
                  </a:moveTo>
                  <a:lnTo>
                    <a:pt x="3571876" y="0"/>
                  </a:lnTo>
                  <a:cubicBezTo>
                    <a:pt x="3635001" y="0"/>
                    <a:pt x="3686175" y="51174"/>
                    <a:pt x="3686175" y="114299"/>
                  </a:cubicBezTo>
                  <a:lnTo>
                    <a:pt x="3686175" y="1047751"/>
                  </a:lnTo>
                  <a:cubicBezTo>
                    <a:pt x="3686175" y="1110876"/>
                    <a:pt x="3635001" y="1162050"/>
                    <a:pt x="3571876" y="1162050"/>
                  </a:cubicBez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6" name="Shape 4"/>
            <p:cNvSpPr/>
            <p:nvPr/>
          </p:nvSpPr>
          <p:spPr>
            <a:xfrm>
              <a:off x="630" y="2488"/>
              <a:ext cx="60" cy="1830"/>
            </a:xfrm>
            <a:custGeom>
              <a:avLst/>
              <a:gdLst/>
              <a:ahLst/>
              <a:cxnLst/>
              <a:rect l="l" t="t" r="r" b="b"/>
              <a:pathLst>
                <a:path w="38100" h="1162050">
                  <a:moveTo>
                    <a:pt x="38100" y="0"/>
                  </a:moveTo>
                  <a:lnTo>
                    <a:pt x="38100" y="0"/>
                  </a:lnTo>
                  <a:lnTo>
                    <a:pt x="38100" y="1162050"/>
                  </a:ln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7" name="Shape 5"/>
            <p:cNvSpPr/>
            <p:nvPr/>
          </p:nvSpPr>
          <p:spPr>
            <a:xfrm>
              <a:off x="1016" y="2728"/>
              <a:ext cx="338" cy="450"/>
            </a:xfrm>
            <a:custGeom>
              <a:avLst/>
              <a:gdLst/>
              <a:ahLst/>
              <a:cxnLst/>
              <a:rect l="l" t="t" r="r" b="b"/>
              <a:pathLst>
                <a:path w="214313" h="285750">
                  <a:moveTo>
                    <a:pt x="35719" y="0"/>
                  </a:moveTo>
                  <a:cubicBezTo>
                    <a:pt x="16018" y="0"/>
                    <a:pt x="0" y="16018"/>
                    <a:pt x="0" y="35719"/>
                  </a:cubicBezTo>
                  <a:lnTo>
                    <a:pt x="0" y="250031"/>
                  </a:lnTo>
                  <a:cubicBezTo>
                    <a:pt x="0" y="269732"/>
                    <a:pt x="16018" y="285750"/>
                    <a:pt x="35719" y="285750"/>
                  </a:cubicBezTo>
                  <a:lnTo>
                    <a:pt x="178594" y="285750"/>
                  </a:lnTo>
                  <a:cubicBezTo>
                    <a:pt x="198295" y="285750"/>
                    <a:pt x="214313" y="269732"/>
                    <a:pt x="214313" y="250031"/>
                  </a:cubicBezTo>
                  <a:lnTo>
                    <a:pt x="214313" y="35719"/>
                  </a:lnTo>
                  <a:cubicBezTo>
                    <a:pt x="214313" y="16018"/>
                    <a:pt x="198295" y="0"/>
                    <a:pt x="178594" y="0"/>
                  </a:cubicBezTo>
                  <a:lnTo>
                    <a:pt x="35719" y="0"/>
                  </a:lnTo>
                  <a:close/>
                  <a:moveTo>
                    <a:pt x="53578" y="35719"/>
                  </a:moveTo>
                  <a:lnTo>
                    <a:pt x="160734" y="35719"/>
                  </a:lnTo>
                  <a:cubicBezTo>
                    <a:pt x="170613" y="35719"/>
                    <a:pt x="178594" y="43700"/>
                    <a:pt x="178594" y="53578"/>
                  </a:cubicBezTo>
                  <a:lnTo>
                    <a:pt x="178594" y="71438"/>
                  </a:lnTo>
                  <a:cubicBezTo>
                    <a:pt x="178594" y="81316"/>
                    <a:pt x="170613" y="89297"/>
                    <a:pt x="160734" y="89297"/>
                  </a:cubicBezTo>
                  <a:lnTo>
                    <a:pt x="53578" y="89297"/>
                  </a:lnTo>
                  <a:cubicBezTo>
                    <a:pt x="43700" y="89297"/>
                    <a:pt x="35719" y="81316"/>
                    <a:pt x="35719" y="71438"/>
                  </a:cubicBezTo>
                  <a:lnTo>
                    <a:pt x="35719" y="53578"/>
                  </a:lnTo>
                  <a:cubicBezTo>
                    <a:pt x="35719" y="43700"/>
                    <a:pt x="43700" y="35719"/>
                    <a:pt x="53578" y="35719"/>
                  </a:cubicBezTo>
                  <a:close/>
                  <a:moveTo>
                    <a:pt x="62508" y="129480"/>
                  </a:moveTo>
                  <a:cubicBezTo>
                    <a:pt x="62508" y="136873"/>
                    <a:pt x="56506" y="142875"/>
                    <a:pt x="49113" y="142875"/>
                  </a:cubicBezTo>
                  <a:cubicBezTo>
                    <a:pt x="41721" y="142875"/>
                    <a:pt x="35719" y="136873"/>
                    <a:pt x="35719" y="129480"/>
                  </a:cubicBezTo>
                  <a:cubicBezTo>
                    <a:pt x="35719" y="122088"/>
                    <a:pt x="41721" y="116086"/>
                    <a:pt x="49113" y="116086"/>
                  </a:cubicBezTo>
                  <a:cubicBezTo>
                    <a:pt x="56506" y="116086"/>
                    <a:pt x="62508" y="122088"/>
                    <a:pt x="62508" y="129480"/>
                  </a:cubicBezTo>
                  <a:close/>
                  <a:moveTo>
                    <a:pt x="107156" y="142875"/>
                  </a:moveTo>
                  <a:cubicBezTo>
                    <a:pt x="99764" y="142875"/>
                    <a:pt x="93762" y="136873"/>
                    <a:pt x="93762" y="129480"/>
                  </a:cubicBezTo>
                  <a:cubicBezTo>
                    <a:pt x="93762" y="122088"/>
                    <a:pt x="99764" y="116086"/>
                    <a:pt x="107156" y="116086"/>
                  </a:cubicBezTo>
                  <a:cubicBezTo>
                    <a:pt x="114549" y="116086"/>
                    <a:pt x="120551" y="122088"/>
                    <a:pt x="120551" y="129480"/>
                  </a:cubicBezTo>
                  <a:cubicBezTo>
                    <a:pt x="120551" y="136873"/>
                    <a:pt x="114549" y="142875"/>
                    <a:pt x="107156" y="142875"/>
                  </a:cubicBezTo>
                  <a:close/>
                  <a:moveTo>
                    <a:pt x="178594" y="129480"/>
                  </a:moveTo>
                  <a:cubicBezTo>
                    <a:pt x="178594" y="136873"/>
                    <a:pt x="172592" y="142875"/>
                    <a:pt x="165199" y="142875"/>
                  </a:cubicBezTo>
                  <a:cubicBezTo>
                    <a:pt x="157807" y="142875"/>
                    <a:pt x="151805" y="136873"/>
                    <a:pt x="151805" y="129480"/>
                  </a:cubicBezTo>
                  <a:cubicBezTo>
                    <a:pt x="151805" y="122088"/>
                    <a:pt x="157807" y="116086"/>
                    <a:pt x="165199" y="116086"/>
                  </a:cubicBezTo>
                  <a:cubicBezTo>
                    <a:pt x="172592" y="116086"/>
                    <a:pt x="178594" y="122088"/>
                    <a:pt x="178594" y="129480"/>
                  </a:cubicBezTo>
                  <a:close/>
                  <a:moveTo>
                    <a:pt x="49113" y="196453"/>
                  </a:moveTo>
                  <a:cubicBezTo>
                    <a:pt x="41721" y="196453"/>
                    <a:pt x="35719" y="190451"/>
                    <a:pt x="35719" y="183059"/>
                  </a:cubicBezTo>
                  <a:cubicBezTo>
                    <a:pt x="35719" y="175666"/>
                    <a:pt x="41721" y="169664"/>
                    <a:pt x="49113" y="169664"/>
                  </a:cubicBezTo>
                  <a:cubicBezTo>
                    <a:pt x="56506" y="169664"/>
                    <a:pt x="62508" y="175666"/>
                    <a:pt x="62508" y="183059"/>
                  </a:cubicBezTo>
                  <a:cubicBezTo>
                    <a:pt x="62508" y="190451"/>
                    <a:pt x="56506" y="196453"/>
                    <a:pt x="49113" y="196453"/>
                  </a:cubicBezTo>
                  <a:close/>
                  <a:moveTo>
                    <a:pt x="120551" y="183059"/>
                  </a:moveTo>
                  <a:cubicBezTo>
                    <a:pt x="120551" y="190451"/>
                    <a:pt x="114549" y="196453"/>
                    <a:pt x="107156" y="196453"/>
                  </a:cubicBezTo>
                  <a:cubicBezTo>
                    <a:pt x="99764" y="196453"/>
                    <a:pt x="93762" y="190451"/>
                    <a:pt x="93762" y="183059"/>
                  </a:cubicBezTo>
                  <a:cubicBezTo>
                    <a:pt x="93762" y="175666"/>
                    <a:pt x="99764" y="169664"/>
                    <a:pt x="107156" y="169664"/>
                  </a:cubicBezTo>
                  <a:cubicBezTo>
                    <a:pt x="114549" y="169664"/>
                    <a:pt x="120551" y="175666"/>
                    <a:pt x="120551" y="183059"/>
                  </a:cubicBezTo>
                  <a:close/>
                  <a:moveTo>
                    <a:pt x="165199" y="196453"/>
                  </a:moveTo>
                  <a:cubicBezTo>
                    <a:pt x="157807" y="196453"/>
                    <a:pt x="151805" y="190451"/>
                    <a:pt x="151805" y="183059"/>
                  </a:cubicBezTo>
                  <a:cubicBezTo>
                    <a:pt x="151805" y="175666"/>
                    <a:pt x="157807" y="169664"/>
                    <a:pt x="165199" y="169664"/>
                  </a:cubicBezTo>
                  <a:cubicBezTo>
                    <a:pt x="172592" y="169664"/>
                    <a:pt x="178594" y="175666"/>
                    <a:pt x="178594" y="183059"/>
                  </a:cubicBezTo>
                  <a:cubicBezTo>
                    <a:pt x="178594" y="190451"/>
                    <a:pt x="172592" y="196453"/>
                    <a:pt x="165199" y="196453"/>
                  </a:cubicBezTo>
                  <a:close/>
                  <a:moveTo>
                    <a:pt x="35719" y="236637"/>
                  </a:moveTo>
                  <a:cubicBezTo>
                    <a:pt x="35719" y="229214"/>
                    <a:pt x="41690" y="223242"/>
                    <a:pt x="49113" y="223242"/>
                  </a:cubicBezTo>
                  <a:lnTo>
                    <a:pt x="111621" y="223242"/>
                  </a:lnTo>
                  <a:cubicBezTo>
                    <a:pt x="119044" y="223242"/>
                    <a:pt x="125016" y="229214"/>
                    <a:pt x="125016" y="236637"/>
                  </a:cubicBezTo>
                  <a:cubicBezTo>
                    <a:pt x="125016" y="244060"/>
                    <a:pt x="119044" y="250031"/>
                    <a:pt x="111621" y="250031"/>
                  </a:cubicBezTo>
                  <a:lnTo>
                    <a:pt x="49113" y="250031"/>
                  </a:lnTo>
                  <a:cubicBezTo>
                    <a:pt x="41690" y="250031"/>
                    <a:pt x="35719" y="244060"/>
                    <a:pt x="35719" y="236637"/>
                  </a:cubicBezTo>
                  <a:close/>
                  <a:moveTo>
                    <a:pt x="165199" y="223242"/>
                  </a:moveTo>
                  <a:cubicBezTo>
                    <a:pt x="172622" y="223242"/>
                    <a:pt x="178594" y="229214"/>
                    <a:pt x="178594" y="236637"/>
                  </a:cubicBezTo>
                  <a:cubicBezTo>
                    <a:pt x="178594" y="244060"/>
                    <a:pt x="172622" y="250031"/>
                    <a:pt x="165199" y="250031"/>
                  </a:cubicBezTo>
                  <a:cubicBezTo>
                    <a:pt x="157776" y="250031"/>
                    <a:pt x="151805" y="244060"/>
                    <a:pt x="151805" y="236637"/>
                  </a:cubicBezTo>
                  <a:cubicBezTo>
                    <a:pt x="151805" y="229214"/>
                    <a:pt x="157776" y="223242"/>
                    <a:pt x="165199" y="223242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8" name="Text 6"/>
            <p:cNvSpPr/>
            <p:nvPr/>
          </p:nvSpPr>
          <p:spPr>
            <a:xfrm>
              <a:off x="1643" y="2743"/>
              <a:ext cx="1650" cy="4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50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代码解释器</a:t>
              </a:r>
              <a:endParaRPr lang="en-US" sz="150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900" y="3298"/>
              <a:ext cx="5415" cy="7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20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执行代码进行数据计算、分析、可视化，突破AI的数学计算限制</a:t>
              </a:r>
              <a:endParaRPr lang="en-US" sz="120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0" name="Shape 8"/>
            <p:cNvSpPr/>
            <p:nvPr/>
          </p:nvSpPr>
          <p:spPr>
            <a:xfrm>
              <a:off x="6710" y="2488"/>
              <a:ext cx="5805" cy="1830"/>
            </a:xfrm>
            <a:custGeom>
              <a:avLst/>
              <a:gdLst/>
              <a:ahLst/>
              <a:cxnLst/>
              <a:rect l="l" t="t" r="r" b="b"/>
              <a:pathLst>
                <a:path w="3686175" h="1162050">
                  <a:moveTo>
                    <a:pt x="38100" y="0"/>
                  </a:moveTo>
                  <a:lnTo>
                    <a:pt x="3571876" y="0"/>
                  </a:lnTo>
                  <a:cubicBezTo>
                    <a:pt x="3635001" y="0"/>
                    <a:pt x="3686175" y="51174"/>
                    <a:pt x="3686175" y="114299"/>
                  </a:cubicBezTo>
                  <a:lnTo>
                    <a:pt x="3686175" y="1047751"/>
                  </a:lnTo>
                  <a:cubicBezTo>
                    <a:pt x="3686175" y="1110876"/>
                    <a:pt x="3635001" y="1162050"/>
                    <a:pt x="3571876" y="1162050"/>
                  </a:cubicBez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11" name="Shape 9"/>
            <p:cNvSpPr/>
            <p:nvPr/>
          </p:nvSpPr>
          <p:spPr>
            <a:xfrm>
              <a:off x="6710" y="2488"/>
              <a:ext cx="60" cy="1830"/>
            </a:xfrm>
            <a:custGeom>
              <a:avLst/>
              <a:gdLst/>
              <a:ahLst/>
              <a:cxnLst/>
              <a:rect l="l" t="t" r="r" b="b"/>
              <a:pathLst>
                <a:path w="38100" h="1162050">
                  <a:moveTo>
                    <a:pt x="38100" y="0"/>
                  </a:moveTo>
                  <a:lnTo>
                    <a:pt x="38100" y="0"/>
                  </a:lnTo>
                  <a:lnTo>
                    <a:pt x="38100" y="1162050"/>
                  </a:ln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12" name="Shape 10"/>
            <p:cNvSpPr/>
            <p:nvPr/>
          </p:nvSpPr>
          <p:spPr>
            <a:xfrm>
              <a:off x="7040" y="2728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232172" y="116086"/>
                  </a:moveTo>
                  <a:cubicBezTo>
                    <a:pt x="232172" y="141703"/>
                    <a:pt x="223856" y="165367"/>
                    <a:pt x="209848" y="184565"/>
                  </a:cubicBezTo>
                  <a:lnTo>
                    <a:pt x="280504" y="255277"/>
                  </a:lnTo>
                  <a:cubicBezTo>
                    <a:pt x="287480" y="262254"/>
                    <a:pt x="287480" y="273583"/>
                    <a:pt x="280504" y="280560"/>
                  </a:cubicBezTo>
                  <a:cubicBezTo>
                    <a:pt x="273527" y="287536"/>
                    <a:pt x="262198" y="287536"/>
                    <a:pt x="255222" y="280560"/>
                  </a:cubicBezTo>
                  <a:lnTo>
                    <a:pt x="184565" y="209848"/>
                  </a:lnTo>
                  <a:cubicBezTo>
                    <a:pt x="165367" y="223856"/>
                    <a:pt x="141703" y="232172"/>
                    <a:pt x="116086" y="232172"/>
                  </a:cubicBezTo>
                  <a:cubicBezTo>
                    <a:pt x="51960" y="232172"/>
                    <a:pt x="0" y="180212"/>
                    <a:pt x="0" y="116086"/>
                  </a:cubicBezTo>
                  <a:cubicBezTo>
                    <a:pt x="0" y="51960"/>
                    <a:pt x="51960" y="0"/>
                    <a:pt x="116086" y="0"/>
                  </a:cubicBezTo>
                  <a:cubicBezTo>
                    <a:pt x="180212" y="0"/>
                    <a:pt x="232172" y="51960"/>
                    <a:pt x="232172" y="116086"/>
                  </a:cubicBezTo>
                  <a:close/>
                  <a:moveTo>
                    <a:pt x="116086" y="196453"/>
                  </a:moveTo>
                  <a:cubicBezTo>
                    <a:pt x="160442" y="196453"/>
                    <a:pt x="196453" y="160442"/>
                    <a:pt x="196453" y="116086"/>
                  </a:cubicBezTo>
                  <a:cubicBezTo>
                    <a:pt x="196453" y="71730"/>
                    <a:pt x="160442" y="35719"/>
                    <a:pt x="116086" y="35719"/>
                  </a:cubicBezTo>
                  <a:cubicBezTo>
                    <a:pt x="71730" y="35719"/>
                    <a:pt x="35719" y="71730"/>
                    <a:pt x="35719" y="116086"/>
                  </a:cubicBezTo>
                  <a:cubicBezTo>
                    <a:pt x="35719" y="160442"/>
                    <a:pt x="71730" y="196453"/>
                    <a:pt x="116086" y="196453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13" name="Text 11"/>
            <p:cNvSpPr/>
            <p:nvPr/>
          </p:nvSpPr>
          <p:spPr>
            <a:xfrm>
              <a:off x="7723" y="2743"/>
              <a:ext cx="1350" cy="4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50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搜索工具</a:t>
              </a:r>
              <a:endParaRPr lang="en-US" sz="150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6980" y="3298"/>
              <a:ext cx="5415" cy="7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20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实时检索互联网最新信息，获取训练数据之外的知识</a:t>
              </a:r>
              <a:endParaRPr lang="en-US" sz="120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15" name="Shape 13"/>
            <p:cNvSpPr/>
            <p:nvPr/>
          </p:nvSpPr>
          <p:spPr>
            <a:xfrm>
              <a:off x="12790" y="2488"/>
              <a:ext cx="5805" cy="1830"/>
            </a:xfrm>
            <a:custGeom>
              <a:avLst/>
              <a:gdLst/>
              <a:ahLst/>
              <a:cxnLst/>
              <a:rect l="l" t="t" r="r" b="b"/>
              <a:pathLst>
                <a:path w="3686175" h="1162050">
                  <a:moveTo>
                    <a:pt x="38100" y="0"/>
                  </a:moveTo>
                  <a:lnTo>
                    <a:pt x="3571876" y="0"/>
                  </a:lnTo>
                  <a:cubicBezTo>
                    <a:pt x="3635001" y="0"/>
                    <a:pt x="3686175" y="51174"/>
                    <a:pt x="3686175" y="114299"/>
                  </a:cubicBezTo>
                  <a:lnTo>
                    <a:pt x="3686175" y="1047751"/>
                  </a:lnTo>
                  <a:cubicBezTo>
                    <a:pt x="3686175" y="1110876"/>
                    <a:pt x="3635001" y="1162050"/>
                    <a:pt x="3571876" y="1162050"/>
                  </a:cubicBez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16" name="Shape 14"/>
            <p:cNvSpPr/>
            <p:nvPr/>
          </p:nvSpPr>
          <p:spPr>
            <a:xfrm>
              <a:off x="12790" y="2488"/>
              <a:ext cx="60" cy="1830"/>
            </a:xfrm>
            <a:custGeom>
              <a:avLst/>
              <a:gdLst/>
              <a:ahLst/>
              <a:cxnLst/>
              <a:rect l="l" t="t" r="r" b="b"/>
              <a:pathLst>
                <a:path w="38100" h="1162050">
                  <a:moveTo>
                    <a:pt x="38100" y="0"/>
                  </a:moveTo>
                  <a:lnTo>
                    <a:pt x="38100" y="0"/>
                  </a:lnTo>
                  <a:lnTo>
                    <a:pt x="38100" y="1162050"/>
                  </a:lnTo>
                  <a:lnTo>
                    <a:pt x="38100" y="1162050"/>
                  </a:lnTo>
                  <a:cubicBezTo>
                    <a:pt x="17072" y="1162050"/>
                    <a:pt x="0" y="1144978"/>
                    <a:pt x="0" y="1123950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17" name="Shape 15"/>
            <p:cNvSpPr/>
            <p:nvPr/>
          </p:nvSpPr>
          <p:spPr>
            <a:xfrm>
              <a:off x="13120" y="2728"/>
              <a:ext cx="450" cy="4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35719" y="35719"/>
                  </a:moveTo>
                  <a:cubicBezTo>
                    <a:pt x="35719" y="25840"/>
                    <a:pt x="27738" y="17859"/>
                    <a:pt x="17859" y="17859"/>
                  </a:cubicBezTo>
                  <a:cubicBezTo>
                    <a:pt x="7981" y="17859"/>
                    <a:pt x="0" y="25840"/>
                    <a:pt x="0" y="35719"/>
                  </a:cubicBezTo>
                  <a:lnTo>
                    <a:pt x="0" y="223242"/>
                  </a:lnTo>
                  <a:cubicBezTo>
                    <a:pt x="0" y="247910"/>
                    <a:pt x="19980" y="267891"/>
                    <a:pt x="44648" y="267891"/>
                  </a:cubicBezTo>
                  <a:lnTo>
                    <a:pt x="267891" y="267891"/>
                  </a:lnTo>
                  <a:cubicBezTo>
                    <a:pt x="277769" y="267891"/>
                    <a:pt x="285750" y="259910"/>
                    <a:pt x="285750" y="250031"/>
                  </a:cubicBezTo>
                  <a:cubicBezTo>
                    <a:pt x="285750" y="240153"/>
                    <a:pt x="277769" y="232172"/>
                    <a:pt x="267891" y="232172"/>
                  </a:cubicBezTo>
                  <a:lnTo>
                    <a:pt x="44648" y="232172"/>
                  </a:lnTo>
                  <a:cubicBezTo>
                    <a:pt x="39737" y="232172"/>
                    <a:pt x="35719" y="228154"/>
                    <a:pt x="35719" y="223242"/>
                  </a:cubicBezTo>
                  <a:lnTo>
                    <a:pt x="35719" y="35719"/>
                  </a:lnTo>
                  <a:close/>
                  <a:moveTo>
                    <a:pt x="262644" y="84051"/>
                  </a:moveTo>
                  <a:cubicBezTo>
                    <a:pt x="269621" y="77074"/>
                    <a:pt x="269621" y="65745"/>
                    <a:pt x="262644" y="58769"/>
                  </a:cubicBezTo>
                  <a:cubicBezTo>
                    <a:pt x="255668" y="51792"/>
                    <a:pt x="244339" y="51792"/>
                    <a:pt x="237362" y="58769"/>
                  </a:cubicBezTo>
                  <a:lnTo>
                    <a:pt x="178594" y="117593"/>
                  </a:lnTo>
                  <a:lnTo>
                    <a:pt x="146558" y="85613"/>
                  </a:lnTo>
                  <a:cubicBezTo>
                    <a:pt x="139582" y="78637"/>
                    <a:pt x="128253" y="78637"/>
                    <a:pt x="121276" y="85613"/>
                  </a:cubicBezTo>
                  <a:lnTo>
                    <a:pt x="67698" y="139192"/>
                  </a:lnTo>
                  <a:cubicBezTo>
                    <a:pt x="60722" y="146168"/>
                    <a:pt x="60722" y="157497"/>
                    <a:pt x="67698" y="164474"/>
                  </a:cubicBezTo>
                  <a:cubicBezTo>
                    <a:pt x="74675" y="171450"/>
                    <a:pt x="86004" y="171450"/>
                    <a:pt x="92980" y="164474"/>
                  </a:cubicBezTo>
                  <a:lnTo>
                    <a:pt x="133945" y="123509"/>
                  </a:lnTo>
                  <a:lnTo>
                    <a:pt x="165981" y="155544"/>
                  </a:lnTo>
                  <a:cubicBezTo>
                    <a:pt x="172957" y="162520"/>
                    <a:pt x="184286" y="162520"/>
                    <a:pt x="191263" y="155544"/>
                  </a:cubicBezTo>
                  <a:lnTo>
                    <a:pt x="262700" y="84106"/>
                  </a:ln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18" name="Text 16"/>
            <p:cNvSpPr/>
            <p:nvPr/>
          </p:nvSpPr>
          <p:spPr>
            <a:xfrm>
              <a:off x="13803" y="2743"/>
              <a:ext cx="1350" cy="4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50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数据分析</a:t>
              </a:r>
              <a:endParaRPr lang="en-US" sz="150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13060" y="3298"/>
              <a:ext cx="5415" cy="7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40000"/>
                </a:lnSpc>
              </a:pPr>
              <a:r>
                <a:rPr lang="en-US" sz="120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处理Excel、CSV等数据文件，生成统计分析和图表</a:t>
              </a:r>
              <a:endParaRPr lang="en-US" sz="120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sp>
        <p:nvSpPr>
          <p:cNvPr id="20" name="Shape 18"/>
          <p:cNvSpPr/>
          <p:nvPr/>
        </p:nvSpPr>
        <p:spPr>
          <a:xfrm>
            <a:off x="381000" y="2894330"/>
            <a:ext cx="5638800" cy="3543300"/>
          </a:xfrm>
          <a:custGeom>
            <a:avLst/>
            <a:gdLst/>
            <a:ahLst/>
            <a:cxnLst/>
            <a:rect l="l" t="t" r="r" b="b"/>
            <a:pathLst>
              <a:path w="5638800" h="3543300">
                <a:moveTo>
                  <a:pt x="114307" y="0"/>
                </a:moveTo>
                <a:lnTo>
                  <a:pt x="5524493" y="0"/>
                </a:lnTo>
                <a:cubicBezTo>
                  <a:pt x="5587581" y="0"/>
                  <a:pt x="5638800" y="51219"/>
                  <a:pt x="5638800" y="114307"/>
                </a:cubicBezTo>
                <a:lnTo>
                  <a:pt x="5638800" y="3428993"/>
                </a:lnTo>
                <a:cubicBezTo>
                  <a:pt x="5638800" y="3492081"/>
                  <a:pt x="5587581" y="3543300"/>
                  <a:pt x="5524493" y="3543300"/>
                </a:cubicBezTo>
                <a:lnTo>
                  <a:pt x="114307" y="3543300"/>
                </a:lnTo>
                <a:cubicBezTo>
                  <a:pt x="51219" y="3543300"/>
                  <a:pt x="0" y="3492081"/>
                  <a:pt x="0" y="3428993"/>
                </a:cubicBezTo>
                <a:lnTo>
                  <a:pt x="0" y="114307"/>
                </a:lnTo>
                <a:cubicBezTo>
                  <a:pt x="0" y="51219"/>
                  <a:pt x="51219" y="0"/>
                  <a:pt x="114307" y="0"/>
                </a:cubicBezTo>
                <a:close/>
              </a:path>
            </a:pathLst>
          </a:custGeom>
          <a:solidFill>
            <a:srgbClr val="FFFFFF"/>
          </a:solidFill>
          <a:ln w="3175">
            <a:solidFill>
              <a:srgbClr val="7030A0"/>
            </a:solidFill>
          </a:ln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72200" y="2894330"/>
            <a:ext cx="5638800" cy="3543300"/>
          </a:xfrm>
          <a:custGeom>
            <a:avLst/>
            <a:gdLst/>
            <a:ahLst/>
            <a:cxnLst/>
            <a:rect l="l" t="t" r="r" b="b"/>
            <a:pathLst>
              <a:path w="5638800" h="3543300">
                <a:moveTo>
                  <a:pt x="114307" y="0"/>
                </a:moveTo>
                <a:lnTo>
                  <a:pt x="5524493" y="0"/>
                </a:lnTo>
                <a:cubicBezTo>
                  <a:pt x="5587581" y="0"/>
                  <a:pt x="5638800" y="51219"/>
                  <a:pt x="5638800" y="114307"/>
                </a:cubicBezTo>
                <a:lnTo>
                  <a:pt x="5638800" y="3428993"/>
                </a:lnTo>
                <a:cubicBezTo>
                  <a:pt x="5638800" y="3492081"/>
                  <a:pt x="5587581" y="3543300"/>
                  <a:pt x="5524493" y="3543300"/>
                </a:cubicBezTo>
                <a:lnTo>
                  <a:pt x="114307" y="3543300"/>
                </a:lnTo>
                <a:cubicBezTo>
                  <a:pt x="51219" y="3543300"/>
                  <a:pt x="0" y="3492081"/>
                  <a:pt x="0" y="3428993"/>
                </a:cubicBezTo>
                <a:lnTo>
                  <a:pt x="0" y="114307"/>
                </a:lnTo>
                <a:cubicBezTo>
                  <a:pt x="0" y="51219"/>
                  <a:pt x="51219" y="0"/>
                  <a:pt x="114307" y="0"/>
                </a:cubicBezTo>
                <a:close/>
              </a:path>
            </a:pathLst>
          </a:custGeom>
          <a:solidFill>
            <a:srgbClr val="FFFFFF"/>
          </a:solidFill>
          <a:ln w="3175">
            <a:solidFill>
              <a:srgbClr val="7030A0"/>
            </a:solidFill>
          </a:ln>
          <a:effectLst>
            <a:outerShdw blurRad="57150" dist="38100" dir="5400000" algn="bl" rotWithShape="0">
              <a:srgbClr val="000000">
                <a:alpha val="10196"/>
              </a:srgbClr>
            </a:outerShdw>
          </a:effectLst>
        </p:spPr>
      </p:sp>
      <p:grpSp>
        <p:nvGrpSpPr>
          <p:cNvPr id="48" name="组合 47"/>
          <p:cNvGrpSpPr/>
          <p:nvPr/>
        </p:nvGrpSpPr>
        <p:grpSpPr>
          <a:xfrm>
            <a:off x="533400" y="3046730"/>
            <a:ext cx="11239500" cy="2667000"/>
            <a:chOff x="840" y="4798"/>
            <a:chExt cx="17700" cy="4200"/>
          </a:xfrm>
        </p:grpSpPr>
        <p:sp>
          <p:nvSpPr>
            <p:cNvPr id="21" name="Shape 19"/>
            <p:cNvSpPr/>
            <p:nvPr/>
          </p:nvSpPr>
          <p:spPr>
            <a:xfrm>
              <a:off x="885" y="4858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4197" y="52953"/>
                  </a:moveTo>
                  <a:cubicBezTo>
                    <a:pt x="-1384" y="47372"/>
                    <a:pt x="-1384" y="38308"/>
                    <a:pt x="4197" y="32727"/>
                  </a:cubicBezTo>
                  <a:cubicBezTo>
                    <a:pt x="9778" y="27146"/>
                    <a:pt x="18842" y="27146"/>
                    <a:pt x="24423" y="32727"/>
                  </a:cubicBezTo>
                  <a:lnTo>
                    <a:pt x="95860" y="104165"/>
                  </a:lnTo>
                  <a:cubicBezTo>
                    <a:pt x="101441" y="109746"/>
                    <a:pt x="101441" y="118809"/>
                    <a:pt x="95860" y="124391"/>
                  </a:cubicBezTo>
                  <a:lnTo>
                    <a:pt x="24423" y="195828"/>
                  </a:lnTo>
                  <a:cubicBezTo>
                    <a:pt x="18842" y="201409"/>
                    <a:pt x="9778" y="201409"/>
                    <a:pt x="4197" y="195828"/>
                  </a:cubicBezTo>
                  <a:cubicBezTo>
                    <a:pt x="-1384" y="190247"/>
                    <a:pt x="-1384" y="181183"/>
                    <a:pt x="4197" y="175602"/>
                  </a:cubicBezTo>
                  <a:lnTo>
                    <a:pt x="65499" y="114300"/>
                  </a:lnTo>
                  <a:lnTo>
                    <a:pt x="4197" y="52953"/>
                  </a:lnTo>
                  <a:close/>
                  <a:moveTo>
                    <a:pt x="100013" y="171450"/>
                  </a:moveTo>
                  <a:lnTo>
                    <a:pt x="214313" y="171450"/>
                  </a:lnTo>
                  <a:cubicBezTo>
                    <a:pt x="222215" y="171450"/>
                    <a:pt x="228600" y="177835"/>
                    <a:pt x="228600" y="185738"/>
                  </a:cubicBezTo>
                  <a:cubicBezTo>
                    <a:pt x="228600" y="193640"/>
                    <a:pt x="222215" y="200025"/>
                    <a:pt x="214313" y="200025"/>
                  </a:cubicBezTo>
                  <a:lnTo>
                    <a:pt x="100013" y="200025"/>
                  </a:lnTo>
                  <a:cubicBezTo>
                    <a:pt x="92110" y="200025"/>
                    <a:pt x="85725" y="193640"/>
                    <a:pt x="85725" y="185738"/>
                  </a:cubicBezTo>
                  <a:cubicBezTo>
                    <a:pt x="85725" y="177835"/>
                    <a:pt x="92110" y="171450"/>
                    <a:pt x="100013" y="17145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22" name="Text 20"/>
            <p:cNvSpPr/>
            <p:nvPr/>
          </p:nvSpPr>
          <p:spPr>
            <a:xfrm>
              <a:off x="1290" y="4798"/>
              <a:ext cx="813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工具调用演示</a:t>
              </a:r>
              <a:endParaRPr lang="en-US" sz="180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23" name="Shape 21"/>
            <p:cNvSpPr/>
            <p:nvPr/>
          </p:nvSpPr>
          <p:spPr>
            <a:xfrm>
              <a:off x="840" y="5458"/>
              <a:ext cx="8400" cy="3540"/>
            </a:xfrm>
            <a:custGeom>
              <a:avLst/>
              <a:gdLst/>
              <a:ahLst/>
              <a:cxnLst/>
              <a:rect l="l" t="t" r="r" b="b"/>
              <a:pathLst>
                <a:path w="5334000" h="2247900">
                  <a:moveTo>
                    <a:pt x="76204" y="0"/>
                  </a:moveTo>
                  <a:lnTo>
                    <a:pt x="5257796" y="0"/>
                  </a:lnTo>
                  <a:cubicBezTo>
                    <a:pt x="5299882" y="0"/>
                    <a:pt x="5334000" y="34118"/>
                    <a:pt x="5334000" y="76204"/>
                  </a:cubicBezTo>
                  <a:lnTo>
                    <a:pt x="5334000" y="2171696"/>
                  </a:lnTo>
                  <a:cubicBezTo>
                    <a:pt x="5334000" y="2213782"/>
                    <a:pt x="5299882" y="2247900"/>
                    <a:pt x="5257796" y="2247900"/>
                  </a:cubicBezTo>
                  <a:lnTo>
                    <a:pt x="76204" y="2247900"/>
                  </a:lnTo>
                  <a:cubicBezTo>
                    <a:pt x="34118" y="2247900"/>
                    <a:pt x="0" y="2213782"/>
                    <a:pt x="0" y="2171696"/>
                  </a:cubicBezTo>
                  <a:lnTo>
                    <a:pt x="0" y="76204"/>
                  </a:lnTo>
                  <a:cubicBezTo>
                    <a:pt x="0" y="34146"/>
                    <a:pt x="34146" y="0"/>
                    <a:pt x="76204" y="0"/>
                  </a:cubicBezTo>
                  <a:close/>
                </a:path>
              </a:pathLst>
            </a:custGeom>
            <a:solidFill>
              <a:srgbClr val="F8F9FA"/>
            </a:solidFill>
          </p:spPr>
        </p:sp>
        <p:sp>
          <p:nvSpPr>
            <p:cNvPr id="24" name="Shape 22"/>
            <p:cNvSpPr/>
            <p:nvPr/>
          </p:nvSpPr>
          <p:spPr>
            <a:xfrm>
              <a:off x="1872" y="5698"/>
              <a:ext cx="7125" cy="1080"/>
            </a:xfrm>
            <a:custGeom>
              <a:avLst/>
              <a:gdLst/>
              <a:ahLst/>
              <a:cxnLst/>
              <a:rect l="l" t="t" r="r" b="b"/>
              <a:pathLst>
                <a:path w="4524375" h="685800">
                  <a:moveTo>
                    <a:pt x="152398" y="0"/>
                  </a:moveTo>
                  <a:lnTo>
                    <a:pt x="4486272" y="0"/>
                  </a:lnTo>
                  <a:cubicBezTo>
                    <a:pt x="4507316" y="0"/>
                    <a:pt x="4524375" y="17059"/>
                    <a:pt x="4524375" y="38103"/>
                  </a:cubicBezTo>
                  <a:lnTo>
                    <a:pt x="4524375" y="533402"/>
                  </a:lnTo>
                  <a:cubicBezTo>
                    <a:pt x="4524375" y="617569"/>
                    <a:pt x="4456144" y="685800"/>
                    <a:pt x="4371977" y="685800"/>
                  </a:cubicBezTo>
                  <a:lnTo>
                    <a:pt x="152398" y="685800"/>
                  </a:lnTo>
                  <a:cubicBezTo>
                    <a:pt x="68287" y="685800"/>
                    <a:pt x="0" y="617513"/>
                    <a:pt x="0" y="533402"/>
                  </a:cubicBezTo>
                  <a:lnTo>
                    <a:pt x="0" y="152398"/>
                  </a:lnTo>
                  <a:cubicBezTo>
                    <a:pt x="0" y="68287"/>
                    <a:pt x="68287" y="0"/>
                    <a:pt x="152398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25" name="Text 23"/>
            <p:cNvSpPr/>
            <p:nvPr/>
          </p:nvSpPr>
          <p:spPr>
            <a:xfrm>
              <a:off x="2112" y="5878"/>
              <a:ext cx="6765" cy="7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用代码解释器帮我计算这组数据的平均值和方差：[85, 92, 78, 96, 88, 91, 84, 89]</a:t>
              </a:r>
              <a:endParaRPr 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26" name="Shape 24"/>
            <p:cNvSpPr/>
            <p:nvPr/>
          </p:nvSpPr>
          <p:spPr>
            <a:xfrm>
              <a:off x="1080" y="6958"/>
              <a:ext cx="5445" cy="1800"/>
            </a:xfrm>
            <a:custGeom>
              <a:avLst/>
              <a:gdLst/>
              <a:ahLst/>
              <a:cxnLst/>
              <a:rect l="l" t="t" r="r" b="b"/>
              <a:pathLst>
                <a:path w="3457575" h="1143000">
                  <a:moveTo>
                    <a:pt x="38096" y="0"/>
                  </a:moveTo>
                  <a:lnTo>
                    <a:pt x="3305179" y="0"/>
                  </a:lnTo>
                  <a:cubicBezTo>
                    <a:pt x="3389345" y="0"/>
                    <a:pt x="3457575" y="68230"/>
                    <a:pt x="3457575" y="152396"/>
                  </a:cubicBezTo>
                  <a:lnTo>
                    <a:pt x="3457575" y="990604"/>
                  </a:lnTo>
                  <a:cubicBezTo>
                    <a:pt x="3457575" y="1074770"/>
                    <a:pt x="3389345" y="1143000"/>
                    <a:pt x="3305179" y="1143000"/>
                  </a:cubicBezTo>
                  <a:lnTo>
                    <a:pt x="152396" y="1143000"/>
                  </a:lnTo>
                  <a:cubicBezTo>
                    <a:pt x="68230" y="1143000"/>
                    <a:pt x="0" y="1074770"/>
                    <a:pt x="0" y="990604"/>
                  </a:cubicBezTo>
                  <a:lnTo>
                    <a:pt x="0" y="38096"/>
                  </a:lnTo>
                  <a:cubicBezTo>
                    <a:pt x="0" y="17070"/>
                    <a:pt x="17070" y="0"/>
                    <a:pt x="38096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28575" dist="9525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27" name="Text 25"/>
            <p:cNvSpPr/>
            <p:nvPr/>
          </p:nvSpPr>
          <p:spPr>
            <a:xfrm>
              <a:off x="1320" y="7138"/>
              <a:ext cx="5085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计算结果：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数据: [85, 92, 78, 96, 88, 91, 84, 89]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平均值: 87.875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方差: 28.109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Shape 30"/>
            <p:cNvSpPr/>
            <p:nvPr/>
          </p:nvSpPr>
          <p:spPr>
            <a:xfrm>
              <a:off x="10005" y="4858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157118" y="125016"/>
                  </a:moveTo>
                  <a:lnTo>
                    <a:pt x="71884" y="125016"/>
                  </a:lnTo>
                  <a:cubicBezTo>
                    <a:pt x="73179" y="153814"/>
                    <a:pt x="79564" y="180335"/>
                    <a:pt x="88627" y="199757"/>
                  </a:cubicBezTo>
                  <a:cubicBezTo>
                    <a:pt x="93717" y="210696"/>
                    <a:pt x="99209" y="218420"/>
                    <a:pt x="104299" y="223153"/>
                  </a:cubicBezTo>
                  <a:cubicBezTo>
                    <a:pt x="109299" y="227841"/>
                    <a:pt x="112737" y="228600"/>
                    <a:pt x="114523" y="228600"/>
                  </a:cubicBezTo>
                  <a:cubicBezTo>
                    <a:pt x="116309" y="228600"/>
                    <a:pt x="119747" y="227841"/>
                    <a:pt x="124748" y="223153"/>
                  </a:cubicBezTo>
                  <a:cubicBezTo>
                    <a:pt x="129838" y="218420"/>
                    <a:pt x="135329" y="210651"/>
                    <a:pt x="140419" y="199757"/>
                  </a:cubicBezTo>
                  <a:cubicBezTo>
                    <a:pt x="149483" y="180335"/>
                    <a:pt x="155868" y="153814"/>
                    <a:pt x="157162" y="125016"/>
                  </a:cubicBezTo>
                  <a:close/>
                  <a:moveTo>
                    <a:pt x="71839" y="103584"/>
                  </a:moveTo>
                  <a:lnTo>
                    <a:pt x="157073" y="103584"/>
                  </a:lnTo>
                  <a:cubicBezTo>
                    <a:pt x="155823" y="74786"/>
                    <a:pt x="149438" y="48265"/>
                    <a:pt x="140375" y="28843"/>
                  </a:cubicBezTo>
                  <a:cubicBezTo>
                    <a:pt x="135285" y="17949"/>
                    <a:pt x="129793" y="10180"/>
                    <a:pt x="124703" y="5447"/>
                  </a:cubicBezTo>
                  <a:cubicBezTo>
                    <a:pt x="119702" y="759"/>
                    <a:pt x="116265" y="0"/>
                    <a:pt x="114479" y="0"/>
                  </a:cubicBezTo>
                  <a:cubicBezTo>
                    <a:pt x="112693" y="0"/>
                    <a:pt x="109255" y="759"/>
                    <a:pt x="104254" y="5447"/>
                  </a:cubicBezTo>
                  <a:cubicBezTo>
                    <a:pt x="99164" y="10180"/>
                    <a:pt x="93672" y="17949"/>
                    <a:pt x="88582" y="28843"/>
                  </a:cubicBezTo>
                  <a:cubicBezTo>
                    <a:pt x="79519" y="48265"/>
                    <a:pt x="73134" y="74786"/>
                    <a:pt x="71839" y="103584"/>
                  </a:cubicBezTo>
                  <a:close/>
                  <a:moveTo>
                    <a:pt x="50408" y="103584"/>
                  </a:moveTo>
                  <a:cubicBezTo>
                    <a:pt x="51971" y="65365"/>
                    <a:pt x="61838" y="29870"/>
                    <a:pt x="76260" y="6563"/>
                  </a:cubicBezTo>
                  <a:cubicBezTo>
                    <a:pt x="35138" y="21119"/>
                    <a:pt x="4867" y="58579"/>
                    <a:pt x="670" y="103584"/>
                  </a:cubicBezTo>
                  <a:lnTo>
                    <a:pt x="50408" y="103584"/>
                  </a:lnTo>
                  <a:close/>
                  <a:moveTo>
                    <a:pt x="670" y="125016"/>
                  </a:moveTo>
                  <a:cubicBezTo>
                    <a:pt x="4867" y="170021"/>
                    <a:pt x="35138" y="207481"/>
                    <a:pt x="76260" y="222037"/>
                  </a:cubicBezTo>
                  <a:cubicBezTo>
                    <a:pt x="61838" y="198730"/>
                    <a:pt x="51971" y="163235"/>
                    <a:pt x="50408" y="125016"/>
                  </a:cubicBezTo>
                  <a:lnTo>
                    <a:pt x="670" y="125016"/>
                  </a:lnTo>
                  <a:close/>
                  <a:moveTo>
                    <a:pt x="178549" y="125016"/>
                  </a:moveTo>
                  <a:cubicBezTo>
                    <a:pt x="176986" y="163235"/>
                    <a:pt x="167119" y="198730"/>
                    <a:pt x="152698" y="222037"/>
                  </a:cubicBezTo>
                  <a:cubicBezTo>
                    <a:pt x="193819" y="207437"/>
                    <a:pt x="224091" y="170021"/>
                    <a:pt x="228287" y="125016"/>
                  </a:cubicBezTo>
                  <a:lnTo>
                    <a:pt x="178549" y="125016"/>
                  </a:lnTo>
                  <a:close/>
                  <a:moveTo>
                    <a:pt x="228287" y="103584"/>
                  </a:moveTo>
                  <a:cubicBezTo>
                    <a:pt x="224091" y="58579"/>
                    <a:pt x="193819" y="21119"/>
                    <a:pt x="152698" y="6563"/>
                  </a:cubicBezTo>
                  <a:cubicBezTo>
                    <a:pt x="167119" y="29870"/>
                    <a:pt x="176986" y="65365"/>
                    <a:pt x="178549" y="103584"/>
                  </a:cubicBezTo>
                  <a:lnTo>
                    <a:pt x="228287" y="103584"/>
                  </a:ln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33" name="Text 31"/>
            <p:cNvSpPr/>
            <p:nvPr/>
          </p:nvSpPr>
          <p:spPr>
            <a:xfrm>
              <a:off x="10410" y="4798"/>
              <a:ext cx="813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搜索工具演示</a:t>
              </a:r>
              <a:endParaRPr lang="en-US" sz="180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34" name="Shape 32"/>
            <p:cNvSpPr/>
            <p:nvPr/>
          </p:nvSpPr>
          <p:spPr>
            <a:xfrm>
              <a:off x="9960" y="5458"/>
              <a:ext cx="8400" cy="3540"/>
            </a:xfrm>
            <a:custGeom>
              <a:avLst/>
              <a:gdLst/>
              <a:ahLst/>
              <a:cxnLst/>
              <a:rect l="l" t="t" r="r" b="b"/>
              <a:pathLst>
                <a:path w="5334000" h="2247900">
                  <a:moveTo>
                    <a:pt x="76204" y="0"/>
                  </a:moveTo>
                  <a:lnTo>
                    <a:pt x="5257796" y="0"/>
                  </a:lnTo>
                  <a:cubicBezTo>
                    <a:pt x="5299882" y="0"/>
                    <a:pt x="5334000" y="34118"/>
                    <a:pt x="5334000" y="76204"/>
                  </a:cubicBezTo>
                  <a:lnTo>
                    <a:pt x="5334000" y="2171696"/>
                  </a:lnTo>
                  <a:cubicBezTo>
                    <a:pt x="5334000" y="2213782"/>
                    <a:pt x="5299882" y="2247900"/>
                    <a:pt x="5257796" y="2247900"/>
                  </a:cubicBezTo>
                  <a:lnTo>
                    <a:pt x="76204" y="2247900"/>
                  </a:lnTo>
                  <a:cubicBezTo>
                    <a:pt x="34118" y="2247900"/>
                    <a:pt x="0" y="2213782"/>
                    <a:pt x="0" y="2171696"/>
                  </a:cubicBezTo>
                  <a:lnTo>
                    <a:pt x="0" y="76204"/>
                  </a:lnTo>
                  <a:cubicBezTo>
                    <a:pt x="0" y="34146"/>
                    <a:pt x="34146" y="0"/>
                    <a:pt x="76204" y="0"/>
                  </a:cubicBezTo>
                  <a:close/>
                </a:path>
              </a:pathLst>
            </a:custGeom>
            <a:solidFill>
              <a:srgbClr val="F8F9FA"/>
            </a:solidFill>
          </p:spPr>
        </p:sp>
        <p:sp>
          <p:nvSpPr>
            <p:cNvPr id="35" name="Shape 33"/>
            <p:cNvSpPr/>
            <p:nvPr/>
          </p:nvSpPr>
          <p:spPr>
            <a:xfrm>
              <a:off x="13981" y="5878"/>
              <a:ext cx="4140" cy="720"/>
            </a:xfrm>
            <a:custGeom>
              <a:avLst/>
              <a:gdLst/>
              <a:ahLst/>
              <a:cxnLst/>
              <a:rect l="l" t="t" r="r" b="b"/>
              <a:pathLst>
                <a:path w="2628900" h="457200">
                  <a:moveTo>
                    <a:pt x="152398" y="0"/>
                  </a:moveTo>
                  <a:lnTo>
                    <a:pt x="2590802" y="0"/>
                  </a:lnTo>
                  <a:cubicBezTo>
                    <a:pt x="2611843" y="0"/>
                    <a:pt x="2628900" y="17057"/>
                    <a:pt x="2628900" y="38098"/>
                  </a:cubicBezTo>
                  <a:lnTo>
                    <a:pt x="2628900" y="304802"/>
                  </a:lnTo>
                  <a:cubicBezTo>
                    <a:pt x="2628900" y="388969"/>
                    <a:pt x="2560669" y="457200"/>
                    <a:pt x="2476502" y="457200"/>
                  </a:cubicBezTo>
                  <a:lnTo>
                    <a:pt x="152398" y="457200"/>
                  </a:lnTo>
                  <a:cubicBezTo>
                    <a:pt x="68287" y="457200"/>
                    <a:pt x="0" y="388913"/>
                    <a:pt x="0" y="304802"/>
                  </a:cubicBezTo>
                  <a:lnTo>
                    <a:pt x="0" y="152398"/>
                  </a:lnTo>
                  <a:cubicBezTo>
                    <a:pt x="0" y="68287"/>
                    <a:pt x="68287" y="0"/>
                    <a:pt x="152398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36" name="Text 34"/>
            <p:cNvSpPr/>
            <p:nvPr/>
          </p:nvSpPr>
          <p:spPr>
            <a:xfrm>
              <a:off x="14221" y="6058"/>
              <a:ext cx="378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搜索一下2026年国产AI的最新进展</a:t>
              </a:r>
              <a:endParaRPr 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7" name="Shape 35"/>
            <p:cNvSpPr/>
            <p:nvPr/>
          </p:nvSpPr>
          <p:spPr>
            <a:xfrm>
              <a:off x="10200" y="6778"/>
              <a:ext cx="3720" cy="1800"/>
            </a:xfrm>
            <a:custGeom>
              <a:avLst/>
              <a:gdLst/>
              <a:ahLst/>
              <a:cxnLst/>
              <a:rect l="l" t="t" r="r" b="b"/>
              <a:pathLst>
                <a:path w="2362200" h="1143000">
                  <a:moveTo>
                    <a:pt x="38096" y="0"/>
                  </a:moveTo>
                  <a:lnTo>
                    <a:pt x="2209804" y="0"/>
                  </a:lnTo>
                  <a:cubicBezTo>
                    <a:pt x="2293970" y="0"/>
                    <a:pt x="2362200" y="68230"/>
                    <a:pt x="2362200" y="152396"/>
                  </a:cubicBezTo>
                  <a:lnTo>
                    <a:pt x="2362200" y="990604"/>
                  </a:lnTo>
                  <a:cubicBezTo>
                    <a:pt x="2362200" y="1074770"/>
                    <a:pt x="2293970" y="1143000"/>
                    <a:pt x="2209804" y="1143000"/>
                  </a:cubicBezTo>
                  <a:lnTo>
                    <a:pt x="152396" y="1143000"/>
                  </a:lnTo>
                  <a:cubicBezTo>
                    <a:pt x="68230" y="1143000"/>
                    <a:pt x="0" y="1074770"/>
                    <a:pt x="0" y="990604"/>
                  </a:cubicBezTo>
                  <a:lnTo>
                    <a:pt x="0" y="38096"/>
                  </a:lnTo>
                  <a:cubicBezTo>
                    <a:pt x="0" y="17070"/>
                    <a:pt x="17070" y="0"/>
                    <a:pt x="38096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28575" dist="9525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38" name="Text 36"/>
            <p:cNvSpPr/>
            <p:nvPr/>
          </p:nvSpPr>
          <p:spPr>
            <a:xfrm>
              <a:off x="10440" y="6958"/>
              <a:ext cx="336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🔍 搜索结果：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1. 豆包发布Seed-TTS语音模型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2. 文心一言4.0版本升级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3. 通义千问开源新模型...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81000" y="5869940"/>
            <a:ext cx="11430000" cy="838200"/>
            <a:chOff x="600" y="9088"/>
            <a:chExt cx="18000" cy="1320"/>
          </a:xfrm>
        </p:grpSpPr>
        <p:sp>
          <p:nvSpPr>
            <p:cNvPr id="28" name="Shape 26"/>
            <p:cNvSpPr/>
            <p:nvPr/>
          </p:nvSpPr>
          <p:spPr>
            <a:xfrm>
              <a:off x="840" y="9178"/>
              <a:ext cx="8400" cy="720"/>
            </a:xfrm>
            <a:custGeom>
              <a:avLst/>
              <a:gdLst/>
              <a:ahLst/>
              <a:cxnLst/>
              <a:rect l="l" t="t" r="r" b="b"/>
              <a:pathLst>
                <a:path w="5334000" h="457200">
                  <a:moveTo>
                    <a:pt x="76202" y="0"/>
                  </a:moveTo>
                  <a:lnTo>
                    <a:pt x="5257798" y="0"/>
                  </a:lnTo>
                  <a:cubicBezTo>
                    <a:pt x="5299883" y="0"/>
                    <a:pt x="5334000" y="34117"/>
                    <a:pt x="5334000" y="76202"/>
                  </a:cubicBezTo>
                  <a:lnTo>
                    <a:pt x="5334000" y="380998"/>
                  </a:lnTo>
                  <a:cubicBezTo>
                    <a:pt x="5334000" y="423083"/>
                    <a:pt x="5299883" y="457200"/>
                    <a:pt x="5257798" y="457200"/>
                  </a:cubicBezTo>
                  <a:lnTo>
                    <a:pt x="76202" y="457200"/>
                  </a:lnTo>
                  <a:cubicBezTo>
                    <a:pt x="34145" y="457200"/>
                    <a:pt x="0" y="423055"/>
                    <a:pt x="0" y="380998"/>
                  </a:cubicBezTo>
                  <a:lnTo>
                    <a:pt x="0" y="76202"/>
                  </a:lnTo>
                  <a:cubicBezTo>
                    <a:pt x="0" y="34145"/>
                    <a:pt x="34145" y="0"/>
                    <a:pt x="76202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</p:spPr>
        </p:sp>
        <p:sp>
          <p:nvSpPr>
            <p:cNvPr id="29" name="Shape 27"/>
            <p:cNvSpPr/>
            <p:nvPr/>
          </p:nvSpPr>
          <p:spPr>
            <a:xfrm>
              <a:off x="1050" y="9418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0" name="Text 28"/>
            <p:cNvSpPr/>
            <p:nvPr/>
          </p:nvSpPr>
          <p:spPr>
            <a:xfrm>
              <a:off x="1410" y="9358"/>
              <a:ext cx="777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AI自动调用代码解释器，执行Python代码完成复杂计算</a:t>
              </a:r>
              <a:endParaRPr lang="en-US" sz="120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39" name="Shape 37"/>
            <p:cNvSpPr/>
            <p:nvPr/>
          </p:nvSpPr>
          <p:spPr>
            <a:xfrm>
              <a:off x="9960" y="9178"/>
              <a:ext cx="8400" cy="720"/>
            </a:xfrm>
            <a:custGeom>
              <a:avLst/>
              <a:gdLst/>
              <a:ahLst/>
              <a:cxnLst/>
              <a:rect l="l" t="t" r="r" b="b"/>
              <a:pathLst>
                <a:path w="5334000" h="457200">
                  <a:moveTo>
                    <a:pt x="76202" y="0"/>
                  </a:moveTo>
                  <a:lnTo>
                    <a:pt x="5257798" y="0"/>
                  </a:lnTo>
                  <a:cubicBezTo>
                    <a:pt x="5299883" y="0"/>
                    <a:pt x="5334000" y="34117"/>
                    <a:pt x="5334000" y="76202"/>
                  </a:cubicBezTo>
                  <a:lnTo>
                    <a:pt x="5334000" y="380998"/>
                  </a:lnTo>
                  <a:cubicBezTo>
                    <a:pt x="5334000" y="423083"/>
                    <a:pt x="5299883" y="457200"/>
                    <a:pt x="5257798" y="457200"/>
                  </a:cubicBezTo>
                  <a:lnTo>
                    <a:pt x="76202" y="457200"/>
                  </a:lnTo>
                  <a:cubicBezTo>
                    <a:pt x="34145" y="457200"/>
                    <a:pt x="0" y="423055"/>
                    <a:pt x="0" y="380998"/>
                  </a:cubicBezTo>
                  <a:lnTo>
                    <a:pt x="0" y="76202"/>
                  </a:lnTo>
                  <a:cubicBezTo>
                    <a:pt x="0" y="34145"/>
                    <a:pt x="34145" y="0"/>
                    <a:pt x="76202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40" name="Shape 38"/>
            <p:cNvSpPr/>
            <p:nvPr/>
          </p:nvSpPr>
          <p:spPr>
            <a:xfrm>
              <a:off x="10170" y="9418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41" name="Text 39"/>
            <p:cNvSpPr/>
            <p:nvPr/>
          </p:nvSpPr>
          <p:spPr>
            <a:xfrm>
              <a:off x="10530" y="9358"/>
              <a:ext cx="777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7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AI调用搜索工具获取最新信息，突破知识截止时间限制</a:t>
              </a:r>
              <a:endParaRPr lang="en-US" sz="120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  <p:sp>
          <p:nvSpPr>
            <p:cNvPr id="42" name="Shape 40"/>
            <p:cNvSpPr/>
            <p:nvPr/>
          </p:nvSpPr>
          <p:spPr>
            <a:xfrm>
              <a:off x="600" y="9088"/>
              <a:ext cx="18000" cy="1320"/>
            </a:xfrm>
            <a:custGeom>
              <a:avLst/>
              <a:gdLst/>
              <a:ahLst/>
              <a:cxnLst/>
              <a:rect l="l" t="t" r="r" b="b"/>
              <a:pathLst>
                <a:path w="11430000" h="838200">
                  <a:moveTo>
                    <a:pt x="114297" y="0"/>
                  </a:moveTo>
                  <a:lnTo>
                    <a:pt x="11315703" y="0"/>
                  </a:lnTo>
                  <a:cubicBezTo>
                    <a:pt x="11378828" y="0"/>
                    <a:pt x="11430000" y="51172"/>
                    <a:pt x="11430000" y="114297"/>
                  </a:cubicBezTo>
                  <a:lnTo>
                    <a:pt x="11430000" y="723903"/>
                  </a:lnTo>
                  <a:cubicBezTo>
                    <a:pt x="11430000" y="787028"/>
                    <a:pt x="11378828" y="838200"/>
                    <a:pt x="11315703" y="838200"/>
                  </a:cubicBezTo>
                  <a:lnTo>
                    <a:pt x="114297" y="838200"/>
                  </a:lnTo>
                  <a:cubicBezTo>
                    <a:pt x="51172" y="838200"/>
                    <a:pt x="0" y="787028"/>
                    <a:pt x="0" y="723903"/>
                  </a:cubicBezTo>
                  <a:lnTo>
                    <a:pt x="0" y="114297"/>
                  </a:lnTo>
                  <a:cubicBezTo>
                    <a:pt x="0" y="51172"/>
                    <a:pt x="51172" y="0"/>
                    <a:pt x="114297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43" name="Shape 41"/>
            <p:cNvSpPr/>
            <p:nvPr/>
          </p:nvSpPr>
          <p:spPr>
            <a:xfrm>
              <a:off x="908" y="9478"/>
              <a:ext cx="540" cy="540"/>
            </a:xfrm>
            <a:custGeom>
              <a:avLst/>
              <a:gdLst/>
              <a:ahLst/>
              <a:cxnLst/>
              <a:rect l="l" t="t" r="r" b="b"/>
              <a:pathLst>
                <a:path w="342900" h="342900">
                  <a:moveTo>
                    <a:pt x="85725" y="214313"/>
                  </a:moveTo>
                  <a:lnTo>
                    <a:pt x="16408" y="214313"/>
                  </a:lnTo>
                  <a:cubicBezTo>
                    <a:pt x="-268" y="214313"/>
                    <a:pt x="-10515" y="196163"/>
                    <a:pt x="-1942" y="181831"/>
                  </a:cubicBezTo>
                  <a:lnTo>
                    <a:pt x="33486" y="122761"/>
                  </a:lnTo>
                  <a:cubicBezTo>
                    <a:pt x="39313" y="113050"/>
                    <a:pt x="49761" y="107156"/>
                    <a:pt x="61079" y="107156"/>
                  </a:cubicBezTo>
                  <a:lnTo>
                    <a:pt x="124703" y="107156"/>
                  </a:lnTo>
                  <a:cubicBezTo>
                    <a:pt x="175669" y="20828"/>
                    <a:pt x="251683" y="16475"/>
                    <a:pt x="302515" y="23909"/>
                  </a:cubicBezTo>
                  <a:cubicBezTo>
                    <a:pt x="311088" y="25182"/>
                    <a:pt x="317785" y="31879"/>
                    <a:pt x="318991" y="40385"/>
                  </a:cubicBezTo>
                  <a:cubicBezTo>
                    <a:pt x="326425" y="91217"/>
                    <a:pt x="322072" y="167231"/>
                    <a:pt x="235744" y="218197"/>
                  </a:cubicBezTo>
                  <a:lnTo>
                    <a:pt x="235744" y="281821"/>
                  </a:lnTo>
                  <a:cubicBezTo>
                    <a:pt x="235744" y="293139"/>
                    <a:pt x="229850" y="303587"/>
                    <a:pt x="220139" y="309414"/>
                  </a:cubicBezTo>
                  <a:lnTo>
                    <a:pt x="161069" y="344842"/>
                  </a:lnTo>
                  <a:cubicBezTo>
                    <a:pt x="146804" y="353415"/>
                    <a:pt x="128588" y="343101"/>
                    <a:pt x="128588" y="326492"/>
                  </a:cubicBezTo>
                  <a:lnTo>
                    <a:pt x="128588" y="257175"/>
                  </a:lnTo>
                  <a:cubicBezTo>
                    <a:pt x="128588" y="233534"/>
                    <a:pt x="109366" y="214313"/>
                    <a:pt x="85725" y="214313"/>
                  </a:cubicBezTo>
                  <a:lnTo>
                    <a:pt x="85658" y="214313"/>
                  </a:lnTo>
                  <a:close/>
                  <a:moveTo>
                    <a:pt x="267891" y="107156"/>
                  </a:moveTo>
                  <a:cubicBezTo>
                    <a:pt x="267891" y="89414"/>
                    <a:pt x="253486" y="75009"/>
                    <a:pt x="235744" y="75009"/>
                  </a:cubicBezTo>
                  <a:cubicBezTo>
                    <a:pt x="218001" y="75009"/>
                    <a:pt x="203597" y="89414"/>
                    <a:pt x="203597" y="107156"/>
                  </a:cubicBezTo>
                  <a:cubicBezTo>
                    <a:pt x="203597" y="124899"/>
                    <a:pt x="218001" y="139303"/>
                    <a:pt x="235744" y="139303"/>
                  </a:cubicBezTo>
                  <a:cubicBezTo>
                    <a:pt x="253486" y="139303"/>
                    <a:pt x="267891" y="124899"/>
                    <a:pt x="267891" y="107156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44" name="Text 42"/>
            <p:cNvSpPr/>
            <p:nvPr/>
          </p:nvSpPr>
          <p:spPr>
            <a:xfrm>
              <a:off x="1755" y="9328"/>
              <a:ext cx="9570" cy="4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5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limama ShuHeiTi" pitchFamily="34" charset="-120"/>
                </a:rPr>
                <a:t>工具调用的核心价值</a:t>
              </a:r>
              <a:endParaRPr lang="en-US" sz="15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</p:txBody>
        </p:sp>
        <p:sp>
          <p:nvSpPr>
            <p:cNvPr id="45" name="Text 43"/>
            <p:cNvSpPr/>
            <p:nvPr/>
          </p:nvSpPr>
          <p:spPr>
            <a:xfrm>
              <a:off x="1755" y="9808"/>
              <a:ext cx="954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FFFFFF">
                      <a:alpha val="9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AI通过调用外部工具突破自身知识限制，解决更复杂的问题，实现从"聊天"到"干活"的跨越</a:t>
              </a:r>
              <a:endParaRPr lang="en-US" sz="1200" dirty="0">
                <a:solidFill>
                  <a:srgbClr val="FFFFFF">
                    <a:alpha val="9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endParaRPr>
            </a:p>
          </p:txBody>
        </p:sp>
      </p:grpSp>
      <p:grpSp>
        <p:nvGrpSpPr>
          <p:cNvPr id="59" name="组合 58"/>
          <p:cNvGrpSpPr/>
          <p:nvPr>
            <p:custDataLst>
              <p:tags r:id="rId1"/>
            </p:custDataLst>
          </p:nvPr>
        </p:nvGrpSpPr>
        <p:grpSpPr>
          <a:xfrm>
            <a:off x="359410" y="1118235"/>
            <a:ext cx="9630737" cy="558800"/>
            <a:chOff x="371" y="485"/>
            <a:chExt cx="13316" cy="880"/>
          </a:xfrm>
        </p:grpSpPr>
        <p:sp>
          <p:nvSpPr>
            <p:cNvPr id="60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61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62" name="文本框 61"/>
            <p:cNvSpPr txBox="1"/>
            <p:nvPr>
              <p:custDataLst>
                <p:tags r:id="rId2"/>
              </p:custDataLst>
            </p:nvPr>
          </p:nvSpPr>
          <p:spPr>
            <a:xfrm>
              <a:off x="1657" y="485"/>
              <a:ext cx="12030" cy="8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lnSpc>
                  <a:spcPts val="2400"/>
                </a:lnSpc>
                <a:buClrTx/>
                <a:buSzTx/>
                <a:buFontTx/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3.3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第三步：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让AI"干活"——工具调用与复杂任务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63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  <p:pic>
        <p:nvPicPr>
          <p:cNvPr id="54" name="图片 53" descr="DJI_0115"/>
          <p:cNvPicPr>
            <a:picLocks noChangeAspect="1"/>
          </p:cNvPicPr>
          <p:nvPr userDrawn="1"/>
        </p:nvPicPr>
        <p:blipFill>
          <a:blip r:embed="rId3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5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3432372" y="3696655"/>
            <a:ext cx="5327650" cy="675640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 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实战演练与反思</a:t>
            </a:r>
            <a:endParaRPr lang="zh-CN" altLang="en-US" sz="53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ts val="2400"/>
              </a:lnSpc>
            </a:pP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81000" y="6858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1600" dirty="0"/>
          </a:p>
        </p:txBody>
      </p:sp>
      <p:grpSp>
        <p:nvGrpSpPr>
          <p:cNvPr id="68" name="组合 67"/>
          <p:cNvGrpSpPr/>
          <p:nvPr/>
        </p:nvGrpSpPr>
        <p:grpSpPr>
          <a:xfrm>
            <a:off x="381000" y="1785620"/>
            <a:ext cx="3685540" cy="2343150"/>
            <a:chOff x="600" y="2812"/>
            <a:chExt cx="5804" cy="3690"/>
          </a:xfrm>
        </p:grpSpPr>
        <p:sp>
          <p:nvSpPr>
            <p:cNvPr id="5" name="Shape 3"/>
            <p:cNvSpPr/>
            <p:nvPr/>
          </p:nvSpPr>
          <p:spPr>
            <a:xfrm>
              <a:off x="600" y="2812"/>
              <a:ext cx="5805" cy="3690"/>
            </a:xfrm>
            <a:custGeom>
              <a:avLst/>
              <a:gdLst/>
              <a:ahLst/>
              <a:cxnLst/>
              <a:rect l="l" t="t" r="r" b="b"/>
              <a:pathLst>
                <a:path w="3686175" h="2343150">
                  <a:moveTo>
                    <a:pt x="38100" y="0"/>
                  </a:moveTo>
                  <a:lnTo>
                    <a:pt x="3648075" y="0"/>
                  </a:lnTo>
                  <a:cubicBezTo>
                    <a:pt x="3669117" y="0"/>
                    <a:pt x="3686175" y="17058"/>
                    <a:pt x="3686175" y="38100"/>
                  </a:cubicBezTo>
                  <a:lnTo>
                    <a:pt x="3686175" y="2228851"/>
                  </a:lnTo>
                  <a:cubicBezTo>
                    <a:pt x="3686175" y="2291977"/>
                    <a:pt x="3635002" y="2343150"/>
                    <a:pt x="3571876" y="2343150"/>
                  </a:cubicBezTo>
                  <a:lnTo>
                    <a:pt x="114299" y="2343150"/>
                  </a:lnTo>
                  <a:cubicBezTo>
                    <a:pt x="51173" y="2343150"/>
                    <a:pt x="0" y="2291977"/>
                    <a:pt x="0" y="2228851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6" name="Shape 4"/>
            <p:cNvSpPr/>
            <p:nvPr/>
          </p:nvSpPr>
          <p:spPr>
            <a:xfrm>
              <a:off x="600" y="2812"/>
              <a:ext cx="5805" cy="60"/>
            </a:xfrm>
            <a:custGeom>
              <a:avLst/>
              <a:gdLst/>
              <a:ahLst/>
              <a:cxnLst/>
              <a:rect l="l" t="t" r="r" b="b"/>
              <a:pathLst>
                <a:path w="3686175" h="38100">
                  <a:moveTo>
                    <a:pt x="38100" y="0"/>
                  </a:moveTo>
                  <a:lnTo>
                    <a:pt x="3648075" y="0"/>
                  </a:lnTo>
                  <a:cubicBezTo>
                    <a:pt x="3669103" y="0"/>
                    <a:pt x="3686175" y="17072"/>
                    <a:pt x="3686175" y="38100"/>
                  </a:cubicBezTo>
                  <a:lnTo>
                    <a:pt x="3686175" y="38100"/>
                  </a:lnTo>
                  <a:lnTo>
                    <a:pt x="0" y="38100"/>
                  </a:ln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7" name="Text 5"/>
            <p:cNvSpPr/>
            <p:nvPr/>
          </p:nvSpPr>
          <p:spPr>
            <a:xfrm>
              <a:off x="900" y="3142"/>
              <a:ext cx="162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Alimama ShuHeiTi" pitchFamily="34" charset="-122"/>
                  <a:ea typeface="Alimama ShuHeiTi" pitchFamily="34" charset="-122"/>
                  <a:cs typeface="Alimama ShuHeiTi" pitchFamily="34" charset="-120"/>
                </a:rPr>
                <a:t>基础任务</a:t>
              </a:r>
              <a:endParaRPr lang="en-US" sz="1600" dirty="0"/>
            </a:p>
          </p:txBody>
        </p:sp>
        <p:sp>
          <p:nvSpPr>
            <p:cNvPr id="8" name="Shape 6"/>
            <p:cNvSpPr/>
            <p:nvPr/>
          </p:nvSpPr>
          <p:spPr>
            <a:xfrm>
              <a:off x="5195" y="3172"/>
              <a:ext cx="900" cy="420"/>
            </a:xfrm>
            <a:custGeom>
              <a:avLst/>
              <a:gdLst/>
              <a:ahLst/>
              <a:cxnLst/>
              <a:rect l="l" t="t" r="r" b="b"/>
              <a:pathLst>
                <a:path w="571500" h="266700">
                  <a:moveTo>
                    <a:pt x="133350" y="0"/>
                  </a:moveTo>
                  <a:lnTo>
                    <a:pt x="438150" y="0"/>
                  </a:lnTo>
                  <a:cubicBezTo>
                    <a:pt x="511748" y="0"/>
                    <a:pt x="571500" y="59752"/>
                    <a:pt x="571500" y="133350"/>
                  </a:cubicBezTo>
                  <a:lnTo>
                    <a:pt x="571500" y="133350"/>
                  </a:lnTo>
                  <a:cubicBezTo>
                    <a:pt x="571500" y="206948"/>
                    <a:pt x="511748" y="266700"/>
                    <a:pt x="438150" y="266700"/>
                  </a:cubicBezTo>
                  <a:lnTo>
                    <a:pt x="133350" y="266700"/>
                  </a:lnTo>
                  <a:cubicBezTo>
                    <a:pt x="59752" y="266700"/>
                    <a:pt x="0" y="206948"/>
                    <a:pt x="0" y="133350"/>
                  </a:cubicBezTo>
                  <a:lnTo>
                    <a:pt x="0" y="133350"/>
                  </a:lnTo>
                  <a:cubicBezTo>
                    <a:pt x="0" y="59752"/>
                    <a:pt x="59752" y="0"/>
                    <a:pt x="133350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9" name="Text 7"/>
            <p:cNvSpPr/>
            <p:nvPr/>
          </p:nvSpPr>
          <p:spPr>
            <a:xfrm>
              <a:off x="5195" y="3172"/>
              <a:ext cx="1005" cy="420"/>
            </a:xfrm>
            <a:prstGeom prst="rect">
              <a:avLst/>
            </a:prstGeom>
            <a:noFill/>
          </p:spPr>
          <p:txBody>
            <a:bodyPr wrap="square" lIns="114300" tIns="38100" rIns="114300" bIns="3810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b="1" dirty="0">
                  <a:solidFill>
                    <a:srgbClr val="2563EB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5分钟</a:t>
              </a:r>
              <a:endParaRPr lang="en-US" sz="16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930" y="392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11" name="Text 9"/>
            <p:cNvSpPr/>
            <p:nvPr/>
          </p:nvSpPr>
          <p:spPr>
            <a:xfrm>
              <a:off x="1380" y="3862"/>
              <a:ext cx="468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用自然语言向豆包提问一个你感兴趣的问题</a:t>
              </a:r>
              <a:endParaRPr lang="en-US" sz="1600" dirty="0"/>
            </a:p>
          </p:txBody>
        </p:sp>
        <p:sp>
          <p:nvSpPr>
            <p:cNvPr id="12" name="Shape 10"/>
            <p:cNvSpPr/>
            <p:nvPr/>
          </p:nvSpPr>
          <p:spPr>
            <a:xfrm>
              <a:off x="930" y="446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13" name="Text 11"/>
            <p:cNvSpPr/>
            <p:nvPr/>
          </p:nvSpPr>
          <p:spPr>
            <a:xfrm>
              <a:off x="1380" y="4402"/>
              <a:ext cx="273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观察AI的回答逻辑和结构</a:t>
              </a:r>
              <a:endParaRPr lang="en-US" sz="1600" dirty="0"/>
            </a:p>
          </p:txBody>
        </p:sp>
        <p:sp>
          <p:nvSpPr>
            <p:cNvPr id="14" name="Shape 12"/>
            <p:cNvSpPr/>
            <p:nvPr/>
          </p:nvSpPr>
          <p:spPr>
            <a:xfrm>
              <a:off x="930" y="500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15" name="Text 13"/>
            <p:cNvSpPr/>
            <p:nvPr/>
          </p:nvSpPr>
          <p:spPr>
            <a:xfrm>
              <a:off x="1380" y="4942"/>
              <a:ext cx="441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尝试让AI帮你写一段文案或解释一个概念</a:t>
              </a:r>
              <a:endParaRPr lang="en-US" sz="16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900" y="5542"/>
              <a:ext cx="5205" cy="660"/>
            </a:xfrm>
            <a:custGeom>
              <a:avLst/>
              <a:gdLst/>
              <a:ahLst/>
              <a:cxnLst/>
              <a:rect l="l" t="t" r="r" b="b"/>
              <a:pathLst>
                <a:path w="3305175" h="419100">
                  <a:moveTo>
                    <a:pt x="76201" y="0"/>
                  </a:moveTo>
                  <a:lnTo>
                    <a:pt x="3228974" y="0"/>
                  </a:lnTo>
                  <a:cubicBezTo>
                    <a:pt x="3271059" y="0"/>
                    <a:pt x="3305175" y="34116"/>
                    <a:pt x="3305175" y="76201"/>
                  </a:cubicBezTo>
                  <a:lnTo>
                    <a:pt x="3305175" y="342899"/>
                  </a:lnTo>
                  <a:cubicBezTo>
                    <a:pt x="3305175" y="384984"/>
                    <a:pt x="3271059" y="419100"/>
                    <a:pt x="3228974" y="419100"/>
                  </a:cubicBezTo>
                  <a:lnTo>
                    <a:pt x="76201" y="419100"/>
                  </a:lnTo>
                  <a:cubicBezTo>
                    <a:pt x="34116" y="419100"/>
                    <a:pt x="0" y="384984"/>
                    <a:pt x="0" y="342899"/>
                  </a:cubicBezTo>
                  <a:lnTo>
                    <a:pt x="0" y="76201"/>
                  </a:lnTo>
                  <a:cubicBezTo>
                    <a:pt x="0" y="34144"/>
                    <a:pt x="34144" y="0"/>
                    <a:pt x="76201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17" name="Shape 15"/>
            <p:cNvSpPr/>
            <p:nvPr/>
          </p:nvSpPr>
          <p:spPr>
            <a:xfrm>
              <a:off x="1123" y="5762"/>
              <a:ext cx="184" cy="210"/>
            </a:xfrm>
            <a:custGeom>
              <a:avLst/>
              <a:gdLst/>
              <a:ahLst/>
              <a:cxnLst/>
              <a:rect l="l" t="t" r="r" b="b"/>
              <a:pathLst>
                <a:path w="116681" h="133350">
                  <a:moveTo>
                    <a:pt x="62846" y="-3386"/>
                  </a:moveTo>
                  <a:cubicBezTo>
                    <a:pt x="59877" y="-3985"/>
                    <a:pt x="56830" y="-3985"/>
                    <a:pt x="53861" y="-3386"/>
                  </a:cubicBezTo>
                  <a:lnTo>
                    <a:pt x="5027" y="6381"/>
                  </a:lnTo>
                  <a:cubicBezTo>
                    <a:pt x="2110" y="6954"/>
                    <a:pt x="0" y="9532"/>
                    <a:pt x="0" y="12502"/>
                  </a:cubicBezTo>
                  <a:cubicBezTo>
                    <a:pt x="0" y="15184"/>
                    <a:pt x="1693" y="17528"/>
                    <a:pt x="4167" y="18388"/>
                  </a:cubicBezTo>
                  <a:lnTo>
                    <a:pt x="4167" y="37505"/>
                  </a:lnTo>
                  <a:lnTo>
                    <a:pt x="78" y="57976"/>
                  </a:lnTo>
                  <a:cubicBezTo>
                    <a:pt x="26" y="58210"/>
                    <a:pt x="0" y="58471"/>
                    <a:pt x="0" y="58731"/>
                  </a:cubicBezTo>
                  <a:cubicBezTo>
                    <a:pt x="0" y="60815"/>
                    <a:pt x="1693" y="62534"/>
                    <a:pt x="3803" y="62534"/>
                  </a:cubicBezTo>
                  <a:lnTo>
                    <a:pt x="12892" y="62534"/>
                  </a:lnTo>
                  <a:cubicBezTo>
                    <a:pt x="14976" y="62534"/>
                    <a:pt x="16695" y="60841"/>
                    <a:pt x="16695" y="58731"/>
                  </a:cubicBezTo>
                  <a:cubicBezTo>
                    <a:pt x="16695" y="58471"/>
                    <a:pt x="16669" y="58236"/>
                    <a:pt x="16617" y="57976"/>
                  </a:cubicBezTo>
                  <a:lnTo>
                    <a:pt x="12502" y="37505"/>
                  </a:lnTo>
                  <a:lnTo>
                    <a:pt x="12502" y="20133"/>
                  </a:lnTo>
                  <a:lnTo>
                    <a:pt x="25003" y="22633"/>
                  </a:lnTo>
                  <a:lnTo>
                    <a:pt x="25003" y="37505"/>
                  </a:lnTo>
                  <a:cubicBezTo>
                    <a:pt x="25003" y="55918"/>
                    <a:pt x="39927" y="70842"/>
                    <a:pt x="58341" y="70842"/>
                  </a:cubicBezTo>
                  <a:cubicBezTo>
                    <a:pt x="76754" y="70842"/>
                    <a:pt x="91678" y="55918"/>
                    <a:pt x="91678" y="37505"/>
                  </a:cubicBezTo>
                  <a:lnTo>
                    <a:pt x="91678" y="22633"/>
                  </a:lnTo>
                  <a:lnTo>
                    <a:pt x="111655" y="18648"/>
                  </a:lnTo>
                  <a:cubicBezTo>
                    <a:pt x="114572" y="18049"/>
                    <a:pt x="116681" y="15471"/>
                    <a:pt x="116681" y="12502"/>
                  </a:cubicBezTo>
                  <a:cubicBezTo>
                    <a:pt x="116681" y="9532"/>
                    <a:pt x="114572" y="6954"/>
                    <a:pt x="111655" y="6381"/>
                  </a:cubicBezTo>
                  <a:lnTo>
                    <a:pt x="62846" y="-3386"/>
                  </a:lnTo>
                  <a:close/>
                  <a:moveTo>
                    <a:pt x="58341" y="58341"/>
                  </a:moveTo>
                  <a:cubicBezTo>
                    <a:pt x="46829" y="58341"/>
                    <a:pt x="37505" y="49017"/>
                    <a:pt x="37505" y="37505"/>
                  </a:cubicBezTo>
                  <a:lnTo>
                    <a:pt x="79177" y="37505"/>
                  </a:lnTo>
                  <a:cubicBezTo>
                    <a:pt x="79177" y="49017"/>
                    <a:pt x="69852" y="58341"/>
                    <a:pt x="58341" y="58341"/>
                  </a:cubicBezTo>
                  <a:close/>
                  <a:moveTo>
                    <a:pt x="31280" y="83370"/>
                  </a:moveTo>
                  <a:cubicBezTo>
                    <a:pt x="15288" y="90714"/>
                    <a:pt x="4167" y="106862"/>
                    <a:pt x="4167" y="125615"/>
                  </a:cubicBezTo>
                  <a:cubicBezTo>
                    <a:pt x="4167" y="129886"/>
                    <a:pt x="7631" y="133350"/>
                    <a:pt x="11903" y="133350"/>
                  </a:cubicBezTo>
                  <a:lnTo>
                    <a:pt x="52090" y="133350"/>
                  </a:lnTo>
                  <a:lnTo>
                    <a:pt x="52090" y="95324"/>
                  </a:lnTo>
                  <a:lnTo>
                    <a:pt x="37140" y="84125"/>
                  </a:lnTo>
                  <a:cubicBezTo>
                    <a:pt x="35447" y="82849"/>
                    <a:pt x="33181" y="82510"/>
                    <a:pt x="31254" y="83396"/>
                  </a:cubicBezTo>
                  <a:close/>
                  <a:moveTo>
                    <a:pt x="64591" y="133350"/>
                  </a:moveTo>
                  <a:lnTo>
                    <a:pt x="104779" y="133350"/>
                  </a:lnTo>
                  <a:cubicBezTo>
                    <a:pt x="109050" y="133350"/>
                    <a:pt x="112514" y="129886"/>
                    <a:pt x="112514" y="125615"/>
                  </a:cubicBezTo>
                  <a:cubicBezTo>
                    <a:pt x="112514" y="106862"/>
                    <a:pt x="101393" y="90714"/>
                    <a:pt x="85401" y="83396"/>
                  </a:cubicBezTo>
                  <a:cubicBezTo>
                    <a:pt x="83474" y="82510"/>
                    <a:pt x="81208" y="82849"/>
                    <a:pt x="79515" y="84125"/>
                  </a:cubicBezTo>
                  <a:lnTo>
                    <a:pt x="64565" y="95324"/>
                  </a:lnTo>
                  <a:lnTo>
                    <a:pt x="64565" y="133350"/>
                  </a:ln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18" name="Text 16"/>
            <p:cNvSpPr/>
            <p:nvPr/>
          </p:nvSpPr>
          <p:spPr>
            <a:xfrm>
              <a:off x="1440" y="5722"/>
              <a:ext cx="4590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7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适合所有学生，重点是熟悉基础交互</a:t>
              </a:r>
              <a:endParaRPr lang="en-US" sz="1600" dirty="0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4254500" y="1785620"/>
            <a:ext cx="3685540" cy="2343150"/>
            <a:chOff x="6700" y="2812"/>
            <a:chExt cx="5804" cy="3690"/>
          </a:xfrm>
        </p:grpSpPr>
        <p:sp>
          <p:nvSpPr>
            <p:cNvPr id="19" name="Shape 17"/>
            <p:cNvSpPr/>
            <p:nvPr/>
          </p:nvSpPr>
          <p:spPr>
            <a:xfrm>
              <a:off x="6700" y="2812"/>
              <a:ext cx="5805" cy="3690"/>
            </a:xfrm>
            <a:custGeom>
              <a:avLst/>
              <a:gdLst/>
              <a:ahLst/>
              <a:cxnLst/>
              <a:rect l="l" t="t" r="r" b="b"/>
              <a:pathLst>
                <a:path w="3686175" h="2343150">
                  <a:moveTo>
                    <a:pt x="38100" y="0"/>
                  </a:moveTo>
                  <a:lnTo>
                    <a:pt x="3648075" y="0"/>
                  </a:lnTo>
                  <a:cubicBezTo>
                    <a:pt x="3669117" y="0"/>
                    <a:pt x="3686175" y="17058"/>
                    <a:pt x="3686175" y="38100"/>
                  </a:cubicBezTo>
                  <a:lnTo>
                    <a:pt x="3686175" y="2228851"/>
                  </a:lnTo>
                  <a:cubicBezTo>
                    <a:pt x="3686175" y="2291977"/>
                    <a:pt x="3635002" y="2343150"/>
                    <a:pt x="3571876" y="2343150"/>
                  </a:cubicBezTo>
                  <a:lnTo>
                    <a:pt x="114299" y="2343150"/>
                  </a:lnTo>
                  <a:cubicBezTo>
                    <a:pt x="51173" y="2343150"/>
                    <a:pt x="0" y="2291977"/>
                    <a:pt x="0" y="2228851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20" name="Shape 18"/>
            <p:cNvSpPr/>
            <p:nvPr/>
          </p:nvSpPr>
          <p:spPr>
            <a:xfrm>
              <a:off x="6700" y="2812"/>
              <a:ext cx="5805" cy="60"/>
            </a:xfrm>
            <a:custGeom>
              <a:avLst/>
              <a:gdLst/>
              <a:ahLst/>
              <a:cxnLst/>
              <a:rect l="l" t="t" r="r" b="b"/>
              <a:pathLst>
                <a:path w="3686175" h="38100">
                  <a:moveTo>
                    <a:pt x="38100" y="0"/>
                  </a:moveTo>
                  <a:lnTo>
                    <a:pt x="3648075" y="0"/>
                  </a:lnTo>
                  <a:cubicBezTo>
                    <a:pt x="3669103" y="0"/>
                    <a:pt x="3686175" y="17072"/>
                    <a:pt x="3686175" y="38100"/>
                  </a:cubicBezTo>
                  <a:lnTo>
                    <a:pt x="3686175" y="38100"/>
                  </a:lnTo>
                  <a:lnTo>
                    <a:pt x="0" y="38100"/>
                  </a:ln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21" name="Text 19"/>
            <p:cNvSpPr/>
            <p:nvPr/>
          </p:nvSpPr>
          <p:spPr>
            <a:xfrm>
              <a:off x="7000" y="3142"/>
              <a:ext cx="162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Alimama ShuHeiTi" pitchFamily="34" charset="-122"/>
                  <a:ea typeface="Alimama ShuHeiTi" pitchFamily="34" charset="-122"/>
                  <a:cs typeface="Alimama ShuHeiTi" pitchFamily="34" charset="-120"/>
                </a:rPr>
                <a:t>进阶任务</a:t>
              </a:r>
              <a:endParaRPr lang="en-US" sz="1600" dirty="0"/>
            </a:p>
          </p:txBody>
        </p:sp>
        <p:sp>
          <p:nvSpPr>
            <p:cNvPr id="22" name="Shape 20"/>
            <p:cNvSpPr/>
            <p:nvPr/>
          </p:nvSpPr>
          <p:spPr>
            <a:xfrm>
              <a:off x="11289" y="3172"/>
              <a:ext cx="915" cy="420"/>
            </a:xfrm>
            <a:custGeom>
              <a:avLst/>
              <a:gdLst/>
              <a:ahLst/>
              <a:cxnLst/>
              <a:rect l="l" t="t" r="r" b="b"/>
              <a:pathLst>
                <a:path w="581025" h="266700">
                  <a:moveTo>
                    <a:pt x="133350" y="0"/>
                  </a:moveTo>
                  <a:lnTo>
                    <a:pt x="447675" y="0"/>
                  </a:lnTo>
                  <a:cubicBezTo>
                    <a:pt x="521273" y="0"/>
                    <a:pt x="581025" y="59752"/>
                    <a:pt x="581025" y="133350"/>
                  </a:cubicBezTo>
                  <a:lnTo>
                    <a:pt x="581025" y="133350"/>
                  </a:lnTo>
                  <a:cubicBezTo>
                    <a:pt x="581025" y="206948"/>
                    <a:pt x="521273" y="266700"/>
                    <a:pt x="447675" y="266700"/>
                  </a:cubicBezTo>
                  <a:lnTo>
                    <a:pt x="133350" y="266700"/>
                  </a:lnTo>
                  <a:cubicBezTo>
                    <a:pt x="59752" y="266700"/>
                    <a:pt x="0" y="206948"/>
                    <a:pt x="0" y="133350"/>
                  </a:cubicBezTo>
                  <a:lnTo>
                    <a:pt x="0" y="133350"/>
                  </a:lnTo>
                  <a:cubicBezTo>
                    <a:pt x="0" y="59752"/>
                    <a:pt x="59752" y="0"/>
                    <a:pt x="133350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23" name="Text 21"/>
            <p:cNvSpPr/>
            <p:nvPr/>
          </p:nvSpPr>
          <p:spPr>
            <a:xfrm>
              <a:off x="11289" y="3172"/>
              <a:ext cx="1020" cy="420"/>
            </a:xfrm>
            <a:prstGeom prst="rect">
              <a:avLst/>
            </a:prstGeom>
            <a:noFill/>
          </p:spPr>
          <p:txBody>
            <a:bodyPr wrap="square" lIns="114300" tIns="38100" rIns="114300" bIns="3810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b="1" dirty="0">
                  <a:solidFill>
                    <a:srgbClr val="3B82F6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8分钟</a:t>
              </a:r>
              <a:endParaRPr lang="en-US" sz="1600" dirty="0"/>
            </a:p>
          </p:txBody>
        </p:sp>
        <p:sp>
          <p:nvSpPr>
            <p:cNvPr id="24" name="Shape 22"/>
            <p:cNvSpPr/>
            <p:nvPr/>
          </p:nvSpPr>
          <p:spPr>
            <a:xfrm>
              <a:off x="7030" y="392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25" name="Text 23"/>
            <p:cNvSpPr/>
            <p:nvPr/>
          </p:nvSpPr>
          <p:spPr>
            <a:xfrm>
              <a:off x="7480" y="3862"/>
              <a:ext cx="372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在第一次回答基础上提出修改要求</a:t>
              </a:r>
              <a:endParaRPr lang="en-US" sz="1600" dirty="0"/>
            </a:p>
          </p:txBody>
        </p:sp>
        <p:sp>
          <p:nvSpPr>
            <p:cNvPr id="26" name="Shape 24"/>
            <p:cNvSpPr/>
            <p:nvPr/>
          </p:nvSpPr>
          <p:spPr>
            <a:xfrm>
              <a:off x="7030" y="446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27" name="Text 25"/>
            <p:cNvSpPr/>
            <p:nvPr/>
          </p:nvSpPr>
          <p:spPr>
            <a:xfrm>
              <a:off x="7480" y="4402"/>
              <a:ext cx="396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尝试优化提示词，获得更精准的结果</a:t>
              </a:r>
              <a:endParaRPr lang="en-US" sz="160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7030" y="500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29" name="Text 27"/>
            <p:cNvSpPr/>
            <p:nvPr/>
          </p:nvSpPr>
          <p:spPr>
            <a:xfrm>
              <a:off x="7480" y="4942"/>
              <a:ext cx="4095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进行3轮以上对话，体验迭代优化过程</a:t>
              </a:r>
              <a:endParaRPr lang="en-US" sz="1600" dirty="0"/>
            </a:p>
          </p:txBody>
        </p:sp>
        <p:sp>
          <p:nvSpPr>
            <p:cNvPr id="30" name="Shape 28"/>
            <p:cNvSpPr/>
            <p:nvPr/>
          </p:nvSpPr>
          <p:spPr>
            <a:xfrm>
              <a:off x="7000" y="5542"/>
              <a:ext cx="5205" cy="660"/>
            </a:xfrm>
            <a:custGeom>
              <a:avLst/>
              <a:gdLst/>
              <a:ahLst/>
              <a:cxnLst/>
              <a:rect l="l" t="t" r="r" b="b"/>
              <a:pathLst>
                <a:path w="3305175" h="419100">
                  <a:moveTo>
                    <a:pt x="76201" y="0"/>
                  </a:moveTo>
                  <a:lnTo>
                    <a:pt x="3228974" y="0"/>
                  </a:lnTo>
                  <a:cubicBezTo>
                    <a:pt x="3271059" y="0"/>
                    <a:pt x="3305175" y="34116"/>
                    <a:pt x="3305175" y="76201"/>
                  </a:cubicBezTo>
                  <a:lnTo>
                    <a:pt x="3305175" y="342899"/>
                  </a:lnTo>
                  <a:cubicBezTo>
                    <a:pt x="3305175" y="384984"/>
                    <a:pt x="3271059" y="419100"/>
                    <a:pt x="3228974" y="419100"/>
                  </a:cubicBezTo>
                  <a:lnTo>
                    <a:pt x="76201" y="419100"/>
                  </a:lnTo>
                  <a:cubicBezTo>
                    <a:pt x="34116" y="419100"/>
                    <a:pt x="0" y="384984"/>
                    <a:pt x="0" y="342899"/>
                  </a:cubicBezTo>
                  <a:lnTo>
                    <a:pt x="0" y="76201"/>
                  </a:lnTo>
                  <a:cubicBezTo>
                    <a:pt x="0" y="34144"/>
                    <a:pt x="34144" y="0"/>
                    <a:pt x="76201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31" name="Shape 29"/>
            <p:cNvSpPr/>
            <p:nvPr/>
          </p:nvSpPr>
          <p:spPr>
            <a:xfrm>
              <a:off x="7223" y="5762"/>
              <a:ext cx="184" cy="210"/>
            </a:xfrm>
            <a:custGeom>
              <a:avLst/>
              <a:gdLst/>
              <a:ahLst/>
              <a:cxnLst/>
              <a:rect l="l" t="t" r="r" b="b"/>
              <a:pathLst>
                <a:path w="116681" h="133350">
                  <a:moveTo>
                    <a:pt x="62846" y="-3386"/>
                  </a:moveTo>
                  <a:cubicBezTo>
                    <a:pt x="59877" y="-3985"/>
                    <a:pt x="56830" y="-3985"/>
                    <a:pt x="53861" y="-3386"/>
                  </a:cubicBezTo>
                  <a:lnTo>
                    <a:pt x="5027" y="6381"/>
                  </a:lnTo>
                  <a:cubicBezTo>
                    <a:pt x="2110" y="6954"/>
                    <a:pt x="0" y="9532"/>
                    <a:pt x="0" y="12502"/>
                  </a:cubicBezTo>
                  <a:cubicBezTo>
                    <a:pt x="0" y="15184"/>
                    <a:pt x="1693" y="17528"/>
                    <a:pt x="4167" y="18388"/>
                  </a:cubicBezTo>
                  <a:lnTo>
                    <a:pt x="4167" y="37505"/>
                  </a:lnTo>
                  <a:lnTo>
                    <a:pt x="78" y="57976"/>
                  </a:lnTo>
                  <a:cubicBezTo>
                    <a:pt x="26" y="58210"/>
                    <a:pt x="0" y="58471"/>
                    <a:pt x="0" y="58731"/>
                  </a:cubicBezTo>
                  <a:cubicBezTo>
                    <a:pt x="0" y="60815"/>
                    <a:pt x="1693" y="62534"/>
                    <a:pt x="3803" y="62534"/>
                  </a:cubicBezTo>
                  <a:lnTo>
                    <a:pt x="12892" y="62534"/>
                  </a:lnTo>
                  <a:cubicBezTo>
                    <a:pt x="14976" y="62534"/>
                    <a:pt x="16695" y="60841"/>
                    <a:pt x="16695" y="58731"/>
                  </a:cubicBezTo>
                  <a:cubicBezTo>
                    <a:pt x="16695" y="58471"/>
                    <a:pt x="16669" y="58236"/>
                    <a:pt x="16617" y="57976"/>
                  </a:cubicBezTo>
                  <a:lnTo>
                    <a:pt x="12502" y="37505"/>
                  </a:lnTo>
                  <a:lnTo>
                    <a:pt x="12502" y="20133"/>
                  </a:lnTo>
                  <a:lnTo>
                    <a:pt x="25003" y="22633"/>
                  </a:lnTo>
                  <a:lnTo>
                    <a:pt x="25003" y="37505"/>
                  </a:lnTo>
                  <a:cubicBezTo>
                    <a:pt x="25003" y="55918"/>
                    <a:pt x="39927" y="70842"/>
                    <a:pt x="58341" y="70842"/>
                  </a:cubicBezTo>
                  <a:cubicBezTo>
                    <a:pt x="76754" y="70842"/>
                    <a:pt x="91678" y="55918"/>
                    <a:pt x="91678" y="37505"/>
                  </a:cubicBezTo>
                  <a:lnTo>
                    <a:pt x="91678" y="22633"/>
                  </a:lnTo>
                  <a:lnTo>
                    <a:pt x="111655" y="18648"/>
                  </a:lnTo>
                  <a:cubicBezTo>
                    <a:pt x="114572" y="18049"/>
                    <a:pt x="116681" y="15471"/>
                    <a:pt x="116681" y="12502"/>
                  </a:cubicBezTo>
                  <a:cubicBezTo>
                    <a:pt x="116681" y="9532"/>
                    <a:pt x="114572" y="6954"/>
                    <a:pt x="111655" y="6381"/>
                  </a:cubicBezTo>
                  <a:lnTo>
                    <a:pt x="62846" y="-3386"/>
                  </a:lnTo>
                  <a:close/>
                  <a:moveTo>
                    <a:pt x="58341" y="58341"/>
                  </a:moveTo>
                  <a:cubicBezTo>
                    <a:pt x="46829" y="58341"/>
                    <a:pt x="37505" y="49017"/>
                    <a:pt x="37505" y="37505"/>
                  </a:cubicBezTo>
                  <a:lnTo>
                    <a:pt x="79177" y="37505"/>
                  </a:lnTo>
                  <a:cubicBezTo>
                    <a:pt x="79177" y="49017"/>
                    <a:pt x="69852" y="58341"/>
                    <a:pt x="58341" y="58341"/>
                  </a:cubicBezTo>
                  <a:close/>
                  <a:moveTo>
                    <a:pt x="31280" y="83370"/>
                  </a:moveTo>
                  <a:cubicBezTo>
                    <a:pt x="15288" y="90714"/>
                    <a:pt x="4167" y="106862"/>
                    <a:pt x="4167" y="125615"/>
                  </a:cubicBezTo>
                  <a:cubicBezTo>
                    <a:pt x="4167" y="129886"/>
                    <a:pt x="7631" y="133350"/>
                    <a:pt x="11903" y="133350"/>
                  </a:cubicBezTo>
                  <a:lnTo>
                    <a:pt x="52090" y="133350"/>
                  </a:lnTo>
                  <a:lnTo>
                    <a:pt x="52090" y="95324"/>
                  </a:lnTo>
                  <a:lnTo>
                    <a:pt x="37140" y="84125"/>
                  </a:lnTo>
                  <a:cubicBezTo>
                    <a:pt x="35447" y="82849"/>
                    <a:pt x="33181" y="82510"/>
                    <a:pt x="31254" y="83396"/>
                  </a:cubicBezTo>
                  <a:close/>
                  <a:moveTo>
                    <a:pt x="64591" y="133350"/>
                  </a:moveTo>
                  <a:lnTo>
                    <a:pt x="104779" y="133350"/>
                  </a:lnTo>
                  <a:cubicBezTo>
                    <a:pt x="109050" y="133350"/>
                    <a:pt x="112514" y="129886"/>
                    <a:pt x="112514" y="125615"/>
                  </a:cubicBezTo>
                  <a:cubicBezTo>
                    <a:pt x="112514" y="106862"/>
                    <a:pt x="101393" y="90714"/>
                    <a:pt x="85401" y="83396"/>
                  </a:cubicBezTo>
                  <a:cubicBezTo>
                    <a:pt x="83474" y="82510"/>
                    <a:pt x="81208" y="82849"/>
                    <a:pt x="79515" y="84125"/>
                  </a:cubicBezTo>
                  <a:lnTo>
                    <a:pt x="64565" y="95324"/>
                  </a:lnTo>
                  <a:lnTo>
                    <a:pt x="64565" y="133350"/>
                  </a:ln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32" name="Text 30"/>
            <p:cNvSpPr/>
            <p:nvPr/>
          </p:nvSpPr>
          <p:spPr>
            <a:xfrm>
              <a:off x="7540" y="5722"/>
              <a:ext cx="4590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7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适合有一定基础的学生，练习对话技巧</a:t>
              </a:r>
              <a:endParaRPr lang="en-US" sz="1600" dirty="0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8128000" y="1785620"/>
            <a:ext cx="3685540" cy="2343150"/>
            <a:chOff x="12800" y="2812"/>
            <a:chExt cx="5804" cy="3690"/>
          </a:xfrm>
        </p:grpSpPr>
        <p:sp>
          <p:nvSpPr>
            <p:cNvPr id="33" name="Shape 31"/>
            <p:cNvSpPr/>
            <p:nvPr/>
          </p:nvSpPr>
          <p:spPr>
            <a:xfrm>
              <a:off x="12800" y="2812"/>
              <a:ext cx="5805" cy="3690"/>
            </a:xfrm>
            <a:custGeom>
              <a:avLst/>
              <a:gdLst/>
              <a:ahLst/>
              <a:cxnLst/>
              <a:rect l="l" t="t" r="r" b="b"/>
              <a:pathLst>
                <a:path w="3686175" h="2343150">
                  <a:moveTo>
                    <a:pt x="38100" y="0"/>
                  </a:moveTo>
                  <a:lnTo>
                    <a:pt x="3648075" y="0"/>
                  </a:lnTo>
                  <a:cubicBezTo>
                    <a:pt x="3669117" y="0"/>
                    <a:pt x="3686175" y="17058"/>
                    <a:pt x="3686175" y="38100"/>
                  </a:cubicBezTo>
                  <a:lnTo>
                    <a:pt x="3686175" y="2228851"/>
                  </a:lnTo>
                  <a:cubicBezTo>
                    <a:pt x="3686175" y="2291977"/>
                    <a:pt x="3635002" y="2343150"/>
                    <a:pt x="3571876" y="2343150"/>
                  </a:cubicBezTo>
                  <a:lnTo>
                    <a:pt x="114299" y="2343150"/>
                  </a:lnTo>
                  <a:cubicBezTo>
                    <a:pt x="51173" y="2343150"/>
                    <a:pt x="0" y="2291977"/>
                    <a:pt x="0" y="2228851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34" name="Shape 32"/>
            <p:cNvSpPr/>
            <p:nvPr/>
          </p:nvSpPr>
          <p:spPr>
            <a:xfrm>
              <a:off x="12800" y="2812"/>
              <a:ext cx="5805" cy="60"/>
            </a:xfrm>
            <a:custGeom>
              <a:avLst/>
              <a:gdLst/>
              <a:ahLst/>
              <a:cxnLst/>
              <a:rect l="l" t="t" r="r" b="b"/>
              <a:pathLst>
                <a:path w="3686175" h="38100">
                  <a:moveTo>
                    <a:pt x="38100" y="0"/>
                  </a:moveTo>
                  <a:lnTo>
                    <a:pt x="3648075" y="0"/>
                  </a:lnTo>
                  <a:cubicBezTo>
                    <a:pt x="3669103" y="0"/>
                    <a:pt x="3686175" y="17072"/>
                    <a:pt x="3686175" y="38100"/>
                  </a:cubicBezTo>
                  <a:lnTo>
                    <a:pt x="3686175" y="38100"/>
                  </a:lnTo>
                  <a:lnTo>
                    <a:pt x="0" y="38100"/>
                  </a:ln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5" name="Text 33"/>
            <p:cNvSpPr/>
            <p:nvPr/>
          </p:nvSpPr>
          <p:spPr>
            <a:xfrm>
              <a:off x="13100" y="3142"/>
              <a:ext cx="162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Alimama ShuHeiTi" pitchFamily="34" charset="-122"/>
                  <a:ea typeface="Alimama ShuHeiTi" pitchFamily="34" charset="-122"/>
                  <a:cs typeface="Alimama ShuHeiTi" pitchFamily="34" charset="-120"/>
                </a:rPr>
                <a:t>挑战任务</a:t>
              </a:r>
              <a:endParaRPr lang="en-US" sz="1600" dirty="0"/>
            </a:p>
          </p:txBody>
        </p:sp>
        <p:sp>
          <p:nvSpPr>
            <p:cNvPr id="36" name="Shape 34"/>
            <p:cNvSpPr/>
            <p:nvPr/>
          </p:nvSpPr>
          <p:spPr>
            <a:xfrm>
              <a:off x="17411" y="3172"/>
              <a:ext cx="885" cy="420"/>
            </a:xfrm>
            <a:custGeom>
              <a:avLst/>
              <a:gdLst/>
              <a:ahLst/>
              <a:cxnLst/>
              <a:rect l="l" t="t" r="r" b="b"/>
              <a:pathLst>
                <a:path w="561975" h="266700">
                  <a:moveTo>
                    <a:pt x="133350" y="0"/>
                  </a:moveTo>
                  <a:lnTo>
                    <a:pt x="428625" y="0"/>
                  </a:lnTo>
                  <a:cubicBezTo>
                    <a:pt x="502223" y="0"/>
                    <a:pt x="561975" y="59752"/>
                    <a:pt x="561975" y="133350"/>
                  </a:cubicBezTo>
                  <a:lnTo>
                    <a:pt x="561975" y="133350"/>
                  </a:lnTo>
                  <a:cubicBezTo>
                    <a:pt x="561975" y="206948"/>
                    <a:pt x="502223" y="266700"/>
                    <a:pt x="428625" y="266700"/>
                  </a:cubicBezTo>
                  <a:lnTo>
                    <a:pt x="133350" y="266700"/>
                  </a:lnTo>
                  <a:cubicBezTo>
                    <a:pt x="59752" y="266700"/>
                    <a:pt x="0" y="206948"/>
                    <a:pt x="0" y="133350"/>
                  </a:cubicBezTo>
                  <a:lnTo>
                    <a:pt x="0" y="133350"/>
                  </a:lnTo>
                  <a:cubicBezTo>
                    <a:pt x="0" y="59752"/>
                    <a:pt x="59752" y="0"/>
                    <a:pt x="133350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</p:spPr>
        </p:sp>
        <p:sp>
          <p:nvSpPr>
            <p:cNvPr id="37" name="Text 35"/>
            <p:cNvSpPr/>
            <p:nvPr/>
          </p:nvSpPr>
          <p:spPr>
            <a:xfrm>
              <a:off x="17411" y="3172"/>
              <a:ext cx="990" cy="420"/>
            </a:xfrm>
            <a:prstGeom prst="rect">
              <a:avLst/>
            </a:prstGeom>
            <a:noFill/>
          </p:spPr>
          <p:txBody>
            <a:bodyPr wrap="square" lIns="114300" tIns="38100" rIns="114300" bIns="3810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b="1" dirty="0">
                  <a:solidFill>
                    <a:srgbClr val="10B981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7分钟</a:t>
              </a:r>
              <a:endParaRPr lang="en-US" sz="1600" dirty="0"/>
            </a:p>
          </p:txBody>
        </p:sp>
        <p:sp>
          <p:nvSpPr>
            <p:cNvPr id="38" name="Shape 36"/>
            <p:cNvSpPr/>
            <p:nvPr/>
          </p:nvSpPr>
          <p:spPr>
            <a:xfrm>
              <a:off x="13130" y="392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9" name="Text 37"/>
            <p:cNvSpPr/>
            <p:nvPr/>
          </p:nvSpPr>
          <p:spPr>
            <a:xfrm>
              <a:off x="13580" y="3862"/>
              <a:ext cx="372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使用代码解释器完成数据计算任务</a:t>
              </a:r>
              <a:endParaRPr lang="en-US" sz="1600" dirty="0"/>
            </a:p>
          </p:txBody>
        </p:sp>
        <p:sp>
          <p:nvSpPr>
            <p:cNvPr id="40" name="Shape 38"/>
            <p:cNvSpPr/>
            <p:nvPr/>
          </p:nvSpPr>
          <p:spPr>
            <a:xfrm>
              <a:off x="13130" y="446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41" name="Text 39"/>
            <p:cNvSpPr/>
            <p:nvPr/>
          </p:nvSpPr>
          <p:spPr>
            <a:xfrm>
              <a:off x="13580" y="4402"/>
              <a:ext cx="300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调用搜索工具查询最新信息</a:t>
              </a:r>
              <a:endParaRPr lang="en-US" sz="1600" dirty="0"/>
            </a:p>
          </p:txBody>
        </p:sp>
        <p:sp>
          <p:nvSpPr>
            <p:cNvPr id="42" name="Shape 40"/>
            <p:cNvSpPr/>
            <p:nvPr/>
          </p:nvSpPr>
          <p:spPr>
            <a:xfrm>
              <a:off x="13130" y="5002"/>
              <a:ext cx="240" cy="24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152400"/>
                  </a:moveTo>
                  <a:cubicBezTo>
                    <a:pt x="118256" y="152400"/>
                    <a:pt x="152400" y="118256"/>
                    <a:pt x="152400" y="76200"/>
                  </a:cubicBezTo>
                  <a:cubicBezTo>
                    <a:pt x="152400" y="34144"/>
                    <a:pt x="118256" y="0"/>
                    <a:pt x="76200" y="0"/>
                  </a:cubicBezTo>
                  <a:cubicBezTo>
                    <a:pt x="34144" y="0"/>
                    <a:pt x="0" y="34144"/>
                    <a:pt x="0" y="76200"/>
                  </a:cubicBezTo>
                  <a:cubicBezTo>
                    <a:pt x="0" y="118256"/>
                    <a:pt x="34144" y="152400"/>
                    <a:pt x="76200" y="152400"/>
                  </a:cubicBezTo>
                  <a:close/>
                  <a:moveTo>
                    <a:pt x="101322" y="63311"/>
                  </a:moveTo>
                  <a:lnTo>
                    <a:pt x="77510" y="101411"/>
                  </a:lnTo>
                  <a:cubicBezTo>
                    <a:pt x="76260" y="103406"/>
                    <a:pt x="74116" y="104656"/>
                    <a:pt x="71765" y="104775"/>
                  </a:cubicBezTo>
                  <a:cubicBezTo>
                    <a:pt x="69413" y="104894"/>
                    <a:pt x="67151" y="103823"/>
                    <a:pt x="65752" y="101918"/>
                  </a:cubicBezTo>
                  <a:lnTo>
                    <a:pt x="51465" y="82867"/>
                  </a:lnTo>
                  <a:cubicBezTo>
                    <a:pt x="49084" y="79712"/>
                    <a:pt x="49738" y="75248"/>
                    <a:pt x="52894" y="72866"/>
                  </a:cubicBezTo>
                  <a:cubicBezTo>
                    <a:pt x="56049" y="70485"/>
                    <a:pt x="60514" y="71140"/>
                    <a:pt x="62895" y="74295"/>
                  </a:cubicBezTo>
                  <a:lnTo>
                    <a:pt x="70931" y="85011"/>
                  </a:lnTo>
                  <a:lnTo>
                    <a:pt x="89208" y="55751"/>
                  </a:lnTo>
                  <a:cubicBezTo>
                    <a:pt x="91291" y="52417"/>
                    <a:pt x="95696" y="51375"/>
                    <a:pt x="99060" y="53489"/>
                  </a:cubicBezTo>
                  <a:cubicBezTo>
                    <a:pt x="102424" y="55602"/>
                    <a:pt x="103436" y="59978"/>
                    <a:pt x="101322" y="63341"/>
                  </a:cubicBez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43" name="Text 41"/>
            <p:cNvSpPr/>
            <p:nvPr/>
          </p:nvSpPr>
          <p:spPr>
            <a:xfrm>
              <a:off x="13580" y="4942"/>
              <a:ext cx="348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dirty="0">
                  <a:solidFill>
                    <a:srgbClr val="1E293B">
                      <a:alpha val="8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尝试完成一个复杂的多步骤任务</a:t>
              </a:r>
              <a:endParaRPr lang="en-US" sz="1600" dirty="0"/>
            </a:p>
          </p:txBody>
        </p:sp>
        <p:sp>
          <p:nvSpPr>
            <p:cNvPr id="44" name="Shape 42"/>
            <p:cNvSpPr/>
            <p:nvPr/>
          </p:nvSpPr>
          <p:spPr>
            <a:xfrm>
              <a:off x="13100" y="5542"/>
              <a:ext cx="5205" cy="660"/>
            </a:xfrm>
            <a:custGeom>
              <a:avLst/>
              <a:gdLst/>
              <a:ahLst/>
              <a:cxnLst/>
              <a:rect l="l" t="t" r="r" b="b"/>
              <a:pathLst>
                <a:path w="3305175" h="419100">
                  <a:moveTo>
                    <a:pt x="76201" y="0"/>
                  </a:moveTo>
                  <a:lnTo>
                    <a:pt x="3228974" y="0"/>
                  </a:lnTo>
                  <a:cubicBezTo>
                    <a:pt x="3271059" y="0"/>
                    <a:pt x="3305175" y="34116"/>
                    <a:pt x="3305175" y="76201"/>
                  </a:cubicBezTo>
                  <a:lnTo>
                    <a:pt x="3305175" y="342899"/>
                  </a:lnTo>
                  <a:cubicBezTo>
                    <a:pt x="3305175" y="384984"/>
                    <a:pt x="3271059" y="419100"/>
                    <a:pt x="3228974" y="419100"/>
                  </a:cubicBezTo>
                  <a:lnTo>
                    <a:pt x="76201" y="419100"/>
                  </a:lnTo>
                  <a:cubicBezTo>
                    <a:pt x="34116" y="419100"/>
                    <a:pt x="0" y="384984"/>
                    <a:pt x="0" y="342899"/>
                  </a:cubicBezTo>
                  <a:lnTo>
                    <a:pt x="0" y="76201"/>
                  </a:lnTo>
                  <a:cubicBezTo>
                    <a:pt x="0" y="34144"/>
                    <a:pt x="34144" y="0"/>
                    <a:pt x="76201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</p:spPr>
        </p:sp>
        <p:sp>
          <p:nvSpPr>
            <p:cNvPr id="45" name="Shape 43"/>
            <p:cNvSpPr/>
            <p:nvPr/>
          </p:nvSpPr>
          <p:spPr>
            <a:xfrm>
              <a:off x="13323" y="5762"/>
              <a:ext cx="184" cy="210"/>
            </a:xfrm>
            <a:custGeom>
              <a:avLst/>
              <a:gdLst/>
              <a:ahLst/>
              <a:cxnLst/>
              <a:rect l="l" t="t" r="r" b="b"/>
              <a:pathLst>
                <a:path w="116681" h="133350">
                  <a:moveTo>
                    <a:pt x="62846" y="-3386"/>
                  </a:moveTo>
                  <a:cubicBezTo>
                    <a:pt x="59877" y="-3985"/>
                    <a:pt x="56830" y="-3985"/>
                    <a:pt x="53861" y="-3386"/>
                  </a:cubicBezTo>
                  <a:lnTo>
                    <a:pt x="5027" y="6381"/>
                  </a:lnTo>
                  <a:cubicBezTo>
                    <a:pt x="2110" y="6954"/>
                    <a:pt x="0" y="9532"/>
                    <a:pt x="0" y="12502"/>
                  </a:cubicBezTo>
                  <a:cubicBezTo>
                    <a:pt x="0" y="15184"/>
                    <a:pt x="1693" y="17528"/>
                    <a:pt x="4167" y="18388"/>
                  </a:cubicBezTo>
                  <a:lnTo>
                    <a:pt x="4167" y="37505"/>
                  </a:lnTo>
                  <a:lnTo>
                    <a:pt x="78" y="57976"/>
                  </a:lnTo>
                  <a:cubicBezTo>
                    <a:pt x="26" y="58210"/>
                    <a:pt x="0" y="58471"/>
                    <a:pt x="0" y="58731"/>
                  </a:cubicBezTo>
                  <a:cubicBezTo>
                    <a:pt x="0" y="60815"/>
                    <a:pt x="1693" y="62534"/>
                    <a:pt x="3803" y="62534"/>
                  </a:cubicBezTo>
                  <a:lnTo>
                    <a:pt x="12892" y="62534"/>
                  </a:lnTo>
                  <a:cubicBezTo>
                    <a:pt x="14976" y="62534"/>
                    <a:pt x="16695" y="60841"/>
                    <a:pt x="16695" y="58731"/>
                  </a:cubicBezTo>
                  <a:cubicBezTo>
                    <a:pt x="16695" y="58471"/>
                    <a:pt x="16669" y="58236"/>
                    <a:pt x="16617" y="57976"/>
                  </a:cubicBezTo>
                  <a:lnTo>
                    <a:pt x="12502" y="37505"/>
                  </a:lnTo>
                  <a:lnTo>
                    <a:pt x="12502" y="20133"/>
                  </a:lnTo>
                  <a:lnTo>
                    <a:pt x="25003" y="22633"/>
                  </a:lnTo>
                  <a:lnTo>
                    <a:pt x="25003" y="37505"/>
                  </a:lnTo>
                  <a:cubicBezTo>
                    <a:pt x="25003" y="55918"/>
                    <a:pt x="39927" y="70842"/>
                    <a:pt x="58341" y="70842"/>
                  </a:cubicBezTo>
                  <a:cubicBezTo>
                    <a:pt x="76754" y="70842"/>
                    <a:pt x="91678" y="55918"/>
                    <a:pt x="91678" y="37505"/>
                  </a:cubicBezTo>
                  <a:lnTo>
                    <a:pt x="91678" y="22633"/>
                  </a:lnTo>
                  <a:lnTo>
                    <a:pt x="111655" y="18648"/>
                  </a:lnTo>
                  <a:cubicBezTo>
                    <a:pt x="114572" y="18049"/>
                    <a:pt x="116681" y="15471"/>
                    <a:pt x="116681" y="12502"/>
                  </a:cubicBezTo>
                  <a:cubicBezTo>
                    <a:pt x="116681" y="9532"/>
                    <a:pt x="114572" y="6954"/>
                    <a:pt x="111655" y="6381"/>
                  </a:cubicBezTo>
                  <a:lnTo>
                    <a:pt x="62846" y="-3386"/>
                  </a:lnTo>
                  <a:close/>
                  <a:moveTo>
                    <a:pt x="58341" y="58341"/>
                  </a:moveTo>
                  <a:cubicBezTo>
                    <a:pt x="46829" y="58341"/>
                    <a:pt x="37505" y="49017"/>
                    <a:pt x="37505" y="37505"/>
                  </a:cubicBezTo>
                  <a:lnTo>
                    <a:pt x="79177" y="37505"/>
                  </a:lnTo>
                  <a:cubicBezTo>
                    <a:pt x="79177" y="49017"/>
                    <a:pt x="69852" y="58341"/>
                    <a:pt x="58341" y="58341"/>
                  </a:cubicBezTo>
                  <a:close/>
                  <a:moveTo>
                    <a:pt x="31280" y="83370"/>
                  </a:moveTo>
                  <a:cubicBezTo>
                    <a:pt x="15288" y="90714"/>
                    <a:pt x="4167" y="106862"/>
                    <a:pt x="4167" y="125615"/>
                  </a:cubicBezTo>
                  <a:cubicBezTo>
                    <a:pt x="4167" y="129886"/>
                    <a:pt x="7631" y="133350"/>
                    <a:pt x="11903" y="133350"/>
                  </a:cubicBezTo>
                  <a:lnTo>
                    <a:pt x="52090" y="133350"/>
                  </a:lnTo>
                  <a:lnTo>
                    <a:pt x="52090" y="95324"/>
                  </a:lnTo>
                  <a:lnTo>
                    <a:pt x="37140" y="84125"/>
                  </a:lnTo>
                  <a:cubicBezTo>
                    <a:pt x="35447" y="82849"/>
                    <a:pt x="33181" y="82510"/>
                    <a:pt x="31254" y="83396"/>
                  </a:cubicBezTo>
                  <a:close/>
                  <a:moveTo>
                    <a:pt x="64591" y="133350"/>
                  </a:moveTo>
                  <a:lnTo>
                    <a:pt x="104779" y="133350"/>
                  </a:lnTo>
                  <a:cubicBezTo>
                    <a:pt x="109050" y="133350"/>
                    <a:pt x="112514" y="129886"/>
                    <a:pt x="112514" y="125615"/>
                  </a:cubicBezTo>
                  <a:cubicBezTo>
                    <a:pt x="112514" y="106862"/>
                    <a:pt x="101393" y="90714"/>
                    <a:pt x="85401" y="83396"/>
                  </a:cubicBezTo>
                  <a:cubicBezTo>
                    <a:pt x="83474" y="82510"/>
                    <a:pt x="81208" y="82849"/>
                    <a:pt x="79515" y="84125"/>
                  </a:cubicBezTo>
                  <a:lnTo>
                    <a:pt x="64565" y="95324"/>
                  </a:lnTo>
                  <a:lnTo>
                    <a:pt x="64565" y="133350"/>
                  </a:ln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46" name="Text 44"/>
            <p:cNvSpPr/>
            <p:nvPr/>
          </p:nvSpPr>
          <p:spPr>
            <a:xfrm>
              <a:off x="13640" y="5722"/>
              <a:ext cx="4590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7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适合能力较强的学生，探索高级功能</a:t>
              </a:r>
              <a:endParaRPr lang="en-US" sz="1600" dirty="0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381000" y="4319270"/>
            <a:ext cx="11430000" cy="1257300"/>
            <a:chOff x="600" y="6802"/>
            <a:chExt cx="18000" cy="1980"/>
          </a:xfrm>
        </p:grpSpPr>
        <p:sp>
          <p:nvSpPr>
            <p:cNvPr id="47" name="Shape 45"/>
            <p:cNvSpPr/>
            <p:nvPr/>
          </p:nvSpPr>
          <p:spPr>
            <a:xfrm>
              <a:off x="600" y="6802"/>
              <a:ext cx="18000" cy="1980"/>
            </a:xfrm>
            <a:custGeom>
              <a:avLst/>
              <a:gdLst/>
              <a:ahLst/>
              <a:cxnLst/>
              <a:rect l="l" t="t" r="r" b="b"/>
              <a:pathLst>
                <a:path w="11430000" h="1257300">
                  <a:moveTo>
                    <a:pt x="114301" y="0"/>
                  </a:moveTo>
                  <a:lnTo>
                    <a:pt x="11315699" y="0"/>
                  </a:lnTo>
                  <a:cubicBezTo>
                    <a:pt x="11378783" y="0"/>
                    <a:pt x="11430000" y="51217"/>
                    <a:pt x="11430000" y="114301"/>
                  </a:cubicBezTo>
                  <a:lnTo>
                    <a:pt x="11430000" y="1142999"/>
                  </a:lnTo>
                  <a:cubicBezTo>
                    <a:pt x="11430000" y="1206083"/>
                    <a:pt x="11378783" y="1257300"/>
                    <a:pt x="11315699" y="1257300"/>
                  </a:cubicBezTo>
                  <a:lnTo>
                    <a:pt x="114301" y="1257300"/>
                  </a:lnTo>
                  <a:cubicBezTo>
                    <a:pt x="51217" y="1257300"/>
                    <a:pt x="0" y="1206083"/>
                    <a:pt x="0" y="1142999"/>
                  </a:cubicBezTo>
                  <a:lnTo>
                    <a:pt x="0" y="114301"/>
                  </a:lnTo>
                  <a:cubicBezTo>
                    <a:pt x="0" y="51217"/>
                    <a:pt x="51217" y="0"/>
                    <a:pt x="114301" y="0"/>
                  </a:cubicBezTo>
                  <a:close/>
                </a:path>
              </a:pathLst>
            </a:custGeom>
            <a:solidFill>
              <a:srgbClr val="FFFFFF"/>
            </a:solidFill>
            <a:effectLst>
              <a:outerShdw blurRad="57150" dist="38100" dir="5400000" algn="bl" rotWithShape="0">
                <a:srgbClr val="000000">
                  <a:alpha val="10196"/>
                </a:srgbClr>
              </a:outerShdw>
            </a:effectLst>
          </p:spPr>
        </p:sp>
        <p:sp>
          <p:nvSpPr>
            <p:cNvPr id="48" name="Shape 46"/>
            <p:cNvSpPr/>
            <p:nvPr/>
          </p:nvSpPr>
          <p:spPr>
            <a:xfrm>
              <a:off x="945" y="7162"/>
              <a:ext cx="360" cy="36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59740" y="16207"/>
                  </a:moveTo>
                  <a:cubicBezTo>
                    <a:pt x="64606" y="19601"/>
                    <a:pt x="65767" y="26298"/>
                    <a:pt x="62374" y="31120"/>
                  </a:cubicBezTo>
                  <a:lnTo>
                    <a:pt x="37371" y="66839"/>
                  </a:lnTo>
                  <a:cubicBezTo>
                    <a:pt x="35540" y="69428"/>
                    <a:pt x="32683" y="71080"/>
                    <a:pt x="29513" y="71348"/>
                  </a:cubicBezTo>
                  <a:cubicBezTo>
                    <a:pt x="26343" y="71616"/>
                    <a:pt x="23217" y="70545"/>
                    <a:pt x="20985" y="68312"/>
                  </a:cubicBezTo>
                  <a:lnTo>
                    <a:pt x="3125" y="50453"/>
                  </a:lnTo>
                  <a:cubicBezTo>
                    <a:pt x="-1027" y="46256"/>
                    <a:pt x="-1027" y="39469"/>
                    <a:pt x="3125" y="35272"/>
                  </a:cubicBezTo>
                  <a:cubicBezTo>
                    <a:pt x="7278" y="31075"/>
                    <a:pt x="14109" y="31120"/>
                    <a:pt x="18306" y="35272"/>
                  </a:cubicBezTo>
                  <a:lnTo>
                    <a:pt x="27146" y="44113"/>
                  </a:lnTo>
                  <a:lnTo>
                    <a:pt x="44827" y="18842"/>
                  </a:lnTo>
                  <a:cubicBezTo>
                    <a:pt x="48220" y="13975"/>
                    <a:pt x="54918" y="12814"/>
                    <a:pt x="59740" y="16207"/>
                  </a:cubicBezTo>
                  <a:close/>
                  <a:moveTo>
                    <a:pt x="59740" y="87645"/>
                  </a:moveTo>
                  <a:cubicBezTo>
                    <a:pt x="64606" y="91038"/>
                    <a:pt x="65767" y="97735"/>
                    <a:pt x="62374" y="102557"/>
                  </a:cubicBezTo>
                  <a:lnTo>
                    <a:pt x="37371" y="138276"/>
                  </a:lnTo>
                  <a:cubicBezTo>
                    <a:pt x="35540" y="140866"/>
                    <a:pt x="32683" y="142518"/>
                    <a:pt x="29513" y="142786"/>
                  </a:cubicBezTo>
                  <a:cubicBezTo>
                    <a:pt x="26343" y="143054"/>
                    <a:pt x="23217" y="141982"/>
                    <a:pt x="20985" y="139750"/>
                  </a:cubicBezTo>
                  <a:lnTo>
                    <a:pt x="3125" y="121890"/>
                  </a:lnTo>
                  <a:cubicBezTo>
                    <a:pt x="-1072" y="117693"/>
                    <a:pt x="-1072" y="110907"/>
                    <a:pt x="3125" y="106754"/>
                  </a:cubicBezTo>
                  <a:cubicBezTo>
                    <a:pt x="7322" y="102602"/>
                    <a:pt x="14109" y="102557"/>
                    <a:pt x="18261" y="106754"/>
                  </a:cubicBezTo>
                  <a:lnTo>
                    <a:pt x="27102" y="115595"/>
                  </a:lnTo>
                  <a:lnTo>
                    <a:pt x="44782" y="90324"/>
                  </a:lnTo>
                  <a:cubicBezTo>
                    <a:pt x="48176" y="85457"/>
                    <a:pt x="54873" y="84296"/>
                    <a:pt x="59695" y="87690"/>
                  </a:cubicBezTo>
                  <a:close/>
                  <a:moveTo>
                    <a:pt x="100013" y="42863"/>
                  </a:moveTo>
                  <a:cubicBezTo>
                    <a:pt x="100013" y="34960"/>
                    <a:pt x="106397" y="28575"/>
                    <a:pt x="114300" y="28575"/>
                  </a:cubicBezTo>
                  <a:lnTo>
                    <a:pt x="214313" y="28575"/>
                  </a:lnTo>
                  <a:cubicBezTo>
                    <a:pt x="222215" y="28575"/>
                    <a:pt x="228600" y="34960"/>
                    <a:pt x="228600" y="42863"/>
                  </a:cubicBezTo>
                  <a:cubicBezTo>
                    <a:pt x="228600" y="50765"/>
                    <a:pt x="222215" y="57150"/>
                    <a:pt x="214313" y="57150"/>
                  </a:cubicBezTo>
                  <a:lnTo>
                    <a:pt x="114300" y="57150"/>
                  </a:lnTo>
                  <a:cubicBezTo>
                    <a:pt x="106397" y="57150"/>
                    <a:pt x="100013" y="50765"/>
                    <a:pt x="100013" y="42863"/>
                  </a:cubicBezTo>
                  <a:close/>
                  <a:moveTo>
                    <a:pt x="100013" y="114300"/>
                  </a:moveTo>
                  <a:cubicBezTo>
                    <a:pt x="100013" y="106397"/>
                    <a:pt x="106397" y="100013"/>
                    <a:pt x="114300" y="100013"/>
                  </a:cubicBezTo>
                  <a:lnTo>
                    <a:pt x="214313" y="100013"/>
                  </a:lnTo>
                  <a:cubicBezTo>
                    <a:pt x="222215" y="100013"/>
                    <a:pt x="228600" y="106397"/>
                    <a:pt x="228600" y="114300"/>
                  </a:cubicBezTo>
                  <a:cubicBezTo>
                    <a:pt x="228600" y="122203"/>
                    <a:pt x="222215" y="128588"/>
                    <a:pt x="214313" y="128588"/>
                  </a:cubicBezTo>
                  <a:lnTo>
                    <a:pt x="114300" y="128588"/>
                  </a:lnTo>
                  <a:cubicBezTo>
                    <a:pt x="106397" y="128588"/>
                    <a:pt x="100013" y="122203"/>
                    <a:pt x="100013" y="114300"/>
                  </a:cubicBezTo>
                  <a:close/>
                  <a:moveTo>
                    <a:pt x="71438" y="185738"/>
                  </a:moveTo>
                  <a:cubicBezTo>
                    <a:pt x="71438" y="177835"/>
                    <a:pt x="77822" y="171450"/>
                    <a:pt x="85725" y="171450"/>
                  </a:cubicBezTo>
                  <a:lnTo>
                    <a:pt x="214313" y="171450"/>
                  </a:lnTo>
                  <a:cubicBezTo>
                    <a:pt x="222215" y="171450"/>
                    <a:pt x="228600" y="177835"/>
                    <a:pt x="228600" y="185738"/>
                  </a:cubicBezTo>
                  <a:cubicBezTo>
                    <a:pt x="228600" y="193640"/>
                    <a:pt x="222215" y="200025"/>
                    <a:pt x="214313" y="200025"/>
                  </a:cubicBezTo>
                  <a:lnTo>
                    <a:pt x="85725" y="200025"/>
                  </a:lnTo>
                  <a:cubicBezTo>
                    <a:pt x="77822" y="200025"/>
                    <a:pt x="71438" y="193640"/>
                    <a:pt x="71438" y="185738"/>
                  </a:cubicBezTo>
                  <a:close/>
                  <a:moveTo>
                    <a:pt x="28575" y="167878"/>
                  </a:moveTo>
                  <a:cubicBezTo>
                    <a:pt x="38432" y="167878"/>
                    <a:pt x="46434" y="175881"/>
                    <a:pt x="46434" y="185738"/>
                  </a:cubicBezTo>
                  <a:cubicBezTo>
                    <a:pt x="46434" y="195594"/>
                    <a:pt x="38432" y="203597"/>
                    <a:pt x="28575" y="203597"/>
                  </a:cubicBezTo>
                  <a:cubicBezTo>
                    <a:pt x="18718" y="203597"/>
                    <a:pt x="10716" y="195594"/>
                    <a:pt x="10716" y="185738"/>
                  </a:cubicBezTo>
                  <a:cubicBezTo>
                    <a:pt x="10716" y="175881"/>
                    <a:pt x="18718" y="167878"/>
                    <a:pt x="28575" y="167878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49" name="Text 47"/>
            <p:cNvSpPr/>
            <p:nvPr/>
          </p:nvSpPr>
          <p:spPr>
            <a:xfrm>
              <a:off x="1350" y="7102"/>
              <a:ext cx="1713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1E293B"/>
                  </a:solidFill>
                  <a:latin typeface="Alimama ShuHeiTi" pitchFamily="34" charset="-122"/>
                  <a:ea typeface="Alimama ShuHeiTi" pitchFamily="34" charset="-122"/>
                  <a:cs typeface="Alimama ShuHeiTi" pitchFamily="34" charset="-120"/>
                </a:rPr>
                <a:t>实操检查清单</a:t>
              </a:r>
              <a:endParaRPr lang="en-US" sz="1600" dirty="0"/>
            </a:p>
          </p:txBody>
        </p:sp>
        <p:sp>
          <p:nvSpPr>
            <p:cNvPr id="50" name="Shape 48"/>
            <p:cNvSpPr/>
            <p:nvPr/>
          </p:nvSpPr>
          <p:spPr>
            <a:xfrm>
              <a:off x="900" y="7852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90500" y="0"/>
                  </a:lnTo>
                  <a:cubicBezTo>
                    <a:pt x="295640" y="0"/>
                    <a:pt x="381000" y="85360"/>
                    <a:pt x="381000" y="190500"/>
                  </a:cubicBezTo>
                  <a:lnTo>
                    <a:pt x="381000" y="190500"/>
                  </a:lnTo>
                  <a:cubicBezTo>
                    <a:pt x="381000" y="295640"/>
                    <a:pt x="295640" y="381000"/>
                    <a:pt x="190500" y="381000"/>
                  </a:cubicBezTo>
                  <a:lnTo>
                    <a:pt x="190500" y="381000"/>
                  </a:lnTo>
                  <a:cubicBezTo>
                    <a:pt x="85360" y="381000"/>
                    <a:pt x="0" y="295640"/>
                    <a:pt x="0" y="190500"/>
                  </a:cubicBezTo>
                  <a:lnTo>
                    <a:pt x="0" y="190500"/>
                  </a:lnTo>
                  <a:cubicBezTo>
                    <a:pt x="0" y="85360"/>
                    <a:pt x="85360" y="0"/>
                    <a:pt x="190500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51" name="Shape 49"/>
            <p:cNvSpPr/>
            <p:nvPr/>
          </p:nvSpPr>
          <p:spPr>
            <a:xfrm>
              <a:off x="1050" y="8002"/>
              <a:ext cx="300" cy="300"/>
            </a:xfrm>
            <a:custGeom>
              <a:avLst/>
              <a:gdLst/>
              <a:ahLst/>
              <a:cxnLst/>
              <a:rect l="l" t="t" r="r" b="b"/>
              <a:pathLst>
                <a:path w="190500" h="190500">
                  <a:moveTo>
                    <a:pt x="95250" y="178594"/>
                  </a:moveTo>
                  <a:cubicBezTo>
                    <a:pt x="147861" y="178594"/>
                    <a:pt x="190500" y="138596"/>
                    <a:pt x="190500" y="89297"/>
                  </a:cubicBezTo>
                  <a:cubicBezTo>
                    <a:pt x="190500" y="39998"/>
                    <a:pt x="147861" y="0"/>
                    <a:pt x="95250" y="0"/>
                  </a:cubicBezTo>
                  <a:cubicBezTo>
                    <a:pt x="42639" y="0"/>
                    <a:pt x="0" y="39998"/>
                    <a:pt x="0" y="89297"/>
                  </a:cubicBezTo>
                  <a:cubicBezTo>
                    <a:pt x="0" y="109500"/>
                    <a:pt x="7144" y="128104"/>
                    <a:pt x="19199" y="143061"/>
                  </a:cubicBezTo>
                  <a:lnTo>
                    <a:pt x="1042" y="177403"/>
                  </a:lnTo>
                  <a:cubicBezTo>
                    <a:pt x="-744" y="180752"/>
                    <a:pt x="-186" y="184845"/>
                    <a:pt x="2381" y="187635"/>
                  </a:cubicBezTo>
                  <a:cubicBezTo>
                    <a:pt x="4949" y="190426"/>
                    <a:pt x="9004" y="191281"/>
                    <a:pt x="12464" y="189793"/>
                  </a:cubicBezTo>
                  <a:lnTo>
                    <a:pt x="56517" y="170929"/>
                  </a:lnTo>
                  <a:cubicBezTo>
                    <a:pt x="68349" y="175840"/>
                    <a:pt x="81446" y="178594"/>
                    <a:pt x="95250" y="178594"/>
                  </a:cubicBezTo>
                  <a:close/>
                  <a:moveTo>
                    <a:pt x="47625" y="77391"/>
                  </a:moveTo>
                  <a:cubicBezTo>
                    <a:pt x="54196" y="77391"/>
                    <a:pt x="59531" y="82726"/>
                    <a:pt x="59531" y="89297"/>
                  </a:cubicBezTo>
                  <a:cubicBezTo>
                    <a:pt x="59531" y="95868"/>
                    <a:pt x="54196" y="101203"/>
                    <a:pt x="47625" y="101203"/>
                  </a:cubicBezTo>
                  <a:cubicBezTo>
                    <a:pt x="41054" y="101203"/>
                    <a:pt x="35719" y="95868"/>
                    <a:pt x="35719" y="89297"/>
                  </a:cubicBezTo>
                  <a:cubicBezTo>
                    <a:pt x="35719" y="82726"/>
                    <a:pt x="41054" y="77391"/>
                    <a:pt x="47625" y="77391"/>
                  </a:cubicBezTo>
                  <a:close/>
                  <a:moveTo>
                    <a:pt x="95250" y="77391"/>
                  </a:moveTo>
                  <a:cubicBezTo>
                    <a:pt x="101821" y="77391"/>
                    <a:pt x="107156" y="82726"/>
                    <a:pt x="107156" y="89297"/>
                  </a:cubicBezTo>
                  <a:cubicBezTo>
                    <a:pt x="107156" y="95868"/>
                    <a:pt x="101821" y="101203"/>
                    <a:pt x="95250" y="101203"/>
                  </a:cubicBezTo>
                  <a:cubicBezTo>
                    <a:pt x="88679" y="101203"/>
                    <a:pt x="83344" y="95868"/>
                    <a:pt x="83344" y="89297"/>
                  </a:cubicBezTo>
                  <a:cubicBezTo>
                    <a:pt x="83344" y="82726"/>
                    <a:pt x="88679" y="77391"/>
                    <a:pt x="95250" y="77391"/>
                  </a:cubicBezTo>
                  <a:close/>
                  <a:moveTo>
                    <a:pt x="130969" y="89297"/>
                  </a:moveTo>
                  <a:cubicBezTo>
                    <a:pt x="130969" y="82726"/>
                    <a:pt x="136304" y="77391"/>
                    <a:pt x="142875" y="77391"/>
                  </a:cubicBezTo>
                  <a:cubicBezTo>
                    <a:pt x="149446" y="77391"/>
                    <a:pt x="154781" y="82726"/>
                    <a:pt x="154781" y="89297"/>
                  </a:cubicBezTo>
                  <a:cubicBezTo>
                    <a:pt x="154781" y="95868"/>
                    <a:pt x="149446" y="101203"/>
                    <a:pt x="142875" y="101203"/>
                  </a:cubicBezTo>
                  <a:cubicBezTo>
                    <a:pt x="136304" y="101203"/>
                    <a:pt x="130969" y="95868"/>
                    <a:pt x="130969" y="89297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52" name="Text 50"/>
            <p:cNvSpPr/>
            <p:nvPr/>
          </p:nvSpPr>
          <p:spPr>
            <a:xfrm>
              <a:off x="1680" y="7822"/>
              <a:ext cx="117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E293B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基础对话</a:t>
              </a:r>
              <a:endParaRPr lang="en-US" sz="1600" dirty="0"/>
            </a:p>
          </p:txBody>
        </p:sp>
        <p:sp>
          <p:nvSpPr>
            <p:cNvPr id="53" name="Text 51"/>
            <p:cNvSpPr/>
            <p:nvPr/>
          </p:nvSpPr>
          <p:spPr>
            <a:xfrm>
              <a:off x="1680" y="8182"/>
              <a:ext cx="1155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6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能流畅提问</a:t>
              </a:r>
              <a:endParaRPr lang="en-US" sz="1600" dirty="0"/>
            </a:p>
          </p:txBody>
        </p:sp>
        <p:sp>
          <p:nvSpPr>
            <p:cNvPr id="54" name="Shape 52"/>
            <p:cNvSpPr/>
            <p:nvPr/>
          </p:nvSpPr>
          <p:spPr>
            <a:xfrm>
              <a:off x="5310" y="7852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90500" y="0"/>
                  </a:lnTo>
                  <a:cubicBezTo>
                    <a:pt x="295640" y="0"/>
                    <a:pt x="381000" y="85360"/>
                    <a:pt x="381000" y="190500"/>
                  </a:cubicBezTo>
                  <a:lnTo>
                    <a:pt x="381000" y="190500"/>
                  </a:lnTo>
                  <a:cubicBezTo>
                    <a:pt x="381000" y="295640"/>
                    <a:pt x="295640" y="381000"/>
                    <a:pt x="190500" y="381000"/>
                  </a:cubicBezTo>
                  <a:lnTo>
                    <a:pt x="190500" y="381000"/>
                  </a:lnTo>
                  <a:cubicBezTo>
                    <a:pt x="85360" y="381000"/>
                    <a:pt x="0" y="295640"/>
                    <a:pt x="0" y="190500"/>
                  </a:cubicBezTo>
                  <a:lnTo>
                    <a:pt x="0" y="190500"/>
                  </a:lnTo>
                  <a:cubicBezTo>
                    <a:pt x="0" y="85360"/>
                    <a:pt x="85360" y="0"/>
                    <a:pt x="190500" y="0"/>
                  </a:cubicBezTo>
                  <a:close/>
                </a:path>
              </a:pathLst>
            </a:custGeom>
            <a:solidFill>
              <a:srgbClr val="3B82F6">
                <a:alpha val="10196"/>
              </a:srgbClr>
            </a:solidFill>
          </p:spPr>
        </p:sp>
        <p:sp>
          <p:nvSpPr>
            <p:cNvPr id="55" name="Shape 53"/>
            <p:cNvSpPr/>
            <p:nvPr/>
          </p:nvSpPr>
          <p:spPr>
            <a:xfrm>
              <a:off x="5460" y="8002"/>
              <a:ext cx="300" cy="300"/>
            </a:xfrm>
            <a:custGeom>
              <a:avLst/>
              <a:gdLst/>
              <a:ahLst/>
              <a:cxnLst/>
              <a:rect l="l" t="t" r="r" b="b"/>
              <a:pathLst>
                <a:path w="190500" h="190500">
                  <a:moveTo>
                    <a:pt x="24519" y="85018"/>
                  </a:moveTo>
                  <a:cubicBezTo>
                    <a:pt x="29468" y="50416"/>
                    <a:pt x="59271" y="23812"/>
                    <a:pt x="95250" y="23812"/>
                  </a:cubicBezTo>
                  <a:cubicBezTo>
                    <a:pt x="114970" y="23812"/>
                    <a:pt x="132829" y="31812"/>
                    <a:pt x="145777" y="44723"/>
                  </a:cubicBezTo>
                  <a:cubicBezTo>
                    <a:pt x="145852" y="44797"/>
                    <a:pt x="145926" y="44872"/>
                    <a:pt x="146000" y="44946"/>
                  </a:cubicBezTo>
                  <a:lnTo>
                    <a:pt x="148828" y="47625"/>
                  </a:lnTo>
                  <a:lnTo>
                    <a:pt x="131006" y="47625"/>
                  </a:lnTo>
                  <a:cubicBezTo>
                    <a:pt x="124420" y="47625"/>
                    <a:pt x="119100" y="52946"/>
                    <a:pt x="119100" y="59531"/>
                  </a:cubicBezTo>
                  <a:cubicBezTo>
                    <a:pt x="119100" y="66117"/>
                    <a:pt x="124420" y="71438"/>
                    <a:pt x="131006" y="71438"/>
                  </a:cubicBezTo>
                  <a:lnTo>
                    <a:pt x="178631" y="71438"/>
                  </a:lnTo>
                  <a:cubicBezTo>
                    <a:pt x="185217" y="71438"/>
                    <a:pt x="190537" y="66117"/>
                    <a:pt x="190537" y="59531"/>
                  </a:cubicBezTo>
                  <a:lnTo>
                    <a:pt x="190537" y="11906"/>
                  </a:lnTo>
                  <a:cubicBezTo>
                    <a:pt x="190537" y="5321"/>
                    <a:pt x="185217" y="0"/>
                    <a:pt x="178631" y="0"/>
                  </a:cubicBezTo>
                  <a:cubicBezTo>
                    <a:pt x="172045" y="0"/>
                    <a:pt x="166725" y="5321"/>
                    <a:pt x="166725" y="11906"/>
                  </a:cubicBezTo>
                  <a:lnTo>
                    <a:pt x="166725" y="31775"/>
                  </a:lnTo>
                  <a:lnTo>
                    <a:pt x="162520" y="27794"/>
                  </a:lnTo>
                  <a:cubicBezTo>
                    <a:pt x="145293" y="10641"/>
                    <a:pt x="121481" y="0"/>
                    <a:pt x="95250" y="0"/>
                  </a:cubicBezTo>
                  <a:cubicBezTo>
                    <a:pt x="47253" y="0"/>
                    <a:pt x="7553" y="35496"/>
                    <a:pt x="967" y="81669"/>
                  </a:cubicBezTo>
                  <a:cubicBezTo>
                    <a:pt x="37" y="88181"/>
                    <a:pt x="4539" y="94208"/>
                    <a:pt x="11050" y="95138"/>
                  </a:cubicBezTo>
                  <a:cubicBezTo>
                    <a:pt x="17562" y="96069"/>
                    <a:pt x="23589" y="91529"/>
                    <a:pt x="24519" y="85055"/>
                  </a:cubicBezTo>
                  <a:close/>
                  <a:moveTo>
                    <a:pt x="189533" y="108831"/>
                  </a:moveTo>
                  <a:cubicBezTo>
                    <a:pt x="190463" y="102319"/>
                    <a:pt x="185924" y="96292"/>
                    <a:pt x="179450" y="95362"/>
                  </a:cubicBezTo>
                  <a:cubicBezTo>
                    <a:pt x="172975" y="94431"/>
                    <a:pt x="166911" y="98971"/>
                    <a:pt x="165981" y="105445"/>
                  </a:cubicBezTo>
                  <a:cubicBezTo>
                    <a:pt x="161032" y="140047"/>
                    <a:pt x="131229" y="166650"/>
                    <a:pt x="95250" y="166650"/>
                  </a:cubicBezTo>
                  <a:cubicBezTo>
                    <a:pt x="75530" y="166650"/>
                    <a:pt x="57671" y="158651"/>
                    <a:pt x="44723" y="145740"/>
                  </a:cubicBezTo>
                  <a:cubicBezTo>
                    <a:pt x="44648" y="145666"/>
                    <a:pt x="44574" y="145591"/>
                    <a:pt x="44500" y="145517"/>
                  </a:cubicBezTo>
                  <a:lnTo>
                    <a:pt x="41672" y="142838"/>
                  </a:lnTo>
                  <a:lnTo>
                    <a:pt x="59494" y="142838"/>
                  </a:lnTo>
                  <a:cubicBezTo>
                    <a:pt x="66080" y="142838"/>
                    <a:pt x="71400" y="137517"/>
                    <a:pt x="71400" y="130932"/>
                  </a:cubicBezTo>
                  <a:cubicBezTo>
                    <a:pt x="71400" y="124346"/>
                    <a:pt x="66080" y="119025"/>
                    <a:pt x="59494" y="119025"/>
                  </a:cubicBezTo>
                  <a:lnTo>
                    <a:pt x="11906" y="119063"/>
                  </a:lnTo>
                  <a:cubicBezTo>
                    <a:pt x="8744" y="119063"/>
                    <a:pt x="5693" y="120328"/>
                    <a:pt x="3460" y="122597"/>
                  </a:cubicBezTo>
                  <a:cubicBezTo>
                    <a:pt x="1228" y="124867"/>
                    <a:pt x="-37" y="127881"/>
                    <a:pt x="0" y="131080"/>
                  </a:cubicBezTo>
                  <a:lnTo>
                    <a:pt x="372" y="178333"/>
                  </a:lnTo>
                  <a:cubicBezTo>
                    <a:pt x="409" y="184919"/>
                    <a:pt x="5804" y="190202"/>
                    <a:pt x="12390" y="190128"/>
                  </a:cubicBezTo>
                  <a:cubicBezTo>
                    <a:pt x="18976" y="190054"/>
                    <a:pt x="24259" y="184696"/>
                    <a:pt x="24185" y="178110"/>
                  </a:cubicBezTo>
                  <a:lnTo>
                    <a:pt x="24036" y="158948"/>
                  </a:lnTo>
                  <a:lnTo>
                    <a:pt x="28017" y="162706"/>
                  </a:lnTo>
                  <a:cubicBezTo>
                    <a:pt x="45244" y="179859"/>
                    <a:pt x="69019" y="190500"/>
                    <a:pt x="95250" y="190500"/>
                  </a:cubicBezTo>
                  <a:cubicBezTo>
                    <a:pt x="143247" y="190500"/>
                    <a:pt x="182947" y="155004"/>
                    <a:pt x="189533" y="108831"/>
                  </a:cubicBezTo>
                  <a:close/>
                </a:path>
              </a:pathLst>
            </a:custGeom>
            <a:solidFill>
              <a:srgbClr val="3B82F6"/>
            </a:solidFill>
          </p:spPr>
        </p:sp>
        <p:sp>
          <p:nvSpPr>
            <p:cNvPr id="56" name="Text 54"/>
            <p:cNvSpPr/>
            <p:nvPr/>
          </p:nvSpPr>
          <p:spPr>
            <a:xfrm>
              <a:off x="6090" y="7822"/>
              <a:ext cx="117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E293B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多轮对话</a:t>
              </a:r>
              <a:endParaRPr lang="en-US" sz="1600" dirty="0"/>
            </a:p>
          </p:txBody>
        </p:sp>
        <p:sp>
          <p:nvSpPr>
            <p:cNvPr id="57" name="Text 55"/>
            <p:cNvSpPr/>
            <p:nvPr/>
          </p:nvSpPr>
          <p:spPr>
            <a:xfrm>
              <a:off x="6090" y="8182"/>
              <a:ext cx="1155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6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能迭代优化</a:t>
              </a:r>
              <a:endParaRPr lang="en-US" sz="1600" dirty="0"/>
            </a:p>
          </p:txBody>
        </p:sp>
        <p:sp>
          <p:nvSpPr>
            <p:cNvPr id="58" name="Shape 56"/>
            <p:cNvSpPr/>
            <p:nvPr/>
          </p:nvSpPr>
          <p:spPr>
            <a:xfrm>
              <a:off x="9720" y="7852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90500" y="0"/>
                  </a:lnTo>
                  <a:cubicBezTo>
                    <a:pt x="295640" y="0"/>
                    <a:pt x="381000" y="85360"/>
                    <a:pt x="381000" y="190500"/>
                  </a:cubicBezTo>
                  <a:lnTo>
                    <a:pt x="381000" y="190500"/>
                  </a:lnTo>
                  <a:cubicBezTo>
                    <a:pt x="381000" y="295640"/>
                    <a:pt x="295640" y="381000"/>
                    <a:pt x="190500" y="381000"/>
                  </a:cubicBezTo>
                  <a:lnTo>
                    <a:pt x="190500" y="381000"/>
                  </a:lnTo>
                  <a:cubicBezTo>
                    <a:pt x="85360" y="381000"/>
                    <a:pt x="0" y="295640"/>
                    <a:pt x="0" y="190500"/>
                  </a:cubicBezTo>
                  <a:lnTo>
                    <a:pt x="0" y="190500"/>
                  </a:lnTo>
                  <a:cubicBezTo>
                    <a:pt x="0" y="85360"/>
                    <a:pt x="85360" y="0"/>
                    <a:pt x="190500" y="0"/>
                  </a:cubicBezTo>
                  <a:close/>
                </a:path>
              </a:pathLst>
            </a:custGeom>
            <a:solidFill>
              <a:srgbClr val="10B981">
                <a:alpha val="10196"/>
              </a:srgbClr>
            </a:solidFill>
          </p:spPr>
        </p:sp>
        <p:sp>
          <p:nvSpPr>
            <p:cNvPr id="59" name="Shape 57"/>
            <p:cNvSpPr/>
            <p:nvPr/>
          </p:nvSpPr>
          <p:spPr>
            <a:xfrm>
              <a:off x="9851" y="8002"/>
              <a:ext cx="338" cy="300"/>
            </a:xfrm>
            <a:custGeom>
              <a:avLst/>
              <a:gdLst/>
              <a:ahLst/>
              <a:cxnLst/>
              <a:rect l="l" t="t" r="r" b="b"/>
              <a:pathLst>
                <a:path w="214313" h="190500">
                  <a:moveTo>
                    <a:pt x="83381" y="36128"/>
                  </a:moveTo>
                  <a:lnTo>
                    <a:pt x="83381" y="54583"/>
                  </a:lnTo>
                  <a:lnTo>
                    <a:pt x="83567" y="54769"/>
                  </a:lnTo>
                  <a:cubicBezTo>
                    <a:pt x="85985" y="24110"/>
                    <a:pt x="111621" y="0"/>
                    <a:pt x="142912" y="0"/>
                  </a:cubicBezTo>
                  <a:cubicBezTo>
                    <a:pt x="150391" y="0"/>
                    <a:pt x="157572" y="1377"/>
                    <a:pt x="164157" y="3907"/>
                  </a:cubicBezTo>
                  <a:cubicBezTo>
                    <a:pt x="167878" y="5321"/>
                    <a:pt x="168548" y="10046"/>
                    <a:pt x="165757" y="12874"/>
                  </a:cubicBezTo>
                  <a:lnTo>
                    <a:pt x="132755" y="45876"/>
                  </a:lnTo>
                  <a:cubicBezTo>
                    <a:pt x="131638" y="46992"/>
                    <a:pt x="131006" y="48518"/>
                    <a:pt x="131006" y="50081"/>
                  </a:cubicBezTo>
                  <a:lnTo>
                    <a:pt x="131006" y="65484"/>
                  </a:lnTo>
                  <a:cubicBezTo>
                    <a:pt x="131006" y="68759"/>
                    <a:pt x="133685" y="71438"/>
                    <a:pt x="136959" y="71438"/>
                  </a:cubicBezTo>
                  <a:lnTo>
                    <a:pt x="152363" y="71438"/>
                  </a:lnTo>
                  <a:cubicBezTo>
                    <a:pt x="153925" y="71438"/>
                    <a:pt x="155451" y="70805"/>
                    <a:pt x="156567" y="69689"/>
                  </a:cubicBezTo>
                  <a:lnTo>
                    <a:pt x="189570" y="36686"/>
                  </a:lnTo>
                  <a:cubicBezTo>
                    <a:pt x="192398" y="33858"/>
                    <a:pt x="197123" y="34565"/>
                    <a:pt x="198537" y="38286"/>
                  </a:cubicBezTo>
                  <a:cubicBezTo>
                    <a:pt x="201067" y="44872"/>
                    <a:pt x="202443" y="52053"/>
                    <a:pt x="202443" y="59531"/>
                  </a:cubicBezTo>
                  <a:cubicBezTo>
                    <a:pt x="202443" y="82079"/>
                    <a:pt x="189905" y="101724"/>
                    <a:pt x="171376" y="111807"/>
                  </a:cubicBezTo>
                  <a:lnTo>
                    <a:pt x="201699" y="142131"/>
                  </a:lnTo>
                  <a:cubicBezTo>
                    <a:pt x="208657" y="149089"/>
                    <a:pt x="208657" y="160400"/>
                    <a:pt x="201699" y="167394"/>
                  </a:cubicBezTo>
                  <a:lnTo>
                    <a:pt x="179338" y="189756"/>
                  </a:lnTo>
                  <a:cubicBezTo>
                    <a:pt x="172380" y="196714"/>
                    <a:pt x="161069" y="196714"/>
                    <a:pt x="154074" y="189756"/>
                  </a:cubicBezTo>
                  <a:lnTo>
                    <a:pt x="107193" y="142875"/>
                  </a:lnTo>
                  <a:cubicBezTo>
                    <a:pt x="96999" y="132680"/>
                    <a:pt x="94692" y="117611"/>
                    <a:pt x="100310" y="105184"/>
                  </a:cubicBezTo>
                  <a:lnTo>
                    <a:pt x="66563" y="71438"/>
                  </a:lnTo>
                  <a:lnTo>
                    <a:pt x="48109" y="71438"/>
                  </a:lnTo>
                  <a:cubicBezTo>
                    <a:pt x="44128" y="71438"/>
                    <a:pt x="40407" y="69466"/>
                    <a:pt x="38212" y="66154"/>
                  </a:cubicBezTo>
                  <a:lnTo>
                    <a:pt x="8706" y="21915"/>
                  </a:lnTo>
                  <a:cubicBezTo>
                    <a:pt x="7144" y="19571"/>
                    <a:pt x="7441" y="16408"/>
                    <a:pt x="9451" y="14399"/>
                  </a:cubicBezTo>
                  <a:lnTo>
                    <a:pt x="26343" y="-2493"/>
                  </a:lnTo>
                  <a:cubicBezTo>
                    <a:pt x="28352" y="-4502"/>
                    <a:pt x="31477" y="-4800"/>
                    <a:pt x="33858" y="-3237"/>
                  </a:cubicBezTo>
                  <a:lnTo>
                    <a:pt x="78098" y="26231"/>
                  </a:lnTo>
                  <a:cubicBezTo>
                    <a:pt x="81409" y="28426"/>
                    <a:pt x="83381" y="32147"/>
                    <a:pt x="83381" y="36128"/>
                  </a:cubicBezTo>
                  <a:close/>
                  <a:moveTo>
                    <a:pt x="80218" y="110356"/>
                  </a:moveTo>
                  <a:cubicBezTo>
                    <a:pt x="77874" y="124123"/>
                    <a:pt x="81111" y="138671"/>
                    <a:pt x="90041" y="150316"/>
                  </a:cubicBezTo>
                  <a:lnTo>
                    <a:pt x="54694" y="185626"/>
                  </a:lnTo>
                  <a:cubicBezTo>
                    <a:pt x="44239" y="196081"/>
                    <a:pt x="27273" y="196081"/>
                    <a:pt x="16818" y="185626"/>
                  </a:cubicBezTo>
                  <a:cubicBezTo>
                    <a:pt x="6362" y="175171"/>
                    <a:pt x="6362" y="158204"/>
                    <a:pt x="16818" y="147749"/>
                  </a:cubicBezTo>
                  <a:lnTo>
                    <a:pt x="67196" y="97371"/>
                  </a:lnTo>
                  <a:lnTo>
                    <a:pt x="80218" y="110393"/>
                  </a:ln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60" name="Text 58"/>
            <p:cNvSpPr/>
            <p:nvPr/>
          </p:nvSpPr>
          <p:spPr>
            <a:xfrm>
              <a:off x="10500" y="7822"/>
              <a:ext cx="117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E293B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工具调用</a:t>
              </a:r>
              <a:endParaRPr lang="en-US" sz="1600" dirty="0"/>
            </a:p>
          </p:txBody>
        </p:sp>
        <p:sp>
          <p:nvSpPr>
            <p:cNvPr id="61" name="Text 59"/>
            <p:cNvSpPr/>
            <p:nvPr/>
          </p:nvSpPr>
          <p:spPr>
            <a:xfrm>
              <a:off x="10500" y="8182"/>
              <a:ext cx="1155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6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能使用工具</a:t>
              </a:r>
              <a:endParaRPr lang="en-US" sz="1600" dirty="0"/>
            </a:p>
          </p:txBody>
        </p:sp>
        <p:sp>
          <p:nvSpPr>
            <p:cNvPr id="62" name="Shape 60"/>
            <p:cNvSpPr/>
            <p:nvPr/>
          </p:nvSpPr>
          <p:spPr>
            <a:xfrm>
              <a:off x="14130" y="7852"/>
              <a:ext cx="600" cy="6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0"/>
                  </a:moveTo>
                  <a:lnTo>
                    <a:pt x="190500" y="0"/>
                  </a:lnTo>
                  <a:cubicBezTo>
                    <a:pt x="295640" y="0"/>
                    <a:pt x="381000" y="85360"/>
                    <a:pt x="381000" y="190500"/>
                  </a:cubicBezTo>
                  <a:lnTo>
                    <a:pt x="381000" y="190500"/>
                  </a:lnTo>
                  <a:cubicBezTo>
                    <a:pt x="381000" y="295640"/>
                    <a:pt x="295640" y="381000"/>
                    <a:pt x="190500" y="381000"/>
                  </a:cubicBezTo>
                  <a:lnTo>
                    <a:pt x="190500" y="381000"/>
                  </a:lnTo>
                  <a:cubicBezTo>
                    <a:pt x="85360" y="381000"/>
                    <a:pt x="0" y="295640"/>
                    <a:pt x="0" y="190500"/>
                  </a:cubicBezTo>
                  <a:lnTo>
                    <a:pt x="0" y="190500"/>
                  </a:lnTo>
                  <a:cubicBezTo>
                    <a:pt x="0" y="85360"/>
                    <a:pt x="85360" y="0"/>
                    <a:pt x="190500" y="0"/>
                  </a:cubicBezTo>
                  <a:close/>
                </a:path>
              </a:pathLst>
            </a:custGeom>
            <a:solidFill>
              <a:srgbClr val="2563EB">
                <a:alpha val="10196"/>
              </a:srgbClr>
            </a:solidFill>
          </p:spPr>
        </p:sp>
        <p:sp>
          <p:nvSpPr>
            <p:cNvPr id="63" name="Shape 61"/>
            <p:cNvSpPr/>
            <p:nvPr/>
          </p:nvSpPr>
          <p:spPr>
            <a:xfrm>
              <a:off x="14318" y="8002"/>
              <a:ext cx="225" cy="300"/>
            </a:xfrm>
            <a:custGeom>
              <a:avLst/>
              <a:gdLst/>
              <a:ahLst/>
              <a:cxnLst/>
              <a:rect l="l" t="t" r="r" b="b"/>
              <a:pathLst>
                <a:path w="142875" h="190500">
                  <a:moveTo>
                    <a:pt x="108979" y="142875"/>
                  </a:moveTo>
                  <a:cubicBezTo>
                    <a:pt x="111696" y="134578"/>
                    <a:pt x="117128" y="127062"/>
                    <a:pt x="123267" y="120588"/>
                  </a:cubicBezTo>
                  <a:cubicBezTo>
                    <a:pt x="135434" y="107789"/>
                    <a:pt x="142875" y="90488"/>
                    <a:pt x="142875" y="71438"/>
                  </a:cubicBezTo>
                  <a:cubicBezTo>
                    <a:pt x="142875" y="31998"/>
                    <a:pt x="110877" y="0"/>
                    <a:pt x="71437" y="0"/>
                  </a:cubicBezTo>
                  <a:cubicBezTo>
                    <a:pt x="31998" y="0"/>
                    <a:pt x="0" y="31998"/>
                    <a:pt x="0" y="71438"/>
                  </a:cubicBezTo>
                  <a:cubicBezTo>
                    <a:pt x="0" y="90488"/>
                    <a:pt x="7441" y="107789"/>
                    <a:pt x="19608" y="120588"/>
                  </a:cubicBezTo>
                  <a:cubicBezTo>
                    <a:pt x="25747" y="127062"/>
                    <a:pt x="31217" y="134578"/>
                    <a:pt x="33896" y="142875"/>
                  </a:cubicBezTo>
                  <a:lnTo>
                    <a:pt x="108942" y="142875"/>
                  </a:lnTo>
                  <a:close/>
                  <a:moveTo>
                    <a:pt x="107156" y="160734"/>
                  </a:moveTo>
                  <a:lnTo>
                    <a:pt x="35719" y="160734"/>
                  </a:lnTo>
                  <a:lnTo>
                    <a:pt x="35719" y="166688"/>
                  </a:lnTo>
                  <a:cubicBezTo>
                    <a:pt x="35719" y="183133"/>
                    <a:pt x="49039" y="196453"/>
                    <a:pt x="65484" y="196453"/>
                  </a:cubicBezTo>
                  <a:lnTo>
                    <a:pt x="77391" y="196453"/>
                  </a:lnTo>
                  <a:cubicBezTo>
                    <a:pt x="93836" y="196453"/>
                    <a:pt x="107156" y="183133"/>
                    <a:pt x="107156" y="166688"/>
                  </a:cubicBezTo>
                  <a:lnTo>
                    <a:pt x="107156" y="160734"/>
                  </a:lnTo>
                  <a:close/>
                  <a:moveTo>
                    <a:pt x="68461" y="41672"/>
                  </a:moveTo>
                  <a:cubicBezTo>
                    <a:pt x="53653" y="41672"/>
                    <a:pt x="41672" y="53653"/>
                    <a:pt x="41672" y="68461"/>
                  </a:cubicBezTo>
                  <a:cubicBezTo>
                    <a:pt x="41672" y="73409"/>
                    <a:pt x="37691" y="77391"/>
                    <a:pt x="32742" y="77391"/>
                  </a:cubicBezTo>
                  <a:cubicBezTo>
                    <a:pt x="27794" y="77391"/>
                    <a:pt x="23812" y="73409"/>
                    <a:pt x="23812" y="68461"/>
                  </a:cubicBezTo>
                  <a:cubicBezTo>
                    <a:pt x="23812" y="43793"/>
                    <a:pt x="43793" y="23812"/>
                    <a:pt x="68461" y="23812"/>
                  </a:cubicBezTo>
                  <a:cubicBezTo>
                    <a:pt x="73409" y="23812"/>
                    <a:pt x="77391" y="27794"/>
                    <a:pt x="77391" y="32742"/>
                  </a:cubicBezTo>
                  <a:cubicBezTo>
                    <a:pt x="77391" y="37691"/>
                    <a:pt x="73409" y="41672"/>
                    <a:pt x="68461" y="41672"/>
                  </a:cubicBezTo>
                  <a:close/>
                </a:path>
              </a:pathLst>
            </a:custGeom>
            <a:solidFill>
              <a:srgbClr val="2563EB"/>
            </a:solidFill>
          </p:spPr>
        </p:sp>
        <p:sp>
          <p:nvSpPr>
            <p:cNvPr id="64" name="Text 62"/>
            <p:cNvSpPr/>
            <p:nvPr/>
          </p:nvSpPr>
          <p:spPr>
            <a:xfrm>
              <a:off x="14910" y="7822"/>
              <a:ext cx="1320" cy="36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E293B"/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提示词优化</a:t>
              </a:r>
              <a:endParaRPr lang="en-US" sz="1600" dirty="0"/>
            </a:p>
          </p:txBody>
        </p:sp>
        <p:sp>
          <p:nvSpPr>
            <p:cNvPr id="65" name="Text 63"/>
            <p:cNvSpPr/>
            <p:nvPr/>
          </p:nvSpPr>
          <p:spPr>
            <a:xfrm>
              <a:off x="14910" y="8182"/>
              <a:ext cx="1305" cy="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20000"/>
                </a:lnSpc>
              </a:pPr>
              <a:r>
                <a:rPr lang="en-US" sz="1050" dirty="0">
                  <a:solidFill>
                    <a:srgbClr val="1E293B">
                      <a:alpha val="60000"/>
                    </a:srgbClr>
                  </a:solidFill>
                  <a:latin typeface="MiSans" pitchFamily="34" charset="-122"/>
                  <a:ea typeface="MiSans" pitchFamily="34" charset="-122"/>
                  <a:cs typeface="MiSans" pitchFamily="34" charset="-120"/>
                </a:rPr>
                <a:t>能精准表达</a:t>
              </a:r>
              <a:endParaRPr lang="en-US" sz="1600" dirty="0"/>
            </a:p>
          </p:txBody>
        </p:sp>
      </p:grpSp>
      <p:grpSp>
        <p:nvGrpSpPr>
          <p:cNvPr id="70" name="组合 69"/>
          <p:cNvGrpSpPr/>
          <p:nvPr>
            <p:custDataLst>
              <p:tags r:id="rId1"/>
            </p:custDataLst>
          </p:nvPr>
        </p:nvGrpSpPr>
        <p:grpSpPr>
          <a:xfrm>
            <a:off x="359410" y="1118235"/>
            <a:ext cx="9630737" cy="558800"/>
            <a:chOff x="371" y="485"/>
            <a:chExt cx="13316" cy="880"/>
          </a:xfrm>
        </p:grpSpPr>
        <p:sp>
          <p:nvSpPr>
            <p:cNvPr id="71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2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2"/>
              </p:custDataLst>
            </p:nvPr>
          </p:nvSpPr>
          <p:spPr>
            <a:xfrm>
              <a:off x="1657" y="485"/>
              <a:ext cx="12030" cy="8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lnSpc>
                  <a:spcPts val="2400"/>
                </a:lnSpc>
                <a:buClrTx/>
                <a:buSzTx/>
                <a:buFontTx/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4.1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实战演练：学生实操任务清单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74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  <p:pic>
        <p:nvPicPr>
          <p:cNvPr id="75" name="图片 74" descr="DJI_0115"/>
          <p:cNvPicPr>
            <a:picLocks noChangeAspect="1"/>
          </p:cNvPicPr>
          <p:nvPr userDrawn="1"/>
        </p:nvPicPr>
        <p:blipFill>
          <a:blip r:embed="rId3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6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20420" y="576757"/>
            <a:ext cx="11743411" cy="3845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36442" y="1472182"/>
            <a:ext cx="5663432" cy="1666187"/>
          </a:xfrm>
          <a:custGeom>
            <a:avLst/>
            <a:gdLst/>
            <a:ahLst/>
            <a:cxnLst/>
            <a:rect l="l" t="t" r="r" b="b"/>
            <a:pathLst>
              <a:path w="5663432" h="1666187">
                <a:moveTo>
                  <a:pt x="32042" y="0"/>
                </a:moveTo>
                <a:lnTo>
                  <a:pt x="5567310" y="0"/>
                </a:lnTo>
                <a:cubicBezTo>
                  <a:pt x="5620397" y="0"/>
                  <a:pt x="5663432" y="43035"/>
                  <a:pt x="5663432" y="96122"/>
                </a:cubicBezTo>
                <a:lnTo>
                  <a:pt x="5663432" y="1570064"/>
                </a:lnTo>
                <a:cubicBezTo>
                  <a:pt x="5663432" y="1623151"/>
                  <a:pt x="5620397" y="1666187"/>
                  <a:pt x="5567310" y="1666187"/>
                </a:cubicBez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48063" dist="32042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36442" y="1472182"/>
            <a:ext cx="32042" cy="1666187"/>
          </a:xfrm>
          <a:custGeom>
            <a:avLst/>
            <a:gdLst/>
            <a:ahLst/>
            <a:cxnLst/>
            <a:rect l="l" t="t" r="r" b="b"/>
            <a:pathLst>
              <a:path w="32042" h="1666187">
                <a:moveTo>
                  <a:pt x="32042" y="0"/>
                </a:moveTo>
                <a:lnTo>
                  <a:pt x="32042" y="0"/>
                </a:lnTo>
                <a:lnTo>
                  <a:pt x="32042" y="1666187"/>
                </a:ln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2563EB"/>
          </a:solidFill>
        </p:spPr>
      </p:sp>
      <p:sp>
        <p:nvSpPr>
          <p:cNvPr id="7" name="Shape 5"/>
          <p:cNvSpPr/>
          <p:nvPr/>
        </p:nvSpPr>
        <p:spPr>
          <a:xfrm>
            <a:off x="512673" y="1632392"/>
            <a:ext cx="384505" cy="384505"/>
          </a:xfrm>
          <a:custGeom>
            <a:avLst/>
            <a:gdLst/>
            <a:ahLst/>
            <a:cxnLst/>
            <a:rect l="l" t="t" r="r" b="b"/>
            <a:pathLst>
              <a:path w="384505" h="384505">
                <a:moveTo>
                  <a:pt x="64085" y="0"/>
                </a:moveTo>
                <a:lnTo>
                  <a:pt x="320419" y="0"/>
                </a:lnTo>
                <a:cubicBezTo>
                  <a:pt x="355813" y="0"/>
                  <a:pt x="384505" y="28692"/>
                  <a:pt x="384505" y="64085"/>
                </a:cubicBezTo>
                <a:lnTo>
                  <a:pt x="384505" y="320419"/>
                </a:lnTo>
                <a:cubicBezTo>
                  <a:pt x="384505" y="355813"/>
                  <a:pt x="355813" y="384505"/>
                  <a:pt x="320419" y="384505"/>
                </a:cubicBezTo>
                <a:lnTo>
                  <a:pt x="64085" y="384505"/>
                </a:lnTo>
                <a:cubicBezTo>
                  <a:pt x="28692" y="384505"/>
                  <a:pt x="0" y="355813"/>
                  <a:pt x="0" y="320419"/>
                </a:cubicBezTo>
                <a:lnTo>
                  <a:pt x="0" y="64085"/>
                </a:lnTo>
                <a:cubicBezTo>
                  <a:pt x="0" y="28692"/>
                  <a:pt x="28692" y="0"/>
                  <a:pt x="64085" y="0"/>
                </a:cubicBezTo>
                <a:close/>
              </a:path>
            </a:pathLst>
          </a:custGeom>
          <a:solidFill>
            <a:srgbClr val="2563EB">
              <a:alpha val="10196"/>
            </a:srgbClr>
          </a:solidFill>
        </p:spPr>
      </p:sp>
      <p:sp>
        <p:nvSpPr>
          <p:cNvPr id="8" name="Shape 6"/>
          <p:cNvSpPr/>
          <p:nvPr/>
        </p:nvSpPr>
        <p:spPr>
          <a:xfrm>
            <a:off x="608799" y="1728518"/>
            <a:ext cx="192252" cy="192252"/>
          </a:xfrm>
          <a:custGeom>
            <a:avLst/>
            <a:gdLst/>
            <a:ahLst/>
            <a:cxnLst/>
            <a:rect l="l" t="t" r="r" b="b"/>
            <a:pathLst>
              <a:path w="192252" h="192252">
                <a:moveTo>
                  <a:pt x="45059" y="21028"/>
                </a:moveTo>
                <a:cubicBezTo>
                  <a:pt x="45059" y="9425"/>
                  <a:pt x="54484" y="0"/>
                  <a:pt x="66087" y="0"/>
                </a:cubicBezTo>
                <a:lnTo>
                  <a:pt x="75099" y="0"/>
                </a:lnTo>
                <a:cubicBezTo>
                  <a:pt x="81745" y="0"/>
                  <a:pt x="87114" y="5370"/>
                  <a:pt x="87114" y="12016"/>
                </a:cubicBezTo>
                <a:lnTo>
                  <a:pt x="87114" y="180237"/>
                </a:lnTo>
                <a:cubicBezTo>
                  <a:pt x="87114" y="186883"/>
                  <a:pt x="81745" y="192252"/>
                  <a:pt x="75099" y="192252"/>
                </a:cubicBezTo>
                <a:lnTo>
                  <a:pt x="63083" y="192252"/>
                </a:lnTo>
                <a:cubicBezTo>
                  <a:pt x="51893" y="192252"/>
                  <a:pt x="42468" y="184592"/>
                  <a:pt x="39802" y="174229"/>
                </a:cubicBezTo>
                <a:cubicBezTo>
                  <a:pt x="39539" y="174229"/>
                  <a:pt x="39314" y="174229"/>
                  <a:pt x="39051" y="174229"/>
                </a:cubicBezTo>
                <a:cubicBezTo>
                  <a:pt x="22454" y="174229"/>
                  <a:pt x="9012" y="160786"/>
                  <a:pt x="9012" y="144189"/>
                </a:cubicBezTo>
                <a:cubicBezTo>
                  <a:pt x="9012" y="137430"/>
                  <a:pt x="11265" y="131197"/>
                  <a:pt x="15020" y="126166"/>
                </a:cubicBezTo>
                <a:cubicBezTo>
                  <a:pt x="7735" y="120683"/>
                  <a:pt x="3004" y="111972"/>
                  <a:pt x="3004" y="102134"/>
                </a:cubicBezTo>
                <a:cubicBezTo>
                  <a:pt x="3004" y="90531"/>
                  <a:pt x="9613" y="80431"/>
                  <a:pt x="19225" y="75436"/>
                </a:cubicBezTo>
                <a:cubicBezTo>
                  <a:pt x="16559" y="70931"/>
                  <a:pt x="15020" y="65674"/>
                  <a:pt x="15020" y="60079"/>
                </a:cubicBezTo>
                <a:cubicBezTo>
                  <a:pt x="15020" y="43482"/>
                  <a:pt x="28462" y="30039"/>
                  <a:pt x="45059" y="30039"/>
                </a:cubicBezTo>
                <a:lnTo>
                  <a:pt x="45059" y="21028"/>
                </a:lnTo>
                <a:close/>
                <a:moveTo>
                  <a:pt x="147193" y="21028"/>
                </a:moveTo>
                <a:lnTo>
                  <a:pt x="147193" y="30039"/>
                </a:lnTo>
                <a:cubicBezTo>
                  <a:pt x="163790" y="30039"/>
                  <a:pt x="177233" y="43482"/>
                  <a:pt x="177233" y="60079"/>
                </a:cubicBezTo>
                <a:cubicBezTo>
                  <a:pt x="177233" y="65711"/>
                  <a:pt x="175693" y="70968"/>
                  <a:pt x="173027" y="75436"/>
                </a:cubicBezTo>
                <a:cubicBezTo>
                  <a:pt x="182677" y="80431"/>
                  <a:pt x="189248" y="90494"/>
                  <a:pt x="189248" y="102134"/>
                </a:cubicBezTo>
                <a:cubicBezTo>
                  <a:pt x="189248" y="111972"/>
                  <a:pt x="184517" y="120683"/>
                  <a:pt x="177233" y="126166"/>
                </a:cubicBezTo>
                <a:cubicBezTo>
                  <a:pt x="180988" y="131197"/>
                  <a:pt x="183240" y="137430"/>
                  <a:pt x="183240" y="144189"/>
                </a:cubicBezTo>
                <a:cubicBezTo>
                  <a:pt x="183240" y="160786"/>
                  <a:pt x="169798" y="174229"/>
                  <a:pt x="153201" y="174229"/>
                </a:cubicBezTo>
                <a:cubicBezTo>
                  <a:pt x="152938" y="174229"/>
                  <a:pt x="152713" y="174229"/>
                  <a:pt x="152450" y="174229"/>
                </a:cubicBezTo>
                <a:cubicBezTo>
                  <a:pt x="149784" y="184592"/>
                  <a:pt x="140359" y="192252"/>
                  <a:pt x="129170" y="192252"/>
                </a:cubicBezTo>
                <a:lnTo>
                  <a:pt x="117154" y="192252"/>
                </a:lnTo>
                <a:cubicBezTo>
                  <a:pt x="110508" y="192252"/>
                  <a:pt x="105138" y="186883"/>
                  <a:pt x="105138" y="180237"/>
                </a:cubicBezTo>
                <a:lnTo>
                  <a:pt x="105138" y="12016"/>
                </a:lnTo>
                <a:cubicBezTo>
                  <a:pt x="105138" y="5370"/>
                  <a:pt x="110508" y="0"/>
                  <a:pt x="117154" y="0"/>
                </a:cubicBezTo>
                <a:lnTo>
                  <a:pt x="126166" y="0"/>
                </a:lnTo>
                <a:cubicBezTo>
                  <a:pt x="137768" y="0"/>
                  <a:pt x="147193" y="9425"/>
                  <a:pt x="147193" y="21028"/>
                </a:cubicBezTo>
                <a:close/>
              </a:path>
            </a:pathLst>
          </a:custGeom>
          <a:solidFill>
            <a:srgbClr val="2563EB"/>
          </a:solidFill>
        </p:spPr>
      </p:sp>
      <p:sp>
        <p:nvSpPr>
          <p:cNvPr id="9" name="Text 7"/>
          <p:cNvSpPr/>
          <p:nvPr/>
        </p:nvSpPr>
        <p:spPr>
          <a:xfrm>
            <a:off x="993304" y="1696476"/>
            <a:ext cx="1057388" cy="256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批判性思考</a:t>
            </a:r>
            <a:endParaRPr lang="en-US" sz="1515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12673" y="2113023"/>
            <a:ext cx="5391075" cy="4165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AI生成的内容可能存在错误、偏见或过时的信息，不要盲目相信。要学会质疑、验证和交叉比对。</a:t>
            </a:r>
            <a:endParaRPr lang="en-US" sz="1010" dirty="0">
              <a:solidFill>
                <a:srgbClr val="1E293B">
                  <a:alpha val="7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12673" y="2625696"/>
            <a:ext cx="5326991" cy="352463"/>
          </a:xfrm>
          <a:custGeom>
            <a:avLst/>
            <a:gdLst/>
            <a:ahLst/>
            <a:cxnLst/>
            <a:rect l="l" t="t" r="r" b="b"/>
            <a:pathLst>
              <a:path w="5326991" h="352463">
                <a:moveTo>
                  <a:pt x="64085" y="0"/>
                </a:moveTo>
                <a:lnTo>
                  <a:pt x="5262906" y="0"/>
                </a:lnTo>
                <a:cubicBezTo>
                  <a:pt x="5298299" y="0"/>
                  <a:pt x="5326991" y="28692"/>
                  <a:pt x="5326991" y="64085"/>
                </a:cubicBezTo>
                <a:lnTo>
                  <a:pt x="5326991" y="288378"/>
                </a:lnTo>
                <a:cubicBezTo>
                  <a:pt x="5326991" y="323771"/>
                  <a:pt x="5298299" y="352463"/>
                  <a:pt x="5262906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2563EB">
              <a:alpha val="10196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624820" y="2743186"/>
            <a:ext cx="112147" cy="112147"/>
          </a:xfrm>
          <a:custGeom>
            <a:avLst/>
            <a:gdLst/>
            <a:ahLst/>
            <a:cxnLst/>
            <a:rect l="l" t="t" r="r" b="b"/>
            <a:pathLst>
              <a:path w="112147" h="112147">
                <a:moveTo>
                  <a:pt x="56074" y="0"/>
                </a:moveTo>
                <a:cubicBezTo>
                  <a:pt x="59293" y="0"/>
                  <a:pt x="62250" y="1774"/>
                  <a:pt x="63784" y="4600"/>
                </a:cubicBezTo>
                <a:lnTo>
                  <a:pt x="111096" y="92215"/>
                </a:lnTo>
                <a:cubicBezTo>
                  <a:pt x="112563" y="94931"/>
                  <a:pt x="112498" y="98216"/>
                  <a:pt x="110921" y="100867"/>
                </a:cubicBezTo>
                <a:cubicBezTo>
                  <a:pt x="109343" y="103517"/>
                  <a:pt x="106474" y="105138"/>
                  <a:pt x="103386" y="105138"/>
                </a:cubicBezTo>
                <a:lnTo>
                  <a:pt x="8761" y="105138"/>
                </a:lnTo>
                <a:cubicBezTo>
                  <a:pt x="5673" y="105138"/>
                  <a:pt x="2826" y="103517"/>
                  <a:pt x="1227" y="100867"/>
                </a:cubicBezTo>
                <a:cubicBezTo>
                  <a:pt x="-372" y="98216"/>
                  <a:pt x="-416" y="94931"/>
                  <a:pt x="1051" y="92215"/>
                </a:cubicBezTo>
                <a:lnTo>
                  <a:pt x="48363" y="4600"/>
                </a:lnTo>
                <a:cubicBezTo>
                  <a:pt x="49897" y="1774"/>
                  <a:pt x="52854" y="0"/>
                  <a:pt x="56074" y="0"/>
                </a:cubicBezTo>
                <a:close/>
                <a:moveTo>
                  <a:pt x="56074" y="36798"/>
                </a:moveTo>
                <a:cubicBezTo>
                  <a:pt x="53160" y="36798"/>
                  <a:pt x="50817" y="39142"/>
                  <a:pt x="50817" y="42055"/>
                </a:cubicBezTo>
                <a:lnTo>
                  <a:pt x="50817" y="66587"/>
                </a:lnTo>
                <a:cubicBezTo>
                  <a:pt x="50817" y="69501"/>
                  <a:pt x="53160" y="71844"/>
                  <a:pt x="56074" y="71844"/>
                </a:cubicBezTo>
                <a:cubicBezTo>
                  <a:pt x="58987" y="71844"/>
                  <a:pt x="61330" y="69501"/>
                  <a:pt x="61330" y="66587"/>
                </a:cubicBezTo>
                <a:lnTo>
                  <a:pt x="61330" y="42055"/>
                </a:lnTo>
                <a:cubicBezTo>
                  <a:pt x="61330" y="39142"/>
                  <a:pt x="58987" y="36798"/>
                  <a:pt x="56074" y="36798"/>
                </a:cubicBezTo>
                <a:close/>
                <a:moveTo>
                  <a:pt x="61922" y="84110"/>
                </a:moveTo>
                <a:cubicBezTo>
                  <a:pt x="62055" y="81940"/>
                  <a:pt x="60972" y="79874"/>
                  <a:pt x="59111" y="78749"/>
                </a:cubicBezTo>
                <a:cubicBezTo>
                  <a:pt x="57250" y="77623"/>
                  <a:pt x="54919" y="77623"/>
                  <a:pt x="53058" y="78749"/>
                </a:cubicBezTo>
                <a:cubicBezTo>
                  <a:pt x="51197" y="79874"/>
                  <a:pt x="50114" y="81940"/>
                  <a:pt x="50247" y="84110"/>
                </a:cubicBezTo>
                <a:cubicBezTo>
                  <a:pt x="50114" y="86281"/>
                  <a:pt x="51197" y="88347"/>
                  <a:pt x="53058" y="89472"/>
                </a:cubicBezTo>
                <a:cubicBezTo>
                  <a:pt x="54919" y="90598"/>
                  <a:pt x="57250" y="90598"/>
                  <a:pt x="59111" y="89472"/>
                </a:cubicBezTo>
                <a:cubicBezTo>
                  <a:pt x="60972" y="88347"/>
                  <a:pt x="62055" y="86281"/>
                  <a:pt x="61922" y="84110"/>
                </a:cubicBezTo>
                <a:close/>
              </a:path>
            </a:pathLst>
          </a:custGeom>
          <a:solidFill>
            <a:srgbClr val="2563EB"/>
          </a:solidFill>
        </p:spPr>
      </p:sp>
      <p:sp>
        <p:nvSpPr>
          <p:cNvPr id="13" name="Text 11"/>
          <p:cNvSpPr/>
          <p:nvPr/>
        </p:nvSpPr>
        <p:spPr>
          <a:xfrm>
            <a:off x="793409" y="2721822"/>
            <a:ext cx="5006202" cy="160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5" b="1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关键问题：</a:t>
            </a:r>
            <a:r>
              <a:rPr lang="en-US" sz="88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这个回答准确吗？有可靠的来源吗？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36442" y="3266537"/>
            <a:ext cx="5663432" cy="1666187"/>
          </a:xfrm>
          <a:custGeom>
            <a:avLst/>
            <a:gdLst/>
            <a:ahLst/>
            <a:cxnLst/>
            <a:rect l="l" t="t" r="r" b="b"/>
            <a:pathLst>
              <a:path w="5663432" h="1666187">
                <a:moveTo>
                  <a:pt x="32042" y="0"/>
                </a:moveTo>
                <a:lnTo>
                  <a:pt x="5567310" y="0"/>
                </a:lnTo>
                <a:cubicBezTo>
                  <a:pt x="5620397" y="0"/>
                  <a:pt x="5663432" y="43035"/>
                  <a:pt x="5663432" y="96122"/>
                </a:cubicBezTo>
                <a:lnTo>
                  <a:pt x="5663432" y="1570064"/>
                </a:lnTo>
                <a:cubicBezTo>
                  <a:pt x="5663432" y="1623151"/>
                  <a:pt x="5620397" y="1666187"/>
                  <a:pt x="5567310" y="1666187"/>
                </a:cubicBez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48063" dist="32042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36442" y="3266537"/>
            <a:ext cx="32042" cy="1666187"/>
          </a:xfrm>
          <a:custGeom>
            <a:avLst/>
            <a:gdLst/>
            <a:ahLst/>
            <a:cxnLst/>
            <a:rect l="l" t="t" r="r" b="b"/>
            <a:pathLst>
              <a:path w="32042" h="1666187">
                <a:moveTo>
                  <a:pt x="32042" y="0"/>
                </a:moveTo>
                <a:lnTo>
                  <a:pt x="32042" y="0"/>
                </a:lnTo>
                <a:lnTo>
                  <a:pt x="32042" y="1666187"/>
                </a:ln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3B82F6"/>
          </a:solidFill>
        </p:spPr>
      </p:sp>
      <p:sp>
        <p:nvSpPr>
          <p:cNvPr id="16" name="Shape 14"/>
          <p:cNvSpPr/>
          <p:nvPr/>
        </p:nvSpPr>
        <p:spPr>
          <a:xfrm>
            <a:off x="512673" y="3426747"/>
            <a:ext cx="384505" cy="384505"/>
          </a:xfrm>
          <a:custGeom>
            <a:avLst/>
            <a:gdLst/>
            <a:ahLst/>
            <a:cxnLst/>
            <a:rect l="l" t="t" r="r" b="b"/>
            <a:pathLst>
              <a:path w="384505" h="384505">
                <a:moveTo>
                  <a:pt x="64085" y="0"/>
                </a:moveTo>
                <a:lnTo>
                  <a:pt x="320419" y="0"/>
                </a:lnTo>
                <a:cubicBezTo>
                  <a:pt x="355813" y="0"/>
                  <a:pt x="384505" y="28692"/>
                  <a:pt x="384505" y="64085"/>
                </a:cubicBezTo>
                <a:lnTo>
                  <a:pt x="384505" y="320419"/>
                </a:lnTo>
                <a:cubicBezTo>
                  <a:pt x="384505" y="355813"/>
                  <a:pt x="355813" y="384505"/>
                  <a:pt x="320419" y="384505"/>
                </a:cubicBezTo>
                <a:lnTo>
                  <a:pt x="64085" y="384505"/>
                </a:lnTo>
                <a:cubicBezTo>
                  <a:pt x="28692" y="384505"/>
                  <a:pt x="0" y="355813"/>
                  <a:pt x="0" y="320419"/>
                </a:cubicBezTo>
                <a:lnTo>
                  <a:pt x="0" y="64085"/>
                </a:lnTo>
                <a:cubicBezTo>
                  <a:pt x="0" y="28692"/>
                  <a:pt x="28692" y="0"/>
                  <a:pt x="64085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</p:spPr>
      </p:sp>
      <p:sp>
        <p:nvSpPr>
          <p:cNvPr id="17" name="Shape 15"/>
          <p:cNvSpPr/>
          <p:nvPr/>
        </p:nvSpPr>
        <p:spPr>
          <a:xfrm>
            <a:off x="632830" y="3522873"/>
            <a:ext cx="144189" cy="192252"/>
          </a:xfrm>
          <a:custGeom>
            <a:avLst/>
            <a:gdLst/>
            <a:ahLst/>
            <a:cxnLst/>
            <a:rect l="l" t="t" r="r" b="b"/>
            <a:pathLst>
              <a:path w="144189" h="192252">
                <a:moveTo>
                  <a:pt x="93836" y="25083"/>
                </a:moveTo>
                <a:cubicBezTo>
                  <a:pt x="97741" y="19713"/>
                  <a:pt x="96539" y="12204"/>
                  <a:pt x="91170" y="8298"/>
                </a:cubicBezTo>
                <a:cubicBezTo>
                  <a:pt x="85800" y="4393"/>
                  <a:pt x="78290" y="5595"/>
                  <a:pt x="74385" y="10964"/>
                </a:cubicBezTo>
                <a:lnTo>
                  <a:pt x="34583" y="65674"/>
                </a:lnTo>
                <a:lnTo>
                  <a:pt x="20502" y="51593"/>
                </a:lnTo>
                <a:cubicBezTo>
                  <a:pt x="15808" y="46899"/>
                  <a:pt x="8186" y="46899"/>
                  <a:pt x="3492" y="51593"/>
                </a:cubicBezTo>
                <a:cubicBezTo>
                  <a:pt x="-1202" y="56286"/>
                  <a:pt x="-1202" y="63909"/>
                  <a:pt x="3492" y="68603"/>
                </a:cubicBezTo>
                <a:lnTo>
                  <a:pt x="27524" y="92634"/>
                </a:lnTo>
                <a:cubicBezTo>
                  <a:pt x="30002" y="95112"/>
                  <a:pt x="33456" y="96389"/>
                  <a:pt x="36948" y="96126"/>
                </a:cubicBezTo>
                <a:cubicBezTo>
                  <a:pt x="40441" y="95863"/>
                  <a:pt x="43670" y="94061"/>
                  <a:pt x="45735" y="91207"/>
                </a:cubicBezTo>
                <a:lnTo>
                  <a:pt x="93798" y="25120"/>
                </a:lnTo>
                <a:close/>
                <a:moveTo>
                  <a:pt x="141899" y="76150"/>
                </a:moveTo>
                <a:cubicBezTo>
                  <a:pt x="145804" y="70780"/>
                  <a:pt x="144602" y="63271"/>
                  <a:pt x="139233" y="59365"/>
                </a:cubicBezTo>
                <a:cubicBezTo>
                  <a:pt x="133863" y="55460"/>
                  <a:pt x="126353" y="56662"/>
                  <a:pt x="122448" y="62031"/>
                </a:cubicBezTo>
                <a:lnTo>
                  <a:pt x="58614" y="149784"/>
                </a:lnTo>
                <a:lnTo>
                  <a:pt x="32518" y="123687"/>
                </a:lnTo>
                <a:cubicBezTo>
                  <a:pt x="27824" y="118994"/>
                  <a:pt x="20202" y="118994"/>
                  <a:pt x="15508" y="123687"/>
                </a:cubicBezTo>
                <a:cubicBezTo>
                  <a:pt x="10814" y="128381"/>
                  <a:pt x="10814" y="136003"/>
                  <a:pt x="15508" y="140697"/>
                </a:cubicBezTo>
                <a:lnTo>
                  <a:pt x="51555" y="176744"/>
                </a:lnTo>
                <a:cubicBezTo>
                  <a:pt x="54033" y="179223"/>
                  <a:pt x="57488" y="180499"/>
                  <a:pt x="60980" y="180237"/>
                </a:cubicBezTo>
                <a:cubicBezTo>
                  <a:pt x="64472" y="179974"/>
                  <a:pt x="67701" y="178171"/>
                  <a:pt x="69767" y="175318"/>
                </a:cubicBezTo>
                <a:lnTo>
                  <a:pt x="141861" y="76187"/>
                </a:lnTo>
                <a:close/>
              </a:path>
            </a:pathLst>
          </a:custGeom>
          <a:solidFill>
            <a:srgbClr val="3B82F6"/>
          </a:solidFill>
        </p:spPr>
      </p:sp>
      <p:sp>
        <p:nvSpPr>
          <p:cNvPr id="18" name="Text 16"/>
          <p:cNvSpPr/>
          <p:nvPr/>
        </p:nvSpPr>
        <p:spPr>
          <a:xfrm>
            <a:off x="993304" y="3490831"/>
            <a:ext cx="865135" cy="256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核实信息</a:t>
            </a:r>
            <a:endParaRPr lang="en-US" sz="1515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12673" y="3907378"/>
            <a:ext cx="5391075" cy="4165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对于重要信息，尤其是数据、事实、专业建议等，务必通过权威渠道进行核实，避免传播错误信息。</a:t>
            </a:r>
            <a:endParaRPr lang="en-US" sz="1010" dirty="0">
              <a:solidFill>
                <a:srgbClr val="1E293B">
                  <a:alpha val="7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12673" y="4420051"/>
            <a:ext cx="5326991" cy="352463"/>
          </a:xfrm>
          <a:custGeom>
            <a:avLst/>
            <a:gdLst/>
            <a:ahLst/>
            <a:cxnLst/>
            <a:rect l="l" t="t" r="r" b="b"/>
            <a:pathLst>
              <a:path w="5326991" h="352463">
                <a:moveTo>
                  <a:pt x="64085" y="0"/>
                </a:moveTo>
                <a:lnTo>
                  <a:pt x="5262906" y="0"/>
                </a:lnTo>
                <a:cubicBezTo>
                  <a:pt x="5298299" y="0"/>
                  <a:pt x="5326991" y="28692"/>
                  <a:pt x="5326991" y="64085"/>
                </a:cubicBezTo>
                <a:lnTo>
                  <a:pt x="5326991" y="288378"/>
                </a:lnTo>
                <a:cubicBezTo>
                  <a:pt x="5326991" y="323771"/>
                  <a:pt x="5298299" y="352463"/>
                  <a:pt x="5262906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3B82F6">
              <a:alpha val="10196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624820" y="4537541"/>
            <a:ext cx="112147" cy="112147"/>
          </a:xfrm>
          <a:custGeom>
            <a:avLst/>
            <a:gdLst/>
            <a:ahLst/>
            <a:cxnLst/>
            <a:rect l="l" t="t" r="r" b="b"/>
            <a:pathLst>
              <a:path w="112147" h="112147">
                <a:moveTo>
                  <a:pt x="91120" y="45560"/>
                </a:moveTo>
                <a:cubicBezTo>
                  <a:pt x="91120" y="55614"/>
                  <a:pt x="87856" y="64901"/>
                  <a:pt x="82358" y="72436"/>
                </a:cubicBezTo>
                <a:lnTo>
                  <a:pt x="110088" y="100188"/>
                </a:lnTo>
                <a:cubicBezTo>
                  <a:pt x="112826" y="102926"/>
                  <a:pt x="112826" y="107372"/>
                  <a:pt x="110088" y="110110"/>
                </a:cubicBezTo>
                <a:cubicBezTo>
                  <a:pt x="107350" y="112848"/>
                  <a:pt x="102904" y="112848"/>
                  <a:pt x="100166" y="110110"/>
                </a:cubicBezTo>
                <a:lnTo>
                  <a:pt x="72436" y="82358"/>
                </a:lnTo>
                <a:cubicBezTo>
                  <a:pt x="64901" y="87856"/>
                  <a:pt x="55614" y="91120"/>
                  <a:pt x="45560" y="91120"/>
                </a:cubicBezTo>
                <a:cubicBezTo>
                  <a:pt x="20392" y="91120"/>
                  <a:pt x="0" y="70727"/>
                  <a:pt x="0" y="45560"/>
                </a:cubicBezTo>
                <a:cubicBezTo>
                  <a:pt x="0" y="20392"/>
                  <a:pt x="20392" y="0"/>
                  <a:pt x="45560" y="0"/>
                </a:cubicBezTo>
                <a:cubicBezTo>
                  <a:pt x="70727" y="0"/>
                  <a:pt x="91120" y="20392"/>
                  <a:pt x="91120" y="45560"/>
                </a:cubicBezTo>
                <a:close/>
                <a:moveTo>
                  <a:pt x="45560" y="77101"/>
                </a:moveTo>
                <a:cubicBezTo>
                  <a:pt x="62968" y="77101"/>
                  <a:pt x="77101" y="62968"/>
                  <a:pt x="77101" y="45560"/>
                </a:cubicBezTo>
                <a:cubicBezTo>
                  <a:pt x="77101" y="28152"/>
                  <a:pt x="62968" y="14018"/>
                  <a:pt x="45560" y="14018"/>
                </a:cubicBezTo>
                <a:cubicBezTo>
                  <a:pt x="28152" y="14018"/>
                  <a:pt x="14018" y="28152"/>
                  <a:pt x="14018" y="45560"/>
                </a:cubicBezTo>
                <a:cubicBezTo>
                  <a:pt x="14018" y="62968"/>
                  <a:pt x="28152" y="77101"/>
                  <a:pt x="45560" y="77101"/>
                </a:cubicBezTo>
                <a:close/>
              </a:path>
            </a:pathLst>
          </a:custGeom>
          <a:solidFill>
            <a:srgbClr val="3B82F6"/>
          </a:solidFill>
        </p:spPr>
      </p:sp>
      <p:sp>
        <p:nvSpPr>
          <p:cNvPr id="22" name="Text 20"/>
          <p:cNvSpPr/>
          <p:nvPr/>
        </p:nvSpPr>
        <p:spPr>
          <a:xfrm>
            <a:off x="793409" y="4516177"/>
            <a:ext cx="5006202" cy="160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5" b="1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行动建议：</a:t>
            </a:r>
            <a:r>
              <a:rPr lang="en-US" sz="88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交叉验证多个来源，查阅权威资料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36442" y="5060892"/>
            <a:ext cx="5663432" cy="1666187"/>
          </a:xfrm>
          <a:custGeom>
            <a:avLst/>
            <a:gdLst/>
            <a:ahLst/>
            <a:cxnLst/>
            <a:rect l="l" t="t" r="r" b="b"/>
            <a:pathLst>
              <a:path w="5663432" h="1666187">
                <a:moveTo>
                  <a:pt x="32042" y="0"/>
                </a:moveTo>
                <a:lnTo>
                  <a:pt x="5567310" y="0"/>
                </a:lnTo>
                <a:cubicBezTo>
                  <a:pt x="5620397" y="0"/>
                  <a:pt x="5663432" y="43035"/>
                  <a:pt x="5663432" y="96122"/>
                </a:cubicBezTo>
                <a:lnTo>
                  <a:pt x="5663432" y="1570064"/>
                </a:lnTo>
                <a:cubicBezTo>
                  <a:pt x="5663432" y="1623151"/>
                  <a:pt x="5620397" y="1666187"/>
                  <a:pt x="5567310" y="1666187"/>
                </a:cubicBez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48063" dist="32042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36442" y="5060892"/>
            <a:ext cx="32042" cy="1666187"/>
          </a:xfrm>
          <a:custGeom>
            <a:avLst/>
            <a:gdLst/>
            <a:ahLst/>
            <a:cxnLst/>
            <a:rect l="l" t="t" r="r" b="b"/>
            <a:pathLst>
              <a:path w="32042" h="1666187">
                <a:moveTo>
                  <a:pt x="32042" y="0"/>
                </a:moveTo>
                <a:lnTo>
                  <a:pt x="32042" y="0"/>
                </a:lnTo>
                <a:lnTo>
                  <a:pt x="32042" y="1666187"/>
                </a:lnTo>
                <a:lnTo>
                  <a:pt x="32042" y="1666187"/>
                </a:lnTo>
                <a:cubicBezTo>
                  <a:pt x="14346" y="1666187"/>
                  <a:pt x="0" y="1651841"/>
                  <a:pt x="0" y="1634145"/>
                </a:cubicBezTo>
                <a:lnTo>
                  <a:pt x="0" y="32042"/>
                </a:lnTo>
                <a:cubicBezTo>
                  <a:pt x="0" y="14358"/>
                  <a:pt x="14358" y="0"/>
                  <a:pt x="32042" y="0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25" name="Shape 23"/>
          <p:cNvSpPr/>
          <p:nvPr/>
        </p:nvSpPr>
        <p:spPr>
          <a:xfrm>
            <a:off x="512673" y="5221102"/>
            <a:ext cx="384505" cy="384505"/>
          </a:xfrm>
          <a:custGeom>
            <a:avLst/>
            <a:gdLst/>
            <a:ahLst/>
            <a:cxnLst/>
            <a:rect l="l" t="t" r="r" b="b"/>
            <a:pathLst>
              <a:path w="384505" h="384505">
                <a:moveTo>
                  <a:pt x="64085" y="0"/>
                </a:moveTo>
                <a:lnTo>
                  <a:pt x="320419" y="0"/>
                </a:lnTo>
                <a:cubicBezTo>
                  <a:pt x="355813" y="0"/>
                  <a:pt x="384505" y="28692"/>
                  <a:pt x="384505" y="64085"/>
                </a:cubicBezTo>
                <a:lnTo>
                  <a:pt x="384505" y="320419"/>
                </a:lnTo>
                <a:cubicBezTo>
                  <a:pt x="384505" y="355813"/>
                  <a:pt x="355813" y="384505"/>
                  <a:pt x="320419" y="384505"/>
                </a:cubicBezTo>
                <a:lnTo>
                  <a:pt x="64085" y="384505"/>
                </a:lnTo>
                <a:cubicBezTo>
                  <a:pt x="28692" y="384505"/>
                  <a:pt x="0" y="355813"/>
                  <a:pt x="0" y="320419"/>
                </a:cubicBezTo>
                <a:lnTo>
                  <a:pt x="0" y="64085"/>
                </a:lnTo>
                <a:cubicBezTo>
                  <a:pt x="0" y="28692"/>
                  <a:pt x="28692" y="0"/>
                  <a:pt x="64085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608799" y="5317228"/>
            <a:ext cx="192252" cy="192252"/>
          </a:xfrm>
          <a:custGeom>
            <a:avLst/>
            <a:gdLst/>
            <a:ahLst/>
            <a:cxnLst/>
            <a:rect l="l" t="t" r="r" b="b"/>
            <a:pathLst>
              <a:path w="192252" h="192252">
                <a:moveTo>
                  <a:pt x="96126" y="0"/>
                </a:moveTo>
                <a:cubicBezTo>
                  <a:pt x="97853" y="0"/>
                  <a:pt x="99581" y="375"/>
                  <a:pt x="101158" y="1089"/>
                </a:cubicBezTo>
                <a:lnTo>
                  <a:pt x="171901" y="31091"/>
                </a:lnTo>
                <a:cubicBezTo>
                  <a:pt x="180161" y="34583"/>
                  <a:pt x="186320" y="42731"/>
                  <a:pt x="186282" y="52569"/>
                </a:cubicBezTo>
                <a:cubicBezTo>
                  <a:pt x="186094" y="89818"/>
                  <a:pt x="170774" y="157970"/>
                  <a:pt x="106077" y="188948"/>
                </a:cubicBezTo>
                <a:cubicBezTo>
                  <a:pt x="99806" y="191952"/>
                  <a:pt x="92521" y="191952"/>
                  <a:pt x="86251" y="188948"/>
                </a:cubicBezTo>
                <a:cubicBezTo>
                  <a:pt x="21516" y="157970"/>
                  <a:pt x="6233" y="89818"/>
                  <a:pt x="6045" y="52569"/>
                </a:cubicBezTo>
                <a:cubicBezTo>
                  <a:pt x="6008" y="42731"/>
                  <a:pt x="12166" y="34583"/>
                  <a:pt x="20427" y="31091"/>
                </a:cubicBezTo>
                <a:lnTo>
                  <a:pt x="91132" y="1089"/>
                </a:lnTo>
                <a:cubicBezTo>
                  <a:pt x="92709" y="375"/>
                  <a:pt x="94399" y="0"/>
                  <a:pt x="96126" y="0"/>
                </a:cubicBezTo>
                <a:close/>
                <a:moveTo>
                  <a:pt x="96126" y="25083"/>
                </a:moveTo>
                <a:lnTo>
                  <a:pt x="96126" y="167057"/>
                </a:lnTo>
                <a:cubicBezTo>
                  <a:pt x="147944" y="141974"/>
                  <a:pt x="161875" y="86401"/>
                  <a:pt x="162213" y="53132"/>
                </a:cubicBezTo>
                <a:lnTo>
                  <a:pt x="96126" y="25120"/>
                </a:lnTo>
                <a:lnTo>
                  <a:pt x="96126" y="25120"/>
                </a:lnTo>
                <a:close/>
              </a:path>
            </a:pathLst>
          </a:custGeom>
          <a:solidFill>
            <a:srgbClr val="10B981"/>
          </a:solidFill>
        </p:spPr>
      </p:sp>
      <p:sp>
        <p:nvSpPr>
          <p:cNvPr id="27" name="Text 25"/>
          <p:cNvSpPr/>
          <p:nvPr/>
        </p:nvSpPr>
        <p:spPr>
          <a:xfrm>
            <a:off x="993304" y="5285186"/>
            <a:ext cx="865135" cy="256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5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明确边界</a:t>
            </a:r>
            <a:endParaRPr lang="en-US" sz="1515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12673" y="5701733"/>
            <a:ext cx="5391075" cy="4165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了解AI的能力边界，知道什么时候应该依赖AI，什么时候需要人工判断。AI是辅助工具，不是万能解决方案。</a:t>
            </a:r>
            <a:endParaRPr lang="en-US" sz="1010" dirty="0">
              <a:solidFill>
                <a:srgbClr val="1E293B">
                  <a:alpha val="7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12673" y="6214405"/>
            <a:ext cx="5326991" cy="352463"/>
          </a:xfrm>
          <a:custGeom>
            <a:avLst/>
            <a:gdLst/>
            <a:ahLst/>
            <a:cxnLst/>
            <a:rect l="l" t="t" r="r" b="b"/>
            <a:pathLst>
              <a:path w="5326991" h="352463">
                <a:moveTo>
                  <a:pt x="64085" y="0"/>
                </a:moveTo>
                <a:lnTo>
                  <a:pt x="5262906" y="0"/>
                </a:lnTo>
                <a:cubicBezTo>
                  <a:pt x="5298299" y="0"/>
                  <a:pt x="5326991" y="28692"/>
                  <a:pt x="5326991" y="64085"/>
                </a:cubicBezTo>
                <a:lnTo>
                  <a:pt x="5326991" y="288378"/>
                </a:lnTo>
                <a:cubicBezTo>
                  <a:pt x="5326991" y="323771"/>
                  <a:pt x="5298299" y="352463"/>
                  <a:pt x="5262906" y="352463"/>
                </a:cubicBezTo>
                <a:lnTo>
                  <a:pt x="64085" y="352463"/>
                </a:lnTo>
                <a:cubicBezTo>
                  <a:pt x="28692" y="352463"/>
                  <a:pt x="0" y="323771"/>
                  <a:pt x="0" y="288378"/>
                </a:cubicBezTo>
                <a:lnTo>
                  <a:pt x="0" y="64085"/>
                </a:lnTo>
                <a:cubicBezTo>
                  <a:pt x="0" y="28715"/>
                  <a:pt x="28715" y="0"/>
                  <a:pt x="64085" y="0"/>
                </a:cubicBezTo>
                <a:close/>
              </a:path>
            </a:pathLst>
          </a:custGeom>
          <a:solidFill>
            <a:srgbClr val="10B981">
              <a:alpha val="10196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610802" y="6331896"/>
            <a:ext cx="140184" cy="112147"/>
          </a:xfrm>
          <a:custGeom>
            <a:avLst/>
            <a:gdLst/>
            <a:ahLst/>
            <a:cxnLst/>
            <a:rect l="l" t="t" r="r" b="b"/>
            <a:pathLst>
              <a:path w="140184" h="112147">
                <a:moveTo>
                  <a:pt x="84110" y="7009"/>
                </a:moveTo>
                <a:lnTo>
                  <a:pt x="112147" y="7009"/>
                </a:lnTo>
                <a:cubicBezTo>
                  <a:pt x="116024" y="7009"/>
                  <a:pt x="119156" y="10141"/>
                  <a:pt x="119156" y="14018"/>
                </a:cubicBezTo>
                <a:cubicBezTo>
                  <a:pt x="119156" y="17895"/>
                  <a:pt x="116024" y="21028"/>
                  <a:pt x="112147" y="21028"/>
                </a:cubicBezTo>
                <a:lnTo>
                  <a:pt x="87265" y="21028"/>
                </a:lnTo>
                <a:cubicBezTo>
                  <a:pt x="86126" y="26679"/>
                  <a:pt x="82249" y="31344"/>
                  <a:pt x="77101" y="33578"/>
                </a:cubicBezTo>
                <a:lnTo>
                  <a:pt x="77101" y="98129"/>
                </a:lnTo>
                <a:lnTo>
                  <a:pt x="112147" y="98129"/>
                </a:lnTo>
                <a:cubicBezTo>
                  <a:pt x="116024" y="98129"/>
                  <a:pt x="119156" y="101261"/>
                  <a:pt x="119156" y="105138"/>
                </a:cubicBezTo>
                <a:cubicBezTo>
                  <a:pt x="119156" y="109015"/>
                  <a:pt x="116024" y="112147"/>
                  <a:pt x="112147" y="112147"/>
                </a:cubicBezTo>
                <a:lnTo>
                  <a:pt x="28037" y="112147"/>
                </a:lnTo>
                <a:cubicBezTo>
                  <a:pt x="24160" y="112147"/>
                  <a:pt x="21028" y="109015"/>
                  <a:pt x="21028" y="105138"/>
                </a:cubicBezTo>
                <a:cubicBezTo>
                  <a:pt x="21028" y="101261"/>
                  <a:pt x="24160" y="98129"/>
                  <a:pt x="28037" y="98129"/>
                </a:cubicBezTo>
                <a:lnTo>
                  <a:pt x="63083" y="98129"/>
                </a:lnTo>
                <a:lnTo>
                  <a:pt x="63083" y="33578"/>
                </a:lnTo>
                <a:cubicBezTo>
                  <a:pt x="57935" y="31322"/>
                  <a:pt x="54058" y="26657"/>
                  <a:pt x="52919" y="21028"/>
                </a:cubicBezTo>
                <a:lnTo>
                  <a:pt x="28037" y="21028"/>
                </a:lnTo>
                <a:cubicBezTo>
                  <a:pt x="24160" y="21028"/>
                  <a:pt x="21028" y="17895"/>
                  <a:pt x="21028" y="14018"/>
                </a:cubicBezTo>
                <a:cubicBezTo>
                  <a:pt x="21028" y="10141"/>
                  <a:pt x="24160" y="7009"/>
                  <a:pt x="28037" y="7009"/>
                </a:cubicBezTo>
                <a:lnTo>
                  <a:pt x="56074" y="7009"/>
                </a:lnTo>
                <a:cubicBezTo>
                  <a:pt x="59272" y="2760"/>
                  <a:pt x="64353" y="0"/>
                  <a:pt x="70092" y="0"/>
                </a:cubicBezTo>
                <a:cubicBezTo>
                  <a:pt x="75831" y="0"/>
                  <a:pt x="80912" y="2760"/>
                  <a:pt x="84110" y="7009"/>
                </a:cubicBezTo>
                <a:close/>
                <a:moveTo>
                  <a:pt x="96289" y="70092"/>
                </a:moveTo>
                <a:lnTo>
                  <a:pt x="128005" y="70092"/>
                </a:lnTo>
                <a:lnTo>
                  <a:pt x="112147" y="42888"/>
                </a:lnTo>
                <a:lnTo>
                  <a:pt x="96289" y="70092"/>
                </a:lnTo>
                <a:close/>
                <a:moveTo>
                  <a:pt x="112147" y="91120"/>
                </a:moveTo>
                <a:cubicBezTo>
                  <a:pt x="98370" y="91120"/>
                  <a:pt x="86914" y="83672"/>
                  <a:pt x="84548" y="73838"/>
                </a:cubicBezTo>
                <a:cubicBezTo>
                  <a:pt x="83979" y="71428"/>
                  <a:pt x="84767" y="68953"/>
                  <a:pt x="86016" y="66806"/>
                </a:cubicBezTo>
                <a:lnTo>
                  <a:pt x="106868" y="31060"/>
                </a:lnTo>
                <a:cubicBezTo>
                  <a:pt x="107964" y="29176"/>
                  <a:pt x="109979" y="28037"/>
                  <a:pt x="112147" y="28037"/>
                </a:cubicBezTo>
                <a:cubicBezTo>
                  <a:pt x="114316" y="28037"/>
                  <a:pt x="116331" y="29198"/>
                  <a:pt x="117426" y="31060"/>
                </a:cubicBezTo>
                <a:lnTo>
                  <a:pt x="138278" y="66806"/>
                </a:lnTo>
                <a:cubicBezTo>
                  <a:pt x="139527" y="68953"/>
                  <a:pt x="140315" y="71428"/>
                  <a:pt x="139746" y="73838"/>
                </a:cubicBezTo>
                <a:cubicBezTo>
                  <a:pt x="137380" y="83650"/>
                  <a:pt x="125925" y="91120"/>
                  <a:pt x="112147" y="91120"/>
                </a:cubicBezTo>
                <a:close/>
                <a:moveTo>
                  <a:pt x="27774" y="42888"/>
                </a:moveTo>
                <a:lnTo>
                  <a:pt x="11916" y="70092"/>
                </a:lnTo>
                <a:lnTo>
                  <a:pt x="43654" y="70092"/>
                </a:lnTo>
                <a:lnTo>
                  <a:pt x="27774" y="42888"/>
                </a:lnTo>
                <a:close/>
                <a:moveTo>
                  <a:pt x="197" y="73838"/>
                </a:moveTo>
                <a:cubicBezTo>
                  <a:pt x="-372" y="71428"/>
                  <a:pt x="416" y="68953"/>
                  <a:pt x="1665" y="66806"/>
                </a:cubicBezTo>
                <a:lnTo>
                  <a:pt x="22517" y="31060"/>
                </a:lnTo>
                <a:cubicBezTo>
                  <a:pt x="23612" y="29176"/>
                  <a:pt x="25627" y="28037"/>
                  <a:pt x="27796" y="28037"/>
                </a:cubicBezTo>
                <a:cubicBezTo>
                  <a:pt x="29964" y="28037"/>
                  <a:pt x="31979" y="29198"/>
                  <a:pt x="33075" y="31060"/>
                </a:cubicBezTo>
                <a:lnTo>
                  <a:pt x="53927" y="66806"/>
                </a:lnTo>
                <a:cubicBezTo>
                  <a:pt x="55176" y="68953"/>
                  <a:pt x="55964" y="71428"/>
                  <a:pt x="55395" y="73838"/>
                </a:cubicBezTo>
                <a:cubicBezTo>
                  <a:pt x="53029" y="83650"/>
                  <a:pt x="41573" y="91120"/>
                  <a:pt x="27796" y="91120"/>
                </a:cubicBezTo>
                <a:cubicBezTo>
                  <a:pt x="14018" y="91120"/>
                  <a:pt x="2563" y="83672"/>
                  <a:pt x="197" y="73838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31" name="Text 29"/>
          <p:cNvSpPr/>
          <p:nvPr/>
        </p:nvSpPr>
        <p:spPr>
          <a:xfrm>
            <a:off x="793409" y="6310532"/>
            <a:ext cx="5006202" cy="1602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85" b="1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核心认知：</a:t>
            </a:r>
            <a:r>
              <a:rPr lang="en-US" sz="885" dirty="0">
                <a:solidFill>
                  <a:srgbClr val="1E293B">
                    <a:alpha val="7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AI是工具，人是主导</a:t>
            </a:r>
            <a:endParaRPr 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191208" y="1472182"/>
            <a:ext cx="5679453" cy="3524625"/>
          </a:xfrm>
          <a:custGeom>
            <a:avLst/>
            <a:gdLst/>
            <a:ahLst/>
            <a:cxnLst/>
            <a:rect l="l" t="t" r="r" b="b"/>
            <a:pathLst>
              <a:path w="5679453" h="3524625">
                <a:moveTo>
                  <a:pt x="96117" y="0"/>
                </a:moveTo>
                <a:lnTo>
                  <a:pt x="5583337" y="0"/>
                </a:lnTo>
                <a:cubicBezTo>
                  <a:pt x="5636421" y="0"/>
                  <a:pt x="5679453" y="43033"/>
                  <a:pt x="5679453" y="96117"/>
                </a:cubicBezTo>
                <a:lnTo>
                  <a:pt x="5679453" y="3428509"/>
                </a:lnTo>
                <a:cubicBezTo>
                  <a:pt x="5679453" y="3481593"/>
                  <a:pt x="5636421" y="3524625"/>
                  <a:pt x="5583337" y="3524625"/>
                </a:cubicBezTo>
                <a:lnTo>
                  <a:pt x="96117" y="3524625"/>
                </a:lnTo>
                <a:cubicBezTo>
                  <a:pt x="43033" y="3524625"/>
                  <a:pt x="0" y="3481593"/>
                  <a:pt x="0" y="3428509"/>
                </a:cubicBezTo>
                <a:lnTo>
                  <a:pt x="0" y="96117"/>
                </a:lnTo>
                <a:cubicBezTo>
                  <a:pt x="0" y="43068"/>
                  <a:pt x="43068" y="0"/>
                  <a:pt x="96117" y="0"/>
                </a:cubicBezTo>
                <a:close/>
              </a:path>
            </a:pathLst>
          </a:custGeom>
          <a:solidFill>
            <a:srgbClr val="2563EB"/>
          </a:solidFill>
        </p:spPr>
      </p:sp>
      <p:sp>
        <p:nvSpPr>
          <p:cNvPr id="33" name="Shape 31"/>
          <p:cNvSpPr/>
          <p:nvPr/>
        </p:nvSpPr>
        <p:spPr>
          <a:xfrm>
            <a:off x="6395477" y="1696476"/>
            <a:ext cx="216284" cy="192252"/>
          </a:xfrm>
          <a:custGeom>
            <a:avLst/>
            <a:gdLst/>
            <a:ahLst/>
            <a:cxnLst/>
            <a:rect l="l" t="t" r="r" b="b"/>
            <a:pathLst>
              <a:path w="216284" h="192252">
                <a:moveTo>
                  <a:pt x="84110" y="93122"/>
                </a:moveTo>
                <a:cubicBezTo>
                  <a:pt x="108979" y="93122"/>
                  <a:pt x="129170" y="72932"/>
                  <a:pt x="129170" y="48063"/>
                </a:cubicBezTo>
                <a:cubicBezTo>
                  <a:pt x="129170" y="23194"/>
                  <a:pt x="108979" y="3004"/>
                  <a:pt x="84110" y="3004"/>
                </a:cubicBezTo>
                <a:cubicBezTo>
                  <a:pt x="59242" y="3004"/>
                  <a:pt x="39051" y="23194"/>
                  <a:pt x="39051" y="48063"/>
                </a:cubicBezTo>
                <a:cubicBezTo>
                  <a:pt x="39051" y="72932"/>
                  <a:pt x="59242" y="93122"/>
                  <a:pt x="84110" y="93122"/>
                </a:cubicBezTo>
                <a:close/>
                <a:moveTo>
                  <a:pt x="72958" y="114150"/>
                </a:moveTo>
                <a:cubicBezTo>
                  <a:pt x="35972" y="114150"/>
                  <a:pt x="6008" y="144114"/>
                  <a:pt x="6008" y="181100"/>
                </a:cubicBezTo>
                <a:cubicBezTo>
                  <a:pt x="6008" y="187258"/>
                  <a:pt x="11002" y="192252"/>
                  <a:pt x="17160" y="192252"/>
                </a:cubicBezTo>
                <a:lnTo>
                  <a:pt x="111596" y="192252"/>
                </a:lnTo>
                <a:cubicBezTo>
                  <a:pt x="98004" y="176256"/>
                  <a:pt x="90118" y="155642"/>
                  <a:pt x="90118" y="133826"/>
                </a:cubicBezTo>
                <a:lnTo>
                  <a:pt x="90118" y="122148"/>
                </a:lnTo>
                <a:cubicBezTo>
                  <a:pt x="90118" y="119407"/>
                  <a:pt x="90494" y="116703"/>
                  <a:pt x="91207" y="114150"/>
                </a:cubicBezTo>
                <a:lnTo>
                  <a:pt x="72958" y="114150"/>
                </a:lnTo>
                <a:close/>
                <a:moveTo>
                  <a:pt x="167207" y="183428"/>
                </a:moveTo>
                <a:lnTo>
                  <a:pt x="162213" y="185794"/>
                </a:lnTo>
                <a:lnTo>
                  <a:pt x="162213" y="115164"/>
                </a:lnTo>
                <a:lnTo>
                  <a:pt x="198260" y="127179"/>
                </a:lnTo>
                <a:lnTo>
                  <a:pt x="198260" y="134539"/>
                </a:lnTo>
                <a:cubicBezTo>
                  <a:pt x="198260" y="155492"/>
                  <a:pt x="186169" y="174529"/>
                  <a:pt x="167207" y="183466"/>
                </a:cubicBezTo>
                <a:close/>
                <a:moveTo>
                  <a:pt x="158420" y="97440"/>
                </a:moveTo>
                <a:lnTo>
                  <a:pt x="116365" y="111446"/>
                </a:lnTo>
                <a:cubicBezTo>
                  <a:pt x="111446" y="113098"/>
                  <a:pt x="108142" y="117679"/>
                  <a:pt x="108142" y="122861"/>
                </a:cubicBezTo>
                <a:lnTo>
                  <a:pt x="108142" y="134539"/>
                </a:lnTo>
                <a:cubicBezTo>
                  <a:pt x="108142" y="162476"/>
                  <a:pt x="124288" y="187897"/>
                  <a:pt x="149521" y="199762"/>
                </a:cubicBezTo>
                <a:lnTo>
                  <a:pt x="156468" y="203029"/>
                </a:lnTo>
                <a:cubicBezTo>
                  <a:pt x="158270" y="203855"/>
                  <a:pt x="160223" y="204306"/>
                  <a:pt x="162175" y="204306"/>
                </a:cubicBezTo>
                <a:cubicBezTo>
                  <a:pt x="164128" y="204306"/>
                  <a:pt x="166118" y="203855"/>
                  <a:pt x="167883" y="203029"/>
                </a:cubicBezTo>
                <a:lnTo>
                  <a:pt x="174829" y="199762"/>
                </a:lnTo>
                <a:cubicBezTo>
                  <a:pt x="200138" y="187859"/>
                  <a:pt x="216284" y="162438"/>
                  <a:pt x="216284" y="134502"/>
                </a:cubicBezTo>
                <a:lnTo>
                  <a:pt x="216284" y="122824"/>
                </a:lnTo>
                <a:cubicBezTo>
                  <a:pt x="216284" y="117642"/>
                  <a:pt x="212980" y="113061"/>
                  <a:pt x="208061" y="111409"/>
                </a:cubicBezTo>
                <a:lnTo>
                  <a:pt x="166005" y="97403"/>
                </a:lnTo>
                <a:cubicBezTo>
                  <a:pt x="163527" y="96577"/>
                  <a:pt x="160861" y="96577"/>
                  <a:pt x="158420" y="97403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34" name="Text 32"/>
          <p:cNvSpPr/>
          <p:nvPr/>
        </p:nvSpPr>
        <p:spPr>
          <a:xfrm>
            <a:off x="6623776" y="1664434"/>
            <a:ext cx="5150760" cy="2563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1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安全与伦理</a:t>
            </a:r>
            <a:endParaRPr lang="en-US" sz="151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421511" y="2088991"/>
            <a:ext cx="108142" cy="144189"/>
          </a:xfrm>
          <a:custGeom>
            <a:avLst/>
            <a:gdLst/>
            <a:ahLst/>
            <a:cxnLst/>
            <a:rect l="l" t="t" r="r" b="b"/>
            <a:pathLst>
              <a:path w="108142" h="144189">
                <a:moveTo>
                  <a:pt x="36047" y="27035"/>
                </a:moveTo>
                <a:lnTo>
                  <a:pt x="36047" y="45059"/>
                </a:lnTo>
                <a:lnTo>
                  <a:pt x="72095" y="45059"/>
                </a:lnTo>
                <a:lnTo>
                  <a:pt x="72095" y="27035"/>
                </a:lnTo>
                <a:cubicBezTo>
                  <a:pt x="72095" y="17094"/>
                  <a:pt x="64012" y="9012"/>
                  <a:pt x="54071" y="9012"/>
                </a:cubicBezTo>
                <a:cubicBezTo>
                  <a:pt x="44130" y="9012"/>
                  <a:pt x="36047" y="17094"/>
                  <a:pt x="36047" y="27035"/>
                </a:cubicBezTo>
                <a:close/>
                <a:moveTo>
                  <a:pt x="18024" y="45059"/>
                </a:moveTo>
                <a:lnTo>
                  <a:pt x="18024" y="27035"/>
                </a:lnTo>
                <a:cubicBezTo>
                  <a:pt x="18024" y="7125"/>
                  <a:pt x="34160" y="-9012"/>
                  <a:pt x="54071" y="-9012"/>
                </a:cubicBezTo>
                <a:cubicBezTo>
                  <a:pt x="73981" y="-9012"/>
                  <a:pt x="90118" y="7125"/>
                  <a:pt x="90118" y="27035"/>
                </a:cubicBezTo>
                <a:lnTo>
                  <a:pt x="90118" y="45059"/>
                </a:lnTo>
                <a:cubicBezTo>
                  <a:pt x="100059" y="45059"/>
                  <a:pt x="108142" y="53142"/>
                  <a:pt x="108142" y="63083"/>
                </a:cubicBezTo>
                <a:lnTo>
                  <a:pt x="108142" y="126166"/>
                </a:lnTo>
                <a:cubicBezTo>
                  <a:pt x="108142" y="136107"/>
                  <a:pt x="100059" y="144189"/>
                  <a:pt x="90118" y="144189"/>
                </a:cubicBezTo>
                <a:lnTo>
                  <a:pt x="18024" y="144189"/>
                </a:lnTo>
                <a:cubicBezTo>
                  <a:pt x="8082" y="144189"/>
                  <a:pt x="0" y="136107"/>
                  <a:pt x="0" y="126166"/>
                </a:cubicBezTo>
                <a:lnTo>
                  <a:pt x="0" y="63083"/>
                </a:lnTo>
                <a:cubicBezTo>
                  <a:pt x="0" y="53142"/>
                  <a:pt x="8082" y="45059"/>
                  <a:pt x="18024" y="45059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36" name="Text 34"/>
          <p:cNvSpPr/>
          <p:nvPr/>
        </p:nvSpPr>
        <p:spPr>
          <a:xfrm>
            <a:off x="6567703" y="2048939"/>
            <a:ext cx="5182802" cy="2242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个人信息保护</a:t>
            </a:r>
            <a:endParaRPr lang="en-US" sz="113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383461" y="2305275"/>
            <a:ext cx="5359033" cy="4165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不要在AI平台上输入敏感数据，如身份证号、银行卡信息、个人隐私等。AI平台可能记录对话内容用于模型改进。</a:t>
            </a:r>
            <a:endParaRPr lang="en-US" sz="1010" dirty="0">
              <a:solidFill>
                <a:srgbClr val="FFFFFF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403487" y="2890043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72095" y="144189"/>
                </a:moveTo>
                <a:cubicBezTo>
                  <a:pt x="111885" y="144189"/>
                  <a:pt x="144189" y="111885"/>
                  <a:pt x="144189" y="72095"/>
                </a:cubicBezTo>
                <a:cubicBezTo>
                  <a:pt x="144189" y="32305"/>
                  <a:pt x="111885" y="0"/>
                  <a:pt x="72095" y="0"/>
                </a:cubicBezTo>
                <a:cubicBezTo>
                  <a:pt x="32305" y="0"/>
                  <a:pt x="0" y="32305"/>
                  <a:pt x="0" y="72095"/>
                </a:cubicBezTo>
                <a:cubicBezTo>
                  <a:pt x="0" y="111885"/>
                  <a:pt x="32305" y="144189"/>
                  <a:pt x="72095" y="144189"/>
                </a:cubicBezTo>
                <a:close/>
                <a:moveTo>
                  <a:pt x="72095" y="38300"/>
                </a:moveTo>
                <a:cubicBezTo>
                  <a:pt x="75840" y="38300"/>
                  <a:pt x="78853" y="41314"/>
                  <a:pt x="78853" y="45059"/>
                </a:cubicBezTo>
                <a:lnTo>
                  <a:pt x="78853" y="76601"/>
                </a:lnTo>
                <a:cubicBezTo>
                  <a:pt x="78853" y="80346"/>
                  <a:pt x="75840" y="83359"/>
                  <a:pt x="72095" y="83359"/>
                </a:cubicBezTo>
                <a:cubicBezTo>
                  <a:pt x="68349" y="83359"/>
                  <a:pt x="65336" y="80346"/>
                  <a:pt x="65336" y="76601"/>
                </a:cubicBezTo>
                <a:lnTo>
                  <a:pt x="65336" y="45059"/>
                </a:lnTo>
                <a:cubicBezTo>
                  <a:pt x="65336" y="41314"/>
                  <a:pt x="68349" y="38300"/>
                  <a:pt x="72095" y="38300"/>
                </a:cubicBezTo>
                <a:close/>
                <a:moveTo>
                  <a:pt x="64575" y="99130"/>
                </a:moveTo>
                <a:cubicBezTo>
                  <a:pt x="64404" y="96339"/>
                  <a:pt x="65796" y="93684"/>
                  <a:pt x="68189" y="92236"/>
                </a:cubicBezTo>
                <a:cubicBezTo>
                  <a:pt x="70581" y="90789"/>
                  <a:pt x="73580" y="90789"/>
                  <a:pt x="75972" y="92236"/>
                </a:cubicBezTo>
                <a:cubicBezTo>
                  <a:pt x="78365" y="93684"/>
                  <a:pt x="79757" y="96339"/>
                  <a:pt x="79586" y="99130"/>
                </a:cubicBezTo>
                <a:cubicBezTo>
                  <a:pt x="79757" y="101921"/>
                  <a:pt x="78365" y="104577"/>
                  <a:pt x="75972" y="106024"/>
                </a:cubicBezTo>
                <a:cubicBezTo>
                  <a:pt x="73580" y="107471"/>
                  <a:pt x="70581" y="107471"/>
                  <a:pt x="68189" y="106024"/>
                </a:cubicBezTo>
                <a:cubicBezTo>
                  <a:pt x="65796" y="104577"/>
                  <a:pt x="64404" y="101921"/>
                  <a:pt x="64575" y="99130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39" name="Text 37"/>
          <p:cNvSpPr/>
          <p:nvPr/>
        </p:nvSpPr>
        <p:spPr>
          <a:xfrm>
            <a:off x="6567703" y="2849990"/>
            <a:ext cx="5182802" cy="2242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信息真实性</a:t>
            </a:r>
            <a:endParaRPr lang="en-US" sz="113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383461" y="3106327"/>
            <a:ext cx="5359033" cy="4165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AI可能生成看似合理但实际错误的内容（幻觉现象）。对于学术、医疗、法律等专业领域，必须人工核实。</a:t>
            </a:r>
            <a:endParaRPr lang="en-US" sz="1010" dirty="0">
              <a:solidFill>
                <a:srgbClr val="FFFFFF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6403487" y="3691094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72095" y="144189"/>
                </a:moveTo>
                <a:cubicBezTo>
                  <a:pt x="111885" y="144189"/>
                  <a:pt x="144189" y="111885"/>
                  <a:pt x="144189" y="72095"/>
                </a:cubicBezTo>
                <a:cubicBezTo>
                  <a:pt x="144189" y="32305"/>
                  <a:pt x="111885" y="0"/>
                  <a:pt x="72095" y="0"/>
                </a:cubicBezTo>
                <a:cubicBezTo>
                  <a:pt x="32305" y="0"/>
                  <a:pt x="0" y="32305"/>
                  <a:pt x="0" y="72095"/>
                </a:cubicBezTo>
                <a:cubicBezTo>
                  <a:pt x="0" y="111885"/>
                  <a:pt x="32305" y="144189"/>
                  <a:pt x="72095" y="144189"/>
                </a:cubicBezTo>
                <a:close/>
                <a:moveTo>
                  <a:pt x="57760" y="86429"/>
                </a:moveTo>
                <a:cubicBezTo>
                  <a:pt x="65674" y="94343"/>
                  <a:pt x="78516" y="94343"/>
                  <a:pt x="86429" y="86429"/>
                </a:cubicBezTo>
                <a:cubicBezTo>
                  <a:pt x="89076" y="83782"/>
                  <a:pt x="93357" y="83782"/>
                  <a:pt x="95976" y="86429"/>
                </a:cubicBezTo>
                <a:cubicBezTo>
                  <a:pt x="98595" y="89076"/>
                  <a:pt x="98623" y="93357"/>
                  <a:pt x="95976" y="95976"/>
                </a:cubicBezTo>
                <a:cubicBezTo>
                  <a:pt x="82768" y="109184"/>
                  <a:pt x="61393" y="109184"/>
                  <a:pt x="48185" y="95976"/>
                </a:cubicBezTo>
                <a:cubicBezTo>
                  <a:pt x="34977" y="82768"/>
                  <a:pt x="34977" y="61393"/>
                  <a:pt x="48185" y="48185"/>
                </a:cubicBezTo>
                <a:cubicBezTo>
                  <a:pt x="61393" y="34977"/>
                  <a:pt x="82768" y="34977"/>
                  <a:pt x="95976" y="48185"/>
                </a:cubicBezTo>
                <a:cubicBezTo>
                  <a:pt x="98623" y="50832"/>
                  <a:pt x="98623" y="55113"/>
                  <a:pt x="95976" y="57732"/>
                </a:cubicBezTo>
                <a:cubicBezTo>
                  <a:pt x="93329" y="60351"/>
                  <a:pt x="89048" y="60379"/>
                  <a:pt x="86429" y="57732"/>
                </a:cubicBezTo>
                <a:cubicBezTo>
                  <a:pt x="78516" y="49819"/>
                  <a:pt x="65674" y="49819"/>
                  <a:pt x="57760" y="57732"/>
                </a:cubicBezTo>
                <a:cubicBezTo>
                  <a:pt x="49847" y="65646"/>
                  <a:pt x="49847" y="78487"/>
                  <a:pt x="57760" y="86401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42" name="Text 40"/>
          <p:cNvSpPr/>
          <p:nvPr/>
        </p:nvSpPr>
        <p:spPr>
          <a:xfrm>
            <a:off x="6567703" y="3651041"/>
            <a:ext cx="5182802" cy="2242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知识产权</a:t>
            </a:r>
            <a:endParaRPr lang="en-US" sz="1135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383461" y="3907378"/>
            <a:ext cx="5359033" cy="20827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10" dirty="0">
                <a:solidFill>
                  <a:srgbClr val="FFFFFF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AI生成内容的版权归属复杂，用于商业用途时需谨慎。引用AI生成内容时应注明来源。</a:t>
            </a:r>
            <a:endParaRPr lang="en-US" sz="1010" dirty="0">
              <a:solidFill>
                <a:srgbClr val="FFFFFF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191208" y="5124976"/>
            <a:ext cx="5679453" cy="1602102"/>
          </a:xfrm>
          <a:custGeom>
            <a:avLst/>
            <a:gdLst/>
            <a:ahLst/>
            <a:cxnLst/>
            <a:rect l="l" t="t" r="r" b="b"/>
            <a:pathLst>
              <a:path w="5679453" h="1602102">
                <a:moveTo>
                  <a:pt x="96126" y="0"/>
                </a:moveTo>
                <a:lnTo>
                  <a:pt x="5583327" y="0"/>
                </a:lnTo>
                <a:cubicBezTo>
                  <a:pt x="5636416" y="0"/>
                  <a:pt x="5679453" y="43037"/>
                  <a:pt x="5679453" y="96126"/>
                </a:cubicBezTo>
                <a:lnTo>
                  <a:pt x="5679453" y="1505976"/>
                </a:lnTo>
                <a:cubicBezTo>
                  <a:pt x="5679453" y="1559065"/>
                  <a:pt x="5636416" y="1602102"/>
                  <a:pt x="5583327" y="1602102"/>
                </a:cubicBezTo>
                <a:lnTo>
                  <a:pt x="96126" y="1602102"/>
                </a:lnTo>
                <a:cubicBezTo>
                  <a:pt x="43037" y="1602102"/>
                  <a:pt x="0" y="1559065"/>
                  <a:pt x="0" y="1505976"/>
                </a:cubicBezTo>
                <a:lnTo>
                  <a:pt x="0" y="96126"/>
                </a:lnTo>
                <a:cubicBezTo>
                  <a:pt x="0" y="43073"/>
                  <a:pt x="43073" y="0"/>
                  <a:pt x="96126" y="0"/>
                </a:cubicBezTo>
                <a:close/>
              </a:path>
            </a:pathLst>
          </a:custGeom>
          <a:solidFill>
            <a:srgbClr val="FFFFFF"/>
          </a:solidFill>
          <a:ln w="3175">
            <a:solidFill>
              <a:schemeClr val="tx1"/>
            </a:solidFill>
          </a:ln>
          <a:effectLst>
            <a:outerShdw blurRad="48063" dist="32042" dir="5400000" algn="bl" rotWithShape="0">
              <a:srgbClr val="000000">
                <a:alpha val="10196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6381458" y="5317228"/>
            <a:ext cx="140184" cy="160210"/>
          </a:xfrm>
          <a:custGeom>
            <a:avLst/>
            <a:gdLst/>
            <a:ahLst/>
            <a:cxnLst/>
            <a:rect l="l" t="t" r="r" b="b"/>
            <a:pathLst>
              <a:path w="140184" h="160210">
                <a:moveTo>
                  <a:pt x="0" y="67589"/>
                </a:moveTo>
                <a:cubicBezTo>
                  <a:pt x="0" y="46843"/>
                  <a:pt x="16803" y="30039"/>
                  <a:pt x="37549" y="30039"/>
                </a:cubicBezTo>
                <a:lnTo>
                  <a:pt x="40053" y="30039"/>
                </a:lnTo>
                <a:cubicBezTo>
                  <a:pt x="45591" y="30039"/>
                  <a:pt x="50066" y="34514"/>
                  <a:pt x="50066" y="40053"/>
                </a:cubicBezTo>
                <a:cubicBezTo>
                  <a:pt x="50066" y="45591"/>
                  <a:pt x="45591" y="50066"/>
                  <a:pt x="40053" y="50066"/>
                </a:cubicBezTo>
                <a:lnTo>
                  <a:pt x="37549" y="50066"/>
                </a:lnTo>
                <a:cubicBezTo>
                  <a:pt x="27880" y="50066"/>
                  <a:pt x="20026" y="57920"/>
                  <a:pt x="20026" y="67589"/>
                </a:cubicBezTo>
                <a:lnTo>
                  <a:pt x="20026" y="70092"/>
                </a:lnTo>
                <a:lnTo>
                  <a:pt x="40053" y="70092"/>
                </a:lnTo>
                <a:cubicBezTo>
                  <a:pt x="51098" y="70092"/>
                  <a:pt x="60079" y="79073"/>
                  <a:pt x="60079" y="90118"/>
                </a:cubicBezTo>
                <a:lnTo>
                  <a:pt x="60079" y="110145"/>
                </a:lnTo>
                <a:cubicBezTo>
                  <a:pt x="60079" y="121190"/>
                  <a:pt x="51098" y="130171"/>
                  <a:pt x="40053" y="130171"/>
                </a:cubicBezTo>
                <a:lnTo>
                  <a:pt x="20026" y="130171"/>
                </a:lnTo>
                <a:cubicBezTo>
                  <a:pt x="8981" y="130171"/>
                  <a:pt x="0" y="121190"/>
                  <a:pt x="0" y="110145"/>
                </a:cubicBezTo>
                <a:lnTo>
                  <a:pt x="0" y="67589"/>
                </a:lnTo>
                <a:close/>
                <a:moveTo>
                  <a:pt x="80105" y="67589"/>
                </a:moveTo>
                <a:cubicBezTo>
                  <a:pt x="80105" y="46843"/>
                  <a:pt x="96908" y="30039"/>
                  <a:pt x="117654" y="30039"/>
                </a:cubicBezTo>
                <a:lnTo>
                  <a:pt x="120158" y="30039"/>
                </a:lnTo>
                <a:cubicBezTo>
                  <a:pt x="125696" y="30039"/>
                  <a:pt x="130171" y="34514"/>
                  <a:pt x="130171" y="40053"/>
                </a:cubicBezTo>
                <a:cubicBezTo>
                  <a:pt x="130171" y="45591"/>
                  <a:pt x="125696" y="50066"/>
                  <a:pt x="120158" y="50066"/>
                </a:cubicBezTo>
                <a:lnTo>
                  <a:pt x="117654" y="50066"/>
                </a:lnTo>
                <a:cubicBezTo>
                  <a:pt x="107985" y="50066"/>
                  <a:pt x="100131" y="57920"/>
                  <a:pt x="100131" y="67589"/>
                </a:cubicBezTo>
                <a:lnTo>
                  <a:pt x="100131" y="70092"/>
                </a:lnTo>
                <a:lnTo>
                  <a:pt x="120158" y="70092"/>
                </a:lnTo>
                <a:cubicBezTo>
                  <a:pt x="131203" y="70092"/>
                  <a:pt x="140184" y="79073"/>
                  <a:pt x="140184" y="90118"/>
                </a:cubicBezTo>
                <a:lnTo>
                  <a:pt x="140184" y="110145"/>
                </a:lnTo>
                <a:cubicBezTo>
                  <a:pt x="140184" y="121190"/>
                  <a:pt x="131203" y="130171"/>
                  <a:pt x="120158" y="130171"/>
                </a:cubicBezTo>
                <a:lnTo>
                  <a:pt x="100131" y="130171"/>
                </a:lnTo>
                <a:cubicBezTo>
                  <a:pt x="89086" y="130171"/>
                  <a:pt x="80105" y="121190"/>
                  <a:pt x="80105" y="110145"/>
                </a:cubicBezTo>
                <a:lnTo>
                  <a:pt x="80105" y="67589"/>
                </a:lnTo>
                <a:close/>
              </a:path>
            </a:pathLst>
          </a:custGeom>
          <a:solidFill>
            <a:srgbClr val="2563EB"/>
          </a:solidFill>
        </p:spPr>
      </p:sp>
      <p:sp>
        <p:nvSpPr>
          <p:cNvPr id="46" name="Text 44"/>
          <p:cNvSpPr/>
          <p:nvPr/>
        </p:nvSpPr>
        <p:spPr>
          <a:xfrm>
            <a:off x="6551682" y="5285186"/>
            <a:ext cx="5238875" cy="22429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0" b="1" dirty="0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学生反思问题</a:t>
            </a:r>
            <a:endParaRPr lang="en-US" sz="1260" b="1" dirty="0">
              <a:solidFill>
                <a:srgbClr val="1E293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6351419" y="5605606"/>
            <a:ext cx="5423117" cy="1922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0" dirty="0">
                <a:solidFill>
                  <a:srgbClr val="1E293B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AI在哪些方面帮助了你？</a:t>
            </a:r>
            <a:endParaRPr lang="en-US" sz="1010" dirty="0">
              <a:solidFill>
                <a:srgbClr val="1E293B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6351419" y="5861943"/>
            <a:ext cx="5423117" cy="1922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0" dirty="0">
                <a:solidFill>
                  <a:srgbClr val="1E293B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你发现了AI的哪些局限性？</a:t>
            </a:r>
            <a:endParaRPr lang="en-US" sz="1010" dirty="0">
              <a:solidFill>
                <a:srgbClr val="1E293B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6351419" y="6118279"/>
            <a:ext cx="5423117" cy="1922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0" dirty="0">
                <a:solidFill>
                  <a:srgbClr val="1E293B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如何在学习中合理使用AI？</a:t>
            </a:r>
            <a:endParaRPr lang="en-US" sz="1010" dirty="0">
              <a:solidFill>
                <a:srgbClr val="1E293B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6351419" y="6374616"/>
            <a:ext cx="5423117" cy="1922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10" dirty="0">
                <a:solidFill>
                  <a:srgbClr val="1E293B">
                    <a:alpha val="8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AI会取代人的哪些能力？</a:t>
            </a:r>
            <a:endParaRPr lang="en-US" sz="1010" dirty="0">
              <a:solidFill>
                <a:srgbClr val="1E293B">
                  <a:alpha val="8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pic>
        <p:nvPicPr>
          <p:cNvPr id="54" name="图片 5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5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70" name="组合 69"/>
          <p:cNvGrpSpPr/>
          <p:nvPr>
            <p:custDataLst>
              <p:tags r:id="rId2"/>
            </p:custDataLst>
          </p:nvPr>
        </p:nvGrpSpPr>
        <p:grpSpPr>
          <a:xfrm>
            <a:off x="359410" y="1118235"/>
            <a:ext cx="9630737" cy="558800"/>
            <a:chOff x="371" y="485"/>
            <a:chExt cx="13316" cy="880"/>
          </a:xfrm>
        </p:grpSpPr>
        <p:sp>
          <p:nvSpPr>
            <p:cNvPr id="71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2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2030" cy="8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>
                <a:lnSpc>
                  <a:spcPct val="800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4.2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正确使用AI的原则与反思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74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3432372" y="3696655"/>
            <a:ext cx="53276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 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课后作业与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展望</a:t>
            </a:r>
            <a:endParaRPr lang="zh-CN" altLang="en-US" sz="53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381000" y="625478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endParaRPr lang="en-US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84175" y="1581153"/>
            <a:ext cx="5597525" cy="3492500"/>
          </a:xfrm>
          <a:custGeom>
            <a:avLst/>
            <a:gdLst/>
            <a:ahLst/>
            <a:cxnLst/>
            <a:rect l="l" t="t" r="r" b="b"/>
            <a:pathLst>
              <a:path w="5597525" h="3492500">
                <a:moveTo>
                  <a:pt x="114310" y="0"/>
                </a:moveTo>
                <a:lnTo>
                  <a:pt x="5483215" y="0"/>
                </a:lnTo>
                <a:cubicBezTo>
                  <a:pt x="5546347" y="0"/>
                  <a:pt x="5597525" y="51178"/>
                  <a:pt x="5597525" y="114310"/>
                </a:cubicBezTo>
                <a:lnTo>
                  <a:pt x="5597525" y="3378190"/>
                </a:lnTo>
                <a:cubicBezTo>
                  <a:pt x="5597525" y="3441322"/>
                  <a:pt x="5546347" y="3492500"/>
                  <a:pt x="5483215" y="3492500"/>
                </a:cubicBezTo>
                <a:lnTo>
                  <a:pt x="114310" y="3492500"/>
                </a:lnTo>
                <a:cubicBezTo>
                  <a:pt x="51178" y="3492500"/>
                  <a:pt x="0" y="3441322"/>
                  <a:pt x="0" y="3378190"/>
                </a:cubicBezTo>
                <a:lnTo>
                  <a:pt x="0" y="114310"/>
                </a:lnTo>
                <a:cubicBezTo>
                  <a:pt x="0" y="51220"/>
                  <a:pt x="51220" y="0"/>
                  <a:pt x="11431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8467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15950" y="1812927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9" name="Shape 6"/>
          <p:cNvSpPr/>
          <p:nvPr/>
        </p:nvSpPr>
        <p:spPr>
          <a:xfrm>
            <a:off x="742156" y="1936752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08452" y="15125"/>
                </a:moveTo>
                <a:cubicBezTo>
                  <a:pt x="216824" y="5525"/>
                  <a:pt x="228935" y="0"/>
                  <a:pt x="241715" y="0"/>
                </a:cubicBezTo>
                <a:cubicBezTo>
                  <a:pt x="266049" y="0"/>
                  <a:pt x="285806" y="19757"/>
                  <a:pt x="285806" y="44090"/>
                </a:cubicBezTo>
                <a:cubicBezTo>
                  <a:pt x="285806" y="56815"/>
                  <a:pt x="280281" y="68982"/>
                  <a:pt x="270681" y="77353"/>
                </a:cubicBezTo>
                <a:lnTo>
                  <a:pt x="158335" y="175133"/>
                </a:lnTo>
                <a:lnTo>
                  <a:pt x="152363" y="169106"/>
                </a:lnTo>
                <a:lnTo>
                  <a:pt x="116644" y="133387"/>
                </a:lnTo>
                <a:lnTo>
                  <a:pt x="110617" y="127415"/>
                </a:lnTo>
                <a:lnTo>
                  <a:pt x="208452" y="15125"/>
                </a:lnTo>
                <a:close/>
                <a:moveTo>
                  <a:pt x="89911" y="144549"/>
                </a:moveTo>
                <a:cubicBezTo>
                  <a:pt x="90413" y="145107"/>
                  <a:pt x="104924" y="159618"/>
                  <a:pt x="133387" y="188082"/>
                </a:cubicBezTo>
                <a:lnTo>
                  <a:pt x="141145" y="195839"/>
                </a:lnTo>
                <a:lnTo>
                  <a:pt x="131601" y="237251"/>
                </a:lnTo>
                <a:cubicBezTo>
                  <a:pt x="129425" y="246794"/>
                  <a:pt x="122169" y="254384"/>
                  <a:pt x="112737" y="257008"/>
                </a:cubicBezTo>
                <a:lnTo>
                  <a:pt x="17971" y="283518"/>
                </a:lnTo>
                <a:lnTo>
                  <a:pt x="69484" y="232004"/>
                </a:lnTo>
                <a:cubicBezTo>
                  <a:pt x="70154" y="232060"/>
                  <a:pt x="70768" y="232116"/>
                  <a:pt x="71438" y="232116"/>
                </a:cubicBezTo>
                <a:cubicBezTo>
                  <a:pt x="81316" y="232116"/>
                  <a:pt x="89297" y="224135"/>
                  <a:pt x="89297" y="214257"/>
                </a:cubicBezTo>
                <a:cubicBezTo>
                  <a:pt x="89297" y="204378"/>
                  <a:pt x="81316" y="196397"/>
                  <a:pt x="71438" y="196397"/>
                </a:cubicBezTo>
                <a:cubicBezTo>
                  <a:pt x="61559" y="196397"/>
                  <a:pt x="53578" y="204378"/>
                  <a:pt x="53578" y="214257"/>
                </a:cubicBezTo>
                <a:cubicBezTo>
                  <a:pt x="53578" y="214926"/>
                  <a:pt x="53634" y="215596"/>
                  <a:pt x="53690" y="216210"/>
                </a:cubicBezTo>
                <a:lnTo>
                  <a:pt x="2177" y="267779"/>
                </a:lnTo>
                <a:lnTo>
                  <a:pt x="28742" y="173013"/>
                </a:lnTo>
                <a:cubicBezTo>
                  <a:pt x="31366" y="163581"/>
                  <a:pt x="38956" y="156325"/>
                  <a:pt x="48499" y="154149"/>
                </a:cubicBezTo>
                <a:lnTo>
                  <a:pt x="89911" y="144549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" name="Text 7"/>
          <p:cNvSpPr/>
          <p:nvPr/>
        </p:nvSpPr>
        <p:spPr>
          <a:xfrm>
            <a:off x="1263650" y="1927227"/>
            <a:ext cx="1485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课后实践任务</a:t>
            </a:r>
            <a:endParaRPr 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15950" y="2498727"/>
            <a:ext cx="5210175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任务要求：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用豆包完成一个与你专业相关的任务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15950" y="2860677"/>
            <a:ext cx="5133975" cy="1371600"/>
          </a:xfrm>
          <a:custGeom>
            <a:avLst/>
            <a:gdLst/>
            <a:ahLst/>
            <a:cxnLst/>
            <a:rect l="l" t="t" r="r" b="b"/>
            <a:pathLst>
              <a:path w="5133975" h="1371600">
                <a:moveTo>
                  <a:pt x="76206" y="0"/>
                </a:moveTo>
                <a:lnTo>
                  <a:pt x="5057769" y="0"/>
                </a:lnTo>
                <a:cubicBezTo>
                  <a:pt x="5099856" y="0"/>
                  <a:pt x="5133975" y="34119"/>
                  <a:pt x="5133975" y="76206"/>
                </a:cubicBezTo>
                <a:lnTo>
                  <a:pt x="5133975" y="1295394"/>
                </a:lnTo>
                <a:cubicBezTo>
                  <a:pt x="5133975" y="1337481"/>
                  <a:pt x="5099856" y="1371600"/>
                  <a:pt x="5057769" y="1371600"/>
                </a:cubicBezTo>
                <a:lnTo>
                  <a:pt x="76206" y="1371600"/>
                </a:lnTo>
                <a:cubicBezTo>
                  <a:pt x="34119" y="1371600"/>
                  <a:pt x="0" y="1337481"/>
                  <a:pt x="0" y="129539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</p:spPr>
      </p:sp>
      <p:sp>
        <p:nvSpPr>
          <p:cNvPr id="13" name="Text 10"/>
          <p:cNvSpPr/>
          <p:nvPr/>
        </p:nvSpPr>
        <p:spPr>
          <a:xfrm>
            <a:off x="730250" y="2974977"/>
            <a:ext cx="4981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文科生：写论文摘要、文献综述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30250" y="3279777"/>
            <a:ext cx="4981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理工科：设计实验方案、数据分析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30250" y="3584577"/>
            <a:ext cx="4981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商科：市场分析、商业计划书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30250" y="3889377"/>
            <a:ext cx="4981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• 艺术生：创意文案、设计灵感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15950" y="4346577"/>
            <a:ext cx="521017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提交要求：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撰写一份简短的使用报告，包括任务描述、使用过程、效果评价、遇到的问题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6213475" y="1581153"/>
            <a:ext cx="5597525" cy="3492500"/>
          </a:xfrm>
          <a:custGeom>
            <a:avLst/>
            <a:gdLst/>
            <a:ahLst/>
            <a:cxnLst/>
            <a:rect l="l" t="t" r="r" b="b"/>
            <a:pathLst>
              <a:path w="5597525" h="3492500">
                <a:moveTo>
                  <a:pt x="114310" y="0"/>
                </a:moveTo>
                <a:lnTo>
                  <a:pt x="5483215" y="0"/>
                </a:lnTo>
                <a:cubicBezTo>
                  <a:pt x="5546347" y="0"/>
                  <a:pt x="5597525" y="51178"/>
                  <a:pt x="5597525" y="114310"/>
                </a:cubicBezTo>
                <a:lnTo>
                  <a:pt x="5597525" y="3378190"/>
                </a:lnTo>
                <a:cubicBezTo>
                  <a:pt x="5597525" y="3441322"/>
                  <a:pt x="5546347" y="3492500"/>
                  <a:pt x="5483215" y="3492500"/>
                </a:cubicBezTo>
                <a:lnTo>
                  <a:pt x="114310" y="3492500"/>
                </a:lnTo>
                <a:cubicBezTo>
                  <a:pt x="51178" y="3492500"/>
                  <a:pt x="0" y="3441322"/>
                  <a:pt x="0" y="3378190"/>
                </a:cubicBezTo>
                <a:lnTo>
                  <a:pt x="0" y="114310"/>
                </a:lnTo>
                <a:cubicBezTo>
                  <a:pt x="0" y="51220"/>
                  <a:pt x="51220" y="0"/>
                  <a:pt x="11431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8467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445250" y="1812927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10B981"/>
          </a:solidFill>
        </p:spPr>
      </p:sp>
      <p:sp>
        <p:nvSpPr>
          <p:cNvPr id="20" name="Shape 17"/>
          <p:cNvSpPr/>
          <p:nvPr/>
        </p:nvSpPr>
        <p:spPr>
          <a:xfrm>
            <a:off x="6571456" y="1936752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71438" y="178594"/>
                </a:moveTo>
                <a:lnTo>
                  <a:pt x="13674" y="178594"/>
                </a:lnTo>
                <a:cubicBezTo>
                  <a:pt x="-223" y="178594"/>
                  <a:pt x="-8762" y="163469"/>
                  <a:pt x="-1619" y="151526"/>
                </a:cubicBezTo>
                <a:lnTo>
                  <a:pt x="27905" y="102301"/>
                </a:lnTo>
                <a:cubicBezTo>
                  <a:pt x="32761" y="94208"/>
                  <a:pt x="41467" y="89297"/>
                  <a:pt x="50899" y="89297"/>
                </a:cubicBezTo>
                <a:lnTo>
                  <a:pt x="103919" y="89297"/>
                </a:lnTo>
                <a:cubicBezTo>
                  <a:pt x="146391" y="17357"/>
                  <a:pt x="209736" y="13729"/>
                  <a:pt x="252096" y="19924"/>
                </a:cubicBezTo>
                <a:cubicBezTo>
                  <a:pt x="259240" y="20985"/>
                  <a:pt x="264821" y="26566"/>
                  <a:pt x="265826" y="33654"/>
                </a:cubicBezTo>
                <a:cubicBezTo>
                  <a:pt x="272021" y="76014"/>
                  <a:pt x="268393" y="139359"/>
                  <a:pt x="196453" y="181831"/>
                </a:cubicBezTo>
                <a:lnTo>
                  <a:pt x="196453" y="234851"/>
                </a:lnTo>
                <a:cubicBezTo>
                  <a:pt x="196453" y="244283"/>
                  <a:pt x="191542" y="252989"/>
                  <a:pt x="183449" y="257845"/>
                </a:cubicBezTo>
                <a:lnTo>
                  <a:pt x="134224" y="287369"/>
                </a:lnTo>
                <a:cubicBezTo>
                  <a:pt x="122337" y="294512"/>
                  <a:pt x="107156" y="285917"/>
                  <a:pt x="107156" y="272076"/>
                </a:cubicBezTo>
                <a:lnTo>
                  <a:pt x="107156" y="214313"/>
                </a:lnTo>
                <a:cubicBezTo>
                  <a:pt x="107156" y="194611"/>
                  <a:pt x="91139" y="178594"/>
                  <a:pt x="71438" y="178594"/>
                </a:cubicBezTo>
                <a:lnTo>
                  <a:pt x="71382" y="178594"/>
                </a:lnTo>
                <a:close/>
                <a:moveTo>
                  <a:pt x="223242" y="89297"/>
                </a:moveTo>
                <a:cubicBezTo>
                  <a:pt x="223242" y="74512"/>
                  <a:pt x="211238" y="62508"/>
                  <a:pt x="196453" y="62508"/>
                </a:cubicBezTo>
                <a:cubicBezTo>
                  <a:pt x="181668" y="62508"/>
                  <a:pt x="169664" y="74512"/>
                  <a:pt x="169664" y="89297"/>
                </a:cubicBezTo>
                <a:cubicBezTo>
                  <a:pt x="169664" y="104082"/>
                  <a:pt x="181668" y="116086"/>
                  <a:pt x="196453" y="116086"/>
                </a:cubicBezTo>
                <a:cubicBezTo>
                  <a:pt x="211238" y="116086"/>
                  <a:pt x="223242" y="104082"/>
                  <a:pt x="223242" y="89297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1" name="Text 18"/>
          <p:cNvSpPr/>
          <p:nvPr/>
        </p:nvSpPr>
        <p:spPr>
          <a:xfrm>
            <a:off x="7092950" y="1927227"/>
            <a:ext cx="12573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rPr>
              <a:t>AI技术展望</a:t>
            </a:r>
            <a:endParaRPr 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limama ShuHeiTi" pitchFamily="34" charset="-120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6457156" y="2536827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9531"/>
                </a:moveTo>
                <a:cubicBezTo>
                  <a:pt x="136289" y="59531"/>
                  <a:pt x="130969" y="54211"/>
                  <a:pt x="130969" y="47625"/>
                </a:cubicBezTo>
                <a:cubicBezTo>
                  <a:pt x="130969" y="41039"/>
                  <a:pt x="136289" y="35719"/>
                  <a:pt x="142875" y="35719"/>
                </a:cubicBezTo>
                <a:lnTo>
                  <a:pt x="202406" y="35719"/>
                </a:lnTo>
                <a:cubicBezTo>
                  <a:pt x="208992" y="35719"/>
                  <a:pt x="214313" y="41039"/>
                  <a:pt x="214313" y="47625"/>
                </a:cubicBezTo>
                <a:lnTo>
                  <a:pt x="214313" y="107156"/>
                </a:lnTo>
                <a:cubicBezTo>
                  <a:pt x="214313" y="113742"/>
                  <a:pt x="208992" y="119063"/>
                  <a:pt x="202406" y="119063"/>
                </a:cubicBezTo>
                <a:cubicBezTo>
                  <a:pt x="195821" y="119063"/>
                  <a:pt x="190500" y="113742"/>
                  <a:pt x="190500" y="107156"/>
                </a:cubicBezTo>
                <a:lnTo>
                  <a:pt x="190500" y="76386"/>
                </a:lnTo>
                <a:lnTo>
                  <a:pt x="127471" y="139415"/>
                </a:lnTo>
                <a:cubicBezTo>
                  <a:pt x="122820" y="144066"/>
                  <a:pt x="115267" y="144066"/>
                  <a:pt x="110617" y="139415"/>
                </a:cubicBezTo>
                <a:lnTo>
                  <a:pt x="71438" y="100199"/>
                </a:lnTo>
                <a:lnTo>
                  <a:pt x="20315" y="151284"/>
                </a:lnTo>
                <a:cubicBezTo>
                  <a:pt x="15664" y="155935"/>
                  <a:pt x="8111" y="155935"/>
                  <a:pt x="3460" y="151284"/>
                </a:cubicBezTo>
                <a:cubicBezTo>
                  <a:pt x="-1191" y="146633"/>
                  <a:pt x="-1191" y="139080"/>
                  <a:pt x="3460" y="134429"/>
                </a:cubicBezTo>
                <a:lnTo>
                  <a:pt x="62992" y="74898"/>
                </a:lnTo>
                <a:cubicBezTo>
                  <a:pt x="67642" y="70247"/>
                  <a:pt x="75195" y="70247"/>
                  <a:pt x="79846" y="74898"/>
                </a:cubicBezTo>
                <a:lnTo>
                  <a:pt x="119063" y="114114"/>
                </a:lnTo>
                <a:lnTo>
                  <a:pt x="173645" y="59531"/>
                </a:lnTo>
                <a:lnTo>
                  <a:pt x="142875" y="59531"/>
                </a:lnTo>
                <a:close/>
              </a:path>
            </a:pathLst>
          </a:custGeom>
          <a:solidFill>
            <a:srgbClr val="10B981"/>
          </a:solidFill>
        </p:spPr>
      </p:sp>
      <p:sp>
        <p:nvSpPr>
          <p:cNvPr id="23" name="Text 20"/>
          <p:cNvSpPr/>
          <p:nvPr>
            <p:custDataLst>
              <p:tags r:id="rId1"/>
            </p:custDataLst>
          </p:nvPr>
        </p:nvSpPr>
        <p:spPr>
          <a:xfrm>
            <a:off x="6797675" y="2498727"/>
            <a:ext cx="23717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多模态融合</a:t>
            </a:r>
            <a:endParaRPr lang="en-US" sz="1350" b="1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4" name="Text 21"/>
          <p:cNvSpPr/>
          <p:nvPr>
            <p:custDataLst>
              <p:tags r:id="rId2"/>
            </p:custDataLst>
          </p:nvPr>
        </p:nvSpPr>
        <p:spPr>
          <a:xfrm>
            <a:off x="6797675" y="2765427"/>
            <a:ext cx="2362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文本、图像、语音、视频深度融合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6457156" y="3146427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9531"/>
                </a:moveTo>
                <a:cubicBezTo>
                  <a:pt x="136289" y="59531"/>
                  <a:pt x="130969" y="54211"/>
                  <a:pt x="130969" y="47625"/>
                </a:cubicBezTo>
                <a:cubicBezTo>
                  <a:pt x="130969" y="41039"/>
                  <a:pt x="136289" y="35719"/>
                  <a:pt x="142875" y="35719"/>
                </a:cubicBezTo>
                <a:lnTo>
                  <a:pt x="202406" y="35719"/>
                </a:lnTo>
                <a:cubicBezTo>
                  <a:pt x="208992" y="35719"/>
                  <a:pt x="214313" y="41039"/>
                  <a:pt x="214313" y="47625"/>
                </a:cubicBezTo>
                <a:lnTo>
                  <a:pt x="214313" y="107156"/>
                </a:lnTo>
                <a:cubicBezTo>
                  <a:pt x="214313" y="113742"/>
                  <a:pt x="208992" y="119063"/>
                  <a:pt x="202406" y="119063"/>
                </a:cubicBezTo>
                <a:cubicBezTo>
                  <a:pt x="195821" y="119063"/>
                  <a:pt x="190500" y="113742"/>
                  <a:pt x="190500" y="107156"/>
                </a:cubicBezTo>
                <a:lnTo>
                  <a:pt x="190500" y="76386"/>
                </a:lnTo>
                <a:lnTo>
                  <a:pt x="127471" y="139415"/>
                </a:lnTo>
                <a:cubicBezTo>
                  <a:pt x="122820" y="144066"/>
                  <a:pt x="115267" y="144066"/>
                  <a:pt x="110617" y="139415"/>
                </a:cubicBezTo>
                <a:lnTo>
                  <a:pt x="71438" y="100199"/>
                </a:lnTo>
                <a:lnTo>
                  <a:pt x="20315" y="151284"/>
                </a:lnTo>
                <a:cubicBezTo>
                  <a:pt x="15664" y="155935"/>
                  <a:pt x="8111" y="155935"/>
                  <a:pt x="3460" y="151284"/>
                </a:cubicBezTo>
                <a:cubicBezTo>
                  <a:pt x="-1191" y="146633"/>
                  <a:pt x="-1191" y="139080"/>
                  <a:pt x="3460" y="134429"/>
                </a:cubicBezTo>
                <a:lnTo>
                  <a:pt x="62992" y="74898"/>
                </a:lnTo>
                <a:cubicBezTo>
                  <a:pt x="67642" y="70247"/>
                  <a:pt x="75195" y="70247"/>
                  <a:pt x="79846" y="74898"/>
                </a:cubicBezTo>
                <a:lnTo>
                  <a:pt x="119063" y="114114"/>
                </a:lnTo>
                <a:lnTo>
                  <a:pt x="173645" y="59531"/>
                </a:lnTo>
                <a:lnTo>
                  <a:pt x="142875" y="59531"/>
                </a:lnTo>
                <a:close/>
              </a:path>
            </a:pathLst>
          </a:custGeom>
          <a:solidFill>
            <a:srgbClr val="10B981"/>
          </a:solidFill>
        </p:spPr>
      </p:sp>
      <p:sp>
        <p:nvSpPr>
          <p:cNvPr id="26" name="Text 23"/>
          <p:cNvSpPr/>
          <p:nvPr>
            <p:custDataLst>
              <p:tags r:id="rId3"/>
            </p:custDataLst>
          </p:nvPr>
        </p:nvSpPr>
        <p:spPr>
          <a:xfrm>
            <a:off x="6797675" y="3108327"/>
            <a:ext cx="20669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智能体进化</a:t>
            </a:r>
            <a:endParaRPr lang="en-US" sz="1350" b="1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7" name="Text 24"/>
          <p:cNvSpPr/>
          <p:nvPr>
            <p:custDataLst>
              <p:tags r:id="rId4"/>
            </p:custDataLst>
          </p:nvPr>
        </p:nvSpPr>
        <p:spPr>
          <a:xfrm>
            <a:off x="6797675" y="3375027"/>
            <a:ext cx="2057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更强大的自主规划与执行能力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6457156" y="3756027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9531"/>
                </a:moveTo>
                <a:cubicBezTo>
                  <a:pt x="136289" y="59531"/>
                  <a:pt x="130969" y="54211"/>
                  <a:pt x="130969" y="47625"/>
                </a:cubicBezTo>
                <a:cubicBezTo>
                  <a:pt x="130969" y="41039"/>
                  <a:pt x="136289" y="35719"/>
                  <a:pt x="142875" y="35719"/>
                </a:cubicBezTo>
                <a:lnTo>
                  <a:pt x="202406" y="35719"/>
                </a:lnTo>
                <a:cubicBezTo>
                  <a:pt x="208992" y="35719"/>
                  <a:pt x="214313" y="41039"/>
                  <a:pt x="214313" y="47625"/>
                </a:cubicBezTo>
                <a:lnTo>
                  <a:pt x="214313" y="107156"/>
                </a:lnTo>
                <a:cubicBezTo>
                  <a:pt x="214313" y="113742"/>
                  <a:pt x="208992" y="119063"/>
                  <a:pt x="202406" y="119063"/>
                </a:cubicBezTo>
                <a:cubicBezTo>
                  <a:pt x="195821" y="119063"/>
                  <a:pt x="190500" y="113742"/>
                  <a:pt x="190500" y="107156"/>
                </a:cubicBezTo>
                <a:lnTo>
                  <a:pt x="190500" y="76386"/>
                </a:lnTo>
                <a:lnTo>
                  <a:pt x="127471" y="139415"/>
                </a:lnTo>
                <a:cubicBezTo>
                  <a:pt x="122820" y="144066"/>
                  <a:pt x="115267" y="144066"/>
                  <a:pt x="110617" y="139415"/>
                </a:cubicBezTo>
                <a:lnTo>
                  <a:pt x="71438" y="100199"/>
                </a:lnTo>
                <a:lnTo>
                  <a:pt x="20315" y="151284"/>
                </a:lnTo>
                <a:cubicBezTo>
                  <a:pt x="15664" y="155935"/>
                  <a:pt x="8111" y="155935"/>
                  <a:pt x="3460" y="151284"/>
                </a:cubicBezTo>
                <a:cubicBezTo>
                  <a:pt x="-1191" y="146633"/>
                  <a:pt x="-1191" y="139080"/>
                  <a:pt x="3460" y="134429"/>
                </a:cubicBezTo>
                <a:lnTo>
                  <a:pt x="62992" y="74898"/>
                </a:lnTo>
                <a:cubicBezTo>
                  <a:pt x="67642" y="70247"/>
                  <a:pt x="75195" y="70247"/>
                  <a:pt x="79846" y="74898"/>
                </a:cubicBezTo>
                <a:lnTo>
                  <a:pt x="119063" y="114114"/>
                </a:lnTo>
                <a:lnTo>
                  <a:pt x="173645" y="59531"/>
                </a:lnTo>
                <a:lnTo>
                  <a:pt x="142875" y="59531"/>
                </a:lnTo>
                <a:close/>
              </a:path>
            </a:pathLst>
          </a:custGeom>
          <a:solidFill>
            <a:srgbClr val="10B981"/>
          </a:solidFill>
        </p:spPr>
      </p:sp>
      <p:sp>
        <p:nvSpPr>
          <p:cNvPr id="29" name="Text 26"/>
          <p:cNvSpPr/>
          <p:nvPr>
            <p:custDataLst>
              <p:tags r:id="rId5"/>
            </p:custDataLst>
          </p:nvPr>
        </p:nvSpPr>
        <p:spPr>
          <a:xfrm>
            <a:off x="6797675" y="3717927"/>
            <a:ext cx="20478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个性化定制</a:t>
            </a:r>
            <a:endParaRPr lang="en-US" sz="1350" b="1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0" name="Text 27"/>
          <p:cNvSpPr/>
          <p:nvPr>
            <p:custDataLst>
              <p:tags r:id="rId6"/>
            </p:custDataLst>
          </p:nvPr>
        </p:nvSpPr>
        <p:spPr>
          <a:xfrm>
            <a:off x="6797675" y="3984627"/>
            <a:ext cx="20383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根据用户需求定制专属AI助手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6457156" y="4365627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9531"/>
                </a:moveTo>
                <a:cubicBezTo>
                  <a:pt x="136289" y="59531"/>
                  <a:pt x="130969" y="54211"/>
                  <a:pt x="130969" y="47625"/>
                </a:cubicBezTo>
                <a:cubicBezTo>
                  <a:pt x="130969" y="41039"/>
                  <a:pt x="136289" y="35719"/>
                  <a:pt x="142875" y="35719"/>
                </a:cubicBezTo>
                <a:lnTo>
                  <a:pt x="202406" y="35719"/>
                </a:lnTo>
                <a:cubicBezTo>
                  <a:pt x="208992" y="35719"/>
                  <a:pt x="214313" y="41039"/>
                  <a:pt x="214313" y="47625"/>
                </a:cubicBezTo>
                <a:lnTo>
                  <a:pt x="214313" y="107156"/>
                </a:lnTo>
                <a:cubicBezTo>
                  <a:pt x="214313" y="113742"/>
                  <a:pt x="208992" y="119063"/>
                  <a:pt x="202406" y="119063"/>
                </a:cubicBezTo>
                <a:cubicBezTo>
                  <a:pt x="195821" y="119063"/>
                  <a:pt x="190500" y="113742"/>
                  <a:pt x="190500" y="107156"/>
                </a:cubicBezTo>
                <a:lnTo>
                  <a:pt x="190500" y="76386"/>
                </a:lnTo>
                <a:lnTo>
                  <a:pt x="127471" y="139415"/>
                </a:lnTo>
                <a:cubicBezTo>
                  <a:pt x="122820" y="144066"/>
                  <a:pt x="115267" y="144066"/>
                  <a:pt x="110617" y="139415"/>
                </a:cubicBezTo>
                <a:lnTo>
                  <a:pt x="71438" y="100199"/>
                </a:lnTo>
                <a:lnTo>
                  <a:pt x="20315" y="151284"/>
                </a:lnTo>
                <a:cubicBezTo>
                  <a:pt x="15664" y="155935"/>
                  <a:pt x="8111" y="155935"/>
                  <a:pt x="3460" y="151284"/>
                </a:cubicBezTo>
                <a:cubicBezTo>
                  <a:pt x="-1191" y="146633"/>
                  <a:pt x="-1191" y="139080"/>
                  <a:pt x="3460" y="134429"/>
                </a:cubicBezTo>
                <a:lnTo>
                  <a:pt x="62992" y="74898"/>
                </a:lnTo>
                <a:cubicBezTo>
                  <a:pt x="67642" y="70247"/>
                  <a:pt x="75195" y="70247"/>
                  <a:pt x="79846" y="74898"/>
                </a:cubicBezTo>
                <a:lnTo>
                  <a:pt x="119063" y="114114"/>
                </a:lnTo>
                <a:lnTo>
                  <a:pt x="173645" y="59531"/>
                </a:lnTo>
                <a:lnTo>
                  <a:pt x="142875" y="59531"/>
                </a:lnTo>
                <a:close/>
              </a:path>
            </a:pathLst>
          </a:custGeom>
          <a:solidFill>
            <a:srgbClr val="10B981"/>
          </a:solidFill>
        </p:spPr>
      </p:sp>
      <p:sp>
        <p:nvSpPr>
          <p:cNvPr id="32" name="Text 29"/>
          <p:cNvSpPr/>
          <p:nvPr>
            <p:custDataLst>
              <p:tags r:id="rId7"/>
            </p:custDataLst>
          </p:nvPr>
        </p:nvSpPr>
        <p:spPr>
          <a:xfrm>
            <a:off x="6797675" y="4327527"/>
            <a:ext cx="19621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>
                    <a:alpha val="9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端侧部署</a:t>
            </a:r>
            <a:endParaRPr lang="en-US" sz="1350" b="1" dirty="0">
              <a:solidFill>
                <a:schemeClr val="tx1">
                  <a:alpha val="9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3" name="Text 30"/>
          <p:cNvSpPr/>
          <p:nvPr>
            <p:custDataLst>
              <p:tags r:id="rId8"/>
            </p:custDataLst>
          </p:nvPr>
        </p:nvSpPr>
        <p:spPr>
          <a:xfrm>
            <a:off x="6797675" y="4594225"/>
            <a:ext cx="23717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AI能力下沉到手机</a:t>
            </a:r>
            <a:r>
              <a:rPr lang="zh-CN" alt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、物联网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设备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384175" y="5384800"/>
            <a:ext cx="11426825" cy="1149350"/>
          </a:xfrm>
          <a:custGeom>
            <a:avLst/>
            <a:gdLst/>
            <a:ahLst/>
            <a:cxnLst/>
            <a:rect l="l" t="t" r="r" b="b"/>
            <a:pathLst>
              <a:path w="11426825" h="1149350">
                <a:moveTo>
                  <a:pt x="114303" y="0"/>
                </a:moveTo>
                <a:lnTo>
                  <a:pt x="11312522" y="0"/>
                </a:lnTo>
                <a:cubicBezTo>
                  <a:pt x="11375650" y="0"/>
                  <a:pt x="11426825" y="51175"/>
                  <a:pt x="11426825" y="114303"/>
                </a:cubicBezTo>
                <a:lnTo>
                  <a:pt x="11426825" y="1035047"/>
                </a:lnTo>
                <a:cubicBezTo>
                  <a:pt x="11426825" y="1098175"/>
                  <a:pt x="11375650" y="1149350"/>
                  <a:pt x="11312522" y="1149350"/>
                </a:cubicBezTo>
                <a:lnTo>
                  <a:pt x="114303" y="1149350"/>
                </a:lnTo>
                <a:cubicBezTo>
                  <a:pt x="51175" y="1149350"/>
                  <a:pt x="0" y="1098175"/>
                  <a:pt x="0" y="1035047"/>
                </a:cubicBezTo>
                <a:lnTo>
                  <a:pt x="0" y="114303"/>
                </a:lnTo>
                <a:cubicBezTo>
                  <a:pt x="0" y="51217"/>
                  <a:pt x="51217" y="0"/>
                  <a:pt x="11430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8467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558800" y="5616578"/>
            <a:ext cx="1107757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持续探索 · 批判使用 · 拥抱未来</a:t>
            </a:r>
            <a:endParaRPr lang="en-US" sz="1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sp>
        <p:nvSpPr>
          <p:cNvPr id="36" name="Text 33"/>
          <p:cNvSpPr/>
          <p:nvPr/>
        </p:nvSpPr>
        <p:spPr>
          <a:xfrm>
            <a:off x="573088" y="6035678"/>
            <a:ext cx="110490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dirty="0">
                <a:solidFill>
                  <a:schemeClr val="tx1"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Sans" pitchFamily="34" charset="-120"/>
              </a:rPr>
              <a:t>AI是强大的工具，但真正的创造力与判断力永远来自人类</a:t>
            </a:r>
            <a:endParaRPr lang="en-US" sz="1350" dirty="0">
              <a:solidFill>
                <a:schemeClr val="tx1">
                  <a:alpha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Sans" pitchFamily="34" charset="-120"/>
            </a:endParaRPr>
          </a:p>
        </p:txBody>
      </p:sp>
      <p:grpSp>
        <p:nvGrpSpPr>
          <p:cNvPr id="70" name="组合 69"/>
          <p:cNvGrpSpPr/>
          <p:nvPr>
            <p:custDataLst>
              <p:tags r:id="rId9"/>
            </p:custDataLst>
          </p:nvPr>
        </p:nvGrpSpPr>
        <p:grpSpPr>
          <a:xfrm>
            <a:off x="359410" y="1118235"/>
            <a:ext cx="9630737" cy="558800"/>
            <a:chOff x="371" y="485"/>
            <a:chExt cx="13316" cy="880"/>
          </a:xfrm>
        </p:grpSpPr>
        <p:sp>
          <p:nvSpPr>
            <p:cNvPr id="71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2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73" name="文本框 72"/>
            <p:cNvSpPr txBox="1"/>
            <p:nvPr>
              <p:custDataLst>
                <p:tags r:id="rId10"/>
              </p:custDataLst>
            </p:nvPr>
          </p:nvSpPr>
          <p:spPr>
            <a:xfrm>
              <a:off x="1657" y="485"/>
              <a:ext cx="12030" cy="8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>
                <a:lnSpc>
                  <a:spcPct val="800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5.1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课后作业与展望</a:t>
              </a:r>
              <a:endParaRPr 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limama ShuHeiTi" pitchFamily="34" charset="-120"/>
              </a:endParaRPr>
            </a:p>
            <a:p>
              <a:pPr>
                <a:lnSpc>
                  <a:spcPct val="80000"/>
                </a:lnSpc>
              </a:pP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74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6" name="直接连接符 85"/>
          <p:cNvCxnSpPr/>
          <p:nvPr>
            <p:custDataLst>
              <p:tags r:id="rId2"/>
            </p:custDataLst>
          </p:nvPr>
        </p:nvCxnSpPr>
        <p:spPr>
          <a:xfrm>
            <a:off x="5071503" y="1490345"/>
            <a:ext cx="0" cy="3986530"/>
          </a:xfrm>
          <a:prstGeom prst="line">
            <a:avLst/>
          </a:prstGeom>
          <a:ln w="28575">
            <a:solidFill>
              <a:srgbClr val="7A3B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1"/>
          <p:cNvSpPr txBox="1"/>
          <p:nvPr>
            <p:custDataLst>
              <p:tags r:id="rId3"/>
            </p:custDataLst>
          </p:nvPr>
        </p:nvSpPr>
        <p:spPr>
          <a:xfrm>
            <a:off x="5221998" y="3358771"/>
            <a:ext cx="27114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三步掌握</a:t>
            </a: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交互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2932627" y="2961325"/>
            <a:ext cx="1359346" cy="946411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6935"/>
              </a:lnSpc>
            </a:pPr>
            <a:r>
              <a:rPr lang="en-US" altLang="zh-CN" sz="5300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目录</a:t>
            </a: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74" name="TextBox 1"/>
          <p:cNvSpPr txBox="1"/>
          <p:nvPr>
            <p:custDataLst>
              <p:tags r:id="rId4"/>
            </p:custDataLst>
          </p:nvPr>
        </p:nvSpPr>
        <p:spPr>
          <a:xfrm>
            <a:off x="5213108" y="2526185"/>
            <a:ext cx="29781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国产</a:t>
            </a: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AI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平台</a:t>
            </a: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--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豆包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75" name="TextBox 1"/>
          <p:cNvSpPr txBox="1"/>
          <p:nvPr/>
        </p:nvSpPr>
        <p:spPr>
          <a:xfrm>
            <a:off x="3000360" y="3892658"/>
            <a:ext cx="1340110" cy="266738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CN" sz="1900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CONTENTS</a:t>
            </a:r>
            <a:endParaRPr lang="en-US" altLang="zh-CN" sz="19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6" name="TextBox 1"/>
          <p:cNvSpPr txBox="1"/>
          <p:nvPr>
            <p:custDataLst>
              <p:tags r:id="rId5"/>
            </p:custDataLst>
          </p:nvPr>
        </p:nvSpPr>
        <p:spPr>
          <a:xfrm>
            <a:off x="5221998" y="1621368"/>
            <a:ext cx="30162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AI浪潮与国产力量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8" name="Freeform 3"/>
          <p:cNvSpPr/>
          <p:nvPr>
            <p:custDataLst>
              <p:tags r:id="rId6"/>
            </p:custDataLst>
          </p:nvPr>
        </p:nvSpPr>
        <p:spPr>
          <a:xfrm>
            <a:off x="5000383" y="1664696"/>
            <a:ext cx="142240" cy="140207"/>
          </a:xfrm>
          <a:custGeom>
            <a:avLst/>
            <a:gdLst>
              <a:gd name="connsiteX0" fmla="*/ 0 w 106680"/>
              <a:gd name="connsiteY0" fmla="*/ 53339 h 106679"/>
              <a:gd name="connsiteX1" fmla="*/ 53340 w 106680"/>
              <a:gd name="connsiteY1" fmla="*/ 0 h 106679"/>
              <a:gd name="connsiteX2" fmla="*/ 106679 w 106680"/>
              <a:gd name="connsiteY2" fmla="*/ 53339 h 106679"/>
              <a:gd name="connsiteX3" fmla="*/ 53340 w 106680"/>
              <a:gd name="connsiteY3" fmla="*/ 106679 h 106679"/>
              <a:gd name="connsiteX4" fmla="*/ 0 w 106680"/>
              <a:gd name="connsiteY4" fmla="*/ 53339 h 1066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6679">
                <a:moveTo>
                  <a:pt x="0" y="53339"/>
                </a:moveTo>
                <a:cubicBezTo>
                  <a:pt x="0" y="23876"/>
                  <a:pt x="23876" y="0"/>
                  <a:pt x="53340" y="0"/>
                </a:cubicBezTo>
                <a:cubicBezTo>
                  <a:pt x="82803" y="0"/>
                  <a:pt x="106679" y="23876"/>
                  <a:pt x="106679" y="53339"/>
                </a:cubicBezTo>
                <a:cubicBezTo>
                  <a:pt x="106679" y="82804"/>
                  <a:pt x="82803" y="106679"/>
                  <a:pt x="53340" y="106679"/>
                </a:cubicBezTo>
                <a:cubicBezTo>
                  <a:pt x="23876" y="106679"/>
                  <a:pt x="0" y="82804"/>
                  <a:pt x="0" y="53339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Freeform 3"/>
          <p:cNvSpPr/>
          <p:nvPr>
            <p:custDataLst>
              <p:tags r:id="rId7"/>
            </p:custDataLst>
          </p:nvPr>
        </p:nvSpPr>
        <p:spPr>
          <a:xfrm>
            <a:off x="5000383" y="2587968"/>
            <a:ext cx="142240" cy="140207"/>
          </a:xfrm>
          <a:custGeom>
            <a:avLst/>
            <a:gdLst>
              <a:gd name="connsiteX0" fmla="*/ 0 w 106680"/>
              <a:gd name="connsiteY0" fmla="*/ 53339 h 106679"/>
              <a:gd name="connsiteX1" fmla="*/ 53340 w 106680"/>
              <a:gd name="connsiteY1" fmla="*/ 0 h 106679"/>
              <a:gd name="connsiteX2" fmla="*/ 106679 w 106680"/>
              <a:gd name="connsiteY2" fmla="*/ 53339 h 106679"/>
              <a:gd name="connsiteX3" fmla="*/ 53340 w 106680"/>
              <a:gd name="connsiteY3" fmla="*/ 106679 h 106679"/>
              <a:gd name="connsiteX4" fmla="*/ 0 w 106680"/>
              <a:gd name="connsiteY4" fmla="*/ 53339 h 1066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6679">
                <a:moveTo>
                  <a:pt x="0" y="53339"/>
                </a:moveTo>
                <a:cubicBezTo>
                  <a:pt x="0" y="23876"/>
                  <a:pt x="23876" y="0"/>
                  <a:pt x="53340" y="0"/>
                </a:cubicBezTo>
                <a:cubicBezTo>
                  <a:pt x="82803" y="0"/>
                  <a:pt x="106679" y="23876"/>
                  <a:pt x="106679" y="53339"/>
                </a:cubicBezTo>
                <a:cubicBezTo>
                  <a:pt x="106679" y="82804"/>
                  <a:pt x="82803" y="106679"/>
                  <a:pt x="53340" y="106679"/>
                </a:cubicBezTo>
                <a:cubicBezTo>
                  <a:pt x="23876" y="106679"/>
                  <a:pt x="0" y="82804"/>
                  <a:pt x="0" y="53339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Freeform 3"/>
          <p:cNvSpPr/>
          <p:nvPr>
            <p:custDataLst>
              <p:tags r:id="rId8"/>
            </p:custDataLst>
          </p:nvPr>
        </p:nvSpPr>
        <p:spPr>
          <a:xfrm>
            <a:off x="5000383" y="3439054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"/>
          <p:cNvSpPr txBox="1"/>
          <p:nvPr>
            <p:custDataLst>
              <p:tags r:id="rId9"/>
            </p:custDataLst>
          </p:nvPr>
        </p:nvSpPr>
        <p:spPr>
          <a:xfrm>
            <a:off x="5221998" y="4159203"/>
            <a:ext cx="268478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实战演练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与反思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Freeform 3"/>
          <p:cNvSpPr/>
          <p:nvPr>
            <p:custDataLst>
              <p:tags r:id="rId10"/>
            </p:custDataLst>
          </p:nvPr>
        </p:nvSpPr>
        <p:spPr>
          <a:xfrm>
            <a:off x="5000383" y="4207170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>
            <p:custDataLst>
              <p:tags r:id="rId11"/>
            </p:custDataLst>
          </p:nvPr>
        </p:nvSpPr>
        <p:spPr>
          <a:xfrm>
            <a:off x="5221998" y="5035806"/>
            <a:ext cx="277558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课后作业与展望</a:t>
            </a: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Freeform 3"/>
          <p:cNvSpPr/>
          <p:nvPr>
            <p:custDataLst>
              <p:tags r:id="rId12"/>
            </p:custDataLst>
          </p:nvPr>
        </p:nvSpPr>
        <p:spPr>
          <a:xfrm>
            <a:off x="5000383" y="5116089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3065977" y="3696655"/>
            <a:ext cx="605980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1 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AI浪潮与国产力量</a:t>
            </a: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541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755140"/>
            <a:ext cx="5080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94564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5"/>
            </p:custDataLst>
          </p:nvPr>
        </p:nvSpPr>
        <p:spPr>
          <a:xfrm>
            <a:off x="1524000" y="190754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美国：技术发源地与生态主导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1524000" y="226314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在基础研究、核心算法和高端芯片领域占据主导，拥有Google、OpenAI等巨头，构建了强大的产业生态。</a:t>
            </a:r>
            <a:endParaRPr lang="en-US" sz="13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762000" y="3342640"/>
            <a:ext cx="5080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353314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11"/>
            </p:custDataLst>
          </p:nvPr>
        </p:nvSpPr>
        <p:spPr>
          <a:xfrm>
            <a:off x="1524000" y="349504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中国：应用创新与产业链优势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1524000" y="385064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凭借庞大市场和丰富数据，在计算机视觉、NLP等领域成就显著，形成了完整的AI产业链。</a:t>
            </a:r>
            <a:endParaRPr lang="en-US" sz="13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762000" y="4930140"/>
            <a:ext cx="5080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16000" y="512064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7"/>
            </p:custDataLst>
          </p:nvPr>
        </p:nvSpPr>
        <p:spPr>
          <a:xfrm>
            <a:off x="1524000" y="508254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其他国家：特色领域突破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1524000" y="543814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欧洲、日韩等通过政策扶持，在AI伦理、法规及特定技术领域积极寻求差异化发展。</a:t>
            </a:r>
            <a:endParaRPr lang="en-US" sz="13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096000" y="1755140"/>
            <a:ext cx="5334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50000" y="2009140"/>
            <a:ext cx="4826000" cy="4064000"/>
          </a:xfrm>
          <a:prstGeom prst="rect">
            <a:avLst/>
          </a:prstGeom>
        </p:spPr>
      </p:pic>
      <p:pic>
        <p:nvPicPr>
          <p:cNvPr id="17" name="图片 16" descr="DJI_0115"/>
          <p:cNvPicPr>
            <a:picLocks noChangeAspect="1"/>
          </p:cNvPicPr>
          <p:nvPr userDrawn="1"/>
        </p:nvPicPr>
        <p:blipFill>
          <a:blip r:embed="rId20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1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22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1.1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Noto Sans SC" panose="020B0200000000000000" charset="-122"/>
                </a:rPr>
                <a:t>全球AI发展格局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636395"/>
            <a:ext cx="5334000" cy="4953000"/>
          </a:xfrm>
          <a:prstGeom prst="roundRect">
            <a:avLst>
              <a:gd name="adj" fmla="val 25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t="15811" b="15811"/>
          <a:stretch>
            <a:fillRect/>
          </a:stretch>
        </p:blipFill>
        <p:spPr>
          <a:xfrm>
            <a:off x="952500" y="1826895"/>
            <a:ext cx="4953000" cy="1905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952500" y="3858895"/>
            <a:ext cx="495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核心产业规模增长趋势 (2019-2024)</a:t>
            </a:r>
            <a:endParaRPr lang="en-US" sz="1600" b="1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4239895"/>
            <a:ext cx="4953000" cy="21590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3"/>
            </p:custDataLst>
          </p:nvPr>
        </p:nvSpPr>
        <p:spPr>
          <a:xfrm>
            <a:off x="6223000" y="1636395"/>
            <a:ext cx="5207000" cy="4953000"/>
          </a:xfrm>
          <a:prstGeom prst="roundRect">
            <a:avLst>
              <a:gd name="adj" fmla="val 2564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ea typeface="微软雅黑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1890395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6985000" y="189039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国家战略与政策支持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6477000" y="2334895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自2017年《新一代人工智能发展规划》发布以来，政府从战略层面大力推动，为技术创新和产业应用提供了坚实保障。</a:t>
            </a:r>
            <a:endParaRPr lang="en-US" sz="14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1" name="Connector 11"/>
          <p:cNvCxnSpPr/>
          <p:nvPr>
            <p:custDataLst>
              <p:tags r:id="rId9"/>
            </p:custDataLst>
          </p:nvPr>
        </p:nvCxnSpPr>
        <p:spPr>
          <a:xfrm rot="-9291">
            <a:off x="6477009" y="3217545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77000" y="3414395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3"/>
            </p:custDataLst>
          </p:nvPr>
        </p:nvSpPr>
        <p:spPr>
          <a:xfrm>
            <a:off x="6985000" y="341439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市场规模爆发式增长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6477000" y="3858895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核心产业规模从2019年的500亿元增长至2024年的5400亿元，年复合增长率极高，展现出巨大的市场潜力。</a:t>
            </a:r>
            <a:endParaRPr lang="en-US" sz="14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5" name="Connector 15"/>
          <p:cNvCxnSpPr/>
          <p:nvPr>
            <p:custDataLst>
              <p:tags r:id="rId15"/>
            </p:custDataLst>
          </p:nvPr>
        </p:nvCxnSpPr>
        <p:spPr>
          <a:xfrm rot="-9291">
            <a:off x="6477009" y="4741545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6" name="Picture 16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77000" y="4938395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9"/>
            </p:custDataLst>
          </p:nvPr>
        </p:nvSpPr>
        <p:spPr>
          <a:xfrm>
            <a:off x="6985000" y="493839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>
                <a:solidFill>
                  <a:srgbClr val="343A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企业集聚与人才红利</a:t>
            </a:r>
            <a:endParaRPr lang="en-US" sz="1800" b="1" i="0">
              <a:solidFill>
                <a:srgbClr val="343A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20"/>
            </p:custDataLst>
          </p:nvPr>
        </p:nvSpPr>
        <p:spPr>
          <a:xfrm>
            <a:off x="6477000" y="5382895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>
                <a:solidFill>
                  <a:srgbClr val="6C75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AI企业数量突破4000家，专业人才队伍持续壮大，产学研用生态日益完善，形成了良好的产业发展基础。</a:t>
            </a:r>
            <a:endParaRPr lang="en-US" sz="1400" b="0" i="0">
              <a:solidFill>
                <a:srgbClr val="6C757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图片 18" descr="DJI_0115"/>
          <p:cNvPicPr>
            <a:picLocks noChangeAspect="1"/>
          </p:cNvPicPr>
          <p:nvPr userDrawn="1"/>
        </p:nvPicPr>
        <p:blipFill>
          <a:blip r:embed="rId2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2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1.2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Noto Sans SC" panose="020B0200000000000000" charset="-122"/>
                </a:rPr>
                <a:t>中国AI的崛起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微软雅黑" panose="020B0503020204020204" pitchFamily="34" charset="-122"/>
                <a:sym typeface="思源宋体 CN Light" panose="02020300000000000000" pitchFamily="18" charset="-122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4076262" y="3696655"/>
            <a:ext cx="404050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2 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国产</a:t>
            </a:r>
            <a:r>
              <a:rPr lang="en-US" altLang="zh-CN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AI</a:t>
            </a:r>
            <a:r>
              <a:rPr lang="zh-CN" altLang="en-US" sz="53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平台</a:t>
            </a: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2.1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、国产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AI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平台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--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面向企业与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开发者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575" y="1978660"/>
            <a:ext cx="5309870" cy="2211070"/>
            <a:chOff x="944" y="3116"/>
            <a:chExt cx="8678" cy="3482"/>
          </a:xfrm>
        </p:grpSpPr>
        <p:grpSp>
          <p:nvGrpSpPr>
            <p:cNvPr id="14" name="组合 13"/>
            <p:cNvGrpSpPr/>
            <p:nvPr>
              <p:custDataLst>
                <p:tags r:id="rId4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3" name="圆角矩形 2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6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7" name="TextBox 75"/>
            <p:cNvSpPr txBox="1"/>
            <p:nvPr/>
          </p:nvSpPr>
          <p:spPr>
            <a:xfrm>
              <a:off x="1501" y="4538"/>
              <a:ext cx="781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阿里云推出的</a:t>
              </a:r>
              <a:r>
                <a:rPr lang="zh-CN" altLang="en-US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企业级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大模型开发平台，提供模型训练、微调、部署全链路工具，支持通义系列及第三方模型，帮助企业快速构建定制化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 AI 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应用。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227445" y="1978660"/>
            <a:ext cx="5309870" cy="2211070"/>
            <a:chOff x="944" y="3116"/>
            <a:chExt cx="8678" cy="3482"/>
          </a:xfrm>
        </p:grpSpPr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19" name="圆角矩形 18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0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1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22" name="TextBox 75"/>
            <p:cNvSpPr txBox="1"/>
            <p:nvPr/>
          </p:nvSpPr>
          <p:spPr>
            <a:xfrm>
              <a:off x="1501" y="4538"/>
              <a:ext cx="781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阿里云推出的</a:t>
              </a:r>
              <a:r>
                <a:rPr lang="zh-CN" altLang="en-US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企业级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大模型开发平台，提供模型训练、微调、部署全链路工具，支持通义系列及第三方模型，帮助企业快速构建定制化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 AI 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应用。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90575" y="4429760"/>
            <a:ext cx="5309870" cy="2211070"/>
            <a:chOff x="944" y="3116"/>
            <a:chExt cx="8678" cy="3482"/>
          </a:xfrm>
        </p:grpSpPr>
        <p:grpSp>
          <p:nvGrpSpPr>
            <p:cNvPr id="44" name="组合 43"/>
            <p:cNvGrpSpPr/>
            <p:nvPr>
              <p:custDataLst>
                <p:tags r:id="rId6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46" name="圆角矩形 45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7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8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49" name="TextBox 75"/>
            <p:cNvSpPr txBox="1"/>
            <p:nvPr/>
          </p:nvSpPr>
          <p:spPr>
            <a:xfrm>
              <a:off x="1501" y="4538"/>
              <a:ext cx="7933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just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字节跳动旗下的零代码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AI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智能体开发平台，面向</a:t>
              </a:r>
              <a:r>
                <a:rPr lang="zh-CN" altLang="en-US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开发者与企业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，支持可视化工作流编排、插件调用、知识库挂载，可一键发布智能体至多平台，是构建定制化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AI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应用的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”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生产车间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”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。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170" y="4672965"/>
            <a:ext cx="552450" cy="572770"/>
          </a:xfrm>
          <a:prstGeom prst="rect">
            <a:avLst/>
          </a:prstGeom>
        </p:spPr>
      </p:pic>
      <p:sp>
        <p:nvSpPr>
          <p:cNvPr id="28" name="TextBox 75"/>
          <p:cNvSpPr txBox="1"/>
          <p:nvPr/>
        </p:nvSpPr>
        <p:spPr>
          <a:xfrm>
            <a:off x="1983105" y="4725035"/>
            <a:ext cx="11150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rPr>
              <a:t>扣子</a:t>
            </a:r>
            <a:endParaRPr lang="zh-CN" altLang="en-US" sz="20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lear Sans" panose="020B0503030202020304" pitchFamily="34" charset="0"/>
              <a:sym typeface="Times New Roman" panose="02020603050405020304" pitchFamily="18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rcRect r="67777"/>
          <a:stretch>
            <a:fillRect/>
          </a:stretch>
        </p:blipFill>
        <p:spPr>
          <a:xfrm>
            <a:off x="1217295" y="2219960"/>
            <a:ext cx="518795" cy="58674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rcRect l="4005" r="72610" b="-4453"/>
          <a:stretch>
            <a:fillRect/>
          </a:stretch>
        </p:blipFill>
        <p:spPr>
          <a:xfrm>
            <a:off x="6640830" y="2124710"/>
            <a:ext cx="628015" cy="644525"/>
          </a:xfrm>
          <a:prstGeom prst="rect">
            <a:avLst/>
          </a:prstGeom>
        </p:spPr>
      </p:pic>
      <p:sp>
        <p:nvSpPr>
          <p:cNvPr id="31" name="TextBox 75"/>
          <p:cNvSpPr txBox="1"/>
          <p:nvPr/>
        </p:nvSpPr>
        <p:spPr>
          <a:xfrm>
            <a:off x="7268741" y="2285078"/>
            <a:ext cx="33831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rPr>
              <a:t>阿里云</a:t>
            </a:r>
            <a:r>
              <a:rPr lang="zh-CN" altLang="en-US" sz="20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rPr>
              <a:t>百炼</a:t>
            </a:r>
            <a:endParaRPr lang="zh-CN" altLang="en-US" sz="20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lear Sans" panose="020B0503030202020304" pitchFamily="34" charset="0"/>
              <a:sym typeface="Times New Roman" panose="02020603050405020304" pitchFamily="18" charset="0"/>
            </a:endParaRPr>
          </a:p>
        </p:txBody>
      </p:sp>
      <p:sp>
        <p:nvSpPr>
          <p:cNvPr id="32" name="TextBox 75"/>
          <p:cNvSpPr txBox="1"/>
          <p:nvPr/>
        </p:nvSpPr>
        <p:spPr>
          <a:xfrm>
            <a:off x="1912720" y="2270473"/>
            <a:ext cx="33831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rPr>
              <a:t>百度</a:t>
            </a:r>
            <a:r>
              <a:rPr lang="zh-CN" altLang="en-US" sz="2000" b="1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rPr>
              <a:t>千帆</a:t>
            </a:r>
            <a:endParaRPr lang="zh-CN" altLang="en-US" sz="2000" b="1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lear Sans" panose="020B0503030202020304" pitchFamily="34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2.2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、国产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AI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平台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--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面向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用户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90575" y="1978660"/>
            <a:ext cx="5309870" cy="2211070"/>
            <a:chOff x="944" y="3116"/>
            <a:chExt cx="8678" cy="3482"/>
          </a:xfrm>
        </p:grpSpPr>
        <p:grpSp>
          <p:nvGrpSpPr>
            <p:cNvPr id="14" name="组合 13"/>
            <p:cNvGrpSpPr/>
            <p:nvPr>
              <p:custDataLst>
                <p:tags r:id="rId4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2561" y="5250"/>
                <a:ext cx="6548" cy="1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文心一言</a:t>
                </a:r>
                <a:endParaRPr lang="zh-CN" altLang="en-US" sz="2000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3" name="圆角矩形 2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6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7" name="TextBox 75"/>
            <p:cNvSpPr txBox="1"/>
            <p:nvPr/>
          </p:nvSpPr>
          <p:spPr>
            <a:xfrm>
              <a:off x="1501" y="4538"/>
              <a:ext cx="78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百度推出的知识增强大语言模型，在中文理解、知识问答方面表现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突出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1641" y="5785"/>
              <a:ext cx="1960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知识</a:t>
              </a:r>
              <a:r>
                <a:rPr lang="zh-CN" altLang="en-US"/>
                <a:t>问答</a:t>
              </a:r>
              <a:endParaRPr lang="zh-CN" altLang="en-US"/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851" y="5785"/>
              <a:ext cx="1911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文案</a:t>
              </a:r>
              <a:r>
                <a:rPr lang="zh-CN" altLang="en-US"/>
                <a:t>创作</a:t>
              </a:r>
              <a:endParaRPr lang="zh-CN" altLang="en-US"/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6013" y="5785"/>
              <a:ext cx="1919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逻辑</a:t>
              </a:r>
              <a:r>
                <a:rPr lang="zh-CN" altLang="en-US"/>
                <a:t>推理</a:t>
              </a:r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227445" y="1978660"/>
            <a:ext cx="5309870" cy="2211070"/>
            <a:chOff x="944" y="3116"/>
            <a:chExt cx="8678" cy="3482"/>
          </a:xfrm>
        </p:grpSpPr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18" name="TextBox 75"/>
              <p:cNvSpPr txBox="1"/>
              <p:nvPr/>
            </p:nvSpPr>
            <p:spPr>
              <a:xfrm>
                <a:off x="2217" y="5244"/>
                <a:ext cx="6548" cy="1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通义</a:t>
                </a:r>
                <a:r>
                  <a:rPr lang="zh-CN" altLang="en-US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千问</a:t>
                </a:r>
                <a:endParaRPr lang="zh-CN" altLang="en-US" sz="2000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19" name="圆角矩形 18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0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1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22" name="TextBox 75"/>
            <p:cNvSpPr txBox="1"/>
            <p:nvPr/>
          </p:nvSpPr>
          <p:spPr>
            <a:xfrm>
              <a:off x="1501" y="4538"/>
              <a:ext cx="78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阿里云研发的大模型，在代码生成、数学推理、多语言处理上优势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明显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1641" y="5785"/>
              <a:ext cx="1960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代码</a:t>
              </a:r>
              <a:r>
                <a:rPr lang="zh-CN" altLang="en-US"/>
                <a:t>助手</a:t>
              </a:r>
              <a:endParaRPr lang="zh-CN" altLang="en-US"/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3791" y="5785"/>
              <a:ext cx="1911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数学计算</a:t>
              </a:r>
              <a:endParaRPr lang="zh-CN" altLang="en-US"/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5893" y="5785"/>
              <a:ext cx="1919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多语言</a:t>
              </a:r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90575" y="4429760"/>
            <a:ext cx="5309870" cy="2211070"/>
            <a:chOff x="944" y="3116"/>
            <a:chExt cx="8678" cy="3482"/>
          </a:xfrm>
        </p:grpSpPr>
        <p:grpSp>
          <p:nvGrpSpPr>
            <p:cNvPr id="44" name="组合 43"/>
            <p:cNvGrpSpPr/>
            <p:nvPr>
              <p:custDataLst>
                <p:tags r:id="rId6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45" name="TextBox 75"/>
              <p:cNvSpPr txBox="1"/>
              <p:nvPr/>
            </p:nvSpPr>
            <p:spPr>
              <a:xfrm>
                <a:off x="2561" y="5244"/>
                <a:ext cx="6548" cy="1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豆包</a:t>
                </a:r>
                <a:endParaRPr lang="zh-CN" altLang="en-US" sz="2000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46" name="圆角矩形 45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7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48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49" name="TextBox 75"/>
            <p:cNvSpPr txBox="1"/>
            <p:nvPr/>
          </p:nvSpPr>
          <p:spPr>
            <a:xfrm>
              <a:off x="1501" y="4538"/>
              <a:ext cx="78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字节跳动旗下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AI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助手，全栈自研，多模态能力强，原生</a:t>
              </a:r>
              <a:r>
                <a:rPr lang="en-US" altLang="zh-CN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Agent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智能体体验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流畅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  <p:sp>
          <p:nvSpPr>
            <p:cNvPr id="50" name="圆角矩形 49"/>
            <p:cNvSpPr/>
            <p:nvPr/>
          </p:nvSpPr>
          <p:spPr>
            <a:xfrm>
              <a:off x="1641" y="5785"/>
              <a:ext cx="1960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多模态</a:t>
              </a:r>
              <a:endParaRPr lang="en-US" altLang="zh-CN"/>
            </a:p>
          </p:txBody>
        </p:sp>
        <p:sp>
          <p:nvSpPr>
            <p:cNvPr id="51" name="圆角矩形 50"/>
            <p:cNvSpPr/>
            <p:nvPr/>
          </p:nvSpPr>
          <p:spPr>
            <a:xfrm>
              <a:off x="3851" y="5785"/>
              <a:ext cx="1911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智能体</a:t>
              </a:r>
              <a:endParaRPr lang="zh-CN" altLang="en-US"/>
            </a:p>
          </p:txBody>
        </p:sp>
        <p:sp>
          <p:nvSpPr>
            <p:cNvPr id="52" name="圆角矩形 51"/>
            <p:cNvSpPr/>
            <p:nvPr/>
          </p:nvSpPr>
          <p:spPr>
            <a:xfrm>
              <a:off x="6013" y="5785"/>
              <a:ext cx="1919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工具</a:t>
              </a:r>
              <a:r>
                <a:rPr lang="zh-CN" altLang="en-US"/>
                <a:t>调用</a:t>
              </a:r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6227445" y="4429760"/>
            <a:ext cx="5309870" cy="2211070"/>
            <a:chOff x="944" y="3116"/>
            <a:chExt cx="8678" cy="3482"/>
          </a:xfrm>
        </p:grpSpPr>
        <p:grpSp>
          <p:nvGrpSpPr>
            <p:cNvPr id="54" name="组合 53"/>
            <p:cNvGrpSpPr/>
            <p:nvPr>
              <p:custDataLst>
                <p:tags r:id="rId7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55" name="TextBox 75"/>
              <p:cNvSpPr txBox="1"/>
              <p:nvPr/>
            </p:nvSpPr>
            <p:spPr>
              <a:xfrm>
                <a:off x="2066" y="5244"/>
                <a:ext cx="6548" cy="1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D</a:t>
                </a:r>
                <a:r>
                  <a:rPr lang="en-US" altLang="zh-CN" sz="2000" b="1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eepSeek</a:t>
                </a:r>
                <a:endParaRPr lang="en-US" altLang="zh-CN" sz="2000" b="1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endParaRPr>
              </a:p>
            </p:txBody>
          </p:sp>
          <p:sp>
            <p:nvSpPr>
              <p:cNvPr id="56" name="圆角矩形 55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7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8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59" name="TextBox 75"/>
            <p:cNvSpPr txBox="1"/>
            <p:nvPr/>
          </p:nvSpPr>
          <p:spPr>
            <a:xfrm>
              <a:off x="1501" y="4538"/>
              <a:ext cx="78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深度求索开发的大模型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，在推理能力、代码生成和复杂任务处理上表现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优异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  <p:sp>
          <p:nvSpPr>
            <p:cNvPr id="60" name="圆角矩形 59"/>
            <p:cNvSpPr/>
            <p:nvPr/>
          </p:nvSpPr>
          <p:spPr>
            <a:xfrm>
              <a:off x="1641" y="5785"/>
              <a:ext cx="1960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深度</a:t>
              </a:r>
              <a:r>
                <a:rPr lang="zh-CN" altLang="en-US"/>
                <a:t>推理</a:t>
              </a:r>
              <a:endParaRPr lang="zh-CN" altLang="en-US"/>
            </a:p>
          </p:txBody>
        </p:sp>
        <p:sp>
          <p:nvSpPr>
            <p:cNvPr id="61" name="圆角矩形 60"/>
            <p:cNvSpPr/>
            <p:nvPr/>
          </p:nvSpPr>
          <p:spPr>
            <a:xfrm>
              <a:off x="3791" y="5785"/>
              <a:ext cx="1911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代码</a:t>
              </a:r>
              <a:r>
                <a:rPr lang="zh-CN" altLang="en-US"/>
                <a:t>生成</a:t>
              </a:r>
              <a:endParaRPr lang="zh-CN" altLang="en-US"/>
            </a:p>
          </p:txBody>
        </p:sp>
        <p:sp>
          <p:nvSpPr>
            <p:cNvPr id="62" name="圆角矩形 61"/>
            <p:cNvSpPr/>
            <p:nvPr/>
          </p:nvSpPr>
          <p:spPr>
            <a:xfrm>
              <a:off x="5893" y="5785"/>
              <a:ext cx="1919" cy="502"/>
            </a:xfrm>
            <a:prstGeom prst="roundRect">
              <a:avLst/>
            </a:prstGeom>
            <a:solidFill>
              <a:srgbClr val="BE95D3"/>
            </a:solidFill>
            <a:ln>
              <a:noFill/>
            </a:ln>
            <a:effectLst>
              <a:outerShdw blurRad="50800" dist="50800" dir="5400000" sx="1000" sy="1000" algn="ctr" rotWithShape="0">
                <a:srgbClr val="000000">
                  <a:alpha val="100000"/>
                </a:srgb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/>
                <a:t>复杂</a:t>
              </a:r>
              <a:r>
                <a:rPr lang="zh-CN" altLang="en-US"/>
                <a:t>任务</a:t>
              </a:r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rcRect l="1712" t="9765" b="5540"/>
          <a:stretch>
            <a:fillRect/>
          </a:stretch>
        </p:blipFill>
        <p:spPr>
          <a:xfrm>
            <a:off x="6654165" y="4672965"/>
            <a:ext cx="692785" cy="5727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rcRect t="5798"/>
          <a:stretch>
            <a:fillRect/>
          </a:stretch>
        </p:blipFill>
        <p:spPr>
          <a:xfrm>
            <a:off x="1217295" y="2124710"/>
            <a:ext cx="870585" cy="7893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rcRect b="7048"/>
          <a:stretch>
            <a:fillRect/>
          </a:stretch>
        </p:blipFill>
        <p:spPr>
          <a:xfrm>
            <a:off x="1327785" y="4544695"/>
            <a:ext cx="760095" cy="7880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8440" y="2092325"/>
            <a:ext cx="778510" cy="802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2.3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、国产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AI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平台</a:t>
              </a:r>
              <a:r>
                <a:rPr lang="en-US" altLang="zh-CN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--</a:t>
              </a: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核心优势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4"/>
            </p:custDataLst>
          </p:nvPr>
        </p:nvGrpSpPr>
        <p:grpSpPr>
          <a:xfrm>
            <a:off x="790575" y="1978660"/>
            <a:ext cx="5309870" cy="2211070"/>
            <a:chOff x="944" y="3116"/>
            <a:chExt cx="8678" cy="3482"/>
          </a:xfrm>
        </p:grpSpPr>
        <p:grpSp>
          <p:nvGrpSpPr>
            <p:cNvPr id="14" name="组合 13"/>
            <p:cNvGrpSpPr/>
            <p:nvPr>
              <p:custDataLst>
                <p:tags r:id="rId5"/>
              </p:custDataLst>
            </p:nvPr>
          </p:nvGrpSpPr>
          <p:grpSpPr>
            <a:xfrm>
              <a:off x="944" y="3116"/>
              <a:ext cx="8678" cy="3482"/>
              <a:chOff x="50" y="4443"/>
              <a:chExt cx="10277" cy="6056"/>
            </a:xfrm>
          </p:grpSpPr>
          <p:sp>
            <p:nvSpPr>
              <p:cNvPr id="3" name="圆角矩形 2"/>
              <p:cNvSpPr/>
              <p:nvPr/>
            </p:nvSpPr>
            <p:spPr>
              <a:xfrm>
                <a:off x="292" y="4667"/>
                <a:ext cx="9814" cy="5599"/>
              </a:xfrm>
              <a:prstGeom prst="roundRect">
                <a:avLst>
                  <a:gd name="adj" fmla="val 0"/>
                </a:avLst>
              </a:prstGeom>
              <a:noFill/>
              <a:ln w="12700">
                <a:solidFill>
                  <a:srgbClr val="AA90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 anchorCtr="0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5" name="矩形 93"/>
              <p:cNvSpPr/>
              <p:nvPr/>
            </p:nvSpPr>
            <p:spPr>
              <a:xfrm>
                <a:off x="50" y="4443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6" name="矩形 93"/>
              <p:cNvSpPr/>
              <p:nvPr/>
            </p:nvSpPr>
            <p:spPr>
              <a:xfrm rot="10800000">
                <a:off x="9525" y="9692"/>
                <a:ext cx="802" cy="807"/>
              </a:xfrm>
              <a:custGeom>
                <a:avLst/>
                <a:gdLst/>
                <a:ahLst/>
                <a:cxnLst/>
                <a:rect l="l" t="t" r="r" b="b"/>
                <a:pathLst>
                  <a:path w="504056" h="504056">
                    <a:moveTo>
                      <a:pt x="0" y="0"/>
                    </a:moveTo>
                    <a:lnTo>
                      <a:pt x="504056" y="0"/>
                    </a:lnTo>
                    <a:lnTo>
                      <a:pt x="504056" y="144016"/>
                    </a:lnTo>
                    <a:lnTo>
                      <a:pt x="144016" y="144016"/>
                    </a:lnTo>
                    <a:lnTo>
                      <a:pt x="144016" y="504056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rgbClr val="7030A0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62003" tIns="81002" rIns="162003" bIns="81002" rtlCol="0" anchor="ctr"/>
              <a:lstStyle/>
              <a:p>
                <a:pPr algn="ctr"/>
                <a:endParaRPr lang="zh-CN" altLang="en-US" sz="1400"/>
              </a:p>
            </p:txBody>
          </p:sp>
        </p:grpSp>
        <p:sp>
          <p:nvSpPr>
            <p:cNvPr id="7" name="TextBox 75"/>
            <p:cNvSpPr txBox="1"/>
            <p:nvPr>
              <p:custDataLst>
                <p:tags r:id="rId6"/>
              </p:custDataLst>
            </p:nvPr>
          </p:nvSpPr>
          <p:spPr>
            <a:xfrm>
              <a:off x="1501" y="5258"/>
              <a:ext cx="7819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全球主流大语言模型产品，在通用能力上处于领先</a:t>
              </a:r>
              <a:r>
                <a: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rPr>
                <a:t>地位</a:t>
              </a:r>
              <a:endParaRPr lang="zh-CN" altLang="en-US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lear Sans" panose="020B0503030202020304" pitchFamily="34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26" name="组合 25"/>
          <p:cNvGrpSpPr/>
          <p:nvPr>
            <p:custDataLst>
              <p:tags r:id="rId7"/>
            </p:custDataLst>
          </p:nvPr>
        </p:nvGrpSpPr>
        <p:grpSpPr>
          <a:xfrm>
            <a:off x="6271895" y="1978660"/>
            <a:ext cx="5309870" cy="2211070"/>
            <a:chOff x="1245" y="6976"/>
            <a:chExt cx="8362" cy="3482"/>
          </a:xfrm>
        </p:grpSpPr>
        <p:grpSp>
          <p:nvGrpSpPr>
            <p:cNvPr id="43" name="组合 42"/>
            <p:cNvGrpSpPr/>
            <p:nvPr/>
          </p:nvGrpSpPr>
          <p:grpSpPr>
            <a:xfrm>
              <a:off x="1245" y="6976"/>
              <a:ext cx="8362" cy="3482"/>
              <a:chOff x="944" y="3116"/>
              <a:chExt cx="8678" cy="3482"/>
            </a:xfrm>
          </p:grpSpPr>
          <p:grpSp>
            <p:nvGrpSpPr>
              <p:cNvPr id="44" name="组合 43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944" y="3116"/>
                <a:ext cx="8678" cy="3482"/>
                <a:chOff x="50" y="4443"/>
                <a:chExt cx="10277" cy="6056"/>
              </a:xfrm>
            </p:grpSpPr>
            <p:sp>
              <p:nvSpPr>
                <p:cNvPr id="46" name="圆角矩形 45"/>
                <p:cNvSpPr/>
                <p:nvPr/>
              </p:nvSpPr>
              <p:spPr>
                <a:xfrm>
                  <a:off x="292" y="4667"/>
                  <a:ext cx="9814" cy="5599"/>
                </a:xfrm>
                <a:prstGeom prst="roundRect">
                  <a:avLst>
                    <a:gd name="adj" fmla="val 0"/>
                  </a:avLst>
                </a:prstGeom>
                <a:noFill/>
                <a:ln w="12700">
                  <a:solidFill>
                    <a:srgbClr val="AA90F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62003" tIns="81002" rIns="162003" bIns="81002" rtlCol="0" anchor="ctr" anchorCtr="0"/>
                <a:lstStyle/>
                <a:p>
                  <a:pPr algn="ctr"/>
                  <a:endParaRPr lang="zh-CN" altLang="en-US" sz="1400"/>
                </a:p>
              </p:txBody>
            </p:sp>
            <p:sp>
              <p:nvSpPr>
                <p:cNvPr id="47" name="矩形 93"/>
                <p:cNvSpPr/>
                <p:nvPr/>
              </p:nvSpPr>
              <p:spPr>
                <a:xfrm>
                  <a:off x="50" y="4443"/>
                  <a:ext cx="802" cy="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56" h="504056">
                      <a:moveTo>
                        <a:pt x="0" y="0"/>
                      </a:moveTo>
                      <a:lnTo>
                        <a:pt x="504056" y="0"/>
                      </a:lnTo>
                      <a:lnTo>
                        <a:pt x="504056" y="144016"/>
                      </a:lnTo>
                      <a:lnTo>
                        <a:pt x="144016" y="144016"/>
                      </a:lnTo>
                      <a:lnTo>
                        <a:pt x="144016" y="504056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rgbClr val="7030A0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62003" tIns="81002" rIns="162003" bIns="81002" rtlCol="0" anchor="ctr"/>
                <a:lstStyle/>
                <a:p>
                  <a:pPr algn="ctr"/>
                  <a:endParaRPr lang="zh-CN" altLang="en-US" sz="1400"/>
                </a:p>
              </p:txBody>
            </p:sp>
            <p:sp>
              <p:nvSpPr>
                <p:cNvPr id="48" name="矩形 93"/>
                <p:cNvSpPr/>
                <p:nvPr/>
              </p:nvSpPr>
              <p:spPr>
                <a:xfrm rot="10800000">
                  <a:off x="9525" y="9692"/>
                  <a:ext cx="802" cy="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56" h="504056">
                      <a:moveTo>
                        <a:pt x="0" y="0"/>
                      </a:moveTo>
                      <a:lnTo>
                        <a:pt x="504056" y="0"/>
                      </a:lnTo>
                      <a:lnTo>
                        <a:pt x="504056" y="144016"/>
                      </a:lnTo>
                      <a:lnTo>
                        <a:pt x="144016" y="144016"/>
                      </a:lnTo>
                      <a:lnTo>
                        <a:pt x="144016" y="504056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rgbClr val="7030A0">
                    <a:alpha val="7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62003" tIns="81002" rIns="162003" bIns="81002" rtlCol="0" anchor="ctr"/>
                <a:lstStyle/>
                <a:p>
                  <a:pPr algn="ctr"/>
                  <a:endParaRPr lang="zh-CN" altLang="en-US" sz="1400"/>
                </a:p>
              </p:txBody>
            </p:sp>
          </p:grpSp>
          <p:sp>
            <p:nvSpPr>
              <p:cNvPr id="49" name="TextBox 7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501" y="5272"/>
                <a:ext cx="7819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国产大语言模型，在自主可控、本土化服务等领域行程独特</a:t>
                </a:r>
                <a:r>
                  <a:rPr lang="zh-CN" altLang="en-US" dirty="0" smtClean="0">
                    <a:solidFill>
                      <a:srgbClr val="7030A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Clear Sans" panose="020B0503030202020304" pitchFamily="34" charset="0"/>
                    <a:sym typeface="Times New Roman" panose="02020603050405020304" pitchFamily="18" charset="0"/>
                  </a:rPr>
                  <a:t>优势</a:t>
                </a:r>
                <a:endParaRPr lang="zh-CN" altLang="en-US" dirty="0" smtClean="0">
                  <a:solidFill>
                    <a:srgbClr val="7030A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lear Sans" panose="020B0503030202020304" pitchFamily="34" charset="0"/>
                  <a:sym typeface="Times New Roman" panose="02020603050405020304" pitchFamily="18" charset="0"/>
                </a:endParaRPr>
              </a:p>
            </p:txBody>
          </p:sp>
        </p:grp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0"/>
            <a:srcRect b="7048"/>
            <a:stretch>
              <a:fillRect/>
            </a:stretch>
          </p:blipFill>
          <p:spPr>
            <a:xfrm>
              <a:off x="1917" y="7157"/>
              <a:ext cx="1197" cy="1241"/>
            </a:xfrm>
            <a:prstGeom prst="rect">
              <a:avLst/>
            </a:prstGeom>
          </p:spPr>
        </p:pic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7295" y="2171065"/>
            <a:ext cx="742950" cy="70485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8530" y="2235835"/>
            <a:ext cx="723900" cy="647700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0715" y="2235835"/>
            <a:ext cx="676275" cy="657225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14"/>
            </p:custDataLst>
          </p:nvPr>
        </p:nvSpPr>
        <p:spPr>
          <a:xfrm>
            <a:off x="1131570" y="2970530"/>
            <a:ext cx="45542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Gemini      Gpt       Claude    DeepS</a:t>
            </a:r>
            <a:r>
              <a:rPr lang="en-US" altLang="zh-CN"/>
              <a:t>eek</a:t>
            </a:r>
            <a:endParaRPr lang="en-US" altLang="zh-CN"/>
          </a:p>
        </p:txBody>
      </p:sp>
      <p:grpSp>
        <p:nvGrpSpPr>
          <p:cNvPr id="34" name="组合 33"/>
          <p:cNvGrpSpPr/>
          <p:nvPr/>
        </p:nvGrpSpPr>
        <p:grpSpPr>
          <a:xfrm>
            <a:off x="447040" y="4881880"/>
            <a:ext cx="11430000" cy="1219200"/>
            <a:chOff x="600" y="7868"/>
            <a:chExt cx="18000" cy="1920"/>
          </a:xfrm>
        </p:grpSpPr>
        <p:sp>
          <p:nvSpPr>
            <p:cNvPr id="35" name="Shape 51"/>
            <p:cNvSpPr/>
            <p:nvPr/>
          </p:nvSpPr>
          <p:spPr>
            <a:xfrm>
              <a:off x="600" y="7868"/>
              <a:ext cx="18000" cy="1920"/>
            </a:xfrm>
            <a:custGeom>
              <a:avLst/>
              <a:gdLst/>
              <a:ahLst/>
              <a:cxnLst/>
              <a:rect l="l" t="t" r="r" b="b"/>
              <a:pathLst>
                <a:path w="11430000" h="1219200">
                  <a:moveTo>
                    <a:pt x="114300" y="0"/>
                  </a:moveTo>
                  <a:lnTo>
                    <a:pt x="11315700" y="0"/>
                  </a:lnTo>
                  <a:cubicBezTo>
                    <a:pt x="11378784" y="0"/>
                    <a:pt x="11430000" y="51216"/>
                    <a:pt x="11430000" y="114300"/>
                  </a:cubicBezTo>
                  <a:lnTo>
                    <a:pt x="11430000" y="1104900"/>
                  </a:lnTo>
                  <a:cubicBezTo>
                    <a:pt x="11430000" y="1167984"/>
                    <a:pt x="11378784" y="1219200"/>
                    <a:pt x="11315700" y="1219200"/>
                  </a:cubicBezTo>
                  <a:lnTo>
                    <a:pt x="114300" y="1219200"/>
                  </a:lnTo>
                  <a:cubicBezTo>
                    <a:pt x="51216" y="1219200"/>
                    <a:pt x="0" y="1167984"/>
                    <a:pt x="0" y="1104900"/>
                  </a:cubicBezTo>
                  <a:lnTo>
                    <a:pt x="0" y="114300"/>
                  </a:lnTo>
                  <a:cubicBezTo>
                    <a:pt x="0" y="51216"/>
                    <a:pt x="51216" y="0"/>
                    <a:pt x="114300" y="0"/>
                  </a:cubicBezTo>
                  <a:close/>
                </a:path>
              </a:pathLst>
            </a:custGeom>
            <a:solidFill>
              <a:srgbClr val="7A3B90"/>
            </a:solidFill>
          </p:spPr>
        </p:sp>
        <p:sp>
          <p:nvSpPr>
            <p:cNvPr id="36" name="Shape 52"/>
            <p:cNvSpPr/>
            <p:nvPr/>
          </p:nvSpPr>
          <p:spPr>
            <a:xfrm>
              <a:off x="994" y="8132"/>
              <a:ext cx="473" cy="540"/>
            </a:xfrm>
            <a:custGeom>
              <a:avLst/>
              <a:gdLst/>
              <a:ahLst/>
              <a:cxnLst/>
              <a:rect l="l" t="t" r="r" b="b"/>
              <a:pathLst>
                <a:path w="300038" h="342900">
                  <a:moveTo>
                    <a:pt x="42863" y="21431"/>
                  </a:moveTo>
                  <a:cubicBezTo>
                    <a:pt x="42863" y="9577"/>
                    <a:pt x="33285" y="0"/>
                    <a:pt x="21431" y="0"/>
                  </a:cubicBezTo>
                  <a:cubicBezTo>
                    <a:pt x="9577" y="0"/>
                    <a:pt x="0" y="9577"/>
                    <a:pt x="0" y="21431"/>
                  </a:cubicBezTo>
                  <a:lnTo>
                    <a:pt x="0" y="321469"/>
                  </a:lnTo>
                  <a:cubicBezTo>
                    <a:pt x="0" y="333323"/>
                    <a:pt x="9577" y="342900"/>
                    <a:pt x="21431" y="342900"/>
                  </a:cubicBezTo>
                  <a:cubicBezTo>
                    <a:pt x="33285" y="342900"/>
                    <a:pt x="42863" y="333323"/>
                    <a:pt x="42863" y="321469"/>
                  </a:cubicBezTo>
                  <a:lnTo>
                    <a:pt x="42863" y="240030"/>
                  </a:lnTo>
                  <a:lnTo>
                    <a:pt x="84854" y="227439"/>
                  </a:lnTo>
                  <a:cubicBezTo>
                    <a:pt x="112916" y="219001"/>
                    <a:pt x="143188" y="221613"/>
                    <a:pt x="169374" y="234739"/>
                  </a:cubicBezTo>
                  <a:cubicBezTo>
                    <a:pt x="197971" y="249071"/>
                    <a:pt x="231324" y="250813"/>
                    <a:pt x="261260" y="239561"/>
                  </a:cubicBezTo>
                  <a:lnTo>
                    <a:pt x="286107" y="230252"/>
                  </a:lnTo>
                  <a:cubicBezTo>
                    <a:pt x="294479" y="227104"/>
                    <a:pt x="300038" y="219135"/>
                    <a:pt x="300038" y="210160"/>
                  </a:cubicBezTo>
                  <a:lnTo>
                    <a:pt x="300038" y="44269"/>
                  </a:lnTo>
                  <a:cubicBezTo>
                    <a:pt x="300038" y="28865"/>
                    <a:pt x="283830" y="18819"/>
                    <a:pt x="270034" y="25717"/>
                  </a:cubicBezTo>
                  <a:lnTo>
                    <a:pt x="262131" y="29669"/>
                  </a:lnTo>
                  <a:cubicBezTo>
                    <a:pt x="232060" y="44738"/>
                    <a:pt x="196632" y="44738"/>
                    <a:pt x="166494" y="29669"/>
                  </a:cubicBezTo>
                  <a:cubicBezTo>
                    <a:pt x="142116" y="17480"/>
                    <a:pt x="114054" y="15069"/>
                    <a:pt x="88002" y="22905"/>
                  </a:cubicBezTo>
                  <a:lnTo>
                    <a:pt x="42863" y="36433"/>
                  </a:lnTo>
                  <a:lnTo>
                    <a:pt x="42863" y="21431"/>
                  </a:lnTo>
                  <a:close/>
                </a:path>
              </a:pathLst>
            </a:custGeom>
            <a:solidFill>
              <a:srgbClr val="10B981"/>
            </a:solidFill>
          </p:spPr>
        </p:sp>
        <p:sp>
          <p:nvSpPr>
            <p:cNvPr id="37" name="Text 53"/>
            <p:cNvSpPr/>
            <p:nvPr/>
          </p:nvSpPr>
          <p:spPr>
            <a:xfrm>
              <a:off x="1794" y="8132"/>
              <a:ext cx="16680" cy="48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10000"/>
                </a:lnSpc>
              </a:pPr>
              <a:r>
                <a:rPr lang="en-US" sz="18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国产AI的核心优势</a:t>
              </a:r>
              <a:endParaRPr lang="en-US" sz="1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Text 54"/>
            <p:cNvSpPr/>
            <p:nvPr/>
          </p:nvSpPr>
          <p:spPr>
            <a:xfrm>
              <a:off x="1527" y="8799"/>
              <a:ext cx="5460" cy="7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0B98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自主可控：</a:t>
              </a:r>
              <a:r>
                <a:rPr lang="en-US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核心技术自主掌握，数据安全有保障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4" name="Text 55"/>
            <p:cNvSpPr/>
            <p:nvPr/>
          </p:nvSpPr>
          <p:spPr>
            <a:xfrm>
              <a:off x="7096" y="8799"/>
              <a:ext cx="5582" cy="7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0B98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本土化服务：</a:t>
              </a:r>
              <a:r>
                <a:rPr lang="en-US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深度理解中文语境，更懂中国用户需求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Text 56"/>
            <p:cNvSpPr/>
            <p:nvPr/>
          </p:nvSpPr>
          <p:spPr>
            <a:xfrm>
              <a:off x="13014" y="8799"/>
              <a:ext cx="5460" cy="72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>
                <a:lnSpc>
                  <a:spcPct val="130000"/>
                </a:lnSpc>
              </a:pPr>
              <a:r>
                <a:rPr lang="en-US" sz="1200" b="1" dirty="0">
                  <a:solidFill>
                    <a:srgbClr val="10B98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持续迭代：</a:t>
              </a:r>
              <a:r>
                <a:rPr lang="en-US" sz="12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MiSans" pitchFamily="34" charset="-120"/>
                </a:rPr>
                <a:t>快速响应市场变化，功能更新迅速</a:t>
              </a:r>
              <a:endParaRPr lang="en-US" sz="16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66" name="图片 65"/>
          <p:cNvPicPr>
            <a:picLocks noChangeAspect="1"/>
          </p:cNvPicPr>
          <p:nvPr/>
        </p:nvPicPr>
        <p:blipFill>
          <a:blip r:embed="rId15"/>
          <a:srcRect l="1712" t="9765" b="5540"/>
          <a:stretch>
            <a:fillRect/>
          </a:stretch>
        </p:blipFill>
        <p:spPr>
          <a:xfrm>
            <a:off x="7637145" y="2211070"/>
            <a:ext cx="692785" cy="572770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08365" y="2092325"/>
            <a:ext cx="778510" cy="802640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>
          <a:blip r:embed="rId17"/>
          <a:srcRect t="5798"/>
          <a:stretch>
            <a:fillRect/>
          </a:stretch>
        </p:blipFill>
        <p:spPr>
          <a:xfrm>
            <a:off x="9465310" y="2124710"/>
            <a:ext cx="870585" cy="789305"/>
          </a:xfrm>
          <a:prstGeom prst="rect">
            <a:avLst/>
          </a:prstGeom>
        </p:spPr>
      </p:pic>
      <p:sp>
        <p:nvSpPr>
          <p:cNvPr id="70" name="文本框 69"/>
          <p:cNvSpPr txBox="1"/>
          <p:nvPr>
            <p:custDataLst>
              <p:tags r:id="rId18"/>
            </p:custDataLst>
          </p:nvPr>
        </p:nvSpPr>
        <p:spPr>
          <a:xfrm>
            <a:off x="6698615" y="297942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</a:t>
            </a:r>
            <a:r>
              <a:rPr lang="zh-CN" altLang="en-US"/>
              <a:t>豆包</a:t>
            </a:r>
            <a:r>
              <a:rPr lang="en-US" altLang="zh-CN"/>
              <a:t>       DS         </a:t>
            </a:r>
            <a:r>
              <a:rPr lang="zh-CN" altLang="en-US"/>
              <a:t>千问</a:t>
            </a:r>
            <a:r>
              <a:rPr lang="en-US" altLang="zh-CN"/>
              <a:t>     </a:t>
            </a:r>
            <a:r>
              <a:rPr lang="zh-CN" altLang="en-US"/>
              <a:t>文心</a:t>
            </a:r>
            <a:r>
              <a:rPr lang="zh-CN" altLang="en-US"/>
              <a:t>一言</a:t>
            </a:r>
            <a:endParaRPr lang="zh-CN" altLang="en-US"/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15"/>
          <a:srcRect l="1712" t="9765" b="5540"/>
          <a:stretch>
            <a:fillRect/>
          </a:stretch>
        </p:blipFill>
        <p:spPr>
          <a:xfrm>
            <a:off x="4105275" y="2272030"/>
            <a:ext cx="692785" cy="5727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10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100.xml><?xml version="1.0" encoding="utf-8"?>
<p:tagLst xmlns:p="http://schemas.openxmlformats.org/presentationml/2006/main">
  <p:tag name="commondata" val="eyJoZGlkIjoiODBkNGU3MGY4MDEzMzM4MzJjYmY4NzZmNDIzZDdiZmUifQ=="/>
</p:tagLst>
</file>

<file path=ppt/tags/tag11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12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3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4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5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6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7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8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19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2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20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21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22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23.xml><?xml version="1.0" encoding="utf-8"?>
<p:tagLst xmlns:p="http://schemas.openxmlformats.org/presentationml/2006/main">
  <p:tag name="KSO_WM_DIAGRAM_VIRTUALLY_FRAME" val="{&quot;height&quot;:360,&quot;left&quot;:60,&quot;top&quot;:120,&quot;width&quot;:400}"/>
</p:tagLst>
</file>

<file path=ppt/tags/tag2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5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6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27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28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29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30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1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2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3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4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5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6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7.xml><?xml version="1.0" encoding="utf-8"?>
<p:tagLst xmlns:p="http://schemas.openxmlformats.org/presentationml/2006/main">
  <p:tag name="KSO_WM_DIAGRAM_VIRTUALLY_FRAME" val="{&quot;height&quot;:390,&quot;left&quot;:490,&quot;top&quot;:110,&quot;width&quot;:410}"/>
</p:tagLst>
</file>

<file path=ppt/tags/tag3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3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40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1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2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43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44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45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6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7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48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49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5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50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51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52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53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54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55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56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57.xml><?xml version="1.0" encoding="utf-8"?>
<p:tagLst xmlns:p="http://schemas.openxmlformats.org/presentationml/2006/main">
  <p:tag name="KSO_WM_DIAGRAM_VIRTUALLY_FRAME" val="{&quot;height&quot;:353.55,&quot;left&quot;:306.65,&quot;top&quot;:155.8,&quot;width&quot;:530.45}"/>
</p:tagLst>
</file>

<file path=ppt/tags/tag58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59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6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60.xml><?xml version="1.0" encoding="utf-8"?>
<p:tagLst xmlns:p="http://schemas.openxmlformats.org/presentationml/2006/main">
  <p:tag name="KSO_WM_DIAGRAM_VIRTUALLY_FRAME" val="{&quot;height&quot;:174.1,&quot;left&quot;:62.25,&quot;top&quot;:155.8,&quot;width&quot;:849.7}"/>
</p:tagLst>
</file>

<file path=ppt/tags/tag61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2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3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5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66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67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68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69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70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1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2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3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4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5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6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7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8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79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8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80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81.xml><?xml version="1.0" encoding="utf-8"?>
<p:tagLst xmlns:p="http://schemas.openxmlformats.org/presentationml/2006/main">
  <p:tag name="KSO_WM_DIAGRAM_VIRTUALLY_FRAME" val="{&quot;height&quot;:289.8,&quot;left&quot;:26.6,&quot;top&quot;:235.75,&quot;width&quot;:906.6}"/>
</p:tagLst>
</file>

<file path=ppt/tags/tag82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3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5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6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7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9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76.15}"/>
</p:tagLst>
</file>

<file path=ppt/tags/tag90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1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2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3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4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5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6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7.xml><?xml version="1.0" encoding="utf-8"?>
<p:tagLst xmlns:p="http://schemas.openxmlformats.org/presentationml/2006/main">
  <p:tag name="KSO_WM_DIAGRAM_VIRTUALLY_FRAME" val="{&quot;height&quot;:183,&quot;left&quot;:535.25,&quot;top&quot;:196.75015748031495,&quot;width&quot;:186.75}"/>
</p:tagLst>
</file>

<file path=ppt/tags/tag9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9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3795</Words>
  <Application>WPS 演示</Application>
  <PresentationFormat>宽屏</PresentationFormat>
  <Paragraphs>477</Paragraphs>
  <Slides>19</Slides>
  <Notes>14</Notes>
  <HiddenSlides>0</HiddenSlides>
  <MMClips>1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Microsoft YaHei UI</vt:lpstr>
      <vt:lpstr>Noto Sans SC</vt:lpstr>
      <vt:lpstr>思源黑体 CN Light</vt:lpstr>
      <vt:lpstr>思源宋体 CN Light</vt:lpstr>
      <vt:lpstr>Clear Sans</vt:lpstr>
      <vt:lpstr>Yu Gothic UI</vt:lpstr>
      <vt:lpstr>Times New Roman</vt:lpstr>
      <vt:lpstr>MiSans</vt:lpstr>
      <vt:lpstr>Alimama ShuHeiTi</vt:lpstr>
      <vt:lpstr>MingLiU-ExtB</vt:lpstr>
      <vt:lpstr>Alimama ShuHeiTi</vt:lpstr>
      <vt:lpstr>MiSans</vt:lpstr>
      <vt:lpstr>Arial Black</vt:lpstr>
      <vt:lpstr>黑体</vt:lpstr>
      <vt:lpstr>Arial Unicode MS</vt:lpstr>
      <vt:lpstr>等线</vt:lpstr>
      <vt:lpstr>Office 主题​​</vt:lpstr>
      <vt:lpstr>Photoshop.Image.13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Fan youhong</dc:creator>
  <cp:lastModifiedBy>Administrator</cp:lastModifiedBy>
  <cp:revision>135</cp:revision>
  <dcterms:created xsi:type="dcterms:W3CDTF">2022-05-15T03:50:00Z</dcterms:created>
  <dcterms:modified xsi:type="dcterms:W3CDTF">2026-02-27T07:56:47Z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  <property fmtid="{D5CDD505-2E9C-101B-9397-08002B2CF9AE}" pid="3" name="ICV">
    <vt:lpwstr>AAE4E1F8DBD14B96B92F05934DB164CE_13</vt:lpwstr>
  </property>
</Properties>
</file>