
<file path=[Content_Types].xml><?xml version="1.0" encoding="utf-8"?>
<Types xmlns="http://schemas.openxmlformats.org/package/2006/content-types">
  <Default Extension="vml" ContentType="application/vnd.openxmlformats-officedocument.vmlDrawing"/>
  <Default Extension="bin" ContentType="application/vnd.openxmlformats-officedocument.oleObject"/>
  <Default Extension="wmf" ContentType="image/x-wmf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8" r:id="rId8"/>
    <p:sldId id="270" r:id="rId9"/>
    <p:sldId id="271" r:id="rId10"/>
    <p:sldId id="272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2000" cy="6858000"/>
  <p:notesSz cx="6858000" cy="12192000"/>
  <p:embeddedFontLst>
    <p:embeddedFont>
      <p:font typeface="Calibri" panose="020F0502020204030204" charset="0"/>
      <p:regular r:id="rId23"/>
      <p:bold r:id="rId24"/>
      <p:italic r:id="rId25"/>
      <p:boldItalic r:id="rId26"/>
    </p:embeddedFont>
    <p:embeddedFont>
      <p:font typeface="MiSans" pitchFamily="34" charset="-122"/>
      <p:regular r:id="rId27"/>
    </p:embeddedFont>
    <p:embeddedFont>
      <p:font typeface="MiSans" pitchFamily="34" charset="-120"/>
      <p:regular r:id="rId28"/>
    </p:embeddedFont>
    <p:embeddedFont>
      <p:font typeface="Alimama ShuHeiTi" pitchFamily="34" charset="-122"/>
      <p:bold r:id="rId29"/>
    </p:embeddedFont>
    <p:embeddedFont>
      <p:font typeface="Alimama ShuHeiTi" pitchFamily="34" charset="-120"/>
      <p:bold r:id="rId30"/>
    </p:embeddedFont>
    <p:embeddedFont>
      <p:font typeface="微软雅黑" panose="020B0503020204020204" charset="-122"/>
      <p:regular r:id="rId31"/>
    </p:embeddedFont>
    <p:embeddedFont>
      <p:font typeface="Arial Black" panose="020B0A04020102020204" charset="0"/>
      <p:bold r:id="rId32"/>
    </p:embeddedFont>
    <p:embeddedFont>
      <p:font typeface="黑体" panose="02010609060101010101" charset="-122"/>
      <p:regular r:id="rId3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3" Type="http://schemas.openxmlformats.org/officeDocument/2006/relationships/font" Target="fonts/font11.fntdata"/><Relationship Id="rId32" Type="http://schemas.openxmlformats.org/officeDocument/2006/relationships/font" Target="fonts/font10.fntdata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5" Type="http://schemas.openxmlformats.org/officeDocument/2006/relationships/vmlDrawing" Target="../drawings/vmlDrawing1.vml"/><Relationship Id="rId14" Type="http://schemas.openxmlformats.org/officeDocument/2006/relationships/image" Target="../media/image1.wmf"/><Relationship Id="rId13" Type="http://schemas.openxmlformats.org/officeDocument/2006/relationships/oleObject" Target="../embeddings/oleObject1.bin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2043485"/>
            <a:ext cx="10515600" cy="41334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93E1F85-D2B9-460D-9FCE-E4BAF7E8780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9978F963-ED82-42A9-A6CF-4CFC07FC1FD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0" y="0"/>
            <a:ext cx="12208565" cy="997200"/>
            <a:chOff x="0" y="0"/>
            <a:chExt cx="12208565" cy="9972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" name="对象 8"/>
            <p:cNvGraphicFramePr>
              <a:graphicFrameLocks noChangeAspect="1"/>
            </p:cNvGraphicFramePr>
            <p:nvPr/>
          </p:nvGraphicFramePr>
          <p:xfrm>
            <a:off x="0" y="0"/>
            <a:ext cx="10661650" cy="9969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" name="Image" r:id="rId13" imgW="33318450" imgH="3114675" progId="Photoshop.Image.13">
                    <p:embed/>
                  </p:oleObj>
                </mc:Choice>
                <mc:Fallback>
                  <p:oleObj name="Image" r:id="rId13" imgW="33318450" imgH="3114675" progId="Photoshop.Image.13">
                    <p:embed/>
                    <p:pic>
                      <p:nvPicPr>
                        <p:cNvPr id="0" name="对象 4"/>
                        <p:cNvPicPr/>
                        <p:nvPr/>
                      </p:nvPicPr>
                      <p:blipFill>
                        <a:blip r:embed="rId14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0661650" cy="99695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矩形 9"/>
            <p:cNvSpPr/>
            <p:nvPr/>
          </p:nvSpPr>
          <p:spPr>
            <a:xfrm>
              <a:off x="1623115" y="0"/>
              <a:ext cx="10585450" cy="997200"/>
            </a:xfrm>
            <a:prstGeom prst="rect">
              <a:avLst/>
            </a:prstGeom>
            <a:solidFill>
              <a:srgbClr val="7A3B9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标题占位符 1"/>
          <p:cNvSpPr>
            <a:spLocks noGrp="1"/>
          </p:cNvSpPr>
          <p:nvPr>
            <p:ph type="title"/>
          </p:nvPr>
        </p:nvSpPr>
        <p:spPr>
          <a:xfrm>
            <a:off x="1769165" y="57336"/>
            <a:ext cx="10422835" cy="9203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11" name="文本框 10"/>
          <p:cNvSpPr txBox="1"/>
          <p:nvPr/>
        </p:nvSpPr>
        <p:spPr>
          <a:xfrm>
            <a:off x="838200" y="1309516"/>
            <a:ext cx="1051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 sz="2800" dirty="0">
              <a:solidFill>
                <a:srgbClr val="8814C6"/>
              </a:solidFill>
              <a:latin typeface="+mj-ea"/>
              <a:ea typeface="+mj-ea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3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SzPct val="80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j-ea"/>
          <a:ea typeface="+mj-ea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j-ea"/>
          <a:ea typeface="+mj-ea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j-ea"/>
          <a:ea typeface="+mj-ea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500"/>
        </a:spcBef>
        <a:buSzPct val="80000"/>
        <a:buFont typeface="Wingdings" panose="05000000000000000000" pitchFamily="2" charset="2"/>
        <a:buChar char="n"/>
        <a:defRPr sz="1800" kern="1200">
          <a:solidFill>
            <a:schemeClr val="tx1"/>
          </a:solidFill>
          <a:latin typeface="+mj-ea"/>
          <a:ea typeface="+mj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5" Type="http://schemas.openxmlformats.org/officeDocument/2006/relationships/notesSlide" Target="../notesSlides/notesSlide12.xml"/><Relationship Id="rId14" Type="http://schemas.openxmlformats.org/officeDocument/2006/relationships/slideLayout" Target="../slideLayouts/slideLayout12.xml"/><Relationship Id="rId13" Type="http://schemas.openxmlformats.org/officeDocument/2006/relationships/image" Target="../media/image2.jpeg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2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384175" y="1054100"/>
            <a:ext cx="2759075" cy="501650"/>
          </a:xfrm>
          <a:custGeom>
            <a:avLst/>
            <a:gdLst/>
            <a:ahLst/>
            <a:cxnLst/>
            <a:rect l="l" t="t" r="r" b="b"/>
            <a:pathLst>
              <a:path w="2759075" h="501650">
                <a:moveTo>
                  <a:pt x="250825" y="0"/>
                </a:moveTo>
                <a:lnTo>
                  <a:pt x="2508250" y="0"/>
                </a:lnTo>
                <a:cubicBezTo>
                  <a:pt x="2646777" y="0"/>
                  <a:pt x="2759075" y="112298"/>
                  <a:pt x="2759075" y="250825"/>
                </a:cubicBezTo>
                <a:lnTo>
                  <a:pt x="2759075" y="250825"/>
                </a:lnTo>
                <a:cubicBezTo>
                  <a:pt x="2759075" y="389352"/>
                  <a:pt x="2646777" y="501650"/>
                  <a:pt x="2508250" y="501650"/>
                </a:cubicBezTo>
                <a:lnTo>
                  <a:pt x="250825" y="501650"/>
                </a:lnTo>
                <a:cubicBezTo>
                  <a:pt x="112391" y="501650"/>
                  <a:pt x="0" y="389259"/>
                  <a:pt x="0" y="250825"/>
                </a:cubicBezTo>
                <a:lnTo>
                  <a:pt x="0" y="250825"/>
                </a:lnTo>
                <a:cubicBezTo>
                  <a:pt x="0" y="112391"/>
                  <a:pt x="112391" y="0"/>
                  <a:pt x="250825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15950" y="1190625"/>
            <a:ext cx="2379563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kern="0" spc="68" dirty="0">
                <a:solidFill>
                  <a:srgbClr val="5F9EAC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ARTIFICIAL INTELLIGENCE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092325"/>
            <a:ext cx="118872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人工智能的</a:t>
            </a:r>
            <a:endParaRPr lang="en-US" sz="72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7" name="Text 4"/>
          <p:cNvSpPr/>
          <p:nvPr/>
        </p:nvSpPr>
        <p:spPr>
          <a:xfrm>
            <a:off x="381000" y="3159125"/>
            <a:ext cx="11887200" cy="914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72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"燃料"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378325"/>
            <a:ext cx="1524000" cy="57150"/>
          </a:xfrm>
          <a:custGeom>
            <a:avLst/>
            <a:gdLst/>
            <a:ahLst/>
            <a:cxnLst/>
            <a:rect l="l" t="t" r="r" b="b"/>
            <a:pathLst>
              <a:path w="1524000" h="57150">
                <a:moveTo>
                  <a:pt x="0" y="0"/>
                </a:moveTo>
                <a:lnTo>
                  <a:pt x="1524000" y="0"/>
                </a:lnTo>
                <a:lnTo>
                  <a:pt x="1524000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9" name="Text 6"/>
          <p:cNvSpPr/>
          <p:nvPr/>
        </p:nvSpPr>
        <p:spPr>
          <a:xfrm>
            <a:off x="381000" y="4816475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kern="0" spc="68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驱动AI发展的核心要素</a:t>
            </a:r>
            <a:endParaRPr lang="en-US" sz="2700" kern="0" spc="68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9"/>
          <p:cNvSpPr/>
          <p:nvPr/>
        </p:nvSpPr>
        <p:spPr>
          <a:xfrm>
            <a:off x="11163300" y="59055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3" name="Shape 10"/>
          <p:cNvSpPr/>
          <p:nvPr/>
        </p:nvSpPr>
        <p:spPr>
          <a:xfrm>
            <a:off x="11430000" y="59055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14" name="Shape 11"/>
          <p:cNvSpPr/>
          <p:nvPr/>
        </p:nvSpPr>
        <p:spPr>
          <a:xfrm>
            <a:off x="11696700" y="5905500"/>
            <a:ext cx="114300" cy="114300"/>
          </a:xfrm>
          <a:custGeom>
            <a:avLst/>
            <a:gdLst/>
            <a:ahLst/>
            <a:cxnLst/>
            <a:rect l="l" t="t" r="r" b="b"/>
            <a:pathLst>
              <a:path w="114300" h="114300">
                <a:moveTo>
                  <a:pt x="57150" y="0"/>
                </a:moveTo>
                <a:lnTo>
                  <a:pt x="57150" y="0"/>
                </a:lnTo>
                <a:cubicBezTo>
                  <a:pt x="88692" y="0"/>
                  <a:pt x="114300" y="25608"/>
                  <a:pt x="114300" y="57150"/>
                </a:cubicBezTo>
                <a:lnTo>
                  <a:pt x="114300" y="57150"/>
                </a:lnTo>
                <a:cubicBezTo>
                  <a:pt x="114300" y="88692"/>
                  <a:pt x="88692" y="114300"/>
                  <a:pt x="5715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E2E8F0">
              <a:alpha val="50196"/>
            </a:srgbClr>
          </a:solidFill>
        </p:spPr>
      </p:sp>
      <p:pic>
        <p:nvPicPr>
          <p:cNvPr id="10" name="图片 9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9144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" name="Shape 1"/>
          <p:cNvSpPr/>
          <p:nvPr/>
        </p:nvSpPr>
        <p:spPr>
          <a:xfrm>
            <a:off x="514350" y="104775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65484" y="8930"/>
                </a:moveTo>
                <a:cubicBezTo>
                  <a:pt x="65484" y="3981"/>
                  <a:pt x="61503" y="0"/>
                  <a:pt x="56555" y="0"/>
                </a:cubicBezTo>
                <a:cubicBezTo>
                  <a:pt x="51606" y="0"/>
                  <a:pt x="47625" y="3981"/>
                  <a:pt x="47625" y="8930"/>
                </a:cubicBezTo>
                <a:lnTo>
                  <a:pt x="47625" y="23812"/>
                </a:lnTo>
                <a:cubicBezTo>
                  <a:pt x="34491" y="23812"/>
                  <a:pt x="23812" y="34491"/>
                  <a:pt x="23812" y="47625"/>
                </a:cubicBezTo>
                <a:lnTo>
                  <a:pt x="8930" y="47625"/>
                </a:lnTo>
                <a:cubicBezTo>
                  <a:pt x="3981" y="47625"/>
                  <a:pt x="0" y="51606"/>
                  <a:pt x="0" y="56555"/>
                </a:cubicBezTo>
                <a:cubicBezTo>
                  <a:pt x="0" y="61503"/>
                  <a:pt x="3981" y="65484"/>
                  <a:pt x="8930" y="65484"/>
                </a:cubicBezTo>
                <a:lnTo>
                  <a:pt x="23812" y="65484"/>
                </a:lnTo>
                <a:lnTo>
                  <a:pt x="23812" y="86320"/>
                </a:lnTo>
                <a:lnTo>
                  <a:pt x="8930" y="86320"/>
                </a:lnTo>
                <a:cubicBezTo>
                  <a:pt x="3981" y="86320"/>
                  <a:pt x="0" y="90301"/>
                  <a:pt x="0" y="95250"/>
                </a:cubicBezTo>
                <a:cubicBezTo>
                  <a:pt x="0" y="100199"/>
                  <a:pt x="3981" y="104180"/>
                  <a:pt x="8930" y="104180"/>
                </a:cubicBezTo>
                <a:lnTo>
                  <a:pt x="23812" y="104180"/>
                </a:lnTo>
                <a:lnTo>
                  <a:pt x="23812" y="125016"/>
                </a:lnTo>
                <a:lnTo>
                  <a:pt x="8930" y="125016"/>
                </a:lnTo>
                <a:cubicBezTo>
                  <a:pt x="3981" y="125016"/>
                  <a:pt x="0" y="128997"/>
                  <a:pt x="0" y="133945"/>
                </a:cubicBezTo>
                <a:cubicBezTo>
                  <a:pt x="0" y="138894"/>
                  <a:pt x="3981" y="142875"/>
                  <a:pt x="8930" y="142875"/>
                </a:cubicBezTo>
                <a:lnTo>
                  <a:pt x="23812" y="142875"/>
                </a:lnTo>
                <a:cubicBezTo>
                  <a:pt x="23812" y="156009"/>
                  <a:pt x="34491" y="166688"/>
                  <a:pt x="47625" y="166688"/>
                </a:cubicBezTo>
                <a:lnTo>
                  <a:pt x="47625" y="181570"/>
                </a:lnTo>
                <a:cubicBezTo>
                  <a:pt x="47625" y="186519"/>
                  <a:pt x="51606" y="190500"/>
                  <a:pt x="56555" y="190500"/>
                </a:cubicBezTo>
                <a:cubicBezTo>
                  <a:pt x="61503" y="190500"/>
                  <a:pt x="65484" y="186519"/>
                  <a:pt x="65484" y="181570"/>
                </a:cubicBezTo>
                <a:lnTo>
                  <a:pt x="65484" y="166688"/>
                </a:lnTo>
                <a:lnTo>
                  <a:pt x="86320" y="166688"/>
                </a:lnTo>
                <a:lnTo>
                  <a:pt x="86320" y="181570"/>
                </a:lnTo>
                <a:cubicBezTo>
                  <a:pt x="86320" y="186519"/>
                  <a:pt x="90301" y="190500"/>
                  <a:pt x="95250" y="190500"/>
                </a:cubicBezTo>
                <a:cubicBezTo>
                  <a:pt x="100199" y="190500"/>
                  <a:pt x="104180" y="186519"/>
                  <a:pt x="104180" y="181570"/>
                </a:cubicBezTo>
                <a:lnTo>
                  <a:pt x="104180" y="166688"/>
                </a:lnTo>
                <a:lnTo>
                  <a:pt x="125016" y="166688"/>
                </a:lnTo>
                <a:lnTo>
                  <a:pt x="125016" y="181570"/>
                </a:lnTo>
                <a:cubicBezTo>
                  <a:pt x="125016" y="186519"/>
                  <a:pt x="128997" y="190500"/>
                  <a:pt x="133945" y="190500"/>
                </a:cubicBezTo>
                <a:cubicBezTo>
                  <a:pt x="138894" y="190500"/>
                  <a:pt x="142875" y="186519"/>
                  <a:pt x="142875" y="181570"/>
                </a:cubicBezTo>
                <a:lnTo>
                  <a:pt x="142875" y="166688"/>
                </a:lnTo>
                <a:cubicBezTo>
                  <a:pt x="156009" y="166688"/>
                  <a:pt x="166688" y="156009"/>
                  <a:pt x="166688" y="142875"/>
                </a:cubicBezTo>
                <a:lnTo>
                  <a:pt x="181570" y="142875"/>
                </a:lnTo>
                <a:cubicBezTo>
                  <a:pt x="186519" y="142875"/>
                  <a:pt x="190500" y="138894"/>
                  <a:pt x="190500" y="133945"/>
                </a:cubicBezTo>
                <a:cubicBezTo>
                  <a:pt x="190500" y="128997"/>
                  <a:pt x="186519" y="125016"/>
                  <a:pt x="181570" y="125016"/>
                </a:cubicBezTo>
                <a:lnTo>
                  <a:pt x="166688" y="125016"/>
                </a:lnTo>
                <a:lnTo>
                  <a:pt x="166688" y="104180"/>
                </a:lnTo>
                <a:lnTo>
                  <a:pt x="181570" y="104180"/>
                </a:lnTo>
                <a:cubicBezTo>
                  <a:pt x="186519" y="104180"/>
                  <a:pt x="190500" y="100199"/>
                  <a:pt x="190500" y="95250"/>
                </a:cubicBezTo>
                <a:cubicBezTo>
                  <a:pt x="190500" y="90301"/>
                  <a:pt x="186519" y="86320"/>
                  <a:pt x="181570" y="86320"/>
                </a:cubicBezTo>
                <a:lnTo>
                  <a:pt x="166688" y="86320"/>
                </a:lnTo>
                <a:lnTo>
                  <a:pt x="166688" y="65484"/>
                </a:lnTo>
                <a:lnTo>
                  <a:pt x="181570" y="65484"/>
                </a:lnTo>
                <a:cubicBezTo>
                  <a:pt x="186519" y="65484"/>
                  <a:pt x="190500" y="61503"/>
                  <a:pt x="190500" y="56555"/>
                </a:cubicBezTo>
                <a:cubicBezTo>
                  <a:pt x="190500" y="51606"/>
                  <a:pt x="186519" y="47625"/>
                  <a:pt x="181570" y="47625"/>
                </a:cubicBezTo>
                <a:lnTo>
                  <a:pt x="166688" y="47625"/>
                </a:lnTo>
                <a:cubicBezTo>
                  <a:pt x="166688" y="34491"/>
                  <a:pt x="156009" y="23812"/>
                  <a:pt x="142875" y="23812"/>
                </a:cubicBezTo>
                <a:lnTo>
                  <a:pt x="142875" y="8930"/>
                </a:lnTo>
                <a:cubicBezTo>
                  <a:pt x="142875" y="3981"/>
                  <a:pt x="138894" y="0"/>
                  <a:pt x="133945" y="0"/>
                </a:cubicBezTo>
                <a:cubicBezTo>
                  <a:pt x="128997" y="0"/>
                  <a:pt x="125016" y="3981"/>
                  <a:pt x="125016" y="8930"/>
                </a:cubicBezTo>
                <a:lnTo>
                  <a:pt x="125016" y="23812"/>
                </a:lnTo>
                <a:lnTo>
                  <a:pt x="104180" y="23812"/>
                </a:lnTo>
                <a:lnTo>
                  <a:pt x="104180" y="8930"/>
                </a:lnTo>
                <a:cubicBezTo>
                  <a:pt x="104180" y="3981"/>
                  <a:pt x="100199" y="0"/>
                  <a:pt x="95250" y="0"/>
                </a:cubicBezTo>
                <a:cubicBezTo>
                  <a:pt x="90301" y="0"/>
                  <a:pt x="86320" y="3981"/>
                  <a:pt x="86320" y="8930"/>
                </a:cubicBezTo>
                <a:lnTo>
                  <a:pt x="86320" y="23812"/>
                </a:lnTo>
                <a:lnTo>
                  <a:pt x="65484" y="23812"/>
                </a:lnTo>
                <a:lnTo>
                  <a:pt x="65484" y="8930"/>
                </a:lnTo>
                <a:close/>
                <a:moveTo>
                  <a:pt x="59531" y="47625"/>
                </a:moveTo>
                <a:lnTo>
                  <a:pt x="130969" y="47625"/>
                </a:lnTo>
                <a:cubicBezTo>
                  <a:pt x="137554" y="47625"/>
                  <a:pt x="142875" y="52946"/>
                  <a:pt x="142875" y="59531"/>
                </a:cubicBezTo>
                <a:lnTo>
                  <a:pt x="142875" y="130969"/>
                </a:lnTo>
                <a:cubicBezTo>
                  <a:pt x="142875" y="137554"/>
                  <a:pt x="137554" y="142875"/>
                  <a:pt x="130969" y="142875"/>
                </a:cubicBezTo>
                <a:lnTo>
                  <a:pt x="59531" y="142875"/>
                </a:lnTo>
                <a:cubicBezTo>
                  <a:pt x="52946" y="142875"/>
                  <a:pt x="47625" y="137554"/>
                  <a:pt x="47625" y="130969"/>
                </a:cubicBezTo>
                <a:lnTo>
                  <a:pt x="47625" y="59531"/>
                </a:lnTo>
                <a:cubicBezTo>
                  <a:pt x="47625" y="52946"/>
                  <a:pt x="52946" y="47625"/>
                  <a:pt x="59531" y="47625"/>
                </a:cubicBezTo>
                <a:close/>
                <a:moveTo>
                  <a:pt x="65484" y="65484"/>
                </a:moveTo>
                <a:lnTo>
                  <a:pt x="65484" y="125016"/>
                </a:lnTo>
                <a:lnTo>
                  <a:pt x="125016" y="125016"/>
                </a:lnTo>
                <a:lnTo>
                  <a:pt x="125016" y="65484"/>
                </a:lnTo>
                <a:lnTo>
                  <a:pt x="65484" y="65484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952500" y="1073150"/>
            <a:ext cx="34671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算力：AI的引擎</a:t>
            </a:r>
            <a:endParaRPr lang="en-US" sz="36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1000" y="1447800"/>
            <a:ext cx="1066800" cy="38100"/>
          </a:xfrm>
          <a:custGeom>
            <a:avLst/>
            <a:gdLst/>
            <a:ahLst/>
            <a:cxnLst/>
            <a:rect l="l" t="t" r="r" b="b"/>
            <a:pathLst>
              <a:path w="1066800" h="38100">
                <a:moveTo>
                  <a:pt x="0" y="0"/>
                </a:moveTo>
                <a:lnTo>
                  <a:pt x="1066800" y="0"/>
                </a:lnTo>
                <a:lnTo>
                  <a:pt x="10668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259715" y="1530350"/>
            <a:ext cx="6781800" cy="2508250"/>
          </a:xfrm>
          <a:custGeom>
            <a:avLst/>
            <a:gdLst/>
            <a:ahLst/>
            <a:cxnLst/>
            <a:rect l="l" t="t" r="r" b="b"/>
            <a:pathLst>
              <a:path w="6781800" h="2181225">
                <a:moveTo>
                  <a:pt x="38100" y="0"/>
                </a:moveTo>
                <a:lnTo>
                  <a:pt x="6667504" y="0"/>
                </a:lnTo>
                <a:cubicBezTo>
                  <a:pt x="6730628" y="0"/>
                  <a:pt x="6781800" y="51172"/>
                  <a:pt x="6781800" y="114296"/>
                </a:cubicBezTo>
                <a:lnTo>
                  <a:pt x="6781800" y="2066929"/>
                </a:lnTo>
                <a:cubicBezTo>
                  <a:pt x="6781800" y="2130053"/>
                  <a:pt x="6730628" y="2181225"/>
                  <a:pt x="6667504" y="2181225"/>
                </a:cubicBezTo>
                <a:lnTo>
                  <a:pt x="38100" y="2181225"/>
                </a:lnTo>
                <a:cubicBezTo>
                  <a:pt x="17072" y="2181225"/>
                  <a:pt x="0" y="2164153"/>
                  <a:pt x="0" y="2143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221615" y="1857375"/>
            <a:ext cx="38100" cy="2181225"/>
          </a:xfrm>
          <a:custGeom>
            <a:avLst/>
            <a:gdLst/>
            <a:ahLst/>
            <a:cxnLst/>
            <a:rect l="l" t="t" r="r" b="b"/>
            <a:pathLst>
              <a:path w="38100" h="2181225">
                <a:moveTo>
                  <a:pt x="38100" y="0"/>
                </a:moveTo>
                <a:lnTo>
                  <a:pt x="38100" y="0"/>
                </a:lnTo>
                <a:lnTo>
                  <a:pt x="38100" y="2181225"/>
                </a:lnTo>
                <a:lnTo>
                  <a:pt x="38100" y="2181225"/>
                </a:lnTo>
                <a:cubicBezTo>
                  <a:pt x="17072" y="2181225"/>
                  <a:pt x="0" y="2164153"/>
                  <a:pt x="0" y="214312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8" name="Shape 6"/>
          <p:cNvSpPr/>
          <p:nvPr/>
        </p:nvSpPr>
        <p:spPr>
          <a:xfrm>
            <a:off x="388144" y="1733550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23812" y="11906"/>
                </a:moveTo>
                <a:cubicBezTo>
                  <a:pt x="10678" y="11906"/>
                  <a:pt x="0" y="22585"/>
                  <a:pt x="0" y="35719"/>
                </a:cubicBezTo>
                <a:lnTo>
                  <a:pt x="0" y="59531"/>
                </a:lnTo>
                <a:cubicBezTo>
                  <a:pt x="0" y="72665"/>
                  <a:pt x="10678" y="83344"/>
                  <a:pt x="23812" y="83344"/>
                </a:cubicBezTo>
                <a:lnTo>
                  <a:pt x="142875" y="83344"/>
                </a:lnTo>
                <a:cubicBezTo>
                  <a:pt x="156009" y="83344"/>
                  <a:pt x="166688" y="72665"/>
                  <a:pt x="166688" y="59531"/>
                </a:cubicBezTo>
                <a:lnTo>
                  <a:pt x="166688" y="35719"/>
                </a:lnTo>
                <a:cubicBezTo>
                  <a:pt x="166688" y="22585"/>
                  <a:pt x="156009" y="11906"/>
                  <a:pt x="142875" y="11906"/>
                </a:cubicBezTo>
                <a:lnTo>
                  <a:pt x="23812" y="11906"/>
                </a:lnTo>
                <a:close/>
                <a:moveTo>
                  <a:pt x="104180" y="38695"/>
                </a:moveTo>
                <a:cubicBezTo>
                  <a:pt x="109108" y="38695"/>
                  <a:pt x="113109" y="42697"/>
                  <a:pt x="113109" y="47625"/>
                </a:cubicBezTo>
                <a:cubicBezTo>
                  <a:pt x="113109" y="52553"/>
                  <a:pt x="109108" y="56555"/>
                  <a:pt x="104180" y="56555"/>
                </a:cubicBezTo>
                <a:cubicBezTo>
                  <a:pt x="99251" y="56555"/>
                  <a:pt x="95250" y="52553"/>
                  <a:pt x="95250" y="47625"/>
                </a:cubicBezTo>
                <a:cubicBezTo>
                  <a:pt x="95250" y="42697"/>
                  <a:pt x="99251" y="38695"/>
                  <a:pt x="104180" y="38695"/>
                </a:cubicBezTo>
                <a:close/>
                <a:moveTo>
                  <a:pt x="125016" y="47625"/>
                </a:moveTo>
                <a:cubicBezTo>
                  <a:pt x="125016" y="42697"/>
                  <a:pt x="129017" y="38695"/>
                  <a:pt x="133945" y="38695"/>
                </a:cubicBezTo>
                <a:cubicBezTo>
                  <a:pt x="138874" y="38695"/>
                  <a:pt x="142875" y="42697"/>
                  <a:pt x="142875" y="47625"/>
                </a:cubicBezTo>
                <a:cubicBezTo>
                  <a:pt x="142875" y="52553"/>
                  <a:pt x="138874" y="56555"/>
                  <a:pt x="133945" y="56555"/>
                </a:cubicBezTo>
                <a:cubicBezTo>
                  <a:pt x="129017" y="56555"/>
                  <a:pt x="125016" y="52553"/>
                  <a:pt x="125016" y="47625"/>
                </a:cubicBezTo>
                <a:close/>
                <a:moveTo>
                  <a:pt x="23812" y="107156"/>
                </a:moveTo>
                <a:cubicBezTo>
                  <a:pt x="10678" y="107156"/>
                  <a:pt x="0" y="117835"/>
                  <a:pt x="0" y="130969"/>
                </a:cubicBezTo>
                <a:lnTo>
                  <a:pt x="0" y="154781"/>
                </a:lnTo>
                <a:cubicBezTo>
                  <a:pt x="0" y="167915"/>
                  <a:pt x="10678" y="178594"/>
                  <a:pt x="23812" y="178594"/>
                </a:cubicBezTo>
                <a:lnTo>
                  <a:pt x="142875" y="178594"/>
                </a:lnTo>
                <a:cubicBezTo>
                  <a:pt x="156009" y="178594"/>
                  <a:pt x="166688" y="167915"/>
                  <a:pt x="166688" y="154781"/>
                </a:cubicBezTo>
                <a:lnTo>
                  <a:pt x="166688" y="130969"/>
                </a:lnTo>
                <a:cubicBezTo>
                  <a:pt x="166688" y="117835"/>
                  <a:pt x="156009" y="107156"/>
                  <a:pt x="142875" y="107156"/>
                </a:cubicBezTo>
                <a:lnTo>
                  <a:pt x="23812" y="107156"/>
                </a:lnTo>
                <a:close/>
                <a:moveTo>
                  <a:pt x="104180" y="133945"/>
                </a:moveTo>
                <a:cubicBezTo>
                  <a:pt x="109108" y="133945"/>
                  <a:pt x="113109" y="137947"/>
                  <a:pt x="113109" y="142875"/>
                </a:cubicBezTo>
                <a:cubicBezTo>
                  <a:pt x="113109" y="147803"/>
                  <a:pt x="109108" y="151805"/>
                  <a:pt x="104180" y="151805"/>
                </a:cubicBezTo>
                <a:cubicBezTo>
                  <a:pt x="99251" y="151805"/>
                  <a:pt x="95250" y="147803"/>
                  <a:pt x="95250" y="142875"/>
                </a:cubicBezTo>
                <a:cubicBezTo>
                  <a:pt x="95250" y="137947"/>
                  <a:pt x="99251" y="133945"/>
                  <a:pt x="104180" y="133945"/>
                </a:cubicBezTo>
                <a:close/>
                <a:moveTo>
                  <a:pt x="125016" y="142875"/>
                </a:moveTo>
                <a:cubicBezTo>
                  <a:pt x="125016" y="137947"/>
                  <a:pt x="129017" y="133945"/>
                  <a:pt x="133945" y="133945"/>
                </a:cubicBezTo>
                <a:cubicBezTo>
                  <a:pt x="138874" y="133945"/>
                  <a:pt x="142875" y="137947"/>
                  <a:pt x="142875" y="142875"/>
                </a:cubicBezTo>
                <a:cubicBezTo>
                  <a:pt x="142875" y="147803"/>
                  <a:pt x="138874" y="151805"/>
                  <a:pt x="133945" y="151805"/>
                </a:cubicBezTo>
                <a:cubicBezTo>
                  <a:pt x="129017" y="151805"/>
                  <a:pt x="125016" y="147803"/>
                  <a:pt x="125016" y="142875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9" name="Text 7"/>
          <p:cNvSpPr/>
          <p:nvPr/>
        </p:nvSpPr>
        <p:spPr>
          <a:xfrm>
            <a:off x="704850" y="1657350"/>
            <a:ext cx="63912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算力定义与分类</a:t>
            </a:r>
            <a:endParaRPr lang="en-US" sz="15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381000" y="2063750"/>
            <a:ext cx="661035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算力（Computing Power）是指计算机系统处理数据和执行计算任务的能力。在AI领域，算力决定了模型训练的速度、规模以及推理的响应时间。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316865" y="2726690"/>
            <a:ext cx="2124075" cy="1264285"/>
          </a:xfrm>
          <a:custGeom>
            <a:avLst/>
            <a:gdLst/>
            <a:ahLst/>
            <a:cxnLst/>
            <a:rect l="l" t="t" r="r" b="b"/>
            <a:pathLst>
              <a:path w="2124075" h="1076325">
                <a:moveTo>
                  <a:pt x="76204" y="0"/>
                </a:moveTo>
                <a:lnTo>
                  <a:pt x="2047871" y="0"/>
                </a:lnTo>
                <a:cubicBezTo>
                  <a:pt x="2089957" y="0"/>
                  <a:pt x="2124075" y="34118"/>
                  <a:pt x="2124075" y="76204"/>
                </a:cubicBezTo>
                <a:lnTo>
                  <a:pt x="2124075" y="1000121"/>
                </a:lnTo>
                <a:cubicBezTo>
                  <a:pt x="2124075" y="1042207"/>
                  <a:pt x="2089957" y="1076325"/>
                  <a:pt x="204787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1250950" y="2751455"/>
            <a:ext cx="257175" cy="302895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0" y="150019"/>
                </a:moveTo>
                <a:cubicBezTo>
                  <a:pt x="0" y="185514"/>
                  <a:pt x="28798" y="214313"/>
                  <a:pt x="64294" y="214313"/>
                </a:cubicBezTo>
                <a:lnTo>
                  <a:pt x="200025" y="214313"/>
                </a:lnTo>
                <a:cubicBezTo>
                  <a:pt x="231591" y="214313"/>
                  <a:pt x="257175" y="188729"/>
                  <a:pt x="257175" y="157163"/>
                </a:cubicBezTo>
                <a:cubicBezTo>
                  <a:pt x="257175" y="134124"/>
                  <a:pt x="243557" y="114255"/>
                  <a:pt x="223912" y="105236"/>
                </a:cubicBezTo>
                <a:cubicBezTo>
                  <a:pt x="226903" y="99387"/>
                  <a:pt x="228600" y="92735"/>
                  <a:pt x="228600" y="85725"/>
                </a:cubicBezTo>
                <a:cubicBezTo>
                  <a:pt x="228600" y="62061"/>
                  <a:pt x="209401" y="42863"/>
                  <a:pt x="185738" y="42863"/>
                </a:cubicBezTo>
                <a:cubicBezTo>
                  <a:pt x="177835" y="42863"/>
                  <a:pt x="170468" y="45006"/>
                  <a:pt x="164128" y="48711"/>
                </a:cubicBezTo>
                <a:cubicBezTo>
                  <a:pt x="153367" y="28262"/>
                  <a:pt x="131891" y="14288"/>
                  <a:pt x="107156" y="14288"/>
                </a:cubicBezTo>
                <a:cubicBezTo>
                  <a:pt x="71661" y="14288"/>
                  <a:pt x="42863" y="43086"/>
                  <a:pt x="42863" y="78581"/>
                </a:cubicBezTo>
                <a:cubicBezTo>
                  <a:pt x="42863" y="82153"/>
                  <a:pt x="43175" y="85680"/>
                  <a:pt x="43711" y="89074"/>
                </a:cubicBezTo>
                <a:cubicBezTo>
                  <a:pt x="18306" y="97646"/>
                  <a:pt x="0" y="121712"/>
                  <a:pt x="0" y="150019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3" name="Text 11"/>
          <p:cNvSpPr/>
          <p:nvPr/>
        </p:nvSpPr>
        <p:spPr>
          <a:xfrm>
            <a:off x="360045" y="3136901"/>
            <a:ext cx="2047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云端算力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359728" y="3530603"/>
            <a:ext cx="20383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AWS/Azure/GCP等云服务商提供弹性可扩展的计算资源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2519045" y="2729230"/>
            <a:ext cx="2124075" cy="1261745"/>
          </a:xfrm>
          <a:custGeom>
            <a:avLst/>
            <a:gdLst/>
            <a:ahLst/>
            <a:cxnLst/>
            <a:rect l="l" t="t" r="r" b="b"/>
            <a:pathLst>
              <a:path w="2124075" h="1076325">
                <a:moveTo>
                  <a:pt x="76204" y="0"/>
                </a:moveTo>
                <a:lnTo>
                  <a:pt x="2047871" y="0"/>
                </a:lnTo>
                <a:cubicBezTo>
                  <a:pt x="2089957" y="0"/>
                  <a:pt x="2124075" y="34118"/>
                  <a:pt x="2124075" y="76204"/>
                </a:cubicBezTo>
                <a:lnTo>
                  <a:pt x="2124075" y="1000121"/>
                </a:lnTo>
                <a:cubicBezTo>
                  <a:pt x="2124075" y="1042207"/>
                  <a:pt x="2089957" y="1076325"/>
                  <a:pt x="204787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3453368" y="2825750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10728" y="39291"/>
                </a:moveTo>
                <a:lnTo>
                  <a:pt x="146447" y="39291"/>
                </a:lnTo>
                <a:lnTo>
                  <a:pt x="146447" y="60722"/>
                </a:lnTo>
                <a:lnTo>
                  <a:pt x="110728" y="60722"/>
                </a:lnTo>
                <a:lnTo>
                  <a:pt x="110728" y="39291"/>
                </a:lnTo>
                <a:close/>
                <a:moveTo>
                  <a:pt x="107156" y="14288"/>
                </a:moveTo>
                <a:cubicBezTo>
                  <a:pt x="95324" y="14288"/>
                  <a:pt x="85725" y="23887"/>
                  <a:pt x="85725" y="35719"/>
                </a:cubicBezTo>
                <a:lnTo>
                  <a:pt x="85725" y="64294"/>
                </a:lnTo>
                <a:cubicBezTo>
                  <a:pt x="85725" y="76126"/>
                  <a:pt x="95324" y="85725"/>
                  <a:pt x="107156" y="85725"/>
                </a:cubicBezTo>
                <a:lnTo>
                  <a:pt x="114300" y="85725"/>
                </a:lnTo>
                <a:lnTo>
                  <a:pt x="114300" y="100013"/>
                </a:lnTo>
                <a:lnTo>
                  <a:pt x="14288" y="100013"/>
                </a:lnTo>
                <a:cubicBezTo>
                  <a:pt x="6385" y="100013"/>
                  <a:pt x="0" y="106397"/>
                  <a:pt x="0" y="114300"/>
                </a:cubicBezTo>
                <a:cubicBezTo>
                  <a:pt x="0" y="122203"/>
                  <a:pt x="6385" y="128588"/>
                  <a:pt x="14288" y="128588"/>
                </a:cubicBezTo>
                <a:lnTo>
                  <a:pt x="57150" y="128588"/>
                </a:lnTo>
                <a:lnTo>
                  <a:pt x="57150" y="142875"/>
                </a:lnTo>
                <a:lnTo>
                  <a:pt x="50006" y="142875"/>
                </a:lnTo>
                <a:cubicBezTo>
                  <a:pt x="38174" y="142875"/>
                  <a:pt x="28575" y="152474"/>
                  <a:pt x="28575" y="164306"/>
                </a:cubicBezTo>
                <a:lnTo>
                  <a:pt x="28575" y="192881"/>
                </a:lnTo>
                <a:cubicBezTo>
                  <a:pt x="28575" y="204713"/>
                  <a:pt x="38174" y="214313"/>
                  <a:pt x="50006" y="214313"/>
                </a:cubicBezTo>
                <a:lnTo>
                  <a:pt x="92869" y="214313"/>
                </a:lnTo>
                <a:cubicBezTo>
                  <a:pt x="104701" y="214313"/>
                  <a:pt x="114300" y="204713"/>
                  <a:pt x="114300" y="192881"/>
                </a:cubicBezTo>
                <a:lnTo>
                  <a:pt x="114300" y="164306"/>
                </a:lnTo>
                <a:cubicBezTo>
                  <a:pt x="114300" y="152474"/>
                  <a:pt x="104701" y="142875"/>
                  <a:pt x="92869" y="142875"/>
                </a:cubicBezTo>
                <a:lnTo>
                  <a:pt x="85725" y="142875"/>
                </a:lnTo>
                <a:lnTo>
                  <a:pt x="85725" y="128588"/>
                </a:lnTo>
                <a:lnTo>
                  <a:pt x="171450" y="128588"/>
                </a:lnTo>
                <a:lnTo>
                  <a:pt x="171450" y="142875"/>
                </a:lnTo>
                <a:lnTo>
                  <a:pt x="164306" y="142875"/>
                </a:lnTo>
                <a:cubicBezTo>
                  <a:pt x="152474" y="142875"/>
                  <a:pt x="142875" y="152474"/>
                  <a:pt x="142875" y="164306"/>
                </a:cubicBezTo>
                <a:lnTo>
                  <a:pt x="142875" y="192881"/>
                </a:lnTo>
                <a:cubicBezTo>
                  <a:pt x="142875" y="204713"/>
                  <a:pt x="152474" y="214313"/>
                  <a:pt x="164306" y="214313"/>
                </a:cubicBezTo>
                <a:lnTo>
                  <a:pt x="207169" y="214313"/>
                </a:lnTo>
                <a:cubicBezTo>
                  <a:pt x="219001" y="214313"/>
                  <a:pt x="228600" y="204713"/>
                  <a:pt x="228600" y="192881"/>
                </a:cubicBezTo>
                <a:lnTo>
                  <a:pt x="228600" y="164306"/>
                </a:lnTo>
                <a:cubicBezTo>
                  <a:pt x="228600" y="152474"/>
                  <a:pt x="219001" y="142875"/>
                  <a:pt x="207169" y="142875"/>
                </a:cubicBezTo>
                <a:lnTo>
                  <a:pt x="200025" y="142875"/>
                </a:lnTo>
                <a:lnTo>
                  <a:pt x="200025" y="128588"/>
                </a:lnTo>
                <a:lnTo>
                  <a:pt x="242888" y="128588"/>
                </a:lnTo>
                <a:cubicBezTo>
                  <a:pt x="250790" y="128588"/>
                  <a:pt x="257175" y="122203"/>
                  <a:pt x="257175" y="114300"/>
                </a:cubicBezTo>
                <a:cubicBezTo>
                  <a:pt x="257175" y="106397"/>
                  <a:pt x="250790" y="100013"/>
                  <a:pt x="242888" y="100013"/>
                </a:cubicBezTo>
                <a:lnTo>
                  <a:pt x="142875" y="100013"/>
                </a:lnTo>
                <a:lnTo>
                  <a:pt x="142875" y="85725"/>
                </a:lnTo>
                <a:lnTo>
                  <a:pt x="150019" y="85725"/>
                </a:lnTo>
                <a:cubicBezTo>
                  <a:pt x="161851" y="85725"/>
                  <a:pt x="171450" y="76126"/>
                  <a:pt x="171450" y="64294"/>
                </a:cubicBezTo>
                <a:lnTo>
                  <a:pt x="171450" y="35719"/>
                </a:lnTo>
                <a:cubicBezTo>
                  <a:pt x="171450" y="23887"/>
                  <a:pt x="161851" y="14288"/>
                  <a:pt x="150019" y="14288"/>
                </a:cubicBezTo>
                <a:lnTo>
                  <a:pt x="107156" y="14288"/>
                </a:lnTo>
                <a:close/>
                <a:moveTo>
                  <a:pt x="200025" y="167878"/>
                </a:moveTo>
                <a:lnTo>
                  <a:pt x="203597" y="167878"/>
                </a:lnTo>
                <a:lnTo>
                  <a:pt x="203597" y="189309"/>
                </a:lnTo>
                <a:lnTo>
                  <a:pt x="167878" y="189309"/>
                </a:lnTo>
                <a:lnTo>
                  <a:pt x="167878" y="167878"/>
                </a:lnTo>
                <a:lnTo>
                  <a:pt x="200025" y="167878"/>
                </a:lnTo>
                <a:close/>
                <a:moveTo>
                  <a:pt x="85725" y="167878"/>
                </a:moveTo>
                <a:lnTo>
                  <a:pt x="89297" y="167878"/>
                </a:lnTo>
                <a:lnTo>
                  <a:pt x="89297" y="189309"/>
                </a:lnTo>
                <a:lnTo>
                  <a:pt x="53578" y="189309"/>
                </a:lnTo>
                <a:lnTo>
                  <a:pt x="53578" y="167878"/>
                </a:lnTo>
                <a:lnTo>
                  <a:pt x="85725" y="167878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17" name="Text 15"/>
          <p:cNvSpPr/>
          <p:nvPr/>
        </p:nvSpPr>
        <p:spPr>
          <a:xfrm>
            <a:off x="2552045" y="3136901"/>
            <a:ext cx="2047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边缘算力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561888" y="3530603"/>
            <a:ext cx="20383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部署在设备端的轻量级计算，降低延迟、保护隐私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721225" y="2686685"/>
            <a:ext cx="2124075" cy="1304290"/>
          </a:xfrm>
          <a:custGeom>
            <a:avLst/>
            <a:gdLst/>
            <a:ahLst/>
            <a:cxnLst/>
            <a:rect l="l" t="t" r="r" b="b"/>
            <a:pathLst>
              <a:path w="2124075" h="1076325">
                <a:moveTo>
                  <a:pt x="76204" y="0"/>
                </a:moveTo>
                <a:lnTo>
                  <a:pt x="2047871" y="0"/>
                </a:lnTo>
                <a:cubicBezTo>
                  <a:pt x="2089957" y="0"/>
                  <a:pt x="2124075" y="34118"/>
                  <a:pt x="2124075" y="76204"/>
                </a:cubicBezTo>
                <a:lnTo>
                  <a:pt x="2124075" y="1000121"/>
                </a:lnTo>
                <a:cubicBezTo>
                  <a:pt x="2124075" y="1042207"/>
                  <a:pt x="2089957" y="1076325"/>
                  <a:pt x="2047871" y="1076325"/>
                </a:cubicBezTo>
                <a:lnTo>
                  <a:pt x="76204" y="1076325"/>
                </a:lnTo>
                <a:cubicBezTo>
                  <a:pt x="34118" y="1076325"/>
                  <a:pt x="0" y="1042207"/>
                  <a:pt x="0" y="1000121"/>
                </a:cubicBezTo>
                <a:lnTo>
                  <a:pt x="0" y="76204"/>
                </a:lnTo>
                <a:cubicBezTo>
                  <a:pt x="0" y="34146"/>
                  <a:pt x="34146" y="0"/>
                  <a:pt x="76204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0" name="Shape 18"/>
          <p:cNvSpPr/>
          <p:nvPr/>
        </p:nvSpPr>
        <p:spPr>
          <a:xfrm>
            <a:off x="5698391" y="2825750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28575" y="0"/>
                </a:moveTo>
                <a:cubicBezTo>
                  <a:pt x="12814" y="0"/>
                  <a:pt x="0" y="12814"/>
                  <a:pt x="0" y="28575"/>
                </a:cubicBezTo>
                <a:lnTo>
                  <a:pt x="0" y="200025"/>
                </a:lnTo>
                <a:cubicBezTo>
                  <a:pt x="0" y="215786"/>
                  <a:pt x="12814" y="228600"/>
                  <a:pt x="28575" y="228600"/>
                </a:cubicBezTo>
                <a:lnTo>
                  <a:pt x="142875" y="228600"/>
                </a:lnTo>
                <a:cubicBezTo>
                  <a:pt x="158636" y="228600"/>
                  <a:pt x="171450" y="215786"/>
                  <a:pt x="171450" y="200025"/>
                </a:cubicBezTo>
                <a:lnTo>
                  <a:pt x="171450" y="28575"/>
                </a:lnTo>
                <a:cubicBezTo>
                  <a:pt x="171450" y="12814"/>
                  <a:pt x="158636" y="0"/>
                  <a:pt x="142875" y="0"/>
                </a:cubicBezTo>
                <a:lnTo>
                  <a:pt x="28575" y="0"/>
                </a:lnTo>
                <a:close/>
                <a:moveTo>
                  <a:pt x="78581" y="157163"/>
                </a:moveTo>
                <a:lnTo>
                  <a:pt x="92869" y="157163"/>
                </a:lnTo>
                <a:cubicBezTo>
                  <a:pt x="100772" y="157163"/>
                  <a:pt x="107156" y="163547"/>
                  <a:pt x="107156" y="171450"/>
                </a:cubicBezTo>
                <a:lnTo>
                  <a:pt x="107156" y="207169"/>
                </a:lnTo>
                <a:lnTo>
                  <a:pt x="64294" y="207169"/>
                </a:lnTo>
                <a:lnTo>
                  <a:pt x="64294" y="171450"/>
                </a:lnTo>
                <a:cubicBezTo>
                  <a:pt x="64294" y="163547"/>
                  <a:pt x="70678" y="157163"/>
                  <a:pt x="78581" y="157163"/>
                </a:cubicBezTo>
                <a:close/>
                <a:moveTo>
                  <a:pt x="42863" y="50006"/>
                </a:moveTo>
                <a:cubicBezTo>
                  <a:pt x="42863" y="46077"/>
                  <a:pt x="46077" y="42863"/>
                  <a:pt x="50006" y="42863"/>
                </a:cubicBezTo>
                <a:lnTo>
                  <a:pt x="64294" y="42863"/>
                </a:lnTo>
                <a:cubicBezTo>
                  <a:pt x="68223" y="42863"/>
                  <a:pt x="71438" y="46077"/>
                  <a:pt x="71438" y="50006"/>
                </a:cubicBezTo>
                <a:lnTo>
                  <a:pt x="71438" y="64294"/>
                </a:lnTo>
                <a:cubicBezTo>
                  <a:pt x="71438" y="68223"/>
                  <a:pt x="68223" y="71438"/>
                  <a:pt x="64294" y="71438"/>
                </a:cubicBezTo>
                <a:lnTo>
                  <a:pt x="50006" y="71438"/>
                </a:lnTo>
                <a:cubicBezTo>
                  <a:pt x="46077" y="71438"/>
                  <a:pt x="42863" y="68223"/>
                  <a:pt x="42863" y="64294"/>
                </a:cubicBezTo>
                <a:lnTo>
                  <a:pt x="42863" y="50006"/>
                </a:lnTo>
                <a:close/>
                <a:moveTo>
                  <a:pt x="107156" y="42863"/>
                </a:moveTo>
                <a:lnTo>
                  <a:pt x="121444" y="42863"/>
                </a:lnTo>
                <a:cubicBezTo>
                  <a:pt x="125373" y="42863"/>
                  <a:pt x="128588" y="46077"/>
                  <a:pt x="128588" y="50006"/>
                </a:cubicBezTo>
                <a:lnTo>
                  <a:pt x="128588" y="64294"/>
                </a:lnTo>
                <a:cubicBezTo>
                  <a:pt x="128588" y="68223"/>
                  <a:pt x="125373" y="71438"/>
                  <a:pt x="121444" y="71438"/>
                </a:cubicBezTo>
                <a:lnTo>
                  <a:pt x="107156" y="71438"/>
                </a:lnTo>
                <a:cubicBezTo>
                  <a:pt x="103227" y="71438"/>
                  <a:pt x="100013" y="68223"/>
                  <a:pt x="100013" y="64294"/>
                </a:cubicBezTo>
                <a:lnTo>
                  <a:pt x="100013" y="50006"/>
                </a:lnTo>
                <a:cubicBezTo>
                  <a:pt x="100013" y="46077"/>
                  <a:pt x="103227" y="42863"/>
                  <a:pt x="107156" y="42863"/>
                </a:cubicBezTo>
                <a:close/>
                <a:moveTo>
                  <a:pt x="42863" y="107156"/>
                </a:moveTo>
                <a:cubicBezTo>
                  <a:pt x="42863" y="103227"/>
                  <a:pt x="46077" y="100013"/>
                  <a:pt x="50006" y="100013"/>
                </a:cubicBezTo>
                <a:lnTo>
                  <a:pt x="64294" y="100013"/>
                </a:lnTo>
                <a:cubicBezTo>
                  <a:pt x="68223" y="100013"/>
                  <a:pt x="71438" y="103227"/>
                  <a:pt x="71438" y="107156"/>
                </a:cubicBezTo>
                <a:lnTo>
                  <a:pt x="71438" y="121444"/>
                </a:lnTo>
                <a:cubicBezTo>
                  <a:pt x="71438" y="125373"/>
                  <a:pt x="68223" y="128588"/>
                  <a:pt x="64294" y="128588"/>
                </a:cubicBezTo>
                <a:lnTo>
                  <a:pt x="50006" y="128588"/>
                </a:lnTo>
                <a:cubicBezTo>
                  <a:pt x="46077" y="128588"/>
                  <a:pt x="42863" y="125373"/>
                  <a:pt x="42863" y="121444"/>
                </a:cubicBezTo>
                <a:lnTo>
                  <a:pt x="42863" y="107156"/>
                </a:lnTo>
                <a:close/>
                <a:moveTo>
                  <a:pt x="107156" y="100013"/>
                </a:moveTo>
                <a:lnTo>
                  <a:pt x="121444" y="100013"/>
                </a:lnTo>
                <a:cubicBezTo>
                  <a:pt x="125373" y="100013"/>
                  <a:pt x="128588" y="103227"/>
                  <a:pt x="128588" y="107156"/>
                </a:cubicBezTo>
                <a:lnTo>
                  <a:pt x="128588" y="121444"/>
                </a:lnTo>
                <a:cubicBezTo>
                  <a:pt x="128588" y="125373"/>
                  <a:pt x="125373" y="128588"/>
                  <a:pt x="121444" y="128588"/>
                </a:cubicBezTo>
                <a:lnTo>
                  <a:pt x="107156" y="128588"/>
                </a:lnTo>
                <a:cubicBezTo>
                  <a:pt x="103227" y="128588"/>
                  <a:pt x="100013" y="125373"/>
                  <a:pt x="100013" y="121444"/>
                </a:cubicBezTo>
                <a:lnTo>
                  <a:pt x="100013" y="107156"/>
                </a:lnTo>
                <a:cubicBezTo>
                  <a:pt x="100013" y="103227"/>
                  <a:pt x="103227" y="100013"/>
                  <a:pt x="107156" y="100013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21" name="Text 19"/>
          <p:cNvSpPr/>
          <p:nvPr/>
        </p:nvSpPr>
        <p:spPr>
          <a:xfrm>
            <a:off x="4759286" y="3054351"/>
            <a:ext cx="20478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本地算力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4764048" y="3530603"/>
            <a:ext cx="20383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企业自建数据中心，满足数据安全与定制化需求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183515" y="4178303"/>
            <a:ext cx="6781800" cy="2124075"/>
          </a:xfrm>
          <a:custGeom>
            <a:avLst/>
            <a:gdLst/>
            <a:ahLst/>
            <a:cxnLst/>
            <a:rect l="l" t="t" r="r" b="b"/>
            <a:pathLst>
              <a:path w="6781800" h="2124075">
                <a:moveTo>
                  <a:pt x="38100" y="0"/>
                </a:moveTo>
                <a:lnTo>
                  <a:pt x="6667504" y="0"/>
                </a:lnTo>
                <a:cubicBezTo>
                  <a:pt x="6730628" y="0"/>
                  <a:pt x="6781800" y="51172"/>
                  <a:pt x="6781800" y="114296"/>
                </a:cubicBezTo>
                <a:lnTo>
                  <a:pt x="6781800" y="2009779"/>
                </a:lnTo>
                <a:cubicBezTo>
                  <a:pt x="6781800" y="2072903"/>
                  <a:pt x="6730628" y="2124075"/>
                  <a:pt x="6667504" y="2124075"/>
                </a:cubicBezTo>
                <a:lnTo>
                  <a:pt x="38100" y="2124075"/>
                </a:lnTo>
                <a:cubicBezTo>
                  <a:pt x="17072" y="2124075"/>
                  <a:pt x="0" y="2107003"/>
                  <a:pt x="0" y="20859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24" name="Shape 22"/>
          <p:cNvSpPr/>
          <p:nvPr/>
        </p:nvSpPr>
        <p:spPr>
          <a:xfrm>
            <a:off x="183515" y="4178303"/>
            <a:ext cx="38100" cy="2124075"/>
          </a:xfrm>
          <a:custGeom>
            <a:avLst/>
            <a:gdLst/>
            <a:ahLst/>
            <a:cxnLst/>
            <a:rect l="l" t="t" r="r" b="b"/>
            <a:pathLst>
              <a:path w="38100" h="2124075">
                <a:moveTo>
                  <a:pt x="38100" y="0"/>
                </a:moveTo>
                <a:lnTo>
                  <a:pt x="38100" y="0"/>
                </a:lnTo>
                <a:lnTo>
                  <a:pt x="38100" y="2124075"/>
                </a:lnTo>
                <a:lnTo>
                  <a:pt x="38100" y="2124075"/>
                </a:lnTo>
                <a:cubicBezTo>
                  <a:pt x="17072" y="2124075"/>
                  <a:pt x="0" y="2107003"/>
                  <a:pt x="0" y="20859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5" name="Shape 23"/>
          <p:cNvSpPr/>
          <p:nvPr/>
        </p:nvSpPr>
        <p:spPr>
          <a:xfrm>
            <a:off x="340678" y="4330703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10678" y="23812"/>
                  <a:pt x="0" y="34491"/>
                  <a:pt x="0" y="47625"/>
                </a:cubicBezTo>
                <a:lnTo>
                  <a:pt x="0" y="50378"/>
                </a:lnTo>
                <a:cubicBezTo>
                  <a:pt x="0" y="52908"/>
                  <a:pt x="1637" y="55066"/>
                  <a:pt x="3758" y="56443"/>
                </a:cubicBezTo>
                <a:cubicBezTo>
                  <a:pt x="8669" y="59643"/>
                  <a:pt x="11906" y="65150"/>
                  <a:pt x="11906" y="71438"/>
                </a:cubicBezTo>
                <a:cubicBezTo>
                  <a:pt x="11906" y="77725"/>
                  <a:pt x="8669" y="83232"/>
                  <a:pt x="3758" y="86432"/>
                </a:cubicBezTo>
                <a:cubicBezTo>
                  <a:pt x="1637" y="87809"/>
                  <a:pt x="0" y="89967"/>
                  <a:pt x="0" y="92497"/>
                </a:cubicBezTo>
                <a:lnTo>
                  <a:pt x="0" y="113109"/>
                </a:lnTo>
                <a:lnTo>
                  <a:pt x="190500" y="113109"/>
                </a:lnTo>
                <a:lnTo>
                  <a:pt x="190500" y="92497"/>
                </a:lnTo>
                <a:cubicBezTo>
                  <a:pt x="190500" y="89967"/>
                  <a:pt x="188863" y="87809"/>
                  <a:pt x="186742" y="86432"/>
                </a:cubicBezTo>
                <a:cubicBezTo>
                  <a:pt x="181831" y="83232"/>
                  <a:pt x="178594" y="77725"/>
                  <a:pt x="178594" y="71438"/>
                </a:cubicBezTo>
                <a:cubicBezTo>
                  <a:pt x="178594" y="65150"/>
                  <a:pt x="181831" y="59643"/>
                  <a:pt x="186742" y="56443"/>
                </a:cubicBezTo>
                <a:cubicBezTo>
                  <a:pt x="188863" y="55066"/>
                  <a:pt x="190500" y="52908"/>
                  <a:pt x="190500" y="50378"/>
                </a:cubicBezTo>
                <a:lnTo>
                  <a:pt x="190500" y="47625"/>
                </a:lnTo>
                <a:cubicBezTo>
                  <a:pt x="190500" y="34491"/>
                  <a:pt x="179822" y="23812"/>
                  <a:pt x="166688" y="23812"/>
                </a:cubicBezTo>
                <a:lnTo>
                  <a:pt x="23812" y="23812"/>
                </a:lnTo>
                <a:close/>
                <a:moveTo>
                  <a:pt x="190500" y="154781"/>
                </a:moveTo>
                <a:lnTo>
                  <a:pt x="190500" y="130969"/>
                </a:lnTo>
                <a:lnTo>
                  <a:pt x="0" y="130969"/>
                </a:lnTo>
                <a:lnTo>
                  <a:pt x="0" y="154781"/>
                </a:lnTo>
                <a:cubicBezTo>
                  <a:pt x="0" y="161367"/>
                  <a:pt x="5321" y="166688"/>
                  <a:pt x="11906" y="166688"/>
                </a:cubicBezTo>
                <a:lnTo>
                  <a:pt x="35719" y="166688"/>
                </a:lnTo>
                <a:lnTo>
                  <a:pt x="35719" y="157758"/>
                </a:lnTo>
                <a:cubicBezTo>
                  <a:pt x="35719" y="152809"/>
                  <a:pt x="39700" y="148828"/>
                  <a:pt x="44648" y="148828"/>
                </a:cubicBezTo>
                <a:cubicBezTo>
                  <a:pt x="49597" y="148828"/>
                  <a:pt x="53578" y="152809"/>
                  <a:pt x="53578" y="157758"/>
                </a:cubicBezTo>
                <a:lnTo>
                  <a:pt x="53578" y="166688"/>
                </a:lnTo>
                <a:lnTo>
                  <a:pt x="86320" y="166688"/>
                </a:lnTo>
                <a:lnTo>
                  <a:pt x="86320" y="157758"/>
                </a:lnTo>
                <a:cubicBezTo>
                  <a:pt x="86320" y="152809"/>
                  <a:pt x="90301" y="148828"/>
                  <a:pt x="95250" y="148828"/>
                </a:cubicBezTo>
                <a:cubicBezTo>
                  <a:pt x="100199" y="148828"/>
                  <a:pt x="104180" y="152809"/>
                  <a:pt x="104180" y="157758"/>
                </a:cubicBezTo>
                <a:lnTo>
                  <a:pt x="104180" y="166688"/>
                </a:lnTo>
                <a:lnTo>
                  <a:pt x="136922" y="166688"/>
                </a:lnTo>
                <a:lnTo>
                  <a:pt x="136922" y="157758"/>
                </a:lnTo>
                <a:cubicBezTo>
                  <a:pt x="136922" y="152809"/>
                  <a:pt x="140903" y="148828"/>
                  <a:pt x="145852" y="148828"/>
                </a:cubicBezTo>
                <a:cubicBezTo>
                  <a:pt x="150800" y="148828"/>
                  <a:pt x="154781" y="152809"/>
                  <a:pt x="154781" y="157758"/>
                </a:cubicBezTo>
                <a:lnTo>
                  <a:pt x="154781" y="166688"/>
                </a:lnTo>
                <a:lnTo>
                  <a:pt x="178594" y="166688"/>
                </a:lnTo>
                <a:cubicBezTo>
                  <a:pt x="185179" y="166688"/>
                  <a:pt x="190500" y="161367"/>
                  <a:pt x="190500" y="154781"/>
                </a:cubicBezTo>
                <a:close/>
                <a:moveTo>
                  <a:pt x="59531" y="59531"/>
                </a:moveTo>
                <a:lnTo>
                  <a:pt x="59531" y="83344"/>
                </a:lnTo>
                <a:cubicBezTo>
                  <a:pt x="59531" y="89929"/>
                  <a:pt x="54211" y="95250"/>
                  <a:pt x="47625" y="95250"/>
                </a:cubicBezTo>
                <a:cubicBezTo>
                  <a:pt x="41039" y="95250"/>
                  <a:pt x="35719" y="89929"/>
                  <a:pt x="35719" y="83344"/>
                </a:cubicBezTo>
                <a:lnTo>
                  <a:pt x="35719" y="59531"/>
                </a:lnTo>
                <a:cubicBezTo>
                  <a:pt x="35719" y="52946"/>
                  <a:pt x="41039" y="47625"/>
                  <a:pt x="47625" y="47625"/>
                </a:cubicBezTo>
                <a:cubicBezTo>
                  <a:pt x="54211" y="47625"/>
                  <a:pt x="59531" y="52946"/>
                  <a:pt x="59531" y="59531"/>
                </a:cubicBezTo>
                <a:close/>
                <a:moveTo>
                  <a:pt x="107156" y="59531"/>
                </a:moveTo>
                <a:lnTo>
                  <a:pt x="107156" y="83344"/>
                </a:lnTo>
                <a:cubicBezTo>
                  <a:pt x="107156" y="89929"/>
                  <a:pt x="101836" y="95250"/>
                  <a:pt x="95250" y="95250"/>
                </a:cubicBezTo>
                <a:cubicBezTo>
                  <a:pt x="88664" y="95250"/>
                  <a:pt x="83344" y="89929"/>
                  <a:pt x="83344" y="83344"/>
                </a:cubicBezTo>
                <a:lnTo>
                  <a:pt x="83344" y="59531"/>
                </a:lnTo>
                <a:cubicBezTo>
                  <a:pt x="83344" y="52946"/>
                  <a:pt x="88664" y="47625"/>
                  <a:pt x="95250" y="47625"/>
                </a:cubicBezTo>
                <a:cubicBezTo>
                  <a:pt x="101836" y="47625"/>
                  <a:pt x="107156" y="52946"/>
                  <a:pt x="107156" y="59531"/>
                </a:cubicBezTo>
                <a:close/>
                <a:moveTo>
                  <a:pt x="154781" y="59531"/>
                </a:moveTo>
                <a:lnTo>
                  <a:pt x="154781" y="83344"/>
                </a:lnTo>
                <a:cubicBezTo>
                  <a:pt x="154781" y="89929"/>
                  <a:pt x="149461" y="95250"/>
                  <a:pt x="142875" y="95250"/>
                </a:cubicBezTo>
                <a:cubicBezTo>
                  <a:pt x="136289" y="95250"/>
                  <a:pt x="130969" y="89929"/>
                  <a:pt x="130969" y="83344"/>
                </a:cubicBezTo>
                <a:lnTo>
                  <a:pt x="130969" y="59531"/>
                </a:lnTo>
                <a:cubicBezTo>
                  <a:pt x="130969" y="52946"/>
                  <a:pt x="136289" y="47625"/>
                  <a:pt x="142875" y="47625"/>
                </a:cubicBezTo>
                <a:cubicBezTo>
                  <a:pt x="149461" y="47625"/>
                  <a:pt x="154781" y="52946"/>
                  <a:pt x="154781" y="59531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6" name="Text 24"/>
          <p:cNvSpPr/>
          <p:nvPr/>
        </p:nvSpPr>
        <p:spPr>
          <a:xfrm>
            <a:off x="554990" y="4292603"/>
            <a:ext cx="63912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硬件发展历程</a:t>
            </a:r>
            <a:endParaRPr lang="en-US" sz="15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16865" y="463550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28" name="Text 26"/>
          <p:cNvSpPr/>
          <p:nvPr/>
        </p:nvSpPr>
        <p:spPr>
          <a:xfrm>
            <a:off x="278765" y="4635503"/>
            <a:ext cx="381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GPU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735965" y="4635503"/>
            <a:ext cx="61912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图形处理器（GPU）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35965" y="4902203"/>
            <a:ext cx="6181725" cy="2000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NVIDIA主导市场，并行计算能力强，适合大规模矩阵运算，是深度学习的主流选择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316865" y="5178428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2" name="Text 30"/>
          <p:cNvSpPr/>
          <p:nvPr/>
        </p:nvSpPr>
        <p:spPr>
          <a:xfrm>
            <a:off x="278765" y="5178428"/>
            <a:ext cx="381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TPU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735965" y="5178428"/>
            <a:ext cx="61912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张量处理器（TPU）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735965" y="5445128"/>
            <a:ext cx="6181725" cy="2000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Google专为TensorFlow优化，在特定场景下能效比GPU高10-30倍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316865" y="5721353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152400" y="0"/>
                </a:moveTo>
                <a:lnTo>
                  <a:pt x="152400" y="0"/>
                </a:lnTo>
                <a:cubicBezTo>
                  <a:pt x="236512" y="0"/>
                  <a:pt x="304800" y="68288"/>
                  <a:pt x="304800" y="152400"/>
                </a:cubicBezTo>
                <a:lnTo>
                  <a:pt x="304800" y="152400"/>
                </a:lnTo>
                <a:cubicBezTo>
                  <a:pt x="304800" y="236512"/>
                  <a:pt x="236512" y="304800"/>
                  <a:pt x="152400" y="304800"/>
                </a:cubicBezTo>
                <a:lnTo>
                  <a:pt x="152400" y="304800"/>
                </a:lnTo>
                <a:cubicBezTo>
                  <a:pt x="68288" y="304800"/>
                  <a:pt x="0" y="236512"/>
                  <a:pt x="0" y="152400"/>
                </a:cubicBezTo>
                <a:lnTo>
                  <a:pt x="0" y="152400"/>
                </a:lnTo>
                <a:cubicBezTo>
                  <a:pt x="0" y="68288"/>
                  <a:pt x="68288" y="0"/>
                  <a:pt x="1524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6" name="Text 34"/>
          <p:cNvSpPr/>
          <p:nvPr/>
        </p:nvSpPr>
        <p:spPr>
          <a:xfrm>
            <a:off x="278765" y="5721353"/>
            <a:ext cx="381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NPU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735965" y="5721353"/>
            <a:ext cx="61912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神经网络处理器（NPU）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735965" y="5988053"/>
            <a:ext cx="6181725" cy="2000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专为AI推理设计，集成在手机、IoT设备中，实现低功耗边缘计算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7333555" y="1069975"/>
            <a:ext cx="4473575" cy="2101850"/>
          </a:xfrm>
          <a:custGeom>
            <a:avLst/>
            <a:gdLst/>
            <a:ahLst/>
            <a:cxnLst/>
            <a:rect l="l" t="t" r="r" b="b"/>
            <a:pathLst>
              <a:path w="4473575" h="2101850">
                <a:moveTo>
                  <a:pt x="114299" y="0"/>
                </a:moveTo>
                <a:lnTo>
                  <a:pt x="4359276" y="0"/>
                </a:lnTo>
                <a:cubicBezTo>
                  <a:pt x="4422402" y="0"/>
                  <a:pt x="4473575" y="51173"/>
                  <a:pt x="4473575" y="114299"/>
                </a:cubicBezTo>
                <a:lnTo>
                  <a:pt x="4473575" y="1987551"/>
                </a:lnTo>
                <a:cubicBezTo>
                  <a:pt x="4473575" y="2050677"/>
                  <a:pt x="4422402" y="2101850"/>
                  <a:pt x="4359276" y="2101850"/>
                </a:cubicBezTo>
                <a:lnTo>
                  <a:pt x="114299" y="2101850"/>
                </a:lnTo>
                <a:cubicBezTo>
                  <a:pt x="51173" y="2101850"/>
                  <a:pt x="0" y="2050677"/>
                  <a:pt x="0" y="1987551"/>
                </a:cubicBezTo>
                <a:lnTo>
                  <a:pt x="0" y="114299"/>
                </a:lnTo>
                <a:cubicBezTo>
                  <a:pt x="0" y="51215"/>
                  <a:pt x="51215" y="0"/>
                  <a:pt x="114299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D97706">
                  <a:alpha val="5000"/>
                </a:srgbClr>
              </a:gs>
            </a:gsLst>
            <a:lin ang="2700000" scaled="1"/>
          </a:gra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7408168" y="1187451"/>
            <a:ext cx="43243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主流AI芯片性能对比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pic>
        <p:nvPicPr>
          <p:cNvPr id="41" name="Image 0" descr="https://kimi-img.moonshot.cn/pub/slides/26-02-19-13:24:21-d6b9t1ad7de4vf7dj1c0.png"/>
          <p:cNvPicPr>
            <a:picLocks noChangeAspect="1"/>
          </p:cNvPicPr>
          <p:nvPr/>
        </p:nvPicPr>
        <p:blipFill>
          <a:blip r:embed="rId1"/>
          <a:srcRect t="37" b="37"/>
          <a:stretch>
            <a:fillRect/>
          </a:stretch>
        </p:blipFill>
        <p:spPr>
          <a:xfrm>
            <a:off x="7451031" y="1530351"/>
            <a:ext cx="4238625" cy="1524000"/>
          </a:xfrm>
          <a:prstGeom prst="roundRect">
            <a:avLst>
              <a:gd name="adj" fmla="val 0"/>
            </a:avLst>
          </a:prstGeom>
        </p:spPr>
      </p:pic>
      <p:sp>
        <p:nvSpPr>
          <p:cNvPr id="42" name="Shape 39"/>
          <p:cNvSpPr/>
          <p:nvPr/>
        </p:nvSpPr>
        <p:spPr>
          <a:xfrm>
            <a:off x="7349430" y="3251202"/>
            <a:ext cx="4457700" cy="2400300"/>
          </a:xfrm>
          <a:custGeom>
            <a:avLst/>
            <a:gdLst/>
            <a:ahLst/>
            <a:cxnLst/>
            <a:rect l="l" t="t" r="r" b="b"/>
            <a:pathLst>
              <a:path w="4457700" h="2400300">
                <a:moveTo>
                  <a:pt x="38100" y="0"/>
                </a:moveTo>
                <a:lnTo>
                  <a:pt x="4343398" y="0"/>
                </a:lnTo>
                <a:cubicBezTo>
                  <a:pt x="4406483" y="0"/>
                  <a:pt x="4457700" y="51217"/>
                  <a:pt x="4457700" y="114302"/>
                </a:cubicBezTo>
                <a:lnTo>
                  <a:pt x="4457700" y="2285998"/>
                </a:lnTo>
                <a:cubicBezTo>
                  <a:pt x="4457700" y="2349083"/>
                  <a:pt x="4406483" y="2400300"/>
                  <a:pt x="4343398" y="2400300"/>
                </a:cubicBezTo>
                <a:lnTo>
                  <a:pt x="38100" y="2400300"/>
                </a:lnTo>
                <a:cubicBezTo>
                  <a:pt x="17072" y="2400300"/>
                  <a:pt x="0" y="2383228"/>
                  <a:pt x="0" y="2362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43" name="Shape 40"/>
          <p:cNvSpPr/>
          <p:nvPr/>
        </p:nvSpPr>
        <p:spPr>
          <a:xfrm>
            <a:off x="7349430" y="3251202"/>
            <a:ext cx="38100" cy="2400300"/>
          </a:xfrm>
          <a:custGeom>
            <a:avLst/>
            <a:gdLst/>
            <a:ahLst/>
            <a:cxnLst/>
            <a:rect l="l" t="t" r="r" b="b"/>
            <a:pathLst>
              <a:path w="38100" h="2400300">
                <a:moveTo>
                  <a:pt x="38100" y="0"/>
                </a:moveTo>
                <a:lnTo>
                  <a:pt x="38100" y="0"/>
                </a:lnTo>
                <a:lnTo>
                  <a:pt x="38100" y="2400300"/>
                </a:lnTo>
                <a:lnTo>
                  <a:pt x="38100" y="2400300"/>
                </a:lnTo>
                <a:cubicBezTo>
                  <a:pt x="17072" y="2400300"/>
                  <a:pt x="0" y="2383228"/>
                  <a:pt x="0" y="2362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4" name="Shape 41"/>
          <p:cNvSpPr/>
          <p:nvPr/>
        </p:nvSpPr>
        <p:spPr>
          <a:xfrm>
            <a:off x="7517309" y="3413127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13452" y="-3315"/>
                </a:moveTo>
                <a:cubicBezTo>
                  <a:pt x="117437" y="-435"/>
                  <a:pt x="118910" y="4789"/>
                  <a:pt x="117102" y="9343"/>
                </a:cubicBezTo>
                <a:lnTo>
                  <a:pt x="90848" y="75009"/>
                </a:lnTo>
                <a:lnTo>
                  <a:pt x="139303" y="75009"/>
                </a:lnTo>
                <a:cubicBezTo>
                  <a:pt x="143824" y="75009"/>
                  <a:pt x="147842" y="77822"/>
                  <a:pt x="149383" y="82075"/>
                </a:cubicBezTo>
                <a:cubicBezTo>
                  <a:pt x="150923" y="86328"/>
                  <a:pt x="149617" y="91083"/>
                  <a:pt x="146168" y="93963"/>
                </a:cubicBezTo>
                <a:lnTo>
                  <a:pt x="49727" y="174330"/>
                </a:lnTo>
                <a:cubicBezTo>
                  <a:pt x="45943" y="177478"/>
                  <a:pt x="40552" y="177645"/>
                  <a:pt x="36567" y="174765"/>
                </a:cubicBezTo>
                <a:cubicBezTo>
                  <a:pt x="32582" y="171885"/>
                  <a:pt x="31109" y="166661"/>
                  <a:pt x="32917" y="162107"/>
                </a:cubicBezTo>
                <a:lnTo>
                  <a:pt x="59170" y="96441"/>
                </a:lnTo>
                <a:lnTo>
                  <a:pt x="10716" y="96441"/>
                </a:lnTo>
                <a:cubicBezTo>
                  <a:pt x="6195" y="96441"/>
                  <a:pt x="2177" y="93628"/>
                  <a:pt x="636" y="89375"/>
                </a:cubicBezTo>
                <a:cubicBezTo>
                  <a:pt x="-904" y="85122"/>
                  <a:pt x="402" y="80367"/>
                  <a:pt x="3851" y="77487"/>
                </a:cubicBezTo>
                <a:lnTo>
                  <a:pt x="100292" y="-2880"/>
                </a:lnTo>
                <a:cubicBezTo>
                  <a:pt x="104076" y="-6028"/>
                  <a:pt x="109467" y="-6195"/>
                  <a:pt x="113452" y="-3315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5" name="Text 42"/>
          <p:cNvSpPr/>
          <p:nvPr/>
        </p:nvSpPr>
        <p:spPr>
          <a:xfrm>
            <a:off x="7701855" y="3365502"/>
            <a:ext cx="40767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算力成本与能耗挑战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7485955" y="3711577"/>
            <a:ext cx="4206875" cy="654050"/>
          </a:xfrm>
          <a:custGeom>
            <a:avLst/>
            <a:gdLst/>
            <a:ahLst/>
            <a:cxnLst/>
            <a:rect l="l" t="t" r="r" b="b"/>
            <a:pathLst>
              <a:path w="4206875" h="654050">
                <a:moveTo>
                  <a:pt x="76197" y="0"/>
                </a:moveTo>
                <a:lnTo>
                  <a:pt x="4130678" y="0"/>
                </a:lnTo>
                <a:cubicBezTo>
                  <a:pt x="4172761" y="0"/>
                  <a:pt x="4206875" y="34114"/>
                  <a:pt x="4206875" y="76197"/>
                </a:cubicBezTo>
                <a:lnTo>
                  <a:pt x="4206875" y="577853"/>
                </a:lnTo>
                <a:cubicBezTo>
                  <a:pt x="4206875" y="619936"/>
                  <a:pt x="4172761" y="654050"/>
                  <a:pt x="4130678" y="654050"/>
                </a:cubicBezTo>
                <a:lnTo>
                  <a:pt x="76197" y="654050"/>
                </a:lnTo>
                <a:cubicBezTo>
                  <a:pt x="34114" y="654050"/>
                  <a:pt x="0" y="619936"/>
                  <a:pt x="0" y="57785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7565331" y="3810000"/>
            <a:ext cx="1143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训练GPT-3能耗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8" name="Text 45"/>
          <p:cNvSpPr/>
          <p:nvPr/>
        </p:nvSpPr>
        <p:spPr>
          <a:xfrm>
            <a:off x="10641112" y="3790950"/>
            <a:ext cx="1066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1,287MWh</a:t>
            </a:r>
            <a:endParaRPr lang="en-US" sz="1600" dirty="0"/>
          </a:p>
        </p:txBody>
      </p:sp>
      <p:sp>
        <p:nvSpPr>
          <p:cNvPr id="49" name="Text 46"/>
          <p:cNvSpPr/>
          <p:nvPr/>
        </p:nvSpPr>
        <p:spPr>
          <a:xfrm>
            <a:off x="7565331" y="4095750"/>
            <a:ext cx="41148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相当于120个美国家庭一年的用电量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7485955" y="4448178"/>
            <a:ext cx="4206875" cy="654050"/>
          </a:xfrm>
          <a:custGeom>
            <a:avLst/>
            <a:gdLst/>
            <a:ahLst/>
            <a:cxnLst/>
            <a:rect l="l" t="t" r="r" b="b"/>
            <a:pathLst>
              <a:path w="4206875" h="654050">
                <a:moveTo>
                  <a:pt x="76197" y="0"/>
                </a:moveTo>
                <a:lnTo>
                  <a:pt x="4130678" y="0"/>
                </a:lnTo>
                <a:cubicBezTo>
                  <a:pt x="4172761" y="0"/>
                  <a:pt x="4206875" y="34114"/>
                  <a:pt x="4206875" y="76197"/>
                </a:cubicBezTo>
                <a:lnTo>
                  <a:pt x="4206875" y="577853"/>
                </a:lnTo>
                <a:cubicBezTo>
                  <a:pt x="4206875" y="619936"/>
                  <a:pt x="4172761" y="654050"/>
                  <a:pt x="4130678" y="654050"/>
                </a:cubicBezTo>
                <a:lnTo>
                  <a:pt x="76197" y="654050"/>
                </a:lnTo>
                <a:cubicBezTo>
                  <a:pt x="34114" y="654050"/>
                  <a:pt x="0" y="619936"/>
                  <a:pt x="0" y="577853"/>
                </a:cubicBezTo>
                <a:lnTo>
                  <a:pt x="0" y="76197"/>
                </a:lnTo>
                <a:cubicBezTo>
                  <a:pt x="0" y="34143"/>
                  <a:pt x="34143" y="0"/>
                  <a:pt x="76197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51" name="Text 48"/>
          <p:cNvSpPr/>
          <p:nvPr/>
        </p:nvSpPr>
        <p:spPr>
          <a:xfrm>
            <a:off x="7565331" y="4546602"/>
            <a:ext cx="129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数据中心电力占比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2" name="Text 49"/>
          <p:cNvSpPr/>
          <p:nvPr/>
        </p:nvSpPr>
        <p:spPr>
          <a:xfrm>
            <a:off x="11146929" y="4527552"/>
            <a:ext cx="561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1-2%</a:t>
            </a:r>
            <a:endParaRPr lang="en-US" sz="1600" dirty="0"/>
          </a:p>
        </p:txBody>
      </p:sp>
      <p:sp>
        <p:nvSpPr>
          <p:cNvPr id="53" name="Text 50"/>
          <p:cNvSpPr/>
          <p:nvPr/>
        </p:nvSpPr>
        <p:spPr>
          <a:xfrm>
            <a:off x="7565331" y="4832352"/>
            <a:ext cx="41148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全球数据中心消耗全球总电力的1-2%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Shape 51"/>
          <p:cNvSpPr/>
          <p:nvPr/>
        </p:nvSpPr>
        <p:spPr>
          <a:xfrm>
            <a:off x="7482780" y="5181600"/>
            <a:ext cx="4210050" cy="352425"/>
          </a:xfrm>
          <a:custGeom>
            <a:avLst/>
            <a:gdLst/>
            <a:ahLst/>
            <a:cxnLst/>
            <a:rect l="l" t="t" r="r" b="b"/>
            <a:pathLst>
              <a:path w="4210050" h="352425">
                <a:moveTo>
                  <a:pt x="76201" y="0"/>
                </a:moveTo>
                <a:lnTo>
                  <a:pt x="4133849" y="0"/>
                </a:lnTo>
                <a:cubicBezTo>
                  <a:pt x="4175934" y="0"/>
                  <a:pt x="4210050" y="34116"/>
                  <a:pt x="4210050" y="76201"/>
                </a:cubicBezTo>
                <a:lnTo>
                  <a:pt x="4210050" y="276224"/>
                </a:lnTo>
                <a:cubicBezTo>
                  <a:pt x="4210050" y="318309"/>
                  <a:pt x="4175934" y="352425"/>
                  <a:pt x="4133849" y="352425"/>
                </a:cubicBezTo>
                <a:lnTo>
                  <a:pt x="76201" y="352425"/>
                </a:lnTo>
                <a:cubicBezTo>
                  <a:pt x="34116" y="352425"/>
                  <a:pt x="0" y="318309"/>
                  <a:pt x="0" y="276224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</p:spPr>
      </p:sp>
      <p:sp>
        <p:nvSpPr>
          <p:cNvPr id="55" name="Shape 52"/>
          <p:cNvSpPr/>
          <p:nvPr/>
        </p:nvSpPr>
        <p:spPr>
          <a:xfrm>
            <a:off x="7578030" y="528320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22750" y="1745"/>
                </a:moveTo>
                <a:cubicBezTo>
                  <a:pt x="124417" y="156"/>
                  <a:pt x="126839" y="-417"/>
                  <a:pt x="129079" y="313"/>
                </a:cubicBezTo>
                <a:cubicBezTo>
                  <a:pt x="131631" y="1172"/>
                  <a:pt x="133350" y="3568"/>
                  <a:pt x="133350" y="6251"/>
                </a:cubicBezTo>
                <a:lnTo>
                  <a:pt x="133350" y="54929"/>
                </a:lnTo>
                <a:cubicBezTo>
                  <a:pt x="133350" y="89100"/>
                  <a:pt x="105195" y="116681"/>
                  <a:pt x="71155" y="116681"/>
                </a:cubicBezTo>
                <a:cubicBezTo>
                  <a:pt x="51100" y="116681"/>
                  <a:pt x="33806" y="103789"/>
                  <a:pt x="27529" y="85766"/>
                </a:cubicBezTo>
                <a:cubicBezTo>
                  <a:pt x="18310" y="93788"/>
                  <a:pt x="12502" y="105586"/>
                  <a:pt x="12502" y="118765"/>
                </a:cubicBezTo>
                <a:cubicBezTo>
                  <a:pt x="12502" y="122229"/>
                  <a:pt x="9715" y="125016"/>
                  <a:pt x="6251" y="125016"/>
                </a:cubicBezTo>
                <a:cubicBezTo>
                  <a:pt x="2787" y="125016"/>
                  <a:pt x="0" y="122229"/>
                  <a:pt x="0" y="118765"/>
                </a:cubicBezTo>
                <a:cubicBezTo>
                  <a:pt x="0" y="99257"/>
                  <a:pt x="9949" y="82068"/>
                  <a:pt x="25029" y="71962"/>
                </a:cubicBezTo>
                <a:cubicBezTo>
                  <a:pt x="34223" y="65816"/>
                  <a:pt x="45188" y="62508"/>
                  <a:pt x="56257" y="62508"/>
                </a:cubicBezTo>
                <a:lnTo>
                  <a:pt x="77093" y="62508"/>
                </a:lnTo>
                <a:cubicBezTo>
                  <a:pt x="80557" y="62508"/>
                  <a:pt x="83344" y="59721"/>
                  <a:pt x="83344" y="56257"/>
                </a:cubicBezTo>
                <a:cubicBezTo>
                  <a:pt x="83344" y="52793"/>
                  <a:pt x="80557" y="50006"/>
                  <a:pt x="77093" y="50006"/>
                </a:cubicBezTo>
                <a:lnTo>
                  <a:pt x="56257" y="50006"/>
                </a:lnTo>
                <a:cubicBezTo>
                  <a:pt x="45917" y="50006"/>
                  <a:pt x="36124" y="52298"/>
                  <a:pt x="27347" y="56387"/>
                </a:cubicBezTo>
                <a:cubicBezTo>
                  <a:pt x="33416" y="38156"/>
                  <a:pt x="50579" y="25003"/>
                  <a:pt x="70842" y="25003"/>
                </a:cubicBezTo>
                <a:cubicBezTo>
                  <a:pt x="88136" y="25003"/>
                  <a:pt x="101002" y="19247"/>
                  <a:pt x="109571" y="13543"/>
                </a:cubicBezTo>
                <a:cubicBezTo>
                  <a:pt x="114572" y="10210"/>
                  <a:pt x="118817" y="6225"/>
                  <a:pt x="122776" y="1745"/>
                </a:cubicBezTo>
                <a:close/>
              </a:path>
            </a:pathLst>
          </a:custGeom>
          <a:solidFill>
            <a:srgbClr val="05DF72"/>
          </a:solidFill>
        </p:spPr>
      </p:sp>
      <p:sp>
        <p:nvSpPr>
          <p:cNvPr id="56" name="Text 53"/>
          <p:cNvSpPr/>
          <p:nvPr/>
        </p:nvSpPr>
        <p:spPr>
          <a:xfrm>
            <a:off x="7787580" y="5257800"/>
            <a:ext cx="3895725" cy="2000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绿色算力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成为新焦点，通过优化架构、使用清洁能源降低碳排放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7" name="Shape 54"/>
          <p:cNvSpPr/>
          <p:nvPr/>
        </p:nvSpPr>
        <p:spPr>
          <a:xfrm>
            <a:off x="7333555" y="5727700"/>
            <a:ext cx="4473575" cy="615950"/>
          </a:xfrm>
          <a:custGeom>
            <a:avLst/>
            <a:gdLst/>
            <a:ahLst/>
            <a:cxnLst/>
            <a:rect l="l" t="t" r="r" b="b"/>
            <a:pathLst>
              <a:path w="4473575" h="615950">
                <a:moveTo>
                  <a:pt x="114302" y="0"/>
                </a:moveTo>
                <a:lnTo>
                  <a:pt x="4359273" y="0"/>
                </a:lnTo>
                <a:cubicBezTo>
                  <a:pt x="4422400" y="0"/>
                  <a:pt x="4473575" y="51175"/>
                  <a:pt x="4473575" y="114302"/>
                </a:cubicBezTo>
                <a:lnTo>
                  <a:pt x="4473575" y="501648"/>
                </a:lnTo>
                <a:cubicBezTo>
                  <a:pt x="4473575" y="564775"/>
                  <a:pt x="4422400" y="615950"/>
                  <a:pt x="4359273" y="615950"/>
                </a:cubicBezTo>
                <a:lnTo>
                  <a:pt x="114302" y="615950"/>
                </a:lnTo>
                <a:cubicBezTo>
                  <a:pt x="51217" y="615950"/>
                  <a:pt x="0" y="564733"/>
                  <a:pt x="0" y="50164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D97706">
                  <a:alpha val="20000"/>
                </a:srgbClr>
              </a:gs>
            </a:gsLst>
            <a:lin ang="0" scaled="1"/>
          </a:gra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7769325" y="5807078"/>
            <a:ext cx="11334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$2.85-3.50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7783612" y="6073778"/>
            <a:ext cx="1104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H100云价格/小时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9658648" y="5883278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50196"/>
            </a:srgbClr>
          </a:solidFill>
        </p:spPr>
      </p:sp>
      <p:sp>
        <p:nvSpPr>
          <p:cNvPr id="61" name="Text 58"/>
          <p:cNvSpPr/>
          <p:nvPr/>
        </p:nvSpPr>
        <p:spPr>
          <a:xfrm>
            <a:off x="10428586" y="5807078"/>
            <a:ext cx="9429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4-7倍</a:t>
            </a:r>
            <a:endParaRPr lang="en-US" sz="1600" dirty="0"/>
          </a:p>
        </p:txBody>
      </p:sp>
      <p:sp>
        <p:nvSpPr>
          <p:cNvPr id="62" name="Text 59"/>
          <p:cNvSpPr/>
          <p:nvPr/>
        </p:nvSpPr>
        <p:spPr>
          <a:xfrm>
            <a:off x="10442873" y="6073778"/>
            <a:ext cx="914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H100训练提速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65" name="图片 64" descr="DJI_0115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6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33375" y="7620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" name="Shape 1"/>
          <p:cNvSpPr/>
          <p:nvPr/>
        </p:nvSpPr>
        <p:spPr>
          <a:xfrm>
            <a:off x="440531" y="86677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40184" y="18752"/>
                </a:moveTo>
                <a:cubicBezTo>
                  <a:pt x="40184" y="8405"/>
                  <a:pt x="48589" y="0"/>
                  <a:pt x="58936" y="0"/>
                </a:cubicBezTo>
                <a:lnTo>
                  <a:pt x="66973" y="0"/>
                </a:lnTo>
                <a:cubicBezTo>
                  <a:pt x="72900" y="0"/>
                  <a:pt x="77688" y="4789"/>
                  <a:pt x="77688" y="10716"/>
                </a:cubicBezTo>
                <a:lnTo>
                  <a:pt x="77688" y="160734"/>
                </a:lnTo>
                <a:cubicBezTo>
                  <a:pt x="77688" y="166661"/>
                  <a:pt x="72900" y="171450"/>
                  <a:pt x="66973" y="171450"/>
                </a:cubicBezTo>
                <a:lnTo>
                  <a:pt x="56257" y="171450"/>
                </a:lnTo>
                <a:cubicBezTo>
                  <a:pt x="46278" y="171450"/>
                  <a:pt x="37873" y="164619"/>
                  <a:pt x="35496" y="155377"/>
                </a:cubicBezTo>
                <a:cubicBezTo>
                  <a:pt x="35261" y="155377"/>
                  <a:pt x="35060" y="155377"/>
                  <a:pt x="34826" y="155377"/>
                </a:cubicBezTo>
                <a:cubicBezTo>
                  <a:pt x="20025" y="155377"/>
                  <a:pt x="8037" y="143388"/>
                  <a:pt x="8037" y="128588"/>
                </a:cubicBezTo>
                <a:cubicBezTo>
                  <a:pt x="8037" y="122560"/>
                  <a:pt x="10046" y="117001"/>
                  <a:pt x="13395" y="112514"/>
                </a:cubicBezTo>
                <a:cubicBezTo>
                  <a:pt x="6898" y="107625"/>
                  <a:pt x="2679" y="99856"/>
                  <a:pt x="2679" y="91083"/>
                </a:cubicBezTo>
                <a:cubicBezTo>
                  <a:pt x="2679" y="80736"/>
                  <a:pt x="8573" y="71728"/>
                  <a:pt x="17145" y="67274"/>
                </a:cubicBezTo>
                <a:cubicBezTo>
                  <a:pt x="14767" y="63256"/>
                  <a:pt x="13395" y="58568"/>
                  <a:pt x="13395" y="53578"/>
                </a:cubicBezTo>
                <a:cubicBezTo>
                  <a:pt x="13395" y="38777"/>
                  <a:pt x="25383" y="26789"/>
                  <a:pt x="40184" y="26789"/>
                </a:cubicBezTo>
                <a:lnTo>
                  <a:pt x="40184" y="18752"/>
                </a:lnTo>
                <a:close/>
                <a:moveTo>
                  <a:pt x="131266" y="18752"/>
                </a:moveTo>
                <a:lnTo>
                  <a:pt x="131266" y="26789"/>
                </a:lnTo>
                <a:cubicBezTo>
                  <a:pt x="146067" y="26789"/>
                  <a:pt x="158055" y="38777"/>
                  <a:pt x="158055" y="53578"/>
                </a:cubicBezTo>
                <a:cubicBezTo>
                  <a:pt x="158055" y="58601"/>
                  <a:pt x="156683" y="63289"/>
                  <a:pt x="154305" y="67274"/>
                </a:cubicBezTo>
                <a:cubicBezTo>
                  <a:pt x="162911" y="71728"/>
                  <a:pt x="168771" y="80702"/>
                  <a:pt x="168771" y="91083"/>
                </a:cubicBezTo>
                <a:cubicBezTo>
                  <a:pt x="168771" y="99856"/>
                  <a:pt x="164552" y="107625"/>
                  <a:pt x="158055" y="112514"/>
                </a:cubicBezTo>
                <a:cubicBezTo>
                  <a:pt x="161404" y="117001"/>
                  <a:pt x="163413" y="122560"/>
                  <a:pt x="163413" y="128588"/>
                </a:cubicBezTo>
                <a:cubicBezTo>
                  <a:pt x="163413" y="143388"/>
                  <a:pt x="151425" y="155377"/>
                  <a:pt x="136624" y="155377"/>
                </a:cubicBezTo>
                <a:cubicBezTo>
                  <a:pt x="136390" y="155377"/>
                  <a:pt x="136189" y="155377"/>
                  <a:pt x="135954" y="155377"/>
                </a:cubicBezTo>
                <a:cubicBezTo>
                  <a:pt x="133577" y="164619"/>
                  <a:pt x="125172" y="171450"/>
                  <a:pt x="115193" y="171450"/>
                </a:cubicBezTo>
                <a:lnTo>
                  <a:pt x="104477" y="171450"/>
                </a:lnTo>
                <a:cubicBezTo>
                  <a:pt x="98550" y="171450"/>
                  <a:pt x="93762" y="166661"/>
                  <a:pt x="93762" y="160734"/>
                </a:cubicBezTo>
                <a:lnTo>
                  <a:pt x="93762" y="10716"/>
                </a:lnTo>
                <a:cubicBezTo>
                  <a:pt x="93762" y="4789"/>
                  <a:pt x="98550" y="0"/>
                  <a:pt x="104477" y="0"/>
                </a:cubicBezTo>
                <a:lnTo>
                  <a:pt x="112514" y="0"/>
                </a:lnTo>
                <a:cubicBezTo>
                  <a:pt x="122861" y="0"/>
                  <a:pt x="131266" y="8405"/>
                  <a:pt x="131266" y="1875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819150" y="866775"/>
            <a:ext cx="25717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算法：AI的灵魂</a:t>
            </a:r>
            <a:endParaRPr lang="en-US" sz="27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33375" y="11811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418465" y="1257300"/>
            <a:ext cx="5619750" cy="2171700"/>
          </a:xfrm>
          <a:custGeom>
            <a:avLst/>
            <a:gdLst/>
            <a:ahLst/>
            <a:cxnLst/>
            <a:rect l="l" t="t" r="r" b="b"/>
            <a:pathLst>
              <a:path w="5619750" h="2171700">
                <a:moveTo>
                  <a:pt x="38100" y="0"/>
                </a:moveTo>
                <a:lnTo>
                  <a:pt x="5505453" y="0"/>
                </a:lnTo>
                <a:cubicBezTo>
                  <a:pt x="5568578" y="0"/>
                  <a:pt x="5619750" y="51172"/>
                  <a:pt x="5619750" y="114297"/>
                </a:cubicBezTo>
                <a:lnTo>
                  <a:pt x="5619750" y="2057403"/>
                </a:lnTo>
                <a:cubicBezTo>
                  <a:pt x="5619750" y="2120528"/>
                  <a:pt x="5568578" y="2171700"/>
                  <a:pt x="5505453" y="2171700"/>
                </a:cubicBezTo>
                <a:lnTo>
                  <a:pt x="38100" y="2171700"/>
                </a:lnTo>
                <a:cubicBezTo>
                  <a:pt x="17072" y="2171700"/>
                  <a:pt x="0" y="2154628"/>
                  <a:pt x="0" y="2133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361950" y="1257300"/>
            <a:ext cx="38100" cy="2171700"/>
          </a:xfrm>
          <a:custGeom>
            <a:avLst/>
            <a:gdLst/>
            <a:ahLst/>
            <a:cxnLst/>
            <a:rect l="l" t="t" r="r" b="b"/>
            <a:pathLst>
              <a:path w="38100" h="2171700">
                <a:moveTo>
                  <a:pt x="38100" y="0"/>
                </a:moveTo>
                <a:lnTo>
                  <a:pt x="38100" y="0"/>
                </a:lnTo>
                <a:lnTo>
                  <a:pt x="38100" y="2171700"/>
                </a:lnTo>
                <a:lnTo>
                  <a:pt x="38100" y="2171700"/>
                </a:lnTo>
                <a:cubicBezTo>
                  <a:pt x="17072" y="2171700"/>
                  <a:pt x="0" y="2154628"/>
                  <a:pt x="0" y="21336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8" name="Shape 6"/>
          <p:cNvSpPr/>
          <p:nvPr/>
        </p:nvSpPr>
        <p:spPr>
          <a:xfrm>
            <a:off x="565547" y="1381125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96441" y="21431"/>
                </a:moveTo>
                <a:cubicBezTo>
                  <a:pt x="131936" y="21431"/>
                  <a:pt x="160734" y="50229"/>
                  <a:pt x="160734" y="85725"/>
                </a:cubicBezTo>
                <a:cubicBezTo>
                  <a:pt x="160734" y="121221"/>
                  <a:pt x="131936" y="150019"/>
                  <a:pt x="96441" y="150019"/>
                </a:cubicBezTo>
                <a:cubicBezTo>
                  <a:pt x="74608" y="150019"/>
                  <a:pt x="55286" y="139136"/>
                  <a:pt x="43666" y="122460"/>
                </a:cubicBezTo>
                <a:cubicBezTo>
                  <a:pt x="40284" y="117604"/>
                  <a:pt x="33587" y="116432"/>
                  <a:pt x="28731" y="119814"/>
                </a:cubicBezTo>
                <a:cubicBezTo>
                  <a:pt x="23876" y="123196"/>
                  <a:pt x="22704" y="129893"/>
                  <a:pt x="26086" y="134749"/>
                </a:cubicBezTo>
                <a:cubicBezTo>
                  <a:pt x="41557" y="156917"/>
                  <a:pt x="67308" y="171450"/>
                  <a:pt x="96441" y="171450"/>
                </a:cubicBezTo>
                <a:cubicBezTo>
                  <a:pt x="143790" y="171450"/>
                  <a:pt x="182166" y="133075"/>
                  <a:pt x="182166" y="85725"/>
                </a:cubicBezTo>
                <a:cubicBezTo>
                  <a:pt x="182166" y="38375"/>
                  <a:pt x="143790" y="0"/>
                  <a:pt x="96441" y="0"/>
                </a:cubicBezTo>
                <a:cubicBezTo>
                  <a:pt x="67743" y="0"/>
                  <a:pt x="42360" y="14098"/>
                  <a:pt x="26789" y="35730"/>
                </a:cubicBezTo>
                <a:lnTo>
                  <a:pt x="26789" y="26789"/>
                </a:lnTo>
                <a:cubicBezTo>
                  <a:pt x="26789" y="20862"/>
                  <a:pt x="22001" y="16073"/>
                  <a:pt x="16073" y="16073"/>
                </a:cubicBezTo>
                <a:cubicBezTo>
                  <a:pt x="10146" y="16073"/>
                  <a:pt x="5358" y="20862"/>
                  <a:pt x="5358" y="26789"/>
                </a:cubicBezTo>
                <a:lnTo>
                  <a:pt x="5358" y="64294"/>
                </a:lnTo>
                <a:cubicBezTo>
                  <a:pt x="5358" y="70221"/>
                  <a:pt x="10146" y="75009"/>
                  <a:pt x="16073" y="75009"/>
                </a:cubicBezTo>
                <a:lnTo>
                  <a:pt x="24311" y="75009"/>
                </a:lnTo>
                <a:cubicBezTo>
                  <a:pt x="24479" y="75009"/>
                  <a:pt x="24646" y="75009"/>
                  <a:pt x="24813" y="75009"/>
                </a:cubicBezTo>
                <a:lnTo>
                  <a:pt x="53612" y="75009"/>
                </a:lnTo>
                <a:cubicBezTo>
                  <a:pt x="59539" y="75009"/>
                  <a:pt x="64327" y="70221"/>
                  <a:pt x="64327" y="64294"/>
                </a:cubicBezTo>
                <a:cubicBezTo>
                  <a:pt x="64327" y="58367"/>
                  <a:pt x="59539" y="53578"/>
                  <a:pt x="53612" y="53578"/>
                </a:cubicBezTo>
                <a:lnTo>
                  <a:pt x="40786" y="53578"/>
                </a:lnTo>
                <a:cubicBezTo>
                  <a:pt x="51870" y="34357"/>
                  <a:pt x="72665" y="21431"/>
                  <a:pt x="96441" y="21431"/>
                </a:cubicBezTo>
                <a:close/>
                <a:moveTo>
                  <a:pt x="104477" y="50899"/>
                </a:moveTo>
                <a:cubicBezTo>
                  <a:pt x="104477" y="46446"/>
                  <a:pt x="100894" y="42863"/>
                  <a:pt x="96441" y="42863"/>
                </a:cubicBezTo>
                <a:cubicBezTo>
                  <a:pt x="91987" y="42863"/>
                  <a:pt x="88404" y="46446"/>
                  <a:pt x="88404" y="50899"/>
                </a:cubicBezTo>
                <a:lnTo>
                  <a:pt x="88404" y="85725"/>
                </a:lnTo>
                <a:cubicBezTo>
                  <a:pt x="88404" y="87868"/>
                  <a:pt x="89241" y="89911"/>
                  <a:pt x="90748" y="91418"/>
                </a:cubicBezTo>
                <a:lnTo>
                  <a:pt x="114858" y="115528"/>
                </a:lnTo>
                <a:cubicBezTo>
                  <a:pt x="118006" y="118676"/>
                  <a:pt x="123096" y="118676"/>
                  <a:pt x="126210" y="115528"/>
                </a:cubicBezTo>
                <a:cubicBezTo>
                  <a:pt x="129324" y="112380"/>
                  <a:pt x="129358" y="107290"/>
                  <a:pt x="126210" y="104176"/>
                </a:cubicBezTo>
                <a:lnTo>
                  <a:pt x="104444" y="82410"/>
                </a:lnTo>
                <a:lnTo>
                  <a:pt x="104444" y="50899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9" name="Text 7"/>
          <p:cNvSpPr/>
          <p:nvPr/>
        </p:nvSpPr>
        <p:spPr>
          <a:xfrm>
            <a:off x="771525" y="1333500"/>
            <a:ext cx="51625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算法演进历程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52450" y="16764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1" name="Text 9"/>
          <p:cNvSpPr/>
          <p:nvPr/>
        </p:nvSpPr>
        <p:spPr>
          <a:xfrm>
            <a:off x="519113" y="1676400"/>
            <a:ext cx="4476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047750" y="1676400"/>
            <a:ext cx="4876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传统机器学习（2010年前）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1047750" y="1924050"/>
            <a:ext cx="48768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SVM、决策树、随机森林等，依赖人工特征工程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52450" y="22098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15" name="Text 13"/>
          <p:cNvSpPr/>
          <p:nvPr/>
        </p:nvSpPr>
        <p:spPr>
          <a:xfrm>
            <a:off x="519113" y="2209800"/>
            <a:ext cx="4476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047750" y="2209800"/>
            <a:ext cx="4876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深度学习崛起（2012-2017）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1047750" y="2457450"/>
            <a:ext cx="48768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CNN在图像识别、RNN/LSTM在NLP领域取得突破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552450" y="2743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19" name="Text 17"/>
          <p:cNvSpPr/>
          <p:nvPr/>
        </p:nvSpPr>
        <p:spPr>
          <a:xfrm>
            <a:off x="519113" y="2743200"/>
            <a:ext cx="447675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05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47750" y="2743200"/>
            <a:ext cx="4876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Transformer革命（2017至今）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1047750" y="2990850"/>
            <a:ext cx="48768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自注意力机制开启大模型时代，GPT、BERT等涌现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81000" y="3467100"/>
            <a:ext cx="5619750" cy="2800350"/>
          </a:xfrm>
          <a:custGeom>
            <a:avLst/>
            <a:gdLst/>
            <a:ahLst/>
            <a:cxnLst/>
            <a:rect l="l" t="t" r="r" b="b"/>
            <a:pathLst>
              <a:path w="5619750" h="2800350">
                <a:moveTo>
                  <a:pt x="38100" y="0"/>
                </a:moveTo>
                <a:lnTo>
                  <a:pt x="5505440" y="0"/>
                </a:lnTo>
                <a:cubicBezTo>
                  <a:pt x="5568572" y="0"/>
                  <a:pt x="5619750" y="51178"/>
                  <a:pt x="5619750" y="114310"/>
                </a:cubicBezTo>
                <a:lnTo>
                  <a:pt x="5619750" y="2686040"/>
                </a:lnTo>
                <a:cubicBezTo>
                  <a:pt x="5619750" y="2749172"/>
                  <a:pt x="5568572" y="2800350"/>
                  <a:pt x="5505440" y="2800350"/>
                </a:cubicBezTo>
                <a:lnTo>
                  <a:pt x="38100" y="2800350"/>
                </a:lnTo>
                <a:cubicBezTo>
                  <a:pt x="17072" y="2800350"/>
                  <a:pt x="0" y="2783278"/>
                  <a:pt x="0" y="27622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381000" y="3467100"/>
            <a:ext cx="38100" cy="2800350"/>
          </a:xfrm>
          <a:custGeom>
            <a:avLst/>
            <a:gdLst/>
            <a:ahLst/>
            <a:cxnLst/>
            <a:rect l="l" t="t" r="r" b="b"/>
            <a:pathLst>
              <a:path w="38100" h="2800350">
                <a:moveTo>
                  <a:pt x="38100" y="0"/>
                </a:moveTo>
                <a:lnTo>
                  <a:pt x="38100" y="0"/>
                </a:lnTo>
                <a:lnTo>
                  <a:pt x="38100" y="2800350"/>
                </a:lnTo>
                <a:lnTo>
                  <a:pt x="38100" y="2800350"/>
                </a:lnTo>
                <a:cubicBezTo>
                  <a:pt x="17072" y="2800350"/>
                  <a:pt x="0" y="2783278"/>
                  <a:pt x="0" y="27622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24" name="Shape 22"/>
          <p:cNvSpPr/>
          <p:nvPr/>
        </p:nvSpPr>
        <p:spPr>
          <a:xfrm>
            <a:off x="554831" y="3667125"/>
            <a:ext cx="214313" cy="171450"/>
          </a:xfrm>
          <a:custGeom>
            <a:avLst/>
            <a:gdLst/>
            <a:ahLst/>
            <a:cxnLst/>
            <a:rect l="l" t="t" r="r" b="b"/>
            <a:pathLst>
              <a:path w="214313" h="171450">
                <a:moveTo>
                  <a:pt x="139270" y="70489"/>
                </a:moveTo>
                <a:cubicBezTo>
                  <a:pt x="143355" y="69384"/>
                  <a:pt x="147641" y="71326"/>
                  <a:pt x="149483" y="75110"/>
                </a:cubicBezTo>
                <a:lnTo>
                  <a:pt x="155711" y="87701"/>
                </a:lnTo>
                <a:cubicBezTo>
                  <a:pt x="159161" y="88170"/>
                  <a:pt x="162543" y="89107"/>
                  <a:pt x="165724" y="90413"/>
                </a:cubicBezTo>
                <a:lnTo>
                  <a:pt x="177444" y="82611"/>
                </a:lnTo>
                <a:cubicBezTo>
                  <a:pt x="180960" y="80267"/>
                  <a:pt x="185615" y="80736"/>
                  <a:pt x="188595" y="83716"/>
                </a:cubicBezTo>
                <a:lnTo>
                  <a:pt x="195024" y="90145"/>
                </a:lnTo>
                <a:cubicBezTo>
                  <a:pt x="198005" y="93125"/>
                  <a:pt x="198473" y="97814"/>
                  <a:pt x="196129" y="101296"/>
                </a:cubicBezTo>
                <a:lnTo>
                  <a:pt x="188327" y="112983"/>
                </a:lnTo>
                <a:cubicBezTo>
                  <a:pt x="188963" y="114557"/>
                  <a:pt x="189533" y="116198"/>
                  <a:pt x="190001" y="117905"/>
                </a:cubicBezTo>
                <a:cubicBezTo>
                  <a:pt x="190470" y="119613"/>
                  <a:pt x="190772" y="121287"/>
                  <a:pt x="191006" y="122995"/>
                </a:cubicBezTo>
                <a:lnTo>
                  <a:pt x="203630" y="129224"/>
                </a:lnTo>
                <a:cubicBezTo>
                  <a:pt x="207414" y="131099"/>
                  <a:pt x="209357" y="135385"/>
                  <a:pt x="208251" y="139437"/>
                </a:cubicBezTo>
                <a:lnTo>
                  <a:pt x="205907" y="148210"/>
                </a:lnTo>
                <a:cubicBezTo>
                  <a:pt x="204802" y="152262"/>
                  <a:pt x="201018" y="155008"/>
                  <a:pt x="196799" y="154740"/>
                </a:cubicBezTo>
                <a:lnTo>
                  <a:pt x="182735" y="153836"/>
                </a:lnTo>
                <a:cubicBezTo>
                  <a:pt x="180625" y="156549"/>
                  <a:pt x="178181" y="159060"/>
                  <a:pt x="175401" y="161203"/>
                </a:cubicBezTo>
                <a:lnTo>
                  <a:pt x="176306" y="175234"/>
                </a:lnTo>
                <a:cubicBezTo>
                  <a:pt x="176573" y="179453"/>
                  <a:pt x="173828" y="183271"/>
                  <a:pt x="169776" y="184342"/>
                </a:cubicBezTo>
                <a:lnTo>
                  <a:pt x="161002" y="186686"/>
                </a:lnTo>
                <a:cubicBezTo>
                  <a:pt x="156917" y="187791"/>
                  <a:pt x="152664" y="185849"/>
                  <a:pt x="150789" y="182065"/>
                </a:cubicBezTo>
                <a:lnTo>
                  <a:pt x="144560" y="169474"/>
                </a:lnTo>
                <a:cubicBezTo>
                  <a:pt x="141111" y="169005"/>
                  <a:pt x="137729" y="168068"/>
                  <a:pt x="134548" y="166762"/>
                </a:cubicBezTo>
                <a:lnTo>
                  <a:pt x="122828" y="174564"/>
                </a:lnTo>
                <a:cubicBezTo>
                  <a:pt x="119312" y="176908"/>
                  <a:pt x="114657" y="176439"/>
                  <a:pt x="111677" y="173459"/>
                </a:cubicBezTo>
                <a:lnTo>
                  <a:pt x="105248" y="167030"/>
                </a:lnTo>
                <a:cubicBezTo>
                  <a:pt x="102267" y="164050"/>
                  <a:pt x="101798" y="159395"/>
                  <a:pt x="104142" y="155879"/>
                </a:cubicBezTo>
                <a:lnTo>
                  <a:pt x="111945" y="144159"/>
                </a:lnTo>
                <a:cubicBezTo>
                  <a:pt x="111309" y="142585"/>
                  <a:pt x="110739" y="140944"/>
                  <a:pt x="110270" y="139236"/>
                </a:cubicBezTo>
                <a:cubicBezTo>
                  <a:pt x="109802" y="137528"/>
                  <a:pt x="109500" y="135821"/>
                  <a:pt x="109266" y="134146"/>
                </a:cubicBezTo>
                <a:lnTo>
                  <a:pt x="96642" y="127918"/>
                </a:lnTo>
                <a:cubicBezTo>
                  <a:pt x="92858" y="126043"/>
                  <a:pt x="90949" y="121756"/>
                  <a:pt x="92020" y="117704"/>
                </a:cubicBezTo>
                <a:lnTo>
                  <a:pt x="94364" y="108931"/>
                </a:lnTo>
                <a:cubicBezTo>
                  <a:pt x="95470" y="104879"/>
                  <a:pt x="99253" y="102133"/>
                  <a:pt x="103473" y="102401"/>
                </a:cubicBezTo>
                <a:lnTo>
                  <a:pt x="117504" y="103305"/>
                </a:lnTo>
                <a:cubicBezTo>
                  <a:pt x="119613" y="100593"/>
                  <a:pt x="122058" y="98081"/>
                  <a:pt x="124837" y="95938"/>
                </a:cubicBezTo>
                <a:lnTo>
                  <a:pt x="123933" y="81941"/>
                </a:lnTo>
                <a:cubicBezTo>
                  <a:pt x="123665" y="77722"/>
                  <a:pt x="126411" y="73904"/>
                  <a:pt x="130463" y="72833"/>
                </a:cubicBezTo>
                <a:lnTo>
                  <a:pt x="139236" y="70489"/>
                </a:lnTo>
                <a:close/>
                <a:moveTo>
                  <a:pt x="150153" y="113854"/>
                </a:moveTo>
                <a:cubicBezTo>
                  <a:pt x="142021" y="113863"/>
                  <a:pt x="135426" y="120472"/>
                  <a:pt x="135435" y="128604"/>
                </a:cubicBezTo>
                <a:cubicBezTo>
                  <a:pt x="135445" y="136736"/>
                  <a:pt x="142054" y="143331"/>
                  <a:pt x="150186" y="143321"/>
                </a:cubicBezTo>
                <a:cubicBezTo>
                  <a:pt x="158318" y="143312"/>
                  <a:pt x="164913" y="136703"/>
                  <a:pt x="164903" y="128571"/>
                </a:cubicBezTo>
                <a:cubicBezTo>
                  <a:pt x="164894" y="120439"/>
                  <a:pt x="158285" y="113844"/>
                  <a:pt x="150153" y="113854"/>
                </a:cubicBezTo>
                <a:close/>
                <a:moveTo>
                  <a:pt x="75311" y="-15236"/>
                </a:moveTo>
                <a:lnTo>
                  <a:pt x="84084" y="-12892"/>
                </a:lnTo>
                <a:cubicBezTo>
                  <a:pt x="88136" y="-11787"/>
                  <a:pt x="90882" y="-7970"/>
                  <a:pt x="90614" y="-3784"/>
                </a:cubicBezTo>
                <a:lnTo>
                  <a:pt x="89710" y="10213"/>
                </a:lnTo>
                <a:cubicBezTo>
                  <a:pt x="92489" y="12356"/>
                  <a:pt x="94934" y="14834"/>
                  <a:pt x="97043" y="17580"/>
                </a:cubicBezTo>
                <a:lnTo>
                  <a:pt x="111108" y="16676"/>
                </a:lnTo>
                <a:cubicBezTo>
                  <a:pt x="115293" y="16408"/>
                  <a:pt x="119111" y="19154"/>
                  <a:pt x="120216" y="23206"/>
                </a:cubicBezTo>
                <a:lnTo>
                  <a:pt x="122560" y="31979"/>
                </a:lnTo>
                <a:cubicBezTo>
                  <a:pt x="123632" y="36031"/>
                  <a:pt x="121723" y="40318"/>
                  <a:pt x="117939" y="42193"/>
                </a:cubicBezTo>
                <a:lnTo>
                  <a:pt x="105315" y="48421"/>
                </a:lnTo>
                <a:cubicBezTo>
                  <a:pt x="105080" y="50129"/>
                  <a:pt x="104745" y="51837"/>
                  <a:pt x="104310" y="53511"/>
                </a:cubicBezTo>
                <a:cubicBezTo>
                  <a:pt x="103875" y="55185"/>
                  <a:pt x="103272" y="56860"/>
                  <a:pt x="102636" y="58434"/>
                </a:cubicBezTo>
                <a:lnTo>
                  <a:pt x="110438" y="70154"/>
                </a:lnTo>
                <a:cubicBezTo>
                  <a:pt x="112782" y="73670"/>
                  <a:pt x="112313" y="78325"/>
                  <a:pt x="109333" y="81305"/>
                </a:cubicBezTo>
                <a:lnTo>
                  <a:pt x="102903" y="87734"/>
                </a:lnTo>
                <a:cubicBezTo>
                  <a:pt x="99923" y="90714"/>
                  <a:pt x="95269" y="91183"/>
                  <a:pt x="91753" y="88839"/>
                </a:cubicBezTo>
                <a:lnTo>
                  <a:pt x="80032" y="81037"/>
                </a:lnTo>
                <a:cubicBezTo>
                  <a:pt x="76851" y="82343"/>
                  <a:pt x="73469" y="83280"/>
                  <a:pt x="70020" y="83749"/>
                </a:cubicBezTo>
                <a:lnTo>
                  <a:pt x="63791" y="96340"/>
                </a:lnTo>
                <a:cubicBezTo>
                  <a:pt x="61916" y="100124"/>
                  <a:pt x="57630" y="102033"/>
                  <a:pt x="53578" y="100961"/>
                </a:cubicBezTo>
                <a:lnTo>
                  <a:pt x="44805" y="98617"/>
                </a:lnTo>
                <a:cubicBezTo>
                  <a:pt x="40719" y="97512"/>
                  <a:pt x="38007" y="93695"/>
                  <a:pt x="38275" y="89509"/>
                </a:cubicBezTo>
                <a:lnTo>
                  <a:pt x="39179" y="75478"/>
                </a:lnTo>
                <a:cubicBezTo>
                  <a:pt x="36400" y="73335"/>
                  <a:pt x="33955" y="70857"/>
                  <a:pt x="31845" y="68111"/>
                </a:cubicBezTo>
                <a:lnTo>
                  <a:pt x="17781" y="69015"/>
                </a:lnTo>
                <a:cubicBezTo>
                  <a:pt x="13595" y="69283"/>
                  <a:pt x="9778" y="66537"/>
                  <a:pt x="8673" y="62485"/>
                </a:cubicBezTo>
                <a:lnTo>
                  <a:pt x="6329" y="53712"/>
                </a:lnTo>
                <a:cubicBezTo>
                  <a:pt x="5257" y="49660"/>
                  <a:pt x="7166" y="45374"/>
                  <a:pt x="10950" y="43499"/>
                </a:cubicBezTo>
                <a:lnTo>
                  <a:pt x="23574" y="37270"/>
                </a:lnTo>
                <a:cubicBezTo>
                  <a:pt x="23809" y="35562"/>
                  <a:pt x="24144" y="33888"/>
                  <a:pt x="24579" y="32180"/>
                </a:cubicBezTo>
                <a:cubicBezTo>
                  <a:pt x="25048" y="30473"/>
                  <a:pt x="25584" y="28832"/>
                  <a:pt x="26253" y="27258"/>
                </a:cubicBezTo>
                <a:lnTo>
                  <a:pt x="18451" y="15571"/>
                </a:lnTo>
                <a:cubicBezTo>
                  <a:pt x="16107" y="12055"/>
                  <a:pt x="16576" y="7400"/>
                  <a:pt x="19556" y="4420"/>
                </a:cubicBezTo>
                <a:lnTo>
                  <a:pt x="25985" y="-2009"/>
                </a:lnTo>
                <a:cubicBezTo>
                  <a:pt x="28966" y="-4989"/>
                  <a:pt x="33620" y="-5458"/>
                  <a:pt x="37136" y="-3114"/>
                </a:cubicBezTo>
                <a:lnTo>
                  <a:pt x="48857" y="4688"/>
                </a:lnTo>
                <a:cubicBezTo>
                  <a:pt x="52038" y="3382"/>
                  <a:pt x="55420" y="2445"/>
                  <a:pt x="58869" y="1976"/>
                </a:cubicBezTo>
                <a:lnTo>
                  <a:pt x="65097" y="-10615"/>
                </a:lnTo>
                <a:cubicBezTo>
                  <a:pt x="66973" y="-14399"/>
                  <a:pt x="71225" y="-16308"/>
                  <a:pt x="75311" y="-15236"/>
                </a:cubicBezTo>
                <a:close/>
                <a:moveTo>
                  <a:pt x="64428" y="28129"/>
                </a:moveTo>
                <a:cubicBezTo>
                  <a:pt x="56296" y="28129"/>
                  <a:pt x="49694" y="34731"/>
                  <a:pt x="49694" y="42863"/>
                </a:cubicBezTo>
                <a:cubicBezTo>
                  <a:pt x="49694" y="50994"/>
                  <a:pt x="56296" y="57596"/>
                  <a:pt x="64428" y="57596"/>
                </a:cubicBezTo>
                <a:cubicBezTo>
                  <a:pt x="72560" y="57596"/>
                  <a:pt x="79162" y="50994"/>
                  <a:pt x="79162" y="42863"/>
                </a:cubicBezTo>
                <a:cubicBezTo>
                  <a:pt x="79162" y="34731"/>
                  <a:pt x="72560" y="28129"/>
                  <a:pt x="64428" y="28129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25" name="Text 23"/>
          <p:cNvSpPr/>
          <p:nvPr/>
        </p:nvSpPr>
        <p:spPr>
          <a:xfrm>
            <a:off x="771525" y="3619500"/>
            <a:ext cx="51625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主流算法类型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52450" y="3962400"/>
            <a:ext cx="5295900" cy="666750"/>
          </a:xfrm>
          <a:custGeom>
            <a:avLst/>
            <a:gdLst/>
            <a:ahLst/>
            <a:cxnLst/>
            <a:rect l="l" t="t" r="r" b="b"/>
            <a:pathLst>
              <a:path w="5295900" h="666750">
                <a:moveTo>
                  <a:pt x="76203" y="0"/>
                </a:moveTo>
                <a:lnTo>
                  <a:pt x="5219697" y="0"/>
                </a:lnTo>
                <a:cubicBezTo>
                  <a:pt x="5261755" y="0"/>
                  <a:pt x="5295900" y="34145"/>
                  <a:pt x="5295900" y="76203"/>
                </a:cubicBezTo>
                <a:lnTo>
                  <a:pt x="5295900" y="590547"/>
                </a:lnTo>
                <a:cubicBezTo>
                  <a:pt x="5295900" y="632605"/>
                  <a:pt x="5261755" y="666750"/>
                  <a:pt x="5219697" y="666750"/>
                </a:cubicBezTo>
                <a:lnTo>
                  <a:pt x="76203" y="666750"/>
                </a:lnTo>
                <a:cubicBezTo>
                  <a:pt x="34145" y="666750"/>
                  <a:pt x="0" y="632605"/>
                  <a:pt x="0" y="5905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666750" y="40957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0" y="23813"/>
                </a:moveTo>
                <a:cubicBezTo>
                  <a:pt x="0" y="15925"/>
                  <a:pt x="6400" y="9525"/>
                  <a:pt x="14288" y="9525"/>
                </a:cubicBezTo>
                <a:lnTo>
                  <a:pt x="42863" y="9525"/>
                </a:lnTo>
                <a:cubicBezTo>
                  <a:pt x="50750" y="9525"/>
                  <a:pt x="57150" y="15925"/>
                  <a:pt x="57150" y="23813"/>
                </a:cubicBezTo>
                <a:lnTo>
                  <a:pt x="57150" y="28575"/>
                </a:lnTo>
                <a:lnTo>
                  <a:pt x="95250" y="28575"/>
                </a:lnTo>
                <a:lnTo>
                  <a:pt x="95250" y="23813"/>
                </a:lnTo>
                <a:cubicBezTo>
                  <a:pt x="95250" y="15925"/>
                  <a:pt x="101650" y="9525"/>
                  <a:pt x="109537" y="9525"/>
                </a:cubicBezTo>
                <a:lnTo>
                  <a:pt x="138113" y="9525"/>
                </a:lnTo>
                <a:cubicBezTo>
                  <a:pt x="146000" y="9525"/>
                  <a:pt x="152400" y="15925"/>
                  <a:pt x="152400" y="23813"/>
                </a:cubicBezTo>
                <a:lnTo>
                  <a:pt x="152400" y="52388"/>
                </a:lnTo>
                <a:cubicBezTo>
                  <a:pt x="152400" y="60275"/>
                  <a:pt x="146000" y="66675"/>
                  <a:pt x="138113" y="66675"/>
                </a:cubicBezTo>
                <a:lnTo>
                  <a:pt x="109537" y="66675"/>
                </a:lnTo>
                <a:cubicBezTo>
                  <a:pt x="101650" y="66675"/>
                  <a:pt x="95250" y="60275"/>
                  <a:pt x="95250" y="52388"/>
                </a:cubicBezTo>
                <a:lnTo>
                  <a:pt x="95250" y="47625"/>
                </a:lnTo>
                <a:lnTo>
                  <a:pt x="57150" y="47625"/>
                </a:lnTo>
                <a:lnTo>
                  <a:pt x="57150" y="52388"/>
                </a:lnTo>
                <a:cubicBezTo>
                  <a:pt x="57150" y="54560"/>
                  <a:pt x="56644" y="56644"/>
                  <a:pt x="55781" y="58489"/>
                </a:cubicBezTo>
                <a:lnTo>
                  <a:pt x="76200" y="85725"/>
                </a:lnTo>
                <a:lnTo>
                  <a:pt x="100013" y="85725"/>
                </a:lnTo>
                <a:cubicBezTo>
                  <a:pt x="107900" y="85725"/>
                  <a:pt x="114300" y="92125"/>
                  <a:pt x="114300" y="100013"/>
                </a:cubicBezTo>
                <a:lnTo>
                  <a:pt x="114300" y="128588"/>
                </a:lnTo>
                <a:cubicBezTo>
                  <a:pt x="114300" y="136475"/>
                  <a:pt x="107900" y="142875"/>
                  <a:pt x="100013" y="142875"/>
                </a:cubicBezTo>
                <a:lnTo>
                  <a:pt x="71438" y="142875"/>
                </a:lnTo>
                <a:cubicBezTo>
                  <a:pt x="63550" y="142875"/>
                  <a:pt x="57150" y="136475"/>
                  <a:pt x="57150" y="128588"/>
                </a:cubicBezTo>
                <a:lnTo>
                  <a:pt x="57150" y="100013"/>
                </a:lnTo>
                <a:cubicBezTo>
                  <a:pt x="57150" y="97840"/>
                  <a:pt x="57656" y="95756"/>
                  <a:pt x="58519" y="93911"/>
                </a:cubicBezTo>
                <a:lnTo>
                  <a:pt x="38100" y="66675"/>
                </a:lnTo>
                <a:lnTo>
                  <a:pt x="14288" y="66675"/>
                </a:lnTo>
                <a:cubicBezTo>
                  <a:pt x="6400" y="66675"/>
                  <a:pt x="0" y="60275"/>
                  <a:pt x="0" y="52388"/>
                </a:cubicBezTo>
                <a:lnTo>
                  <a:pt x="0" y="23813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28" name="Text 26"/>
          <p:cNvSpPr/>
          <p:nvPr/>
        </p:nvSpPr>
        <p:spPr>
          <a:xfrm>
            <a:off x="914400" y="4057650"/>
            <a:ext cx="12096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机器学习（ML）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647700" y="4324350"/>
            <a:ext cx="51816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监督学习、无监督学习、强化学习，适用于结构化数据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552450" y="4705350"/>
            <a:ext cx="5295900" cy="666750"/>
          </a:xfrm>
          <a:custGeom>
            <a:avLst/>
            <a:gdLst/>
            <a:ahLst/>
            <a:cxnLst/>
            <a:rect l="l" t="t" r="r" b="b"/>
            <a:pathLst>
              <a:path w="5295900" h="666750">
                <a:moveTo>
                  <a:pt x="76203" y="0"/>
                </a:moveTo>
                <a:lnTo>
                  <a:pt x="5219697" y="0"/>
                </a:lnTo>
                <a:cubicBezTo>
                  <a:pt x="5261755" y="0"/>
                  <a:pt x="5295900" y="34145"/>
                  <a:pt x="5295900" y="76203"/>
                </a:cubicBezTo>
                <a:lnTo>
                  <a:pt x="5295900" y="590547"/>
                </a:lnTo>
                <a:cubicBezTo>
                  <a:pt x="5295900" y="632605"/>
                  <a:pt x="5261755" y="666750"/>
                  <a:pt x="5219697" y="666750"/>
                </a:cubicBezTo>
                <a:lnTo>
                  <a:pt x="76203" y="666750"/>
                </a:lnTo>
                <a:cubicBezTo>
                  <a:pt x="34145" y="666750"/>
                  <a:pt x="0" y="632605"/>
                  <a:pt x="0" y="5905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657225" y="48387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73819" y="26194"/>
                </a:moveTo>
                <a:lnTo>
                  <a:pt x="97631" y="26194"/>
                </a:lnTo>
                <a:lnTo>
                  <a:pt x="97631" y="40481"/>
                </a:lnTo>
                <a:lnTo>
                  <a:pt x="73819" y="40481"/>
                </a:lnTo>
                <a:lnTo>
                  <a:pt x="73819" y="26194"/>
                </a:lnTo>
                <a:close/>
                <a:moveTo>
                  <a:pt x="71438" y="9525"/>
                </a:moveTo>
                <a:cubicBezTo>
                  <a:pt x="63550" y="9525"/>
                  <a:pt x="57150" y="15925"/>
                  <a:pt x="57150" y="23813"/>
                </a:cubicBezTo>
                <a:lnTo>
                  <a:pt x="57150" y="42863"/>
                </a:lnTo>
                <a:cubicBezTo>
                  <a:pt x="57150" y="50750"/>
                  <a:pt x="63550" y="57150"/>
                  <a:pt x="71438" y="57150"/>
                </a:cubicBezTo>
                <a:lnTo>
                  <a:pt x="76200" y="57150"/>
                </a:lnTo>
                <a:lnTo>
                  <a:pt x="76200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38100" y="85725"/>
                </a:lnTo>
                <a:lnTo>
                  <a:pt x="38100" y="95250"/>
                </a:lnTo>
                <a:lnTo>
                  <a:pt x="33338" y="95250"/>
                </a:lnTo>
                <a:cubicBezTo>
                  <a:pt x="25450" y="95250"/>
                  <a:pt x="19050" y="101650"/>
                  <a:pt x="19050" y="109537"/>
                </a:cubicBezTo>
                <a:lnTo>
                  <a:pt x="19050" y="128588"/>
                </a:lnTo>
                <a:cubicBezTo>
                  <a:pt x="19050" y="136475"/>
                  <a:pt x="25450" y="142875"/>
                  <a:pt x="33338" y="142875"/>
                </a:cubicBezTo>
                <a:lnTo>
                  <a:pt x="61912" y="142875"/>
                </a:lnTo>
                <a:cubicBezTo>
                  <a:pt x="69800" y="142875"/>
                  <a:pt x="76200" y="136475"/>
                  <a:pt x="76200" y="128588"/>
                </a:cubicBezTo>
                <a:lnTo>
                  <a:pt x="76200" y="109537"/>
                </a:lnTo>
                <a:cubicBezTo>
                  <a:pt x="76200" y="101650"/>
                  <a:pt x="69800" y="95250"/>
                  <a:pt x="61912" y="95250"/>
                </a:cubicBezTo>
                <a:lnTo>
                  <a:pt x="57150" y="95250"/>
                </a:lnTo>
                <a:lnTo>
                  <a:pt x="57150" y="85725"/>
                </a:lnTo>
                <a:lnTo>
                  <a:pt x="114300" y="85725"/>
                </a:lnTo>
                <a:lnTo>
                  <a:pt x="114300" y="95250"/>
                </a:lnTo>
                <a:lnTo>
                  <a:pt x="109537" y="95250"/>
                </a:lnTo>
                <a:cubicBezTo>
                  <a:pt x="101650" y="95250"/>
                  <a:pt x="95250" y="101650"/>
                  <a:pt x="95250" y="109537"/>
                </a:cubicBezTo>
                <a:lnTo>
                  <a:pt x="95250" y="128588"/>
                </a:lnTo>
                <a:cubicBezTo>
                  <a:pt x="95250" y="136475"/>
                  <a:pt x="101650" y="142875"/>
                  <a:pt x="109537" y="142875"/>
                </a:cubicBezTo>
                <a:lnTo>
                  <a:pt x="138113" y="142875"/>
                </a:lnTo>
                <a:cubicBezTo>
                  <a:pt x="146000" y="142875"/>
                  <a:pt x="152400" y="136475"/>
                  <a:pt x="152400" y="128588"/>
                </a:cubicBezTo>
                <a:lnTo>
                  <a:pt x="152400" y="109537"/>
                </a:lnTo>
                <a:cubicBezTo>
                  <a:pt x="152400" y="101650"/>
                  <a:pt x="146000" y="95250"/>
                  <a:pt x="138113" y="95250"/>
                </a:cubicBezTo>
                <a:lnTo>
                  <a:pt x="133350" y="95250"/>
                </a:lnTo>
                <a:lnTo>
                  <a:pt x="133350" y="85725"/>
                </a:lnTo>
                <a:lnTo>
                  <a:pt x="161925" y="85725"/>
                </a:lnTo>
                <a:cubicBezTo>
                  <a:pt x="167194" y="85725"/>
                  <a:pt x="171450" y="81469"/>
                  <a:pt x="171450" y="76200"/>
                </a:cubicBezTo>
                <a:cubicBezTo>
                  <a:pt x="171450" y="70931"/>
                  <a:pt x="167194" y="66675"/>
                  <a:pt x="161925" y="66675"/>
                </a:cubicBezTo>
                <a:lnTo>
                  <a:pt x="95250" y="66675"/>
                </a:lnTo>
                <a:lnTo>
                  <a:pt x="95250" y="57150"/>
                </a:lnTo>
                <a:lnTo>
                  <a:pt x="100013" y="57150"/>
                </a:lnTo>
                <a:cubicBezTo>
                  <a:pt x="107900" y="57150"/>
                  <a:pt x="114300" y="50750"/>
                  <a:pt x="114300" y="42863"/>
                </a:cubicBezTo>
                <a:lnTo>
                  <a:pt x="114300" y="23813"/>
                </a:lnTo>
                <a:cubicBezTo>
                  <a:pt x="114300" y="15925"/>
                  <a:pt x="107900" y="9525"/>
                  <a:pt x="100013" y="9525"/>
                </a:cubicBezTo>
                <a:lnTo>
                  <a:pt x="71438" y="9525"/>
                </a:lnTo>
                <a:close/>
                <a:moveTo>
                  <a:pt x="133350" y="111919"/>
                </a:moveTo>
                <a:lnTo>
                  <a:pt x="135731" y="111919"/>
                </a:lnTo>
                <a:lnTo>
                  <a:pt x="135731" y="126206"/>
                </a:lnTo>
                <a:lnTo>
                  <a:pt x="111919" y="126206"/>
                </a:lnTo>
                <a:lnTo>
                  <a:pt x="111919" y="111919"/>
                </a:lnTo>
                <a:lnTo>
                  <a:pt x="133350" y="111919"/>
                </a:lnTo>
                <a:close/>
                <a:moveTo>
                  <a:pt x="57150" y="111919"/>
                </a:moveTo>
                <a:lnTo>
                  <a:pt x="59531" y="111919"/>
                </a:lnTo>
                <a:lnTo>
                  <a:pt x="59531" y="126206"/>
                </a:lnTo>
                <a:lnTo>
                  <a:pt x="35719" y="126206"/>
                </a:lnTo>
                <a:lnTo>
                  <a:pt x="35719" y="111919"/>
                </a:lnTo>
                <a:lnTo>
                  <a:pt x="57150" y="111919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32" name="Text 30"/>
          <p:cNvSpPr/>
          <p:nvPr/>
        </p:nvSpPr>
        <p:spPr>
          <a:xfrm>
            <a:off x="914400" y="4800600"/>
            <a:ext cx="11906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深度学习（DL）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647700" y="5067300"/>
            <a:ext cx="51816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CNN（图像）、RNN/LSTM（序列）、Transformer（通用）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552450" y="5448300"/>
            <a:ext cx="5295900" cy="666750"/>
          </a:xfrm>
          <a:custGeom>
            <a:avLst/>
            <a:gdLst/>
            <a:ahLst/>
            <a:cxnLst/>
            <a:rect l="l" t="t" r="r" b="b"/>
            <a:pathLst>
              <a:path w="5295900" h="666750">
                <a:moveTo>
                  <a:pt x="76203" y="0"/>
                </a:moveTo>
                <a:lnTo>
                  <a:pt x="5219697" y="0"/>
                </a:lnTo>
                <a:cubicBezTo>
                  <a:pt x="5261755" y="0"/>
                  <a:pt x="5295900" y="34145"/>
                  <a:pt x="5295900" y="76203"/>
                </a:cubicBezTo>
                <a:lnTo>
                  <a:pt x="5295900" y="590547"/>
                </a:lnTo>
                <a:cubicBezTo>
                  <a:pt x="5295900" y="632605"/>
                  <a:pt x="5261755" y="666750"/>
                  <a:pt x="5219697" y="666750"/>
                </a:cubicBezTo>
                <a:lnTo>
                  <a:pt x="76203" y="666750"/>
                </a:lnTo>
                <a:cubicBezTo>
                  <a:pt x="34145" y="666750"/>
                  <a:pt x="0" y="632605"/>
                  <a:pt x="0" y="59054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657225" y="558165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114300" y="42863"/>
                </a:moveTo>
                <a:cubicBezTo>
                  <a:pt x="114300" y="71795"/>
                  <a:pt x="88702" y="95250"/>
                  <a:pt x="57150" y="95250"/>
                </a:cubicBezTo>
                <a:cubicBezTo>
                  <a:pt x="49203" y="95250"/>
                  <a:pt x="41642" y="93762"/>
                  <a:pt x="34766" y="91083"/>
                </a:cubicBezTo>
                <a:lnTo>
                  <a:pt x="10478" y="103942"/>
                </a:lnTo>
                <a:cubicBezTo>
                  <a:pt x="7709" y="105400"/>
                  <a:pt x="4316" y="104894"/>
                  <a:pt x="2084" y="102691"/>
                </a:cubicBezTo>
                <a:cubicBezTo>
                  <a:pt x="-149" y="100489"/>
                  <a:pt x="-655" y="97066"/>
                  <a:pt x="833" y="94298"/>
                </a:cubicBezTo>
                <a:lnTo>
                  <a:pt x="11430" y="74295"/>
                </a:lnTo>
                <a:cubicBezTo>
                  <a:pt x="4256" y="65544"/>
                  <a:pt x="0" y="54650"/>
                  <a:pt x="0" y="42863"/>
                </a:cubicBezTo>
                <a:cubicBezTo>
                  <a:pt x="0" y="13930"/>
                  <a:pt x="25598" y="-9525"/>
                  <a:pt x="57150" y="-9525"/>
                </a:cubicBezTo>
                <a:cubicBezTo>
                  <a:pt x="88702" y="-9525"/>
                  <a:pt x="114300" y="13930"/>
                  <a:pt x="114300" y="42863"/>
                </a:cubicBezTo>
                <a:close/>
                <a:moveTo>
                  <a:pt x="114300" y="152400"/>
                </a:moveTo>
                <a:cubicBezTo>
                  <a:pt x="86291" y="152400"/>
                  <a:pt x="62984" y="133916"/>
                  <a:pt x="58103" y="109537"/>
                </a:cubicBezTo>
                <a:cubicBezTo>
                  <a:pt x="93821" y="109091"/>
                  <a:pt x="124867" y="83671"/>
                  <a:pt x="128290" y="49203"/>
                </a:cubicBezTo>
                <a:cubicBezTo>
                  <a:pt x="153085" y="54918"/>
                  <a:pt x="171450" y="75486"/>
                  <a:pt x="171450" y="100013"/>
                </a:cubicBezTo>
                <a:cubicBezTo>
                  <a:pt x="171450" y="111800"/>
                  <a:pt x="167194" y="122694"/>
                  <a:pt x="160020" y="131445"/>
                </a:cubicBezTo>
                <a:lnTo>
                  <a:pt x="170617" y="151448"/>
                </a:lnTo>
                <a:cubicBezTo>
                  <a:pt x="172075" y="154216"/>
                  <a:pt x="171569" y="157609"/>
                  <a:pt x="169366" y="159841"/>
                </a:cubicBezTo>
                <a:cubicBezTo>
                  <a:pt x="167164" y="162074"/>
                  <a:pt x="163741" y="162580"/>
                  <a:pt x="160973" y="161092"/>
                </a:cubicBezTo>
                <a:lnTo>
                  <a:pt x="136684" y="148233"/>
                </a:lnTo>
                <a:cubicBezTo>
                  <a:pt x="129808" y="150912"/>
                  <a:pt x="122247" y="152400"/>
                  <a:pt x="114300" y="15240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6" name="Text 34"/>
          <p:cNvSpPr/>
          <p:nvPr/>
        </p:nvSpPr>
        <p:spPr>
          <a:xfrm>
            <a:off x="914400" y="5543550"/>
            <a:ext cx="1447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大语言模型（LLM）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647700" y="5810250"/>
            <a:ext cx="51816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GPT系列、BERT、T5等，基于Transformer架构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6175375" y="917575"/>
            <a:ext cx="5635625" cy="2549525"/>
          </a:xfrm>
          <a:custGeom>
            <a:avLst/>
            <a:gdLst/>
            <a:ahLst/>
            <a:cxnLst/>
            <a:rect l="l" t="t" r="r" b="b"/>
            <a:pathLst>
              <a:path w="5635625" h="2549525">
                <a:moveTo>
                  <a:pt x="114295" y="0"/>
                </a:moveTo>
                <a:lnTo>
                  <a:pt x="5521330" y="0"/>
                </a:lnTo>
                <a:cubicBezTo>
                  <a:pt x="5584453" y="0"/>
                  <a:pt x="5635625" y="51172"/>
                  <a:pt x="5635625" y="114295"/>
                </a:cubicBezTo>
                <a:lnTo>
                  <a:pt x="5635625" y="2435230"/>
                </a:lnTo>
                <a:cubicBezTo>
                  <a:pt x="5635625" y="2498353"/>
                  <a:pt x="5584453" y="2549525"/>
                  <a:pt x="5521330" y="2549525"/>
                </a:cubicBezTo>
                <a:lnTo>
                  <a:pt x="114295" y="2549525"/>
                </a:lnTo>
                <a:cubicBezTo>
                  <a:pt x="51172" y="2549525"/>
                  <a:pt x="0" y="2498353"/>
                  <a:pt x="0" y="2435230"/>
                </a:cubicBezTo>
                <a:lnTo>
                  <a:pt x="0" y="114295"/>
                </a:lnTo>
                <a:cubicBezTo>
                  <a:pt x="0" y="51214"/>
                  <a:pt x="51214" y="0"/>
                  <a:pt x="114295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30000"/>
                </a:srgbClr>
              </a:gs>
              <a:gs pos="100000">
                <a:srgbClr val="4A5568">
                  <a:alpha val="10000"/>
                </a:srgbClr>
              </a:gs>
            </a:gsLst>
            <a:lin ang="2700000" scaled="1"/>
          </a:gradFill>
          <a:ln w="8467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288088" y="1073153"/>
            <a:ext cx="54102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Transformer架构：革命性突破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6330950" y="1416053"/>
            <a:ext cx="5324475" cy="1819275"/>
          </a:xfrm>
          <a:custGeom>
            <a:avLst/>
            <a:gdLst/>
            <a:ahLst/>
            <a:cxnLst/>
            <a:rect l="l" t="t" r="r" b="b"/>
            <a:pathLst>
              <a:path w="5324475" h="1819275">
                <a:moveTo>
                  <a:pt x="76191" y="0"/>
                </a:moveTo>
                <a:lnTo>
                  <a:pt x="5248284" y="0"/>
                </a:lnTo>
                <a:cubicBezTo>
                  <a:pt x="5290363" y="0"/>
                  <a:pt x="5324475" y="34112"/>
                  <a:pt x="5324475" y="76191"/>
                </a:cubicBezTo>
                <a:lnTo>
                  <a:pt x="5324475" y="1743084"/>
                </a:lnTo>
                <a:cubicBezTo>
                  <a:pt x="5324475" y="1785163"/>
                  <a:pt x="5290363" y="1819275"/>
                  <a:pt x="5248284" y="1819275"/>
                </a:cubicBezTo>
                <a:lnTo>
                  <a:pt x="76191" y="1819275"/>
                </a:lnTo>
                <a:cubicBezTo>
                  <a:pt x="34112" y="1819275"/>
                  <a:pt x="0" y="1785163"/>
                  <a:pt x="0" y="1743084"/>
                </a:cubicBezTo>
                <a:lnTo>
                  <a:pt x="0" y="76191"/>
                </a:lnTo>
                <a:cubicBezTo>
                  <a:pt x="0" y="34140"/>
                  <a:pt x="34140" y="0"/>
                  <a:pt x="7619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41" name="Shape 39"/>
          <p:cNvSpPr/>
          <p:nvPr/>
        </p:nvSpPr>
        <p:spPr>
          <a:xfrm>
            <a:off x="6483350" y="1568453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2" name="Text 40"/>
          <p:cNvSpPr/>
          <p:nvPr/>
        </p:nvSpPr>
        <p:spPr>
          <a:xfrm>
            <a:off x="6635750" y="1530353"/>
            <a:ext cx="49815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核心创新：自注意力机制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445250" y="1835153"/>
            <a:ext cx="5172075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2017年Google论文 </a:t>
            </a:r>
            <a:r>
              <a:rPr lang="en-US" sz="14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"Attention Is All You Need"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提出Transformer架构，彻底改变了NLP领域。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448425" y="2333628"/>
            <a:ext cx="2501900" cy="349250"/>
          </a:xfrm>
          <a:custGeom>
            <a:avLst/>
            <a:gdLst/>
            <a:ahLst/>
            <a:cxnLst/>
            <a:rect l="l" t="t" r="r" b="b"/>
            <a:pathLst>
              <a:path w="2501900" h="349250">
                <a:moveTo>
                  <a:pt x="38100" y="0"/>
                </a:moveTo>
                <a:lnTo>
                  <a:pt x="2463800" y="0"/>
                </a:lnTo>
                <a:cubicBezTo>
                  <a:pt x="2484842" y="0"/>
                  <a:pt x="2501900" y="17058"/>
                  <a:pt x="2501900" y="38100"/>
                </a:cubicBezTo>
                <a:lnTo>
                  <a:pt x="2501900" y="311150"/>
                </a:lnTo>
                <a:cubicBezTo>
                  <a:pt x="2501900" y="332192"/>
                  <a:pt x="2484842" y="349250"/>
                  <a:pt x="2463800" y="349250"/>
                </a:cubicBezTo>
                <a:lnTo>
                  <a:pt x="38100" y="349250"/>
                </a:lnTo>
                <a:cubicBezTo>
                  <a:pt x="17058" y="349250"/>
                  <a:pt x="0" y="332192"/>
                  <a:pt x="0" y="31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6556375" y="242570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6" name="Text 44"/>
          <p:cNvSpPr/>
          <p:nvPr/>
        </p:nvSpPr>
        <p:spPr>
          <a:xfrm>
            <a:off x="6746875" y="2413002"/>
            <a:ext cx="22002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并行计算，训练速度大幅提升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9032875" y="2333628"/>
            <a:ext cx="2501900" cy="349250"/>
          </a:xfrm>
          <a:custGeom>
            <a:avLst/>
            <a:gdLst/>
            <a:ahLst/>
            <a:cxnLst/>
            <a:rect l="l" t="t" r="r" b="b"/>
            <a:pathLst>
              <a:path w="2501900" h="349250">
                <a:moveTo>
                  <a:pt x="38100" y="0"/>
                </a:moveTo>
                <a:lnTo>
                  <a:pt x="2463800" y="0"/>
                </a:lnTo>
                <a:cubicBezTo>
                  <a:pt x="2484842" y="0"/>
                  <a:pt x="2501900" y="17058"/>
                  <a:pt x="2501900" y="38100"/>
                </a:cubicBezTo>
                <a:lnTo>
                  <a:pt x="2501900" y="311150"/>
                </a:lnTo>
                <a:cubicBezTo>
                  <a:pt x="2501900" y="332192"/>
                  <a:pt x="2484842" y="349250"/>
                  <a:pt x="2463800" y="349250"/>
                </a:cubicBezTo>
                <a:lnTo>
                  <a:pt x="38100" y="349250"/>
                </a:lnTo>
                <a:cubicBezTo>
                  <a:pt x="17058" y="349250"/>
                  <a:pt x="0" y="332192"/>
                  <a:pt x="0" y="31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9140825" y="2425703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9" name="Text 47"/>
          <p:cNvSpPr/>
          <p:nvPr/>
        </p:nvSpPr>
        <p:spPr>
          <a:xfrm>
            <a:off x="9331325" y="2413002"/>
            <a:ext cx="22002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捕捉长距离依赖关系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6448425" y="2765425"/>
            <a:ext cx="2501900" cy="349250"/>
          </a:xfrm>
          <a:custGeom>
            <a:avLst/>
            <a:gdLst/>
            <a:ahLst/>
            <a:cxnLst/>
            <a:rect l="l" t="t" r="r" b="b"/>
            <a:pathLst>
              <a:path w="2501900" h="349250">
                <a:moveTo>
                  <a:pt x="38100" y="0"/>
                </a:moveTo>
                <a:lnTo>
                  <a:pt x="2463800" y="0"/>
                </a:lnTo>
                <a:cubicBezTo>
                  <a:pt x="2484842" y="0"/>
                  <a:pt x="2501900" y="17058"/>
                  <a:pt x="2501900" y="38100"/>
                </a:cubicBezTo>
                <a:lnTo>
                  <a:pt x="2501900" y="311150"/>
                </a:lnTo>
                <a:cubicBezTo>
                  <a:pt x="2501900" y="332192"/>
                  <a:pt x="2484842" y="349250"/>
                  <a:pt x="2463800" y="349250"/>
                </a:cubicBezTo>
                <a:lnTo>
                  <a:pt x="38100" y="349250"/>
                </a:lnTo>
                <a:cubicBezTo>
                  <a:pt x="17058" y="349250"/>
                  <a:pt x="0" y="332192"/>
                  <a:pt x="0" y="31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51" name="Shape 49"/>
          <p:cNvSpPr/>
          <p:nvPr/>
        </p:nvSpPr>
        <p:spPr>
          <a:xfrm>
            <a:off x="6556375" y="28575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2" name="Text 50"/>
          <p:cNvSpPr/>
          <p:nvPr/>
        </p:nvSpPr>
        <p:spPr>
          <a:xfrm>
            <a:off x="6746875" y="2844803"/>
            <a:ext cx="22002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可扩展性强，支持大模型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9032875" y="2765425"/>
            <a:ext cx="2501900" cy="349250"/>
          </a:xfrm>
          <a:custGeom>
            <a:avLst/>
            <a:gdLst/>
            <a:ahLst/>
            <a:cxnLst/>
            <a:rect l="l" t="t" r="r" b="b"/>
            <a:pathLst>
              <a:path w="2501900" h="349250">
                <a:moveTo>
                  <a:pt x="38100" y="0"/>
                </a:moveTo>
                <a:lnTo>
                  <a:pt x="2463800" y="0"/>
                </a:lnTo>
                <a:cubicBezTo>
                  <a:pt x="2484842" y="0"/>
                  <a:pt x="2501900" y="17058"/>
                  <a:pt x="2501900" y="38100"/>
                </a:cubicBezTo>
                <a:lnTo>
                  <a:pt x="2501900" y="311150"/>
                </a:lnTo>
                <a:cubicBezTo>
                  <a:pt x="2501900" y="332192"/>
                  <a:pt x="2484842" y="349250"/>
                  <a:pt x="2463800" y="349250"/>
                </a:cubicBezTo>
                <a:lnTo>
                  <a:pt x="38100" y="349250"/>
                </a:lnTo>
                <a:cubicBezTo>
                  <a:pt x="17058" y="349250"/>
                  <a:pt x="0" y="332192"/>
                  <a:pt x="0" y="3111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9140825" y="28575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29421" y="20866"/>
                </a:moveTo>
                <a:cubicBezTo>
                  <a:pt x="133677" y="23961"/>
                  <a:pt x="134630" y="29914"/>
                  <a:pt x="131534" y="34171"/>
                </a:cubicBezTo>
                <a:lnTo>
                  <a:pt x="55334" y="138946"/>
                </a:lnTo>
                <a:cubicBezTo>
                  <a:pt x="53697" y="141208"/>
                  <a:pt x="51167" y="142607"/>
                  <a:pt x="48369" y="142845"/>
                </a:cubicBezTo>
                <a:cubicBezTo>
                  <a:pt x="45571" y="143083"/>
                  <a:pt x="42863" y="142042"/>
                  <a:pt x="40898" y="140077"/>
                </a:cubicBezTo>
                <a:lnTo>
                  <a:pt x="2798" y="101977"/>
                </a:lnTo>
                <a:cubicBezTo>
                  <a:pt x="-923" y="98256"/>
                  <a:pt x="-923" y="92214"/>
                  <a:pt x="2798" y="88493"/>
                </a:cubicBezTo>
                <a:cubicBezTo>
                  <a:pt x="6519" y="84773"/>
                  <a:pt x="12561" y="84773"/>
                  <a:pt x="16282" y="88493"/>
                </a:cubicBezTo>
                <a:lnTo>
                  <a:pt x="46494" y="118705"/>
                </a:lnTo>
                <a:lnTo>
                  <a:pt x="116145" y="22949"/>
                </a:lnTo>
                <a:cubicBezTo>
                  <a:pt x="119241" y="18693"/>
                  <a:pt x="125194" y="17740"/>
                  <a:pt x="129451" y="20836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5" name="Text 53"/>
          <p:cNvSpPr/>
          <p:nvPr/>
        </p:nvSpPr>
        <p:spPr>
          <a:xfrm>
            <a:off x="9331325" y="2844803"/>
            <a:ext cx="22002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统一架构，多任务适用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6" name="Shape 54"/>
          <p:cNvSpPr/>
          <p:nvPr/>
        </p:nvSpPr>
        <p:spPr>
          <a:xfrm>
            <a:off x="6191250" y="3581400"/>
            <a:ext cx="5619750" cy="2190750"/>
          </a:xfrm>
          <a:custGeom>
            <a:avLst/>
            <a:gdLst/>
            <a:ahLst/>
            <a:cxnLst/>
            <a:rect l="l" t="t" r="r" b="b"/>
            <a:pathLst>
              <a:path w="5619750" h="2190750">
                <a:moveTo>
                  <a:pt x="38100" y="0"/>
                </a:moveTo>
                <a:lnTo>
                  <a:pt x="5505459" y="0"/>
                </a:lnTo>
                <a:cubicBezTo>
                  <a:pt x="5568580" y="0"/>
                  <a:pt x="5619750" y="51170"/>
                  <a:pt x="5619750" y="114291"/>
                </a:cubicBezTo>
                <a:lnTo>
                  <a:pt x="5619750" y="2076459"/>
                </a:lnTo>
                <a:cubicBezTo>
                  <a:pt x="5619750" y="2139580"/>
                  <a:pt x="5568580" y="2190750"/>
                  <a:pt x="5505459" y="2190750"/>
                </a:cubicBezTo>
                <a:lnTo>
                  <a:pt x="38100" y="2190750"/>
                </a:lnTo>
                <a:cubicBezTo>
                  <a:pt x="17072" y="2190750"/>
                  <a:pt x="0" y="2173678"/>
                  <a:pt x="0" y="2152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57" name="Shape 55"/>
          <p:cNvSpPr/>
          <p:nvPr/>
        </p:nvSpPr>
        <p:spPr>
          <a:xfrm>
            <a:off x="6191250" y="3581400"/>
            <a:ext cx="38100" cy="2190750"/>
          </a:xfrm>
          <a:custGeom>
            <a:avLst/>
            <a:gdLst/>
            <a:ahLst/>
            <a:cxnLst/>
            <a:rect l="l" t="t" r="r" b="b"/>
            <a:pathLst>
              <a:path w="38100" h="2190750">
                <a:moveTo>
                  <a:pt x="38100" y="0"/>
                </a:moveTo>
                <a:lnTo>
                  <a:pt x="38100" y="0"/>
                </a:lnTo>
                <a:lnTo>
                  <a:pt x="38100" y="2190750"/>
                </a:lnTo>
                <a:lnTo>
                  <a:pt x="38100" y="2190750"/>
                </a:lnTo>
                <a:cubicBezTo>
                  <a:pt x="17072" y="2190750"/>
                  <a:pt x="0" y="2173678"/>
                  <a:pt x="0" y="21526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58" name="Shape 56"/>
          <p:cNvSpPr/>
          <p:nvPr/>
        </p:nvSpPr>
        <p:spPr>
          <a:xfrm>
            <a:off x="6386513" y="37814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42863" y="107156"/>
                </a:moveTo>
                <a:lnTo>
                  <a:pt x="8204" y="107156"/>
                </a:lnTo>
                <a:cubicBezTo>
                  <a:pt x="-134" y="107156"/>
                  <a:pt x="-5257" y="98081"/>
                  <a:pt x="-971" y="90915"/>
                </a:cubicBezTo>
                <a:lnTo>
                  <a:pt x="16743" y="61380"/>
                </a:lnTo>
                <a:cubicBezTo>
                  <a:pt x="19656" y="56525"/>
                  <a:pt x="24880" y="53578"/>
                  <a:pt x="30540" y="53578"/>
                </a:cubicBezTo>
                <a:lnTo>
                  <a:pt x="62352" y="53578"/>
                </a:lnTo>
                <a:cubicBezTo>
                  <a:pt x="87835" y="10414"/>
                  <a:pt x="125842" y="8238"/>
                  <a:pt x="151258" y="11955"/>
                </a:cubicBezTo>
                <a:cubicBezTo>
                  <a:pt x="155544" y="12591"/>
                  <a:pt x="158893" y="15939"/>
                  <a:pt x="159495" y="20192"/>
                </a:cubicBezTo>
                <a:cubicBezTo>
                  <a:pt x="163212" y="45608"/>
                  <a:pt x="161036" y="83615"/>
                  <a:pt x="117872" y="109098"/>
                </a:cubicBezTo>
                <a:lnTo>
                  <a:pt x="117872" y="140910"/>
                </a:lnTo>
                <a:cubicBezTo>
                  <a:pt x="117872" y="146570"/>
                  <a:pt x="114925" y="151794"/>
                  <a:pt x="110070" y="154707"/>
                </a:cubicBezTo>
                <a:lnTo>
                  <a:pt x="80535" y="172421"/>
                </a:lnTo>
                <a:cubicBezTo>
                  <a:pt x="73402" y="176707"/>
                  <a:pt x="64294" y="171550"/>
                  <a:pt x="64294" y="163246"/>
                </a:cubicBezTo>
                <a:lnTo>
                  <a:pt x="64294" y="128588"/>
                </a:lnTo>
                <a:cubicBezTo>
                  <a:pt x="64294" y="116767"/>
                  <a:pt x="54683" y="107156"/>
                  <a:pt x="42863" y="107156"/>
                </a:cubicBezTo>
                <a:lnTo>
                  <a:pt x="42829" y="107156"/>
                </a:lnTo>
                <a:close/>
                <a:moveTo>
                  <a:pt x="133945" y="53578"/>
                </a:moveTo>
                <a:cubicBezTo>
                  <a:pt x="133945" y="44707"/>
                  <a:pt x="126743" y="37505"/>
                  <a:pt x="117872" y="37505"/>
                </a:cubicBezTo>
                <a:cubicBezTo>
                  <a:pt x="109001" y="37505"/>
                  <a:pt x="101798" y="44707"/>
                  <a:pt x="101798" y="53578"/>
                </a:cubicBezTo>
                <a:cubicBezTo>
                  <a:pt x="101798" y="62449"/>
                  <a:pt x="109001" y="69652"/>
                  <a:pt x="117872" y="69652"/>
                </a:cubicBezTo>
                <a:cubicBezTo>
                  <a:pt x="126743" y="69652"/>
                  <a:pt x="133945" y="62449"/>
                  <a:pt x="133945" y="53578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59" name="Text 57"/>
          <p:cNvSpPr/>
          <p:nvPr/>
        </p:nvSpPr>
        <p:spPr>
          <a:xfrm>
            <a:off x="6581775" y="3733800"/>
            <a:ext cx="51625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算法优化方向</a:t>
            </a:r>
            <a:endParaRPr lang="en-US" sz="14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6362700" y="4076700"/>
            <a:ext cx="2609850" cy="838200"/>
          </a:xfrm>
          <a:custGeom>
            <a:avLst/>
            <a:gdLst/>
            <a:ahLst/>
            <a:cxnLst/>
            <a:rect l="l" t="t" r="r" b="b"/>
            <a:pathLst>
              <a:path w="2609850" h="838200">
                <a:moveTo>
                  <a:pt x="76201" y="0"/>
                </a:moveTo>
                <a:lnTo>
                  <a:pt x="2533649" y="0"/>
                </a:lnTo>
                <a:cubicBezTo>
                  <a:pt x="2575734" y="0"/>
                  <a:pt x="2609850" y="34116"/>
                  <a:pt x="2609850" y="76201"/>
                </a:cubicBezTo>
                <a:lnTo>
                  <a:pt x="2609850" y="761999"/>
                </a:lnTo>
                <a:cubicBezTo>
                  <a:pt x="2609850" y="804084"/>
                  <a:pt x="2575734" y="838200"/>
                  <a:pt x="253364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61" name="Shape 59"/>
          <p:cNvSpPr/>
          <p:nvPr/>
        </p:nvSpPr>
        <p:spPr>
          <a:xfrm>
            <a:off x="6438900" y="4152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62" name="Text 60"/>
          <p:cNvSpPr/>
          <p:nvPr/>
        </p:nvSpPr>
        <p:spPr>
          <a:xfrm>
            <a:off x="6410325" y="4152900"/>
            <a:ext cx="285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743700" y="4152900"/>
            <a:ext cx="110426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效率提升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4" name="Text 62"/>
          <p:cNvSpPr/>
          <p:nvPr/>
        </p:nvSpPr>
        <p:spPr>
          <a:xfrm>
            <a:off x="6438900" y="4419600"/>
            <a:ext cx="253365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模型压缩、量化、蒸馏，降低推理成本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9048750" y="4076700"/>
            <a:ext cx="2609850" cy="838200"/>
          </a:xfrm>
          <a:custGeom>
            <a:avLst/>
            <a:gdLst/>
            <a:ahLst/>
            <a:cxnLst/>
            <a:rect l="l" t="t" r="r" b="b"/>
            <a:pathLst>
              <a:path w="2609850" h="838200">
                <a:moveTo>
                  <a:pt x="76201" y="0"/>
                </a:moveTo>
                <a:lnTo>
                  <a:pt x="2533649" y="0"/>
                </a:lnTo>
                <a:cubicBezTo>
                  <a:pt x="2575734" y="0"/>
                  <a:pt x="2609850" y="34116"/>
                  <a:pt x="2609850" y="76201"/>
                </a:cubicBezTo>
                <a:lnTo>
                  <a:pt x="2609850" y="761999"/>
                </a:lnTo>
                <a:cubicBezTo>
                  <a:pt x="2609850" y="804084"/>
                  <a:pt x="2575734" y="838200"/>
                  <a:pt x="2533649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66" name="Shape 64"/>
          <p:cNvSpPr/>
          <p:nvPr/>
        </p:nvSpPr>
        <p:spPr>
          <a:xfrm>
            <a:off x="9124950" y="41529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67" name="Text 65"/>
          <p:cNvSpPr/>
          <p:nvPr/>
        </p:nvSpPr>
        <p:spPr>
          <a:xfrm>
            <a:off x="9096375" y="4152900"/>
            <a:ext cx="285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68" name="Text 66"/>
          <p:cNvSpPr/>
          <p:nvPr/>
        </p:nvSpPr>
        <p:spPr>
          <a:xfrm>
            <a:off x="9429750" y="4152900"/>
            <a:ext cx="89979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精度优化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9124950" y="4419600"/>
            <a:ext cx="253365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混合精度训练、自适应学习率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6362700" y="4991100"/>
            <a:ext cx="2609850" cy="628650"/>
          </a:xfrm>
          <a:custGeom>
            <a:avLst/>
            <a:gdLst/>
            <a:ahLst/>
            <a:cxnLst/>
            <a:rect l="l" t="t" r="r" b="b"/>
            <a:pathLst>
              <a:path w="2609850" h="628650">
                <a:moveTo>
                  <a:pt x="76199" y="0"/>
                </a:moveTo>
                <a:lnTo>
                  <a:pt x="2533651" y="0"/>
                </a:lnTo>
                <a:cubicBezTo>
                  <a:pt x="2575735" y="0"/>
                  <a:pt x="2609850" y="34115"/>
                  <a:pt x="2609850" y="76199"/>
                </a:cubicBezTo>
                <a:lnTo>
                  <a:pt x="2609850" y="552451"/>
                </a:lnTo>
                <a:cubicBezTo>
                  <a:pt x="2609850" y="594535"/>
                  <a:pt x="2575735" y="628650"/>
                  <a:pt x="2533651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71" name="Shape 69"/>
          <p:cNvSpPr/>
          <p:nvPr/>
        </p:nvSpPr>
        <p:spPr>
          <a:xfrm>
            <a:off x="6438900" y="50673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72" name="Text 70"/>
          <p:cNvSpPr/>
          <p:nvPr/>
        </p:nvSpPr>
        <p:spPr>
          <a:xfrm>
            <a:off x="6410325" y="5067300"/>
            <a:ext cx="285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73" name="Text 71"/>
          <p:cNvSpPr/>
          <p:nvPr/>
        </p:nvSpPr>
        <p:spPr>
          <a:xfrm>
            <a:off x="6743700" y="5067300"/>
            <a:ext cx="111823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可解释性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4" name="Text 72"/>
          <p:cNvSpPr/>
          <p:nvPr/>
        </p:nvSpPr>
        <p:spPr>
          <a:xfrm>
            <a:off x="6438900" y="5334000"/>
            <a:ext cx="253365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注意力可视化、特征重要性分析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9048750" y="4991100"/>
            <a:ext cx="2609850" cy="628650"/>
          </a:xfrm>
          <a:custGeom>
            <a:avLst/>
            <a:gdLst/>
            <a:ahLst/>
            <a:cxnLst/>
            <a:rect l="l" t="t" r="r" b="b"/>
            <a:pathLst>
              <a:path w="2609850" h="628650">
                <a:moveTo>
                  <a:pt x="76199" y="0"/>
                </a:moveTo>
                <a:lnTo>
                  <a:pt x="2533651" y="0"/>
                </a:lnTo>
                <a:cubicBezTo>
                  <a:pt x="2575735" y="0"/>
                  <a:pt x="2609850" y="34115"/>
                  <a:pt x="2609850" y="76199"/>
                </a:cubicBezTo>
                <a:lnTo>
                  <a:pt x="2609850" y="552451"/>
                </a:lnTo>
                <a:cubicBezTo>
                  <a:pt x="2609850" y="594535"/>
                  <a:pt x="2575735" y="628650"/>
                  <a:pt x="2533651" y="628650"/>
                </a:cubicBezTo>
                <a:lnTo>
                  <a:pt x="76199" y="628650"/>
                </a:lnTo>
                <a:cubicBezTo>
                  <a:pt x="34115" y="628650"/>
                  <a:pt x="0" y="594535"/>
                  <a:pt x="0" y="552451"/>
                </a:cubicBezTo>
                <a:lnTo>
                  <a:pt x="0" y="76199"/>
                </a:lnTo>
                <a:cubicBezTo>
                  <a:pt x="0" y="34143"/>
                  <a:pt x="34143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76" name="Shape 74"/>
          <p:cNvSpPr/>
          <p:nvPr/>
        </p:nvSpPr>
        <p:spPr>
          <a:xfrm>
            <a:off x="9124950" y="506730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lnTo>
                  <a:pt x="114300" y="0"/>
                </a:lnTo>
                <a:cubicBezTo>
                  <a:pt x="177384" y="0"/>
                  <a:pt x="228600" y="51216"/>
                  <a:pt x="228600" y="114300"/>
                </a:cubicBezTo>
                <a:lnTo>
                  <a:pt x="228600" y="114300"/>
                </a:lnTo>
                <a:cubicBezTo>
                  <a:pt x="228600" y="177384"/>
                  <a:pt x="177384" y="228600"/>
                  <a:pt x="114300" y="228600"/>
                </a:cubicBezTo>
                <a:lnTo>
                  <a:pt x="114300" y="228600"/>
                </a:lnTo>
                <a:cubicBezTo>
                  <a:pt x="51216" y="228600"/>
                  <a:pt x="0" y="177384"/>
                  <a:pt x="0" y="114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77" name="Text 75"/>
          <p:cNvSpPr/>
          <p:nvPr/>
        </p:nvSpPr>
        <p:spPr>
          <a:xfrm>
            <a:off x="9096375" y="5067300"/>
            <a:ext cx="2857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78" name="Text 76"/>
          <p:cNvSpPr/>
          <p:nvPr/>
        </p:nvSpPr>
        <p:spPr>
          <a:xfrm>
            <a:off x="9429750" y="5067300"/>
            <a:ext cx="91821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鲁棒性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9" name="Text 77"/>
          <p:cNvSpPr/>
          <p:nvPr/>
        </p:nvSpPr>
        <p:spPr>
          <a:xfrm>
            <a:off x="9124950" y="5334000"/>
            <a:ext cx="253365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对抗训练、数据增强、正则化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82" name="图片 81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3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84201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" name="Shape 1"/>
          <p:cNvSpPr/>
          <p:nvPr/>
        </p:nvSpPr>
        <p:spPr>
          <a:xfrm>
            <a:off x="514350" y="97536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990600" y="1047750"/>
            <a:ext cx="57150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发展趋势：AI的下一个前沿</a:t>
            </a:r>
            <a:endParaRPr lang="en-US" sz="36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1000" y="1504950"/>
            <a:ext cx="1066800" cy="38100"/>
          </a:xfrm>
          <a:custGeom>
            <a:avLst/>
            <a:gdLst/>
            <a:ahLst/>
            <a:cxnLst/>
            <a:rect l="l" t="t" r="r" b="b"/>
            <a:pathLst>
              <a:path w="1066800" h="38100">
                <a:moveTo>
                  <a:pt x="0" y="0"/>
                </a:moveTo>
                <a:lnTo>
                  <a:pt x="1066800" y="0"/>
                </a:lnTo>
                <a:lnTo>
                  <a:pt x="10668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438150" y="1543050"/>
            <a:ext cx="3686175" cy="3683635"/>
          </a:xfrm>
          <a:custGeom>
            <a:avLst/>
            <a:gdLst/>
            <a:ahLst/>
            <a:cxnLst/>
            <a:rect l="l" t="t" r="r" b="b"/>
            <a:pathLst>
              <a:path w="3686175" h="4695825">
                <a:moveTo>
                  <a:pt x="114308" y="0"/>
                </a:moveTo>
                <a:lnTo>
                  <a:pt x="3571867" y="0"/>
                </a:lnTo>
                <a:cubicBezTo>
                  <a:pt x="3634997" y="0"/>
                  <a:pt x="3686175" y="51178"/>
                  <a:pt x="3686175" y="114308"/>
                </a:cubicBezTo>
                <a:lnTo>
                  <a:pt x="3686175" y="4581517"/>
                </a:lnTo>
                <a:cubicBezTo>
                  <a:pt x="3686175" y="4644647"/>
                  <a:pt x="3634997" y="4695825"/>
                  <a:pt x="3571867" y="4695825"/>
                </a:cubicBezTo>
                <a:lnTo>
                  <a:pt x="114308" y="4695825"/>
                </a:lnTo>
                <a:cubicBezTo>
                  <a:pt x="51178" y="4695825"/>
                  <a:pt x="0" y="4644647"/>
                  <a:pt x="0" y="4581517"/>
                </a:cubicBezTo>
                <a:lnTo>
                  <a:pt x="0" y="114308"/>
                </a:lnTo>
                <a:cubicBezTo>
                  <a:pt x="0" y="51220"/>
                  <a:pt x="51220" y="0"/>
                  <a:pt x="114308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30000"/>
                </a:srgbClr>
              </a:gs>
              <a:gs pos="100000">
                <a:srgbClr val="5F9EAC">
                  <a:alpha val="10000"/>
                </a:srgbClr>
              </a:gs>
            </a:gsLst>
            <a:lin ang="270000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71500" y="154305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8" name="Shape 6"/>
          <p:cNvSpPr/>
          <p:nvPr/>
        </p:nvSpPr>
        <p:spPr>
          <a:xfrm>
            <a:off x="762000" y="16192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03808" y="2322"/>
                </a:moveTo>
                <a:cubicBezTo>
                  <a:pt x="110460" y="-759"/>
                  <a:pt x="118140" y="-759"/>
                  <a:pt x="124792" y="2322"/>
                </a:cubicBezTo>
                <a:lnTo>
                  <a:pt x="222394" y="47417"/>
                </a:lnTo>
                <a:cubicBezTo>
                  <a:pt x="226189" y="49158"/>
                  <a:pt x="228600" y="52953"/>
                  <a:pt x="228600" y="57150"/>
                </a:cubicBezTo>
                <a:cubicBezTo>
                  <a:pt x="228600" y="61347"/>
                  <a:pt x="226189" y="65142"/>
                  <a:pt x="222394" y="66883"/>
                </a:cubicBezTo>
                <a:lnTo>
                  <a:pt x="124792" y="111978"/>
                </a:lnTo>
                <a:cubicBezTo>
                  <a:pt x="118140" y="115059"/>
                  <a:pt x="110460" y="115059"/>
                  <a:pt x="103808" y="111978"/>
                </a:cubicBezTo>
                <a:lnTo>
                  <a:pt x="6206" y="66883"/>
                </a:lnTo>
                <a:cubicBezTo>
                  <a:pt x="2411" y="65097"/>
                  <a:pt x="0" y="61302"/>
                  <a:pt x="0" y="57150"/>
                </a:cubicBezTo>
                <a:cubicBezTo>
                  <a:pt x="0" y="52998"/>
                  <a:pt x="2411" y="49158"/>
                  <a:pt x="6206" y="47417"/>
                </a:cubicBezTo>
                <a:lnTo>
                  <a:pt x="103808" y="2322"/>
                </a:lnTo>
                <a:close/>
                <a:moveTo>
                  <a:pt x="21476" y="97512"/>
                </a:moveTo>
                <a:lnTo>
                  <a:pt x="94833" y="131400"/>
                </a:lnTo>
                <a:cubicBezTo>
                  <a:pt x="107201" y="137115"/>
                  <a:pt x="121444" y="137115"/>
                  <a:pt x="133811" y="131400"/>
                </a:cubicBezTo>
                <a:lnTo>
                  <a:pt x="207169" y="97512"/>
                </a:lnTo>
                <a:lnTo>
                  <a:pt x="222394" y="104567"/>
                </a:lnTo>
                <a:cubicBezTo>
                  <a:pt x="226189" y="106308"/>
                  <a:pt x="228600" y="110103"/>
                  <a:pt x="228600" y="114300"/>
                </a:cubicBezTo>
                <a:cubicBezTo>
                  <a:pt x="228600" y="118497"/>
                  <a:pt x="226189" y="122292"/>
                  <a:pt x="222394" y="124033"/>
                </a:cubicBezTo>
                <a:lnTo>
                  <a:pt x="124792" y="169128"/>
                </a:lnTo>
                <a:cubicBezTo>
                  <a:pt x="118140" y="172209"/>
                  <a:pt x="110460" y="172209"/>
                  <a:pt x="103808" y="169128"/>
                </a:cubicBezTo>
                <a:lnTo>
                  <a:pt x="6206" y="124033"/>
                </a:lnTo>
                <a:cubicBezTo>
                  <a:pt x="2411" y="122247"/>
                  <a:pt x="0" y="118452"/>
                  <a:pt x="0" y="114300"/>
                </a:cubicBezTo>
                <a:cubicBezTo>
                  <a:pt x="0" y="110148"/>
                  <a:pt x="2411" y="106308"/>
                  <a:pt x="6206" y="104567"/>
                </a:cubicBezTo>
                <a:lnTo>
                  <a:pt x="21431" y="97512"/>
                </a:lnTo>
                <a:close/>
                <a:moveTo>
                  <a:pt x="6206" y="161717"/>
                </a:moveTo>
                <a:lnTo>
                  <a:pt x="21431" y="154662"/>
                </a:lnTo>
                <a:lnTo>
                  <a:pt x="94789" y="188550"/>
                </a:lnTo>
                <a:cubicBezTo>
                  <a:pt x="107156" y="194265"/>
                  <a:pt x="121399" y="194265"/>
                  <a:pt x="133767" y="188550"/>
                </a:cubicBezTo>
                <a:lnTo>
                  <a:pt x="207124" y="154662"/>
                </a:lnTo>
                <a:lnTo>
                  <a:pt x="222349" y="161717"/>
                </a:lnTo>
                <a:cubicBezTo>
                  <a:pt x="226144" y="163458"/>
                  <a:pt x="228555" y="167253"/>
                  <a:pt x="228555" y="171450"/>
                </a:cubicBezTo>
                <a:cubicBezTo>
                  <a:pt x="228555" y="175647"/>
                  <a:pt x="226144" y="179442"/>
                  <a:pt x="222349" y="181183"/>
                </a:cubicBezTo>
                <a:lnTo>
                  <a:pt x="124748" y="226278"/>
                </a:lnTo>
                <a:cubicBezTo>
                  <a:pt x="118095" y="229359"/>
                  <a:pt x="110416" y="229359"/>
                  <a:pt x="103763" y="226278"/>
                </a:cubicBezTo>
                <a:lnTo>
                  <a:pt x="6206" y="181183"/>
                </a:lnTo>
                <a:cubicBezTo>
                  <a:pt x="2411" y="179397"/>
                  <a:pt x="0" y="175602"/>
                  <a:pt x="0" y="171450"/>
                </a:cubicBezTo>
                <a:cubicBezTo>
                  <a:pt x="0" y="167298"/>
                  <a:pt x="2411" y="163458"/>
                  <a:pt x="6206" y="161717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9" name="Text 7"/>
          <p:cNvSpPr/>
          <p:nvPr/>
        </p:nvSpPr>
        <p:spPr>
          <a:xfrm>
            <a:off x="1200150" y="1619250"/>
            <a:ext cx="12573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多模态融合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52450" y="1885950"/>
            <a:ext cx="3438525" cy="89598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打破单一模态限制，实现</a:t>
            </a:r>
            <a:r>
              <a:rPr lang="en-US" sz="14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文本、图像、音频、视频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的统一理解与生成，构建更接近人类认知的AI系统。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52450" y="2743200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695325" y="28956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9050" y="9525"/>
                </a:moveTo>
                <a:cubicBezTo>
                  <a:pt x="8543" y="9525"/>
                  <a:pt x="0" y="18068"/>
                  <a:pt x="0" y="28575"/>
                </a:cubicBezTo>
                <a:lnTo>
                  <a:pt x="0" y="123825"/>
                </a:lnTo>
                <a:cubicBezTo>
                  <a:pt x="0" y="134332"/>
                  <a:pt x="8543" y="142875"/>
                  <a:pt x="19050" y="142875"/>
                </a:cubicBezTo>
                <a:lnTo>
                  <a:pt x="114300" y="142875"/>
                </a:lnTo>
                <a:cubicBezTo>
                  <a:pt x="124807" y="142875"/>
                  <a:pt x="133350" y="134332"/>
                  <a:pt x="133350" y="123825"/>
                </a:cubicBezTo>
                <a:lnTo>
                  <a:pt x="133350" y="28575"/>
                </a:lnTo>
                <a:cubicBezTo>
                  <a:pt x="133350" y="18068"/>
                  <a:pt x="124807" y="9525"/>
                  <a:pt x="114300" y="9525"/>
                </a:cubicBezTo>
                <a:lnTo>
                  <a:pt x="19050" y="9525"/>
                </a:lnTo>
                <a:close/>
                <a:moveTo>
                  <a:pt x="38100" y="33338"/>
                </a:moveTo>
                <a:cubicBezTo>
                  <a:pt x="45985" y="33338"/>
                  <a:pt x="52388" y="39740"/>
                  <a:pt x="52388" y="47625"/>
                </a:cubicBezTo>
                <a:cubicBezTo>
                  <a:pt x="52388" y="55510"/>
                  <a:pt x="45985" y="61912"/>
                  <a:pt x="38100" y="61912"/>
                </a:cubicBezTo>
                <a:cubicBezTo>
                  <a:pt x="30215" y="61912"/>
                  <a:pt x="23813" y="55510"/>
                  <a:pt x="23813" y="47625"/>
                </a:cubicBezTo>
                <a:cubicBezTo>
                  <a:pt x="23813" y="39740"/>
                  <a:pt x="30215" y="33338"/>
                  <a:pt x="38100" y="33338"/>
                </a:cubicBezTo>
                <a:close/>
                <a:moveTo>
                  <a:pt x="80962" y="66675"/>
                </a:moveTo>
                <a:cubicBezTo>
                  <a:pt x="83463" y="66675"/>
                  <a:pt x="85755" y="67985"/>
                  <a:pt x="87064" y="70098"/>
                </a:cubicBezTo>
                <a:lnTo>
                  <a:pt x="113258" y="112961"/>
                </a:lnTo>
                <a:cubicBezTo>
                  <a:pt x="114598" y="115163"/>
                  <a:pt x="114657" y="117931"/>
                  <a:pt x="113407" y="120194"/>
                </a:cubicBezTo>
                <a:cubicBezTo>
                  <a:pt x="112157" y="122456"/>
                  <a:pt x="109746" y="123825"/>
                  <a:pt x="107156" y="123825"/>
                </a:cubicBezTo>
                <a:lnTo>
                  <a:pt x="26194" y="123825"/>
                </a:lnTo>
                <a:cubicBezTo>
                  <a:pt x="23545" y="123825"/>
                  <a:pt x="21074" y="122337"/>
                  <a:pt x="19854" y="119985"/>
                </a:cubicBezTo>
                <a:cubicBezTo>
                  <a:pt x="18633" y="117634"/>
                  <a:pt x="18812" y="114776"/>
                  <a:pt x="20330" y="112603"/>
                </a:cubicBezTo>
                <a:lnTo>
                  <a:pt x="36999" y="88791"/>
                </a:lnTo>
                <a:cubicBezTo>
                  <a:pt x="38338" y="86886"/>
                  <a:pt x="40511" y="85755"/>
                  <a:pt x="42863" y="85755"/>
                </a:cubicBezTo>
                <a:cubicBezTo>
                  <a:pt x="45214" y="85755"/>
                  <a:pt x="47387" y="86886"/>
                  <a:pt x="48726" y="88791"/>
                </a:cubicBezTo>
                <a:lnTo>
                  <a:pt x="56584" y="100042"/>
                </a:lnTo>
                <a:lnTo>
                  <a:pt x="74861" y="70128"/>
                </a:lnTo>
                <a:cubicBezTo>
                  <a:pt x="76170" y="68014"/>
                  <a:pt x="78462" y="66705"/>
                  <a:pt x="80962" y="66705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3" name="Text 11"/>
          <p:cNvSpPr/>
          <p:nvPr/>
        </p:nvSpPr>
        <p:spPr>
          <a:xfrm>
            <a:off x="857250" y="285750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GPT-4V / GPT-4o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666750" y="3124200"/>
            <a:ext cx="3200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支持图像理解、音频处理，实现真正的多模态交互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52450" y="3505200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676275" y="3657600"/>
            <a:ext cx="171450" cy="152400"/>
          </a:xfrm>
          <a:custGeom>
            <a:avLst/>
            <a:gdLst/>
            <a:ahLst/>
            <a:cxnLst/>
            <a:rect l="l" t="t" r="r" b="b"/>
            <a:pathLst>
              <a:path w="171450" h="152400">
                <a:moveTo>
                  <a:pt x="28575" y="19050"/>
                </a:moveTo>
                <a:cubicBezTo>
                  <a:pt x="18068" y="19050"/>
                  <a:pt x="9525" y="27593"/>
                  <a:pt x="9525" y="38100"/>
                </a:cubicBezTo>
                <a:lnTo>
                  <a:pt x="9525" y="114300"/>
                </a:lnTo>
                <a:cubicBezTo>
                  <a:pt x="9525" y="124807"/>
                  <a:pt x="18068" y="133350"/>
                  <a:pt x="28575" y="133350"/>
                </a:cubicBezTo>
                <a:lnTo>
                  <a:pt x="104775" y="133350"/>
                </a:lnTo>
                <a:cubicBezTo>
                  <a:pt x="115282" y="133350"/>
                  <a:pt x="123825" y="124807"/>
                  <a:pt x="123825" y="114300"/>
                </a:cubicBezTo>
                <a:lnTo>
                  <a:pt x="123825" y="38100"/>
                </a:lnTo>
                <a:cubicBezTo>
                  <a:pt x="123825" y="27593"/>
                  <a:pt x="115282" y="19050"/>
                  <a:pt x="104775" y="19050"/>
                </a:cubicBezTo>
                <a:lnTo>
                  <a:pt x="28575" y="19050"/>
                </a:lnTo>
                <a:close/>
                <a:moveTo>
                  <a:pt x="138113" y="100013"/>
                </a:moveTo>
                <a:lnTo>
                  <a:pt x="159990" y="117515"/>
                </a:lnTo>
                <a:cubicBezTo>
                  <a:pt x="161240" y="118527"/>
                  <a:pt x="162788" y="119062"/>
                  <a:pt x="164396" y="119062"/>
                </a:cubicBezTo>
                <a:cubicBezTo>
                  <a:pt x="168295" y="119062"/>
                  <a:pt x="171450" y="115907"/>
                  <a:pt x="171450" y="112008"/>
                </a:cubicBezTo>
                <a:lnTo>
                  <a:pt x="171450" y="40392"/>
                </a:lnTo>
                <a:cubicBezTo>
                  <a:pt x="171450" y="36493"/>
                  <a:pt x="168295" y="33338"/>
                  <a:pt x="164396" y="33338"/>
                </a:cubicBezTo>
                <a:cubicBezTo>
                  <a:pt x="162788" y="33338"/>
                  <a:pt x="161240" y="33873"/>
                  <a:pt x="159990" y="34885"/>
                </a:cubicBezTo>
                <a:lnTo>
                  <a:pt x="138113" y="52388"/>
                </a:lnTo>
                <a:lnTo>
                  <a:pt x="138113" y="100013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17" name="Text 15"/>
          <p:cNvSpPr/>
          <p:nvPr/>
        </p:nvSpPr>
        <p:spPr>
          <a:xfrm>
            <a:off x="857250" y="361950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Sora文生视频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666750" y="3886200"/>
            <a:ext cx="3200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OpenAI发布的视频生成模型，展现多模态生成能力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17525" y="4324350"/>
            <a:ext cx="3359150" cy="673100"/>
          </a:xfrm>
          <a:custGeom>
            <a:avLst/>
            <a:gdLst/>
            <a:ahLst/>
            <a:cxnLst/>
            <a:rect l="l" t="t" r="r" b="b"/>
            <a:pathLst>
              <a:path w="3359150" h="673100">
                <a:moveTo>
                  <a:pt x="76202" y="0"/>
                </a:moveTo>
                <a:lnTo>
                  <a:pt x="3282948" y="0"/>
                </a:lnTo>
                <a:cubicBezTo>
                  <a:pt x="3325033" y="0"/>
                  <a:pt x="3359150" y="34117"/>
                  <a:pt x="3359150" y="76202"/>
                </a:cubicBezTo>
                <a:lnTo>
                  <a:pt x="3359150" y="596898"/>
                </a:lnTo>
                <a:cubicBezTo>
                  <a:pt x="3359150" y="638983"/>
                  <a:pt x="3325033" y="673100"/>
                  <a:pt x="3282948" y="673100"/>
                </a:cubicBezTo>
                <a:lnTo>
                  <a:pt x="76202" y="673100"/>
                </a:lnTo>
                <a:cubicBezTo>
                  <a:pt x="34117" y="673100"/>
                  <a:pt x="0" y="638983"/>
                  <a:pt x="0" y="596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83816" y="5092703"/>
            <a:ext cx="150019" cy="133350"/>
          </a:xfrm>
          <a:custGeom>
            <a:avLst/>
            <a:gdLst/>
            <a:ahLst/>
            <a:cxnLst/>
            <a:rect l="l" t="t" r="r" b="b"/>
            <a:pathLst>
              <a:path w="150019" h="133350">
                <a:moveTo>
                  <a:pt x="100013" y="41672"/>
                </a:moveTo>
                <a:cubicBezTo>
                  <a:pt x="95403" y="41672"/>
                  <a:pt x="91678" y="37947"/>
                  <a:pt x="91678" y="33337"/>
                </a:cubicBezTo>
                <a:cubicBezTo>
                  <a:pt x="91678" y="28728"/>
                  <a:pt x="95403" y="25003"/>
                  <a:pt x="100013" y="25003"/>
                </a:cubicBezTo>
                <a:lnTo>
                  <a:pt x="141684" y="25003"/>
                </a:lnTo>
                <a:cubicBezTo>
                  <a:pt x="146294" y="25003"/>
                  <a:pt x="150019" y="28728"/>
                  <a:pt x="150019" y="33337"/>
                </a:cubicBezTo>
                <a:lnTo>
                  <a:pt x="150019" y="75009"/>
                </a:lnTo>
                <a:cubicBezTo>
                  <a:pt x="150019" y="79619"/>
                  <a:pt x="146294" y="83344"/>
                  <a:pt x="141684" y="83344"/>
                </a:cubicBezTo>
                <a:cubicBezTo>
                  <a:pt x="137074" y="83344"/>
                  <a:pt x="133350" y="79619"/>
                  <a:pt x="133350" y="75009"/>
                </a:cubicBezTo>
                <a:lnTo>
                  <a:pt x="133350" y="53470"/>
                </a:lnTo>
                <a:lnTo>
                  <a:pt x="89230" y="97590"/>
                </a:lnTo>
                <a:cubicBezTo>
                  <a:pt x="85974" y="100846"/>
                  <a:pt x="80687" y="100846"/>
                  <a:pt x="77432" y="97590"/>
                </a:cubicBezTo>
                <a:lnTo>
                  <a:pt x="50006" y="70139"/>
                </a:lnTo>
                <a:lnTo>
                  <a:pt x="14221" y="105899"/>
                </a:lnTo>
                <a:cubicBezTo>
                  <a:pt x="10965" y="109154"/>
                  <a:pt x="5678" y="109154"/>
                  <a:pt x="2422" y="105899"/>
                </a:cubicBezTo>
                <a:cubicBezTo>
                  <a:pt x="-833" y="102643"/>
                  <a:pt x="-833" y="97356"/>
                  <a:pt x="2422" y="94100"/>
                </a:cubicBezTo>
                <a:lnTo>
                  <a:pt x="44094" y="52428"/>
                </a:lnTo>
                <a:cubicBezTo>
                  <a:pt x="47350" y="49173"/>
                  <a:pt x="52637" y="49173"/>
                  <a:pt x="55892" y="52428"/>
                </a:cubicBezTo>
                <a:lnTo>
                  <a:pt x="83344" y="79880"/>
                </a:lnTo>
                <a:lnTo>
                  <a:pt x="121552" y="41672"/>
                </a:lnTo>
                <a:lnTo>
                  <a:pt x="100013" y="41672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21" name="Text 19"/>
          <p:cNvSpPr/>
          <p:nvPr/>
        </p:nvSpPr>
        <p:spPr>
          <a:xfrm>
            <a:off x="695325" y="4498978"/>
            <a:ext cx="2962275" cy="4381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应用场景：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医疗影像诊断、自动驾驶、智能客服、创意内容生成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51325" y="1543050"/>
            <a:ext cx="3686175" cy="3700780"/>
          </a:xfrm>
          <a:custGeom>
            <a:avLst/>
            <a:gdLst/>
            <a:ahLst/>
            <a:cxnLst/>
            <a:rect l="l" t="t" r="r" b="b"/>
            <a:pathLst>
              <a:path w="3686175" h="4695825">
                <a:moveTo>
                  <a:pt x="114308" y="0"/>
                </a:moveTo>
                <a:lnTo>
                  <a:pt x="3571867" y="0"/>
                </a:lnTo>
                <a:cubicBezTo>
                  <a:pt x="3634997" y="0"/>
                  <a:pt x="3686175" y="51178"/>
                  <a:pt x="3686175" y="114308"/>
                </a:cubicBezTo>
                <a:lnTo>
                  <a:pt x="3686175" y="4581517"/>
                </a:lnTo>
                <a:cubicBezTo>
                  <a:pt x="3686175" y="4644647"/>
                  <a:pt x="3634997" y="4695825"/>
                  <a:pt x="3571867" y="4695825"/>
                </a:cubicBezTo>
                <a:lnTo>
                  <a:pt x="114308" y="4695825"/>
                </a:lnTo>
                <a:cubicBezTo>
                  <a:pt x="51178" y="4695825"/>
                  <a:pt x="0" y="4644647"/>
                  <a:pt x="0" y="4581517"/>
                </a:cubicBezTo>
                <a:lnTo>
                  <a:pt x="0" y="114308"/>
                </a:lnTo>
                <a:cubicBezTo>
                  <a:pt x="0" y="51220"/>
                  <a:pt x="51220" y="0"/>
                  <a:pt x="114308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30000"/>
                </a:srgbClr>
              </a:gs>
              <a:gs pos="100000">
                <a:srgbClr val="D97706">
                  <a:alpha val="10000"/>
                </a:srgbClr>
              </a:gs>
            </a:gsLst>
            <a:lin ang="2700000" scaled="1"/>
          </a:gradFill>
          <a:ln w="25400">
            <a:solidFill>
              <a:srgbClr val="D97706">
                <a:alpha val="5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81830" y="1543050"/>
            <a:ext cx="464820" cy="3810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4" name="Shape 22"/>
          <p:cNvSpPr/>
          <p:nvPr/>
        </p:nvSpPr>
        <p:spPr>
          <a:xfrm>
            <a:off x="4565650" y="15430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10428" y="2991"/>
                </a:moveTo>
                <a:cubicBezTo>
                  <a:pt x="213286" y="268"/>
                  <a:pt x="217438" y="-714"/>
                  <a:pt x="221278" y="536"/>
                </a:cubicBezTo>
                <a:cubicBezTo>
                  <a:pt x="225653" y="2009"/>
                  <a:pt x="228600" y="6117"/>
                  <a:pt x="228600" y="10716"/>
                </a:cubicBezTo>
                <a:lnTo>
                  <a:pt x="228600" y="94164"/>
                </a:lnTo>
                <a:cubicBezTo>
                  <a:pt x="228600" y="152742"/>
                  <a:pt x="180335" y="200025"/>
                  <a:pt x="121980" y="200025"/>
                </a:cubicBezTo>
                <a:cubicBezTo>
                  <a:pt x="87600" y="200025"/>
                  <a:pt x="57954" y="177924"/>
                  <a:pt x="47193" y="147027"/>
                </a:cubicBezTo>
                <a:cubicBezTo>
                  <a:pt x="31388" y="160779"/>
                  <a:pt x="21431" y="181005"/>
                  <a:pt x="21431" y="203597"/>
                </a:cubicBezTo>
                <a:cubicBezTo>
                  <a:pt x="21431" y="209535"/>
                  <a:pt x="16654" y="214313"/>
                  <a:pt x="10716" y="214313"/>
                </a:cubicBezTo>
                <a:cubicBezTo>
                  <a:pt x="4777" y="214313"/>
                  <a:pt x="0" y="209535"/>
                  <a:pt x="0" y="203597"/>
                </a:cubicBezTo>
                <a:cubicBezTo>
                  <a:pt x="0" y="170155"/>
                  <a:pt x="17056" y="140687"/>
                  <a:pt x="42907" y="123364"/>
                </a:cubicBezTo>
                <a:cubicBezTo>
                  <a:pt x="58668" y="112827"/>
                  <a:pt x="77465" y="107156"/>
                  <a:pt x="96441" y="107156"/>
                </a:cubicBezTo>
                <a:lnTo>
                  <a:pt x="132159" y="107156"/>
                </a:lnTo>
                <a:cubicBezTo>
                  <a:pt x="138098" y="107156"/>
                  <a:pt x="142875" y="102379"/>
                  <a:pt x="142875" y="96441"/>
                </a:cubicBezTo>
                <a:cubicBezTo>
                  <a:pt x="142875" y="90502"/>
                  <a:pt x="138098" y="85725"/>
                  <a:pt x="132159" y="85725"/>
                </a:cubicBezTo>
                <a:lnTo>
                  <a:pt x="96441" y="85725"/>
                </a:lnTo>
                <a:cubicBezTo>
                  <a:pt x="78715" y="85725"/>
                  <a:pt x="61927" y="89654"/>
                  <a:pt x="46881" y="96664"/>
                </a:cubicBezTo>
                <a:cubicBezTo>
                  <a:pt x="57284" y="65410"/>
                  <a:pt x="86707" y="42863"/>
                  <a:pt x="121444" y="42863"/>
                </a:cubicBezTo>
                <a:cubicBezTo>
                  <a:pt x="151090" y="42863"/>
                  <a:pt x="173147" y="32995"/>
                  <a:pt x="187836" y="23217"/>
                </a:cubicBezTo>
                <a:cubicBezTo>
                  <a:pt x="196408" y="17502"/>
                  <a:pt x="203686" y="10671"/>
                  <a:pt x="210473" y="299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5" name="Text 23"/>
          <p:cNvSpPr/>
          <p:nvPr/>
        </p:nvSpPr>
        <p:spPr>
          <a:xfrm>
            <a:off x="5060950" y="1543050"/>
            <a:ext cx="8001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绿色AI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4413250" y="1885950"/>
            <a:ext cx="3438525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在追求性能的同时，关注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能源效率与碳排放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，通过技术创新实现算力性能与能效的协同优化，推动AI可持续发展。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413250" y="2743200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4556125" y="28956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100846" y="-2947"/>
                </a:moveTo>
                <a:cubicBezTo>
                  <a:pt x="104388" y="-387"/>
                  <a:pt x="105698" y="4256"/>
                  <a:pt x="104090" y="8305"/>
                </a:cubicBezTo>
                <a:lnTo>
                  <a:pt x="80754" y="66675"/>
                </a:lnTo>
                <a:lnTo>
                  <a:pt x="123825" y="66675"/>
                </a:lnTo>
                <a:cubicBezTo>
                  <a:pt x="127843" y="66675"/>
                  <a:pt x="131415" y="69175"/>
                  <a:pt x="132784" y="72956"/>
                </a:cubicBezTo>
                <a:cubicBezTo>
                  <a:pt x="134154" y="76736"/>
                  <a:pt x="132993" y="80962"/>
                  <a:pt x="129927" y="83522"/>
                </a:cubicBezTo>
                <a:lnTo>
                  <a:pt x="44202" y="154960"/>
                </a:lnTo>
                <a:cubicBezTo>
                  <a:pt x="40838" y="157758"/>
                  <a:pt x="36046" y="157907"/>
                  <a:pt x="32504" y="155347"/>
                </a:cubicBezTo>
                <a:cubicBezTo>
                  <a:pt x="28962" y="152787"/>
                  <a:pt x="27652" y="148144"/>
                  <a:pt x="29260" y="144095"/>
                </a:cubicBezTo>
                <a:lnTo>
                  <a:pt x="52596" y="85725"/>
                </a:lnTo>
                <a:lnTo>
                  <a:pt x="9525" y="85725"/>
                </a:lnTo>
                <a:cubicBezTo>
                  <a:pt x="5507" y="85725"/>
                  <a:pt x="1935" y="83225"/>
                  <a:pt x="566" y="79444"/>
                </a:cubicBezTo>
                <a:cubicBezTo>
                  <a:pt x="-804" y="75664"/>
                  <a:pt x="357" y="71438"/>
                  <a:pt x="3423" y="68878"/>
                </a:cubicBezTo>
                <a:lnTo>
                  <a:pt x="89148" y="-2560"/>
                </a:lnTo>
                <a:cubicBezTo>
                  <a:pt x="92512" y="-5358"/>
                  <a:pt x="97304" y="-5507"/>
                  <a:pt x="100846" y="-2947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9" name="Text 27"/>
          <p:cNvSpPr/>
          <p:nvPr/>
        </p:nvSpPr>
        <p:spPr>
          <a:xfrm>
            <a:off x="4718050" y="285750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绿色算力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527550" y="3124200"/>
            <a:ext cx="3200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采用清洁能源、优化数据中心能效，降低碳足迹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413250" y="3505200"/>
            <a:ext cx="3362325" cy="685800"/>
          </a:xfrm>
          <a:custGeom>
            <a:avLst/>
            <a:gdLst/>
            <a:ahLst/>
            <a:cxnLst/>
            <a:rect l="l" t="t" r="r" b="b"/>
            <a:pathLst>
              <a:path w="3362325" h="685800">
                <a:moveTo>
                  <a:pt x="76199" y="0"/>
                </a:moveTo>
                <a:lnTo>
                  <a:pt x="3286126" y="0"/>
                </a:lnTo>
                <a:cubicBezTo>
                  <a:pt x="3328209" y="0"/>
                  <a:pt x="3362325" y="34116"/>
                  <a:pt x="3362325" y="76199"/>
                </a:cubicBezTo>
                <a:lnTo>
                  <a:pt x="3362325" y="609601"/>
                </a:lnTo>
                <a:cubicBezTo>
                  <a:pt x="3362325" y="651684"/>
                  <a:pt x="3328209" y="685800"/>
                  <a:pt x="3286126" y="685800"/>
                </a:cubicBezTo>
                <a:lnTo>
                  <a:pt x="76199" y="685800"/>
                </a:lnTo>
                <a:cubicBezTo>
                  <a:pt x="34116" y="685800"/>
                  <a:pt x="0" y="651684"/>
                  <a:pt x="0" y="609601"/>
                </a:cubicBezTo>
                <a:lnTo>
                  <a:pt x="0" y="76199"/>
                </a:lnTo>
                <a:cubicBezTo>
                  <a:pt x="0" y="34144"/>
                  <a:pt x="34144" y="0"/>
                  <a:pt x="7619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4546600" y="365760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35731" y="66675"/>
                </a:moveTo>
                <a:lnTo>
                  <a:pt x="92869" y="66675"/>
                </a:lnTo>
                <a:cubicBezTo>
                  <a:pt x="88910" y="66675"/>
                  <a:pt x="85725" y="63490"/>
                  <a:pt x="85725" y="59531"/>
                </a:cubicBezTo>
                <a:lnTo>
                  <a:pt x="85725" y="16669"/>
                </a:lnTo>
                <a:cubicBezTo>
                  <a:pt x="85725" y="13781"/>
                  <a:pt x="87451" y="11162"/>
                  <a:pt x="90130" y="10061"/>
                </a:cubicBezTo>
                <a:cubicBezTo>
                  <a:pt x="92809" y="8959"/>
                  <a:pt x="95875" y="9585"/>
                  <a:pt x="97929" y="11609"/>
                </a:cubicBezTo>
                <a:lnTo>
                  <a:pt x="109835" y="23515"/>
                </a:lnTo>
                <a:lnTo>
                  <a:pt x="131683" y="1667"/>
                </a:lnTo>
                <a:cubicBezTo>
                  <a:pt x="132755" y="595"/>
                  <a:pt x="134213" y="0"/>
                  <a:pt x="135731" y="0"/>
                </a:cubicBezTo>
                <a:cubicBezTo>
                  <a:pt x="137249" y="0"/>
                  <a:pt x="138708" y="595"/>
                  <a:pt x="139809" y="1697"/>
                </a:cubicBezTo>
                <a:lnTo>
                  <a:pt x="150733" y="12621"/>
                </a:lnTo>
                <a:cubicBezTo>
                  <a:pt x="151805" y="13692"/>
                  <a:pt x="152400" y="15151"/>
                  <a:pt x="152400" y="16669"/>
                </a:cubicBezTo>
                <a:cubicBezTo>
                  <a:pt x="152400" y="18187"/>
                  <a:pt x="151805" y="19645"/>
                  <a:pt x="150703" y="20747"/>
                </a:cubicBezTo>
                <a:lnTo>
                  <a:pt x="128885" y="42565"/>
                </a:lnTo>
                <a:lnTo>
                  <a:pt x="140791" y="54471"/>
                </a:lnTo>
                <a:cubicBezTo>
                  <a:pt x="142845" y="56525"/>
                  <a:pt x="143441" y="59591"/>
                  <a:pt x="142339" y="62270"/>
                </a:cubicBezTo>
                <a:cubicBezTo>
                  <a:pt x="141238" y="64949"/>
                  <a:pt x="138619" y="66675"/>
                  <a:pt x="135731" y="66675"/>
                </a:cubicBezTo>
                <a:close/>
                <a:moveTo>
                  <a:pt x="135731" y="85725"/>
                </a:moveTo>
                <a:cubicBezTo>
                  <a:pt x="138619" y="85725"/>
                  <a:pt x="141238" y="87451"/>
                  <a:pt x="142339" y="90130"/>
                </a:cubicBezTo>
                <a:cubicBezTo>
                  <a:pt x="143441" y="92809"/>
                  <a:pt x="142845" y="95875"/>
                  <a:pt x="140791" y="97929"/>
                </a:cubicBezTo>
                <a:lnTo>
                  <a:pt x="128885" y="109835"/>
                </a:lnTo>
                <a:lnTo>
                  <a:pt x="150733" y="131683"/>
                </a:lnTo>
                <a:cubicBezTo>
                  <a:pt x="151805" y="132755"/>
                  <a:pt x="152430" y="134213"/>
                  <a:pt x="152430" y="135761"/>
                </a:cubicBezTo>
                <a:cubicBezTo>
                  <a:pt x="152430" y="137309"/>
                  <a:pt x="151834" y="138738"/>
                  <a:pt x="150733" y="139839"/>
                </a:cubicBezTo>
                <a:lnTo>
                  <a:pt x="139809" y="150763"/>
                </a:lnTo>
                <a:cubicBezTo>
                  <a:pt x="138708" y="151805"/>
                  <a:pt x="137249" y="152400"/>
                  <a:pt x="135731" y="152400"/>
                </a:cubicBezTo>
                <a:cubicBezTo>
                  <a:pt x="134213" y="152400"/>
                  <a:pt x="132755" y="151805"/>
                  <a:pt x="131653" y="150703"/>
                </a:cubicBezTo>
                <a:lnTo>
                  <a:pt x="109835" y="128885"/>
                </a:lnTo>
                <a:lnTo>
                  <a:pt x="97929" y="140791"/>
                </a:lnTo>
                <a:cubicBezTo>
                  <a:pt x="95875" y="142845"/>
                  <a:pt x="92809" y="143441"/>
                  <a:pt x="90130" y="142339"/>
                </a:cubicBezTo>
                <a:cubicBezTo>
                  <a:pt x="87451" y="141238"/>
                  <a:pt x="85725" y="138619"/>
                  <a:pt x="85725" y="135731"/>
                </a:cubicBezTo>
                <a:lnTo>
                  <a:pt x="85725" y="92869"/>
                </a:lnTo>
                <a:cubicBezTo>
                  <a:pt x="85725" y="88910"/>
                  <a:pt x="88910" y="85725"/>
                  <a:pt x="92869" y="85725"/>
                </a:cubicBezTo>
                <a:lnTo>
                  <a:pt x="135731" y="85725"/>
                </a:lnTo>
                <a:close/>
                <a:moveTo>
                  <a:pt x="59531" y="85725"/>
                </a:moveTo>
                <a:cubicBezTo>
                  <a:pt x="63490" y="85725"/>
                  <a:pt x="66675" y="88910"/>
                  <a:pt x="66675" y="92869"/>
                </a:cubicBezTo>
                <a:lnTo>
                  <a:pt x="66675" y="135731"/>
                </a:lnTo>
                <a:cubicBezTo>
                  <a:pt x="66675" y="138619"/>
                  <a:pt x="64949" y="141238"/>
                  <a:pt x="62270" y="142339"/>
                </a:cubicBezTo>
                <a:cubicBezTo>
                  <a:pt x="59591" y="143441"/>
                  <a:pt x="56525" y="142845"/>
                  <a:pt x="54471" y="140791"/>
                </a:cubicBezTo>
                <a:lnTo>
                  <a:pt x="42565" y="128885"/>
                </a:lnTo>
                <a:lnTo>
                  <a:pt x="20717" y="150733"/>
                </a:lnTo>
                <a:cubicBezTo>
                  <a:pt x="19645" y="151805"/>
                  <a:pt x="18187" y="152400"/>
                  <a:pt x="16669" y="152400"/>
                </a:cubicBezTo>
                <a:cubicBezTo>
                  <a:pt x="15151" y="152400"/>
                  <a:pt x="13692" y="151805"/>
                  <a:pt x="12591" y="150703"/>
                </a:cubicBezTo>
                <a:lnTo>
                  <a:pt x="1697" y="139809"/>
                </a:lnTo>
                <a:cubicBezTo>
                  <a:pt x="595" y="138708"/>
                  <a:pt x="0" y="137249"/>
                  <a:pt x="0" y="135731"/>
                </a:cubicBezTo>
                <a:cubicBezTo>
                  <a:pt x="0" y="134213"/>
                  <a:pt x="595" y="132755"/>
                  <a:pt x="1697" y="131653"/>
                </a:cubicBezTo>
                <a:lnTo>
                  <a:pt x="23515" y="109835"/>
                </a:lnTo>
                <a:lnTo>
                  <a:pt x="11609" y="97929"/>
                </a:lnTo>
                <a:cubicBezTo>
                  <a:pt x="9555" y="95875"/>
                  <a:pt x="8959" y="92809"/>
                  <a:pt x="10061" y="90130"/>
                </a:cubicBezTo>
                <a:cubicBezTo>
                  <a:pt x="11162" y="87451"/>
                  <a:pt x="13781" y="85725"/>
                  <a:pt x="16669" y="85725"/>
                </a:cubicBezTo>
                <a:lnTo>
                  <a:pt x="59531" y="85725"/>
                </a:lnTo>
                <a:close/>
                <a:moveTo>
                  <a:pt x="16669" y="66675"/>
                </a:moveTo>
                <a:cubicBezTo>
                  <a:pt x="13781" y="66675"/>
                  <a:pt x="11162" y="64949"/>
                  <a:pt x="10061" y="62270"/>
                </a:cubicBezTo>
                <a:cubicBezTo>
                  <a:pt x="8959" y="59591"/>
                  <a:pt x="9585" y="56525"/>
                  <a:pt x="11609" y="54471"/>
                </a:cubicBezTo>
                <a:lnTo>
                  <a:pt x="23515" y="42565"/>
                </a:lnTo>
                <a:lnTo>
                  <a:pt x="1697" y="20747"/>
                </a:lnTo>
                <a:cubicBezTo>
                  <a:pt x="595" y="19645"/>
                  <a:pt x="0" y="18187"/>
                  <a:pt x="0" y="16669"/>
                </a:cubicBezTo>
                <a:cubicBezTo>
                  <a:pt x="0" y="15151"/>
                  <a:pt x="595" y="13692"/>
                  <a:pt x="1697" y="12591"/>
                </a:cubicBezTo>
                <a:lnTo>
                  <a:pt x="12591" y="1697"/>
                </a:lnTo>
                <a:cubicBezTo>
                  <a:pt x="13692" y="595"/>
                  <a:pt x="15151" y="0"/>
                  <a:pt x="16669" y="0"/>
                </a:cubicBezTo>
                <a:cubicBezTo>
                  <a:pt x="18187" y="0"/>
                  <a:pt x="19645" y="595"/>
                  <a:pt x="20747" y="1697"/>
                </a:cubicBezTo>
                <a:lnTo>
                  <a:pt x="42565" y="23515"/>
                </a:lnTo>
                <a:lnTo>
                  <a:pt x="54471" y="11609"/>
                </a:lnTo>
                <a:cubicBezTo>
                  <a:pt x="56525" y="9555"/>
                  <a:pt x="59591" y="8959"/>
                  <a:pt x="62270" y="10061"/>
                </a:cubicBezTo>
                <a:cubicBezTo>
                  <a:pt x="64949" y="11162"/>
                  <a:pt x="66675" y="13781"/>
                  <a:pt x="66675" y="16669"/>
                </a:cubicBezTo>
                <a:lnTo>
                  <a:pt x="66675" y="59531"/>
                </a:lnTo>
                <a:cubicBezTo>
                  <a:pt x="66675" y="63490"/>
                  <a:pt x="63490" y="66675"/>
                  <a:pt x="59531" y="66675"/>
                </a:cubicBezTo>
                <a:lnTo>
                  <a:pt x="16669" y="66675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33" name="Text 31"/>
          <p:cNvSpPr/>
          <p:nvPr/>
        </p:nvSpPr>
        <p:spPr>
          <a:xfrm>
            <a:off x="4718050" y="361950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模型压缩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4527550" y="3886200"/>
            <a:ext cx="32004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量化、剪枝、蒸馏等技术减少模型计算量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4298950" y="4381500"/>
            <a:ext cx="3359150" cy="673100"/>
          </a:xfrm>
          <a:custGeom>
            <a:avLst/>
            <a:gdLst/>
            <a:ahLst/>
            <a:cxnLst/>
            <a:rect l="l" t="t" r="r" b="b"/>
            <a:pathLst>
              <a:path w="3359150" h="673100">
                <a:moveTo>
                  <a:pt x="76202" y="0"/>
                </a:moveTo>
                <a:lnTo>
                  <a:pt x="3282948" y="0"/>
                </a:lnTo>
                <a:cubicBezTo>
                  <a:pt x="3325033" y="0"/>
                  <a:pt x="3359150" y="34117"/>
                  <a:pt x="3359150" y="76202"/>
                </a:cubicBezTo>
                <a:lnTo>
                  <a:pt x="3359150" y="596898"/>
                </a:lnTo>
                <a:cubicBezTo>
                  <a:pt x="3359150" y="638983"/>
                  <a:pt x="3325033" y="673100"/>
                  <a:pt x="3282948" y="673100"/>
                </a:cubicBezTo>
                <a:lnTo>
                  <a:pt x="76202" y="673100"/>
                </a:lnTo>
                <a:cubicBezTo>
                  <a:pt x="34117" y="673100"/>
                  <a:pt x="0" y="638983"/>
                  <a:pt x="0" y="596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4552950" y="509270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16681" y="66675"/>
                </a:moveTo>
                <a:cubicBezTo>
                  <a:pt x="116681" y="39076"/>
                  <a:pt x="94274" y="16669"/>
                  <a:pt x="66675" y="16669"/>
                </a:cubicBezTo>
                <a:cubicBezTo>
                  <a:pt x="39076" y="16669"/>
                  <a:pt x="16669" y="39076"/>
                  <a:pt x="16669" y="66675"/>
                </a:cubicBezTo>
                <a:cubicBezTo>
                  <a:pt x="16669" y="94274"/>
                  <a:pt x="39076" y="116681"/>
                  <a:pt x="66675" y="116681"/>
                </a:cubicBezTo>
                <a:cubicBezTo>
                  <a:pt x="94274" y="116681"/>
                  <a:pt x="116681" y="94274"/>
                  <a:pt x="116681" y="66675"/>
                </a:cubicBezTo>
                <a:close/>
                <a:moveTo>
                  <a:pt x="0" y="66675"/>
                </a:moveTo>
                <a:cubicBezTo>
                  <a:pt x="0" y="29876"/>
                  <a:pt x="29876" y="0"/>
                  <a:pt x="66675" y="0"/>
                </a:cubicBezTo>
                <a:cubicBezTo>
                  <a:pt x="103474" y="0"/>
                  <a:pt x="133350" y="29876"/>
                  <a:pt x="133350" y="66675"/>
                </a:cubicBezTo>
                <a:cubicBezTo>
                  <a:pt x="133350" y="103474"/>
                  <a:pt x="103474" y="133350"/>
                  <a:pt x="66675" y="133350"/>
                </a:cubicBezTo>
                <a:cubicBezTo>
                  <a:pt x="29876" y="133350"/>
                  <a:pt x="0" y="103474"/>
                  <a:pt x="0" y="66675"/>
                </a:cubicBezTo>
                <a:close/>
                <a:moveTo>
                  <a:pt x="66675" y="87511"/>
                </a:moveTo>
                <a:cubicBezTo>
                  <a:pt x="78175" y="87511"/>
                  <a:pt x="87511" y="78175"/>
                  <a:pt x="87511" y="66675"/>
                </a:cubicBezTo>
                <a:cubicBezTo>
                  <a:pt x="87511" y="55175"/>
                  <a:pt x="78175" y="45839"/>
                  <a:pt x="66675" y="45839"/>
                </a:cubicBezTo>
                <a:cubicBezTo>
                  <a:pt x="55175" y="45839"/>
                  <a:pt x="45839" y="55175"/>
                  <a:pt x="45839" y="66675"/>
                </a:cubicBezTo>
                <a:cubicBezTo>
                  <a:pt x="45839" y="78175"/>
                  <a:pt x="55175" y="87511"/>
                  <a:pt x="66675" y="87511"/>
                </a:cubicBezTo>
                <a:close/>
                <a:moveTo>
                  <a:pt x="66675" y="29170"/>
                </a:moveTo>
                <a:cubicBezTo>
                  <a:pt x="87374" y="29170"/>
                  <a:pt x="104180" y="45976"/>
                  <a:pt x="104180" y="66675"/>
                </a:cubicBezTo>
                <a:cubicBezTo>
                  <a:pt x="104180" y="87374"/>
                  <a:pt x="87374" y="104180"/>
                  <a:pt x="66675" y="104180"/>
                </a:cubicBezTo>
                <a:cubicBezTo>
                  <a:pt x="45976" y="104180"/>
                  <a:pt x="29170" y="87374"/>
                  <a:pt x="29170" y="66675"/>
                </a:cubicBezTo>
                <a:cubicBezTo>
                  <a:pt x="29170" y="45976"/>
                  <a:pt x="45976" y="29170"/>
                  <a:pt x="66675" y="29170"/>
                </a:cubicBezTo>
                <a:close/>
                <a:moveTo>
                  <a:pt x="58341" y="66675"/>
                </a:moveTo>
                <a:cubicBezTo>
                  <a:pt x="58341" y="62075"/>
                  <a:pt x="62075" y="58341"/>
                  <a:pt x="66675" y="58341"/>
                </a:cubicBezTo>
                <a:cubicBezTo>
                  <a:pt x="71275" y="58341"/>
                  <a:pt x="75009" y="62075"/>
                  <a:pt x="75009" y="66675"/>
                </a:cubicBezTo>
                <a:cubicBezTo>
                  <a:pt x="75009" y="71275"/>
                  <a:pt x="71275" y="75009"/>
                  <a:pt x="66675" y="75009"/>
                </a:cubicBezTo>
                <a:cubicBezTo>
                  <a:pt x="62075" y="75009"/>
                  <a:pt x="58341" y="71275"/>
                  <a:pt x="58341" y="66675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7" name="Text 35"/>
          <p:cNvSpPr/>
          <p:nvPr/>
        </p:nvSpPr>
        <p:spPr>
          <a:xfrm>
            <a:off x="4686300" y="4483103"/>
            <a:ext cx="2962275" cy="4381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核心目标：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每瓦特电力产生更多计算效能，实现性能与能效双赢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8112125" y="1353185"/>
            <a:ext cx="3686175" cy="4258310"/>
          </a:xfrm>
          <a:custGeom>
            <a:avLst/>
            <a:gdLst/>
            <a:ahLst/>
            <a:cxnLst/>
            <a:rect l="l" t="t" r="r" b="b"/>
            <a:pathLst>
              <a:path w="3686175" h="4695825">
                <a:moveTo>
                  <a:pt x="114308" y="0"/>
                </a:moveTo>
                <a:lnTo>
                  <a:pt x="3571867" y="0"/>
                </a:lnTo>
                <a:cubicBezTo>
                  <a:pt x="3634997" y="0"/>
                  <a:pt x="3686175" y="51178"/>
                  <a:pt x="3686175" y="114308"/>
                </a:cubicBezTo>
                <a:lnTo>
                  <a:pt x="3686175" y="4581517"/>
                </a:lnTo>
                <a:cubicBezTo>
                  <a:pt x="3686175" y="4644647"/>
                  <a:pt x="3634997" y="4695825"/>
                  <a:pt x="3571867" y="4695825"/>
                </a:cubicBezTo>
                <a:lnTo>
                  <a:pt x="114308" y="4695825"/>
                </a:lnTo>
                <a:cubicBezTo>
                  <a:pt x="51178" y="4695825"/>
                  <a:pt x="0" y="4644647"/>
                  <a:pt x="0" y="4581517"/>
                </a:cubicBezTo>
                <a:lnTo>
                  <a:pt x="0" y="114308"/>
                </a:lnTo>
                <a:cubicBezTo>
                  <a:pt x="0" y="51220"/>
                  <a:pt x="51220" y="0"/>
                  <a:pt x="114308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30000"/>
                </a:srgbClr>
              </a:gs>
              <a:gs pos="100000">
                <a:srgbClr val="4A5568">
                  <a:alpha val="10000"/>
                </a:srgbClr>
              </a:gs>
            </a:gsLst>
            <a:lin ang="2700000" scaled="1"/>
          </a:gradFill>
          <a:ln w="25400">
            <a:solidFill>
              <a:srgbClr val="4A5568">
                <a:alpha val="50196"/>
              </a:srgbClr>
            </a:solidFill>
            <a:prstDash val="solid"/>
          </a:ln>
        </p:spPr>
      </p:sp>
      <p:sp>
        <p:nvSpPr>
          <p:cNvPr id="39" name="Shape 37"/>
          <p:cNvSpPr/>
          <p:nvPr/>
        </p:nvSpPr>
        <p:spPr>
          <a:xfrm>
            <a:off x="8159750" y="1299210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266700" y="0"/>
                </a:moveTo>
                <a:lnTo>
                  <a:pt x="266700" y="0"/>
                </a:lnTo>
                <a:cubicBezTo>
                  <a:pt x="413896" y="0"/>
                  <a:pt x="533400" y="119504"/>
                  <a:pt x="533400" y="266700"/>
                </a:cubicBezTo>
                <a:lnTo>
                  <a:pt x="533400" y="266700"/>
                </a:lnTo>
                <a:cubicBezTo>
                  <a:pt x="533400" y="413896"/>
                  <a:pt x="413896" y="533400"/>
                  <a:pt x="266700" y="533400"/>
                </a:cubicBezTo>
                <a:lnTo>
                  <a:pt x="266700" y="533400"/>
                </a:lnTo>
                <a:cubicBezTo>
                  <a:pt x="119504" y="533400"/>
                  <a:pt x="0" y="413896"/>
                  <a:pt x="0" y="266700"/>
                </a:cubicBezTo>
                <a:lnTo>
                  <a:pt x="0" y="266700"/>
                </a:lnTo>
                <a:cubicBezTo>
                  <a:pt x="0" y="119504"/>
                  <a:pt x="119504" y="0"/>
                  <a:pt x="2667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40" name="Shape 38"/>
          <p:cNvSpPr/>
          <p:nvPr/>
        </p:nvSpPr>
        <p:spPr>
          <a:xfrm>
            <a:off x="8318500" y="1543050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77924" y="5447"/>
                </a:moveTo>
                <a:lnTo>
                  <a:pt x="138544" y="44827"/>
                </a:lnTo>
                <a:lnTo>
                  <a:pt x="183773" y="90056"/>
                </a:lnTo>
                <a:lnTo>
                  <a:pt x="223153" y="50676"/>
                </a:lnTo>
                <a:cubicBezTo>
                  <a:pt x="226635" y="47149"/>
                  <a:pt x="228600" y="42416"/>
                  <a:pt x="228600" y="37505"/>
                </a:cubicBezTo>
                <a:cubicBezTo>
                  <a:pt x="228600" y="32593"/>
                  <a:pt x="226635" y="27861"/>
                  <a:pt x="223153" y="24333"/>
                </a:cubicBezTo>
                <a:lnTo>
                  <a:pt x="204267" y="5447"/>
                </a:lnTo>
                <a:cubicBezTo>
                  <a:pt x="200739" y="1965"/>
                  <a:pt x="196007" y="0"/>
                  <a:pt x="191095" y="0"/>
                </a:cubicBezTo>
                <a:cubicBezTo>
                  <a:pt x="186184" y="0"/>
                  <a:pt x="181451" y="1965"/>
                  <a:pt x="177924" y="5447"/>
                </a:cubicBezTo>
                <a:close/>
                <a:moveTo>
                  <a:pt x="123408" y="59963"/>
                </a:moveTo>
                <a:lnTo>
                  <a:pt x="5447" y="177924"/>
                </a:lnTo>
                <a:cubicBezTo>
                  <a:pt x="1965" y="181451"/>
                  <a:pt x="0" y="186184"/>
                  <a:pt x="0" y="191095"/>
                </a:cubicBezTo>
                <a:cubicBezTo>
                  <a:pt x="0" y="196007"/>
                  <a:pt x="1965" y="200739"/>
                  <a:pt x="5447" y="204267"/>
                </a:cubicBezTo>
                <a:lnTo>
                  <a:pt x="24333" y="223153"/>
                </a:lnTo>
                <a:cubicBezTo>
                  <a:pt x="27861" y="226635"/>
                  <a:pt x="32593" y="228600"/>
                  <a:pt x="37505" y="228600"/>
                </a:cubicBezTo>
                <a:cubicBezTo>
                  <a:pt x="42416" y="228600"/>
                  <a:pt x="47149" y="226635"/>
                  <a:pt x="50676" y="223153"/>
                </a:cubicBezTo>
                <a:lnTo>
                  <a:pt x="168637" y="105192"/>
                </a:lnTo>
                <a:lnTo>
                  <a:pt x="123408" y="59963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41" name="Text 39"/>
          <p:cNvSpPr/>
          <p:nvPr/>
        </p:nvSpPr>
        <p:spPr>
          <a:xfrm>
            <a:off x="8921750" y="1353185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自动化机器学习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274050" y="1885950"/>
            <a:ext cx="343852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AutoML降低AI开发门槛，让</a:t>
            </a:r>
            <a:r>
              <a:rPr lang="en-US" sz="1400" dirty="0">
                <a:solidFill>
                  <a:schemeClr val="tx1"/>
                </a:solidFill>
                <a:highlight>
                  <a:srgbClr val="4A5568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非机器学习专家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也能构建高质量模型，加速AI技术普及与应用落地。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8274050" y="2495550"/>
            <a:ext cx="3362325" cy="1371600"/>
          </a:xfrm>
          <a:custGeom>
            <a:avLst/>
            <a:gdLst/>
            <a:ahLst/>
            <a:cxnLst/>
            <a:rect l="l" t="t" r="r" b="b"/>
            <a:pathLst>
              <a:path w="3362325" h="1371600">
                <a:moveTo>
                  <a:pt x="76206" y="0"/>
                </a:moveTo>
                <a:lnTo>
                  <a:pt x="3286119" y="0"/>
                </a:lnTo>
                <a:cubicBezTo>
                  <a:pt x="3328206" y="0"/>
                  <a:pt x="3362325" y="34119"/>
                  <a:pt x="3362325" y="76206"/>
                </a:cubicBezTo>
                <a:lnTo>
                  <a:pt x="3362325" y="1295394"/>
                </a:lnTo>
                <a:cubicBezTo>
                  <a:pt x="3362325" y="1337481"/>
                  <a:pt x="3328206" y="1371600"/>
                  <a:pt x="3286119" y="1371600"/>
                </a:cubicBezTo>
                <a:lnTo>
                  <a:pt x="76206" y="1371600"/>
                </a:lnTo>
                <a:cubicBezTo>
                  <a:pt x="34119" y="1371600"/>
                  <a:pt x="0" y="1337481"/>
                  <a:pt x="0" y="1295394"/>
                </a:cubicBezTo>
                <a:lnTo>
                  <a:pt x="0" y="76206"/>
                </a:lnTo>
                <a:cubicBezTo>
                  <a:pt x="0" y="34147"/>
                  <a:pt x="34147" y="0"/>
                  <a:pt x="76206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44" name="Shape 42"/>
          <p:cNvSpPr/>
          <p:nvPr/>
        </p:nvSpPr>
        <p:spPr>
          <a:xfrm>
            <a:off x="8407400" y="2647950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9050" y="19050"/>
                </a:moveTo>
                <a:cubicBezTo>
                  <a:pt x="19050" y="13781"/>
                  <a:pt x="14794" y="9525"/>
                  <a:pt x="9525" y="9525"/>
                </a:cubicBezTo>
                <a:cubicBezTo>
                  <a:pt x="4256" y="9525"/>
                  <a:pt x="0" y="13781"/>
                  <a:pt x="0" y="19050"/>
                </a:cubicBezTo>
                <a:lnTo>
                  <a:pt x="0" y="119062"/>
                </a:lnTo>
                <a:cubicBezTo>
                  <a:pt x="0" y="132219"/>
                  <a:pt x="10656" y="142875"/>
                  <a:pt x="23813" y="142875"/>
                </a:cubicBezTo>
                <a:lnTo>
                  <a:pt x="142875" y="142875"/>
                </a:lnTo>
                <a:cubicBezTo>
                  <a:pt x="148144" y="142875"/>
                  <a:pt x="152400" y="138619"/>
                  <a:pt x="152400" y="133350"/>
                </a:cubicBezTo>
                <a:cubicBezTo>
                  <a:pt x="152400" y="128081"/>
                  <a:pt x="148144" y="123825"/>
                  <a:pt x="142875" y="123825"/>
                </a:cubicBezTo>
                <a:lnTo>
                  <a:pt x="23813" y="123825"/>
                </a:lnTo>
                <a:cubicBezTo>
                  <a:pt x="21193" y="123825"/>
                  <a:pt x="19050" y="121682"/>
                  <a:pt x="19050" y="119062"/>
                </a:cubicBezTo>
                <a:lnTo>
                  <a:pt x="19050" y="19050"/>
                </a:lnTo>
                <a:close/>
                <a:moveTo>
                  <a:pt x="140077" y="44827"/>
                </a:moveTo>
                <a:cubicBezTo>
                  <a:pt x="143798" y="41106"/>
                  <a:pt x="143798" y="35064"/>
                  <a:pt x="140077" y="31343"/>
                </a:cubicBezTo>
                <a:cubicBezTo>
                  <a:pt x="136356" y="27622"/>
                  <a:pt x="130314" y="27622"/>
                  <a:pt x="126593" y="31343"/>
                </a:cubicBezTo>
                <a:lnTo>
                  <a:pt x="95250" y="62716"/>
                </a:lnTo>
                <a:lnTo>
                  <a:pt x="78165" y="45660"/>
                </a:lnTo>
                <a:cubicBezTo>
                  <a:pt x="74444" y="41940"/>
                  <a:pt x="68401" y="41940"/>
                  <a:pt x="64681" y="45660"/>
                </a:cubicBezTo>
                <a:lnTo>
                  <a:pt x="36106" y="74235"/>
                </a:lnTo>
                <a:cubicBezTo>
                  <a:pt x="32385" y="77956"/>
                  <a:pt x="32385" y="83999"/>
                  <a:pt x="36106" y="87719"/>
                </a:cubicBezTo>
                <a:cubicBezTo>
                  <a:pt x="39826" y="91440"/>
                  <a:pt x="45869" y="91440"/>
                  <a:pt x="49590" y="87719"/>
                </a:cubicBezTo>
                <a:lnTo>
                  <a:pt x="71438" y="65871"/>
                </a:lnTo>
                <a:lnTo>
                  <a:pt x="88523" y="82957"/>
                </a:lnTo>
                <a:cubicBezTo>
                  <a:pt x="92244" y="86678"/>
                  <a:pt x="98286" y="86678"/>
                  <a:pt x="102007" y="82957"/>
                </a:cubicBezTo>
                <a:lnTo>
                  <a:pt x="140107" y="44857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45" name="Text 43"/>
          <p:cNvSpPr/>
          <p:nvPr/>
        </p:nvSpPr>
        <p:spPr>
          <a:xfrm>
            <a:off x="8578850" y="260985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市场规模爆发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8388350" y="2914650"/>
            <a:ext cx="1176020" cy="1333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2025年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7" name="Text 45"/>
          <p:cNvSpPr/>
          <p:nvPr/>
        </p:nvSpPr>
        <p:spPr>
          <a:xfrm>
            <a:off x="10892730" y="2876550"/>
            <a:ext cx="7143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$49.2亿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388350" y="3219450"/>
            <a:ext cx="1413510" cy="2654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2034年预测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10791527" y="3181350"/>
            <a:ext cx="8191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$923.1亿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388350" y="3486150"/>
            <a:ext cx="3133725" cy="76200"/>
          </a:xfrm>
          <a:custGeom>
            <a:avLst/>
            <a:gdLst/>
            <a:ahLst/>
            <a:cxnLst/>
            <a:rect l="l" t="t" r="r" b="b"/>
            <a:pathLst>
              <a:path w="3133725" h="76200">
                <a:moveTo>
                  <a:pt x="38100" y="0"/>
                </a:moveTo>
                <a:lnTo>
                  <a:pt x="3095625" y="0"/>
                </a:lnTo>
                <a:cubicBezTo>
                  <a:pt x="3116653" y="0"/>
                  <a:pt x="3133725" y="17072"/>
                  <a:pt x="3133725" y="38100"/>
                </a:cubicBezTo>
                <a:lnTo>
                  <a:pt x="3133725" y="38100"/>
                </a:lnTo>
                <a:cubicBezTo>
                  <a:pt x="3133725" y="59128"/>
                  <a:pt x="3116653" y="76200"/>
                  <a:pt x="309562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8388350" y="3486150"/>
            <a:ext cx="1209675" cy="76200"/>
          </a:xfrm>
          <a:custGeom>
            <a:avLst/>
            <a:gdLst/>
            <a:ahLst/>
            <a:cxnLst/>
            <a:rect l="l" t="t" r="r" b="b"/>
            <a:pathLst>
              <a:path w="1209675" h="76200">
                <a:moveTo>
                  <a:pt x="38100" y="0"/>
                </a:moveTo>
                <a:lnTo>
                  <a:pt x="1171575" y="0"/>
                </a:lnTo>
                <a:cubicBezTo>
                  <a:pt x="1192603" y="0"/>
                  <a:pt x="1209675" y="17072"/>
                  <a:pt x="1209675" y="38100"/>
                </a:cubicBezTo>
                <a:lnTo>
                  <a:pt x="1209675" y="38100"/>
                </a:lnTo>
                <a:cubicBezTo>
                  <a:pt x="1209675" y="59128"/>
                  <a:pt x="1192603" y="76200"/>
                  <a:pt x="1171575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52" name="Text 50"/>
          <p:cNvSpPr/>
          <p:nvPr/>
        </p:nvSpPr>
        <p:spPr>
          <a:xfrm>
            <a:off x="8359775" y="3600450"/>
            <a:ext cx="3190875" cy="1524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6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年复合增长率 38.52%</a:t>
            </a:r>
            <a:endParaRPr lang="en-US" sz="1400" dirty="0">
              <a:solidFill>
                <a:schemeClr val="tx1">
                  <a:alpha val="6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Shape 51"/>
          <p:cNvSpPr/>
          <p:nvPr/>
        </p:nvSpPr>
        <p:spPr>
          <a:xfrm>
            <a:off x="8274050" y="3943350"/>
            <a:ext cx="3362325" cy="876300"/>
          </a:xfrm>
          <a:custGeom>
            <a:avLst/>
            <a:gdLst/>
            <a:ahLst/>
            <a:cxnLst/>
            <a:rect l="l" t="t" r="r" b="b"/>
            <a:pathLst>
              <a:path w="3362325" h="876300">
                <a:moveTo>
                  <a:pt x="76203" y="0"/>
                </a:moveTo>
                <a:lnTo>
                  <a:pt x="3286122" y="0"/>
                </a:lnTo>
                <a:cubicBezTo>
                  <a:pt x="3328208" y="0"/>
                  <a:pt x="3362325" y="34117"/>
                  <a:pt x="3362325" y="76203"/>
                </a:cubicBezTo>
                <a:lnTo>
                  <a:pt x="3362325" y="800097"/>
                </a:lnTo>
                <a:cubicBezTo>
                  <a:pt x="3362325" y="842183"/>
                  <a:pt x="3328208" y="876300"/>
                  <a:pt x="3286122" y="876300"/>
                </a:cubicBezTo>
                <a:lnTo>
                  <a:pt x="76203" y="876300"/>
                </a:lnTo>
                <a:cubicBezTo>
                  <a:pt x="34117" y="876300"/>
                  <a:pt x="0" y="842183"/>
                  <a:pt x="0" y="800097"/>
                </a:cubicBezTo>
                <a:lnTo>
                  <a:pt x="0" y="76203"/>
                </a:lnTo>
                <a:cubicBezTo>
                  <a:pt x="0" y="34145"/>
                  <a:pt x="34145" y="0"/>
                  <a:pt x="7620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54" name="Shape 52"/>
          <p:cNvSpPr/>
          <p:nvPr/>
        </p:nvSpPr>
        <p:spPr>
          <a:xfrm>
            <a:off x="8388350" y="4095750"/>
            <a:ext cx="190500" cy="152400"/>
          </a:xfrm>
          <a:custGeom>
            <a:avLst/>
            <a:gdLst/>
            <a:ahLst/>
            <a:cxnLst/>
            <a:rect l="l" t="t" r="r" b="b"/>
            <a:pathLst>
              <a:path w="190500" h="152400">
                <a:moveTo>
                  <a:pt x="95250" y="4763"/>
                </a:moveTo>
                <a:cubicBezTo>
                  <a:pt x="112335" y="4763"/>
                  <a:pt x="126206" y="18634"/>
                  <a:pt x="126206" y="35719"/>
                </a:cubicBezTo>
                <a:cubicBezTo>
                  <a:pt x="126206" y="52804"/>
                  <a:pt x="112335" y="66675"/>
                  <a:pt x="95250" y="66675"/>
                </a:cubicBezTo>
                <a:cubicBezTo>
                  <a:pt x="78165" y="66675"/>
                  <a:pt x="64294" y="52804"/>
                  <a:pt x="64294" y="35719"/>
                </a:cubicBezTo>
                <a:cubicBezTo>
                  <a:pt x="64294" y="18634"/>
                  <a:pt x="78165" y="4763"/>
                  <a:pt x="95250" y="4763"/>
                </a:cubicBezTo>
                <a:close/>
                <a:moveTo>
                  <a:pt x="28575" y="26194"/>
                </a:moveTo>
                <a:cubicBezTo>
                  <a:pt x="40403" y="26194"/>
                  <a:pt x="50006" y="35797"/>
                  <a:pt x="50006" y="47625"/>
                </a:cubicBezTo>
                <a:cubicBezTo>
                  <a:pt x="50006" y="59453"/>
                  <a:pt x="40403" y="69056"/>
                  <a:pt x="28575" y="69056"/>
                </a:cubicBezTo>
                <a:cubicBezTo>
                  <a:pt x="16747" y="69056"/>
                  <a:pt x="7144" y="59453"/>
                  <a:pt x="7144" y="47625"/>
                </a:cubicBezTo>
                <a:cubicBezTo>
                  <a:pt x="7144" y="35797"/>
                  <a:pt x="16747" y="26194"/>
                  <a:pt x="28575" y="26194"/>
                </a:cubicBezTo>
                <a:close/>
                <a:moveTo>
                  <a:pt x="0" y="123825"/>
                </a:moveTo>
                <a:cubicBezTo>
                  <a:pt x="0" y="102781"/>
                  <a:pt x="17056" y="85725"/>
                  <a:pt x="38100" y="85725"/>
                </a:cubicBezTo>
                <a:cubicBezTo>
                  <a:pt x="41910" y="85725"/>
                  <a:pt x="45601" y="86291"/>
                  <a:pt x="49084" y="87332"/>
                </a:cubicBezTo>
                <a:cubicBezTo>
                  <a:pt x="39291" y="98286"/>
                  <a:pt x="33338" y="112752"/>
                  <a:pt x="33338" y="128588"/>
                </a:cubicBezTo>
                <a:lnTo>
                  <a:pt x="33338" y="133350"/>
                </a:lnTo>
                <a:cubicBezTo>
                  <a:pt x="33338" y="136743"/>
                  <a:pt x="34052" y="139958"/>
                  <a:pt x="35332" y="142875"/>
                </a:cubicBezTo>
                <a:lnTo>
                  <a:pt x="9525" y="142875"/>
                </a:lnTo>
                <a:cubicBezTo>
                  <a:pt x="4256" y="142875"/>
                  <a:pt x="0" y="138619"/>
                  <a:pt x="0" y="133350"/>
                </a:cubicBezTo>
                <a:lnTo>
                  <a:pt x="0" y="123825"/>
                </a:lnTo>
                <a:close/>
                <a:moveTo>
                  <a:pt x="155168" y="142875"/>
                </a:moveTo>
                <a:cubicBezTo>
                  <a:pt x="156448" y="139958"/>
                  <a:pt x="157163" y="136743"/>
                  <a:pt x="157163" y="133350"/>
                </a:cubicBezTo>
                <a:lnTo>
                  <a:pt x="157163" y="128588"/>
                </a:lnTo>
                <a:cubicBezTo>
                  <a:pt x="157163" y="112752"/>
                  <a:pt x="151209" y="98286"/>
                  <a:pt x="141416" y="87332"/>
                </a:cubicBezTo>
                <a:cubicBezTo>
                  <a:pt x="144899" y="86291"/>
                  <a:pt x="148590" y="85725"/>
                  <a:pt x="152400" y="85725"/>
                </a:cubicBezTo>
                <a:cubicBezTo>
                  <a:pt x="173444" y="85725"/>
                  <a:pt x="190500" y="102781"/>
                  <a:pt x="190500" y="123825"/>
                </a:cubicBezTo>
                <a:lnTo>
                  <a:pt x="190500" y="133350"/>
                </a:lnTo>
                <a:cubicBezTo>
                  <a:pt x="190500" y="138619"/>
                  <a:pt x="186244" y="142875"/>
                  <a:pt x="180975" y="142875"/>
                </a:cubicBezTo>
                <a:lnTo>
                  <a:pt x="155168" y="142875"/>
                </a:lnTo>
                <a:close/>
                <a:moveTo>
                  <a:pt x="140494" y="47625"/>
                </a:moveTo>
                <a:cubicBezTo>
                  <a:pt x="140494" y="35797"/>
                  <a:pt x="150097" y="26194"/>
                  <a:pt x="161925" y="26194"/>
                </a:cubicBezTo>
                <a:cubicBezTo>
                  <a:pt x="173753" y="26194"/>
                  <a:pt x="183356" y="35797"/>
                  <a:pt x="183356" y="47625"/>
                </a:cubicBezTo>
                <a:cubicBezTo>
                  <a:pt x="183356" y="59453"/>
                  <a:pt x="173753" y="69056"/>
                  <a:pt x="161925" y="69056"/>
                </a:cubicBezTo>
                <a:cubicBezTo>
                  <a:pt x="150097" y="69056"/>
                  <a:pt x="140494" y="59453"/>
                  <a:pt x="140494" y="47625"/>
                </a:cubicBezTo>
                <a:close/>
                <a:moveTo>
                  <a:pt x="47625" y="128588"/>
                </a:moveTo>
                <a:cubicBezTo>
                  <a:pt x="47625" y="102275"/>
                  <a:pt x="68937" y="80962"/>
                  <a:pt x="95250" y="80962"/>
                </a:cubicBezTo>
                <a:cubicBezTo>
                  <a:pt x="121563" y="80962"/>
                  <a:pt x="142875" y="102275"/>
                  <a:pt x="142875" y="128588"/>
                </a:cubicBezTo>
                <a:lnTo>
                  <a:pt x="142875" y="133350"/>
                </a:lnTo>
                <a:cubicBezTo>
                  <a:pt x="142875" y="138619"/>
                  <a:pt x="138619" y="142875"/>
                  <a:pt x="133350" y="142875"/>
                </a:cubicBezTo>
                <a:lnTo>
                  <a:pt x="57150" y="142875"/>
                </a:lnTo>
                <a:cubicBezTo>
                  <a:pt x="51881" y="142875"/>
                  <a:pt x="47625" y="138619"/>
                  <a:pt x="47625" y="133350"/>
                </a:cubicBezTo>
                <a:lnTo>
                  <a:pt x="47625" y="128588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55" name="Text 53"/>
          <p:cNvSpPr/>
          <p:nvPr/>
        </p:nvSpPr>
        <p:spPr>
          <a:xfrm>
            <a:off x="8578850" y="4019550"/>
            <a:ext cx="3019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人才缺口驱动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8388350" y="4324350"/>
            <a:ext cx="32004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76%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的数据专业人员认为人才短缺将持续，AutoML成为破局关键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8277225" y="4937125"/>
            <a:ext cx="3359150" cy="673100"/>
          </a:xfrm>
          <a:custGeom>
            <a:avLst/>
            <a:gdLst/>
            <a:ahLst/>
            <a:cxnLst/>
            <a:rect l="l" t="t" r="r" b="b"/>
            <a:pathLst>
              <a:path w="3359150" h="673100">
                <a:moveTo>
                  <a:pt x="76202" y="0"/>
                </a:moveTo>
                <a:lnTo>
                  <a:pt x="3282948" y="0"/>
                </a:lnTo>
                <a:cubicBezTo>
                  <a:pt x="3325033" y="0"/>
                  <a:pt x="3359150" y="34117"/>
                  <a:pt x="3359150" y="76202"/>
                </a:cubicBezTo>
                <a:lnTo>
                  <a:pt x="3359150" y="596898"/>
                </a:lnTo>
                <a:cubicBezTo>
                  <a:pt x="3359150" y="638983"/>
                  <a:pt x="3325033" y="673100"/>
                  <a:pt x="3282948" y="673100"/>
                </a:cubicBezTo>
                <a:lnTo>
                  <a:pt x="76202" y="673100"/>
                </a:lnTo>
                <a:cubicBezTo>
                  <a:pt x="34117" y="673100"/>
                  <a:pt x="0" y="638983"/>
                  <a:pt x="0" y="596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  <a:ln w="8467">
            <a:solidFill>
              <a:srgbClr val="4A5568">
                <a:alpha val="30196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8413750" y="5092703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33337" y="83344"/>
                </a:moveTo>
                <a:lnTo>
                  <a:pt x="6381" y="83344"/>
                </a:lnTo>
                <a:cubicBezTo>
                  <a:pt x="-104" y="83344"/>
                  <a:pt x="-4089" y="76286"/>
                  <a:pt x="-755" y="70712"/>
                </a:cubicBezTo>
                <a:lnTo>
                  <a:pt x="13022" y="47740"/>
                </a:lnTo>
                <a:cubicBezTo>
                  <a:pt x="15288" y="43964"/>
                  <a:pt x="19351" y="41672"/>
                  <a:pt x="23753" y="41672"/>
                </a:cubicBezTo>
                <a:lnTo>
                  <a:pt x="48496" y="41672"/>
                </a:lnTo>
                <a:cubicBezTo>
                  <a:pt x="68316" y="8100"/>
                  <a:pt x="97877" y="6407"/>
                  <a:pt x="117645" y="9298"/>
                </a:cubicBezTo>
                <a:cubicBezTo>
                  <a:pt x="120979" y="9793"/>
                  <a:pt x="123583" y="12397"/>
                  <a:pt x="124052" y="15705"/>
                </a:cubicBezTo>
                <a:cubicBezTo>
                  <a:pt x="126943" y="35473"/>
                  <a:pt x="125250" y="65034"/>
                  <a:pt x="91678" y="84854"/>
                </a:cubicBezTo>
                <a:lnTo>
                  <a:pt x="91678" y="109597"/>
                </a:lnTo>
                <a:cubicBezTo>
                  <a:pt x="91678" y="113999"/>
                  <a:pt x="89386" y="118062"/>
                  <a:pt x="85610" y="120328"/>
                </a:cubicBezTo>
                <a:lnTo>
                  <a:pt x="62638" y="134105"/>
                </a:lnTo>
                <a:cubicBezTo>
                  <a:pt x="57090" y="137439"/>
                  <a:pt x="50006" y="133428"/>
                  <a:pt x="50006" y="126969"/>
                </a:cubicBezTo>
                <a:lnTo>
                  <a:pt x="50006" y="100013"/>
                </a:lnTo>
                <a:cubicBezTo>
                  <a:pt x="50006" y="90819"/>
                  <a:pt x="42531" y="83344"/>
                  <a:pt x="33337" y="83344"/>
                </a:cubicBezTo>
                <a:lnTo>
                  <a:pt x="33311" y="83344"/>
                </a:lnTo>
                <a:close/>
                <a:moveTo>
                  <a:pt x="104180" y="41672"/>
                </a:moveTo>
                <a:cubicBezTo>
                  <a:pt x="104180" y="34772"/>
                  <a:pt x="98578" y="29170"/>
                  <a:pt x="91678" y="29170"/>
                </a:cubicBezTo>
                <a:cubicBezTo>
                  <a:pt x="84778" y="29170"/>
                  <a:pt x="79177" y="34772"/>
                  <a:pt x="79177" y="41672"/>
                </a:cubicBezTo>
                <a:cubicBezTo>
                  <a:pt x="79177" y="48572"/>
                  <a:pt x="84778" y="54173"/>
                  <a:pt x="91678" y="54173"/>
                </a:cubicBezTo>
                <a:cubicBezTo>
                  <a:pt x="98578" y="54173"/>
                  <a:pt x="104180" y="48572"/>
                  <a:pt x="104180" y="41672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59" name="Text 57"/>
          <p:cNvSpPr/>
          <p:nvPr/>
        </p:nvSpPr>
        <p:spPr>
          <a:xfrm>
            <a:off x="8623300" y="5054603"/>
            <a:ext cx="2962275" cy="4381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核心价值：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自动化特征工程、模型选择、超参调优， democratize AI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Shape 58"/>
          <p:cNvSpPr/>
          <p:nvPr/>
        </p:nvSpPr>
        <p:spPr>
          <a:xfrm>
            <a:off x="438150" y="5322889"/>
            <a:ext cx="3686175" cy="723900"/>
          </a:xfrm>
          <a:custGeom>
            <a:avLst/>
            <a:gdLst/>
            <a:ahLst/>
            <a:cxnLst/>
            <a:rect l="l" t="t" r="r" b="b"/>
            <a:pathLst>
              <a:path w="3686175" h="723900">
                <a:moveTo>
                  <a:pt x="38100" y="0"/>
                </a:moveTo>
                <a:lnTo>
                  <a:pt x="3609977" y="0"/>
                </a:lnTo>
                <a:cubicBezTo>
                  <a:pt x="3652032" y="0"/>
                  <a:pt x="3686175" y="34143"/>
                  <a:pt x="3686175" y="76198"/>
                </a:cubicBezTo>
                <a:lnTo>
                  <a:pt x="3686175" y="647702"/>
                </a:lnTo>
                <a:cubicBezTo>
                  <a:pt x="3686175" y="689757"/>
                  <a:pt x="3652032" y="723900"/>
                  <a:pt x="3609977" y="723900"/>
                </a:cubicBez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61" name="Shape 59"/>
          <p:cNvSpPr/>
          <p:nvPr/>
        </p:nvSpPr>
        <p:spPr>
          <a:xfrm>
            <a:off x="400050" y="5322889"/>
            <a:ext cx="38100" cy="723900"/>
          </a:xfrm>
          <a:custGeom>
            <a:avLst/>
            <a:gdLst/>
            <a:ahLst/>
            <a:cxnLst/>
            <a:rect l="l" t="t" r="r" b="b"/>
            <a:pathLst>
              <a:path w="38100" h="723900">
                <a:moveTo>
                  <a:pt x="38100" y="0"/>
                </a:moveTo>
                <a:lnTo>
                  <a:pt x="38100" y="0"/>
                </a:lnTo>
                <a:lnTo>
                  <a:pt x="38100" y="723900"/>
                </a:ln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62" name="Shape 60"/>
          <p:cNvSpPr/>
          <p:nvPr/>
        </p:nvSpPr>
        <p:spPr>
          <a:xfrm>
            <a:off x="571500" y="6084889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87184" y="114300"/>
                </a:moveTo>
                <a:cubicBezTo>
                  <a:pt x="89356" y="107662"/>
                  <a:pt x="93702" y="101650"/>
                  <a:pt x="98614" y="96470"/>
                </a:cubicBezTo>
                <a:cubicBezTo>
                  <a:pt x="108347" y="86231"/>
                  <a:pt x="114300" y="72390"/>
                  <a:pt x="114300" y="57150"/>
                </a:cubicBezTo>
                <a:cubicBezTo>
                  <a:pt x="114300" y="25598"/>
                  <a:pt x="88702" y="0"/>
                  <a:pt x="57150" y="0"/>
                </a:cubicBezTo>
                <a:cubicBezTo>
                  <a:pt x="25598" y="0"/>
                  <a:pt x="0" y="25598"/>
                  <a:pt x="0" y="57150"/>
                </a:cubicBezTo>
                <a:cubicBezTo>
                  <a:pt x="0" y="72390"/>
                  <a:pt x="5953" y="86231"/>
                  <a:pt x="15686" y="96470"/>
                </a:cubicBezTo>
                <a:cubicBezTo>
                  <a:pt x="20598" y="101650"/>
                  <a:pt x="24973" y="107662"/>
                  <a:pt x="27116" y="114300"/>
                </a:cubicBezTo>
                <a:lnTo>
                  <a:pt x="87154" y="114300"/>
                </a:lnTo>
                <a:close/>
                <a:moveTo>
                  <a:pt x="85725" y="128588"/>
                </a:moveTo>
                <a:lnTo>
                  <a:pt x="28575" y="128588"/>
                </a:lnTo>
                <a:lnTo>
                  <a:pt x="28575" y="133350"/>
                </a:lnTo>
                <a:cubicBezTo>
                  <a:pt x="28575" y="146506"/>
                  <a:pt x="39231" y="157163"/>
                  <a:pt x="52388" y="157163"/>
                </a:cubicBezTo>
                <a:lnTo>
                  <a:pt x="61912" y="157163"/>
                </a:lnTo>
                <a:cubicBezTo>
                  <a:pt x="75069" y="157163"/>
                  <a:pt x="85725" y="146506"/>
                  <a:pt x="85725" y="133350"/>
                </a:cubicBezTo>
                <a:lnTo>
                  <a:pt x="85725" y="128588"/>
                </a:lnTo>
                <a:close/>
                <a:moveTo>
                  <a:pt x="54769" y="33338"/>
                </a:moveTo>
                <a:cubicBezTo>
                  <a:pt x="42922" y="33338"/>
                  <a:pt x="33338" y="42922"/>
                  <a:pt x="33338" y="54769"/>
                </a:cubicBezTo>
                <a:cubicBezTo>
                  <a:pt x="33338" y="58728"/>
                  <a:pt x="30153" y="61912"/>
                  <a:pt x="26194" y="61912"/>
                </a:cubicBezTo>
                <a:cubicBezTo>
                  <a:pt x="22235" y="61912"/>
                  <a:pt x="19050" y="58728"/>
                  <a:pt x="19050" y="54769"/>
                </a:cubicBezTo>
                <a:cubicBezTo>
                  <a:pt x="19050" y="35034"/>
                  <a:pt x="35034" y="19050"/>
                  <a:pt x="54769" y="19050"/>
                </a:cubicBezTo>
                <a:cubicBezTo>
                  <a:pt x="58728" y="19050"/>
                  <a:pt x="61912" y="22235"/>
                  <a:pt x="61912" y="26194"/>
                </a:cubicBezTo>
                <a:cubicBezTo>
                  <a:pt x="61912" y="30153"/>
                  <a:pt x="58728" y="33338"/>
                  <a:pt x="54769" y="33338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63" name="Text 61"/>
          <p:cNvSpPr/>
          <p:nvPr/>
        </p:nvSpPr>
        <p:spPr>
          <a:xfrm>
            <a:off x="647700" y="5360989"/>
            <a:ext cx="326707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趋势洞察：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多模态融合打破感知边界，AI向通用智能迈进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4222750" y="5360989"/>
            <a:ext cx="3686175" cy="723900"/>
          </a:xfrm>
          <a:custGeom>
            <a:avLst/>
            <a:gdLst/>
            <a:ahLst/>
            <a:cxnLst/>
            <a:rect l="l" t="t" r="r" b="b"/>
            <a:pathLst>
              <a:path w="3686175" h="723900">
                <a:moveTo>
                  <a:pt x="38100" y="0"/>
                </a:moveTo>
                <a:lnTo>
                  <a:pt x="3609977" y="0"/>
                </a:lnTo>
                <a:cubicBezTo>
                  <a:pt x="3652032" y="0"/>
                  <a:pt x="3686175" y="34143"/>
                  <a:pt x="3686175" y="76198"/>
                </a:cubicBezTo>
                <a:lnTo>
                  <a:pt x="3686175" y="647702"/>
                </a:lnTo>
                <a:cubicBezTo>
                  <a:pt x="3686175" y="689757"/>
                  <a:pt x="3652032" y="723900"/>
                  <a:pt x="3609977" y="723900"/>
                </a:cubicBez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65" name="Shape 63"/>
          <p:cNvSpPr/>
          <p:nvPr/>
        </p:nvSpPr>
        <p:spPr>
          <a:xfrm>
            <a:off x="4251325" y="5360989"/>
            <a:ext cx="38100" cy="723900"/>
          </a:xfrm>
          <a:custGeom>
            <a:avLst/>
            <a:gdLst/>
            <a:ahLst/>
            <a:cxnLst/>
            <a:rect l="l" t="t" r="r" b="b"/>
            <a:pathLst>
              <a:path w="38100" h="723900">
                <a:moveTo>
                  <a:pt x="38100" y="0"/>
                </a:moveTo>
                <a:lnTo>
                  <a:pt x="38100" y="0"/>
                </a:lnTo>
                <a:lnTo>
                  <a:pt x="38100" y="723900"/>
                </a:ln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66" name="Shape 64"/>
          <p:cNvSpPr/>
          <p:nvPr/>
        </p:nvSpPr>
        <p:spPr>
          <a:xfrm>
            <a:off x="4413250" y="6084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0285" y="1994"/>
                </a:moveTo>
                <a:cubicBezTo>
                  <a:pt x="142190" y="179"/>
                  <a:pt x="144959" y="-476"/>
                  <a:pt x="147518" y="357"/>
                </a:cubicBezTo>
                <a:cubicBezTo>
                  <a:pt x="150435" y="1339"/>
                  <a:pt x="152400" y="4078"/>
                  <a:pt x="152400" y="7144"/>
                </a:cubicBezTo>
                <a:lnTo>
                  <a:pt x="152400" y="62776"/>
                </a:lnTo>
                <a:cubicBezTo>
                  <a:pt x="152400" y="101828"/>
                  <a:pt x="120223" y="133350"/>
                  <a:pt x="81320" y="133350"/>
                </a:cubicBezTo>
                <a:cubicBezTo>
                  <a:pt x="58400" y="133350"/>
                  <a:pt x="38636" y="118616"/>
                  <a:pt x="31462" y="98018"/>
                </a:cubicBezTo>
                <a:cubicBezTo>
                  <a:pt x="20925" y="107186"/>
                  <a:pt x="14287" y="120670"/>
                  <a:pt x="14287" y="135731"/>
                </a:cubicBezTo>
                <a:cubicBezTo>
                  <a:pt x="14287" y="139690"/>
                  <a:pt x="11103" y="142875"/>
                  <a:pt x="7144" y="142875"/>
                </a:cubicBezTo>
                <a:cubicBezTo>
                  <a:pt x="3185" y="142875"/>
                  <a:pt x="0" y="139690"/>
                  <a:pt x="0" y="135731"/>
                </a:cubicBezTo>
                <a:cubicBezTo>
                  <a:pt x="0" y="113437"/>
                  <a:pt x="11370" y="93791"/>
                  <a:pt x="28605" y="82242"/>
                </a:cubicBezTo>
                <a:cubicBezTo>
                  <a:pt x="39112" y="75218"/>
                  <a:pt x="51643" y="71438"/>
                  <a:pt x="64294" y="71438"/>
                </a:cubicBezTo>
                <a:lnTo>
                  <a:pt x="88106" y="71438"/>
                </a:lnTo>
                <a:cubicBezTo>
                  <a:pt x="92065" y="71438"/>
                  <a:pt x="95250" y="68253"/>
                  <a:pt x="95250" y="64294"/>
                </a:cubicBezTo>
                <a:cubicBezTo>
                  <a:pt x="95250" y="60335"/>
                  <a:pt x="92065" y="57150"/>
                  <a:pt x="88106" y="57150"/>
                </a:cubicBezTo>
                <a:lnTo>
                  <a:pt x="64294" y="57150"/>
                </a:lnTo>
                <a:cubicBezTo>
                  <a:pt x="52477" y="57150"/>
                  <a:pt x="41285" y="59769"/>
                  <a:pt x="31254" y="64443"/>
                </a:cubicBezTo>
                <a:cubicBezTo>
                  <a:pt x="38189" y="43607"/>
                  <a:pt x="57805" y="28575"/>
                  <a:pt x="80962" y="28575"/>
                </a:cubicBezTo>
                <a:cubicBezTo>
                  <a:pt x="100727" y="28575"/>
                  <a:pt x="115431" y="21997"/>
                  <a:pt x="125224" y="15478"/>
                </a:cubicBezTo>
                <a:cubicBezTo>
                  <a:pt x="130939" y="11668"/>
                  <a:pt x="135791" y="7114"/>
                  <a:pt x="140315" y="1994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67" name="Text 65"/>
          <p:cNvSpPr/>
          <p:nvPr/>
        </p:nvSpPr>
        <p:spPr>
          <a:xfrm>
            <a:off x="4391025" y="5437189"/>
            <a:ext cx="326707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可持续责任：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绿色AI成为行业共识，ESG理念融入技术发展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8" name="Shape 66"/>
          <p:cNvSpPr/>
          <p:nvPr/>
        </p:nvSpPr>
        <p:spPr>
          <a:xfrm>
            <a:off x="8112125" y="5771834"/>
            <a:ext cx="3686175" cy="723900"/>
          </a:xfrm>
          <a:custGeom>
            <a:avLst/>
            <a:gdLst/>
            <a:ahLst/>
            <a:cxnLst/>
            <a:rect l="l" t="t" r="r" b="b"/>
            <a:pathLst>
              <a:path w="3686175" h="723900">
                <a:moveTo>
                  <a:pt x="38100" y="0"/>
                </a:moveTo>
                <a:lnTo>
                  <a:pt x="3609977" y="0"/>
                </a:lnTo>
                <a:cubicBezTo>
                  <a:pt x="3652032" y="0"/>
                  <a:pt x="3686175" y="34143"/>
                  <a:pt x="3686175" y="76198"/>
                </a:cubicBezTo>
                <a:lnTo>
                  <a:pt x="3686175" y="647702"/>
                </a:lnTo>
                <a:cubicBezTo>
                  <a:pt x="3686175" y="689757"/>
                  <a:pt x="3652032" y="723900"/>
                  <a:pt x="3609977" y="723900"/>
                </a:cubicBez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69" name="Shape 67"/>
          <p:cNvSpPr/>
          <p:nvPr/>
        </p:nvSpPr>
        <p:spPr>
          <a:xfrm>
            <a:off x="8121650" y="5932489"/>
            <a:ext cx="38100" cy="723900"/>
          </a:xfrm>
          <a:custGeom>
            <a:avLst/>
            <a:gdLst/>
            <a:ahLst/>
            <a:cxnLst/>
            <a:rect l="l" t="t" r="r" b="b"/>
            <a:pathLst>
              <a:path w="38100" h="723900">
                <a:moveTo>
                  <a:pt x="38100" y="0"/>
                </a:moveTo>
                <a:lnTo>
                  <a:pt x="38100" y="0"/>
                </a:lnTo>
                <a:lnTo>
                  <a:pt x="38100" y="723900"/>
                </a:lnTo>
                <a:lnTo>
                  <a:pt x="38100" y="723900"/>
                </a:lnTo>
                <a:cubicBezTo>
                  <a:pt x="17072" y="723900"/>
                  <a:pt x="0" y="706828"/>
                  <a:pt x="0" y="6858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70" name="Shape 68"/>
          <p:cNvSpPr/>
          <p:nvPr/>
        </p:nvSpPr>
        <p:spPr>
          <a:xfrm>
            <a:off x="8274050" y="6084889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04745" y="83344"/>
                </a:moveTo>
                <a:lnTo>
                  <a:pt x="47923" y="83344"/>
                </a:lnTo>
                <a:cubicBezTo>
                  <a:pt x="48786" y="102543"/>
                  <a:pt x="53042" y="120223"/>
                  <a:pt x="59085" y="133171"/>
                </a:cubicBezTo>
                <a:cubicBezTo>
                  <a:pt x="62478" y="140464"/>
                  <a:pt x="66139" y="145613"/>
                  <a:pt x="69533" y="148769"/>
                </a:cubicBezTo>
                <a:cubicBezTo>
                  <a:pt x="72866" y="151894"/>
                  <a:pt x="75158" y="152400"/>
                  <a:pt x="76349" y="152400"/>
                </a:cubicBezTo>
                <a:cubicBezTo>
                  <a:pt x="77539" y="152400"/>
                  <a:pt x="79831" y="151894"/>
                  <a:pt x="83165" y="148769"/>
                </a:cubicBezTo>
                <a:cubicBezTo>
                  <a:pt x="86558" y="145613"/>
                  <a:pt x="90220" y="140434"/>
                  <a:pt x="93613" y="133171"/>
                </a:cubicBezTo>
                <a:cubicBezTo>
                  <a:pt x="99655" y="120223"/>
                  <a:pt x="103912" y="102543"/>
                  <a:pt x="104775" y="83344"/>
                </a:cubicBezTo>
                <a:close/>
                <a:moveTo>
                  <a:pt x="47893" y="69056"/>
                </a:moveTo>
                <a:lnTo>
                  <a:pt x="104715" y="69056"/>
                </a:lnTo>
                <a:cubicBezTo>
                  <a:pt x="103882" y="49857"/>
                  <a:pt x="99626" y="32177"/>
                  <a:pt x="93583" y="19229"/>
                </a:cubicBezTo>
                <a:cubicBezTo>
                  <a:pt x="90190" y="11966"/>
                  <a:pt x="86529" y="6787"/>
                  <a:pt x="83135" y="3631"/>
                </a:cubicBezTo>
                <a:cubicBezTo>
                  <a:pt x="79802" y="506"/>
                  <a:pt x="77510" y="0"/>
                  <a:pt x="76319" y="0"/>
                </a:cubicBezTo>
                <a:cubicBezTo>
                  <a:pt x="75128" y="0"/>
                  <a:pt x="72836" y="506"/>
                  <a:pt x="69503" y="3631"/>
                </a:cubicBezTo>
                <a:cubicBezTo>
                  <a:pt x="66109" y="6787"/>
                  <a:pt x="62448" y="11966"/>
                  <a:pt x="59055" y="19229"/>
                </a:cubicBezTo>
                <a:cubicBezTo>
                  <a:pt x="53013" y="32177"/>
                  <a:pt x="48756" y="49857"/>
                  <a:pt x="47893" y="69056"/>
                </a:cubicBezTo>
                <a:close/>
                <a:moveTo>
                  <a:pt x="33605" y="69056"/>
                </a:moveTo>
                <a:cubicBezTo>
                  <a:pt x="34647" y="43577"/>
                  <a:pt x="41225" y="19913"/>
                  <a:pt x="50840" y="4376"/>
                </a:cubicBezTo>
                <a:cubicBezTo>
                  <a:pt x="23426" y="14079"/>
                  <a:pt x="3244" y="39052"/>
                  <a:pt x="446" y="69056"/>
                </a:cubicBezTo>
                <a:lnTo>
                  <a:pt x="33605" y="69056"/>
                </a:lnTo>
                <a:close/>
                <a:moveTo>
                  <a:pt x="446" y="83344"/>
                </a:moveTo>
                <a:cubicBezTo>
                  <a:pt x="3244" y="113348"/>
                  <a:pt x="23426" y="138321"/>
                  <a:pt x="50840" y="148024"/>
                </a:cubicBezTo>
                <a:cubicBezTo>
                  <a:pt x="41225" y="132487"/>
                  <a:pt x="34647" y="108823"/>
                  <a:pt x="33605" y="83344"/>
                </a:cubicBezTo>
                <a:lnTo>
                  <a:pt x="446" y="83344"/>
                </a:lnTo>
                <a:close/>
                <a:moveTo>
                  <a:pt x="119033" y="83344"/>
                </a:moveTo>
                <a:cubicBezTo>
                  <a:pt x="117991" y="108823"/>
                  <a:pt x="111413" y="132487"/>
                  <a:pt x="101798" y="148024"/>
                </a:cubicBezTo>
                <a:cubicBezTo>
                  <a:pt x="129213" y="138291"/>
                  <a:pt x="149394" y="113348"/>
                  <a:pt x="152192" y="83344"/>
                </a:cubicBezTo>
                <a:lnTo>
                  <a:pt x="119033" y="83344"/>
                </a:lnTo>
                <a:close/>
                <a:moveTo>
                  <a:pt x="152192" y="69056"/>
                </a:moveTo>
                <a:cubicBezTo>
                  <a:pt x="149394" y="39052"/>
                  <a:pt x="129213" y="14079"/>
                  <a:pt x="101798" y="4376"/>
                </a:cubicBezTo>
                <a:cubicBezTo>
                  <a:pt x="111413" y="19913"/>
                  <a:pt x="117991" y="43577"/>
                  <a:pt x="119033" y="69056"/>
                </a:cubicBezTo>
                <a:lnTo>
                  <a:pt x="152192" y="69056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71" name="Text 69"/>
          <p:cNvSpPr/>
          <p:nvPr/>
        </p:nvSpPr>
        <p:spPr>
          <a:xfrm>
            <a:off x="8502650" y="5886134"/>
            <a:ext cx="326707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普惠化进程：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AutoML降低门槛，AI技术走向千行百业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74" name="图片 73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5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03250" y="99885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" name="Shape 1"/>
          <p:cNvSpPr/>
          <p:nvPr/>
        </p:nvSpPr>
        <p:spPr>
          <a:xfrm>
            <a:off x="1213485" y="809625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1066165" y="1062355"/>
            <a:ext cx="438150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0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核心挑战：AI发展的瓶颈</a:t>
            </a:r>
            <a:endParaRPr lang="en-US" sz="30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619125" y="1348740"/>
            <a:ext cx="889000" cy="31750"/>
          </a:xfrm>
          <a:custGeom>
            <a:avLst/>
            <a:gdLst/>
            <a:ahLst/>
            <a:cxnLst/>
            <a:rect l="l" t="t" r="r" b="b"/>
            <a:pathLst>
              <a:path w="889000" h="31750">
                <a:moveTo>
                  <a:pt x="0" y="0"/>
                </a:moveTo>
                <a:lnTo>
                  <a:pt x="889000" y="0"/>
                </a:lnTo>
                <a:lnTo>
                  <a:pt x="889000" y="31750"/>
                </a:lnTo>
                <a:lnTo>
                  <a:pt x="0" y="317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381000" y="1455420"/>
            <a:ext cx="5699125" cy="2508885"/>
          </a:xfrm>
          <a:custGeom>
            <a:avLst/>
            <a:gdLst/>
            <a:ahLst/>
            <a:cxnLst/>
            <a:rect l="l" t="t" r="r" b="b"/>
            <a:pathLst>
              <a:path w="5699125" h="2635250">
                <a:moveTo>
                  <a:pt x="31750" y="0"/>
                </a:moveTo>
                <a:lnTo>
                  <a:pt x="5603887" y="0"/>
                </a:lnTo>
                <a:cubicBezTo>
                  <a:pt x="5656486" y="0"/>
                  <a:pt x="5699125" y="42639"/>
                  <a:pt x="5699125" y="95238"/>
                </a:cubicBezTo>
                <a:lnTo>
                  <a:pt x="5699125" y="2540012"/>
                </a:lnTo>
                <a:cubicBezTo>
                  <a:pt x="5699125" y="2592611"/>
                  <a:pt x="5656486" y="2635250"/>
                  <a:pt x="5603887" y="2635250"/>
                </a:cubicBezTo>
                <a:lnTo>
                  <a:pt x="31750" y="2635250"/>
                </a:lnTo>
                <a:cubicBezTo>
                  <a:pt x="14215" y="2635250"/>
                  <a:pt x="0" y="2621035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7" name="Shape 5"/>
          <p:cNvSpPr/>
          <p:nvPr/>
        </p:nvSpPr>
        <p:spPr>
          <a:xfrm>
            <a:off x="381000" y="1414145"/>
            <a:ext cx="31750" cy="2635250"/>
          </a:xfrm>
          <a:custGeom>
            <a:avLst/>
            <a:gdLst/>
            <a:ahLst/>
            <a:cxnLst/>
            <a:rect l="l" t="t" r="r" b="b"/>
            <a:pathLst>
              <a:path w="31750" h="2635250">
                <a:moveTo>
                  <a:pt x="31750" y="0"/>
                </a:moveTo>
                <a:lnTo>
                  <a:pt x="31750" y="0"/>
                </a:lnTo>
                <a:lnTo>
                  <a:pt x="31750" y="2635250"/>
                </a:lnTo>
                <a:lnTo>
                  <a:pt x="31750" y="2635250"/>
                </a:lnTo>
                <a:cubicBezTo>
                  <a:pt x="14227" y="2635250"/>
                  <a:pt x="0" y="2621023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8" name="Shape 6"/>
          <p:cNvSpPr/>
          <p:nvPr/>
        </p:nvSpPr>
        <p:spPr>
          <a:xfrm>
            <a:off x="523875" y="137985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9" name="Shape 7"/>
          <p:cNvSpPr/>
          <p:nvPr/>
        </p:nvSpPr>
        <p:spPr>
          <a:xfrm>
            <a:off x="644922" y="1490980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38906" y="63810"/>
                </a:moveTo>
                <a:cubicBezTo>
                  <a:pt x="134317" y="66849"/>
                  <a:pt x="129046" y="69298"/>
                  <a:pt x="123558" y="71251"/>
                </a:cubicBezTo>
                <a:cubicBezTo>
                  <a:pt x="108986" y="76460"/>
                  <a:pt x="89855" y="79375"/>
                  <a:pt x="69453" y="79375"/>
                </a:cubicBezTo>
                <a:cubicBezTo>
                  <a:pt x="49051" y="79375"/>
                  <a:pt x="29890" y="76429"/>
                  <a:pt x="15348" y="71251"/>
                </a:cubicBezTo>
                <a:cubicBezTo>
                  <a:pt x="9891" y="69298"/>
                  <a:pt x="4589" y="66849"/>
                  <a:pt x="0" y="63810"/>
                </a:cubicBezTo>
                <a:lnTo>
                  <a:pt x="0" y="89297"/>
                </a:lnTo>
                <a:cubicBezTo>
                  <a:pt x="0" y="103001"/>
                  <a:pt x="31099" y="114102"/>
                  <a:pt x="69453" y="114102"/>
                </a:cubicBezTo>
                <a:cubicBezTo>
                  <a:pt x="107807" y="114102"/>
                  <a:pt x="138906" y="103001"/>
                  <a:pt x="138906" y="89297"/>
                </a:cubicBezTo>
                <a:lnTo>
                  <a:pt x="138906" y="63810"/>
                </a:lnTo>
                <a:close/>
                <a:moveTo>
                  <a:pt x="138906" y="39688"/>
                </a:moveTo>
                <a:lnTo>
                  <a:pt x="138906" y="24805"/>
                </a:lnTo>
                <a:cubicBezTo>
                  <a:pt x="138906" y="11100"/>
                  <a:pt x="107807" y="0"/>
                  <a:pt x="69453" y="0"/>
                </a:cubicBezTo>
                <a:cubicBezTo>
                  <a:pt x="31099" y="0"/>
                  <a:pt x="0" y="11100"/>
                  <a:pt x="0" y="24805"/>
                </a:cubicBezTo>
                <a:lnTo>
                  <a:pt x="0" y="39688"/>
                </a:lnTo>
                <a:cubicBezTo>
                  <a:pt x="0" y="53392"/>
                  <a:pt x="31099" y="64492"/>
                  <a:pt x="69453" y="64492"/>
                </a:cubicBezTo>
                <a:cubicBezTo>
                  <a:pt x="107807" y="64492"/>
                  <a:pt x="138906" y="53392"/>
                  <a:pt x="138906" y="39688"/>
                </a:cubicBezTo>
                <a:close/>
                <a:moveTo>
                  <a:pt x="123558" y="120861"/>
                </a:moveTo>
                <a:cubicBezTo>
                  <a:pt x="109017" y="126039"/>
                  <a:pt x="89886" y="128984"/>
                  <a:pt x="69453" y="128984"/>
                </a:cubicBezTo>
                <a:cubicBezTo>
                  <a:pt x="49020" y="128984"/>
                  <a:pt x="29890" y="126039"/>
                  <a:pt x="15348" y="120861"/>
                </a:cubicBezTo>
                <a:cubicBezTo>
                  <a:pt x="9891" y="118907"/>
                  <a:pt x="4589" y="116458"/>
                  <a:pt x="0" y="113419"/>
                </a:cubicBezTo>
                <a:lnTo>
                  <a:pt x="0" y="133945"/>
                </a:lnTo>
                <a:cubicBezTo>
                  <a:pt x="0" y="147650"/>
                  <a:pt x="31099" y="158750"/>
                  <a:pt x="69453" y="158750"/>
                </a:cubicBezTo>
                <a:cubicBezTo>
                  <a:pt x="107807" y="158750"/>
                  <a:pt x="138906" y="147650"/>
                  <a:pt x="138906" y="133945"/>
                </a:cubicBezTo>
                <a:lnTo>
                  <a:pt x="138906" y="113419"/>
                </a:lnTo>
                <a:cubicBezTo>
                  <a:pt x="134317" y="116458"/>
                  <a:pt x="129046" y="118907"/>
                  <a:pt x="123558" y="12086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0" name="Text 8"/>
          <p:cNvSpPr/>
          <p:nvPr/>
        </p:nvSpPr>
        <p:spPr>
          <a:xfrm>
            <a:off x="1000125" y="1443355"/>
            <a:ext cx="142875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数据稀缺与偏见</a:t>
            </a:r>
            <a:endParaRPr lang="en-US" sz="15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523875" y="1856105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2" name="Text 10"/>
          <p:cNvSpPr/>
          <p:nvPr/>
        </p:nvSpPr>
        <p:spPr>
          <a:xfrm>
            <a:off x="619125" y="1951355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5F9EAC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1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高质量数据获取困难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619125" y="2173605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公开数据已大量消耗，标注成本高，专业领域数据稀缺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523875" y="2512933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5" name="Text 13"/>
          <p:cNvSpPr/>
          <p:nvPr/>
        </p:nvSpPr>
        <p:spPr>
          <a:xfrm>
            <a:off x="619125" y="2608183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5F9EAC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2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数据偏见问题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5160" y="2888218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训练数据中的性别、种族、文化偏见导致模型输出不公平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523875" y="3169761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619125" y="3265011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5F9EAC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3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数据隐私合规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19125" y="3531711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GDPR等法规严格限制数据使用，企业面临合规压力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333375" y="3758009"/>
            <a:ext cx="5699125" cy="2635250"/>
          </a:xfrm>
          <a:custGeom>
            <a:avLst/>
            <a:gdLst/>
            <a:ahLst/>
            <a:cxnLst/>
            <a:rect l="l" t="t" r="r" b="b"/>
            <a:pathLst>
              <a:path w="5699125" h="2635250">
                <a:moveTo>
                  <a:pt x="31750" y="0"/>
                </a:moveTo>
                <a:lnTo>
                  <a:pt x="5603887" y="0"/>
                </a:lnTo>
                <a:cubicBezTo>
                  <a:pt x="5656486" y="0"/>
                  <a:pt x="5699125" y="42639"/>
                  <a:pt x="5699125" y="95238"/>
                </a:cubicBezTo>
                <a:lnTo>
                  <a:pt x="5699125" y="2540012"/>
                </a:lnTo>
                <a:cubicBezTo>
                  <a:pt x="5699125" y="2592611"/>
                  <a:pt x="5656486" y="2635250"/>
                  <a:pt x="5603887" y="2635250"/>
                </a:cubicBezTo>
                <a:lnTo>
                  <a:pt x="31750" y="2635250"/>
                </a:lnTo>
                <a:cubicBezTo>
                  <a:pt x="14215" y="2635250"/>
                  <a:pt x="0" y="2621035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D97706">
                  <a:alpha val="5000"/>
                </a:srgbClr>
              </a:gs>
            </a:gsLst>
            <a:lin ang="2700000" scaled="1"/>
          </a:gradFill>
        </p:spPr>
      </p:sp>
      <p:sp>
        <p:nvSpPr>
          <p:cNvPr id="21" name="Shape 19"/>
          <p:cNvSpPr/>
          <p:nvPr/>
        </p:nvSpPr>
        <p:spPr>
          <a:xfrm>
            <a:off x="349250" y="3854529"/>
            <a:ext cx="31750" cy="2635250"/>
          </a:xfrm>
          <a:custGeom>
            <a:avLst/>
            <a:gdLst/>
            <a:ahLst/>
            <a:cxnLst/>
            <a:rect l="l" t="t" r="r" b="b"/>
            <a:pathLst>
              <a:path w="31750" h="2635250">
                <a:moveTo>
                  <a:pt x="31750" y="0"/>
                </a:moveTo>
                <a:lnTo>
                  <a:pt x="31750" y="0"/>
                </a:lnTo>
                <a:lnTo>
                  <a:pt x="31750" y="2635250"/>
                </a:lnTo>
                <a:lnTo>
                  <a:pt x="31750" y="2635250"/>
                </a:lnTo>
                <a:cubicBezTo>
                  <a:pt x="14227" y="2635250"/>
                  <a:pt x="0" y="2621023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2" name="Shape 20"/>
          <p:cNvSpPr/>
          <p:nvPr/>
        </p:nvSpPr>
        <p:spPr>
          <a:xfrm>
            <a:off x="460375" y="3789759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3" name="Shape 21"/>
          <p:cNvSpPr/>
          <p:nvPr/>
        </p:nvSpPr>
        <p:spPr>
          <a:xfrm>
            <a:off x="587375" y="3916759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54570" y="7441"/>
                </a:moveTo>
                <a:cubicBezTo>
                  <a:pt x="54570" y="3318"/>
                  <a:pt x="51253" y="0"/>
                  <a:pt x="47129" y="0"/>
                </a:cubicBezTo>
                <a:cubicBezTo>
                  <a:pt x="43005" y="0"/>
                  <a:pt x="39688" y="3318"/>
                  <a:pt x="39688" y="7441"/>
                </a:cubicBezTo>
                <a:lnTo>
                  <a:pt x="39688" y="19844"/>
                </a:lnTo>
                <a:cubicBezTo>
                  <a:pt x="28742" y="19844"/>
                  <a:pt x="19844" y="28742"/>
                  <a:pt x="19844" y="39688"/>
                </a:cubicBezTo>
                <a:lnTo>
                  <a:pt x="7441" y="39688"/>
                </a:lnTo>
                <a:cubicBezTo>
                  <a:pt x="3318" y="39688"/>
                  <a:pt x="0" y="43005"/>
                  <a:pt x="0" y="47129"/>
                </a:cubicBezTo>
                <a:cubicBezTo>
                  <a:pt x="0" y="51253"/>
                  <a:pt x="3318" y="54570"/>
                  <a:pt x="7441" y="54570"/>
                </a:cubicBezTo>
                <a:lnTo>
                  <a:pt x="19844" y="54570"/>
                </a:lnTo>
                <a:lnTo>
                  <a:pt x="19844" y="71934"/>
                </a:lnTo>
                <a:lnTo>
                  <a:pt x="7441" y="71934"/>
                </a:lnTo>
                <a:cubicBezTo>
                  <a:pt x="3318" y="71934"/>
                  <a:pt x="0" y="75251"/>
                  <a:pt x="0" y="79375"/>
                </a:cubicBezTo>
                <a:cubicBezTo>
                  <a:pt x="0" y="83499"/>
                  <a:pt x="3318" y="86816"/>
                  <a:pt x="7441" y="86816"/>
                </a:cubicBezTo>
                <a:lnTo>
                  <a:pt x="19844" y="86816"/>
                </a:lnTo>
                <a:lnTo>
                  <a:pt x="19844" y="104180"/>
                </a:lnTo>
                <a:lnTo>
                  <a:pt x="7441" y="104180"/>
                </a:lnTo>
                <a:cubicBezTo>
                  <a:pt x="3318" y="104180"/>
                  <a:pt x="0" y="107497"/>
                  <a:pt x="0" y="111621"/>
                </a:cubicBezTo>
                <a:cubicBezTo>
                  <a:pt x="0" y="115745"/>
                  <a:pt x="3318" y="119062"/>
                  <a:pt x="7441" y="119062"/>
                </a:cubicBezTo>
                <a:lnTo>
                  <a:pt x="19844" y="119062"/>
                </a:lnTo>
                <a:cubicBezTo>
                  <a:pt x="19844" y="130008"/>
                  <a:pt x="28742" y="138906"/>
                  <a:pt x="39688" y="138906"/>
                </a:cubicBezTo>
                <a:lnTo>
                  <a:pt x="39688" y="151309"/>
                </a:lnTo>
                <a:cubicBezTo>
                  <a:pt x="39688" y="155432"/>
                  <a:pt x="43005" y="158750"/>
                  <a:pt x="47129" y="158750"/>
                </a:cubicBezTo>
                <a:cubicBezTo>
                  <a:pt x="51253" y="158750"/>
                  <a:pt x="54570" y="155432"/>
                  <a:pt x="54570" y="151309"/>
                </a:cubicBezTo>
                <a:lnTo>
                  <a:pt x="54570" y="138906"/>
                </a:lnTo>
                <a:lnTo>
                  <a:pt x="71934" y="138906"/>
                </a:lnTo>
                <a:lnTo>
                  <a:pt x="71934" y="151309"/>
                </a:lnTo>
                <a:cubicBezTo>
                  <a:pt x="71934" y="155432"/>
                  <a:pt x="75251" y="158750"/>
                  <a:pt x="79375" y="158750"/>
                </a:cubicBezTo>
                <a:cubicBezTo>
                  <a:pt x="83499" y="158750"/>
                  <a:pt x="86816" y="155432"/>
                  <a:pt x="86816" y="151309"/>
                </a:cubicBezTo>
                <a:lnTo>
                  <a:pt x="86816" y="138906"/>
                </a:lnTo>
                <a:lnTo>
                  <a:pt x="104180" y="138906"/>
                </a:lnTo>
                <a:lnTo>
                  <a:pt x="104180" y="151309"/>
                </a:lnTo>
                <a:cubicBezTo>
                  <a:pt x="104180" y="155432"/>
                  <a:pt x="107497" y="158750"/>
                  <a:pt x="111621" y="158750"/>
                </a:cubicBezTo>
                <a:cubicBezTo>
                  <a:pt x="115745" y="158750"/>
                  <a:pt x="119062" y="155432"/>
                  <a:pt x="119062" y="151309"/>
                </a:cubicBezTo>
                <a:lnTo>
                  <a:pt x="119062" y="138906"/>
                </a:lnTo>
                <a:cubicBezTo>
                  <a:pt x="130008" y="138906"/>
                  <a:pt x="138906" y="130008"/>
                  <a:pt x="138906" y="119062"/>
                </a:cubicBezTo>
                <a:lnTo>
                  <a:pt x="151309" y="119062"/>
                </a:lnTo>
                <a:cubicBezTo>
                  <a:pt x="155432" y="119062"/>
                  <a:pt x="158750" y="115745"/>
                  <a:pt x="158750" y="111621"/>
                </a:cubicBezTo>
                <a:cubicBezTo>
                  <a:pt x="158750" y="107497"/>
                  <a:pt x="155432" y="104180"/>
                  <a:pt x="151309" y="104180"/>
                </a:cubicBezTo>
                <a:lnTo>
                  <a:pt x="138906" y="104180"/>
                </a:lnTo>
                <a:lnTo>
                  <a:pt x="138906" y="86816"/>
                </a:lnTo>
                <a:lnTo>
                  <a:pt x="151309" y="86816"/>
                </a:lnTo>
                <a:cubicBezTo>
                  <a:pt x="155432" y="86816"/>
                  <a:pt x="158750" y="83499"/>
                  <a:pt x="158750" y="79375"/>
                </a:cubicBezTo>
                <a:cubicBezTo>
                  <a:pt x="158750" y="75251"/>
                  <a:pt x="155432" y="71934"/>
                  <a:pt x="151309" y="71934"/>
                </a:cubicBezTo>
                <a:lnTo>
                  <a:pt x="138906" y="71934"/>
                </a:lnTo>
                <a:lnTo>
                  <a:pt x="138906" y="54570"/>
                </a:lnTo>
                <a:lnTo>
                  <a:pt x="151309" y="54570"/>
                </a:lnTo>
                <a:cubicBezTo>
                  <a:pt x="155432" y="54570"/>
                  <a:pt x="158750" y="51253"/>
                  <a:pt x="158750" y="47129"/>
                </a:cubicBezTo>
                <a:cubicBezTo>
                  <a:pt x="158750" y="43005"/>
                  <a:pt x="155432" y="39688"/>
                  <a:pt x="151309" y="39688"/>
                </a:cubicBezTo>
                <a:lnTo>
                  <a:pt x="138906" y="39688"/>
                </a:lnTo>
                <a:cubicBezTo>
                  <a:pt x="138906" y="28742"/>
                  <a:pt x="130008" y="19844"/>
                  <a:pt x="119062" y="19844"/>
                </a:cubicBezTo>
                <a:lnTo>
                  <a:pt x="119062" y="7441"/>
                </a:lnTo>
                <a:cubicBezTo>
                  <a:pt x="119062" y="3318"/>
                  <a:pt x="115745" y="0"/>
                  <a:pt x="111621" y="0"/>
                </a:cubicBezTo>
                <a:cubicBezTo>
                  <a:pt x="107497" y="0"/>
                  <a:pt x="104180" y="3318"/>
                  <a:pt x="104180" y="7441"/>
                </a:cubicBezTo>
                <a:lnTo>
                  <a:pt x="104180" y="19844"/>
                </a:lnTo>
                <a:lnTo>
                  <a:pt x="86816" y="19844"/>
                </a:lnTo>
                <a:lnTo>
                  <a:pt x="86816" y="7441"/>
                </a:lnTo>
                <a:cubicBezTo>
                  <a:pt x="86816" y="3318"/>
                  <a:pt x="83499" y="0"/>
                  <a:pt x="79375" y="0"/>
                </a:cubicBezTo>
                <a:cubicBezTo>
                  <a:pt x="75251" y="0"/>
                  <a:pt x="71934" y="3318"/>
                  <a:pt x="71934" y="7441"/>
                </a:cubicBezTo>
                <a:lnTo>
                  <a:pt x="71934" y="19844"/>
                </a:lnTo>
                <a:lnTo>
                  <a:pt x="54570" y="19844"/>
                </a:lnTo>
                <a:lnTo>
                  <a:pt x="54570" y="7441"/>
                </a:lnTo>
                <a:close/>
                <a:moveTo>
                  <a:pt x="49609" y="39688"/>
                </a:moveTo>
                <a:lnTo>
                  <a:pt x="109141" y="39688"/>
                </a:lnTo>
                <a:cubicBezTo>
                  <a:pt x="114629" y="39688"/>
                  <a:pt x="119062" y="44121"/>
                  <a:pt x="119062" y="49609"/>
                </a:cubicBezTo>
                <a:lnTo>
                  <a:pt x="119062" y="109141"/>
                </a:lnTo>
                <a:cubicBezTo>
                  <a:pt x="119062" y="114629"/>
                  <a:pt x="114629" y="119062"/>
                  <a:pt x="109141" y="119062"/>
                </a:cubicBezTo>
                <a:lnTo>
                  <a:pt x="49609" y="119062"/>
                </a:lnTo>
                <a:cubicBezTo>
                  <a:pt x="44121" y="119062"/>
                  <a:pt x="39688" y="114629"/>
                  <a:pt x="39688" y="109141"/>
                </a:cubicBezTo>
                <a:lnTo>
                  <a:pt x="39688" y="49609"/>
                </a:lnTo>
                <a:cubicBezTo>
                  <a:pt x="39688" y="44121"/>
                  <a:pt x="44121" y="39688"/>
                  <a:pt x="49609" y="39688"/>
                </a:cubicBezTo>
                <a:close/>
                <a:moveTo>
                  <a:pt x="54570" y="54570"/>
                </a:moveTo>
                <a:lnTo>
                  <a:pt x="54570" y="104180"/>
                </a:lnTo>
                <a:lnTo>
                  <a:pt x="104180" y="104180"/>
                </a:lnTo>
                <a:lnTo>
                  <a:pt x="104180" y="54570"/>
                </a:lnTo>
                <a:lnTo>
                  <a:pt x="54570" y="54570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24" name="Text 22"/>
          <p:cNvSpPr/>
          <p:nvPr/>
        </p:nvSpPr>
        <p:spPr>
          <a:xfrm>
            <a:off x="904875" y="3854529"/>
            <a:ext cx="85725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算力瓶颈</a:t>
            </a:r>
            <a:endParaRPr lang="en-US" sz="14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92125" y="4170759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6" name="Text 24"/>
          <p:cNvSpPr/>
          <p:nvPr/>
        </p:nvSpPr>
        <p:spPr>
          <a:xfrm>
            <a:off x="587375" y="4266009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D97706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1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硬件供应受限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645160" y="4545409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高端GPU（如H100）供应紧张，地缘政治影响供应链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92125" y="4827588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9" name="Text 27"/>
          <p:cNvSpPr/>
          <p:nvPr/>
        </p:nvSpPr>
        <p:spPr>
          <a:xfrm>
            <a:off x="587375" y="4922838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D97706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2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成本高昂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587375" y="5145088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训练大模型需数千万美元，中小企业难以承担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92125" y="5484416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2" name="Text 30"/>
          <p:cNvSpPr/>
          <p:nvPr/>
        </p:nvSpPr>
        <p:spPr>
          <a:xfrm>
            <a:off x="587375" y="5579666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highlight>
                  <a:srgbClr val="D97706">
                    <a:alpha val="10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3 </a:t>
            </a: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能耗巨大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87375" y="5801916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训练GPT-3耗电1,287MWh，数据中心占全球电力1-2%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223000" y="1380490"/>
            <a:ext cx="5699125" cy="2221865"/>
          </a:xfrm>
          <a:custGeom>
            <a:avLst/>
            <a:gdLst/>
            <a:ahLst/>
            <a:cxnLst/>
            <a:rect l="l" t="t" r="r" b="b"/>
            <a:pathLst>
              <a:path w="5699125" h="2349500">
                <a:moveTo>
                  <a:pt x="31750" y="0"/>
                </a:moveTo>
                <a:lnTo>
                  <a:pt x="5603876" y="0"/>
                </a:lnTo>
                <a:cubicBezTo>
                  <a:pt x="5656481" y="0"/>
                  <a:pt x="5699125" y="42644"/>
                  <a:pt x="5699125" y="95249"/>
                </a:cubicBezTo>
                <a:lnTo>
                  <a:pt x="5699125" y="2254251"/>
                </a:lnTo>
                <a:cubicBezTo>
                  <a:pt x="5699125" y="2306856"/>
                  <a:pt x="5656481" y="2349500"/>
                  <a:pt x="5603876" y="2349500"/>
                </a:cubicBezTo>
                <a:lnTo>
                  <a:pt x="31750" y="2349500"/>
                </a:lnTo>
                <a:cubicBezTo>
                  <a:pt x="14215" y="2349500"/>
                  <a:pt x="0" y="2335285"/>
                  <a:pt x="0" y="2317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20000"/>
                </a:srgbClr>
              </a:gs>
              <a:gs pos="100000">
                <a:srgbClr val="4A5568">
                  <a:alpha val="5000"/>
                </a:srgbClr>
              </a:gs>
            </a:gsLst>
            <a:lin ang="2700000" scaled="1"/>
          </a:gradFill>
        </p:spPr>
      </p:sp>
      <p:sp>
        <p:nvSpPr>
          <p:cNvPr id="35" name="Shape 33"/>
          <p:cNvSpPr/>
          <p:nvPr/>
        </p:nvSpPr>
        <p:spPr>
          <a:xfrm>
            <a:off x="6191250" y="1380490"/>
            <a:ext cx="31750" cy="2349500"/>
          </a:xfrm>
          <a:custGeom>
            <a:avLst/>
            <a:gdLst/>
            <a:ahLst/>
            <a:cxnLst/>
            <a:rect l="l" t="t" r="r" b="b"/>
            <a:pathLst>
              <a:path w="31750" h="2349500">
                <a:moveTo>
                  <a:pt x="31750" y="0"/>
                </a:moveTo>
                <a:lnTo>
                  <a:pt x="31750" y="0"/>
                </a:lnTo>
                <a:lnTo>
                  <a:pt x="31750" y="2349500"/>
                </a:lnTo>
                <a:lnTo>
                  <a:pt x="31750" y="2349500"/>
                </a:lnTo>
                <a:cubicBezTo>
                  <a:pt x="14227" y="2349500"/>
                  <a:pt x="0" y="2335273"/>
                  <a:pt x="0" y="231775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6" name="Shape 34"/>
          <p:cNvSpPr/>
          <p:nvPr/>
        </p:nvSpPr>
        <p:spPr>
          <a:xfrm>
            <a:off x="6365875" y="1379855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7" name="Shape 35"/>
          <p:cNvSpPr/>
          <p:nvPr/>
        </p:nvSpPr>
        <p:spPr>
          <a:xfrm>
            <a:off x="6486922" y="1490980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05048" y="-3070"/>
                </a:moveTo>
                <a:cubicBezTo>
                  <a:pt x="108738" y="-403"/>
                  <a:pt x="110102" y="4434"/>
                  <a:pt x="108427" y="8651"/>
                </a:cubicBezTo>
                <a:lnTo>
                  <a:pt x="84119" y="69453"/>
                </a:lnTo>
                <a:lnTo>
                  <a:pt x="128984" y="69453"/>
                </a:lnTo>
                <a:cubicBezTo>
                  <a:pt x="133170" y="69453"/>
                  <a:pt x="136891" y="72058"/>
                  <a:pt x="138317" y="75995"/>
                </a:cubicBezTo>
                <a:cubicBezTo>
                  <a:pt x="139743" y="79933"/>
                  <a:pt x="138534" y="84336"/>
                  <a:pt x="135341" y="87002"/>
                </a:cubicBezTo>
                <a:lnTo>
                  <a:pt x="46044" y="161417"/>
                </a:lnTo>
                <a:cubicBezTo>
                  <a:pt x="42540" y="164331"/>
                  <a:pt x="37548" y="164486"/>
                  <a:pt x="33858" y="161820"/>
                </a:cubicBezTo>
                <a:cubicBezTo>
                  <a:pt x="30169" y="159153"/>
                  <a:pt x="28804" y="154316"/>
                  <a:pt x="30479" y="150099"/>
                </a:cubicBezTo>
                <a:lnTo>
                  <a:pt x="54787" y="89297"/>
                </a:lnTo>
                <a:lnTo>
                  <a:pt x="9922" y="89297"/>
                </a:lnTo>
                <a:cubicBezTo>
                  <a:pt x="5736" y="89297"/>
                  <a:pt x="2015" y="86692"/>
                  <a:pt x="589" y="82755"/>
                </a:cubicBezTo>
                <a:cubicBezTo>
                  <a:pt x="-837" y="78817"/>
                  <a:pt x="372" y="74414"/>
                  <a:pt x="3566" y="71748"/>
                </a:cubicBezTo>
                <a:lnTo>
                  <a:pt x="92863" y="-2667"/>
                </a:lnTo>
                <a:cubicBezTo>
                  <a:pt x="96366" y="-5581"/>
                  <a:pt x="101358" y="-5736"/>
                  <a:pt x="105048" y="-307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8" name="Text 36"/>
          <p:cNvSpPr/>
          <p:nvPr/>
        </p:nvSpPr>
        <p:spPr>
          <a:xfrm>
            <a:off x="6842125" y="1443355"/>
            <a:ext cx="85725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能源消耗</a:t>
            </a:r>
            <a:endParaRPr lang="en-US" sz="15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365875" y="1856105"/>
            <a:ext cx="5429250" cy="1143000"/>
          </a:xfrm>
          <a:custGeom>
            <a:avLst/>
            <a:gdLst/>
            <a:ahLst/>
            <a:cxnLst/>
            <a:rect l="l" t="t" r="r" b="b"/>
            <a:pathLst>
              <a:path w="5429250" h="1143000">
                <a:moveTo>
                  <a:pt x="63505" y="0"/>
                </a:moveTo>
                <a:lnTo>
                  <a:pt x="5365745" y="0"/>
                </a:lnTo>
                <a:cubicBezTo>
                  <a:pt x="5400818" y="0"/>
                  <a:pt x="5429250" y="28432"/>
                  <a:pt x="5429250" y="63505"/>
                </a:cubicBezTo>
                <a:lnTo>
                  <a:pt x="5429250" y="1079495"/>
                </a:lnTo>
                <a:cubicBezTo>
                  <a:pt x="5429250" y="1114568"/>
                  <a:pt x="5400818" y="1143000"/>
                  <a:pt x="5365745" y="1143000"/>
                </a:cubicBezTo>
                <a:lnTo>
                  <a:pt x="63505" y="1143000"/>
                </a:lnTo>
                <a:cubicBezTo>
                  <a:pt x="28432" y="1143000"/>
                  <a:pt x="0" y="1114568"/>
                  <a:pt x="0" y="1079495"/>
                </a:cubicBezTo>
                <a:lnTo>
                  <a:pt x="0" y="63505"/>
                </a:lnTo>
                <a:cubicBezTo>
                  <a:pt x="0" y="28456"/>
                  <a:pt x="28456" y="0"/>
                  <a:pt x="63505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40" name="Text 38"/>
          <p:cNvSpPr/>
          <p:nvPr/>
        </p:nvSpPr>
        <p:spPr>
          <a:xfrm>
            <a:off x="6461125" y="1951355"/>
            <a:ext cx="53022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AI算力能耗现状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6461125" y="2221230"/>
            <a:ext cx="1829435" cy="13525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训练GPT-3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11018242" y="2205355"/>
            <a:ext cx="7461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1,287 MWh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6461125" y="2475230"/>
            <a:ext cx="2823210" cy="1689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数据中心电力占比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11388411" y="2459355"/>
            <a:ext cx="373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1-2%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461125" y="2729230"/>
            <a:ext cx="2145665" cy="1746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预计2030年占比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11388411" y="2713355"/>
            <a:ext cx="373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3-4%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6368521" y="3097001"/>
            <a:ext cx="5426604" cy="378354"/>
          </a:xfrm>
          <a:custGeom>
            <a:avLst/>
            <a:gdLst/>
            <a:ahLst/>
            <a:cxnLst/>
            <a:rect l="l" t="t" r="r" b="b"/>
            <a:pathLst>
              <a:path w="5426604" h="378354">
                <a:moveTo>
                  <a:pt x="63499" y="0"/>
                </a:moveTo>
                <a:lnTo>
                  <a:pt x="5363105" y="0"/>
                </a:lnTo>
                <a:cubicBezTo>
                  <a:pt x="5398175" y="0"/>
                  <a:pt x="5426604" y="28430"/>
                  <a:pt x="5426604" y="63499"/>
                </a:cubicBezTo>
                <a:lnTo>
                  <a:pt x="5426604" y="314855"/>
                </a:lnTo>
                <a:cubicBezTo>
                  <a:pt x="5426604" y="349925"/>
                  <a:pt x="5398175" y="378354"/>
                  <a:pt x="5363105" y="378354"/>
                </a:cubicBezTo>
                <a:lnTo>
                  <a:pt x="63499" y="378354"/>
                </a:lnTo>
                <a:cubicBezTo>
                  <a:pt x="28430" y="378354"/>
                  <a:pt x="0" y="349925"/>
                  <a:pt x="0" y="314855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6482292" y="3226649"/>
            <a:ext cx="111125" cy="111125"/>
          </a:xfrm>
          <a:custGeom>
            <a:avLst/>
            <a:gdLst/>
            <a:ahLst/>
            <a:cxnLst/>
            <a:rect l="l" t="t" r="r" b="b"/>
            <a:pathLst>
              <a:path w="111125" h="111125">
                <a:moveTo>
                  <a:pt x="55563" y="111125"/>
                </a:moveTo>
                <a:cubicBezTo>
                  <a:pt x="86228" y="111125"/>
                  <a:pt x="111125" y="86228"/>
                  <a:pt x="111125" y="55563"/>
                </a:cubicBezTo>
                <a:cubicBezTo>
                  <a:pt x="111125" y="24897"/>
                  <a:pt x="86228" y="0"/>
                  <a:pt x="55563" y="0"/>
                </a:cubicBezTo>
                <a:cubicBezTo>
                  <a:pt x="24897" y="0"/>
                  <a:pt x="0" y="24897"/>
                  <a:pt x="0" y="55563"/>
                </a:cubicBezTo>
                <a:cubicBezTo>
                  <a:pt x="0" y="86228"/>
                  <a:pt x="24897" y="111125"/>
                  <a:pt x="55562" y="111125"/>
                </a:cubicBezTo>
                <a:close/>
                <a:moveTo>
                  <a:pt x="55563" y="29518"/>
                </a:moveTo>
                <a:cubicBezTo>
                  <a:pt x="58449" y="29518"/>
                  <a:pt x="60771" y="31840"/>
                  <a:pt x="60771" y="34727"/>
                </a:cubicBezTo>
                <a:lnTo>
                  <a:pt x="60771" y="59035"/>
                </a:lnTo>
                <a:cubicBezTo>
                  <a:pt x="60771" y="61922"/>
                  <a:pt x="58449" y="64244"/>
                  <a:pt x="55563" y="64244"/>
                </a:cubicBezTo>
                <a:cubicBezTo>
                  <a:pt x="52676" y="64244"/>
                  <a:pt x="50354" y="61922"/>
                  <a:pt x="50354" y="59035"/>
                </a:cubicBezTo>
                <a:lnTo>
                  <a:pt x="50354" y="34727"/>
                </a:lnTo>
                <a:cubicBezTo>
                  <a:pt x="50354" y="31840"/>
                  <a:pt x="52676" y="29518"/>
                  <a:pt x="55563" y="29518"/>
                </a:cubicBezTo>
                <a:close/>
                <a:moveTo>
                  <a:pt x="49768" y="76398"/>
                </a:moveTo>
                <a:cubicBezTo>
                  <a:pt x="49636" y="74247"/>
                  <a:pt x="50708" y="72201"/>
                  <a:pt x="52552" y="71086"/>
                </a:cubicBezTo>
                <a:cubicBezTo>
                  <a:pt x="54396" y="69970"/>
                  <a:pt x="56707" y="69970"/>
                  <a:pt x="58551" y="71086"/>
                </a:cubicBezTo>
                <a:cubicBezTo>
                  <a:pt x="60395" y="72201"/>
                  <a:pt x="61468" y="74247"/>
                  <a:pt x="61336" y="76398"/>
                </a:cubicBezTo>
                <a:cubicBezTo>
                  <a:pt x="61468" y="78549"/>
                  <a:pt x="60395" y="80596"/>
                  <a:pt x="58551" y="81711"/>
                </a:cubicBezTo>
                <a:cubicBezTo>
                  <a:pt x="56707" y="82827"/>
                  <a:pt x="54396" y="82827"/>
                  <a:pt x="52552" y="81711"/>
                </a:cubicBezTo>
                <a:cubicBezTo>
                  <a:pt x="50708" y="80596"/>
                  <a:pt x="49636" y="78549"/>
                  <a:pt x="49768" y="76398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9" name="Text 47"/>
          <p:cNvSpPr/>
          <p:nvPr/>
        </p:nvSpPr>
        <p:spPr>
          <a:xfrm>
            <a:off x="6648979" y="3194899"/>
            <a:ext cx="51038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碳排放挑战：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AI发展与环境可持续性之间的矛盾日益突出，绿色算力成为必选项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Shape 48"/>
          <p:cNvSpPr/>
          <p:nvPr/>
        </p:nvSpPr>
        <p:spPr>
          <a:xfrm>
            <a:off x="6223000" y="3854478"/>
            <a:ext cx="5699125" cy="2635250"/>
          </a:xfrm>
          <a:custGeom>
            <a:avLst/>
            <a:gdLst/>
            <a:ahLst/>
            <a:cxnLst/>
            <a:rect l="l" t="t" r="r" b="b"/>
            <a:pathLst>
              <a:path w="5699125" h="2635250">
                <a:moveTo>
                  <a:pt x="31750" y="0"/>
                </a:moveTo>
                <a:lnTo>
                  <a:pt x="5603887" y="0"/>
                </a:lnTo>
                <a:cubicBezTo>
                  <a:pt x="5656486" y="0"/>
                  <a:pt x="5699125" y="42639"/>
                  <a:pt x="5699125" y="95238"/>
                </a:cubicBezTo>
                <a:lnTo>
                  <a:pt x="5699125" y="2540012"/>
                </a:lnTo>
                <a:cubicBezTo>
                  <a:pt x="5699125" y="2592611"/>
                  <a:pt x="5656486" y="2635250"/>
                  <a:pt x="5603887" y="2635250"/>
                </a:cubicBezTo>
                <a:lnTo>
                  <a:pt x="31750" y="2635250"/>
                </a:lnTo>
                <a:cubicBezTo>
                  <a:pt x="14215" y="2635250"/>
                  <a:pt x="0" y="2621035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51" name="Shape 49"/>
          <p:cNvSpPr/>
          <p:nvPr/>
        </p:nvSpPr>
        <p:spPr>
          <a:xfrm>
            <a:off x="6191250" y="3805583"/>
            <a:ext cx="31750" cy="2635250"/>
          </a:xfrm>
          <a:custGeom>
            <a:avLst/>
            <a:gdLst/>
            <a:ahLst/>
            <a:cxnLst/>
            <a:rect l="l" t="t" r="r" b="b"/>
            <a:pathLst>
              <a:path w="31750" h="2635250">
                <a:moveTo>
                  <a:pt x="31750" y="0"/>
                </a:moveTo>
                <a:lnTo>
                  <a:pt x="31750" y="0"/>
                </a:lnTo>
                <a:lnTo>
                  <a:pt x="31750" y="2635250"/>
                </a:lnTo>
                <a:lnTo>
                  <a:pt x="31750" y="2635250"/>
                </a:lnTo>
                <a:cubicBezTo>
                  <a:pt x="14227" y="2635250"/>
                  <a:pt x="0" y="2621023"/>
                  <a:pt x="0" y="2603500"/>
                </a:cubicBezTo>
                <a:lnTo>
                  <a:pt x="0" y="31750"/>
                </a:lnTo>
                <a:cubicBezTo>
                  <a:pt x="0" y="14227"/>
                  <a:pt x="14227" y="0"/>
                  <a:pt x="317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2" name="Shape 50"/>
          <p:cNvSpPr/>
          <p:nvPr/>
        </p:nvSpPr>
        <p:spPr>
          <a:xfrm>
            <a:off x="6334125" y="369445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3" name="Shape 51"/>
          <p:cNvSpPr/>
          <p:nvPr/>
        </p:nvSpPr>
        <p:spPr>
          <a:xfrm>
            <a:off x="6425406" y="3805583"/>
            <a:ext cx="198438" cy="158750"/>
          </a:xfrm>
          <a:custGeom>
            <a:avLst/>
            <a:gdLst/>
            <a:ahLst/>
            <a:cxnLst/>
            <a:rect l="l" t="t" r="r" b="b"/>
            <a:pathLst>
              <a:path w="198438" h="158750">
                <a:moveTo>
                  <a:pt x="119062" y="9922"/>
                </a:moveTo>
                <a:lnTo>
                  <a:pt x="158750" y="9922"/>
                </a:lnTo>
                <a:cubicBezTo>
                  <a:pt x="164238" y="9922"/>
                  <a:pt x="168672" y="14356"/>
                  <a:pt x="168672" y="19844"/>
                </a:cubicBezTo>
                <a:cubicBezTo>
                  <a:pt x="168672" y="25332"/>
                  <a:pt x="164238" y="29766"/>
                  <a:pt x="158750" y="29766"/>
                </a:cubicBezTo>
                <a:lnTo>
                  <a:pt x="123527" y="29766"/>
                </a:lnTo>
                <a:cubicBezTo>
                  <a:pt x="121915" y="37765"/>
                  <a:pt x="116427" y="44369"/>
                  <a:pt x="109141" y="47532"/>
                </a:cubicBezTo>
                <a:lnTo>
                  <a:pt x="109141" y="138906"/>
                </a:lnTo>
                <a:lnTo>
                  <a:pt x="158750" y="138906"/>
                </a:lnTo>
                <a:cubicBezTo>
                  <a:pt x="164238" y="138906"/>
                  <a:pt x="168672" y="143340"/>
                  <a:pt x="168672" y="148828"/>
                </a:cubicBezTo>
                <a:cubicBezTo>
                  <a:pt x="168672" y="154316"/>
                  <a:pt x="164238" y="158750"/>
                  <a:pt x="158750" y="158750"/>
                </a:cubicBezTo>
                <a:lnTo>
                  <a:pt x="39688" y="158750"/>
                </a:lnTo>
                <a:cubicBezTo>
                  <a:pt x="34199" y="158750"/>
                  <a:pt x="29766" y="154316"/>
                  <a:pt x="29766" y="148828"/>
                </a:cubicBezTo>
                <a:cubicBezTo>
                  <a:pt x="29766" y="143340"/>
                  <a:pt x="34199" y="138906"/>
                  <a:pt x="39688" y="138906"/>
                </a:cubicBezTo>
                <a:lnTo>
                  <a:pt x="89297" y="138906"/>
                </a:lnTo>
                <a:lnTo>
                  <a:pt x="89297" y="47532"/>
                </a:lnTo>
                <a:cubicBezTo>
                  <a:pt x="82010" y="44338"/>
                  <a:pt x="76522" y="37734"/>
                  <a:pt x="74910" y="29766"/>
                </a:cubicBezTo>
                <a:lnTo>
                  <a:pt x="39688" y="29766"/>
                </a:lnTo>
                <a:cubicBezTo>
                  <a:pt x="34199" y="29766"/>
                  <a:pt x="29766" y="25332"/>
                  <a:pt x="29766" y="19844"/>
                </a:cubicBezTo>
                <a:cubicBezTo>
                  <a:pt x="29766" y="14356"/>
                  <a:pt x="34199" y="9922"/>
                  <a:pt x="39688" y="9922"/>
                </a:cubicBezTo>
                <a:lnTo>
                  <a:pt x="79375" y="9922"/>
                </a:lnTo>
                <a:cubicBezTo>
                  <a:pt x="83902" y="3907"/>
                  <a:pt x="91095" y="0"/>
                  <a:pt x="99219" y="0"/>
                </a:cubicBezTo>
                <a:cubicBezTo>
                  <a:pt x="107342" y="0"/>
                  <a:pt x="114536" y="3907"/>
                  <a:pt x="119062" y="9922"/>
                </a:cubicBezTo>
                <a:close/>
                <a:moveTo>
                  <a:pt x="136302" y="99219"/>
                </a:moveTo>
                <a:lnTo>
                  <a:pt x="181198" y="99219"/>
                </a:lnTo>
                <a:lnTo>
                  <a:pt x="158750" y="60709"/>
                </a:lnTo>
                <a:lnTo>
                  <a:pt x="136302" y="99219"/>
                </a:lnTo>
                <a:close/>
                <a:moveTo>
                  <a:pt x="158750" y="128984"/>
                </a:moveTo>
                <a:cubicBezTo>
                  <a:pt x="139247" y="128984"/>
                  <a:pt x="123031" y="118442"/>
                  <a:pt x="119683" y="104521"/>
                </a:cubicBezTo>
                <a:cubicBezTo>
                  <a:pt x="118876" y="101110"/>
                  <a:pt x="119993" y="97606"/>
                  <a:pt x="121760" y="94568"/>
                </a:cubicBezTo>
                <a:lnTo>
                  <a:pt x="151278" y="43966"/>
                </a:lnTo>
                <a:cubicBezTo>
                  <a:pt x="152828" y="41300"/>
                  <a:pt x="155680" y="39688"/>
                  <a:pt x="158750" y="39688"/>
                </a:cubicBezTo>
                <a:cubicBezTo>
                  <a:pt x="161820" y="39688"/>
                  <a:pt x="164672" y="41331"/>
                  <a:pt x="166222" y="43966"/>
                </a:cubicBezTo>
                <a:lnTo>
                  <a:pt x="195740" y="94568"/>
                </a:lnTo>
                <a:cubicBezTo>
                  <a:pt x="197507" y="97606"/>
                  <a:pt x="198624" y="101110"/>
                  <a:pt x="197817" y="104521"/>
                </a:cubicBezTo>
                <a:cubicBezTo>
                  <a:pt x="194469" y="118411"/>
                  <a:pt x="178253" y="128984"/>
                  <a:pt x="158750" y="128984"/>
                </a:cubicBezTo>
                <a:close/>
                <a:moveTo>
                  <a:pt x="39315" y="60709"/>
                </a:moveTo>
                <a:lnTo>
                  <a:pt x="16867" y="99219"/>
                </a:lnTo>
                <a:lnTo>
                  <a:pt x="61795" y="99219"/>
                </a:lnTo>
                <a:lnTo>
                  <a:pt x="39315" y="60709"/>
                </a:lnTo>
                <a:close/>
                <a:moveTo>
                  <a:pt x="279" y="104521"/>
                </a:moveTo>
                <a:cubicBezTo>
                  <a:pt x="-527" y="101110"/>
                  <a:pt x="589" y="97606"/>
                  <a:pt x="2356" y="94568"/>
                </a:cubicBezTo>
                <a:lnTo>
                  <a:pt x="31874" y="43966"/>
                </a:lnTo>
                <a:cubicBezTo>
                  <a:pt x="33424" y="41300"/>
                  <a:pt x="36277" y="39688"/>
                  <a:pt x="39346" y="39688"/>
                </a:cubicBezTo>
                <a:cubicBezTo>
                  <a:pt x="42416" y="39688"/>
                  <a:pt x="45269" y="41331"/>
                  <a:pt x="46819" y="43966"/>
                </a:cubicBezTo>
                <a:lnTo>
                  <a:pt x="76336" y="94568"/>
                </a:lnTo>
                <a:cubicBezTo>
                  <a:pt x="78104" y="97606"/>
                  <a:pt x="79220" y="101110"/>
                  <a:pt x="78414" y="104521"/>
                </a:cubicBezTo>
                <a:cubicBezTo>
                  <a:pt x="75065" y="118411"/>
                  <a:pt x="58849" y="128984"/>
                  <a:pt x="39346" y="128984"/>
                </a:cubicBezTo>
                <a:cubicBezTo>
                  <a:pt x="19844" y="128984"/>
                  <a:pt x="3628" y="118442"/>
                  <a:pt x="279" y="104521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54" name="Text 52"/>
          <p:cNvSpPr/>
          <p:nvPr/>
        </p:nvSpPr>
        <p:spPr>
          <a:xfrm>
            <a:off x="6810375" y="3757958"/>
            <a:ext cx="1047750" cy="254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伦理与监管</a:t>
            </a:r>
            <a:endParaRPr lang="en-US" sz="15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6334125" y="4170708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56" name="Shape 54"/>
          <p:cNvSpPr/>
          <p:nvPr/>
        </p:nvSpPr>
        <p:spPr>
          <a:xfrm>
            <a:off x="6437313" y="4297708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10170" y="-6176"/>
                </a:moveTo>
                <a:cubicBezTo>
                  <a:pt x="7838" y="-8508"/>
                  <a:pt x="4068" y="-8508"/>
                  <a:pt x="1761" y="-6176"/>
                </a:cubicBezTo>
                <a:cubicBezTo>
                  <a:pt x="-546" y="-3845"/>
                  <a:pt x="-571" y="-74"/>
                  <a:pt x="1736" y="2257"/>
                </a:cubicBezTo>
                <a:lnTo>
                  <a:pt x="132705" y="133226"/>
                </a:lnTo>
                <a:cubicBezTo>
                  <a:pt x="135037" y="135558"/>
                  <a:pt x="138807" y="135558"/>
                  <a:pt x="141114" y="133226"/>
                </a:cubicBezTo>
                <a:cubicBezTo>
                  <a:pt x="143421" y="130894"/>
                  <a:pt x="143446" y="127124"/>
                  <a:pt x="141114" y="124817"/>
                </a:cubicBezTo>
                <a:lnTo>
                  <a:pt x="117202" y="100905"/>
                </a:lnTo>
                <a:cubicBezTo>
                  <a:pt x="117872" y="100310"/>
                  <a:pt x="118542" y="99715"/>
                  <a:pt x="119187" y="99120"/>
                </a:cubicBezTo>
                <a:cubicBezTo>
                  <a:pt x="130795" y="88329"/>
                  <a:pt x="138559" y="75456"/>
                  <a:pt x="142255" y="66601"/>
                </a:cubicBezTo>
                <a:cubicBezTo>
                  <a:pt x="143073" y="64641"/>
                  <a:pt x="143073" y="62458"/>
                  <a:pt x="142255" y="60499"/>
                </a:cubicBezTo>
                <a:cubicBezTo>
                  <a:pt x="138559" y="51643"/>
                  <a:pt x="130795" y="38745"/>
                  <a:pt x="119187" y="27980"/>
                </a:cubicBezTo>
                <a:cubicBezTo>
                  <a:pt x="107504" y="17140"/>
                  <a:pt x="91455" y="7987"/>
                  <a:pt x="71413" y="7987"/>
                </a:cubicBezTo>
                <a:cubicBezTo>
                  <a:pt x="57324" y="7987"/>
                  <a:pt x="45219" y="12502"/>
                  <a:pt x="35198" y="18951"/>
                </a:cubicBezTo>
                <a:lnTo>
                  <a:pt x="10170" y="-6176"/>
                </a:lnTo>
                <a:close/>
                <a:moveTo>
                  <a:pt x="50726" y="34404"/>
                </a:moveTo>
                <a:cubicBezTo>
                  <a:pt x="56555" y="30237"/>
                  <a:pt x="63723" y="27781"/>
                  <a:pt x="71438" y="27781"/>
                </a:cubicBezTo>
                <a:cubicBezTo>
                  <a:pt x="91157" y="27781"/>
                  <a:pt x="107156" y="43780"/>
                  <a:pt x="107156" y="63500"/>
                </a:cubicBezTo>
                <a:cubicBezTo>
                  <a:pt x="107156" y="71214"/>
                  <a:pt x="104701" y="78358"/>
                  <a:pt x="100533" y="84212"/>
                </a:cubicBezTo>
                <a:lnTo>
                  <a:pt x="91926" y="75605"/>
                </a:lnTo>
                <a:cubicBezTo>
                  <a:pt x="95076" y="70296"/>
                  <a:pt x="96143" y="63773"/>
                  <a:pt x="94431" y="57324"/>
                </a:cubicBezTo>
                <a:cubicBezTo>
                  <a:pt x="91033" y="44624"/>
                  <a:pt x="77961" y="37083"/>
                  <a:pt x="65261" y="40481"/>
                </a:cubicBezTo>
                <a:cubicBezTo>
                  <a:pt x="63128" y="41052"/>
                  <a:pt x="61119" y="41895"/>
                  <a:pt x="59308" y="42962"/>
                </a:cubicBezTo>
                <a:lnTo>
                  <a:pt x="50701" y="34354"/>
                </a:lnTo>
                <a:close/>
                <a:moveTo>
                  <a:pt x="80690" y="98003"/>
                </a:moveTo>
                <a:cubicBezTo>
                  <a:pt x="77738" y="98797"/>
                  <a:pt x="74637" y="99219"/>
                  <a:pt x="71438" y="99219"/>
                </a:cubicBezTo>
                <a:cubicBezTo>
                  <a:pt x="51718" y="99219"/>
                  <a:pt x="35719" y="83220"/>
                  <a:pt x="35719" y="63500"/>
                </a:cubicBezTo>
                <a:cubicBezTo>
                  <a:pt x="35719" y="60300"/>
                  <a:pt x="36140" y="57200"/>
                  <a:pt x="36934" y="54248"/>
                </a:cubicBezTo>
                <a:lnTo>
                  <a:pt x="17214" y="34528"/>
                </a:lnTo>
                <a:cubicBezTo>
                  <a:pt x="9128" y="43656"/>
                  <a:pt x="3572" y="53330"/>
                  <a:pt x="620" y="60449"/>
                </a:cubicBezTo>
                <a:cubicBezTo>
                  <a:pt x="-198" y="62409"/>
                  <a:pt x="-198" y="64591"/>
                  <a:pt x="620" y="66551"/>
                </a:cubicBezTo>
                <a:cubicBezTo>
                  <a:pt x="4316" y="75406"/>
                  <a:pt x="12080" y="88305"/>
                  <a:pt x="23688" y="99070"/>
                </a:cubicBezTo>
                <a:cubicBezTo>
                  <a:pt x="35371" y="109910"/>
                  <a:pt x="51420" y="119063"/>
                  <a:pt x="71462" y="119063"/>
                </a:cubicBezTo>
                <a:cubicBezTo>
                  <a:pt x="80714" y="119063"/>
                  <a:pt x="89123" y="117103"/>
                  <a:pt x="96639" y="113953"/>
                </a:cubicBezTo>
                <a:lnTo>
                  <a:pt x="80714" y="98028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57" name="Text 55"/>
          <p:cNvSpPr/>
          <p:nvPr/>
        </p:nvSpPr>
        <p:spPr>
          <a:xfrm>
            <a:off x="6588125" y="4265958"/>
            <a:ext cx="5143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AI决策透明度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8" name="Text 56"/>
          <p:cNvSpPr/>
          <p:nvPr/>
        </p:nvSpPr>
        <p:spPr>
          <a:xfrm>
            <a:off x="6429375" y="4488208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大模型"黑盒"特性导致决策过程难以解释，影响信任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6334125" y="4827536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60" name="Shape 58"/>
          <p:cNvSpPr/>
          <p:nvPr/>
        </p:nvSpPr>
        <p:spPr>
          <a:xfrm>
            <a:off x="6437313" y="4954536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55563" y="61516"/>
                </a:moveTo>
                <a:cubicBezTo>
                  <a:pt x="71991" y="61516"/>
                  <a:pt x="85328" y="48178"/>
                  <a:pt x="85328" y="31750"/>
                </a:cubicBezTo>
                <a:cubicBezTo>
                  <a:pt x="85328" y="15322"/>
                  <a:pt x="71991" y="1984"/>
                  <a:pt x="55563" y="1984"/>
                </a:cubicBezTo>
                <a:cubicBezTo>
                  <a:pt x="39134" y="1984"/>
                  <a:pt x="25797" y="15322"/>
                  <a:pt x="25797" y="31750"/>
                </a:cubicBezTo>
                <a:cubicBezTo>
                  <a:pt x="25797" y="48178"/>
                  <a:pt x="39134" y="61516"/>
                  <a:pt x="55562" y="61516"/>
                </a:cubicBezTo>
                <a:close/>
                <a:moveTo>
                  <a:pt x="48196" y="75406"/>
                </a:moveTo>
                <a:cubicBezTo>
                  <a:pt x="23763" y="75406"/>
                  <a:pt x="3969" y="95200"/>
                  <a:pt x="3969" y="119633"/>
                </a:cubicBezTo>
                <a:cubicBezTo>
                  <a:pt x="3969" y="123701"/>
                  <a:pt x="7268" y="127000"/>
                  <a:pt x="11336" y="127000"/>
                </a:cubicBezTo>
                <a:lnTo>
                  <a:pt x="73720" y="127000"/>
                </a:lnTo>
                <a:cubicBezTo>
                  <a:pt x="64740" y="116433"/>
                  <a:pt x="59531" y="102815"/>
                  <a:pt x="59531" y="88404"/>
                </a:cubicBezTo>
                <a:lnTo>
                  <a:pt x="59531" y="80690"/>
                </a:lnTo>
                <a:cubicBezTo>
                  <a:pt x="59531" y="78879"/>
                  <a:pt x="59779" y="77093"/>
                  <a:pt x="60251" y="75406"/>
                </a:cubicBezTo>
                <a:lnTo>
                  <a:pt x="48196" y="75406"/>
                </a:lnTo>
                <a:close/>
                <a:moveTo>
                  <a:pt x="110455" y="121171"/>
                </a:moveTo>
                <a:lnTo>
                  <a:pt x="107156" y="122734"/>
                </a:lnTo>
                <a:lnTo>
                  <a:pt x="107156" y="76076"/>
                </a:lnTo>
                <a:lnTo>
                  <a:pt x="130969" y="84013"/>
                </a:lnTo>
                <a:lnTo>
                  <a:pt x="130969" y="88875"/>
                </a:lnTo>
                <a:cubicBezTo>
                  <a:pt x="130969" y="102716"/>
                  <a:pt x="122982" y="115292"/>
                  <a:pt x="110455" y="121196"/>
                </a:cubicBezTo>
                <a:close/>
                <a:moveTo>
                  <a:pt x="104651" y="64368"/>
                </a:moveTo>
                <a:lnTo>
                  <a:pt x="76870" y="73620"/>
                </a:lnTo>
                <a:cubicBezTo>
                  <a:pt x="73620" y="74712"/>
                  <a:pt x="71438" y="77738"/>
                  <a:pt x="71438" y="81161"/>
                </a:cubicBezTo>
                <a:lnTo>
                  <a:pt x="71438" y="88875"/>
                </a:lnTo>
                <a:cubicBezTo>
                  <a:pt x="71438" y="107330"/>
                  <a:pt x="82104" y="124123"/>
                  <a:pt x="98772" y="131961"/>
                </a:cubicBezTo>
                <a:lnTo>
                  <a:pt x="103361" y="134119"/>
                </a:lnTo>
                <a:cubicBezTo>
                  <a:pt x="104552" y="134665"/>
                  <a:pt x="105842" y="134962"/>
                  <a:pt x="107131" y="134962"/>
                </a:cubicBezTo>
                <a:cubicBezTo>
                  <a:pt x="108421" y="134962"/>
                  <a:pt x="109736" y="134665"/>
                  <a:pt x="110902" y="134119"/>
                </a:cubicBezTo>
                <a:lnTo>
                  <a:pt x="115491" y="131961"/>
                </a:lnTo>
                <a:cubicBezTo>
                  <a:pt x="132209" y="124098"/>
                  <a:pt x="142875" y="107305"/>
                  <a:pt x="142875" y="88850"/>
                </a:cubicBezTo>
                <a:lnTo>
                  <a:pt x="142875" y="81136"/>
                </a:lnTo>
                <a:cubicBezTo>
                  <a:pt x="142875" y="77713"/>
                  <a:pt x="140692" y="74687"/>
                  <a:pt x="137443" y="73596"/>
                </a:cubicBezTo>
                <a:lnTo>
                  <a:pt x="109662" y="64343"/>
                </a:lnTo>
                <a:cubicBezTo>
                  <a:pt x="108024" y="63798"/>
                  <a:pt x="106263" y="63798"/>
                  <a:pt x="104651" y="64343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61" name="Text 59"/>
          <p:cNvSpPr/>
          <p:nvPr/>
        </p:nvSpPr>
        <p:spPr>
          <a:xfrm>
            <a:off x="6588125" y="4922786"/>
            <a:ext cx="5143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数据隐私保护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6429375" y="5145036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GDPR等法规严格要求，2024年LinkedIn被罚3.1亿欧元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6334125" y="5484364"/>
            <a:ext cx="5429250" cy="595313"/>
          </a:xfrm>
          <a:custGeom>
            <a:avLst/>
            <a:gdLst/>
            <a:ahLst/>
            <a:cxnLst/>
            <a:rect l="l" t="t" r="r" b="b"/>
            <a:pathLst>
              <a:path w="5429250" h="595313">
                <a:moveTo>
                  <a:pt x="63502" y="0"/>
                </a:moveTo>
                <a:lnTo>
                  <a:pt x="5365748" y="0"/>
                </a:lnTo>
                <a:cubicBezTo>
                  <a:pt x="5400819" y="0"/>
                  <a:pt x="5429250" y="28431"/>
                  <a:pt x="5429250" y="63502"/>
                </a:cubicBezTo>
                <a:lnTo>
                  <a:pt x="5429250" y="531811"/>
                </a:lnTo>
                <a:cubicBezTo>
                  <a:pt x="5429250" y="566882"/>
                  <a:pt x="5400819" y="595312"/>
                  <a:pt x="5365748" y="595313"/>
                </a:cubicBezTo>
                <a:lnTo>
                  <a:pt x="63502" y="595313"/>
                </a:lnTo>
                <a:cubicBezTo>
                  <a:pt x="28431" y="595313"/>
                  <a:pt x="0" y="566882"/>
                  <a:pt x="0" y="531811"/>
                </a:cubicBezTo>
                <a:lnTo>
                  <a:pt x="0" y="63502"/>
                </a:lnTo>
                <a:cubicBezTo>
                  <a:pt x="0" y="28454"/>
                  <a:pt x="28454" y="0"/>
                  <a:pt x="63502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64" name="Shape 62"/>
          <p:cNvSpPr/>
          <p:nvPr/>
        </p:nvSpPr>
        <p:spPr>
          <a:xfrm>
            <a:off x="6437313" y="5611364"/>
            <a:ext cx="142875" cy="127000"/>
          </a:xfrm>
          <a:custGeom>
            <a:avLst/>
            <a:gdLst/>
            <a:ahLst/>
            <a:cxnLst/>
            <a:rect l="l" t="t" r="r" b="b"/>
            <a:pathLst>
              <a:path w="142875" h="127000">
                <a:moveTo>
                  <a:pt x="42069" y="38050"/>
                </a:moveTo>
                <a:lnTo>
                  <a:pt x="37430" y="33412"/>
                </a:lnTo>
                <a:cubicBezTo>
                  <a:pt x="34330" y="30311"/>
                  <a:pt x="34330" y="25276"/>
                  <a:pt x="37430" y="22175"/>
                </a:cubicBezTo>
                <a:lnTo>
                  <a:pt x="65881" y="-6300"/>
                </a:lnTo>
                <a:cubicBezTo>
                  <a:pt x="68982" y="-9401"/>
                  <a:pt x="74017" y="-9401"/>
                  <a:pt x="77118" y="-6300"/>
                </a:cubicBezTo>
                <a:lnTo>
                  <a:pt x="81756" y="-1637"/>
                </a:lnTo>
                <a:cubicBezTo>
                  <a:pt x="84857" y="1463"/>
                  <a:pt x="84857" y="6499"/>
                  <a:pt x="81756" y="9599"/>
                </a:cubicBezTo>
                <a:lnTo>
                  <a:pt x="53305" y="38050"/>
                </a:lnTo>
                <a:cubicBezTo>
                  <a:pt x="50205" y="41151"/>
                  <a:pt x="45169" y="41151"/>
                  <a:pt x="42069" y="38050"/>
                </a:cubicBezTo>
                <a:close/>
                <a:moveTo>
                  <a:pt x="68461" y="52512"/>
                </a:moveTo>
                <a:lnTo>
                  <a:pt x="60672" y="44723"/>
                </a:lnTo>
                <a:lnTo>
                  <a:pt x="88454" y="16942"/>
                </a:lnTo>
                <a:lnTo>
                  <a:pt x="118070" y="46558"/>
                </a:lnTo>
                <a:lnTo>
                  <a:pt x="90289" y="74340"/>
                </a:lnTo>
                <a:lnTo>
                  <a:pt x="82500" y="66551"/>
                </a:lnTo>
                <a:lnTo>
                  <a:pt x="24954" y="124098"/>
                </a:lnTo>
                <a:cubicBezTo>
                  <a:pt x="21084" y="127967"/>
                  <a:pt x="14808" y="127967"/>
                  <a:pt x="10914" y="124098"/>
                </a:cubicBezTo>
                <a:cubicBezTo>
                  <a:pt x="7020" y="120228"/>
                  <a:pt x="7045" y="113953"/>
                  <a:pt x="10914" y="110058"/>
                </a:cubicBezTo>
                <a:lnTo>
                  <a:pt x="68461" y="52512"/>
                </a:lnTo>
                <a:close/>
                <a:moveTo>
                  <a:pt x="96962" y="92918"/>
                </a:moveTo>
                <a:cubicBezTo>
                  <a:pt x="93861" y="89818"/>
                  <a:pt x="93861" y="84782"/>
                  <a:pt x="96962" y="81682"/>
                </a:cubicBezTo>
                <a:lnTo>
                  <a:pt x="125413" y="53231"/>
                </a:lnTo>
                <a:cubicBezTo>
                  <a:pt x="128513" y="50130"/>
                  <a:pt x="133548" y="50130"/>
                  <a:pt x="136649" y="53231"/>
                </a:cubicBezTo>
                <a:lnTo>
                  <a:pt x="141288" y="57869"/>
                </a:lnTo>
                <a:cubicBezTo>
                  <a:pt x="144388" y="60970"/>
                  <a:pt x="144388" y="66005"/>
                  <a:pt x="141288" y="69106"/>
                </a:cubicBezTo>
                <a:lnTo>
                  <a:pt x="112837" y="97582"/>
                </a:lnTo>
                <a:cubicBezTo>
                  <a:pt x="109736" y="100682"/>
                  <a:pt x="104701" y="100682"/>
                  <a:pt x="101600" y="97582"/>
                </a:cubicBezTo>
                <a:lnTo>
                  <a:pt x="96962" y="92943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65" name="Text 63"/>
          <p:cNvSpPr/>
          <p:nvPr/>
        </p:nvSpPr>
        <p:spPr>
          <a:xfrm>
            <a:off x="6588125" y="5579614"/>
            <a:ext cx="5143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算法公平性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6" name="Text 64"/>
          <p:cNvSpPr/>
          <p:nvPr/>
        </p:nvSpPr>
        <p:spPr>
          <a:xfrm>
            <a:off x="6429375" y="5801864"/>
            <a:ext cx="5294313" cy="18256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模型偏见可能导致歧视性决策，引发法律与道德争议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7" name="Shape 65"/>
          <p:cNvSpPr/>
          <p:nvPr/>
        </p:nvSpPr>
        <p:spPr>
          <a:xfrm>
            <a:off x="444606" y="5984505"/>
            <a:ext cx="11554354" cy="830792"/>
          </a:xfrm>
          <a:custGeom>
            <a:avLst/>
            <a:gdLst/>
            <a:ahLst/>
            <a:cxnLst/>
            <a:rect l="l" t="t" r="r" b="b"/>
            <a:pathLst>
              <a:path w="11554354" h="830792">
                <a:moveTo>
                  <a:pt x="95250" y="0"/>
                </a:moveTo>
                <a:lnTo>
                  <a:pt x="11459104" y="0"/>
                </a:lnTo>
                <a:cubicBezTo>
                  <a:pt x="11511709" y="0"/>
                  <a:pt x="11554354" y="42645"/>
                  <a:pt x="11554354" y="95250"/>
                </a:cubicBezTo>
                <a:lnTo>
                  <a:pt x="11554354" y="735541"/>
                </a:lnTo>
                <a:cubicBezTo>
                  <a:pt x="11554354" y="788147"/>
                  <a:pt x="11511709" y="830792"/>
                  <a:pt x="11459104" y="830792"/>
                </a:cubicBezTo>
                <a:lnTo>
                  <a:pt x="95250" y="830792"/>
                </a:lnTo>
                <a:cubicBezTo>
                  <a:pt x="42645" y="830792"/>
                  <a:pt x="0" y="788147"/>
                  <a:pt x="0" y="735541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50000">
                <a:srgbClr val="D97706">
                  <a:alpha val="20000"/>
                </a:srgbClr>
              </a:gs>
              <a:gs pos="100000">
                <a:srgbClr val="4A5568">
                  <a:alpha val="20000"/>
                </a:srgbClr>
              </a:gs>
            </a:gsLst>
            <a:lin ang="0" scaled="1"/>
          </a:gra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68" name="Shape 66"/>
          <p:cNvSpPr/>
          <p:nvPr/>
        </p:nvSpPr>
        <p:spPr>
          <a:xfrm>
            <a:off x="367400" y="6264013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143154" y="0"/>
                </a:moveTo>
                <a:cubicBezTo>
                  <a:pt x="151358" y="0"/>
                  <a:pt x="158893" y="4521"/>
                  <a:pt x="162799" y="11720"/>
                </a:cubicBezTo>
                <a:lnTo>
                  <a:pt x="283350" y="234962"/>
                </a:lnTo>
                <a:cubicBezTo>
                  <a:pt x="287089" y="241883"/>
                  <a:pt x="286922" y="250254"/>
                  <a:pt x="282904" y="257008"/>
                </a:cubicBezTo>
                <a:cubicBezTo>
                  <a:pt x="278885" y="263761"/>
                  <a:pt x="271574" y="267891"/>
                  <a:pt x="263761" y="267891"/>
                </a:cubicBezTo>
                <a:lnTo>
                  <a:pt x="22659" y="267891"/>
                </a:lnTo>
                <a:cubicBezTo>
                  <a:pt x="14790" y="267891"/>
                  <a:pt x="7534" y="263761"/>
                  <a:pt x="3516" y="257008"/>
                </a:cubicBezTo>
                <a:cubicBezTo>
                  <a:pt x="-502" y="250254"/>
                  <a:pt x="-670" y="241883"/>
                  <a:pt x="3070" y="234962"/>
                </a:cubicBezTo>
                <a:lnTo>
                  <a:pt x="123620" y="11720"/>
                </a:lnTo>
                <a:lnTo>
                  <a:pt x="125239" y="9153"/>
                </a:lnTo>
                <a:cubicBezTo>
                  <a:pt x="129313" y="3460"/>
                  <a:pt x="135954" y="0"/>
                  <a:pt x="143154" y="0"/>
                </a:cubicBezTo>
                <a:close/>
                <a:moveTo>
                  <a:pt x="95101" y="139471"/>
                </a:moveTo>
                <a:lnTo>
                  <a:pt x="110058" y="154428"/>
                </a:lnTo>
                <a:cubicBezTo>
                  <a:pt x="113519" y="157888"/>
                  <a:pt x="119211" y="157888"/>
                  <a:pt x="122672" y="154428"/>
                </a:cubicBezTo>
                <a:lnTo>
                  <a:pt x="146838" y="130262"/>
                </a:lnTo>
                <a:cubicBezTo>
                  <a:pt x="150186" y="126913"/>
                  <a:pt x="154707" y="125016"/>
                  <a:pt x="159451" y="125016"/>
                </a:cubicBezTo>
                <a:lnTo>
                  <a:pt x="183338" y="125016"/>
                </a:lnTo>
                <a:lnTo>
                  <a:pt x="143098" y="50509"/>
                </a:lnTo>
                <a:lnTo>
                  <a:pt x="95045" y="139471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69" name="Text 67"/>
          <p:cNvSpPr/>
          <p:nvPr/>
        </p:nvSpPr>
        <p:spPr>
          <a:xfrm>
            <a:off x="603144" y="6153523"/>
            <a:ext cx="3619500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挑战即机遇</a:t>
            </a:r>
            <a:endParaRPr lang="en-US" sz="14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70" name="Text 68"/>
          <p:cNvSpPr/>
          <p:nvPr/>
        </p:nvSpPr>
        <p:spPr>
          <a:xfrm>
            <a:off x="619125" y="6414770"/>
            <a:ext cx="5572760" cy="1841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这些挑战推动技术创新与行业规范，为AI长期健康发展奠定基础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1" name="Shape 69"/>
          <p:cNvSpPr/>
          <p:nvPr/>
        </p:nvSpPr>
        <p:spPr>
          <a:xfrm>
            <a:off x="10113434" y="645260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</p:spPr>
      </p:sp>
      <p:sp>
        <p:nvSpPr>
          <p:cNvPr id="72" name="Shape 70"/>
          <p:cNvSpPr/>
          <p:nvPr/>
        </p:nvSpPr>
        <p:spPr>
          <a:xfrm>
            <a:off x="10260277" y="6733278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0816" y="119062"/>
                </a:moveTo>
                <a:cubicBezTo>
                  <a:pt x="93080" y="112148"/>
                  <a:pt x="97606" y="105885"/>
                  <a:pt x="102722" y="100490"/>
                </a:cubicBezTo>
                <a:cubicBezTo>
                  <a:pt x="112861" y="89824"/>
                  <a:pt x="119062" y="75406"/>
                  <a:pt x="119062" y="59531"/>
                </a:cubicBezTo>
                <a:cubicBezTo>
                  <a:pt x="119062" y="26665"/>
                  <a:pt x="92397" y="0"/>
                  <a:pt x="59531" y="0"/>
                </a:cubicBezTo>
                <a:cubicBezTo>
                  <a:pt x="26665" y="0"/>
                  <a:pt x="0" y="26665"/>
                  <a:pt x="0" y="59531"/>
                </a:cubicBezTo>
                <a:cubicBezTo>
                  <a:pt x="0" y="75406"/>
                  <a:pt x="6201" y="89824"/>
                  <a:pt x="16340" y="100490"/>
                </a:cubicBezTo>
                <a:cubicBezTo>
                  <a:pt x="21456" y="105885"/>
                  <a:pt x="26014" y="112148"/>
                  <a:pt x="28246" y="119062"/>
                </a:cubicBezTo>
                <a:lnTo>
                  <a:pt x="90785" y="119062"/>
                </a:lnTo>
                <a:close/>
                <a:moveTo>
                  <a:pt x="89297" y="133945"/>
                </a:moveTo>
                <a:lnTo>
                  <a:pt x="29766" y="133945"/>
                </a:lnTo>
                <a:lnTo>
                  <a:pt x="29766" y="138906"/>
                </a:lnTo>
                <a:cubicBezTo>
                  <a:pt x="29766" y="152611"/>
                  <a:pt x="40866" y="163711"/>
                  <a:pt x="54570" y="163711"/>
                </a:cubicBezTo>
                <a:lnTo>
                  <a:pt x="64492" y="163711"/>
                </a:lnTo>
                <a:cubicBezTo>
                  <a:pt x="78197" y="163711"/>
                  <a:pt x="89297" y="152611"/>
                  <a:pt x="89297" y="138906"/>
                </a:cubicBezTo>
                <a:lnTo>
                  <a:pt x="89297" y="133945"/>
                </a:lnTo>
                <a:close/>
                <a:moveTo>
                  <a:pt x="57051" y="34727"/>
                </a:moveTo>
                <a:cubicBezTo>
                  <a:pt x="44710" y="34727"/>
                  <a:pt x="34727" y="44710"/>
                  <a:pt x="34727" y="57051"/>
                </a:cubicBezTo>
                <a:cubicBezTo>
                  <a:pt x="34727" y="61175"/>
                  <a:pt x="31409" y="64492"/>
                  <a:pt x="27285" y="64492"/>
                </a:cubicBezTo>
                <a:cubicBezTo>
                  <a:pt x="23161" y="64492"/>
                  <a:pt x="19844" y="61175"/>
                  <a:pt x="19844" y="57051"/>
                </a:cubicBezTo>
                <a:cubicBezTo>
                  <a:pt x="19844" y="36494"/>
                  <a:pt x="36494" y="19844"/>
                  <a:pt x="57051" y="19844"/>
                </a:cubicBezTo>
                <a:cubicBezTo>
                  <a:pt x="61175" y="19844"/>
                  <a:pt x="64492" y="23161"/>
                  <a:pt x="64492" y="27285"/>
                </a:cubicBezTo>
                <a:cubicBezTo>
                  <a:pt x="64492" y="31409"/>
                  <a:pt x="61175" y="34727"/>
                  <a:pt x="57051" y="34727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73" name="Text 71"/>
          <p:cNvSpPr/>
          <p:nvPr/>
        </p:nvSpPr>
        <p:spPr>
          <a:xfrm>
            <a:off x="10085652" y="6865358"/>
            <a:ext cx="500063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技术创新</a:t>
            </a:r>
            <a:endParaRPr lang="en-US" sz="1600" dirty="0"/>
          </a:p>
        </p:txBody>
      </p:sp>
      <p:sp>
        <p:nvSpPr>
          <p:cNvPr id="74" name="Shape 72"/>
          <p:cNvSpPr/>
          <p:nvPr/>
        </p:nvSpPr>
        <p:spPr>
          <a:xfrm>
            <a:off x="10653184" y="645260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</p:spPr>
      </p:sp>
      <p:sp>
        <p:nvSpPr>
          <p:cNvPr id="75" name="Shape 73"/>
          <p:cNvSpPr/>
          <p:nvPr/>
        </p:nvSpPr>
        <p:spPr>
          <a:xfrm>
            <a:off x="10770262" y="6733278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83375" y="26417"/>
                </a:moveTo>
                <a:lnTo>
                  <a:pt x="47222" y="66601"/>
                </a:lnTo>
                <a:cubicBezTo>
                  <a:pt x="45796" y="68182"/>
                  <a:pt x="45858" y="70631"/>
                  <a:pt x="47377" y="72151"/>
                </a:cubicBezTo>
                <a:cubicBezTo>
                  <a:pt x="56834" y="81607"/>
                  <a:pt x="72182" y="81607"/>
                  <a:pt x="81638" y="72151"/>
                </a:cubicBezTo>
                <a:lnTo>
                  <a:pt x="91498" y="62291"/>
                </a:lnTo>
                <a:cubicBezTo>
                  <a:pt x="92801" y="60989"/>
                  <a:pt x="94444" y="60275"/>
                  <a:pt x="96118" y="60151"/>
                </a:cubicBezTo>
                <a:cubicBezTo>
                  <a:pt x="98227" y="59965"/>
                  <a:pt x="100397" y="60678"/>
                  <a:pt x="102009" y="62291"/>
                </a:cubicBezTo>
                <a:lnTo>
                  <a:pt x="156766" y="116582"/>
                </a:lnTo>
                <a:lnTo>
                  <a:pt x="178594" y="99219"/>
                </a:lnTo>
                <a:lnTo>
                  <a:pt x="178594" y="9922"/>
                </a:lnTo>
                <a:lnTo>
                  <a:pt x="143867" y="29766"/>
                </a:lnTo>
                <a:lnTo>
                  <a:pt x="136488" y="24836"/>
                </a:lnTo>
                <a:cubicBezTo>
                  <a:pt x="131589" y="21580"/>
                  <a:pt x="125853" y="19844"/>
                  <a:pt x="119962" y="19844"/>
                </a:cubicBezTo>
                <a:lnTo>
                  <a:pt x="98134" y="19844"/>
                </a:lnTo>
                <a:cubicBezTo>
                  <a:pt x="97792" y="19844"/>
                  <a:pt x="97420" y="19844"/>
                  <a:pt x="97079" y="19875"/>
                </a:cubicBezTo>
                <a:cubicBezTo>
                  <a:pt x="91839" y="20154"/>
                  <a:pt x="86909" y="22510"/>
                  <a:pt x="83375" y="26417"/>
                </a:cubicBezTo>
                <a:close/>
                <a:moveTo>
                  <a:pt x="36153" y="56648"/>
                </a:moveTo>
                <a:lnTo>
                  <a:pt x="69267" y="19844"/>
                </a:lnTo>
                <a:lnTo>
                  <a:pt x="56989" y="19844"/>
                </a:lnTo>
                <a:cubicBezTo>
                  <a:pt x="49082" y="19844"/>
                  <a:pt x="41517" y="22975"/>
                  <a:pt x="35936" y="28556"/>
                </a:cubicBezTo>
                <a:lnTo>
                  <a:pt x="34727" y="29766"/>
                </a:lnTo>
                <a:lnTo>
                  <a:pt x="0" y="9922"/>
                </a:lnTo>
                <a:lnTo>
                  <a:pt x="0" y="99219"/>
                </a:lnTo>
                <a:lnTo>
                  <a:pt x="48493" y="139619"/>
                </a:lnTo>
                <a:cubicBezTo>
                  <a:pt x="55625" y="145573"/>
                  <a:pt x="64616" y="148828"/>
                  <a:pt x="73887" y="148828"/>
                </a:cubicBezTo>
                <a:lnTo>
                  <a:pt x="78755" y="148828"/>
                </a:lnTo>
                <a:lnTo>
                  <a:pt x="76584" y="146658"/>
                </a:lnTo>
                <a:cubicBezTo>
                  <a:pt x="73670" y="143743"/>
                  <a:pt x="73670" y="139030"/>
                  <a:pt x="76584" y="136147"/>
                </a:cubicBezTo>
                <a:cubicBezTo>
                  <a:pt x="79499" y="133263"/>
                  <a:pt x="84212" y="133232"/>
                  <a:pt x="87095" y="136147"/>
                </a:cubicBezTo>
                <a:lnTo>
                  <a:pt x="99808" y="148859"/>
                </a:lnTo>
                <a:lnTo>
                  <a:pt x="102598" y="148859"/>
                </a:lnTo>
                <a:cubicBezTo>
                  <a:pt x="108521" y="148859"/>
                  <a:pt x="114319" y="147526"/>
                  <a:pt x="119590" y="145045"/>
                </a:cubicBezTo>
                <a:lnTo>
                  <a:pt x="111311" y="136736"/>
                </a:lnTo>
                <a:cubicBezTo>
                  <a:pt x="108396" y="133821"/>
                  <a:pt x="108396" y="129108"/>
                  <a:pt x="111311" y="126225"/>
                </a:cubicBezTo>
                <a:cubicBezTo>
                  <a:pt x="114226" y="123341"/>
                  <a:pt x="118938" y="123310"/>
                  <a:pt x="121822" y="126225"/>
                </a:cubicBezTo>
                <a:lnTo>
                  <a:pt x="131744" y="136147"/>
                </a:lnTo>
                <a:lnTo>
                  <a:pt x="137170" y="130721"/>
                </a:lnTo>
                <a:cubicBezTo>
                  <a:pt x="139929" y="127961"/>
                  <a:pt x="140736" y="123961"/>
                  <a:pt x="139526" y="120458"/>
                </a:cubicBezTo>
                <a:lnTo>
                  <a:pt x="96769" y="78042"/>
                </a:lnTo>
                <a:lnTo>
                  <a:pt x="92149" y="82662"/>
                </a:lnTo>
                <a:cubicBezTo>
                  <a:pt x="76864" y="97948"/>
                  <a:pt x="52121" y="97948"/>
                  <a:pt x="36835" y="82662"/>
                </a:cubicBezTo>
                <a:cubicBezTo>
                  <a:pt x="29704" y="75530"/>
                  <a:pt x="29425" y="64089"/>
                  <a:pt x="36153" y="56617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76" name="Text 74"/>
          <p:cNvSpPr/>
          <p:nvPr/>
        </p:nvSpPr>
        <p:spPr>
          <a:xfrm>
            <a:off x="10625402" y="6865358"/>
            <a:ext cx="500063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产业协作</a:t>
            </a:r>
            <a:endParaRPr lang="en-US" sz="1600" dirty="0"/>
          </a:p>
        </p:txBody>
      </p:sp>
      <p:sp>
        <p:nvSpPr>
          <p:cNvPr id="77" name="Shape 75"/>
          <p:cNvSpPr/>
          <p:nvPr/>
        </p:nvSpPr>
        <p:spPr>
          <a:xfrm>
            <a:off x="11192934" y="6452608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190500" y="0"/>
                </a:moveTo>
                <a:lnTo>
                  <a:pt x="190500" y="0"/>
                </a:lnTo>
                <a:cubicBezTo>
                  <a:pt x="295640" y="0"/>
                  <a:pt x="381000" y="85360"/>
                  <a:pt x="381000" y="190500"/>
                </a:cubicBezTo>
                <a:lnTo>
                  <a:pt x="381000" y="190500"/>
                </a:lnTo>
                <a:cubicBezTo>
                  <a:pt x="381000" y="295640"/>
                  <a:pt x="295640" y="381000"/>
                  <a:pt x="190500" y="381000"/>
                </a:cubicBezTo>
                <a:lnTo>
                  <a:pt x="190500" y="381000"/>
                </a:lnTo>
                <a:cubicBezTo>
                  <a:pt x="85360" y="381000"/>
                  <a:pt x="0" y="295640"/>
                  <a:pt x="0" y="190500"/>
                </a:cubicBezTo>
                <a:lnTo>
                  <a:pt x="0" y="190500"/>
                </a:lnTo>
                <a:cubicBezTo>
                  <a:pt x="0" y="85360"/>
                  <a:pt x="85360" y="0"/>
                  <a:pt x="1905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8" name="Shape 76"/>
          <p:cNvSpPr/>
          <p:nvPr/>
        </p:nvSpPr>
        <p:spPr>
          <a:xfrm>
            <a:off x="11329856" y="6733278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19062" y="158750"/>
                </a:moveTo>
                <a:lnTo>
                  <a:pt x="29766" y="158750"/>
                </a:lnTo>
                <a:cubicBezTo>
                  <a:pt x="13333" y="158750"/>
                  <a:pt x="0" y="145417"/>
                  <a:pt x="0" y="128984"/>
                </a:cubicBezTo>
                <a:lnTo>
                  <a:pt x="0" y="29766"/>
                </a:lnTo>
                <a:cubicBezTo>
                  <a:pt x="0" y="13333"/>
                  <a:pt x="13333" y="0"/>
                  <a:pt x="29766" y="0"/>
                </a:cubicBezTo>
                <a:lnTo>
                  <a:pt x="124023" y="0"/>
                </a:lnTo>
                <a:cubicBezTo>
                  <a:pt x="132240" y="0"/>
                  <a:pt x="138906" y="6666"/>
                  <a:pt x="138906" y="14883"/>
                </a:cubicBezTo>
                <a:lnTo>
                  <a:pt x="138906" y="104180"/>
                </a:lnTo>
                <a:cubicBezTo>
                  <a:pt x="138906" y="110660"/>
                  <a:pt x="134751" y="116179"/>
                  <a:pt x="128984" y="118225"/>
                </a:cubicBezTo>
                <a:lnTo>
                  <a:pt x="128984" y="138906"/>
                </a:lnTo>
                <a:cubicBezTo>
                  <a:pt x="134472" y="138906"/>
                  <a:pt x="138906" y="143340"/>
                  <a:pt x="138906" y="148828"/>
                </a:cubicBezTo>
                <a:cubicBezTo>
                  <a:pt x="138906" y="154316"/>
                  <a:pt x="134472" y="158750"/>
                  <a:pt x="128984" y="158750"/>
                </a:cubicBezTo>
                <a:lnTo>
                  <a:pt x="119062" y="158750"/>
                </a:lnTo>
                <a:close/>
                <a:moveTo>
                  <a:pt x="29766" y="119062"/>
                </a:moveTo>
                <a:cubicBezTo>
                  <a:pt x="24278" y="119062"/>
                  <a:pt x="19844" y="123496"/>
                  <a:pt x="19844" y="128984"/>
                </a:cubicBezTo>
                <a:cubicBezTo>
                  <a:pt x="19844" y="134472"/>
                  <a:pt x="24278" y="138906"/>
                  <a:pt x="29766" y="138906"/>
                </a:cubicBezTo>
                <a:lnTo>
                  <a:pt x="109141" y="138906"/>
                </a:lnTo>
                <a:lnTo>
                  <a:pt x="109141" y="119062"/>
                </a:lnTo>
                <a:lnTo>
                  <a:pt x="29766" y="119062"/>
                </a:lnTo>
                <a:close/>
                <a:moveTo>
                  <a:pt x="39688" y="47129"/>
                </a:moveTo>
                <a:cubicBezTo>
                  <a:pt x="39688" y="51253"/>
                  <a:pt x="43005" y="54570"/>
                  <a:pt x="47129" y="54570"/>
                </a:cubicBezTo>
                <a:lnTo>
                  <a:pt x="101699" y="54570"/>
                </a:lnTo>
                <a:cubicBezTo>
                  <a:pt x="105823" y="54570"/>
                  <a:pt x="109141" y="51253"/>
                  <a:pt x="109141" y="47129"/>
                </a:cubicBezTo>
                <a:cubicBezTo>
                  <a:pt x="109141" y="43005"/>
                  <a:pt x="105823" y="39688"/>
                  <a:pt x="101699" y="39688"/>
                </a:cubicBezTo>
                <a:lnTo>
                  <a:pt x="47129" y="39688"/>
                </a:lnTo>
                <a:cubicBezTo>
                  <a:pt x="43005" y="39688"/>
                  <a:pt x="39688" y="43005"/>
                  <a:pt x="39688" y="47129"/>
                </a:cubicBezTo>
                <a:close/>
                <a:moveTo>
                  <a:pt x="47129" y="69453"/>
                </a:moveTo>
                <a:cubicBezTo>
                  <a:pt x="43005" y="69453"/>
                  <a:pt x="39688" y="72771"/>
                  <a:pt x="39688" y="76895"/>
                </a:cubicBezTo>
                <a:cubicBezTo>
                  <a:pt x="39688" y="81018"/>
                  <a:pt x="43005" y="84336"/>
                  <a:pt x="47129" y="84336"/>
                </a:cubicBezTo>
                <a:lnTo>
                  <a:pt x="101699" y="84336"/>
                </a:lnTo>
                <a:cubicBezTo>
                  <a:pt x="105823" y="84336"/>
                  <a:pt x="109141" y="81018"/>
                  <a:pt x="109141" y="76895"/>
                </a:cubicBezTo>
                <a:cubicBezTo>
                  <a:pt x="109141" y="72771"/>
                  <a:pt x="105823" y="69453"/>
                  <a:pt x="101699" y="69453"/>
                </a:cubicBezTo>
                <a:lnTo>
                  <a:pt x="47129" y="69453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79" name="Text 77"/>
          <p:cNvSpPr/>
          <p:nvPr/>
        </p:nvSpPr>
        <p:spPr>
          <a:xfrm>
            <a:off x="11165152" y="6865358"/>
            <a:ext cx="500063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规范建立</a:t>
            </a:r>
            <a:endParaRPr lang="en-US" sz="1600" dirty="0"/>
          </a:p>
        </p:txBody>
      </p:sp>
      <p:pic>
        <p:nvPicPr>
          <p:cNvPr id="82" name="图片 81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3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483755" y="1035570"/>
            <a:ext cx="407532" cy="407532"/>
          </a:xfrm>
          <a:custGeom>
            <a:avLst/>
            <a:gdLst/>
            <a:ahLst/>
            <a:cxnLst/>
            <a:rect l="l" t="t" r="r" b="b"/>
            <a:pathLst>
              <a:path w="407532" h="407532">
                <a:moveTo>
                  <a:pt x="67923" y="0"/>
                </a:moveTo>
                <a:lnTo>
                  <a:pt x="339609" y="0"/>
                </a:lnTo>
                <a:cubicBezTo>
                  <a:pt x="377122" y="0"/>
                  <a:pt x="407532" y="30410"/>
                  <a:pt x="407532" y="67923"/>
                </a:cubicBezTo>
                <a:lnTo>
                  <a:pt x="407532" y="339609"/>
                </a:lnTo>
                <a:cubicBezTo>
                  <a:pt x="407532" y="377122"/>
                  <a:pt x="377122" y="407532"/>
                  <a:pt x="339609" y="407532"/>
                </a:cubicBezTo>
                <a:lnTo>
                  <a:pt x="67923" y="407532"/>
                </a:lnTo>
                <a:cubicBezTo>
                  <a:pt x="30410" y="407532"/>
                  <a:pt x="0" y="377122"/>
                  <a:pt x="0" y="339609"/>
                </a:cubicBezTo>
                <a:lnTo>
                  <a:pt x="0" y="67923"/>
                </a:lnTo>
                <a:cubicBezTo>
                  <a:pt x="0" y="30435"/>
                  <a:pt x="30435" y="0"/>
                  <a:pt x="67923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" name="Shape 2"/>
          <p:cNvSpPr/>
          <p:nvPr/>
        </p:nvSpPr>
        <p:spPr>
          <a:xfrm flipV="1">
            <a:off x="568960" y="1201420"/>
            <a:ext cx="220345" cy="76200"/>
          </a:xfrm>
          <a:custGeom>
            <a:avLst/>
            <a:gdLst/>
            <a:ahLst/>
            <a:cxnLst/>
            <a:rect l="l" t="t" r="r" b="b"/>
            <a:pathLst>
              <a:path w="169805" h="169805">
                <a:moveTo>
                  <a:pt x="159225" y="63677"/>
                </a:moveTo>
                <a:lnTo>
                  <a:pt x="161845" y="63677"/>
                </a:lnTo>
                <a:cubicBezTo>
                  <a:pt x="166256" y="63677"/>
                  <a:pt x="169805" y="60128"/>
                  <a:pt x="169805" y="55717"/>
                </a:cubicBezTo>
                <a:lnTo>
                  <a:pt x="169805" y="7960"/>
                </a:lnTo>
                <a:cubicBezTo>
                  <a:pt x="169805" y="4743"/>
                  <a:pt x="167881" y="1824"/>
                  <a:pt x="164897" y="597"/>
                </a:cubicBezTo>
                <a:cubicBezTo>
                  <a:pt x="161912" y="-630"/>
                  <a:pt x="158496" y="66"/>
                  <a:pt x="156207" y="2322"/>
                </a:cubicBezTo>
                <a:lnTo>
                  <a:pt x="139061" y="19501"/>
                </a:lnTo>
                <a:cubicBezTo>
                  <a:pt x="124369" y="7329"/>
                  <a:pt x="105465" y="0"/>
                  <a:pt x="84903" y="0"/>
                </a:cubicBezTo>
                <a:cubicBezTo>
                  <a:pt x="42120" y="0"/>
                  <a:pt x="6733" y="31639"/>
                  <a:pt x="862" y="72797"/>
                </a:cubicBezTo>
                <a:cubicBezTo>
                  <a:pt x="33" y="78601"/>
                  <a:pt x="4046" y="83974"/>
                  <a:pt x="9850" y="84803"/>
                </a:cubicBezTo>
                <a:cubicBezTo>
                  <a:pt x="15654" y="85632"/>
                  <a:pt x="21027" y="81586"/>
                  <a:pt x="21856" y="75815"/>
                </a:cubicBezTo>
                <a:cubicBezTo>
                  <a:pt x="26267" y="44939"/>
                  <a:pt x="52832" y="21226"/>
                  <a:pt x="84903" y="21226"/>
                </a:cubicBezTo>
                <a:cubicBezTo>
                  <a:pt x="99628" y="21226"/>
                  <a:pt x="113159" y="26200"/>
                  <a:pt x="123938" y="34591"/>
                </a:cubicBezTo>
                <a:lnTo>
                  <a:pt x="108450" y="50079"/>
                </a:lnTo>
                <a:cubicBezTo>
                  <a:pt x="106161" y="52368"/>
                  <a:pt x="105498" y="55784"/>
                  <a:pt x="106725" y="58768"/>
                </a:cubicBezTo>
                <a:cubicBezTo>
                  <a:pt x="107952" y="61753"/>
                  <a:pt x="110871" y="63677"/>
                  <a:pt x="114088" y="63677"/>
                </a:cubicBezTo>
                <a:lnTo>
                  <a:pt x="159225" y="63677"/>
                </a:lnTo>
                <a:close/>
                <a:moveTo>
                  <a:pt x="168976" y="97008"/>
                </a:moveTo>
                <a:cubicBezTo>
                  <a:pt x="169805" y="91204"/>
                  <a:pt x="165759" y="85831"/>
                  <a:pt x="159988" y="85002"/>
                </a:cubicBezTo>
                <a:cubicBezTo>
                  <a:pt x="154217" y="84173"/>
                  <a:pt x="148812" y="88219"/>
                  <a:pt x="147982" y="93990"/>
                </a:cubicBezTo>
                <a:cubicBezTo>
                  <a:pt x="143571" y="124833"/>
                  <a:pt x="117006" y="148546"/>
                  <a:pt x="84936" y="148546"/>
                </a:cubicBezTo>
                <a:cubicBezTo>
                  <a:pt x="70210" y="148546"/>
                  <a:pt x="56679" y="143571"/>
                  <a:pt x="45900" y="135181"/>
                </a:cubicBezTo>
                <a:lnTo>
                  <a:pt x="61355" y="119726"/>
                </a:lnTo>
                <a:cubicBezTo>
                  <a:pt x="63644" y="117437"/>
                  <a:pt x="64307" y="114021"/>
                  <a:pt x="63080" y="111037"/>
                </a:cubicBezTo>
                <a:cubicBezTo>
                  <a:pt x="61853" y="108052"/>
                  <a:pt x="58934" y="106128"/>
                  <a:pt x="55717" y="106128"/>
                </a:cubicBezTo>
                <a:lnTo>
                  <a:pt x="7960" y="106128"/>
                </a:lnTo>
                <a:cubicBezTo>
                  <a:pt x="3549" y="106128"/>
                  <a:pt x="0" y="109677"/>
                  <a:pt x="0" y="114088"/>
                </a:cubicBezTo>
                <a:lnTo>
                  <a:pt x="0" y="161845"/>
                </a:lnTo>
                <a:cubicBezTo>
                  <a:pt x="0" y="165062"/>
                  <a:pt x="1924" y="167981"/>
                  <a:pt x="4908" y="169208"/>
                </a:cubicBezTo>
                <a:cubicBezTo>
                  <a:pt x="7893" y="170435"/>
                  <a:pt x="11309" y="169739"/>
                  <a:pt x="13598" y="167483"/>
                </a:cubicBezTo>
                <a:lnTo>
                  <a:pt x="30777" y="150304"/>
                </a:lnTo>
                <a:cubicBezTo>
                  <a:pt x="45436" y="162476"/>
                  <a:pt x="64340" y="169805"/>
                  <a:pt x="84903" y="169805"/>
                </a:cubicBezTo>
                <a:cubicBezTo>
                  <a:pt x="127685" y="169805"/>
                  <a:pt x="163073" y="138166"/>
                  <a:pt x="168943" y="97008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3"/>
          <p:cNvSpPr/>
          <p:nvPr/>
        </p:nvSpPr>
        <p:spPr>
          <a:xfrm>
            <a:off x="993476" y="1077480"/>
            <a:ext cx="5128111" cy="40753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21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三要素协同发展：1+1+1&gt;3</a:t>
            </a:r>
            <a:endParaRPr lang="en-US" sz="321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26300" y="1451334"/>
            <a:ext cx="950908" cy="33961"/>
          </a:xfrm>
          <a:custGeom>
            <a:avLst/>
            <a:gdLst/>
            <a:ahLst/>
            <a:cxnLst/>
            <a:rect l="l" t="t" r="r" b="b"/>
            <a:pathLst>
              <a:path w="950908" h="33961">
                <a:moveTo>
                  <a:pt x="0" y="0"/>
                </a:moveTo>
                <a:lnTo>
                  <a:pt x="950908" y="0"/>
                </a:lnTo>
                <a:lnTo>
                  <a:pt x="950908" y="33961"/>
                </a:lnTo>
                <a:lnTo>
                  <a:pt x="0" y="3396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8" name="Shape 5"/>
          <p:cNvSpPr/>
          <p:nvPr/>
        </p:nvSpPr>
        <p:spPr>
          <a:xfrm>
            <a:off x="339725" y="1518920"/>
            <a:ext cx="3727450" cy="1923415"/>
          </a:xfrm>
          <a:custGeom>
            <a:avLst/>
            <a:gdLst/>
            <a:ahLst/>
            <a:cxnLst/>
            <a:rect l="l" t="t" r="r" b="b"/>
            <a:pathLst>
              <a:path w="3727220" h="2105582">
                <a:moveTo>
                  <a:pt x="101889" y="0"/>
                </a:moveTo>
                <a:lnTo>
                  <a:pt x="3625331" y="0"/>
                </a:lnTo>
                <a:cubicBezTo>
                  <a:pt x="3681603" y="0"/>
                  <a:pt x="3727220" y="45617"/>
                  <a:pt x="3727220" y="101889"/>
                </a:cubicBezTo>
                <a:lnTo>
                  <a:pt x="3727220" y="2003693"/>
                </a:lnTo>
                <a:cubicBezTo>
                  <a:pt x="3727220" y="2059965"/>
                  <a:pt x="3681603" y="2105582"/>
                  <a:pt x="3625331" y="2105582"/>
                </a:cubicBezTo>
                <a:lnTo>
                  <a:pt x="101889" y="2105582"/>
                </a:lnTo>
                <a:cubicBezTo>
                  <a:pt x="45617" y="2105582"/>
                  <a:pt x="0" y="2059965"/>
                  <a:pt x="0" y="2003693"/>
                </a:cubicBezTo>
                <a:lnTo>
                  <a:pt x="0" y="101889"/>
                </a:lnTo>
                <a:cubicBezTo>
                  <a:pt x="0" y="45617"/>
                  <a:pt x="45617" y="0"/>
                  <a:pt x="101889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30000"/>
                </a:srgbClr>
              </a:gs>
              <a:gs pos="100000">
                <a:srgbClr val="5F9EAC">
                  <a:alpha val="10000"/>
                </a:srgbClr>
              </a:gs>
            </a:gsLst>
            <a:lin ang="270000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8141" y="1519000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0" name="Shape 7"/>
          <p:cNvSpPr/>
          <p:nvPr/>
        </p:nvSpPr>
        <p:spPr>
          <a:xfrm>
            <a:off x="674975" y="1518954"/>
            <a:ext cx="178295" cy="203766"/>
          </a:xfrm>
          <a:custGeom>
            <a:avLst/>
            <a:gdLst/>
            <a:ahLst/>
            <a:cxnLst/>
            <a:rect l="l" t="t" r="r" b="b"/>
            <a:pathLst>
              <a:path w="178295" h="203766">
                <a:moveTo>
                  <a:pt x="178295" y="81904"/>
                </a:moveTo>
                <a:cubicBezTo>
                  <a:pt x="172405" y="85805"/>
                  <a:pt x="165639" y="88949"/>
                  <a:pt x="158595" y="91456"/>
                </a:cubicBezTo>
                <a:cubicBezTo>
                  <a:pt x="139890" y="98142"/>
                  <a:pt x="115335" y="101883"/>
                  <a:pt x="89148" y="101883"/>
                </a:cubicBezTo>
                <a:cubicBezTo>
                  <a:pt x="62961" y="101883"/>
                  <a:pt x="38365" y="98102"/>
                  <a:pt x="19700" y="91456"/>
                </a:cubicBezTo>
                <a:cubicBezTo>
                  <a:pt x="12696" y="88949"/>
                  <a:pt x="5890" y="85805"/>
                  <a:pt x="0" y="81904"/>
                </a:cubicBezTo>
                <a:lnTo>
                  <a:pt x="0" y="114618"/>
                </a:lnTo>
                <a:cubicBezTo>
                  <a:pt x="0" y="132209"/>
                  <a:pt x="39917" y="146457"/>
                  <a:pt x="89148" y="146457"/>
                </a:cubicBezTo>
                <a:cubicBezTo>
                  <a:pt x="138378" y="146457"/>
                  <a:pt x="178295" y="132209"/>
                  <a:pt x="178295" y="114618"/>
                </a:cubicBezTo>
                <a:lnTo>
                  <a:pt x="178295" y="81904"/>
                </a:lnTo>
                <a:close/>
                <a:moveTo>
                  <a:pt x="178295" y="50942"/>
                </a:moveTo>
                <a:lnTo>
                  <a:pt x="178295" y="31838"/>
                </a:lnTo>
                <a:cubicBezTo>
                  <a:pt x="178295" y="14248"/>
                  <a:pt x="138378" y="0"/>
                  <a:pt x="89148" y="0"/>
                </a:cubicBezTo>
                <a:cubicBezTo>
                  <a:pt x="39917" y="0"/>
                  <a:pt x="0" y="14248"/>
                  <a:pt x="0" y="31838"/>
                </a:cubicBezTo>
                <a:lnTo>
                  <a:pt x="0" y="50942"/>
                </a:lnTo>
                <a:cubicBezTo>
                  <a:pt x="0" y="68532"/>
                  <a:pt x="39917" y="82780"/>
                  <a:pt x="89148" y="82780"/>
                </a:cubicBezTo>
                <a:cubicBezTo>
                  <a:pt x="138378" y="82780"/>
                  <a:pt x="178295" y="68532"/>
                  <a:pt x="178295" y="50942"/>
                </a:cubicBezTo>
                <a:close/>
                <a:moveTo>
                  <a:pt x="158595" y="155133"/>
                </a:moveTo>
                <a:cubicBezTo>
                  <a:pt x="139930" y="161779"/>
                  <a:pt x="115375" y="165560"/>
                  <a:pt x="89148" y="165560"/>
                </a:cubicBezTo>
                <a:cubicBezTo>
                  <a:pt x="62921" y="165560"/>
                  <a:pt x="38365" y="161779"/>
                  <a:pt x="19700" y="155133"/>
                </a:cubicBezTo>
                <a:cubicBezTo>
                  <a:pt x="12696" y="152626"/>
                  <a:pt x="5890" y="149481"/>
                  <a:pt x="0" y="145581"/>
                </a:cubicBezTo>
                <a:lnTo>
                  <a:pt x="0" y="171928"/>
                </a:lnTo>
                <a:cubicBezTo>
                  <a:pt x="0" y="189518"/>
                  <a:pt x="39917" y="203766"/>
                  <a:pt x="89148" y="203766"/>
                </a:cubicBezTo>
                <a:cubicBezTo>
                  <a:pt x="138378" y="203766"/>
                  <a:pt x="178295" y="189518"/>
                  <a:pt x="178295" y="171928"/>
                </a:cubicBezTo>
                <a:lnTo>
                  <a:pt x="178295" y="145581"/>
                </a:lnTo>
                <a:cubicBezTo>
                  <a:pt x="172405" y="149481"/>
                  <a:pt x="165639" y="152626"/>
                  <a:pt x="158595" y="15513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1" name="Text 8"/>
          <p:cNvSpPr/>
          <p:nvPr/>
        </p:nvSpPr>
        <p:spPr>
          <a:xfrm>
            <a:off x="1103733" y="1484993"/>
            <a:ext cx="916947" cy="271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5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数据质量</a:t>
            </a:r>
            <a:endParaRPr lang="en-US" sz="1605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26396" y="1994408"/>
            <a:ext cx="3438552" cy="4414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决定模型的</a:t>
            </a:r>
            <a:r>
              <a:rPr lang="en-US" sz="14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知识边界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。高质量数据提供准确、全面的学习素材，是模型性能的基础保障。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518160" y="2720340"/>
            <a:ext cx="3370580" cy="513080"/>
          </a:xfrm>
          <a:custGeom>
            <a:avLst/>
            <a:gdLst/>
            <a:ahLst/>
            <a:cxnLst/>
            <a:rect l="l" t="t" r="r" b="b"/>
            <a:pathLst>
              <a:path w="3370630" h="399042">
                <a:moveTo>
                  <a:pt x="67921" y="0"/>
                </a:moveTo>
                <a:lnTo>
                  <a:pt x="3302709" y="0"/>
                </a:lnTo>
                <a:cubicBezTo>
                  <a:pt x="3340220" y="0"/>
                  <a:pt x="3370630" y="30409"/>
                  <a:pt x="3370630" y="67921"/>
                </a:cubicBezTo>
                <a:lnTo>
                  <a:pt x="3370630" y="331121"/>
                </a:lnTo>
                <a:cubicBezTo>
                  <a:pt x="3370630" y="368633"/>
                  <a:pt x="3340220" y="399042"/>
                  <a:pt x="3302709" y="399042"/>
                </a:cubicBezTo>
                <a:lnTo>
                  <a:pt x="67921" y="399042"/>
                </a:lnTo>
                <a:cubicBezTo>
                  <a:pt x="30409" y="399042"/>
                  <a:pt x="0" y="368633"/>
                  <a:pt x="0" y="331121"/>
                </a:cubicBezTo>
                <a:lnTo>
                  <a:pt x="0" y="67921"/>
                </a:lnTo>
                <a:cubicBezTo>
                  <a:pt x="0" y="30434"/>
                  <a:pt x="30434" y="0"/>
                  <a:pt x="679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4" name="Shape 11"/>
          <p:cNvSpPr/>
          <p:nvPr/>
        </p:nvSpPr>
        <p:spPr>
          <a:xfrm>
            <a:off x="569059" y="3013353"/>
            <a:ext cx="118864" cy="118864"/>
          </a:xfrm>
          <a:custGeom>
            <a:avLst/>
            <a:gdLst/>
            <a:ahLst/>
            <a:cxnLst/>
            <a:rect l="l" t="t" r="r" b="b"/>
            <a:pathLst>
              <a:path w="118864" h="118864">
                <a:moveTo>
                  <a:pt x="116681" y="64678"/>
                </a:moveTo>
                <a:cubicBezTo>
                  <a:pt x="119583" y="61777"/>
                  <a:pt x="119583" y="57064"/>
                  <a:pt x="116681" y="54162"/>
                </a:cubicBezTo>
                <a:lnTo>
                  <a:pt x="79536" y="17017"/>
                </a:lnTo>
                <a:cubicBezTo>
                  <a:pt x="76634" y="14115"/>
                  <a:pt x="71922" y="14115"/>
                  <a:pt x="69020" y="17017"/>
                </a:cubicBezTo>
                <a:cubicBezTo>
                  <a:pt x="66118" y="19919"/>
                  <a:pt x="66118" y="24632"/>
                  <a:pt x="69020" y="27534"/>
                </a:cubicBezTo>
                <a:lnTo>
                  <a:pt x="93489" y="52003"/>
                </a:lnTo>
                <a:lnTo>
                  <a:pt x="7429" y="52003"/>
                </a:lnTo>
                <a:cubicBezTo>
                  <a:pt x="3320" y="52003"/>
                  <a:pt x="0" y="55323"/>
                  <a:pt x="0" y="59432"/>
                </a:cubicBezTo>
                <a:cubicBezTo>
                  <a:pt x="0" y="63541"/>
                  <a:pt x="3320" y="66861"/>
                  <a:pt x="7429" y="66861"/>
                </a:cubicBezTo>
                <a:lnTo>
                  <a:pt x="93489" y="66861"/>
                </a:lnTo>
                <a:lnTo>
                  <a:pt x="69020" y="91330"/>
                </a:lnTo>
                <a:cubicBezTo>
                  <a:pt x="66118" y="94232"/>
                  <a:pt x="66118" y="98945"/>
                  <a:pt x="69020" y="101847"/>
                </a:cubicBezTo>
                <a:cubicBezTo>
                  <a:pt x="71922" y="104748"/>
                  <a:pt x="76634" y="104748"/>
                  <a:pt x="79536" y="101847"/>
                </a:cubicBezTo>
                <a:lnTo>
                  <a:pt x="116681" y="64702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15" name="Text 12"/>
          <p:cNvSpPr/>
          <p:nvPr/>
        </p:nvSpPr>
        <p:spPr>
          <a:xfrm>
            <a:off x="738505" y="2842895"/>
            <a:ext cx="2817495" cy="2165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数据规模从GB级跃升至PB级，标注产业蓬勃发展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3"/>
          <p:cNvSpPr/>
          <p:nvPr/>
        </p:nvSpPr>
        <p:spPr>
          <a:xfrm>
            <a:off x="4224020" y="1485265"/>
            <a:ext cx="3727450" cy="1944370"/>
          </a:xfrm>
          <a:custGeom>
            <a:avLst/>
            <a:gdLst/>
            <a:ahLst/>
            <a:cxnLst/>
            <a:rect l="l" t="t" r="r" b="b"/>
            <a:pathLst>
              <a:path w="3727220" h="2105582">
                <a:moveTo>
                  <a:pt x="101889" y="0"/>
                </a:moveTo>
                <a:lnTo>
                  <a:pt x="3625331" y="0"/>
                </a:lnTo>
                <a:cubicBezTo>
                  <a:pt x="3681603" y="0"/>
                  <a:pt x="3727220" y="45617"/>
                  <a:pt x="3727220" y="101889"/>
                </a:cubicBezTo>
                <a:lnTo>
                  <a:pt x="3727220" y="2003693"/>
                </a:lnTo>
                <a:cubicBezTo>
                  <a:pt x="3727220" y="2059965"/>
                  <a:pt x="3681603" y="2105582"/>
                  <a:pt x="3625331" y="2105582"/>
                </a:cubicBezTo>
                <a:lnTo>
                  <a:pt x="101889" y="2105582"/>
                </a:lnTo>
                <a:cubicBezTo>
                  <a:pt x="45617" y="2105582"/>
                  <a:pt x="0" y="2059965"/>
                  <a:pt x="0" y="2003693"/>
                </a:cubicBezTo>
                <a:lnTo>
                  <a:pt x="0" y="101889"/>
                </a:lnTo>
                <a:cubicBezTo>
                  <a:pt x="0" y="45617"/>
                  <a:pt x="45617" y="0"/>
                  <a:pt x="101889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30000"/>
                </a:srgbClr>
              </a:gs>
              <a:gs pos="100000">
                <a:srgbClr val="D97706">
                  <a:alpha val="10000"/>
                </a:srgbClr>
              </a:gs>
            </a:gsLst>
            <a:lin ang="2700000" scaled="1"/>
          </a:gradFill>
          <a:ln w="25400">
            <a:solidFill>
              <a:srgbClr val="D97706">
                <a:alpha val="50196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410509" y="1485345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18" name="Shape 15"/>
          <p:cNvSpPr/>
          <p:nvPr/>
        </p:nvSpPr>
        <p:spPr>
          <a:xfrm>
            <a:off x="4546353" y="1586899"/>
            <a:ext cx="203766" cy="203766"/>
          </a:xfrm>
          <a:custGeom>
            <a:avLst/>
            <a:gdLst/>
            <a:ahLst/>
            <a:cxnLst/>
            <a:rect l="l" t="t" r="r" b="b"/>
            <a:pathLst>
              <a:path w="203766" h="203766">
                <a:moveTo>
                  <a:pt x="70045" y="9552"/>
                </a:moveTo>
                <a:cubicBezTo>
                  <a:pt x="70045" y="4258"/>
                  <a:pt x="65786" y="0"/>
                  <a:pt x="60493" y="0"/>
                </a:cubicBezTo>
                <a:cubicBezTo>
                  <a:pt x="55200" y="0"/>
                  <a:pt x="50942" y="4258"/>
                  <a:pt x="50942" y="9552"/>
                </a:cubicBezTo>
                <a:lnTo>
                  <a:pt x="50942" y="25471"/>
                </a:lnTo>
                <a:cubicBezTo>
                  <a:pt x="36893" y="25471"/>
                  <a:pt x="25471" y="36893"/>
                  <a:pt x="25471" y="50942"/>
                </a:cubicBezTo>
                <a:lnTo>
                  <a:pt x="9552" y="50942"/>
                </a:lnTo>
                <a:cubicBezTo>
                  <a:pt x="4258" y="50942"/>
                  <a:pt x="0" y="55200"/>
                  <a:pt x="0" y="60493"/>
                </a:cubicBezTo>
                <a:cubicBezTo>
                  <a:pt x="0" y="65786"/>
                  <a:pt x="4258" y="70045"/>
                  <a:pt x="9552" y="70045"/>
                </a:cubicBezTo>
                <a:lnTo>
                  <a:pt x="25471" y="70045"/>
                </a:lnTo>
                <a:lnTo>
                  <a:pt x="25471" y="92331"/>
                </a:lnTo>
                <a:lnTo>
                  <a:pt x="9552" y="92331"/>
                </a:lnTo>
                <a:cubicBezTo>
                  <a:pt x="4258" y="92331"/>
                  <a:pt x="0" y="96590"/>
                  <a:pt x="0" y="101883"/>
                </a:cubicBezTo>
                <a:cubicBezTo>
                  <a:pt x="0" y="107176"/>
                  <a:pt x="4258" y="111435"/>
                  <a:pt x="9552" y="111435"/>
                </a:cubicBezTo>
                <a:lnTo>
                  <a:pt x="25471" y="111435"/>
                </a:lnTo>
                <a:lnTo>
                  <a:pt x="25471" y="133721"/>
                </a:lnTo>
                <a:lnTo>
                  <a:pt x="9552" y="133721"/>
                </a:lnTo>
                <a:cubicBezTo>
                  <a:pt x="4258" y="133721"/>
                  <a:pt x="0" y="137980"/>
                  <a:pt x="0" y="143273"/>
                </a:cubicBezTo>
                <a:cubicBezTo>
                  <a:pt x="0" y="148566"/>
                  <a:pt x="4258" y="152825"/>
                  <a:pt x="9552" y="152825"/>
                </a:cubicBezTo>
                <a:lnTo>
                  <a:pt x="25471" y="152825"/>
                </a:lnTo>
                <a:cubicBezTo>
                  <a:pt x="25471" y="166873"/>
                  <a:pt x="36893" y="178295"/>
                  <a:pt x="50942" y="178295"/>
                </a:cubicBezTo>
                <a:lnTo>
                  <a:pt x="50942" y="194214"/>
                </a:lnTo>
                <a:cubicBezTo>
                  <a:pt x="50942" y="199508"/>
                  <a:pt x="55200" y="203766"/>
                  <a:pt x="60493" y="203766"/>
                </a:cubicBezTo>
                <a:cubicBezTo>
                  <a:pt x="65786" y="203766"/>
                  <a:pt x="70045" y="199508"/>
                  <a:pt x="70045" y="194214"/>
                </a:cubicBezTo>
                <a:lnTo>
                  <a:pt x="70045" y="178295"/>
                </a:lnTo>
                <a:lnTo>
                  <a:pt x="92331" y="178295"/>
                </a:lnTo>
                <a:lnTo>
                  <a:pt x="92331" y="194214"/>
                </a:lnTo>
                <a:cubicBezTo>
                  <a:pt x="92331" y="199508"/>
                  <a:pt x="96590" y="203766"/>
                  <a:pt x="101883" y="203766"/>
                </a:cubicBezTo>
                <a:cubicBezTo>
                  <a:pt x="107176" y="203766"/>
                  <a:pt x="111435" y="199508"/>
                  <a:pt x="111435" y="194214"/>
                </a:cubicBezTo>
                <a:lnTo>
                  <a:pt x="111435" y="178295"/>
                </a:lnTo>
                <a:lnTo>
                  <a:pt x="133721" y="178295"/>
                </a:lnTo>
                <a:lnTo>
                  <a:pt x="133721" y="194214"/>
                </a:lnTo>
                <a:cubicBezTo>
                  <a:pt x="133721" y="199508"/>
                  <a:pt x="137980" y="203766"/>
                  <a:pt x="143273" y="203766"/>
                </a:cubicBezTo>
                <a:cubicBezTo>
                  <a:pt x="148566" y="203766"/>
                  <a:pt x="152825" y="199508"/>
                  <a:pt x="152825" y="194214"/>
                </a:cubicBezTo>
                <a:lnTo>
                  <a:pt x="152825" y="178295"/>
                </a:lnTo>
                <a:cubicBezTo>
                  <a:pt x="166873" y="178295"/>
                  <a:pt x="178295" y="166873"/>
                  <a:pt x="178295" y="152825"/>
                </a:cubicBezTo>
                <a:lnTo>
                  <a:pt x="194214" y="152825"/>
                </a:lnTo>
                <a:cubicBezTo>
                  <a:pt x="199508" y="152825"/>
                  <a:pt x="203766" y="148566"/>
                  <a:pt x="203766" y="143273"/>
                </a:cubicBezTo>
                <a:cubicBezTo>
                  <a:pt x="203766" y="137980"/>
                  <a:pt x="199508" y="133721"/>
                  <a:pt x="194214" y="133721"/>
                </a:cubicBezTo>
                <a:lnTo>
                  <a:pt x="178295" y="133721"/>
                </a:lnTo>
                <a:lnTo>
                  <a:pt x="178295" y="111435"/>
                </a:lnTo>
                <a:lnTo>
                  <a:pt x="194214" y="111435"/>
                </a:lnTo>
                <a:cubicBezTo>
                  <a:pt x="199508" y="111435"/>
                  <a:pt x="203766" y="107176"/>
                  <a:pt x="203766" y="101883"/>
                </a:cubicBezTo>
                <a:cubicBezTo>
                  <a:pt x="203766" y="96590"/>
                  <a:pt x="199508" y="92331"/>
                  <a:pt x="194214" y="92331"/>
                </a:cubicBezTo>
                <a:lnTo>
                  <a:pt x="178295" y="92331"/>
                </a:lnTo>
                <a:lnTo>
                  <a:pt x="178295" y="70045"/>
                </a:lnTo>
                <a:lnTo>
                  <a:pt x="194214" y="70045"/>
                </a:lnTo>
                <a:cubicBezTo>
                  <a:pt x="199508" y="70045"/>
                  <a:pt x="203766" y="65786"/>
                  <a:pt x="203766" y="60493"/>
                </a:cubicBezTo>
                <a:cubicBezTo>
                  <a:pt x="203766" y="55200"/>
                  <a:pt x="199508" y="50942"/>
                  <a:pt x="194214" y="50942"/>
                </a:cubicBezTo>
                <a:lnTo>
                  <a:pt x="178295" y="50942"/>
                </a:lnTo>
                <a:cubicBezTo>
                  <a:pt x="178295" y="36893"/>
                  <a:pt x="166873" y="25471"/>
                  <a:pt x="152825" y="25471"/>
                </a:cubicBezTo>
                <a:lnTo>
                  <a:pt x="152825" y="9552"/>
                </a:lnTo>
                <a:cubicBezTo>
                  <a:pt x="152825" y="4258"/>
                  <a:pt x="148566" y="0"/>
                  <a:pt x="143273" y="0"/>
                </a:cubicBezTo>
                <a:cubicBezTo>
                  <a:pt x="137980" y="0"/>
                  <a:pt x="133721" y="4258"/>
                  <a:pt x="133721" y="9552"/>
                </a:cubicBezTo>
                <a:lnTo>
                  <a:pt x="133721" y="25471"/>
                </a:lnTo>
                <a:lnTo>
                  <a:pt x="111435" y="25471"/>
                </a:lnTo>
                <a:lnTo>
                  <a:pt x="111435" y="9552"/>
                </a:lnTo>
                <a:cubicBezTo>
                  <a:pt x="111435" y="4258"/>
                  <a:pt x="107176" y="0"/>
                  <a:pt x="101883" y="0"/>
                </a:cubicBezTo>
                <a:cubicBezTo>
                  <a:pt x="96590" y="0"/>
                  <a:pt x="92331" y="4258"/>
                  <a:pt x="92331" y="9552"/>
                </a:cubicBezTo>
                <a:lnTo>
                  <a:pt x="92331" y="25471"/>
                </a:lnTo>
                <a:lnTo>
                  <a:pt x="70045" y="25471"/>
                </a:lnTo>
                <a:lnTo>
                  <a:pt x="70045" y="9552"/>
                </a:lnTo>
                <a:close/>
                <a:moveTo>
                  <a:pt x="63677" y="50942"/>
                </a:moveTo>
                <a:lnTo>
                  <a:pt x="140089" y="50942"/>
                </a:lnTo>
                <a:cubicBezTo>
                  <a:pt x="147133" y="50942"/>
                  <a:pt x="152825" y="56633"/>
                  <a:pt x="152825" y="63677"/>
                </a:cubicBezTo>
                <a:lnTo>
                  <a:pt x="152825" y="140089"/>
                </a:lnTo>
                <a:cubicBezTo>
                  <a:pt x="152825" y="147133"/>
                  <a:pt x="147133" y="152825"/>
                  <a:pt x="140089" y="152825"/>
                </a:cubicBezTo>
                <a:lnTo>
                  <a:pt x="63677" y="152825"/>
                </a:lnTo>
                <a:cubicBezTo>
                  <a:pt x="56633" y="152825"/>
                  <a:pt x="50942" y="147133"/>
                  <a:pt x="50942" y="140089"/>
                </a:cubicBezTo>
                <a:lnTo>
                  <a:pt x="50942" y="63677"/>
                </a:lnTo>
                <a:cubicBezTo>
                  <a:pt x="50942" y="56633"/>
                  <a:pt x="56633" y="50942"/>
                  <a:pt x="63677" y="50942"/>
                </a:cubicBezTo>
                <a:close/>
                <a:moveTo>
                  <a:pt x="70045" y="70045"/>
                </a:moveTo>
                <a:lnTo>
                  <a:pt x="70045" y="133721"/>
                </a:lnTo>
                <a:lnTo>
                  <a:pt x="133721" y="133721"/>
                </a:lnTo>
                <a:lnTo>
                  <a:pt x="133721" y="70045"/>
                </a:lnTo>
                <a:lnTo>
                  <a:pt x="70045" y="7004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19" name="Text 16"/>
          <p:cNvSpPr/>
          <p:nvPr/>
        </p:nvSpPr>
        <p:spPr>
          <a:xfrm>
            <a:off x="4987846" y="1484993"/>
            <a:ext cx="916947" cy="271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5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算力规模</a:t>
            </a:r>
            <a:endParaRPr lang="en-US" sz="1605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4410509" y="1994408"/>
            <a:ext cx="3438552" cy="4414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决定模型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训练速度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与可训练规模。强大算力支撑更大模型、更复杂架构的探索。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4478655" y="2792730"/>
            <a:ext cx="3370580" cy="521335"/>
          </a:xfrm>
          <a:custGeom>
            <a:avLst/>
            <a:gdLst/>
            <a:ahLst/>
            <a:cxnLst/>
            <a:rect l="l" t="t" r="r" b="b"/>
            <a:pathLst>
              <a:path w="3370630" h="399042">
                <a:moveTo>
                  <a:pt x="67921" y="0"/>
                </a:moveTo>
                <a:lnTo>
                  <a:pt x="3302709" y="0"/>
                </a:lnTo>
                <a:cubicBezTo>
                  <a:pt x="3340220" y="0"/>
                  <a:pt x="3370630" y="30409"/>
                  <a:pt x="3370630" y="67921"/>
                </a:cubicBezTo>
                <a:lnTo>
                  <a:pt x="3370630" y="331121"/>
                </a:lnTo>
                <a:cubicBezTo>
                  <a:pt x="3370630" y="368633"/>
                  <a:pt x="3340220" y="399042"/>
                  <a:pt x="3302709" y="399042"/>
                </a:cubicBezTo>
                <a:lnTo>
                  <a:pt x="67921" y="399042"/>
                </a:lnTo>
                <a:cubicBezTo>
                  <a:pt x="30409" y="399042"/>
                  <a:pt x="0" y="368633"/>
                  <a:pt x="0" y="331121"/>
                </a:cubicBezTo>
                <a:lnTo>
                  <a:pt x="0" y="67921"/>
                </a:lnTo>
                <a:cubicBezTo>
                  <a:pt x="0" y="30434"/>
                  <a:pt x="30434" y="0"/>
                  <a:pt x="6792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2" name="Shape 19"/>
          <p:cNvSpPr/>
          <p:nvPr/>
        </p:nvSpPr>
        <p:spPr>
          <a:xfrm>
            <a:off x="4546517" y="2937153"/>
            <a:ext cx="118864" cy="118864"/>
          </a:xfrm>
          <a:custGeom>
            <a:avLst/>
            <a:gdLst/>
            <a:ahLst/>
            <a:cxnLst/>
            <a:rect l="l" t="t" r="r" b="b"/>
            <a:pathLst>
              <a:path w="118864" h="118864">
                <a:moveTo>
                  <a:pt x="116681" y="64678"/>
                </a:moveTo>
                <a:cubicBezTo>
                  <a:pt x="119583" y="61777"/>
                  <a:pt x="119583" y="57064"/>
                  <a:pt x="116681" y="54162"/>
                </a:cubicBezTo>
                <a:lnTo>
                  <a:pt x="79536" y="17017"/>
                </a:lnTo>
                <a:cubicBezTo>
                  <a:pt x="76634" y="14115"/>
                  <a:pt x="71922" y="14115"/>
                  <a:pt x="69020" y="17017"/>
                </a:cubicBezTo>
                <a:cubicBezTo>
                  <a:pt x="66118" y="19919"/>
                  <a:pt x="66118" y="24632"/>
                  <a:pt x="69020" y="27534"/>
                </a:cubicBezTo>
                <a:lnTo>
                  <a:pt x="93489" y="52003"/>
                </a:lnTo>
                <a:lnTo>
                  <a:pt x="7429" y="52003"/>
                </a:lnTo>
                <a:cubicBezTo>
                  <a:pt x="3320" y="52003"/>
                  <a:pt x="0" y="55323"/>
                  <a:pt x="0" y="59432"/>
                </a:cubicBezTo>
                <a:cubicBezTo>
                  <a:pt x="0" y="63541"/>
                  <a:pt x="3320" y="66861"/>
                  <a:pt x="7429" y="66861"/>
                </a:cubicBezTo>
                <a:lnTo>
                  <a:pt x="93489" y="66861"/>
                </a:lnTo>
                <a:lnTo>
                  <a:pt x="69020" y="91330"/>
                </a:lnTo>
                <a:cubicBezTo>
                  <a:pt x="66118" y="94232"/>
                  <a:pt x="66118" y="98945"/>
                  <a:pt x="69020" y="101847"/>
                </a:cubicBezTo>
                <a:cubicBezTo>
                  <a:pt x="71922" y="104748"/>
                  <a:pt x="76634" y="104748"/>
                  <a:pt x="79536" y="101847"/>
                </a:cubicBezTo>
                <a:lnTo>
                  <a:pt x="116681" y="64702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23" name="Text 20"/>
          <p:cNvSpPr/>
          <p:nvPr/>
        </p:nvSpPr>
        <p:spPr>
          <a:xfrm>
            <a:off x="4710624" y="2915892"/>
            <a:ext cx="3028063" cy="19527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H100较A100训练提速4-7倍，云算力成本大幅下降</a:t>
            </a:r>
            <a:endParaRPr lang="en-US" sz="1400" dirty="0">
              <a:solidFill>
                <a:srgbClr val="E2E8F0">
                  <a:alpha val="70000"/>
                </a:srgb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1"/>
          <p:cNvSpPr/>
          <p:nvPr/>
        </p:nvSpPr>
        <p:spPr>
          <a:xfrm>
            <a:off x="8107680" y="1511300"/>
            <a:ext cx="3727450" cy="1917700"/>
          </a:xfrm>
          <a:custGeom>
            <a:avLst/>
            <a:gdLst/>
            <a:ahLst/>
            <a:cxnLst/>
            <a:rect l="l" t="t" r="r" b="b"/>
            <a:pathLst>
              <a:path w="3727220" h="2105582">
                <a:moveTo>
                  <a:pt x="101889" y="0"/>
                </a:moveTo>
                <a:lnTo>
                  <a:pt x="3625331" y="0"/>
                </a:lnTo>
                <a:cubicBezTo>
                  <a:pt x="3681603" y="0"/>
                  <a:pt x="3727220" y="45617"/>
                  <a:pt x="3727220" y="101889"/>
                </a:cubicBezTo>
                <a:lnTo>
                  <a:pt x="3727220" y="2003693"/>
                </a:lnTo>
                <a:cubicBezTo>
                  <a:pt x="3727220" y="2059965"/>
                  <a:pt x="3681603" y="2105582"/>
                  <a:pt x="3625331" y="2105582"/>
                </a:cubicBezTo>
                <a:lnTo>
                  <a:pt x="101889" y="2105582"/>
                </a:lnTo>
                <a:cubicBezTo>
                  <a:pt x="45617" y="2105582"/>
                  <a:pt x="0" y="2059965"/>
                  <a:pt x="0" y="2003693"/>
                </a:cubicBezTo>
                <a:lnTo>
                  <a:pt x="0" y="101889"/>
                </a:lnTo>
                <a:cubicBezTo>
                  <a:pt x="0" y="45617"/>
                  <a:pt x="45617" y="0"/>
                  <a:pt x="101889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30000"/>
                </a:srgbClr>
              </a:gs>
              <a:gs pos="100000">
                <a:srgbClr val="4A5568">
                  <a:alpha val="10000"/>
                </a:srgbClr>
              </a:gs>
            </a:gsLst>
            <a:lin ang="2700000" scaled="1"/>
          </a:gradFill>
          <a:ln w="25400">
            <a:solidFill>
              <a:srgbClr val="4A5568">
                <a:alpha val="50196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294622" y="1519000"/>
            <a:ext cx="475454" cy="475454"/>
          </a:xfrm>
          <a:custGeom>
            <a:avLst/>
            <a:gdLst/>
            <a:ahLst/>
            <a:cxnLst/>
            <a:rect l="l" t="t" r="r" b="b"/>
            <a:pathLst>
              <a:path w="475454" h="475454">
                <a:moveTo>
                  <a:pt x="237727" y="0"/>
                </a:moveTo>
                <a:lnTo>
                  <a:pt x="237727" y="0"/>
                </a:lnTo>
                <a:cubicBezTo>
                  <a:pt x="369020" y="0"/>
                  <a:pt x="475454" y="106434"/>
                  <a:pt x="475454" y="237727"/>
                </a:cubicBezTo>
                <a:lnTo>
                  <a:pt x="475454" y="237727"/>
                </a:lnTo>
                <a:cubicBezTo>
                  <a:pt x="475454" y="369020"/>
                  <a:pt x="369020" y="475454"/>
                  <a:pt x="237727" y="475454"/>
                </a:cubicBezTo>
                <a:lnTo>
                  <a:pt x="237727" y="475454"/>
                </a:lnTo>
                <a:cubicBezTo>
                  <a:pt x="106434" y="475454"/>
                  <a:pt x="0" y="369020"/>
                  <a:pt x="0" y="237727"/>
                </a:cubicBezTo>
                <a:lnTo>
                  <a:pt x="0" y="237727"/>
                </a:lnTo>
                <a:cubicBezTo>
                  <a:pt x="0" y="106434"/>
                  <a:pt x="106434" y="0"/>
                  <a:pt x="237727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26" name="Shape 23"/>
          <p:cNvSpPr/>
          <p:nvPr/>
        </p:nvSpPr>
        <p:spPr>
          <a:xfrm>
            <a:off x="8430466" y="1518954"/>
            <a:ext cx="203766" cy="203766"/>
          </a:xfrm>
          <a:custGeom>
            <a:avLst/>
            <a:gdLst/>
            <a:ahLst/>
            <a:cxnLst/>
            <a:rect l="l" t="t" r="r" b="b"/>
            <a:pathLst>
              <a:path w="203766" h="203766">
                <a:moveTo>
                  <a:pt x="47758" y="22287"/>
                </a:moveTo>
                <a:cubicBezTo>
                  <a:pt x="47758" y="9989"/>
                  <a:pt x="57747" y="0"/>
                  <a:pt x="70045" y="0"/>
                </a:cubicBezTo>
                <a:lnTo>
                  <a:pt x="79596" y="0"/>
                </a:lnTo>
                <a:cubicBezTo>
                  <a:pt x="86640" y="0"/>
                  <a:pt x="92331" y="5691"/>
                  <a:pt x="92331" y="12735"/>
                </a:cubicBezTo>
                <a:lnTo>
                  <a:pt x="92331" y="191031"/>
                </a:lnTo>
                <a:cubicBezTo>
                  <a:pt x="92331" y="198075"/>
                  <a:pt x="86640" y="203766"/>
                  <a:pt x="79596" y="203766"/>
                </a:cubicBezTo>
                <a:lnTo>
                  <a:pt x="66861" y="203766"/>
                </a:lnTo>
                <a:cubicBezTo>
                  <a:pt x="55001" y="203766"/>
                  <a:pt x="45012" y="195647"/>
                  <a:pt x="42186" y="184663"/>
                </a:cubicBezTo>
                <a:cubicBezTo>
                  <a:pt x="41907" y="184663"/>
                  <a:pt x="41669" y="184663"/>
                  <a:pt x="41390" y="184663"/>
                </a:cubicBezTo>
                <a:cubicBezTo>
                  <a:pt x="23799" y="184663"/>
                  <a:pt x="9552" y="170415"/>
                  <a:pt x="9552" y="152825"/>
                </a:cubicBezTo>
                <a:cubicBezTo>
                  <a:pt x="9552" y="145661"/>
                  <a:pt x="11939" y="139054"/>
                  <a:pt x="15919" y="133721"/>
                </a:cubicBezTo>
                <a:cubicBezTo>
                  <a:pt x="8198" y="127911"/>
                  <a:pt x="3184" y="118678"/>
                  <a:pt x="3184" y="108251"/>
                </a:cubicBezTo>
                <a:cubicBezTo>
                  <a:pt x="3184" y="95953"/>
                  <a:pt x="10188" y="85247"/>
                  <a:pt x="20377" y="79954"/>
                </a:cubicBezTo>
                <a:cubicBezTo>
                  <a:pt x="17551" y="75179"/>
                  <a:pt x="15919" y="69607"/>
                  <a:pt x="15919" y="63677"/>
                </a:cubicBezTo>
                <a:cubicBezTo>
                  <a:pt x="15919" y="46086"/>
                  <a:pt x="30167" y="31838"/>
                  <a:pt x="47758" y="31838"/>
                </a:cubicBezTo>
                <a:lnTo>
                  <a:pt x="47758" y="22287"/>
                </a:lnTo>
                <a:close/>
                <a:moveTo>
                  <a:pt x="156008" y="22287"/>
                </a:moveTo>
                <a:lnTo>
                  <a:pt x="156008" y="31838"/>
                </a:lnTo>
                <a:cubicBezTo>
                  <a:pt x="173599" y="31838"/>
                  <a:pt x="187847" y="46086"/>
                  <a:pt x="187847" y="63677"/>
                </a:cubicBezTo>
                <a:cubicBezTo>
                  <a:pt x="187847" y="69647"/>
                  <a:pt x="186215" y="75218"/>
                  <a:pt x="183389" y="79954"/>
                </a:cubicBezTo>
                <a:cubicBezTo>
                  <a:pt x="193618" y="85247"/>
                  <a:pt x="200582" y="95913"/>
                  <a:pt x="200582" y="108251"/>
                </a:cubicBezTo>
                <a:cubicBezTo>
                  <a:pt x="200582" y="118678"/>
                  <a:pt x="195568" y="127911"/>
                  <a:pt x="187847" y="133721"/>
                </a:cubicBezTo>
                <a:cubicBezTo>
                  <a:pt x="191827" y="139054"/>
                  <a:pt x="194214" y="145661"/>
                  <a:pt x="194214" y="152825"/>
                </a:cubicBezTo>
                <a:cubicBezTo>
                  <a:pt x="194214" y="170415"/>
                  <a:pt x="179967" y="184663"/>
                  <a:pt x="162376" y="184663"/>
                </a:cubicBezTo>
                <a:cubicBezTo>
                  <a:pt x="162097" y="184663"/>
                  <a:pt x="161859" y="184663"/>
                  <a:pt x="161580" y="184663"/>
                </a:cubicBezTo>
                <a:cubicBezTo>
                  <a:pt x="158754" y="195647"/>
                  <a:pt x="148765" y="203766"/>
                  <a:pt x="136905" y="203766"/>
                </a:cubicBezTo>
                <a:lnTo>
                  <a:pt x="124170" y="203766"/>
                </a:lnTo>
                <a:cubicBezTo>
                  <a:pt x="117126" y="203766"/>
                  <a:pt x="111435" y="198075"/>
                  <a:pt x="111435" y="191031"/>
                </a:cubicBezTo>
                <a:lnTo>
                  <a:pt x="111435" y="12735"/>
                </a:lnTo>
                <a:cubicBezTo>
                  <a:pt x="111435" y="5691"/>
                  <a:pt x="117126" y="0"/>
                  <a:pt x="124170" y="0"/>
                </a:cubicBezTo>
                <a:lnTo>
                  <a:pt x="133721" y="0"/>
                </a:lnTo>
                <a:cubicBezTo>
                  <a:pt x="146019" y="0"/>
                  <a:pt x="156008" y="9989"/>
                  <a:pt x="156008" y="22287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7" name="Text 24"/>
          <p:cNvSpPr/>
          <p:nvPr/>
        </p:nvSpPr>
        <p:spPr>
          <a:xfrm>
            <a:off x="8769724" y="1586593"/>
            <a:ext cx="916947" cy="2716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05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算法创新</a:t>
            </a:r>
            <a:endParaRPr lang="en-US" sz="1605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8294622" y="1994408"/>
            <a:ext cx="3438552" cy="4414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决定模型的</a:t>
            </a:r>
            <a:r>
              <a:rPr lang="en-US" sz="1400" dirty="0">
                <a:solidFill>
                  <a:schemeClr val="tx1"/>
                </a:solidFill>
                <a:highlight>
                  <a:srgbClr val="4A5568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能力边界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。先进算法提升学习效率、推理能力与泛化性能。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8287002" y="2720029"/>
            <a:ext cx="3370630" cy="594318"/>
          </a:xfrm>
          <a:custGeom>
            <a:avLst/>
            <a:gdLst/>
            <a:ahLst/>
            <a:cxnLst/>
            <a:rect l="l" t="t" r="r" b="b"/>
            <a:pathLst>
              <a:path w="3370630" h="594318">
                <a:moveTo>
                  <a:pt x="67925" y="0"/>
                </a:moveTo>
                <a:lnTo>
                  <a:pt x="3302705" y="0"/>
                </a:lnTo>
                <a:cubicBezTo>
                  <a:pt x="3340219" y="0"/>
                  <a:pt x="3370630" y="30411"/>
                  <a:pt x="3370630" y="67925"/>
                </a:cubicBezTo>
                <a:lnTo>
                  <a:pt x="3370630" y="526393"/>
                </a:lnTo>
                <a:cubicBezTo>
                  <a:pt x="3370630" y="563907"/>
                  <a:pt x="3340219" y="594318"/>
                  <a:pt x="3302705" y="594318"/>
                </a:cubicBezTo>
                <a:lnTo>
                  <a:pt x="67925" y="594318"/>
                </a:lnTo>
                <a:cubicBezTo>
                  <a:pt x="30411" y="594318"/>
                  <a:pt x="0" y="563907"/>
                  <a:pt x="0" y="526393"/>
                </a:cubicBezTo>
                <a:lnTo>
                  <a:pt x="0" y="67925"/>
                </a:lnTo>
                <a:cubicBezTo>
                  <a:pt x="0" y="30436"/>
                  <a:pt x="30436" y="0"/>
                  <a:pt x="67925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0" name="Shape 27"/>
          <p:cNvSpPr/>
          <p:nvPr/>
        </p:nvSpPr>
        <p:spPr>
          <a:xfrm>
            <a:off x="8413485" y="2673628"/>
            <a:ext cx="118864" cy="118864"/>
          </a:xfrm>
          <a:custGeom>
            <a:avLst/>
            <a:gdLst/>
            <a:ahLst/>
            <a:cxnLst/>
            <a:rect l="l" t="t" r="r" b="b"/>
            <a:pathLst>
              <a:path w="118864" h="118864">
                <a:moveTo>
                  <a:pt x="116681" y="64678"/>
                </a:moveTo>
                <a:cubicBezTo>
                  <a:pt x="119583" y="61777"/>
                  <a:pt x="119583" y="57064"/>
                  <a:pt x="116681" y="54162"/>
                </a:cubicBezTo>
                <a:lnTo>
                  <a:pt x="79536" y="17017"/>
                </a:lnTo>
                <a:cubicBezTo>
                  <a:pt x="76634" y="14115"/>
                  <a:pt x="71922" y="14115"/>
                  <a:pt x="69020" y="17017"/>
                </a:cubicBezTo>
                <a:cubicBezTo>
                  <a:pt x="66118" y="19919"/>
                  <a:pt x="66118" y="24632"/>
                  <a:pt x="69020" y="27534"/>
                </a:cubicBezTo>
                <a:lnTo>
                  <a:pt x="93489" y="52003"/>
                </a:lnTo>
                <a:lnTo>
                  <a:pt x="7429" y="52003"/>
                </a:lnTo>
                <a:cubicBezTo>
                  <a:pt x="3320" y="52003"/>
                  <a:pt x="0" y="55323"/>
                  <a:pt x="0" y="59432"/>
                </a:cubicBezTo>
                <a:cubicBezTo>
                  <a:pt x="0" y="63541"/>
                  <a:pt x="3320" y="66861"/>
                  <a:pt x="7429" y="66861"/>
                </a:cubicBezTo>
                <a:lnTo>
                  <a:pt x="93489" y="66861"/>
                </a:lnTo>
                <a:lnTo>
                  <a:pt x="69020" y="91330"/>
                </a:lnTo>
                <a:cubicBezTo>
                  <a:pt x="66118" y="94232"/>
                  <a:pt x="66118" y="98945"/>
                  <a:pt x="69020" y="101847"/>
                </a:cubicBezTo>
                <a:cubicBezTo>
                  <a:pt x="71922" y="104748"/>
                  <a:pt x="76634" y="104748"/>
                  <a:pt x="79536" y="101847"/>
                </a:cubicBezTo>
                <a:lnTo>
                  <a:pt x="116681" y="64702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31" name="Text 28"/>
          <p:cNvSpPr/>
          <p:nvPr/>
        </p:nvSpPr>
        <p:spPr>
          <a:xfrm>
            <a:off x="8532507" y="2842867"/>
            <a:ext cx="3028063" cy="39055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Transformer架构开启大模型时代，MoE等新技术持续涌现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2" name="Shape 29"/>
          <p:cNvSpPr/>
          <p:nvPr/>
        </p:nvSpPr>
        <p:spPr>
          <a:xfrm>
            <a:off x="347980" y="3562350"/>
            <a:ext cx="11496040" cy="2157730"/>
          </a:xfrm>
          <a:custGeom>
            <a:avLst/>
            <a:gdLst/>
            <a:ahLst/>
            <a:cxnLst/>
            <a:rect l="l" t="t" r="r" b="b"/>
            <a:pathLst>
              <a:path w="11495799" h="2793292">
                <a:moveTo>
                  <a:pt x="101871" y="0"/>
                </a:moveTo>
                <a:lnTo>
                  <a:pt x="11393928" y="0"/>
                </a:lnTo>
                <a:cubicBezTo>
                  <a:pt x="11450190" y="0"/>
                  <a:pt x="11495799" y="45609"/>
                  <a:pt x="11495799" y="101871"/>
                </a:cubicBezTo>
                <a:lnTo>
                  <a:pt x="11495799" y="2691421"/>
                </a:lnTo>
                <a:cubicBezTo>
                  <a:pt x="11495799" y="2747683"/>
                  <a:pt x="11450190" y="2793292"/>
                  <a:pt x="11393928" y="2793292"/>
                </a:cubicBezTo>
                <a:lnTo>
                  <a:pt x="101871" y="2793292"/>
                </a:lnTo>
                <a:cubicBezTo>
                  <a:pt x="45609" y="2793292"/>
                  <a:pt x="0" y="2747683"/>
                  <a:pt x="0" y="2691421"/>
                </a:cubicBezTo>
                <a:lnTo>
                  <a:pt x="0" y="101871"/>
                </a:lnTo>
                <a:cubicBezTo>
                  <a:pt x="0" y="45609"/>
                  <a:pt x="45609" y="0"/>
                  <a:pt x="101871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50000">
                <a:srgbClr val="D97706">
                  <a:alpha val="20000"/>
                </a:srgbClr>
              </a:gs>
              <a:gs pos="100000">
                <a:srgbClr val="4A5568">
                  <a:alpha val="20000"/>
                </a:srgbClr>
              </a:gs>
            </a:gsLst>
            <a:lin ang="270000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517964" y="3561706"/>
            <a:ext cx="11266563" cy="3056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00000"/>
              </a:lnSpc>
            </a:pPr>
            <a:r>
              <a:rPr lang="en-US" sz="2005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协同效应：突破性能瓶颈</a:t>
            </a:r>
            <a:endParaRPr lang="en-US" sz="2005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4" name="Shape 31"/>
          <p:cNvSpPr/>
          <p:nvPr/>
        </p:nvSpPr>
        <p:spPr>
          <a:xfrm>
            <a:off x="526415" y="3867150"/>
            <a:ext cx="5484495" cy="1717040"/>
          </a:xfrm>
          <a:custGeom>
            <a:avLst/>
            <a:gdLst/>
            <a:ahLst/>
            <a:cxnLst/>
            <a:rect l="l" t="t" r="r" b="b"/>
            <a:pathLst>
              <a:path w="5484702" h="1995209">
                <a:moveTo>
                  <a:pt x="67917" y="0"/>
                </a:moveTo>
                <a:lnTo>
                  <a:pt x="5416785" y="0"/>
                </a:lnTo>
                <a:cubicBezTo>
                  <a:pt x="5454295" y="0"/>
                  <a:pt x="5484702" y="30407"/>
                  <a:pt x="5484702" y="67917"/>
                </a:cubicBezTo>
                <a:lnTo>
                  <a:pt x="5484702" y="1927292"/>
                </a:lnTo>
                <a:cubicBezTo>
                  <a:pt x="5484702" y="1964801"/>
                  <a:pt x="5454295" y="1995209"/>
                  <a:pt x="5416785" y="1995209"/>
                </a:cubicBezTo>
                <a:lnTo>
                  <a:pt x="67917" y="1995209"/>
                </a:lnTo>
                <a:cubicBezTo>
                  <a:pt x="30407" y="1995209"/>
                  <a:pt x="0" y="1964801"/>
                  <a:pt x="0" y="1927292"/>
                </a:cubicBezTo>
                <a:lnTo>
                  <a:pt x="0" y="67917"/>
                </a:lnTo>
                <a:cubicBezTo>
                  <a:pt x="0" y="30407"/>
                  <a:pt x="30407" y="0"/>
                  <a:pt x="6791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5" name="Shape 32"/>
          <p:cNvSpPr/>
          <p:nvPr/>
        </p:nvSpPr>
        <p:spPr>
          <a:xfrm>
            <a:off x="673914" y="4045604"/>
            <a:ext cx="171928" cy="152825"/>
          </a:xfrm>
          <a:custGeom>
            <a:avLst/>
            <a:gdLst/>
            <a:ahLst/>
            <a:cxnLst/>
            <a:rect l="l" t="t" r="r" b="b"/>
            <a:pathLst>
              <a:path w="171928" h="152825">
                <a:moveTo>
                  <a:pt x="125215" y="28655"/>
                </a:moveTo>
                <a:cubicBezTo>
                  <a:pt x="120260" y="28655"/>
                  <a:pt x="115454" y="29998"/>
                  <a:pt x="111245" y="32445"/>
                </a:cubicBezTo>
                <a:cubicBezTo>
                  <a:pt x="106529" y="27670"/>
                  <a:pt x="101037" y="23670"/>
                  <a:pt x="94978" y="20655"/>
                </a:cubicBezTo>
                <a:cubicBezTo>
                  <a:pt x="103395" y="13492"/>
                  <a:pt x="114111" y="9552"/>
                  <a:pt x="125215" y="9552"/>
                </a:cubicBezTo>
                <a:cubicBezTo>
                  <a:pt x="151004" y="9552"/>
                  <a:pt x="171928" y="30446"/>
                  <a:pt x="171928" y="56264"/>
                </a:cubicBezTo>
                <a:cubicBezTo>
                  <a:pt x="171928" y="68652"/>
                  <a:pt x="167003" y="80531"/>
                  <a:pt x="158257" y="89277"/>
                </a:cubicBezTo>
                <a:lnTo>
                  <a:pt x="137035" y="110499"/>
                </a:lnTo>
                <a:cubicBezTo>
                  <a:pt x="128289" y="119245"/>
                  <a:pt x="116409" y="124170"/>
                  <a:pt x="104022" y="124170"/>
                </a:cubicBezTo>
                <a:cubicBezTo>
                  <a:pt x="78233" y="124170"/>
                  <a:pt x="57309" y="103276"/>
                  <a:pt x="57309" y="77457"/>
                </a:cubicBezTo>
                <a:cubicBezTo>
                  <a:pt x="57309" y="77009"/>
                  <a:pt x="57309" y="76561"/>
                  <a:pt x="57339" y="76114"/>
                </a:cubicBezTo>
                <a:cubicBezTo>
                  <a:pt x="57488" y="70831"/>
                  <a:pt x="61876" y="66682"/>
                  <a:pt x="67159" y="66831"/>
                </a:cubicBezTo>
                <a:cubicBezTo>
                  <a:pt x="72442" y="66980"/>
                  <a:pt x="76591" y="71368"/>
                  <a:pt x="76442" y="76651"/>
                </a:cubicBezTo>
                <a:cubicBezTo>
                  <a:pt x="76442" y="76920"/>
                  <a:pt x="76442" y="77188"/>
                  <a:pt x="76442" y="77427"/>
                </a:cubicBezTo>
                <a:cubicBezTo>
                  <a:pt x="76442" y="92680"/>
                  <a:pt x="88799" y="105037"/>
                  <a:pt x="104052" y="105037"/>
                </a:cubicBezTo>
                <a:cubicBezTo>
                  <a:pt x="111365" y="105037"/>
                  <a:pt x="118379" y="102142"/>
                  <a:pt x="123573" y="96948"/>
                </a:cubicBezTo>
                <a:lnTo>
                  <a:pt x="144795" y="75726"/>
                </a:lnTo>
                <a:cubicBezTo>
                  <a:pt x="149959" y="70562"/>
                  <a:pt x="152884" y="63518"/>
                  <a:pt x="152884" y="56205"/>
                </a:cubicBezTo>
                <a:cubicBezTo>
                  <a:pt x="152884" y="40952"/>
                  <a:pt x="140527" y="28595"/>
                  <a:pt x="125274" y="28595"/>
                </a:cubicBezTo>
                <a:close/>
                <a:moveTo>
                  <a:pt x="82143" y="51728"/>
                </a:moveTo>
                <a:cubicBezTo>
                  <a:pt x="81576" y="51489"/>
                  <a:pt x="81009" y="51160"/>
                  <a:pt x="80502" y="50802"/>
                </a:cubicBezTo>
                <a:cubicBezTo>
                  <a:pt x="76741" y="48862"/>
                  <a:pt x="72442" y="47758"/>
                  <a:pt x="67935" y="47758"/>
                </a:cubicBezTo>
                <a:cubicBezTo>
                  <a:pt x="60622" y="47758"/>
                  <a:pt x="53608" y="50653"/>
                  <a:pt x="48414" y="55847"/>
                </a:cubicBezTo>
                <a:lnTo>
                  <a:pt x="27192" y="77069"/>
                </a:lnTo>
                <a:cubicBezTo>
                  <a:pt x="22028" y="82233"/>
                  <a:pt x="19103" y="89277"/>
                  <a:pt x="19103" y="96590"/>
                </a:cubicBezTo>
                <a:cubicBezTo>
                  <a:pt x="19103" y="111842"/>
                  <a:pt x="31460" y="124200"/>
                  <a:pt x="46713" y="124200"/>
                </a:cubicBezTo>
                <a:cubicBezTo>
                  <a:pt x="51638" y="124200"/>
                  <a:pt x="56444" y="122886"/>
                  <a:pt x="60652" y="120439"/>
                </a:cubicBezTo>
                <a:cubicBezTo>
                  <a:pt x="65368" y="125215"/>
                  <a:pt x="70860" y="129214"/>
                  <a:pt x="76950" y="132229"/>
                </a:cubicBezTo>
                <a:cubicBezTo>
                  <a:pt x="68532" y="139363"/>
                  <a:pt x="57846" y="143333"/>
                  <a:pt x="46713" y="143333"/>
                </a:cubicBezTo>
                <a:cubicBezTo>
                  <a:pt x="20924" y="143333"/>
                  <a:pt x="0" y="122439"/>
                  <a:pt x="0" y="96620"/>
                </a:cubicBezTo>
                <a:cubicBezTo>
                  <a:pt x="0" y="84233"/>
                  <a:pt x="4925" y="72353"/>
                  <a:pt x="13671" y="63607"/>
                </a:cubicBezTo>
                <a:lnTo>
                  <a:pt x="34893" y="42385"/>
                </a:lnTo>
                <a:cubicBezTo>
                  <a:pt x="43639" y="33639"/>
                  <a:pt x="55518" y="28714"/>
                  <a:pt x="67905" y="28714"/>
                </a:cubicBezTo>
                <a:cubicBezTo>
                  <a:pt x="93754" y="28714"/>
                  <a:pt x="114618" y="49787"/>
                  <a:pt x="114618" y="75547"/>
                </a:cubicBezTo>
                <a:cubicBezTo>
                  <a:pt x="114618" y="75935"/>
                  <a:pt x="114618" y="76323"/>
                  <a:pt x="114618" y="76711"/>
                </a:cubicBezTo>
                <a:cubicBezTo>
                  <a:pt x="114499" y="81994"/>
                  <a:pt x="110111" y="86143"/>
                  <a:pt x="104828" y="86023"/>
                </a:cubicBezTo>
                <a:cubicBezTo>
                  <a:pt x="99545" y="85904"/>
                  <a:pt x="95396" y="81516"/>
                  <a:pt x="95515" y="76233"/>
                </a:cubicBezTo>
                <a:cubicBezTo>
                  <a:pt x="95515" y="75994"/>
                  <a:pt x="95515" y="75785"/>
                  <a:pt x="95515" y="75547"/>
                </a:cubicBezTo>
                <a:cubicBezTo>
                  <a:pt x="95515" y="65488"/>
                  <a:pt x="90143" y="56653"/>
                  <a:pt x="82143" y="51787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6" name="Text 33"/>
          <p:cNvSpPr/>
          <p:nvPr/>
        </p:nvSpPr>
        <p:spPr>
          <a:xfrm>
            <a:off x="857515" y="4003153"/>
            <a:ext cx="5094150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相互依存关系</a:t>
            </a:r>
            <a:endParaRPr lang="en-US" sz="14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4"/>
          <p:cNvSpPr/>
          <p:nvPr/>
        </p:nvSpPr>
        <p:spPr>
          <a:xfrm>
            <a:off x="662240" y="4359744"/>
            <a:ext cx="229237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dirty="0">
                <a:solidFill>
                  <a:srgbClr val="5F9EAC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</a:t>
            </a:r>
            <a:endParaRPr lang="en-US" sz="1600" dirty="0"/>
          </a:p>
        </p:txBody>
      </p:sp>
      <p:sp>
        <p:nvSpPr>
          <p:cNvPr id="38" name="Text 35"/>
          <p:cNvSpPr/>
          <p:nvPr/>
        </p:nvSpPr>
        <p:spPr>
          <a:xfrm>
            <a:off x="883285" y="4342765"/>
            <a:ext cx="4279265" cy="2209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数据→算法：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高质量数据支撑复杂算法训练，算法设计需适配数据特性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9" name="Text 36"/>
          <p:cNvSpPr/>
          <p:nvPr/>
        </p:nvSpPr>
        <p:spPr>
          <a:xfrm>
            <a:off x="662240" y="4682373"/>
            <a:ext cx="229237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dirty="0">
                <a:solidFill>
                  <a:srgbClr val="D97706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</a:t>
            </a:r>
            <a:endParaRPr lang="en-US" sz="1600" dirty="0"/>
          </a:p>
        </p:txBody>
      </p:sp>
      <p:sp>
        <p:nvSpPr>
          <p:cNvPr id="40" name="Text 37"/>
          <p:cNvSpPr/>
          <p:nvPr/>
        </p:nvSpPr>
        <p:spPr>
          <a:xfrm>
            <a:off x="882986" y="4848908"/>
            <a:ext cx="4143242" cy="22074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算力→数据：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强大算力支持海量数据处理与实时分析，释放数据价值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Text 38"/>
          <p:cNvSpPr/>
          <p:nvPr/>
        </p:nvSpPr>
        <p:spPr>
          <a:xfrm>
            <a:off x="662240" y="5005003"/>
            <a:ext cx="229237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dirty="0">
                <a:solidFill>
                  <a:srgbClr val="4A5568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</a:t>
            </a:r>
            <a:endParaRPr lang="en-US" sz="1600" dirty="0"/>
          </a:p>
        </p:txBody>
      </p:sp>
      <p:sp>
        <p:nvSpPr>
          <p:cNvPr id="42" name="Text 39"/>
          <p:cNvSpPr/>
          <p:nvPr/>
        </p:nvSpPr>
        <p:spPr>
          <a:xfrm>
            <a:off x="805815" y="5287010"/>
            <a:ext cx="5205095" cy="22098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算法→算力：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高效算法降低算力需求，优化算法提升硬件利用率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Shape 40"/>
          <p:cNvSpPr/>
          <p:nvPr/>
        </p:nvSpPr>
        <p:spPr>
          <a:xfrm>
            <a:off x="6182995" y="3867150"/>
            <a:ext cx="5484495" cy="1852930"/>
          </a:xfrm>
          <a:custGeom>
            <a:avLst/>
            <a:gdLst/>
            <a:ahLst/>
            <a:cxnLst/>
            <a:rect l="l" t="t" r="r" b="b"/>
            <a:pathLst>
              <a:path w="5484702" h="1995209">
                <a:moveTo>
                  <a:pt x="67917" y="0"/>
                </a:moveTo>
                <a:lnTo>
                  <a:pt x="5416785" y="0"/>
                </a:lnTo>
                <a:cubicBezTo>
                  <a:pt x="5454295" y="0"/>
                  <a:pt x="5484702" y="30407"/>
                  <a:pt x="5484702" y="67917"/>
                </a:cubicBezTo>
                <a:lnTo>
                  <a:pt x="5484702" y="1927292"/>
                </a:lnTo>
                <a:cubicBezTo>
                  <a:pt x="5484702" y="1964801"/>
                  <a:pt x="5454295" y="1995209"/>
                  <a:pt x="5416785" y="1995209"/>
                </a:cubicBezTo>
                <a:lnTo>
                  <a:pt x="67917" y="1995209"/>
                </a:lnTo>
                <a:cubicBezTo>
                  <a:pt x="30407" y="1995209"/>
                  <a:pt x="0" y="1964801"/>
                  <a:pt x="0" y="1927292"/>
                </a:cubicBezTo>
                <a:lnTo>
                  <a:pt x="0" y="67917"/>
                </a:lnTo>
                <a:cubicBezTo>
                  <a:pt x="0" y="30407"/>
                  <a:pt x="30407" y="0"/>
                  <a:pt x="67917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44" name="Shape 41"/>
          <p:cNvSpPr/>
          <p:nvPr/>
        </p:nvSpPr>
        <p:spPr>
          <a:xfrm>
            <a:off x="6339829" y="4045604"/>
            <a:ext cx="152825" cy="152825"/>
          </a:xfrm>
          <a:custGeom>
            <a:avLst/>
            <a:gdLst/>
            <a:ahLst/>
            <a:cxnLst/>
            <a:rect l="l" t="t" r="r" b="b"/>
            <a:pathLst>
              <a:path w="152825" h="152825">
                <a:moveTo>
                  <a:pt x="38206" y="95515"/>
                </a:moveTo>
                <a:lnTo>
                  <a:pt x="7313" y="95515"/>
                </a:lnTo>
                <a:cubicBezTo>
                  <a:pt x="-119" y="95515"/>
                  <a:pt x="-4686" y="87426"/>
                  <a:pt x="-866" y="81039"/>
                </a:cubicBezTo>
                <a:lnTo>
                  <a:pt x="14924" y="54712"/>
                </a:lnTo>
                <a:cubicBezTo>
                  <a:pt x="17521" y="50384"/>
                  <a:pt x="22177" y="47758"/>
                  <a:pt x="27222" y="47758"/>
                </a:cubicBezTo>
                <a:lnTo>
                  <a:pt x="55578" y="47758"/>
                </a:lnTo>
                <a:cubicBezTo>
                  <a:pt x="78293" y="9283"/>
                  <a:pt x="112171" y="7343"/>
                  <a:pt x="134826" y="10656"/>
                </a:cubicBezTo>
                <a:cubicBezTo>
                  <a:pt x="138646" y="11223"/>
                  <a:pt x="141631" y="14208"/>
                  <a:pt x="142169" y="17999"/>
                </a:cubicBezTo>
                <a:cubicBezTo>
                  <a:pt x="145482" y="40654"/>
                  <a:pt x="143542" y="74532"/>
                  <a:pt x="105067" y="97247"/>
                </a:cubicBezTo>
                <a:lnTo>
                  <a:pt x="105067" y="125603"/>
                </a:lnTo>
                <a:cubicBezTo>
                  <a:pt x="105067" y="130647"/>
                  <a:pt x="102440" y="135303"/>
                  <a:pt x="98112" y="137900"/>
                </a:cubicBezTo>
                <a:lnTo>
                  <a:pt x="71786" y="153690"/>
                </a:lnTo>
                <a:cubicBezTo>
                  <a:pt x="65428" y="157511"/>
                  <a:pt x="57309" y="152914"/>
                  <a:pt x="57309" y="145512"/>
                </a:cubicBezTo>
                <a:lnTo>
                  <a:pt x="57309" y="114618"/>
                </a:lnTo>
                <a:cubicBezTo>
                  <a:pt x="57309" y="104082"/>
                  <a:pt x="48743" y="95515"/>
                  <a:pt x="38206" y="95515"/>
                </a:cubicBezTo>
                <a:lnTo>
                  <a:pt x="38176" y="95515"/>
                </a:lnTo>
                <a:close/>
                <a:moveTo>
                  <a:pt x="119394" y="47758"/>
                </a:moveTo>
                <a:cubicBezTo>
                  <a:pt x="119394" y="39850"/>
                  <a:pt x="112974" y="33430"/>
                  <a:pt x="105067" y="33430"/>
                </a:cubicBezTo>
                <a:cubicBezTo>
                  <a:pt x="97159" y="33430"/>
                  <a:pt x="90740" y="39850"/>
                  <a:pt x="90740" y="47758"/>
                </a:cubicBezTo>
                <a:cubicBezTo>
                  <a:pt x="90740" y="55665"/>
                  <a:pt x="97159" y="62085"/>
                  <a:pt x="105067" y="62085"/>
                </a:cubicBezTo>
                <a:cubicBezTo>
                  <a:pt x="112974" y="62085"/>
                  <a:pt x="119394" y="55665"/>
                  <a:pt x="119394" y="47758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5" name="Text 42"/>
          <p:cNvSpPr/>
          <p:nvPr/>
        </p:nvSpPr>
        <p:spPr>
          <a:xfrm>
            <a:off x="6513880" y="4003153"/>
            <a:ext cx="5094150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飞轮效应案例</a:t>
            </a:r>
            <a:endParaRPr lang="en-US" sz="12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6321434" y="4345593"/>
            <a:ext cx="5210184" cy="650919"/>
          </a:xfrm>
          <a:custGeom>
            <a:avLst/>
            <a:gdLst/>
            <a:ahLst/>
            <a:cxnLst/>
            <a:rect l="l" t="t" r="r" b="b"/>
            <a:pathLst>
              <a:path w="5210184" h="650919">
                <a:moveTo>
                  <a:pt x="33958" y="0"/>
                </a:moveTo>
                <a:lnTo>
                  <a:pt x="5176225" y="0"/>
                </a:lnTo>
                <a:cubicBezTo>
                  <a:pt x="5194980" y="0"/>
                  <a:pt x="5210184" y="15204"/>
                  <a:pt x="5210184" y="33958"/>
                </a:cubicBezTo>
                <a:lnTo>
                  <a:pt x="5210184" y="616961"/>
                </a:lnTo>
                <a:cubicBezTo>
                  <a:pt x="5210184" y="635716"/>
                  <a:pt x="5194980" y="650919"/>
                  <a:pt x="5176225" y="650919"/>
                </a:cubicBezTo>
                <a:lnTo>
                  <a:pt x="33958" y="650919"/>
                </a:lnTo>
                <a:cubicBezTo>
                  <a:pt x="15216" y="650919"/>
                  <a:pt x="0" y="635703"/>
                  <a:pt x="0" y="616961"/>
                </a:cubicBezTo>
                <a:lnTo>
                  <a:pt x="0" y="33958"/>
                </a:lnTo>
                <a:cubicBezTo>
                  <a:pt x="0" y="15216"/>
                  <a:pt x="15216" y="0"/>
                  <a:pt x="33958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47" name="Text 44"/>
          <p:cNvSpPr/>
          <p:nvPr/>
        </p:nvSpPr>
        <p:spPr>
          <a:xfrm>
            <a:off x="6426147" y="4450309"/>
            <a:ext cx="5068680" cy="4414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GPT系列演进：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数据量从4.6GB→万亿tokens，算力从单卡→万卡集群，算法从Transformer→多模态架构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8" name="Shape 45"/>
          <p:cNvSpPr/>
          <p:nvPr/>
        </p:nvSpPr>
        <p:spPr>
          <a:xfrm>
            <a:off x="6321434" y="5070096"/>
            <a:ext cx="5210184" cy="650919"/>
          </a:xfrm>
          <a:custGeom>
            <a:avLst/>
            <a:gdLst/>
            <a:ahLst/>
            <a:cxnLst/>
            <a:rect l="l" t="t" r="r" b="b"/>
            <a:pathLst>
              <a:path w="5210184" h="650919">
                <a:moveTo>
                  <a:pt x="33958" y="0"/>
                </a:moveTo>
                <a:lnTo>
                  <a:pt x="5176225" y="0"/>
                </a:lnTo>
                <a:cubicBezTo>
                  <a:pt x="5194980" y="0"/>
                  <a:pt x="5210184" y="15204"/>
                  <a:pt x="5210184" y="33958"/>
                </a:cubicBezTo>
                <a:lnTo>
                  <a:pt x="5210184" y="616961"/>
                </a:lnTo>
                <a:cubicBezTo>
                  <a:pt x="5210184" y="635716"/>
                  <a:pt x="5194980" y="650919"/>
                  <a:pt x="5176225" y="650919"/>
                </a:cubicBezTo>
                <a:lnTo>
                  <a:pt x="33958" y="650919"/>
                </a:lnTo>
                <a:cubicBezTo>
                  <a:pt x="15216" y="650919"/>
                  <a:pt x="0" y="635703"/>
                  <a:pt x="0" y="616961"/>
                </a:cubicBezTo>
                <a:lnTo>
                  <a:pt x="0" y="33958"/>
                </a:lnTo>
                <a:cubicBezTo>
                  <a:pt x="0" y="15216"/>
                  <a:pt x="15216" y="0"/>
                  <a:pt x="33958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49" name="Text 46"/>
          <p:cNvSpPr/>
          <p:nvPr/>
        </p:nvSpPr>
        <p:spPr>
          <a:xfrm>
            <a:off x="6426147" y="5174808"/>
            <a:ext cx="5068680" cy="4414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DeepSeek-R1：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通过算法创新（MoE架构）与工程优化，实现成本降低50倍，打破算力垄断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340081" y="5760680"/>
            <a:ext cx="3727220" cy="679220"/>
          </a:xfrm>
          <a:custGeom>
            <a:avLst/>
            <a:gdLst/>
            <a:ahLst/>
            <a:cxnLst/>
            <a:rect l="l" t="t" r="r" b="b"/>
            <a:pathLst>
              <a:path w="3727220" h="679220">
                <a:moveTo>
                  <a:pt x="33961" y="0"/>
                </a:moveTo>
                <a:lnTo>
                  <a:pt x="3659298" y="0"/>
                </a:lnTo>
                <a:cubicBezTo>
                  <a:pt x="3696810" y="0"/>
                  <a:pt x="3727220" y="30410"/>
                  <a:pt x="3727220" y="67922"/>
                </a:cubicBezTo>
                <a:lnTo>
                  <a:pt x="3727220" y="611298"/>
                </a:lnTo>
                <a:cubicBezTo>
                  <a:pt x="3727220" y="648810"/>
                  <a:pt x="3696810" y="679220"/>
                  <a:pt x="3659298" y="679220"/>
                </a:cubicBez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51" name="Shape 48"/>
          <p:cNvSpPr/>
          <p:nvPr/>
        </p:nvSpPr>
        <p:spPr>
          <a:xfrm>
            <a:off x="340081" y="5707340"/>
            <a:ext cx="33961" cy="679220"/>
          </a:xfrm>
          <a:custGeom>
            <a:avLst/>
            <a:gdLst/>
            <a:ahLst/>
            <a:cxnLst/>
            <a:rect l="l" t="t" r="r" b="b"/>
            <a:pathLst>
              <a:path w="33961" h="679220">
                <a:moveTo>
                  <a:pt x="33961" y="0"/>
                </a:moveTo>
                <a:lnTo>
                  <a:pt x="33961" y="0"/>
                </a:lnTo>
                <a:lnTo>
                  <a:pt x="33961" y="679220"/>
                </a:ln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2" name="Shape 49"/>
          <p:cNvSpPr/>
          <p:nvPr/>
        </p:nvSpPr>
        <p:spPr>
          <a:xfrm>
            <a:off x="518376" y="5945067"/>
            <a:ext cx="203766" cy="203766"/>
          </a:xfrm>
          <a:custGeom>
            <a:avLst/>
            <a:gdLst/>
            <a:ahLst/>
            <a:cxnLst/>
            <a:rect l="l" t="t" r="r" b="b"/>
            <a:pathLst>
              <a:path w="203766" h="203766">
                <a:moveTo>
                  <a:pt x="101883" y="203766"/>
                </a:moveTo>
                <a:cubicBezTo>
                  <a:pt x="158114" y="203766"/>
                  <a:pt x="203766" y="158114"/>
                  <a:pt x="203766" y="101883"/>
                </a:cubicBezTo>
                <a:cubicBezTo>
                  <a:pt x="203766" y="45652"/>
                  <a:pt x="158114" y="0"/>
                  <a:pt x="101883" y="0"/>
                </a:cubicBezTo>
                <a:cubicBezTo>
                  <a:pt x="45652" y="0"/>
                  <a:pt x="0" y="45652"/>
                  <a:pt x="0" y="101883"/>
                </a:cubicBezTo>
                <a:cubicBezTo>
                  <a:pt x="0" y="158114"/>
                  <a:pt x="45652" y="203766"/>
                  <a:pt x="101883" y="203766"/>
                </a:cubicBezTo>
                <a:close/>
                <a:moveTo>
                  <a:pt x="135473" y="84650"/>
                </a:moveTo>
                <a:lnTo>
                  <a:pt x="103634" y="135592"/>
                </a:lnTo>
                <a:cubicBezTo>
                  <a:pt x="101963" y="138258"/>
                  <a:pt x="99097" y="139930"/>
                  <a:pt x="95953" y="140089"/>
                </a:cubicBezTo>
                <a:cubicBezTo>
                  <a:pt x="92809" y="140248"/>
                  <a:pt x="89784" y="138816"/>
                  <a:pt x="87914" y="136269"/>
                </a:cubicBezTo>
                <a:lnTo>
                  <a:pt x="68811" y="110798"/>
                </a:lnTo>
                <a:cubicBezTo>
                  <a:pt x="65627" y="106579"/>
                  <a:pt x="66503" y="100609"/>
                  <a:pt x="70721" y="97426"/>
                </a:cubicBezTo>
                <a:cubicBezTo>
                  <a:pt x="74940" y="94242"/>
                  <a:pt x="80909" y="95117"/>
                  <a:pt x="84093" y="99336"/>
                </a:cubicBezTo>
                <a:lnTo>
                  <a:pt x="94839" y="113663"/>
                </a:lnTo>
                <a:lnTo>
                  <a:pt x="119275" y="74542"/>
                </a:lnTo>
                <a:cubicBezTo>
                  <a:pt x="122061" y="70084"/>
                  <a:pt x="127951" y="68691"/>
                  <a:pt x="132448" y="71517"/>
                </a:cubicBezTo>
                <a:cubicBezTo>
                  <a:pt x="136945" y="74343"/>
                  <a:pt x="138298" y="80193"/>
                  <a:pt x="135473" y="8469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3" name="Text 50"/>
          <p:cNvSpPr/>
          <p:nvPr/>
        </p:nvSpPr>
        <p:spPr>
          <a:xfrm>
            <a:off x="829176" y="5803179"/>
            <a:ext cx="1621638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均衡发展</a:t>
            </a:r>
            <a:endParaRPr lang="en-US" sz="12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Text 51"/>
          <p:cNvSpPr/>
          <p:nvPr/>
        </p:nvSpPr>
        <p:spPr>
          <a:xfrm>
            <a:off x="810260" y="6072505"/>
            <a:ext cx="2714625" cy="76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单一要素短板会制约整体性能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5" name="Shape 52"/>
          <p:cNvSpPr/>
          <p:nvPr/>
        </p:nvSpPr>
        <p:spPr>
          <a:xfrm>
            <a:off x="4224194" y="5707340"/>
            <a:ext cx="3727220" cy="679220"/>
          </a:xfrm>
          <a:custGeom>
            <a:avLst/>
            <a:gdLst/>
            <a:ahLst/>
            <a:cxnLst/>
            <a:rect l="l" t="t" r="r" b="b"/>
            <a:pathLst>
              <a:path w="3727220" h="679220">
                <a:moveTo>
                  <a:pt x="33961" y="0"/>
                </a:moveTo>
                <a:lnTo>
                  <a:pt x="3659298" y="0"/>
                </a:lnTo>
                <a:cubicBezTo>
                  <a:pt x="3696810" y="0"/>
                  <a:pt x="3727220" y="30410"/>
                  <a:pt x="3727220" y="67922"/>
                </a:cubicBezTo>
                <a:lnTo>
                  <a:pt x="3727220" y="611298"/>
                </a:lnTo>
                <a:cubicBezTo>
                  <a:pt x="3727220" y="648810"/>
                  <a:pt x="3696810" y="679220"/>
                  <a:pt x="3659298" y="679220"/>
                </a:cubicBez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56" name="Shape 53"/>
          <p:cNvSpPr/>
          <p:nvPr/>
        </p:nvSpPr>
        <p:spPr>
          <a:xfrm>
            <a:off x="4224194" y="5707340"/>
            <a:ext cx="33961" cy="679220"/>
          </a:xfrm>
          <a:custGeom>
            <a:avLst/>
            <a:gdLst/>
            <a:ahLst/>
            <a:cxnLst/>
            <a:rect l="l" t="t" r="r" b="b"/>
            <a:pathLst>
              <a:path w="33961" h="679220">
                <a:moveTo>
                  <a:pt x="33961" y="0"/>
                </a:moveTo>
                <a:lnTo>
                  <a:pt x="33961" y="0"/>
                </a:lnTo>
                <a:lnTo>
                  <a:pt x="33961" y="679220"/>
                </a:ln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57" name="Shape 54"/>
          <p:cNvSpPr/>
          <p:nvPr/>
        </p:nvSpPr>
        <p:spPr>
          <a:xfrm>
            <a:off x="4402489" y="5945067"/>
            <a:ext cx="203766" cy="203766"/>
          </a:xfrm>
          <a:custGeom>
            <a:avLst/>
            <a:gdLst/>
            <a:ahLst/>
            <a:cxnLst/>
            <a:rect l="l" t="t" r="r" b="b"/>
            <a:pathLst>
              <a:path w="203766" h="203766">
                <a:moveTo>
                  <a:pt x="26227" y="90939"/>
                </a:moveTo>
                <a:cubicBezTo>
                  <a:pt x="31520" y="53926"/>
                  <a:pt x="63398" y="25471"/>
                  <a:pt x="101883" y="25471"/>
                </a:cubicBezTo>
                <a:cubicBezTo>
                  <a:pt x="122976" y="25471"/>
                  <a:pt x="142079" y="34027"/>
                  <a:pt x="155929" y="47837"/>
                </a:cubicBezTo>
                <a:cubicBezTo>
                  <a:pt x="156008" y="47917"/>
                  <a:pt x="156088" y="47996"/>
                  <a:pt x="156168" y="48076"/>
                </a:cubicBezTo>
                <a:lnTo>
                  <a:pt x="159192" y="50942"/>
                </a:lnTo>
                <a:lnTo>
                  <a:pt x="140129" y="50942"/>
                </a:lnTo>
                <a:cubicBezTo>
                  <a:pt x="133085" y="50942"/>
                  <a:pt x="127394" y="56633"/>
                  <a:pt x="127394" y="63677"/>
                </a:cubicBezTo>
                <a:cubicBezTo>
                  <a:pt x="127394" y="70721"/>
                  <a:pt x="133085" y="76412"/>
                  <a:pt x="140129" y="76412"/>
                </a:cubicBezTo>
                <a:lnTo>
                  <a:pt x="191070" y="76412"/>
                </a:lnTo>
                <a:cubicBezTo>
                  <a:pt x="198115" y="76412"/>
                  <a:pt x="203806" y="70721"/>
                  <a:pt x="203806" y="63677"/>
                </a:cubicBezTo>
                <a:lnTo>
                  <a:pt x="203806" y="12735"/>
                </a:lnTo>
                <a:cubicBezTo>
                  <a:pt x="203806" y="5691"/>
                  <a:pt x="198115" y="0"/>
                  <a:pt x="191070" y="0"/>
                </a:cubicBezTo>
                <a:cubicBezTo>
                  <a:pt x="184026" y="0"/>
                  <a:pt x="178335" y="5691"/>
                  <a:pt x="178335" y="12735"/>
                </a:cubicBezTo>
                <a:lnTo>
                  <a:pt x="178335" y="33988"/>
                </a:lnTo>
                <a:lnTo>
                  <a:pt x="173838" y="29729"/>
                </a:lnTo>
                <a:cubicBezTo>
                  <a:pt x="155411" y="11382"/>
                  <a:pt x="129941" y="0"/>
                  <a:pt x="101883" y="0"/>
                </a:cubicBezTo>
                <a:cubicBezTo>
                  <a:pt x="50544" y="0"/>
                  <a:pt x="8079" y="37967"/>
                  <a:pt x="1035" y="87357"/>
                </a:cubicBezTo>
                <a:cubicBezTo>
                  <a:pt x="40" y="94321"/>
                  <a:pt x="4855" y="100769"/>
                  <a:pt x="11820" y="101764"/>
                </a:cubicBezTo>
                <a:cubicBezTo>
                  <a:pt x="18785" y="102759"/>
                  <a:pt x="25232" y="97903"/>
                  <a:pt x="26227" y="90978"/>
                </a:cubicBezTo>
                <a:close/>
                <a:moveTo>
                  <a:pt x="202731" y="116409"/>
                </a:moveTo>
                <a:cubicBezTo>
                  <a:pt x="203726" y="109445"/>
                  <a:pt x="198871" y="102997"/>
                  <a:pt x="191946" y="102002"/>
                </a:cubicBezTo>
                <a:cubicBezTo>
                  <a:pt x="185021" y="101007"/>
                  <a:pt x="178534" y="105863"/>
                  <a:pt x="177539" y="112788"/>
                </a:cubicBezTo>
                <a:cubicBezTo>
                  <a:pt x="172246" y="149800"/>
                  <a:pt x="140368" y="178255"/>
                  <a:pt x="101883" y="178255"/>
                </a:cubicBezTo>
                <a:cubicBezTo>
                  <a:pt x="80790" y="178255"/>
                  <a:pt x="61687" y="169699"/>
                  <a:pt x="47837" y="155889"/>
                </a:cubicBezTo>
                <a:cubicBezTo>
                  <a:pt x="47758" y="155809"/>
                  <a:pt x="47678" y="155730"/>
                  <a:pt x="47598" y="155650"/>
                </a:cubicBezTo>
                <a:lnTo>
                  <a:pt x="44574" y="152785"/>
                </a:lnTo>
                <a:lnTo>
                  <a:pt x="63637" y="152785"/>
                </a:lnTo>
                <a:cubicBezTo>
                  <a:pt x="70681" y="152785"/>
                  <a:pt x="76372" y="147094"/>
                  <a:pt x="76372" y="140049"/>
                </a:cubicBezTo>
                <a:cubicBezTo>
                  <a:pt x="76372" y="133005"/>
                  <a:pt x="70681" y="127314"/>
                  <a:pt x="63637" y="127314"/>
                </a:cubicBezTo>
                <a:lnTo>
                  <a:pt x="12735" y="127354"/>
                </a:lnTo>
                <a:cubicBezTo>
                  <a:pt x="9353" y="127354"/>
                  <a:pt x="6089" y="128707"/>
                  <a:pt x="3701" y="131135"/>
                </a:cubicBezTo>
                <a:cubicBezTo>
                  <a:pt x="1313" y="133562"/>
                  <a:pt x="-40" y="136786"/>
                  <a:pt x="0" y="140209"/>
                </a:cubicBezTo>
                <a:lnTo>
                  <a:pt x="398" y="190752"/>
                </a:lnTo>
                <a:cubicBezTo>
                  <a:pt x="438" y="197796"/>
                  <a:pt x="6208" y="203448"/>
                  <a:pt x="13253" y="203368"/>
                </a:cubicBezTo>
                <a:cubicBezTo>
                  <a:pt x="20297" y="203288"/>
                  <a:pt x="25948" y="197558"/>
                  <a:pt x="25869" y="190513"/>
                </a:cubicBezTo>
                <a:lnTo>
                  <a:pt x="25710" y="170017"/>
                </a:lnTo>
                <a:lnTo>
                  <a:pt x="29968" y="174037"/>
                </a:lnTo>
                <a:cubicBezTo>
                  <a:pt x="48394" y="192384"/>
                  <a:pt x="73825" y="203766"/>
                  <a:pt x="101883" y="203766"/>
                </a:cubicBezTo>
                <a:cubicBezTo>
                  <a:pt x="153222" y="203766"/>
                  <a:pt x="195687" y="165799"/>
                  <a:pt x="202731" y="116409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58" name="Text 55"/>
          <p:cNvSpPr/>
          <p:nvPr/>
        </p:nvSpPr>
        <p:spPr>
          <a:xfrm>
            <a:off x="4732974" y="5707294"/>
            <a:ext cx="1502774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正向循环</a:t>
            </a:r>
            <a:endParaRPr lang="en-US" sz="12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9" name="Text 56"/>
          <p:cNvSpPr/>
          <p:nvPr/>
        </p:nvSpPr>
        <p:spPr>
          <a:xfrm>
            <a:off x="4733925" y="6018530"/>
            <a:ext cx="3013075" cy="30607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优质要素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组合形成飞轮效应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8124825" y="6182360"/>
            <a:ext cx="4871085" cy="679450"/>
          </a:xfrm>
          <a:custGeom>
            <a:avLst/>
            <a:gdLst/>
            <a:ahLst/>
            <a:cxnLst/>
            <a:rect l="l" t="t" r="r" b="b"/>
            <a:pathLst>
              <a:path w="3727220" h="679220">
                <a:moveTo>
                  <a:pt x="33961" y="0"/>
                </a:moveTo>
                <a:lnTo>
                  <a:pt x="3659298" y="0"/>
                </a:lnTo>
                <a:cubicBezTo>
                  <a:pt x="3696810" y="0"/>
                  <a:pt x="3727220" y="30410"/>
                  <a:pt x="3727220" y="67922"/>
                </a:cubicBezTo>
                <a:lnTo>
                  <a:pt x="3727220" y="611298"/>
                </a:lnTo>
                <a:cubicBezTo>
                  <a:pt x="3727220" y="648810"/>
                  <a:pt x="3696810" y="679220"/>
                  <a:pt x="3659298" y="679220"/>
                </a:cubicBez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20000"/>
                </a:srgbClr>
              </a:gs>
              <a:gs pos="100000">
                <a:srgbClr val="000000">
                  <a:alpha val="0"/>
                </a:srgbClr>
              </a:gs>
            </a:gsLst>
            <a:lin ang="0" scaled="1"/>
          </a:gradFill>
        </p:spPr>
      </p:sp>
      <p:sp>
        <p:nvSpPr>
          <p:cNvPr id="61" name="Shape 58"/>
          <p:cNvSpPr/>
          <p:nvPr/>
        </p:nvSpPr>
        <p:spPr>
          <a:xfrm>
            <a:off x="8108307" y="5707340"/>
            <a:ext cx="33961" cy="679220"/>
          </a:xfrm>
          <a:custGeom>
            <a:avLst/>
            <a:gdLst/>
            <a:ahLst/>
            <a:cxnLst/>
            <a:rect l="l" t="t" r="r" b="b"/>
            <a:pathLst>
              <a:path w="33961" h="679220">
                <a:moveTo>
                  <a:pt x="33961" y="0"/>
                </a:moveTo>
                <a:lnTo>
                  <a:pt x="33961" y="0"/>
                </a:lnTo>
                <a:lnTo>
                  <a:pt x="33961" y="679220"/>
                </a:lnTo>
                <a:lnTo>
                  <a:pt x="33961" y="679220"/>
                </a:lnTo>
                <a:cubicBezTo>
                  <a:pt x="15205" y="679220"/>
                  <a:pt x="0" y="664015"/>
                  <a:pt x="0" y="645259"/>
                </a:cubicBezTo>
                <a:lnTo>
                  <a:pt x="0" y="33961"/>
                </a:lnTo>
                <a:cubicBezTo>
                  <a:pt x="0" y="15205"/>
                  <a:pt x="15205" y="0"/>
                  <a:pt x="33961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62" name="Shape 59"/>
          <p:cNvSpPr/>
          <p:nvPr/>
        </p:nvSpPr>
        <p:spPr>
          <a:xfrm>
            <a:off x="8286602" y="5945067"/>
            <a:ext cx="203766" cy="203766"/>
          </a:xfrm>
          <a:custGeom>
            <a:avLst/>
            <a:gdLst/>
            <a:ahLst/>
            <a:cxnLst/>
            <a:rect l="l" t="t" r="r" b="b"/>
            <a:pathLst>
              <a:path w="203766" h="203766">
                <a:moveTo>
                  <a:pt x="25471" y="25471"/>
                </a:moveTo>
                <a:cubicBezTo>
                  <a:pt x="25471" y="18426"/>
                  <a:pt x="19780" y="12735"/>
                  <a:pt x="12735" y="12735"/>
                </a:cubicBezTo>
                <a:cubicBezTo>
                  <a:pt x="5691" y="12735"/>
                  <a:pt x="0" y="18426"/>
                  <a:pt x="0" y="25471"/>
                </a:cubicBezTo>
                <a:lnTo>
                  <a:pt x="0" y="159192"/>
                </a:lnTo>
                <a:cubicBezTo>
                  <a:pt x="0" y="176783"/>
                  <a:pt x="14248" y="191031"/>
                  <a:pt x="31838" y="191031"/>
                </a:cubicBezTo>
                <a:lnTo>
                  <a:pt x="191031" y="191031"/>
                </a:lnTo>
                <a:cubicBezTo>
                  <a:pt x="198075" y="191031"/>
                  <a:pt x="203766" y="185340"/>
                  <a:pt x="203766" y="178295"/>
                </a:cubicBezTo>
                <a:cubicBezTo>
                  <a:pt x="203766" y="171251"/>
                  <a:pt x="198075" y="165560"/>
                  <a:pt x="191031" y="165560"/>
                </a:cubicBezTo>
                <a:lnTo>
                  <a:pt x="31838" y="165560"/>
                </a:lnTo>
                <a:cubicBezTo>
                  <a:pt x="28336" y="165560"/>
                  <a:pt x="25471" y="162694"/>
                  <a:pt x="25471" y="159192"/>
                </a:cubicBezTo>
                <a:lnTo>
                  <a:pt x="25471" y="25471"/>
                </a:lnTo>
                <a:close/>
                <a:moveTo>
                  <a:pt x="187290" y="59936"/>
                </a:moveTo>
                <a:cubicBezTo>
                  <a:pt x="192264" y="54961"/>
                  <a:pt x="192264" y="46882"/>
                  <a:pt x="187290" y="41907"/>
                </a:cubicBezTo>
                <a:cubicBezTo>
                  <a:pt x="182315" y="36933"/>
                  <a:pt x="174236" y="36933"/>
                  <a:pt x="169261" y="41907"/>
                </a:cubicBezTo>
                <a:lnTo>
                  <a:pt x="127354" y="83854"/>
                </a:lnTo>
                <a:lnTo>
                  <a:pt x="104510" y="61050"/>
                </a:lnTo>
                <a:cubicBezTo>
                  <a:pt x="99535" y="56075"/>
                  <a:pt x="91456" y="56075"/>
                  <a:pt x="86481" y="61050"/>
                </a:cubicBezTo>
                <a:lnTo>
                  <a:pt x="48275" y="99256"/>
                </a:lnTo>
                <a:cubicBezTo>
                  <a:pt x="43300" y="104231"/>
                  <a:pt x="43300" y="112310"/>
                  <a:pt x="48275" y="117285"/>
                </a:cubicBezTo>
                <a:cubicBezTo>
                  <a:pt x="53250" y="122260"/>
                  <a:pt x="61329" y="122260"/>
                  <a:pt x="66304" y="117285"/>
                </a:cubicBezTo>
                <a:lnTo>
                  <a:pt x="95515" y="88073"/>
                </a:lnTo>
                <a:lnTo>
                  <a:pt x="118359" y="110917"/>
                </a:lnTo>
                <a:cubicBezTo>
                  <a:pt x="123334" y="115892"/>
                  <a:pt x="131413" y="115892"/>
                  <a:pt x="136388" y="110917"/>
                </a:cubicBezTo>
                <a:lnTo>
                  <a:pt x="187329" y="59976"/>
                </a:lnTo>
                <a:close/>
              </a:path>
            </a:pathLst>
          </a:custGeom>
          <a:solidFill>
            <a:srgbClr val="4A5568"/>
          </a:solidFill>
        </p:spPr>
      </p:sp>
      <p:sp>
        <p:nvSpPr>
          <p:cNvPr id="63" name="Text 60"/>
          <p:cNvSpPr/>
          <p:nvPr/>
        </p:nvSpPr>
        <p:spPr>
          <a:xfrm>
            <a:off x="8617722" y="5843184"/>
            <a:ext cx="1494284" cy="2377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持续突破</a:t>
            </a:r>
            <a:endParaRPr lang="en-US" sz="12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4" name="Text 61"/>
          <p:cNvSpPr/>
          <p:nvPr/>
        </p:nvSpPr>
        <p:spPr>
          <a:xfrm>
            <a:off x="8617585" y="5781040"/>
            <a:ext cx="3129280" cy="8204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三要素协同推动AI能力跃升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65" name="图片 64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6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440897" y="1108282"/>
            <a:ext cx="396488" cy="396488"/>
          </a:xfrm>
          <a:custGeom>
            <a:avLst/>
            <a:gdLst/>
            <a:ahLst/>
            <a:cxnLst/>
            <a:rect l="l" t="t" r="r" b="b"/>
            <a:pathLst>
              <a:path w="396488" h="396488">
                <a:moveTo>
                  <a:pt x="66083" y="0"/>
                </a:moveTo>
                <a:lnTo>
                  <a:pt x="330405" y="0"/>
                </a:lnTo>
                <a:cubicBezTo>
                  <a:pt x="366902" y="0"/>
                  <a:pt x="396488" y="29586"/>
                  <a:pt x="396488" y="66083"/>
                </a:cubicBezTo>
                <a:lnTo>
                  <a:pt x="396488" y="330405"/>
                </a:lnTo>
                <a:cubicBezTo>
                  <a:pt x="396488" y="366902"/>
                  <a:pt x="366902" y="396488"/>
                  <a:pt x="330405" y="396488"/>
                </a:cubicBezTo>
                <a:lnTo>
                  <a:pt x="66083" y="396488"/>
                </a:lnTo>
                <a:cubicBezTo>
                  <a:pt x="29586" y="396488"/>
                  <a:pt x="0" y="366902"/>
                  <a:pt x="0" y="330405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" name="Shape 2"/>
          <p:cNvSpPr/>
          <p:nvPr/>
        </p:nvSpPr>
        <p:spPr>
          <a:xfrm>
            <a:off x="556539" y="1223924"/>
            <a:ext cx="165203" cy="165203"/>
          </a:xfrm>
          <a:custGeom>
            <a:avLst/>
            <a:gdLst/>
            <a:ahLst/>
            <a:cxnLst/>
            <a:rect l="l" t="t" r="r" b="b"/>
            <a:pathLst>
              <a:path w="165203" h="165203">
                <a:moveTo>
                  <a:pt x="21263" y="73728"/>
                </a:moveTo>
                <a:cubicBezTo>
                  <a:pt x="25555" y="43721"/>
                  <a:pt x="51400" y="20650"/>
                  <a:pt x="82602" y="20650"/>
                </a:cubicBezTo>
                <a:cubicBezTo>
                  <a:pt x="99703" y="20650"/>
                  <a:pt x="115191" y="27588"/>
                  <a:pt x="126419" y="38784"/>
                </a:cubicBezTo>
                <a:cubicBezTo>
                  <a:pt x="126484" y="38849"/>
                  <a:pt x="126548" y="38913"/>
                  <a:pt x="126613" y="38978"/>
                </a:cubicBezTo>
                <a:lnTo>
                  <a:pt x="129065" y="41301"/>
                </a:lnTo>
                <a:lnTo>
                  <a:pt x="113610" y="41301"/>
                </a:lnTo>
                <a:cubicBezTo>
                  <a:pt x="107898" y="41301"/>
                  <a:pt x="103284" y="45915"/>
                  <a:pt x="103284" y="51626"/>
                </a:cubicBezTo>
                <a:cubicBezTo>
                  <a:pt x="103284" y="57337"/>
                  <a:pt x="107898" y="61951"/>
                  <a:pt x="113610" y="61951"/>
                </a:cubicBezTo>
                <a:lnTo>
                  <a:pt x="154910" y="61951"/>
                </a:lnTo>
                <a:cubicBezTo>
                  <a:pt x="160621" y="61951"/>
                  <a:pt x="165236" y="57337"/>
                  <a:pt x="165236" y="51626"/>
                </a:cubicBezTo>
                <a:lnTo>
                  <a:pt x="165236" y="10325"/>
                </a:lnTo>
                <a:cubicBezTo>
                  <a:pt x="165236" y="4614"/>
                  <a:pt x="160621" y="0"/>
                  <a:pt x="154910" y="0"/>
                </a:cubicBezTo>
                <a:cubicBezTo>
                  <a:pt x="149199" y="0"/>
                  <a:pt x="144585" y="4614"/>
                  <a:pt x="144585" y="10325"/>
                </a:cubicBezTo>
                <a:lnTo>
                  <a:pt x="144585" y="27555"/>
                </a:lnTo>
                <a:lnTo>
                  <a:pt x="140939" y="24103"/>
                </a:lnTo>
                <a:cubicBezTo>
                  <a:pt x="126000" y="9228"/>
                  <a:pt x="105349" y="0"/>
                  <a:pt x="82602" y="0"/>
                </a:cubicBezTo>
                <a:cubicBezTo>
                  <a:pt x="40978" y="0"/>
                  <a:pt x="6550" y="30782"/>
                  <a:pt x="839" y="70824"/>
                </a:cubicBezTo>
                <a:cubicBezTo>
                  <a:pt x="32" y="76471"/>
                  <a:pt x="3936" y="81698"/>
                  <a:pt x="9583" y="82505"/>
                </a:cubicBezTo>
                <a:cubicBezTo>
                  <a:pt x="15230" y="83311"/>
                  <a:pt x="20457" y="79375"/>
                  <a:pt x="21263" y="73761"/>
                </a:cubicBezTo>
                <a:close/>
                <a:moveTo>
                  <a:pt x="164364" y="94379"/>
                </a:moveTo>
                <a:cubicBezTo>
                  <a:pt x="165171" y="88732"/>
                  <a:pt x="161235" y="83505"/>
                  <a:pt x="155620" y="82698"/>
                </a:cubicBezTo>
                <a:cubicBezTo>
                  <a:pt x="150006" y="81892"/>
                  <a:pt x="144746" y="85828"/>
                  <a:pt x="143940" y="91443"/>
                </a:cubicBezTo>
                <a:cubicBezTo>
                  <a:pt x="139648" y="121450"/>
                  <a:pt x="113803" y="144521"/>
                  <a:pt x="82602" y="144521"/>
                </a:cubicBezTo>
                <a:cubicBezTo>
                  <a:pt x="65501" y="144521"/>
                  <a:pt x="50013" y="137583"/>
                  <a:pt x="38784" y="126387"/>
                </a:cubicBezTo>
                <a:cubicBezTo>
                  <a:pt x="38720" y="126322"/>
                  <a:pt x="38655" y="126258"/>
                  <a:pt x="38590" y="126193"/>
                </a:cubicBezTo>
                <a:lnTo>
                  <a:pt x="36138" y="123870"/>
                </a:lnTo>
                <a:lnTo>
                  <a:pt x="51594" y="123870"/>
                </a:lnTo>
                <a:cubicBezTo>
                  <a:pt x="57305" y="123870"/>
                  <a:pt x="61919" y="119256"/>
                  <a:pt x="61919" y="113545"/>
                </a:cubicBezTo>
                <a:cubicBezTo>
                  <a:pt x="61919" y="107834"/>
                  <a:pt x="57305" y="103220"/>
                  <a:pt x="51594" y="103220"/>
                </a:cubicBezTo>
                <a:lnTo>
                  <a:pt x="10325" y="103252"/>
                </a:lnTo>
                <a:cubicBezTo>
                  <a:pt x="7583" y="103252"/>
                  <a:pt x="4937" y="104349"/>
                  <a:pt x="3001" y="106317"/>
                </a:cubicBezTo>
                <a:cubicBezTo>
                  <a:pt x="1065" y="108286"/>
                  <a:pt x="-32" y="110899"/>
                  <a:pt x="0" y="113674"/>
                </a:cubicBezTo>
                <a:lnTo>
                  <a:pt x="323" y="154652"/>
                </a:lnTo>
                <a:cubicBezTo>
                  <a:pt x="355" y="160363"/>
                  <a:pt x="5034" y="164945"/>
                  <a:pt x="10745" y="164881"/>
                </a:cubicBezTo>
                <a:cubicBezTo>
                  <a:pt x="16456" y="164816"/>
                  <a:pt x="21038" y="160170"/>
                  <a:pt x="20973" y="154459"/>
                </a:cubicBezTo>
                <a:lnTo>
                  <a:pt x="20844" y="137841"/>
                </a:lnTo>
                <a:lnTo>
                  <a:pt x="24296" y="141100"/>
                </a:lnTo>
                <a:cubicBezTo>
                  <a:pt x="39236" y="155975"/>
                  <a:pt x="59854" y="165203"/>
                  <a:pt x="82602" y="165203"/>
                </a:cubicBezTo>
                <a:cubicBezTo>
                  <a:pt x="124225" y="165203"/>
                  <a:pt x="158653" y="134421"/>
                  <a:pt x="164364" y="94379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6" name="Text 3"/>
          <p:cNvSpPr/>
          <p:nvPr/>
        </p:nvSpPr>
        <p:spPr>
          <a:xfrm>
            <a:off x="899062" y="1108282"/>
            <a:ext cx="4559610" cy="39648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12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未来展望：AI的无限可能</a:t>
            </a:r>
            <a:endParaRPr lang="en-US" sz="312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54842" y="1551801"/>
            <a:ext cx="925138" cy="33041"/>
          </a:xfrm>
          <a:custGeom>
            <a:avLst/>
            <a:gdLst/>
            <a:ahLst/>
            <a:cxnLst/>
            <a:rect l="l" t="t" r="r" b="b"/>
            <a:pathLst>
              <a:path w="925138" h="33041">
                <a:moveTo>
                  <a:pt x="0" y="0"/>
                </a:moveTo>
                <a:lnTo>
                  <a:pt x="925138" y="0"/>
                </a:lnTo>
                <a:lnTo>
                  <a:pt x="925138" y="33041"/>
                </a:lnTo>
                <a:lnTo>
                  <a:pt x="0" y="3304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8" name="Shape 5"/>
          <p:cNvSpPr/>
          <p:nvPr/>
        </p:nvSpPr>
        <p:spPr>
          <a:xfrm>
            <a:off x="262890" y="1577975"/>
            <a:ext cx="5683250" cy="2476500"/>
          </a:xfrm>
          <a:custGeom>
            <a:avLst/>
            <a:gdLst/>
            <a:ahLst/>
            <a:cxnLst/>
            <a:rect l="l" t="t" r="r" b="b"/>
            <a:pathLst>
              <a:path w="5682992" h="2610211">
                <a:moveTo>
                  <a:pt x="99110" y="0"/>
                </a:moveTo>
                <a:lnTo>
                  <a:pt x="5583882" y="0"/>
                </a:lnTo>
                <a:cubicBezTo>
                  <a:pt x="5638619" y="0"/>
                  <a:pt x="5682992" y="44373"/>
                  <a:pt x="5682992" y="99110"/>
                </a:cubicBezTo>
                <a:lnTo>
                  <a:pt x="5682992" y="2511102"/>
                </a:lnTo>
                <a:cubicBezTo>
                  <a:pt x="5682992" y="2565838"/>
                  <a:pt x="5638619" y="2610211"/>
                  <a:pt x="5583882" y="2610211"/>
                </a:cubicBezTo>
                <a:lnTo>
                  <a:pt x="99110" y="2610211"/>
                </a:lnTo>
                <a:cubicBezTo>
                  <a:pt x="44373" y="2610211"/>
                  <a:pt x="0" y="2565838"/>
                  <a:pt x="0" y="2511102"/>
                </a:cubicBezTo>
                <a:lnTo>
                  <a:pt x="0" y="99110"/>
                </a:lnTo>
                <a:cubicBezTo>
                  <a:pt x="0" y="44373"/>
                  <a:pt x="44373" y="0"/>
                  <a:pt x="9911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30000"/>
                </a:srgbClr>
              </a:gs>
              <a:gs pos="100000">
                <a:srgbClr val="5F9EAC">
                  <a:alpha val="10000"/>
                </a:srgbClr>
              </a:gs>
            </a:gsLst>
            <a:lin ang="270000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403524" y="1584382"/>
            <a:ext cx="396488" cy="396488"/>
          </a:xfrm>
          <a:custGeom>
            <a:avLst/>
            <a:gdLst/>
            <a:ahLst/>
            <a:cxnLst/>
            <a:rect l="l" t="t" r="r" b="b"/>
            <a:pathLst>
              <a:path w="396488" h="396488">
                <a:moveTo>
                  <a:pt x="198244" y="0"/>
                </a:moveTo>
                <a:lnTo>
                  <a:pt x="198244" y="0"/>
                </a:lnTo>
                <a:cubicBezTo>
                  <a:pt x="307658" y="0"/>
                  <a:pt x="396488" y="88830"/>
                  <a:pt x="396488" y="198244"/>
                </a:cubicBezTo>
                <a:lnTo>
                  <a:pt x="396488" y="198244"/>
                </a:lnTo>
                <a:cubicBezTo>
                  <a:pt x="396488" y="307658"/>
                  <a:pt x="307658" y="396488"/>
                  <a:pt x="198244" y="396488"/>
                </a:cubicBezTo>
                <a:lnTo>
                  <a:pt x="198244" y="396488"/>
                </a:lnTo>
                <a:cubicBezTo>
                  <a:pt x="88830" y="396488"/>
                  <a:pt x="0" y="307658"/>
                  <a:pt x="0" y="198244"/>
                </a:cubicBezTo>
                <a:lnTo>
                  <a:pt x="0" y="198244"/>
                </a:lnTo>
                <a:cubicBezTo>
                  <a:pt x="0" y="88830"/>
                  <a:pt x="88830" y="0"/>
                  <a:pt x="198244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0" name="Shape 7"/>
          <p:cNvSpPr/>
          <p:nvPr/>
        </p:nvSpPr>
        <p:spPr>
          <a:xfrm>
            <a:off x="519167" y="1700024"/>
            <a:ext cx="165203" cy="165203"/>
          </a:xfrm>
          <a:custGeom>
            <a:avLst/>
            <a:gdLst/>
            <a:ahLst/>
            <a:cxnLst/>
            <a:rect l="l" t="t" r="r" b="b"/>
            <a:pathLst>
              <a:path w="165203" h="165203">
                <a:moveTo>
                  <a:pt x="38720" y="18069"/>
                </a:moveTo>
                <a:cubicBezTo>
                  <a:pt x="38720" y="8099"/>
                  <a:pt x="46818" y="0"/>
                  <a:pt x="56789" y="0"/>
                </a:cubicBezTo>
                <a:lnTo>
                  <a:pt x="64533" y="0"/>
                </a:lnTo>
                <a:cubicBezTo>
                  <a:pt x="70244" y="0"/>
                  <a:pt x="74858" y="4614"/>
                  <a:pt x="74858" y="10325"/>
                </a:cubicBezTo>
                <a:lnTo>
                  <a:pt x="74858" y="154878"/>
                </a:lnTo>
                <a:cubicBezTo>
                  <a:pt x="74858" y="160589"/>
                  <a:pt x="70244" y="165203"/>
                  <a:pt x="64533" y="165203"/>
                </a:cubicBezTo>
                <a:lnTo>
                  <a:pt x="54207" y="165203"/>
                </a:lnTo>
                <a:cubicBezTo>
                  <a:pt x="44592" y="165203"/>
                  <a:pt x="36493" y="158621"/>
                  <a:pt x="34202" y="149715"/>
                </a:cubicBezTo>
                <a:cubicBezTo>
                  <a:pt x="33976" y="149715"/>
                  <a:pt x="33783" y="149715"/>
                  <a:pt x="33557" y="149715"/>
                </a:cubicBezTo>
                <a:cubicBezTo>
                  <a:pt x="19295" y="149715"/>
                  <a:pt x="7744" y="138164"/>
                  <a:pt x="7744" y="123902"/>
                </a:cubicBezTo>
                <a:cubicBezTo>
                  <a:pt x="7744" y="118095"/>
                  <a:pt x="9680" y="112738"/>
                  <a:pt x="12907" y="108415"/>
                </a:cubicBezTo>
                <a:cubicBezTo>
                  <a:pt x="6647" y="103704"/>
                  <a:pt x="2581" y="96218"/>
                  <a:pt x="2581" y="87764"/>
                </a:cubicBezTo>
                <a:cubicBezTo>
                  <a:pt x="2581" y="77794"/>
                  <a:pt x="8260" y="69114"/>
                  <a:pt x="16520" y="64823"/>
                </a:cubicBezTo>
                <a:cubicBezTo>
                  <a:pt x="14229" y="60951"/>
                  <a:pt x="12907" y="56434"/>
                  <a:pt x="12907" y="51626"/>
                </a:cubicBezTo>
                <a:cubicBezTo>
                  <a:pt x="12907" y="37364"/>
                  <a:pt x="24458" y="25813"/>
                  <a:pt x="38720" y="25813"/>
                </a:cubicBezTo>
                <a:lnTo>
                  <a:pt x="38720" y="18069"/>
                </a:lnTo>
                <a:close/>
                <a:moveTo>
                  <a:pt x="126484" y="18069"/>
                </a:moveTo>
                <a:lnTo>
                  <a:pt x="126484" y="25813"/>
                </a:lnTo>
                <a:cubicBezTo>
                  <a:pt x="140745" y="25813"/>
                  <a:pt x="152297" y="37364"/>
                  <a:pt x="152297" y="51626"/>
                </a:cubicBezTo>
                <a:cubicBezTo>
                  <a:pt x="152297" y="56466"/>
                  <a:pt x="150974" y="60983"/>
                  <a:pt x="148683" y="64823"/>
                </a:cubicBezTo>
                <a:cubicBezTo>
                  <a:pt x="156975" y="69114"/>
                  <a:pt x="162622" y="77762"/>
                  <a:pt x="162622" y="87764"/>
                </a:cubicBezTo>
                <a:cubicBezTo>
                  <a:pt x="162622" y="96218"/>
                  <a:pt x="158556" y="103704"/>
                  <a:pt x="152297" y="108415"/>
                </a:cubicBezTo>
                <a:cubicBezTo>
                  <a:pt x="155523" y="112738"/>
                  <a:pt x="157459" y="118095"/>
                  <a:pt x="157459" y="123902"/>
                </a:cubicBezTo>
                <a:cubicBezTo>
                  <a:pt x="157459" y="138164"/>
                  <a:pt x="145908" y="149715"/>
                  <a:pt x="131646" y="149715"/>
                </a:cubicBezTo>
                <a:cubicBezTo>
                  <a:pt x="131420" y="149715"/>
                  <a:pt x="131227" y="149715"/>
                  <a:pt x="131001" y="149715"/>
                </a:cubicBezTo>
                <a:cubicBezTo>
                  <a:pt x="128710" y="158621"/>
                  <a:pt x="120611" y="165203"/>
                  <a:pt x="110996" y="165203"/>
                </a:cubicBezTo>
                <a:lnTo>
                  <a:pt x="100671" y="165203"/>
                </a:lnTo>
                <a:cubicBezTo>
                  <a:pt x="94960" y="165203"/>
                  <a:pt x="90346" y="160589"/>
                  <a:pt x="90346" y="154878"/>
                </a:cubicBezTo>
                <a:lnTo>
                  <a:pt x="90346" y="10325"/>
                </a:lnTo>
                <a:cubicBezTo>
                  <a:pt x="90346" y="4614"/>
                  <a:pt x="94960" y="0"/>
                  <a:pt x="100671" y="0"/>
                </a:cubicBezTo>
                <a:lnTo>
                  <a:pt x="108415" y="0"/>
                </a:lnTo>
                <a:cubicBezTo>
                  <a:pt x="118385" y="0"/>
                  <a:pt x="126484" y="8099"/>
                  <a:pt x="126484" y="18069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11" name="Text 8"/>
          <p:cNvSpPr/>
          <p:nvPr/>
        </p:nvSpPr>
        <p:spPr>
          <a:xfrm>
            <a:off x="899134" y="1650463"/>
            <a:ext cx="2023740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通用人工智能（AGI）</a:t>
            </a:r>
            <a:endParaRPr lang="en-US" sz="15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403524" y="2079992"/>
            <a:ext cx="5468228" cy="4295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从专用AI向</a:t>
            </a:r>
            <a:r>
              <a:rPr lang="en-US" sz="12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通用人工智能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迈进，具备跨领域学习、推理与创造能力，像人类一样灵活应对各种任务。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Shape 10"/>
          <p:cNvSpPr/>
          <p:nvPr/>
        </p:nvSpPr>
        <p:spPr>
          <a:xfrm>
            <a:off x="403524" y="2608642"/>
            <a:ext cx="5402146" cy="619512"/>
          </a:xfrm>
          <a:custGeom>
            <a:avLst/>
            <a:gdLst/>
            <a:ahLst/>
            <a:cxnLst/>
            <a:rect l="l" t="t" r="r" b="b"/>
            <a:pathLst>
              <a:path w="5402146" h="619512">
                <a:moveTo>
                  <a:pt x="66083" y="0"/>
                </a:moveTo>
                <a:lnTo>
                  <a:pt x="5336063" y="0"/>
                </a:lnTo>
                <a:cubicBezTo>
                  <a:pt x="5372560" y="0"/>
                  <a:pt x="5402146" y="29587"/>
                  <a:pt x="5402146" y="66083"/>
                </a:cubicBezTo>
                <a:lnTo>
                  <a:pt x="5402146" y="553429"/>
                </a:lnTo>
                <a:cubicBezTo>
                  <a:pt x="5402146" y="589926"/>
                  <a:pt x="5372560" y="619512"/>
                  <a:pt x="5336063" y="619512"/>
                </a:cubicBezTo>
                <a:lnTo>
                  <a:pt x="66083" y="619512"/>
                </a:lnTo>
                <a:cubicBezTo>
                  <a:pt x="29611" y="619512"/>
                  <a:pt x="0" y="589901"/>
                  <a:pt x="0" y="553429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4" name="Shape 11"/>
          <p:cNvSpPr/>
          <p:nvPr/>
        </p:nvSpPr>
        <p:spPr>
          <a:xfrm>
            <a:off x="519167" y="2740805"/>
            <a:ext cx="132163" cy="132163"/>
          </a:xfrm>
          <a:custGeom>
            <a:avLst/>
            <a:gdLst/>
            <a:ahLst/>
            <a:cxnLst/>
            <a:rect l="l" t="t" r="r" b="b"/>
            <a:pathLst>
              <a:path w="132163" h="132163">
                <a:moveTo>
                  <a:pt x="132163" y="24780"/>
                </a:moveTo>
                <a:cubicBezTo>
                  <a:pt x="132163" y="37739"/>
                  <a:pt x="116907" y="57073"/>
                  <a:pt x="110325" y="64791"/>
                </a:cubicBezTo>
                <a:cubicBezTo>
                  <a:pt x="109344" y="65926"/>
                  <a:pt x="107898" y="66365"/>
                  <a:pt x="106582" y="66081"/>
                </a:cubicBezTo>
                <a:lnTo>
                  <a:pt x="82602" y="66081"/>
                </a:lnTo>
                <a:cubicBezTo>
                  <a:pt x="78033" y="66081"/>
                  <a:pt x="74341" y="69773"/>
                  <a:pt x="74341" y="74341"/>
                </a:cubicBezTo>
                <a:cubicBezTo>
                  <a:pt x="74341" y="78910"/>
                  <a:pt x="78033" y="82602"/>
                  <a:pt x="82602" y="82602"/>
                </a:cubicBezTo>
                <a:lnTo>
                  <a:pt x="107382" y="82602"/>
                </a:lnTo>
                <a:cubicBezTo>
                  <a:pt x="121063" y="82602"/>
                  <a:pt x="132163" y="93701"/>
                  <a:pt x="132163" y="107382"/>
                </a:cubicBezTo>
                <a:cubicBezTo>
                  <a:pt x="132163" y="121063"/>
                  <a:pt x="121063" y="132163"/>
                  <a:pt x="107382" y="132163"/>
                </a:cubicBezTo>
                <a:lnTo>
                  <a:pt x="36035" y="132163"/>
                </a:lnTo>
                <a:cubicBezTo>
                  <a:pt x="38281" y="129607"/>
                  <a:pt x="41017" y="126329"/>
                  <a:pt x="43779" y="122663"/>
                </a:cubicBezTo>
                <a:cubicBezTo>
                  <a:pt x="45405" y="120495"/>
                  <a:pt x="47083" y="118120"/>
                  <a:pt x="48683" y="115642"/>
                </a:cubicBezTo>
                <a:lnTo>
                  <a:pt x="107382" y="115642"/>
                </a:lnTo>
                <a:cubicBezTo>
                  <a:pt x="111951" y="115642"/>
                  <a:pt x="115642" y="111951"/>
                  <a:pt x="115642" y="107382"/>
                </a:cubicBezTo>
                <a:cubicBezTo>
                  <a:pt x="115642" y="102813"/>
                  <a:pt x="111951" y="99122"/>
                  <a:pt x="107382" y="99122"/>
                </a:cubicBezTo>
                <a:lnTo>
                  <a:pt x="82602" y="99122"/>
                </a:lnTo>
                <a:cubicBezTo>
                  <a:pt x="68921" y="99122"/>
                  <a:pt x="57821" y="88022"/>
                  <a:pt x="57821" y="74341"/>
                </a:cubicBezTo>
                <a:cubicBezTo>
                  <a:pt x="57821" y="60661"/>
                  <a:pt x="68921" y="49561"/>
                  <a:pt x="82602" y="49561"/>
                </a:cubicBezTo>
                <a:lnTo>
                  <a:pt x="92875" y="49561"/>
                </a:lnTo>
                <a:cubicBezTo>
                  <a:pt x="87454" y="41430"/>
                  <a:pt x="82602" y="32086"/>
                  <a:pt x="82602" y="24780"/>
                </a:cubicBezTo>
                <a:cubicBezTo>
                  <a:pt x="82602" y="11100"/>
                  <a:pt x="93701" y="0"/>
                  <a:pt x="107382" y="0"/>
                </a:cubicBezTo>
                <a:cubicBezTo>
                  <a:pt x="121063" y="0"/>
                  <a:pt x="132163" y="11100"/>
                  <a:pt x="132163" y="24780"/>
                </a:cubicBezTo>
                <a:close/>
                <a:moveTo>
                  <a:pt x="30227" y="126251"/>
                </a:moveTo>
                <a:cubicBezTo>
                  <a:pt x="29246" y="127361"/>
                  <a:pt x="28368" y="128342"/>
                  <a:pt x="27620" y="129168"/>
                </a:cubicBezTo>
                <a:lnTo>
                  <a:pt x="27155" y="129685"/>
                </a:lnTo>
                <a:lnTo>
                  <a:pt x="27104" y="129633"/>
                </a:lnTo>
                <a:cubicBezTo>
                  <a:pt x="25555" y="130820"/>
                  <a:pt x="23335" y="130665"/>
                  <a:pt x="21941" y="129168"/>
                </a:cubicBezTo>
                <a:cubicBezTo>
                  <a:pt x="15436" y="122096"/>
                  <a:pt x="0" y="103897"/>
                  <a:pt x="0" y="90862"/>
                </a:cubicBezTo>
                <a:cubicBezTo>
                  <a:pt x="0" y="77181"/>
                  <a:pt x="11100" y="66081"/>
                  <a:pt x="24780" y="66081"/>
                </a:cubicBezTo>
                <a:cubicBezTo>
                  <a:pt x="38461" y="66081"/>
                  <a:pt x="49561" y="77181"/>
                  <a:pt x="49561" y="90862"/>
                </a:cubicBezTo>
                <a:cubicBezTo>
                  <a:pt x="49561" y="98606"/>
                  <a:pt x="44114" y="108157"/>
                  <a:pt x="38332" y="116133"/>
                </a:cubicBezTo>
                <a:cubicBezTo>
                  <a:pt x="35570" y="119927"/>
                  <a:pt x="32731" y="123360"/>
                  <a:pt x="30382" y="126071"/>
                </a:cubicBezTo>
                <a:lnTo>
                  <a:pt x="30227" y="126251"/>
                </a:lnTo>
                <a:close/>
                <a:moveTo>
                  <a:pt x="33041" y="90862"/>
                </a:moveTo>
                <a:cubicBezTo>
                  <a:pt x="33041" y="86303"/>
                  <a:pt x="29339" y="82602"/>
                  <a:pt x="24780" y="82602"/>
                </a:cubicBezTo>
                <a:cubicBezTo>
                  <a:pt x="20222" y="82602"/>
                  <a:pt x="16520" y="86303"/>
                  <a:pt x="16520" y="90862"/>
                </a:cubicBezTo>
                <a:cubicBezTo>
                  <a:pt x="16520" y="95421"/>
                  <a:pt x="20222" y="99122"/>
                  <a:pt x="24780" y="99122"/>
                </a:cubicBezTo>
                <a:cubicBezTo>
                  <a:pt x="29339" y="99122"/>
                  <a:pt x="33041" y="95421"/>
                  <a:pt x="33041" y="90862"/>
                </a:cubicBezTo>
                <a:close/>
                <a:moveTo>
                  <a:pt x="107382" y="33041"/>
                </a:moveTo>
                <a:cubicBezTo>
                  <a:pt x="111941" y="33041"/>
                  <a:pt x="115642" y="29339"/>
                  <a:pt x="115642" y="24780"/>
                </a:cubicBezTo>
                <a:cubicBezTo>
                  <a:pt x="115642" y="20222"/>
                  <a:pt x="111941" y="16520"/>
                  <a:pt x="107382" y="16520"/>
                </a:cubicBezTo>
                <a:cubicBezTo>
                  <a:pt x="102823" y="16520"/>
                  <a:pt x="99122" y="20222"/>
                  <a:pt x="99122" y="24780"/>
                </a:cubicBezTo>
                <a:cubicBezTo>
                  <a:pt x="99122" y="29339"/>
                  <a:pt x="102823" y="33041"/>
                  <a:pt x="107382" y="33041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5" name="Text 12"/>
          <p:cNvSpPr/>
          <p:nvPr/>
        </p:nvSpPr>
        <p:spPr>
          <a:xfrm>
            <a:off x="667850" y="2707764"/>
            <a:ext cx="5104780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发展路径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13"/>
          <p:cNvSpPr/>
          <p:nvPr/>
        </p:nvSpPr>
        <p:spPr>
          <a:xfrm>
            <a:off x="502646" y="2939048"/>
            <a:ext cx="5261724" cy="1899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多模态融合→世界模型→自主决策→通用智能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Shape 14"/>
          <p:cNvSpPr/>
          <p:nvPr/>
        </p:nvSpPr>
        <p:spPr>
          <a:xfrm>
            <a:off x="403524" y="3292170"/>
            <a:ext cx="5402146" cy="619512"/>
          </a:xfrm>
          <a:custGeom>
            <a:avLst/>
            <a:gdLst/>
            <a:ahLst/>
            <a:cxnLst/>
            <a:rect l="l" t="t" r="r" b="b"/>
            <a:pathLst>
              <a:path w="5402146" h="619512">
                <a:moveTo>
                  <a:pt x="66083" y="0"/>
                </a:moveTo>
                <a:lnTo>
                  <a:pt x="5336063" y="0"/>
                </a:lnTo>
                <a:cubicBezTo>
                  <a:pt x="5372560" y="0"/>
                  <a:pt x="5402146" y="29587"/>
                  <a:pt x="5402146" y="66083"/>
                </a:cubicBezTo>
                <a:lnTo>
                  <a:pt x="5402146" y="553429"/>
                </a:lnTo>
                <a:cubicBezTo>
                  <a:pt x="5402146" y="589926"/>
                  <a:pt x="5372560" y="619512"/>
                  <a:pt x="5336063" y="619512"/>
                </a:cubicBezTo>
                <a:lnTo>
                  <a:pt x="66083" y="619512"/>
                </a:lnTo>
                <a:cubicBezTo>
                  <a:pt x="29611" y="619512"/>
                  <a:pt x="0" y="589901"/>
                  <a:pt x="0" y="553429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8" name="Shape 15"/>
          <p:cNvSpPr/>
          <p:nvPr/>
        </p:nvSpPr>
        <p:spPr>
          <a:xfrm>
            <a:off x="519167" y="3424333"/>
            <a:ext cx="132163" cy="132163"/>
          </a:xfrm>
          <a:custGeom>
            <a:avLst/>
            <a:gdLst/>
            <a:ahLst/>
            <a:cxnLst/>
            <a:rect l="l" t="t" r="r" b="b"/>
            <a:pathLst>
              <a:path w="132163" h="132163">
                <a:moveTo>
                  <a:pt x="66081" y="0"/>
                </a:moveTo>
                <a:cubicBezTo>
                  <a:pt x="102553" y="0"/>
                  <a:pt x="132163" y="29610"/>
                  <a:pt x="132163" y="66081"/>
                </a:cubicBezTo>
                <a:cubicBezTo>
                  <a:pt x="132163" y="102553"/>
                  <a:pt x="102553" y="132163"/>
                  <a:pt x="66081" y="132163"/>
                </a:cubicBezTo>
                <a:cubicBezTo>
                  <a:pt x="29610" y="132163"/>
                  <a:pt x="0" y="102553"/>
                  <a:pt x="0" y="66081"/>
                </a:cubicBezTo>
                <a:cubicBezTo>
                  <a:pt x="0" y="29610"/>
                  <a:pt x="29610" y="0"/>
                  <a:pt x="66081" y="0"/>
                </a:cubicBezTo>
                <a:close/>
                <a:moveTo>
                  <a:pt x="59886" y="30976"/>
                </a:moveTo>
                <a:lnTo>
                  <a:pt x="59886" y="66081"/>
                </a:lnTo>
                <a:cubicBezTo>
                  <a:pt x="59886" y="68146"/>
                  <a:pt x="60919" y="70082"/>
                  <a:pt x="62648" y="71244"/>
                </a:cubicBezTo>
                <a:lnTo>
                  <a:pt x="87429" y="87764"/>
                </a:lnTo>
                <a:cubicBezTo>
                  <a:pt x="90268" y="89674"/>
                  <a:pt x="94114" y="88900"/>
                  <a:pt x="96024" y="86035"/>
                </a:cubicBezTo>
                <a:cubicBezTo>
                  <a:pt x="97935" y="83170"/>
                  <a:pt x="97160" y="79349"/>
                  <a:pt x="94295" y="77439"/>
                </a:cubicBezTo>
                <a:lnTo>
                  <a:pt x="72276" y="62777"/>
                </a:lnTo>
                <a:lnTo>
                  <a:pt x="72276" y="30976"/>
                </a:lnTo>
                <a:cubicBezTo>
                  <a:pt x="72276" y="27542"/>
                  <a:pt x="69514" y="24780"/>
                  <a:pt x="66081" y="24780"/>
                </a:cubicBezTo>
                <a:cubicBezTo>
                  <a:pt x="62648" y="24780"/>
                  <a:pt x="59886" y="27542"/>
                  <a:pt x="59886" y="30976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9" name="Text 16"/>
          <p:cNvSpPr/>
          <p:nvPr/>
        </p:nvSpPr>
        <p:spPr>
          <a:xfrm>
            <a:off x="667850" y="3391292"/>
            <a:ext cx="5104780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时间预测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Text 17"/>
          <p:cNvSpPr/>
          <p:nvPr/>
        </p:nvSpPr>
        <p:spPr>
          <a:xfrm>
            <a:off x="502646" y="3622577"/>
            <a:ext cx="5261724" cy="1899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专家预测AGI可能在</a:t>
            </a:r>
            <a:r>
              <a:rPr lang="en-US" sz="1400" b="1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5-20年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内实现，三要素持续进步是关键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Shape 18"/>
          <p:cNvSpPr/>
          <p:nvPr/>
        </p:nvSpPr>
        <p:spPr>
          <a:xfrm>
            <a:off x="262890" y="4344035"/>
            <a:ext cx="5683250" cy="1886585"/>
          </a:xfrm>
          <a:custGeom>
            <a:avLst/>
            <a:gdLst/>
            <a:ahLst/>
            <a:cxnLst/>
            <a:rect l="l" t="t" r="r" b="b"/>
            <a:pathLst>
              <a:path w="5682992" h="2032000">
                <a:moveTo>
                  <a:pt x="99121" y="0"/>
                </a:moveTo>
                <a:lnTo>
                  <a:pt x="5583871" y="0"/>
                </a:lnTo>
                <a:cubicBezTo>
                  <a:pt x="5638614" y="0"/>
                  <a:pt x="5682992" y="44378"/>
                  <a:pt x="5682992" y="99121"/>
                </a:cubicBezTo>
                <a:lnTo>
                  <a:pt x="5682992" y="1932879"/>
                </a:lnTo>
                <a:cubicBezTo>
                  <a:pt x="5682992" y="1987622"/>
                  <a:pt x="5638614" y="2032000"/>
                  <a:pt x="5583871" y="2032000"/>
                </a:cubicBezTo>
                <a:lnTo>
                  <a:pt x="99121" y="2032000"/>
                </a:lnTo>
                <a:cubicBezTo>
                  <a:pt x="44378" y="2032000"/>
                  <a:pt x="0" y="1987622"/>
                  <a:pt x="0" y="1932879"/>
                </a:cubicBezTo>
                <a:lnTo>
                  <a:pt x="0" y="99121"/>
                </a:lnTo>
                <a:cubicBezTo>
                  <a:pt x="0" y="44378"/>
                  <a:pt x="44378" y="0"/>
                  <a:pt x="99121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30000"/>
                </a:srgbClr>
              </a:gs>
              <a:gs pos="100000">
                <a:srgbClr val="D97706">
                  <a:alpha val="10000"/>
                </a:srgbClr>
              </a:gs>
            </a:gsLst>
            <a:lin ang="2700000" scaled="1"/>
          </a:gradFill>
          <a:ln w="25400">
            <a:solidFill>
              <a:srgbClr val="D97706">
                <a:alpha val="50196"/>
              </a:srgbClr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403524" y="4339146"/>
            <a:ext cx="396488" cy="396488"/>
          </a:xfrm>
          <a:custGeom>
            <a:avLst/>
            <a:gdLst/>
            <a:ahLst/>
            <a:cxnLst/>
            <a:rect l="l" t="t" r="r" b="b"/>
            <a:pathLst>
              <a:path w="396488" h="396488">
                <a:moveTo>
                  <a:pt x="198244" y="0"/>
                </a:moveTo>
                <a:lnTo>
                  <a:pt x="198244" y="0"/>
                </a:lnTo>
                <a:cubicBezTo>
                  <a:pt x="307658" y="0"/>
                  <a:pt x="396488" y="88830"/>
                  <a:pt x="396488" y="198244"/>
                </a:cubicBezTo>
                <a:lnTo>
                  <a:pt x="396488" y="198244"/>
                </a:lnTo>
                <a:cubicBezTo>
                  <a:pt x="396488" y="307658"/>
                  <a:pt x="307658" y="396488"/>
                  <a:pt x="198244" y="396488"/>
                </a:cubicBezTo>
                <a:lnTo>
                  <a:pt x="198244" y="396488"/>
                </a:lnTo>
                <a:cubicBezTo>
                  <a:pt x="88830" y="396488"/>
                  <a:pt x="0" y="307658"/>
                  <a:pt x="0" y="198244"/>
                </a:cubicBezTo>
                <a:lnTo>
                  <a:pt x="0" y="198244"/>
                </a:lnTo>
                <a:cubicBezTo>
                  <a:pt x="0" y="88830"/>
                  <a:pt x="88830" y="0"/>
                  <a:pt x="198244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3" name="Shape 20"/>
          <p:cNvSpPr/>
          <p:nvPr/>
        </p:nvSpPr>
        <p:spPr>
          <a:xfrm>
            <a:off x="519167" y="4454788"/>
            <a:ext cx="165203" cy="165203"/>
          </a:xfrm>
          <a:custGeom>
            <a:avLst/>
            <a:gdLst/>
            <a:ahLst/>
            <a:cxnLst/>
            <a:rect l="l" t="t" r="r" b="b"/>
            <a:pathLst>
              <a:path w="165203" h="165203">
                <a:moveTo>
                  <a:pt x="10325" y="10325"/>
                </a:moveTo>
                <a:cubicBezTo>
                  <a:pt x="4614" y="10325"/>
                  <a:pt x="0" y="14939"/>
                  <a:pt x="0" y="20650"/>
                </a:cubicBezTo>
                <a:lnTo>
                  <a:pt x="0" y="139390"/>
                </a:lnTo>
                <a:cubicBezTo>
                  <a:pt x="0" y="147941"/>
                  <a:pt x="6937" y="154878"/>
                  <a:pt x="15488" y="154878"/>
                </a:cubicBezTo>
                <a:lnTo>
                  <a:pt x="149715" y="154878"/>
                </a:lnTo>
                <a:cubicBezTo>
                  <a:pt x="158266" y="154878"/>
                  <a:pt x="165203" y="147941"/>
                  <a:pt x="165203" y="139390"/>
                </a:cubicBezTo>
                <a:lnTo>
                  <a:pt x="165203" y="49109"/>
                </a:lnTo>
                <a:cubicBezTo>
                  <a:pt x="165203" y="43237"/>
                  <a:pt x="158944" y="39526"/>
                  <a:pt x="153781" y="42301"/>
                </a:cubicBezTo>
                <a:lnTo>
                  <a:pt x="103252" y="69502"/>
                </a:lnTo>
                <a:lnTo>
                  <a:pt x="103252" y="49109"/>
                </a:lnTo>
                <a:cubicBezTo>
                  <a:pt x="103252" y="43237"/>
                  <a:pt x="96992" y="39526"/>
                  <a:pt x="91830" y="42301"/>
                </a:cubicBezTo>
                <a:lnTo>
                  <a:pt x="41301" y="69502"/>
                </a:lnTo>
                <a:lnTo>
                  <a:pt x="41301" y="20650"/>
                </a:lnTo>
                <a:cubicBezTo>
                  <a:pt x="41301" y="14939"/>
                  <a:pt x="36687" y="10325"/>
                  <a:pt x="30976" y="10325"/>
                </a:cubicBezTo>
                <a:lnTo>
                  <a:pt x="10325" y="10325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24" name="Text 21"/>
          <p:cNvSpPr/>
          <p:nvPr/>
        </p:nvSpPr>
        <p:spPr>
          <a:xfrm>
            <a:off x="899134" y="4405227"/>
            <a:ext cx="1685073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行业应用深度渗透</a:t>
            </a:r>
            <a:endParaRPr lang="en-US" sz="15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5" name="Shape 22"/>
          <p:cNvSpPr/>
          <p:nvPr/>
        </p:nvSpPr>
        <p:spPr>
          <a:xfrm>
            <a:off x="403524" y="4834756"/>
            <a:ext cx="2668033" cy="594732"/>
          </a:xfrm>
          <a:custGeom>
            <a:avLst/>
            <a:gdLst/>
            <a:ahLst/>
            <a:cxnLst/>
            <a:rect l="l" t="t" r="r" b="b"/>
            <a:pathLst>
              <a:path w="2668033" h="594732">
                <a:moveTo>
                  <a:pt x="66081" y="0"/>
                </a:moveTo>
                <a:lnTo>
                  <a:pt x="2601952" y="0"/>
                </a:lnTo>
                <a:cubicBezTo>
                  <a:pt x="2638447" y="0"/>
                  <a:pt x="2668033" y="29585"/>
                  <a:pt x="2668033" y="66081"/>
                </a:cubicBezTo>
                <a:lnTo>
                  <a:pt x="2668033" y="528651"/>
                </a:lnTo>
                <a:cubicBezTo>
                  <a:pt x="2668033" y="565146"/>
                  <a:pt x="2638447" y="594732"/>
                  <a:pt x="2601952" y="594732"/>
                </a:cubicBezTo>
                <a:lnTo>
                  <a:pt x="66081" y="594732"/>
                </a:lnTo>
                <a:cubicBezTo>
                  <a:pt x="29585" y="594732"/>
                  <a:pt x="0" y="565146"/>
                  <a:pt x="0" y="528651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6" name="Shape 23"/>
          <p:cNvSpPr/>
          <p:nvPr/>
        </p:nvSpPr>
        <p:spPr>
          <a:xfrm>
            <a:off x="519167" y="4966918"/>
            <a:ext cx="132163" cy="132163"/>
          </a:xfrm>
          <a:custGeom>
            <a:avLst/>
            <a:gdLst/>
            <a:ahLst/>
            <a:cxnLst/>
            <a:rect l="l" t="t" r="r" b="b"/>
            <a:pathLst>
              <a:path w="132163" h="132163">
                <a:moveTo>
                  <a:pt x="66081" y="27852"/>
                </a:moveTo>
                <a:lnTo>
                  <a:pt x="62209" y="22483"/>
                </a:lnTo>
                <a:cubicBezTo>
                  <a:pt x="55756" y="13552"/>
                  <a:pt x="45405" y="8260"/>
                  <a:pt x="34357" y="8260"/>
                </a:cubicBezTo>
                <a:cubicBezTo>
                  <a:pt x="15385" y="8260"/>
                  <a:pt x="0" y="23645"/>
                  <a:pt x="0" y="42617"/>
                </a:cubicBezTo>
                <a:lnTo>
                  <a:pt x="0" y="43288"/>
                </a:lnTo>
                <a:cubicBezTo>
                  <a:pt x="0" y="49380"/>
                  <a:pt x="1600" y="55679"/>
                  <a:pt x="4285" y="61951"/>
                </a:cubicBezTo>
                <a:lnTo>
                  <a:pt x="31647" y="61951"/>
                </a:lnTo>
                <a:cubicBezTo>
                  <a:pt x="32473" y="61951"/>
                  <a:pt x="33221" y="61461"/>
                  <a:pt x="33557" y="60686"/>
                </a:cubicBezTo>
                <a:lnTo>
                  <a:pt x="41765" y="40991"/>
                </a:lnTo>
                <a:cubicBezTo>
                  <a:pt x="42721" y="38720"/>
                  <a:pt x="44940" y="37222"/>
                  <a:pt x="47393" y="37171"/>
                </a:cubicBezTo>
                <a:cubicBezTo>
                  <a:pt x="49845" y="37119"/>
                  <a:pt x="52116" y="38565"/>
                  <a:pt x="53123" y="40810"/>
                </a:cubicBezTo>
                <a:lnTo>
                  <a:pt x="66365" y="70211"/>
                </a:lnTo>
                <a:lnTo>
                  <a:pt x="77052" y="48838"/>
                </a:lnTo>
                <a:cubicBezTo>
                  <a:pt x="78110" y="46747"/>
                  <a:pt x="80253" y="45405"/>
                  <a:pt x="82602" y="45405"/>
                </a:cubicBezTo>
                <a:cubicBezTo>
                  <a:pt x="84951" y="45405"/>
                  <a:pt x="87093" y="46722"/>
                  <a:pt x="88151" y="48838"/>
                </a:cubicBezTo>
                <a:lnTo>
                  <a:pt x="94140" y="60790"/>
                </a:lnTo>
                <a:cubicBezTo>
                  <a:pt x="94501" y="61487"/>
                  <a:pt x="95198" y="61925"/>
                  <a:pt x="95999" y="61925"/>
                </a:cubicBezTo>
                <a:lnTo>
                  <a:pt x="127903" y="61925"/>
                </a:lnTo>
                <a:cubicBezTo>
                  <a:pt x="130614" y="55653"/>
                  <a:pt x="132188" y="49354"/>
                  <a:pt x="132188" y="43263"/>
                </a:cubicBezTo>
                <a:lnTo>
                  <a:pt x="132188" y="42591"/>
                </a:lnTo>
                <a:cubicBezTo>
                  <a:pt x="132163" y="23645"/>
                  <a:pt x="116778" y="8260"/>
                  <a:pt x="97805" y="8260"/>
                </a:cubicBezTo>
                <a:cubicBezTo>
                  <a:pt x="86783" y="8260"/>
                  <a:pt x="76407" y="13552"/>
                  <a:pt x="69953" y="22483"/>
                </a:cubicBezTo>
                <a:lnTo>
                  <a:pt x="66081" y="27826"/>
                </a:lnTo>
                <a:close/>
                <a:moveTo>
                  <a:pt x="121218" y="74341"/>
                </a:moveTo>
                <a:lnTo>
                  <a:pt x="95973" y="74341"/>
                </a:lnTo>
                <a:cubicBezTo>
                  <a:pt x="90500" y="74341"/>
                  <a:pt x="85493" y="71244"/>
                  <a:pt x="83040" y="66339"/>
                </a:cubicBezTo>
                <a:lnTo>
                  <a:pt x="82602" y="65462"/>
                </a:lnTo>
                <a:lnTo>
                  <a:pt x="71631" y="87429"/>
                </a:lnTo>
                <a:cubicBezTo>
                  <a:pt x="70573" y="89571"/>
                  <a:pt x="68353" y="90913"/>
                  <a:pt x="65952" y="90862"/>
                </a:cubicBezTo>
                <a:cubicBezTo>
                  <a:pt x="63552" y="90810"/>
                  <a:pt x="61409" y="89390"/>
                  <a:pt x="60428" y="87222"/>
                </a:cubicBezTo>
                <a:lnTo>
                  <a:pt x="47702" y="58957"/>
                </a:lnTo>
                <a:lnTo>
                  <a:pt x="44992" y="65462"/>
                </a:lnTo>
                <a:cubicBezTo>
                  <a:pt x="42746" y="70857"/>
                  <a:pt x="37480" y="74367"/>
                  <a:pt x="31647" y="74367"/>
                </a:cubicBezTo>
                <a:lnTo>
                  <a:pt x="10945" y="74367"/>
                </a:lnTo>
                <a:cubicBezTo>
                  <a:pt x="23128" y="93417"/>
                  <a:pt x="42695" y="110944"/>
                  <a:pt x="54930" y="120289"/>
                </a:cubicBezTo>
                <a:cubicBezTo>
                  <a:pt x="58131" y="122715"/>
                  <a:pt x="62054" y="123928"/>
                  <a:pt x="66055" y="123928"/>
                </a:cubicBezTo>
                <a:cubicBezTo>
                  <a:pt x="70057" y="123928"/>
                  <a:pt x="74006" y="122741"/>
                  <a:pt x="77181" y="120289"/>
                </a:cubicBezTo>
                <a:cubicBezTo>
                  <a:pt x="89468" y="110918"/>
                  <a:pt x="109034" y="93391"/>
                  <a:pt x="121218" y="74341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7" name="Text 24"/>
          <p:cNvSpPr/>
          <p:nvPr/>
        </p:nvSpPr>
        <p:spPr>
          <a:xfrm>
            <a:off x="733931" y="4933878"/>
            <a:ext cx="594732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医疗健康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Text 25"/>
          <p:cNvSpPr/>
          <p:nvPr/>
        </p:nvSpPr>
        <p:spPr>
          <a:xfrm>
            <a:off x="502646" y="5165162"/>
            <a:ext cx="2527610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辅助诊断、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药物</a:t>
            </a: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研发、个性化治疗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Shape 26"/>
          <p:cNvSpPr/>
          <p:nvPr/>
        </p:nvSpPr>
        <p:spPr>
          <a:xfrm>
            <a:off x="3136692" y="4834756"/>
            <a:ext cx="2668033" cy="594732"/>
          </a:xfrm>
          <a:custGeom>
            <a:avLst/>
            <a:gdLst/>
            <a:ahLst/>
            <a:cxnLst/>
            <a:rect l="l" t="t" r="r" b="b"/>
            <a:pathLst>
              <a:path w="2668033" h="594732">
                <a:moveTo>
                  <a:pt x="66081" y="0"/>
                </a:moveTo>
                <a:lnTo>
                  <a:pt x="2601952" y="0"/>
                </a:lnTo>
                <a:cubicBezTo>
                  <a:pt x="2638447" y="0"/>
                  <a:pt x="2668033" y="29585"/>
                  <a:pt x="2668033" y="66081"/>
                </a:cubicBezTo>
                <a:lnTo>
                  <a:pt x="2668033" y="528651"/>
                </a:lnTo>
                <a:cubicBezTo>
                  <a:pt x="2668033" y="565146"/>
                  <a:pt x="2638447" y="594732"/>
                  <a:pt x="2601952" y="594732"/>
                </a:cubicBezTo>
                <a:lnTo>
                  <a:pt x="66081" y="594732"/>
                </a:lnTo>
                <a:cubicBezTo>
                  <a:pt x="29585" y="594732"/>
                  <a:pt x="0" y="565146"/>
                  <a:pt x="0" y="528651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0" name="Shape 27"/>
          <p:cNvSpPr/>
          <p:nvPr/>
        </p:nvSpPr>
        <p:spPr>
          <a:xfrm>
            <a:off x="3244074" y="4966918"/>
            <a:ext cx="148683" cy="132163"/>
          </a:xfrm>
          <a:custGeom>
            <a:avLst/>
            <a:gdLst/>
            <a:ahLst/>
            <a:cxnLst/>
            <a:rect l="l" t="t" r="r" b="b"/>
            <a:pathLst>
              <a:path w="148683" h="132163">
                <a:moveTo>
                  <a:pt x="12390" y="50542"/>
                </a:moveTo>
                <a:lnTo>
                  <a:pt x="66391" y="72767"/>
                </a:lnTo>
                <a:cubicBezTo>
                  <a:pt x="68921" y="73799"/>
                  <a:pt x="71605" y="74341"/>
                  <a:pt x="74341" y="74341"/>
                </a:cubicBezTo>
                <a:cubicBezTo>
                  <a:pt x="77078" y="74341"/>
                  <a:pt x="79762" y="73799"/>
                  <a:pt x="82292" y="72767"/>
                </a:cubicBezTo>
                <a:lnTo>
                  <a:pt x="144863" y="47005"/>
                </a:lnTo>
                <a:cubicBezTo>
                  <a:pt x="147186" y="46050"/>
                  <a:pt x="148683" y="43805"/>
                  <a:pt x="148683" y="41301"/>
                </a:cubicBezTo>
                <a:cubicBezTo>
                  <a:pt x="148683" y="38797"/>
                  <a:pt x="147186" y="36551"/>
                  <a:pt x="144863" y="35596"/>
                </a:cubicBezTo>
                <a:lnTo>
                  <a:pt x="82292" y="9835"/>
                </a:lnTo>
                <a:cubicBezTo>
                  <a:pt x="79762" y="8802"/>
                  <a:pt x="77078" y="8260"/>
                  <a:pt x="74341" y="8260"/>
                </a:cubicBezTo>
                <a:cubicBezTo>
                  <a:pt x="71605" y="8260"/>
                  <a:pt x="68921" y="8802"/>
                  <a:pt x="66391" y="9835"/>
                </a:cubicBezTo>
                <a:lnTo>
                  <a:pt x="3820" y="35596"/>
                </a:lnTo>
                <a:cubicBezTo>
                  <a:pt x="1497" y="36551"/>
                  <a:pt x="0" y="38797"/>
                  <a:pt x="0" y="41301"/>
                </a:cubicBezTo>
                <a:lnTo>
                  <a:pt x="0" y="117707"/>
                </a:lnTo>
                <a:cubicBezTo>
                  <a:pt x="0" y="121140"/>
                  <a:pt x="2762" y="123902"/>
                  <a:pt x="6195" y="123902"/>
                </a:cubicBezTo>
                <a:cubicBezTo>
                  <a:pt x="9628" y="123902"/>
                  <a:pt x="12390" y="121140"/>
                  <a:pt x="12390" y="117707"/>
                </a:cubicBezTo>
                <a:lnTo>
                  <a:pt x="12390" y="50542"/>
                </a:lnTo>
                <a:close/>
                <a:moveTo>
                  <a:pt x="24780" y="69050"/>
                </a:moveTo>
                <a:lnTo>
                  <a:pt x="24780" y="99122"/>
                </a:lnTo>
                <a:cubicBezTo>
                  <a:pt x="24780" y="112803"/>
                  <a:pt x="46980" y="123902"/>
                  <a:pt x="74341" y="123902"/>
                </a:cubicBezTo>
                <a:cubicBezTo>
                  <a:pt x="101703" y="123902"/>
                  <a:pt x="123902" y="112803"/>
                  <a:pt x="123902" y="99122"/>
                </a:cubicBezTo>
                <a:lnTo>
                  <a:pt x="123902" y="69024"/>
                </a:lnTo>
                <a:lnTo>
                  <a:pt x="87016" y="84228"/>
                </a:lnTo>
                <a:cubicBezTo>
                  <a:pt x="82989" y="85880"/>
                  <a:pt x="78704" y="86732"/>
                  <a:pt x="74341" y="86732"/>
                </a:cubicBezTo>
                <a:cubicBezTo>
                  <a:pt x="69979" y="86732"/>
                  <a:pt x="65694" y="85880"/>
                  <a:pt x="61667" y="84228"/>
                </a:cubicBezTo>
                <a:lnTo>
                  <a:pt x="24780" y="69024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31" name="Text 28"/>
          <p:cNvSpPr/>
          <p:nvPr/>
        </p:nvSpPr>
        <p:spPr>
          <a:xfrm>
            <a:off x="3467098" y="4933878"/>
            <a:ext cx="594732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教育培训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2" name="Text 29"/>
          <p:cNvSpPr/>
          <p:nvPr/>
        </p:nvSpPr>
        <p:spPr>
          <a:xfrm>
            <a:off x="3235960" y="5165090"/>
            <a:ext cx="2856865" cy="25654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个性化学习、智能辅导、自动评估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Shape 30"/>
          <p:cNvSpPr/>
          <p:nvPr/>
        </p:nvSpPr>
        <p:spPr>
          <a:xfrm>
            <a:off x="403524" y="5495569"/>
            <a:ext cx="2668033" cy="594732"/>
          </a:xfrm>
          <a:custGeom>
            <a:avLst/>
            <a:gdLst/>
            <a:ahLst/>
            <a:cxnLst/>
            <a:rect l="l" t="t" r="r" b="b"/>
            <a:pathLst>
              <a:path w="2668033" h="594732">
                <a:moveTo>
                  <a:pt x="66081" y="0"/>
                </a:moveTo>
                <a:lnTo>
                  <a:pt x="2601952" y="0"/>
                </a:lnTo>
                <a:cubicBezTo>
                  <a:pt x="2638447" y="0"/>
                  <a:pt x="2668033" y="29585"/>
                  <a:pt x="2668033" y="66081"/>
                </a:cubicBezTo>
                <a:lnTo>
                  <a:pt x="2668033" y="528651"/>
                </a:lnTo>
                <a:cubicBezTo>
                  <a:pt x="2668033" y="565146"/>
                  <a:pt x="2638447" y="594732"/>
                  <a:pt x="2601952" y="594732"/>
                </a:cubicBezTo>
                <a:lnTo>
                  <a:pt x="66081" y="594732"/>
                </a:lnTo>
                <a:cubicBezTo>
                  <a:pt x="29585" y="594732"/>
                  <a:pt x="0" y="565146"/>
                  <a:pt x="0" y="528651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4" name="Shape 31"/>
          <p:cNvSpPr/>
          <p:nvPr/>
        </p:nvSpPr>
        <p:spPr>
          <a:xfrm>
            <a:off x="519167" y="5627731"/>
            <a:ext cx="132163" cy="132163"/>
          </a:xfrm>
          <a:custGeom>
            <a:avLst/>
            <a:gdLst/>
            <a:ahLst/>
            <a:cxnLst/>
            <a:rect l="l" t="t" r="r" b="b"/>
            <a:pathLst>
              <a:path w="132163" h="132163">
                <a:moveTo>
                  <a:pt x="33041" y="24780"/>
                </a:moveTo>
                <a:lnTo>
                  <a:pt x="33041" y="20650"/>
                </a:lnTo>
                <a:cubicBezTo>
                  <a:pt x="33041" y="9241"/>
                  <a:pt x="55240" y="0"/>
                  <a:pt x="82602" y="0"/>
                </a:cubicBezTo>
                <a:cubicBezTo>
                  <a:pt x="109963" y="0"/>
                  <a:pt x="132163" y="9241"/>
                  <a:pt x="132163" y="20650"/>
                </a:cubicBezTo>
                <a:lnTo>
                  <a:pt x="132163" y="24780"/>
                </a:lnTo>
                <a:cubicBezTo>
                  <a:pt x="132163" y="32679"/>
                  <a:pt x="121502" y="39546"/>
                  <a:pt x="105833" y="43030"/>
                </a:cubicBezTo>
                <a:cubicBezTo>
                  <a:pt x="105214" y="42308"/>
                  <a:pt x="104568" y="41611"/>
                  <a:pt x="103923" y="40965"/>
                </a:cubicBezTo>
                <a:cubicBezTo>
                  <a:pt x="99922" y="37016"/>
                  <a:pt x="94760" y="34022"/>
                  <a:pt x="89365" y="31802"/>
                </a:cubicBezTo>
                <a:cubicBezTo>
                  <a:pt x="78549" y="27284"/>
                  <a:pt x="64455" y="24806"/>
                  <a:pt x="49561" y="24806"/>
                </a:cubicBezTo>
                <a:cubicBezTo>
                  <a:pt x="43908" y="24806"/>
                  <a:pt x="38384" y="25168"/>
                  <a:pt x="33092" y="25865"/>
                </a:cubicBezTo>
                <a:cubicBezTo>
                  <a:pt x="33041" y="25529"/>
                  <a:pt x="33041" y="25168"/>
                  <a:pt x="33041" y="24806"/>
                </a:cubicBezTo>
                <a:close/>
                <a:moveTo>
                  <a:pt x="111512" y="91120"/>
                </a:moveTo>
                <a:lnTo>
                  <a:pt x="111512" y="79194"/>
                </a:lnTo>
                <a:cubicBezTo>
                  <a:pt x="115410" y="78188"/>
                  <a:pt x="119075" y="77000"/>
                  <a:pt x="122405" y="75606"/>
                </a:cubicBezTo>
                <a:cubicBezTo>
                  <a:pt x="125813" y="74187"/>
                  <a:pt x="129142" y="72457"/>
                  <a:pt x="132163" y="70366"/>
                </a:cubicBezTo>
                <a:lnTo>
                  <a:pt x="132163" y="74341"/>
                </a:lnTo>
                <a:cubicBezTo>
                  <a:pt x="132163" y="81259"/>
                  <a:pt x="124032" y="87377"/>
                  <a:pt x="111512" y="91120"/>
                </a:cubicBezTo>
                <a:close/>
                <a:moveTo>
                  <a:pt x="111512" y="66339"/>
                </a:moveTo>
                <a:lnTo>
                  <a:pt x="111512" y="57821"/>
                </a:lnTo>
                <a:cubicBezTo>
                  <a:pt x="111512" y="56660"/>
                  <a:pt x="111409" y="55550"/>
                  <a:pt x="111254" y="54465"/>
                </a:cubicBezTo>
                <a:cubicBezTo>
                  <a:pt x="115255" y="53459"/>
                  <a:pt x="118998" y="52246"/>
                  <a:pt x="122405" y="50800"/>
                </a:cubicBezTo>
                <a:cubicBezTo>
                  <a:pt x="125813" y="49354"/>
                  <a:pt x="129142" y="47651"/>
                  <a:pt x="132163" y="45560"/>
                </a:cubicBezTo>
                <a:lnTo>
                  <a:pt x="132163" y="49535"/>
                </a:lnTo>
                <a:cubicBezTo>
                  <a:pt x="132163" y="56453"/>
                  <a:pt x="124032" y="62571"/>
                  <a:pt x="111512" y="66314"/>
                </a:cubicBezTo>
                <a:close/>
                <a:moveTo>
                  <a:pt x="0" y="61951"/>
                </a:moveTo>
                <a:lnTo>
                  <a:pt x="0" y="57821"/>
                </a:lnTo>
                <a:cubicBezTo>
                  <a:pt x="0" y="46412"/>
                  <a:pt x="22199" y="37171"/>
                  <a:pt x="49561" y="37171"/>
                </a:cubicBezTo>
                <a:cubicBezTo>
                  <a:pt x="76923" y="37171"/>
                  <a:pt x="99122" y="46412"/>
                  <a:pt x="99122" y="57821"/>
                </a:cubicBezTo>
                <a:lnTo>
                  <a:pt x="99122" y="61951"/>
                </a:lnTo>
                <a:cubicBezTo>
                  <a:pt x="99122" y="73361"/>
                  <a:pt x="76923" y="82602"/>
                  <a:pt x="49561" y="82602"/>
                </a:cubicBezTo>
                <a:cubicBezTo>
                  <a:pt x="22199" y="82602"/>
                  <a:pt x="0" y="73361"/>
                  <a:pt x="0" y="61951"/>
                </a:cubicBezTo>
                <a:close/>
                <a:moveTo>
                  <a:pt x="99122" y="86732"/>
                </a:moveTo>
                <a:cubicBezTo>
                  <a:pt x="99122" y="98141"/>
                  <a:pt x="76923" y="107382"/>
                  <a:pt x="49561" y="107382"/>
                </a:cubicBezTo>
                <a:cubicBezTo>
                  <a:pt x="22199" y="107382"/>
                  <a:pt x="0" y="98141"/>
                  <a:pt x="0" y="86732"/>
                </a:cubicBezTo>
                <a:lnTo>
                  <a:pt x="0" y="82757"/>
                </a:lnTo>
                <a:cubicBezTo>
                  <a:pt x="2994" y="84847"/>
                  <a:pt x="6324" y="86551"/>
                  <a:pt x="9757" y="87997"/>
                </a:cubicBezTo>
                <a:cubicBezTo>
                  <a:pt x="20573" y="92514"/>
                  <a:pt x="34667" y="94992"/>
                  <a:pt x="49561" y="94992"/>
                </a:cubicBezTo>
                <a:cubicBezTo>
                  <a:pt x="64455" y="94992"/>
                  <a:pt x="78549" y="92488"/>
                  <a:pt x="89365" y="87997"/>
                </a:cubicBezTo>
                <a:cubicBezTo>
                  <a:pt x="92772" y="86577"/>
                  <a:pt x="96102" y="84847"/>
                  <a:pt x="99122" y="82757"/>
                </a:cubicBezTo>
                <a:lnTo>
                  <a:pt x="99122" y="86732"/>
                </a:lnTo>
                <a:close/>
                <a:moveTo>
                  <a:pt x="99122" y="107537"/>
                </a:moveTo>
                <a:lnTo>
                  <a:pt x="99122" y="111512"/>
                </a:lnTo>
                <a:cubicBezTo>
                  <a:pt x="99122" y="122922"/>
                  <a:pt x="76923" y="132163"/>
                  <a:pt x="49561" y="132163"/>
                </a:cubicBezTo>
                <a:cubicBezTo>
                  <a:pt x="22199" y="132163"/>
                  <a:pt x="0" y="122922"/>
                  <a:pt x="0" y="111512"/>
                </a:cubicBezTo>
                <a:lnTo>
                  <a:pt x="0" y="107537"/>
                </a:lnTo>
                <a:cubicBezTo>
                  <a:pt x="2994" y="109628"/>
                  <a:pt x="6324" y="111332"/>
                  <a:pt x="9757" y="112777"/>
                </a:cubicBezTo>
                <a:cubicBezTo>
                  <a:pt x="20573" y="117294"/>
                  <a:pt x="34667" y="119772"/>
                  <a:pt x="49561" y="119772"/>
                </a:cubicBezTo>
                <a:cubicBezTo>
                  <a:pt x="64455" y="119772"/>
                  <a:pt x="78549" y="117268"/>
                  <a:pt x="89365" y="112777"/>
                </a:cubicBezTo>
                <a:cubicBezTo>
                  <a:pt x="92772" y="111357"/>
                  <a:pt x="96102" y="109628"/>
                  <a:pt x="99122" y="107537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5" name="Text 32"/>
          <p:cNvSpPr/>
          <p:nvPr/>
        </p:nvSpPr>
        <p:spPr>
          <a:xfrm>
            <a:off x="733931" y="5594691"/>
            <a:ext cx="594732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金融服务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6" name="Text 33"/>
          <p:cNvSpPr/>
          <p:nvPr/>
        </p:nvSpPr>
        <p:spPr>
          <a:xfrm>
            <a:off x="502646" y="5825975"/>
            <a:ext cx="2527610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智能投顾、风险管理、欺诈检测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Shape 34"/>
          <p:cNvSpPr/>
          <p:nvPr/>
        </p:nvSpPr>
        <p:spPr>
          <a:xfrm>
            <a:off x="3136692" y="5495569"/>
            <a:ext cx="2668033" cy="594732"/>
          </a:xfrm>
          <a:custGeom>
            <a:avLst/>
            <a:gdLst/>
            <a:ahLst/>
            <a:cxnLst/>
            <a:rect l="l" t="t" r="r" b="b"/>
            <a:pathLst>
              <a:path w="2668033" h="594732">
                <a:moveTo>
                  <a:pt x="66081" y="0"/>
                </a:moveTo>
                <a:lnTo>
                  <a:pt x="2601952" y="0"/>
                </a:lnTo>
                <a:cubicBezTo>
                  <a:pt x="2638447" y="0"/>
                  <a:pt x="2668033" y="29585"/>
                  <a:pt x="2668033" y="66081"/>
                </a:cubicBezTo>
                <a:lnTo>
                  <a:pt x="2668033" y="528651"/>
                </a:lnTo>
                <a:cubicBezTo>
                  <a:pt x="2668033" y="565146"/>
                  <a:pt x="2638447" y="594732"/>
                  <a:pt x="2601952" y="594732"/>
                </a:cubicBezTo>
                <a:lnTo>
                  <a:pt x="66081" y="594732"/>
                </a:lnTo>
                <a:cubicBezTo>
                  <a:pt x="29585" y="594732"/>
                  <a:pt x="0" y="565146"/>
                  <a:pt x="0" y="528651"/>
                </a:cubicBezTo>
                <a:lnTo>
                  <a:pt x="0" y="66081"/>
                </a:lnTo>
                <a:cubicBezTo>
                  <a:pt x="0" y="29610"/>
                  <a:pt x="29610" y="0"/>
                  <a:pt x="6608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8" name="Shape 35"/>
          <p:cNvSpPr/>
          <p:nvPr/>
        </p:nvSpPr>
        <p:spPr>
          <a:xfrm>
            <a:off x="3235814" y="5627731"/>
            <a:ext cx="165203" cy="132163"/>
          </a:xfrm>
          <a:custGeom>
            <a:avLst/>
            <a:gdLst/>
            <a:ahLst/>
            <a:cxnLst/>
            <a:rect l="l" t="t" r="r" b="b"/>
            <a:pathLst>
              <a:path w="165203" h="132163">
                <a:moveTo>
                  <a:pt x="107356" y="54336"/>
                </a:moveTo>
                <a:cubicBezTo>
                  <a:pt x="110505" y="53485"/>
                  <a:pt x="113810" y="54982"/>
                  <a:pt x="115229" y="57899"/>
                </a:cubicBezTo>
                <a:lnTo>
                  <a:pt x="120030" y="67604"/>
                </a:lnTo>
                <a:cubicBezTo>
                  <a:pt x="122689" y="67966"/>
                  <a:pt x="125296" y="68688"/>
                  <a:pt x="127749" y="69695"/>
                </a:cubicBezTo>
                <a:lnTo>
                  <a:pt x="136783" y="63681"/>
                </a:lnTo>
                <a:cubicBezTo>
                  <a:pt x="139493" y="61874"/>
                  <a:pt x="143082" y="62235"/>
                  <a:pt x="145379" y="64533"/>
                </a:cubicBezTo>
                <a:lnTo>
                  <a:pt x="150335" y="69489"/>
                </a:lnTo>
                <a:cubicBezTo>
                  <a:pt x="152632" y="71786"/>
                  <a:pt x="152994" y="75400"/>
                  <a:pt x="151187" y="78084"/>
                </a:cubicBezTo>
                <a:lnTo>
                  <a:pt x="145172" y="87093"/>
                </a:lnTo>
                <a:cubicBezTo>
                  <a:pt x="145663" y="88306"/>
                  <a:pt x="146102" y="89571"/>
                  <a:pt x="146463" y="90888"/>
                </a:cubicBezTo>
                <a:cubicBezTo>
                  <a:pt x="146824" y="92204"/>
                  <a:pt x="147057" y="93495"/>
                  <a:pt x="147237" y="94811"/>
                </a:cubicBezTo>
                <a:lnTo>
                  <a:pt x="156969" y="99612"/>
                </a:lnTo>
                <a:cubicBezTo>
                  <a:pt x="159886" y="101058"/>
                  <a:pt x="161383" y="104362"/>
                  <a:pt x="160531" y="107485"/>
                </a:cubicBezTo>
                <a:lnTo>
                  <a:pt x="158724" y="114248"/>
                </a:lnTo>
                <a:cubicBezTo>
                  <a:pt x="157872" y="117372"/>
                  <a:pt x="154955" y="119488"/>
                  <a:pt x="151703" y="119282"/>
                </a:cubicBezTo>
                <a:lnTo>
                  <a:pt x="140862" y="118585"/>
                </a:lnTo>
                <a:cubicBezTo>
                  <a:pt x="139235" y="120676"/>
                  <a:pt x="137351" y="122612"/>
                  <a:pt x="135209" y="124264"/>
                </a:cubicBezTo>
                <a:lnTo>
                  <a:pt x="135905" y="135079"/>
                </a:lnTo>
                <a:cubicBezTo>
                  <a:pt x="136112" y="138332"/>
                  <a:pt x="133995" y="141275"/>
                  <a:pt x="130872" y="142101"/>
                </a:cubicBezTo>
                <a:lnTo>
                  <a:pt x="124109" y="143908"/>
                </a:lnTo>
                <a:cubicBezTo>
                  <a:pt x="120960" y="144759"/>
                  <a:pt x="117682" y="143262"/>
                  <a:pt x="116236" y="140345"/>
                </a:cubicBezTo>
                <a:lnTo>
                  <a:pt x="111435" y="130640"/>
                </a:lnTo>
                <a:cubicBezTo>
                  <a:pt x="108776" y="130278"/>
                  <a:pt x="106169" y="129555"/>
                  <a:pt x="103717" y="128549"/>
                </a:cubicBezTo>
                <a:lnTo>
                  <a:pt x="94682" y="134563"/>
                </a:lnTo>
                <a:cubicBezTo>
                  <a:pt x="91972" y="136370"/>
                  <a:pt x="88384" y="136009"/>
                  <a:pt x="86086" y="133711"/>
                </a:cubicBezTo>
                <a:lnTo>
                  <a:pt x="81130" y="128755"/>
                </a:lnTo>
                <a:cubicBezTo>
                  <a:pt x="78833" y="126458"/>
                  <a:pt x="78472" y="122870"/>
                  <a:pt x="80278" y="120160"/>
                </a:cubicBezTo>
                <a:lnTo>
                  <a:pt x="86293" y="111125"/>
                </a:lnTo>
                <a:cubicBezTo>
                  <a:pt x="85802" y="109912"/>
                  <a:pt x="85364" y="108647"/>
                  <a:pt x="85002" y="107330"/>
                </a:cubicBezTo>
                <a:cubicBezTo>
                  <a:pt x="84641" y="106014"/>
                  <a:pt x="84409" y="104698"/>
                  <a:pt x="84228" y="103407"/>
                </a:cubicBezTo>
                <a:lnTo>
                  <a:pt x="74496" y="98606"/>
                </a:lnTo>
                <a:cubicBezTo>
                  <a:pt x="71579" y="97160"/>
                  <a:pt x="70108" y="93856"/>
                  <a:pt x="70934" y="90733"/>
                </a:cubicBezTo>
                <a:lnTo>
                  <a:pt x="72741" y="83970"/>
                </a:lnTo>
                <a:cubicBezTo>
                  <a:pt x="73593" y="80846"/>
                  <a:pt x="76510" y="78730"/>
                  <a:pt x="79762" y="78936"/>
                </a:cubicBezTo>
                <a:lnTo>
                  <a:pt x="90578" y="79633"/>
                </a:lnTo>
                <a:cubicBezTo>
                  <a:pt x="92204" y="77542"/>
                  <a:pt x="94088" y="75606"/>
                  <a:pt x="96231" y="73954"/>
                </a:cubicBezTo>
                <a:lnTo>
                  <a:pt x="95534" y="63164"/>
                </a:lnTo>
                <a:cubicBezTo>
                  <a:pt x="95327" y="59912"/>
                  <a:pt x="97444" y="56969"/>
                  <a:pt x="100567" y="56143"/>
                </a:cubicBezTo>
                <a:lnTo>
                  <a:pt x="107330" y="54336"/>
                </a:lnTo>
                <a:close/>
                <a:moveTo>
                  <a:pt x="115746" y="87764"/>
                </a:moveTo>
                <a:cubicBezTo>
                  <a:pt x="109477" y="87771"/>
                  <a:pt x="104394" y="92866"/>
                  <a:pt x="104401" y="99135"/>
                </a:cubicBezTo>
                <a:cubicBezTo>
                  <a:pt x="104408" y="105403"/>
                  <a:pt x="109503" y="110487"/>
                  <a:pt x="115771" y="110480"/>
                </a:cubicBezTo>
                <a:cubicBezTo>
                  <a:pt x="122040" y="110473"/>
                  <a:pt x="127123" y="105378"/>
                  <a:pt x="127116" y="99109"/>
                </a:cubicBezTo>
                <a:cubicBezTo>
                  <a:pt x="127109" y="92841"/>
                  <a:pt x="122014" y="87757"/>
                  <a:pt x="115746" y="87764"/>
                </a:cubicBezTo>
                <a:close/>
                <a:moveTo>
                  <a:pt x="58053" y="-11745"/>
                </a:moveTo>
                <a:lnTo>
                  <a:pt x="64816" y="-9938"/>
                </a:lnTo>
                <a:cubicBezTo>
                  <a:pt x="67940" y="-9086"/>
                  <a:pt x="70057" y="-6143"/>
                  <a:pt x="69850" y="-2917"/>
                </a:cubicBezTo>
                <a:lnTo>
                  <a:pt x="69153" y="7873"/>
                </a:lnTo>
                <a:cubicBezTo>
                  <a:pt x="71296" y="9525"/>
                  <a:pt x="73180" y="11435"/>
                  <a:pt x="74806" y="13552"/>
                </a:cubicBezTo>
                <a:lnTo>
                  <a:pt x="85648" y="12855"/>
                </a:lnTo>
                <a:cubicBezTo>
                  <a:pt x="88874" y="12648"/>
                  <a:pt x="91817" y="14765"/>
                  <a:pt x="92669" y="17888"/>
                </a:cubicBezTo>
                <a:lnTo>
                  <a:pt x="94476" y="24651"/>
                </a:lnTo>
                <a:cubicBezTo>
                  <a:pt x="95302" y="27775"/>
                  <a:pt x="93830" y="31079"/>
                  <a:pt x="90913" y="32524"/>
                </a:cubicBezTo>
                <a:lnTo>
                  <a:pt x="81182" y="37326"/>
                </a:lnTo>
                <a:cubicBezTo>
                  <a:pt x="81001" y="38642"/>
                  <a:pt x="80743" y="39959"/>
                  <a:pt x="80408" y="41249"/>
                </a:cubicBezTo>
                <a:cubicBezTo>
                  <a:pt x="80072" y="42540"/>
                  <a:pt x="79607" y="43830"/>
                  <a:pt x="79117" y="45044"/>
                </a:cubicBezTo>
                <a:lnTo>
                  <a:pt x="85131" y="54078"/>
                </a:lnTo>
                <a:cubicBezTo>
                  <a:pt x="86938" y="56789"/>
                  <a:pt x="86577" y="60377"/>
                  <a:pt x="84279" y="62674"/>
                </a:cubicBezTo>
                <a:lnTo>
                  <a:pt x="79323" y="67630"/>
                </a:lnTo>
                <a:cubicBezTo>
                  <a:pt x="77026" y="69927"/>
                  <a:pt x="73438" y="70289"/>
                  <a:pt x="70728" y="68482"/>
                </a:cubicBezTo>
                <a:lnTo>
                  <a:pt x="61693" y="62467"/>
                </a:lnTo>
                <a:cubicBezTo>
                  <a:pt x="59241" y="63474"/>
                  <a:pt x="56634" y="64197"/>
                  <a:pt x="53975" y="64558"/>
                </a:cubicBezTo>
                <a:lnTo>
                  <a:pt x="49174" y="74264"/>
                </a:lnTo>
                <a:cubicBezTo>
                  <a:pt x="47728" y="77181"/>
                  <a:pt x="44424" y="78652"/>
                  <a:pt x="41301" y="77826"/>
                </a:cubicBezTo>
                <a:lnTo>
                  <a:pt x="34538" y="76019"/>
                </a:lnTo>
                <a:cubicBezTo>
                  <a:pt x="31389" y="75167"/>
                  <a:pt x="29298" y="72225"/>
                  <a:pt x="29504" y="68998"/>
                </a:cubicBezTo>
                <a:lnTo>
                  <a:pt x="30201" y="58183"/>
                </a:lnTo>
                <a:cubicBezTo>
                  <a:pt x="28059" y="56530"/>
                  <a:pt x="26174" y="54620"/>
                  <a:pt x="24548" y="52504"/>
                </a:cubicBezTo>
                <a:lnTo>
                  <a:pt x="13707" y="53201"/>
                </a:lnTo>
                <a:cubicBezTo>
                  <a:pt x="10480" y="53407"/>
                  <a:pt x="7537" y="51290"/>
                  <a:pt x="6686" y="48167"/>
                </a:cubicBezTo>
                <a:lnTo>
                  <a:pt x="4879" y="41404"/>
                </a:lnTo>
                <a:cubicBezTo>
                  <a:pt x="4053" y="38281"/>
                  <a:pt x="5524" y="34977"/>
                  <a:pt x="8441" y="33531"/>
                </a:cubicBezTo>
                <a:lnTo>
                  <a:pt x="18172" y="28730"/>
                </a:lnTo>
                <a:cubicBezTo>
                  <a:pt x="18353" y="27413"/>
                  <a:pt x="18611" y="26123"/>
                  <a:pt x="18947" y="24806"/>
                </a:cubicBezTo>
                <a:cubicBezTo>
                  <a:pt x="19308" y="23490"/>
                  <a:pt x="19721" y="22225"/>
                  <a:pt x="20237" y="21012"/>
                </a:cubicBezTo>
                <a:lnTo>
                  <a:pt x="14223" y="12003"/>
                </a:lnTo>
                <a:cubicBezTo>
                  <a:pt x="12416" y="9293"/>
                  <a:pt x="12777" y="5705"/>
                  <a:pt x="15075" y="3407"/>
                </a:cubicBezTo>
                <a:lnTo>
                  <a:pt x="20031" y="-1549"/>
                </a:lnTo>
                <a:cubicBezTo>
                  <a:pt x="22328" y="-3846"/>
                  <a:pt x="25916" y="-4208"/>
                  <a:pt x="28627" y="-2401"/>
                </a:cubicBezTo>
                <a:lnTo>
                  <a:pt x="37661" y="3614"/>
                </a:lnTo>
                <a:cubicBezTo>
                  <a:pt x="40113" y="2607"/>
                  <a:pt x="42721" y="1884"/>
                  <a:pt x="45379" y="1523"/>
                </a:cubicBezTo>
                <a:lnTo>
                  <a:pt x="50180" y="-8183"/>
                </a:lnTo>
                <a:cubicBezTo>
                  <a:pt x="51626" y="-11100"/>
                  <a:pt x="54904" y="-12571"/>
                  <a:pt x="58053" y="-11745"/>
                </a:cubicBezTo>
                <a:close/>
                <a:moveTo>
                  <a:pt x="49664" y="21683"/>
                </a:moveTo>
                <a:cubicBezTo>
                  <a:pt x="43396" y="21683"/>
                  <a:pt x="38307" y="26772"/>
                  <a:pt x="38307" y="33041"/>
                </a:cubicBezTo>
                <a:cubicBezTo>
                  <a:pt x="38307" y="39309"/>
                  <a:pt x="43396" y="44398"/>
                  <a:pt x="49664" y="44398"/>
                </a:cubicBezTo>
                <a:cubicBezTo>
                  <a:pt x="55933" y="44398"/>
                  <a:pt x="61022" y="39309"/>
                  <a:pt x="61022" y="33041"/>
                </a:cubicBezTo>
                <a:cubicBezTo>
                  <a:pt x="61022" y="26772"/>
                  <a:pt x="55933" y="21683"/>
                  <a:pt x="49664" y="21683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9" name="Text 36"/>
          <p:cNvSpPr/>
          <p:nvPr/>
        </p:nvSpPr>
        <p:spPr>
          <a:xfrm>
            <a:off x="3467098" y="5594691"/>
            <a:ext cx="594732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智能制造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0" name="Text 37"/>
          <p:cNvSpPr/>
          <p:nvPr/>
        </p:nvSpPr>
        <p:spPr>
          <a:xfrm>
            <a:off x="3235960" y="5826125"/>
            <a:ext cx="2689860" cy="165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预测维护、质量检测、供应链优化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6092825" y="1589405"/>
            <a:ext cx="5683250" cy="2465070"/>
          </a:xfrm>
          <a:custGeom>
            <a:avLst/>
            <a:gdLst/>
            <a:ahLst/>
            <a:cxnLst/>
            <a:rect l="l" t="t" r="r" b="b"/>
            <a:pathLst>
              <a:path w="5682992" h="2610211">
                <a:moveTo>
                  <a:pt x="99110" y="0"/>
                </a:moveTo>
                <a:lnTo>
                  <a:pt x="5583882" y="0"/>
                </a:lnTo>
                <a:cubicBezTo>
                  <a:pt x="5638619" y="0"/>
                  <a:pt x="5682992" y="44373"/>
                  <a:pt x="5682992" y="99110"/>
                </a:cubicBezTo>
                <a:lnTo>
                  <a:pt x="5682992" y="2511102"/>
                </a:lnTo>
                <a:cubicBezTo>
                  <a:pt x="5682992" y="2565838"/>
                  <a:pt x="5638619" y="2610211"/>
                  <a:pt x="5583882" y="2610211"/>
                </a:cubicBezTo>
                <a:lnTo>
                  <a:pt x="99110" y="2610211"/>
                </a:lnTo>
                <a:cubicBezTo>
                  <a:pt x="44373" y="2610211"/>
                  <a:pt x="0" y="2565838"/>
                  <a:pt x="0" y="2511102"/>
                </a:cubicBezTo>
                <a:lnTo>
                  <a:pt x="0" y="99110"/>
                </a:lnTo>
                <a:cubicBezTo>
                  <a:pt x="0" y="44373"/>
                  <a:pt x="44373" y="0"/>
                  <a:pt x="99110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30000"/>
                </a:srgbClr>
              </a:gs>
              <a:gs pos="100000">
                <a:srgbClr val="4A5568">
                  <a:alpha val="10000"/>
                </a:srgbClr>
              </a:gs>
            </a:gsLst>
            <a:lin ang="2700000" scaled="1"/>
          </a:gradFill>
          <a:ln w="25400">
            <a:solidFill>
              <a:srgbClr val="4A5568">
                <a:alpha val="50196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6233307" y="1584382"/>
            <a:ext cx="396488" cy="396488"/>
          </a:xfrm>
          <a:custGeom>
            <a:avLst/>
            <a:gdLst/>
            <a:ahLst/>
            <a:cxnLst/>
            <a:rect l="l" t="t" r="r" b="b"/>
            <a:pathLst>
              <a:path w="396488" h="396488">
                <a:moveTo>
                  <a:pt x="198244" y="0"/>
                </a:moveTo>
                <a:lnTo>
                  <a:pt x="198244" y="0"/>
                </a:lnTo>
                <a:cubicBezTo>
                  <a:pt x="307658" y="0"/>
                  <a:pt x="396488" y="88830"/>
                  <a:pt x="396488" y="198244"/>
                </a:cubicBezTo>
                <a:lnTo>
                  <a:pt x="396488" y="198244"/>
                </a:lnTo>
                <a:cubicBezTo>
                  <a:pt x="396488" y="307658"/>
                  <a:pt x="307658" y="396488"/>
                  <a:pt x="198244" y="396488"/>
                </a:cubicBezTo>
                <a:lnTo>
                  <a:pt x="198244" y="396488"/>
                </a:lnTo>
                <a:cubicBezTo>
                  <a:pt x="88830" y="396488"/>
                  <a:pt x="0" y="307658"/>
                  <a:pt x="0" y="198244"/>
                </a:cubicBezTo>
                <a:lnTo>
                  <a:pt x="0" y="198244"/>
                </a:lnTo>
                <a:cubicBezTo>
                  <a:pt x="0" y="88830"/>
                  <a:pt x="88830" y="0"/>
                  <a:pt x="198244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43" name="Shape 40"/>
          <p:cNvSpPr/>
          <p:nvPr/>
        </p:nvSpPr>
        <p:spPr>
          <a:xfrm>
            <a:off x="6338624" y="1700024"/>
            <a:ext cx="185854" cy="165203"/>
          </a:xfrm>
          <a:custGeom>
            <a:avLst/>
            <a:gdLst/>
            <a:ahLst/>
            <a:cxnLst/>
            <a:rect l="l" t="t" r="r" b="b"/>
            <a:pathLst>
              <a:path w="185854" h="165203">
                <a:moveTo>
                  <a:pt x="86764" y="17166"/>
                </a:moveTo>
                <a:lnTo>
                  <a:pt x="49142" y="58983"/>
                </a:lnTo>
                <a:cubicBezTo>
                  <a:pt x="47657" y="60628"/>
                  <a:pt x="47722" y="63177"/>
                  <a:pt x="49303" y="64758"/>
                </a:cubicBezTo>
                <a:cubicBezTo>
                  <a:pt x="59144" y="74600"/>
                  <a:pt x="75116" y="74600"/>
                  <a:pt x="84957" y="64758"/>
                </a:cubicBezTo>
                <a:lnTo>
                  <a:pt x="95218" y="54498"/>
                </a:lnTo>
                <a:cubicBezTo>
                  <a:pt x="96573" y="53143"/>
                  <a:pt x="98283" y="52400"/>
                  <a:pt x="100025" y="52271"/>
                </a:cubicBezTo>
                <a:cubicBezTo>
                  <a:pt x="102220" y="52078"/>
                  <a:pt x="104478" y="52820"/>
                  <a:pt x="106156" y="54498"/>
                </a:cubicBezTo>
                <a:lnTo>
                  <a:pt x="163138" y="110996"/>
                </a:lnTo>
                <a:lnTo>
                  <a:pt x="185854" y="92927"/>
                </a:lnTo>
                <a:lnTo>
                  <a:pt x="185854" y="0"/>
                </a:lnTo>
                <a:lnTo>
                  <a:pt x="149715" y="20650"/>
                </a:lnTo>
                <a:lnTo>
                  <a:pt x="142036" y="15520"/>
                </a:lnTo>
                <a:cubicBezTo>
                  <a:pt x="136938" y="12132"/>
                  <a:pt x="130969" y="10325"/>
                  <a:pt x="124838" y="10325"/>
                </a:cubicBezTo>
                <a:lnTo>
                  <a:pt x="102123" y="10325"/>
                </a:lnTo>
                <a:cubicBezTo>
                  <a:pt x="101768" y="10325"/>
                  <a:pt x="101381" y="10325"/>
                  <a:pt x="101026" y="10357"/>
                </a:cubicBezTo>
                <a:cubicBezTo>
                  <a:pt x="95573" y="10648"/>
                  <a:pt x="90442" y="13100"/>
                  <a:pt x="86764" y="17166"/>
                </a:cubicBezTo>
                <a:close/>
                <a:moveTo>
                  <a:pt x="37622" y="48625"/>
                </a:moveTo>
                <a:lnTo>
                  <a:pt x="72083" y="10325"/>
                </a:lnTo>
                <a:lnTo>
                  <a:pt x="59305" y="10325"/>
                </a:lnTo>
                <a:cubicBezTo>
                  <a:pt x="51077" y="10325"/>
                  <a:pt x="43205" y="13584"/>
                  <a:pt x="37397" y="19392"/>
                </a:cubicBezTo>
                <a:lnTo>
                  <a:pt x="0" y="61951"/>
                </a:lnTo>
                <a:lnTo>
                  <a:pt x="0" y="175528"/>
                </a:lnTo>
                <a:lnTo>
                  <a:pt x="46463" y="131646"/>
                </a:lnTo>
                <a:lnTo>
                  <a:pt x="50464" y="134970"/>
                </a:lnTo>
                <a:cubicBezTo>
                  <a:pt x="57886" y="141165"/>
                  <a:pt x="67243" y="144553"/>
                  <a:pt x="76890" y="144553"/>
                </a:cubicBezTo>
                <a:lnTo>
                  <a:pt x="81956" y="144553"/>
                </a:lnTo>
                <a:lnTo>
                  <a:pt x="79698" y="142294"/>
                </a:lnTo>
                <a:cubicBezTo>
                  <a:pt x="76665" y="139261"/>
                  <a:pt x="76665" y="134357"/>
                  <a:pt x="79698" y="131356"/>
                </a:cubicBezTo>
                <a:cubicBezTo>
                  <a:pt x="82731" y="128355"/>
                  <a:pt x="87635" y="128323"/>
                  <a:pt x="90636" y="131356"/>
                </a:cubicBezTo>
                <a:lnTo>
                  <a:pt x="103865" y="144585"/>
                </a:lnTo>
                <a:lnTo>
                  <a:pt x="106769" y="144585"/>
                </a:lnTo>
                <a:cubicBezTo>
                  <a:pt x="112932" y="144585"/>
                  <a:pt x="118966" y="143198"/>
                  <a:pt x="124451" y="140616"/>
                </a:cubicBezTo>
                <a:lnTo>
                  <a:pt x="115836" y="131969"/>
                </a:lnTo>
                <a:cubicBezTo>
                  <a:pt x="112803" y="128936"/>
                  <a:pt x="112803" y="124032"/>
                  <a:pt x="115836" y="121031"/>
                </a:cubicBezTo>
                <a:cubicBezTo>
                  <a:pt x="118869" y="118030"/>
                  <a:pt x="123773" y="117998"/>
                  <a:pt x="126774" y="121031"/>
                </a:cubicBezTo>
                <a:lnTo>
                  <a:pt x="137099" y="131356"/>
                </a:lnTo>
                <a:lnTo>
                  <a:pt x="142746" y="125709"/>
                </a:lnTo>
                <a:cubicBezTo>
                  <a:pt x="145618" y="122838"/>
                  <a:pt x="146457" y="118675"/>
                  <a:pt x="145198" y="115029"/>
                </a:cubicBezTo>
                <a:lnTo>
                  <a:pt x="100703" y="70889"/>
                </a:lnTo>
                <a:lnTo>
                  <a:pt x="95895" y="75697"/>
                </a:lnTo>
                <a:cubicBezTo>
                  <a:pt x="79988" y="91604"/>
                  <a:pt x="54240" y="91604"/>
                  <a:pt x="38332" y="75697"/>
                </a:cubicBezTo>
                <a:cubicBezTo>
                  <a:pt x="30911" y="68275"/>
                  <a:pt x="30621" y="56369"/>
                  <a:pt x="37622" y="4859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4" name="Text 41"/>
          <p:cNvSpPr/>
          <p:nvPr/>
        </p:nvSpPr>
        <p:spPr>
          <a:xfrm>
            <a:off x="6728916" y="1650463"/>
            <a:ext cx="1486829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人机协作新模式</a:t>
            </a:r>
            <a:endParaRPr lang="en-US" sz="15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5" name="Text 42"/>
          <p:cNvSpPr/>
          <p:nvPr/>
        </p:nvSpPr>
        <p:spPr>
          <a:xfrm>
            <a:off x="6233307" y="2079992"/>
            <a:ext cx="5468228" cy="4295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AI从</a:t>
            </a:r>
            <a:r>
              <a:rPr lang="en-US" sz="1200" dirty="0">
                <a:solidFill>
                  <a:schemeClr val="tx1"/>
                </a:solidFill>
                <a:highlight>
                  <a:srgbClr val="4A5568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工具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向</a:t>
            </a:r>
            <a:r>
              <a:rPr lang="en-US" sz="1200" dirty="0">
                <a:solidFill>
                  <a:schemeClr val="tx1"/>
                </a:solidFill>
                <a:highlight>
                  <a:srgbClr val="4A5568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伙伴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演进，形成增强智能（Augmented Intelligence），人类与AI优势互补，共同创造更大价值。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3"/>
          <p:cNvSpPr/>
          <p:nvPr/>
        </p:nvSpPr>
        <p:spPr>
          <a:xfrm>
            <a:off x="6233307" y="2608642"/>
            <a:ext cx="5402146" cy="619512"/>
          </a:xfrm>
          <a:custGeom>
            <a:avLst/>
            <a:gdLst/>
            <a:ahLst/>
            <a:cxnLst/>
            <a:rect l="l" t="t" r="r" b="b"/>
            <a:pathLst>
              <a:path w="5402146" h="619512">
                <a:moveTo>
                  <a:pt x="66083" y="0"/>
                </a:moveTo>
                <a:lnTo>
                  <a:pt x="5336063" y="0"/>
                </a:lnTo>
                <a:cubicBezTo>
                  <a:pt x="5372560" y="0"/>
                  <a:pt x="5402146" y="29587"/>
                  <a:pt x="5402146" y="66083"/>
                </a:cubicBezTo>
                <a:lnTo>
                  <a:pt x="5402146" y="553429"/>
                </a:lnTo>
                <a:cubicBezTo>
                  <a:pt x="5402146" y="589926"/>
                  <a:pt x="5372560" y="619512"/>
                  <a:pt x="5336063" y="619512"/>
                </a:cubicBezTo>
                <a:lnTo>
                  <a:pt x="66083" y="619512"/>
                </a:lnTo>
                <a:cubicBezTo>
                  <a:pt x="29611" y="619512"/>
                  <a:pt x="0" y="589901"/>
                  <a:pt x="0" y="553429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47" name="Shape 44"/>
          <p:cNvSpPr/>
          <p:nvPr/>
        </p:nvSpPr>
        <p:spPr>
          <a:xfrm>
            <a:off x="6357209" y="2740805"/>
            <a:ext cx="115642" cy="132163"/>
          </a:xfrm>
          <a:custGeom>
            <a:avLst/>
            <a:gdLst/>
            <a:ahLst/>
            <a:cxnLst/>
            <a:rect l="l" t="t" r="r" b="b"/>
            <a:pathLst>
              <a:path w="115642" h="132163">
                <a:moveTo>
                  <a:pt x="57821" y="64016"/>
                </a:moveTo>
                <a:cubicBezTo>
                  <a:pt x="40725" y="64016"/>
                  <a:pt x="26846" y="50137"/>
                  <a:pt x="26846" y="33041"/>
                </a:cubicBezTo>
                <a:cubicBezTo>
                  <a:pt x="26846" y="15945"/>
                  <a:pt x="40725" y="2065"/>
                  <a:pt x="57821" y="2065"/>
                </a:cubicBezTo>
                <a:cubicBezTo>
                  <a:pt x="74917" y="2065"/>
                  <a:pt x="88797" y="15945"/>
                  <a:pt x="88797" y="33041"/>
                </a:cubicBezTo>
                <a:cubicBezTo>
                  <a:pt x="88797" y="50137"/>
                  <a:pt x="74917" y="64016"/>
                  <a:pt x="57821" y="64016"/>
                </a:cubicBezTo>
                <a:close/>
                <a:moveTo>
                  <a:pt x="49948" y="78472"/>
                </a:moveTo>
                <a:lnTo>
                  <a:pt x="65694" y="78472"/>
                </a:lnTo>
                <a:cubicBezTo>
                  <a:pt x="68198" y="78472"/>
                  <a:pt x="70211" y="80485"/>
                  <a:pt x="70211" y="82989"/>
                </a:cubicBezTo>
                <a:cubicBezTo>
                  <a:pt x="70211" y="84073"/>
                  <a:pt x="69824" y="85105"/>
                  <a:pt x="69127" y="85932"/>
                </a:cubicBezTo>
                <a:lnTo>
                  <a:pt x="62054" y="94192"/>
                </a:lnTo>
                <a:lnTo>
                  <a:pt x="70057" y="123902"/>
                </a:lnTo>
                <a:lnTo>
                  <a:pt x="70211" y="123902"/>
                </a:lnTo>
                <a:lnTo>
                  <a:pt x="79143" y="88151"/>
                </a:lnTo>
                <a:cubicBezTo>
                  <a:pt x="79711" y="85906"/>
                  <a:pt x="82008" y="84538"/>
                  <a:pt x="84176" y="85364"/>
                </a:cubicBezTo>
                <a:cubicBezTo>
                  <a:pt x="100154" y="91455"/>
                  <a:pt x="111512" y="106943"/>
                  <a:pt x="111512" y="125064"/>
                </a:cubicBezTo>
                <a:cubicBezTo>
                  <a:pt x="111512" y="128962"/>
                  <a:pt x="108337" y="132137"/>
                  <a:pt x="104439" y="132137"/>
                </a:cubicBezTo>
                <a:lnTo>
                  <a:pt x="11203" y="132163"/>
                </a:lnTo>
                <a:cubicBezTo>
                  <a:pt x="7305" y="132163"/>
                  <a:pt x="4130" y="128988"/>
                  <a:pt x="4130" y="125090"/>
                </a:cubicBezTo>
                <a:cubicBezTo>
                  <a:pt x="4130" y="106969"/>
                  <a:pt x="15488" y="91481"/>
                  <a:pt x="31466" y="85389"/>
                </a:cubicBezTo>
                <a:cubicBezTo>
                  <a:pt x="33634" y="84563"/>
                  <a:pt x="35932" y="85932"/>
                  <a:pt x="36500" y="88177"/>
                </a:cubicBezTo>
                <a:lnTo>
                  <a:pt x="45431" y="123928"/>
                </a:lnTo>
                <a:lnTo>
                  <a:pt x="45586" y="123928"/>
                </a:lnTo>
                <a:lnTo>
                  <a:pt x="53588" y="94217"/>
                </a:lnTo>
                <a:lnTo>
                  <a:pt x="46515" y="85957"/>
                </a:lnTo>
                <a:cubicBezTo>
                  <a:pt x="45818" y="85131"/>
                  <a:pt x="45431" y="84099"/>
                  <a:pt x="45431" y="83015"/>
                </a:cubicBezTo>
                <a:cubicBezTo>
                  <a:pt x="45431" y="80511"/>
                  <a:pt x="47444" y="78497"/>
                  <a:pt x="49948" y="78497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48" name="Text 45"/>
          <p:cNvSpPr/>
          <p:nvPr/>
        </p:nvSpPr>
        <p:spPr>
          <a:xfrm>
            <a:off x="6497632" y="2707764"/>
            <a:ext cx="5104780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增强决策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9" name="Text 46"/>
          <p:cNvSpPr/>
          <p:nvPr/>
        </p:nvSpPr>
        <p:spPr>
          <a:xfrm>
            <a:off x="6332429" y="2939048"/>
            <a:ext cx="5261724" cy="1899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AI提供数据分析与方案建议，人类负责最终判断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Shape 47"/>
          <p:cNvSpPr/>
          <p:nvPr/>
        </p:nvSpPr>
        <p:spPr>
          <a:xfrm>
            <a:off x="6233307" y="3292170"/>
            <a:ext cx="5402146" cy="619512"/>
          </a:xfrm>
          <a:custGeom>
            <a:avLst/>
            <a:gdLst/>
            <a:ahLst/>
            <a:cxnLst/>
            <a:rect l="l" t="t" r="r" b="b"/>
            <a:pathLst>
              <a:path w="5402146" h="619512">
                <a:moveTo>
                  <a:pt x="66083" y="0"/>
                </a:moveTo>
                <a:lnTo>
                  <a:pt x="5336063" y="0"/>
                </a:lnTo>
                <a:cubicBezTo>
                  <a:pt x="5372560" y="0"/>
                  <a:pt x="5402146" y="29587"/>
                  <a:pt x="5402146" y="66083"/>
                </a:cubicBezTo>
                <a:lnTo>
                  <a:pt x="5402146" y="553429"/>
                </a:lnTo>
                <a:cubicBezTo>
                  <a:pt x="5402146" y="589926"/>
                  <a:pt x="5372560" y="619512"/>
                  <a:pt x="5336063" y="619512"/>
                </a:cubicBezTo>
                <a:lnTo>
                  <a:pt x="66083" y="619512"/>
                </a:lnTo>
                <a:cubicBezTo>
                  <a:pt x="29611" y="619512"/>
                  <a:pt x="0" y="589901"/>
                  <a:pt x="0" y="553429"/>
                </a:cubicBezTo>
                <a:lnTo>
                  <a:pt x="0" y="66083"/>
                </a:lnTo>
                <a:cubicBezTo>
                  <a:pt x="0" y="29611"/>
                  <a:pt x="29611" y="0"/>
                  <a:pt x="66083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51" name="Shape 48"/>
          <p:cNvSpPr/>
          <p:nvPr/>
        </p:nvSpPr>
        <p:spPr>
          <a:xfrm>
            <a:off x="6340689" y="3424333"/>
            <a:ext cx="148683" cy="132163"/>
          </a:xfrm>
          <a:custGeom>
            <a:avLst/>
            <a:gdLst/>
            <a:ahLst/>
            <a:cxnLst/>
            <a:rect l="l" t="t" r="r" b="b"/>
            <a:pathLst>
              <a:path w="148683" h="132163">
                <a:moveTo>
                  <a:pt x="124032" y="2659"/>
                </a:moveTo>
                <a:lnTo>
                  <a:pt x="66882" y="40785"/>
                </a:lnTo>
                <a:cubicBezTo>
                  <a:pt x="59370" y="45792"/>
                  <a:pt x="54595" y="53923"/>
                  <a:pt x="53820" y="62803"/>
                </a:cubicBezTo>
                <a:cubicBezTo>
                  <a:pt x="69902" y="66107"/>
                  <a:pt x="82576" y="78781"/>
                  <a:pt x="85906" y="94889"/>
                </a:cubicBezTo>
                <a:cubicBezTo>
                  <a:pt x="94811" y="94114"/>
                  <a:pt x="102916" y="89339"/>
                  <a:pt x="107924" y="81827"/>
                </a:cubicBezTo>
                <a:lnTo>
                  <a:pt x="146024" y="24651"/>
                </a:lnTo>
                <a:cubicBezTo>
                  <a:pt x="147754" y="22044"/>
                  <a:pt x="148683" y="18998"/>
                  <a:pt x="148683" y="15849"/>
                </a:cubicBezTo>
                <a:cubicBezTo>
                  <a:pt x="148683" y="7099"/>
                  <a:pt x="141584" y="0"/>
                  <a:pt x="132834" y="0"/>
                </a:cubicBezTo>
                <a:cubicBezTo>
                  <a:pt x="129710" y="0"/>
                  <a:pt x="126639" y="929"/>
                  <a:pt x="124032" y="2659"/>
                </a:cubicBezTo>
                <a:close/>
                <a:moveTo>
                  <a:pt x="74341" y="103252"/>
                </a:moveTo>
                <a:cubicBezTo>
                  <a:pt x="74341" y="87274"/>
                  <a:pt x="61409" y="74341"/>
                  <a:pt x="45431" y="74341"/>
                </a:cubicBezTo>
                <a:cubicBezTo>
                  <a:pt x="29453" y="74341"/>
                  <a:pt x="16520" y="87274"/>
                  <a:pt x="16520" y="103252"/>
                </a:cubicBezTo>
                <a:cubicBezTo>
                  <a:pt x="16520" y="104259"/>
                  <a:pt x="16572" y="105265"/>
                  <a:pt x="16675" y="106246"/>
                </a:cubicBezTo>
                <a:cubicBezTo>
                  <a:pt x="17140" y="110764"/>
                  <a:pt x="14042" y="115642"/>
                  <a:pt x="9499" y="115642"/>
                </a:cubicBezTo>
                <a:lnTo>
                  <a:pt x="8260" y="115642"/>
                </a:lnTo>
                <a:cubicBezTo>
                  <a:pt x="3691" y="115642"/>
                  <a:pt x="0" y="119334"/>
                  <a:pt x="0" y="123902"/>
                </a:cubicBezTo>
                <a:cubicBezTo>
                  <a:pt x="0" y="128471"/>
                  <a:pt x="3691" y="132163"/>
                  <a:pt x="8260" y="132163"/>
                </a:cubicBezTo>
                <a:lnTo>
                  <a:pt x="45431" y="132163"/>
                </a:lnTo>
                <a:cubicBezTo>
                  <a:pt x="61409" y="132163"/>
                  <a:pt x="74341" y="119230"/>
                  <a:pt x="74341" y="103252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52" name="Text 49"/>
          <p:cNvSpPr/>
          <p:nvPr/>
        </p:nvSpPr>
        <p:spPr>
          <a:xfrm>
            <a:off x="6497632" y="3391292"/>
            <a:ext cx="5104780" cy="19824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协同创作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Text 50"/>
          <p:cNvSpPr/>
          <p:nvPr/>
        </p:nvSpPr>
        <p:spPr>
          <a:xfrm>
            <a:off x="6332429" y="3622577"/>
            <a:ext cx="5261724" cy="18998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AI辅助内容生成，人类把控创意方向与质量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Shape 51"/>
          <p:cNvSpPr/>
          <p:nvPr/>
        </p:nvSpPr>
        <p:spPr>
          <a:xfrm>
            <a:off x="6092825" y="4324985"/>
            <a:ext cx="5683250" cy="1806575"/>
          </a:xfrm>
          <a:custGeom>
            <a:avLst/>
            <a:gdLst/>
            <a:ahLst/>
            <a:cxnLst/>
            <a:rect l="l" t="t" r="r" b="b"/>
            <a:pathLst>
              <a:path w="5682992" h="1932878">
                <a:moveTo>
                  <a:pt x="99118" y="0"/>
                </a:moveTo>
                <a:lnTo>
                  <a:pt x="5583874" y="0"/>
                </a:lnTo>
                <a:cubicBezTo>
                  <a:pt x="5638615" y="0"/>
                  <a:pt x="5682992" y="44377"/>
                  <a:pt x="5682992" y="99118"/>
                </a:cubicBezTo>
                <a:lnTo>
                  <a:pt x="5682992" y="1833760"/>
                </a:lnTo>
                <a:cubicBezTo>
                  <a:pt x="5682992" y="1888501"/>
                  <a:pt x="5638615" y="1932878"/>
                  <a:pt x="5583874" y="1932878"/>
                </a:cubicBezTo>
                <a:lnTo>
                  <a:pt x="99118" y="1932878"/>
                </a:lnTo>
                <a:cubicBezTo>
                  <a:pt x="44377" y="1932878"/>
                  <a:pt x="0" y="1888501"/>
                  <a:pt x="0" y="1833760"/>
                </a:cubicBezTo>
                <a:lnTo>
                  <a:pt x="0" y="99118"/>
                </a:lnTo>
                <a:cubicBezTo>
                  <a:pt x="0" y="44377"/>
                  <a:pt x="44377" y="0"/>
                  <a:pt x="99118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30000"/>
                </a:srgbClr>
              </a:gs>
              <a:gs pos="100000">
                <a:srgbClr val="D97706">
                  <a:alpha val="30000"/>
                </a:srgbClr>
              </a:gs>
            </a:gsLst>
            <a:lin ang="270000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55" name="Shape 52"/>
          <p:cNvSpPr/>
          <p:nvPr/>
        </p:nvSpPr>
        <p:spPr>
          <a:xfrm>
            <a:off x="6233307" y="4339146"/>
            <a:ext cx="396488" cy="396488"/>
          </a:xfrm>
          <a:custGeom>
            <a:avLst/>
            <a:gdLst/>
            <a:ahLst/>
            <a:cxnLst/>
            <a:rect l="l" t="t" r="r" b="b"/>
            <a:pathLst>
              <a:path w="396488" h="396488">
                <a:moveTo>
                  <a:pt x="198244" y="0"/>
                </a:moveTo>
                <a:lnTo>
                  <a:pt x="198244" y="0"/>
                </a:lnTo>
                <a:cubicBezTo>
                  <a:pt x="307658" y="0"/>
                  <a:pt x="396488" y="88830"/>
                  <a:pt x="396488" y="198244"/>
                </a:cubicBezTo>
                <a:lnTo>
                  <a:pt x="396488" y="198244"/>
                </a:lnTo>
                <a:cubicBezTo>
                  <a:pt x="396488" y="307658"/>
                  <a:pt x="307658" y="396488"/>
                  <a:pt x="198244" y="396488"/>
                </a:cubicBezTo>
                <a:lnTo>
                  <a:pt x="198244" y="396488"/>
                </a:lnTo>
                <a:cubicBezTo>
                  <a:pt x="88830" y="396488"/>
                  <a:pt x="0" y="307658"/>
                  <a:pt x="0" y="198244"/>
                </a:cubicBezTo>
                <a:lnTo>
                  <a:pt x="0" y="198244"/>
                </a:lnTo>
                <a:cubicBezTo>
                  <a:pt x="0" y="88830"/>
                  <a:pt x="88830" y="0"/>
                  <a:pt x="198244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2700000" scaled="1"/>
          </a:gradFill>
        </p:spPr>
      </p:sp>
      <p:sp>
        <p:nvSpPr>
          <p:cNvPr id="56" name="Shape 53"/>
          <p:cNvSpPr/>
          <p:nvPr/>
        </p:nvSpPr>
        <p:spPr>
          <a:xfrm>
            <a:off x="6348949" y="4454788"/>
            <a:ext cx="165203" cy="165203"/>
          </a:xfrm>
          <a:custGeom>
            <a:avLst/>
            <a:gdLst/>
            <a:ahLst/>
            <a:cxnLst/>
            <a:rect l="l" t="t" r="r" b="b"/>
            <a:pathLst>
              <a:path w="165203" h="165203">
                <a:moveTo>
                  <a:pt x="113545" y="90346"/>
                </a:moveTo>
                <a:lnTo>
                  <a:pt x="51949" y="90346"/>
                </a:lnTo>
                <a:cubicBezTo>
                  <a:pt x="52884" y="111157"/>
                  <a:pt x="57498" y="130323"/>
                  <a:pt x="64049" y="144359"/>
                </a:cubicBezTo>
                <a:cubicBezTo>
                  <a:pt x="67727" y="152264"/>
                  <a:pt x="71696" y="157847"/>
                  <a:pt x="75374" y="161267"/>
                </a:cubicBezTo>
                <a:cubicBezTo>
                  <a:pt x="78988" y="164655"/>
                  <a:pt x="81472" y="165203"/>
                  <a:pt x="82763" y="165203"/>
                </a:cubicBezTo>
                <a:cubicBezTo>
                  <a:pt x="84054" y="165203"/>
                  <a:pt x="86538" y="164655"/>
                  <a:pt x="90152" y="161267"/>
                </a:cubicBezTo>
                <a:cubicBezTo>
                  <a:pt x="93830" y="157847"/>
                  <a:pt x="97799" y="152232"/>
                  <a:pt x="101477" y="144359"/>
                </a:cubicBezTo>
                <a:cubicBezTo>
                  <a:pt x="108027" y="130323"/>
                  <a:pt x="112642" y="111157"/>
                  <a:pt x="113577" y="90346"/>
                </a:cubicBezTo>
                <a:close/>
                <a:moveTo>
                  <a:pt x="51916" y="74858"/>
                </a:moveTo>
                <a:lnTo>
                  <a:pt x="113513" y="74858"/>
                </a:lnTo>
                <a:cubicBezTo>
                  <a:pt x="112609" y="54046"/>
                  <a:pt x="107995" y="34880"/>
                  <a:pt x="101445" y="20844"/>
                </a:cubicBezTo>
                <a:cubicBezTo>
                  <a:pt x="97767" y="12971"/>
                  <a:pt x="93798" y="7357"/>
                  <a:pt x="90120" y="3936"/>
                </a:cubicBezTo>
                <a:cubicBezTo>
                  <a:pt x="86506" y="549"/>
                  <a:pt x="84021" y="0"/>
                  <a:pt x="82731" y="0"/>
                </a:cubicBezTo>
                <a:cubicBezTo>
                  <a:pt x="81440" y="0"/>
                  <a:pt x="78956" y="549"/>
                  <a:pt x="75342" y="3936"/>
                </a:cubicBezTo>
                <a:cubicBezTo>
                  <a:pt x="71663" y="7357"/>
                  <a:pt x="67695" y="12971"/>
                  <a:pt x="64016" y="20844"/>
                </a:cubicBezTo>
                <a:cubicBezTo>
                  <a:pt x="57466" y="34880"/>
                  <a:pt x="52852" y="54046"/>
                  <a:pt x="51916" y="74858"/>
                </a:cubicBezTo>
                <a:close/>
                <a:moveTo>
                  <a:pt x="36429" y="74858"/>
                </a:moveTo>
                <a:cubicBezTo>
                  <a:pt x="37558" y="47238"/>
                  <a:pt x="44689" y="21586"/>
                  <a:pt x="55111" y="4743"/>
                </a:cubicBezTo>
                <a:cubicBezTo>
                  <a:pt x="25394" y="15262"/>
                  <a:pt x="3517" y="42333"/>
                  <a:pt x="484" y="74858"/>
                </a:cubicBezTo>
                <a:lnTo>
                  <a:pt x="36429" y="74858"/>
                </a:lnTo>
                <a:close/>
                <a:moveTo>
                  <a:pt x="484" y="90346"/>
                </a:moveTo>
                <a:cubicBezTo>
                  <a:pt x="3517" y="122870"/>
                  <a:pt x="25394" y="149941"/>
                  <a:pt x="55111" y="160460"/>
                </a:cubicBezTo>
                <a:cubicBezTo>
                  <a:pt x="44689" y="143617"/>
                  <a:pt x="37558" y="117965"/>
                  <a:pt x="36429" y="90346"/>
                </a:cubicBezTo>
                <a:lnTo>
                  <a:pt x="484" y="90346"/>
                </a:lnTo>
                <a:close/>
                <a:moveTo>
                  <a:pt x="129033" y="90346"/>
                </a:moveTo>
                <a:cubicBezTo>
                  <a:pt x="127903" y="117965"/>
                  <a:pt x="120773" y="143617"/>
                  <a:pt x="110351" y="160460"/>
                </a:cubicBezTo>
                <a:cubicBezTo>
                  <a:pt x="140068" y="149909"/>
                  <a:pt x="161944" y="122870"/>
                  <a:pt x="164977" y="90346"/>
                </a:cubicBezTo>
                <a:lnTo>
                  <a:pt x="129033" y="90346"/>
                </a:lnTo>
                <a:close/>
                <a:moveTo>
                  <a:pt x="164977" y="74858"/>
                </a:moveTo>
                <a:cubicBezTo>
                  <a:pt x="161944" y="42333"/>
                  <a:pt x="140068" y="15262"/>
                  <a:pt x="110351" y="4743"/>
                </a:cubicBezTo>
                <a:cubicBezTo>
                  <a:pt x="120773" y="21586"/>
                  <a:pt x="127903" y="47238"/>
                  <a:pt x="129033" y="74858"/>
                </a:cubicBezTo>
                <a:lnTo>
                  <a:pt x="164977" y="74858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57" name="Text 54"/>
          <p:cNvSpPr/>
          <p:nvPr/>
        </p:nvSpPr>
        <p:spPr>
          <a:xfrm>
            <a:off x="6728916" y="4405227"/>
            <a:ext cx="892098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AI普惠化</a:t>
            </a:r>
            <a:endParaRPr lang="en-US" sz="15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8" name="Text 55"/>
          <p:cNvSpPr/>
          <p:nvPr/>
        </p:nvSpPr>
        <p:spPr>
          <a:xfrm>
            <a:off x="6233307" y="4834756"/>
            <a:ext cx="5468228" cy="4295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</a:t>
            </a:r>
            <a:r>
              <a:rPr lang="en-US" sz="12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开源模型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、</a:t>
            </a:r>
            <a:r>
              <a:rPr lang="en-US" sz="12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成本下降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与</a:t>
            </a:r>
            <a:r>
              <a:rPr lang="en-US" sz="1200" dirty="0">
                <a:solidFill>
                  <a:schemeClr val="tx1"/>
                </a:solidFill>
                <a:highlight>
                  <a:srgbClr val="4A5568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易用工具 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，AI技术从科技巨头走向中小企业与个人开发者，赋能千行百业创新。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9" name="Shape 56"/>
          <p:cNvSpPr/>
          <p:nvPr/>
        </p:nvSpPr>
        <p:spPr>
          <a:xfrm>
            <a:off x="6233307" y="5363406"/>
            <a:ext cx="5402146" cy="627772"/>
          </a:xfrm>
          <a:custGeom>
            <a:avLst/>
            <a:gdLst/>
            <a:ahLst/>
            <a:cxnLst/>
            <a:rect l="l" t="t" r="r" b="b"/>
            <a:pathLst>
              <a:path w="5402146" h="627772">
                <a:moveTo>
                  <a:pt x="66079" y="0"/>
                </a:moveTo>
                <a:lnTo>
                  <a:pt x="5336067" y="0"/>
                </a:lnTo>
                <a:cubicBezTo>
                  <a:pt x="5372562" y="0"/>
                  <a:pt x="5402146" y="29585"/>
                  <a:pt x="5402146" y="66079"/>
                </a:cubicBezTo>
                <a:lnTo>
                  <a:pt x="5402146" y="561693"/>
                </a:lnTo>
                <a:cubicBezTo>
                  <a:pt x="5402146" y="598188"/>
                  <a:pt x="5372562" y="627772"/>
                  <a:pt x="5336067" y="627772"/>
                </a:cubicBezTo>
                <a:lnTo>
                  <a:pt x="66079" y="627772"/>
                </a:lnTo>
                <a:cubicBezTo>
                  <a:pt x="29585" y="627772"/>
                  <a:pt x="0" y="598188"/>
                  <a:pt x="0" y="561693"/>
                </a:cubicBezTo>
                <a:lnTo>
                  <a:pt x="0" y="66079"/>
                </a:lnTo>
                <a:cubicBezTo>
                  <a:pt x="0" y="29585"/>
                  <a:pt x="29585" y="0"/>
                  <a:pt x="66079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60" name="Text 57"/>
          <p:cNvSpPr/>
          <p:nvPr/>
        </p:nvSpPr>
        <p:spPr>
          <a:xfrm>
            <a:off x="6282868" y="5462528"/>
            <a:ext cx="2651512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6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50倍</a:t>
            </a:r>
            <a:endParaRPr lang="en-US" sz="1600" dirty="0"/>
          </a:p>
        </p:txBody>
      </p:sp>
      <p:sp>
        <p:nvSpPr>
          <p:cNvPr id="61" name="Text 58"/>
          <p:cNvSpPr/>
          <p:nvPr/>
        </p:nvSpPr>
        <p:spPr>
          <a:xfrm>
            <a:off x="6303518" y="5726853"/>
            <a:ext cx="2610211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DeepSeek成本降低</a:t>
            </a:r>
            <a:endParaRPr lang="en-US" sz="91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2" name="Text 59"/>
          <p:cNvSpPr/>
          <p:nvPr/>
        </p:nvSpPr>
        <p:spPr>
          <a:xfrm>
            <a:off x="8933433" y="5462528"/>
            <a:ext cx="2651512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56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开源</a:t>
            </a:r>
            <a:endParaRPr lang="en-US" sz="1600" dirty="0"/>
          </a:p>
        </p:txBody>
      </p:sp>
      <p:sp>
        <p:nvSpPr>
          <p:cNvPr id="63" name="Text 60"/>
          <p:cNvSpPr/>
          <p:nvPr/>
        </p:nvSpPr>
        <p:spPr>
          <a:xfrm>
            <a:off x="8954083" y="5726853"/>
            <a:ext cx="2610211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模型 democratize</a:t>
            </a:r>
            <a:endParaRPr lang="en-US" sz="91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4" name="Shape 61"/>
          <p:cNvSpPr/>
          <p:nvPr/>
        </p:nvSpPr>
        <p:spPr>
          <a:xfrm>
            <a:off x="262890" y="6305550"/>
            <a:ext cx="11514455" cy="527685"/>
          </a:xfrm>
          <a:custGeom>
            <a:avLst/>
            <a:gdLst/>
            <a:ahLst/>
            <a:cxnLst/>
            <a:rect l="l" t="t" r="r" b="b"/>
            <a:pathLst>
              <a:path w="11514667" h="941659">
                <a:moveTo>
                  <a:pt x="99119" y="0"/>
                </a:moveTo>
                <a:lnTo>
                  <a:pt x="11415548" y="0"/>
                </a:lnTo>
                <a:cubicBezTo>
                  <a:pt x="11470290" y="0"/>
                  <a:pt x="11514667" y="44377"/>
                  <a:pt x="11514667" y="99119"/>
                </a:cubicBezTo>
                <a:lnTo>
                  <a:pt x="11514667" y="842540"/>
                </a:lnTo>
                <a:cubicBezTo>
                  <a:pt x="11514667" y="897281"/>
                  <a:pt x="11470290" y="941659"/>
                  <a:pt x="11415548" y="941659"/>
                </a:cubicBezTo>
                <a:lnTo>
                  <a:pt x="99119" y="941659"/>
                </a:lnTo>
                <a:cubicBezTo>
                  <a:pt x="44377" y="941659"/>
                  <a:pt x="0" y="897281"/>
                  <a:pt x="0" y="842540"/>
                </a:cubicBezTo>
                <a:lnTo>
                  <a:pt x="0" y="99119"/>
                </a:lnTo>
                <a:cubicBezTo>
                  <a:pt x="0" y="44414"/>
                  <a:pt x="44414" y="0"/>
                  <a:pt x="99119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30000"/>
                </a:srgbClr>
              </a:gs>
              <a:gs pos="50000">
                <a:srgbClr val="D97706">
                  <a:alpha val="30000"/>
                </a:srgbClr>
              </a:gs>
              <a:gs pos="100000">
                <a:srgbClr val="4A5568">
                  <a:alpha val="30000"/>
                </a:srgbClr>
              </a:gs>
            </a:gsLst>
            <a:lin ang="0" scaled="1"/>
          </a:gradFill>
          <a:ln w="25400">
            <a:solidFill>
              <a:srgbClr val="5F9EAC">
                <a:alpha val="50196"/>
              </a:srgbClr>
            </a:solidFill>
            <a:prstDash val="solid"/>
          </a:ln>
        </p:spPr>
      </p:sp>
      <p:sp>
        <p:nvSpPr>
          <p:cNvPr id="65" name="Shape 62"/>
          <p:cNvSpPr/>
          <p:nvPr/>
        </p:nvSpPr>
        <p:spPr>
          <a:xfrm>
            <a:off x="440695" y="6354208"/>
            <a:ext cx="297366" cy="297366"/>
          </a:xfrm>
          <a:custGeom>
            <a:avLst/>
            <a:gdLst/>
            <a:ahLst/>
            <a:cxnLst/>
            <a:rect l="l" t="t" r="r" b="b"/>
            <a:pathLst>
              <a:path w="297366" h="297366">
                <a:moveTo>
                  <a:pt x="74341" y="185854"/>
                </a:moveTo>
                <a:lnTo>
                  <a:pt x="14229" y="185854"/>
                </a:lnTo>
                <a:cubicBezTo>
                  <a:pt x="-232" y="185854"/>
                  <a:pt x="-9118" y="170114"/>
                  <a:pt x="-1684" y="157685"/>
                </a:cubicBezTo>
                <a:lnTo>
                  <a:pt x="29040" y="106459"/>
                </a:lnTo>
                <a:cubicBezTo>
                  <a:pt x="34093" y="98038"/>
                  <a:pt x="43153" y="92927"/>
                  <a:pt x="52968" y="92927"/>
                </a:cubicBezTo>
                <a:lnTo>
                  <a:pt x="108144" y="92927"/>
                </a:lnTo>
                <a:cubicBezTo>
                  <a:pt x="152342" y="18063"/>
                  <a:pt x="218262" y="14287"/>
                  <a:pt x="262344" y="20734"/>
                </a:cubicBezTo>
                <a:cubicBezTo>
                  <a:pt x="269778" y="21838"/>
                  <a:pt x="275586" y="27646"/>
                  <a:pt x="276632" y="35022"/>
                </a:cubicBezTo>
                <a:cubicBezTo>
                  <a:pt x="283078" y="79104"/>
                  <a:pt x="279303" y="145024"/>
                  <a:pt x="204439" y="189222"/>
                </a:cubicBezTo>
                <a:lnTo>
                  <a:pt x="204439" y="244398"/>
                </a:lnTo>
                <a:cubicBezTo>
                  <a:pt x="204439" y="254213"/>
                  <a:pt x="199328" y="263273"/>
                  <a:pt x="190907" y="268326"/>
                </a:cubicBezTo>
                <a:lnTo>
                  <a:pt x="139681" y="299050"/>
                </a:lnTo>
                <a:cubicBezTo>
                  <a:pt x="127310" y="306484"/>
                  <a:pt x="111512" y="297540"/>
                  <a:pt x="111512" y="283136"/>
                </a:cubicBezTo>
                <a:lnTo>
                  <a:pt x="111512" y="223024"/>
                </a:lnTo>
                <a:cubicBezTo>
                  <a:pt x="111512" y="202522"/>
                  <a:pt x="94843" y="185854"/>
                  <a:pt x="74341" y="185854"/>
                </a:cubicBezTo>
                <a:lnTo>
                  <a:pt x="74283" y="185854"/>
                </a:lnTo>
                <a:close/>
                <a:moveTo>
                  <a:pt x="232317" y="92927"/>
                </a:moveTo>
                <a:cubicBezTo>
                  <a:pt x="232317" y="77541"/>
                  <a:pt x="219825" y="65049"/>
                  <a:pt x="204439" y="65049"/>
                </a:cubicBezTo>
                <a:cubicBezTo>
                  <a:pt x="189053" y="65049"/>
                  <a:pt x="176561" y="77541"/>
                  <a:pt x="176561" y="92927"/>
                </a:cubicBezTo>
                <a:cubicBezTo>
                  <a:pt x="176561" y="108313"/>
                  <a:pt x="189053" y="120805"/>
                  <a:pt x="204439" y="120805"/>
                </a:cubicBezTo>
                <a:cubicBezTo>
                  <a:pt x="219825" y="120805"/>
                  <a:pt x="232317" y="108313"/>
                  <a:pt x="232317" y="92927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66" name="Text 63"/>
          <p:cNvSpPr/>
          <p:nvPr/>
        </p:nvSpPr>
        <p:spPr>
          <a:xfrm>
            <a:off x="907394" y="6255086"/>
            <a:ext cx="2527610" cy="2643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5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未来5-10年关键突破</a:t>
            </a:r>
            <a:endParaRPr lang="en-US" sz="15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67" name="Text 64"/>
          <p:cNvSpPr/>
          <p:nvPr/>
        </p:nvSpPr>
        <p:spPr>
          <a:xfrm>
            <a:off x="800100" y="6503035"/>
            <a:ext cx="3785870" cy="28003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科学研究 | 创意生产 | 复杂决策 | 自主系统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8" name="Shape 65"/>
          <p:cNvSpPr/>
          <p:nvPr/>
        </p:nvSpPr>
        <p:spPr>
          <a:xfrm>
            <a:off x="10047695" y="6172484"/>
            <a:ext cx="462569" cy="462569"/>
          </a:xfrm>
          <a:custGeom>
            <a:avLst/>
            <a:gdLst/>
            <a:ahLst/>
            <a:cxnLst/>
            <a:rect l="l" t="t" r="r" b="b"/>
            <a:pathLst>
              <a:path w="462569" h="462569">
                <a:moveTo>
                  <a:pt x="231285" y="0"/>
                </a:moveTo>
                <a:lnTo>
                  <a:pt x="231285" y="0"/>
                </a:lnTo>
                <a:cubicBezTo>
                  <a:pt x="358934" y="0"/>
                  <a:pt x="462569" y="103635"/>
                  <a:pt x="462569" y="231285"/>
                </a:cubicBezTo>
                <a:lnTo>
                  <a:pt x="462569" y="231285"/>
                </a:lnTo>
                <a:cubicBezTo>
                  <a:pt x="462569" y="358934"/>
                  <a:pt x="358934" y="462569"/>
                  <a:pt x="231285" y="462569"/>
                </a:cubicBezTo>
                <a:lnTo>
                  <a:pt x="231285" y="462569"/>
                </a:lnTo>
                <a:cubicBezTo>
                  <a:pt x="103635" y="462569"/>
                  <a:pt x="0" y="358934"/>
                  <a:pt x="0" y="231285"/>
                </a:cubicBezTo>
                <a:lnTo>
                  <a:pt x="0" y="231285"/>
                </a:lnTo>
                <a:cubicBezTo>
                  <a:pt x="0" y="103635"/>
                  <a:pt x="103635" y="0"/>
                  <a:pt x="231285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</p:spPr>
      </p:sp>
      <p:sp>
        <p:nvSpPr>
          <p:cNvPr id="69" name="Shape 66"/>
          <p:cNvSpPr/>
          <p:nvPr/>
        </p:nvSpPr>
        <p:spPr>
          <a:xfrm>
            <a:off x="10192248" y="6304647"/>
            <a:ext cx="173463" cy="198244"/>
          </a:xfrm>
          <a:custGeom>
            <a:avLst/>
            <a:gdLst/>
            <a:ahLst/>
            <a:cxnLst/>
            <a:rect l="l" t="t" r="r" b="b"/>
            <a:pathLst>
              <a:path w="173463" h="198244">
                <a:moveTo>
                  <a:pt x="111512" y="0"/>
                </a:moveTo>
                <a:lnTo>
                  <a:pt x="49561" y="0"/>
                </a:lnTo>
                <a:cubicBezTo>
                  <a:pt x="42708" y="0"/>
                  <a:pt x="37171" y="5537"/>
                  <a:pt x="37171" y="12390"/>
                </a:cubicBezTo>
                <a:cubicBezTo>
                  <a:pt x="37171" y="19244"/>
                  <a:pt x="42708" y="24780"/>
                  <a:pt x="49561" y="24780"/>
                </a:cubicBezTo>
                <a:lnTo>
                  <a:pt x="49561" y="83441"/>
                </a:lnTo>
                <a:lnTo>
                  <a:pt x="2904" y="165061"/>
                </a:lnTo>
                <a:cubicBezTo>
                  <a:pt x="1007" y="168430"/>
                  <a:pt x="0" y="172186"/>
                  <a:pt x="0" y="176058"/>
                </a:cubicBezTo>
                <a:cubicBezTo>
                  <a:pt x="0" y="188332"/>
                  <a:pt x="9912" y="198244"/>
                  <a:pt x="22186" y="198244"/>
                </a:cubicBezTo>
                <a:lnTo>
                  <a:pt x="151277" y="198244"/>
                </a:lnTo>
                <a:cubicBezTo>
                  <a:pt x="163513" y="198244"/>
                  <a:pt x="173463" y="188332"/>
                  <a:pt x="173463" y="176058"/>
                </a:cubicBezTo>
                <a:cubicBezTo>
                  <a:pt x="173463" y="172186"/>
                  <a:pt x="172457" y="168391"/>
                  <a:pt x="170559" y="165061"/>
                </a:cubicBezTo>
                <a:lnTo>
                  <a:pt x="123902" y="83441"/>
                </a:lnTo>
                <a:lnTo>
                  <a:pt x="123902" y="24780"/>
                </a:lnTo>
                <a:cubicBezTo>
                  <a:pt x="130756" y="24780"/>
                  <a:pt x="136293" y="19244"/>
                  <a:pt x="136293" y="12390"/>
                </a:cubicBezTo>
                <a:cubicBezTo>
                  <a:pt x="136293" y="5537"/>
                  <a:pt x="130756" y="0"/>
                  <a:pt x="123902" y="0"/>
                </a:cubicBezTo>
                <a:lnTo>
                  <a:pt x="111512" y="0"/>
                </a:lnTo>
                <a:close/>
                <a:moveTo>
                  <a:pt x="74341" y="83441"/>
                </a:moveTo>
                <a:lnTo>
                  <a:pt x="74341" y="24780"/>
                </a:lnTo>
                <a:lnTo>
                  <a:pt x="99122" y="24780"/>
                </a:lnTo>
                <a:lnTo>
                  <a:pt x="99122" y="83441"/>
                </a:lnTo>
                <a:cubicBezTo>
                  <a:pt x="99122" y="87738"/>
                  <a:pt x="100245" y="91998"/>
                  <a:pt x="102374" y="95753"/>
                </a:cubicBezTo>
                <a:lnTo>
                  <a:pt x="118482" y="123902"/>
                </a:lnTo>
                <a:lnTo>
                  <a:pt x="54982" y="123902"/>
                </a:lnTo>
                <a:lnTo>
                  <a:pt x="71089" y="95753"/>
                </a:lnTo>
                <a:cubicBezTo>
                  <a:pt x="73219" y="91998"/>
                  <a:pt x="74341" y="87777"/>
                  <a:pt x="74341" y="83441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70" name="Text 67"/>
          <p:cNvSpPr/>
          <p:nvPr/>
        </p:nvSpPr>
        <p:spPr>
          <a:xfrm>
            <a:off x="10018784" y="6668094"/>
            <a:ext cx="520390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0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科学发现</a:t>
            </a:r>
            <a:endParaRPr lang="en-US" sz="1600" dirty="0"/>
          </a:p>
        </p:txBody>
      </p:sp>
      <p:sp>
        <p:nvSpPr>
          <p:cNvPr id="71" name="Shape 68"/>
          <p:cNvSpPr/>
          <p:nvPr/>
        </p:nvSpPr>
        <p:spPr>
          <a:xfrm>
            <a:off x="10609386" y="6172484"/>
            <a:ext cx="462569" cy="462569"/>
          </a:xfrm>
          <a:custGeom>
            <a:avLst/>
            <a:gdLst/>
            <a:ahLst/>
            <a:cxnLst/>
            <a:rect l="l" t="t" r="r" b="b"/>
            <a:pathLst>
              <a:path w="462569" h="462569">
                <a:moveTo>
                  <a:pt x="231285" y="0"/>
                </a:moveTo>
                <a:lnTo>
                  <a:pt x="231285" y="0"/>
                </a:lnTo>
                <a:cubicBezTo>
                  <a:pt x="358934" y="0"/>
                  <a:pt x="462569" y="103635"/>
                  <a:pt x="462569" y="231285"/>
                </a:cubicBezTo>
                <a:lnTo>
                  <a:pt x="462569" y="231285"/>
                </a:lnTo>
                <a:cubicBezTo>
                  <a:pt x="462569" y="358934"/>
                  <a:pt x="358934" y="462569"/>
                  <a:pt x="231285" y="462569"/>
                </a:cubicBezTo>
                <a:lnTo>
                  <a:pt x="231285" y="462569"/>
                </a:lnTo>
                <a:cubicBezTo>
                  <a:pt x="103635" y="462569"/>
                  <a:pt x="0" y="358934"/>
                  <a:pt x="0" y="231285"/>
                </a:cubicBezTo>
                <a:lnTo>
                  <a:pt x="0" y="231285"/>
                </a:lnTo>
                <a:cubicBezTo>
                  <a:pt x="0" y="103635"/>
                  <a:pt x="103635" y="0"/>
                  <a:pt x="231285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</p:spPr>
      </p:sp>
      <p:sp>
        <p:nvSpPr>
          <p:cNvPr id="72" name="Shape 69"/>
          <p:cNvSpPr/>
          <p:nvPr/>
        </p:nvSpPr>
        <p:spPr>
          <a:xfrm>
            <a:off x="10741548" y="6304647"/>
            <a:ext cx="198244" cy="198244"/>
          </a:xfrm>
          <a:custGeom>
            <a:avLst/>
            <a:gdLst/>
            <a:ahLst/>
            <a:cxnLst/>
            <a:rect l="l" t="t" r="r" b="b"/>
            <a:pathLst>
              <a:path w="198244" h="198244">
                <a:moveTo>
                  <a:pt x="198244" y="99122"/>
                </a:moveTo>
                <a:cubicBezTo>
                  <a:pt x="198244" y="99470"/>
                  <a:pt x="198244" y="99819"/>
                  <a:pt x="198244" y="100167"/>
                </a:cubicBezTo>
                <a:cubicBezTo>
                  <a:pt x="198089" y="114300"/>
                  <a:pt x="185234" y="123902"/>
                  <a:pt x="171102" y="123902"/>
                </a:cubicBezTo>
                <a:lnTo>
                  <a:pt x="133195" y="123902"/>
                </a:lnTo>
                <a:cubicBezTo>
                  <a:pt x="122934" y="123902"/>
                  <a:pt x="114610" y="132227"/>
                  <a:pt x="114610" y="142488"/>
                </a:cubicBezTo>
                <a:cubicBezTo>
                  <a:pt x="114610" y="143804"/>
                  <a:pt x="114765" y="145082"/>
                  <a:pt x="114997" y="146321"/>
                </a:cubicBezTo>
                <a:cubicBezTo>
                  <a:pt x="115810" y="150270"/>
                  <a:pt x="117514" y="154065"/>
                  <a:pt x="119179" y="157898"/>
                </a:cubicBezTo>
                <a:cubicBezTo>
                  <a:pt x="121541" y="163241"/>
                  <a:pt x="123864" y="168546"/>
                  <a:pt x="123864" y="174160"/>
                </a:cubicBezTo>
                <a:cubicBezTo>
                  <a:pt x="123864" y="186473"/>
                  <a:pt x="115500" y="197663"/>
                  <a:pt x="103188" y="198166"/>
                </a:cubicBezTo>
                <a:cubicBezTo>
                  <a:pt x="101832" y="198205"/>
                  <a:pt x="100477" y="198244"/>
                  <a:pt x="99083" y="198244"/>
                </a:cubicBezTo>
                <a:cubicBezTo>
                  <a:pt x="44334" y="198244"/>
                  <a:pt x="-39" y="153871"/>
                  <a:pt x="-39" y="99122"/>
                </a:cubicBezTo>
                <a:cubicBezTo>
                  <a:pt x="-39" y="44373"/>
                  <a:pt x="44373" y="0"/>
                  <a:pt x="99122" y="0"/>
                </a:cubicBezTo>
                <a:cubicBezTo>
                  <a:pt x="153871" y="0"/>
                  <a:pt x="198244" y="44373"/>
                  <a:pt x="198244" y="99122"/>
                </a:cubicBezTo>
                <a:close/>
                <a:moveTo>
                  <a:pt x="49561" y="111512"/>
                </a:moveTo>
                <a:cubicBezTo>
                  <a:pt x="49561" y="104674"/>
                  <a:pt x="44009" y="99122"/>
                  <a:pt x="37171" y="99122"/>
                </a:cubicBezTo>
                <a:cubicBezTo>
                  <a:pt x="30332" y="99122"/>
                  <a:pt x="24780" y="104674"/>
                  <a:pt x="24780" y="111512"/>
                </a:cubicBezTo>
                <a:cubicBezTo>
                  <a:pt x="24780" y="118351"/>
                  <a:pt x="30332" y="123902"/>
                  <a:pt x="37171" y="123902"/>
                </a:cubicBezTo>
                <a:cubicBezTo>
                  <a:pt x="44009" y="123902"/>
                  <a:pt x="49561" y="118351"/>
                  <a:pt x="49561" y="111512"/>
                </a:cubicBezTo>
                <a:close/>
                <a:moveTo>
                  <a:pt x="49561" y="74341"/>
                </a:moveTo>
                <a:cubicBezTo>
                  <a:pt x="56399" y="74341"/>
                  <a:pt x="61951" y="68790"/>
                  <a:pt x="61951" y="61951"/>
                </a:cubicBezTo>
                <a:cubicBezTo>
                  <a:pt x="61951" y="55113"/>
                  <a:pt x="56399" y="49561"/>
                  <a:pt x="49561" y="49561"/>
                </a:cubicBezTo>
                <a:cubicBezTo>
                  <a:pt x="42723" y="49561"/>
                  <a:pt x="37171" y="55113"/>
                  <a:pt x="37171" y="61951"/>
                </a:cubicBezTo>
                <a:cubicBezTo>
                  <a:pt x="37171" y="68790"/>
                  <a:pt x="42723" y="74341"/>
                  <a:pt x="49561" y="74341"/>
                </a:cubicBezTo>
                <a:close/>
                <a:moveTo>
                  <a:pt x="111512" y="37171"/>
                </a:moveTo>
                <a:cubicBezTo>
                  <a:pt x="111512" y="30332"/>
                  <a:pt x="105960" y="24780"/>
                  <a:pt x="99122" y="24780"/>
                </a:cubicBezTo>
                <a:cubicBezTo>
                  <a:pt x="92284" y="24780"/>
                  <a:pt x="86732" y="30332"/>
                  <a:pt x="86732" y="37171"/>
                </a:cubicBezTo>
                <a:cubicBezTo>
                  <a:pt x="86732" y="44009"/>
                  <a:pt x="92284" y="49561"/>
                  <a:pt x="99122" y="49561"/>
                </a:cubicBezTo>
                <a:cubicBezTo>
                  <a:pt x="105960" y="49561"/>
                  <a:pt x="111512" y="44009"/>
                  <a:pt x="111512" y="37171"/>
                </a:cubicBezTo>
                <a:close/>
                <a:moveTo>
                  <a:pt x="148683" y="74341"/>
                </a:moveTo>
                <a:cubicBezTo>
                  <a:pt x="155521" y="74341"/>
                  <a:pt x="161073" y="68790"/>
                  <a:pt x="161073" y="61951"/>
                </a:cubicBezTo>
                <a:cubicBezTo>
                  <a:pt x="161073" y="55113"/>
                  <a:pt x="155521" y="49561"/>
                  <a:pt x="148683" y="49561"/>
                </a:cubicBezTo>
                <a:cubicBezTo>
                  <a:pt x="141845" y="49561"/>
                  <a:pt x="136293" y="55113"/>
                  <a:pt x="136293" y="61951"/>
                </a:cubicBezTo>
                <a:cubicBezTo>
                  <a:pt x="136293" y="68790"/>
                  <a:pt x="141845" y="74341"/>
                  <a:pt x="148683" y="74341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73" name="Text 70"/>
          <p:cNvSpPr/>
          <p:nvPr/>
        </p:nvSpPr>
        <p:spPr>
          <a:xfrm>
            <a:off x="10580475" y="6668094"/>
            <a:ext cx="520390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0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艺术创作</a:t>
            </a:r>
            <a:endParaRPr lang="en-US" sz="1600" dirty="0"/>
          </a:p>
        </p:txBody>
      </p:sp>
      <p:sp>
        <p:nvSpPr>
          <p:cNvPr id="74" name="Shape 71"/>
          <p:cNvSpPr/>
          <p:nvPr/>
        </p:nvSpPr>
        <p:spPr>
          <a:xfrm>
            <a:off x="11171077" y="6172484"/>
            <a:ext cx="462569" cy="462569"/>
          </a:xfrm>
          <a:custGeom>
            <a:avLst/>
            <a:gdLst/>
            <a:ahLst/>
            <a:cxnLst/>
            <a:rect l="l" t="t" r="r" b="b"/>
            <a:pathLst>
              <a:path w="462569" h="462569">
                <a:moveTo>
                  <a:pt x="231285" y="0"/>
                </a:moveTo>
                <a:lnTo>
                  <a:pt x="231285" y="0"/>
                </a:lnTo>
                <a:cubicBezTo>
                  <a:pt x="358934" y="0"/>
                  <a:pt x="462569" y="103635"/>
                  <a:pt x="462569" y="231285"/>
                </a:cubicBezTo>
                <a:lnTo>
                  <a:pt x="462569" y="231285"/>
                </a:lnTo>
                <a:cubicBezTo>
                  <a:pt x="462569" y="358934"/>
                  <a:pt x="358934" y="462569"/>
                  <a:pt x="231285" y="462569"/>
                </a:cubicBezTo>
                <a:lnTo>
                  <a:pt x="231285" y="462569"/>
                </a:lnTo>
                <a:cubicBezTo>
                  <a:pt x="103635" y="462569"/>
                  <a:pt x="0" y="358934"/>
                  <a:pt x="0" y="231285"/>
                </a:cubicBezTo>
                <a:lnTo>
                  <a:pt x="0" y="231285"/>
                </a:lnTo>
                <a:cubicBezTo>
                  <a:pt x="0" y="103635"/>
                  <a:pt x="103635" y="0"/>
                  <a:pt x="231285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5" name="Shape 72"/>
          <p:cNvSpPr/>
          <p:nvPr/>
        </p:nvSpPr>
        <p:spPr>
          <a:xfrm>
            <a:off x="11303240" y="6304647"/>
            <a:ext cx="198244" cy="198244"/>
          </a:xfrm>
          <a:custGeom>
            <a:avLst/>
            <a:gdLst/>
            <a:ahLst/>
            <a:cxnLst/>
            <a:rect l="l" t="t" r="r" b="b"/>
            <a:pathLst>
              <a:path w="198244" h="198244">
                <a:moveTo>
                  <a:pt x="65049" y="21683"/>
                </a:moveTo>
                <a:lnTo>
                  <a:pt x="65049" y="37171"/>
                </a:lnTo>
                <a:lnTo>
                  <a:pt x="34809" y="37171"/>
                </a:lnTo>
                <a:cubicBezTo>
                  <a:pt x="29272" y="37171"/>
                  <a:pt x="24780" y="41662"/>
                  <a:pt x="24780" y="47199"/>
                </a:cubicBezTo>
                <a:cubicBezTo>
                  <a:pt x="24780" y="48748"/>
                  <a:pt x="25129" y="50297"/>
                  <a:pt x="25826" y="51691"/>
                </a:cubicBezTo>
                <a:lnTo>
                  <a:pt x="38758" y="77555"/>
                </a:lnTo>
                <a:cubicBezTo>
                  <a:pt x="34344" y="78252"/>
                  <a:pt x="30937" y="82085"/>
                  <a:pt x="30937" y="86732"/>
                </a:cubicBezTo>
                <a:cubicBezTo>
                  <a:pt x="30937" y="91881"/>
                  <a:pt x="35080" y="96024"/>
                  <a:pt x="40230" y="96024"/>
                </a:cubicBezTo>
                <a:lnTo>
                  <a:pt x="42398" y="96024"/>
                </a:lnTo>
                <a:lnTo>
                  <a:pt x="37132" y="148683"/>
                </a:lnTo>
                <a:lnTo>
                  <a:pt x="15372" y="175903"/>
                </a:lnTo>
                <a:cubicBezTo>
                  <a:pt x="13436" y="178342"/>
                  <a:pt x="12352" y="181362"/>
                  <a:pt x="12352" y="184498"/>
                </a:cubicBezTo>
                <a:cubicBezTo>
                  <a:pt x="12352" y="192088"/>
                  <a:pt x="18508" y="198244"/>
                  <a:pt x="26097" y="198244"/>
                </a:cubicBezTo>
                <a:lnTo>
                  <a:pt x="122470" y="198244"/>
                </a:lnTo>
                <a:cubicBezTo>
                  <a:pt x="130059" y="198244"/>
                  <a:pt x="136215" y="192088"/>
                  <a:pt x="136215" y="184498"/>
                </a:cubicBezTo>
                <a:cubicBezTo>
                  <a:pt x="136215" y="181362"/>
                  <a:pt x="135170" y="178342"/>
                  <a:pt x="133195" y="175903"/>
                </a:cubicBezTo>
                <a:lnTo>
                  <a:pt x="111512" y="148683"/>
                </a:lnTo>
                <a:lnTo>
                  <a:pt x="106246" y="96024"/>
                </a:lnTo>
                <a:lnTo>
                  <a:pt x="108415" y="96024"/>
                </a:lnTo>
                <a:cubicBezTo>
                  <a:pt x="113564" y="96024"/>
                  <a:pt x="117707" y="91881"/>
                  <a:pt x="117707" y="86732"/>
                </a:cubicBezTo>
                <a:cubicBezTo>
                  <a:pt x="117707" y="82124"/>
                  <a:pt x="114339" y="78252"/>
                  <a:pt x="109886" y="77555"/>
                </a:cubicBezTo>
                <a:lnTo>
                  <a:pt x="122818" y="51691"/>
                </a:lnTo>
                <a:cubicBezTo>
                  <a:pt x="123515" y="50297"/>
                  <a:pt x="123864" y="48748"/>
                  <a:pt x="123864" y="47199"/>
                </a:cubicBezTo>
                <a:cubicBezTo>
                  <a:pt x="123864" y="41662"/>
                  <a:pt x="119372" y="37171"/>
                  <a:pt x="113835" y="37171"/>
                </a:cubicBezTo>
                <a:lnTo>
                  <a:pt x="83595" y="37171"/>
                </a:lnTo>
                <a:lnTo>
                  <a:pt x="83595" y="21683"/>
                </a:lnTo>
                <a:lnTo>
                  <a:pt x="89791" y="21683"/>
                </a:lnTo>
                <a:cubicBezTo>
                  <a:pt x="94940" y="21683"/>
                  <a:pt x="99083" y="17540"/>
                  <a:pt x="99083" y="12390"/>
                </a:cubicBezTo>
                <a:cubicBezTo>
                  <a:pt x="99083" y="7241"/>
                  <a:pt x="94979" y="3098"/>
                  <a:pt x="89829" y="3098"/>
                </a:cubicBezTo>
                <a:lnTo>
                  <a:pt x="83634" y="3098"/>
                </a:lnTo>
                <a:lnTo>
                  <a:pt x="83634" y="-3098"/>
                </a:lnTo>
                <a:cubicBezTo>
                  <a:pt x="83634" y="-8247"/>
                  <a:pt x="79491" y="-12390"/>
                  <a:pt x="74341" y="-12390"/>
                </a:cubicBezTo>
                <a:cubicBezTo>
                  <a:pt x="69192" y="-12390"/>
                  <a:pt x="65049" y="-8247"/>
                  <a:pt x="65049" y="-3098"/>
                </a:cubicBezTo>
                <a:lnTo>
                  <a:pt x="65049" y="3098"/>
                </a:lnTo>
                <a:lnTo>
                  <a:pt x="58854" y="3098"/>
                </a:lnTo>
                <a:cubicBezTo>
                  <a:pt x="53704" y="3098"/>
                  <a:pt x="49561" y="7241"/>
                  <a:pt x="49561" y="12390"/>
                </a:cubicBezTo>
                <a:cubicBezTo>
                  <a:pt x="49561" y="17540"/>
                  <a:pt x="53704" y="21683"/>
                  <a:pt x="58854" y="21683"/>
                </a:cubicBezTo>
                <a:lnTo>
                  <a:pt x="65049" y="21683"/>
                </a:lnTo>
                <a:close/>
                <a:moveTo>
                  <a:pt x="126148" y="108260"/>
                </a:moveTo>
                <a:lnTo>
                  <a:pt x="129439" y="141365"/>
                </a:lnTo>
                <a:lnTo>
                  <a:pt x="147792" y="164287"/>
                </a:lnTo>
                <a:lnTo>
                  <a:pt x="149419" y="166494"/>
                </a:lnTo>
                <a:cubicBezTo>
                  <a:pt x="152981" y="171798"/>
                  <a:pt x="154878" y="178071"/>
                  <a:pt x="154878" y="184498"/>
                </a:cubicBezTo>
                <a:cubicBezTo>
                  <a:pt x="154878" y="189416"/>
                  <a:pt x="153794" y="194101"/>
                  <a:pt x="151819" y="198244"/>
                </a:cubicBezTo>
                <a:lnTo>
                  <a:pt x="183995" y="198244"/>
                </a:lnTo>
                <a:cubicBezTo>
                  <a:pt x="191855" y="198244"/>
                  <a:pt x="198244" y="191855"/>
                  <a:pt x="198244" y="183995"/>
                </a:cubicBezTo>
                <a:cubicBezTo>
                  <a:pt x="198244" y="181169"/>
                  <a:pt x="197392" y="178420"/>
                  <a:pt x="195843" y="176096"/>
                </a:cubicBezTo>
                <a:lnTo>
                  <a:pt x="185854" y="161112"/>
                </a:lnTo>
                <a:lnTo>
                  <a:pt x="185854" y="136331"/>
                </a:lnTo>
                <a:lnTo>
                  <a:pt x="191003" y="131182"/>
                </a:lnTo>
                <a:cubicBezTo>
                  <a:pt x="195650" y="126535"/>
                  <a:pt x="198244" y="120224"/>
                  <a:pt x="198244" y="113642"/>
                </a:cubicBezTo>
                <a:lnTo>
                  <a:pt x="198244" y="74341"/>
                </a:lnTo>
                <a:cubicBezTo>
                  <a:pt x="198244" y="67488"/>
                  <a:pt x="192707" y="61951"/>
                  <a:pt x="185854" y="61951"/>
                </a:cubicBezTo>
                <a:cubicBezTo>
                  <a:pt x="179000" y="61951"/>
                  <a:pt x="173463" y="67488"/>
                  <a:pt x="173463" y="74341"/>
                </a:cubicBezTo>
                <a:lnTo>
                  <a:pt x="173463" y="80537"/>
                </a:lnTo>
                <a:lnTo>
                  <a:pt x="161073" y="80537"/>
                </a:lnTo>
                <a:lnTo>
                  <a:pt x="161073" y="74341"/>
                </a:lnTo>
                <a:cubicBezTo>
                  <a:pt x="161073" y="67488"/>
                  <a:pt x="155536" y="61951"/>
                  <a:pt x="148683" y="61951"/>
                </a:cubicBezTo>
                <a:cubicBezTo>
                  <a:pt x="141830" y="61951"/>
                  <a:pt x="136293" y="67488"/>
                  <a:pt x="136293" y="74341"/>
                </a:cubicBezTo>
                <a:lnTo>
                  <a:pt x="136293" y="86732"/>
                </a:lnTo>
                <a:cubicBezTo>
                  <a:pt x="136293" y="95405"/>
                  <a:pt x="132343" y="103149"/>
                  <a:pt x="126148" y="10826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76" name="Text 73"/>
          <p:cNvSpPr/>
          <p:nvPr/>
        </p:nvSpPr>
        <p:spPr>
          <a:xfrm>
            <a:off x="11142166" y="6668094"/>
            <a:ext cx="520390" cy="16520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10" dirty="0">
                <a:solidFill>
                  <a:srgbClr val="E2E8F0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战略决策</a:t>
            </a:r>
            <a:endParaRPr lang="en-US" sz="1600" dirty="0"/>
          </a:p>
        </p:txBody>
      </p:sp>
      <p:pic>
        <p:nvPicPr>
          <p:cNvPr id="77" name="图片 76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78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3"/>
          <p:cNvSpPr/>
          <p:nvPr/>
        </p:nvSpPr>
        <p:spPr>
          <a:xfrm>
            <a:off x="4058039" y="1281234"/>
            <a:ext cx="3866866" cy="655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516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感谢聆听</a:t>
            </a:r>
            <a:endParaRPr lang="en-US" sz="516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5116584" y="2129926"/>
            <a:ext cx="1746913" cy="54591"/>
          </a:xfrm>
          <a:custGeom>
            <a:avLst/>
            <a:gdLst/>
            <a:ahLst/>
            <a:cxnLst/>
            <a:rect l="l" t="t" r="r" b="b"/>
            <a:pathLst>
              <a:path w="1746913" h="54591">
                <a:moveTo>
                  <a:pt x="0" y="0"/>
                </a:moveTo>
                <a:lnTo>
                  <a:pt x="1746913" y="0"/>
                </a:lnTo>
                <a:lnTo>
                  <a:pt x="1746913" y="54591"/>
                </a:lnTo>
                <a:lnTo>
                  <a:pt x="0" y="54591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50000">
                <a:srgbClr val="D97706"/>
              </a:gs>
              <a:gs pos="100000">
                <a:srgbClr val="5F9EAC"/>
              </a:gs>
            </a:gsLst>
            <a:lin ang="0" scaled="1"/>
          </a:gradFill>
        </p:spPr>
      </p:sp>
      <p:sp>
        <p:nvSpPr>
          <p:cNvPr id="8" name="Text 5"/>
          <p:cNvSpPr/>
          <p:nvPr/>
        </p:nvSpPr>
        <p:spPr>
          <a:xfrm>
            <a:off x="4268053" y="2261361"/>
            <a:ext cx="3657600" cy="44582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21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人工智能的"燃料"</a:t>
            </a:r>
            <a:endParaRPr lang="en-US" sz="21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6"/>
          <p:cNvSpPr/>
          <p:nvPr/>
        </p:nvSpPr>
        <p:spPr>
          <a:xfrm>
            <a:off x="4281701" y="2923278"/>
            <a:ext cx="3630304" cy="354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72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数据、算力、算法</a:t>
            </a:r>
            <a:r>
              <a:rPr lang="en-US" sz="172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三者缺一不可</a:t>
            </a:r>
            <a:endParaRPr lang="en-US" sz="172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339325" y="3572304"/>
            <a:ext cx="3518090" cy="743045"/>
          </a:xfrm>
          <a:custGeom>
            <a:avLst/>
            <a:gdLst/>
            <a:ahLst/>
            <a:cxnLst/>
            <a:rect l="l" t="t" r="r" b="b"/>
            <a:pathLst>
              <a:path w="3518090" h="743045">
                <a:moveTo>
                  <a:pt x="145577" y="0"/>
                </a:moveTo>
                <a:lnTo>
                  <a:pt x="3372512" y="0"/>
                </a:lnTo>
                <a:cubicBezTo>
                  <a:pt x="3452912" y="0"/>
                  <a:pt x="3518090" y="65177"/>
                  <a:pt x="3518090" y="145577"/>
                </a:cubicBezTo>
                <a:lnTo>
                  <a:pt x="3518090" y="597467"/>
                </a:lnTo>
                <a:cubicBezTo>
                  <a:pt x="3518090" y="677868"/>
                  <a:pt x="3452912" y="743045"/>
                  <a:pt x="3372512" y="743045"/>
                </a:cubicBezTo>
                <a:lnTo>
                  <a:pt x="145577" y="743045"/>
                </a:lnTo>
                <a:cubicBezTo>
                  <a:pt x="65231" y="743045"/>
                  <a:pt x="0" y="677814"/>
                  <a:pt x="0" y="597467"/>
                </a:cubicBezTo>
                <a:lnTo>
                  <a:pt x="0" y="145577"/>
                </a:lnTo>
                <a:cubicBezTo>
                  <a:pt x="0" y="65231"/>
                  <a:pt x="65231" y="0"/>
                  <a:pt x="145577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515229" y="3793704"/>
            <a:ext cx="3166281" cy="30025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3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让我们共同见证AI技术驱动的</a:t>
            </a:r>
            <a:r>
              <a:rPr lang="en-US" sz="14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智能时代</a:t>
            </a:r>
            <a:endParaRPr lang="en-US" sz="14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9"/>
          <p:cNvSpPr/>
          <p:nvPr>
            <p:custDataLst>
              <p:tags r:id="rId1"/>
            </p:custDataLst>
          </p:nvPr>
        </p:nvSpPr>
        <p:spPr>
          <a:xfrm>
            <a:off x="4285966" y="4680803"/>
            <a:ext cx="1006901" cy="1461827"/>
          </a:xfrm>
          <a:custGeom>
            <a:avLst/>
            <a:gdLst/>
            <a:ahLst/>
            <a:cxnLst/>
            <a:rect l="l" t="t" r="r" b="b"/>
            <a:pathLst>
              <a:path w="1006901" h="1461827">
                <a:moveTo>
                  <a:pt x="109178" y="0"/>
                </a:moveTo>
                <a:lnTo>
                  <a:pt x="897723" y="0"/>
                </a:lnTo>
                <a:cubicBezTo>
                  <a:pt x="958021" y="0"/>
                  <a:pt x="1006901" y="48881"/>
                  <a:pt x="1006901" y="109178"/>
                </a:cubicBezTo>
                <a:lnTo>
                  <a:pt x="1006901" y="1352649"/>
                </a:lnTo>
                <a:cubicBezTo>
                  <a:pt x="1006901" y="1412946"/>
                  <a:pt x="958021" y="1461827"/>
                  <a:pt x="897723" y="1461827"/>
                </a:cubicBezTo>
                <a:lnTo>
                  <a:pt x="109178" y="1461827"/>
                </a:lnTo>
                <a:cubicBezTo>
                  <a:pt x="48881" y="1461827"/>
                  <a:pt x="0" y="1412946"/>
                  <a:pt x="0" y="1352649"/>
                </a:cubicBezTo>
                <a:lnTo>
                  <a:pt x="0" y="109178"/>
                </a:lnTo>
                <a:cubicBezTo>
                  <a:pt x="0" y="48921"/>
                  <a:pt x="48921" y="0"/>
                  <a:pt x="109178" y="0"/>
                </a:cubicBezTo>
                <a:close/>
              </a:path>
            </a:pathLst>
          </a:custGeom>
          <a:solidFill>
            <a:srgbClr val="5F9EAC">
              <a:alpha val="20000"/>
            </a:srgbClr>
          </a:soli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13" name="Shape 10"/>
          <p:cNvSpPr/>
          <p:nvPr>
            <p:custDataLst>
              <p:tags r:id="rId2"/>
            </p:custDataLst>
          </p:nvPr>
        </p:nvSpPr>
        <p:spPr>
          <a:xfrm>
            <a:off x="4599769" y="4902203"/>
            <a:ext cx="382137" cy="436728"/>
          </a:xfrm>
          <a:custGeom>
            <a:avLst/>
            <a:gdLst/>
            <a:ahLst/>
            <a:cxnLst/>
            <a:rect l="l" t="t" r="r" b="b"/>
            <a:pathLst>
              <a:path w="382137" h="436728">
                <a:moveTo>
                  <a:pt x="382137" y="175544"/>
                </a:moveTo>
                <a:cubicBezTo>
                  <a:pt x="369513" y="183904"/>
                  <a:pt x="355012" y="190642"/>
                  <a:pt x="339915" y="196016"/>
                </a:cubicBezTo>
                <a:cubicBezTo>
                  <a:pt x="299824" y="210346"/>
                  <a:pt x="247195" y="218364"/>
                  <a:pt x="191069" y="218364"/>
                </a:cubicBezTo>
                <a:cubicBezTo>
                  <a:pt x="134942" y="218364"/>
                  <a:pt x="82228" y="210261"/>
                  <a:pt x="42223" y="196016"/>
                </a:cubicBezTo>
                <a:cubicBezTo>
                  <a:pt x="27210" y="190642"/>
                  <a:pt x="12624" y="183904"/>
                  <a:pt x="0" y="175544"/>
                </a:cubicBezTo>
                <a:lnTo>
                  <a:pt x="0" y="245660"/>
                </a:lnTo>
                <a:cubicBezTo>
                  <a:pt x="0" y="283362"/>
                  <a:pt x="85554" y="313899"/>
                  <a:pt x="191069" y="313899"/>
                </a:cubicBezTo>
                <a:cubicBezTo>
                  <a:pt x="296583" y="313899"/>
                  <a:pt x="382137" y="283362"/>
                  <a:pt x="382137" y="245660"/>
                </a:cubicBezTo>
                <a:lnTo>
                  <a:pt x="382137" y="175544"/>
                </a:lnTo>
                <a:close/>
                <a:moveTo>
                  <a:pt x="382137" y="109182"/>
                </a:moveTo>
                <a:lnTo>
                  <a:pt x="382137" y="68239"/>
                </a:lnTo>
                <a:cubicBezTo>
                  <a:pt x="382137" y="30537"/>
                  <a:pt x="296583" y="0"/>
                  <a:pt x="191069" y="0"/>
                </a:cubicBezTo>
                <a:cubicBezTo>
                  <a:pt x="85554" y="0"/>
                  <a:pt x="0" y="30537"/>
                  <a:pt x="0" y="68239"/>
                </a:cubicBezTo>
                <a:lnTo>
                  <a:pt x="0" y="109182"/>
                </a:lnTo>
                <a:cubicBezTo>
                  <a:pt x="0" y="146884"/>
                  <a:pt x="85554" y="177421"/>
                  <a:pt x="191069" y="177421"/>
                </a:cubicBezTo>
                <a:cubicBezTo>
                  <a:pt x="296583" y="177421"/>
                  <a:pt x="382137" y="146884"/>
                  <a:pt x="382137" y="109182"/>
                </a:cubicBezTo>
                <a:close/>
                <a:moveTo>
                  <a:pt x="339915" y="332494"/>
                </a:moveTo>
                <a:cubicBezTo>
                  <a:pt x="299910" y="346738"/>
                  <a:pt x="247280" y="354842"/>
                  <a:pt x="191069" y="354842"/>
                </a:cubicBezTo>
                <a:cubicBezTo>
                  <a:pt x="134857" y="354842"/>
                  <a:pt x="82228" y="346738"/>
                  <a:pt x="42223" y="332494"/>
                </a:cubicBezTo>
                <a:cubicBezTo>
                  <a:pt x="27210" y="327120"/>
                  <a:pt x="12624" y="320381"/>
                  <a:pt x="0" y="312022"/>
                </a:cubicBezTo>
                <a:lnTo>
                  <a:pt x="0" y="368490"/>
                </a:lnTo>
                <a:cubicBezTo>
                  <a:pt x="0" y="406191"/>
                  <a:pt x="85554" y="436728"/>
                  <a:pt x="191069" y="436728"/>
                </a:cubicBezTo>
                <a:cubicBezTo>
                  <a:pt x="296583" y="436728"/>
                  <a:pt x="382137" y="406191"/>
                  <a:pt x="382137" y="368490"/>
                </a:cubicBezTo>
                <a:lnTo>
                  <a:pt x="382137" y="312022"/>
                </a:lnTo>
                <a:cubicBezTo>
                  <a:pt x="369513" y="320381"/>
                  <a:pt x="355012" y="327120"/>
                  <a:pt x="339915" y="332494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4" name="Text 11"/>
          <p:cNvSpPr/>
          <p:nvPr>
            <p:custDataLst>
              <p:tags r:id="rId3"/>
            </p:custDataLst>
          </p:nvPr>
        </p:nvSpPr>
        <p:spPr>
          <a:xfrm>
            <a:off x="4461870" y="5448113"/>
            <a:ext cx="655093" cy="2547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</a:t>
            </a:r>
            <a:endParaRPr lang="en-US" sz="14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Text 12"/>
          <p:cNvSpPr/>
          <p:nvPr>
            <p:custDataLst>
              <p:tags r:id="rId4"/>
            </p:custDataLst>
          </p:nvPr>
        </p:nvSpPr>
        <p:spPr>
          <a:xfrm>
            <a:off x="4470969" y="5702872"/>
            <a:ext cx="636896" cy="218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AI的基石</a:t>
            </a:r>
            <a:endParaRPr lang="en-US" sz="114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3"/>
          <p:cNvSpPr/>
          <p:nvPr>
            <p:custDataLst>
              <p:tags r:id="rId5"/>
            </p:custDataLst>
          </p:nvPr>
        </p:nvSpPr>
        <p:spPr>
          <a:xfrm>
            <a:off x="5593023" y="4680803"/>
            <a:ext cx="1006901" cy="1461827"/>
          </a:xfrm>
          <a:custGeom>
            <a:avLst/>
            <a:gdLst/>
            <a:ahLst/>
            <a:cxnLst/>
            <a:rect l="l" t="t" r="r" b="b"/>
            <a:pathLst>
              <a:path w="1006901" h="1461827">
                <a:moveTo>
                  <a:pt x="109178" y="0"/>
                </a:moveTo>
                <a:lnTo>
                  <a:pt x="897723" y="0"/>
                </a:lnTo>
                <a:cubicBezTo>
                  <a:pt x="958021" y="0"/>
                  <a:pt x="1006901" y="48881"/>
                  <a:pt x="1006901" y="109178"/>
                </a:cubicBezTo>
                <a:lnTo>
                  <a:pt x="1006901" y="1352649"/>
                </a:lnTo>
                <a:cubicBezTo>
                  <a:pt x="1006901" y="1412946"/>
                  <a:pt x="958021" y="1461827"/>
                  <a:pt x="897723" y="1461827"/>
                </a:cubicBezTo>
                <a:lnTo>
                  <a:pt x="109178" y="1461827"/>
                </a:lnTo>
                <a:cubicBezTo>
                  <a:pt x="48881" y="1461827"/>
                  <a:pt x="0" y="1412946"/>
                  <a:pt x="0" y="1352649"/>
                </a:cubicBezTo>
                <a:lnTo>
                  <a:pt x="0" y="109178"/>
                </a:lnTo>
                <a:cubicBezTo>
                  <a:pt x="0" y="48921"/>
                  <a:pt x="48921" y="0"/>
                  <a:pt x="109178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17" name="Shape 14"/>
          <p:cNvSpPr/>
          <p:nvPr>
            <p:custDataLst>
              <p:tags r:id="rId6"/>
            </p:custDataLst>
          </p:nvPr>
        </p:nvSpPr>
        <p:spPr>
          <a:xfrm>
            <a:off x="5879532" y="4902203"/>
            <a:ext cx="436728" cy="436728"/>
          </a:xfrm>
          <a:custGeom>
            <a:avLst/>
            <a:gdLst/>
            <a:ahLst/>
            <a:cxnLst/>
            <a:rect l="l" t="t" r="r" b="b"/>
            <a:pathLst>
              <a:path w="436728" h="436728">
                <a:moveTo>
                  <a:pt x="150125" y="20472"/>
                </a:moveTo>
                <a:cubicBezTo>
                  <a:pt x="150125" y="9127"/>
                  <a:pt x="140998" y="0"/>
                  <a:pt x="129654" y="0"/>
                </a:cubicBezTo>
                <a:cubicBezTo>
                  <a:pt x="118309" y="0"/>
                  <a:pt x="109182" y="9127"/>
                  <a:pt x="109182" y="20472"/>
                </a:cubicBezTo>
                <a:lnTo>
                  <a:pt x="109182" y="54591"/>
                </a:lnTo>
                <a:cubicBezTo>
                  <a:pt x="79072" y="54591"/>
                  <a:pt x="54591" y="79072"/>
                  <a:pt x="54591" y="109182"/>
                </a:cubicBezTo>
                <a:lnTo>
                  <a:pt x="20472" y="109182"/>
                </a:lnTo>
                <a:cubicBezTo>
                  <a:pt x="9127" y="109182"/>
                  <a:pt x="0" y="118309"/>
                  <a:pt x="0" y="129654"/>
                </a:cubicBezTo>
                <a:cubicBezTo>
                  <a:pt x="0" y="140998"/>
                  <a:pt x="9127" y="150125"/>
                  <a:pt x="20472" y="150125"/>
                </a:cubicBezTo>
                <a:lnTo>
                  <a:pt x="54591" y="150125"/>
                </a:lnTo>
                <a:lnTo>
                  <a:pt x="54591" y="197893"/>
                </a:lnTo>
                <a:lnTo>
                  <a:pt x="20472" y="197893"/>
                </a:lnTo>
                <a:cubicBezTo>
                  <a:pt x="9127" y="197893"/>
                  <a:pt x="0" y="207019"/>
                  <a:pt x="0" y="218364"/>
                </a:cubicBezTo>
                <a:cubicBezTo>
                  <a:pt x="0" y="229709"/>
                  <a:pt x="9127" y="238836"/>
                  <a:pt x="20472" y="238836"/>
                </a:cubicBezTo>
                <a:lnTo>
                  <a:pt x="54591" y="238836"/>
                </a:lnTo>
                <a:lnTo>
                  <a:pt x="54591" y="286603"/>
                </a:lnTo>
                <a:lnTo>
                  <a:pt x="20472" y="286603"/>
                </a:lnTo>
                <a:cubicBezTo>
                  <a:pt x="9127" y="286603"/>
                  <a:pt x="0" y="295730"/>
                  <a:pt x="0" y="307075"/>
                </a:cubicBezTo>
                <a:cubicBezTo>
                  <a:pt x="0" y="318419"/>
                  <a:pt x="9127" y="327546"/>
                  <a:pt x="20472" y="327546"/>
                </a:cubicBezTo>
                <a:lnTo>
                  <a:pt x="54591" y="327546"/>
                </a:lnTo>
                <a:cubicBezTo>
                  <a:pt x="54591" y="357657"/>
                  <a:pt x="79072" y="382137"/>
                  <a:pt x="109182" y="382137"/>
                </a:cubicBezTo>
                <a:lnTo>
                  <a:pt x="109182" y="416257"/>
                </a:lnTo>
                <a:cubicBezTo>
                  <a:pt x="109182" y="427601"/>
                  <a:pt x="118309" y="436728"/>
                  <a:pt x="129654" y="436728"/>
                </a:cubicBezTo>
                <a:cubicBezTo>
                  <a:pt x="140998" y="436728"/>
                  <a:pt x="150125" y="427601"/>
                  <a:pt x="150125" y="416257"/>
                </a:cubicBezTo>
                <a:lnTo>
                  <a:pt x="150125" y="382137"/>
                </a:lnTo>
                <a:lnTo>
                  <a:pt x="197893" y="382137"/>
                </a:lnTo>
                <a:lnTo>
                  <a:pt x="197893" y="416257"/>
                </a:lnTo>
                <a:cubicBezTo>
                  <a:pt x="197893" y="427601"/>
                  <a:pt x="207019" y="436728"/>
                  <a:pt x="218364" y="436728"/>
                </a:cubicBezTo>
                <a:cubicBezTo>
                  <a:pt x="229709" y="436728"/>
                  <a:pt x="238836" y="427601"/>
                  <a:pt x="238836" y="416257"/>
                </a:cubicBezTo>
                <a:lnTo>
                  <a:pt x="238836" y="382137"/>
                </a:lnTo>
                <a:lnTo>
                  <a:pt x="286603" y="382137"/>
                </a:lnTo>
                <a:lnTo>
                  <a:pt x="286603" y="416257"/>
                </a:lnTo>
                <a:cubicBezTo>
                  <a:pt x="286603" y="427601"/>
                  <a:pt x="295730" y="436728"/>
                  <a:pt x="307075" y="436728"/>
                </a:cubicBezTo>
                <a:cubicBezTo>
                  <a:pt x="318419" y="436728"/>
                  <a:pt x="327546" y="427601"/>
                  <a:pt x="327546" y="416257"/>
                </a:cubicBezTo>
                <a:lnTo>
                  <a:pt x="327546" y="382137"/>
                </a:lnTo>
                <a:cubicBezTo>
                  <a:pt x="357657" y="382137"/>
                  <a:pt x="382137" y="357657"/>
                  <a:pt x="382137" y="327546"/>
                </a:cubicBezTo>
                <a:lnTo>
                  <a:pt x="416257" y="327546"/>
                </a:lnTo>
                <a:cubicBezTo>
                  <a:pt x="427601" y="327546"/>
                  <a:pt x="436728" y="318419"/>
                  <a:pt x="436728" y="307075"/>
                </a:cubicBezTo>
                <a:cubicBezTo>
                  <a:pt x="436728" y="295730"/>
                  <a:pt x="427601" y="286603"/>
                  <a:pt x="416257" y="286603"/>
                </a:cubicBezTo>
                <a:lnTo>
                  <a:pt x="382137" y="286603"/>
                </a:lnTo>
                <a:lnTo>
                  <a:pt x="382137" y="238836"/>
                </a:lnTo>
                <a:lnTo>
                  <a:pt x="416257" y="238836"/>
                </a:lnTo>
                <a:cubicBezTo>
                  <a:pt x="427601" y="238836"/>
                  <a:pt x="436728" y="229709"/>
                  <a:pt x="436728" y="218364"/>
                </a:cubicBezTo>
                <a:cubicBezTo>
                  <a:pt x="436728" y="207019"/>
                  <a:pt x="427601" y="197893"/>
                  <a:pt x="416257" y="197893"/>
                </a:cubicBezTo>
                <a:lnTo>
                  <a:pt x="382137" y="197893"/>
                </a:lnTo>
                <a:lnTo>
                  <a:pt x="382137" y="150125"/>
                </a:lnTo>
                <a:lnTo>
                  <a:pt x="416257" y="150125"/>
                </a:lnTo>
                <a:cubicBezTo>
                  <a:pt x="427601" y="150125"/>
                  <a:pt x="436728" y="140998"/>
                  <a:pt x="436728" y="129654"/>
                </a:cubicBezTo>
                <a:cubicBezTo>
                  <a:pt x="436728" y="118309"/>
                  <a:pt x="427601" y="109182"/>
                  <a:pt x="416257" y="109182"/>
                </a:cubicBezTo>
                <a:lnTo>
                  <a:pt x="382137" y="109182"/>
                </a:lnTo>
                <a:cubicBezTo>
                  <a:pt x="382137" y="79072"/>
                  <a:pt x="357657" y="54591"/>
                  <a:pt x="327546" y="54591"/>
                </a:cubicBezTo>
                <a:lnTo>
                  <a:pt x="327546" y="20472"/>
                </a:lnTo>
                <a:cubicBezTo>
                  <a:pt x="327546" y="9127"/>
                  <a:pt x="318419" y="0"/>
                  <a:pt x="307075" y="0"/>
                </a:cubicBezTo>
                <a:cubicBezTo>
                  <a:pt x="295730" y="0"/>
                  <a:pt x="286603" y="9127"/>
                  <a:pt x="286603" y="20472"/>
                </a:cubicBezTo>
                <a:lnTo>
                  <a:pt x="286603" y="54591"/>
                </a:lnTo>
                <a:lnTo>
                  <a:pt x="238836" y="54591"/>
                </a:lnTo>
                <a:lnTo>
                  <a:pt x="238836" y="20472"/>
                </a:lnTo>
                <a:cubicBezTo>
                  <a:pt x="238836" y="9127"/>
                  <a:pt x="229709" y="0"/>
                  <a:pt x="218364" y="0"/>
                </a:cubicBezTo>
                <a:cubicBezTo>
                  <a:pt x="207019" y="0"/>
                  <a:pt x="197893" y="9127"/>
                  <a:pt x="197893" y="20472"/>
                </a:cubicBezTo>
                <a:lnTo>
                  <a:pt x="197893" y="54591"/>
                </a:lnTo>
                <a:lnTo>
                  <a:pt x="150125" y="54591"/>
                </a:lnTo>
                <a:lnTo>
                  <a:pt x="150125" y="20472"/>
                </a:lnTo>
                <a:close/>
                <a:moveTo>
                  <a:pt x="136478" y="109182"/>
                </a:moveTo>
                <a:lnTo>
                  <a:pt x="300251" y="109182"/>
                </a:lnTo>
                <a:cubicBezTo>
                  <a:pt x="315349" y="109182"/>
                  <a:pt x="327546" y="121380"/>
                  <a:pt x="327546" y="136478"/>
                </a:cubicBezTo>
                <a:lnTo>
                  <a:pt x="327546" y="300251"/>
                </a:lnTo>
                <a:cubicBezTo>
                  <a:pt x="327546" y="315349"/>
                  <a:pt x="315349" y="327546"/>
                  <a:pt x="300251" y="327546"/>
                </a:cubicBezTo>
                <a:lnTo>
                  <a:pt x="136478" y="327546"/>
                </a:lnTo>
                <a:cubicBezTo>
                  <a:pt x="121380" y="327546"/>
                  <a:pt x="109182" y="315349"/>
                  <a:pt x="109182" y="300251"/>
                </a:cubicBezTo>
                <a:lnTo>
                  <a:pt x="109182" y="136478"/>
                </a:lnTo>
                <a:cubicBezTo>
                  <a:pt x="109182" y="121380"/>
                  <a:pt x="121380" y="109182"/>
                  <a:pt x="136478" y="109182"/>
                </a:cubicBezTo>
                <a:close/>
                <a:moveTo>
                  <a:pt x="150125" y="150125"/>
                </a:moveTo>
                <a:lnTo>
                  <a:pt x="150125" y="286603"/>
                </a:lnTo>
                <a:lnTo>
                  <a:pt x="286603" y="286603"/>
                </a:lnTo>
                <a:lnTo>
                  <a:pt x="286603" y="150125"/>
                </a:lnTo>
                <a:lnTo>
                  <a:pt x="150125" y="150125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18" name="Text 15"/>
          <p:cNvSpPr/>
          <p:nvPr>
            <p:custDataLst>
              <p:tags r:id="rId7"/>
            </p:custDataLst>
          </p:nvPr>
        </p:nvSpPr>
        <p:spPr>
          <a:xfrm>
            <a:off x="5768928" y="5448113"/>
            <a:ext cx="655093" cy="2547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算力</a:t>
            </a:r>
            <a:endParaRPr lang="en-US" sz="14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6"/>
          <p:cNvSpPr/>
          <p:nvPr>
            <p:custDataLst>
              <p:tags r:id="rId8"/>
            </p:custDataLst>
          </p:nvPr>
        </p:nvSpPr>
        <p:spPr>
          <a:xfrm>
            <a:off x="5778026" y="5702872"/>
            <a:ext cx="636896" cy="218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AI的引擎</a:t>
            </a:r>
            <a:endParaRPr lang="en-US" sz="114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7"/>
          <p:cNvSpPr/>
          <p:nvPr>
            <p:custDataLst>
              <p:tags r:id="rId9"/>
            </p:custDataLst>
          </p:nvPr>
        </p:nvSpPr>
        <p:spPr>
          <a:xfrm>
            <a:off x="6900081" y="4680803"/>
            <a:ext cx="1006901" cy="1461827"/>
          </a:xfrm>
          <a:custGeom>
            <a:avLst/>
            <a:gdLst/>
            <a:ahLst/>
            <a:cxnLst/>
            <a:rect l="l" t="t" r="r" b="b"/>
            <a:pathLst>
              <a:path w="1006901" h="1461827">
                <a:moveTo>
                  <a:pt x="109178" y="0"/>
                </a:moveTo>
                <a:lnTo>
                  <a:pt x="897723" y="0"/>
                </a:lnTo>
                <a:cubicBezTo>
                  <a:pt x="958021" y="0"/>
                  <a:pt x="1006901" y="48881"/>
                  <a:pt x="1006901" y="109178"/>
                </a:cubicBezTo>
                <a:lnTo>
                  <a:pt x="1006901" y="1352649"/>
                </a:lnTo>
                <a:cubicBezTo>
                  <a:pt x="1006901" y="1412946"/>
                  <a:pt x="958021" y="1461827"/>
                  <a:pt x="897723" y="1461827"/>
                </a:cubicBezTo>
                <a:lnTo>
                  <a:pt x="109178" y="1461827"/>
                </a:lnTo>
                <a:cubicBezTo>
                  <a:pt x="48881" y="1461827"/>
                  <a:pt x="0" y="1412946"/>
                  <a:pt x="0" y="1352649"/>
                </a:cubicBezTo>
                <a:lnTo>
                  <a:pt x="0" y="109178"/>
                </a:lnTo>
                <a:cubicBezTo>
                  <a:pt x="0" y="48921"/>
                  <a:pt x="48921" y="0"/>
                  <a:pt x="109178" y="0"/>
                </a:cubicBezTo>
                <a:close/>
              </a:path>
            </a:pathLst>
          </a:custGeom>
          <a:solidFill>
            <a:srgbClr val="4A5568">
              <a:alpha val="30196"/>
            </a:srgbClr>
          </a:solidFill>
          <a:ln w="8467">
            <a:solidFill>
              <a:srgbClr val="4A5568">
                <a:alpha val="50196"/>
              </a:srgbClr>
            </a:solidFill>
            <a:prstDash val="solid"/>
          </a:ln>
        </p:spPr>
      </p:sp>
      <p:sp>
        <p:nvSpPr>
          <p:cNvPr id="21" name="Shape 18"/>
          <p:cNvSpPr/>
          <p:nvPr>
            <p:custDataLst>
              <p:tags r:id="rId10"/>
            </p:custDataLst>
          </p:nvPr>
        </p:nvSpPr>
        <p:spPr>
          <a:xfrm>
            <a:off x="7186589" y="4902203"/>
            <a:ext cx="436728" cy="436728"/>
          </a:xfrm>
          <a:custGeom>
            <a:avLst/>
            <a:gdLst/>
            <a:ahLst/>
            <a:cxnLst/>
            <a:rect l="l" t="t" r="r" b="b"/>
            <a:pathLst>
              <a:path w="436728" h="436728">
                <a:moveTo>
                  <a:pt x="102358" y="47767"/>
                </a:moveTo>
                <a:cubicBezTo>
                  <a:pt x="102358" y="21410"/>
                  <a:pt x="123768" y="0"/>
                  <a:pt x="150125" y="0"/>
                </a:cubicBezTo>
                <a:lnTo>
                  <a:pt x="170597" y="0"/>
                </a:lnTo>
                <a:cubicBezTo>
                  <a:pt x="185695" y="0"/>
                  <a:pt x="197893" y="12198"/>
                  <a:pt x="197893" y="27296"/>
                </a:cubicBezTo>
                <a:lnTo>
                  <a:pt x="197893" y="409433"/>
                </a:lnTo>
                <a:cubicBezTo>
                  <a:pt x="197893" y="424531"/>
                  <a:pt x="185695" y="436728"/>
                  <a:pt x="170597" y="436728"/>
                </a:cubicBezTo>
                <a:lnTo>
                  <a:pt x="143301" y="436728"/>
                </a:lnTo>
                <a:cubicBezTo>
                  <a:pt x="117883" y="436728"/>
                  <a:pt x="96473" y="419327"/>
                  <a:pt x="90416" y="395785"/>
                </a:cubicBezTo>
                <a:cubicBezTo>
                  <a:pt x="89819" y="395785"/>
                  <a:pt x="89308" y="395785"/>
                  <a:pt x="88710" y="395785"/>
                </a:cubicBezTo>
                <a:cubicBezTo>
                  <a:pt x="51009" y="395785"/>
                  <a:pt x="20472" y="365248"/>
                  <a:pt x="20472" y="327546"/>
                </a:cubicBezTo>
                <a:cubicBezTo>
                  <a:pt x="20472" y="312193"/>
                  <a:pt x="25590" y="298033"/>
                  <a:pt x="34119" y="286603"/>
                </a:cubicBezTo>
                <a:cubicBezTo>
                  <a:pt x="17571" y="274149"/>
                  <a:pt x="6824" y="254360"/>
                  <a:pt x="6824" y="232012"/>
                </a:cubicBezTo>
                <a:cubicBezTo>
                  <a:pt x="6824" y="205655"/>
                  <a:pt x="21836" y="182709"/>
                  <a:pt x="43673" y="171365"/>
                </a:cubicBezTo>
                <a:cubicBezTo>
                  <a:pt x="37617" y="161129"/>
                  <a:pt x="34119" y="149187"/>
                  <a:pt x="34119" y="136478"/>
                </a:cubicBezTo>
                <a:cubicBezTo>
                  <a:pt x="34119" y="98776"/>
                  <a:pt x="64656" y="68239"/>
                  <a:pt x="102358" y="68239"/>
                </a:cubicBezTo>
                <a:lnTo>
                  <a:pt x="102358" y="47767"/>
                </a:lnTo>
                <a:close/>
                <a:moveTo>
                  <a:pt x="334370" y="47767"/>
                </a:moveTo>
                <a:lnTo>
                  <a:pt x="334370" y="68239"/>
                </a:lnTo>
                <a:cubicBezTo>
                  <a:pt x="372072" y="68239"/>
                  <a:pt x="402609" y="98776"/>
                  <a:pt x="402609" y="136478"/>
                </a:cubicBezTo>
                <a:cubicBezTo>
                  <a:pt x="402609" y="149272"/>
                  <a:pt x="399112" y="161214"/>
                  <a:pt x="393056" y="171365"/>
                </a:cubicBezTo>
                <a:cubicBezTo>
                  <a:pt x="414977" y="182709"/>
                  <a:pt x="429904" y="205569"/>
                  <a:pt x="429904" y="232012"/>
                </a:cubicBezTo>
                <a:cubicBezTo>
                  <a:pt x="429904" y="254360"/>
                  <a:pt x="419157" y="274149"/>
                  <a:pt x="402609" y="286603"/>
                </a:cubicBezTo>
                <a:cubicBezTo>
                  <a:pt x="411139" y="298033"/>
                  <a:pt x="416257" y="312193"/>
                  <a:pt x="416257" y="327546"/>
                </a:cubicBezTo>
                <a:cubicBezTo>
                  <a:pt x="416257" y="365248"/>
                  <a:pt x="385720" y="395785"/>
                  <a:pt x="348018" y="395785"/>
                </a:cubicBezTo>
                <a:cubicBezTo>
                  <a:pt x="347421" y="395785"/>
                  <a:pt x="346909" y="395785"/>
                  <a:pt x="346312" y="395785"/>
                </a:cubicBezTo>
                <a:cubicBezTo>
                  <a:pt x="340256" y="419327"/>
                  <a:pt x="318846" y="436728"/>
                  <a:pt x="293427" y="436728"/>
                </a:cubicBezTo>
                <a:lnTo>
                  <a:pt x="266131" y="436728"/>
                </a:lnTo>
                <a:cubicBezTo>
                  <a:pt x="251034" y="436728"/>
                  <a:pt x="238836" y="424531"/>
                  <a:pt x="238836" y="409433"/>
                </a:cubicBezTo>
                <a:lnTo>
                  <a:pt x="238836" y="27296"/>
                </a:lnTo>
                <a:cubicBezTo>
                  <a:pt x="238836" y="12198"/>
                  <a:pt x="251034" y="0"/>
                  <a:pt x="266131" y="0"/>
                </a:cubicBezTo>
                <a:lnTo>
                  <a:pt x="286603" y="0"/>
                </a:lnTo>
                <a:cubicBezTo>
                  <a:pt x="312960" y="0"/>
                  <a:pt x="334370" y="21410"/>
                  <a:pt x="334370" y="47767"/>
                </a:cubicBezTo>
                <a:close/>
              </a:path>
            </a:pathLst>
          </a:custGeom>
          <a:solidFill>
            <a:srgbClr val="E2E8F0"/>
          </a:solidFill>
        </p:spPr>
      </p:sp>
      <p:sp>
        <p:nvSpPr>
          <p:cNvPr id="22" name="Text 19"/>
          <p:cNvSpPr/>
          <p:nvPr>
            <p:custDataLst>
              <p:tags r:id="rId11"/>
            </p:custDataLst>
          </p:nvPr>
        </p:nvSpPr>
        <p:spPr>
          <a:xfrm>
            <a:off x="7075985" y="5448113"/>
            <a:ext cx="655093" cy="25475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4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算法</a:t>
            </a:r>
            <a:endParaRPr lang="en-US" sz="14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0"/>
          <p:cNvSpPr/>
          <p:nvPr>
            <p:custDataLst>
              <p:tags r:id="rId12"/>
            </p:custDataLst>
          </p:nvPr>
        </p:nvSpPr>
        <p:spPr>
          <a:xfrm>
            <a:off x="7085084" y="5702872"/>
            <a:ext cx="636896" cy="2183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4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AI的灵魂</a:t>
            </a:r>
            <a:endParaRPr lang="en-US" sz="114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4" name="图片 3" descr="DJI_0115"/>
          <p:cNvPicPr>
            <a:picLocks noChangeAspect="1"/>
          </p:cNvPicPr>
          <p:nvPr userDrawn="1"/>
        </p:nvPicPr>
        <p:blipFill>
          <a:blip r:embed="rId13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1000" y="838200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目录</a:t>
            </a:r>
            <a:endParaRPr lang="en-US" sz="36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00050" y="1295400"/>
            <a:ext cx="1066800" cy="57150"/>
          </a:xfrm>
          <a:custGeom>
            <a:avLst/>
            <a:gdLst/>
            <a:ahLst/>
            <a:cxnLst/>
            <a:rect l="l" t="t" r="r" b="b"/>
            <a:pathLst>
              <a:path w="1066800" h="57150">
                <a:moveTo>
                  <a:pt x="0" y="0"/>
                </a:moveTo>
                <a:lnTo>
                  <a:pt x="1066800" y="0"/>
                </a:lnTo>
                <a:lnTo>
                  <a:pt x="1066800" y="57150"/>
                </a:lnTo>
                <a:lnTo>
                  <a:pt x="0" y="5715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4" name="Shape 2"/>
          <p:cNvSpPr/>
          <p:nvPr/>
        </p:nvSpPr>
        <p:spPr>
          <a:xfrm>
            <a:off x="400050" y="1314450"/>
            <a:ext cx="3638550" cy="1771650"/>
          </a:xfrm>
          <a:custGeom>
            <a:avLst/>
            <a:gdLst/>
            <a:ahLst/>
            <a:cxnLst/>
            <a:rect l="l" t="t" r="r" b="b"/>
            <a:pathLst>
              <a:path w="3638550" h="1771650">
                <a:moveTo>
                  <a:pt x="38100" y="0"/>
                </a:moveTo>
                <a:lnTo>
                  <a:pt x="3524243" y="0"/>
                </a:lnTo>
                <a:cubicBezTo>
                  <a:pt x="3587331" y="0"/>
                  <a:pt x="3638550" y="51219"/>
                  <a:pt x="3638550" y="114307"/>
                </a:cubicBezTo>
                <a:lnTo>
                  <a:pt x="3638550" y="1657343"/>
                </a:lnTo>
                <a:cubicBezTo>
                  <a:pt x="3638550" y="1720431"/>
                  <a:pt x="3587331" y="1771650"/>
                  <a:pt x="3524243" y="1771650"/>
                </a:cubicBezTo>
                <a:lnTo>
                  <a:pt x="38100" y="1771650"/>
                </a:lnTo>
                <a:cubicBezTo>
                  <a:pt x="17072" y="1771650"/>
                  <a:pt x="0" y="1754578"/>
                  <a:pt x="0" y="1733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5" name="Shape 3"/>
          <p:cNvSpPr/>
          <p:nvPr/>
        </p:nvSpPr>
        <p:spPr>
          <a:xfrm>
            <a:off x="400050" y="1314450"/>
            <a:ext cx="38100" cy="1771650"/>
          </a:xfrm>
          <a:custGeom>
            <a:avLst/>
            <a:gdLst/>
            <a:ahLst/>
            <a:cxnLst/>
            <a:rect l="l" t="t" r="r" b="b"/>
            <a:pathLst>
              <a:path w="38100" h="1771650">
                <a:moveTo>
                  <a:pt x="38100" y="0"/>
                </a:moveTo>
                <a:lnTo>
                  <a:pt x="38100" y="0"/>
                </a:lnTo>
                <a:lnTo>
                  <a:pt x="38100" y="1771650"/>
                </a:lnTo>
                <a:lnTo>
                  <a:pt x="38100" y="1771650"/>
                </a:lnTo>
                <a:cubicBezTo>
                  <a:pt x="17072" y="1771650"/>
                  <a:pt x="0" y="1754578"/>
                  <a:pt x="0" y="1733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6" name="Shape 4"/>
          <p:cNvSpPr/>
          <p:nvPr/>
        </p:nvSpPr>
        <p:spPr>
          <a:xfrm>
            <a:off x="647700" y="15430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7" name="Text 5"/>
          <p:cNvSpPr/>
          <p:nvPr/>
        </p:nvSpPr>
        <p:spPr>
          <a:xfrm>
            <a:off x="590550" y="154305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01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1219200" y="1619250"/>
            <a:ext cx="19050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什么是AI的"燃料"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47700" y="2114550"/>
            <a:ext cx="32385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深入解析AI发展的核心</a:t>
            </a: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驱动力，揭示数据、算力、算法三要素如何协同工作，如同燃料驱动引擎般推动AI系统运转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400050" y="3276600"/>
            <a:ext cx="3638550" cy="1524000"/>
          </a:xfrm>
          <a:custGeom>
            <a:avLst/>
            <a:gdLst/>
            <a:ahLst/>
            <a:cxnLst/>
            <a:rect l="l" t="t" r="r" b="b"/>
            <a:pathLst>
              <a:path w="3638550" h="1524000">
                <a:moveTo>
                  <a:pt x="38100" y="0"/>
                </a:moveTo>
                <a:lnTo>
                  <a:pt x="3524250" y="0"/>
                </a:lnTo>
                <a:cubicBezTo>
                  <a:pt x="3587334" y="0"/>
                  <a:pt x="3638550" y="51216"/>
                  <a:pt x="3638550" y="114300"/>
                </a:cubicBezTo>
                <a:lnTo>
                  <a:pt x="3638550" y="1409700"/>
                </a:lnTo>
                <a:cubicBezTo>
                  <a:pt x="3638550" y="1472784"/>
                  <a:pt x="3587334" y="1524000"/>
                  <a:pt x="3524250" y="1524000"/>
                </a:cubicBez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11" name="Shape 9"/>
          <p:cNvSpPr/>
          <p:nvPr/>
        </p:nvSpPr>
        <p:spPr>
          <a:xfrm>
            <a:off x="400050" y="3276600"/>
            <a:ext cx="38100" cy="1524000"/>
          </a:xfrm>
          <a:custGeom>
            <a:avLst/>
            <a:gdLst/>
            <a:ahLst/>
            <a:cxnLst/>
            <a:rect l="l" t="t" r="r" b="b"/>
            <a:pathLst>
              <a:path w="38100" h="1524000">
                <a:moveTo>
                  <a:pt x="38100" y="0"/>
                </a:moveTo>
                <a:lnTo>
                  <a:pt x="38100" y="0"/>
                </a:lnTo>
                <a:lnTo>
                  <a:pt x="38100" y="1524000"/>
                </a:ln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2" name="Shape 10"/>
          <p:cNvSpPr/>
          <p:nvPr/>
        </p:nvSpPr>
        <p:spPr>
          <a:xfrm>
            <a:off x="647700" y="35052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3" name="Text 11"/>
          <p:cNvSpPr/>
          <p:nvPr/>
        </p:nvSpPr>
        <p:spPr>
          <a:xfrm>
            <a:off x="590550" y="350520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02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1219200" y="3581400"/>
            <a:ext cx="19431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三大核心要素概览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647700" y="4076700"/>
            <a:ext cx="32385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系统呈现数据、算力、算法三者的作用定位与相互关系，构建完整的AI燃料体系认知框架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00050" y="4991100"/>
            <a:ext cx="3638550" cy="1524000"/>
          </a:xfrm>
          <a:custGeom>
            <a:avLst/>
            <a:gdLst/>
            <a:ahLst/>
            <a:cxnLst/>
            <a:rect l="l" t="t" r="r" b="b"/>
            <a:pathLst>
              <a:path w="3638550" h="1524000">
                <a:moveTo>
                  <a:pt x="38100" y="0"/>
                </a:moveTo>
                <a:lnTo>
                  <a:pt x="3524250" y="0"/>
                </a:lnTo>
                <a:cubicBezTo>
                  <a:pt x="3587334" y="0"/>
                  <a:pt x="3638550" y="51216"/>
                  <a:pt x="3638550" y="114300"/>
                </a:cubicBezTo>
                <a:lnTo>
                  <a:pt x="3638550" y="1409700"/>
                </a:lnTo>
                <a:cubicBezTo>
                  <a:pt x="3638550" y="1472784"/>
                  <a:pt x="3587334" y="1524000"/>
                  <a:pt x="3524250" y="1524000"/>
                </a:cubicBez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17" name="Shape 15"/>
          <p:cNvSpPr/>
          <p:nvPr/>
        </p:nvSpPr>
        <p:spPr>
          <a:xfrm>
            <a:off x="400050" y="4991100"/>
            <a:ext cx="38100" cy="1524000"/>
          </a:xfrm>
          <a:custGeom>
            <a:avLst/>
            <a:gdLst/>
            <a:ahLst/>
            <a:cxnLst/>
            <a:rect l="l" t="t" r="r" b="b"/>
            <a:pathLst>
              <a:path w="38100" h="1524000">
                <a:moveTo>
                  <a:pt x="38100" y="0"/>
                </a:moveTo>
                <a:lnTo>
                  <a:pt x="38100" y="0"/>
                </a:lnTo>
                <a:lnTo>
                  <a:pt x="38100" y="1524000"/>
                </a:ln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8" name="Shape 16"/>
          <p:cNvSpPr/>
          <p:nvPr/>
        </p:nvSpPr>
        <p:spPr>
          <a:xfrm>
            <a:off x="647700" y="52197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9" name="Text 17"/>
          <p:cNvSpPr/>
          <p:nvPr/>
        </p:nvSpPr>
        <p:spPr>
          <a:xfrm>
            <a:off x="590550" y="521970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03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219200" y="5295900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数据：AI的基石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647700" y="5791200"/>
            <a:ext cx="32385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探讨数据类型、质量要求与隐私安全，展示训练数据规模的爆发式增长与数据标注产业发展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4286250" y="1314450"/>
            <a:ext cx="3638550" cy="1524000"/>
          </a:xfrm>
          <a:custGeom>
            <a:avLst/>
            <a:gdLst/>
            <a:ahLst/>
            <a:cxnLst/>
            <a:rect l="l" t="t" r="r" b="b"/>
            <a:pathLst>
              <a:path w="3638550" h="1524000">
                <a:moveTo>
                  <a:pt x="38100" y="0"/>
                </a:moveTo>
                <a:lnTo>
                  <a:pt x="3524250" y="0"/>
                </a:lnTo>
                <a:cubicBezTo>
                  <a:pt x="3587334" y="0"/>
                  <a:pt x="3638550" y="51216"/>
                  <a:pt x="3638550" y="114300"/>
                </a:cubicBezTo>
                <a:lnTo>
                  <a:pt x="3638550" y="1409700"/>
                </a:lnTo>
                <a:cubicBezTo>
                  <a:pt x="3638550" y="1472784"/>
                  <a:pt x="3587334" y="1524000"/>
                  <a:pt x="3524250" y="1524000"/>
                </a:cubicBez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D97706">
                  <a:alpha val="5000"/>
                </a:srgbClr>
              </a:gs>
            </a:gsLst>
            <a:lin ang="2700000" scaled="1"/>
          </a:gradFill>
        </p:spPr>
      </p:sp>
      <p:sp>
        <p:nvSpPr>
          <p:cNvPr id="23" name="Shape 21"/>
          <p:cNvSpPr/>
          <p:nvPr/>
        </p:nvSpPr>
        <p:spPr>
          <a:xfrm>
            <a:off x="4286250" y="1314450"/>
            <a:ext cx="38100" cy="1524000"/>
          </a:xfrm>
          <a:custGeom>
            <a:avLst/>
            <a:gdLst/>
            <a:ahLst/>
            <a:cxnLst/>
            <a:rect l="l" t="t" r="r" b="b"/>
            <a:pathLst>
              <a:path w="38100" h="1524000">
                <a:moveTo>
                  <a:pt x="38100" y="0"/>
                </a:moveTo>
                <a:lnTo>
                  <a:pt x="38100" y="0"/>
                </a:lnTo>
                <a:lnTo>
                  <a:pt x="38100" y="1524000"/>
                </a:ln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4" name="Shape 22"/>
          <p:cNvSpPr/>
          <p:nvPr/>
        </p:nvSpPr>
        <p:spPr>
          <a:xfrm>
            <a:off x="4533900" y="15430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5" name="Text 23"/>
          <p:cNvSpPr/>
          <p:nvPr/>
        </p:nvSpPr>
        <p:spPr>
          <a:xfrm>
            <a:off x="4476750" y="154305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04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5105400" y="1619250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算力：AI的引擎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4533900" y="2114550"/>
            <a:ext cx="32385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解析硬件演进历程，对比主流AI芯片性能，探讨云计算与边缘计算应用场景及能源消耗挑战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Shape 26"/>
          <p:cNvSpPr/>
          <p:nvPr/>
        </p:nvSpPr>
        <p:spPr>
          <a:xfrm>
            <a:off x="4286250" y="3028950"/>
            <a:ext cx="3638550" cy="1524000"/>
          </a:xfrm>
          <a:custGeom>
            <a:avLst/>
            <a:gdLst/>
            <a:ahLst/>
            <a:cxnLst/>
            <a:rect l="l" t="t" r="r" b="b"/>
            <a:pathLst>
              <a:path w="3638550" h="1524000">
                <a:moveTo>
                  <a:pt x="38100" y="0"/>
                </a:moveTo>
                <a:lnTo>
                  <a:pt x="3524250" y="0"/>
                </a:lnTo>
                <a:cubicBezTo>
                  <a:pt x="3587334" y="0"/>
                  <a:pt x="3638550" y="51216"/>
                  <a:pt x="3638550" y="114300"/>
                </a:cubicBezTo>
                <a:lnTo>
                  <a:pt x="3638550" y="1409700"/>
                </a:lnTo>
                <a:cubicBezTo>
                  <a:pt x="3638550" y="1472784"/>
                  <a:pt x="3587334" y="1524000"/>
                  <a:pt x="3524250" y="1524000"/>
                </a:cubicBez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D97706">
                  <a:alpha val="5000"/>
                </a:srgbClr>
              </a:gs>
            </a:gsLst>
            <a:lin ang="2700000" scaled="1"/>
          </a:gradFill>
        </p:spPr>
      </p:sp>
      <p:sp>
        <p:nvSpPr>
          <p:cNvPr id="29" name="Shape 27"/>
          <p:cNvSpPr/>
          <p:nvPr/>
        </p:nvSpPr>
        <p:spPr>
          <a:xfrm>
            <a:off x="4286250" y="3028950"/>
            <a:ext cx="38100" cy="1524000"/>
          </a:xfrm>
          <a:custGeom>
            <a:avLst/>
            <a:gdLst/>
            <a:ahLst/>
            <a:cxnLst/>
            <a:rect l="l" t="t" r="r" b="b"/>
            <a:pathLst>
              <a:path w="38100" h="1524000">
                <a:moveTo>
                  <a:pt x="38100" y="0"/>
                </a:moveTo>
                <a:lnTo>
                  <a:pt x="38100" y="0"/>
                </a:lnTo>
                <a:lnTo>
                  <a:pt x="38100" y="1524000"/>
                </a:ln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0" name="Shape 28"/>
          <p:cNvSpPr/>
          <p:nvPr/>
        </p:nvSpPr>
        <p:spPr>
          <a:xfrm>
            <a:off x="4533900" y="32575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1" name="Text 29"/>
          <p:cNvSpPr/>
          <p:nvPr/>
        </p:nvSpPr>
        <p:spPr>
          <a:xfrm>
            <a:off x="4476750" y="325755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05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5105400" y="3333750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算法：AI的灵魂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4533900" y="3829050"/>
            <a:ext cx="32385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梳理算法演进历程，解析Transformer架构革命性意义，展示算法优化方向与主流模型架构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286250" y="4743450"/>
            <a:ext cx="3638550" cy="1771650"/>
          </a:xfrm>
          <a:custGeom>
            <a:avLst/>
            <a:gdLst/>
            <a:ahLst/>
            <a:cxnLst/>
            <a:rect l="l" t="t" r="r" b="b"/>
            <a:pathLst>
              <a:path w="3638550" h="1771650">
                <a:moveTo>
                  <a:pt x="38100" y="0"/>
                </a:moveTo>
                <a:lnTo>
                  <a:pt x="3524243" y="0"/>
                </a:lnTo>
                <a:cubicBezTo>
                  <a:pt x="3587331" y="0"/>
                  <a:pt x="3638550" y="51219"/>
                  <a:pt x="3638550" y="114307"/>
                </a:cubicBezTo>
                <a:lnTo>
                  <a:pt x="3638550" y="1657343"/>
                </a:lnTo>
                <a:cubicBezTo>
                  <a:pt x="3638550" y="1720431"/>
                  <a:pt x="3587331" y="1771650"/>
                  <a:pt x="3524243" y="1771650"/>
                </a:cubicBezTo>
                <a:lnTo>
                  <a:pt x="38100" y="1771650"/>
                </a:lnTo>
                <a:cubicBezTo>
                  <a:pt x="17072" y="1771650"/>
                  <a:pt x="0" y="1754578"/>
                  <a:pt x="0" y="1733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D97706">
                  <a:alpha val="20000"/>
                </a:srgbClr>
              </a:gs>
              <a:gs pos="100000">
                <a:srgbClr val="D97706">
                  <a:alpha val="5000"/>
                </a:srgbClr>
              </a:gs>
            </a:gsLst>
            <a:lin ang="2700000" scaled="1"/>
          </a:gradFill>
        </p:spPr>
      </p:sp>
      <p:sp>
        <p:nvSpPr>
          <p:cNvPr id="35" name="Shape 33"/>
          <p:cNvSpPr/>
          <p:nvPr/>
        </p:nvSpPr>
        <p:spPr>
          <a:xfrm>
            <a:off x="4286250" y="4743450"/>
            <a:ext cx="38100" cy="1771650"/>
          </a:xfrm>
          <a:custGeom>
            <a:avLst/>
            <a:gdLst/>
            <a:ahLst/>
            <a:cxnLst/>
            <a:rect l="l" t="t" r="r" b="b"/>
            <a:pathLst>
              <a:path w="38100" h="1771650">
                <a:moveTo>
                  <a:pt x="38100" y="0"/>
                </a:moveTo>
                <a:lnTo>
                  <a:pt x="38100" y="0"/>
                </a:lnTo>
                <a:lnTo>
                  <a:pt x="38100" y="1771650"/>
                </a:lnTo>
                <a:lnTo>
                  <a:pt x="38100" y="1771650"/>
                </a:lnTo>
                <a:cubicBezTo>
                  <a:pt x="17072" y="1771650"/>
                  <a:pt x="0" y="1754578"/>
                  <a:pt x="0" y="1733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6" name="Shape 34"/>
          <p:cNvSpPr/>
          <p:nvPr/>
        </p:nvSpPr>
        <p:spPr>
          <a:xfrm>
            <a:off x="4533900" y="49720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7" name="Text 35"/>
          <p:cNvSpPr/>
          <p:nvPr/>
        </p:nvSpPr>
        <p:spPr>
          <a:xfrm>
            <a:off x="4476750" y="497205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06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5105400" y="5048250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发展趋势与挑战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9" name="Text 37"/>
          <p:cNvSpPr/>
          <p:nvPr/>
        </p:nvSpPr>
        <p:spPr>
          <a:xfrm>
            <a:off x="4533900" y="5543550"/>
            <a:ext cx="323850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探讨多模态融合、绿色AI、AutoML等前沿趋势，分析数据稀缺、算力瓶颈、伦理监管等核心挑战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0" name="Shape 38"/>
          <p:cNvSpPr/>
          <p:nvPr/>
        </p:nvSpPr>
        <p:spPr>
          <a:xfrm>
            <a:off x="8172450" y="1314450"/>
            <a:ext cx="3638550" cy="1524000"/>
          </a:xfrm>
          <a:custGeom>
            <a:avLst/>
            <a:gdLst/>
            <a:ahLst/>
            <a:cxnLst/>
            <a:rect l="l" t="t" r="r" b="b"/>
            <a:pathLst>
              <a:path w="3638550" h="1524000">
                <a:moveTo>
                  <a:pt x="38100" y="0"/>
                </a:moveTo>
                <a:lnTo>
                  <a:pt x="3524250" y="0"/>
                </a:lnTo>
                <a:cubicBezTo>
                  <a:pt x="3587334" y="0"/>
                  <a:pt x="3638550" y="51216"/>
                  <a:pt x="3638550" y="114300"/>
                </a:cubicBezTo>
                <a:lnTo>
                  <a:pt x="3638550" y="1409700"/>
                </a:lnTo>
                <a:cubicBezTo>
                  <a:pt x="3638550" y="1472784"/>
                  <a:pt x="3587334" y="1524000"/>
                  <a:pt x="3524250" y="1524000"/>
                </a:cubicBez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</p:spPr>
      </p:sp>
      <p:sp>
        <p:nvSpPr>
          <p:cNvPr id="41" name="Shape 39"/>
          <p:cNvSpPr/>
          <p:nvPr/>
        </p:nvSpPr>
        <p:spPr>
          <a:xfrm>
            <a:off x="8172450" y="1314450"/>
            <a:ext cx="38100" cy="1524000"/>
          </a:xfrm>
          <a:custGeom>
            <a:avLst/>
            <a:gdLst/>
            <a:ahLst/>
            <a:cxnLst/>
            <a:rect l="l" t="t" r="r" b="b"/>
            <a:pathLst>
              <a:path w="38100" h="1524000">
                <a:moveTo>
                  <a:pt x="38100" y="0"/>
                </a:moveTo>
                <a:lnTo>
                  <a:pt x="38100" y="0"/>
                </a:lnTo>
                <a:lnTo>
                  <a:pt x="38100" y="1524000"/>
                </a:lnTo>
                <a:lnTo>
                  <a:pt x="38100" y="1524000"/>
                </a:lnTo>
                <a:cubicBezTo>
                  <a:pt x="17072" y="1524000"/>
                  <a:pt x="0" y="1506928"/>
                  <a:pt x="0" y="14859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2" name="Shape 40"/>
          <p:cNvSpPr/>
          <p:nvPr/>
        </p:nvSpPr>
        <p:spPr>
          <a:xfrm>
            <a:off x="8420100" y="154305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3" name="Text 41"/>
          <p:cNvSpPr/>
          <p:nvPr/>
        </p:nvSpPr>
        <p:spPr>
          <a:xfrm>
            <a:off x="8362950" y="1543050"/>
            <a:ext cx="5715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07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8934450" y="1619250"/>
            <a:ext cx="13144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总结与展望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8420100" y="2114550"/>
            <a:ext cx="32385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总结三要素协同发展规律，展望AI技术未来发展方向与行业应用前景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8156575" y="3032125"/>
            <a:ext cx="3654425" cy="1911350"/>
          </a:xfrm>
          <a:custGeom>
            <a:avLst/>
            <a:gdLst/>
            <a:ahLst/>
            <a:cxnLst/>
            <a:rect l="l" t="t" r="r" b="b"/>
            <a:pathLst>
              <a:path w="3654425" h="1911350">
                <a:moveTo>
                  <a:pt x="114299" y="0"/>
                </a:moveTo>
                <a:lnTo>
                  <a:pt x="3540126" y="0"/>
                </a:lnTo>
                <a:cubicBezTo>
                  <a:pt x="3603252" y="0"/>
                  <a:pt x="3654425" y="51173"/>
                  <a:pt x="3654425" y="114299"/>
                </a:cubicBezTo>
                <a:lnTo>
                  <a:pt x="3654425" y="1797051"/>
                </a:lnTo>
                <a:cubicBezTo>
                  <a:pt x="3654425" y="1860177"/>
                  <a:pt x="3603252" y="1911350"/>
                  <a:pt x="3540126" y="1911350"/>
                </a:cubicBezTo>
                <a:lnTo>
                  <a:pt x="114299" y="1911350"/>
                </a:lnTo>
                <a:cubicBezTo>
                  <a:pt x="51173" y="1911350"/>
                  <a:pt x="0" y="1860177"/>
                  <a:pt x="0" y="1797051"/>
                </a:cubicBezTo>
                <a:lnTo>
                  <a:pt x="0" y="114299"/>
                </a:lnTo>
                <a:cubicBezTo>
                  <a:pt x="0" y="51216"/>
                  <a:pt x="51216" y="0"/>
                  <a:pt x="114299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568">
                  <a:alpha val="30000"/>
                </a:srgbClr>
              </a:gs>
              <a:gs pos="100000">
                <a:srgbClr val="4A5568">
                  <a:alpha val="10000"/>
                </a:srgbClr>
              </a:gs>
            </a:gsLst>
            <a:lin ang="2700000" scaled="1"/>
          </a:gradFill>
          <a:ln w="8467">
            <a:solidFill>
              <a:srgbClr val="4A5568">
                <a:alpha val="5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9810750" y="3263901"/>
            <a:ext cx="342900" cy="457200"/>
          </a:xfrm>
          <a:custGeom>
            <a:avLst/>
            <a:gdLst/>
            <a:ahLst/>
            <a:cxnLst/>
            <a:rect l="l" t="t" r="r" b="b"/>
            <a:pathLst>
              <a:path w="342900" h="457200">
                <a:moveTo>
                  <a:pt x="261551" y="342900"/>
                </a:moveTo>
                <a:cubicBezTo>
                  <a:pt x="268069" y="322987"/>
                  <a:pt x="281107" y="304949"/>
                  <a:pt x="295841" y="289411"/>
                </a:cubicBezTo>
                <a:cubicBezTo>
                  <a:pt x="325041" y="258693"/>
                  <a:pt x="342900" y="217170"/>
                  <a:pt x="342900" y="171450"/>
                </a:cubicBezTo>
                <a:cubicBezTo>
                  <a:pt x="342900" y="76795"/>
                  <a:pt x="266105" y="0"/>
                  <a:pt x="171450" y="0"/>
                </a:cubicBezTo>
                <a:cubicBezTo>
                  <a:pt x="76795" y="0"/>
                  <a:pt x="0" y="76795"/>
                  <a:pt x="0" y="171450"/>
                </a:cubicBezTo>
                <a:cubicBezTo>
                  <a:pt x="0" y="217170"/>
                  <a:pt x="17859" y="258693"/>
                  <a:pt x="47059" y="289411"/>
                </a:cubicBezTo>
                <a:cubicBezTo>
                  <a:pt x="61793" y="304949"/>
                  <a:pt x="74920" y="322987"/>
                  <a:pt x="81349" y="342900"/>
                </a:cubicBezTo>
                <a:lnTo>
                  <a:pt x="261461" y="342900"/>
                </a:lnTo>
                <a:close/>
                <a:moveTo>
                  <a:pt x="257175" y="385763"/>
                </a:moveTo>
                <a:lnTo>
                  <a:pt x="85725" y="385763"/>
                </a:lnTo>
                <a:lnTo>
                  <a:pt x="85725" y="400050"/>
                </a:lnTo>
                <a:cubicBezTo>
                  <a:pt x="85725" y="439519"/>
                  <a:pt x="117693" y="471488"/>
                  <a:pt x="157163" y="471488"/>
                </a:cubicBezTo>
                <a:lnTo>
                  <a:pt x="185738" y="471488"/>
                </a:lnTo>
                <a:cubicBezTo>
                  <a:pt x="225207" y="471488"/>
                  <a:pt x="257175" y="439519"/>
                  <a:pt x="257175" y="400050"/>
                </a:cubicBezTo>
                <a:lnTo>
                  <a:pt x="257175" y="385763"/>
                </a:lnTo>
                <a:close/>
                <a:moveTo>
                  <a:pt x="164306" y="100013"/>
                </a:moveTo>
                <a:cubicBezTo>
                  <a:pt x="128766" y="100013"/>
                  <a:pt x="100013" y="128766"/>
                  <a:pt x="100013" y="164306"/>
                </a:cubicBezTo>
                <a:cubicBezTo>
                  <a:pt x="100013" y="176183"/>
                  <a:pt x="90458" y="185738"/>
                  <a:pt x="78581" y="185738"/>
                </a:cubicBezTo>
                <a:cubicBezTo>
                  <a:pt x="66705" y="185738"/>
                  <a:pt x="57150" y="176183"/>
                  <a:pt x="57150" y="164306"/>
                </a:cubicBezTo>
                <a:cubicBezTo>
                  <a:pt x="57150" y="105102"/>
                  <a:pt x="105102" y="57150"/>
                  <a:pt x="164306" y="57150"/>
                </a:cubicBezTo>
                <a:cubicBezTo>
                  <a:pt x="176183" y="57150"/>
                  <a:pt x="185738" y="66705"/>
                  <a:pt x="185738" y="78581"/>
                </a:cubicBezTo>
                <a:cubicBezTo>
                  <a:pt x="185738" y="90458"/>
                  <a:pt x="176183" y="100013"/>
                  <a:pt x="164306" y="100013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48" name="Text 46"/>
          <p:cNvSpPr/>
          <p:nvPr/>
        </p:nvSpPr>
        <p:spPr>
          <a:xfrm>
            <a:off x="8340725" y="3873501"/>
            <a:ext cx="32861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核心洞察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9" name="Text 47"/>
          <p:cNvSpPr/>
          <p:nvPr/>
        </p:nvSpPr>
        <p:spPr>
          <a:xfrm>
            <a:off x="8350250" y="4216401"/>
            <a:ext cx="3267075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数据、算力、算法三者缺一不可，协同驱动AI技术持续突破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52" name="图片 51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53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09575" y="87630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" name="Shape 1"/>
          <p:cNvSpPr/>
          <p:nvPr/>
        </p:nvSpPr>
        <p:spPr>
          <a:xfrm>
            <a:off x="447675" y="102870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1906" y="23812"/>
                </a:moveTo>
                <a:cubicBezTo>
                  <a:pt x="11906" y="10678"/>
                  <a:pt x="22585" y="0"/>
                  <a:pt x="35719" y="0"/>
                </a:cubicBezTo>
                <a:lnTo>
                  <a:pt x="95250" y="0"/>
                </a:lnTo>
                <a:cubicBezTo>
                  <a:pt x="108384" y="0"/>
                  <a:pt x="119063" y="10678"/>
                  <a:pt x="119063" y="23812"/>
                </a:cubicBezTo>
                <a:lnTo>
                  <a:pt x="119063" y="95250"/>
                </a:lnTo>
                <a:lnTo>
                  <a:pt x="122039" y="95250"/>
                </a:lnTo>
                <a:cubicBezTo>
                  <a:pt x="140122" y="95250"/>
                  <a:pt x="154781" y="109910"/>
                  <a:pt x="154781" y="127992"/>
                </a:cubicBezTo>
                <a:lnTo>
                  <a:pt x="154781" y="139898"/>
                </a:lnTo>
                <a:cubicBezTo>
                  <a:pt x="154781" y="144847"/>
                  <a:pt x="158762" y="148828"/>
                  <a:pt x="163711" y="148828"/>
                </a:cubicBezTo>
                <a:cubicBezTo>
                  <a:pt x="168659" y="148828"/>
                  <a:pt x="172641" y="144847"/>
                  <a:pt x="172641" y="139898"/>
                </a:cubicBezTo>
                <a:lnTo>
                  <a:pt x="172641" y="82600"/>
                </a:lnTo>
                <a:cubicBezTo>
                  <a:pt x="162371" y="79958"/>
                  <a:pt x="154781" y="70619"/>
                  <a:pt x="154781" y="59531"/>
                </a:cubicBezTo>
                <a:lnTo>
                  <a:pt x="154781" y="37393"/>
                </a:lnTo>
                <a:lnTo>
                  <a:pt x="145182" y="26863"/>
                </a:lnTo>
                <a:cubicBezTo>
                  <a:pt x="141870" y="23217"/>
                  <a:pt x="142131" y="17562"/>
                  <a:pt x="145777" y="14250"/>
                </a:cubicBezTo>
                <a:cubicBezTo>
                  <a:pt x="149423" y="10939"/>
                  <a:pt x="155079" y="11199"/>
                  <a:pt x="158390" y="14846"/>
                </a:cubicBezTo>
                <a:lnTo>
                  <a:pt x="185068" y="44165"/>
                </a:lnTo>
                <a:cubicBezTo>
                  <a:pt x="188565" y="47997"/>
                  <a:pt x="190500" y="52983"/>
                  <a:pt x="190500" y="58192"/>
                </a:cubicBezTo>
                <a:lnTo>
                  <a:pt x="190500" y="139898"/>
                </a:lnTo>
                <a:cubicBezTo>
                  <a:pt x="190500" y="154707"/>
                  <a:pt x="178519" y="166688"/>
                  <a:pt x="163711" y="166688"/>
                </a:cubicBezTo>
                <a:cubicBezTo>
                  <a:pt x="148903" y="166688"/>
                  <a:pt x="136922" y="154707"/>
                  <a:pt x="136922" y="139898"/>
                </a:cubicBezTo>
                <a:lnTo>
                  <a:pt x="136922" y="127992"/>
                </a:lnTo>
                <a:cubicBezTo>
                  <a:pt x="136922" y="119769"/>
                  <a:pt x="130262" y="113109"/>
                  <a:pt x="122039" y="113109"/>
                </a:cubicBezTo>
                <a:lnTo>
                  <a:pt x="119063" y="113109"/>
                </a:lnTo>
                <a:lnTo>
                  <a:pt x="119063" y="173162"/>
                </a:lnTo>
                <a:cubicBezTo>
                  <a:pt x="122523" y="174389"/>
                  <a:pt x="125016" y="177701"/>
                  <a:pt x="125016" y="181570"/>
                </a:cubicBezTo>
                <a:cubicBezTo>
                  <a:pt x="125016" y="186519"/>
                  <a:pt x="121034" y="190500"/>
                  <a:pt x="116086" y="190500"/>
                </a:cubicBezTo>
                <a:lnTo>
                  <a:pt x="14883" y="190500"/>
                </a:lnTo>
                <a:cubicBezTo>
                  <a:pt x="9934" y="190500"/>
                  <a:pt x="5953" y="186519"/>
                  <a:pt x="5953" y="181570"/>
                </a:cubicBezTo>
                <a:cubicBezTo>
                  <a:pt x="5953" y="177664"/>
                  <a:pt x="8446" y="174389"/>
                  <a:pt x="11906" y="173162"/>
                </a:cubicBezTo>
                <a:lnTo>
                  <a:pt x="11906" y="23812"/>
                </a:lnTo>
                <a:close/>
                <a:moveTo>
                  <a:pt x="35719" y="29766"/>
                </a:moveTo>
                <a:lnTo>
                  <a:pt x="35719" y="65484"/>
                </a:lnTo>
                <a:cubicBezTo>
                  <a:pt x="35719" y="68759"/>
                  <a:pt x="38398" y="71438"/>
                  <a:pt x="41672" y="71438"/>
                </a:cubicBezTo>
                <a:lnTo>
                  <a:pt x="89297" y="71438"/>
                </a:lnTo>
                <a:cubicBezTo>
                  <a:pt x="92571" y="71438"/>
                  <a:pt x="95250" y="68759"/>
                  <a:pt x="95250" y="65484"/>
                </a:cubicBezTo>
                <a:lnTo>
                  <a:pt x="95250" y="29766"/>
                </a:lnTo>
                <a:cubicBezTo>
                  <a:pt x="95250" y="26491"/>
                  <a:pt x="92571" y="23812"/>
                  <a:pt x="89297" y="23812"/>
                </a:cubicBezTo>
                <a:lnTo>
                  <a:pt x="41672" y="23812"/>
                </a:lnTo>
                <a:cubicBezTo>
                  <a:pt x="38398" y="23812"/>
                  <a:pt x="35719" y="26491"/>
                  <a:pt x="35719" y="2976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904875" y="977265"/>
            <a:ext cx="3819525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什么是AI的"燃料"</a:t>
            </a:r>
            <a:endParaRPr lang="en-US" sz="36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419100" y="1369695"/>
            <a:ext cx="1066800" cy="38100"/>
          </a:xfrm>
          <a:custGeom>
            <a:avLst/>
            <a:gdLst/>
            <a:ahLst/>
            <a:cxnLst/>
            <a:rect l="l" t="t" r="r" b="b"/>
            <a:pathLst>
              <a:path w="1066800" h="38100">
                <a:moveTo>
                  <a:pt x="0" y="0"/>
                </a:moveTo>
                <a:lnTo>
                  <a:pt x="1066800" y="0"/>
                </a:lnTo>
                <a:lnTo>
                  <a:pt x="10668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361950" y="1558290"/>
            <a:ext cx="6743700" cy="2152650"/>
          </a:xfrm>
          <a:custGeom>
            <a:avLst/>
            <a:gdLst/>
            <a:ahLst/>
            <a:cxnLst/>
            <a:rect l="l" t="t" r="r" b="b"/>
            <a:pathLst>
              <a:path w="6743700" h="2152650">
                <a:moveTo>
                  <a:pt x="38100" y="0"/>
                </a:moveTo>
                <a:lnTo>
                  <a:pt x="6629394" y="0"/>
                </a:lnTo>
                <a:cubicBezTo>
                  <a:pt x="6692524" y="0"/>
                  <a:pt x="6743700" y="51176"/>
                  <a:pt x="6743700" y="114306"/>
                </a:cubicBezTo>
                <a:lnTo>
                  <a:pt x="6743700" y="2038344"/>
                </a:lnTo>
                <a:cubicBezTo>
                  <a:pt x="6743700" y="2101474"/>
                  <a:pt x="6692524" y="2152650"/>
                  <a:pt x="6629394" y="2152650"/>
                </a:cubicBezTo>
                <a:lnTo>
                  <a:pt x="38100" y="2152650"/>
                </a:lnTo>
                <a:cubicBezTo>
                  <a:pt x="17072" y="2152650"/>
                  <a:pt x="0" y="2135578"/>
                  <a:pt x="0" y="2114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438150" y="1255395"/>
            <a:ext cx="38100" cy="2152650"/>
          </a:xfrm>
          <a:custGeom>
            <a:avLst/>
            <a:gdLst/>
            <a:ahLst/>
            <a:cxnLst/>
            <a:rect l="l" t="t" r="r" b="b"/>
            <a:pathLst>
              <a:path w="38100" h="2152650">
                <a:moveTo>
                  <a:pt x="38100" y="0"/>
                </a:moveTo>
                <a:lnTo>
                  <a:pt x="38100" y="0"/>
                </a:lnTo>
                <a:lnTo>
                  <a:pt x="38100" y="2152650"/>
                </a:lnTo>
                <a:lnTo>
                  <a:pt x="38100" y="2152650"/>
                </a:lnTo>
                <a:cubicBezTo>
                  <a:pt x="17072" y="2152650"/>
                  <a:pt x="0" y="2135578"/>
                  <a:pt x="0" y="2114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8" name="Shape 6"/>
          <p:cNvSpPr/>
          <p:nvPr/>
        </p:nvSpPr>
        <p:spPr>
          <a:xfrm>
            <a:off x="447675" y="182562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85693" y="93985"/>
                </a:moveTo>
                <a:cubicBezTo>
                  <a:pt x="191140" y="92512"/>
                  <a:pt x="196855" y="95101"/>
                  <a:pt x="199311" y="100146"/>
                </a:cubicBezTo>
                <a:lnTo>
                  <a:pt x="207615" y="116934"/>
                </a:lnTo>
                <a:cubicBezTo>
                  <a:pt x="212214" y="117559"/>
                  <a:pt x="216724" y="118809"/>
                  <a:pt x="220965" y="120551"/>
                </a:cubicBezTo>
                <a:lnTo>
                  <a:pt x="236592" y="110148"/>
                </a:lnTo>
                <a:cubicBezTo>
                  <a:pt x="241280" y="107022"/>
                  <a:pt x="247486" y="107647"/>
                  <a:pt x="251460" y="111621"/>
                </a:cubicBezTo>
                <a:lnTo>
                  <a:pt x="260033" y="120194"/>
                </a:lnTo>
                <a:cubicBezTo>
                  <a:pt x="264006" y="124167"/>
                  <a:pt x="264631" y="130418"/>
                  <a:pt x="261506" y="135062"/>
                </a:cubicBezTo>
                <a:lnTo>
                  <a:pt x="251103" y="150644"/>
                </a:lnTo>
                <a:cubicBezTo>
                  <a:pt x="251951" y="152742"/>
                  <a:pt x="252710" y="154930"/>
                  <a:pt x="253335" y="157207"/>
                </a:cubicBezTo>
                <a:cubicBezTo>
                  <a:pt x="253960" y="159484"/>
                  <a:pt x="254362" y="161717"/>
                  <a:pt x="254675" y="163994"/>
                </a:cubicBezTo>
                <a:lnTo>
                  <a:pt x="271507" y="172298"/>
                </a:lnTo>
                <a:cubicBezTo>
                  <a:pt x="276552" y="174799"/>
                  <a:pt x="279142" y="180514"/>
                  <a:pt x="277669" y="185916"/>
                </a:cubicBezTo>
                <a:lnTo>
                  <a:pt x="274543" y="197614"/>
                </a:lnTo>
                <a:cubicBezTo>
                  <a:pt x="273070" y="203016"/>
                  <a:pt x="268025" y="206678"/>
                  <a:pt x="262399" y="206320"/>
                </a:cubicBezTo>
                <a:lnTo>
                  <a:pt x="243647" y="205115"/>
                </a:lnTo>
                <a:cubicBezTo>
                  <a:pt x="240834" y="208731"/>
                  <a:pt x="237574" y="212080"/>
                  <a:pt x="233869" y="214938"/>
                </a:cubicBezTo>
                <a:lnTo>
                  <a:pt x="235074" y="233645"/>
                </a:lnTo>
                <a:cubicBezTo>
                  <a:pt x="235431" y="239271"/>
                  <a:pt x="231770" y="244361"/>
                  <a:pt x="226368" y="245790"/>
                </a:cubicBezTo>
                <a:lnTo>
                  <a:pt x="214670" y="248915"/>
                </a:lnTo>
                <a:cubicBezTo>
                  <a:pt x="209223" y="250388"/>
                  <a:pt x="203552" y="247799"/>
                  <a:pt x="201052" y="242754"/>
                </a:cubicBezTo>
                <a:lnTo>
                  <a:pt x="192747" y="225966"/>
                </a:lnTo>
                <a:cubicBezTo>
                  <a:pt x="188149" y="225341"/>
                  <a:pt x="183639" y="224091"/>
                  <a:pt x="179397" y="222349"/>
                </a:cubicBezTo>
                <a:lnTo>
                  <a:pt x="163770" y="232752"/>
                </a:lnTo>
                <a:cubicBezTo>
                  <a:pt x="159082" y="235878"/>
                  <a:pt x="152876" y="235253"/>
                  <a:pt x="148903" y="231279"/>
                </a:cubicBezTo>
                <a:lnTo>
                  <a:pt x="140330" y="222706"/>
                </a:lnTo>
                <a:cubicBezTo>
                  <a:pt x="136356" y="218733"/>
                  <a:pt x="135731" y="212527"/>
                  <a:pt x="138857" y="207838"/>
                </a:cubicBezTo>
                <a:lnTo>
                  <a:pt x="149260" y="192212"/>
                </a:lnTo>
                <a:cubicBezTo>
                  <a:pt x="148411" y="190113"/>
                  <a:pt x="147652" y="187925"/>
                  <a:pt x="147027" y="185648"/>
                </a:cubicBezTo>
                <a:cubicBezTo>
                  <a:pt x="146402" y="183371"/>
                  <a:pt x="146000" y="181094"/>
                  <a:pt x="145688" y="178862"/>
                </a:cubicBezTo>
                <a:lnTo>
                  <a:pt x="128855" y="170557"/>
                </a:lnTo>
                <a:cubicBezTo>
                  <a:pt x="123810" y="168057"/>
                  <a:pt x="121265" y="162342"/>
                  <a:pt x="122694" y="156939"/>
                </a:cubicBezTo>
                <a:lnTo>
                  <a:pt x="125819" y="145241"/>
                </a:lnTo>
                <a:cubicBezTo>
                  <a:pt x="127293" y="139839"/>
                  <a:pt x="132338" y="136178"/>
                  <a:pt x="137964" y="136535"/>
                </a:cubicBezTo>
                <a:lnTo>
                  <a:pt x="156671" y="137740"/>
                </a:lnTo>
                <a:cubicBezTo>
                  <a:pt x="159484" y="134124"/>
                  <a:pt x="162744" y="130775"/>
                  <a:pt x="166449" y="127918"/>
                </a:cubicBezTo>
                <a:lnTo>
                  <a:pt x="165244" y="109255"/>
                </a:lnTo>
                <a:cubicBezTo>
                  <a:pt x="164887" y="103629"/>
                  <a:pt x="168548" y="98539"/>
                  <a:pt x="173950" y="97110"/>
                </a:cubicBezTo>
                <a:lnTo>
                  <a:pt x="185648" y="93985"/>
                </a:lnTo>
                <a:close/>
                <a:moveTo>
                  <a:pt x="200204" y="151805"/>
                </a:moveTo>
                <a:cubicBezTo>
                  <a:pt x="189361" y="151817"/>
                  <a:pt x="180568" y="160630"/>
                  <a:pt x="180581" y="171472"/>
                </a:cubicBezTo>
                <a:cubicBezTo>
                  <a:pt x="180593" y="182315"/>
                  <a:pt x="189406" y="191108"/>
                  <a:pt x="200248" y="191095"/>
                </a:cubicBezTo>
                <a:cubicBezTo>
                  <a:pt x="211091" y="191083"/>
                  <a:pt x="219884" y="182270"/>
                  <a:pt x="219871" y="171428"/>
                </a:cubicBezTo>
                <a:cubicBezTo>
                  <a:pt x="219859" y="160585"/>
                  <a:pt x="211046" y="151792"/>
                  <a:pt x="200204" y="151805"/>
                </a:cubicBezTo>
                <a:close/>
                <a:moveTo>
                  <a:pt x="100414" y="-20315"/>
                </a:moveTo>
                <a:lnTo>
                  <a:pt x="112112" y="-17190"/>
                </a:lnTo>
                <a:cubicBezTo>
                  <a:pt x="117515" y="-15716"/>
                  <a:pt x="121176" y="-10626"/>
                  <a:pt x="120819" y="-5045"/>
                </a:cubicBezTo>
                <a:lnTo>
                  <a:pt x="119613" y="13618"/>
                </a:lnTo>
                <a:cubicBezTo>
                  <a:pt x="123319" y="16475"/>
                  <a:pt x="126578" y="19779"/>
                  <a:pt x="129391" y="23440"/>
                </a:cubicBezTo>
                <a:lnTo>
                  <a:pt x="148144" y="22235"/>
                </a:lnTo>
                <a:cubicBezTo>
                  <a:pt x="153725" y="21878"/>
                  <a:pt x="158814" y="25539"/>
                  <a:pt x="160288" y="30941"/>
                </a:cubicBezTo>
                <a:lnTo>
                  <a:pt x="163413" y="42639"/>
                </a:lnTo>
                <a:cubicBezTo>
                  <a:pt x="164842" y="48042"/>
                  <a:pt x="162297" y="53757"/>
                  <a:pt x="157252" y="56257"/>
                </a:cubicBezTo>
                <a:lnTo>
                  <a:pt x="140419" y="64562"/>
                </a:lnTo>
                <a:cubicBezTo>
                  <a:pt x="140107" y="66839"/>
                  <a:pt x="139660" y="69116"/>
                  <a:pt x="139080" y="71348"/>
                </a:cubicBezTo>
                <a:cubicBezTo>
                  <a:pt x="138499" y="73581"/>
                  <a:pt x="137696" y="75813"/>
                  <a:pt x="136847" y="77912"/>
                </a:cubicBezTo>
                <a:lnTo>
                  <a:pt x="147251" y="93538"/>
                </a:lnTo>
                <a:cubicBezTo>
                  <a:pt x="150376" y="98227"/>
                  <a:pt x="149751" y="104433"/>
                  <a:pt x="145777" y="108406"/>
                </a:cubicBezTo>
                <a:lnTo>
                  <a:pt x="137205" y="116979"/>
                </a:lnTo>
                <a:cubicBezTo>
                  <a:pt x="133231" y="120953"/>
                  <a:pt x="127025" y="121578"/>
                  <a:pt x="122337" y="118452"/>
                </a:cubicBezTo>
                <a:lnTo>
                  <a:pt x="106710" y="108049"/>
                </a:lnTo>
                <a:cubicBezTo>
                  <a:pt x="102468" y="109791"/>
                  <a:pt x="97959" y="111041"/>
                  <a:pt x="93360" y="111666"/>
                </a:cubicBezTo>
                <a:lnTo>
                  <a:pt x="85055" y="128454"/>
                </a:lnTo>
                <a:cubicBezTo>
                  <a:pt x="82555" y="133499"/>
                  <a:pt x="76840" y="136044"/>
                  <a:pt x="71438" y="134615"/>
                </a:cubicBezTo>
                <a:lnTo>
                  <a:pt x="59740" y="131490"/>
                </a:lnTo>
                <a:cubicBezTo>
                  <a:pt x="54293" y="130016"/>
                  <a:pt x="50676" y="124926"/>
                  <a:pt x="51033" y="119345"/>
                </a:cubicBezTo>
                <a:lnTo>
                  <a:pt x="52239" y="100638"/>
                </a:lnTo>
                <a:cubicBezTo>
                  <a:pt x="48533" y="97780"/>
                  <a:pt x="45274" y="94476"/>
                  <a:pt x="42461" y="90815"/>
                </a:cubicBezTo>
                <a:lnTo>
                  <a:pt x="23708" y="92020"/>
                </a:lnTo>
                <a:cubicBezTo>
                  <a:pt x="18127" y="92378"/>
                  <a:pt x="13037" y="88716"/>
                  <a:pt x="11564" y="83314"/>
                </a:cubicBezTo>
                <a:lnTo>
                  <a:pt x="8439" y="71616"/>
                </a:lnTo>
                <a:cubicBezTo>
                  <a:pt x="7010" y="66214"/>
                  <a:pt x="9555" y="60499"/>
                  <a:pt x="14600" y="57998"/>
                </a:cubicBezTo>
                <a:lnTo>
                  <a:pt x="31433" y="49694"/>
                </a:lnTo>
                <a:cubicBezTo>
                  <a:pt x="31745" y="47417"/>
                  <a:pt x="32192" y="45184"/>
                  <a:pt x="32772" y="42907"/>
                </a:cubicBezTo>
                <a:cubicBezTo>
                  <a:pt x="33397" y="40630"/>
                  <a:pt x="34111" y="38442"/>
                  <a:pt x="35004" y="36344"/>
                </a:cubicBezTo>
                <a:lnTo>
                  <a:pt x="24601" y="20762"/>
                </a:lnTo>
                <a:cubicBezTo>
                  <a:pt x="21476" y="16073"/>
                  <a:pt x="22101" y="9867"/>
                  <a:pt x="26075" y="5894"/>
                </a:cubicBezTo>
                <a:lnTo>
                  <a:pt x="34647" y="-2679"/>
                </a:lnTo>
                <a:cubicBezTo>
                  <a:pt x="38621" y="-6653"/>
                  <a:pt x="44827" y="-7278"/>
                  <a:pt x="49515" y="-4152"/>
                </a:cubicBezTo>
                <a:lnTo>
                  <a:pt x="65142" y="6251"/>
                </a:lnTo>
                <a:cubicBezTo>
                  <a:pt x="69384" y="4509"/>
                  <a:pt x="73893" y="3259"/>
                  <a:pt x="78492" y="2634"/>
                </a:cubicBezTo>
                <a:lnTo>
                  <a:pt x="86797" y="-14154"/>
                </a:lnTo>
                <a:cubicBezTo>
                  <a:pt x="89297" y="-19199"/>
                  <a:pt x="94967" y="-21744"/>
                  <a:pt x="100414" y="-20315"/>
                </a:cubicBezTo>
                <a:close/>
                <a:moveTo>
                  <a:pt x="85904" y="37505"/>
                </a:moveTo>
                <a:cubicBezTo>
                  <a:pt x="75061" y="37505"/>
                  <a:pt x="66258" y="46307"/>
                  <a:pt x="66258" y="57150"/>
                </a:cubicBezTo>
                <a:cubicBezTo>
                  <a:pt x="66258" y="67993"/>
                  <a:pt x="75061" y="76795"/>
                  <a:pt x="85904" y="76795"/>
                </a:cubicBezTo>
                <a:cubicBezTo>
                  <a:pt x="96746" y="76795"/>
                  <a:pt x="105549" y="67993"/>
                  <a:pt x="105549" y="57150"/>
                </a:cubicBezTo>
                <a:cubicBezTo>
                  <a:pt x="105549" y="46307"/>
                  <a:pt x="96746" y="37505"/>
                  <a:pt x="85904" y="37505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9" name="Text 7"/>
          <p:cNvSpPr/>
          <p:nvPr/>
        </p:nvSpPr>
        <p:spPr>
          <a:xfrm>
            <a:off x="676275" y="1788795"/>
            <a:ext cx="6172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AI发展的核心驱动力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638175" y="2073275"/>
            <a:ext cx="641985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人工智能系统如同一台精密的引擎，需要持续不断的"燃料"供给才能高效运转。这个"燃料"并非单一元素，而是由</a:t>
            </a:r>
            <a:r>
              <a:rPr lang="en-US" sz="1400" dirty="0">
                <a:solidFill>
                  <a:schemeClr val="tx1"/>
                </a:solidFill>
                <a:highlight>
                  <a:srgbClr val="5F9EAC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数据、算力、算法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三大核心要素构成的完整体系。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638175" y="2898775"/>
            <a:ext cx="641985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正如汽车需要汽油、发动机和驾驶技术的协同配合，AI系统也需要这三要素的有机整合：</a:t>
            </a: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提供学习素材，</a:t>
            </a: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算力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提供计算能力，</a:t>
            </a:r>
            <a:r>
              <a:rPr lang="en-US" sz="14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算法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提供智能逻辑。三者缺一不可，共同决定了AI系统的性能上限。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61950" y="4199890"/>
            <a:ext cx="6743700" cy="2152650"/>
          </a:xfrm>
          <a:custGeom>
            <a:avLst/>
            <a:gdLst/>
            <a:ahLst/>
            <a:cxnLst/>
            <a:rect l="l" t="t" r="r" b="b"/>
            <a:pathLst>
              <a:path w="6743700" h="2152650">
                <a:moveTo>
                  <a:pt x="38100" y="0"/>
                </a:moveTo>
                <a:lnTo>
                  <a:pt x="6629394" y="0"/>
                </a:lnTo>
                <a:cubicBezTo>
                  <a:pt x="6692524" y="0"/>
                  <a:pt x="6743700" y="51176"/>
                  <a:pt x="6743700" y="114306"/>
                </a:cubicBezTo>
                <a:lnTo>
                  <a:pt x="6743700" y="2038344"/>
                </a:lnTo>
                <a:cubicBezTo>
                  <a:pt x="6743700" y="2101474"/>
                  <a:pt x="6692524" y="2152650"/>
                  <a:pt x="6629394" y="2152650"/>
                </a:cubicBezTo>
                <a:lnTo>
                  <a:pt x="38100" y="2152650"/>
                </a:lnTo>
                <a:cubicBezTo>
                  <a:pt x="17072" y="2152650"/>
                  <a:pt x="0" y="2135578"/>
                  <a:pt x="0" y="2114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13" name="Shape 11"/>
          <p:cNvSpPr/>
          <p:nvPr/>
        </p:nvSpPr>
        <p:spPr>
          <a:xfrm>
            <a:off x="438150" y="3560445"/>
            <a:ext cx="38100" cy="2152650"/>
          </a:xfrm>
          <a:custGeom>
            <a:avLst/>
            <a:gdLst/>
            <a:ahLst/>
            <a:cxnLst/>
            <a:rect l="l" t="t" r="r" b="b"/>
            <a:pathLst>
              <a:path w="38100" h="2152650">
                <a:moveTo>
                  <a:pt x="38100" y="0"/>
                </a:moveTo>
                <a:lnTo>
                  <a:pt x="38100" y="0"/>
                </a:lnTo>
                <a:lnTo>
                  <a:pt x="38100" y="2152650"/>
                </a:lnTo>
                <a:lnTo>
                  <a:pt x="38100" y="2152650"/>
                </a:lnTo>
                <a:cubicBezTo>
                  <a:pt x="17072" y="2152650"/>
                  <a:pt x="0" y="2135578"/>
                  <a:pt x="0" y="211455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14" name="Shape 12"/>
          <p:cNvSpPr/>
          <p:nvPr/>
        </p:nvSpPr>
        <p:spPr>
          <a:xfrm>
            <a:off x="676275" y="378904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8575" y="28575"/>
                </a:moveTo>
                <a:cubicBezTo>
                  <a:pt x="28575" y="20672"/>
                  <a:pt x="22190" y="14288"/>
                  <a:pt x="14288" y="14288"/>
                </a:cubicBezTo>
                <a:cubicBezTo>
                  <a:pt x="6385" y="14288"/>
                  <a:pt x="0" y="20672"/>
                  <a:pt x="0" y="28575"/>
                </a:cubicBezTo>
                <a:lnTo>
                  <a:pt x="0" y="178594"/>
                </a:lnTo>
                <a:cubicBezTo>
                  <a:pt x="0" y="198328"/>
                  <a:pt x="15984" y="214313"/>
                  <a:pt x="35719" y="214313"/>
                </a:cubicBezTo>
                <a:lnTo>
                  <a:pt x="214313" y="214313"/>
                </a:lnTo>
                <a:cubicBezTo>
                  <a:pt x="222215" y="214313"/>
                  <a:pt x="228600" y="207928"/>
                  <a:pt x="228600" y="200025"/>
                </a:cubicBezTo>
                <a:cubicBezTo>
                  <a:pt x="228600" y="192122"/>
                  <a:pt x="222215" y="185738"/>
                  <a:pt x="214313" y="185738"/>
                </a:cubicBezTo>
                <a:lnTo>
                  <a:pt x="35719" y="185738"/>
                </a:lnTo>
                <a:cubicBezTo>
                  <a:pt x="31790" y="185738"/>
                  <a:pt x="28575" y="182523"/>
                  <a:pt x="28575" y="178594"/>
                </a:cubicBezTo>
                <a:lnTo>
                  <a:pt x="28575" y="28575"/>
                </a:lnTo>
                <a:close/>
                <a:moveTo>
                  <a:pt x="210116" y="67241"/>
                </a:moveTo>
                <a:cubicBezTo>
                  <a:pt x="215697" y="61659"/>
                  <a:pt x="215697" y="52596"/>
                  <a:pt x="210116" y="47015"/>
                </a:cubicBezTo>
                <a:cubicBezTo>
                  <a:pt x="204534" y="41434"/>
                  <a:pt x="195471" y="41434"/>
                  <a:pt x="189890" y="47015"/>
                </a:cubicBezTo>
                <a:lnTo>
                  <a:pt x="142875" y="94074"/>
                </a:lnTo>
                <a:lnTo>
                  <a:pt x="117247" y="68491"/>
                </a:lnTo>
                <a:cubicBezTo>
                  <a:pt x="111666" y="62910"/>
                  <a:pt x="102602" y="62910"/>
                  <a:pt x="97021" y="68491"/>
                </a:cubicBezTo>
                <a:lnTo>
                  <a:pt x="54159" y="111353"/>
                </a:lnTo>
                <a:cubicBezTo>
                  <a:pt x="48578" y="116934"/>
                  <a:pt x="48578" y="125998"/>
                  <a:pt x="54159" y="131579"/>
                </a:cubicBezTo>
                <a:cubicBezTo>
                  <a:pt x="59740" y="137160"/>
                  <a:pt x="68803" y="137160"/>
                  <a:pt x="74384" y="131579"/>
                </a:cubicBezTo>
                <a:lnTo>
                  <a:pt x="107156" y="98807"/>
                </a:lnTo>
                <a:lnTo>
                  <a:pt x="132784" y="124435"/>
                </a:lnTo>
                <a:cubicBezTo>
                  <a:pt x="138366" y="130016"/>
                  <a:pt x="147429" y="130016"/>
                  <a:pt x="153010" y="124435"/>
                </a:cubicBezTo>
                <a:lnTo>
                  <a:pt x="210160" y="67285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15" name="Text 13"/>
          <p:cNvSpPr/>
          <p:nvPr/>
        </p:nvSpPr>
        <p:spPr>
          <a:xfrm>
            <a:off x="933450" y="3750945"/>
            <a:ext cx="61722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燃料与AI性能的关系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647700" y="4589145"/>
            <a:ext cx="641985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AI性能的提升遵循"木桶效应"——系统的整体能力受限于最薄弱的环节。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高质量数据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决定模型的知识边界，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强大算力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决定训练效率与模型规模，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先进算法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决定学习效率与推理能力。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647700" y="5399405"/>
            <a:ext cx="641985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从GPT-1到GPT-4的演进历程充分证明了这一点：数据量从4.6GB增长到万亿级tokens，算力从单一GPU扩展到万卡集群，算法从简单Transformer演进为多模态架构，三者协同推动了AI能力的指数级跃升。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7379296" y="1184275"/>
            <a:ext cx="4425950" cy="5292725"/>
          </a:xfrm>
          <a:custGeom>
            <a:avLst/>
            <a:gdLst/>
            <a:ahLst/>
            <a:cxnLst/>
            <a:rect l="l" t="t" r="r" b="b"/>
            <a:pathLst>
              <a:path w="4425950" h="5292725">
                <a:moveTo>
                  <a:pt x="114278" y="0"/>
                </a:moveTo>
                <a:lnTo>
                  <a:pt x="4311672" y="0"/>
                </a:lnTo>
                <a:cubicBezTo>
                  <a:pt x="4374786" y="0"/>
                  <a:pt x="4425950" y="51164"/>
                  <a:pt x="4425950" y="114278"/>
                </a:cubicBezTo>
                <a:lnTo>
                  <a:pt x="4425950" y="5178447"/>
                </a:lnTo>
                <a:cubicBezTo>
                  <a:pt x="4425950" y="5241561"/>
                  <a:pt x="4374786" y="5292725"/>
                  <a:pt x="4311672" y="5292725"/>
                </a:cubicBezTo>
                <a:lnTo>
                  <a:pt x="114278" y="5292725"/>
                </a:lnTo>
                <a:cubicBezTo>
                  <a:pt x="51164" y="5292725"/>
                  <a:pt x="0" y="5241561"/>
                  <a:pt x="0" y="5178447"/>
                </a:cubicBezTo>
                <a:lnTo>
                  <a:pt x="0" y="114278"/>
                </a:lnTo>
                <a:cubicBezTo>
                  <a:pt x="0" y="51164"/>
                  <a:pt x="51164" y="0"/>
                  <a:pt x="114278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515820" y="1377951"/>
            <a:ext cx="4152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AI燃料体系</a:t>
            </a:r>
            <a:endParaRPr lang="en-US" sz="18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7572970" y="1858368"/>
            <a:ext cx="4038600" cy="1333500"/>
          </a:xfrm>
          <a:custGeom>
            <a:avLst/>
            <a:gdLst/>
            <a:ahLst/>
            <a:cxnLst/>
            <a:rect l="l" t="t" r="r" b="b"/>
            <a:pathLst>
              <a:path w="4038600" h="1333500">
                <a:moveTo>
                  <a:pt x="76196" y="0"/>
                </a:moveTo>
                <a:lnTo>
                  <a:pt x="3962404" y="0"/>
                </a:lnTo>
                <a:cubicBezTo>
                  <a:pt x="4004486" y="0"/>
                  <a:pt x="4038600" y="34114"/>
                  <a:pt x="4038600" y="76196"/>
                </a:cubicBezTo>
                <a:lnTo>
                  <a:pt x="4038600" y="1257304"/>
                </a:lnTo>
                <a:cubicBezTo>
                  <a:pt x="4038600" y="1299386"/>
                  <a:pt x="4004486" y="1333500"/>
                  <a:pt x="3962404" y="1333500"/>
                </a:cubicBezTo>
                <a:lnTo>
                  <a:pt x="76196" y="1333500"/>
                </a:lnTo>
                <a:cubicBezTo>
                  <a:pt x="34114" y="1333500"/>
                  <a:pt x="0" y="1299386"/>
                  <a:pt x="0" y="12573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1" name="Shape 19"/>
          <p:cNvSpPr/>
          <p:nvPr/>
        </p:nvSpPr>
        <p:spPr>
          <a:xfrm>
            <a:off x="7725370" y="2010768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22" name="Shape 20"/>
          <p:cNvSpPr/>
          <p:nvPr/>
        </p:nvSpPr>
        <p:spPr>
          <a:xfrm>
            <a:off x="7870627" y="2144118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166688" y="76572"/>
                </a:moveTo>
                <a:cubicBezTo>
                  <a:pt x="161181" y="80218"/>
                  <a:pt x="154856" y="83158"/>
                  <a:pt x="148270" y="85502"/>
                </a:cubicBezTo>
                <a:cubicBezTo>
                  <a:pt x="130783" y="91753"/>
                  <a:pt x="107826" y="95250"/>
                  <a:pt x="83344" y="95250"/>
                </a:cubicBezTo>
                <a:cubicBezTo>
                  <a:pt x="58862" y="95250"/>
                  <a:pt x="35868" y="91715"/>
                  <a:pt x="18417" y="85502"/>
                </a:cubicBezTo>
                <a:cubicBezTo>
                  <a:pt x="11869" y="83158"/>
                  <a:pt x="5507" y="80218"/>
                  <a:pt x="0" y="76572"/>
                </a:cubicBezTo>
                <a:lnTo>
                  <a:pt x="0" y="107156"/>
                </a:lnTo>
                <a:cubicBezTo>
                  <a:pt x="0" y="123602"/>
                  <a:pt x="37319" y="136922"/>
                  <a:pt x="83344" y="136922"/>
                </a:cubicBezTo>
                <a:cubicBezTo>
                  <a:pt x="129369" y="136922"/>
                  <a:pt x="166688" y="123602"/>
                  <a:pt x="166688" y="107156"/>
                </a:cubicBezTo>
                <a:lnTo>
                  <a:pt x="166688" y="76572"/>
                </a:lnTo>
                <a:close/>
                <a:moveTo>
                  <a:pt x="166688" y="47625"/>
                </a:moveTo>
                <a:lnTo>
                  <a:pt x="166688" y="29766"/>
                </a:lnTo>
                <a:cubicBezTo>
                  <a:pt x="166688" y="13320"/>
                  <a:pt x="129369" y="0"/>
                  <a:pt x="83344" y="0"/>
                </a:cubicBezTo>
                <a:cubicBezTo>
                  <a:pt x="37319" y="0"/>
                  <a:pt x="0" y="13320"/>
                  <a:pt x="0" y="29766"/>
                </a:cubicBezTo>
                <a:lnTo>
                  <a:pt x="0" y="47625"/>
                </a:lnTo>
                <a:cubicBezTo>
                  <a:pt x="0" y="64071"/>
                  <a:pt x="37319" y="77391"/>
                  <a:pt x="83344" y="77391"/>
                </a:cubicBezTo>
                <a:cubicBezTo>
                  <a:pt x="129369" y="77391"/>
                  <a:pt x="166688" y="64071"/>
                  <a:pt x="166688" y="47625"/>
                </a:cubicBezTo>
                <a:close/>
                <a:moveTo>
                  <a:pt x="148270" y="145033"/>
                </a:moveTo>
                <a:cubicBezTo>
                  <a:pt x="130820" y="151247"/>
                  <a:pt x="107863" y="154781"/>
                  <a:pt x="83344" y="154781"/>
                </a:cubicBezTo>
                <a:cubicBezTo>
                  <a:pt x="58824" y="154781"/>
                  <a:pt x="35868" y="151247"/>
                  <a:pt x="18417" y="145033"/>
                </a:cubicBezTo>
                <a:cubicBezTo>
                  <a:pt x="11869" y="142689"/>
                  <a:pt x="5507" y="139750"/>
                  <a:pt x="0" y="136103"/>
                </a:cubicBezTo>
                <a:lnTo>
                  <a:pt x="0" y="160734"/>
                </a:lnTo>
                <a:cubicBezTo>
                  <a:pt x="0" y="177180"/>
                  <a:pt x="37319" y="190500"/>
                  <a:pt x="83344" y="190500"/>
                </a:cubicBezTo>
                <a:cubicBezTo>
                  <a:pt x="129369" y="190500"/>
                  <a:pt x="166688" y="177180"/>
                  <a:pt x="166688" y="160734"/>
                </a:cubicBezTo>
                <a:lnTo>
                  <a:pt x="166688" y="136103"/>
                </a:lnTo>
                <a:cubicBezTo>
                  <a:pt x="161181" y="139750"/>
                  <a:pt x="154856" y="142689"/>
                  <a:pt x="148270" y="145033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23" name="Text 21"/>
          <p:cNvSpPr/>
          <p:nvPr/>
        </p:nvSpPr>
        <p:spPr>
          <a:xfrm>
            <a:off x="8296870" y="2010768"/>
            <a:ext cx="4286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</a:t>
            </a:r>
            <a:endParaRPr lang="en-US" sz="13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8296870" y="2277468"/>
            <a:ext cx="4095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2E8F0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Data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7725370" y="2544168"/>
            <a:ext cx="38100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AI的"原材料"，提供训练所需的知识与模式。数据规模与质量直接决定模型的知识边界与泛化能力。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7572970" y="3390801"/>
            <a:ext cx="4038600" cy="1333500"/>
          </a:xfrm>
          <a:custGeom>
            <a:avLst/>
            <a:gdLst/>
            <a:ahLst/>
            <a:cxnLst/>
            <a:rect l="l" t="t" r="r" b="b"/>
            <a:pathLst>
              <a:path w="4038600" h="1333500">
                <a:moveTo>
                  <a:pt x="76196" y="0"/>
                </a:moveTo>
                <a:lnTo>
                  <a:pt x="3962404" y="0"/>
                </a:lnTo>
                <a:cubicBezTo>
                  <a:pt x="4004486" y="0"/>
                  <a:pt x="4038600" y="34114"/>
                  <a:pt x="4038600" y="76196"/>
                </a:cubicBezTo>
                <a:lnTo>
                  <a:pt x="4038600" y="1257304"/>
                </a:lnTo>
                <a:cubicBezTo>
                  <a:pt x="4038600" y="1299386"/>
                  <a:pt x="4004486" y="1333500"/>
                  <a:pt x="3962404" y="1333500"/>
                </a:cubicBezTo>
                <a:lnTo>
                  <a:pt x="76196" y="1333500"/>
                </a:lnTo>
                <a:cubicBezTo>
                  <a:pt x="34114" y="1333500"/>
                  <a:pt x="0" y="1299386"/>
                  <a:pt x="0" y="12573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7725370" y="3543201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8" name="Shape 26"/>
          <p:cNvSpPr/>
          <p:nvPr/>
        </p:nvSpPr>
        <p:spPr>
          <a:xfrm>
            <a:off x="7858720" y="3676551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65484" y="8930"/>
                </a:moveTo>
                <a:cubicBezTo>
                  <a:pt x="65484" y="3981"/>
                  <a:pt x="61503" y="0"/>
                  <a:pt x="56555" y="0"/>
                </a:cubicBezTo>
                <a:cubicBezTo>
                  <a:pt x="51606" y="0"/>
                  <a:pt x="47625" y="3981"/>
                  <a:pt x="47625" y="8930"/>
                </a:cubicBezTo>
                <a:lnTo>
                  <a:pt x="47625" y="23812"/>
                </a:lnTo>
                <a:cubicBezTo>
                  <a:pt x="34491" y="23812"/>
                  <a:pt x="23812" y="34491"/>
                  <a:pt x="23812" y="47625"/>
                </a:cubicBezTo>
                <a:lnTo>
                  <a:pt x="8930" y="47625"/>
                </a:lnTo>
                <a:cubicBezTo>
                  <a:pt x="3981" y="47625"/>
                  <a:pt x="0" y="51606"/>
                  <a:pt x="0" y="56555"/>
                </a:cubicBezTo>
                <a:cubicBezTo>
                  <a:pt x="0" y="61503"/>
                  <a:pt x="3981" y="65484"/>
                  <a:pt x="8930" y="65484"/>
                </a:cubicBezTo>
                <a:lnTo>
                  <a:pt x="23812" y="65484"/>
                </a:lnTo>
                <a:lnTo>
                  <a:pt x="23812" y="86320"/>
                </a:lnTo>
                <a:lnTo>
                  <a:pt x="8930" y="86320"/>
                </a:lnTo>
                <a:cubicBezTo>
                  <a:pt x="3981" y="86320"/>
                  <a:pt x="0" y="90301"/>
                  <a:pt x="0" y="95250"/>
                </a:cubicBezTo>
                <a:cubicBezTo>
                  <a:pt x="0" y="100199"/>
                  <a:pt x="3981" y="104180"/>
                  <a:pt x="8930" y="104180"/>
                </a:cubicBezTo>
                <a:lnTo>
                  <a:pt x="23812" y="104180"/>
                </a:lnTo>
                <a:lnTo>
                  <a:pt x="23812" y="125016"/>
                </a:lnTo>
                <a:lnTo>
                  <a:pt x="8930" y="125016"/>
                </a:lnTo>
                <a:cubicBezTo>
                  <a:pt x="3981" y="125016"/>
                  <a:pt x="0" y="128997"/>
                  <a:pt x="0" y="133945"/>
                </a:cubicBezTo>
                <a:cubicBezTo>
                  <a:pt x="0" y="138894"/>
                  <a:pt x="3981" y="142875"/>
                  <a:pt x="8930" y="142875"/>
                </a:cubicBezTo>
                <a:lnTo>
                  <a:pt x="23812" y="142875"/>
                </a:lnTo>
                <a:cubicBezTo>
                  <a:pt x="23812" y="156009"/>
                  <a:pt x="34491" y="166688"/>
                  <a:pt x="47625" y="166688"/>
                </a:cubicBezTo>
                <a:lnTo>
                  <a:pt x="47625" y="181570"/>
                </a:lnTo>
                <a:cubicBezTo>
                  <a:pt x="47625" y="186519"/>
                  <a:pt x="51606" y="190500"/>
                  <a:pt x="56555" y="190500"/>
                </a:cubicBezTo>
                <a:cubicBezTo>
                  <a:pt x="61503" y="190500"/>
                  <a:pt x="65484" y="186519"/>
                  <a:pt x="65484" y="181570"/>
                </a:cubicBezTo>
                <a:lnTo>
                  <a:pt x="65484" y="166688"/>
                </a:lnTo>
                <a:lnTo>
                  <a:pt x="86320" y="166688"/>
                </a:lnTo>
                <a:lnTo>
                  <a:pt x="86320" y="181570"/>
                </a:lnTo>
                <a:cubicBezTo>
                  <a:pt x="86320" y="186519"/>
                  <a:pt x="90301" y="190500"/>
                  <a:pt x="95250" y="190500"/>
                </a:cubicBezTo>
                <a:cubicBezTo>
                  <a:pt x="100199" y="190500"/>
                  <a:pt x="104180" y="186519"/>
                  <a:pt x="104180" y="181570"/>
                </a:cubicBezTo>
                <a:lnTo>
                  <a:pt x="104180" y="166688"/>
                </a:lnTo>
                <a:lnTo>
                  <a:pt x="125016" y="166688"/>
                </a:lnTo>
                <a:lnTo>
                  <a:pt x="125016" y="181570"/>
                </a:lnTo>
                <a:cubicBezTo>
                  <a:pt x="125016" y="186519"/>
                  <a:pt x="128997" y="190500"/>
                  <a:pt x="133945" y="190500"/>
                </a:cubicBezTo>
                <a:cubicBezTo>
                  <a:pt x="138894" y="190500"/>
                  <a:pt x="142875" y="186519"/>
                  <a:pt x="142875" y="181570"/>
                </a:cubicBezTo>
                <a:lnTo>
                  <a:pt x="142875" y="166688"/>
                </a:lnTo>
                <a:cubicBezTo>
                  <a:pt x="156009" y="166688"/>
                  <a:pt x="166688" y="156009"/>
                  <a:pt x="166688" y="142875"/>
                </a:cubicBezTo>
                <a:lnTo>
                  <a:pt x="181570" y="142875"/>
                </a:lnTo>
                <a:cubicBezTo>
                  <a:pt x="186519" y="142875"/>
                  <a:pt x="190500" y="138894"/>
                  <a:pt x="190500" y="133945"/>
                </a:cubicBezTo>
                <a:cubicBezTo>
                  <a:pt x="190500" y="128997"/>
                  <a:pt x="186519" y="125016"/>
                  <a:pt x="181570" y="125016"/>
                </a:cubicBezTo>
                <a:lnTo>
                  <a:pt x="166688" y="125016"/>
                </a:lnTo>
                <a:lnTo>
                  <a:pt x="166688" y="104180"/>
                </a:lnTo>
                <a:lnTo>
                  <a:pt x="181570" y="104180"/>
                </a:lnTo>
                <a:cubicBezTo>
                  <a:pt x="186519" y="104180"/>
                  <a:pt x="190500" y="100199"/>
                  <a:pt x="190500" y="95250"/>
                </a:cubicBezTo>
                <a:cubicBezTo>
                  <a:pt x="190500" y="90301"/>
                  <a:pt x="186519" y="86320"/>
                  <a:pt x="181570" y="86320"/>
                </a:cubicBezTo>
                <a:lnTo>
                  <a:pt x="166688" y="86320"/>
                </a:lnTo>
                <a:lnTo>
                  <a:pt x="166688" y="65484"/>
                </a:lnTo>
                <a:lnTo>
                  <a:pt x="181570" y="65484"/>
                </a:lnTo>
                <a:cubicBezTo>
                  <a:pt x="186519" y="65484"/>
                  <a:pt x="190500" y="61503"/>
                  <a:pt x="190500" y="56555"/>
                </a:cubicBezTo>
                <a:cubicBezTo>
                  <a:pt x="190500" y="51606"/>
                  <a:pt x="186519" y="47625"/>
                  <a:pt x="181570" y="47625"/>
                </a:cubicBezTo>
                <a:lnTo>
                  <a:pt x="166688" y="47625"/>
                </a:lnTo>
                <a:cubicBezTo>
                  <a:pt x="166688" y="34491"/>
                  <a:pt x="156009" y="23812"/>
                  <a:pt x="142875" y="23812"/>
                </a:cubicBezTo>
                <a:lnTo>
                  <a:pt x="142875" y="8930"/>
                </a:lnTo>
                <a:cubicBezTo>
                  <a:pt x="142875" y="3981"/>
                  <a:pt x="138894" y="0"/>
                  <a:pt x="133945" y="0"/>
                </a:cubicBezTo>
                <a:cubicBezTo>
                  <a:pt x="128997" y="0"/>
                  <a:pt x="125016" y="3981"/>
                  <a:pt x="125016" y="8930"/>
                </a:cubicBezTo>
                <a:lnTo>
                  <a:pt x="125016" y="23812"/>
                </a:lnTo>
                <a:lnTo>
                  <a:pt x="104180" y="23812"/>
                </a:lnTo>
                <a:lnTo>
                  <a:pt x="104180" y="8930"/>
                </a:lnTo>
                <a:cubicBezTo>
                  <a:pt x="104180" y="3981"/>
                  <a:pt x="100199" y="0"/>
                  <a:pt x="95250" y="0"/>
                </a:cubicBezTo>
                <a:cubicBezTo>
                  <a:pt x="90301" y="0"/>
                  <a:pt x="86320" y="3981"/>
                  <a:pt x="86320" y="8930"/>
                </a:cubicBezTo>
                <a:lnTo>
                  <a:pt x="86320" y="23812"/>
                </a:lnTo>
                <a:lnTo>
                  <a:pt x="65484" y="23812"/>
                </a:lnTo>
                <a:lnTo>
                  <a:pt x="65484" y="8930"/>
                </a:lnTo>
                <a:close/>
                <a:moveTo>
                  <a:pt x="59531" y="47625"/>
                </a:moveTo>
                <a:lnTo>
                  <a:pt x="130969" y="47625"/>
                </a:lnTo>
                <a:cubicBezTo>
                  <a:pt x="137554" y="47625"/>
                  <a:pt x="142875" y="52946"/>
                  <a:pt x="142875" y="59531"/>
                </a:cubicBezTo>
                <a:lnTo>
                  <a:pt x="142875" y="130969"/>
                </a:lnTo>
                <a:cubicBezTo>
                  <a:pt x="142875" y="137554"/>
                  <a:pt x="137554" y="142875"/>
                  <a:pt x="130969" y="142875"/>
                </a:cubicBezTo>
                <a:lnTo>
                  <a:pt x="59531" y="142875"/>
                </a:lnTo>
                <a:cubicBezTo>
                  <a:pt x="52946" y="142875"/>
                  <a:pt x="47625" y="137554"/>
                  <a:pt x="47625" y="130969"/>
                </a:cubicBezTo>
                <a:lnTo>
                  <a:pt x="47625" y="59531"/>
                </a:lnTo>
                <a:cubicBezTo>
                  <a:pt x="47625" y="52946"/>
                  <a:pt x="52946" y="47625"/>
                  <a:pt x="59531" y="47625"/>
                </a:cubicBezTo>
                <a:close/>
                <a:moveTo>
                  <a:pt x="65484" y="65484"/>
                </a:moveTo>
                <a:lnTo>
                  <a:pt x="65484" y="125016"/>
                </a:lnTo>
                <a:lnTo>
                  <a:pt x="125016" y="125016"/>
                </a:lnTo>
                <a:lnTo>
                  <a:pt x="125016" y="65484"/>
                </a:lnTo>
                <a:lnTo>
                  <a:pt x="65484" y="65484"/>
                </a:lnTo>
                <a:close/>
              </a:path>
            </a:pathLst>
          </a:custGeom>
          <a:solidFill>
            <a:srgbClr val="FFFFFF"/>
          </a:solidFill>
        </p:spPr>
      </p:sp>
      <p:sp>
        <p:nvSpPr>
          <p:cNvPr id="29" name="Text 27"/>
          <p:cNvSpPr/>
          <p:nvPr/>
        </p:nvSpPr>
        <p:spPr>
          <a:xfrm>
            <a:off x="8296870" y="3543201"/>
            <a:ext cx="6477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算力</a:t>
            </a:r>
            <a:endParaRPr lang="en-US" sz="13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8296870" y="3809901"/>
            <a:ext cx="628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2E8F0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Compute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7725370" y="4076601"/>
            <a:ext cx="38100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AI的"发动机"，提供模型训练与推理所需的计算能力。算力规模决定了可训练模型的复杂度与响应速度。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7572970" y="4923334"/>
            <a:ext cx="4038600" cy="1333500"/>
          </a:xfrm>
          <a:custGeom>
            <a:avLst/>
            <a:gdLst/>
            <a:ahLst/>
            <a:cxnLst/>
            <a:rect l="l" t="t" r="r" b="b"/>
            <a:pathLst>
              <a:path w="4038600" h="1333500">
                <a:moveTo>
                  <a:pt x="76196" y="0"/>
                </a:moveTo>
                <a:lnTo>
                  <a:pt x="3962404" y="0"/>
                </a:lnTo>
                <a:cubicBezTo>
                  <a:pt x="4004486" y="0"/>
                  <a:pt x="4038600" y="34114"/>
                  <a:pt x="4038600" y="76196"/>
                </a:cubicBezTo>
                <a:lnTo>
                  <a:pt x="4038600" y="1257304"/>
                </a:lnTo>
                <a:cubicBezTo>
                  <a:pt x="4038600" y="1299386"/>
                  <a:pt x="4004486" y="1333500"/>
                  <a:pt x="3962404" y="1333500"/>
                </a:cubicBezTo>
                <a:lnTo>
                  <a:pt x="76196" y="1333500"/>
                </a:lnTo>
                <a:cubicBezTo>
                  <a:pt x="34114" y="1333500"/>
                  <a:pt x="0" y="1299386"/>
                  <a:pt x="0" y="1257304"/>
                </a:cubicBezTo>
                <a:lnTo>
                  <a:pt x="0" y="76196"/>
                </a:lnTo>
                <a:cubicBezTo>
                  <a:pt x="0" y="34142"/>
                  <a:pt x="34142" y="0"/>
                  <a:pt x="76196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33" name="Shape 31"/>
          <p:cNvSpPr/>
          <p:nvPr/>
        </p:nvSpPr>
        <p:spPr>
          <a:xfrm>
            <a:off x="7725370" y="5075734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228600" y="0"/>
                </a:moveTo>
                <a:lnTo>
                  <a:pt x="228600" y="0"/>
                </a:lnTo>
                <a:cubicBezTo>
                  <a:pt x="354768" y="0"/>
                  <a:pt x="457200" y="102432"/>
                  <a:pt x="457200" y="228600"/>
                </a:cubicBezTo>
                <a:lnTo>
                  <a:pt x="457200" y="228600"/>
                </a:lnTo>
                <a:cubicBezTo>
                  <a:pt x="457200" y="354768"/>
                  <a:pt x="354768" y="457200"/>
                  <a:pt x="228600" y="457200"/>
                </a:cubicBezTo>
                <a:lnTo>
                  <a:pt x="228600" y="457200"/>
                </a:lnTo>
                <a:cubicBezTo>
                  <a:pt x="102432" y="457200"/>
                  <a:pt x="0" y="354768"/>
                  <a:pt x="0" y="228600"/>
                </a:cubicBezTo>
                <a:lnTo>
                  <a:pt x="0" y="228600"/>
                </a:lnTo>
                <a:cubicBezTo>
                  <a:pt x="0" y="102432"/>
                  <a:pt x="102432" y="0"/>
                  <a:pt x="228600" y="0"/>
                </a:cubicBezTo>
                <a:close/>
              </a:path>
            </a:pathLst>
          </a:custGeom>
          <a:solidFill>
            <a:srgbClr val="4A5568"/>
          </a:solidFill>
        </p:spPr>
      </p:sp>
      <p:sp>
        <p:nvSpPr>
          <p:cNvPr id="34" name="Shape 32"/>
          <p:cNvSpPr/>
          <p:nvPr/>
        </p:nvSpPr>
        <p:spPr>
          <a:xfrm>
            <a:off x="7858720" y="5209084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4648" y="20836"/>
                </a:moveTo>
                <a:cubicBezTo>
                  <a:pt x="44648" y="9339"/>
                  <a:pt x="53987" y="0"/>
                  <a:pt x="65484" y="0"/>
                </a:cubicBezTo>
                <a:lnTo>
                  <a:pt x="74414" y="0"/>
                </a:lnTo>
                <a:cubicBezTo>
                  <a:pt x="81000" y="0"/>
                  <a:pt x="86320" y="5321"/>
                  <a:pt x="86320" y="11906"/>
                </a:cubicBezTo>
                <a:lnTo>
                  <a:pt x="86320" y="178594"/>
                </a:lnTo>
                <a:cubicBezTo>
                  <a:pt x="86320" y="185179"/>
                  <a:pt x="81000" y="190500"/>
                  <a:pt x="74414" y="190500"/>
                </a:cubicBezTo>
                <a:lnTo>
                  <a:pt x="62508" y="190500"/>
                </a:lnTo>
                <a:cubicBezTo>
                  <a:pt x="51420" y="190500"/>
                  <a:pt x="42081" y="182910"/>
                  <a:pt x="39439" y="172641"/>
                </a:cubicBezTo>
                <a:cubicBezTo>
                  <a:pt x="39179" y="172641"/>
                  <a:pt x="38956" y="172641"/>
                  <a:pt x="38695" y="172641"/>
                </a:cubicBezTo>
                <a:cubicBezTo>
                  <a:pt x="22250" y="172641"/>
                  <a:pt x="8930" y="159321"/>
                  <a:pt x="8930" y="142875"/>
                </a:cubicBezTo>
                <a:cubicBezTo>
                  <a:pt x="8930" y="136178"/>
                  <a:pt x="11162" y="130001"/>
                  <a:pt x="14883" y="125016"/>
                </a:cubicBezTo>
                <a:cubicBezTo>
                  <a:pt x="7665" y="119583"/>
                  <a:pt x="2977" y="110951"/>
                  <a:pt x="2977" y="101203"/>
                </a:cubicBezTo>
                <a:cubicBezTo>
                  <a:pt x="2977" y="89706"/>
                  <a:pt x="9525" y="79697"/>
                  <a:pt x="19050" y="74749"/>
                </a:cubicBezTo>
                <a:cubicBezTo>
                  <a:pt x="16408" y="70284"/>
                  <a:pt x="14883" y="65075"/>
                  <a:pt x="14883" y="59531"/>
                </a:cubicBezTo>
                <a:cubicBezTo>
                  <a:pt x="14883" y="43086"/>
                  <a:pt x="28203" y="29766"/>
                  <a:pt x="44648" y="29766"/>
                </a:cubicBezTo>
                <a:lnTo>
                  <a:pt x="44648" y="20836"/>
                </a:lnTo>
                <a:close/>
                <a:moveTo>
                  <a:pt x="145852" y="20836"/>
                </a:moveTo>
                <a:lnTo>
                  <a:pt x="145852" y="29766"/>
                </a:lnTo>
                <a:cubicBezTo>
                  <a:pt x="162297" y="29766"/>
                  <a:pt x="175617" y="43086"/>
                  <a:pt x="175617" y="59531"/>
                </a:cubicBezTo>
                <a:cubicBezTo>
                  <a:pt x="175617" y="65112"/>
                  <a:pt x="174092" y="70321"/>
                  <a:pt x="171450" y="74749"/>
                </a:cubicBezTo>
                <a:cubicBezTo>
                  <a:pt x="181012" y="79697"/>
                  <a:pt x="187523" y="89669"/>
                  <a:pt x="187523" y="101203"/>
                </a:cubicBezTo>
                <a:cubicBezTo>
                  <a:pt x="187523" y="110951"/>
                  <a:pt x="182835" y="119583"/>
                  <a:pt x="175617" y="125016"/>
                </a:cubicBezTo>
                <a:cubicBezTo>
                  <a:pt x="179338" y="130001"/>
                  <a:pt x="181570" y="136178"/>
                  <a:pt x="181570" y="142875"/>
                </a:cubicBezTo>
                <a:cubicBezTo>
                  <a:pt x="181570" y="159321"/>
                  <a:pt x="168250" y="172641"/>
                  <a:pt x="151805" y="172641"/>
                </a:cubicBezTo>
                <a:cubicBezTo>
                  <a:pt x="151544" y="172641"/>
                  <a:pt x="151321" y="172641"/>
                  <a:pt x="151061" y="172641"/>
                </a:cubicBezTo>
                <a:cubicBezTo>
                  <a:pt x="148419" y="182910"/>
                  <a:pt x="139080" y="190500"/>
                  <a:pt x="127992" y="190500"/>
                </a:cubicBezTo>
                <a:lnTo>
                  <a:pt x="116086" y="190500"/>
                </a:lnTo>
                <a:cubicBezTo>
                  <a:pt x="109500" y="190500"/>
                  <a:pt x="104180" y="185179"/>
                  <a:pt x="104180" y="178594"/>
                </a:cubicBezTo>
                <a:lnTo>
                  <a:pt x="104180" y="11906"/>
                </a:lnTo>
                <a:cubicBezTo>
                  <a:pt x="104180" y="5321"/>
                  <a:pt x="109500" y="0"/>
                  <a:pt x="116086" y="0"/>
                </a:cubicBezTo>
                <a:lnTo>
                  <a:pt x="125016" y="0"/>
                </a:lnTo>
                <a:cubicBezTo>
                  <a:pt x="136513" y="0"/>
                  <a:pt x="145852" y="9339"/>
                  <a:pt x="145852" y="20836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35" name="Text 33"/>
          <p:cNvSpPr/>
          <p:nvPr/>
        </p:nvSpPr>
        <p:spPr>
          <a:xfrm>
            <a:off x="8296870" y="5075734"/>
            <a:ext cx="685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算法</a:t>
            </a:r>
            <a:endParaRPr lang="en-US" sz="13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8296870" y="5342434"/>
            <a:ext cx="666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2E8F0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Algorithm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7725370" y="5609134"/>
            <a:ext cx="3810000" cy="4953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AI的"配方"，定义模型如何从数据中学习、如何推理决策。算法创新是突破性能瓶颈的关键。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40" name="图片 39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41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2260" y="1196340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" name="Shape 1"/>
          <p:cNvSpPr/>
          <p:nvPr/>
        </p:nvSpPr>
        <p:spPr>
          <a:xfrm>
            <a:off x="435610" y="1329690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86506" y="1935"/>
                </a:moveTo>
                <a:cubicBezTo>
                  <a:pt x="92050" y="-633"/>
                  <a:pt x="98450" y="-633"/>
                  <a:pt x="103994" y="1935"/>
                </a:cubicBezTo>
                <a:lnTo>
                  <a:pt x="185328" y="39514"/>
                </a:lnTo>
                <a:cubicBezTo>
                  <a:pt x="188491" y="40965"/>
                  <a:pt x="190500" y="44128"/>
                  <a:pt x="190500" y="47625"/>
                </a:cubicBezTo>
                <a:cubicBezTo>
                  <a:pt x="190500" y="51122"/>
                  <a:pt x="188491" y="54285"/>
                  <a:pt x="185328" y="55736"/>
                </a:cubicBezTo>
                <a:lnTo>
                  <a:pt x="103994" y="93315"/>
                </a:lnTo>
                <a:cubicBezTo>
                  <a:pt x="98450" y="95883"/>
                  <a:pt x="92050" y="95883"/>
                  <a:pt x="86506" y="93315"/>
                </a:cubicBezTo>
                <a:lnTo>
                  <a:pt x="5172" y="55736"/>
                </a:lnTo>
                <a:cubicBezTo>
                  <a:pt x="2009" y="54248"/>
                  <a:pt x="0" y="51085"/>
                  <a:pt x="0" y="47625"/>
                </a:cubicBezTo>
                <a:cubicBezTo>
                  <a:pt x="0" y="44165"/>
                  <a:pt x="2009" y="40965"/>
                  <a:pt x="5172" y="39514"/>
                </a:cubicBezTo>
                <a:lnTo>
                  <a:pt x="86506" y="1935"/>
                </a:lnTo>
                <a:close/>
                <a:moveTo>
                  <a:pt x="17897" y="81260"/>
                </a:moveTo>
                <a:lnTo>
                  <a:pt x="79028" y="109500"/>
                </a:lnTo>
                <a:cubicBezTo>
                  <a:pt x="89334" y="114263"/>
                  <a:pt x="101203" y="114263"/>
                  <a:pt x="111509" y="109500"/>
                </a:cubicBezTo>
                <a:lnTo>
                  <a:pt x="172641" y="81260"/>
                </a:lnTo>
                <a:lnTo>
                  <a:pt x="185328" y="87139"/>
                </a:lnTo>
                <a:cubicBezTo>
                  <a:pt x="188491" y="88590"/>
                  <a:pt x="190500" y="91753"/>
                  <a:pt x="190500" y="95250"/>
                </a:cubicBezTo>
                <a:cubicBezTo>
                  <a:pt x="190500" y="98747"/>
                  <a:pt x="188491" y="101910"/>
                  <a:pt x="185328" y="103361"/>
                </a:cubicBezTo>
                <a:lnTo>
                  <a:pt x="103994" y="140940"/>
                </a:lnTo>
                <a:cubicBezTo>
                  <a:pt x="98450" y="143508"/>
                  <a:pt x="92050" y="143508"/>
                  <a:pt x="86506" y="140940"/>
                </a:cubicBezTo>
                <a:lnTo>
                  <a:pt x="5172" y="103361"/>
                </a:lnTo>
                <a:cubicBezTo>
                  <a:pt x="2009" y="101873"/>
                  <a:pt x="0" y="98710"/>
                  <a:pt x="0" y="95250"/>
                </a:cubicBezTo>
                <a:cubicBezTo>
                  <a:pt x="0" y="91790"/>
                  <a:pt x="2009" y="88590"/>
                  <a:pt x="5172" y="87139"/>
                </a:cubicBezTo>
                <a:lnTo>
                  <a:pt x="17859" y="81260"/>
                </a:lnTo>
                <a:close/>
                <a:moveTo>
                  <a:pt x="5172" y="134764"/>
                </a:moveTo>
                <a:lnTo>
                  <a:pt x="17859" y="128885"/>
                </a:lnTo>
                <a:lnTo>
                  <a:pt x="78991" y="157125"/>
                </a:lnTo>
                <a:cubicBezTo>
                  <a:pt x="89297" y="161888"/>
                  <a:pt x="101166" y="161888"/>
                  <a:pt x="111472" y="157125"/>
                </a:cubicBezTo>
                <a:lnTo>
                  <a:pt x="172603" y="128885"/>
                </a:lnTo>
                <a:lnTo>
                  <a:pt x="185291" y="134764"/>
                </a:lnTo>
                <a:cubicBezTo>
                  <a:pt x="188454" y="136215"/>
                  <a:pt x="190463" y="139378"/>
                  <a:pt x="190463" y="142875"/>
                </a:cubicBezTo>
                <a:cubicBezTo>
                  <a:pt x="190463" y="146372"/>
                  <a:pt x="188454" y="149535"/>
                  <a:pt x="185291" y="150986"/>
                </a:cubicBezTo>
                <a:lnTo>
                  <a:pt x="103956" y="188565"/>
                </a:lnTo>
                <a:cubicBezTo>
                  <a:pt x="98413" y="191133"/>
                  <a:pt x="92013" y="191133"/>
                  <a:pt x="86469" y="188565"/>
                </a:cubicBezTo>
                <a:lnTo>
                  <a:pt x="5172" y="150986"/>
                </a:lnTo>
                <a:cubicBezTo>
                  <a:pt x="2009" y="149498"/>
                  <a:pt x="0" y="146335"/>
                  <a:pt x="0" y="142875"/>
                </a:cubicBezTo>
                <a:cubicBezTo>
                  <a:pt x="0" y="139415"/>
                  <a:pt x="2009" y="136215"/>
                  <a:pt x="5172" y="134764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911860" y="1196340"/>
            <a:ext cx="706755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三大核心要素：数据、算力、算法</a:t>
            </a:r>
            <a:endParaRPr lang="en-US" sz="36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02260" y="1729740"/>
            <a:ext cx="1066800" cy="38100"/>
          </a:xfrm>
          <a:custGeom>
            <a:avLst/>
            <a:gdLst/>
            <a:ahLst/>
            <a:cxnLst/>
            <a:rect l="l" t="t" r="r" b="b"/>
            <a:pathLst>
              <a:path w="1066800" h="38100">
                <a:moveTo>
                  <a:pt x="0" y="0"/>
                </a:moveTo>
                <a:lnTo>
                  <a:pt x="1066800" y="0"/>
                </a:lnTo>
                <a:lnTo>
                  <a:pt x="10668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22" name="文本框 21"/>
          <p:cNvSpPr txBox="1"/>
          <p:nvPr/>
        </p:nvSpPr>
        <p:spPr>
          <a:xfrm>
            <a:off x="1087120" y="2219325"/>
            <a:ext cx="692848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 b="1">
                <a:solidFill>
                  <a:srgbClr val="FF0000"/>
                </a:solidFill>
              </a:rPr>
              <a:t>数据</a:t>
            </a:r>
            <a:r>
              <a:rPr lang="en-US" altLang="zh-CN" sz="2800" b="1">
                <a:solidFill>
                  <a:srgbClr val="FF0000"/>
                </a:solidFill>
              </a:rPr>
              <a:t> (Data) —— </a:t>
            </a:r>
            <a:r>
              <a:rPr lang="zh-CN" altLang="en-US" sz="2800" b="1">
                <a:solidFill>
                  <a:srgbClr val="FF0000"/>
                </a:solidFill>
              </a:rPr>
              <a:t>人工智能的</a:t>
            </a:r>
            <a:r>
              <a:rPr lang="en-US" altLang="zh-CN" sz="2800" b="1">
                <a:solidFill>
                  <a:srgbClr val="FF0000"/>
                </a:solidFill>
              </a:rPr>
              <a:t>“</a:t>
            </a:r>
            <a:r>
              <a:rPr lang="zh-CN" altLang="en-US" sz="2800" b="1">
                <a:solidFill>
                  <a:srgbClr val="FF0000"/>
                </a:solidFill>
              </a:rPr>
              <a:t>燃料</a:t>
            </a:r>
            <a:r>
              <a:rPr lang="en-US" altLang="zh-CN" sz="2800" b="1">
                <a:solidFill>
                  <a:srgbClr val="FF0000"/>
                </a:solidFill>
              </a:rPr>
              <a:t>”</a:t>
            </a:r>
            <a:endParaRPr lang="en-US" altLang="zh-CN" sz="2800" b="1">
              <a:solidFill>
                <a:srgbClr val="FF0000"/>
              </a:solidFill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087120" y="3307080"/>
            <a:ext cx="6928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算法</a:t>
            </a:r>
            <a:r>
              <a:rPr lang="en-US" altLang="zh-CN" sz="2400" b="1">
                <a:solidFill>
                  <a:srgbClr val="FF0000"/>
                </a:solidFill>
              </a:rPr>
              <a:t> (Algorithm) —— </a:t>
            </a:r>
            <a:r>
              <a:rPr lang="zh-CN" altLang="en-US" sz="2400" b="1">
                <a:solidFill>
                  <a:srgbClr val="FF0000"/>
                </a:solidFill>
              </a:rPr>
              <a:t>人工智能的</a:t>
            </a:r>
            <a:r>
              <a:rPr lang="en-US" altLang="zh-CN" sz="2400" b="1">
                <a:solidFill>
                  <a:srgbClr val="FF0000"/>
                </a:solidFill>
              </a:rPr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引擎</a:t>
            </a:r>
            <a:r>
              <a:rPr lang="en-US" altLang="zh-CN" sz="2400" b="1">
                <a:solidFill>
                  <a:srgbClr val="FF0000"/>
                </a:solidFill>
              </a:rPr>
              <a:t>”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1087120" y="4332605"/>
            <a:ext cx="6928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b="1">
                <a:solidFill>
                  <a:srgbClr val="FF0000"/>
                </a:solidFill>
              </a:rPr>
              <a:t>算力</a:t>
            </a:r>
            <a:r>
              <a:rPr lang="en-US" altLang="zh-CN" sz="2400" b="1">
                <a:solidFill>
                  <a:srgbClr val="FF0000"/>
                </a:solidFill>
              </a:rPr>
              <a:t> (Computing Power) —— </a:t>
            </a:r>
            <a:r>
              <a:rPr lang="zh-CN" altLang="en-US" sz="2400" b="1">
                <a:solidFill>
                  <a:srgbClr val="FF0000"/>
                </a:solidFill>
              </a:rPr>
              <a:t>人工智能的</a:t>
            </a:r>
            <a:r>
              <a:rPr lang="en-US" altLang="zh-CN" sz="2400" b="1">
                <a:solidFill>
                  <a:srgbClr val="FF0000"/>
                </a:solidFill>
              </a:rPr>
              <a:t>“</a:t>
            </a:r>
            <a:r>
              <a:rPr lang="zh-CN" altLang="en-US" sz="2400" b="1">
                <a:solidFill>
                  <a:srgbClr val="FF0000"/>
                </a:solidFill>
              </a:rPr>
              <a:t>加速器</a:t>
            </a:r>
            <a:r>
              <a:rPr lang="en-US" altLang="zh-CN" sz="2400" b="1">
                <a:solidFill>
                  <a:srgbClr val="FF0000"/>
                </a:solidFill>
              </a:rPr>
              <a:t>”</a:t>
            </a:r>
            <a:endParaRPr lang="en-US" altLang="zh-CN" sz="2400" b="1">
              <a:solidFill>
                <a:srgbClr val="FF0000"/>
              </a:solidFill>
            </a:endParaRPr>
          </a:p>
        </p:txBody>
      </p:sp>
      <p:pic>
        <p:nvPicPr>
          <p:cNvPr id="8" name="图片 7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864870" y="1456055"/>
            <a:ext cx="9317990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 1.</a:t>
            </a:r>
            <a:r>
              <a:rPr lang="zh-CN" altLang="en-US" sz="2800" b="1">
                <a:solidFill>
                  <a:srgbClr val="FF0000"/>
                </a:solidFill>
              </a:rPr>
              <a:t>数据</a:t>
            </a:r>
            <a:r>
              <a:rPr lang="en-US" altLang="zh-CN" sz="2800" b="1">
                <a:solidFill>
                  <a:srgbClr val="FF0000"/>
                </a:solidFill>
              </a:rPr>
              <a:t> (Data) —— </a:t>
            </a:r>
            <a:r>
              <a:rPr lang="zh-CN" altLang="en-US" sz="2800" b="1">
                <a:solidFill>
                  <a:srgbClr val="FF0000"/>
                </a:solidFill>
              </a:rPr>
              <a:t>人工智能的</a:t>
            </a:r>
            <a:r>
              <a:rPr lang="en-US" altLang="zh-CN" sz="2800" b="1">
                <a:solidFill>
                  <a:srgbClr val="FF0000"/>
                </a:solidFill>
              </a:rPr>
              <a:t>“</a:t>
            </a:r>
            <a:r>
              <a:rPr lang="zh-CN" altLang="en-US" sz="2800" b="1">
                <a:solidFill>
                  <a:srgbClr val="FF0000"/>
                </a:solidFill>
              </a:rPr>
              <a:t>燃料</a:t>
            </a:r>
            <a:r>
              <a:rPr lang="en-US" altLang="zh-CN" sz="2800" b="1">
                <a:solidFill>
                  <a:srgbClr val="FF0000"/>
                </a:solidFill>
              </a:rPr>
              <a:t>”</a:t>
            </a:r>
            <a:endParaRPr lang="en-US" altLang="zh-CN" sz="2800" b="1">
              <a:solidFill>
                <a:srgbClr val="FF0000"/>
              </a:solidFill>
            </a:endParaRPr>
          </a:p>
          <a:p>
            <a:endParaRPr lang="en-US" altLang="zh-CN" sz="2800" b="1">
              <a:solidFill>
                <a:srgbClr val="FF0000"/>
              </a:solidFill>
            </a:endParaRPr>
          </a:p>
          <a:p>
            <a:r>
              <a:rPr lang="zh-CN" altLang="en-US" sz="2000"/>
              <a:t>作用：数据是训练人工智能模型的基础。就像人类通过经验学习一样，</a:t>
            </a:r>
            <a:r>
              <a:rPr lang="en-US" altLang="zh-CN" sz="2000"/>
              <a:t>AI </a:t>
            </a:r>
            <a:r>
              <a:rPr lang="zh-CN" altLang="en-US" sz="2000"/>
              <a:t>模型需要通过大量的数据进行训练，从中学习规律、特征和模式。</a:t>
            </a:r>
            <a:endParaRPr lang="zh-CN" altLang="en-US" sz="2000"/>
          </a:p>
          <a:p>
            <a:r>
              <a:rPr lang="zh-CN" altLang="en-US" sz="2000"/>
              <a:t>重要性：数据的质量（准确性、完整性）和数量直接决定了</a:t>
            </a:r>
            <a:r>
              <a:rPr lang="en-US" altLang="zh-CN" sz="2000"/>
              <a:t> AI </a:t>
            </a:r>
            <a:r>
              <a:rPr lang="zh-CN" altLang="en-US" sz="2000"/>
              <a:t>模型的上限。没有高质量的大数据，再先进的算法也无法发挥作用（即</a:t>
            </a:r>
            <a:r>
              <a:rPr lang="en-US" altLang="zh-CN" sz="2000"/>
              <a:t>“</a:t>
            </a:r>
            <a:r>
              <a:rPr lang="zh-CN" altLang="en-US" sz="2000"/>
              <a:t>垃圾进，垃圾出</a:t>
            </a:r>
            <a:r>
              <a:rPr lang="en-US" altLang="zh-CN" sz="2000"/>
              <a:t>”</a:t>
            </a:r>
            <a:r>
              <a:rPr lang="zh-CN" altLang="en-US" sz="2000"/>
              <a:t>）。</a:t>
            </a:r>
            <a:endParaRPr lang="zh-CN" altLang="en-US" sz="2000"/>
          </a:p>
          <a:p>
            <a:r>
              <a:rPr lang="zh-CN" altLang="en-US" sz="2000"/>
              <a:t>现状：随着互联网、物联网设备的普及，全球数据量呈指数级增长，为</a:t>
            </a:r>
            <a:r>
              <a:rPr lang="en-US" altLang="zh-CN" sz="2000"/>
              <a:t> AI </a:t>
            </a:r>
            <a:r>
              <a:rPr lang="zh-CN" altLang="en-US" sz="2000"/>
              <a:t>发展提供了丰富的资源。</a:t>
            </a:r>
            <a:endParaRPr lang="zh-CN" altLang="en-US" sz="2000"/>
          </a:p>
          <a:p>
            <a:endParaRPr lang="zh-CN" altLang="en-US" sz="2000"/>
          </a:p>
        </p:txBody>
      </p:sp>
      <p:pic>
        <p:nvPicPr>
          <p:cNvPr id="5" name="图片 4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600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948055" y="1754505"/>
            <a:ext cx="9317990" cy="37230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 2. </a:t>
            </a:r>
            <a:r>
              <a:rPr lang="zh-CN" altLang="en-US" sz="2800" b="1">
                <a:solidFill>
                  <a:srgbClr val="FF0000"/>
                </a:solidFill>
              </a:rPr>
              <a:t>算法</a:t>
            </a:r>
            <a:r>
              <a:rPr lang="en-US" altLang="zh-CN" sz="2800" b="1">
                <a:solidFill>
                  <a:srgbClr val="FF0000"/>
                </a:solidFill>
              </a:rPr>
              <a:t> (Algorithm) —— </a:t>
            </a:r>
            <a:r>
              <a:rPr lang="zh-CN" altLang="en-US" sz="2800" b="1">
                <a:solidFill>
                  <a:srgbClr val="FF0000"/>
                </a:solidFill>
              </a:rPr>
              <a:t>人工智能的</a:t>
            </a:r>
            <a:r>
              <a:rPr lang="en-US" altLang="zh-CN" sz="2800" b="1">
                <a:solidFill>
                  <a:srgbClr val="FF0000"/>
                </a:solidFill>
              </a:rPr>
              <a:t>“</a:t>
            </a:r>
            <a:r>
              <a:rPr lang="zh-CN" altLang="en-US" sz="2800" b="1">
                <a:solidFill>
                  <a:srgbClr val="FF0000"/>
                </a:solidFill>
              </a:rPr>
              <a:t>引擎</a:t>
            </a:r>
            <a:r>
              <a:rPr lang="en-US" altLang="zh-CN" sz="2800" b="1">
                <a:solidFill>
                  <a:srgbClr val="FF0000"/>
                </a:solidFill>
              </a:rPr>
              <a:t>”</a:t>
            </a:r>
            <a:endParaRPr lang="en-US" altLang="zh-CN" sz="2800" b="1">
              <a:solidFill>
                <a:srgbClr val="FF0000"/>
              </a:solidFill>
            </a:endParaRPr>
          </a:p>
          <a:p>
            <a:endParaRPr lang="en-US" altLang="zh-CN" sz="2800" b="1">
              <a:solidFill>
                <a:srgbClr val="FF0000"/>
              </a:solidFill>
            </a:endParaRPr>
          </a:p>
          <a:p>
            <a:r>
              <a:rPr lang="zh-CN" altLang="en-US" sz="2000"/>
              <a:t>作用：算法是处理数据、构建模型的数学逻辑和方法论。它告诉计算机如何从数据中学习，以及如何利用学到的知识进行预测或决策。</a:t>
            </a:r>
            <a:endParaRPr lang="zh-CN" altLang="en-US" sz="2000"/>
          </a:p>
          <a:p>
            <a:r>
              <a:rPr lang="zh-CN" altLang="en-US" sz="2000"/>
              <a:t>核心内容：包括机器学习（</a:t>
            </a:r>
            <a:r>
              <a:rPr lang="en-US" altLang="zh-CN" sz="2000"/>
              <a:t>Machine Learning</a:t>
            </a:r>
            <a:r>
              <a:rPr lang="zh-CN" altLang="en-US" sz="2000"/>
              <a:t>）、深度学习（</a:t>
            </a:r>
            <a:r>
              <a:rPr lang="en-US" altLang="zh-CN" sz="2000"/>
              <a:t>Deep Learning</a:t>
            </a:r>
            <a:r>
              <a:rPr lang="zh-CN" altLang="en-US" sz="2000"/>
              <a:t>）、神经网络（</a:t>
            </a:r>
            <a:r>
              <a:rPr lang="en-US" altLang="zh-CN" sz="2000"/>
              <a:t>Neural Networks</a:t>
            </a:r>
            <a:r>
              <a:rPr lang="zh-CN" altLang="en-US" sz="2000"/>
              <a:t>）以及各种具体的模型架构（如</a:t>
            </a:r>
            <a:r>
              <a:rPr lang="en-US" altLang="zh-CN" sz="2000"/>
              <a:t> Transformer</a:t>
            </a:r>
            <a:r>
              <a:rPr lang="zh-CN" altLang="en-US" sz="2000"/>
              <a:t>、</a:t>
            </a:r>
            <a:r>
              <a:rPr lang="en-US" altLang="zh-CN" sz="2000"/>
              <a:t>CNN</a:t>
            </a:r>
            <a:r>
              <a:rPr lang="zh-CN" altLang="en-US" sz="2000"/>
              <a:t>、</a:t>
            </a:r>
            <a:r>
              <a:rPr lang="en-US" altLang="zh-CN" sz="2000"/>
              <a:t>RNN </a:t>
            </a:r>
            <a:r>
              <a:rPr lang="zh-CN" altLang="en-US" sz="2000"/>
              <a:t>等）。</a:t>
            </a:r>
            <a:endParaRPr lang="zh-CN" altLang="en-US" sz="2000"/>
          </a:p>
          <a:p>
            <a:r>
              <a:rPr lang="zh-CN" altLang="en-US" sz="2000"/>
              <a:t>重要性：优秀的算法可以提高学习效率、降低对数据量的依赖、提升模型的准确性和泛化能力。近年来大语言模型（</a:t>
            </a:r>
            <a:r>
              <a:rPr lang="en-US" altLang="zh-CN" sz="2000"/>
              <a:t>LLM</a:t>
            </a:r>
            <a:r>
              <a:rPr lang="zh-CN" altLang="en-US" sz="2000"/>
              <a:t>）的突破，很大程度上归功于算法架构的创新。</a:t>
            </a:r>
            <a:endParaRPr lang="zh-CN" altLang="en-US" sz="2000"/>
          </a:p>
          <a:p>
            <a:endParaRPr lang="zh-CN" altLang="en-US" sz="2000"/>
          </a:p>
        </p:txBody>
      </p:sp>
      <p:pic>
        <p:nvPicPr>
          <p:cNvPr id="5" name="图片 4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600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1063625" y="1353820"/>
            <a:ext cx="9317990" cy="38461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 3. </a:t>
            </a:r>
            <a:r>
              <a:rPr lang="zh-CN" altLang="en-US" sz="2800" b="1">
                <a:solidFill>
                  <a:srgbClr val="FF0000"/>
                </a:solidFill>
              </a:rPr>
              <a:t>算力</a:t>
            </a:r>
            <a:r>
              <a:rPr lang="en-US" altLang="zh-CN" sz="2800" b="1">
                <a:solidFill>
                  <a:srgbClr val="FF0000"/>
                </a:solidFill>
              </a:rPr>
              <a:t> (Computing Power) —— </a:t>
            </a:r>
            <a:r>
              <a:rPr lang="zh-CN" altLang="en-US" sz="2800" b="1">
                <a:solidFill>
                  <a:srgbClr val="FF0000"/>
                </a:solidFill>
              </a:rPr>
              <a:t>人工智能的</a:t>
            </a:r>
            <a:r>
              <a:rPr lang="en-US" altLang="zh-CN" sz="2800" b="1">
                <a:solidFill>
                  <a:srgbClr val="FF0000"/>
                </a:solidFill>
              </a:rPr>
              <a:t>“</a:t>
            </a:r>
            <a:r>
              <a:rPr lang="zh-CN" altLang="en-US" sz="2800" b="1">
                <a:solidFill>
                  <a:srgbClr val="FF0000"/>
                </a:solidFill>
              </a:rPr>
              <a:t>加速器</a:t>
            </a:r>
            <a:r>
              <a:rPr lang="en-US" altLang="zh-CN" sz="2800" b="1">
                <a:solidFill>
                  <a:srgbClr val="FF0000"/>
                </a:solidFill>
              </a:rPr>
              <a:t>”</a:t>
            </a:r>
            <a:endParaRPr lang="en-US" altLang="zh-CN" sz="2800" b="1">
              <a:solidFill>
                <a:srgbClr val="FF0000"/>
              </a:solidFill>
            </a:endParaRPr>
          </a:p>
          <a:p>
            <a:endParaRPr lang="zh-CN" altLang="en-US" sz="2400"/>
          </a:p>
          <a:p>
            <a:r>
              <a:rPr lang="zh-CN" altLang="en-US" sz="2400"/>
              <a:t>作用：算力是指处理数据和运行算法所需的计算能力。训练复杂的深度学习模型需要海量的矩阵运算，这对硬件性能提出了极高要求。</a:t>
            </a:r>
            <a:endParaRPr lang="zh-CN" altLang="en-US" sz="2400"/>
          </a:p>
          <a:p>
            <a:r>
              <a:rPr lang="zh-CN" altLang="en-US" sz="2400"/>
              <a:t>硬件支撑：主要依赖</a:t>
            </a:r>
            <a:r>
              <a:rPr lang="en-US" altLang="zh-CN" sz="2400"/>
              <a:t> GPU</a:t>
            </a:r>
            <a:r>
              <a:rPr lang="zh-CN" altLang="en-US" sz="2400"/>
              <a:t>（图形处理器）、</a:t>
            </a:r>
            <a:r>
              <a:rPr lang="en-US" altLang="zh-CN" sz="2400"/>
              <a:t>TPU</a:t>
            </a:r>
            <a:r>
              <a:rPr lang="zh-CN" altLang="en-US" sz="2400"/>
              <a:t>（张量处理器）、</a:t>
            </a:r>
            <a:r>
              <a:rPr lang="en-US" altLang="zh-CN" sz="2400"/>
              <a:t>NPU</a:t>
            </a:r>
            <a:r>
              <a:rPr lang="zh-CN" altLang="en-US" sz="2400"/>
              <a:t>（神经网络处理器）以及高性能云计算集群。</a:t>
            </a:r>
            <a:endParaRPr lang="zh-CN" altLang="en-US" sz="2400"/>
          </a:p>
          <a:p>
            <a:r>
              <a:rPr lang="zh-CN" altLang="en-US" sz="2400"/>
              <a:t>重要性：算力的提升使得训练更大规模、更复杂的模型成为可能，并大幅缩短了训练时间。如果没有强大的算力支持，许多现代</a:t>
            </a:r>
            <a:r>
              <a:rPr lang="en-US" altLang="zh-CN" sz="2400"/>
              <a:t> AI </a:t>
            </a:r>
            <a:r>
              <a:rPr lang="zh-CN" altLang="en-US" sz="2400"/>
              <a:t>应用（如实时语音识别、自动驾驶、生成式</a:t>
            </a:r>
            <a:r>
              <a:rPr lang="en-US" altLang="zh-CN" sz="2400"/>
              <a:t> AI</a:t>
            </a:r>
            <a:r>
              <a:rPr lang="zh-CN" altLang="en-US" sz="2400"/>
              <a:t>）将无法落地。</a:t>
            </a:r>
            <a:endParaRPr lang="zh-CN" altLang="en-US" sz="2400"/>
          </a:p>
          <a:p>
            <a:endParaRPr lang="zh-CN" altLang="en-US" sz="2400"/>
          </a:p>
        </p:txBody>
      </p:sp>
      <p:pic>
        <p:nvPicPr>
          <p:cNvPr id="5" name="图片 4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6000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/>
        </p:nvSpPr>
        <p:spPr>
          <a:xfrm>
            <a:off x="939165" y="1595755"/>
            <a:ext cx="931799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800" b="1">
                <a:solidFill>
                  <a:srgbClr val="FF0000"/>
                </a:solidFill>
              </a:rPr>
              <a:t> </a:t>
            </a:r>
            <a:r>
              <a:rPr lang="zh-CN" altLang="en-US" sz="2800" b="1">
                <a:solidFill>
                  <a:srgbClr val="FF0000"/>
                </a:solidFill>
              </a:rPr>
              <a:t>三者的关系</a:t>
            </a:r>
            <a:endParaRPr lang="zh-CN" altLang="en-US" sz="2800" b="1">
              <a:solidFill>
                <a:srgbClr val="FF0000"/>
              </a:solidFill>
            </a:endParaRPr>
          </a:p>
          <a:p>
            <a:endParaRPr lang="zh-CN" altLang="en-US" sz="2800" b="1">
              <a:solidFill>
                <a:srgbClr val="FF0000"/>
              </a:solidFill>
            </a:endParaRPr>
          </a:p>
          <a:p>
            <a:r>
              <a:rPr lang="zh-CN" altLang="en-US" sz="2400"/>
              <a:t>这三者相辅相成：</a:t>
            </a:r>
            <a:endParaRPr lang="zh-CN" altLang="en-US" sz="2400"/>
          </a:p>
          <a:p>
            <a:r>
              <a:rPr lang="zh-CN" altLang="en-US" sz="2400"/>
              <a:t>数据提供了学习的素材；</a:t>
            </a:r>
            <a:endParaRPr lang="zh-CN" altLang="en-US" sz="2400"/>
          </a:p>
          <a:p>
            <a:r>
              <a:rPr lang="zh-CN" altLang="en-US" sz="2400"/>
              <a:t>算法提供了学习的方法；</a:t>
            </a:r>
            <a:endParaRPr lang="zh-CN" altLang="en-US" sz="2400"/>
          </a:p>
          <a:p>
            <a:r>
              <a:rPr lang="zh-CN" altLang="en-US" sz="2400"/>
              <a:t>算力提供了学习的速度和处理大规模问题的能力。</a:t>
            </a:r>
            <a:endParaRPr lang="zh-CN" altLang="en-US" sz="2400"/>
          </a:p>
          <a:p>
            <a:r>
              <a:rPr lang="zh-CN" altLang="en-US" sz="2400"/>
              <a:t>只有当这三者同时达到一定水平并协同发展时，人工智能技术才能实现爆发式的进步和应用落地。</a:t>
            </a:r>
            <a:endParaRPr lang="zh-CN" altLang="en-US" sz="2400"/>
          </a:p>
        </p:txBody>
      </p:sp>
      <p:pic>
        <p:nvPicPr>
          <p:cNvPr id="5" name="图片 4" descr="DJI_0115"/>
          <p:cNvPicPr>
            <a:picLocks noChangeAspect="1"/>
          </p:cNvPicPr>
          <p:nvPr userDrawn="1"/>
        </p:nvPicPr>
        <p:blipFill>
          <a:blip r:embed="rId1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7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 advTm="6000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81000" y="838200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76200" y="0"/>
                </a:moveTo>
                <a:lnTo>
                  <a:pt x="304800" y="0"/>
                </a:lnTo>
                <a:cubicBezTo>
                  <a:pt x="346856" y="0"/>
                  <a:pt x="381000" y="34144"/>
                  <a:pt x="381000" y="76200"/>
                </a:cubicBezTo>
                <a:lnTo>
                  <a:pt x="381000" y="304800"/>
                </a:lnTo>
                <a:cubicBezTo>
                  <a:pt x="381000" y="346856"/>
                  <a:pt x="346856" y="381000"/>
                  <a:pt x="304800" y="381000"/>
                </a:cubicBezTo>
                <a:lnTo>
                  <a:pt x="76200" y="381000"/>
                </a:lnTo>
                <a:cubicBezTo>
                  <a:pt x="34144" y="381000"/>
                  <a:pt x="0" y="346856"/>
                  <a:pt x="0" y="3048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" name="Shape 1"/>
          <p:cNvSpPr/>
          <p:nvPr/>
        </p:nvSpPr>
        <p:spPr>
          <a:xfrm>
            <a:off x="498872" y="942975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50019" y="68915"/>
                </a:moveTo>
                <a:cubicBezTo>
                  <a:pt x="145063" y="72197"/>
                  <a:pt x="139370" y="74842"/>
                  <a:pt x="133443" y="76952"/>
                </a:cubicBezTo>
                <a:cubicBezTo>
                  <a:pt x="117704" y="82577"/>
                  <a:pt x="97043" y="85725"/>
                  <a:pt x="75009" y="85725"/>
                </a:cubicBezTo>
                <a:cubicBezTo>
                  <a:pt x="52975" y="85725"/>
                  <a:pt x="32281" y="82544"/>
                  <a:pt x="16576" y="76952"/>
                </a:cubicBezTo>
                <a:cubicBezTo>
                  <a:pt x="10682" y="74842"/>
                  <a:pt x="4956" y="72197"/>
                  <a:pt x="0" y="68915"/>
                </a:cubicBezTo>
                <a:lnTo>
                  <a:pt x="0" y="96441"/>
                </a:lnTo>
                <a:cubicBezTo>
                  <a:pt x="0" y="111242"/>
                  <a:pt x="33587" y="123230"/>
                  <a:pt x="75009" y="123230"/>
                </a:cubicBezTo>
                <a:cubicBezTo>
                  <a:pt x="116432" y="123230"/>
                  <a:pt x="150019" y="111242"/>
                  <a:pt x="150019" y="96441"/>
                </a:cubicBezTo>
                <a:lnTo>
                  <a:pt x="150019" y="68915"/>
                </a:lnTo>
                <a:close/>
                <a:moveTo>
                  <a:pt x="150019" y="42863"/>
                </a:moveTo>
                <a:lnTo>
                  <a:pt x="150019" y="26789"/>
                </a:lnTo>
                <a:cubicBezTo>
                  <a:pt x="150019" y="11988"/>
                  <a:pt x="116432" y="0"/>
                  <a:pt x="75009" y="0"/>
                </a:cubicBezTo>
                <a:cubicBezTo>
                  <a:pt x="33587" y="0"/>
                  <a:pt x="0" y="11988"/>
                  <a:pt x="0" y="26789"/>
                </a:cubicBezTo>
                <a:lnTo>
                  <a:pt x="0" y="42863"/>
                </a:lnTo>
                <a:cubicBezTo>
                  <a:pt x="0" y="57663"/>
                  <a:pt x="33587" y="69652"/>
                  <a:pt x="75009" y="69652"/>
                </a:cubicBezTo>
                <a:cubicBezTo>
                  <a:pt x="116432" y="69652"/>
                  <a:pt x="150019" y="57663"/>
                  <a:pt x="150019" y="42863"/>
                </a:cubicBezTo>
                <a:close/>
                <a:moveTo>
                  <a:pt x="133443" y="130530"/>
                </a:moveTo>
                <a:cubicBezTo>
                  <a:pt x="117738" y="136122"/>
                  <a:pt x="97077" y="139303"/>
                  <a:pt x="75009" y="139303"/>
                </a:cubicBezTo>
                <a:cubicBezTo>
                  <a:pt x="52942" y="139303"/>
                  <a:pt x="32281" y="136122"/>
                  <a:pt x="16576" y="130530"/>
                </a:cubicBezTo>
                <a:cubicBezTo>
                  <a:pt x="10682" y="128420"/>
                  <a:pt x="4956" y="125775"/>
                  <a:pt x="0" y="122493"/>
                </a:cubicBezTo>
                <a:lnTo>
                  <a:pt x="0" y="144661"/>
                </a:lnTo>
                <a:cubicBezTo>
                  <a:pt x="0" y="159462"/>
                  <a:pt x="33587" y="171450"/>
                  <a:pt x="75009" y="171450"/>
                </a:cubicBezTo>
                <a:cubicBezTo>
                  <a:pt x="116432" y="171450"/>
                  <a:pt x="150019" y="159462"/>
                  <a:pt x="150019" y="144661"/>
                </a:cubicBezTo>
                <a:lnTo>
                  <a:pt x="150019" y="122493"/>
                </a:lnTo>
                <a:cubicBezTo>
                  <a:pt x="145063" y="125775"/>
                  <a:pt x="139370" y="128420"/>
                  <a:pt x="133443" y="130530"/>
                </a:cubicBezTo>
                <a:close/>
              </a:path>
            </a:pathLst>
          </a:custGeom>
          <a:solidFill>
            <a:srgbClr val="FFFFFF"/>
          </a:solidFill>
        </p:spPr>
      </p:sp>
      <p:sp>
        <p:nvSpPr>
          <p:cNvPr id="4" name="Text 2"/>
          <p:cNvSpPr/>
          <p:nvPr/>
        </p:nvSpPr>
        <p:spPr>
          <a:xfrm>
            <a:off x="838200" y="958850"/>
            <a:ext cx="25717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数据：AI的基石</a:t>
            </a:r>
            <a:endParaRPr lang="en-US" sz="270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1000" y="1257300"/>
            <a:ext cx="762000" cy="38100"/>
          </a:xfrm>
          <a:custGeom>
            <a:avLst/>
            <a:gdLst/>
            <a:ahLst/>
            <a:cxnLst/>
            <a:rect l="l" t="t" r="r" b="b"/>
            <a:pathLst>
              <a:path w="762000" h="38100">
                <a:moveTo>
                  <a:pt x="0" y="0"/>
                </a:moveTo>
                <a:lnTo>
                  <a:pt x="762000" y="0"/>
                </a:lnTo>
                <a:lnTo>
                  <a:pt x="762000" y="38100"/>
                </a:lnTo>
                <a:lnTo>
                  <a:pt x="0" y="381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5F9EAC"/>
              </a:gs>
              <a:gs pos="100000">
                <a:srgbClr val="D97706"/>
              </a:gs>
            </a:gsLst>
            <a:lin ang="0" scaled="1"/>
          </a:gradFill>
        </p:spPr>
      </p:sp>
      <p:sp>
        <p:nvSpPr>
          <p:cNvPr id="6" name="Shape 4"/>
          <p:cNvSpPr/>
          <p:nvPr/>
        </p:nvSpPr>
        <p:spPr>
          <a:xfrm>
            <a:off x="323850" y="1479550"/>
            <a:ext cx="5638800" cy="1707515"/>
          </a:xfrm>
          <a:custGeom>
            <a:avLst/>
            <a:gdLst/>
            <a:ahLst/>
            <a:cxnLst/>
            <a:rect l="l" t="t" r="r" b="b"/>
            <a:pathLst>
              <a:path w="5638800" h="1600200">
                <a:moveTo>
                  <a:pt x="38100" y="0"/>
                </a:moveTo>
                <a:lnTo>
                  <a:pt x="5524498" y="0"/>
                </a:lnTo>
                <a:cubicBezTo>
                  <a:pt x="5587583" y="0"/>
                  <a:pt x="5638800" y="51217"/>
                  <a:pt x="5638800" y="114302"/>
                </a:cubicBezTo>
                <a:lnTo>
                  <a:pt x="5638800" y="1485898"/>
                </a:lnTo>
                <a:cubicBezTo>
                  <a:pt x="5638800" y="1548983"/>
                  <a:pt x="5587583" y="1600200"/>
                  <a:pt x="5524498" y="1600200"/>
                </a:cubicBez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342900" y="1479550"/>
            <a:ext cx="38100" cy="1600200"/>
          </a:xfrm>
          <a:custGeom>
            <a:avLst/>
            <a:gdLst/>
            <a:ahLst/>
            <a:cxnLst/>
            <a:rect l="l" t="t" r="r" b="b"/>
            <a:pathLst>
              <a:path w="38100" h="1600200">
                <a:moveTo>
                  <a:pt x="38100" y="0"/>
                </a:moveTo>
                <a:lnTo>
                  <a:pt x="38100" y="0"/>
                </a:lnTo>
                <a:lnTo>
                  <a:pt x="38100" y="1600200"/>
                </a:lnTo>
                <a:lnTo>
                  <a:pt x="38100" y="1600200"/>
                </a:lnTo>
                <a:cubicBezTo>
                  <a:pt x="17072" y="1600200"/>
                  <a:pt x="0" y="1583128"/>
                  <a:pt x="0" y="1562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8" name="Shape 6"/>
          <p:cNvSpPr/>
          <p:nvPr/>
        </p:nvSpPr>
        <p:spPr>
          <a:xfrm>
            <a:off x="508397" y="1574800"/>
            <a:ext cx="192881" cy="171450"/>
          </a:xfrm>
          <a:custGeom>
            <a:avLst/>
            <a:gdLst/>
            <a:ahLst/>
            <a:cxnLst/>
            <a:rect l="l" t="t" r="r" b="b"/>
            <a:pathLst>
              <a:path w="192881" h="171450">
                <a:moveTo>
                  <a:pt x="103640" y="-6329"/>
                </a:moveTo>
                <a:cubicBezTo>
                  <a:pt x="102267" y="-9008"/>
                  <a:pt x="99488" y="-10716"/>
                  <a:pt x="96474" y="-10716"/>
                </a:cubicBezTo>
                <a:cubicBezTo>
                  <a:pt x="93460" y="-10716"/>
                  <a:pt x="90681" y="-9008"/>
                  <a:pt x="89308" y="-6329"/>
                </a:cubicBezTo>
                <a:lnTo>
                  <a:pt x="64662" y="41958"/>
                </a:lnTo>
                <a:lnTo>
                  <a:pt x="11117" y="50464"/>
                </a:lnTo>
                <a:cubicBezTo>
                  <a:pt x="8137" y="50933"/>
                  <a:pt x="5659" y="53042"/>
                  <a:pt x="4722" y="55922"/>
                </a:cubicBezTo>
                <a:cubicBezTo>
                  <a:pt x="3784" y="58802"/>
                  <a:pt x="4554" y="61950"/>
                  <a:pt x="6664" y="64093"/>
                </a:cubicBezTo>
                <a:lnTo>
                  <a:pt x="44972" y="102435"/>
                </a:lnTo>
                <a:lnTo>
                  <a:pt x="36534" y="155979"/>
                </a:lnTo>
                <a:cubicBezTo>
                  <a:pt x="36065" y="158960"/>
                  <a:pt x="37304" y="161973"/>
                  <a:pt x="39748" y="163748"/>
                </a:cubicBezTo>
                <a:cubicBezTo>
                  <a:pt x="42193" y="165523"/>
                  <a:pt x="45407" y="165791"/>
                  <a:pt x="48120" y="164418"/>
                </a:cubicBezTo>
                <a:lnTo>
                  <a:pt x="96474" y="139839"/>
                </a:lnTo>
                <a:lnTo>
                  <a:pt x="144795" y="164418"/>
                </a:lnTo>
                <a:cubicBezTo>
                  <a:pt x="147474" y="165791"/>
                  <a:pt x="150722" y="165523"/>
                  <a:pt x="153166" y="163748"/>
                </a:cubicBezTo>
                <a:cubicBezTo>
                  <a:pt x="155611" y="161973"/>
                  <a:pt x="156850" y="158993"/>
                  <a:pt x="156381" y="155979"/>
                </a:cubicBezTo>
                <a:lnTo>
                  <a:pt x="147909" y="102435"/>
                </a:lnTo>
                <a:lnTo>
                  <a:pt x="186217" y="64093"/>
                </a:lnTo>
                <a:cubicBezTo>
                  <a:pt x="188361" y="61950"/>
                  <a:pt x="189097" y="58802"/>
                  <a:pt x="188160" y="55922"/>
                </a:cubicBezTo>
                <a:cubicBezTo>
                  <a:pt x="187222" y="53042"/>
                  <a:pt x="184778" y="50933"/>
                  <a:pt x="181764" y="50464"/>
                </a:cubicBezTo>
                <a:lnTo>
                  <a:pt x="128253" y="41958"/>
                </a:lnTo>
                <a:lnTo>
                  <a:pt x="103640" y="-6329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9" name="Text 7"/>
          <p:cNvSpPr/>
          <p:nvPr/>
        </p:nvSpPr>
        <p:spPr>
          <a:xfrm>
            <a:off x="742950" y="1479550"/>
            <a:ext cx="5257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数据的重要性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95300" y="1844675"/>
            <a:ext cx="546735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数据是AI系统的"粮食"，决定了模型能够学习到的知识边界。没有高质量的数据，再强大的算力和再先进的算法也无法训练出优秀的AI模型。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Shape 9"/>
          <p:cNvSpPr/>
          <p:nvPr/>
        </p:nvSpPr>
        <p:spPr>
          <a:xfrm>
            <a:off x="495300" y="2527300"/>
            <a:ext cx="5391150" cy="571500"/>
          </a:xfrm>
          <a:custGeom>
            <a:avLst/>
            <a:gdLst/>
            <a:ahLst/>
            <a:cxnLst/>
            <a:rect l="l" t="t" r="r" b="b"/>
            <a:pathLst>
              <a:path w="5391150" h="571500">
                <a:moveTo>
                  <a:pt x="76198" y="0"/>
                </a:moveTo>
                <a:lnTo>
                  <a:pt x="5314952" y="0"/>
                </a:lnTo>
                <a:cubicBezTo>
                  <a:pt x="5357035" y="0"/>
                  <a:pt x="5391150" y="34115"/>
                  <a:pt x="5391150" y="76198"/>
                </a:cubicBezTo>
                <a:lnTo>
                  <a:pt x="5391150" y="495302"/>
                </a:lnTo>
                <a:cubicBezTo>
                  <a:pt x="5391150" y="537385"/>
                  <a:pt x="5357035" y="571500"/>
                  <a:pt x="5314952" y="571500"/>
                </a:cubicBezTo>
                <a:lnTo>
                  <a:pt x="76198" y="571500"/>
                </a:lnTo>
                <a:cubicBezTo>
                  <a:pt x="34115" y="571500"/>
                  <a:pt x="0" y="537385"/>
                  <a:pt x="0" y="495302"/>
                </a:cubicBezTo>
                <a:lnTo>
                  <a:pt x="0" y="76198"/>
                </a:lnTo>
                <a:cubicBezTo>
                  <a:pt x="0" y="34115"/>
                  <a:pt x="34115" y="0"/>
                  <a:pt x="76198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600075" y="262255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0" y="64294"/>
                </a:moveTo>
                <a:cubicBezTo>
                  <a:pt x="0" y="44559"/>
                  <a:pt x="15984" y="28575"/>
                  <a:pt x="35719" y="28575"/>
                </a:cubicBezTo>
                <a:lnTo>
                  <a:pt x="38100" y="28575"/>
                </a:lnTo>
                <a:cubicBezTo>
                  <a:pt x="43369" y="28575"/>
                  <a:pt x="47625" y="32831"/>
                  <a:pt x="47625" y="38100"/>
                </a:cubicBezTo>
                <a:cubicBezTo>
                  <a:pt x="47625" y="43369"/>
                  <a:pt x="43369" y="47625"/>
                  <a:pt x="38100" y="47625"/>
                </a:cubicBezTo>
                <a:lnTo>
                  <a:pt x="35719" y="47625"/>
                </a:lnTo>
                <a:cubicBezTo>
                  <a:pt x="26521" y="47625"/>
                  <a:pt x="19050" y="55096"/>
                  <a:pt x="19050" y="64294"/>
                </a:cubicBezTo>
                <a:lnTo>
                  <a:pt x="19050" y="66675"/>
                </a:lnTo>
                <a:lnTo>
                  <a:pt x="38100" y="66675"/>
                </a:lnTo>
                <a:cubicBezTo>
                  <a:pt x="48607" y="66675"/>
                  <a:pt x="57150" y="75218"/>
                  <a:pt x="57150" y="85725"/>
                </a:cubicBezTo>
                <a:lnTo>
                  <a:pt x="57150" y="104775"/>
                </a:lnTo>
                <a:cubicBezTo>
                  <a:pt x="57150" y="115282"/>
                  <a:pt x="48607" y="123825"/>
                  <a:pt x="38100" y="123825"/>
                </a:cubicBezTo>
                <a:lnTo>
                  <a:pt x="19050" y="123825"/>
                </a:lnTo>
                <a:cubicBezTo>
                  <a:pt x="8543" y="123825"/>
                  <a:pt x="0" y="115282"/>
                  <a:pt x="0" y="104775"/>
                </a:cubicBezTo>
                <a:lnTo>
                  <a:pt x="0" y="64294"/>
                </a:lnTo>
                <a:close/>
                <a:moveTo>
                  <a:pt x="76200" y="64294"/>
                </a:moveTo>
                <a:cubicBezTo>
                  <a:pt x="76200" y="44559"/>
                  <a:pt x="92184" y="28575"/>
                  <a:pt x="111919" y="28575"/>
                </a:cubicBezTo>
                <a:lnTo>
                  <a:pt x="114300" y="28575"/>
                </a:lnTo>
                <a:cubicBezTo>
                  <a:pt x="119569" y="28575"/>
                  <a:pt x="123825" y="32831"/>
                  <a:pt x="123825" y="38100"/>
                </a:cubicBezTo>
                <a:cubicBezTo>
                  <a:pt x="123825" y="43369"/>
                  <a:pt x="119569" y="47625"/>
                  <a:pt x="114300" y="47625"/>
                </a:cubicBezTo>
                <a:lnTo>
                  <a:pt x="111919" y="47625"/>
                </a:lnTo>
                <a:cubicBezTo>
                  <a:pt x="102721" y="47625"/>
                  <a:pt x="95250" y="55096"/>
                  <a:pt x="95250" y="64294"/>
                </a:cubicBezTo>
                <a:lnTo>
                  <a:pt x="95250" y="66675"/>
                </a:lnTo>
                <a:lnTo>
                  <a:pt x="114300" y="66675"/>
                </a:lnTo>
                <a:cubicBezTo>
                  <a:pt x="124807" y="66675"/>
                  <a:pt x="133350" y="75218"/>
                  <a:pt x="133350" y="85725"/>
                </a:cubicBezTo>
                <a:lnTo>
                  <a:pt x="133350" y="104775"/>
                </a:lnTo>
                <a:cubicBezTo>
                  <a:pt x="133350" y="115282"/>
                  <a:pt x="124807" y="123825"/>
                  <a:pt x="114300" y="123825"/>
                </a:cubicBezTo>
                <a:lnTo>
                  <a:pt x="95250" y="123825"/>
                </a:lnTo>
                <a:cubicBezTo>
                  <a:pt x="84743" y="123825"/>
                  <a:pt x="76200" y="115282"/>
                  <a:pt x="76200" y="104775"/>
                </a:cubicBezTo>
                <a:lnTo>
                  <a:pt x="76200" y="64294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13" name="Text 11"/>
          <p:cNvSpPr/>
          <p:nvPr/>
        </p:nvSpPr>
        <p:spPr>
          <a:xfrm>
            <a:off x="819150" y="2603500"/>
            <a:ext cx="506730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"数据的质量直接决定了AI模型的性能上限，算法只能逼近这个上限，而无法超越它。"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Shape 12"/>
          <p:cNvSpPr/>
          <p:nvPr/>
        </p:nvSpPr>
        <p:spPr>
          <a:xfrm>
            <a:off x="361950" y="3289300"/>
            <a:ext cx="5638800" cy="1371600"/>
          </a:xfrm>
          <a:custGeom>
            <a:avLst/>
            <a:gdLst/>
            <a:ahLst/>
            <a:cxnLst/>
            <a:rect l="l" t="t" r="r" b="b"/>
            <a:pathLst>
              <a:path w="5638800" h="1371600">
                <a:moveTo>
                  <a:pt x="38100" y="0"/>
                </a:moveTo>
                <a:lnTo>
                  <a:pt x="5524505" y="0"/>
                </a:lnTo>
                <a:cubicBezTo>
                  <a:pt x="5587586" y="0"/>
                  <a:pt x="5638800" y="51214"/>
                  <a:pt x="5638800" y="114295"/>
                </a:cubicBezTo>
                <a:lnTo>
                  <a:pt x="5638800" y="1257305"/>
                </a:lnTo>
                <a:cubicBezTo>
                  <a:pt x="5638800" y="1320386"/>
                  <a:pt x="5587586" y="1371600"/>
                  <a:pt x="5524505" y="1371600"/>
                </a:cubicBez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361950" y="3289300"/>
            <a:ext cx="38100" cy="1371600"/>
          </a:xfrm>
          <a:custGeom>
            <a:avLst/>
            <a:gdLst/>
            <a:ahLst/>
            <a:cxnLst/>
            <a:rect l="l" t="t" r="r" b="b"/>
            <a:pathLst>
              <a:path w="38100" h="1371600">
                <a:moveTo>
                  <a:pt x="38100" y="0"/>
                </a:moveTo>
                <a:lnTo>
                  <a:pt x="38100" y="0"/>
                </a:lnTo>
                <a:lnTo>
                  <a:pt x="38100" y="1371600"/>
                </a:lnTo>
                <a:lnTo>
                  <a:pt x="38100" y="1371600"/>
                </a:lnTo>
                <a:cubicBezTo>
                  <a:pt x="17072" y="1371600"/>
                  <a:pt x="0" y="1354528"/>
                  <a:pt x="0" y="13335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6" name="Shape 14"/>
          <p:cNvSpPr/>
          <p:nvPr/>
        </p:nvSpPr>
        <p:spPr>
          <a:xfrm>
            <a:off x="519113" y="34512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17" name="Text 15"/>
          <p:cNvSpPr/>
          <p:nvPr/>
        </p:nvSpPr>
        <p:spPr>
          <a:xfrm>
            <a:off x="714375" y="3346450"/>
            <a:ext cx="5257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数据类型分类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18" name="Shape 16"/>
          <p:cNvSpPr/>
          <p:nvPr/>
        </p:nvSpPr>
        <p:spPr>
          <a:xfrm>
            <a:off x="495300" y="3708400"/>
            <a:ext cx="2657475" cy="838200"/>
          </a:xfrm>
          <a:custGeom>
            <a:avLst/>
            <a:gdLst/>
            <a:ahLst/>
            <a:cxnLst/>
            <a:rect l="l" t="t" r="r" b="b"/>
            <a:pathLst>
              <a:path w="2657475" h="838200">
                <a:moveTo>
                  <a:pt x="76201" y="0"/>
                </a:moveTo>
                <a:lnTo>
                  <a:pt x="2581274" y="0"/>
                </a:lnTo>
                <a:cubicBezTo>
                  <a:pt x="2623359" y="0"/>
                  <a:pt x="2657475" y="34116"/>
                  <a:pt x="2657475" y="76201"/>
                </a:cubicBezTo>
                <a:lnTo>
                  <a:pt x="2657475" y="761999"/>
                </a:lnTo>
                <a:cubicBezTo>
                  <a:pt x="2657475" y="804084"/>
                  <a:pt x="2623359" y="838200"/>
                  <a:pt x="2581274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600075" y="3822700"/>
            <a:ext cx="133350" cy="152400"/>
          </a:xfrm>
          <a:custGeom>
            <a:avLst/>
            <a:gdLst/>
            <a:ahLst/>
            <a:cxnLst/>
            <a:rect l="l" t="t" r="r" b="b"/>
            <a:pathLst>
              <a:path w="133350" h="152400">
                <a:moveTo>
                  <a:pt x="76200" y="47625"/>
                </a:moveTo>
                <a:lnTo>
                  <a:pt x="76200" y="76200"/>
                </a:lnTo>
                <a:lnTo>
                  <a:pt x="114300" y="76200"/>
                </a:lnTo>
                <a:lnTo>
                  <a:pt x="114300" y="47625"/>
                </a:lnTo>
                <a:lnTo>
                  <a:pt x="76200" y="47625"/>
                </a:lnTo>
                <a:close/>
                <a:moveTo>
                  <a:pt x="57150" y="47625"/>
                </a:moveTo>
                <a:lnTo>
                  <a:pt x="19050" y="47625"/>
                </a:lnTo>
                <a:lnTo>
                  <a:pt x="19050" y="76200"/>
                </a:lnTo>
                <a:lnTo>
                  <a:pt x="57150" y="76200"/>
                </a:lnTo>
                <a:lnTo>
                  <a:pt x="57150" y="47625"/>
                </a:lnTo>
                <a:close/>
                <a:moveTo>
                  <a:pt x="0" y="95250"/>
                </a:moveTo>
                <a:lnTo>
                  <a:pt x="0" y="28575"/>
                </a:lnTo>
                <a:cubicBezTo>
                  <a:pt x="0" y="18068"/>
                  <a:pt x="8543" y="9525"/>
                  <a:pt x="19050" y="9525"/>
                </a:cubicBezTo>
                <a:lnTo>
                  <a:pt x="114300" y="9525"/>
                </a:lnTo>
                <a:cubicBezTo>
                  <a:pt x="124807" y="9525"/>
                  <a:pt x="133350" y="18068"/>
                  <a:pt x="133350" y="28575"/>
                </a:cubicBezTo>
                <a:lnTo>
                  <a:pt x="133350" y="123825"/>
                </a:lnTo>
                <a:cubicBezTo>
                  <a:pt x="133350" y="134332"/>
                  <a:pt x="124807" y="142875"/>
                  <a:pt x="114300" y="142875"/>
                </a:cubicBezTo>
                <a:lnTo>
                  <a:pt x="19050" y="142875"/>
                </a:lnTo>
                <a:cubicBezTo>
                  <a:pt x="8543" y="142875"/>
                  <a:pt x="0" y="134332"/>
                  <a:pt x="0" y="123825"/>
                </a:cubicBezTo>
                <a:lnTo>
                  <a:pt x="0" y="95250"/>
                </a:lnTo>
                <a:close/>
                <a:moveTo>
                  <a:pt x="114300" y="95250"/>
                </a:moveTo>
                <a:lnTo>
                  <a:pt x="76200" y="95250"/>
                </a:lnTo>
                <a:lnTo>
                  <a:pt x="76200" y="123825"/>
                </a:lnTo>
                <a:lnTo>
                  <a:pt x="114300" y="123825"/>
                </a:lnTo>
                <a:lnTo>
                  <a:pt x="114300" y="95250"/>
                </a:lnTo>
                <a:close/>
                <a:moveTo>
                  <a:pt x="57150" y="123825"/>
                </a:moveTo>
                <a:lnTo>
                  <a:pt x="57150" y="95250"/>
                </a:lnTo>
                <a:lnTo>
                  <a:pt x="19050" y="95250"/>
                </a:lnTo>
                <a:lnTo>
                  <a:pt x="19050" y="123825"/>
                </a:lnTo>
                <a:lnTo>
                  <a:pt x="57150" y="123825"/>
                </a:lnTo>
                <a:close/>
              </a:path>
            </a:pathLst>
          </a:custGeom>
          <a:solidFill>
            <a:srgbClr val="5F9EAC"/>
          </a:solidFill>
        </p:spPr>
      </p:sp>
      <p:sp>
        <p:nvSpPr>
          <p:cNvPr id="20" name="Text 18"/>
          <p:cNvSpPr/>
          <p:nvPr/>
        </p:nvSpPr>
        <p:spPr>
          <a:xfrm>
            <a:off x="838200" y="3784600"/>
            <a:ext cx="838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结构化数据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71500" y="4051300"/>
            <a:ext cx="2581275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预定义格式，如数据库、表格，易存储查询。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3228975" y="3708400"/>
            <a:ext cx="2657475" cy="838200"/>
          </a:xfrm>
          <a:custGeom>
            <a:avLst/>
            <a:gdLst/>
            <a:ahLst/>
            <a:cxnLst/>
            <a:rect l="l" t="t" r="r" b="b"/>
            <a:pathLst>
              <a:path w="2657475" h="838200">
                <a:moveTo>
                  <a:pt x="76201" y="0"/>
                </a:moveTo>
                <a:lnTo>
                  <a:pt x="2581274" y="0"/>
                </a:lnTo>
                <a:cubicBezTo>
                  <a:pt x="2623359" y="0"/>
                  <a:pt x="2657475" y="34116"/>
                  <a:pt x="2657475" y="76201"/>
                </a:cubicBezTo>
                <a:lnTo>
                  <a:pt x="2657475" y="761999"/>
                </a:lnTo>
                <a:cubicBezTo>
                  <a:pt x="2657475" y="804084"/>
                  <a:pt x="2623359" y="838200"/>
                  <a:pt x="2581274" y="838200"/>
                </a:cubicBezTo>
                <a:lnTo>
                  <a:pt x="76201" y="838200"/>
                </a:lnTo>
                <a:cubicBezTo>
                  <a:pt x="34116" y="838200"/>
                  <a:pt x="0" y="804084"/>
                  <a:pt x="0" y="761999"/>
                </a:cubicBezTo>
                <a:lnTo>
                  <a:pt x="0" y="76201"/>
                </a:lnTo>
                <a:cubicBezTo>
                  <a:pt x="0" y="34144"/>
                  <a:pt x="34144" y="0"/>
                  <a:pt x="76201" y="0"/>
                </a:cubicBezTo>
                <a:close/>
              </a:path>
            </a:pathLst>
          </a:custGeom>
          <a:solidFill>
            <a:srgbClr val="1A1D21">
              <a:alpha val="60000"/>
            </a:srgbClr>
          </a:solidFill>
        </p:spPr>
      </p:sp>
      <p:sp>
        <p:nvSpPr>
          <p:cNvPr id="23" name="Shape 21"/>
          <p:cNvSpPr/>
          <p:nvPr/>
        </p:nvSpPr>
        <p:spPr>
          <a:xfrm>
            <a:off x="3343275" y="3822700"/>
            <a:ext cx="114300" cy="152400"/>
          </a:xfrm>
          <a:custGeom>
            <a:avLst/>
            <a:gdLst/>
            <a:ahLst/>
            <a:cxnLst/>
            <a:rect l="l" t="t" r="r" b="b"/>
            <a:pathLst>
              <a:path w="114300" h="152400">
                <a:moveTo>
                  <a:pt x="0" y="19050"/>
                </a:moveTo>
                <a:cubicBezTo>
                  <a:pt x="0" y="8543"/>
                  <a:pt x="8543" y="0"/>
                  <a:pt x="19050" y="0"/>
                </a:cubicBezTo>
                <a:lnTo>
                  <a:pt x="63550" y="0"/>
                </a:lnTo>
                <a:cubicBezTo>
                  <a:pt x="68610" y="0"/>
                  <a:pt x="73462" y="1994"/>
                  <a:pt x="77033" y="5566"/>
                </a:cubicBezTo>
                <a:lnTo>
                  <a:pt x="108734" y="37296"/>
                </a:lnTo>
                <a:cubicBezTo>
                  <a:pt x="112306" y="40868"/>
                  <a:pt x="114300" y="45720"/>
                  <a:pt x="114300" y="50780"/>
                </a:cubicBezTo>
                <a:lnTo>
                  <a:pt x="114300" y="133350"/>
                </a:lnTo>
                <a:cubicBezTo>
                  <a:pt x="114300" y="143857"/>
                  <a:pt x="105757" y="152400"/>
                  <a:pt x="95250" y="152400"/>
                </a:cubicBezTo>
                <a:lnTo>
                  <a:pt x="19050" y="152400"/>
                </a:lnTo>
                <a:cubicBezTo>
                  <a:pt x="8543" y="152400"/>
                  <a:pt x="0" y="143857"/>
                  <a:pt x="0" y="133350"/>
                </a:cubicBezTo>
                <a:lnTo>
                  <a:pt x="0" y="19050"/>
                </a:lnTo>
                <a:close/>
                <a:moveTo>
                  <a:pt x="61912" y="17413"/>
                </a:moveTo>
                <a:lnTo>
                  <a:pt x="61912" y="45244"/>
                </a:lnTo>
                <a:cubicBezTo>
                  <a:pt x="61912" y="49203"/>
                  <a:pt x="65097" y="52388"/>
                  <a:pt x="69056" y="52388"/>
                </a:cubicBezTo>
                <a:lnTo>
                  <a:pt x="96887" y="52388"/>
                </a:lnTo>
                <a:lnTo>
                  <a:pt x="61912" y="17413"/>
                </a:lnTo>
                <a:close/>
                <a:moveTo>
                  <a:pt x="35719" y="76200"/>
                </a:moveTo>
                <a:cubicBezTo>
                  <a:pt x="31760" y="76200"/>
                  <a:pt x="28575" y="79385"/>
                  <a:pt x="28575" y="83344"/>
                </a:cubicBezTo>
                <a:cubicBezTo>
                  <a:pt x="28575" y="87303"/>
                  <a:pt x="31760" y="90488"/>
                  <a:pt x="35719" y="90488"/>
                </a:cubicBezTo>
                <a:lnTo>
                  <a:pt x="78581" y="90488"/>
                </a:lnTo>
                <a:cubicBezTo>
                  <a:pt x="82540" y="90488"/>
                  <a:pt x="85725" y="87303"/>
                  <a:pt x="85725" y="83344"/>
                </a:cubicBezTo>
                <a:cubicBezTo>
                  <a:pt x="85725" y="79385"/>
                  <a:pt x="82540" y="76200"/>
                  <a:pt x="78581" y="76200"/>
                </a:cubicBezTo>
                <a:lnTo>
                  <a:pt x="35719" y="76200"/>
                </a:lnTo>
                <a:close/>
                <a:moveTo>
                  <a:pt x="35719" y="104775"/>
                </a:moveTo>
                <a:cubicBezTo>
                  <a:pt x="31760" y="104775"/>
                  <a:pt x="28575" y="107960"/>
                  <a:pt x="28575" y="111919"/>
                </a:cubicBezTo>
                <a:cubicBezTo>
                  <a:pt x="28575" y="115878"/>
                  <a:pt x="31760" y="119062"/>
                  <a:pt x="35719" y="119062"/>
                </a:cubicBezTo>
                <a:lnTo>
                  <a:pt x="78581" y="119062"/>
                </a:lnTo>
                <a:cubicBezTo>
                  <a:pt x="82540" y="119062"/>
                  <a:pt x="85725" y="115878"/>
                  <a:pt x="85725" y="111919"/>
                </a:cubicBezTo>
                <a:cubicBezTo>
                  <a:pt x="85725" y="107960"/>
                  <a:pt x="82540" y="104775"/>
                  <a:pt x="78581" y="104775"/>
                </a:cubicBezTo>
                <a:lnTo>
                  <a:pt x="35719" y="104775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24" name="Text 22"/>
          <p:cNvSpPr/>
          <p:nvPr/>
        </p:nvSpPr>
        <p:spPr>
          <a:xfrm>
            <a:off x="3571875" y="3784600"/>
            <a:ext cx="990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非结构化数据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3305175" y="4051300"/>
            <a:ext cx="2581275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无预定义格式，如文本、图像，需复杂处理。</a:t>
            </a:r>
            <a:endParaRPr lang="en-US" sz="14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361950" y="4737100"/>
            <a:ext cx="5638800" cy="1400175"/>
          </a:xfrm>
          <a:custGeom>
            <a:avLst/>
            <a:gdLst/>
            <a:ahLst/>
            <a:cxnLst/>
            <a:rect l="l" t="t" r="r" b="b"/>
            <a:pathLst>
              <a:path w="5638800" h="1400175">
                <a:moveTo>
                  <a:pt x="38100" y="0"/>
                </a:moveTo>
                <a:lnTo>
                  <a:pt x="5524504" y="0"/>
                </a:lnTo>
                <a:cubicBezTo>
                  <a:pt x="5587586" y="0"/>
                  <a:pt x="5638800" y="51214"/>
                  <a:pt x="5638800" y="114296"/>
                </a:cubicBezTo>
                <a:lnTo>
                  <a:pt x="5638800" y="1285879"/>
                </a:lnTo>
                <a:cubicBezTo>
                  <a:pt x="5638800" y="1348961"/>
                  <a:pt x="5587586" y="1400175"/>
                  <a:pt x="5524504" y="1400175"/>
                </a:cubicBezTo>
                <a:lnTo>
                  <a:pt x="38100" y="1400175"/>
                </a:lnTo>
                <a:cubicBezTo>
                  <a:pt x="17072" y="1400175"/>
                  <a:pt x="0" y="1383103"/>
                  <a:pt x="0" y="13620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27" name="Shape 25"/>
          <p:cNvSpPr/>
          <p:nvPr/>
        </p:nvSpPr>
        <p:spPr>
          <a:xfrm>
            <a:off x="361950" y="4737100"/>
            <a:ext cx="38100" cy="1400175"/>
          </a:xfrm>
          <a:custGeom>
            <a:avLst/>
            <a:gdLst/>
            <a:ahLst/>
            <a:cxnLst/>
            <a:rect l="l" t="t" r="r" b="b"/>
            <a:pathLst>
              <a:path w="38100" h="1400175">
                <a:moveTo>
                  <a:pt x="38100" y="0"/>
                </a:moveTo>
                <a:lnTo>
                  <a:pt x="38100" y="0"/>
                </a:lnTo>
                <a:lnTo>
                  <a:pt x="38100" y="1400175"/>
                </a:lnTo>
                <a:lnTo>
                  <a:pt x="38100" y="1400175"/>
                </a:lnTo>
                <a:cubicBezTo>
                  <a:pt x="17072" y="1400175"/>
                  <a:pt x="0" y="1383103"/>
                  <a:pt x="0" y="1362075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28" name="Shape 26"/>
          <p:cNvSpPr/>
          <p:nvPr/>
        </p:nvSpPr>
        <p:spPr>
          <a:xfrm>
            <a:off x="519113" y="4899025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0"/>
                </a:moveTo>
                <a:cubicBezTo>
                  <a:pt x="87265" y="0"/>
                  <a:pt x="88806" y="335"/>
                  <a:pt x="90212" y="971"/>
                </a:cubicBezTo>
                <a:lnTo>
                  <a:pt x="153300" y="27727"/>
                </a:lnTo>
                <a:cubicBezTo>
                  <a:pt x="160667" y="30841"/>
                  <a:pt x="166159" y="38107"/>
                  <a:pt x="166126" y="46881"/>
                </a:cubicBezTo>
                <a:cubicBezTo>
                  <a:pt x="165958" y="80099"/>
                  <a:pt x="152296" y="140877"/>
                  <a:pt x="94599" y="168503"/>
                </a:cubicBezTo>
                <a:cubicBezTo>
                  <a:pt x="89007" y="171182"/>
                  <a:pt x="82510" y="171182"/>
                  <a:pt x="76918" y="168503"/>
                </a:cubicBezTo>
                <a:cubicBezTo>
                  <a:pt x="19188" y="140877"/>
                  <a:pt x="5559" y="80099"/>
                  <a:pt x="5391" y="46881"/>
                </a:cubicBezTo>
                <a:cubicBezTo>
                  <a:pt x="5358" y="38107"/>
                  <a:pt x="10850" y="30841"/>
                  <a:pt x="18217" y="27727"/>
                </a:cubicBezTo>
                <a:lnTo>
                  <a:pt x="81271" y="971"/>
                </a:lnTo>
                <a:cubicBezTo>
                  <a:pt x="82678" y="335"/>
                  <a:pt x="84185" y="0"/>
                  <a:pt x="85725" y="0"/>
                </a:cubicBezTo>
                <a:close/>
                <a:moveTo>
                  <a:pt x="85725" y="22369"/>
                </a:moveTo>
                <a:lnTo>
                  <a:pt x="85725" y="148981"/>
                </a:lnTo>
                <a:cubicBezTo>
                  <a:pt x="131936" y="126612"/>
                  <a:pt x="144360" y="77052"/>
                  <a:pt x="144661" y="47383"/>
                </a:cubicBezTo>
                <a:lnTo>
                  <a:pt x="85725" y="22402"/>
                </a:lnTo>
                <a:lnTo>
                  <a:pt x="85725" y="22402"/>
                </a:lnTo>
                <a:close/>
              </a:path>
            </a:pathLst>
          </a:custGeom>
          <a:solidFill>
            <a:srgbClr val="D97706"/>
          </a:solidFill>
        </p:spPr>
      </p:sp>
      <p:sp>
        <p:nvSpPr>
          <p:cNvPr id="29" name="Text 27"/>
          <p:cNvSpPr/>
          <p:nvPr/>
        </p:nvSpPr>
        <p:spPr>
          <a:xfrm>
            <a:off x="733425" y="4737100"/>
            <a:ext cx="5257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数据隐私与安全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495300" y="5156200"/>
            <a:ext cx="5467350" cy="4191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随着数据规模增长，隐私安全成为关键挑战。 </a:t>
            </a:r>
            <a:r>
              <a:rPr lang="en-US" sz="1400" dirty="0">
                <a:solidFill>
                  <a:schemeClr val="tx1"/>
                </a:solidFill>
                <a:highlight>
                  <a:srgbClr val="D97706">
                    <a:alpha val="3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GDPR等法规 </a:t>
            </a:r>
            <a:r>
              <a:rPr lang="en-US" sz="14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对AI数据使用提出严格要求。</a:t>
            </a:r>
            <a:endParaRPr lang="en-US" sz="14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98475" y="5654675"/>
            <a:ext cx="5387975" cy="368300"/>
          </a:xfrm>
          <a:custGeom>
            <a:avLst/>
            <a:gdLst/>
            <a:ahLst/>
            <a:cxnLst/>
            <a:rect l="l" t="t" r="r" b="b"/>
            <a:pathLst>
              <a:path w="5387975" h="368300">
                <a:moveTo>
                  <a:pt x="76201" y="0"/>
                </a:moveTo>
                <a:lnTo>
                  <a:pt x="5311774" y="0"/>
                </a:lnTo>
                <a:cubicBezTo>
                  <a:pt x="5353859" y="0"/>
                  <a:pt x="5387975" y="34116"/>
                  <a:pt x="5387975" y="76201"/>
                </a:cubicBezTo>
                <a:lnTo>
                  <a:pt x="5387975" y="292099"/>
                </a:lnTo>
                <a:cubicBezTo>
                  <a:pt x="5387975" y="334184"/>
                  <a:pt x="5353859" y="368300"/>
                  <a:pt x="5311774" y="368300"/>
                </a:cubicBezTo>
                <a:lnTo>
                  <a:pt x="76201" y="368300"/>
                </a:lnTo>
                <a:cubicBezTo>
                  <a:pt x="34116" y="368300"/>
                  <a:pt x="0" y="334184"/>
                  <a:pt x="0" y="292099"/>
                </a:cubicBezTo>
                <a:lnTo>
                  <a:pt x="0" y="76201"/>
                </a:lnTo>
                <a:cubicBezTo>
                  <a:pt x="0" y="34145"/>
                  <a:pt x="34145" y="0"/>
                  <a:pt x="76201" y="0"/>
                </a:cubicBezTo>
                <a:close/>
              </a:path>
            </a:pathLst>
          </a:custGeom>
          <a:solidFill>
            <a:srgbClr val="D97706">
              <a:alpha val="20000"/>
            </a:srgbClr>
          </a:solidFill>
          <a:ln w="8467">
            <a:solidFill>
              <a:srgbClr val="D97706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596900" y="5753101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0"/>
                </a:moveTo>
                <a:cubicBezTo>
                  <a:pt x="80576" y="0"/>
                  <a:pt x="84594" y="2411"/>
                  <a:pt x="86678" y="6251"/>
                </a:cubicBezTo>
                <a:lnTo>
                  <a:pt x="150971" y="125313"/>
                </a:lnTo>
                <a:cubicBezTo>
                  <a:pt x="152966" y="129004"/>
                  <a:pt x="152876" y="133469"/>
                  <a:pt x="150733" y="137071"/>
                </a:cubicBezTo>
                <a:cubicBezTo>
                  <a:pt x="148590" y="140672"/>
                  <a:pt x="144691" y="142875"/>
                  <a:pt x="140494" y="142875"/>
                </a:cubicBezTo>
                <a:lnTo>
                  <a:pt x="11906" y="142875"/>
                </a:lnTo>
                <a:cubicBezTo>
                  <a:pt x="7709" y="142875"/>
                  <a:pt x="3840" y="140672"/>
                  <a:pt x="1667" y="137071"/>
                </a:cubicBezTo>
                <a:cubicBezTo>
                  <a:pt x="-506" y="133469"/>
                  <a:pt x="-566" y="129004"/>
                  <a:pt x="1429" y="125313"/>
                </a:cubicBezTo>
                <a:lnTo>
                  <a:pt x="65723" y="6251"/>
                </a:lnTo>
                <a:cubicBezTo>
                  <a:pt x="67806" y="2411"/>
                  <a:pt x="71824" y="0"/>
                  <a:pt x="76200" y="0"/>
                </a:cubicBezTo>
                <a:close/>
                <a:moveTo>
                  <a:pt x="76200" y="50006"/>
                </a:moveTo>
                <a:cubicBezTo>
                  <a:pt x="72241" y="50006"/>
                  <a:pt x="69056" y="53191"/>
                  <a:pt x="69056" y="57150"/>
                </a:cubicBezTo>
                <a:lnTo>
                  <a:pt x="69056" y="90488"/>
                </a:lnTo>
                <a:cubicBezTo>
                  <a:pt x="69056" y="94446"/>
                  <a:pt x="72241" y="97631"/>
                  <a:pt x="76200" y="97631"/>
                </a:cubicBezTo>
                <a:cubicBezTo>
                  <a:pt x="80159" y="97631"/>
                  <a:pt x="83344" y="94446"/>
                  <a:pt x="83344" y="90488"/>
                </a:cubicBezTo>
                <a:lnTo>
                  <a:pt x="83344" y="57150"/>
                </a:lnTo>
                <a:cubicBezTo>
                  <a:pt x="83344" y="53191"/>
                  <a:pt x="80159" y="50006"/>
                  <a:pt x="76200" y="50006"/>
                </a:cubicBezTo>
                <a:close/>
                <a:moveTo>
                  <a:pt x="84147" y="114300"/>
                </a:moveTo>
                <a:cubicBezTo>
                  <a:pt x="84328" y="111350"/>
                  <a:pt x="82857" y="108543"/>
                  <a:pt x="80328" y="107014"/>
                </a:cubicBezTo>
                <a:cubicBezTo>
                  <a:pt x="77799" y="105484"/>
                  <a:pt x="74630" y="105484"/>
                  <a:pt x="72102" y="107014"/>
                </a:cubicBezTo>
                <a:cubicBezTo>
                  <a:pt x="69573" y="108543"/>
                  <a:pt x="68102" y="111350"/>
                  <a:pt x="68282" y="114300"/>
                </a:cubicBezTo>
                <a:cubicBezTo>
                  <a:pt x="68102" y="117250"/>
                  <a:pt x="69573" y="120057"/>
                  <a:pt x="72102" y="121586"/>
                </a:cubicBezTo>
                <a:cubicBezTo>
                  <a:pt x="74630" y="123116"/>
                  <a:pt x="77799" y="123116"/>
                  <a:pt x="80328" y="121586"/>
                </a:cubicBezTo>
                <a:cubicBezTo>
                  <a:pt x="82857" y="120057"/>
                  <a:pt x="84328" y="117250"/>
                  <a:pt x="84147" y="114300"/>
                </a:cubicBezTo>
                <a:close/>
              </a:path>
            </a:pathLst>
          </a:custGeom>
          <a:solidFill>
            <a:srgbClr val="D97706"/>
          </a:solidFill>
        </p:spPr>
      </p:sp>
      <p:sp>
        <p:nvSpPr>
          <p:cNvPr id="33" name="Text 31"/>
          <p:cNvSpPr/>
          <p:nvPr/>
        </p:nvSpPr>
        <p:spPr>
          <a:xfrm>
            <a:off x="825500" y="5734051"/>
            <a:ext cx="5057775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案例：</a:t>
            </a: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 2024年LinkedIn因AI隐私违规被罚 </a:t>
            </a:r>
            <a:r>
              <a:rPr lang="en-US" sz="1200" b="1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3.1亿欧元</a:t>
            </a:r>
            <a:endParaRPr lang="en-US" sz="1200" b="1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6156325" y="917575"/>
            <a:ext cx="5654675" cy="1968500"/>
          </a:xfrm>
          <a:custGeom>
            <a:avLst/>
            <a:gdLst/>
            <a:ahLst/>
            <a:cxnLst/>
            <a:rect l="l" t="t" r="r" b="b"/>
            <a:pathLst>
              <a:path w="5654675" h="1968500">
                <a:moveTo>
                  <a:pt x="114291" y="0"/>
                </a:moveTo>
                <a:lnTo>
                  <a:pt x="5540384" y="0"/>
                </a:lnTo>
                <a:cubicBezTo>
                  <a:pt x="5603505" y="0"/>
                  <a:pt x="5654675" y="51170"/>
                  <a:pt x="5654675" y="114291"/>
                </a:cubicBezTo>
                <a:lnTo>
                  <a:pt x="5654675" y="1854209"/>
                </a:lnTo>
                <a:cubicBezTo>
                  <a:pt x="5654675" y="1917330"/>
                  <a:pt x="5603505" y="1968500"/>
                  <a:pt x="5540384" y="1968500"/>
                </a:cubicBezTo>
                <a:lnTo>
                  <a:pt x="114291" y="1968500"/>
                </a:lnTo>
                <a:cubicBezTo>
                  <a:pt x="51170" y="1968500"/>
                  <a:pt x="0" y="1917330"/>
                  <a:pt x="0" y="1854209"/>
                </a:cubicBezTo>
                <a:lnTo>
                  <a:pt x="0" y="114291"/>
                </a:lnTo>
                <a:cubicBezTo>
                  <a:pt x="0" y="51170"/>
                  <a:pt x="51170" y="0"/>
                  <a:pt x="114291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5F9EAC">
                  <a:alpha val="5000"/>
                </a:srgbClr>
              </a:gs>
            </a:gsLst>
            <a:lin ang="2700000" scaled="1"/>
          </a:gra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230938" y="1035051"/>
            <a:ext cx="55054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大模型训练数据规模爆发式增长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pic>
        <p:nvPicPr>
          <p:cNvPr id="36" name="Image 0" descr="https://kimi-img.moonshot.cn/pub/slides/26-02-19-13:24:19-d6b9t0vf2en3ut8v7o60.png"/>
          <p:cNvPicPr>
            <a:picLocks noChangeAspect="1"/>
          </p:cNvPicPr>
          <p:nvPr/>
        </p:nvPicPr>
        <p:blipFill>
          <a:blip r:embed="rId1"/>
          <a:srcRect t="29" b="29"/>
          <a:stretch>
            <a:fillRect/>
          </a:stretch>
        </p:blipFill>
        <p:spPr>
          <a:xfrm>
            <a:off x="6273800" y="1339851"/>
            <a:ext cx="5419725" cy="1428750"/>
          </a:xfrm>
          <a:prstGeom prst="roundRect">
            <a:avLst>
              <a:gd name="adj" fmla="val 0"/>
            </a:avLst>
          </a:prstGeom>
        </p:spPr>
      </p:pic>
      <p:sp>
        <p:nvSpPr>
          <p:cNvPr id="37" name="Shape 34"/>
          <p:cNvSpPr/>
          <p:nvPr/>
        </p:nvSpPr>
        <p:spPr>
          <a:xfrm>
            <a:off x="6172200" y="2965452"/>
            <a:ext cx="5638800" cy="2400300"/>
          </a:xfrm>
          <a:custGeom>
            <a:avLst/>
            <a:gdLst/>
            <a:ahLst/>
            <a:cxnLst/>
            <a:rect l="l" t="t" r="r" b="b"/>
            <a:pathLst>
              <a:path w="5638800" h="2400300">
                <a:moveTo>
                  <a:pt x="38100" y="0"/>
                </a:moveTo>
                <a:lnTo>
                  <a:pt x="5524498" y="0"/>
                </a:lnTo>
                <a:cubicBezTo>
                  <a:pt x="5587583" y="0"/>
                  <a:pt x="5638800" y="51217"/>
                  <a:pt x="5638800" y="114302"/>
                </a:cubicBezTo>
                <a:lnTo>
                  <a:pt x="5638800" y="2285998"/>
                </a:lnTo>
                <a:cubicBezTo>
                  <a:pt x="5638800" y="2349083"/>
                  <a:pt x="5587583" y="2400300"/>
                  <a:pt x="5524498" y="2400300"/>
                </a:cubicBezTo>
                <a:lnTo>
                  <a:pt x="38100" y="2400300"/>
                </a:lnTo>
                <a:cubicBezTo>
                  <a:pt x="17072" y="2400300"/>
                  <a:pt x="0" y="2383228"/>
                  <a:pt x="0" y="2362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4A5568">
              <a:alpha val="20000"/>
            </a:srgbClr>
          </a:solidFill>
        </p:spPr>
      </p:sp>
      <p:sp>
        <p:nvSpPr>
          <p:cNvPr id="38" name="Shape 35"/>
          <p:cNvSpPr/>
          <p:nvPr/>
        </p:nvSpPr>
        <p:spPr>
          <a:xfrm>
            <a:off x="6172200" y="2965452"/>
            <a:ext cx="38100" cy="2400300"/>
          </a:xfrm>
          <a:custGeom>
            <a:avLst/>
            <a:gdLst/>
            <a:ahLst/>
            <a:cxnLst/>
            <a:rect l="l" t="t" r="r" b="b"/>
            <a:pathLst>
              <a:path w="38100" h="2400300">
                <a:moveTo>
                  <a:pt x="38100" y="0"/>
                </a:moveTo>
                <a:lnTo>
                  <a:pt x="38100" y="0"/>
                </a:lnTo>
                <a:lnTo>
                  <a:pt x="38100" y="2400300"/>
                </a:lnTo>
                <a:lnTo>
                  <a:pt x="38100" y="2400300"/>
                </a:lnTo>
                <a:cubicBezTo>
                  <a:pt x="17072" y="2400300"/>
                  <a:pt x="0" y="2383228"/>
                  <a:pt x="0" y="23622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39" name="Shape 36"/>
          <p:cNvSpPr/>
          <p:nvPr/>
        </p:nvSpPr>
        <p:spPr>
          <a:xfrm>
            <a:off x="6329363" y="3127377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85725" y="171450"/>
                </a:moveTo>
                <a:cubicBezTo>
                  <a:pt x="133038" y="171450"/>
                  <a:pt x="171450" y="133038"/>
                  <a:pt x="171450" y="85725"/>
                </a:cubicBezTo>
                <a:cubicBezTo>
                  <a:pt x="171450" y="38412"/>
                  <a:pt x="133038" y="0"/>
                  <a:pt x="85725" y="0"/>
                </a:cubicBezTo>
                <a:cubicBezTo>
                  <a:pt x="38412" y="0"/>
                  <a:pt x="0" y="38412"/>
                  <a:pt x="0" y="85725"/>
                </a:cubicBezTo>
                <a:cubicBezTo>
                  <a:pt x="0" y="133038"/>
                  <a:pt x="38412" y="171450"/>
                  <a:pt x="85725" y="171450"/>
                </a:cubicBezTo>
                <a:close/>
                <a:moveTo>
                  <a:pt x="113987" y="71225"/>
                </a:moveTo>
                <a:lnTo>
                  <a:pt x="87198" y="114088"/>
                </a:lnTo>
                <a:cubicBezTo>
                  <a:pt x="85792" y="116332"/>
                  <a:pt x="83381" y="117738"/>
                  <a:pt x="80736" y="117872"/>
                </a:cubicBezTo>
                <a:cubicBezTo>
                  <a:pt x="78090" y="118006"/>
                  <a:pt x="75545" y="116800"/>
                  <a:pt x="73971" y="114657"/>
                </a:cubicBezTo>
                <a:lnTo>
                  <a:pt x="57898" y="93226"/>
                </a:lnTo>
                <a:cubicBezTo>
                  <a:pt x="55219" y="89676"/>
                  <a:pt x="55956" y="84653"/>
                  <a:pt x="59505" y="81975"/>
                </a:cubicBezTo>
                <a:cubicBezTo>
                  <a:pt x="63055" y="79296"/>
                  <a:pt x="68078" y="80032"/>
                  <a:pt x="70757" y="83582"/>
                </a:cubicBezTo>
                <a:lnTo>
                  <a:pt x="79798" y="95637"/>
                </a:lnTo>
                <a:lnTo>
                  <a:pt x="100359" y="62720"/>
                </a:lnTo>
                <a:cubicBezTo>
                  <a:pt x="102703" y="58969"/>
                  <a:pt x="107659" y="57797"/>
                  <a:pt x="111443" y="60175"/>
                </a:cubicBezTo>
                <a:cubicBezTo>
                  <a:pt x="115226" y="62552"/>
                  <a:pt x="116365" y="67475"/>
                  <a:pt x="113987" y="71259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0" name="Text 37"/>
          <p:cNvSpPr/>
          <p:nvPr/>
        </p:nvSpPr>
        <p:spPr>
          <a:xfrm>
            <a:off x="6524625" y="3079752"/>
            <a:ext cx="52578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b="1" dirty="0">
                <a:solidFill>
                  <a:schemeClr val="tx1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数据质量要求</a:t>
            </a:r>
            <a:endParaRPr lang="en-US" sz="1350" b="1" dirty="0">
              <a:solidFill>
                <a:schemeClr val="tx1"/>
              </a:solidFill>
              <a:latin typeface="Alimama ShuHeiTi" pitchFamily="34" charset="-122"/>
              <a:ea typeface="Alimama ShuHeiTi" pitchFamily="34" charset="-122"/>
              <a:cs typeface="Alimama ShuHeiTi" pitchFamily="34" charset="-120"/>
            </a:endParaRPr>
          </a:p>
        </p:txBody>
      </p:sp>
      <p:sp>
        <p:nvSpPr>
          <p:cNvPr id="41" name="Shape 38"/>
          <p:cNvSpPr/>
          <p:nvPr/>
        </p:nvSpPr>
        <p:spPr>
          <a:xfrm>
            <a:off x="6305550" y="34036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2" name="Text 39"/>
          <p:cNvSpPr/>
          <p:nvPr/>
        </p:nvSpPr>
        <p:spPr>
          <a:xfrm>
            <a:off x="6276975" y="3403602"/>
            <a:ext cx="247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</a:t>
            </a:r>
            <a:endParaRPr lang="en-US" sz="1600" dirty="0"/>
          </a:p>
        </p:txBody>
      </p:sp>
      <p:sp>
        <p:nvSpPr>
          <p:cNvPr id="43" name="Text 40"/>
          <p:cNvSpPr/>
          <p:nvPr/>
        </p:nvSpPr>
        <p:spPr>
          <a:xfrm>
            <a:off x="6572250" y="3384552"/>
            <a:ext cx="2819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准确性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Text 41"/>
          <p:cNvSpPr/>
          <p:nvPr/>
        </p:nvSpPr>
        <p:spPr>
          <a:xfrm>
            <a:off x="6572250" y="3613152"/>
            <a:ext cx="28194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数据必须真实可靠，错误数据会误导模型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Shape 42"/>
          <p:cNvSpPr/>
          <p:nvPr/>
        </p:nvSpPr>
        <p:spPr>
          <a:xfrm>
            <a:off x="6305550" y="387985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46" name="Text 43"/>
          <p:cNvSpPr/>
          <p:nvPr/>
        </p:nvSpPr>
        <p:spPr>
          <a:xfrm>
            <a:off x="6276975" y="3879852"/>
            <a:ext cx="247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</a:t>
            </a:r>
            <a:endParaRPr lang="en-US" sz="1600" dirty="0"/>
          </a:p>
        </p:txBody>
      </p:sp>
      <p:sp>
        <p:nvSpPr>
          <p:cNvPr id="47" name="Text 44"/>
          <p:cNvSpPr/>
          <p:nvPr/>
        </p:nvSpPr>
        <p:spPr>
          <a:xfrm>
            <a:off x="6572250" y="3860802"/>
            <a:ext cx="1905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一致性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8" name="Text 45"/>
          <p:cNvSpPr/>
          <p:nvPr/>
        </p:nvSpPr>
        <p:spPr>
          <a:xfrm>
            <a:off x="6572250" y="4089402"/>
            <a:ext cx="19050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数据格式、标注标准需统一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9" name="Shape 46"/>
          <p:cNvSpPr/>
          <p:nvPr/>
        </p:nvSpPr>
        <p:spPr>
          <a:xfrm>
            <a:off x="6305550" y="435610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0" name="Text 47"/>
          <p:cNvSpPr/>
          <p:nvPr/>
        </p:nvSpPr>
        <p:spPr>
          <a:xfrm>
            <a:off x="6276975" y="4356102"/>
            <a:ext cx="247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</a:t>
            </a:r>
            <a:endParaRPr lang="en-US" sz="1600" dirty="0"/>
          </a:p>
        </p:txBody>
      </p:sp>
      <p:sp>
        <p:nvSpPr>
          <p:cNvPr id="51" name="Text 48"/>
          <p:cNvSpPr/>
          <p:nvPr/>
        </p:nvSpPr>
        <p:spPr>
          <a:xfrm>
            <a:off x="6572250" y="4337052"/>
            <a:ext cx="2209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完整性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2" name="Text 49"/>
          <p:cNvSpPr/>
          <p:nvPr/>
        </p:nvSpPr>
        <p:spPr>
          <a:xfrm>
            <a:off x="6572250" y="4565652"/>
            <a:ext cx="22098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避免缺失值，确保样本覆盖全面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Shape 50"/>
          <p:cNvSpPr/>
          <p:nvPr/>
        </p:nvSpPr>
        <p:spPr>
          <a:xfrm>
            <a:off x="6305550" y="4832352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lnTo>
                  <a:pt x="95250" y="0"/>
                </a:lnTo>
                <a:cubicBezTo>
                  <a:pt x="147820" y="0"/>
                  <a:pt x="190500" y="42680"/>
                  <a:pt x="190500" y="95250"/>
                </a:cubicBezTo>
                <a:lnTo>
                  <a:pt x="190500" y="95250"/>
                </a:lnTo>
                <a:cubicBezTo>
                  <a:pt x="190500" y="147820"/>
                  <a:pt x="147820" y="190500"/>
                  <a:pt x="95250" y="190500"/>
                </a:cubicBezTo>
                <a:lnTo>
                  <a:pt x="95250" y="190500"/>
                </a:lnTo>
                <a:cubicBezTo>
                  <a:pt x="42680" y="190500"/>
                  <a:pt x="0" y="147820"/>
                  <a:pt x="0" y="95250"/>
                </a:cubicBezTo>
                <a:lnTo>
                  <a:pt x="0" y="95250"/>
                </a:lnTo>
                <a:cubicBezTo>
                  <a:pt x="0" y="42680"/>
                  <a:pt x="42680" y="0"/>
                  <a:pt x="95250" y="0"/>
                </a:cubicBezTo>
                <a:close/>
              </a:path>
            </a:pathLst>
          </a:custGeom>
          <a:solidFill>
            <a:srgbClr val="5F9EAC"/>
          </a:solidFill>
        </p:spPr>
      </p:sp>
      <p:sp>
        <p:nvSpPr>
          <p:cNvPr id="54" name="Text 51"/>
          <p:cNvSpPr/>
          <p:nvPr/>
        </p:nvSpPr>
        <p:spPr>
          <a:xfrm>
            <a:off x="6276975" y="4832352"/>
            <a:ext cx="247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900" b="1" dirty="0">
                <a:solidFill>
                  <a:srgbClr val="FFFFF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</a:t>
            </a:r>
            <a:endParaRPr lang="en-US" sz="1600" dirty="0"/>
          </a:p>
        </p:txBody>
      </p:sp>
      <p:sp>
        <p:nvSpPr>
          <p:cNvPr id="55" name="Text 52"/>
          <p:cNvSpPr/>
          <p:nvPr/>
        </p:nvSpPr>
        <p:spPr>
          <a:xfrm>
            <a:off x="6572250" y="4813302"/>
            <a:ext cx="2057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多样性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6" name="Text 53"/>
          <p:cNvSpPr/>
          <p:nvPr/>
        </p:nvSpPr>
        <p:spPr>
          <a:xfrm>
            <a:off x="6572250" y="5041902"/>
            <a:ext cx="2057400" cy="2095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覆盖不同场景，防止模型偏见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7" name="Shape 54"/>
          <p:cNvSpPr/>
          <p:nvPr/>
        </p:nvSpPr>
        <p:spPr>
          <a:xfrm>
            <a:off x="6156325" y="5445127"/>
            <a:ext cx="5654675" cy="692150"/>
          </a:xfrm>
          <a:custGeom>
            <a:avLst/>
            <a:gdLst/>
            <a:ahLst/>
            <a:cxnLst/>
            <a:rect l="l" t="t" r="r" b="b"/>
            <a:pathLst>
              <a:path w="5654675" h="692150">
                <a:moveTo>
                  <a:pt x="114302" y="0"/>
                </a:moveTo>
                <a:lnTo>
                  <a:pt x="5540373" y="0"/>
                </a:lnTo>
                <a:cubicBezTo>
                  <a:pt x="5603500" y="0"/>
                  <a:pt x="5654675" y="51175"/>
                  <a:pt x="5654675" y="114302"/>
                </a:cubicBezTo>
                <a:lnTo>
                  <a:pt x="5654675" y="577848"/>
                </a:lnTo>
                <a:cubicBezTo>
                  <a:pt x="5654675" y="640975"/>
                  <a:pt x="5603500" y="692150"/>
                  <a:pt x="5540373" y="692150"/>
                </a:cubicBezTo>
                <a:lnTo>
                  <a:pt x="114302" y="692150"/>
                </a:lnTo>
                <a:cubicBezTo>
                  <a:pt x="51175" y="692150"/>
                  <a:pt x="0" y="640975"/>
                  <a:pt x="0" y="57784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gradFill flip="none" rotWithShape="1">
            <a:gsLst>
              <a:gs pos="0">
                <a:srgbClr val="5F9EAC">
                  <a:alpha val="20000"/>
                </a:srgbClr>
              </a:gs>
              <a:gs pos="100000">
                <a:srgbClr val="D97706">
                  <a:alpha val="20000"/>
                </a:srgbClr>
              </a:gs>
            </a:gsLst>
            <a:lin ang="0" scaled="1"/>
          </a:gradFill>
          <a:ln w="8467">
            <a:solidFill>
              <a:srgbClr val="5F9EAC">
                <a:alpha val="30196"/>
              </a:srgbClr>
            </a:solidFill>
            <a:prstDash val="solid"/>
          </a:ln>
        </p:spPr>
      </p:sp>
      <p:sp>
        <p:nvSpPr>
          <p:cNvPr id="58" name="Text 55"/>
          <p:cNvSpPr/>
          <p:nvPr/>
        </p:nvSpPr>
        <p:spPr>
          <a:xfrm>
            <a:off x="6355160" y="5524500"/>
            <a:ext cx="14859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17282TB</a:t>
            </a:r>
            <a:endParaRPr lang="en-US" sz="1600" dirty="0"/>
          </a:p>
        </p:txBody>
      </p:sp>
      <p:sp>
        <p:nvSpPr>
          <p:cNvPr id="59" name="Text 56"/>
          <p:cNvSpPr/>
          <p:nvPr/>
        </p:nvSpPr>
        <p:spPr>
          <a:xfrm>
            <a:off x="6374210" y="5829300"/>
            <a:ext cx="1447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国家级标注基地数据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Shape 57"/>
          <p:cNvSpPr/>
          <p:nvPr/>
        </p:nvSpPr>
        <p:spPr>
          <a:xfrm>
            <a:off x="8137128" y="5600700"/>
            <a:ext cx="9525" cy="381000"/>
          </a:xfrm>
          <a:custGeom>
            <a:avLst/>
            <a:gdLst/>
            <a:ahLst/>
            <a:cxnLst/>
            <a:rect l="l" t="t" r="r" b="b"/>
            <a:pathLst>
              <a:path w="9525" h="381000">
                <a:moveTo>
                  <a:pt x="0" y="0"/>
                </a:moveTo>
                <a:lnTo>
                  <a:pt x="9525" y="0"/>
                </a:lnTo>
                <a:lnTo>
                  <a:pt x="9525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50196"/>
            </a:srgbClr>
          </a:solidFill>
        </p:spPr>
      </p:sp>
      <p:sp>
        <p:nvSpPr>
          <p:cNvPr id="61" name="Text 58"/>
          <p:cNvSpPr/>
          <p:nvPr/>
        </p:nvSpPr>
        <p:spPr>
          <a:xfrm>
            <a:off x="8442722" y="5524500"/>
            <a:ext cx="102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D97706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83亿元</a:t>
            </a:r>
            <a:endParaRPr lang="en-US" sz="1600" dirty="0"/>
          </a:p>
        </p:txBody>
      </p:sp>
      <p:sp>
        <p:nvSpPr>
          <p:cNvPr id="62" name="Text 59"/>
          <p:cNvSpPr/>
          <p:nvPr/>
        </p:nvSpPr>
        <p:spPr>
          <a:xfrm>
            <a:off x="8461772" y="5829300"/>
            <a:ext cx="9906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带动产值规模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3" name="Shape 60"/>
          <p:cNvSpPr/>
          <p:nvPr/>
        </p:nvSpPr>
        <p:spPr>
          <a:xfrm>
            <a:off x="9767491" y="5600700"/>
            <a:ext cx="9525" cy="381000"/>
          </a:xfrm>
          <a:custGeom>
            <a:avLst/>
            <a:gdLst/>
            <a:ahLst/>
            <a:cxnLst/>
            <a:rect l="l" t="t" r="r" b="b"/>
            <a:pathLst>
              <a:path w="9525" h="381000">
                <a:moveTo>
                  <a:pt x="0" y="0"/>
                </a:moveTo>
                <a:lnTo>
                  <a:pt x="9525" y="0"/>
                </a:lnTo>
                <a:lnTo>
                  <a:pt x="9525" y="381000"/>
                </a:lnTo>
                <a:lnTo>
                  <a:pt x="0" y="381000"/>
                </a:lnTo>
                <a:lnTo>
                  <a:pt x="0" y="0"/>
                </a:lnTo>
                <a:close/>
              </a:path>
            </a:pathLst>
          </a:custGeom>
          <a:solidFill>
            <a:srgbClr val="4A5568">
              <a:alpha val="50196"/>
            </a:srgbClr>
          </a:solidFill>
        </p:spPr>
      </p:sp>
      <p:sp>
        <p:nvSpPr>
          <p:cNvPr id="64" name="Text 61"/>
          <p:cNvSpPr/>
          <p:nvPr/>
        </p:nvSpPr>
        <p:spPr>
          <a:xfrm>
            <a:off x="10073085" y="5524500"/>
            <a:ext cx="1533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rgbClr val="5F9EAC"/>
                </a:solidFill>
                <a:latin typeface="Alimama ShuHeiTi" pitchFamily="34" charset="-122"/>
                <a:ea typeface="Alimama ShuHeiTi" pitchFamily="34" charset="-122"/>
                <a:cs typeface="Alimama ShuHeiTi" pitchFamily="34" charset="-120"/>
              </a:rPr>
              <a:t>20万亿</a:t>
            </a:r>
            <a:endParaRPr lang="en-US" sz="1600" dirty="0"/>
          </a:p>
        </p:txBody>
      </p:sp>
      <p:sp>
        <p:nvSpPr>
          <p:cNvPr id="65" name="Text 62"/>
          <p:cNvSpPr/>
          <p:nvPr/>
        </p:nvSpPr>
        <p:spPr>
          <a:xfrm>
            <a:off x="10092135" y="5829300"/>
            <a:ext cx="14954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Qwen2.5Max tokens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pic>
        <p:nvPicPr>
          <p:cNvPr id="68" name="图片 67" descr="DJI_0115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l="1595" t="21563" r="8206" b="10057"/>
          <a:stretch>
            <a:fillRect/>
          </a:stretch>
        </p:blipFill>
        <p:spPr>
          <a:xfrm>
            <a:off x="7703820" y="-152400"/>
            <a:ext cx="4488180" cy="1397000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69" name="Freeform 20"/>
          <p:cNvSpPr>
            <a:spLocks noEditPoints="1"/>
          </p:cNvSpPr>
          <p:nvPr userDrawn="1"/>
        </p:nvSpPr>
        <p:spPr bwMode="auto">
          <a:xfrm>
            <a:off x="1983105" y="285750"/>
            <a:ext cx="2934970" cy="550545"/>
          </a:xfrm>
          <a:custGeom>
            <a:avLst/>
            <a:gdLst>
              <a:gd name="T0" fmla="*/ 3168 w 6720"/>
              <a:gd name="T1" fmla="*/ 427 h 1160"/>
              <a:gd name="T2" fmla="*/ 3560 w 6720"/>
              <a:gd name="T3" fmla="*/ 206 h 1160"/>
              <a:gd name="T4" fmla="*/ 3444 w 6720"/>
              <a:gd name="T5" fmla="*/ 372 h 1160"/>
              <a:gd name="T6" fmla="*/ 2730 w 6720"/>
              <a:gd name="T7" fmla="*/ 350 h 1160"/>
              <a:gd name="T8" fmla="*/ 2721 w 6720"/>
              <a:gd name="T9" fmla="*/ 101 h 1160"/>
              <a:gd name="T10" fmla="*/ 2912 w 6720"/>
              <a:gd name="T11" fmla="*/ 104 h 1160"/>
              <a:gd name="T12" fmla="*/ 2879 w 6720"/>
              <a:gd name="T13" fmla="*/ 139 h 1160"/>
              <a:gd name="T14" fmla="*/ 2068 w 6720"/>
              <a:gd name="T15" fmla="*/ 163 h 1160"/>
              <a:gd name="T16" fmla="*/ 2169 w 6720"/>
              <a:gd name="T17" fmla="*/ 469 h 1160"/>
              <a:gd name="T18" fmla="*/ 2188 w 6720"/>
              <a:gd name="T19" fmla="*/ 410 h 1160"/>
              <a:gd name="T20" fmla="*/ 2296 w 6720"/>
              <a:gd name="T21" fmla="*/ 395 h 1160"/>
              <a:gd name="T22" fmla="*/ 2157 w 6720"/>
              <a:gd name="T23" fmla="*/ 274 h 1160"/>
              <a:gd name="T24" fmla="*/ 1717 w 6720"/>
              <a:gd name="T25" fmla="*/ 514 h 1160"/>
              <a:gd name="T26" fmla="*/ 1399 w 6720"/>
              <a:gd name="T27" fmla="*/ 250 h 1160"/>
              <a:gd name="T28" fmla="*/ 1462 w 6720"/>
              <a:gd name="T29" fmla="*/ 34 h 1160"/>
              <a:gd name="T30" fmla="*/ 851 w 6720"/>
              <a:gd name="T31" fmla="*/ 18 h 1160"/>
              <a:gd name="T32" fmla="*/ 865 w 6720"/>
              <a:gd name="T33" fmla="*/ 323 h 1160"/>
              <a:gd name="T34" fmla="*/ 1087 w 6720"/>
              <a:gd name="T35" fmla="*/ 461 h 1160"/>
              <a:gd name="T36" fmla="*/ 934 w 6720"/>
              <a:gd name="T37" fmla="*/ 64 h 1160"/>
              <a:gd name="T38" fmla="*/ 162 w 6720"/>
              <a:gd name="T39" fmla="*/ 84 h 1160"/>
              <a:gd name="T40" fmla="*/ 209 w 6720"/>
              <a:gd name="T41" fmla="*/ 345 h 1160"/>
              <a:gd name="T42" fmla="*/ 268 w 6720"/>
              <a:gd name="T43" fmla="*/ 497 h 1160"/>
              <a:gd name="T44" fmla="*/ 384 w 6720"/>
              <a:gd name="T45" fmla="*/ 317 h 1160"/>
              <a:gd name="T46" fmla="*/ 369 w 6720"/>
              <a:gd name="T47" fmla="*/ 203 h 1160"/>
              <a:gd name="T48" fmla="*/ 204 w 6720"/>
              <a:gd name="T49" fmla="*/ 308 h 1160"/>
              <a:gd name="T50" fmla="*/ 4686 w 6720"/>
              <a:gd name="T51" fmla="*/ 21 h 1160"/>
              <a:gd name="T52" fmla="*/ 4837 w 6720"/>
              <a:gd name="T53" fmla="*/ 142 h 1160"/>
              <a:gd name="T54" fmla="*/ 4443 w 6720"/>
              <a:gd name="T55" fmla="*/ 226 h 1160"/>
              <a:gd name="T56" fmla="*/ 4739 w 6720"/>
              <a:gd name="T57" fmla="*/ 316 h 1160"/>
              <a:gd name="T58" fmla="*/ 4714 w 6720"/>
              <a:gd name="T59" fmla="*/ 328 h 1160"/>
              <a:gd name="T60" fmla="*/ 4071 w 6720"/>
              <a:gd name="T61" fmla="*/ 83 h 1160"/>
              <a:gd name="T62" fmla="*/ 4179 w 6720"/>
              <a:gd name="T63" fmla="*/ 202 h 1160"/>
              <a:gd name="T64" fmla="*/ 4057 w 6720"/>
              <a:gd name="T65" fmla="*/ 122 h 1160"/>
              <a:gd name="T66" fmla="*/ 4111 w 6720"/>
              <a:gd name="T67" fmla="*/ 298 h 1160"/>
              <a:gd name="T68" fmla="*/ 3894 w 6720"/>
              <a:gd name="T69" fmla="*/ 366 h 1160"/>
              <a:gd name="T70" fmla="*/ 4826 w 6720"/>
              <a:gd name="T71" fmla="*/ 714 h 1160"/>
              <a:gd name="T72" fmla="*/ 4588 w 6720"/>
              <a:gd name="T73" fmla="*/ 712 h 1160"/>
              <a:gd name="T74" fmla="*/ 4562 w 6720"/>
              <a:gd name="T75" fmla="*/ 804 h 1160"/>
              <a:gd name="T76" fmla="*/ 4313 w 6720"/>
              <a:gd name="T77" fmla="*/ 809 h 1160"/>
              <a:gd name="T78" fmla="*/ 4211 w 6720"/>
              <a:gd name="T79" fmla="*/ 806 h 1160"/>
              <a:gd name="T80" fmla="*/ 4065 w 6720"/>
              <a:gd name="T81" fmla="*/ 807 h 1160"/>
              <a:gd name="T82" fmla="*/ 3815 w 6720"/>
              <a:gd name="T83" fmla="*/ 722 h 1160"/>
              <a:gd name="T84" fmla="*/ 3812 w 6720"/>
              <a:gd name="T85" fmla="*/ 778 h 1160"/>
              <a:gd name="T86" fmla="*/ 3439 w 6720"/>
              <a:gd name="T87" fmla="*/ 652 h 1160"/>
              <a:gd name="T88" fmla="*/ 3062 w 6720"/>
              <a:gd name="T89" fmla="*/ 709 h 1160"/>
              <a:gd name="T90" fmla="*/ 2911 w 6720"/>
              <a:gd name="T91" fmla="*/ 806 h 1160"/>
              <a:gd name="T92" fmla="*/ 2947 w 6720"/>
              <a:gd name="T93" fmla="*/ 714 h 1160"/>
              <a:gd name="T94" fmla="*/ 2865 w 6720"/>
              <a:gd name="T95" fmla="*/ 798 h 1160"/>
              <a:gd name="T96" fmla="*/ 2607 w 6720"/>
              <a:gd name="T97" fmla="*/ 767 h 1160"/>
              <a:gd name="T98" fmla="*/ 2210 w 6720"/>
              <a:gd name="T99" fmla="*/ 638 h 1160"/>
              <a:gd name="T100" fmla="*/ 2129 w 6720"/>
              <a:gd name="T101" fmla="*/ 790 h 1160"/>
              <a:gd name="T102" fmla="*/ 1925 w 6720"/>
              <a:gd name="T103" fmla="*/ 770 h 1160"/>
              <a:gd name="T104" fmla="*/ 1706 w 6720"/>
              <a:gd name="T105" fmla="*/ 807 h 1160"/>
              <a:gd name="T106" fmla="*/ 1666 w 6720"/>
              <a:gd name="T107" fmla="*/ 803 h 1160"/>
              <a:gd name="T108" fmla="*/ 1499 w 6720"/>
              <a:gd name="T109" fmla="*/ 722 h 1160"/>
              <a:gd name="T110" fmla="*/ 1188 w 6720"/>
              <a:gd name="T111" fmla="*/ 644 h 1160"/>
              <a:gd name="T112" fmla="*/ 1018 w 6720"/>
              <a:gd name="T113" fmla="*/ 766 h 1160"/>
              <a:gd name="T114" fmla="*/ 963 w 6720"/>
              <a:gd name="T115" fmla="*/ 838 h 1160"/>
              <a:gd name="T116" fmla="*/ 651 w 6720"/>
              <a:gd name="T117" fmla="*/ 807 h 1160"/>
              <a:gd name="T118" fmla="*/ 526 w 6720"/>
              <a:gd name="T119" fmla="*/ 817 h 1160"/>
              <a:gd name="T120" fmla="*/ 574 w 6720"/>
              <a:gd name="T121" fmla="*/ 730 h 1160"/>
              <a:gd name="T122" fmla="*/ 336 w 6720"/>
              <a:gd name="T123" fmla="*/ 712 h 1160"/>
              <a:gd name="T124" fmla="*/ 217 w 6720"/>
              <a:gd name="T125" fmla="*/ 717 h 116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6720" h="1160">
                <a:moveTo>
                  <a:pt x="4464" y="119"/>
                </a:moveTo>
                <a:lnTo>
                  <a:pt x="4464" y="123"/>
                </a:lnTo>
                <a:lnTo>
                  <a:pt x="4466" y="125"/>
                </a:lnTo>
                <a:lnTo>
                  <a:pt x="4468" y="128"/>
                </a:lnTo>
                <a:lnTo>
                  <a:pt x="4473" y="139"/>
                </a:lnTo>
                <a:lnTo>
                  <a:pt x="4481" y="149"/>
                </a:lnTo>
                <a:lnTo>
                  <a:pt x="4488" y="158"/>
                </a:lnTo>
                <a:lnTo>
                  <a:pt x="4496" y="167"/>
                </a:lnTo>
                <a:lnTo>
                  <a:pt x="4494" y="171"/>
                </a:lnTo>
                <a:lnTo>
                  <a:pt x="4496" y="175"/>
                </a:lnTo>
                <a:lnTo>
                  <a:pt x="4496" y="208"/>
                </a:lnTo>
                <a:lnTo>
                  <a:pt x="4497" y="242"/>
                </a:lnTo>
                <a:lnTo>
                  <a:pt x="4497" y="273"/>
                </a:lnTo>
                <a:lnTo>
                  <a:pt x="4497" y="309"/>
                </a:lnTo>
                <a:lnTo>
                  <a:pt x="4497" y="310"/>
                </a:lnTo>
                <a:lnTo>
                  <a:pt x="4497" y="312"/>
                </a:lnTo>
                <a:lnTo>
                  <a:pt x="4497" y="316"/>
                </a:lnTo>
                <a:lnTo>
                  <a:pt x="4497" y="318"/>
                </a:lnTo>
                <a:lnTo>
                  <a:pt x="4497" y="322"/>
                </a:lnTo>
                <a:lnTo>
                  <a:pt x="4497" y="325"/>
                </a:lnTo>
                <a:lnTo>
                  <a:pt x="4497" y="327"/>
                </a:lnTo>
                <a:lnTo>
                  <a:pt x="4497" y="329"/>
                </a:lnTo>
                <a:lnTo>
                  <a:pt x="4496" y="333"/>
                </a:lnTo>
                <a:lnTo>
                  <a:pt x="4496" y="336"/>
                </a:lnTo>
                <a:lnTo>
                  <a:pt x="4496" y="338"/>
                </a:lnTo>
                <a:lnTo>
                  <a:pt x="4496" y="340"/>
                </a:lnTo>
                <a:lnTo>
                  <a:pt x="4484" y="342"/>
                </a:lnTo>
                <a:lnTo>
                  <a:pt x="4473" y="346"/>
                </a:lnTo>
                <a:lnTo>
                  <a:pt x="4464" y="349"/>
                </a:lnTo>
                <a:lnTo>
                  <a:pt x="4455" y="353"/>
                </a:lnTo>
                <a:lnTo>
                  <a:pt x="4449" y="355"/>
                </a:lnTo>
                <a:lnTo>
                  <a:pt x="4447" y="355"/>
                </a:lnTo>
                <a:lnTo>
                  <a:pt x="4445" y="357"/>
                </a:lnTo>
                <a:lnTo>
                  <a:pt x="4442" y="357"/>
                </a:lnTo>
                <a:lnTo>
                  <a:pt x="4438" y="359"/>
                </a:lnTo>
                <a:lnTo>
                  <a:pt x="4429" y="362"/>
                </a:lnTo>
                <a:lnTo>
                  <a:pt x="4427" y="364"/>
                </a:lnTo>
                <a:lnTo>
                  <a:pt x="4423" y="364"/>
                </a:lnTo>
                <a:lnTo>
                  <a:pt x="4417" y="366"/>
                </a:lnTo>
                <a:lnTo>
                  <a:pt x="4416" y="366"/>
                </a:lnTo>
                <a:lnTo>
                  <a:pt x="4412" y="366"/>
                </a:lnTo>
                <a:lnTo>
                  <a:pt x="4410" y="366"/>
                </a:lnTo>
                <a:lnTo>
                  <a:pt x="4408" y="366"/>
                </a:lnTo>
                <a:lnTo>
                  <a:pt x="4406" y="364"/>
                </a:lnTo>
                <a:lnTo>
                  <a:pt x="4406" y="361"/>
                </a:lnTo>
                <a:lnTo>
                  <a:pt x="4408" y="357"/>
                </a:lnTo>
                <a:lnTo>
                  <a:pt x="4408" y="355"/>
                </a:lnTo>
                <a:lnTo>
                  <a:pt x="4408" y="353"/>
                </a:lnTo>
                <a:lnTo>
                  <a:pt x="4408" y="351"/>
                </a:lnTo>
                <a:lnTo>
                  <a:pt x="4408" y="349"/>
                </a:lnTo>
                <a:lnTo>
                  <a:pt x="4408" y="346"/>
                </a:lnTo>
                <a:lnTo>
                  <a:pt x="4408" y="342"/>
                </a:lnTo>
                <a:lnTo>
                  <a:pt x="4406" y="338"/>
                </a:lnTo>
                <a:lnTo>
                  <a:pt x="4406" y="335"/>
                </a:lnTo>
                <a:lnTo>
                  <a:pt x="4406" y="333"/>
                </a:lnTo>
                <a:lnTo>
                  <a:pt x="4406" y="331"/>
                </a:lnTo>
                <a:lnTo>
                  <a:pt x="4406" y="325"/>
                </a:lnTo>
                <a:lnTo>
                  <a:pt x="4406" y="322"/>
                </a:lnTo>
                <a:lnTo>
                  <a:pt x="4404" y="320"/>
                </a:lnTo>
                <a:lnTo>
                  <a:pt x="4404" y="316"/>
                </a:lnTo>
                <a:lnTo>
                  <a:pt x="4403" y="314"/>
                </a:lnTo>
                <a:lnTo>
                  <a:pt x="4401" y="310"/>
                </a:lnTo>
                <a:lnTo>
                  <a:pt x="4399" y="309"/>
                </a:lnTo>
                <a:lnTo>
                  <a:pt x="4397" y="309"/>
                </a:lnTo>
                <a:lnTo>
                  <a:pt x="4391" y="309"/>
                </a:lnTo>
                <a:lnTo>
                  <a:pt x="4390" y="309"/>
                </a:lnTo>
                <a:lnTo>
                  <a:pt x="4388" y="310"/>
                </a:lnTo>
                <a:lnTo>
                  <a:pt x="4386" y="312"/>
                </a:lnTo>
                <a:lnTo>
                  <a:pt x="4384" y="316"/>
                </a:lnTo>
                <a:lnTo>
                  <a:pt x="4382" y="316"/>
                </a:lnTo>
                <a:lnTo>
                  <a:pt x="4382" y="318"/>
                </a:lnTo>
                <a:lnTo>
                  <a:pt x="4380" y="320"/>
                </a:lnTo>
                <a:lnTo>
                  <a:pt x="4378" y="323"/>
                </a:lnTo>
                <a:lnTo>
                  <a:pt x="4378" y="325"/>
                </a:lnTo>
                <a:lnTo>
                  <a:pt x="4376" y="325"/>
                </a:lnTo>
                <a:lnTo>
                  <a:pt x="4376" y="327"/>
                </a:lnTo>
                <a:lnTo>
                  <a:pt x="4375" y="329"/>
                </a:lnTo>
                <a:lnTo>
                  <a:pt x="4373" y="333"/>
                </a:lnTo>
                <a:lnTo>
                  <a:pt x="4371" y="333"/>
                </a:lnTo>
                <a:lnTo>
                  <a:pt x="4371" y="335"/>
                </a:lnTo>
                <a:lnTo>
                  <a:pt x="4369" y="335"/>
                </a:lnTo>
                <a:lnTo>
                  <a:pt x="4367" y="340"/>
                </a:lnTo>
                <a:lnTo>
                  <a:pt x="4363" y="342"/>
                </a:lnTo>
                <a:lnTo>
                  <a:pt x="4360" y="346"/>
                </a:lnTo>
                <a:lnTo>
                  <a:pt x="4352" y="353"/>
                </a:lnTo>
                <a:lnTo>
                  <a:pt x="4347" y="361"/>
                </a:lnTo>
                <a:lnTo>
                  <a:pt x="4339" y="370"/>
                </a:lnTo>
                <a:lnTo>
                  <a:pt x="4332" y="379"/>
                </a:lnTo>
                <a:lnTo>
                  <a:pt x="4326" y="389"/>
                </a:lnTo>
                <a:lnTo>
                  <a:pt x="4321" y="400"/>
                </a:lnTo>
                <a:lnTo>
                  <a:pt x="4319" y="400"/>
                </a:lnTo>
                <a:lnTo>
                  <a:pt x="4319" y="405"/>
                </a:lnTo>
                <a:lnTo>
                  <a:pt x="4321" y="411"/>
                </a:lnTo>
                <a:lnTo>
                  <a:pt x="4321" y="416"/>
                </a:lnTo>
                <a:lnTo>
                  <a:pt x="4323" y="422"/>
                </a:lnTo>
                <a:lnTo>
                  <a:pt x="4324" y="428"/>
                </a:lnTo>
                <a:lnTo>
                  <a:pt x="4326" y="433"/>
                </a:lnTo>
                <a:lnTo>
                  <a:pt x="4328" y="437"/>
                </a:lnTo>
                <a:lnTo>
                  <a:pt x="4332" y="442"/>
                </a:lnTo>
                <a:lnTo>
                  <a:pt x="4334" y="446"/>
                </a:lnTo>
                <a:lnTo>
                  <a:pt x="4337" y="450"/>
                </a:lnTo>
                <a:lnTo>
                  <a:pt x="4339" y="454"/>
                </a:lnTo>
                <a:lnTo>
                  <a:pt x="4343" y="457"/>
                </a:lnTo>
                <a:lnTo>
                  <a:pt x="4347" y="461"/>
                </a:lnTo>
                <a:lnTo>
                  <a:pt x="4350" y="463"/>
                </a:lnTo>
                <a:lnTo>
                  <a:pt x="4354" y="467"/>
                </a:lnTo>
                <a:lnTo>
                  <a:pt x="4360" y="468"/>
                </a:lnTo>
                <a:lnTo>
                  <a:pt x="4362" y="468"/>
                </a:lnTo>
                <a:lnTo>
                  <a:pt x="4365" y="468"/>
                </a:lnTo>
                <a:lnTo>
                  <a:pt x="4367" y="468"/>
                </a:lnTo>
                <a:lnTo>
                  <a:pt x="4369" y="467"/>
                </a:lnTo>
                <a:lnTo>
                  <a:pt x="4373" y="465"/>
                </a:lnTo>
                <a:lnTo>
                  <a:pt x="4375" y="465"/>
                </a:lnTo>
                <a:lnTo>
                  <a:pt x="4376" y="463"/>
                </a:lnTo>
                <a:lnTo>
                  <a:pt x="4376" y="461"/>
                </a:lnTo>
                <a:lnTo>
                  <a:pt x="4378" y="459"/>
                </a:lnTo>
                <a:lnTo>
                  <a:pt x="4390" y="452"/>
                </a:lnTo>
                <a:lnTo>
                  <a:pt x="4393" y="448"/>
                </a:lnTo>
                <a:lnTo>
                  <a:pt x="4399" y="446"/>
                </a:lnTo>
                <a:lnTo>
                  <a:pt x="4408" y="439"/>
                </a:lnTo>
                <a:lnTo>
                  <a:pt x="4417" y="431"/>
                </a:lnTo>
                <a:lnTo>
                  <a:pt x="4429" y="424"/>
                </a:lnTo>
                <a:lnTo>
                  <a:pt x="4438" y="418"/>
                </a:lnTo>
                <a:lnTo>
                  <a:pt x="4456" y="403"/>
                </a:lnTo>
                <a:lnTo>
                  <a:pt x="4456" y="402"/>
                </a:lnTo>
                <a:lnTo>
                  <a:pt x="4458" y="402"/>
                </a:lnTo>
                <a:lnTo>
                  <a:pt x="4462" y="396"/>
                </a:lnTo>
                <a:lnTo>
                  <a:pt x="4466" y="392"/>
                </a:lnTo>
                <a:lnTo>
                  <a:pt x="4469" y="389"/>
                </a:lnTo>
                <a:lnTo>
                  <a:pt x="4473" y="385"/>
                </a:lnTo>
                <a:lnTo>
                  <a:pt x="4479" y="383"/>
                </a:lnTo>
                <a:lnTo>
                  <a:pt x="4484" y="379"/>
                </a:lnTo>
                <a:lnTo>
                  <a:pt x="4490" y="377"/>
                </a:lnTo>
                <a:lnTo>
                  <a:pt x="4496" y="376"/>
                </a:lnTo>
                <a:lnTo>
                  <a:pt x="4496" y="381"/>
                </a:lnTo>
                <a:lnTo>
                  <a:pt x="4497" y="389"/>
                </a:lnTo>
                <a:lnTo>
                  <a:pt x="4496" y="396"/>
                </a:lnTo>
                <a:lnTo>
                  <a:pt x="4496" y="400"/>
                </a:lnTo>
                <a:lnTo>
                  <a:pt x="4496" y="403"/>
                </a:lnTo>
                <a:lnTo>
                  <a:pt x="4494" y="409"/>
                </a:lnTo>
                <a:lnTo>
                  <a:pt x="4492" y="416"/>
                </a:lnTo>
                <a:lnTo>
                  <a:pt x="4488" y="429"/>
                </a:lnTo>
                <a:lnTo>
                  <a:pt x="4486" y="439"/>
                </a:lnTo>
                <a:lnTo>
                  <a:pt x="4483" y="448"/>
                </a:lnTo>
                <a:lnTo>
                  <a:pt x="4479" y="457"/>
                </a:lnTo>
                <a:lnTo>
                  <a:pt x="4477" y="468"/>
                </a:lnTo>
                <a:lnTo>
                  <a:pt x="4477" y="474"/>
                </a:lnTo>
                <a:lnTo>
                  <a:pt x="4477" y="478"/>
                </a:lnTo>
                <a:lnTo>
                  <a:pt x="4479" y="489"/>
                </a:lnTo>
                <a:lnTo>
                  <a:pt x="4484" y="519"/>
                </a:lnTo>
                <a:lnTo>
                  <a:pt x="4486" y="521"/>
                </a:lnTo>
                <a:lnTo>
                  <a:pt x="4486" y="522"/>
                </a:lnTo>
                <a:lnTo>
                  <a:pt x="4486" y="526"/>
                </a:lnTo>
                <a:lnTo>
                  <a:pt x="4486" y="530"/>
                </a:lnTo>
                <a:lnTo>
                  <a:pt x="4486" y="534"/>
                </a:lnTo>
                <a:lnTo>
                  <a:pt x="4486" y="537"/>
                </a:lnTo>
                <a:lnTo>
                  <a:pt x="4486" y="541"/>
                </a:lnTo>
                <a:lnTo>
                  <a:pt x="4484" y="545"/>
                </a:lnTo>
                <a:lnTo>
                  <a:pt x="4484" y="548"/>
                </a:lnTo>
                <a:lnTo>
                  <a:pt x="4483" y="548"/>
                </a:lnTo>
                <a:lnTo>
                  <a:pt x="4483" y="550"/>
                </a:lnTo>
                <a:lnTo>
                  <a:pt x="4481" y="550"/>
                </a:lnTo>
                <a:lnTo>
                  <a:pt x="4481" y="552"/>
                </a:lnTo>
                <a:lnTo>
                  <a:pt x="4479" y="552"/>
                </a:lnTo>
                <a:lnTo>
                  <a:pt x="4477" y="552"/>
                </a:lnTo>
                <a:lnTo>
                  <a:pt x="4475" y="554"/>
                </a:lnTo>
                <a:lnTo>
                  <a:pt x="4473" y="554"/>
                </a:lnTo>
                <a:lnTo>
                  <a:pt x="4455" y="556"/>
                </a:lnTo>
                <a:lnTo>
                  <a:pt x="4436" y="558"/>
                </a:lnTo>
                <a:lnTo>
                  <a:pt x="4386" y="565"/>
                </a:lnTo>
                <a:lnTo>
                  <a:pt x="4362" y="567"/>
                </a:lnTo>
                <a:lnTo>
                  <a:pt x="4354" y="569"/>
                </a:lnTo>
                <a:lnTo>
                  <a:pt x="4347" y="569"/>
                </a:lnTo>
                <a:lnTo>
                  <a:pt x="4339" y="569"/>
                </a:lnTo>
                <a:lnTo>
                  <a:pt x="4336" y="569"/>
                </a:lnTo>
                <a:lnTo>
                  <a:pt x="4332" y="571"/>
                </a:lnTo>
                <a:lnTo>
                  <a:pt x="4324" y="571"/>
                </a:lnTo>
                <a:lnTo>
                  <a:pt x="4317" y="571"/>
                </a:lnTo>
                <a:lnTo>
                  <a:pt x="4313" y="571"/>
                </a:lnTo>
                <a:lnTo>
                  <a:pt x="4308" y="571"/>
                </a:lnTo>
                <a:lnTo>
                  <a:pt x="4300" y="571"/>
                </a:lnTo>
                <a:lnTo>
                  <a:pt x="4295" y="571"/>
                </a:lnTo>
                <a:lnTo>
                  <a:pt x="4287" y="569"/>
                </a:lnTo>
                <a:lnTo>
                  <a:pt x="4283" y="567"/>
                </a:lnTo>
                <a:lnTo>
                  <a:pt x="4278" y="567"/>
                </a:lnTo>
                <a:lnTo>
                  <a:pt x="4274" y="567"/>
                </a:lnTo>
                <a:lnTo>
                  <a:pt x="4270" y="567"/>
                </a:lnTo>
                <a:lnTo>
                  <a:pt x="4267" y="569"/>
                </a:lnTo>
                <a:lnTo>
                  <a:pt x="4263" y="571"/>
                </a:lnTo>
                <a:lnTo>
                  <a:pt x="4261" y="573"/>
                </a:lnTo>
                <a:lnTo>
                  <a:pt x="4259" y="576"/>
                </a:lnTo>
                <a:lnTo>
                  <a:pt x="4259" y="580"/>
                </a:lnTo>
                <a:lnTo>
                  <a:pt x="4259" y="582"/>
                </a:lnTo>
                <a:lnTo>
                  <a:pt x="4259" y="586"/>
                </a:lnTo>
                <a:lnTo>
                  <a:pt x="4259" y="593"/>
                </a:lnTo>
                <a:lnTo>
                  <a:pt x="4261" y="599"/>
                </a:lnTo>
                <a:lnTo>
                  <a:pt x="4263" y="604"/>
                </a:lnTo>
                <a:lnTo>
                  <a:pt x="4267" y="610"/>
                </a:lnTo>
                <a:lnTo>
                  <a:pt x="4267" y="612"/>
                </a:lnTo>
                <a:lnTo>
                  <a:pt x="4269" y="613"/>
                </a:lnTo>
                <a:lnTo>
                  <a:pt x="4270" y="615"/>
                </a:lnTo>
                <a:lnTo>
                  <a:pt x="4272" y="617"/>
                </a:lnTo>
                <a:lnTo>
                  <a:pt x="4276" y="623"/>
                </a:lnTo>
                <a:lnTo>
                  <a:pt x="4283" y="626"/>
                </a:lnTo>
                <a:lnTo>
                  <a:pt x="4293" y="632"/>
                </a:lnTo>
                <a:lnTo>
                  <a:pt x="4297" y="634"/>
                </a:lnTo>
                <a:lnTo>
                  <a:pt x="4300" y="636"/>
                </a:lnTo>
                <a:lnTo>
                  <a:pt x="4306" y="638"/>
                </a:lnTo>
                <a:lnTo>
                  <a:pt x="4311" y="638"/>
                </a:lnTo>
                <a:lnTo>
                  <a:pt x="4313" y="638"/>
                </a:lnTo>
                <a:lnTo>
                  <a:pt x="4328" y="628"/>
                </a:lnTo>
                <a:lnTo>
                  <a:pt x="4343" y="619"/>
                </a:lnTo>
                <a:lnTo>
                  <a:pt x="4356" y="619"/>
                </a:lnTo>
                <a:lnTo>
                  <a:pt x="4369" y="619"/>
                </a:lnTo>
                <a:lnTo>
                  <a:pt x="4380" y="619"/>
                </a:lnTo>
                <a:lnTo>
                  <a:pt x="4386" y="619"/>
                </a:lnTo>
                <a:lnTo>
                  <a:pt x="4391" y="619"/>
                </a:lnTo>
                <a:lnTo>
                  <a:pt x="4399" y="617"/>
                </a:lnTo>
                <a:lnTo>
                  <a:pt x="4406" y="617"/>
                </a:lnTo>
                <a:lnTo>
                  <a:pt x="4421" y="617"/>
                </a:lnTo>
                <a:lnTo>
                  <a:pt x="4429" y="615"/>
                </a:lnTo>
                <a:lnTo>
                  <a:pt x="4436" y="615"/>
                </a:lnTo>
                <a:lnTo>
                  <a:pt x="4443" y="615"/>
                </a:lnTo>
                <a:lnTo>
                  <a:pt x="4451" y="613"/>
                </a:lnTo>
                <a:lnTo>
                  <a:pt x="4458" y="613"/>
                </a:lnTo>
                <a:lnTo>
                  <a:pt x="4466" y="612"/>
                </a:lnTo>
                <a:lnTo>
                  <a:pt x="4473" y="610"/>
                </a:lnTo>
                <a:lnTo>
                  <a:pt x="4479" y="608"/>
                </a:lnTo>
                <a:lnTo>
                  <a:pt x="4483" y="608"/>
                </a:lnTo>
                <a:lnTo>
                  <a:pt x="4486" y="606"/>
                </a:lnTo>
                <a:lnTo>
                  <a:pt x="4490" y="606"/>
                </a:lnTo>
                <a:lnTo>
                  <a:pt x="4492" y="606"/>
                </a:lnTo>
                <a:lnTo>
                  <a:pt x="4507" y="604"/>
                </a:lnTo>
                <a:lnTo>
                  <a:pt x="4522" y="602"/>
                </a:lnTo>
                <a:lnTo>
                  <a:pt x="4535" y="600"/>
                </a:lnTo>
                <a:lnTo>
                  <a:pt x="4549" y="600"/>
                </a:lnTo>
                <a:lnTo>
                  <a:pt x="4564" y="599"/>
                </a:lnTo>
                <a:lnTo>
                  <a:pt x="4579" y="599"/>
                </a:lnTo>
                <a:lnTo>
                  <a:pt x="4585" y="599"/>
                </a:lnTo>
                <a:lnTo>
                  <a:pt x="4592" y="597"/>
                </a:lnTo>
                <a:lnTo>
                  <a:pt x="4598" y="597"/>
                </a:lnTo>
                <a:lnTo>
                  <a:pt x="4603" y="597"/>
                </a:lnTo>
                <a:lnTo>
                  <a:pt x="4609" y="597"/>
                </a:lnTo>
                <a:lnTo>
                  <a:pt x="4615" y="597"/>
                </a:lnTo>
                <a:lnTo>
                  <a:pt x="4626" y="595"/>
                </a:lnTo>
                <a:lnTo>
                  <a:pt x="4644" y="593"/>
                </a:lnTo>
                <a:lnTo>
                  <a:pt x="4663" y="593"/>
                </a:lnTo>
                <a:lnTo>
                  <a:pt x="4683" y="593"/>
                </a:lnTo>
                <a:lnTo>
                  <a:pt x="4702" y="595"/>
                </a:lnTo>
                <a:lnTo>
                  <a:pt x="4713" y="597"/>
                </a:lnTo>
                <a:lnTo>
                  <a:pt x="4722" y="597"/>
                </a:lnTo>
                <a:lnTo>
                  <a:pt x="4734" y="599"/>
                </a:lnTo>
                <a:lnTo>
                  <a:pt x="4745" y="599"/>
                </a:lnTo>
                <a:lnTo>
                  <a:pt x="4754" y="599"/>
                </a:lnTo>
                <a:lnTo>
                  <a:pt x="4761" y="599"/>
                </a:lnTo>
                <a:lnTo>
                  <a:pt x="4769" y="600"/>
                </a:lnTo>
                <a:lnTo>
                  <a:pt x="4776" y="600"/>
                </a:lnTo>
                <a:lnTo>
                  <a:pt x="4791" y="602"/>
                </a:lnTo>
                <a:lnTo>
                  <a:pt x="4804" y="606"/>
                </a:lnTo>
                <a:lnTo>
                  <a:pt x="4832" y="612"/>
                </a:lnTo>
                <a:lnTo>
                  <a:pt x="4860" y="617"/>
                </a:lnTo>
                <a:lnTo>
                  <a:pt x="4873" y="619"/>
                </a:lnTo>
                <a:lnTo>
                  <a:pt x="4886" y="623"/>
                </a:lnTo>
                <a:lnTo>
                  <a:pt x="4892" y="625"/>
                </a:lnTo>
                <a:lnTo>
                  <a:pt x="4899" y="626"/>
                </a:lnTo>
                <a:lnTo>
                  <a:pt x="4905" y="628"/>
                </a:lnTo>
                <a:lnTo>
                  <a:pt x="4912" y="632"/>
                </a:lnTo>
                <a:lnTo>
                  <a:pt x="4914" y="632"/>
                </a:lnTo>
                <a:lnTo>
                  <a:pt x="4918" y="634"/>
                </a:lnTo>
                <a:lnTo>
                  <a:pt x="4921" y="634"/>
                </a:lnTo>
                <a:lnTo>
                  <a:pt x="4923" y="636"/>
                </a:lnTo>
                <a:lnTo>
                  <a:pt x="4931" y="636"/>
                </a:lnTo>
                <a:lnTo>
                  <a:pt x="4933" y="636"/>
                </a:lnTo>
                <a:lnTo>
                  <a:pt x="4936" y="636"/>
                </a:lnTo>
                <a:lnTo>
                  <a:pt x="4938" y="636"/>
                </a:lnTo>
                <a:lnTo>
                  <a:pt x="4940" y="634"/>
                </a:lnTo>
                <a:lnTo>
                  <a:pt x="4940" y="632"/>
                </a:lnTo>
                <a:lnTo>
                  <a:pt x="4942" y="632"/>
                </a:lnTo>
                <a:lnTo>
                  <a:pt x="4944" y="630"/>
                </a:lnTo>
                <a:lnTo>
                  <a:pt x="4947" y="628"/>
                </a:lnTo>
                <a:lnTo>
                  <a:pt x="4951" y="625"/>
                </a:lnTo>
                <a:lnTo>
                  <a:pt x="4951" y="623"/>
                </a:lnTo>
                <a:lnTo>
                  <a:pt x="4953" y="621"/>
                </a:lnTo>
                <a:lnTo>
                  <a:pt x="4957" y="615"/>
                </a:lnTo>
                <a:lnTo>
                  <a:pt x="4959" y="613"/>
                </a:lnTo>
                <a:lnTo>
                  <a:pt x="4959" y="612"/>
                </a:lnTo>
                <a:lnTo>
                  <a:pt x="4961" y="610"/>
                </a:lnTo>
                <a:lnTo>
                  <a:pt x="4962" y="604"/>
                </a:lnTo>
                <a:lnTo>
                  <a:pt x="4964" y="599"/>
                </a:lnTo>
                <a:lnTo>
                  <a:pt x="4962" y="593"/>
                </a:lnTo>
                <a:lnTo>
                  <a:pt x="4959" y="587"/>
                </a:lnTo>
                <a:lnTo>
                  <a:pt x="4955" y="582"/>
                </a:lnTo>
                <a:lnTo>
                  <a:pt x="4951" y="578"/>
                </a:lnTo>
                <a:lnTo>
                  <a:pt x="4949" y="574"/>
                </a:lnTo>
                <a:lnTo>
                  <a:pt x="4946" y="573"/>
                </a:lnTo>
                <a:lnTo>
                  <a:pt x="4944" y="571"/>
                </a:lnTo>
                <a:lnTo>
                  <a:pt x="4942" y="571"/>
                </a:lnTo>
                <a:lnTo>
                  <a:pt x="4938" y="569"/>
                </a:lnTo>
                <a:lnTo>
                  <a:pt x="4934" y="567"/>
                </a:lnTo>
                <a:lnTo>
                  <a:pt x="4933" y="565"/>
                </a:lnTo>
                <a:lnTo>
                  <a:pt x="4929" y="565"/>
                </a:lnTo>
                <a:lnTo>
                  <a:pt x="4921" y="561"/>
                </a:lnTo>
                <a:lnTo>
                  <a:pt x="4912" y="558"/>
                </a:lnTo>
                <a:lnTo>
                  <a:pt x="4907" y="556"/>
                </a:lnTo>
                <a:lnTo>
                  <a:pt x="4903" y="554"/>
                </a:lnTo>
                <a:lnTo>
                  <a:pt x="4897" y="552"/>
                </a:lnTo>
                <a:lnTo>
                  <a:pt x="4892" y="550"/>
                </a:lnTo>
                <a:lnTo>
                  <a:pt x="4879" y="547"/>
                </a:lnTo>
                <a:lnTo>
                  <a:pt x="4866" y="543"/>
                </a:lnTo>
                <a:lnTo>
                  <a:pt x="4851" y="539"/>
                </a:lnTo>
                <a:lnTo>
                  <a:pt x="4838" y="537"/>
                </a:lnTo>
                <a:lnTo>
                  <a:pt x="4823" y="535"/>
                </a:lnTo>
                <a:lnTo>
                  <a:pt x="4808" y="534"/>
                </a:lnTo>
                <a:lnTo>
                  <a:pt x="4793" y="532"/>
                </a:lnTo>
                <a:lnTo>
                  <a:pt x="4778" y="530"/>
                </a:lnTo>
                <a:lnTo>
                  <a:pt x="4765" y="530"/>
                </a:lnTo>
                <a:lnTo>
                  <a:pt x="4754" y="530"/>
                </a:lnTo>
                <a:lnTo>
                  <a:pt x="4743" y="532"/>
                </a:lnTo>
                <a:lnTo>
                  <a:pt x="4734" y="534"/>
                </a:lnTo>
                <a:lnTo>
                  <a:pt x="4724" y="534"/>
                </a:lnTo>
                <a:lnTo>
                  <a:pt x="4719" y="535"/>
                </a:lnTo>
                <a:lnTo>
                  <a:pt x="4711" y="534"/>
                </a:lnTo>
                <a:lnTo>
                  <a:pt x="4708" y="534"/>
                </a:lnTo>
                <a:lnTo>
                  <a:pt x="4704" y="532"/>
                </a:lnTo>
                <a:lnTo>
                  <a:pt x="4702" y="526"/>
                </a:lnTo>
                <a:lnTo>
                  <a:pt x="4700" y="519"/>
                </a:lnTo>
                <a:lnTo>
                  <a:pt x="4698" y="511"/>
                </a:lnTo>
                <a:lnTo>
                  <a:pt x="4698" y="506"/>
                </a:lnTo>
                <a:lnTo>
                  <a:pt x="4695" y="483"/>
                </a:lnTo>
                <a:lnTo>
                  <a:pt x="4695" y="463"/>
                </a:lnTo>
                <a:lnTo>
                  <a:pt x="4693" y="454"/>
                </a:lnTo>
                <a:lnTo>
                  <a:pt x="4693" y="446"/>
                </a:lnTo>
                <a:lnTo>
                  <a:pt x="4693" y="437"/>
                </a:lnTo>
                <a:lnTo>
                  <a:pt x="4695" y="429"/>
                </a:lnTo>
                <a:lnTo>
                  <a:pt x="4695" y="422"/>
                </a:lnTo>
                <a:lnTo>
                  <a:pt x="4696" y="415"/>
                </a:lnTo>
                <a:lnTo>
                  <a:pt x="4698" y="409"/>
                </a:lnTo>
                <a:lnTo>
                  <a:pt x="4700" y="402"/>
                </a:lnTo>
                <a:lnTo>
                  <a:pt x="4708" y="400"/>
                </a:lnTo>
                <a:lnTo>
                  <a:pt x="4717" y="396"/>
                </a:lnTo>
                <a:lnTo>
                  <a:pt x="4726" y="394"/>
                </a:lnTo>
                <a:lnTo>
                  <a:pt x="4735" y="392"/>
                </a:lnTo>
                <a:lnTo>
                  <a:pt x="4745" y="390"/>
                </a:lnTo>
                <a:lnTo>
                  <a:pt x="4756" y="389"/>
                </a:lnTo>
                <a:lnTo>
                  <a:pt x="4765" y="387"/>
                </a:lnTo>
                <a:lnTo>
                  <a:pt x="4776" y="387"/>
                </a:lnTo>
                <a:lnTo>
                  <a:pt x="4782" y="385"/>
                </a:lnTo>
                <a:lnTo>
                  <a:pt x="4789" y="385"/>
                </a:lnTo>
                <a:lnTo>
                  <a:pt x="4791" y="383"/>
                </a:lnTo>
                <a:lnTo>
                  <a:pt x="4795" y="383"/>
                </a:lnTo>
                <a:lnTo>
                  <a:pt x="4802" y="381"/>
                </a:lnTo>
                <a:lnTo>
                  <a:pt x="4808" y="381"/>
                </a:lnTo>
                <a:lnTo>
                  <a:pt x="4814" y="379"/>
                </a:lnTo>
                <a:lnTo>
                  <a:pt x="4819" y="377"/>
                </a:lnTo>
                <a:lnTo>
                  <a:pt x="4821" y="377"/>
                </a:lnTo>
                <a:lnTo>
                  <a:pt x="4825" y="376"/>
                </a:lnTo>
                <a:lnTo>
                  <a:pt x="4830" y="374"/>
                </a:lnTo>
                <a:lnTo>
                  <a:pt x="4832" y="374"/>
                </a:lnTo>
                <a:lnTo>
                  <a:pt x="4836" y="372"/>
                </a:lnTo>
                <a:lnTo>
                  <a:pt x="4838" y="370"/>
                </a:lnTo>
                <a:lnTo>
                  <a:pt x="4840" y="370"/>
                </a:lnTo>
                <a:lnTo>
                  <a:pt x="4845" y="368"/>
                </a:lnTo>
                <a:lnTo>
                  <a:pt x="4849" y="364"/>
                </a:lnTo>
                <a:lnTo>
                  <a:pt x="4854" y="362"/>
                </a:lnTo>
                <a:lnTo>
                  <a:pt x="4858" y="359"/>
                </a:lnTo>
                <a:lnTo>
                  <a:pt x="4860" y="359"/>
                </a:lnTo>
                <a:lnTo>
                  <a:pt x="4864" y="357"/>
                </a:lnTo>
                <a:lnTo>
                  <a:pt x="4866" y="355"/>
                </a:lnTo>
                <a:lnTo>
                  <a:pt x="4868" y="353"/>
                </a:lnTo>
                <a:lnTo>
                  <a:pt x="4868" y="351"/>
                </a:lnTo>
                <a:lnTo>
                  <a:pt x="4869" y="351"/>
                </a:lnTo>
                <a:lnTo>
                  <a:pt x="4871" y="348"/>
                </a:lnTo>
                <a:lnTo>
                  <a:pt x="4873" y="346"/>
                </a:lnTo>
                <a:lnTo>
                  <a:pt x="4875" y="344"/>
                </a:lnTo>
                <a:lnTo>
                  <a:pt x="4875" y="340"/>
                </a:lnTo>
                <a:lnTo>
                  <a:pt x="4877" y="336"/>
                </a:lnTo>
                <a:lnTo>
                  <a:pt x="4877" y="325"/>
                </a:lnTo>
                <a:lnTo>
                  <a:pt x="4877" y="322"/>
                </a:lnTo>
                <a:lnTo>
                  <a:pt x="4877" y="320"/>
                </a:lnTo>
                <a:lnTo>
                  <a:pt x="4875" y="312"/>
                </a:lnTo>
                <a:lnTo>
                  <a:pt x="4873" y="307"/>
                </a:lnTo>
                <a:lnTo>
                  <a:pt x="4869" y="301"/>
                </a:lnTo>
                <a:lnTo>
                  <a:pt x="4868" y="296"/>
                </a:lnTo>
                <a:lnTo>
                  <a:pt x="4864" y="292"/>
                </a:lnTo>
                <a:lnTo>
                  <a:pt x="4860" y="286"/>
                </a:lnTo>
                <a:lnTo>
                  <a:pt x="4856" y="283"/>
                </a:lnTo>
                <a:lnTo>
                  <a:pt x="4851" y="279"/>
                </a:lnTo>
                <a:lnTo>
                  <a:pt x="4847" y="277"/>
                </a:lnTo>
                <a:lnTo>
                  <a:pt x="4845" y="277"/>
                </a:lnTo>
                <a:lnTo>
                  <a:pt x="4845" y="275"/>
                </a:lnTo>
                <a:lnTo>
                  <a:pt x="4838" y="273"/>
                </a:lnTo>
                <a:lnTo>
                  <a:pt x="4832" y="271"/>
                </a:lnTo>
                <a:lnTo>
                  <a:pt x="4827" y="271"/>
                </a:lnTo>
                <a:lnTo>
                  <a:pt x="4819" y="271"/>
                </a:lnTo>
                <a:lnTo>
                  <a:pt x="4814" y="270"/>
                </a:lnTo>
                <a:lnTo>
                  <a:pt x="4806" y="270"/>
                </a:lnTo>
                <a:lnTo>
                  <a:pt x="4801" y="271"/>
                </a:lnTo>
                <a:lnTo>
                  <a:pt x="4793" y="271"/>
                </a:lnTo>
                <a:lnTo>
                  <a:pt x="4791" y="273"/>
                </a:lnTo>
                <a:lnTo>
                  <a:pt x="4789" y="273"/>
                </a:lnTo>
                <a:lnTo>
                  <a:pt x="4789" y="275"/>
                </a:lnTo>
                <a:lnTo>
                  <a:pt x="4788" y="277"/>
                </a:lnTo>
                <a:lnTo>
                  <a:pt x="4788" y="279"/>
                </a:lnTo>
                <a:lnTo>
                  <a:pt x="4788" y="281"/>
                </a:lnTo>
                <a:lnTo>
                  <a:pt x="4788" y="283"/>
                </a:lnTo>
                <a:lnTo>
                  <a:pt x="4788" y="288"/>
                </a:lnTo>
                <a:lnTo>
                  <a:pt x="4786" y="292"/>
                </a:lnTo>
                <a:lnTo>
                  <a:pt x="4786" y="297"/>
                </a:lnTo>
                <a:lnTo>
                  <a:pt x="4784" y="301"/>
                </a:lnTo>
                <a:lnTo>
                  <a:pt x="4782" y="305"/>
                </a:lnTo>
                <a:lnTo>
                  <a:pt x="4782" y="307"/>
                </a:lnTo>
                <a:lnTo>
                  <a:pt x="4780" y="309"/>
                </a:lnTo>
                <a:lnTo>
                  <a:pt x="4778" y="310"/>
                </a:lnTo>
                <a:lnTo>
                  <a:pt x="4778" y="312"/>
                </a:lnTo>
                <a:lnTo>
                  <a:pt x="4776" y="314"/>
                </a:lnTo>
                <a:lnTo>
                  <a:pt x="4775" y="318"/>
                </a:lnTo>
                <a:lnTo>
                  <a:pt x="4771" y="322"/>
                </a:lnTo>
                <a:lnTo>
                  <a:pt x="4767" y="327"/>
                </a:lnTo>
                <a:lnTo>
                  <a:pt x="4765" y="329"/>
                </a:lnTo>
                <a:lnTo>
                  <a:pt x="4763" y="329"/>
                </a:lnTo>
                <a:lnTo>
                  <a:pt x="4763" y="331"/>
                </a:lnTo>
                <a:lnTo>
                  <a:pt x="4760" y="335"/>
                </a:lnTo>
                <a:lnTo>
                  <a:pt x="4754" y="338"/>
                </a:lnTo>
                <a:lnTo>
                  <a:pt x="4750" y="342"/>
                </a:lnTo>
                <a:lnTo>
                  <a:pt x="4745" y="346"/>
                </a:lnTo>
                <a:lnTo>
                  <a:pt x="4741" y="349"/>
                </a:lnTo>
                <a:lnTo>
                  <a:pt x="4735" y="351"/>
                </a:lnTo>
                <a:lnTo>
                  <a:pt x="4730" y="355"/>
                </a:lnTo>
                <a:lnTo>
                  <a:pt x="4724" y="357"/>
                </a:lnTo>
                <a:lnTo>
                  <a:pt x="4717" y="359"/>
                </a:lnTo>
                <a:lnTo>
                  <a:pt x="4711" y="361"/>
                </a:lnTo>
                <a:lnTo>
                  <a:pt x="4704" y="362"/>
                </a:lnTo>
                <a:lnTo>
                  <a:pt x="4698" y="364"/>
                </a:lnTo>
                <a:lnTo>
                  <a:pt x="4691" y="366"/>
                </a:lnTo>
                <a:lnTo>
                  <a:pt x="4691" y="361"/>
                </a:lnTo>
                <a:lnTo>
                  <a:pt x="4689" y="353"/>
                </a:lnTo>
                <a:lnTo>
                  <a:pt x="4689" y="342"/>
                </a:lnTo>
                <a:lnTo>
                  <a:pt x="4689" y="335"/>
                </a:lnTo>
                <a:lnTo>
                  <a:pt x="4689" y="329"/>
                </a:lnTo>
                <a:lnTo>
                  <a:pt x="4689" y="322"/>
                </a:lnTo>
                <a:lnTo>
                  <a:pt x="4689" y="314"/>
                </a:lnTo>
                <a:lnTo>
                  <a:pt x="4691" y="301"/>
                </a:lnTo>
                <a:lnTo>
                  <a:pt x="4693" y="290"/>
                </a:lnTo>
                <a:lnTo>
                  <a:pt x="4695" y="262"/>
                </a:lnTo>
                <a:lnTo>
                  <a:pt x="4695" y="255"/>
                </a:lnTo>
                <a:lnTo>
                  <a:pt x="4696" y="249"/>
                </a:lnTo>
                <a:lnTo>
                  <a:pt x="4698" y="234"/>
                </a:lnTo>
                <a:lnTo>
                  <a:pt x="4702" y="221"/>
                </a:lnTo>
                <a:lnTo>
                  <a:pt x="4706" y="208"/>
                </a:lnTo>
                <a:lnTo>
                  <a:pt x="4709" y="195"/>
                </a:lnTo>
                <a:lnTo>
                  <a:pt x="4713" y="182"/>
                </a:lnTo>
                <a:lnTo>
                  <a:pt x="4719" y="171"/>
                </a:lnTo>
                <a:lnTo>
                  <a:pt x="4724" y="160"/>
                </a:lnTo>
                <a:lnTo>
                  <a:pt x="4728" y="156"/>
                </a:lnTo>
                <a:lnTo>
                  <a:pt x="4728" y="152"/>
                </a:lnTo>
                <a:lnTo>
                  <a:pt x="4728" y="149"/>
                </a:lnTo>
                <a:lnTo>
                  <a:pt x="4728" y="147"/>
                </a:lnTo>
                <a:lnTo>
                  <a:pt x="4728" y="143"/>
                </a:lnTo>
                <a:lnTo>
                  <a:pt x="4726" y="139"/>
                </a:lnTo>
                <a:lnTo>
                  <a:pt x="4724" y="136"/>
                </a:lnTo>
                <a:lnTo>
                  <a:pt x="4722" y="128"/>
                </a:lnTo>
                <a:lnTo>
                  <a:pt x="4719" y="125"/>
                </a:lnTo>
                <a:lnTo>
                  <a:pt x="4717" y="121"/>
                </a:lnTo>
                <a:lnTo>
                  <a:pt x="4713" y="113"/>
                </a:lnTo>
                <a:lnTo>
                  <a:pt x="4708" y="108"/>
                </a:lnTo>
                <a:lnTo>
                  <a:pt x="4706" y="106"/>
                </a:lnTo>
                <a:lnTo>
                  <a:pt x="4702" y="102"/>
                </a:lnTo>
                <a:lnTo>
                  <a:pt x="4700" y="100"/>
                </a:lnTo>
                <a:lnTo>
                  <a:pt x="4696" y="97"/>
                </a:lnTo>
                <a:lnTo>
                  <a:pt x="4689" y="93"/>
                </a:lnTo>
                <a:lnTo>
                  <a:pt x="4680" y="87"/>
                </a:lnTo>
                <a:lnTo>
                  <a:pt x="4669" y="82"/>
                </a:lnTo>
                <a:lnTo>
                  <a:pt x="4661" y="80"/>
                </a:lnTo>
                <a:lnTo>
                  <a:pt x="4655" y="78"/>
                </a:lnTo>
                <a:lnTo>
                  <a:pt x="4644" y="74"/>
                </a:lnTo>
                <a:lnTo>
                  <a:pt x="4639" y="72"/>
                </a:lnTo>
                <a:lnTo>
                  <a:pt x="4635" y="72"/>
                </a:lnTo>
                <a:lnTo>
                  <a:pt x="4629" y="71"/>
                </a:lnTo>
                <a:lnTo>
                  <a:pt x="4626" y="72"/>
                </a:lnTo>
                <a:lnTo>
                  <a:pt x="4622" y="72"/>
                </a:lnTo>
                <a:lnTo>
                  <a:pt x="4618" y="74"/>
                </a:lnTo>
                <a:lnTo>
                  <a:pt x="4615" y="76"/>
                </a:lnTo>
                <a:lnTo>
                  <a:pt x="4613" y="80"/>
                </a:lnTo>
                <a:lnTo>
                  <a:pt x="4611" y="80"/>
                </a:lnTo>
                <a:lnTo>
                  <a:pt x="4611" y="82"/>
                </a:lnTo>
                <a:lnTo>
                  <a:pt x="4611" y="86"/>
                </a:lnTo>
                <a:lnTo>
                  <a:pt x="4611" y="87"/>
                </a:lnTo>
                <a:lnTo>
                  <a:pt x="4611" y="89"/>
                </a:lnTo>
                <a:lnTo>
                  <a:pt x="4611" y="91"/>
                </a:lnTo>
                <a:lnTo>
                  <a:pt x="4613" y="93"/>
                </a:lnTo>
                <a:lnTo>
                  <a:pt x="4613" y="95"/>
                </a:lnTo>
                <a:lnTo>
                  <a:pt x="4615" y="97"/>
                </a:lnTo>
                <a:lnTo>
                  <a:pt x="4618" y="99"/>
                </a:lnTo>
                <a:lnTo>
                  <a:pt x="4622" y="102"/>
                </a:lnTo>
                <a:lnTo>
                  <a:pt x="4626" y="104"/>
                </a:lnTo>
                <a:lnTo>
                  <a:pt x="4639" y="115"/>
                </a:lnTo>
                <a:lnTo>
                  <a:pt x="4650" y="126"/>
                </a:lnTo>
                <a:lnTo>
                  <a:pt x="4650" y="139"/>
                </a:lnTo>
                <a:lnTo>
                  <a:pt x="4648" y="171"/>
                </a:lnTo>
                <a:lnTo>
                  <a:pt x="4646" y="188"/>
                </a:lnTo>
                <a:lnTo>
                  <a:pt x="4646" y="203"/>
                </a:lnTo>
                <a:lnTo>
                  <a:pt x="4644" y="234"/>
                </a:lnTo>
                <a:lnTo>
                  <a:pt x="4642" y="266"/>
                </a:lnTo>
                <a:lnTo>
                  <a:pt x="4641" y="297"/>
                </a:lnTo>
                <a:lnTo>
                  <a:pt x="4639" y="329"/>
                </a:lnTo>
                <a:lnTo>
                  <a:pt x="4637" y="362"/>
                </a:lnTo>
                <a:lnTo>
                  <a:pt x="4635" y="392"/>
                </a:lnTo>
                <a:lnTo>
                  <a:pt x="4603" y="416"/>
                </a:lnTo>
                <a:lnTo>
                  <a:pt x="4600" y="418"/>
                </a:lnTo>
                <a:lnTo>
                  <a:pt x="4596" y="420"/>
                </a:lnTo>
                <a:lnTo>
                  <a:pt x="4590" y="422"/>
                </a:lnTo>
                <a:lnTo>
                  <a:pt x="4587" y="424"/>
                </a:lnTo>
                <a:lnTo>
                  <a:pt x="4585" y="424"/>
                </a:lnTo>
                <a:lnTo>
                  <a:pt x="4585" y="426"/>
                </a:lnTo>
                <a:lnTo>
                  <a:pt x="4583" y="426"/>
                </a:lnTo>
                <a:lnTo>
                  <a:pt x="4581" y="426"/>
                </a:lnTo>
                <a:lnTo>
                  <a:pt x="4576" y="428"/>
                </a:lnTo>
                <a:lnTo>
                  <a:pt x="4570" y="428"/>
                </a:lnTo>
                <a:lnTo>
                  <a:pt x="4564" y="429"/>
                </a:lnTo>
                <a:lnTo>
                  <a:pt x="4562" y="429"/>
                </a:lnTo>
                <a:lnTo>
                  <a:pt x="4562" y="418"/>
                </a:lnTo>
                <a:lnTo>
                  <a:pt x="4562" y="407"/>
                </a:lnTo>
                <a:lnTo>
                  <a:pt x="4564" y="385"/>
                </a:lnTo>
                <a:lnTo>
                  <a:pt x="4564" y="364"/>
                </a:lnTo>
                <a:lnTo>
                  <a:pt x="4566" y="344"/>
                </a:lnTo>
                <a:lnTo>
                  <a:pt x="4566" y="342"/>
                </a:lnTo>
                <a:lnTo>
                  <a:pt x="4572" y="340"/>
                </a:lnTo>
                <a:lnTo>
                  <a:pt x="4576" y="338"/>
                </a:lnTo>
                <a:lnTo>
                  <a:pt x="4581" y="335"/>
                </a:lnTo>
                <a:lnTo>
                  <a:pt x="4585" y="333"/>
                </a:lnTo>
                <a:lnTo>
                  <a:pt x="4589" y="329"/>
                </a:lnTo>
                <a:lnTo>
                  <a:pt x="4590" y="327"/>
                </a:lnTo>
                <a:lnTo>
                  <a:pt x="4592" y="325"/>
                </a:lnTo>
                <a:lnTo>
                  <a:pt x="4596" y="322"/>
                </a:lnTo>
                <a:lnTo>
                  <a:pt x="4600" y="320"/>
                </a:lnTo>
                <a:lnTo>
                  <a:pt x="4602" y="318"/>
                </a:lnTo>
                <a:lnTo>
                  <a:pt x="4603" y="318"/>
                </a:lnTo>
                <a:lnTo>
                  <a:pt x="4605" y="316"/>
                </a:lnTo>
                <a:lnTo>
                  <a:pt x="4607" y="316"/>
                </a:lnTo>
                <a:lnTo>
                  <a:pt x="4607" y="314"/>
                </a:lnTo>
                <a:lnTo>
                  <a:pt x="4600" y="314"/>
                </a:lnTo>
                <a:lnTo>
                  <a:pt x="4590" y="316"/>
                </a:lnTo>
                <a:lnTo>
                  <a:pt x="4583" y="316"/>
                </a:lnTo>
                <a:lnTo>
                  <a:pt x="4576" y="320"/>
                </a:lnTo>
                <a:lnTo>
                  <a:pt x="4574" y="320"/>
                </a:lnTo>
                <a:lnTo>
                  <a:pt x="4572" y="320"/>
                </a:lnTo>
                <a:lnTo>
                  <a:pt x="4570" y="320"/>
                </a:lnTo>
                <a:lnTo>
                  <a:pt x="4566" y="320"/>
                </a:lnTo>
                <a:lnTo>
                  <a:pt x="4566" y="318"/>
                </a:lnTo>
                <a:lnTo>
                  <a:pt x="4564" y="316"/>
                </a:lnTo>
                <a:lnTo>
                  <a:pt x="4562" y="312"/>
                </a:lnTo>
                <a:lnTo>
                  <a:pt x="4561" y="309"/>
                </a:lnTo>
                <a:lnTo>
                  <a:pt x="4559" y="305"/>
                </a:lnTo>
                <a:lnTo>
                  <a:pt x="4559" y="301"/>
                </a:lnTo>
                <a:lnTo>
                  <a:pt x="4557" y="294"/>
                </a:lnTo>
                <a:lnTo>
                  <a:pt x="4557" y="284"/>
                </a:lnTo>
                <a:lnTo>
                  <a:pt x="4557" y="277"/>
                </a:lnTo>
                <a:lnTo>
                  <a:pt x="4557" y="268"/>
                </a:lnTo>
                <a:lnTo>
                  <a:pt x="4557" y="258"/>
                </a:lnTo>
                <a:lnTo>
                  <a:pt x="4557" y="251"/>
                </a:lnTo>
                <a:lnTo>
                  <a:pt x="4557" y="242"/>
                </a:lnTo>
                <a:lnTo>
                  <a:pt x="4557" y="232"/>
                </a:lnTo>
                <a:lnTo>
                  <a:pt x="4557" y="225"/>
                </a:lnTo>
                <a:lnTo>
                  <a:pt x="4557" y="221"/>
                </a:lnTo>
                <a:lnTo>
                  <a:pt x="4559" y="216"/>
                </a:lnTo>
                <a:lnTo>
                  <a:pt x="4559" y="208"/>
                </a:lnTo>
                <a:lnTo>
                  <a:pt x="4559" y="201"/>
                </a:lnTo>
                <a:lnTo>
                  <a:pt x="4557" y="191"/>
                </a:lnTo>
                <a:lnTo>
                  <a:pt x="4557" y="184"/>
                </a:lnTo>
                <a:lnTo>
                  <a:pt x="4555" y="177"/>
                </a:lnTo>
                <a:lnTo>
                  <a:pt x="4555" y="169"/>
                </a:lnTo>
                <a:lnTo>
                  <a:pt x="4553" y="162"/>
                </a:lnTo>
                <a:lnTo>
                  <a:pt x="4551" y="156"/>
                </a:lnTo>
                <a:lnTo>
                  <a:pt x="4549" y="151"/>
                </a:lnTo>
                <a:lnTo>
                  <a:pt x="4548" y="143"/>
                </a:lnTo>
                <a:lnTo>
                  <a:pt x="4542" y="141"/>
                </a:lnTo>
                <a:lnTo>
                  <a:pt x="4538" y="138"/>
                </a:lnTo>
                <a:lnTo>
                  <a:pt x="4535" y="134"/>
                </a:lnTo>
                <a:lnTo>
                  <a:pt x="4531" y="130"/>
                </a:lnTo>
                <a:lnTo>
                  <a:pt x="4522" y="123"/>
                </a:lnTo>
                <a:lnTo>
                  <a:pt x="4510" y="117"/>
                </a:lnTo>
                <a:lnTo>
                  <a:pt x="4505" y="115"/>
                </a:lnTo>
                <a:lnTo>
                  <a:pt x="4499" y="113"/>
                </a:lnTo>
                <a:lnTo>
                  <a:pt x="4494" y="112"/>
                </a:lnTo>
                <a:lnTo>
                  <a:pt x="4488" y="110"/>
                </a:lnTo>
                <a:lnTo>
                  <a:pt x="4481" y="110"/>
                </a:lnTo>
                <a:lnTo>
                  <a:pt x="4475" y="110"/>
                </a:lnTo>
                <a:lnTo>
                  <a:pt x="4468" y="110"/>
                </a:lnTo>
                <a:lnTo>
                  <a:pt x="4462" y="110"/>
                </a:lnTo>
                <a:lnTo>
                  <a:pt x="4462" y="113"/>
                </a:lnTo>
                <a:lnTo>
                  <a:pt x="4462" y="117"/>
                </a:lnTo>
                <a:lnTo>
                  <a:pt x="4464" y="119"/>
                </a:lnTo>
                <a:close/>
                <a:moveTo>
                  <a:pt x="4566" y="459"/>
                </a:moveTo>
                <a:lnTo>
                  <a:pt x="4566" y="457"/>
                </a:lnTo>
                <a:lnTo>
                  <a:pt x="4568" y="457"/>
                </a:lnTo>
                <a:lnTo>
                  <a:pt x="4590" y="444"/>
                </a:lnTo>
                <a:lnTo>
                  <a:pt x="4611" y="431"/>
                </a:lnTo>
                <a:lnTo>
                  <a:pt x="4615" y="429"/>
                </a:lnTo>
                <a:lnTo>
                  <a:pt x="4620" y="429"/>
                </a:lnTo>
                <a:lnTo>
                  <a:pt x="4624" y="429"/>
                </a:lnTo>
                <a:lnTo>
                  <a:pt x="4629" y="429"/>
                </a:lnTo>
                <a:lnTo>
                  <a:pt x="4631" y="431"/>
                </a:lnTo>
                <a:lnTo>
                  <a:pt x="4633" y="433"/>
                </a:lnTo>
                <a:lnTo>
                  <a:pt x="4633" y="435"/>
                </a:lnTo>
                <a:lnTo>
                  <a:pt x="4635" y="437"/>
                </a:lnTo>
                <a:lnTo>
                  <a:pt x="4635" y="441"/>
                </a:lnTo>
                <a:lnTo>
                  <a:pt x="4635" y="444"/>
                </a:lnTo>
                <a:lnTo>
                  <a:pt x="4637" y="448"/>
                </a:lnTo>
                <a:lnTo>
                  <a:pt x="4637" y="452"/>
                </a:lnTo>
                <a:lnTo>
                  <a:pt x="4635" y="459"/>
                </a:lnTo>
                <a:lnTo>
                  <a:pt x="4635" y="467"/>
                </a:lnTo>
                <a:lnTo>
                  <a:pt x="4635" y="478"/>
                </a:lnTo>
                <a:lnTo>
                  <a:pt x="4633" y="481"/>
                </a:lnTo>
                <a:lnTo>
                  <a:pt x="4633" y="487"/>
                </a:lnTo>
                <a:lnTo>
                  <a:pt x="4633" y="500"/>
                </a:lnTo>
                <a:lnTo>
                  <a:pt x="4635" y="511"/>
                </a:lnTo>
                <a:lnTo>
                  <a:pt x="4631" y="515"/>
                </a:lnTo>
                <a:lnTo>
                  <a:pt x="4628" y="517"/>
                </a:lnTo>
                <a:lnTo>
                  <a:pt x="4626" y="521"/>
                </a:lnTo>
                <a:lnTo>
                  <a:pt x="4622" y="522"/>
                </a:lnTo>
                <a:lnTo>
                  <a:pt x="4620" y="526"/>
                </a:lnTo>
                <a:lnTo>
                  <a:pt x="4618" y="530"/>
                </a:lnTo>
                <a:lnTo>
                  <a:pt x="4616" y="534"/>
                </a:lnTo>
                <a:lnTo>
                  <a:pt x="4615" y="539"/>
                </a:lnTo>
                <a:lnTo>
                  <a:pt x="4613" y="539"/>
                </a:lnTo>
                <a:lnTo>
                  <a:pt x="4609" y="539"/>
                </a:lnTo>
                <a:lnTo>
                  <a:pt x="4605" y="541"/>
                </a:lnTo>
                <a:lnTo>
                  <a:pt x="4602" y="541"/>
                </a:lnTo>
                <a:lnTo>
                  <a:pt x="4600" y="541"/>
                </a:lnTo>
                <a:lnTo>
                  <a:pt x="4598" y="541"/>
                </a:lnTo>
                <a:lnTo>
                  <a:pt x="4596" y="541"/>
                </a:lnTo>
                <a:lnTo>
                  <a:pt x="4594" y="543"/>
                </a:lnTo>
                <a:lnTo>
                  <a:pt x="4592" y="543"/>
                </a:lnTo>
                <a:lnTo>
                  <a:pt x="4590" y="543"/>
                </a:lnTo>
                <a:lnTo>
                  <a:pt x="4587" y="543"/>
                </a:lnTo>
                <a:lnTo>
                  <a:pt x="4581" y="543"/>
                </a:lnTo>
                <a:lnTo>
                  <a:pt x="4579" y="543"/>
                </a:lnTo>
                <a:lnTo>
                  <a:pt x="4576" y="545"/>
                </a:lnTo>
                <a:lnTo>
                  <a:pt x="4574" y="545"/>
                </a:lnTo>
                <a:lnTo>
                  <a:pt x="4570" y="545"/>
                </a:lnTo>
                <a:lnTo>
                  <a:pt x="4568" y="545"/>
                </a:lnTo>
                <a:lnTo>
                  <a:pt x="4564" y="545"/>
                </a:lnTo>
                <a:lnTo>
                  <a:pt x="4562" y="543"/>
                </a:lnTo>
                <a:lnTo>
                  <a:pt x="4561" y="543"/>
                </a:lnTo>
                <a:lnTo>
                  <a:pt x="4559" y="541"/>
                </a:lnTo>
                <a:lnTo>
                  <a:pt x="4559" y="539"/>
                </a:lnTo>
                <a:lnTo>
                  <a:pt x="4559" y="537"/>
                </a:lnTo>
                <a:lnTo>
                  <a:pt x="4559" y="532"/>
                </a:lnTo>
                <a:lnTo>
                  <a:pt x="4559" y="530"/>
                </a:lnTo>
                <a:lnTo>
                  <a:pt x="4559" y="504"/>
                </a:lnTo>
                <a:lnTo>
                  <a:pt x="4559" y="500"/>
                </a:lnTo>
                <a:lnTo>
                  <a:pt x="4559" y="483"/>
                </a:lnTo>
                <a:lnTo>
                  <a:pt x="4562" y="470"/>
                </a:lnTo>
                <a:lnTo>
                  <a:pt x="4566" y="459"/>
                </a:lnTo>
                <a:close/>
                <a:moveTo>
                  <a:pt x="3677" y="76"/>
                </a:moveTo>
                <a:lnTo>
                  <a:pt x="3621" y="84"/>
                </a:lnTo>
                <a:lnTo>
                  <a:pt x="3564" y="95"/>
                </a:lnTo>
                <a:lnTo>
                  <a:pt x="3551" y="97"/>
                </a:lnTo>
                <a:lnTo>
                  <a:pt x="3538" y="99"/>
                </a:lnTo>
                <a:lnTo>
                  <a:pt x="3523" y="100"/>
                </a:lnTo>
                <a:lnTo>
                  <a:pt x="3508" y="104"/>
                </a:lnTo>
                <a:lnTo>
                  <a:pt x="3480" y="108"/>
                </a:lnTo>
                <a:lnTo>
                  <a:pt x="3473" y="108"/>
                </a:lnTo>
                <a:lnTo>
                  <a:pt x="3465" y="110"/>
                </a:lnTo>
                <a:lnTo>
                  <a:pt x="3450" y="112"/>
                </a:lnTo>
                <a:lnTo>
                  <a:pt x="3448" y="112"/>
                </a:lnTo>
                <a:lnTo>
                  <a:pt x="3445" y="112"/>
                </a:lnTo>
                <a:lnTo>
                  <a:pt x="3441" y="112"/>
                </a:lnTo>
                <a:lnTo>
                  <a:pt x="3437" y="112"/>
                </a:lnTo>
                <a:lnTo>
                  <a:pt x="3434" y="113"/>
                </a:lnTo>
                <a:lnTo>
                  <a:pt x="3430" y="115"/>
                </a:lnTo>
                <a:lnTo>
                  <a:pt x="3426" y="115"/>
                </a:lnTo>
                <a:lnTo>
                  <a:pt x="3424" y="117"/>
                </a:lnTo>
                <a:lnTo>
                  <a:pt x="3422" y="119"/>
                </a:lnTo>
                <a:lnTo>
                  <a:pt x="3422" y="121"/>
                </a:lnTo>
                <a:lnTo>
                  <a:pt x="3430" y="128"/>
                </a:lnTo>
                <a:lnTo>
                  <a:pt x="3435" y="136"/>
                </a:lnTo>
                <a:lnTo>
                  <a:pt x="3439" y="138"/>
                </a:lnTo>
                <a:lnTo>
                  <a:pt x="3443" y="141"/>
                </a:lnTo>
                <a:lnTo>
                  <a:pt x="3450" y="147"/>
                </a:lnTo>
                <a:lnTo>
                  <a:pt x="3456" y="147"/>
                </a:lnTo>
                <a:lnTo>
                  <a:pt x="3460" y="147"/>
                </a:lnTo>
                <a:lnTo>
                  <a:pt x="3463" y="149"/>
                </a:lnTo>
                <a:lnTo>
                  <a:pt x="3467" y="149"/>
                </a:lnTo>
                <a:lnTo>
                  <a:pt x="3478" y="152"/>
                </a:lnTo>
                <a:lnTo>
                  <a:pt x="3482" y="154"/>
                </a:lnTo>
                <a:lnTo>
                  <a:pt x="3484" y="154"/>
                </a:lnTo>
                <a:lnTo>
                  <a:pt x="3491" y="154"/>
                </a:lnTo>
                <a:lnTo>
                  <a:pt x="3495" y="154"/>
                </a:lnTo>
                <a:lnTo>
                  <a:pt x="3499" y="154"/>
                </a:lnTo>
                <a:lnTo>
                  <a:pt x="3502" y="154"/>
                </a:lnTo>
                <a:lnTo>
                  <a:pt x="3508" y="154"/>
                </a:lnTo>
                <a:lnTo>
                  <a:pt x="3512" y="154"/>
                </a:lnTo>
                <a:lnTo>
                  <a:pt x="3515" y="154"/>
                </a:lnTo>
                <a:lnTo>
                  <a:pt x="3519" y="154"/>
                </a:lnTo>
                <a:lnTo>
                  <a:pt x="3523" y="154"/>
                </a:lnTo>
                <a:lnTo>
                  <a:pt x="3525" y="156"/>
                </a:lnTo>
                <a:lnTo>
                  <a:pt x="3527" y="156"/>
                </a:lnTo>
                <a:lnTo>
                  <a:pt x="3530" y="158"/>
                </a:lnTo>
                <a:lnTo>
                  <a:pt x="3532" y="160"/>
                </a:lnTo>
                <a:lnTo>
                  <a:pt x="3532" y="164"/>
                </a:lnTo>
                <a:lnTo>
                  <a:pt x="3534" y="167"/>
                </a:lnTo>
                <a:lnTo>
                  <a:pt x="3536" y="175"/>
                </a:lnTo>
                <a:lnTo>
                  <a:pt x="3538" y="184"/>
                </a:lnTo>
                <a:lnTo>
                  <a:pt x="3540" y="193"/>
                </a:lnTo>
                <a:lnTo>
                  <a:pt x="3540" y="199"/>
                </a:lnTo>
                <a:lnTo>
                  <a:pt x="3540" y="206"/>
                </a:lnTo>
                <a:lnTo>
                  <a:pt x="3540" y="219"/>
                </a:lnTo>
                <a:lnTo>
                  <a:pt x="3540" y="221"/>
                </a:lnTo>
                <a:lnTo>
                  <a:pt x="3540" y="225"/>
                </a:lnTo>
                <a:lnTo>
                  <a:pt x="3540" y="231"/>
                </a:lnTo>
                <a:lnTo>
                  <a:pt x="3540" y="244"/>
                </a:lnTo>
                <a:lnTo>
                  <a:pt x="3540" y="257"/>
                </a:lnTo>
                <a:lnTo>
                  <a:pt x="3538" y="268"/>
                </a:lnTo>
                <a:lnTo>
                  <a:pt x="3538" y="281"/>
                </a:lnTo>
                <a:lnTo>
                  <a:pt x="3538" y="292"/>
                </a:lnTo>
                <a:lnTo>
                  <a:pt x="3536" y="307"/>
                </a:lnTo>
                <a:lnTo>
                  <a:pt x="3534" y="322"/>
                </a:lnTo>
                <a:lnTo>
                  <a:pt x="3532" y="329"/>
                </a:lnTo>
                <a:lnTo>
                  <a:pt x="3532" y="336"/>
                </a:lnTo>
                <a:lnTo>
                  <a:pt x="3530" y="351"/>
                </a:lnTo>
                <a:lnTo>
                  <a:pt x="3527" y="364"/>
                </a:lnTo>
                <a:lnTo>
                  <a:pt x="3527" y="368"/>
                </a:lnTo>
                <a:lnTo>
                  <a:pt x="3527" y="370"/>
                </a:lnTo>
                <a:lnTo>
                  <a:pt x="3525" y="370"/>
                </a:lnTo>
                <a:lnTo>
                  <a:pt x="3525" y="372"/>
                </a:lnTo>
                <a:lnTo>
                  <a:pt x="3525" y="379"/>
                </a:lnTo>
                <a:lnTo>
                  <a:pt x="3521" y="392"/>
                </a:lnTo>
                <a:lnTo>
                  <a:pt x="3519" y="407"/>
                </a:lnTo>
                <a:lnTo>
                  <a:pt x="3517" y="407"/>
                </a:lnTo>
                <a:lnTo>
                  <a:pt x="3517" y="409"/>
                </a:lnTo>
                <a:lnTo>
                  <a:pt x="3517" y="413"/>
                </a:lnTo>
                <a:lnTo>
                  <a:pt x="3515" y="420"/>
                </a:lnTo>
                <a:lnTo>
                  <a:pt x="3512" y="426"/>
                </a:lnTo>
                <a:lnTo>
                  <a:pt x="3510" y="431"/>
                </a:lnTo>
                <a:lnTo>
                  <a:pt x="3508" y="437"/>
                </a:lnTo>
                <a:lnTo>
                  <a:pt x="3506" y="439"/>
                </a:lnTo>
                <a:lnTo>
                  <a:pt x="3504" y="441"/>
                </a:lnTo>
                <a:lnTo>
                  <a:pt x="3504" y="442"/>
                </a:lnTo>
                <a:lnTo>
                  <a:pt x="3502" y="442"/>
                </a:lnTo>
                <a:lnTo>
                  <a:pt x="3502" y="444"/>
                </a:lnTo>
                <a:lnTo>
                  <a:pt x="3500" y="446"/>
                </a:lnTo>
                <a:lnTo>
                  <a:pt x="3497" y="452"/>
                </a:lnTo>
                <a:lnTo>
                  <a:pt x="3493" y="455"/>
                </a:lnTo>
                <a:lnTo>
                  <a:pt x="3489" y="459"/>
                </a:lnTo>
                <a:lnTo>
                  <a:pt x="3484" y="463"/>
                </a:lnTo>
                <a:lnTo>
                  <a:pt x="3482" y="465"/>
                </a:lnTo>
                <a:lnTo>
                  <a:pt x="3480" y="467"/>
                </a:lnTo>
                <a:lnTo>
                  <a:pt x="3478" y="467"/>
                </a:lnTo>
                <a:lnTo>
                  <a:pt x="3469" y="468"/>
                </a:lnTo>
                <a:lnTo>
                  <a:pt x="3460" y="470"/>
                </a:lnTo>
                <a:lnTo>
                  <a:pt x="3454" y="472"/>
                </a:lnTo>
                <a:lnTo>
                  <a:pt x="3448" y="472"/>
                </a:lnTo>
                <a:lnTo>
                  <a:pt x="3437" y="474"/>
                </a:lnTo>
                <a:lnTo>
                  <a:pt x="3434" y="476"/>
                </a:lnTo>
                <a:lnTo>
                  <a:pt x="3428" y="476"/>
                </a:lnTo>
                <a:lnTo>
                  <a:pt x="3422" y="478"/>
                </a:lnTo>
                <a:lnTo>
                  <a:pt x="3419" y="480"/>
                </a:lnTo>
                <a:lnTo>
                  <a:pt x="3415" y="481"/>
                </a:lnTo>
                <a:lnTo>
                  <a:pt x="3409" y="483"/>
                </a:lnTo>
                <a:lnTo>
                  <a:pt x="3406" y="485"/>
                </a:lnTo>
                <a:lnTo>
                  <a:pt x="3404" y="487"/>
                </a:lnTo>
                <a:lnTo>
                  <a:pt x="3402" y="491"/>
                </a:lnTo>
                <a:lnTo>
                  <a:pt x="3402" y="494"/>
                </a:lnTo>
                <a:lnTo>
                  <a:pt x="3404" y="502"/>
                </a:lnTo>
                <a:lnTo>
                  <a:pt x="3404" y="504"/>
                </a:lnTo>
                <a:lnTo>
                  <a:pt x="3404" y="507"/>
                </a:lnTo>
                <a:lnTo>
                  <a:pt x="3406" y="509"/>
                </a:lnTo>
                <a:lnTo>
                  <a:pt x="3406" y="511"/>
                </a:lnTo>
                <a:lnTo>
                  <a:pt x="3407" y="515"/>
                </a:lnTo>
                <a:lnTo>
                  <a:pt x="3409" y="517"/>
                </a:lnTo>
                <a:lnTo>
                  <a:pt x="3411" y="519"/>
                </a:lnTo>
                <a:lnTo>
                  <a:pt x="3413" y="521"/>
                </a:lnTo>
                <a:lnTo>
                  <a:pt x="3415" y="522"/>
                </a:lnTo>
                <a:lnTo>
                  <a:pt x="3417" y="524"/>
                </a:lnTo>
                <a:lnTo>
                  <a:pt x="3419" y="524"/>
                </a:lnTo>
                <a:lnTo>
                  <a:pt x="3420" y="526"/>
                </a:lnTo>
                <a:lnTo>
                  <a:pt x="3426" y="528"/>
                </a:lnTo>
                <a:lnTo>
                  <a:pt x="3432" y="530"/>
                </a:lnTo>
                <a:lnTo>
                  <a:pt x="3437" y="530"/>
                </a:lnTo>
                <a:lnTo>
                  <a:pt x="3445" y="532"/>
                </a:lnTo>
                <a:lnTo>
                  <a:pt x="3450" y="532"/>
                </a:lnTo>
                <a:lnTo>
                  <a:pt x="3458" y="530"/>
                </a:lnTo>
                <a:lnTo>
                  <a:pt x="3463" y="530"/>
                </a:lnTo>
                <a:lnTo>
                  <a:pt x="3471" y="528"/>
                </a:lnTo>
                <a:lnTo>
                  <a:pt x="3482" y="522"/>
                </a:lnTo>
                <a:lnTo>
                  <a:pt x="3495" y="519"/>
                </a:lnTo>
                <a:lnTo>
                  <a:pt x="3506" y="515"/>
                </a:lnTo>
                <a:lnTo>
                  <a:pt x="3519" y="509"/>
                </a:lnTo>
                <a:lnTo>
                  <a:pt x="3525" y="507"/>
                </a:lnTo>
                <a:lnTo>
                  <a:pt x="3530" y="504"/>
                </a:lnTo>
                <a:lnTo>
                  <a:pt x="3541" y="498"/>
                </a:lnTo>
                <a:lnTo>
                  <a:pt x="3551" y="493"/>
                </a:lnTo>
                <a:lnTo>
                  <a:pt x="3562" y="487"/>
                </a:lnTo>
                <a:lnTo>
                  <a:pt x="3582" y="474"/>
                </a:lnTo>
                <a:lnTo>
                  <a:pt x="3603" y="461"/>
                </a:lnTo>
                <a:lnTo>
                  <a:pt x="3614" y="454"/>
                </a:lnTo>
                <a:lnTo>
                  <a:pt x="3623" y="448"/>
                </a:lnTo>
                <a:lnTo>
                  <a:pt x="3629" y="444"/>
                </a:lnTo>
                <a:lnTo>
                  <a:pt x="3633" y="441"/>
                </a:lnTo>
                <a:lnTo>
                  <a:pt x="3644" y="437"/>
                </a:lnTo>
                <a:lnTo>
                  <a:pt x="3657" y="431"/>
                </a:lnTo>
                <a:lnTo>
                  <a:pt x="3659" y="431"/>
                </a:lnTo>
                <a:lnTo>
                  <a:pt x="3659" y="428"/>
                </a:lnTo>
                <a:lnTo>
                  <a:pt x="3660" y="426"/>
                </a:lnTo>
                <a:lnTo>
                  <a:pt x="3662" y="424"/>
                </a:lnTo>
                <a:lnTo>
                  <a:pt x="3664" y="424"/>
                </a:lnTo>
                <a:lnTo>
                  <a:pt x="3666" y="424"/>
                </a:lnTo>
                <a:lnTo>
                  <a:pt x="3668" y="424"/>
                </a:lnTo>
                <a:lnTo>
                  <a:pt x="3670" y="424"/>
                </a:lnTo>
                <a:lnTo>
                  <a:pt x="3672" y="435"/>
                </a:lnTo>
                <a:lnTo>
                  <a:pt x="3673" y="439"/>
                </a:lnTo>
                <a:lnTo>
                  <a:pt x="3673" y="444"/>
                </a:lnTo>
                <a:lnTo>
                  <a:pt x="3673" y="450"/>
                </a:lnTo>
                <a:lnTo>
                  <a:pt x="3673" y="455"/>
                </a:lnTo>
                <a:lnTo>
                  <a:pt x="3673" y="461"/>
                </a:lnTo>
                <a:lnTo>
                  <a:pt x="3672" y="467"/>
                </a:lnTo>
                <a:lnTo>
                  <a:pt x="3672" y="470"/>
                </a:lnTo>
                <a:lnTo>
                  <a:pt x="3672" y="472"/>
                </a:lnTo>
                <a:lnTo>
                  <a:pt x="3670" y="478"/>
                </a:lnTo>
                <a:lnTo>
                  <a:pt x="3668" y="489"/>
                </a:lnTo>
                <a:lnTo>
                  <a:pt x="3666" y="498"/>
                </a:lnTo>
                <a:lnTo>
                  <a:pt x="3662" y="509"/>
                </a:lnTo>
                <a:lnTo>
                  <a:pt x="3655" y="534"/>
                </a:lnTo>
                <a:lnTo>
                  <a:pt x="3647" y="561"/>
                </a:lnTo>
                <a:lnTo>
                  <a:pt x="3647" y="563"/>
                </a:lnTo>
                <a:lnTo>
                  <a:pt x="3646" y="567"/>
                </a:lnTo>
                <a:lnTo>
                  <a:pt x="3646" y="574"/>
                </a:lnTo>
                <a:lnTo>
                  <a:pt x="3646" y="582"/>
                </a:lnTo>
                <a:lnTo>
                  <a:pt x="3646" y="589"/>
                </a:lnTo>
                <a:lnTo>
                  <a:pt x="3646" y="595"/>
                </a:lnTo>
                <a:lnTo>
                  <a:pt x="3647" y="600"/>
                </a:lnTo>
                <a:lnTo>
                  <a:pt x="3649" y="604"/>
                </a:lnTo>
                <a:lnTo>
                  <a:pt x="3651" y="610"/>
                </a:lnTo>
                <a:lnTo>
                  <a:pt x="3651" y="613"/>
                </a:lnTo>
                <a:lnTo>
                  <a:pt x="3653" y="619"/>
                </a:lnTo>
                <a:lnTo>
                  <a:pt x="3657" y="623"/>
                </a:lnTo>
                <a:lnTo>
                  <a:pt x="3659" y="626"/>
                </a:lnTo>
                <a:lnTo>
                  <a:pt x="3660" y="630"/>
                </a:lnTo>
                <a:lnTo>
                  <a:pt x="3664" y="634"/>
                </a:lnTo>
                <a:lnTo>
                  <a:pt x="3666" y="636"/>
                </a:lnTo>
                <a:lnTo>
                  <a:pt x="3670" y="639"/>
                </a:lnTo>
                <a:lnTo>
                  <a:pt x="3673" y="641"/>
                </a:lnTo>
                <a:lnTo>
                  <a:pt x="3677" y="645"/>
                </a:lnTo>
                <a:lnTo>
                  <a:pt x="3683" y="647"/>
                </a:lnTo>
                <a:lnTo>
                  <a:pt x="3686" y="649"/>
                </a:lnTo>
                <a:lnTo>
                  <a:pt x="3690" y="649"/>
                </a:lnTo>
                <a:lnTo>
                  <a:pt x="3690" y="647"/>
                </a:lnTo>
                <a:lnTo>
                  <a:pt x="3692" y="647"/>
                </a:lnTo>
                <a:lnTo>
                  <a:pt x="3696" y="645"/>
                </a:lnTo>
                <a:lnTo>
                  <a:pt x="3698" y="645"/>
                </a:lnTo>
                <a:lnTo>
                  <a:pt x="3699" y="643"/>
                </a:lnTo>
                <a:lnTo>
                  <a:pt x="3701" y="641"/>
                </a:lnTo>
                <a:lnTo>
                  <a:pt x="3703" y="641"/>
                </a:lnTo>
                <a:lnTo>
                  <a:pt x="3703" y="639"/>
                </a:lnTo>
                <a:lnTo>
                  <a:pt x="3705" y="639"/>
                </a:lnTo>
                <a:lnTo>
                  <a:pt x="3707" y="636"/>
                </a:lnTo>
                <a:lnTo>
                  <a:pt x="3709" y="634"/>
                </a:lnTo>
                <a:lnTo>
                  <a:pt x="3711" y="630"/>
                </a:lnTo>
                <a:lnTo>
                  <a:pt x="3713" y="628"/>
                </a:lnTo>
                <a:lnTo>
                  <a:pt x="3713" y="626"/>
                </a:lnTo>
                <a:lnTo>
                  <a:pt x="3714" y="625"/>
                </a:lnTo>
                <a:lnTo>
                  <a:pt x="3718" y="600"/>
                </a:lnTo>
                <a:lnTo>
                  <a:pt x="3724" y="576"/>
                </a:lnTo>
                <a:lnTo>
                  <a:pt x="3724" y="574"/>
                </a:lnTo>
                <a:lnTo>
                  <a:pt x="3726" y="573"/>
                </a:lnTo>
                <a:lnTo>
                  <a:pt x="3727" y="567"/>
                </a:lnTo>
                <a:lnTo>
                  <a:pt x="3731" y="563"/>
                </a:lnTo>
                <a:lnTo>
                  <a:pt x="3739" y="554"/>
                </a:lnTo>
                <a:lnTo>
                  <a:pt x="3746" y="545"/>
                </a:lnTo>
                <a:lnTo>
                  <a:pt x="3753" y="535"/>
                </a:lnTo>
                <a:lnTo>
                  <a:pt x="3763" y="528"/>
                </a:lnTo>
                <a:lnTo>
                  <a:pt x="3772" y="521"/>
                </a:lnTo>
                <a:lnTo>
                  <a:pt x="3778" y="517"/>
                </a:lnTo>
                <a:lnTo>
                  <a:pt x="3783" y="515"/>
                </a:lnTo>
                <a:lnTo>
                  <a:pt x="3792" y="509"/>
                </a:lnTo>
                <a:lnTo>
                  <a:pt x="3800" y="504"/>
                </a:lnTo>
                <a:lnTo>
                  <a:pt x="3807" y="500"/>
                </a:lnTo>
                <a:lnTo>
                  <a:pt x="3815" y="494"/>
                </a:lnTo>
                <a:lnTo>
                  <a:pt x="3822" y="491"/>
                </a:lnTo>
                <a:lnTo>
                  <a:pt x="3828" y="487"/>
                </a:lnTo>
                <a:lnTo>
                  <a:pt x="3833" y="483"/>
                </a:lnTo>
                <a:lnTo>
                  <a:pt x="3843" y="476"/>
                </a:lnTo>
                <a:lnTo>
                  <a:pt x="3846" y="472"/>
                </a:lnTo>
                <a:lnTo>
                  <a:pt x="3850" y="468"/>
                </a:lnTo>
                <a:lnTo>
                  <a:pt x="3859" y="461"/>
                </a:lnTo>
                <a:lnTo>
                  <a:pt x="3861" y="461"/>
                </a:lnTo>
                <a:lnTo>
                  <a:pt x="3861" y="459"/>
                </a:lnTo>
                <a:lnTo>
                  <a:pt x="3863" y="457"/>
                </a:lnTo>
                <a:lnTo>
                  <a:pt x="3865" y="454"/>
                </a:lnTo>
                <a:lnTo>
                  <a:pt x="3865" y="452"/>
                </a:lnTo>
                <a:lnTo>
                  <a:pt x="3867" y="452"/>
                </a:lnTo>
                <a:lnTo>
                  <a:pt x="3867" y="450"/>
                </a:lnTo>
                <a:lnTo>
                  <a:pt x="3867" y="448"/>
                </a:lnTo>
                <a:lnTo>
                  <a:pt x="3869" y="444"/>
                </a:lnTo>
                <a:lnTo>
                  <a:pt x="3869" y="442"/>
                </a:lnTo>
                <a:lnTo>
                  <a:pt x="3869" y="441"/>
                </a:lnTo>
                <a:lnTo>
                  <a:pt x="3871" y="439"/>
                </a:lnTo>
                <a:lnTo>
                  <a:pt x="3869" y="433"/>
                </a:lnTo>
                <a:lnTo>
                  <a:pt x="3867" y="428"/>
                </a:lnTo>
                <a:lnTo>
                  <a:pt x="3867" y="426"/>
                </a:lnTo>
                <a:lnTo>
                  <a:pt x="3865" y="424"/>
                </a:lnTo>
                <a:lnTo>
                  <a:pt x="3863" y="420"/>
                </a:lnTo>
                <a:lnTo>
                  <a:pt x="3859" y="416"/>
                </a:lnTo>
                <a:lnTo>
                  <a:pt x="3856" y="413"/>
                </a:lnTo>
                <a:lnTo>
                  <a:pt x="3850" y="409"/>
                </a:lnTo>
                <a:lnTo>
                  <a:pt x="3846" y="407"/>
                </a:lnTo>
                <a:lnTo>
                  <a:pt x="3839" y="405"/>
                </a:lnTo>
                <a:lnTo>
                  <a:pt x="3833" y="402"/>
                </a:lnTo>
                <a:lnTo>
                  <a:pt x="3830" y="402"/>
                </a:lnTo>
                <a:lnTo>
                  <a:pt x="3828" y="403"/>
                </a:lnTo>
                <a:lnTo>
                  <a:pt x="3824" y="405"/>
                </a:lnTo>
                <a:lnTo>
                  <a:pt x="3820" y="407"/>
                </a:lnTo>
                <a:lnTo>
                  <a:pt x="3813" y="411"/>
                </a:lnTo>
                <a:lnTo>
                  <a:pt x="3811" y="415"/>
                </a:lnTo>
                <a:lnTo>
                  <a:pt x="3807" y="416"/>
                </a:lnTo>
                <a:lnTo>
                  <a:pt x="3804" y="424"/>
                </a:lnTo>
                <a:lnTo>
                  <a:pt x="3798" y="431"/>
                </a:lnTo>
                <a:lnTo>
                  <a:pt x="3792" y="439"/>
                </a:lnTo>
                <a:lnTo>
                  <a:pt x="3785" y="446"/>
                </a:lnTo>
                <a:lnTo>
                  <a:pt x="3779" y="452"/>
                </a:lnTo>
                <a:lnTo>
                  <a:pt x="3778" y="454"/>
                </a:lnTo>
                <a:lnTo>
                  <a:pt x="3772" y="459"/>
                </a:lnTo>
                <a:lnTo>
                  <a:pt x="3768" y="463"/>
                </a:lnTo>
                <a:lnTo>
                  <a:pt x="3765" y="468"/>
                </a:lnTo>
                <a:lnTo>
                  <a:pt x="3761" y="474"/>
                </a:lnTo>
                <a:lnTo>
                  <a:pt x="3757" y="478"/>
                </a:lnTo>
                <a:lnTo>
                  <a:pt x="3753" y="483"/>
                </a:lnTo>
                <a:lnTo>
                  <a:pt x="3750" y="487"/>
                </a:lnTo>
                <a:lnTo>
                  <a:pt x="3746" y="493"/>
                </a:lnTo>
                <a:lnTo>
                  <a:pt x="3742" y="496"/>
                </a:lnTo>
                <a:lnTo>
                  <a:pt x="3737" y="500"/>
                </a:lnTo>
                <a:lnTo>
                  <a:pt x="3733" y="504"/>
                </a:lnTo>
                <a:lnTo>
                  <a:pt x="3727" y="507"/>
                </a:lnTo>
                <a:lnTo>
                  <a:pt x="3726" y="506"/>
                </a:lnTo>
                <a:lnTo>
                  <a:pt x="3724" y="481"/>
                </a:lnTo>
                <a:lnTo>
                  <a:pt x="3724" y="457"/>
                </a:lnTo>
                <a:lnTo>
                  <a:pt x="3724" y="448"/>
                </a:lnTo>
                <a:lnTo>
                  <a:pt x="3726" y="439"/>
                </a:lnTo>
                <a:lnTo>
                  <a:pt x="3726" y="429"/>
                </a:lnTo>
                <a:lnTo>
                  <a:pt x="3727" y="420"/>
                </a:lnTo>
                <a:lnTo>
                  <a:pt x="3729" y="411"/>
                </a:lnTo>
                <a:lnTo>
                  <a:pt x="3729" y="402"/>
                </a:lnTo>
                <a:lnTo>
                  <a:pt x="3731" y="389"/>
                </a:lnTo>
                <a:lnTo>
                  <a:pt x="3731" y="374"/>
                </a:lnTo>
                <a:lnTo>
                  <a:pt x="3731" y="361"/>
                </a:lnTo>
                <a:lnTo>
                  <a:pt x="3731" y="353"/>
                </a:lnTo>
                <a:lnTo>
                  <a:pt x="3733" y="346"/>
                </a:lnTo>
                <a:lnTo>
                  <a:pt x="3733" y="331"/>
                </a:lnTo>
                <a:lnTo>
                  <a:pt x="3733" y="323"/>
                </a:lnTo>
                <a:lnTo>
                  <a:pt x="3733" y="318"/>
                </a:lnTo>
                <a:lnTo>
                  <a:pt x="3733" y="303"/>
                </a:lnTo>
                <a:lnTo>
                  <a:pt x="3733" y="288"/>
                </a:lnTo>
                <a:lnTo>
                  <a:pt x="3733" y="271"/>
                </a:lnTo>
                <a:lnTo>
                  <a:pt x="3733" y="262"/>
                </a:lnTo>
                <a:lnTo>
                  <a:pt x="3733" y="255"/>
                </a:lnTo>
                <a:lnTo>
                  <a:pt x="3735" y="247"/>
                </a:lnTo>
                <a:lnTo>
                  <a:pt x="3735" y="240"/>
                </a:lnTo>
                <a:lnTo>
                  <a:pt x="3737" y="232"/>
                </a:lnTo>
                <a:lnTo>
                  <a:pt x="3739" y="225"/>
                </a:lnTo>
                <a:lnTo>
                  <a:pt x="3740" y="219"/>
                </a:lnTo>
                <a:lnTo>
                  <a:pt x="3740" y="212"/>
                </a:lnTo>
                <a:lnTo>
                  <a:pt x="3742" y="208"/>
                </a:lnTo>
                <a:lnTo>
                  <a:pt x="3742" y="204"/>
                </a:lnTo>
                <a:lnTo>
                  <a:pt x="3744" y="197"/>
                </a:lnTo>
                <a:lnTo>
                  <a:pt x="3744" y="190"/>
                </a:lnTo>
                <a:lnTo>
                  <a:pt x="3746" y="182"/>
                </a:lnTo>
                <a:lnTo>
                  <a:pt x="3746" y="175"/>
                </a:lnTo>
                <a:lnTo>
                  <a:pt x="3746" y="167"/>
                </a:lnTo>
                <a:lnTo>
                  <a:pt x="3746" y="162"/>
                </a:lnTo>
                <a:lnTo>
                  <a:pt x="3746" y="158"/>
                </a:lnTo>
                <a:lnTo>
                  <a:pt x="3746" y="149"/>
                </a:lnTo>
                <a:lnTo>
                  <a:pt x="3746" y="145"/>
                </a:lnTo>
                <a:lnTo>
                  <a:pt x="3744" y="141"/>
                </a:lnTo>
                <a:lnTo>
                  <a:pt x="3744" y="136"/>
                </a:lnTo>
                <a:lnTo>
                  <a:pt x="3742" y="132"/>
                </a:lnTo>
                <a:lnTo>
                  <a:pt x="3742" y="130"/>
                </a:lnTo>
                <a:lnTo>
                  <a:pt x="3742" y="128"/>
                </a:lnTo>
                <a:lnTo>
                  <a:pt x="3744" y="126"/>
                </a:lnTo>
                <a:lnTo>
                  <a:pt x="3744" y="125"/>
                </a:lnTo>
                <a:lnTo>
                  <a:pt x="3746" y="123"/>
                </a:lnTo>
                <a:lnTo>
                  <a:pt x="3748" y="123"/>
                </a:lnTo>
                <a:lnTo>
                  <a:pt x="3753" y="121"/>
                </a:lnTo>
                <a:lnTo>
                  <a:pt x="3759" y="121"/>
                </a:lnTo>
                <a:lnTo>
                  <a:pt x="3763" y="119"/>
                </a:lnTo>
                <a:lnTo>
                  <a:pt x="3768" y="119"/>
                </a:lnTo>
                <a:lnTo>
                  <a:pt x="3774" y="117"/>
                </a:lnTo>
                <a:lnTo>
                  <a:pt x="3781" y="117"/>
                </a:lnTo>
                <a:lnTo>
                  <a:pt x="3783" y="115"/>
                </a:lnTo>
                <a:lnTo>
                  <a:pt x="3785" y="115"/>
                </a:lnTo>
                <a:lnTo>
                  <a:pt x="3787" y="113"/>
                </a:lnTo>
                <a:lnTo>
                  <a:pt x="3789" y="112"/>
                </a:lnTo>
                <a:lnTo>
                  <a:pt x="3791" y="108"/>
                </a:lnTo>
                <a:lnTo>
                  <a:pt x="3792" y="106"/>
                </a:lnTo>
                <a:lnTo>
                  <a:pt x="3794" y="104"/>
                </a:lnTo>
                <a:lnTo>
                  <a:pt x="3796" y="102"/>
                </a:lnTo>
                <a:lnTo>
                  <a:pt x="3796" y="99"/>
                </a:lnTo>
                <a:lnTo>
                  <a:pt x="3796" y="95"/>
                </a:lnTo>
                <a:lnTo>
                  <a:pt x="3796" y="93"/>
                </a:lnTo>
                <a:lnTo>
                  <a:pt x="3796" y="89"/>
                </a:lnTo>
                <a:lnTo>
                  <a:pt x="3796" y="87"/>
                </a:lnTo>
                <a:lnTo>
                  <a:pt x="3794" y="84"/>
                </a:lnTo>
                <a:lnTo>
                  <a:pt x="3792" y="82"/>
                </a:lnTo>
                <a:lnTo>
                  <a:pt x="3791" y="80"/>
                </a:lnTo>
                <a:lnTo>
                  <a:pt x="3789" y="76"/>
                </a:lnTo>
                <a:lnTo>
                  <a:pt x="3787" y="74"/>
                </a:lnTo>
                <a:lnTo>
                  <a:pt x="3785" y="72"/>
                </a:lnTo>
                <a:lnTo>
                  <a:pt x="3783" y="71"/>
                </a:lnTo>
                <a:lnTo>
                  <a:pt x="3779" y="67"/>
                </a:lnTo>
                <a:lnTo>
                  <a:pt x="3778" y="67"/>
                </a:lnTo>
                <a:lnTo>
                  <a:pt x="3772" y="63"/>
                </a:lnTo>
                <a:lnTo>
                  <a:pt x="3770" y="61"/>
                </a:lnTo>
                <a:lnTo>
                  <a:pt x="3761" y="61"/>
                </a:lnTo>
                <a:lnTo>
                  <a:pt x="3752" y="63"/>
                </a:lnTo>
                <a:lnTo>
                  <a:pt x="3742" y="63"/>
                </a:lnTo>
                <a:lnTo>
                  <a:pt x="3735" y="65"/>
                </a:lnTo>
                <a:lnTo>
                  <a:pt x="3707" y="71"/>
                </a:lnTo>
                <a:lnTo>
                  <a:pt x="3677" y="76"/>
                </a:lnTo>
                <a:close/>
                <a:moveTo>
                  <a:pt x="3638" y="136"/>
                </a:moveTo>
                <a:lnTo>
                  <a:pt x="3649" y="136"/>
                </a:lnTo>
                <a:lnTo>
                  <a:pt x="3660" y="136"/>
                </a:lnTo>
                <a:lnTo>
                  <a:pt x="3670" y="136"/>
                </a:lnTo>
                <a:lnTo>
                  <a:pt x="3673" y="136"/>
                </a:lnTo>
                <a:lnTo>
                  <a:pt x="3677" y="138"/>
                </a:lnTo>
                <a:lnTo>
                  <a:pt x="3679" y="141"/>
                </a:lnTo>
                <a:lnTo>
                  <a:pt x="3681" y="145"/>
                </a:lnTo>
                <a:lnTo>
                  <a:pt x="3681" y="149"/>
                </a:lnTo>
                <a:lnTo>
                  <a:pt x="3681" y="152"/>
                </a:lnTo>
                <a:lnTo>
                  <a:pt x="3683" y="156"/>
                </a:lnTo>
                <a:lnTo>
                  <a:pt x="3683" y="162"/>
                </a:lnTo>
                <a:lnTo>
                  <a:pt x="3683" y="171"/>
                </a:lnTo>
                <a:lnTo>
                  <a:pt x="3683" y="177"/>
                </a:lnTo>
                <a:lnTo>
                  <a:pt x="3683" y="180"/>
                </a:lnTo>
                <a:lnTo>
                  <a:pt x="3683" y="186"/>
                </a:lnTo>
                <a:lnTo>
                  <a:pt x="3683" y="191"/>
                </a:lnTo>
                <a:lnTo>
                  <a:pt x="3683" y="193"/>
                </a:lnTo>
                <a:lnTo>
                  <a:pt x="3683" y="195"/>
                </a:lnTo>
                <a:lnTo>
                  <a:pt x="3681" y="201"/>
                </a:lnTo>
                <a:lnTo>
                  <a:pt x="3681" y="204"/>
                </a:lnTo>
                <a:lnTo>
                  <a:pt x="3681" y="210"/>
                </a:lnTo>
                <a:lnTo>
                  <a:pt x="3673" y="204"/>
                </a:lnTo>
                <a:lnTo>
                  <a:pt x="3670" y="203"/>
                </a:lnTo>
                <a:lnTo>
                  <a:pt x="3666" y="201"/>
                </a:lnTo>
                <a:lnTo>
                  <a:pt x="3659" y="197"/>
                </a:lnTo>
                <a:lnTo>
                  <a:pt x="3653" y="195"/>
                </a:lnTo>
                <a:lnTo>
                  <a:pt x="3649" y="193"/>
                </a:lnTo>
                <a:lnTo>
                  <a:pt x="3642" y="191"/>
                </a:lnTo>
                <a:lnTo>
                  <a:pt x="3633" y="190"/>
                </a:lnTo>
                <a:lnTo>
                  <a:pt x="3621" y="188"/>
                </a:lnTo>
                <a:lnTo>
                  <a:pt x="3618" y="188"/>
                </a:lnTo>
                <a:lnTo>
                  <a:pt x="3612" y="186"/>
                </a:lnTo>
                <a:lnTo>
                  <a:pt x="3610" y="186"/>
                </a:lnTo>
                <a:lnTo>
                  <a:pt x="3601" y="178"/>
                </a:lnTo>
                <a:lnTo>
                  <a:pt x="3593" y="167"/>
                </a:lnTo>
                <a:lnTo>
                  <a:pt x="3586" y="158"/>
                </a:lnTo>
                <a:lnTo>
                  <a:pt x="3580" y="149"/>
                </a:lnTo>
                <a:lnTo>
                  <a:pt x="3580" y="147"/>
                </a:lnTo>
                <a:lnTo>
                  <a:pt x="3590" y="143"/>
                </a:lnTo>
                <a:lnTo>
                  <a:pt x="3595" y="141"/>
                </a:lnTo>
                <a:lnTo>
                  <a:pt x="3601" y="139"/>
                </a:lnTo>
                <a:lnTo>
                  <a:pt x="3620" y="138"/>
                </a:lnTo>
                <a:lnTo>
                  <a:pt x="3638" y="136"/>
                </a:lnTo>
                <a:close/>
                <a:moveTo>
                  <a:pt x="3640" y="244"/>
                </a:moveTo>
                <a:lnTo>
                  <a:pt x="3646" y="242"/>
                </a:lnTo>
                <a:lnTo>
                  <a:pt x="3649" y="242"/>
                </a:lnTo>
                <a:lnTo>
                  <a:pt x="3651" y="242"/>
                </a:lnTo>
                <a:lnTo>
                  <a:pt x="3651" y="240"/>
                </a:lnTo>
                <a:lnTo>
                  <a:pt x="3653" y="240"/>
                </a:lnTo>
                <a:lnTo>
                  <a:pt x="3657" y="240"/>
                </a:lnTo>
                <a:lnTo>
                  <a:pt x="3660" y="236"/>
                </a:lnTo>
                <a:lnTo>
                  <a:pt x="3670" y="232"/>
                </a:lnTo>
                <a:lnTo>
                  <a:pt x="3677" y="227"/>
                </a:lnTo>
                <a:lnTo>
                  <a:pt x="3679" y="234"/>
                </a:lnTo>
                <a:lnTo>
                  <a:pt x="3679" y="242"/>
                </a:lnTo>
                <a:lnTo>
                  <a:pt x="3679" y="249"/>
                </a:lnTo>
                <a:lnTo>
                  <a:pt x="3679" y="258"/>
                </a:lnTo>
                <a:lnTo>
                  <a:pt x="3679" y="275"/>
                </a:lnTo>
                <a:lnTo>
                  <a:pt x="3679" y="283"/>
                </a:lnTo>
                <a:lnTo>
                  <a:pt x="3679" y="292"/>
                </a:lnTo>
                <a:lnTo>
                  <a:pt x="3679" y="299"/>
                </a:lnTo>
                <a:lnTo>
                  <a:pt x="3679" y="309"/>
                </a:lnTo>
                <a:lnTo>
                  <a:pt x="3677" y="314"/>
                </a:lnTo>
                <a:lnTo>
                  <a:pt x="3677" y="316"/>
                </a:lnTo>
                <a:lnTo>
                  <a:pt x="3677" y="320"/>
                </a:lnTo>
                <a:lnTo>
                  <a:pt x="3677" y="333"/>
                </a:lnTo>
                <a:lnTo>
                  <a:pt x="3677" y="355"/>
                </a:lnTo>
                <a:lnTo>
                  <a:pt x="3675" y="359"/>
                </a:lnTo>
                <a:lnTo>
                  <a:pt x="3675" y="362"/>
                </a:lnTo>
                <a:lnTo>
                  <a:pt x="3675" y="366"/>
                </a:lnTo>
                <a:lnTo>
                  <a:pt x="3673" y="368"/>
                </a:lnTo>
                <a:lnTo>
                  <a:pt x="3673" y="370"/>
                </a:lnTo>
                <a:lnTo>
                  <a:pt x="3673" y="372"/>
                </a:lnTo>
                <a:lnTo>
                  <a:pt x="3672" y="374"/>
                </a:lnTo>
                <a:lnTo>
                  <a:pt x="3670" y="377"/>
                </a:lnTo>
                <a:lnTo>
                  <a:pt x="3670" y="379"/>
                </a:lnTo>
                <a:lnTo>
                  <a:pt x="3668" y="381"/>
                </a:lnTo>
                <a:lnTo>
                  <a:pt x="3666" y="383"/>
                </a:lnTo>
                <a:lnTo>
                  <a:pt x="3666" y="385"/>
                </a:lnTo>
                <a:lnTo>
                  <a:pt x="3662" y="387"/>
                </a:lnTo>
                <a:lnTo>
                  <a:pt x="3660" y="389"/>
                </a:lnTo>
                <a:lnTo>
                  <a:pt x="3659" y="390"/>
                </a:lnTo>
                <a:lnTo>
                  <a:pt x="3655" y="392"/>
                </a:lnTo>
                <a:lnTo>
                  <a:pt x="3653" y="392"/>
                </a:lnTo>
                <a:lnTo>
                  <a:pt x="3651" y="394"/>
                </a:lnTo>
                <a:lnTo>
                  <a:pt x="3649" y="394"/>
                </a:lnTo>
                <a:lnTo>
                  <a:pt x="3646" y="396"/>
                </a:lnTo>
                <a:lnTo>
                  <a:pt x="3642" y="398"/>
                </a:lnTo>
                <a:lnTo>
                  <a:pt x="3636" y="400"/>
                </a:lnTo>
                <a:lnTo>
                  <a:pt x="3633" y="402"/>
                </a:lnTo>
                <a:lnTo>
                  <a:pt x="3627" y="402"/>
                </a:lnTo>
                <a:lnTo>
                  <a:pt x="3625" y="403"/>
                </a:lnTo>
                <a:lnTo>
                  <a:pt x="3621" y="403"/>
                </a:lnTo>
                <a:lnTo>
                  <a:pt x="3618" y="405"/>
                </a:lnTo>
                <a:lnTo>
                  <a:pt x="3612" y="405"/>
                </a:lnTo>
                <a:lnTo>
                  <a:pt x="3601" y="409"/>
                </a:lnTo>
                <a:lnTo>
                  <a:pt x="3590" y="411"/>
                </a:lnTo>
                <a:lnTo>
                  <a:pt x="3588" y="411"/>
                </a:lnTo>
                <a:lnTo>
                  <a:pt x="3584" y="411"/>
                </a:lnTo>
                <a:lnTo>
                  <a:pt x="3580" y="411"/>
                </a:lnTo>
                <a:lnTo>
                  <a:pt x="3579" y="411"/>
                </a:lnTo>
                <a:lnTo>
                  <a:pt x="3577" y="409"/>
                </a:lnTo>
                <a:lnTo>
                  <a:pt x="3575" y="409"/>
                </a:lnTo>
                <a:lnTo>
                  <a:pt x="3573" y="405"/>
                </a:lnTo>
                <a:lnTo>
                  <a:pt x="3573" y="403"/>
                </a:lnTo>
                <a:lnTo>
                  <a:pt x="3573" y="402"/>
                </a:lnTo>
                <a:lnTo>
                  <a:pt x="3575" y="400"/>
                </a:lnTo>
                <a:lnTo>
                  <a:pt x="3575" y="398"/>
                </a:lnTo>
                <a:lnTo>
                  <a:pt x="3577" y="390"/>
                </a:lnTo>
                <a:lnTo>
                  <a:pt x="3577" y="389"/>
                </a:lnTo>
                <a:lnTo>
                  <a:pt x="3579" y="385"/>
                </a:lnTo>
                <a:lnTo>
                  <a:pt x="3579" y="377"/>
                </a:lnTo>
                <a:lnTo>
                  <a:pt x="3580" y="374"/>
                </a:lnTo>
                <a:lnTo>
                  <a:pt x="3580" y="372"/>
                </a:lnTo>
                <a:lnTo>
                  <a:pt x="3582" y="370"/>
                </a:lnTo>
                <a:lnTo>
                  <a:pt x="3586" y="368"/>
                </a:lnTo>
                <a:lnTo>
                  <a:pt x="3588" y="368"/>
                </a:lnTo>
                <a:lnTo>
                  <a:pt x="3592" y="366"/>
                </a:lnTo>
                <a:lnTo>
                  <a:pt x="3593" y="366"/>
                </a:lnTo>
                <a:lnTo>
                  <a:pt x="3595" y="366"/>
                </a:lnTo>
                <a:lnTo>
                  <a:pt x="3599" y="368"/>
                </a:lnTo>
                <a:lnTo>
                  <a:pt x="3601" y="368"/>
                </a:lnTo>
                <a:lnTo>
                  <a:pt x="3605" y="366"/>
                </a:lnTo>
                <a:lnTo>
                  <a:pt x="3608" y="366"/>
                </a:lnTo>
                <a:lnTo>
                  <a:pt x="3614" y="364"/>
                </a:lnTo>
                <a:lnTo>
                  <a:pt x="3623" y="361"/>
                </a:lnTo>
                <a:lnTo>
                  <a:pt x="3631" y="359"/>
                </a:lnTo>
                <a:lnTo>
                  <a:pt x="3638" y="357"/>
                </a:lnTo>
                <a:lnTo>
                  <a:pt x="3649" y="355"/>
                </a:lnTo>
                <a:lnTo>
                  <a:pt x="3660" y="351"/>
                </a:lnTo>
                <a:lnTo>
                  <a:pt x="3660" y="349"/>
                </a:lnTo>
                <a:lnTo>
                  <a:pt x="3662" y="346"/>
                </a:lnTo>
                <a:lnTo>
                  <a:pt x="3662" y="344"/>
                </a:lnTo>
                <a:lnTo>
                  <a:pt x="3662" y="342"/>
                </a:lnTo>
                <a:lnTo>
                  <a:pt x="3662" y="340"/>
                </a:lnTo>
                <a:lnTo>
                  <a:pt x="3662" y="336"/>
                </a:lnTo>
                <a:lnTo>
                  <a:pt x="3662" y="335"/>
                </a:lnTo>
                <a:lnTo>
                  <a:pt x="3662" y="333"/>
                </a:lnTo>
                <a:lnTo>
                  <a:pt x="3662" y="331"/>
                </a:lnTo>
                <a:lnTo>
                  <a:pt x="3662" y="327"/>
                </a:lnTo>
                <a:lnTo>
                  <a:pt x="3660" y="323"/>
                </a:lnTo>
                <a:lnTo>
                  <a:pt x="3659" y="322"/>
                </a:lnTo>
                <a:lnTo>
                  <a:pt x="3657" y="318"/>
                </a:lnTo>
                <a:lnTo>
                  <a:pt x="3655" y="316"/>
                </a:lnTo>
                <a:lnTo>
                  <a:pt x="3653" y="312"/>
                </a:lnTo>
                <a:lnTo>
                  <a:pt x="3649" y="310"/>
                </a:lnTo>
                <a:lnTo>
                  <a:pt x="3646" y="309"/>
                </a:lnTo>
                <a:lnTo>
                  <a:pt x="3644" y="307"/>
                </a:lnTo>
                <a:lnTo>
                  <a:pt x="3644" y="305"/>
                </a:lnTo>
                <a:lnTo>
                  <a:pt x="3631" y="303"/>
                </a:lnTo>
                <a:lnTo>
                  <a:pt x="3618" y="303"/>
                </a:lnTo>
                <a:lnTo>
                  <a:pt x="3605" y="303"/>
                </a:lnTo>
                <a:lnTo>
                  <a:pt x="3593" y="305"/>
                </a:lnTo>
                <a:lnTo>
                  <a:pt x="3590" y="305"/>
                </a:lnTo>
                <a:lnTo>
                  <a:pt x="3588" y="305"/>
                </a:lnTo>
                <a:lnTo>
                  <a:pt x="3586" y="303"/>
                </a:lnTo>
                <a:lnTo>
                  <a:pt x="3584" y="301"/>
                </a:lnTo>
                <a:lnTo>
                  <a:pt x="3584" y="299"/>
                </a:lnTo>
                <a:lnTo>
                  <a:pt x="3584" y="297"/>
                </a:lnTo>
                <a:lnTo>
                  <a:pt x="3586" y="294"/>
                </a:lnTo>
                <a:lnTo>
                  <a:pt x="3586" y="292"/>
                </a:lnTo>
                <a:lnTo>
                  <a:pt x="3586" y="290"/>
                </a:lnTo>
                <a:lnTo>
                  <a:pt x="3586" y="286"/>
                </a:lnTo>
                <a:lnTo>
                  <a:pt x="3586" y="283"/>
                </a:lnTo>
                <a:lnTo>
                  <a:pt x="3586" y="277"/>
                </a:lnTo>
                <a:lnTo>
                  <a:pt x="3588" y="271"/>
                </a:lnTo>
                <a:lnTo>
                  <a:pt x="3588" y="266"/>
                </a:lnTo>
                <a:lnTo>
                  <a:pt x="3590" y="262"/>
                </a:lnTo>
                <a:lnTo>
                  <a:pt x="3592" y="260"/>
                </a:lnTo>
                <a:lnTo>
                  <a:pt x="3593" y="258"/>
                </a:lnTo>
                <a:lnTo>
                  <a:pt x="3593" y="257"/>
                </a:lnTo>
                <a:lnTo>
                  <a:pt x="3595" y="255"/>
                </a:lnTo>
                <a:lnTo>
                  <a:pt x="3597" y="253"/>
                </a:lnTo>
                <a:lnTo>
                  <a:pt x="3599" y="253"/>
                </a:lnTo>
                <a:lnTo>
                  <a:pt x="3601" y="251"/>
                </a:lnTo>
                <a:lnTo>
                  <a:pt x="3610" y="249"/>
                </a:lnTo>
                <a:lnTo>
                  <a:pt x="3620" y="247"/>
                </a:lnTo>
                <a:lnTo>
                  <a:pt x="3631" y="245"/>
                </a:lnTo>
                <a:lnTo>
                  <a:pt x="3640" y="244"/>
                </a:lnTo>
                <a:close/>
                <a:moveTo>
                  <a:pt x="4021" y="117"/>
                </a:moveTo>
                <a:lnTo>
                  <a:pt x="4006" y="119"/>
                </a:lnTo>
                <a:lnTo>
                  <a:pt x="3999" y="119"/>
                </a:lnTo>
                <a:lnTo>
                  <a:pt x="3991" y="121"/>
                </a:lnTo>
                <a:lnTo>
                  <a:pt x="3964" y="126"/>
                </a:lnTo>
                <a:lnTo>
                  <a:pt x="3960" y="126"/>
                </a:lnTo>
                <a:lnTo>
                  <a:pt x="3956" y="128"/>
                </a:lnTo>
                <a:lnTo>
                  <a:pt x="3952" y="128"/>
                </a:lnTo>
                <a:lnTo>
                  <a:pt x="3949" y="130"/>
                </a:lnTo>
                <a:lnTo>
                  <a:pt x="3947" y="132"/>
                </a:lnTo>
                <a:lnTo>
                  <a:pt x="3943" y="132"/>
                </a:lnTo>
                <a:lnTo>
                  <a:pt x="3939" y="134"/>
                </a:lnTo>
                <a:lnTo>
                  <a:pt x="3938" y="134"/>
                </a:lnTo>
                <a:lnTo>
                  <a:pt x="3930" y="136"/>
                </a:lnTo>
                <a:lnTo>
                  <a:pt x="3925" y="138"/>
                </a:lnTo>
                <a:lnTo>
                  <a:pt x="3917" y="139"/>
                </a:lnTo>
                <a:lnTo>
                  <a:pt x="3910" y="139"/>
                </a:lnTo>
                <a:lnTo>
                  <a:pt x="3904" y="141"/>
                </a:lnTo>
                <a:lnTo>
                  <a:pt x="3897" y="143"/>
                </a:lnTo>
                <a:lnTo>
                  <a:pt x="3882" y="145"/>
                </a:lnTo>
                <a:lnTo>
                  <a:pt x="3869" y="147"/>
                </a:lnTo>
                <a:lnTo>
                  <a:pt x="3854" y="151"/>
                </a:lnTo>
                <a:lnTo>
                  <a:pt x="3843" y="154"/>
                </a:lnTo>
                <a:lnTo>
                  <a:pt x="3837" y="154"/>
                </a:lnTo>
                <a:lnTo>
                  <a:pt x="3835" y="154"/>
                </a:lnTo>
                <a:lnTo>
                  <a:pt x="3833" y="154"/>
                </a:lnTo>
                <a:lnTo>
                  <a:pt x="3832" y="156"/>
                </a:lnTo>
                <a:lnTo>
                  <a:pt x="3828" y="156"/>
                </a:lnTo>
                <a:lnTo>
                  <a:pt x="3824" y="154"/>
                </a:lnTo>
                <a:lnTo>
                  <a:pt x="3820" y="154"/>
                </a:lnTo>
                <a:lnTo>
                  <a:pt x="3819" y="154"/>
                </a:lnTo>
                <a:lnTo>
                  <a:pt x="3817" y="152"/>
                </a:lnTo>
                <a:lnTo>
                  <a:pt x="3813" y="152"/>
                </a:lnTo>
                <a:lnTo>
                  <a:pt x="3802" y="147"/>
                </a:lnTo>
                <a:lnTo>
                  <a:pt x="3791" y="143"/>
                </a:lnTo>
                <a:lnTo>
                  <a:pt x="3789" y="141"/>
                </a:lnTo>
                <a:lnTo>
                  <a:pt x="3787" y="141"/>
                </a:lnTo>
                <a:lnTo>
                  <a:pt x="3783" y="138"/>
                </a:lnTo>
                <a:lnTo>
                  <a:pt x="3779" y="136"/>
                </a:lnTo>
                <a:lnTo>
                  <a:pt x="3778" y="136"/>
                </a:lnTo>
                <a:lnTo>
                  <a:pt x="3774" y="136"/>
                </a:lnTo>
                <a:lnTo>
                  <a:pt x="3770" y="136"/>
                </a:lnTo>
                <a:lnTo>
                  <a:pt x="3766" y="138"/>
                </a:lnTo>
                <a:lnTo>
                  <a:pt x="3765" y="139"/>
                </a:lnTo>
                <a:lnTo>
                  <a:pt x="3761" y="141"/>
                </a:lnTo>
                <a:lnTo>
                  <a:pt x="3761" y="145"/>
                </a:lnTo>
                <a:lnTo>
                  <a:pt x="3761" y="147"/>
                </a:lnTo>
                <a:lnTo>
                  <a:pt x="3763" y="151"/>
                </a:lnTo>
                <a:lnTo>
                  <a:pt x="3763" y="152"/>
                </a:lnTo>
                <a:lnTo>
                  <a:pt x="3765" y="156"/>
                </a:lnTo>
                <a:lnTo>
                  <a:pt x="3796" y="258"/>
                </a:lnTo>
                <a:lnTo>
                  <a:pt x="3798" y="266"/>
                </a:lnTo>
                <a:lnTo>
                  <a:pt x="3798" y="271"/>
                </a:lnTo>
                <a:lnTo>
                  <a:pt x="3798" y="279"/>
                </a:lnTo>
                <a:lnTo>
                  <a:pt x="3798" y="288"/>
                </a:lnTo>
                <a:lnTo>
                  <a:pt x="3798" y="292"/>
                </a:lnTo>
                <a:lnTo>
                  <a:pt x="3798" y="294"/>
                </a:lnTo>
                <a:lnTo>
                  <a:pt x="3798" y="297"/>
                </a:lnTo>
                <a:lnTo>
                  <a:pt x="3796" y="301"/>
                </a:lnTo>
                <a:lnTo>
                  <a:pt x="3789" y="329"/>
                </a:lnTo>
                <a:lnTo>
                  <a:pt x="3789" y="336"/>
                </a:lnTo>
                <a:lnTo>
                  <a:pt x="3789" y="344"/>
                </a:lnTo>
                <a:lnTo>
                  <a:pt x="3789" y="351"/>
                </a:lnTo>
                <a:lnTo>
                  <a:pt x="3791" y="359"/>
                </a:lnTo>
                <a:lnTo>
                  <a:pt x="3792" y="359"/>
                </a:lnTo>
                <a:lnTo>
                  <a:pt x="3792" y="361"/>
                </a:lnTo>
                <a:lnTo>
                  <a:pt x="3796" y="364"/>
                </a:lnTo>
                <a:lnTo>
                  <a:pt x="3800" y="366"/>
                </a:lnTo>
                <a:lnTo>
                  <a:pt x="3804" y="370"/>
                </a:lnTo>
                <a:lnTo>
                  <a:pt x="3807" y="374"/>
                </a:lnTo>
                <a:lnTo>
                  <a:pt x="3811" y="376"/>
                </a:lnTo>
                <a:lnTo>
                  <a:pt x="3815" y="377"/>
                </a:lnTo>
                <a:lnTo>
                  <a:pt x="3819" y="379"/>
                </a:lnTo>
                <a:lnTo>
                  <a:pt x="3824" y="381"/>
                </a:lnTo>
                <a:lnTo>
                  <a:pt x="3828" y="381"/>
                </a:lnTo>
                <a:lnTo>
                  <a:pt x="3833" y="379"/>
                </a:lnTo>
                <a:lnTo>
                  <a:pt x="3843" y="379"/>
                </a:lnTo>
                <a:lnTo>
                  <a:pt x="3852" y="376"/>
                </a:lnTo>
                <a:lnTo>
                  <a:pt x="3861" y="374"/>
                </a:lnTo>
                <a:lnTo>
                  <a:pt x="3871" y="372"/>
                </a:lnTo>
                <a:lnTo>
                  <a:pt x="3880" y="370"/>
                </a:lnTo>
                <a:lnTo>
                  <a:pt x="3887" y="366"/>
                </a:lnTo>
                <a:lnTo>
                  <a:pt x="3897" y="364"/>
                </a:lnTo>
                <a:lnTo>
                  <a:pt x="3908" y="361"/>
                </a:lnTo>
                <a:lnTo>
                  <a:pt x="3923" y="357"/>
                </a:lnTo>
                <a:lnTo>
                  <a:pt x="3936" y="353"/>
                </a:lnTo>
                <a:lnTo>
                  <a:pt x="3943" y="353"/>
                </a:lnTo>
                <a:lnTo>
                  <a:pt x="3951" y="351"/>
                </a:lnTo>
                <a:lnTo>
                  <a:pt x="3965" y="349"/>
                </a:lnTo>
                <a:lnTo>
                  <a:pt x="3980" y="349"/>
                </a:lnTo>
                <a:lnTo>
                  <a:pt x="3995" y="348"/>
                </a:lnTo>
                <a:lnTo>
                  <a:pt x="4012" y="348"/>
                </a:lnTo>
                <a:lnTo>
                  <a:pt x="4014" y="348"/>
                </a:lnTo>
                <a:lnTo>
                  <a:pt x="4016" y="346"/>
                </a:lnTo>
                <a:lnTo>
                  <a:pt x="4018" y="344"/>
                </a:lnTo>
                <a:lnTo>
                  <a:pt x="4019" y="342"/>
                </a:lnTo>
                <a:lnTo>
                  <a:pt x="4019" y="340"/>
                </a:lnTo>
                <a:lnTo>
                  <a:pt x="4021" y="338"/>
                </a:lnTo>
                <a:lnTo>
                  <a:pt x="4021" y="335"/>
                </a:lnTo>
                <a:lnTo>
                  <a:pt x="4021" y="333"/>
                </a:lnTo>
                <a:lnTo>
                  <a:pt x="4023" y="331"/>
                </a:lnTo>
                <a:lnTo>
                  <a:pt x="4023" y="329"/>
                </a:lnTo>
                <a:lnTo>
                  <a:pt x="4023" y="327"/>
                </a:lnTo>
                <a:lnTo>
                  <a:pt x="4023" y="323"/>
                </a:lnTo>
                <a:lnTo>
                  <a:pt x="4023" y="320"/>
                </a:lnTo>
                <a:lnTo>
                  <a:pt x="4023" y="318"/>
                </a:lnTo>
                <a:lnTo>
                  <a:pt x="4023" y="314"/>
                </a:lnTo>
                <a:lnTo>
                  <a:pt x="4023" y="312"/>
                </a:lnTo>
                <a:lnTo>
                  <a:pt x="4021" y="309"/>
                </a:lnTo>
                <a:lnTo>
                  <a:pt x="4021" y="307"/>
                </a:lnTo>
                <a:lnTo>
                  <a:pt x="4019" y="305"/>
                </a:lnTo>
                <a:lnTo>
                  <a:pt x="4019" y="303"/>
                </a:lnTo>
                <a:lnTo>
                  <a:pt x="4018" y="301"/>
                </a:lnTo>
                <a:lnTo>
                  <a:pt x="4016" y="299"/>
                </a:lnTo>
                <a:lnTo>
                  <a:pt x="4016" y="297"/>
                </a:lnTo>
                <a:lnTo>
                  <a:pt x="4014" y="296"/>
                </a:lnTo>
                <a:lnTo>
                  <a:pt x="4014" y="294"/>
                </a:lnTo>
                <a:lnTo>
                  <a:pt x="4016" y="292"/>
                </a:lnTo>
                <a:lnTo>
                  <a:pt x="4018" y="286"/>
                </a:lnTo>
                <a:lnTo>
                  <a:pt x="4023" y="279"/>
                </a:lnTo>
                <a:lnTo>
                  <a:pt x="4023" y="277"/>
                </a:lnTo>
                <a:lnTo>
                  <a:pt x="4025" y="275"/>
                </a:lnTo>
                <a:lnTo>
                  <a:pt x="4027" y="271"/>
                </a:lnTo>
                <a:lnTo>
                  <a:pt x="4032" y="262"/>
                </a:lnTo>
                <a:lnTo>
                  <a:pt x="4036" y="255"/>
                </a:lnTo>
                <a:lnTo>
                  <a:pt x="4049" y="234"/>
                </a:lnTo>
                <a:lnTo>
                  <a:pt x="4060" y="212"/>
                </a:lnTo>
                <a:lnTo>
                  <a:pt x="4073" y="191"/>
                </a:lnTo>
                <a:lnTo>
                  <a:pt x="4088" y="173"/>
                </a:lnTo>
                <a:lnTo>
                  <a:pt x="4088" y="171"/>
                </a:lnTo>
                <a:lnTo>
                  <a:pt x="4090" y="169"/>
                </a:lnTo>
                <a:lnTo>
                  <a:pt x="4090" y="165"/>
                </a:lnTo>
                <a:lnTo>
                  <a:pt x="4092" y="164"/>
                </a:lnTo>
                <a:lnTo>
                  <a:pt x="4092" y="160"/>
                </a:lnTo>
                <a:lnTo>
                  <a:pt x="4092" y="156"/>
                </a:lnTo>
                <a:lnTo>
                  <a:pt x="4092" y="152"/>
                </a:lnTo>
                <a:lnTo>
                  <a:pt x="4092" y="151"/>
                </a:lnTo>
                <a:lnTo>
                  <a:pt x="4090" y="147"/>
                </a:lnTo>
                <a:lnTo>
                  <a:pt x="4086" y="141"/>
                </a:lnTo>
                <a:lnTo>
                  <a:pt x="4084" y="138"/>
                </a:lnTo>
                <a:lnTo>
                  <a:pt x="4083" y="136"/>
                </a:lnTo>
                <a:lnTo>
                  <a:pt x="4077" y="132"/>
                </a:lnTo>
                <a:lnTo>
                  <a:pt x="4073" y="128"/>
                </a:lnTo>
                <a:lnTo>
                  <a:pt x="4071" y="128"/>
                </a:lnTo>
                <a:lnTo>
                  <a:pt x="4068" y="126"/>
                </a:lnTo>
                <a:lnTo>
                  <a:pt x="4066" y="125"/>
                </a:lnTo>
                <a:lnTo>
                  <a:pt x="4058" y="121"/>
                </a:lnTo>
                <a:lnTo>
                  <a:pt x="4055" y="121"/>
                </a:lnTo>
                <a:lnTo>
                  <a:pt x="4053" y="119"/>
                </a:lnTo>
                <a:lnTo>
                  <a:pt x="4045" y="117"/>
                </a:lnTo>
                <a:lnTo>
                  <a:pt x="4038" y="117"/>
                </a:lnTo>
                <a:lnTo>
                  <a:pt x="4032" y="117"/>
                </a:lnTo>
                <a:lnTo>
                  <a:pt x="4027" y="117"/>
                </a:lnTo>
                <a:lnTo>
                  <a:pt x="4021" y="117"/>
                </a:lnTo>
                <a:close/>
                <a:moveTo>
                  <a:pt x="4014" y="171"/>
                </a:moveTo>
                <a:lnTo>
                  <a:pt x="4014" y="175"/>
                </a:lnTo>
                <a:lnTo>
                  <a:pt x="4016" y="177"/>
                </a:lnTo>
                <a:lnTo>
                  <a:pt x="4016" y="180"/>
                </a:lnTo>
                <a:lnTo>
                  <a:pt x="4014" y="184"/>
                </a:lnTo>
                <a:lnTo>
                  <a:pt x="4014" y="190"/>
                </a:lnTo>
                <a:lnTo>
                  <a:pt x="4012" y="193"/>
                </a:lnTo>
                <a:lnTo>
                  <a:pt x="4010" y="195"/>
                </a:lnTo>
                <a:lnTo>
                  <a:pt x="3999" y="217"/>
                </a:lnTo>
                <a:lnTo>
                  <a:pt x="3988" y="240"/>
                </a:lnTo>
                <a:lnTo>
                  <a:pt x="3984" y="244"/>
                </a:lnTo>
                <a:lnTo>
                  <a:pt x="3980" y="249"/>
                </a:lnTo>
                <a:lnTo>
                  <a:pt x="3980" y="251"/>
                </a:lnTo>
                <a:lnTo>
                  <a:pt x="3978" y="251"/>
                </a:lnTo>
                <a:lnTo>
                  <a:pt x="3977" y="255"/>
                </a:lnTo>
                <a:lnTo>
                  <a:pt x="3973" y="258"/>
                </a:lnTo>
                <a:lnTo>
                  <a:pt x="3969" y="262"/>
                </a:lnTo>
                <a:lnTo>
                  <a:pt x="3965" y="268"/>
                </a:lnTo>
                <a:lnTo>
                  <a:pt x="3964" y="268"/>
                </a:lnTo>
                <a:lnTo>
                  <a:pt x="3962" y="270"/>
                </a:lnTo>
                <a:lnTo>
                  <a:pt x="3960" y="271"/>
                </a:lnTo>
                <a:lnTo>
                  <a:pt x="3956" y="275"/>
                </a:lnTo>
                <a:lnTo>
                  <a:pt x="3951" y="279"/>
                </a:lnTo>
                <a:lnTo>
                  <a:pt x="3949" y="279"/>
                </a:lnTo>
                <a:lnTo>
                  <a:pt x="3945" y="281"/>
                </a:lnTo>
                <a:lnTo>
                  <a:pt x="3939" y="284"/>
                </a:lnTo>
                <a:lnTo>
                  <a:pt x="3934" y="286"/>
                </a:lnTo>
                <a:lnTo>
                  <a:pt x="3932" y="288"/>
                </a:lnTo>
                <a:lnTo>
                  <a:pt x="3928" y="290"/>
                </a:lnTo>
                <a:lnTo>
                  <a:pt x="3926" y="290"/>
                </a:lnTo>
                <a:lnTo>
                  <a:pt x="3925" y="290"/>
                </a:lnTo>
                <a:lnTo>
                  <a:pt x="3923" y="292"/>
                </a:lnTo>
                <a:lnTo>
                  <a:pt x="3915" y="294"/>
                </a:lnTo>
                <a:lnTo>
                  <a:pt x="3910" y="296"/>
                </a:lnTo>
                <a:lnTo>
                  <a:pt x="3898" y="297"/>
                </a:lnTo>
                <a:lnTo>
                  <a:pt x="3887" y="297"/>
                </a:lnTo>
                <a:lnTo>
                  <a:pt x="3884" y="297"/>
                </a:lnTo>
                <a:lnTo>
                  <a:pt x="3878" y="299"/>
                </a:lnTo>
                <a:lnTo>
                  <a:pt x="3874" y="299"/>
                </a:lnTo>
                <a:lnTo>
                  <a:pt x="3871" y="299"/>
                </a:lnTo>
                <a:lnTo>
                  <a:pt x="3867" y="299"/>
                </a:lnTo>
                <a:lnTo>
                  <a:pt x="3863" y="299"/>
                </a:lnTo>
                <a:lnTo>
                  <a:pt x="3858" y="288"/>
                </a:lnTo>
                <a:lnTo>
                  <a:pt x="3854" y="277"/>
                </a:lnTo>
                <a:lnTo>
                  <a:pt x="3852" y="271"/>
                </a:lnTo>
                <a:lnTo>
                  <a:pt x="3850" y="264"/>
                </a:lnTo>
                <a:lnTo>
                  <a:pt x="3848" y="258"/>
                </a:lnTo>
                <a:lnTo>
                  <a:pt x="3846" y="251"/>
                </a:lnTo>
                <a:lnTo>
                  <a:pt x="3846" y="245"/>
                </a:lnTo>
                <a:lnTo>
                  <a:pt x="3845" y="238"/>
                </a:lnTo>
                <a:lnTo>
                  <a:pt x="3843" y="223"/>
                </a:lnTo>
                <a:lnTo>
                  <a:pt x="3843" y="208"/>
                </a:lnTo>
                <a:lnTo>
                  <a:pt x="3843" y="193"/>
                </a:lnTo>
                <a:lnTo>
                  <a:pt x="3843" y="191"/>
                </a:lnTo>
                <a:lnTo>
                  <a:pt x="3846" y="190"/>
                </a:lnTo>
                <a:lnTo>
                  <a:pt x="3850" y="188"/>
                </a:lnTo>
                <a:lnTo>
                  <a:pt x="3856" y="186"/>
                </a:lnTo>
                <a:lnTo>
                  <a:pt x="3861" y="186"/>
                </a:lnTo>
                <a:lnTo>
                  <a:pt x="3867" y="186"/>
                </a:lnTo>
                <a:lnTo>
                  <a:pt x="3872" y="186"/>
                </a:lnTo>
                <a:lnTo>
                  <a:pt x="3878" y="186"/>
                </a:lnTo>
                <a:lnTo>
                  <a:pt x="3885" y="186"/>
                </a:lnTo>
                <a:lnTo>
                  <a:pt x="3887" y="186"/>
                </a:lnTo>
                <a:lnTo>
                  <a:pt x="3906" y="184"/>
                </a:lnTo>
                <a:lnTo>
                  <a:pt x="3917" y="184"/>
                </a:lnTo>
                <a:lnTo>
                  <a:pt x="3926" y="182"/>
                </a:lnTo>
                <a:lnTo>
                  <a:pt x="3945" y="180"/>
                </a:lnTo>
                <a:lnTo>
                  <a:pt x="3954" y="180"/>
                </a:lnTo>
                <a:lnTo>
                  <a:pt x="3958" y="180"/>
                </a:lnTo>
                <a:lnTo>
                  <a:pt x="3960" y="178"/>
                </a:lnTo>
                <a:lnTo>
                  <a:pt x="3962" y="178"/>
                </a:lnTo>
                <a:lnTo>
                  <a:pt x="3964" y="178"/>
                </a:lnTo>
                <a:lnTo>
                  <a:pt x="3969" y="178"/>
                </a:lnTo>
                <a:lnTo>
                  <a:pt x="3973" y="178"/>
                </a:lnTo>
                <a:lnTo>
                  <a:pt x="3975" y="177"/>
                </a:lnTo>
                <a:lnTo>
                  <a:pt x="3977" y="177"/>
                </a:lnTo>
                <a:lnTo>
                  <a:pt x="3978" y="177"/>
                </a:lnTo>
                <a:lnTo>
                  <a:pt x="3984" y="177"/>
                </a:lnTo>
                <a:lnTo>
                  <a:pt x="3988" y="175"/>
                </a:lnTo>
                <a:lnTo>
                  <a:pt x="3993" y="173"/>
                </a:lnTo>
                <a:lnTo>
                  <a:pt x="3995" y="173"/>
                </a:lnTo>
                <a:lnTo>
                  <a:pt x="3997" y="171"/>
                </a:lnTo>
                <a:lnTo>
                  <a:pt x="3999" y="171"/>
                </a:lnTo>
                <a:lnTo>
                  <a:pt x="4001" y="171"/>
                </a:lnTo>
                <a:lnTo>
                  <a:pt x="4003" y="169"/>
                </a:lnTo>
                <a:lnTo>
                  <a:pt x="4006" y="169"/>
                </a:lnTo>
                <a:lnTo>
                  <a:pt x="4008" y="169"/>
                </a:lnTo>
                <a:lnTo>
                  <a:pt x="4010" y="169"/>
                </a:lnTo>
                <a:lnTo>
                  <a:pt x="4012" y="169"/>
                </a:lnTo>
                <a:lnTo>
                  <a:pt x="4014" y="171"/>
                </a:lnTo>
                <a:close/>
                <a:moveTo>
                  <a:pt x="4025" y="450"/>
                </a:moveTo>
                <a:lnTo>
                  <a:pt x="4032" y="457"/>
                </a:lnTo>
                <a:lnTo>
                  <a:pt x="4042" y="465"/>
                </a:lnTo>
                <a:lnTo>
                  <a:pt x="4057" y="481"/>
                </a:lnTo>
                <a:lnTo>
                  <a:pt x="4071" y="496"/>
                </a:lnTo>
                <a:lnTo>
                  <a:pt x="4079" y="506"/>
                </a:lnTo>
                <a:lnTo>
                  <a:pt x="4086" y="515"/>
                </a:lnTo>
                <a:lnTo>
                  <a:pt x="4090" y="521"/>
                </a:lnTo>
                <a:lnTo>
                  <a:pt x="4096" y="528"/>
                </a:lnTo>
                <a:lnTo>
                  <a:pt x="4096" y="532"/>
                </a:lnTo>
                <a:lnTo>
                  <a:pt x="4096" y="537"/>
                </a:lnTo>
                <a:lnTo>
                  <a:pt x="4094" y="541"/>
                </a:lnTo>
                <a:lnTo>
                  <a:pt x="4094" y="545"/>
                </a:lnTo>
                <a:lnTo>
                  <a:pt x="4094" y="548"/>
                </a:lnTo>
                <a:lnTo>
                  <a:pt x="4094" y="552"/>
                </a:lnTo>
                <a:lnTo>
                  <a:pt x="4092" y="556"/>
                </a:lnTo>
                <a:lnTo>
                  <a:pt x="4092" y="560"/>
                </a:lnTo>
                <a:lnTo>
                  <a:pt x="4090" y="563"/>
                </a:lnTo>
                <a:lnTo>
                  <a:pt x="4090" y="567"/>
                </a:lnTo>
                <a:lnTo>
                  <a:pt x="4088" y="569"/>
                </a:lnTo>
                <a:lnTo>
                  <a:pt x="4086" y="573"/>
                </a:lnTo>
                <a:lnTo>
                  <a:pt x="4084" y="576"/>
                </a:lnTo>
                <a:lnTo>
                  <a:pt x="4083" y="578"/>
                </a:lnTo>
                <a:lnTo>
                  <a:pt x="4081" y="580"/>
                </a:lnTo>
                <a:lnTo>
                  <a:pt x="4079" y="584"/>
                </a:lnTo>
                <a:lnTo>
                  <a:pt x="4077" y="584"/>
                </a:lnTo>
                <a:lnTo>
                  <a:pt x="4075" y="584"/>
                </a:lnTo>
                <a:lnTo>
                  <a:pt x="4075" y="586"/>
                </a:lnTo>
                <a:lnTo>
                  <a:pt x="4071" y="587"/>
                </a:lnTo>
                <a:lnTo>
                  <a:pt x="4070" y="587"/>
                </a:lnTo>
                <a:lnTo>
                  <a:pt x="4068" y="587"/>
                </a:lnTo>
                <a:lnTo>
                  <a:pt x="4066" y="587"/>
                </a:lnTo>
                <a:lnTo>
                  <a:pt x="4064" y="587"/>
                </a:lnTo>
                <a:lnTo>
                  <a:pt x="4062" y="587"/>
                </a:lnTo>
                <a:lnTo>
                  <a:pt x="4060" y="587"/>
                </a:lnTo>
                <a:lnTo>
                  <a:pt x="4057" y="586"/>
                </a:lnTo>
                <a:lnTo>
                  <a:pt x="4053" y="584"/>
                </a:lnTo>
                <a:lnTo>
                  <a:pt x="4044" y="578"/>
                </a:lnTo>
                <a:lnTo>
                  <a:pt x="4038" y="574"/>
                </a:lnTo>
                <a:lnTo>
                  <a:pt x="4032" y="571"/>
                </a:lnTo>
                <a:lnTo>
                  <a:pt x="4029" y="567"/>
                </a:lnTo>
                <a:lnTo>
                  <a:pt x="4023" y="563"/>
                </a:lnTo>
                <a:lnTo>
                  <a:pt x="4016" y="556"/>
                </a:lnTo>
                <a:lnTo>
                  <a:pt x="4006" y="547"/>
                </a:lnTo>
                <a:lnTo>
                  <a:pt x="4003" y="543"/>
                </a:lnTo>
                <a:lnTo>
                  <a:pt x="3999" y="537"/>
                </a:lnTo>
                <a:lnTo>
                  <a:pt x="3995" y="534"/>
                </a:lnTo>
                <a:lnTo>
                  <a:pt x="3991" y="528"/>
                </a:lnTo>
                <a:lnTo>
                  <a:pt x="3986" y="519"/>
                </a:lnTo>
                <a:lnTo>
                  <a:pt x="3973" y="498"/>
                </a:lnTo>
                <a:lnTo>
                  <a:pt x="3960" y="478"/>
                </a:lnTo>
                <a:lnTo>
                  <a:pt x="3952" y="468"/>
                </a:lnTo>
                <a:lnTo>
                  <a:pt x="3947" y="459"/>
                </a:lnTo>
                <a:lnTo>
                  <a:pt x="3941" y="448"/>
                </a:lnTo>
                <a:lnTo>
                  <a:pt x="3936" y="437"/>
                </a:lnTo>
                <a:lnTo>
                  <a:pt x="3936" y="435"/>
                </a:lnTo>
                <a:lnTo>
                  <a:pt x="3936" y="433"/>
                </a:lnTo>
                <a:lnTo>
                  <a:pt x="3939" y="428"/>
                </a:lnTo>
                <a:lnTo>
                  <a:pt x="3941" y="426"/>
                </a:lnTo>
                <a:lnTo>
                  <a:pt x="3943" y="424"/>
                </a:lnTo>
                <a:lnTo>
                  <a:pt x="3945" y="422"/>
                </a:lnTo>
                <a:lnTo>
                  <a:pt x="3947" y="422"/>
                </a:lnTo>
                <a:lnTo>
                  <a:pt x="3952" y="418"/>
                </a:lnTo>
                <a:lnTo>
                  <a:pt x="3954" y="418"/>
                </a:lnTo>
                <a:lnTo>
                  <a:pt x="3956" y="418"/>
                </a:lnTo>
                <a:lnTo>
                  <a:pt x="3960" y="420"/>
                </a:lnTo>
                <a:lnTo>
                  <a:pt x="3965" y="420"/>
                </a:lnTo>
                <a:lnTo>
                  <a:pt x="3977" y="424"/>
                </a:lnTo>
                <a:lnTo>
                  <a:pt x="3986" y="426"/>
                </a:lnTo>
                <a:lnTo>
                  <a:pt x="3995" y="429"/>
                </a:lnTo>
                <a:lnTo>
                  <a:pt x="4003" y="433"/>
                </a:lnTo>
                <a:lnTo>
                  <a:pt x="4006" y="435"/>
                </a:lnTo>
                <a:lnTo>
                  <a:pt x="4010" y="439"/>
                </a:lnTo>
                <a:lnTo>
                  <a:pt x="4018" y="444"/>
                </a:lnTo>
                <a:lnTo>
                  <a:pt x="4021" y="446"/>
                </a:lnTo>
                <a:lnTo>
                  <a:pt x="4025" y="450"/>
                </a:lnTo>
                <a:close/>
                <a:moveTo>
                  <a:pt x="2952" y="89"/>
                </a:moveTo>
                <a:lnTo>
                  <a:pt x="2948" y="95"/>
                </a:lnTo>
                <a:lnTo>
                  <a:pt x="2944" y="100"/>
                </a:lnTo>
                <a:lnTo>
                  <a:pt x="2941" y="106"/>
                </a:lnTo>
                <a:lnTo>
                  <a:pt x="2937" y="113"/>
                </a:lnTo>
                <a:lnTo>
                  <a:pt x="2933" y="119"/>
                </a:lnTo>
                <a:lnTo>
                  <a:pt x="2931" y="121"/>
                </a:lnTo>
                <a:lnTo>
                  <a:pt x="2931" y="123"/>
                </a:lnTo>
                <a:lnTo>
                  <a:pt x="2929" y="125"/>
                </a:lnTo>
                <a:lnTo>
                  <a:pt x="2926" y="130"/>
                </a:lnTo>
                <a:lnTo>
                  <a:pt x="2922" y="136"/>
                </a:lnTo>
                <a:lnTo>
                  <a:pt x="2916" y="141"/>
                </a:lnTo>
                <a:lnTo>
                  <a:pt x="2911" y="147"/>
                </a:lnTo>
                <a:lnTo>
                  <a:pt x="2905" y="151"/>
                </a:lnTo>
                <a:lnTo>
                  <a:pt x="2900" y="154"/>
                </a:lnTo>
                <a:lnTo>
                  <a:pt x="2890" y="156"/>
                </a:lnTo>
                <a:lnTo>
                  <a:pt x="2883" y="158"/>
                </a:lnTo>
                <a:lnTo>
                  <a:pt x="2876" y="160"/>
                </a:lnTo>
                <a:lnTo>
                  <a:pt x="2868" y="162"/>
                </a:lnTo>
                <a:lnTo>
                  <a:pt x="2861" y="162"/>
                </a:lnTo>
                <a:lnTo>
                  <a:pt x="2851" y="162"/>
                </a:lnTo>
                <a:lnTo>
                  <a:pt x="2844" y="162"/>
                </a:lnTo>
                <a:lnTo>
                  <a:pt x="2836" y="162"/>
                </a:lnTo>
                <a:lnTo>
                  <a:pt x="2829" y="160"/>
                </a:lnTo>
                <a:lnTo>
                  <a:pt x="2822" y="160"/>
                </a:lnTo>
                <a:lnTo>
                  <a:pt x="2820" y="158"/>
                </a:lnTo>
                <a:lnTo>
                  <a:pt x="2816" y="158"/>
                </a:lnTo>
                <a:lnTo>
                  <a:pt x="2814" y="158"/>
                </a:lnTo>
                <a:lnTo>
                  <a:pt x="2812" y="160"/>
                </a:lnTo>
                <a:lnTo>
                  <a:pt x="2810" y="160"/>
                </a:lnTo>
                <a:lnTo>
                  <a:pt x="2809" y="162"/>
                </a:lnTo>
                <a:lnTo>
                  <a:pt x="2807" y="162"/>
                </a:lnTo>
                <a:lnTo>
                  <a:pt x="2807" y="164"/>
                </a:lnTo>
                <a:lnTo>
                  <a:pt x="2809" y="169"/>
                </a:lnTo>
                <a:lnTo>
                  <a:pt x="2812" y="175"/>
                </a:lnTo>
                <a:lnTo>
                  <a:pt x="2816" y="180"/>
                </a:lnTo>
                <a:lnTo>
                  <a:pt x="2820" y="184"/>
                </a:lnTo>
                <a:lnTo>
                  <a:pt x="2827" y="193"/>
                </a:lnTo>
                <a:lnTo>
                  <a:pt x="2831" y="197"/>
                </a:lnTo>
                <a:lnTo>
                  <a:pt x="2835" y="203"/>
                </a:lnTo>
                <a:lnTo>
                  <a:pt x="2842" y="208"/>
                </a:lnTo>
                <a:lnTo>
                  <a:pt x="2850" y="212"/>
                </a:lnTo>
                <a:lnTo>
                  <a:pt x="2868" y="225"/>
                </a:lnTo>
                <a:lnTo>
                  <a:pt x="2877" y="232"/>
                </a:lnTo>
                <a:lnTo>
                  <a:pt x="2889" y="240"/>
                </a:lnTo>
                <a:lnTo>
                  <a:pt x="2890" y="242"/>
                </a:lnTo>
                <a:lnTo>
                  <a:pt x="2892" y="244"/>
                </a:lnTo>
                <a:lnTo>
                  <a:pt x="2894" y="245"/>
                </a:lnTo>
                <a:lnTo>
                  <a:pt x="2896" y="249"/>
                </a:lnTo>
                <a:lnTo>
                  <a:pt x="2896" y="253"/>
                </a:lnTo>
                <a:lnTo>
                  <a:pt x="2898" y="255"/>
                </a:lnTo>
                <a:lnTo>
                  <a:pt x="2898" y="258"/>
                </a:lnTo>
                <a:lnTo>
                  <a:pt x="2898" y="262"/>
                </a:lnTo>
                <a:lnTo>
                  <a:pt x="2898" y="266"/>
                </a:lnTo>
                <a:lnTo>
                  <a:pt x="2896" y="270"/>
                </a:lnTo>
                <a:lnTo>
                  <a:pt x="2896" y="273"/>
                </a:lnTo>
                <a:lnTo>
                  <a:pt x="2894" y="275"/>
                </a:lnTo>
                <a:lnTo>
                  <a:pt x="2892" y="279"/>
                </a:lnTo>
                <a:lnTo>
                  <a:pt x="2890" y="283"/>
                </a:lnTo>
                <a:lnTo>
                  <a:pt x="2889" y="283"/>
                </a:lnTo>
                <a:lnTo>
                  <a:pt x="2889" y="284"/>
                </a:lnTo>
                <a:lnTo>
                  <a:pt x="2887" y="288"/>
                </a:lnTo>
                <a:lnTo>
                  <a:pt x="2885" y="290"/>
                </a:lnTo>
                <a:lnTo>
                  <a:pt x="2881" y="292"/>
                </a:lnTo>
                <a:lnTo>
                  <a:pt x="2877" y="294"/>
                </a:lnTo>
                <a:lnTo>
                  <a:pt x="2876" y="296"/>
                </a:lnTo>
                <a:lnTo>
                  <a:pt x="2872" y="297"/>
                </a:lnTo>
                <a:lnTo>
                  <a:pt x="2868" y="297"/>
                </a:lnTo>
                <a:lnTo>
                  <a:pt x="2864" y="299"/>
                </a:lnTo>
                <a:lnTo>
                  <a:pt x="2861" y="301"/>
                </a:lnTo>
                <a:lnTo>
                  <a:pt x="2857" y="301"/>
                </a:lnTo>
                <a:lnTo>
                  <a:pt x="2853" y="301"/>
                </a:lnTo>
                <a:lnTo>
                  <a:pt x="2851" y="301"/>
                </a:lnTo>
                <a:lnTo>
                  <a:pt x="2850" y="301"/>
                </a:lnTo>
                <a:lnTo>
                  <a:pt x="2848" y="301"/>
                </a:lnTo>
                <a:lnTo>
                  <a:pt x="2848" y="299"/>
                </a:lnTo>
                <a:lnTo>
                  <a:pt x="2846" y="299"/>
                </a:lnTo>
                <a:lnTo>
                  <a:pt x="2844" y="297"/>
                </a:lnTo>
                <a:lnTo>
                  <a:pt x="2844" y="296"/>
                </a:lnTo>
                <a:lnTo>
                  <a:pt x="2840" y="283"/>
                </a:lnTo>
                <a:lnTo>
                  <a:pt x="2836" y="273"/>
                </a:lnTo>
                <a:lnTo>
                  <a:pt x="2833" y="264"/>
                </a:lnTo>
                <a:lnTo>
                  <a:pt x="2831" y="260"/>
                </a:lnTo>
                <a:lnTo>
                  <a:pt x="2829" y="257"/>
                </a:lnTo>
                <a:lnTo>
                  <a:pt x="2827" y="251"/>
                </a:lnTo>
                <a:lnTo>
                  <a:pt x="2825" y="247"/>
                </a:lnTo>
                <a:lnTo>
                  <a:pt x="2822" y="244"/>
                </a:lnTo>
                <a:lnTo>
                  <a:pt x="2820" y="242"/>
                </a:lnTo>
                <a:lnTo>
                  <a:pt x="2814" y="234"/>
                </a:lnTo>
                <a:lnTo>
                  <a:pt x="2810" y="232"/>
                </a:lnTo>
                <a:lnTo>
                  <a:pt x="2807" y="229"/>
                </a:lnTo>
                <a:lnTo>
                  <a:pt x="2803" y="227"/>
                </a:lnTo>
                <a:lnTo>
                  <a:pt x="2799" y="225"/>
                </a:lnTo>
                <a:lnTo>
                  <a:pt x="2794" y="223"/>
                </a:lnTo>
                <a:lnTo>
                  <a:pt x="2788" y="221"/>
                </a:lnTo>
                <a:lnTo>
                  <a:pt x="2781" y="219"/>
                </a:lnTo>
                <a:lnTo>
                  <a:pt x="2773" y="219"/>
                </a:lnTo>
                <a:lnTo>
                  <a:pt x="2770" y="217"/>
                </a:lnTo>
                <a:lnTo>
                  <a:pt x="2766" y="219"/>
                </a:lnTo>
                <a:lnTo>
                  <a:pt x="2762" y="219"/>
                </a:lnTo>
                <a:lnTo>
                  <a:pt x="2758" y="219"/>
                </a:lnTo>
                <a:lnTo>
                  <a:pt x="2755" y="221"/>
                </a:lnTo>
                <a:lnTo>
                  <a:pt x="2753" y="223"/>
                </a:lnTo>
                <a:lnTo>
                  <a:pt x="2751" y="225"/>
                </a:lnTo>
                <a:lnTo>
                  <a:pt x="2749" y="227"/>
                </a:lnTo>
                <a:lnTo>
                  <a:pt x="2747" y="229"/>
                </a:lnTo>
                <a:lnTo>
                  <a:pt x="2749" y="229"/>
                </a:lnTo>
                <a:lnTo>
                  <a:pt x="2749" y="231"/>
                </a:lnTo>
                <a:lnTo>
                  <a:pt x="2757" y="236"/>
                </a:lnTo>
                <a:lnTo>
                  <a:pt x="2764" y="244"/>
                </a:lnTo>
                <a:lnTo>
                  <a:pt x="2768" y="247"/>
                </a:lnTo>
                <a:lnTo>
                  <a:pt x="2770" y="251"/>
                </a:lnTo>
                <a:lnTo>
                  <a:pt x="2775" y="260"/>
                </a:lnTo>
                <a:lnTo>
                  <a:pt x="2777" y="266"/>
                </a:lnTo>
                <a:lnTo>
                  <a:pt x="2779" y="271"/>
                </a:lnTo>
                <a:lnTo>
                  <a:pt x="2781" y="288"/>
                </a:lnTo>
                <a:lnTo>
                  <a:pt x="2781" y="296"/>
                </a:lnTo>
                <a:lnTo>
                  <a:pt x="2781" y="299"/>
                </a:lnTo>
                <a:lnTo>
                  <a:pt x="2781" y="305"/>
                </a:lnTo>
                <a:lnTo>
                  <a:pt x="2781" y="312"/>
                </a:lnTo>
                <a:lnTo>
                  <a:pt x="2781" y="320"/>
                </a:lnTo>
                <a:lnTo>
                  <a:pt x="2781" y="329"/>
                </a:lnTo>
                <a:lnTo>
                  <a:pt x="2779" y="336"/>
                </a:lnTo>
                <a:lnTo>
                  <a:pt x="2777" y="351"/>
                </a:lnTo>
                <a:lnTo>
                  <a:pt x="2775" y="364"/>
                </a:lnTo>
                <a:lnTo>
                  <a:pt x="2771" y="379"/>
                </a:lnTo>
                <a:lnTo>
                  <a:pt x="2770" y="385"/>
                </a:lnTo>
                <a:lnTo>
                  <a:pt x="2770" y="392"/>
                </a:lnTo>
                <a:lnTo>
                  <a:pt x="2766" y="405"/>
                </a:lnTo>
                <a:lnTo>
                  <a:pt x="2762" y="418"/>
                </a:lnTo>
                <a:lnTo>
                  <a:pt x="2760" y="426"/>
                </a:lnTo>
                <a:lnTo>
                  <a:pt x="2758" y="431"/>
                </a:lnTo>
                <a:lnTo>
                  <a:pt x="2757" y="439"/>
                </a:lnTo>
                <a:lnTo>
                  <a:pt x="2755" y="444"/>
                </a:lnTo>
                <a:lnTo>
                  <a:pt x="2751" y="459"/>
                </a:lnTo>
                <a:lnTo>
                  <a:pt x="2749" y="465"/>
                </a:lnTo>
                <a:lnTo>
                  <a:pt x="2747" y="470"/>
                </a:lnTo>
                <a:lnTo>
                  <a:pt x="2747" y="474"/>
                </a:lnTo>
                <a:lnTo>
                  <a:pt x="2747" y="480"/>
                </a:lnTo>
                <a:lnTo>
                  <a:pt x="2747" y="485"/>
                </a:lnTo>
                <a:lnTo>
                  <a:pt x="2747" y="491"/>
                </a:lnTo>
                <a:lnTo>
                  <a:pt x="2749" y="496"/>
                </a:lnTo>
                <a:lnTo>
                  <a:pt x="2751" y="504"/>
                </a:lnTo>
                <a:lnTo>
                  <a:pt x="2753" y="513"/>
                </a:lnTo>
                <a:lnTo>
                  <a:pt x="2755" y="522"/>
                </a:lnTo>
                <a:lnTo>
                  <a:pt x="2757" y="532"/>
                </a:lnTo>
                <a:lnTo>
                  <a:pt x="2758" y="543"/>
                </a:lnTo>
                <a:lnTo>
                  <a:pt x="2742" y="537"/>
                </a:lnTo>
                <a:lnTo>
                  <a:pt x="2727" y="530"/>
                </a:lnTo>
                <a:lnTo>
                  <a:pt x="2725" y="530"/>
                </a:lnTo>
                <a:lnTo>
                  <a:pt x="2723" y="530"/>
                </a:lnTo>
                <a:lnTo>
                  <a:pt x="2721" y="528"/>
                </a:lnTo>
                <a:lnTo>
                  <a:pt x="2719" y="528"/>
                </a:lnTo>
                <a:lnTo>
                  <a:pt x="2717" y="528"/>
                </a:lnTo>
                <a:lnTo>
                  <a:pt x="2716" y="526"/>
                </a:lnTo>
                <a:lnTo>
                  <a:pt x="2714" y="526"/>
                </a:lnTo>
                <a:lnTo>
                  <a:pt x="2714" y="524"/>
                </a:lnTo>
                <a:lnTo>
                  <a:pt x="2710" y="522"/>
                </a:lnTo>
                <a:lnTo>
                  <a:pt x="2708" y="519"/>
                </a:lnTo>
                <a:lnTo>
                  <a:pt x="2704" y="517"/>
                </a:lnTo>
                <a:lnTo>
                  <a:pt x="2701" y="515"/>
                </a:lnTo>
                <a:lnTo>
                  <a:pt x="2695" y="511"/>
                </a:lnTo>
                <a:lnTo>
                  <a:pt x="2690" y="509"/>
                </a:lnTo>
                <a:lnTo>
                  <a:pt x="2684" y="506"/>
                </a:lnTo>
                <a:lnTo>
                  <a:pt x="2680" y="502"/>
                </a:lnTo>
                <a:lnTo>
                  <a:pt x="2677" y="498"/>
                </a:lnTo>
                <a:lnTo>
                  <a:pt x="2671" y="494"/>
                </a:lnTo>
                <a:lnTo>
                  <a:pt x="2667" y="491"/>
                </a:lnTo>
                <a:lnTo>
                  <a:pt x="2664" y="485"/>
                </a:lnTo>
                <a:lnTo>
                  <a:pt x="2656" y="476"/>
                </a:lnTo>
                <a:lnTo>
                  <a:pt x="2652" y="470"/>
                </a:lnTo>
                <a:lnTo>
                  <a:pt x="2650" y="467"/>
                </a:lnTo>
                <a:lnTo>
                  <a:pt x="2649" y="463"/>
                </a:lnTo>
                <a:lnTo>
                  <a:pt x="2647" y="459"/>
                </a:lnTo>
                <a:lnTo>
                  <a:pt x="2645" y="455"/>
                </a:lnTo>
                <a:lnTo>
                  <a:pt x="2645" y="452"/>
                </a:lnTo>
                <a:lnTo>
                  <a:pt x="2645" y="448"/>
                </a:lnTo>
                <a:lnTo>
                  <a:pt x="2643" y="442"/>
                </a:lnTo>
                <a:lnTo>
                  <a:pt x="2643" y="439"/>
                </a:lnTo>
                <a:lnTo>
                  <a:pt x="2645" y="433"/>
                </a:lnTo>
                <a:lnTo>
                  <a:pt x="2645" y="426"/>
                </a:lnTo>
                <a:lnTo>
                  <a:pt x="2647" y="418"/>
                </a:lnTo>
                <a:lnTo>
                  <a:pt x="2647" y="413"/>
                </a:lnTo>
                <a:lnTo>
                  <a:pt x="2649" y="405"/>
                </a:lnTo>
                <a:lnTo>
                  <a:pt x="2650" y="400"/>
                </a:lnTo>
                <a:lnTo>
                  <a:pt x="2654" y="394"/>
                </a:lnTo>
                <a:lnTo>
                  <a:pt x="2656" y="389"/>
                </a:lnTo>
                <a:lnTo>
                  <a:pt x="2660" y="385"/>
                </a:lnTo>
                <a:lnTo>
                  <a:pt x="2662" y="379"/>
                </a:lnTo>
                <a:lnTo>
                  <a:pt x="2664" y="377"/>
                </a:lnTo>
                <a:lnTo>
                  <a:pt x="2665" y="374"/>
                </a:lnTo>
                <a:lnTo>
                  <a:pt x="2665" y="370"/>
                </a:lnTo>
                <a:lnTo>
                  <a:pt x="2665" y="366"/>
                </a:lnTo>
                <a:lnTo>
                  <a:pt x="2665" y="362"/>
                </a:lnTo>
                <a:lnTo>
                  <a:pt x="2664" y="359"/>
                </a:lnTo>
                <a:lnTo>
                  <a:pt x="2662" y="355"/>
                </a:lnTo>
                <a:lnTo>
                  <a:pt x="2658" y="355"/>
                </a:lnTo>
                <a:lnTo>
                  <a:pt x="2654" y="357"/>
                </a:lnTo>
                <a:lnTo>
                  <a:pt x="2649" y="361"/>
                </a:lnTo>
                <a:lnTo>
                  <a:pt x="2643" y="364"/>
                </a:lnTo>
                <a:lnTo>
                  <a:pt x="2637" y="368"/>
                </a:lnTo>
                <a:lnTo>
                  <a:pt x="2632" y="374"/>
                </a:lnTo>
                <a:lnTo>
                  <a:pt x="2628" y="379"/>
                </a:lnTo>
                <a:lnTo>
                  <a:pt x="2623" y="385"/>
                </a:lnTo>
                <a:lnTo>
                  <a:pt x="2619" y="390"/>
                </a:lnTo>
                <a:lnTo>
                  <a:pt x="2615" y="398"/>
                </a:lnTo>
                <a:lnTo>
                  <a:pt x="2613" y="402"/>
                </a:lnTo>
                <a:lnTo>
                  <a:pt x="2610" y="407"/>
                </a:lnTo>
                <a:lnTo>
                  <a:pt x="2608" y="413"/>
                </a:lnTo>
                <a:lnTo>
                  <a:pt x="2606" y="420"/>
                </a:lnTo>
                <a:lnTo>
                  <a:pt x="2604" y="426"/>
                </a:lnTo>
                <a:lnTo>
                  <a:pt x="2602" y="433"/>
                </a:lnTo>
                <a:lnTo>
                  <a:pt x="2600" y="439"/>
                </a:lnTo>
                <a:lnTo>
                  <a:pt x="2600" y="446"/>
                </a:lnTo>
                <a:lnTo>
                  <a:pt x="2600" y="452"/>
                </a:lnTo>
                <a:lnTo>
                  <a:pt x="2600" y="455"/>
                </a:lnTo>
                <a:lnTo>
                  <a:pt x="2598" y="465"/>
                </a:lnTo>
                <a:lnTo>
                  <a:pt x="2600" y="472"/>
                </a:lnTo>
                <a:lnTo>
                  <a:pt x="2600" y="480"/>
                </a:lnTo>
                <a:lnTo>
                  <a:pt x="2600" y="487"/>
                </a:lnTo>
                <a:lnTo>
                  <a:pt x="2602" y="489"/>
                </a:lnTo>
                <a:lnTo>
                  <a:pt x="2602" y="493"/>
                </a:lnTo>
                <a:lnTo>
                  <a:pt x="2604" y="496"/>
                </a:lnTo>
                <a:lnTo>
                  <a:pt x="2606" y="500"/>
                </a:lnTo>
                <a:lnTo>
                  <a:pt x="2608" y="506"/>
                </a:lnTo>
                <a:lnTo>
                  <a:pt x="2617" y="511"/>
                </a:lnTo>
                <a:lnTo>
                  <a:pt x="2626" y="517"/>
                </a:lnTo>
                <a:lnTo>
                  <a:pt x="2628" y="519"/>
                </a:lnTo>
                <a:lnTo>
                  <a:pt x="2630" y="521"/>
                </a:lnTo>
                <a:lnTo>
                  <a:pt x="2634" y="524"/>
                </a:lnTo>
                <a:lnTo>
                  <a:pt x="2637" y="528"/>
                </a:lnTo>
                <a:lnTo>
                  <a:pt x="2641" y="532"/>
                </a:lnTo>
                <a:lnTo>
                  <a:pt x="2637" y="534"/>
                </a:lnTo>
                <a:lnTo>
                  <a:pt x="2636" y="535"/>
                </a:lnTo>
                <a:lnTo>
                  <a:pt x="2634" y="535"/>
                </a:lnTo>
                <a:lnTo>
                  <a:pt x="2632" y="535"/>
                </a:lnTo>
                <a:lnTo>
                  <a:pt x="2628" y="537"/>
                </a:lnTo>
                <a:lnTo>
                  <a:pt x="2624" y="537"/>
                </a:lnTo>
                <a:lnTo>
                  <a:pt x="2621" y="537"/>
                </a:lnTo>
                <a:lnTo>
                  <a:pt x="2619" y="537"/>
                </a:lnTo>
                <a:lnTo>
                  <a:pt x="2617" y="537"/>
                </a:lnTo>
                <a:lnTo>
                  <a:pt x="2611" y="537"/>
                </a:lnTo>
                <a:lnTo>
                  <a:pt x="2604" y="537"/>
                </a:lnTo>
                <a:lnTo>
                  <a:pt x="2595" y="535"/>
                </a:lnTo>
                <a:lnTo>
                  <a:pt x="2587" y="535"/>
                </a:lnTo>
                <a:lnTo>
                  <a:pt x="2580" y="534"/>
                </a:lnTo>
                <a:lnTo>
                  <a:pt x="2561" y="532"/>
                </a:lnTo>
                <a:lnTo>
                  <a:pt x="2552" y="530"/>
                </a:lnTo>
                <a:lnTo>
                  <a:pt x="2543" y="530"/>
                </a:lnTo>
                <a:lnTo>
                  <a:pt x="2533" y="528"/>
                </a:lnTo>
                <a:lnTo>
                  <a:pt x="2526" y="528"/>
                </a:lnTo>
                <a:lnTo>
                  <a:pt x="2526" y="532"/>
                </a:lnTo>
                <a:lnTo>
                  <a:pt x="2526" y="534"/>
                </a:lnTo>
                <a:lnTo>
                  <a:pt x="2528" y="534"/>
                </a:lnTo>
                <a:lnTo>
                  <a:pt x="2530" y="541"/>
                </a:lnTo>
                <a:lnTo>
                  <a:pt x="2531" y="545"/>
                </a:lnTo>
                <a:lnTo>
                  <a:pt x="2535" y="550"/>
                </a:lnTo>
                <a:lnTo>
                  <a:pt x="2537" y="556"/>
                </a:lnTo>
                <a:lnTo>
                  <a:pt x="2541" y="560"/>
                </a:lnTo>
                <a:lnTo>
                  <a:pt x="2546" y="565"/>
                </a:lnTo>
                <a:lnTo>
                  <a:pt x="2550" y="569"/>
                </a:lnTo>
                <a:lnTo>
                  <a:pt x="2554" y="573"/>
                </a:lnTo>
                <a:lnTo>
                  <a:pt x="2561" y="574"/>
                </a:lnTo>
                <a:lnTo>
                  <a:pt x="2563" y="576"/>
                </a:lnTo>
                <a:lnTo>
                  <a:pt x="2567" y="580"/>
                </a:lnTo>
                <a:lnTo>
                  <a:pt x="2572" y="582"/>
                </a:lnTo>
                <a:lnTo>
                  <a:pt x="2576" y="582"/>
                </a:lnTo>
                <a:lnTo>
                  <a:pt x="2580" y="584"/>
                </a:lnTo>
                <a:lnTo>
                  <a:pt x="2587" y="584"/>
                </a:lnTo>
                <a:lnTo>
                  <a:pt x="2595" y="584"/>
                </a:lnTo>
                <a:lnTo>
                  <a:pt x="2597" y="584"/>
                </a:lnTo>
                <a:lnTo>
                  <a:pt x="2600" y="584"/>
                </a:lnTo>
                <a:lnTo>
                  <a:pt x="2602" y="586"/>
                </a:lnTo>
                <a:lnTo>
                  <a:pt x="2610" y="586"/>
                </a:lnTo>
                <a:lnTo>
                  <a:pt x="2617" y="587"/>
                </a:lnTo>
                <a:lnTo>
                  <a:pt x="2624" y="587"/>
                </a:lnTo>
                <a:lnTo>
                  <a:pt x="2626" y="587"/>
                </a:lnTo>
                <a:lnTo>
                  <a:pt x="2630" y="587"/>
                </a:lnTo>
                <a:lnTo>
                  <a:pt x="2632" y="587"/>
                </a:lnTo>
                <a:lnTo>
                  <a:pt x="2634" y="587"/>
                </a:lnTo>
                <a:lnTo>
                  <a:pt x="2637" y="587"/>
                </a:lnTo>
                <a:lnTo>
                  <a:pt x="2641" y="586"/>
                </a:lnTo>
                <a:lnTo>
                  <a:pt x="2645" y="586"/>
                </a:lnTo>
                <a:lnTo>
                  <a:pt x="2647" y="586"/>
                </a:lnTo>
                <a:lnTo>
                  <a:pt x="2650" y="584"/>
                </a:lnTo>
                <a:lnTo>
                  <a:pt x="2652" y="584"/>
                </a:lnTo>
                <a:lnTo>
                  <a:pt x="2654" y="584"/>
                </a:lnTo>
                <a:lnTo>
                  <a:pt x="2669" y="584"/>
                </a:lnTo>
                <a:lnTo>
                  <a:pt x="2684" y="586"/>
                </a:lnTo>
                <a:lnTo>
                  <a:pt x="2699" y="587"/>
                </a:lnTo>
                <a:lnTo>
                  <a:pt x="2714" y="589"/>
                </a:lnTo>
                <a:lnTo>
                  <a:pt x="2729" y="591"/>
                </a:lnTo>
                <a:lnTo>
                  <a:pt x="2742" y="593"/>
                </a:lnTo>
                <a:lnTo>
                  <a:pt x="2757" y="597"/>
                </a:lnTo>
                <a:lnTo>
                  <a:pt x="2770" y="599"/>
                </a:lnTo>
                <a:lnTo>
                  <a:pt x="2783" y="602"/>
                </a:lnTo>
                <a:lnTo>
                  <a:pt x="2796" y="606"/>
                </a:lnTo>
                <a:lnTo>
                  <a:pt x="2810" y="608"/>
                </a:lnTo>
                <a:lnTo>
                  <a:pt x="2825" y="610"/>
                </a:lnTo>
                <a:lnTo>
                  <a:pt x="2853" y="615"/>
                </a:lnTo>
                <a:lnTo>
                  <a:pt x="2881" y="619"/>
                </a:lnTo>
                <a:lnTo>
                  <a:pt x="2887" y="621"/>
                </a:lnTo>
                <a:lnTo>
                  <a:pt x="2894" y="623"/>
                </a:lnTo>
                <a:lnTo>
                  <a:pt x="2902" y="625"/>
                </a:lnTo>
                <a:lnTo>
                  <a:pt x="2907" y="626"/>
                </a:lnTo>
                <a:lnTo>
                  <a:pt x="2913" y="628"/>
                </a:lnTo>
                <a:lnTo>
                  <a:pt x="2918" y="630"/>
                </a:lnTo>
                <a:lnTo>
                  <a:pt x="2926" y="632"/>
                </a:lnTo>
                <a:lnTo>
                  <a:pt x="2931" y="636"/>
                </a:lnTo>
                <a:lnTo>
                  <a:pt x="2933" y="638"/>
                </a:lnTo>
                <a:lnTo>
                  <a:pt x="2937" y="638"/>
                </a:lnTo>
                <a:lnTo>
                  <a:pt x="2941" y="638"/>
                </a:lnTo>
                <a:lnTo>
                  <a:pt x="2946" y="639"/>
                </a:lnTo>
                <a:lnTo>
                  <a:pt x="2950" y="641"/>
                </a:lnTo>
                <a:lnTo>
                  <a:pt x="2952" y="643"/>
                </a:lnTo>
                <a:lnTo>
                  <a:pt x="2957" y="645"/>
                </a:lnTo>
                <a:lnTo>
                  <a:pt x="2959" y="647"/>
                </a:lnTo>
                <a:lnTo>
                  <a:pt x="2961" y="647"/>
                </a:lnTo>
                <a:lnTo>
                  <a:pt x="2974" y="651"/>
                </a:lnTo>
                <a:lnTo>
                  <a:pt x="2985" y="654"/>
                </a:lnTo>
                <a:lnTo>
                  <a:pt x="2998" y="658"/>
                </a:lnTo>
                <a:lnTo>
                  <a:pt x="3011" y="662"/>
                </a:lnTo>
                <a:lnTo>
                  <a:pt x="3024" y="666"/>
                </a:lnTo>
                <a:lnTo>
                  <a:pt x="3039" y="667"/>
                </a:lnTo>
                <a:lnTo>
                  <a:pt x="3052" y="669"/>
                </a:lnTo>
                <a:lnTo>
                  <a:pt x="3067" y="673"/>
                </a:lnTo>
                <a:lnTo>
                  <a:pt x="3075" y="673"/>
                </a:lnTo>
                <a:lnTo>
                  <a:pt x="3082" y="673"/>
                </a:lnTo>
                <a:lnTo>
                  <a:pt x="3089" y="675"/>
                </a:lnTo>
                <a:lnTo>
                  <a:pt x="3099" y="675"/>
                </a:lnTo>
                <a:lnTo>
                  <a:pt x="3106" y="675"/>
                </a:lnTo>
                <a:lnTo>
                  <a:pt x="3114" y="675"/>
                </a:lnTo>
                <a:lnTo>
                  <a:pt x="3121" y="675"/>
                </a:lnTo>
                <a:lnTo>
                  <a:pt x="3128" y="673"/>
                </a:lnTo>
                <a:lnTo>
                  <a:pt x="3132" y="673"/>
                </a:lnTo>
                <a:lnTo>
                  <a:pt x="3134" y="673"/>
                </a:lnTo>
                <a:lnTo>
                  <a:pt x="3138" y="673"/>
                </a:lnTo>
                <a:lnTo>
                  <a:pt x="3142" y="671"/>
                </a:lnTo>
                <a:lnTo>
                  <a:pt x="3149" y="671"/>
                </a:lnTo>
                <a:lnTo>
                  <a:pt x="3155" y="669"/>
                </a:lnTo>
                <a:lnTo>
                  <a:pt x="3162" y="667"/>
                </a:lnTo>
                <a:lnTo>
                  <a:pt x="3168" y="666"/>
                </a:lnTo>
                <a:lnTo>
                  <a:pt x="3175" y="664"/>
                </a:lnTo>
                <a:lnTo>
                  <a:pt x="3181" y="662"/>
                </a:lnTo>
                <a:lnTo>
                  <a:pt x="3190" y="656"/>
                </a:lnTo>
                <a:lnTo>
                  <a:pt x="3199" y="652"/>
                </a:lnTo>
                <a:lnTo>
                  <a:pt x="3201" y="651"/>
                </a:lnTo>
                <a:lnTo>
                  <a:pt x="3205" y="647"/>
                </a:lnTo>
                <a:lnTo>
                  <a:pt x="3208" y="641"/>
                </a:lnTo>
                <a:lnTo>
                  <a:pt x="3210" y="639"/>
                </a:lnTo>
                <a:lnTo>
                  <a:pt x="3214" y="636"/>
                </a:lnTo>
                <a:lnTo>
                  <a:pt x="3218" y="630"/>
                </a:lnTo>
                <a:lnTo>
                  <a:pt x="3221" y="625"/>
                </a:lnTo>
                <a:lnTo>
                  <a:pt x="3225" y="621"/>
                </a:lnTo>
                <a:lnTo>
                  <a:pt x="3229" y="617"/>
                </a:lnTo>
                <a:lnTo>
                  <a:pt x="3233" y="613"/>
                </a:lnTo>
                <a:lnTo>
                  <a:pt x="3235" y="613"/>
                </a:lnTo>
                <a:lnTo>
                  <a:pt x="3235" y="612"/>
                </a:lnTo>
                <a:lnTo>
                  <a:pt x="3235" y="608"/>
                </a:lnTo>
                <a:lnTo>
                  <a:pt x="3235" y="606"/>
                </a:lnTo>
                <a:lnTo>
                  <a:pt x="3233" y="606"/>
                </a:lnTo>
                <a:lnTo>
                  <a:pt x="3231" y="604"/>
                </a:lnTo>
                <a:lnTo>
                  <a:pt x="3229" y="602"/>
                </a:lnTo>
                <a:lnTo>
                  <a:pt x="3225" y="599"/>
                </a:lnTo>
                <a:lnTo>
                  <a:pt x="3220" y="597"/>
                </a:lnTo>
                <a:lnTo>
                  <a:pt x="3218" y="595"/>
                </a:lnTo>
                <a:lnTo>
                  <a:pt x="3216" y="595"/>
                </a:lnTo>
                <a:lnTo>
                  <a:pt x="3210" y="593"/>
                </a:lnTo>
                <a:lnTo>
                  <a:pt x="3205" y="591"/>
                </a:lnTo>
                <a:lnTo>
                  <a:pt x="3197" y="591"/>
                </a:lnTo>
                <a:lnTo>
                  <a:pt x="3192" y="591"/>
                </a:lnTo>
                <a:lnTo>
                  <a:pt x="3188" y="591"/>
                </a:lnTo>
                <a:lnTo>
                  <a:pt x="3188" y="589"/>
                </a:lnTo>
                <a:lnTo>
                  <a:pt x="3175" y="589"/>
                </a:lnTo>
                <a:lnTo>
                  <a:pt x="3162" y="587"/>
                </a:lnTo>
                <a:lnTo>
                  <a:pt x="3162" y="591"/>
                </a:lnTo>
                <a:lnTo>
                  <a:pt x="3155" y="591"/>
                </a:lnTo>
                <a:lnTo>
                  <a:pt x="3149" y="591"/>
                </a:lnTo>
                <a:lnTo>
                  <a:pt x="3142" y="591"/>
                </a:lnTo>
                <a:lnTo>
                  <a:pt x="3136" y="593"/>
                </a:lnTo>
                <a:lnTo>
                  <a:pt x="3128" y="595"/>
                </a:lnTo>
                <a:lnTo>
                  <a:pt x="3127" y="595"/>
                </a:lnTo>
                <a:lnTo>
                  <a:pt x="3123" y="595"/>
                </a:lnTo>
                <a:lnTo>
                  <a:pt x="3119" y="597"/>
                </a:lnTo>
                <a:lnTo>
                  <a:pt x="3110" y="597"/>
                </a:lnTo>
                <a:lnTo>
                  <a:pt x="3106" y="597"/>
                </a:lnTo>
                <a:lnTo>
                  <a:pt x="3104" y="597"/>
                </a:lnTo>
                <a:lnTo>
                  <a:pt x="3101" y="599"/>
                </a:lnTo>
                <a:lnTo>
                  <a:pt x="3091" y="599"/>
                </a:lnTo>
                <a:lnTo>
                  <a:pt x="3082" y="599"/>
                </a:lnTo>
                <a:lnTo>
                  <a:pt x="3073" y="599"/>
                </a:lnTo>
                <a:lnTo>
                  <a:pt x="3062" y="599"/>
                </a:lnTo>
                <a:lnTo>
                  <a:pt x="3034" y="595"/>
                </a:lnTo>
                <a:lnTo>
                  <a:pt x="3006" y="591"/>
                </a:lnTo>
                <a:lnTo>
                  <a:pt x="3002" y="591"/>
                </a:lnTo>
                <a:lnTo>
                  <a:pt x="3000" y="589"/>
                </a:lnTo>
                <a:lnTo>
                  <a:pt x="2998" y="589"/>
                </a:lnTo>
                <a:lnTo>
                  <a:pt x="2995" y="587"/>
                </a:lnTo>
                <a:lnTo>
                  <a:pt x="2991" y="586"/>
                </a:lnTo>
                <a:lnTo>
                  <a:pt x="2989" y="586"/>
                </a:lnTo>
                <a:lnTo>
                  <a:pt x="2985" y="586"/>
                </a:lnTo>
                <a:lnTo>
                  <a:pt x="2978" y="584"/>
                </a:lnTo>
                <a:lnTo>
                  <a:pt x="2970" y="582"/>
                </a:lnTo>
                <a:lnTo>
                  <a:pt x="2965" y="580"/>
                </a:lnTo>
                <a:lnTo>
                  <a:pt x="2957" y="578"/>
                </a:lnTo>
                <a:lnTo>
                  <a:pt x="2944" y="574"/>
                </a:lnTo>
                <a:lnTo>
                  <a:pt x="2931" y="571"/>
                </a:lnTo>
                <a:lnTo>
                  <a:pt x="2918" y="569"/>
                </a:lnTo>
                <a:lnTo>
                  <a:pt x="2905" y="565"/>
                </a:lnTo>
                <a:lnTo>
                  <a:pt x="2892" y="563"/>
                </a:lnTo>
                <a:lnTo>
                  <a:pt x="2833" y="552"/>
                </a:lnTo>
                <a:lnTo>
                  <a:pt x="2825" y="552"/>
                </a:lnTo>
                <a:lnTo>
                  <a:pt x="2822" y="552"/>
                </a:lnTo>
                <a:lnTo>
                  <a:pt x="2820" y="552"/>
                </a:lnTo>
                <a:lnTo>
                  <a:pt x="2814" y="552"/>
                </a:lnTo>
                <a:lnTo>
                  <a:pt x="2810" y="552"/>
                </a:lnTo>
                <a:lnTo>
                  <a:pt x="2803" y="554"/>
                </a:lnTo>
                <a:lnTo>
                  <a:pt x="2799" y="554"/>
                </a:lnTo>
                <a:lnTo>
                  <a:pt x="2797" y="554"/>
                </a:lnTo>
                <a:lnTo>
                  <a:pt x="2796" y="554"/>
                </a:lnTo>
                <a:lnTo>
                  <a:pt x="2794" y="554"/>
                </a:lnTo>
                <a:lnTo>
                  <a:pt x="2792" y="554"/>
                </a:lnTo>
                <a:lnTo>
                  <a:pt x="2790" y="552"/>
                </a:lnTo>
                <a:lnTo>
                  <a:pt x="2788" y="552"/>
                </a:lnTo>
                <a:lnTo>
                  <a:pt x="2786" y="550"/>
                </a:lnTo>
                <a:lnTo>
                  <a:pt x="2784" y="548"/>
                </a:lnTo>
                <a:lnTo>
                  <a:pt x="2784" y="547"/>
                </a:lnTo>
                <a:lnTo>
                  <a:pt x="2784" y="545"/>
                </a:lnTo>
                <a:lnTo>
                  <a:pt x="2788" y="541"/>
                </a:lnTo>
                <a:lnTo>
                  <a:pt x="2792" y="537"/>
                </a:lnTo>
                <a:lnTo>
                  <a:pt x="2796" y="532"/>
                </a:lnTo>
                <a:lnTo>
                  <a:pt x="2799" y="528"/>
                </a:lnTo>
                <a:lnTo>
                  <a:pt x="2803" y="522"/>
                </a:lnTo>
                <a:lnTo>
                  <a:pt x="2807" y="517"/>
                </a:lnTo>
                <a:lnTo>
                  <a:pt x="2807" y="515"/>
                </a:lnTo>
                <a:lnTo>
                  <a:pt x="2809" y="511"/>
                </a:lnTo>
                <a:lnTo>
                  <a:pt x="2812" y="507"/>
                </a:lnTo>
                <a:lnTo>
                  <a:pt x="2814" y="504"/>
                </a:lnTo>
                <a:lnTo>
                  <a:pt x="2814" y="502"/>
                </a:lnTo>
                <a:lnTo>
                  <a:pt x="2816" y="502"/>
                </a:lnTo>
                <a:lnTo>
                  <a:pt x="2818" y="496"/>
                </a:lnTo>
                <a:lnTo>
                  <a:pt x="2820" y="493"/>
                </a:lnTo>
                <a:lnTo>
                  <a:pt x="2820" y="491"/>
                </a:lnTo>
                <a:lnTo>
                  <a:pt x="2822" y="491"/>
                </a:lnTo>
                <a:lnTo>
                  <a:pt x="2823" y="485"/>
                </a:lnTo>
                <a:lnTo>
                  <a:pt x="2823" y="483"/>
                </a:lnTo>
                <a:lnTo>
                  <a:pt x="2823" y="481"/>
                </a:lnTo>
                <a:lnTo>
                  <a:pt x="2825" y="481"/>
                </a:lnTo>
                <a:lnTo>
                  <a:pt x="2825" y="478"/>
                </a:lnTo>
                <a:lnTo>
                  <a:pt x="2829" y="472"/>
                </a:lnTo>
                <a:lnTo>
                  <a:pt x="2829" y="470"/>
                </a:lnTo>
                <a:lnTo>
                  <a:pt x="2831" y="467"/>
                </a:lnTo>
                <a:lnTo>
                  <a:pt x="2831" y="465"/>
                </a:lnTo>
                <a:lnTo>
                  <a:pt x="2833" y="463"/>
                </a:lnTo>
                <a:lnTo>
                  <a:pt x="2833" y="461"/>
                </a:lnTo>
                <a:lnTo>
                  <a:pt x="2835" y="457"/>
                </a:lnTo>
                <a:lnTo>
                  <a:pt x="2840" y="454"/>
                </a:lnTo>
                <a:lnTo>
                  <a:pt x="2846" y="450"/>
                </a:lnTo>
                <a:lnTo>
                  <a:pt x="2853" y="446"/>
                </a:lnTo>
                <a:lnTo>
                  <a:pt x="2861" y="444"/>
                </a:lnTo>
                <a:lnTo>
                  <a:pt x="2868" y="441"/>
                </a:lnTo>
                <a:lnTo>
                  <a:pt x="2876" y="441"/>
                </a:lnTo>
                <a:lnTo>
                  <a:pt x="2885" y="439"/>
                </a:lnTo>
                <a:lnTo>
                  <a:pt x="2889" y="439"/>
                </a:lnTo>
                <a:lnTo>
                  <a:pt x="2894" y="439"/>
                </a:lnTo>
                <a:lnTo>
                  <a:pt x="2896" y="439"/>
                </a:lnTo>
                <a:lnTo>
                  <a:pt x="2898" y="441"/>
                </a:lnTo>
                <a:lnTo>
                  <a:pt x="2898" y="444"/>
                </a:lnTo>
                <a:lnTo>
                  <a:pt x="2898" y="448"/>
                </a:lnTo>
                <a:lnTo>
                  <a:pt x="2900" y="452"/>
                </a:lnTo>
                <a:lnTo>
                  <a:pt x="2900" y="455"/>
                </a:lnTo>
                <a:lnTo>
                  <a:pt x="2898" y="459"/>
                </a:lnTo>
                <a:lnTo>
                  <a:pt x="2898" y="467"/>
                </a:lnTo>
                <a:lnTo>
                  <a:pt x="2896" y="474"/>
                </a:lnTo>
                <a:lnTo>
                  <a:pt x="2896" y="483"/>
                </a:lnTo>
                <a:lnTo>
                  <a:pt x="2896" y="489"/>
                </a:lnTo>
                <a:lnTo>
                  <a:pt x="2894" y="493"/>
                </a:lnTo>
                <a:lnTo>
                  <a:pt x="2894" y="498"/>
                </a:lnTo>
                <a:lnTo>
                  <a:pt x="2894" y="500"/>
                </a:lnTo>
                <a:lnTo>
                  <a:pt x="2894" y="504"/>
                </a:lnTo>
                <a:lnTo>
                  <a:pt x="2892" y="511"/>
                </a:lnTo>
                <a:lnTo>
                  <a:pt x="2890" y="521"/>
                </a:lnTo>
                <a:lnTo>
                  <a:pt x="2890" y="526"/>
                </a:lnTo>
                <a:lnTo>
                  <a:pt x="2890" y="532"/>
                </a:lnTo>
                <a:lnTo>
                  <a:pt x="2890" y="535"/>
                </a:lnTo>
                <a:lnTo>
                  <a:pt x="2892" y="539"/>
                </a:lnTo>
                <a:lnTo>
                  <a:pt x="2894" y="541"/>
                </a:lnTo>
                <a:lnTo>
                  <a:pt x="2898" y="545"/>
                </a:lnTo>
                <a:lnTo>
                  <a:pt x="2900" y="547"/>
                </a:lnTo>
                <a:lnTo>
                  <a:pt x="2903" y="548"/>
                </a:lnTo>
                <a:lnTo>
                  <a:pt x="2905" y="552"/>
                </a:lnTo>
                <a:lnTo>
                  <a:pt x="2907" y="554"/>
                </a:lnTo>
                <a:lnTo>
                  <a:pt x="2909" y="556"/>
                </a:lnTo>
                <a:lnTo>
                  <a:pt x="2913" y="556"/>
                </a:lnTo>
                <a:lnTo>
                  <a:pt x="2916" y="558"/>
                </a:lnTo>
                <a:lnTo>
                  <a:pt x="2920" y="558"/>
                </a:lnTo>
                <a:lnTo>
                  <a:pt x="2922" y="558"/>
                </a:lnTo>
                <a:lnTo>
                  <a:pt x="2926" y="558"/>
                </a:lnTo>
                <a:lnTo>
                  <a:pt x="2931" y="556"/>
                </a:lnTo>
                <a:lnTo>
                  <a:pt x="2933" y="556"/>
                </a:lnTo>
                <a:lnTo>
                  <a:pt x="2935" y="556"/>
                </a:lnTo>
                <a:lnTo>
                  <a:pt x="2939" y="554"/>
                </a:lnTo>
                <a:lnTo>
                  <a:pt x="2941" y="552"/>
                </a:lnTo>
                <a:lnTo>
                  <a:pt x="2943" y="550"/>
                </a:lnTo>
                <a:lnTo>
                  <a:pt x="2944" y="550"/>
                </a:lnTo>
                <a:lnTo>
                  <a:pt x="2946" y="545"/>
                </a:lnTo>
                <a:lnTo>
                  <a:pt x="2950" y="541"/>
                </a:lnTo>
                <a:lnTo>
                  <a:pt x="2952" y="535"/>
                </a:lnTo>
                <a:lnTo>
                  <a:pt x="2954" y="530"/>
                </a:lnTo>
                <a:lnTo>
                  <a:pt x="2956" y="524"/>
                </a:lnTo>
                <a:lnTo>
                  <a:pt x="2957" y="521"/>
                </a:lnTo>
                <a:lnTo>
                  <a:pt x="2957" y="513"/>
                </a:lnTo>
                <a:lnTo>
                  <a:pt x="2959" y="507"/>
                </a:lnTo>
                <a:lnTo>
                  <a:pt x="2961" y="502"/>
                </a:lnTo>
                <a:lnTo>
                  <a:pt x="2961" y="494"/>
                </a:lnTo>
                <a:lnTo>
                  <a:pt x="2961" y="489"/>
                </a:lnTo>
                <a:lnTo>
                  <a:pt x="2963" y="481"/>
                </a:lnTo>
                <a:lnTo>
                  <a:pt x="2963" y="474"/>
                </a:lnTo>
                <a:lnTo>
                  <a:pt x="2963" y="467"/>
                </a:lnTo>
                <a:lnTo>
                  <a:pt x="2963" y="459"/>
                </a:lnTo>
                <a:lnTo>
                  <a:pt x="2961" y="452"/>
                </a:lnTo>
                <a:lnTo>
                  <a:pt x="2961" y="444"/>
                </a:lnTo>
                <a:lnTo>
                  <a:pt x="2961" y="442"/>
                </a:lnTo>
                <a:lnTo>
                  <a:pt x="2961" y="439"/>
                </a:lnTo>
                <a:lnTo>
                  <a:pt x="2963" y="433"/>
                </a:lnTo>
                <a:lnTo>
                  <a:pt x="2965" y="429"/>
                </a:lnTo>
                <a:lnTo>
                  <a:pt x="2970" y="424"/>
                </a:lnTo>
                <a:lnTo>
                  <a:pt x="2980" y="420"/>
                </a:lnTo>
                <a:lnTo>
                  <a:pt x="2987" y="416"/>
                </a:lnTo>
                <a:lnTo>
                  <a:pt x="2996" y="413"/>
                </a:lnTo>
                <a:lnTo>
                  <a:pt x="3004" y="411"/>
                </a:lnTo>
                <a:lnTo>
                  <a:pt x="3013" y="407"/>
                </a:lnTo>
                <a:lnTo>
                  <a:pt x="3015" y="405"/>
                </a:lnTo>
                <a:lnTo>
                  <a:pt x="3017" y="405"/>
                </a:lnTo>
                <a:lnTo>
                  <a:pt x="3017" y="403"/>
                </a:lnTo>
                <a:lnTo>
                  <a:pt x="3019" y="402"/>
                </a:lnTo>
                <a:lnTo>
                  <a:pt x="3019" y="400"/>
                </a:lnTo>
                <a:lnTo>
                  <a:pt x="3019" y="398"/>
                </a:lnTo>
                <a:lnTo>
                  <a:pt x="3019" y="396"/>
                </a:lnTo>
                <a:lnTo>
                  <a:pt x="3019" y="394"/>
                </a:lnTo>
                <a:lnTo>
                  <a:pt x="3019" y="392"/>
                </a:lnTo>
                <a:lnTo>
                  <a:pt x="3019" y="390"/>
                </a:lnTo>
                <a:lnTo>
                  <a:pt x="3017" y="387"/>
                </a:lnTo>
                <a:lnTo>
                  <a:pt x="3013" y="383"/>
                </a:lnTo>
                <a:lnTo>
                  <a:pt x="3011" y="379"/>
                </a:lnTo>
                <a:lnTo>
                  <a:pt x="3008" y="377"/>
                </a:lnTo>
                <a:lnTo>
                  <a:pt x="3004" y="374"/>
                </a:lnTo>
                <a:lnTo>
                  <a:pt x="3000" y="372"/>
                </a:lnTo>
                <a:lnTo>
                  <a:pt x="2995" y="370"/>
                </a:lnTo>
                <a:lnTo>
                  <a:pt x="2991" y="370"/>
                </a:lnTo>
                <a:lnTo>
                  <a:pt x="2980" y="368"/>
                </a:lnTo>
                <a:lnTo>
                  <a:pt x="2974" y="368"/>
                </a:lnTo>
                <a:lnTo>
                  <a:pt x="2969" y="366"/>
                </a:lnTo>
                <a:lnTo>
                  <a:pt x="2967" y="366"/>
                </a:lnTo>
                <a:lnTo>
                  <a:pt x="2965" y="366"/>
                </a:lnTo>
                <a:lnTo>
                  <a:pt x="2963" y="364"/>
                </a:lnTo>
                <a:lnTo>
                  <a:pt x="2963" y="362"/>
                </a:lnTo>
                <a:lnTo>
                  <a:pt x="2961" y="361"/>
                </a:lnTo>
                <a:lnTo>
                  <a:pt x="2961" y="357"/>
                </a:lnTo>
                <a:lnTo>
                  <a:pt x="2963" y="355"/>
                </a:lnTo>
                <a:lnTo>
                  <a:pt x="2965" y="353"/>
                </a:lnTo>
                <a:lnTo>
                  <a:pt x="2963" y="348"/>
                </a:lnTo>
                <a:lnTo>
                  <a:pt x="2963" y="344"/>
                </a:lnTo>
                <a:lnTo>
                  <a:pt x="2965" y="342"/>
                </a:lnTo>
                <a:lnTo>
                  <a:pt x="2965" y="338"/>
                </a:lnTo>
                <a:lnTo>
                  <a:pt x="2967" y="333"/>
                </a:lnTo>
                <a:lnTo>
                  <a:pt x="2969" y="329"/>
                </a:lnTo>
                <a:lnTo>
                  <a:pt x="2970" y="327"/>
                </a:lnTo>
                <a:lnTo>
                  <a:pt x="2974" y="323"/>
                </a:lnTo>
                <a:lnTo>
                  <a:pt x="2978" y="322"/>
                </a:lnTo>
                <a:lnTo>
                  <a:pt x="2980" y="320"/>
                </a:lnTo>
                <a:lnTo>
                  <a:pt x="2983" y="318"/>
                </a:lnTo>
                <a:lnTo>
                  <a:pt x="2991" y="314"/>
                </a:lnTo>
                <a:lnTo>
                  <a:pt x="2993" y="312"/>
                </a:lnTo>
                <a:lnTo>
                  <a:pt x="2995" y="312"/>
                </a:lnTo>
                <a:lnTo>
                  <a:pt x="2996" y="310"/>
                </a:lnTo>
                <a:lnTo>
                  <a:pt x="3002" y="307"/>
                </a:lnTo>
                <a:lnTo>
                  <a:pt x="3002" y="305"/>
                </a:lnTo>
                <a:lnTo>
                  <a:pt x="3004" y="303"/>
                </a:lnTo>
                <a:lnTo>
                  <a:pt x="3002" y="299"/>
                </a:lnTo>
                <a:lnTo>
                  <a:pt x="3000" y="296"/>
                </a:lnTo>
                <a:lnTo>
                  <a:pt x="2998" y="294"/>
                </a:lnTo>
                <a:lnTo>
                  <a:pt x="2996" y="292"/>
                </a:lnTo>
                <a:lnTo>
                  <a:pt x="2995" y="288"/>
                </a:lnTo>
                <a:lnTo>
                  <a:pt x="2991" y="286"/>
                </a:lnTo>
                <a:lnTo>
                  <a:pt x="2989" y="284"/>
                </a:lnTo>
                <a:lnTo>
                  <a:pt x="2985" y="284"/>
                </a:lnTo>
                <a:lnTo>
                  <a:pt x="2978" y="281"/>
                </a:lnTo>
                <a:lnTo>
                  <a:pt x="2974" y="279"/>
                </a:lnTo>
                <a:lnTo>
                  <a:pt x="2970" y="279"/>
                </a:lnTo>
                <a:lnTo>
                  <a:pt x="2969" y="275"/>
                </a:lnTo>
                <a:lnTo>
                  <a:pt x="2965" y="273"/>
                </a:lnTo>
                <a:lnTo>
                  <a:pt x="2961" y="271"/>
                </a:lnTo>
                <a:lnTo>
                  <a:pt x="2959" y="270"/>
                </a:lnTo>
                <a:lnTo>
                  <a:pt x="2959" y="262"/>
                </a:lnTo>
                <a:lnTo>
                  <a:pt x="2959" y="257"/>
                </a:lnTo>
                <a:lnTo>
                  <a:pt x="2959" y="249"/>
                </a:lnTo>
                <a:lnTo>
                  <a:pt x="2961" y="244"/>
                </a:lnTo>
                <a:lnTo>
                  <a:pt x="2961" y="238"/>
                </a:lnTo>
                <a:lnTo>
                  <a:pt x="2963" y="232"/>
                </a:lnTo>
                <a:lnTo>
                  <a:pt x="2965" y="227"/>
                </a:lnTo>
                <a:lnTo>
                  <a:pt x="2967" y="223"/>
                </a:lnTo>
                <a:lnTo>
                  <a:pt x="2970" y="219"/>
                </a:lnTo>
                <a:lnTo>
                  <a:pt x="2972" y="216"/>
                </a:lnTo>
                <a:lnTo>
                  <a:pt x="2976" y="212"/>
                </a:lnTo>
                <a:lnTo>
                  <a:pt x="2980" y="208"/>
                </a:lnTo>
                <a:lnTo>
                  <a:pt x="2983" y="206"/>
                </a:lnTo>
                <a:lnTo>
                  <a:pt x="2989" y="204"/>
                </a:lnTo>
                <a:lnTo>
                  <a:pt x="2995" y="203"/>
                </a:lnTo>
                <a:lnTo>
                  <a:pt x="2998" y="201"/>
                </a:lnTo>
                <a:lnTo>
                  <a:pt x="3000" y="201"/>
                </a:lnTo>
                <a:lnTo>
                  <a:pt x="3004" y="201"/>
                </a:lnTo>
                <a:lnTo>
                  <a:pt x="3006" y="201"/>
                </a:lnTo>
                <a:lnTo>
                  <a:pt x="3008" y="201"/>
                </a:lnTo>
                <a:lnTo>
                  <a:pt x="3011" y="201"/>
                </a:lnTo>
                <a:lnTo>
                  <a:pt x="3013" y="201"/>
                </a:lnTo>
                <a:lnTo>
                  <a:pt x="3015" y="203"/>
                </a:lnTo>
                <a:lnTo>
                  <a:pt x="3017" y="204"/>
                </a:lnTo>
                <a:lnTo>
                  <a:pt x="3021" y="206"/>
                </a:lnTo>
                <a:lnTo>
                  <a:pt x="3022" y="208"/>
                </a:lnTo>
                <a:lnTo>
                  <a:pt x="3026" y="210"/>
                </a:lnTo>
                <a:lnTo>
                  <a:pt x="3030" y="216"/>
                </a:lnTo>
                <a:lnTo>
                  <a:pt x="3035" y="221"/>
                </a:lnTo>
                <a:lnTo>
                  <a:pt x="3035" y="223"/>
                </a:lnTo>
                <a:lnTo>
                  <a:pt x="3034" y="238"/>
                </a:lnTo>
                <a:lnTo>
                  <a:pt x="3032" y="253"/>
                </a:lnTo>
                <a:lnTo>
                  <a:pt x="3032" y="270"/>
                </a:lnTo>
                <a:lnTo>
                  <a:pt x="3032" y="284"/>
                </a:lnTo>
                <a:lnTo>
                  <a:pt x="3030" y="318"/>
                </a:lnTo>
                <a:lnTo>
                  <a:pt x="3030" y="333"/>
                </a:lnTo>
                <a:lnTo>
                  <a:pt x="3030" y="351"/>
                </a:lnTo>
                <a:lnTo>
                  <a:pt x="3030" y="374"/>
                </a:lnTo>
                <a:lnTo>
                  <a:pt x="3032" y="398"/>
                </a:lnTo>
                <a:lnTo>
                  <a:pt x="3034" y="411"/>
                </a:lnTo>
                <a:lnTo>
                  <a:pt x="3034" y="426"/>
                </a:lnTo>
                <a:lnTo>
                  <a:pt x="3034" y="441"/>
                </a:lnTo>
                <a:lnTo>
                  <a:pt x="3034" y="455"/>
                </a:lnTo>
                <a:lnTo>
                  <a:pt x="3034" y="476"/>
                </a:lnTo>
                <a:lnTo>
                  <a:pt x="3032" y="485"/>
                </a:lnTo>
                <a:lnTo>
                  <a:pt x="3032" y="496"/>
                </a:lnTo>
                <a:lnTo>
                  <a:pt x="3032" y="498"/>
                </a:lnTo>
                <a:lnTo>
                  <a:pt x="3030" y="498"/>
                </a:lnTo>
                <a:lnTo>
                  <a:pt x="3028" y="498"/>
                </a:lnTo>
                <a:lnTo>
                  <a:pt x="3026" y="498"/>
                </a:lnTo>
                <a:lnTo>
                  <a:pt x="3024" y="498"/>
                </a:lnTo>
                <a:lnTo>
                  <a:pt x="3017" y="498"/>
                </a:lnTo>
                <a:lnTo>
                  <a:pt x="3015" y="502"/>
                </a:lnTo>
                <a:lnTo>
                  <a:pt x="3013" y="504"/>
                </a:lnTo>
                <a:lnTo>
                  <a:pt x="3011" y="507"/>
                </a:lnTo>
                <a:lnTo>
                  <a:pt x="3011" y="511"/>
                </a:lnTo>
                <a:lnTo>
                  <a:pt x="3011" y="513"/>
                </a:lnTo>
                <a:lnTo>
                  <a:pt x="3011" y="517"/>
                </a:lnTo>
                <a:lnTo>
                  <a:pt x="3013" y="521"/>
                </a:lnTo>
                <a:lnTo>
                  <a:pt x="3015" y="524"/>
                </a:lnTo>
                <a:lnTo>
                  <a:pt x="3017" y="530"/>
                </a:lnTo>
                <a:lnTo>
                  <a:pt x="3021" y="535"/>
                </a:lnTo>
                <a:lnTo>
                  <a:pt x="3024" y="541"/>
                </a:lnTo>
                <a:lnTo>
                  <a:pt x="3028" y="545"/>
                </a:lnTo>
                <a:lnTo>
                  <a:pt x="3032" y="550"/>
                </a:lnTo>
                <a:lnTo>
                  <a:pt x="3035" y="554"/>
                </a:lnTo>
                <a:lnTo>
                  <a:pt x="3039" y="558"/>
                </a:lnTo>
                <a:lnTo>
                  <a:pt x="3043" y="563"/>
                </a:lnTo>
                <a:lnTo>
                  <a:pt x="3049" y="567"/>
                </a:lnTo>
                <a:lnTo>
                  <a:pt x="3054" y="569"/>
                </a:lnTo>
                <a:lnTo>
                  <a:pt x="3060" y="573"/>
                </a:lnTo>
                <a:lnTo>
                  <a:pt x="3062" y="573"/>
                </a:lnTo>
                <a:lnTo>
                  <a:pt x="3065" y="573"/>
                </a:lnTo>
                <a:lnTo>
                  <a:pt x="3071" y="573"/>
                </a:lnTo>
                <a:lnTo>
                  <a:pt x="3073" y="573"/>
                </a:lnTo>
                <a:lnTo>
                  <a:pt x="3076" y="573"/>
                </a:lnTo>
                <a:lnTo>
                  <a:pt x="3078" y="571"/>
                </a:lnTo>
                <a:lnTo>
                  <a:pt x="3080" y="571"/>
                </a:lnTo>
                <a:lnTo>
                  <a:pt x="3082" y="569"/>
                </a:lnTo>
                <a:lnTo>
                  <a:pt x="3082" y="567"/>
                </a:lnTo>
                <a:lnTo>
                  <a:pt x="3084" y="567"/>
                </a:lnTo>
                <a:lnTo>
                  <a:pt x="3086" y="563"/>
                </a:lnTo>
                <a:lnTo>
                  <a:pt x="3086" y="561"/>
                </a:lnTo>
                <a:lnTo>
                  <a:pt x="3086" y="560"/>
                </a:lnTo>
                <a:lnTo>
                  <a:pt x="3086" y="558"/>
                </a:lnTo>
                <a:lnTo>
                  <a:pt x="3086" y="554"/>
                </a:lnTo>
                <a:lnTo>
                  <a:pt x="3088" y="554"/>
                </a:lnTo>
                <a:lnTo>
                  <a:pt x="3088" y="550"/>
                </a:lnTo>
                <a:lnTo>
                  <a:pt x="3088" y="545"/>
                </a:lnTo>
                <a:lnTo>
                  <a:pt x="3088" y="541"/>
                </a:lnTo>
                <a:lnTo>
                  <a:pt x="3088" y="537"/>
                </a:lnTo>
                <a:lnTo>
                  <a:pt x="3088" y="534"/>
                </a:lnTo>
                <a:lnTo>
                  <a:pt x="3088" y="530"/>
                </a:lnTo>
                <a:lnTo>
                  <a:pt x="3086" y="526"/>
                </a:lnTo>
                <a:lnTo>
                  <a:pt x="3086" y="522"/>
                </a:lnTo>
                <a:lnTo>
                  <a:pt x="3086" y="513"/>
                </a:lnTo>
                <a:lnTo>
                  <a:pt x="3086" y="502"/>
                </a:lnTo>
                <a:lnTo>
                  <a:pt x="3084" y="493"/>
                </a:lnTo>
                <a:lnTo>
                  <a:pt x="3082" y="483"/>
                </a:lnTo>
                <a:lnTo>
                  <a:pt x="3080" y="474"/>
                </a:lnTo>
                <a:lnTo>
                  <a:pt x="3078" y="465"/>
                </a:lnTo>
                <a:lnTo>
                  <a:pt x="3078" y="457"/>
                </a:lnTo>
                <a:lnTo>
                  <a:pt x="3076" y="446"/>
                </a:lnTo>
                <a:lnTo>
                  <a:pt x="3076" y="439"/>
                </a:lnTo>
                <a:lnTo>
                  <a:pt x="3076" y="431"/>
                </a:lnTo>
                <a:lnTo>
                  <a:pt x="3075" y="416"/>
                </a:lnTo>
                <a:lnTo>
                  <a:pt x="3076" y="400"/>
                </a:lnTo>
                <a:lnTo>
                  <a:pt x="3076" y="381"/>
                </a:lnTo>
                <a:lnTo>
                  <a:pt x="3078" y="366"/>
                </a:lnTo>
                <a:lnTo>
                  <a:pt x="3078" y="351"/>
                </a:lnTo>
                <a:lnTo>
                  <a:pt x="3082" y="322"/>
                </a:lnTo>
                <a:lnTo>
                  <a:pt x="3082" y="318"/>
                </a:lnTo>
                <a:lnTo>
                  <a:pt x="3084" y="314"/>
                </a:lnTo>
                <a:lnTo>
                  <a:pt x="3084" y="307"/>
                </a:lnTo>
                <a:lnTo>
                  <a:pt x="3084" y="299"/>
                </a:lnTo>
                <a:lnTo>
                  <a:pt x="3086" y="292"/>
                </a:lnTo>
                <a:lnTo>
                  <a:pt x="3086" y="283"/>
                </a:lnTo>
                <a:lnTo>
                  <a:pt x="3086" y="275"/>
                </a:lnTo>
                <a:lnTo>
                  <a:pt x="3086" y="268"/>
                </a:lnTo>
                <a:lnTo>
                  <a:pt x="3086" y="262"/>
                </a:lnTo>
                <a:lnTo>
                  <a:pt x="3086" y="260"/>
                </a:lnTo>
                <a:lnTo>
                  <a:pt x="3086" y="258"/>
                </a:lnTo>
                <a:lnTo>
                  <a:pt x="3086" y="251"/>
                </a:lnTo>
                <a:lnTo>
                  <a:pt x="3086" y="242"/>
                </a:lnTo>
                <a:lnTo>
                  <a:pt x="3084" y="234"/>
                </a:lnTo>
                <a:lnTo>
                  <a:pt x="3084" y="227"/>
                </a:lnTo>
                <a:lnTo>
                  <a:pt x="3082" y="221"/>
                </a:lnTo>
                <a:lnTo>
                  <a:pt x="3080" y="214"/>
                </a:lnTo>
                <a:lnTo>
                  <a:pt x="3078" y="208"/>
                </a:lnTo>
                <a:lnTo>
                  <a:pt x="3075" y="203"/>
                </a:lnTo>
                <a:lnTo>
                  <a:pt x="3073" y="203"/>
                </a:lnTo>
                <a:lnTo>
                  <a:pt x="3065" y="197"/>
                </a:lnTo>
                <a:lnTo>
                  <a:pt x="3056" y="193"/>
                </a:lnTo>
                <a:lnTo>
                  <a:pt x="3047" y="190"/>
                </a:lnTo>
                <a:lnTo>
                  <a:pt x="3043" y="188"/>
                </a:lnTo>
                <a:lnTo>
                  <a:pt x="3037" y="186"/>
                </a:lnTo>
                <a:lnTo>
                  <a:pt x="3032" y="186"/>
                </a:lnTo>
                <a:lnTo>
                  <a:pt x="3028" y="184"/>
                </a:lnTo>
                <a:lnTo>
                  <a:pt x="3017" y="182"/>
                </a:lnTo>
                <a:lnTo>
                  <a:pt x="3006" y="180"/>
                </a:lnTo>
                <a:lnTo>
                  <a:pt x="2995" y="180"/>
                </a:lnTo>
                <a:lnTo>
                  <a:pt x="2993" y="180"/>
                </a:lnTo>
                <a:lnTo>
                  <a:pt x="2972" y="180"/>
                </a:lnTo>
                <a:lnTo>
                  <a:pt x="2972" y="182"/>
                </a:lnTo>
                <a:lnTo>
                  <a:pt x="2969" y="182"/>
                </a:lnTo>
                <a:lnTo>
                  <a:pt x="2965" y="182"/>
                </a:lnTo>
                <a:lnTo>
                  <a:pt x="2963" y="180"/>
                </a:lnTo>
                <a:lnTo>
                  <a:pt x="2969" y="169"/>
                </a:lnTo>
                <a:lnTo>
                  <a:pt x="2976" y="156"/>
                </a:lnTo>
                <a:lnTo>
                  <a:pt x="2982" y="149"/>
                </a:lnTo>
                <a:lnTo>
                  <a:pt x="2987" y="141"/>
                </a:lnTo>
                <a:lnTo>
                  <a:pt x="2991" y="138"/>
                </a:lnTo>
                <a:lnTo>
                  <a:pt x="2993" y="134"/>
                </a:lnTo>
                <a:lnTo>
                  <a:pt x="3000" y="128"/>
                </a:lnTo>
                <a:lnTo>
                  <a:pt x="3021" y="110"/>
                </a:lnTo>
                <a:lnTo>
                  <a:pt x="3039" y="91"/>
                </a:lnTo>
                <a:lnTo>
                  <a:pt x="3043" y="89"/>
                </a:lnTo>
                <a:lnTo>
                  <a:pt x="3043" y="87"/>
                </a:lnTo>
                <a:lnTo>
                  <a:pt x="3045" y="87"/>
                </a:lnTo>
                <a:lnTo>
                  <a:pt x="3047" y="87"/>
                </a:lnTo>
                <a:lnTo>
                  <a:pt x="3047" y="86"/>
                </a:lnTo>
                <a:lnTo>
                  <a:pt x="3049" y="86"/>
                </a:lnTo>
                <a:lnTo>
                  <a:pt x="3049" y="84"/>
                </a:lnTo>
                <a:lnTo>
                  <a:pt x="3050" y="84"/>
                </a:lnTo>
                <a:lnTo>
                  <a:pt x="3050" y="82"/>
                </a:lnTo>
                <a:lnTo>
                  <a:pt x="3052" y="80"/>
                </a:lnTo>
                <a:lnTo>
                  <a:pt x="3052" y="78"/>
                </a:lnTo>
                <a:lnTo>
                  <a:pt x="3054" y="76"/>
                </a:lnTo>
                <a:lnTo>
                  <a:pt x="3054" y="74"/>
                </a:lnTo>
                <a:lnTo>
                  <a:pt x="3054" y="72"/>
                </a:lnTo>
                <a:lnTo>
                  <a:pt x="3054" y="71"/>
                </a:lnTo>
                <a:lnTo>
                  <a:pt x="3056" y="71"/>
                </a:lnTo>
                <a:lnTo>
                  <a:pt x="3056" y="69"/>
                </a:lnTo>
                <a:lnTo>
                  <a:pt x="3056" y="67"/>
                </a:lnTo>
                <a:lnTo>
                  <a:pt x="3056" y="65"/>
                </a:lnTo>
                <a:lnTo>
                  <a:pt x="3056" y="63"/>
                </a:lnTo>
                <a:lnTo>
                  <a:pt x="3056" y="61"/>
                </a:lnTo>
                <a:lnTo>
                  <a:pt x="3052" y="56"/>
                </a:lnTo>
                <a:lnTo>
                  <a:pt x="3047" y="52"/>
                </a:lnTo>
                <a:lnTo>
                  <a:pt x="3045" y="48"/>
                </a:lnTo>
                <a:lnTo>
                  <a:pt x="3043" y="48"/>
                </a:lnTo>
                <a:lnTo>
                  <a:pt x="3037" y="45"/>
                </a:lnTo>
                <a:lnTo>
                  <a:pt x="3030" y="41"/>
                </a:lnTo>
                <a:lnTo>
                  <a:pt x="3024" y="39"/>
                </a:lnTo>
                <a:lnTo>
                  <a:pt x="3017" y="39"/>
                </a:lnTo>
                <a:lnTo>
                  <a:pt x="3009" y="37"/>
                </a:lnTo>
                <a:lnTo>
                  <a:pt x="2993" y="37"/>
                </a:lnTo>
                <a:lnTo>
                  <a:pt x="2976" y="37"/>
                </a:lnTo>
                <a:lnTo>
                  <a:pt x="2961" y="37"/>
                </a:lnTo>
                <a:lnTo>
                  <a:pt x="2954" y="39"/>
                </a:lnTo>
                <a:lnTo>
                  <a:pt x="2946" y="39"/>
                </a:lnTo>
                <a:lnTo>
                  <a:pt x="2933" y="43"/>
                </a:lnTo>
                <a:lnTo>
                  <a:pt x="2920" y="45"/>
                </a:lnTo>
                <a:lnTo>
                  <a:pt x="2905" y="48"/>
                </a:lnTo>
                <a:lnTo>
                  <a:pt x="2894" y="52"/>
                </a:lnTo>
                <a:lnTo>
                  <a:pt x="2881" y="56"/>
                </a:lnTo>
                <a:lnTo>
                  <a:pt x="2876" y="58"/>
                </a:lnTo>
                <a:lnTo>
                  <a:pt x="2870" y="59"/>
                </a:lnTo>
                <a:lnTo>
                  <a:pt x="2857" y="63"/>
                </a:lnTo>
                <a:lnTo>
                  <a:pt x="2844" y="69"/>
                </a:lnTo>
                <a:lnTo>
                  <a:pt x="2833" y="72"/>
                </a:lnTo>
                <a:lnTo>
                  <a:pt x="2822" y="78"/>
                </a:lnTo>
                <a:lnTo>
                  <a:pt x="2820" y="78"/>
                </a:lnTo>
                <a:lnTo>
                  <a:pt x="2816" y="74"/>
                </a:lnTo>
                <a:lnTo>
                  <a:pt x="2814" y="72"/>
                </a:lnTo>
                <a:lnTo>
                  <a:pt x="2812" y="71"/>
                </a:lnTo>
                <a:lnTo>
                  <a:pt x="2810" y="69"/>
                </a:lnTo>
                <a:lnTo>
                  <a:pt x="2809" y="69"/>
                </a:lnTo>
                <a:lnTo>
                  <a:pt x="2799" y="71"/>
                </a:lnTo>
                <a:lnTo>
                  <a:pt x="2792" y="72"/>
                </a:lnTo>
                <a:lnTo>
                  <a:pt x="2784" y="76"/>
                </a:lnTo>
                <a:lnTo>
                  <a:pt x="2779" y="82"/>
                </a:lnTo>
                <a:lnTo>
                  <a:pt x="2773" y="87"/>
                </a:lnTo>
                <a:lnTo>
                  <a:pt x="2768" y="93"/>
                </a:lnTo>
                <a:lnTo>
                  <a:pt x="2764" y="95"/>
                </a:lnTo>
                <a:lnTo>
                  <a:pt x="2762" y="99"/>
                </a:lnTo>
                <a:lnTo>
                  <a:pt x="2758" y="106"/>
                </a:lnTo>
                <a:lnTo>
                  <a:pt x="2758" y="108"/>
                </a:lnTo>
                <a:lnTo>
                  <a:pt x="2757" y="113"/>
                </a:lnTo>
                <a:lnTo>
                  <a:pt x="2757" y="119"/>
                </a:lnTo>
                <a:lnTo>
                  <a:pt x="2757" y="125"/>
                </a:lnTo>
                <a:lnTo>
                  <a:pt x="2758" y="130"/>
                </a:lnTo>
                <a:lnTo>
                  <a:pt x="2758" y="134"/>
                </a:lnTo>
                <a:lnTo>
                  <a:pt x="2760" y="138"/>
                </a:lnTo>
                <a:lnTo>
                  <a:pt x="2760" y="139"/>
                </a:lnTo>
                <a:lnTo>
                  <a:pt x="2762" y="143"/>
                </a:lnTo>
                <a:lnTo>
                  <a:pt x="2766" y="149"/>
                </a:lnTo>
                <a:lnTo>
                  <a:pt x="2766" y="151"/>
                </a:lnTo>
                <a:lnTo>
                  <a:pt x="2768" y="152"/>
                </a:lnTo>
                <a:lnTo>
                  <a:pt x="2770" y="154"/>
                </a:lnTo>
                <a:lnTo>
                  <a:pt x="2771" y="154"/>
                </a:lnTo>
                <a:lnTo>
                  <a:pt x="2775" y="154"/>
                </a:lnTo>
                <a:lnTo>
                  <a:pt x="2777" y="154"/>
                </a:lnTo>
                <a:lnTo>
                  <a:pt x="2779" y="154"/>
                </a:lnTo>
                <a:lnTo>
                  <a:pt x="2783" y="154"/>
                </a:lnTo>
                <a:lnTo>
                  <a:pt x="2788" y="152"/>
                </a:lnTo>
                <a:lnTo>
                  <a:pt x="2792" y="151"/>
                </a:lnTo>
                <a:lnTo>
                  <a:pt x="2794" y="149"/>
                </a:lnTo>
                <a:lnTo>
                  <a:pt x="2796" y="149"/>
                </a:lnTo>
                <a:lnTo>
                  <a:pt x="2797" y="147"/>
                </a:lnTo>
                <a:lnTo>
                  <a:pt x="2801" y="145"/>
                </a:lnTo>
                <a:lnTo>
                  <a:pt x="2812" y="138"/>
                </a:lnTo>
                <a:lnTo>
                  <a:pt x="2827" y="128"/>
                </a:lnTo>
                <a:lnTo>
                  <a:pt x="2842" y="119"/>
                </a:lnTo>
                <a:lnTo>
                  <a:pt x="2859" y="112"/>
                </a:lnTo>
                <a:lnTo>
                  <a:pt x="2876" y="102"/>
                </a:lnTo>
                <a:lnTo>
                  <a:pt x="2881" y="99"/>
                </a:lnTo>
                <a:lnTo>
                  <a:pt x="2883" y="97"/>
                </a:lnTo>
                <a:lnTo>
                  <a:pt x="2887" y="95"/>
                </a:lnTo>
                <a:lnTo>
                  <a:pt x="2890" y="93"/>
                </a:lnTo>
                <a:lnTo>
                  <a:pt x="2896" y="91"/>
                </a:lnTo>
                <a:lnTo>
                  <a:pt x="2902" y="89"/>
                </a:lnTo>
                <a:lnTo>
                  <a:pt x="2907" y="89"/>
                </a:lnTo>
                <a:lnTo>
                  <a:pt x="2909" y="87"/>
                </a:lnTo>
                <a:lnTo>
                  <a:pt x="2911" y="87"/>
                </a:lnTo>
                <a:lnTo>
                  <a:pt x="2913" y="87"/>
                </a:lnTo>
                <a:lnTo>
                  <a:pt x="2915" y="86"/>
                </a:lnTo>
                <a:lnTo>
                  <a:pt x="2918" y="84"/>
                </a:lnTo>
                <a:lnTo>
                  <a:pt x="2922" y="82"/>
                </a:lnTo>
                <a:lnTo>
                  <a:pt x="2928" y="82"/>
                </a:lnTo>
                <a:lnTo>
                  <a:pt x="2933" y="80"/>
                </a:lnTo>
                <a:lnTo>
                  <a:pt x="2939" y="80"/>
                </a:lnTo>
                <a:lnTo>
                  <a:pt x="2944" y="80"/>
                </a:lnTo>
                <a:lnTo>
                  <a:pt x="2950" y="80"/>
                </a:lnTo>
                <a:lnTo>
                  <a:pt x="2957" y="82"/>
                </a:lnTo>
                <a:lnTo>
                  <a:pt x="2956" y="86"/>
                </a:lnTo>
                <a:lnTo>
                  <a:pt x="2952" y="89"/>
                </a:lnTo>
                <a:close/>
                <a:moveTo>
                  <a:pt x="2872" y="346"/>
                </a:moveTo>
                <a:lnTo>
                  <a:pt x="2876" y="344"/>
                </a:lnTo>
                <a:lnTo>
                  <a:pt x="2881" y="342"/>
                </a:lnTo>
                <a:lnTo>
                  <a:pt x="2887" y="342"/>
                </a:lnTo>
                <a:lnTo>
                  <a:pt x="2892" y="342"/>
                </a:lnTo>
                <a:lnTo>
                  <a:pt x="2894" y="342"/>
                </a:lnTo>
                <a:lnTo>
                  <a:pt x="2896" y="342"/>
                </a:lnTo>
                <a:lnTo>
                  <a:pt x="2898" y="344"/>
                </a:lnTo>
                <a:lnTo>
                  <a:pt x="2898" y="346"/>
                </a:lnTo>
                <a:lnTo>
                  <a:pt x="2898" y="348"/>
                </a:lnTo>
                <a:lnTo>
                  <a:pt x="2900" y="351"/>
                </a:lnTo>
                <a:lnTo>
                  <a:pt x="2900" y="357"/>
                </a:lnTo>
                <a:lnTo>
                  <a:pt x="2902" y="361"/>
                </a:lnTo>
                <a:lnTo>
                  <a:pt x="2902" y="362"/>
                </a:lnTo>
                <a:lnTo>
                  <a:pt x="2902" y="366"/>
                </a:lnTo>
                <a:lnTo>
                  <a:pt x="2902" y="368"/>
                </a:lnTo>
                <a:lnTo>
                  <a:pt x="2902" y="370"/>
                </a:lnTo>
                <a:lnTo>
                  <a:pt x="2900" y="372"/>
                </a:lnTo>
                <a:lnTo>
                  <a:pt x="2900" y="374"/>
                </a:lnTo>
                <a:lnTo>
                  <a:pt x="2900" y="376"/>
                </a:lnTo>
                <a:lnTo>
                  <a:pt x="2900" y="377"/>
                </a:lnTo>
                <a:lnTo>
                  <a:pt x="2898" y="379"/>
                </a:lnTo>
                <a:lnTo>
                  <a:pt x="2898" y="381"/>
                </a:lnTo>
                <a:lnTo>
                  <a:pt x="2896" y="381"/>
                </a:lnTo>
                <a:lnTo>
                  <a:pt x="2894" y="383"/>
                </a:lnTo>
                <a:lnTo>
                  <a:pt x="2892" y="385"/>
                </a:lnTo>
                <a:lnTo>
                  <a:pt x="2890" y="387"/>
                </a:lnTo>
                <a:lnTo>
                  <a:pt x="2889" y="387"/>
                </a:lnTo>
                <a:lnTo>
                  <a:pt x="2887" y="389"/>
                </a:lnTo>
                <a:lnTo>
                  <a:pt x="2876" y="392"/>
                </a:lnTo>
                <a:lnTo>
                  <a:pt x="2866" y="394"/>
                </a:lnTo>
                <a:lnTo>
                  <a:pt x="2855" y="398"/>
                </a:lnTo>
                <a:lnTo>
                  <a:pt x="2846" y="403"/>
                </a:lnTo>
                <a:lnTo>
                  <a:pt x="2844" y="403"/>
                </a:lnTo>
                <a:lnTo>
                  <a:pt x="2844" y="402"/>
                </a:lnTo>
                <a:lnTo>
                  <a:pt x="2840" y="400"/>
                </a:lnTo>
                <a:lnTo>
                  <a:pt x="2838" y="396"/>
                </a:lnTo>
                <a:lnTo>
                  <a:pt x="2836" y="392"/>
                </a:lnTo>
                <a:lnTo>
                  <a:pt x="2836" y="390"/>
                </a:lnTo>
                <a:lnTo>
                  <a:pt x="2835" y="385"/>
                </a:lnTo>
                <a:lnTo>
                  <a:pt x="2835" y="381"/>
                </a:lnTo>
                <a:lnTo>
                  <a:pt x="2835" y="376"/>
                </a:lnTo>
                <a:lnTo>
                  <a:pt x="2835" y="370"/>
                </a:lnTo>
                <a:lnTo>
                  <a:pt x="2836" y="368"/>
                </a:lnTo>
                <a:lnTo>
                  <a:pt x="2836" y="366"/>
                </a:lnTo>
                <a:lnTo>
                  <a:pt x="2838" y="362"/>
                </a:lnTo>
                <a:lnTo>
                  <a:pt x="2840" y="361"/>
                </a:lnTo>
                <a:lnTo>
                  <a:pt x="2842" y="359"/>
                </a:lnTo>
                <a:lnTo>
                  <a:pt x="2844" y="357"/>
                </a:lnTo>
                <a:lnTo>
                  <a:pt x="2848" y="355"/>
                </a:lnTo>
                <a:lnTo>
                  <a:pt x="2851" y="351"/>
                </a:lnTo>
                <a:lnTo>
                  <a:pt x="2857" y="349"/>
                </a:lnTo>
                <a:lnTo>
                  <a:pt x="2863" y="348"/>
                </a:lnTo>
                <a:lnTo>
                  <a:pt x="2870" y="348"/>
                </a:lnTo>
                <a:lnTo>
                  <a:pt x="2872" y="346"/>
                </a:lnTo>
                <a:close/>
                <a:moveTo>
                  <a:pt x="2580" y="126"/>
                </a:moveTo>
                <a:lnTo>
                  <a:pt x="2585" y="125"/>
                </a:lnTo>
                <a:lnTo>
                  <a:pt x="2593" y="123"/>
                </a:lnTo>
                <a:lnTo>
                  <a:pt x="2600" y="123"/>
                </a:lnTo>
                <a:lnTo>
                  <a:pt x="2608" y="123"/>
                </a:lnTo>
                <a:lnTo>
                  <a:pt x="2613" y="123"/>
                </a:lnTo>
                <a:lnTo>
                  <a:pt x="2621" y="123"/>
                </a:lnTo>
                <a:lnTo>
                  <a:pt x="2628" y="125"/>
                </a:lnTo>
                <a:lnTo>
                  <a:pt x="2636" y="126"/>
                </a:lnTo>
                <a:lnTo>
                  <a:pt x="2643" y="128"/>
                </a:lnTo>
                <a:lnTo>
                  <a:pt x="2647" y="130"/>
                </a:lnTo>
                <a:lnTo>
                  <a:pt x="2650" y="132"/>
                </a:lnTo>
                <a:lnTo>
                  <a:pt x="2652" y="134"/>
                </a:lnTo>
                <a:lnTo>
                  <a:pt x="2656" y="136"/>
                </a:lnTo>
                <a:lnTo>
                  <a:pt x="2662" y="139"/>
                </a:lnTo>
                <a:lnTo>
                  <a:pt x="2667" y="143"/>
                </a:lnTo>
                <a:lnTo>
                  <a:pt x="2669" y="147"/>
                </a:lnTo>
                <a:lnTo>
                  <a:pt x="2671" y="149"/>
                </a:lnTo>
                <a:lnTo>
                  <a:pt x="2675" y="154"/>
                </a:lnTo>
                <a:lnTo>
                  <a:pt x="2677" y="158"/>
                </a:lnTo>
                <a:lnTo>
                  <a:pt x="2678" y="160"/>
                </a:lnTo>
                <a:lnTo>
                  <a:pt x="2680" y="164"/>
                </a:lnTo>
                <a:lnTo>
                  <a:pt x="2680" y="167"/>
                </a:lnTo>
                <a:lnTo>
                  <a:pt x="2680" y="175"/>
                </a:lnTo>
                <a:lnTo>
                  <a:pt x="2680" y="182"/>
                </a:lnTo>
                <a:lnTo>
                  <a:pt x="2680" y="184"/>
                </a:lnTo>
                <a:lnTo>
                  <a:pt x="2680" y="186"/>
                </a:lnTo>
                <a:lnTo>
                  <a:pt x="2680" y="188"/>
                </a:lnTo>
                <a:lnTo>
                  <a:pt x="2678" y="190"/>
                </a:lnTo>
                <a:lnTo>
                  <a:pt x="2678" y="191"/>
                </a:lnTo>
                <a:lnTo>
                  <a:pt x="2677" y="193"/>
                </a:lnTo>
                <a:lnTo>
                  <a:pt x="2677" y="195"/>
                </a:lnTo>
                <a:lnTo>
                  <a:pt x="2675" y="195"/>
                </a:lnTo>
                <a:lnTo>
                  <a:pt x="2673" y="197"/>
                </a:lnTo>
                <a:lnTo>
                  <a:pt x="2671" y="197"/>
                </a:lnTo>
                <a:lnTo>
                  <a:pt x="2669" y="199"/>
                </a:lnTo>
                <a:lnTo>
                  <a:pt x="2667" y="199"/>
                </a:lnTo>
                <a:lnTo>
                  <a:pt x="2665" y="199"/>
                </a:lnTo>
                <a:lnTo>
                  <a:pt x="2662" y="199"/>
                </a:lnTo>
                <a:lnTo>
                  <a:pt x="2660" y="199"/>
                </a:lnTo>
                <a:lnTo>
                  <a:pt x="2656" y="199"/>
                </a:lnTo>
                <a:lnTo>
                  <a:pt x="2654" y="199"/>
                </a:lnTo>
                <a:lnTo>
                  <a:pt x="2647" y="197"/>
                </a:lnTo>
                <a:lnTo>
                  <a:pt x="2641" y="197"/>
                </a:lnTo>
                <a:lnTo>
                  <a:pt x="2636" y="195"/>
                </a:lnTo>
                <a:lnTo>
                  <a:pt x="2630" y="193"/>
                </a:lnTo>
                <a:lnTo>
                  <a:pt x="2623" y="190"/>
                </a:lnTo>
                <a:lnTo>
                  <a:pt x="2617" y="184"/>
                </a:lnTo>
                <a:lnTo>
                  <a:pt x="2611" y="178"/>
                </a:lnTo>
                <a:lnTo>
                  <a:pt x="2606" y="173"/>
                </a:lnTo>
                <a:lnTo>
                  <a:pt x="2600" y="167"/>
                </a:lnTo>
                <a:lnTo>
                  <a:pt x="2597" y="162"/>
                </a:lnTo>
                <a:lnTo>
                  <a:pt x="2591" y="156"/>
                </a:lnTo>
                <a:lnTo>
                  <a:pt x="2587" y="149"/>
                </a:lnTo>
                <a:lnTo>
                  <a:pt x="2585" y="147"/>
                </a:lnTo>
                <a:lnTo>
                  <a:pt x="2584" y="145"/>
                </a:lnTo>
                <a:lnTo>
                  <a:pt x="2582" y="141"/>
                </a:lnTo>
                <a:lnTo>
                  <a:pt x="2580" y="136"/>
                </a:lnTo>
                <a:lnTo>
                  <a:pt x="2580" y="134"/>
                </a:lnTo>
                <a:lnTo>
                  <a:pt x="2580" y="130"/>
                </a:lnTo>
                <a:lnTo>
                  <a:pt x="2580" y="128"/>
                </a:lnTo>
                <a:lnTo>
                  <a:pt x="2580" y="126"/>
                </a:lnTo>
                <a:close/>
                <a:moveTo>
                  <a:pt x="2667" y="309"/>
                </a:moveTo>
                <a:lnTo>
                  <a:pt x="2665" y="310"/>
                </a:lnTo>
                <a:lnTo>
                  <a:pt x="2664" y="312"/>
                </a:lnTo>
                <a:lnTo>
                  <a:pt x="2664" y="314"/>
                </a:lnTo>
                <a:lnTo>
                  <a:pt x="2662" y="316"/>
                </a:lnTo>
                <a:lnTo>
                  <a:pt x="2660" y="318"/>
                </a:lnTo>
                <a:lnTo>
                  <a:pt x="2658" y="320"/>
                </a:lnTo>
                <a:lnTo>
                  <a:pt x="2656" y="322"/>
                </a:lnTo>
                <a:lnTo>
                  <a:pt x="2654" y="322"/>
                </a:lnTo>
                <a:lnTo>
                  <a:pt x="2652" y="322"/>
                </a:lnTo>
                <a:lnTo>
                  <a:pt x="2650" y="323"/>
                </a:lnTo>
                <a:lnTo>
                  <a:pt x="2647" y="323"/>
                </a:lnTo>
                <a:lnTo>
                  <a:pt x="2645" y="323"/>
                </a:lnTo>
                <a:lnTo>
                  <a:pt x="2643" y="323"/>
                </a:lnTo>
                <a:lnTo>
                  <a:pt x="2641" y="323"/>
                </a:lnTo>
                <a:lnTo>
                  <a:pt x="2639" y="323"/>
                </a:lnTo>
                <a:lnTo>
                  <a:pt x="2637" y="322"/>
                </a:lnTo>
                <a:lnTo>
                  <a:pt x="2636" y="322"/>
                </a:lnTo>
                <a:lnTo>
                  <a:pt x="2634" y="322"/>
                </a:lnTo>
                <a:lnTo>
                  <a:pt x="2624" y="320"/>
                </a:lnTo>
                <a:lnTo>
                  <a:pt x="2623" y="316"/>
                </a:lnTo>
                <a:lnTo>
                  <a:pt x="2621" y="314"/>
                </a:lnTo>
                <a:lnTo>
                  <a:pt x="2619" y="312"/>
                </a:lnTo>
                <a:lnTo>
                  <a:pt x="2619" y="310"/>
                </a:lnTo>
                <a:lnTo>
                  <a:pt x="2617" y="307"/>
                </a:lnTo>
                <a:lnTo>
                  <a:pt x="2615" y="305"/>
                </a:lnTo>
                <a:lnTo>
                  <a:pt x="2613" y="299"/>
                </a:lnTo>
                <a:lnTo>
                  <a:pt x="2611" y="286"/>
                </a:lnTo>
                <a:lnTo>
                  <a:pt x="2610" y="275"/>
                </a:lnTo>
                <a:lnTo>
                  <a:pt x="2610" y="262"/>
                </a:lnTo>
                <a:lnTo>
                  <a:pt x="2608" y="249"/>
                </a:lnTo>
                <a:lnTo>
                  <a:pt x="2610" y="245"/>
                </a:lnTo>
                <a:lnTo>
                  <a:pt x="2610" y="244"/>
                </a:lnTo>
                <a:lnTo>
                  <a:pt x="2611" y="240"/>
                </a:lnTo>
                <a:lnTo>
                  <a:pt x="2615" y="240"/>
                </a:lnTo>
                <a:lnTo>
                  <a:pt x="2617" y="238"/>
                </a:lnTo>
                <a:lnTo>
                  <a:pt x="2621" y="238"/>
                </a:lnTo>
                <a:lnTo>
                  <a:pt x="2624" y="238"/>
                </a:lnTo>
                <a:lnTo>
                  <a:pt x="2628" y="240"/>
                </a:lnTo>
                <a:lnTo>
                  <a:pt x="2632" y="240"/>
                </a:lnTo>
                <a:lnTo>
                  <a:pt x="2636" y="242"/>
                </a:lnTo>
                <a:lnTo>
                  <a:pt x="2639" y="244"/>
                </a:lnTo>
                <a:lnTo>
                  <a:pt x="2643" y="247"/>
                </a:lnTo>
                <a:lnTo>
                  <a:pt x="2647" y="249"/>
                </a:lnTo>
                <a:lnTo>
                  <a:pt x="2649" y="251"/>
                </a:lnTo>
                <a:lnTo>
                  <a:pt x="2652" y="255"/>
                </a:lnTo>
                <a:lnTo>
                  <a:pt x="2654" y="257"/>
                </a:lnTo>
                <a:lnTo>
                  <a:pt x="2656" y="260"/>
                </a:lnTo>
                <a:lnTo>
                  <a:pt x="2660" y="264"/>
                </a:lnTo>
                <a:lnTo>
                  <a:pt x="2664" y="271"/>
                </a:lnTo>
                <a:lnTo>
                  <a:pt x="2664" y="275"/>
                </a:lnTo>
                <a:lnTo>
                  <a:pt x="2665" y="279"/>
                </a:lnTo>
                <a:lnTo>
                  <a:pt x="2667" y="283"/>
                </a:lnTo>
                <a:lnTo>
                  <a:pt x="2667" y="288"/>
                </a:lnTo>
                <a:lnTo>
                  <a:pt x="2667" y="290"/>
                </a:lnTo>
                <a:lnTo>
                  <a:pt x="2669" y="294"/>
                </a:lnTo>
                <a:lnTo>
                  <a:pt x="2669" y="296"/>
                </a:lnTo>
                <a:lnTo>
                  <a:pt x="2669" y="297"/>
                </a:lnTo>
                <a:lnTo>
                  <a:pt x="2669" y="299"/>
                </a:lnTo>
                <a:lnTo>
                  <a:pt x="2667" y="301"/>
                </a:lnTo>
                <a:lnTo>
                  <a:pt x="2667" y="303"/>
                </a:lnTo>
                <a:lnTo>
                  <a:pt x="2667" y="305"/>
                </a:lnTo>
                <a:lnTo>
                  <a:pt x="2667" y="309"/>
                </a:lnTo>
                <a:close/>
                <a:moveTo>
                  <a:pt x="2353" y="669"/>
                </a:moveTo>
                <a:lnTo>
                  <a:pt x="2355" y="669"/>
                </a:lnTo>
                <a:lnTo>
                  <a:pt x="2357" y="671"/>
                </a:lnTo>
                <a:lnTo>
                  <a:pt x="2357" y="673"/>
                </a:lnTo>
                <a:lnTo>
                  <a:pt x="2358" y="673"/>
                </a:lnTo>
                <a:lnTo>
                  <a:pt x="2358" y="675"/>
                </a:lnTo>
                <a:lnTo>
                  <a:pt x="2358" y="677"/>
                </a:lnTo>
                <a:lnTo>
                  <a:pt x="2358" y="679"/>
                </a:lnTo>
                <a:lnTo>
                  <a:pt x="2357" y="680"/>
                </a:lnTo>
                <a:lnTo>
                  <a:pt x="2355" y="682"/>
                </a:lnTo>
                <a:lnTo>
                  <a:pt x="2353" y="684"/>
                </a:lnTo>
                <a:lnTo>
                  <a:pt x="2351" y="686"/>
                </a:lnTo>
                <a:lnTo>
                  <a:pt x="2349" y="686"/>
                </a:lnTo>
                <a:lnTo>
                  <a:pt x="2349" y="688"/>
                </a:lnTo>
                <a:lnTo>
                  <a:pt x="2347" y="688"/>
                </a:lnTo>
                <a:lnTo>
                  <a:pt x="2345" y="690"/>
                </a:lnTo>
                <a:lnTo>
                  <a:pt x="2344" y="690"/>
                </a:lnTo>
                <a:lnTo>
                  <a:pt x="2342" y="690"/>
                </a:lnTo>
                <a:lnTo>
                  <a:pt x="2340" y="690"/>
                </a:lnTo>
                <a:lnTo>
                  <a:pt x="2338" y="690"/>
                </a:lnTo>
                <a:lnTo>
                  <a:pt x="2336" y="692"/>
                </a:lnTo>
                <a:lnTo>
                  <a:pt x="2334" y="692"/>
                </a:lnTo>
                <a:lnTo>
                  <a:pt x="2331" y="692"/>
                </a:lnTo>
                <a:lnTo>
                  <a:pt x="2329" y="692"/>
                </a:lnTo>
                <a:lnTo>
                  <a:pt x="2327" y="692"/>
                </a:lnTo>
                <a:lnTo>
                  <a:pt x="2318" y="690"/>
                </a:lnTo>
                <a:lnTo>
                  <a:pt x="2310" y="690"/>
                </a:lnTo>
                <a:lnTo>
                  <a:pt x="2303" y="690"/>
                </a:lnTo>
                <a:lnTo>
                  <a:pt x="2295" y="692"/>
                </a:lnTo>
                <a:lnTo>
                  <a:pt x="2279" y="692"/>
                </a:lnTo>
                <a:lnTo>
                  <a:pt x="2264" y="693"/>
                </a:lnTo>
                <a:lnTo>
                  <a:pt x="2249" y="693"/>
                </a:lnTo>
                <a:lnTo>
                  <a:pt x="2232" y="693"/>
                </a:lnTo>
                <a:lnTo>
                  <a:pt x="2217" y="692"/>
                </a:lnTo>
                <a:lnTo>
                  <a:pt x="2204" y="690"/>
                </a:lnTo>
                <a:lnTo>
                  <a:pt x="2189" y="688"/>
                </a:lnTo>
                <a:lnTo>
                  <a:pt x="2174" y="684"/>
                </a:lnTo>
                <a:lnTo>
                  <a:pt x="2171" y="684"/>
                </a:lnTo>
                <a:lnTo>
                  <a:pt x="2167" y="682"/>
                </a:lnTo>
                <a:lnTo>
                  <a:pt x="2165" y="680"/>
                </a:lnTo>
                <a:lnTo>
                  <a:pt x="2161" y="679"/>
                </a:lnTo>
                <a:lnTo>
                  <a:pt x="2159" y="679"/>
                </a:lnTo>
                <a:lnTo>
                  <a:pt x="2154" y="677"/>
                </a:lnTo>
                <a:lnTo>
                  <a:pt x="2148" y="675"/>
                </a:lnTo>
                <a:lnTo>
                  <a:pt x="2143" y="673"/>
                </a:lnTo>
                <a:lnTo>
                  <a:pt x="2137" y="671"/>
                </a:lnTo>
                <a:lnTo>
                  <a:pt x="2128" y="664"/>
                </a:lnTo>
                <a:lnTo>
                  <a:pt x="2117" y="656"/>
                </a:lnTo>
                <a:lnTo>
                  <a:pt x="2109" y="649"/>
                </a:lnTo>
                <a:lnTo>
                  <a:pt x="2104" y="645"/>
                </a:lnTo>
                <a:lnTo>
                  <a:pt x="2100" y="641"/>
                </a:lnTo>
                <a:lnTo>
                  <a:pt x="2093" y="632"/>
                </a:lnTo>
                <a:lnTo>
                  <a:pt x="2085" y="623"/>
                </a:lnTo>
                <a:lnTo>
                  <a:pt x="2078" y="613"/>
                </a:lnTo>
                <a:lnTo>
                  <a:pt x="2074" y="608"/>
                </a:lnTo>
                <a:lnTo>
                  <a:pt x="2070" y="604"/>
                </a:lnTo>
                <a:lnTo>
                  <a:pt x="2037" y="547"/>
                </a:lnTo>
                <a:lnTo>
                  <a:pt x="2035" y="545"/>
                </a:lnTo>
                <a:lnTo>
                  <a:pt x="2033" y="543"/>
                </a:lnTo>
                <a:lnTo>
                  <a:pt x="2029" y="545"/>
                </a:lnTo>
                <a:lnTo>
                  <a:pt x="2026" y="545"/>
                </a:lnTo>
                <a:lnTo>
                  <a:pt x="2024" y="547"/>
                </a:lnTo>
                <a:lnTo>
                  <a:pt x="2020" y="547"/>
                </a:lnTo>
                <a:lnTo>
                  <a:pt x="2018" y="548"/>
                </a:lnTo>
                <a:lnTo>
                  <a:pt x="2016" y="552"/>
                </a:lnTo>
                <a:lnTo>
                  <a:pt x="2014" y="554"/>
                </a:lnTo>
                <a:lnTo>
                  <a:pt x="2014" y="556"/>
                </a:lnTo>
                <a:lnTo>
                  <a:pt x="2013" y="560"/>
                </a:lnTo>
                <a:lnTo>
                  <a:pt x="1994" y="576"/>
                </a:lnTo>
                <a:lnTo>
                  <a:pt x="1987" y="584"/>
                </a:lnTo>
                <a:lnTo>
                  <a:pt x="1977" y="591"/>
                </a:lnTo>
                <a:lnTo>
                  <a:pt x="1960" y="608"/>
                </a:lnTo>
                <a:lnTo>
                  <a:pt x="1953" y="617"/>
                </a:lnTo>
                <a:lnTo>
                  <a:pt x="1944" y="625"/>
                </a:lnTo>
                <a:lnTo>
                  <a:pt x="1933" y="636"/>
                </a:lnTo>
                <a:lnTo>
                  <a:pt x="1921" y="639"/>
                </a:lnTo>
                <a:lnTo>
                  <a:pt x="1908" y="645"/>
                </a:lnTo>
                <a:lnTo>
                  <a:pt x="1897" y="649"/>
                </a:lnTo>
                <a:lnTo>
                  <a:pt x="1886" y="654"/>
                </a:lnTo>
                <a:lnTo>
                  <a:pt x="1875" y="660"/>
                </a:lnTo>
                <a:lnTo>
                  <a:pt x="1869" y="662"/>
                </a:lnTo>
                <a:lnTo>
                  <a:pt x="1864" y="664"/>
                </a:lnTo>
                <a:lnTo>
                  <a:pt x="1812" y="679"/>
                </a:lnTo>
                <a:lnTo>
                  <a:pt x="1804" y="680"/>
                </a:lnTo>
                <a:lnTo>
                  <a:pt x="1799" y="682"/>
                </a:lnTo>
                <a:lnTo>
                  <a:pt x="1793" y="684"/>
                </a:lnTo>
                <a:lnTo>
                  <a:pt x="1786" y="684"/>
                </a:lnTo>
                <a:lnTo>
                  <a:pt x="1780" y="686"/>
                </a:lnTo>
                <a:lnTo>
                  <a:pt x="1773" y="688"/>
                </a:lnTo>
                <a:lnTo>
                  <a:pt x="1765" y="688"/>
                </a:lnTo>
                <a:lnTo>
                  <a:pt x="1758" y="688"/>
                </a:lnTo>
                <a:lnTo>
                  <a:pt x="1756" y="688"/>
                </a:lnTo>
                <a:lnTo>
                  <a:pt x="1756" y="690"/>
                </a:lnTo>
                <a:lnTo>
                  <a:pt x="1754" y="690"/>
                </a:lnTo>
                <a:lnTo>
                  <a:pt x="1752" y="690"/>
                </a:lnTo>
                <a:lnTo>
                  <a:pt x="1747" y="690"/>
                </a:lnTo>
                <a:lnTo>
                  <a:pt x="1741" y="690"/>
                </a:lnTo>
                <a:lnTo>
                  <a:pt x="1737" y="688"/>
                </a:lnTo>
                <a:lnTo>
                  <a:pt x="1734" y="688"/>
                </a:lnTo>
                <a:lnTo>
                  <a:pt x="1728" y="688"/>
                </a:lnTo>
                <a:lnTo>
                  <a:pt x="1726" y="686"/>
                </a:lnTo>
                <a:lnTo>
                  <a:pt x="1722" y="684"/>
                </a:lnTo>
                <a:lnTo>
                  <a:pt x="1719" y="684"/>
                </a:lnTo>
                <a:lnTo>
                  <a:pt x="1715" y="682"/>
                </a:lnTo>
                <a:lnTo>
                  <a:pt x="1713" y="680"/>
                </a:lnTo>
                <a:lnTo>
                  <a:pt x="1713" y="679"/>
                </a:lnTo>
                <a:lnTo>
                  <a:pt x="1713" y="677"/>
                </a:lnTo>
                <a:lnTo>
                  <a:pt x="1713" y="675"/>
                </a:lnTo>
                <a:lnTo>
                  <a:pt x="1726" y="671"/>
                </a:lnTo>
                <a:lnTo>
                  <a:pt x="1737" y="667"/>
                </a:lnTo>
                <a:lnTo>
                  <a:pt x="1745" y="666"/>
                </a:lnTo>
                <a:lnTo>
                  <a:pt x="1750" y="664"/>
                </a:lnTo>
                <a:lnTo>
                  <a:pt x="1756" y="662"/>
                </a:lnTo>
                <a:lnTo>
                  <a:pt x="1763" y="660"/>
                </a:lnTo>
                <a:lnTo>
                  <a:pt x="1774" y="656"/>
                </a:lnTo>
                <a:lnTo>
                  <a:pt x="1787" y="651"/>
                </a:lnTo>
                <a:lnTo>
                  <a:pt x="1793" y="649"/>
                </a:lnTo>
                <a:lnTo>
                  <a:pt x="1799" y="647"/>
                </a:lnTo>
                <a:lnTo>
                  <a:pt x="1804" y="643"/>
                </a:lnTo>
                <a:lnTo>
                  <a:pt x="1810" y="641"/>
                </a:lnTo>
                <a:lnTo>
                  <a:pt x="1814" y="639"/>
                </a:lnTo>
                <a:lnTo>
                  <a:pt x="1815" y="638"/>
                </a:lnTo>
                <a:lnTo>
                  <a:pt x="1819" y="638"/>
                </a:lnTo>
                <a:lnTo>
                  <a:pt x="1860" y="612"/>
                </a:lnTo>
                <a:lnTo>
                  <a:pt x="1862" y="610"/>
                </a:lnTo>
                <a:lnTo>
                  <a:pt x="1871" y="602"/>
                </a:lnTo>
                <a:lnTo>
                  <a:pt x="1880" y="595"/>
                </a:lnTo>
                <a:lnTo>
                  <a:pt x="1890" y="589"/>
                </a:lnTo>
                <a:lnTo>
                  <a:pt x="1899" y="580"/>
                </a:lnTo>
                <a:lnTo>
                  <a:pt x="1908" y="573"/>
                </a:lnTo>
                <a:lnTo>
                  <a:pt x="1912" y="569"/>
                </a:lnTo>
                <a:lnTo>
                  <a:pt x="1918" y="565"/>
                </a:lnTo>
                <a:lnTo>
                  <a:pt x="1921" y="561"/>
                </a:lnTo>
                <a:lnTo>
                  <a:pt x="1925" y="558"/>
                </a:lnTo>
                <a:lnTo>
                  <a:pt x="1934" y="548"/>
                </a:lnTo>
                <a:lnTo>
                  <a:pt x="1942" y="541"/>
                </a:lnTo>
                <a:lnTo>
                  <a:pt x="1949" y="532"/>
                </a:lnTo>
                <a:lnTo>
                  <a:pt x="1957" y="522"/>
                </a:lnTo>
                <a:lnTo>
                  <a:pt x="1964" y="513"/>
                </a:lnTo>
                <a:lnTo>
                  <a:pt x="1972" y="504"/>
                </a:lnTo>
                <a:lnTo>
                  <a:pt x="1981" y="496"/>
                </a:lnTo>
                <a:lnTo>
                  <a:pt x="1985" y="491"/>
                </a:lnTo>
                <a:lnTo>
                  <a:pt x="1987" y="489"/>
                </a:lnTo>
                <a:lnTo>
                  <a:pt x="1987" y="487"/>
                </a:lnTo>
                <a:lnTo>
                  <a:pt x="1988" y="487"/>
                </a:lnTo>
                <a:lnTo>
                  <a:pt x="1992" y="481"/>
                </a:lnTo>
                <a:lnTo>
                  <a:pt x="1992" y="478"/>
                </a:lnTo>
                <a:lnTo>
                  <a:pt x="1994" y="476"/>
                </a:lnTo>
                <a:lnTo>
                  <a:pt x="1992" y="470"/>
                </a:lnTo>
                <a:lnTo>
                  <a:pt x="1990" y="463"/>
                </a:lnTo>
                <a:lnTo>
                  <a:pt x="1987" y="457"/>
                </a:lnTo>
                <a:lnTo>
                  <a:pt x="1985" y="454"/>
                </a:lnTo>
                <a:lnTo>
                  <a:pt x="1977" y="442"/>
                </a:lnTo>
                <a:lnTo>
                  <a:pt x="1970" y="433"/>
                </a:lnTo>
                <a:lnTo>
                  <a:pt x="1957" y="415"/>
                </a:lnTo>
                <a:lnTo>
                  <a:pt x="1947" y="403"/>
                </a:lnTo>
                <a:lnTo>
                  <a:pt x="1938" y="394"/>
                </a:lnTo>
                <a:lnTo>
                  <a:pt x="1936" y="392"/>
                </a:lnTo>
                <a:lnTo>
                  <a:pt x="1933" y="390"/>
                </a:lnTo>
                <a:lnTo>
                  <a:pt x="1931" y="389"/>
                </a:lnTo>
                <a:lnTo>
                  <a:pt x="1929" y="387"/>
                </a:lnTo>
                <a:lnTo>
                  <a:pt x="1921" y="385"/>
                </a:lnTo>
                <a:lnTo>
                  <a:pt x="1920" y="383"/>
                </a:lnTo>
                <a:lnTo>
                  <a:pt x="1916" y="381"/>
                </a:lnTo>
                <a:lnTo>
                  <a:pt x="1912" y="383"/>
                </a:lnTo>
                <a:lnTo>
                  <a:pt x="1908" y="383"/>
                </a:lnTo>
                <a:lnTo>
                  <a:pt x="1905" y="385"/>
                </a:lnTo>
                <a:lnTo>
                  <a:pt x="1903" y="387"/>
                </a:lnTo>
                <a:lnTo>
                  <a:pt x="1901" y="387"/>
                </a:lnTo>
                <a:lnTo>
                  <a:pt x="1897" y="389"/>
                </a:lnTo>
                <a:lnTo>
                  <a:pt x="1895" y="392"/>
                </a:lnTo>
                <a:lnTo>
                  <a:pt x="1895" y="394"/>
                </a:lnTo>
                <a:lnTo>
                  <a:pt x="1894" y="398"/>
                </a:lnTo>
                <a:lnTo>
                  <a:pt x="1892" y="400"/>
                </a:lnTo>
                <a:lnTo>
                  <a:pt x="1888" y="402"/>
                </a:lnTo>
                <a:lnTo>
                  <a:pt x="1886" y="403"/>
                </a:lnTo>
                <a:lnTo>
                  <a:pt x="1875" y="409"/>
                </a:lnTo>
                <a:lnTo>
                  <a:pt x="1866" y="413"/>
                </a:lnTo>
                <a:lnTo>
                  <a:pt x="1860" y="415"/>
                </a:lnTo>
                <a:lnTo>
                  <a:pt x="1858" y="415"/>
                </a:lnTo>
                <a:lnTo>
                  <a:pt x="1856" y="416"/>
                </a:lnTo>
                <a:lnTo>
                  <a:pt x="1854" y="416"/>
                </a:lnTo>
                <a:lnTo>
                  <a:pt x="1853" y="416"/>
                </a:lnTo>
                <a:lnTo>
                  <a:pt x="1851" y="416"/>
                </a:lnTo>
                <a:lnTo>
                  <a:pt x="1847" y="418"/>
                </a:lnTo>
                <a:lnTo>
                  <a:pt x="1841" y="418"/>
                </a:lnTo>
                <a:lnTo>
                  <a:pt x="1836" y="420"/>
                </a:lnTo>
                <a:lnTo>
                  <a:pt x="1834" y="420"/>
                </a:lnTo>
                <a:lnTo>
                  <a:pt x="1832" y="420"/>
                </a:lnTo>
                <a:lnTo>
                  <a:pt x="1827" y="422"/>
                </a:lnTo>
                <a:lnTo>
                  <a:pt x="1823" y="420"/>
                </a:lnTo>
                <a:lnTo>
                  <a:pt x="1821" y="420"/>
                </a:lnTo>
                <a:lnTo>
                  <a:pt x="1817" y="420"/>
                </a:lnTo>
                <a:lnTo>
                  <a:pt x="1815" y="420"/>
                </a:lnTo>
                <a:lnTo>
                  <a:pt x="1812" y="418"/>
                </a:lnTo>
                <a:lnTo>
                  <a:pt x="1810" y="418"/>
                </a:lnTo>
                <a:lnTo>
                  <a:pt x="1808" y="418"/>
                </a:lnTo>
                <a:lnTo>
                  <a:pt x="1806" y="416"/>
                </a:lnTo>
                <a:lnTo>
                  <a:pt x="1806" y="415"/>
                </a:lnTo>
                <a:lnTo>
                  <a:pt x="1804" y="413"/>
                </a:lnTo>
                <a:lnTo>
                  <a:pt x="1802" y="409"/>
                </a:lnTo>
                <a:lnTo>
                  <a:pt x="1801" y="405"/>
                </a:lnTo>
                <a:lnTo>
                  <a:pt x="1801" y="403"/>
                </a:lnTo>
                <a:lnTo>
                  <a:pt x="1801" y="402"/>
                </a:lnTo>
                <a:lnTo>
                  <a:pt x="1799" y="396"/>
                </a:lnTo>
                <a:lnTo>
                  <a:pt x="1799" y="390"/>
                </a:lnTo>
                <a:lnTo>
                  <a:pt x="1801" y="385"/>
                </a:lnTo>
                <a:lnTo>
                  <a:pt x="1801" y="379"/>
                </a:lnTo>
                <a:lnTo>
                  <a:pt x="1802" y="376"/>
                </a:lnTo>
                <a:lnTo>
                  <a:pt x="1802" y="374"/>
                </a:lnTo>
                <a:lnTo>
                  <a:pt x="1804" y="372"/>
                </a:lnTo>
                <a:lnTo>
                  <a:pt x="1806" y="370"/>
                </a:lnTo>
                <a:lnTo>
                  <a:pt x="1808" y="368"/>
                </a:lnTo>
                <a:lnTo>
                  <a:pt x="1810" y="366"/>
                </a:lnTo>
                <a:lnTo>
                  <a:pt x="1810" y="364"/>
                </a:lnTo>
                <a:lnTo>
                  <a:pt x="1817" y="362"/>
                </a:lnTo>
                <a:lnTo>
                  <a:pt x="1825" y="362"/>
                </a:lnTo>
                <a:lnTo>
                  <a:pt x="1832" y="361"/>
                </a:lnTo>
                <a:lnTo>
                  <a:pt x="1838" y="359"/>
                </a:lnTo>
                <a:lnTo>
                  <a:pt x="1845" y="357"/>
                </a:lnTo>
                <a:lnTo>
                  <a:pt x="1851" y="355"/>
                </a:lnTo>
                <a:lnTo>
                  <a:pt x="1856" y="353"/>
                </a:lnTo>
                <a:lnTo>
                  <a:pt x="1862" y="349"/>
                </a:lnTo>
                <a:lnTo>
                  <a:pt x="1867" y="348"/>
                </a:lnTo>
                <a:lnTo>
                  <a:pt x="1873" y="344"/>
                </a:lnTo>
                <a:lnTo>
                  <a:pt x="1879" y="340"/>
                </a:lnTo>
                <a:lnTo>
                  <a:pt x="1880" y="338"/>
                </a:lnTo>
                <a:lnTo>
                  <a:pt x="1882" y="336"/>
                </a:lnTo>
                <a:lnTo>
                  <a:pt x="1884" y="335"/>
                </a:lnTo>
                <a:lnTo>
                  <a:pt x="1886" y="335"/>
                </a:lnTo>
                <a:lnTo>
                  <a:pt x="1888" y="333"/>
                </a:lnTo>
                <a:lnTo>
                  <a:pt x="1892" y="329"/>
                </a:lnTo>
                <a:lnTo>
                  <a:pt x="1892" y="327"/>
                </a:lnTo>
                <a:lnTo>
                  <a:pt x="1894" y="327"/>
                </a:lnTo>
                <a:lnTo>
                  <a:pt x="1895" y="325"/>
                </a:lnTo>
                <a:lnTo>
                  <a:pt x="1895" y="323"/>
                </a:lnTo>
                <a:lnTo>
                  <a:pt x="1897" y="323"/>
                </a:lnTo>
                <a:lnTo>
                  <a:pt x="1897" y="322"/>
                </a:lnTo>
                <a:lnTo>
                  <a:pt x="1899" y="320"/>
                </a:lnTo>
                <a:lnTo>
                  <a:pt x="1912" y="303"/>
                </a:lnTo>
                <a:lnTo>
                  <a:pt x="1916" y="297"/>
                </a:lnTo>
                <a:lnTo>
                  <a:pt x="1918" y="296"/>
                </a:lnTo>
                <a:lnTo>
                  <a:pt x="1918" y="294"/>
                </a:lnTo>
                <a:lnTo>
                  <a:pt x="1920" y="294"/>
                </a:lnTo>
                <a:lnTo>
                  <a:pt x="1923" y="288"/>
                </a:lnTo>
                <a:lnTo>
                  <a:pt x="1927" y="283"/>
                </a:lnTo>
                <a:lnTo>
                  <a:pt x="1929" y="277"/>
                </a:lnTo>
                <a:lnTo>
                  <a:pt x="1933" y="271"/>
                </a:lnTo>
                <a:lnTo>
                  <a:pt x="1933" y="270"/>
                </a:lnTo>
                <a:lnTo>
                  <a:pt x="1934" y="268"/>
                </a:lnTo>
                <a:lnTo>
                  <a:pt x="1934" y="266"/>
                </a:lnTo>
                <a:lnTo>
                  <a:pt x="1938" y="260"/>
                </a:lnTo>
                <a:lnTo>
                  <a:pt x="1940" y="257"/>
                </a:lnTo>
                <a:lnTo>
                  <a:pt x="1942" y="255"/>
                </a:lnTo>
                <a:lnTo>
                  <a:pt x="1944" y="251"/>
                </a:lnTo>
                <a:lnTo>
                  <a:pt x="1946" y="247"/>
                </a:lnTo>
                <a:lnTo>
                  <a:pt x="1953" y="249"/>
                </a:lnTo>
                <a:lnTo>
                  <a:pt x="1955" y="251"/>
                </a:lnTo>
                <a:lnTo>
                  <a:pt x="1959" y="251"/>
                </a:lnTo>
                <a:lnTo>
                  <a:pt x="1964" y="255"/>
                </a:lnTo>
                <a:lnTo>
                  <a:pt x="1970" y="258"/>
                </a:lnTo>
                <a:lnTo>
                  <a:pt x="1975" y="262"/>
                </a:lnTo>
                <a:lnTo>
                  <a:pt x="1981" y="266"/>
                </a:lnTo>
                <a:lnTo>
                  <a:pt x="1983" y="268"/>
                </a:lnTo>
                <a:lnTo>
                  <a:pt x="1985" y="271"/>
                </a:lnTo>
                <a:lnTo>
                  <a:pt x="1988" y="275"/>
                </a:lnTo>
                <a:lnTo>
                  <a:pt x="1988" y="277"/>
                </a:lnTo>
                <a:lnTo>
                  <a:pt x="1990" y="277"/>
                </a:lnTo>
                <a:lnTo>
                  <a:pt x="1988" y="281"/>
                </a:lnTo>
                <a:lnTo>
                  <a:pt x="1988" y="283"/>
                </a:lnTo>
                <a:lnTo>
                  <a:pt x="1987" y="286"/>
                </a:lnTo>
                <a:lnTo>
                  <a:pt x="1987" y="288"/>
                </a:lnTo>
                <a:lnTo>
                  <a:pt x="1987" y="290"/>
                </a:lnTo>
                <a:lnTo>
                  <a:pt x="1987" y="292"/>
                </a:lnTo>
                <a:lnTo>
                  <a:pt x="1987" y="294"/>
                </a:lnTo>
                <a:lnTo>
                  <a:pt x="1985" y="297"/>
                </a:lnTo>
                <a:lnTo>
                  <a:pt x="1983" y="299"/>
                </a:lnTo>
                <a:lnTo>
                  <a:pt x="1983" y="301"/>
                </a:lnTo>
                <a:lnTo>
                  <a:pt x="1983" y="303"/>
                </a:lnTo>
                <a:lnTo>
                  <a:pt x="1981" y="305"/>
                </a:lnTo>
                <a:lnTo>
                  <a:pt x="1979" y="309"/>
                </a:lnTo>
                <a:lnTo>
                  <a:pt x="1977" y="310"/>
                </a:lnTo>
                <a:lnTo>
                  <a:pt x="1977" y="312"/>
                </a:lnTo>
                <a:lnTo>
                  <a:pt x="1977" y="314"/>
                </a:lnTo>
                <a:lnTo>
                  <a:pt x="1975" y="314"/>
                </a:lnTo>
                <a:lnTo>
                  <a:pt x="1975" y="316"/>
                </a:lnTo>
                <a:lnTo>
                  <a:pt x="1973" y="318"/>
                </a:lnTo>
                <a:lnTo>
                  <a:pt x="1972" y="320"/>
                </a:lnTo>
                <a:lnTo>
                  <a:pt x="1970" y="320"/>
                </a:lnTo>
                <a:lnTo>
                  <a:pt x="1970" y="322"/>
                </a:lnTo>
                <a:lnTo>
                  <a:pt x="1966" y="325"/>
                </a:lnTo>
                <a:lnTo>
                  <a:pt x="1942" y="349"/>
                </a:lnTo>
                <a:lnTo>
                  <a:pt x="1942" y="351"/>
                </a:lnTo>
                <a:lnTo>
                  <a:pt x="1938" y="355"/>
                </a:lnTo>
                <a:lnTo>
                  <a:pt x="1938" y="357"/>
                </a:lnTo>
                <a:lnTo>
                  <a:pt x="1938" y="359"/>
                </a:lnTo>
                <a:lnTo>
                  <a:pt x="1942" y="364"/>
                </a:lnTo>
                <a:lnTo>
                  <a:pt x="1947" y="370"/>
                </a:lnTo>
                <a:lnTo>
                  <a:pt x="1951" y="376"/>
                </a:lnTo>
                <a:lnTo>
                  <a:pt x="1957" y="379"/>
                </a:lnTo>
                <a:lnTo>
                  <a:pt x="1962" y="385"/>
                </a:lnTo>
                <a:lnTo>
                  <a:pt x="1968" y="389"/>
                </a:lnTo>
                <a:lnTo>
                  <a:pt x="1975" y="394"/>
                </a:lnTo>
                <a:lnTo>
                  <a:pt x="1981" y="398"/>
                </a:lnTo>
                <a:lnTo>
                  <a:pt x="1988" y="402"/>
                </a:lnTo>
                <a:lnTo>
                  <a:pt x="1994" y="407"/>
                </a:lnTo>
                <a:lnTo>
                  <a:pt x="2000" y="413"/>
                </a:lnTo>
                <a:lnTo>
                  <a:pt x="2007" y="418"/>
                </a:lnTo>
                <a:lnTo>
                  <a:pt x="2009" y="422"/>
                </a:lnTo>
                <a:lnTo>
                  <a:pt x="2014" y="426"/>
                </a:lnTo>
                <a:lnTo>
                  <a:pt x="2024" y="431"/>
                </a:lnTo>
                <a:lnTo>
                  <a:pt x="2033" y="439"/>
                </a:lnTo>
                <a:lnTo>
                  <a:pt x="2039" y="429"/>
                </a:lnTo>
                <a:lnTo>
                  <a:pt x="2039" y="428"/>
                </a:lnTo>
                <a:lnTo>
                  <a:pt x="2040" y="426"/>
                </a:lnTo>
                <a:lnTo>
                  <a:pt x="2042" y="420"/>
                </a:lnTo>
                <a:lnTo>
                  <a:pt x="2052" y="403"/>
                </a:lnTo>
                <a:lnTo>
                  <a:pt x="2061" y="387"/>
                </a:lnTo>
                <a:lnTo>
                  <a:pt x="2066" y="377"/>
                </a:lnTo>
                <a:lnTo>
                  <a:pt x="2070" y="368"/>
                </a:lnTo>
                <a:lnTo>
                  <a:pt x="2072" y="366"/>
                </a:lnTo>
                <a:lnTo>
                  <a:pt x="2072" y="364"/>
                </a:lnTo>
                <a:lnTo>
                  <a:pt x="2072" y="361"/>
                </a:lnTo>
                <a:lnTo>
                  <a:pt x="2072" y="359"/>
                </a:lnTo>
                <a:lnTo>
                  <a:pt x="2072" y="357"/>
                </a:lnTo>
                <a:lnTo>
                  <a:pt x="2072" y="353"/>
                </a:lnTo>
                <a:lnTo>
                  <a:pt x="2070" y="351"/>
                </a:lnTo>
                <a:lnTo>
                  <a:pt x="2070" y="349"/>
                </a:lnTo>
                <a:lnTo>
                  <a:pt x="2061" y="335"/>
                </a:lnTo>
                <a:lnTo>
                  <a:pt x="2061" y="331"/>
                </a:lnTo>
                <a:lnTo>
                  <a:pt x="2061" y="329"/>
                </a:lnTo>
                <a:lnTo>
                  <a:pt x="2061" y="325"/>
                </a:lnTo>
                <a:lnTo>
                  <a:pt x="2061" y="323"/>
                </a:lnTo>
                <a:lnTo>
                  <a:pt x="2063" y="322"/>
                </a:lnTo>
                <a:lnTo>
                  <a:pt x="2063" y="320"/>
                </a:lnTo>
                <a:lnTo>
                  <a:pt x="2065" y="318"/>
                </a:lnTo>
                <a:lnTo>
                  <a:pt x="2065" y="316"/>
                </a:lnTo>
                <a:lnTo>
                  <a:pt x="2066" y="316"/>
                </a:lnTo>
                <a:lnTo>
                  <a:pt x="2068" y="314"/>
                </a:lnTo>
                <a:lnTo>
                  <a:pt x="2070" y="314"/>
                </a:lnTo>
                <a:lnTo>
                  <a:pt x="2072" y="314"/>
                </a:lnTo>
                <a:lnTo>
                  <a:pt x="2076" y="314"/>
                </a:lnTo>
                <a:lnTo>
                  <a:pt x="2078" y="314"/>
                </a:lnTo>
                <a:lnTo>
                  <a:pt x="2080" y="314"/>
                </a:lnTo>
                <a:lnTo>
                  <a:pt x="2083" y="314"/>
                </a:lnTo>
                <a:lnTo>
                  <a:pt x="2087" y="314"/>
                </a:lnTo>
                <a:lnTo>
                  <a:pt x="2093" y="318"/>
                </a:lnTo>
                <a:lnTo>
                  <a:pt x="2096" y="320"/>
                </a:lnTo>
                <a:lnTo>
                  <a:pt x="2100" y="322"/>
                </a:lnTo>
                <a:lnTo>
                  <a:pt x="2102" y="323"/>
                </a:lnTo>
                <a:lnTo>
                  <a:pt x="2106" y="325"/>
                </a:lnTo>
                <a:lnTo>
                  <a:pt x="2111" y="331"/>
                </a:lnTo>
                <a:lnTo>
                  <a:pt x="2115" y="336"/>
                </a:lnTo>
                <a:lnTo>
                  <a:pt x="2117" y="338"/>
                </a:lnTo>
                <a:lnTo>
                  <a:pt x="2120" y="342"/>
                </a:lnTo>
                <a:lnTo>
                  <a:pt x="2124" y="348"/>
                </a:lnTo>
                <a:lnTo>
                  <a:pt x="2126" y="355"/>
                </a:lnTo>
                <a:lnTo>
                  <a:pt x="2128" y="355"/>
                </a:lnTo>
                <a:lnTo>
                  <a:pt x="2128" y="357"/>
                </a:lnTo>
                <a:lnTo>
                  <a:pt x="2126" y="364"/>
                </a:lnTo>
                <a:lnTo>
                  <a:pt x="2124" y="366"/>
                </a:lnTo>
                <a:lnTo>
                  <a:pt x="2124" y="368"/>
                </a:lnTo>
                <a:lnTo>
                  <a:pt x="2122" y="370"/>
                </a:lnTo>
                <a:lnTo>
                  <a:pt x="2120" y="376"/>
                </a:lnTo>
                <a:lnTo>
                  <a:pt x="2120" y="377"/>
                </a:lnTo>
                <a:lnTo>
                  <a:pt x="2119" y="377"/>
                </a:lnTo>
                <a:lnTo>
                  <a:pt x="2119" y="381"/>
                </a:lnTo>
                <a:lnTo>
                  <a:pt x="2117" y="383"/>
                </a:lnTo>
                <a:lnTo>
                  <a:pt x="2115" y="385"/>
                </a:lnTo>
                <a:lnTo>
                  <a:pt x="2115" y="387"/>
                </a:lnTo>
                <a:lnTo>
                  <a:pt x="2111" y="392"/>
                </a:lnTo>
                <a:lnTo>
                  <a:pt x="2107" y="396"/>
                </a:lnTo>
                <a:lnTo>
                  <a:pt x="2104" y="402"/>
                </a:lnTo>
                <a:lnTo>
                  <a:pt x="2102" y="403"/>
                </a:lnTo>
                <a:lnTo>
                  <a:pt x="2096" y="415"/>
                </a:lnTo>
                <a:lnTo>
                  <a:pt x="2091" y="424"/>
                </a:lnTo>
                <a:lnTo>
                  <a:pt x="2085" y="437"/>
                </a:lnTo>
                <a:lnTo>
                  <a:pt x="2081" y="448"/>
                </a:lnTo>
                <a:lnTo>
                  <a:pt x="2080" y="452"/>
                </a:lnTo>
                <a:lnTo>
                  <a:pt x="2078" y="457"/>
                </a:lnTo>
                <a:lnTo>
                  <a:pt x="2076" y="463"/>
                </a:lnTo>
                <a:lnTo>
                  <a:pt x="2076" y="470"/>
                </a:lnTo>
                <a:lnTo>
                  <a:pt x="2076" y="476"/>
                </a:lnTo>
                <a:lnTo>
                  <a:pt x="2076" y="481"/>
                </a:lnTo>
                <a:lnTo>
                  <a:pt x="2078" y="487"/>
                </a:lnTo>
                <a:lnTo>
                  <a:pt x="2080" y="494"/>
                </a:lnTo>
                <a:lnTo>
                  <a:pt x="2081" y="500"/>
                </a:lnTo>
                <a:lnTo>
                  <a:pt x="2087" y="511"/>
                </a:lnTo>
                <a:lnTo>
                  <a:pt x="2089" y="515"/>
                </a:lnTo>
                <a:lnTo>
                  <a:pt x="2093" y="521"/>
                </a:lnTo>
                <a:lnTo>
                  <a:pt x="2100" y="530"/>
                </a:lnTo>
                <a:lnTo>
                  <a:pt x="2107" y="539"/>
                </a:lnTo>
                <a:lnTo>
                  <a:pt x="2115" y="548"/>
                </a:lnTo>
                <a:lnTo>
                  <a:pt x="2122" y="556"/>
                </a:lnTo>
                <a:lnTo>
                  <a:pt x="2132" y="563"/>
                </a:lnTo>
                <a:lnTo>
                  <a:pt x="2141" y="573"/>
                </a:lnTo>
                <a:lnTo>
                  <a:pt x="2150" y="580"/>
                </a:lnTo>
                <a:lnTo>
                  <a:pt x="2159" y="586"/>
                </a:lnTo>
                <a:lnTo>
                  <a:pt x="2169" y="593"/>
                </a:lnTo>
                <a:lnTo>
                  <a:pt x="2180" y="599"/>
                </a:lnTo>
                <a:lnTo>
                  <a:pt x="2189" y="606"/>
                </a:lnTo>
                <a:lnTo>
                  <a:pt x="2200" y="612"/>
                </a:lnTo>
                <a:lnTo>
                  <a:pt x="2212" y="617"/>
                </a:lnTo>
                <a:lnTo>
                  <a:pt x="2223" y="623"/>
                </a:lnTo>
                <a:lnTo>
                  <a:pt x="2234" y="628"/>
                </a:lnTo>
                <a:lnTo>
                  <a:pt x="2245" y="634"/>
                </a:lnTo>
                <a:lnTo>
                  <a:pt x="2256" y="638"/>
                </a:lnTo>
                <a:lnTo>
                  <a:pt x="2269" y="643"/>
                </a:lnTo>
                <a:lnTo>
                  <a:pt x="2280" y="647"/>
                </a:lnTo>
                <a:lnTo>
                  <a:pt x="2293" y="651"/>
                </a:lnTo>
                <a:lnTo>
                  <a:pt x="2316" y="658"/>
                </a:lnTo>
                <a:lnTo>
                  <a:pt x="2338" y="666"/>
                </a:lnTo>
                <a:lnTo>
                  <a:pt x="2340" y="666"/>
                </a:lnTo>
                <a:lnTo>
                  <a:pt x="2342" y="666"/>
                </a:lnTo>
                <a:lnTo>
                  <a:pt x="2345" y="667"/>
                </a:lnTo>
                <a:lnTo>
                  <a:pt x="2353" y="669"/>
                </a:lnTo>
                <a:close/>
                <a:moveTo>
                  <a:pt x="2018" y="102"/>
                </a:moveTo>
                <a:lnTo>
                  <a:pt x="2013" y="95"/>
                </a:lnTo>
                <a:lnTo>
                  <a:pt x="2007" y="87"/>
                </a:lnTo>
                <a:lnTo>
                  <a:pt x="1996" y="76"/>
                </a:lnTo>
                <a:lnTo>
                  <a:pt x="1990" y="69"/>
                </a:lnTo>
                <a:lnTo>
                  <a:pt x="1985" y="63"/>
                </a:lnTo>
                <a:lnTo>
                  <a:pt x="1977" y="58"/>
                </a:lnTo>
                <a:lnTo>
                  <a:pt x="1972" y="52"/>
                </a:lnTo>
                <a:lnTo>
                  <a:pt x="1970" y="52"/>
                </a:lnTo>
                <a:lnTo>
                  <a:pt x="1968" y="50"/>
                </a:lnTo>
                <a:lnTo>
                  <a:pt x="1966" y="46"/>
                </a:lnTo>
                <a:lnTo>
                  <a:pt x="1964" y="45"/>
                </a:lnTo>
                <a:lnTo>
                  <a:pt x="1962" y="41"/>
                </a:lnTo>
                <a:lnTo>
                  <a:pt x="1962" y="37"/>
                </a:lnTo>
                <a:lnTo>
                  <a:pt x="1962" y="33"/>
                </a:lnTo>
                <a:lnTo>
                  <a:pt x="1962" y="32"/>
                </a:lnTo>
                <a:lnTo>
                  <a:pt x="1964" y="30"/>
                </a:lnTo>
                <a:lnTo>
                  <a:pt x="1966" y="28"/>
                </a:lnTo>
                <a:lnTo>
                  <a:pt x="1968" y="26"/>
                </a:lnTo>
                <a:lnTo>
                  <a:pt x="1972" y="24"/>
                </a:lnTo>
                <a:lnTo>
                  <a:pt x="1973" y="24"/>
                </a:lnTo>
                <a:lnTo>
                  <a:pt x="1977" y="22"/>
                </a:lnTo>
                <a:lnTo>
                  <a:pt x="1979" y="22"/>
                </a:lnTo>
                <a:lnTo>
                  <a:pt x="1983" y="22"/>
                </a:lnTo>
                <a:lnTo>
                  <a:pt x="1987" y="22"/>
                </a:lnTo>
                <a:lnTo>
                  <a:pt x="1994" y="22"/>
                </a:lnTo>
                <a:lnTo>
                  <a:pt x="2003" y="22"/>
                </a:lnTo>
                <a:lnTo>
                  <a:pt x="2014" y="24"/>
                </a:lnTo>
                <a:lnTo>
                  <a:pt x="2027" y="28"/>
                </a:lnTo>
                <a:lnTo>
                  <a:pt x="2039" y="30"/>
                </a:lnTo>
                <a:lnTo>
                  <a:pt x="2052" y="33"/>
                </a:lnTo>
                <a:lnTo>
                  <a:pt x="2059" y="37"/>
                </a:lnTo>
                <a:lnTo>
                  <a:pt x="2066" y="41"/>
                </a:lnTo>
                <a:lnTo>
                  <a:pt x="2074" y="43"/>
                </a:lnTo>
                <a:lnTo>
                  <a:pt x="2081" y="46"/>
                </a:lnTo>
                <a:lnTo>
                  <a:pt x="2087" y="52"/>
                </a:lnTo>
                <a:lnTo>
                  <a:pt x="2094" y="56"/>
                </a:lnTo>
                <a:lnTo>
                  <a:pt x="2100" y="59"/>
                </a:lnTo>
                <a:lnTo>
                  <a:pt x="2106" y="65"/>
                </a:lnTo>
                <a:lnTo>
                  <a:pt x="2107" y="71"/>
                </a:lnTo>
                <a:lnTo>
                  <a:pt x="2107" y="76"/>
                </a:lnTo>
                <a:lnTo>
                  <a:pt x="2107" y="80"/>
                </a:lnTo>
                <a:lnTo>
                  <a:pt x="2107" y="86"/>
                </a:lnTo>
                <a:lnTo>
                  <a:pt x="2107" y="91"/>
                </a:lnTo>
                <a:lnTo>
                  <a:pt x="2107" y="97"/>
                </a:lnTo>
                <a:lnTo>
                  <a:pt x="2107" y="102"/>
                </a:lnTo>
                <a:lnTo>
                  <a:pt x="2106" y="108"/>
                </a:lnTo>
                <a:lnTo>
                  <a:pt x="2104" y="117"/>
                </a:lnTo>
                <a:lnTo>
                  <a:pt x="2100" y="128"/>
                </a:lnTo>
                <a:lnTo>
                  <a:pt x="2098" y="132"/>
                </a:lnTo>
                <a:lnTo>
                  <a:pt x="2098" y="138"/>
                </a:lnTo>
                <a:lnTo>
                  <a:pt x="2096" y="143"/>
                </a:lnTo>
                <a:lnTo>
                  <a:pt x="2096" y="149"/>
                </a:lnTo>
                <a:lnTo>
                  <a:pt x="2098" y="149"/>
                </a:lnTo>
                <a:lnTo>
                  <a:pt x="2100" y="149"/>
                </a:lnTo>
                <a:lnTo>
                  <a:pt x="2104" y="149"/>
                </a:lnTo>
                <a:lnTo>
                  <a:pt x="2106" y="149"/>
                </a:lnTo>
                <a:lnTo>
                  <a:pt x="2109" y="147"/>
                </a:lnTo>
                <a:lnTo>
                  <a:pt x="2115" y="147"/>
                </a:lnTo>
                <a:lnTo>
                  <a:pt x="2128" y="143"/>
                </a:lnTo>
                <a:lnTo>
                  <a:pt x="2141" y="139"/>
                </a:lnTo>
                <a:lnTo>
                  <a:pt x="2154" y="138"/>
                </a:lnTo>
                <a:lnTo>
                  <a:pt x="2169" y="134"/>
                </a:lnTo>
                <a:lnTo>
                  <a:pt x="2176" y="134"/>
                </a:lnTo>
                <a:lnTo>
                  <a:pt x="2184" y="132"/>
                </a:lnTo>
                <a:lnTo>
                  <a:pt x="2191" y="132"/>
                </a:lnTo>
                <a:lnTo>
                  <a:pt x="2199" y="132"/>
                </a:lnTo>
                <a:lnTo>
                  <a:pt x="2208" y="132"/>
                </a:lnTo>
                <a:lnTo>
                  <a:pt x="2215" y="132"/>
                </a:lnTo>
                <a:lnTo>
                  <a:pt x="2223" y="132"/>
                </a:lnTo>
                <a:lnTo>
                  <a:pt x="2230" y="134"/>
                </a:lnTo>
                <a:lnTo>
                  <a:pt x="2238" y="134"/>
                </a:lnTo>
                <a:lnTo>
                  <a:pt x="2243" y="136"/>
                </a:lnTo>
                <a:lnTo>
                  <a:pt x="2251" y="136"/>
                </a:lnTo>
                <a:lnTo>
                  <a:pt x="2256" y="138"/>
                </a:lnTo>
                <a:lnTo>
                  <a:pt x="2264" y="139"/>
                </a:lnTo>
                <a:lnTo>
                  <a:pt x="2269" y="141"/>
                </a:lnTo>
                <a:lnTo>
                  <a:pt x="2275" y="145"/>
                </a:lnTo>
                <a:lnTo>
                  <a:pt x="2279" y="147"/>
                </a:lnTo>
                <a:lnTo>
                  <a:pt x="2282" y="149"/>
                </a:lnTo>
                <a:lnTo>
                  <a:pt x="2282" y="151"/>
                </a:lnTo>
                <a:lnTo>
                  <a:pt x="2284" y="152"/>
                </a:lnTo>
                <a:lnTo>
                  <a:pt x="2286" y="154"/>
                </a:lnTo>
                <a:lnTo>
                  <a:pt x="2286" y="158"/>
                </a:lnTo>
                <a:lnTo>
                  <a:pt x="2286" y="160"/>
                </a:lnTo>
                <a:lnTo>
                  <a:pt x="2288" y="164"/>
                </a:lnTo>
                <a:lnTo>
                  <a:pt x="2286" y="167"/>
                </a:lnTo>
                <a:lnTo>
                  <a:pt x="2286" y="171"/>
                </a:lnTo>
                <a:lnTo>
                  <a:pt x="2286" y="175"/>
                </a:lnTo>
                <a:lnTo>
                  <a:pt x="2284" y="178"/>
                </a:lnTo>
                <a:lnTo>
                  <a:pt x="2282" y="182"/>
                </a:lnTo>
                <a:lnTo>
                  <a:pt x="2280" y="186"/>
                </a:lnTo>
                <a:lnTo>
                  <a:pt x="2279" y="186"/>
                </a:lnTo>
                <a:lnTo>
                  <a:pt x="2277" y="188"/>
                </a:lnTo>
                <a:lnTo>
                  <a:pt x="2275" y="190"/>
                </a:lnTo>
                <a:lnTo>
                  <a:pt x="2271" y="191"/>
                </a:lnTo>
                <a:lnTo>
                  <a:pt x="2267" y="195"/>
                </a:lnTo>
                <a:lnTo>
                  <a:pt x="2258" y="195"/>
                </a:lnTo>
                <a:lnTo>
                  <a:pt x="2251" y="197"/>
                </a:lnTo>
                <a:lnTo>
                  <a:pt x="2243" y="197"/>
                </a:lnTo>
                <a:lnTo>
                  <a:pt x="2236" y="199"/>
                </a:lnTo>
                <a:lnTo>
                  <a:pt x="2234" y="199"/>
                </a:lnTo>
                <a:lnTo>
                  <a:pt x="2232" y="199"/>
                </a:lnTo>
                <a:lnTo>
                  <a:pt x="2226" y="199"/>
                </a:lnTo>
                <a:lnTo>
                  <a:pt x="2221" y="201"/>
                </a:lnTo>
                <a:lnTo>
                  <a:pt x="2215" y="201"/>
                </a:lnTo>
                <a:lnTo>
                  <a:pt x="2210" y="201"/>
                </a:lnTo>
                <a:lnTo>
                  <a:pt x="2202" y="201"/>
                </a:lnTo>
                <a:lnTo>
                  <a:pt x="2197" y="201"/>
                </a:lnTo>
                <a:lnTo>
                  <a:pt x="2191" y="201"/>
                </a:lnTo>
                <a:lnTo>
                  <a:pt x="2174" y="201"/>
                </a:lnTo>
                <a:lnTo>
                  <a:pt x="2158" y="201"/>
                </a:lnTo>
                <a:lnTo>
                  <a:pt x="2141" y="201"/>
                </a:lnTo>
                <a:lnTo>
                  <a:pt x="2126" y="201"/>
                </a:lnTo>
                <a:lnTo>
                  <a:pt x="2111" y="203"/>
                </a:lnTo>
                <a:lnTo>
                  <a:pt x="2096" y="204"/>
                </a:lnTo>
                <a:lnTo>
                  <a:pt x="2081" y="206"/>
                </a:lnTo>
                <a:lnTo>
                  <a:pt x="2068" y="210"/>
                </a:lnTo>
                <a:lnTo>
                  <a:pt x="2040" y="214"/>
                </a:lnTo>
                <a:lnTo>
                  <a:pt x="2027" y="217"/>
                </a:lnTo>
                <a:lnTo>
                  <a:pt x="2014" y="219"/>
                </a:lnTo>
                <a:lnTo>
                  <a:pt x="1987" y="225"/>
                </a:lnTo>
                <a:lnTo>
                  <a:pt x="1959" y="231"/>
                </a:lnTo>
                <a:lnTo>
                  <a:pt x="1951" y="231"/>
                </a:lnTo>
                <a:lnTo>
                  <a:pt x="1944" y="232"/>
                </a:lnTo>
                <a:lnTo>
                  <a:pt x="1931" y="236"/>
                </a:lnTo>
                <a:lnTo>
                  <a:pt x="1927" y="236"/>
                </a:lnTo>
                <a:lnTo>
                  <a:pt x="1923" y="238"/>
                </a:lnTo>
                <a:lnTo>
                  <a:pt x="1916" y="238"/>
                </a:lnTo>
                <a:lnTo>
                  <a:pt x="1908" y="238"/>
                </a:lnTo>
                <a:lnTo>
                  <a:pt x="1903" y="238"/>
                </a:lnTo>
                <a:lnTo>
                  <a:pt x="1901" y="238"/>
                </a:lnTo>
                <a:lnTo>
                  <a:pt x="1897" y="238"/>
                </a:lnTo>
                <a:lnTo>
                  <a:pt x="1894" y="240"/>
                </a:lnTo>
                <a:lnTo>
                  <a:pt x="1892" y="240"/>
                </a:lnTo>
                <a:lnTo>
                  <a:pt x="1890" y="240"/>
                </a:lnTo>
                <a:lnTo>
                  <a:pt x="1886" y="240"/>
                </a:lnTo>
                <a:lnTo>
                  <a:pt x="1882" y="242"/>
                </a:lnTo>
                <a:lnTo>
                  <a:pt x="1879" y="242"/>
                </a:lnTo>
                <a:lnTo>
                  <a:pt x="1873" y="242"/>
                </a:lnTo>
                <a:lnTo>
                  <a:pt x="1871" y="242"/>
                </a:lnTo>
                <a:lnTo>
                  <a:pt x="1869" y="242"/>
                </a:lnTo>
                <a:lnTo>
                  <a:pt x="1862" y="242"/>
                </a:lnTo>
                <a:lnTo>
                  <a:pt x="1853" y="242"/>
                </a:lnTo>
                <a:lnTo>
                  <a:pt x="1845" y="242"/>
                </a:lnTo>
                <a:lnTo>
                  <a:pt x="1838" y="240"/>
                </a:lnTo>
                <a:lnTo>
                  <a:pt x="1830" y="240"/>
                </a:lnTo>
                <a:lnTo>
                  <a:pt x="1823" y="238"/>
                </a:lnTo>
                <a:lnTo>
                  <a:pt x="1810" y="236"/>
                </a:lnTo>
                <a:lnTo>
                  <a:pt x="1802" y="234"/>
                </a:lnTo>
                <a:lnTo>
                  <a:pt x="1797" y="232"/>
                </a:lnTo>
                <a:lnTo>
                  <a:pt x="1789" y="231"/>
                </a:lnTo>
                <a:lnTo>
                  <a:pt x="1784" y="227"/>
                </a:lnTo>
                <a:lnTo>
                  <a:pt x="1778" y="225"/>
                </a:lnTo>
                <a:lnTo>
                  <a:pt x="1773" y="223"/>
                </a:lnTo>
                <a:lnTo>
                  <a:pt x="1761" y="216"/>
                </a:lnTo>
                <a:lnTo>
                  <a:pt x="1758" y="214"/>
                </a:lnTo>
                <a:lnTo>
                  <a:pt x="1756" y="210"/>
                </a:lnTo>
                <a:lnTo>
                  <a:pt x="1754" y="208"/>
                </a:lnTo>
                <a:lnTo>
                  <a:pt x="1752" y="204"/>
                </a:lnTo>
                <a:lnTo>
                  <a:pt x="1750" y="201"/>
                </a:lnTo>
                <a:lnTo>
                  <a:pt x="1750" y="197"/>
                </a:lnTo>
                <a:lnTo>
                  <a:pt x="1750" y="193"/>
                </a:lnTo>
                <a:lnTo>
                  <a:pt x="1761" y="193"/>
                </a:lnTo>
                <a:lnTo>
                  <a:pt x="1773" y="193"/>
                </a:lnTo>
                <a:lnTo>
                  <a:pt x="1784" y="195"/>
                </a:lnTo>
                <a:lnTo>
                  <a:pt x="1793" y="195"/>
                </a:lnTo>
                <a:lnTo>
                  <a:pt x="1801" y="197"/>
                </a:lnTo>
                <a:lnTo>
                  <a:pt x="1810" y="197"/>
                </a:lnTo>
                <a:lnTo>
                  <a:pt x="1817" y="197"/>
                </a:lnTo>
                <a:lnTo>
                  <a:pt x="1827" y="197"/>
                </a:lnTo>
                <a:lnTo>
                  <a:pt x="1841" y="197"/>
                </a:lnTo>
                <a:lnTo>
                  <a:pt x="1845" y="195"/>
                </a:lnTo>
                <a:lnTo>
                  <a:pt x="1849" y="195"/>
                </a:lnTo>
                <a:lnTo>
                  <a:pt x="1856" y="195"/>
                </a:lnTo>
                <a:lnTo>
                  <a:pt x="1871" y="193"/>
                </a:lnTo>
                <a:lnTo>
                  <a:pt x="1879" y="193"/>
                </a:lnTo>
                <a:lnTo>
                  <a:pt x="1886" y="191"/>
                </a:lnTo>
                <a:lnTo>
                  <a:pt x="1899" y="190"/>
                </a:lnTo>
                <a:lnTo>
                  <a:pt x="1914" y="188"/>
                </a:lnTo>
                <a:lnTo>
                  <a:pt x="1927" y="184"/>
                </a:lnTo>
                <a:lnTo>
                  <a:pt x="1933" y="182"/>
                </a:lnTo>
                <a:lnTo>
                  <a:pt x="1940" y="180"/>
                </a:lnTo>
                <a:lnTo>
                  <a:pt x="1946" y="178"/>
                </a:lnTo>
                <a:lnTo>
                  <a:pt x="1951" y="178"/>
                </a:lnTo>
                <a:lnTo>
                  <a:pt x="1960" y="175"/>
                </a:lnTo>
                <a:lnTo>
                  <a:pt x="1975" y="169"/>
                </a:lnTo>
                <a:lnTo>
                  <a:pt x="1988" y="164"/>
                </a:lnTo>
                <a:lnTo>
                  <a:pt x="1992" y="162"/>
                </a:lnTo>
                <a:lnTo>
                  <a:pt x="1996" y="162"/>
                </a:lnTo>
                <a:lnTo>
                  <a:pt x="2000" y="160"/>
                </a:lnTo>
                <a:lnTo>
                  <a:pt x="2003" y="158"/>
                </a:lnTo>
                <a:lnTo>
                  <a:pt x="2005" y="158"/>
                </a:lnTo>
                <a:lnTo>
                  <a:pt x="2007" y="156"/>
                </a:lnTo>
                <a:lnTo>
                  <a:pt x="2011" y="152"/>
                </a:lnTo>
                <a:lnTo>
                  <a:pt x="2011" y="151"/>
                </a:lnTo>
                <a:lnTo>
                  <a:pt x="2013" y="151"/>
                </a:lnTo>
                <a:lnTo>
                  <a:pt x="2014" y="149"/>
                </a:lnTo>
                <a:lnTo>
                  <a:pt x="2014" y="147"/>
                </a:lnTo>
                <a:lnTo>
                  <a:pt x="2014" y="145"/>
                </a:lnTo>
                <a:lnTo>
                  <a:pt x="2016" y="143"/>
                </a:lnTo>
                <a:lnTo>
                  <a:pt x="2018" y="139"/>
                </a:lnTo>
                <a:lnTo>
                  <a:pt x="2018" y="138"/>
                </a:lnTo>
                <a:lnTo>
                  <a:pt x="2018" y="136"/>
                </a:lnTo>
                <a:lnTo>
                  <a:pt x="2018" y="134"/>
                </a:lnTo>
                <a:lnTo>
                  <a:pt x="2020" y="128"/>
                </a:lnTo>
                <a:lnTo>
                  <a:pt x="2020" y="123"/>
                </a:lnTo>
                <a:lnTo>
                  <a:pt x="2020" y="115"/>
                </a:lnTo>
                <a:lnTo>
                  <a:pt x="2020" y="113"/>
                </a:lnTo>
                <a:lnTo>
                  <a:pt x="2020" y="110"/>
                </a:lnTo>
                <a:lnTo>
                  <a:pt x="2018" y="104"/>
                </a:lnTo>
                <a:lnTo>
                  <a:pt x="2018" y="102"/>
                </a:lnTo>
                <a:close/>
                <a:moveTo>
                  <a:pt x="1177" y="26"/>
                </a:moveTo>
                <a:lnTo>
                  <a:pt x="1170" y="24"/>
                </a:lnTo>
                <a:lnTo>
                  <a:pt x="1164" y="24"/>
                </a:lnTo>
                <a:lnTo>
                  <a:pt x="1157" y="22"/>
                </a:lnTo>
                <a:lnTo>
                  <a:pt x="1150" y="22"/>
                </a:lnTo>
                <a:lnTo>
                  <a:pt x="1148" y="22"/>
                </a:lnTo>
                <a:lnTo>
                  <a:pt x="1144" y="24"/>
                </a:lnTo>
                <a:lnTo>
                  <a:pt x="1140" y="26"/>
                </a:lnTo>
                <a:lnTo>
                  <a:pt x="1138" y="28"/>
                </a:lnTo>
                <a:lnTo>
                  <a:pt x="1137" y="28"/>
                </a:lnTo>
                <a:lnTo>
                  <a:pt x="1137" y="30"/>
                </a:lnTo>
                <a:lnTo>
                  <a:pt x="1137" y="32"/>
                </a:lnTo>
                <a:lnTo>
                  <a:pt x="1137" y="33"/>
                </a:lnTo>
                <a:lnTo>
                  <a:pt x="1138" y="39"/>
                </a:lnTo>
                <a:lnTo>
                  <a:pt x="1140" y="43"/>
                </a:lnTo>
                <a:lnTo>
                  <a:pt x="1140" y="46"/>
                </a:lnTo>
                <a:lnTo>
                  <a:pt x="1142" y="52"/>
                </a:lnTo>
                <a:lnTo>
                  <a:pt x="1148" y="59"/>
                </a:lnTo>
                <a:lnTo>
                  <a:pt x="1150" y="63"/>
                </a:lnTo>
                <a:lnTo>
                  <a:pt x="1151" y="67"/>
                </a:lnTo>
                <a:lnTo>
                  <a:pt x="1153" y="71"/>
                </a:lnTo>
                <a:lnTo>
                  <a:pt x="1159" y="80"/>
                </a:lnTo>
                <a:lnTo>
                  <a:pt x="1164" y="91"/>
                </a:lnTo>
                <a:lnTo>
                  <a:pt x="1174" y="113"/>
                </a:lnTo>
                <a:lnTo>
                  <a:pt x="1177" y="121"/>
                </a:lnTo>
                <a:lnTo>
                  <a:pt x="1177" y="125"/>
                </a:lnTo>
                <a:lnTo>
                  <a:pt x="1179" y="128"/>
                </a:lnTo>
                <a:lnTo>
                  <a:pt x="1179" y="134"/>
                </a:lnTo>
                <a:lnTo>
                  <a:pt x="1179" y="138"/>
                </a:lnTo>
                <a:lnTo>
                  <a:pt x="1179" y="141"/>
                </a:lnTo>
                <a:lnTo>
                  <a:pt x="1177" y="145"/>
                </a:lnTo>
                <a:lnTo>
                  <a:pt x="1177" y="149"/>
                </a:lnTo>
                <a:lnTo>
                  <a:pt x="1168" y="152"/>
                </a:lnTo>
                <a:lnTo>
                  <a:pt x="1157" y="154"/>
                </a:lnTo>
                <a:lnTo>
                  <a:pt x="1155" y="154"/>
                </a:lnTo>
                <a:lnTo>
                  <a:pt x="1155" y="156"/>
                </a:lnTo>
                <a:lnTo>
                  <a:pt x="1151" y="156"/>
                </a:lnTo>
                <a:lnTo>
                  <a:pt x="1148" y="158"/>
                </a:lnTo>
                <a:lnTo>
                  <a:pt x="1137" y="162"/>
                </a:lnTo>
                <a:lnTo>
                  <a:pt x="1127" y="164"/>
                </a:lnTo>
                <a:lnTo>
                  <a:pt x="1116" y="167"/>
                </a:lnTo>
                <a:lnTo>
                  <a:pt x="1105" y="169"/>
                </a:lnTo>
                <a:lnTo>
                  <a:pt x="1094" y="171"/>
                </a:lnTo>
                <a:lnTo>
                  <a:pt x="1088" y="173"/>
                </a:lnTo>
                <a:lnTo>
                  <a:pt x="1083" y="175"/>
                </a:lnTo>
                <a:lnTo>
                  <a:pt x="1081" y="177"/>
                </a:lnTo>
                <a:lnTo>
                  <a:pt x="1079" y="177"/>
                </a:lnTo>
                <a:lnTo>
                  <a:pt x="1075" y="177"/>
                </a:lnTo>
                <a:lnTo>
                  <a:pt x="1073" y="177"/>
                </a:lnTo>
                <a:lnTo>
                  <a:pt x="1073" y="178"/>
                </a:lnTo>
                <a:lnTo>
                  <a:pt x="1070" y="178"/>
                </a:lnTo>
                <a:lnTo>
                  <a:pt x="1066" y="178"/>
                </a:lnTo>
                <a:lnTo>
                  <a:pt x="1062" y="180"/>
                </a:lnTo>
                <a:lnTo>
                  <a:pt x="1055" y="180"/>
                </a:lnTo>
                <a:lnTo>
                  <a:pt x="1040" y="182"/>
                </a:lnTo>
                <a:lnTo>
                  <a:pt x="1023" y="182"/>
                </a:lnTo>
                <a:lnTo>
                  <a:pt x="1008" y="182"/>
                </a:lnTo>
                <a:lnTo>
                  <a:pt x="993" y="180"/>
                </a:lnTo>
                <a:lnTo>
                  <a:pt x="990" y="180"/>
                </a:lnTo>
                <a:lnTo>
                  <a:pt x="986" y="178"/>
                </a:lnTo>
                <a:lnTo>
                  <a:pt x="984" y="177"/>
                </a:lnTo>
                <a:lnTo>
                  <a:pt x="982" y="177"/>
                </a:lnTo>
                <a:lnTo>
                  <a:pt x="980" y="177"/>
                </a:lnTo>
                <a:lnTo>
                  <a:pt x="978" y="177"/>
                </a:lnTo>
                <a:lnTo>
                  <a:pt x="977" y="177"/>
                </a:lnTo>
                <a:lnTo>
                  <a:pt x="975" y="178"/>
                </a:lnTo>
                <a:lnTo>
                  <a:pt x="973" y="180"/>
                </a:lnTo>
                <a:lnTo>
                  <a:pt x="973" y="182"/>
                </a:lnTo>
                <a:lnTo>
                  <a:pt x="973" y="190"/>
                </a:lnTo>
                <a:lnTo>
                  <a:pt x="973" y="191"/>
                </a:lnTo>
                <a:lnTo>
                  <a:pt x="975" y="195"/>
                </a:lnTo>
                <a:lnTo>
                  <a:pt x="977" y="197"/>
                </a:lnTo>
                <a:lnTo>
                  <a:pt x="978" y="199"/>
                </a:lnTo>
                <a:lnTo>
                  <a:pt x="980" y="203"/>
                </a:lnTo>
                <a:lnTo>
                  <a:pt x="982" y="206"/>
                </a:lnTo>
                <a:lnTo>
                  <a:pt x="984" y="210"/>
                </a:lnTo>
                <a:lnTo>
                  <a:pt x="988" y="212"/>
                </a:lnTo>
                <a:lnTo>
                  <a:pt x="991" y="216"/>
                </a:lnTo>
                <a:lnTo>
                  <a:pt x="993" y="217"/>
                </a:lnTo>
                <a:lnTo>
                  <a:pt x="997" y="221"/>
                </a:lnTo>
                <a:lnTo>
                  <a:pt x="1001" y="223"/>
                </a:lnTo>
                <a:lnTo>
                  <a:pt x="1004" y="225"/>
                </a:lnTo>
                <a:lnTo>
                  <a:pt x="1010" y="225"/>
                </a:lnTo>
                <a:lnTo>
                  <a:pt x="1014" y="229"/>
                </a:lnTo>
                <a:lnTo>
                  <a:pt x="1019" y="231"/>
                </a:lnTo>
                <a:lnTo>
                  <a:pt x="1023" y="234"/>
                </a:lnTo>
                <a:lnTo>
                  <a:pt x="1023" y="236"/>
                </a:lnTo>
                <a:lnTo>
                  <a:pt x="1023" y="238"/>
                </a:lnTo>
                <a:lnTo>
                  <a:pt x="1025" y="244"/>
                </a:lnTo>
                <a:lnTo>
                  <a:pt x="1023" y="247"/>
                </a:lnTo>
                <a:lnTo>
                  <a:pt x="1023" y="249"/>
                </a:lnTo>
                <a:lnTo>
                  <a:pt x="1021" y="257"/>
                </a:lnTo>
                <a:lnTo>
                  <a:pt x="1019" y="266"/>
                </a:lnTo>
                <a:lnTo>
                  <a:pt x="1016" y="277"/>
                </a:lnTo>
                <a:lnTo>
                  <a:pt x="1014" y="284"/>
                </a:lnTo>
                <a:lnTo>
                  <a:pt x="1012" y="292"/>
                </a:lnTo>
                <a:lnTo>
                  <a:pt x="1004" y="316"/>
                </a:lnTo>
                <a:lnTo>
                  <a:pt x="1001" y="329"/>
                </a:lnTo>
                <a:lnTo>
                  <a:pt x="997" y="342"/>
                </a:lnTo>
                <a:lnTo>
                  <a:pt x="990" y="368"/>
                </a:lnTo>
                <a:lnTo>
                  <a:pt x="980" y="392"/>
                </a:lnTo>
                <a:lnTo>
                  <a:pt x="978" y="400"/>
                </a:lnTo>
                <a:lnTo>
                  <a:pt x="975" y="407"/>
                </a:lnTo>
                <a:lnTo>
                  <a:pt x="971" y="420"/>
                </a:lnTo>
                <a:lnTo>
                  <a:pt x="969" y="422"/>
                </a:lnTo>
                <a:lnTo>
                  <a:pt x="969" y="424"/>
                </a:lnTo>
                <a:lnTo>
                  <a:pt x="969" y="426"/>
                </a:lnTo>
                <a:lnTo>
                  <a:pt x="967" y="431"/>
                </a:lnTo>
                <a:lnTo>
                  <a:pt x="964" y="439"/>
                </a:lnTo>
                <a:lnTo>
                  <a:pt x="964" y="441"/>
                </a:lnTo>
                <a:lnTo>
                  <a:pt x="962" y="441"/>
                </a:lnTo>
                <a:lnTo>
                  <a:pt x="962" y="442"/>
                </a:lnTo>
                <a:lnTo>
                  <a:pt x="962" y="444"/>
                </a:lnTo>
                <a:lnTo>
                  <a:pt x="956" y="455"/>
                </a:lnTo>
                <a:lnTo>
                  <a:pt x="952" y="467"/>
                </a:lnTo>
                <a:lnTo>
                  <a:pt x="947" y="478"/>
                </a:lnTo>
                <a:lnTo>
                  <a:pt x="939" y="489"/>
                </a:lnTo>
                <a:lnTo>
                  <a:pt x="934" y="500"/>
                </a:lnTo>
                <a:lnTo>
                  <a:pt x="910" y="541"/>
                </a:lnTo>
                <a:lnTo>
                  <a:pt x="884" y="582"/>
                </a:lnTo>
                <a:lnTo>
                  <a:pt x="878" y="593"/>
                </a:lnTo>
                <a:lnTo>
                  <a:pt x="872" y="604"/>
                </a:lnTo>
                <a:lnTo>
                  <a:pt x="867" y="615"/>
                </a:lnTo>
                <a:lnTo>
                  <a:pt x="861" y="626"/>
                </a:lnTo>
                <a:lnTo>
                  <a:pt x="856" y="638"/>
                </a:lnTo>
                <a:lnTo>
                  <a:pt x="850" y="649"/>
                </a:lnTo>
                <a:lnTo>
                  <a:pt x="846" y="662"/>
                </a:lnTo>
                <a:lnTo>
                  <a:pt x="841" y="673"/>
                </a:lnTo>
                <a:lnTo>
                  <a:pt x="841" y="677"/>
                </a:lnTo>
                <a:lnTo>
                  <a:pt x="841" y="679"/>
                </a:lnTo>
                <a:lnTo>
                  <a:pt x="841" y="680"/>
                </a:lnTo>
                <a:lnTo>
                  <a:pt x="841" y="682"/>
                </a:lnTo>
                <a:lnTo>
                  <a:pt x="843" y="684"/>
                </a:lnTo>
                <a:lnTo>
                  <a:pt x="843" y="686"/>
                </a:lnTo>
                <a:lnTo>
                  <a:pt x="845" y="686"/>
                </a:lnTo>
                <a:lnTo>
                  <a:pt x="848" y="686"/>
                </a:lnTo>
                <a:lnTo>
                  <a:pt x="850" y="684"/>
                </a:lnTo>
                <a:lnTo>
                  <a:pt x="852" y="682"/>
                </a:lnTo>
                <a:lnTo>
                  <a:pt x="854" y="682"/>
                </a:lnTo>
                <a:lnTo>
                  <a:pt x="859" y="677"/>
                </a:lnTo>
                <a:lnTo>
                  <a:pt x="867" y="671"/>
                </a:lnTo>
                <a:lnTo>
                  <a:pt x="874" y="666"/>
                </a:lnTo>
                <a:lnTo>
                  <a:pt x="876" y="664"/>
                </a:lnTo>
                <a:lnTo>
                  <a:pt x="880" y="660"/>
                </a:lnTo>
                <a:lnTo>
                  <a:pt x="887" y="654"/>
                </a:lnTo>
                <a:lnTo>
                  <a:pt x="893" y="649"/>
                </a:lnTo>
                <a:lnTo>
                  <a:pt x="900" y="643"/>
                </a:lnTo>
                <a:lnTo>
                  <a:pt x="906" y="636"/>
                </a:lnTo>
                <a:lnTo>
                  <a:pt x="908" y="634"/>
                </a:lnTo>
                <a:lnTo>
                  <a:pt x="910" y="632"/>
                </a:lnTo>
                <a:lnTo>
                  <a:pt x="913" y="630"/>
                </a:lnTo>
                <a:lnTo>
                  <a:pt x="915" y="628"/>
                </a:lnTo>
                <a:lnTo>
                  <a:pt x="917" y="625"/>
                </a:lnTo>
                <a:lnTo>
                  <a:pt x="921" y="621"/>
                </a:lnTo>
                <a:lnTo>
                  <a:pt x="928" y="612"/>
                </a:lnTo>
                <a:lnTo>
                  <a:pt x="934" y="600"/>
                </a:lnTo>
                <a:lnTo>
                  <a:pt x="941" y="591"/>
                </a:lnTo>
                <a:lnTo>
                  <a:pt x="949" y="582"/>
                </a:lnTo>
                <a:lnTo>
                  <a:pt x="954" y="571"/>
                </a:lnTo>
                <a:lnTo>
                  <a:pt x="960" y="560"/>
                </a:lnTo>
                <a:lnTo>
                  <a:pt x="964" y="556"/>
                </a:lnTo>
                <a:lnTo>
                  <a:pt x="964" y="554"/>
                </a:lnTo>
                <a:lnTo>
                  <a:pt x="965" y="552"/>
                </a:lnTo>
                <a:lnTo>
                  <a:pt x="967" y="550"/>
                </a:lnTo>
                <a:lnTo>
                  <a:pt x="973" y="539"/>
                </a:lnTo>
                <a:lnTo>
                  <a:pt x="977" y="534"/>
                </a:lnTo>
                <a:lnTo>
                  <a:pt x="978" y="528"/>
                </a:lnTo>
                <a:lnTo>
                  <a:pt x="986" y="515"/>
                </a:lnTo>
                <a:lnTo>
                  <a:pt x="991" y="504"/>
                </a:lnTo>
                <a:lnTo>
                  <a:pt x="993" y="498"/>
                </a:lnTo>
                <a:lnTo>
                  <a:pt x="997" y="491"/>
                </a:lnTo>
                <a:lnTo>
                  <a:pt x="1019" y="444"/>
                </a:lnTo>
                <a:lnTo>
                  <a:pt x="1019" y="442"/>
                </a:lnTo>
                <a:lnTo>
                  <a:pt x="1021" y="441"/>
                </a:lnTo>
                <a:lnTo>
                  <a:pt x="1023" y="433"/>
                </a:lnTo>
                <a:lnTo>
                  <a:pt x="1025" y="426"/>
                </a:lnTo>
                <a:lnTo>
                  <a:pt x="1027" y="418"/>
                </a:lnTo>
                <a:lnTo>
                  <a:pt x="1029" y="413"/>
                </a:lnTo>
                <a:lnTo>
                  <a:pt x="1031" y="407"/>
                </a:lnTo>
                <a:lnTo>
                  <a:pt x="1034" y="402"/>
                </a:lnTo>
                <a:lnTo>
                  <a:pt x="1036" y="396"/>
                </a:lnTo>
                <a:lnTo>
                  <a:pt x="1040" y="390"/>
                </a:lnTo>
                <a:lnTo>
                  <a:pt x="1042" y="390"/>
                </a:lnTo>
                <a:lnTo>
                  <a:pt x="1044" y="392"/>
                </a:lnTo>
                <a:lnTo>
                  <a:pt x="1047" y="394"/>
                </a:lnTo>
                <a:lnTo>
                  <a:pt x="1049" y="396"/>
                </a:lnTo>
                <a:lnTo>
                  <a:pt x="1051" y="398"/>
                </a:lnTo>
                <a:lnTo>
                  <a:pt x="1057" y="400"/>
                </a:lnTo>
                <a:lnTo>
                  <a:pt x="1058" y="400"/>
                </a:lnTo>
                <a:lnTo>
                  <a:pt x="1062" y="402"/>
                </a:lnTo>
                <a:lnTo>
                  <a:pt x="1068" y="402"/>
                </a:lnTo>
                <a:lnTo>
                  <a:pt x="1073" y="403"/>
                </a:lnTo>
                <a:lnTo>
                  <a:pt x="1081" y="403"/>
                </a:lnTo>
                <a:lnTo>
                  <a:pt x="1094" y="403"/>
                </a:lnTo>
                <a:lnTo>
                  <a:pt x="1109" y="405"/>
                </a:lnTo>
                <a:lnTo>
                  <a:pt x="1122" y="403"/>
                </a:lnTo>
                <a:lnTo>
                  <a:pt x="1137" y="403"/>
                </a:lnTo>
                <a:lnTo>
                  <a:pt x="1140" y="402"/>
                </a:lnTo>
                <a:lnTo>
                  <a:pt x="1144" y="402"/>
                </a:lnTo>
                <a:lnTo>
                  <a:pt x="1148" y="402"/>
                </a:lnTo>
                <a:lnTo>
                  <a:pt x="1153" y="402"/>
                </a:lnTo>
                <a:lnTo>
                  <a:pt x="1159" y="403"/>
                </a:lnTo>
                <a:lnTo>
                  <a:pt x="1163" y="403"/>
                </a:lnTo>
                <a:lnTo>
                  <a:pt x="1166" y="403"/>
                </a:lnTo>
                <a:lnTo>
                  <a:pt x="1166" y="409"/>
                </a:lnTo>
                <a:lnTo>
                  <a:pt x="1166" y="411"/>
                </a:lnTo>
                <a:lnTo>
                  <a:pt x="1166" y="413"/>
                </a:lnTo>
                <a:lnTo>
                  <a:pt x="1166" y="416"/>
                </a:lnTo>
                <a:lnTo>
                  <a:pt x="1166" y="420"/>
                </a:lnTo>
                <a:lnTo>
                  <a:pt x="1164" y="422"/>
                </a:lnTo>
                <a:lnTo>
                  <a:pt x="1164" y="424"/>
                </a:lnTo>
                <a:lnTo>
                  <a:pt x="1164" y="426"/>
                </a:lnTo>
                <a:lnTo>
                  <a:pt x="1164" y="428"/>
                </a:lnTo>
                <a:lnTo>
                  <a:pt x="1163" y="429"/>
                </a:lnTo>
                <a:lnTo>
                  <a:pt x="1163" y="433"/>
                </a:lnTo>
                <a:lnTo>
                  <a:pt x="1159" y="442"/>
                </a:lnTo>
                <a:lnTo>
                  <a:pt x="1155" y="452"/>
                </a:lnTo>
                <a:lnTo>
                  <a:pt x="1153" y="455"/>
                </a:lnTo>
                <a:lnTo>
                  <a:pt x="1151" y="461"/>
                </a:lnTo>
                <a:lnTo>
                  <a:pt x="1146" y="470"/>
                </a:lnTo>
                <a:lnTo>
                  <a:pt x="1142" y="478"/>
                </a:lnTo>
                <a:lnTo>
                  <a:pt x="1137" y="487"/>
                </a:lnTo>
                <a:lnTo>
                  <a:pt x="1133" y="494"/>
                </a:lnTo>
                <a:lnTo>
                  <a:pt x="1127" y="504"/>
                </a:lnTo>
                <a:lnTo>
                  <a:pt x="1120" y="513"/>
                </a:lnTo>
                <a:lnTo>
                  <a:pt x="1112" y="522"/>
                </a:lnTo>
                <a:lnTo>
                  <a:pt x="1105" y="532"/>
                </a:lnTo>
                <a:lnTo>
                  <a:pt x="1097" y="541"/>
                </a:lnTo>
                <a:lnTo>
                  <a:pt x="1090" y="548"/>
                </a:lnTo>
                <a:lnTo>
                  <a:pt x="1083" y="558"/>
                </a:lnTo>
                <a:lnTo>
                  <a:pt x="1073" y="565"/>
                </a:lnTo>
                <a:lnTo>
                  <a:pt x="1064" y="573"/>
                </a:lnTo>
                <a:lnTo>
                  <a:pt x="1055" y="580"/>
                </a:lnTo>
                <a:lnTo>
                  <a:pt x="1051" y="584"/>
                </a:lnTo>
                <a:lnTo>
                  <a:pt x="1045" y="587"/>
                </a:lnTo>
                <a:lnTo>
                  <a:pt x="1036" y="595"/>
                </a:lnTo>
                <a:lnTo>
                  <a:pt x="1032" y="599"/>
                </a:lnTo>
                <a:lnTo>
                  <a:pt x="1027" y="602"/>
                </a:lnTo>
                <a:lnTo>
                  <a:pt x="1021" y="604"/>
                </a:lnTo>
                <a:lnTo>
                  <a:pt x="1017" y="608"/>
                </a:lnTo>
                <a:lnTo>
                  <a:pt x="1012" y="612"/>
                </a:lnTo>
                <a:lnTo>
                  <a:pt x="1006" y="615"/>
                </a:lnTo>
                <a:lnTo>
                  <a:pt x="997" y="621"/>
                </a:lnTo>
                <a:lnTo>
                  <a:pt x="986" y="628"/>
                </a:lnTo>
                <a:lnTo>
                  <a:pt x="984" y="628"/>
                </a:lnTo>
                <a:lnTo>
                  <a:pt x="982" y="628"/>
                </a:lnTo>
                <a:lnTo>
                  <a:pt x="982" y="630"/>
                </a:lnTo>
                <a:lnTo>
                  <a:pt x="980" y="630"/>
                </a:lnTo>
                <a:lnTo>
                  <a:pt x="978" y="632"/>
                </a:lnTo>
                <a:lnTo>
                  <a:pt x="977" y="632"/>
                </a:lnTo>
                <a:lnTo>
                  <a:pt x="975" y="632"/>
                </a:lnTo>
                <a:lnTo>
                  <a:pt x="969" y="636"/>
                </a:lnTo>
                <a:lnTo>
                  <a:pt x="964" y="638"/>
                </a:lnTo>
                <a:lnTo>
                  <a:pt x="960" y="638"/>
                </a:lnTo>
                <a:lnTo>
                  <a:pt x="958" y="639"/>
                </a:lnTo>
                <a:lnTo>
                  <a:pt x="956" y="639"/>
                </a:lnTo>
                <a:lnTo>
                  <a:pt x="951" y="641"/>
                </a:lnTo>
                <a:lnTo>
                  <a:pt x="943" y="643"/>
                </a:lnTo>
                <a:lnTo>
                  <a:pt x="938" y="643"/>
                </a:lnTo>
                <a:lnTo>
                  <a:pt x="936" y="645"/>
                </a:lnTo>
                <a:lnTo>
                  <a:pt x="932" y="645"/>
                </a:lnTo>
                <a:lnTo>
                  <a:pt x="928" y="647"/>
                </a:lnTo>
                <a:lnTo>
                  <a:pt x="926" y="647"/>
                </a:lnTo>
                <a:lnTo>
                  <a:pt x="924" y="649"/>
                </a:lnTo>
                <a:lnTo>
                  <a:pt x="924" y="651"/>
                </a:lnTo>
                <a:lnTo>
                  <a:pt x="924" y="654"/>
                </a:lnTo>
                <a:lnTo>
                  <a:pt x="924" y="656"/>
                </a:lnTo>
                <a:lnTo>
                  <a:pt x="926" y="660"/>
                </a:lnTo>
                <a:lnTo>
                  <a:pt x="930" y="660"/>
                </a:lnTo>
                <a:lnTo>
                  <a:pt x="932" y="662"/>
                </a:lnTo>
                <a:lnTo>
                  <a:pt x="936" y="664"/>
                </a:lnTo>
                <a:lnTo>
                  <a:pt x="938" y="666"/>
                </a:lnTo>
                <a:lnTo>
                  <a:pt x="941" y="667"/>
                </a:lnTo>
                <a:lnTo>
                  <a:pt x="943" y="671"/>
                </a:lnTo>
                <a:lnTo>
                  <a:pt x="945" y="671"/>
                </a:lnTo>
                <a:lnTo>
                  <a:pt x="947" y="673"/>
                </a:lnTo>
                <a:lnTo>
                  <a:pt x="949" y="673"/>
                </a:lnTo>
                <a:lnTo>
                  <a:pt x="951" y="673"/>
                </a:lnTo>
                <a:lnTo>
                  <a:pt x="954" y="673"/>
                </a:lnTo>
                <a:lnTo>
                  <a:pt x="956" y="673"/>
                </a:lnTo>
                <a:lnTo>
                  <a:pt x="958" y="673"/>
                </a:lnTo>
                <a:lnTo>
                  <a:pt x="962" y="673"/>
                </a:lnTo>
                <a:lnTo>
                  <a:pt x="964" y="673"/>
                </a:lnTo>
                <a:lnTo>
                  <a:pt x="967" y="673"/>
                </a:lnTo>
                <a:lnTo>
                  <a:pt x="971" y="673"/>
                </a:lnTo>
                <a:lnTo>
                  <a:pt x="973" y="673"/>
                </a:lnTo>
                <a:lnTo>
                  <a:pt x="975" y="673"/>
                </a:lnTo>
                <a:lnTo>
                  <a:pt x="980" y="673"/>
                </a:lnTo>
                <a:lnTo>
                  <a:pt x="986" y="671"/>
                </a:lnTo>
                <a:lnTo>
                  <a:pt x="991" y="669"/>
                </a:lnTo>
                <a:lnTo>
                  <a:pt x="997" y="667"/>
                </a:lnTo>
                <a:lnTo>
                  <a:pt x="1003" y="666"/>
                </a:lnTo>
                <a:lnTo>
                  <a:pt x="1006" y="664"/>
                </a:lnTo>
                <a:lnTo>
                  <a:pt x="1012" y="664"/>
                </a:lnTo>
                <a:lnTo>
                  <a:pt x="1021" y="660"/>
                </a:lnTo>
                <a:lnTo>
                  <a:pt x="1029" y="656"/>
                </a:lnTo>
                <a:lnTo>
                  <a:pt x="1038" y="652"/>
                </a:lnTo>
                <a:lnTo>
                  <a:pt x="1045" y="647"/>
                </a:lnTo>
                <a:lnTo>
                  <a:pt x="1053" y="643"/>
                </a:lnTo>
                <a:lnTo>
                  <a:pt x="1060" y="638"/>
                </a:lnTo>
                <a:lnTo>
                  <a:pt x="1068" y="634"/>
                </a:lnTo>
                <a:lnTo>
                  <a:pt x="1079" y="626"/>
                </a:lnTo>
                <a:lnTo>
                  <a:pt x="1088" y="619"/>
                </a:lnTo>
                <a:lnTo>
                  <a:pt x="1092" y="615"/>
                </a:lnTo>
                <a:lnTo>
                  <a:pt x="1094" y="615"/>
                </a:lnTo>
                <a:lnTo>
                  <a:pt x="1096" y="613"/>
                </a:lnTo>
                <a:lnTo>
                  <a:pt x="1097" y="613"/>
                </a:lnTo>
                <a:lnTo>
                  <a:pt x="1107" y="606"/>
                </a:lnTo>
                <a:lnTo>
                  <a:pt x="1116" y="597"/>
                </a:lnTo>
                <a:lnTo>
                  <a:pt x="1124" y="589"/>
                </a:lnTo>
                <a:lnTo>
                  <a:pt x="1133" y="582"/>
                </a:lnTo>
                <a:lnTo>
                  <a:pt x="1142" y="574"/>
                </a:lnTo>
                <a:lnTo>
                  <a:pt x="1144" y="571"/>
                </a:lnTo>
                <a:lnTo>
                  <a:pt x="1148" y="567"/>
                </a:lnTo>
                <a:lnTo>
                  <a:pt x="1153" y="563"/>
                </a:lnTo>
                <a:lnTo>
                  <a:pt x="1157" y="560"/>
                </a:lnTo>
                <a:lnTo>
                  <a:pt x="1161" y="556"/>
                </a:lnTo>
                <a:lnTo>
                  <a:pt x="1164" y="550"/>
                </a:lnTo>
                <a:lnTo>
                  <a:pt x="1168" y="547"/>
                </a:lnTo>
                <a:lnTo>
                  <a:pt x="1172" y="541"/>
                </a:lnTo>
                <a:lnTo>
                  <a:pt x="1174" y="539"/>
                </a:lnTo>
                <a:lnTo>
                  <a:pt x="1176" y="537"/>
                </a:lnTo>
                <a:lnTo>
                  <a:pt x="1179" y="532"/>
                </a:lnTo>
                <a:lnTo>
                  <a:pt x="1183" y="528"/>
                </a:lnTo>
                <a:lnTo>
                  <a:pt x="1187" y="522"/>
                </a:lnTo>
                <a:lnTo>
                  <a:pt x="1187" y="521"/>
                </a:lnTo>
                <a:lnTo>
                  <a:pt x="1189" y="519"/>
                </a:lnTo>
                <a:lnTo>
                  <a:pt x="1189" y="517"/>
                </a:lnTo>
                <a:lnTo>
                  <a:pt x="1192" y="511"/>
                </a:lnTo>
                <a:lnTo>
                  <a:pt x="1194" y="509"/>
                </a:lnTo>
                <a:lnTo>
                  <a:pt x="1194" y="507"/>
                </a:lnTo>
                <a:lnTo>
                  <a:pt x="1196" y="506"/>
                </a:lnTo>
                <a:lnTo>
                  <a:pt x="1198" y="500"/>
                </a:lnTo>
                <a:lnTo>
                  <a:pt x="1200" y="498"/>
                </a:lnTo>
                <a:lnTo>
                  <a:pt x="1200" y="496"/>
                </a:lnTo>
                <a:lnTo>
                  <a:pt x="1202" y="494"/>
                </a:lnTo>
                <a:lnTo>
                  <a:pt x="1203" y="489"/>
                </a:lnTo>
                <a:lnTo>
                  <a:pt x="1205" y="487"/>
                </a:lnTo>
                <a:lnTo>
                  <a:pt x="1205" y="485"/>
                </a:lnTo>
                <a:lnTo>
                  <a:pt x="1207" y="485"/>
                </a:lnTo>
                <a:lnTo>
                  <a:pt x="1207" y="483"/>
                </a:lnTo>
                <a:lnTo>
                  <a:pt x="1209" y="483"/>
                </a:lnTo>
                <a:lnTo>
                  <a:pt x="1213" y="485"/>
                </a:lnTo>
                <a:lnTo>
                  <a:pt x="1215" y="487"/>
                </a:lnTo>
                <a:lnTo>
                  <a:pt x="1218" y="489"/>
                </a:lnTo>
                <a:lnTo>
                  <a:pt x="1220" y="491"/>
                </a:lnTo>
                <a:lnTo>
                  <a:pt x="1222" y="493"/>
                </a:lnTo>
                <a:lnTo>
                  <a:pt x="1224" y="494"/>
                </a:lnTo>
                <a:lnTo>
                  <a:pt x="1224" y="498"/>
                </a:lnTo>
                <a:lnTo>
                  <a:pt x="1226" y="502"/>
                </a:lnTo>
                <a:lnTo>
                  <a:pt x="1228" y="506"/>
                </a:lnTo>
                <a:lnTo>
                  <a:pt x="1230" y="519"/>
                </a:lnTo>
                <a:lnTo>
                  <a:pt x="1231" y="530"/>
                </a:lnTo>
                <a:lnTo>
                  <a:pt x="1233" y="537"/>
                </a:lnTo>
                <a:lnTo>
                  <a:pt x="1235" y="543"/>
                </a:lnTo>
                <a:lnTo>
                  <a:pt x="1239" y="550"/>
                </a:lnTo>
                <a:lnTo>
                  <a:pt x="1241" y="556"/>
                </a:lnTo>
                <a:lnTo>
                  <a:pt x="1246" y="567"/>
                </a:lnTo>
                <a:lnTo>
                  <a:pt x="1248" y="573"/>
                </a:lnTo>
                <a:lnTo>
                  <a:pt x="1252" y="578"/>
                </a:lnTo>
                <a:lnTo>
                  <a:pt x="1259" y="587"/>
                </a:lnTo>
                <a:lnTo>
                  <a:pt x="1261" y="593"/>
                </a:lnTo>
                <a:lnTo>
                  <a:pt x="1267" y="597"/>
                </a:lnTo>
                <a:lnTo>
                  <a:pt x="1269" y="602"/>
                </a:lnTo>
                <a:lnTo>
                  <a:pt x="1274" y="606"/>
                </a:lnTo>
                <a:lnTo>
                  <a:pt x="1282" y="615"/>
                </a:lnTo>
                <a:lnTo>
                  <a:pt x="1285" y="619"/>
                </a:lnTo>
                <a:lnTo>
                  <a:pt x="1291" y="623"/>
                </a:lnTo>
                <a:lnTo>
                  <a:pt x="1298" y="632"/>
                </a:lnTo>
                <a:lnTo>
                  <a:pt x="1310" y="638"/>
                </a:lnTo>
                <a:lnTo>
                  <a:pt x="1319" y="645"/>
                </a:lnTo>
                <a:lnTo>
                  <a:pt x="1323" y="649"/>
                </a:lnTo>
                <a:lnTo>
                  <a:pt x="1328" y="651"/>
                </a:lnTo>
                <a:lnTo>
                  <a:pt x="1339" y="656"/>
                </a:lnTo>
                <a:lnTo>
                  <a:pt x="1350" y="662"/>
                </a:lnTo>
                <a:lnTo>
                  <a:pt x="1362" y="667"/>
                </a:lnTo>
                <a:lnTo>
                  <a:pt x="1375" y="673"/>
                </a:lnTo>
                <a:lnTo>
                  <a:pt x="1386" y="677"/>
                </a:lnTo>
                <a:lnTo>
                  <a:pt x="1399" y="680"/>
                </a:lnTo>
                <a:lnTo>
                  <a:pt x="1414" y="684"/>
                </a:lnTo>
                <a:lnTo>
                  <a:pt x="1416" y="684"/>
                </a:lnTo>
                <a:lnTo>
                  <a:pt x="1442" y="684"/>
                </a:lnTo>
                <a:lnTo>
                  <a:pt x="1468" y="684"/>
                </a:lnTo>
                <a:lnTo>
                  <a:pt x="1494" y="684"/>
                </a:lnTo>
                <a:lnTo>
                  <a:pt x="1520" y="684"/>
                </a:lnTo>
                <a:lnTo>
                  <a:pt x="1523" y="684"/>
                </a:lnTo>
                <a:lnTo>
                  <a:pt x="1527" y="684"/>
                </a:lnTo>
                <a:lnTo>
                  <a:pt x="1531" y="684"/>
                </a:lnTo>
                <a:lnTo>
                  <a:pt x="1535" y="682"/>
                </a:lnTo>
                <a:lnTo>
                  <a:pt x="1536" y="682"/>
                </a:lnTo>
                <a:lnTo>
                  <a:pt x="1536" y="680"/>
                </a:lnTo>
                <a:lnTo>
                  <a:pt x="1540" y="680"/>
                </a:lnTo>
                <a:lnTo>
                  <a:pt x="1540" y="679"/>
                </a:lnTo>
                <a:lnTo>
                  <a:pt x="1542" y="679"/>
                </a:lnTo>
                <a:lnTo>
                  <a:pt x="1544" y="675"/>
                </a:lnTo>
                <a:lnTo>
                  <a:pt x="1544" y="673"/>
                </a:lnTo>
                <a:lnTo>
                  <a:pt x="1544" y="671"/>
                </a:lnTo>
                <a:lnTo>
                  <a:pt x="1542" y="669"/>
                </a:lnTo>
                <a:lnTo>
                  <a:pt x="1540" y="669"/>
                </a:lnTo>
                <a:lnTo>
                  <a:pt x="1538" y="667"/>
                </a:lnTo>
                <a:lnTo>
                  <a:pt x="1536" y="666"/>
                </a:lnTo>
                <a:lnTo>
                  <a:pt x="1533" y="664"/>
                </a:lnTo>
                <a:lnTo>
                  <a:pt x="1527" y="658"/>
                </a:lnTo>
                <a:lnTo>
                  <a:pt x="1522" y="652"/>
                </a:lnTo>
                <a:lnTo>
                  <a:pt x="1518" y="651"/>
                </a:lnTo>
                <a:lnTo>
                  <a:pt x="1516" y="647"/>
                </a:lnTo>
                <a:lnTo>
                  <a:pt x="1505" y="641"/>
                </a:lnTo>
                <a:lnTo>
                  <a:pt x="1494" y="636"/>
                </a:lnTo>
                <a:lnTo>
                  <a:pt x="1484" y="628"/>
                </a:lnTo>
                <a:lnTo>
                  <a:pt x="1473" y="625"/>
                </a:lnTo>
                <a:lnTo>
                  <a:pt x="1462" y="619"/>
                </a:lnTo>
                <a:lnTo>
                  <a:pt x="1449" y="613"/>
                </a:lnTo>
                <a:lnTo>
                  <a:pt x="1438" y="610"/>
                </a:lnTo>
                <a:lnTo>
                  <a:pt x="1427" y="604"/>
                </a:lnTo>
                <a:lnTo>
                  <a:pt x="1414" y="600"/>
                </a:lnTo>
                <a:lnTo>
                  <a:pt x="1401" y="595"/>
                </a:lnTo>
                <a:lnTo>
                  <a:pt x="1389" y="591"/>
                </a:lnTo>
                <a:lnTo>
                  <a:pt x="1378" y="586"/>
                </a:lnTo>
                <a:lnTo>
                  <a:pt x="1373" y="582"/>
                </a:lnTo>
                <a:lnTo>
                  <a:pt x="1367" y="578"/>
                </a:lnTo>
                <a:lnTo>
                  <a:pt x="1358" y="573"/>
                </a:lnTo>
                <a:lnTo>
                  <a:pt x="1349" y="565"/>
                </a:lnTo>
                <a:lnTo>
                  <a:pt x="1339" y="560"/>
                </a:lnTo>
                <a:lnTo>
                  <a:pt x="1330" y="550"/>
                </a:lnTo>
                <a:lnTo>
                  <a:pt x="1323" y="543"/>
                </a:lnTo>
                <a:lnTo>
                  <a:pt x="1319" y="539"/>
                </a:lnTo>
                <a:lnTo>
                  <a:pt x="1313" y="534"/>
                </a:lnTo>
                <a:lnTo>
                  <a:pt x="1310" y="530"/>
                </a:lnTo>
                <a:lnTo>
                  <a:pt x="1308" y="524"/>
                </a:lnTo>
                <a:lnTo>
                  <a:pt x="1300" y="515"/>
                </a:lnTo>
                <a:lnTo>
                  <a:pt x="1293" y="504"/>
                </a:lnTo>
                <a:lnTo>
                  <a:pt x="1287" y="494"/>
                </a:lnTo>
                <a:lnTo>
                  <a:pt x="1282" y="483"/>
                </a:lnTo>
                <a:lnTo>
                  <a:pt x="1276" y="472"/>
                </a:lnTo>
                <a:lnTo>
                  <a:pt x="1270" y="461"/>
                </a:lnTo>
                <a:lnTo>
                  <a:pt x="1265" y="450"/>
                </a:lnTo>
                <a:lnTo>
                  <a:pt x="1261" y="437"/>
                </a:lnTo>
                <a:lnTo>
                  <a:pt x="1257" y="431"/>
                </a:lnTo>
                <a:lnTo>
                  <a:pt x="1256" y="426"/>
                </a:lnTo>
                <a:lnTo>
                  <a:pt x="1252" y="418"/>
                </a:lnTo>
                <a:lnTo>
                  <a:pt x="1250" y="413"/>
                </a:lnTo>
                <a:lnTo>
                  <a:pt x="1250" y="409"/>
                </a:lnTo>
                <a:lnTo>
                  <a:pt x="1250" y="407"/>
                </a:lnTo>
                <a:lnTo>
                  <a:pt x="1250" y="403"/>
                </a:lnTo>
                <a:lnTo>
                  <a:pt x="1252" y="400"/>
                </a:lnTo>
                <a:lnTo>
                  <a:pt x="1256" y="394"/>
                </a:lnTo>
                <a:lnTo>
                  <a:pt x="1259" y="392"/>
                </a:lnTo>
                <a:lnTo>
                  <a:pt x="1261" y="390"/>
                </a:lnTo>
                <a:lnTo>
                  <a:pt x="1265" y="387"/>
                </a:lnTo>
                <a:lnTo>
                  <a:pt x="1269" y="387"/>
                </a:lnTo>
                <a:lnTo>
                  <a:pt x="1270" y="385"/>
                </a:lnTo>
                <a:lnTo>
                  <a:pt x="1276" y="383"/>
                </a:lnTo>
                <a:lnTo>
                  <a:pt x="1287" y="379"/>
                </a:lnTo>
                <a:lnTo>
                  <a:pt x="1300" y="376"/>
                </a:lnTo>
                <a:lnTo>
                  <a:pt x="1313" y="372"/>
                </a:lnTo>
                <a:lnTo>
                  <a:pt x="1328" y="370"/>
                </a:lnTo>
                <a:lnTo>
                  <a:pt x="1341" y="368"/>
                </a:lnTo>
                <a:lnTo>
                  <a:pt x="1356" y="366"/>
                </a:lnTo>
                <a:lnTo>
                  <a:pt x="1371" y="364"/>
                </a:lnTo>
                <a:lnTo>
                  <a:pt x="1388" y="364"/>
                </a:lnTo>
                <a:lnTo>
                  <a:pt x="1395" y="364"/>
                </a:lnTo>
                <a:lnTo>
                  <a:pt x="1401" y="362"/>
                </a:lnTo>
                <a:lnTo>
                  <a:pt x="1402" y="362"/>
                </a:lnTo>
                <a:lnTo>
                  <a:pt x="1404" y="362"/>
                </a:lnTo>
                <a:lnTo>
                  <a:pt x="1412" y="361"/>
                </a:lnTo>
                <a:lnTo>
                  <a:pt x="1419" y="361"/>
                </a:lnTo>
                <a:lnTo>
                  <a:pt x="1425" y="361"/>
                </a:lnTo>
                <a:lnTo>
                  <a:pt x="1432" y="362"/>
                </a:lnTo>
                <a:lnTo>
                  <a:pt x="1434" y="362"/>
                </a:lnTo>
                <a:lnTo>
                  <a:pt x="1436" y="364"/>
                </a:lnTo>
                <a:lnTo>
                  <a:pt x="1440" y="364"/>
                </a:lnTo>
                <a:lnTo>
                  <a:pt x="1442" y="364"/>
                </a:lnTo>
                <a:lnTo>
                  <a:pt x="1443" y="364"/>
                </a:lnTo>
                <a:lnTo>
                  <a:pt x="1445" y="364"/>
                </a:lnTo>
                <a:lnTo>
                  <a:pt x="1447" y="364"/>
                </a:lnTo>
                <a:lnTo>
                  <a:pt x="1449" y="364"/>
                </a:lnTo>
                <a:lnTo>
                  <a:pt x="1451" y="362"/>
                </a:lnTo>
                <a:lnTo>
                  <a:pt x="1453" y="362"/>
                </a:lnTo>
                <a:lnTo>
                  <a:pt x="1455" y="361"/>
                </a:lnTo>
                <a:lnTo>
                  <a:pt x="1456" y="359"/>
                </a:lnTo>
                <a:lnTo>
                  <a:pt x="1456" y="357"/>
                </a:lnTo>
                <a:lnTo>
                  <a:pt x="1458" y="355"/>
                </a:lnTo>
                <a:lnTo>
                  <a:pt x="1458" y="353"/>
                </a:lnTo>
                <a:lnTo>
                  <a:pt x="1458" y="351"/>
                </a:lnTo>
                <a:lnTo>
                  <a:pt x="1458" y="349"/>
                </a:lnTo>
                <a:lnTo>
                  <a:pt x="1458" y="346"/>
                </a:lnTo>
                <a:lnTo>
                  <a:pt x="1460" y="340"/>
                </a:lnTo>
                <a:lnTo>
                  <a:pt x="1460" y="336"/>
                </a:lnTo>
                <a:lnTo>
                  <a:pt x="1458" y="333"/>
                </a:lnTo>
                <a:lnTo>
                  <a:pt x="1458" y="329"/>
                </a:lnTo>
                <a:lnTo>
                  <a:pt x="1456" y="325"/>
                </a:lnTo>
                <a:lnTo>
                  <a:pt x="1455" y="322"/>
                </a:lnTo>
                <a:lnTo>
                  <a:pt x="1451" y="318"/>
                </a:lnTo>
                <a:lnTo>
                  <a:pt x="1447" y="316"/>
                </a:lnTo>
                <a:lnTo>
                  <a:pt x="1434" y="307"/>
                </a:lnTo>
                <a:lnTo>
                  <a:pt x="1419" y="299"/>
                </a:lnTo>
                <a:lnTo>
                  <a:pt x="1410" y="297"/>
                </a:lnTo>
                <a:lnTo>
                  <a:pt x="1402" y="297"/>
                </a:lnTo>
                <a:lnTo>
                  <a:pt x="1395" y="297"/>
                </a:lnTo>
                <a:lnTo>
                  <a:pt x="1386" y="297"/>
                </a:lnTo>
                <a:lnTo>
                  <a:pt x="1378" y="299"/>
                </a:lnTo>
                <a:lnTo>
                  <a:pt x="1371" y="299"/>
                </a:lnTo>
                <a:lnTo>
                  <a:pt x="1365" y="299"/>
                </a:lnTo>
                <a:lnTo>
                  <a:pt x="1358" y="301"/>
                </a:lnTo>
                <a:lnTo>
                  <a:pt x="1343" y="305"/>
                </a:lnTo>
                <a:lnTo>
                  <a:pt x="1330" y="307"/>
                </a:lnTo>
                <a:lnTo>
                  <a:pt x="1317" y="310"/>
                </a:lnTo>
                <a:lnTo>
                  <a:pt x="1304" y="314"/>
                </a:lnTo>
                <a:lnTo>
                  <a:pt x="1296" y="316"/>
                </a:lnTo>
                <a:lnTo>
                  <a:pt x="1289" y="318"/>
                </a:lnTo>
                <a:lnTo>
                  <a:pt x="1282" y="320"/>
                </a:lnTo>
                <a:lnTo>
                  <a:pt x="1276" y="322"/>
                </a:lnTo>
                <a:lnTo>
                  <a:pt x="1270" y="322"/>
                </a:lnTo>
                <a:lnTo>
                  <a:pt x="1265" y="322"/>
                </a:lnTo>
                <a:lnTo>
                  <a:pt x="1263" y="320"/>
                </a:lnTo>
                <a:lnTo>
                  <a:pt x="1263" y="318"/>
                </a:lnTo>
                <a:lnTo>
                  <a:pt x="1261" y="312"/>
                </a:lnTo>
                <a:lnTo>
                  <a:pt x="1261" y="309"/>
                </a:lnTo>
                <a:lnTo>
                  <a:pt x="1261" y="303"/>
                </a:lnTo>
                <a:lnTo>
                  <a:pt x="1261" y="297"/>
                </a:lnTo>
                <a:lnTo>
                  <a:pt x="1261" y="294"/>
                </a:lnTo>
                <a:lnTo>
                  <a:pt x="1261" y="292"/>
                </a:lnTo>
                <a:lnTo>
                  <a:pt x="1261" y="286"/>
                </a:lnTo>
                <a:lnTo>
                  <a:pt x="1259" y="284"/>
                </a:lnTo>
                <a:lnTo>
                  <a:pt x="1259" y="283"/>
                </a:lnTo>
                <a:lnTo>
                  <a:pt x="1257" y="273"/>
                </a:lnTo>
                <a:lnTo>
                  <a:pt x="1254" y="264"/>
                </a:lnTo>
                <a:lnTo>
                  <a:pt x="1250" y="255"/>
                </a:lnTo>
                <a:lnTo>
                  <a:pt x="1246" y="247"/>
                </a:lnTo>
                <a:lnTo>
                  <a:pt x="1237" y="229"/>
                </a:lnTo>
                <a:lnTo>
                  <a:pt x="1231" y="219"/>
                </a:lnTo>
                <a:lnTo>
                  <a:pt x="1228" y="210"/>
                </a:lnTo>
                <a:lnTo>
                  <a:pt x="1237" y="204"/>
                </a:lnTo>
                <a:lnTo>
                  <a:pt x="1246" y="201"/>
                </a:lnTo>
                <a:lnTo>
                  <a:pt x="1256" y="197"/>
                </a:lnTo>
                <a:lnTo>
                  <a:pt x="1267" y="193"/>
                </a:lnTo>
                <a:lnTo>
                  <a:pt x="1278" y="191"/>
                </a:lnTo>
                <a:lnTo>
                  <a:pt x="1289" y="188"/>
                </a:lnTo>
                <a:lnTo>
                  <a:pt x="1302" y="186"/>
                </a:lnTo>
                <a:lnTo>
                  <a:pt x="1313" y="184"/>
                </a:lnTo>
                <a:lnTo>
                  <a:pt x="1326" y="180"/>
                </a:lnTo>
                <a:lnTo>
                  <a:pt x="1339" y="180"/>
                </a:lnTo>
                <a:lnTo>
                  <a:pt x="1345" y="180"/>
                </a:lnTo>
                <a:lnTo>
                  <a:pt x="1350" y="178"/>
                </a:lnTo>
                <a:lnTo>
                  <a:pt x="1365" y="178"/>
                </a:lnTo>
                <a:lnTo>
                  <a:pt x="1382" y="177"/>
                </a:lnTo>
                <a:lnTo>
                  <a:pt x="1397" y="175"/>
                </a:lnTo>
                <a:lnTo>
                  <a:pt x="1404" y="175"/>
                </a:lnTo>
                <a:lnTo>
                  <a:pt x="1412" y="173"/>
                </a:lnTo>
                <a:lnTo>
                  <a:pt x="1414" y="173"/>
                </a:lnTo>
                <a:lnTo>
                  <a:pt x="1416" y="173"/>
                </a:lnTo>
                <a:lnTo>
                  <a:pt x="1416" y="171"/>
                </a:lnTo>
                <a:lnTo>
                  <a:pt x="1417" y="169"/>
                </a:lnTo>
                <a:lnTo>
                  <a:pt x="1419" y="169"/>
                </a:lnTo>
                <a:lnTo>
                  <a:pt x="1419" y="167"/>
                </a:lnTo>
                <a:lnTo>
                  <a:pt x="1421" y="165"/>
                </a:lnTo>
                <a:lnTo>
                  <a:pt x="1421" y="164"/>
                </a:lnTo>
                <a:lnTo>
                  <a:pt x="1423" y="162"/>
                </a:lnTo>
                <a:lnTo>
                  <a:pt x="1423" y="160"/>
                </a:lnTo>
                <a:lnTo>
                  <a:pt x="1423" y="158"/>
                </a:lnTo>
                <a:lnTo>
                  <a:pt x="1423" y="156"/>
                </a:lnTo>
                <a:lnTo>
                  <a:pt x="1423" y="154"/>
                </a:lnTo>
                <a:lnTo>
                  <a:pt x="1425" y="152"/>
                </a:lnTo>
                <a:lnTo>
                  <a:pt x="1425" y="151"/>
                </a:lnTo>
                <a:lnTo>
                  <a:pt x="1425" y="147"/>
                </a:lnTo>
                <a:lnTo>
                  <a:pt x="1425" y="145"/>
                </a:lnTo>
                <a:lnTo>
                  <a:pt x="1425" y="141"/>
                </a:lnTo>
                <a:lnTo>
                  <a:pt x="1425" y="138"/>
                </a:lnTo>
                <a:lnTo>
                  <a:pt x="1425" y="132"/>
                </a:lnTo>
                <a:lnTo>
                  <a:pt x="1423" y="130"/>
                </a:lnTo>
                <a:lnTo>
                  <a:pt x="1423" y="128"/>
                </a:lnTo>
                <a:lnTo>
                  <a:pt x="1421" y="126"/>
                </a:lnTo>
                <a:lnTo>
                  <a:pt x="1419" y="125"/>
                </a:lnTo>
                <a:lnTo>
                  <a:pt x="1417" y="125"/>
                </a:lnTo>
                <a:lnTo>
                  <a:pt x="1416" y="125"/>
                </a:lnTo>
                <a:lnTo>
                  <a:pt x="1414" y="123"/>
                </a:lnTo>
                <a:lnTo>
                  <a:pt x="1410" y="123"/>
                </a:lnTo>
                <a:lnTo>
                  <a:pt x="1408" y="123"/>
                </a:lnTo>
                <a:lnTo>
                  <a:pt x="1406" y="123"/>
                </a:lnTo>
                <a:lnTo>
                  <a:pt x="1376" y="121"/>
                </a:lnTo>
                <a:lnTo>
                  <a:pt x="1362" y="119"/>
                </a:lnTo>
                <a:lnTo>
                  <a:pt x="1345" y="119"/>
                </a:lnTo>
                <a:lnTo>
                  <a:pt x="1330" y="119"/>
                </a:lnTo>
                <a:lnTo>
                  <a:pt x="1315" y="121"/>
                </a:lnTo>
                <a:lnTo>
                  <a:pt x="1304" y="123"/>
                </a:lnTo>
                <a:lnTo>
                  <a:pt x="1298" y="123"/>
                </a:lnTo>
                <a:lnTo>
                  <a:pt x="1293" y="125"/>
                </a:lnTo>
                <a:lnTo>
                  <a:pt x="1283" y="126"/>
                </a:lnTo>
                <a:lnTo>
                  <a:pt x="1280" y="128"/>
                </a:lnTo>
                <a:lnTo>
                  <a:pt x="1276" y="130"/>
                </a:lnTo>
                <a:lnTo>
                  <a:pt x="1269" y="134"/>
                </a:lnTo>
                <a:lnTo>
                  <a:pt x="1263" y="136"/>
                </a:lnTo>
                <a:lnTo>
                  <a:pt x="1259" y="136"/>
                </a:lnTo>
                <a:lnTo>
                  <a:pt x="1257" y="136"/>
                </a:lnTo>
                <a:lnTo>
                  <a:pt x="1254" y="136"/>
                </a:lnTo>
                <a:lnTo>
                  <a:pt x="1252" y="136"/>
                </a:lnTo>
                <a:lnTo>
                  <a:pt x="1250" y="136"/>
                </a:lnTo>
                <a:lnTo>
                  <a:pt x="1250" y="134"/>
                </a:lnTo>
                <a:lnTo>
                  <a:pt x="1248" y="132"/>
                </a:lnTo>
                <a:lnTo>
                  <a:pt x="1248" y="130"/>
                </a:lnTo>
                <a:lnTo>
                  <a:pt x="1250" y="123"/>
                </a:lnTo>
                <a:lnTo>
                  <a:pt x="1250" y="117"/>
                </a:lnTo>
                <a:lnTo>
                  <a:pt x="1252" y="108"/>
                </a:lnTo>
                <a:lnTo>
                  <a:pt x="1256" y="99"/>
                </a:lnTo>
                <a:lnTo>
                  <a:pt x="1256" y="95"/>
                </a:lnTo>
                <a:lnTo>
                  <a:pt x="1256" y="89"/>
                </a:lnTo>
                <a:lnTo>
                  <a:pt x="1256" y="86"/>
                </a:lnTo>
                <a:lnTo>
                  <a:pt x="1256" y="82"/>
                </a:lnTo>
                <a:lnTo>
                  <a:pt x="1256" y="78"/>
                </a:lnTo>
                <a:lnTo>
                  <a:pt x="1254" y="74"/>
                </a:lnTo>
                <a:lnTo>
                  <a:pt x="1254" y="71"/>
                </a:lnTo>
                <a:lnTo>
                  <a:pt x="1252" y="69"/>
                </a:lnTo>
                <a:lnTo>
                  <a:pt x="1248" y="63"/>
                </a:lnTo>
                <a:lnTo>
                  <a:pt x="1246" y="59"/>
                </a:lnTo>
                <a:lnTo>
                  <a:pt x="1243" y="56"/>
                </a:lnTo>
                <a:lnTo>
                  <a:pt x="1239" y="52"/>
                </a:lnTo>
                <a:lnTo>
                  <a:pt x="1235" y="48"/>
                </a:lnTo>
                <a:lnTo>
                  <a:pt x="1230" y="45"/>
                </a:lnTo>
                <a:lnTo>
                  <a:pt x="1226" y="43"/>
                </a:lnTo>
                <a:lnTo>
                  <a:pt x="1222" y="39"/>
                </a:lnTo>
                <a:lnTo>
                  <a:pt x="1217" y="37"/>
                </a:lnTo>
                <a:lnTo>
                  <a:pt x="1211" y="35"/>
                </a:lnTo>
                <a:lnTo>
                  <a:pt x="1207" y="33"/>
                </a:lnTo>
                <a:lnTo>
                  <a:pt x="1202" y="32"/>
                </a:lnTo>
                <a:lnTo>
                  <a:pt x="1196" y="30"/>
                </a:lnTo>
                <a:lnTo>
                  <a:pt x="1190" y="28"/>
                </a:lnTo>
                <a:lnTo>
                  <a:pt x="1183" y="28"/>
                </a:lnTo>
                <a:lnTo>
                  <a:pt x="1177" y="26"/>
                </a:lnTo>
                <a:close/>
                <a:moveTo>
                  <a:pt x="1150" y="214"/>
                </a:moveTo>
                <a:lnTo>
                  <a:pt x="1153" y="212"/>
                </a:lnTo>
                <a:lnTo>
                  <a:pt x="1159" y="212"/>
                </a:lnTo>
                <a:lnTo>
                  <a:pt x="1164" y="210"/>
                </a:lnTo>
                <a:lnTo>
                  <a:pt x="1170" y="210"/>
                </a:lnTo>
                <a:lnTo>
                  <a:pt x="1174" y="210"/>
                </a:lnTo>
                <a:lnTo>
                  <a:pt x="1177" y="210"/>
                </a:lnTo>
                <a:lnTo>
                  <a:pt x="1179" y="210"/>
                </a:lnTo>
                <a:lnTo>
                  <a:pt x="1181" y="212"/>
                </a:lnTo>
                <a:lnTo>
                  <a:pt x="1183" y="212"/>
                </a:lnTo>
                <a:lnTo>
                  <a:pt x="1185" y="214"/>
                </a:lnTo>
                <a:lnTo>
                  <a:pt x="1187" y="214"/>
                </a:lnTo>
                <a:lnTo>
                  <a:pt x="1189" y="216"/>
                </a:lnTo>
                <a:lnTo>
                  <a:pt x="1190" y="221"/>
                </a:lnTo>
                <a:lnTo>
                  <a:pt x="1192" y="223"/>
                </a:lnTo>
                <a:lnTo>
                  <a:pt x="1194" y="227"/>
                </a:lnTo>
                <a:lnTo>
                  <a:pt x="1194" y="229"/>
                </a:lnTo>
                <a:lnTo>
                  <a:pt x="1196" y="232"/>
                </a:lnTo>
                <a:lnTo>
                  <a:pt x="1198" y="238"/>
                </a:lnTo>
                <a:lnTo>
                  <a:pt x="1198" y="245"/>
                </a:lnTo>
                <a:lnTo>
                  <a:pt x="1198" y="249"/>
                </a:lnTo>
                <a:lnTo>
                  <a:pt x="1198" y="253"/>
                </a:lnTo>
                <a:lnTo>
                  <a:pt x="1198" y="257"/>
                </a:lnTo>
                <a:lnTo>
                  <a:pt x="1198" y="260"/>
                </a:lnTo>
                <a:lnTo>
                  <a:pt x="1198" y="270"/>
                </a:lnTo>
                <a:lnTo>
                  <a:pt x="1198" y="277"/>
                </a:lnTo>
                <a:lnTo>
                  <a:pt x="1196" y="284"/>
                </a:lnTo>
                <a:lnTo>
                  <a:pt x="1196" y="299"/>
                </a:lnTo>
                <a:lnTo>
                  <a:pt x="1196" y="301"/>
                </a:lnTo>
                <a:lnTo>
                  <a:pt x="1196" y="303"/>
                </a:lnTo>
                <a:lnTo>
                  <a:pt x="1196" y="307"/>
                </a:lnTo>
                <a:lnTo>
                  <a:pt x="1196" y="309"/>
                </a:lnTo>
                <a:lnTo>
                  <a:pt x="1196" y="310"/>
                </a:lnTo>
                <a:lnTo>
                  <a:pt x="1194" y="314"/>
                </a:lnTo>
                <a:lnTo>
                  <a:pt x="1194" y="316"/>
                </a:lnTo>
                <a:lnTo>
                  <a:pt x="1194" y="318"/>
                </a:lnTo>
                <a:lnTo>
                  <a:pt x="1192" y="320"/>
                </a:lnTo>
                <a:lnTo>
                  <a:pt x="1192" y="323"/>
                </a:lnTo>
                <a:lnTo>
                  <a:pt x="1190" y="323"/>
                </a:lnTo>
                <a:lnTo>
                  <a:pt x="1190" y="325"/>
                </a:lnTo>
                <a:lnTo>
                  <a:pt x="1187" y="327"/>
                </a:lnTo>
                <a:lnTo>
                  <a:pt x="1185" y="329"/>
                </a:lnTo>
                <a:lnTo>
                  <a:pt x="1179" y="331"/>
                </a:lnTo>
                <a:lnTo>
                  <a:pt x="1174" y="333"/>
                </a:lnTo>
                <a:lnTo>
                  <a:pt x="1168" y="335"/>
                </a:lnTo>
                <a:lnTo>
                  <a:pt x="1161" y="338"/>
                </a:lnTo>
                <a:lnTo>
                  <a:pt x="1155" y="338"/>
                </a:lnTo>
                <a:lnTo>
                  <a:pt x="1151" y="340"/>
                </a:lnTo>
                <a:lnTo>
                  <a:pt x="1148" y="340"/>
                </a:lnTo>
                <a:lnTo>
                  <a:pt x="1146" y="342"/>
                </a:lnTo>
                <a:lnTo>
                  <a:pt x="1142" y="342"/>
                </a:lnTo>
                <a:lnTo>
                  <a:pt x="1129" y="344"/>
                </a:lnTo>
                <a:lnTo>
                  <a:pt x="1116" y="348"/>
                </a:lnTo>
                <a:lnTo>
                  <a:pt x="1103" y="349"/>
                </a:lnTo>
                <a:lnTo>
                  <a:pt x="1092" y="353"/>
                </a:lnTo>
                <a:lnTo>
                  <a:pt x="1084" y="355"/>
                </a:lnTo>
                <a:lnTo>
                  <a:pt x="1079" y="355"/>
                </a:lnTo>
                <a:lnTo>
                  <a:pt x="1071" y="355"/>
                </a:lnTo>
                <a:lnTo>
                  <a:pt x="1068" y="355"/>
                </a:lnTo>
                <a:lnTo>
                  <a:pt x="1066" y="355"/>
                </a:lnTo>
                <a:lnTo>
                  <a:pt x="1064" y="357"/>
                </a:lnTo>
                <a:lnTo>
                  <a:pt x="1062" y="355"/>
                </a:lnTo>
                <a:lnTo>
                  <a:pt x="1060" y="355"/>
                </a:lnTo>
                <a:lnTo>
                  <a:pt x="1058" y="353"/>
                </a:lnTo>
                <a:lnTo>
                  <a:pt x="1057" y="351"/>
                </a:lnTo>
                <a:lnTo>
                  <a:pt x="1057" y="349"/>
                </a:lnTo>
                <a:lnTo>
                  <a:pt x="1057" y="348"/>
                </a:lnTo>
                <a:lnTo>
                  <a:pt x="1057" y="335"/>
                </a:lnTo>
                <a:lnTo>
                  <a:pt x="1058" y="329"/>
                </a:lnTo>
                <a:lnTo>
                  <a:pt x="1058" y="327"/>
                </a:lnTo>
                <a:lnTo>
                  <a:pt x="1058" y="325"/>
                </a:lnTo>
                <a:lnTo>
                  <a:pt x="1060" y="322"/>
                </a:lnTo>
                <a:lnTo>
                  <a:pt x="1062" y="310"/>
                </a:lnTo>
                <a:lnTo>
                  <a:pt x="1064" y="297"/>
                </a:lnTo>
                <a:lnTo>
                  <a:pt x="1066" y="290"/>
                </a:lnTo>
                <a:lnTo>
                  <a:pt x="1066" y="283"/>
                </a:lnTo>
                <a:lnTo>
                  <a:pt x="1066" y="281"/>
                </a:lnTo>
                <a:lnTo>
                  <a:pt x="1066" y="277"/>
                </a:lnTo>
                <a:lnTo>
                  <a:pt x="1068" y="270"/>
                </a:lnTo>
                <a:lnTo>
                  <a:pt x="1068" y="257"/>
                </a:lnTo>
                <a:lnTo>
                  <a:pt x="1068" y="242"/>
                </a:lnTo>
                <a:lnTo>
                  <a:pt x="1066" y="234"/>
                </a:lnTo>
                <a:lnTo>
                  <a:pt x="1066" y="227"/>
                </a:lnTo>
                <a:lnTo>
                  <a:pt x="1066" y="225"/>
                </a:lnTo>
                <a:lnTo>
                  <a:pt x="1086" y="221"/>
                </a:lnTo>
                <a:lnTo>
                  <a:pt x="1097" y="219"/>
                </a:lnTo>
                <a:lnTo>
                  <a:pt x="1107" y="219"/>
                </a:lnTo>
                <a:lnTo>
                  <a:pt x="1118" y="217"/>
                </a:lnTo>
                <a:lnTo>
                  <a:pt x="1129" y="216"/>
                </a:lnTo>
                <a:lnTo>
                  <a:pt x="1138" y="214"/>
                </a:lnTo>
                <a:lnTo>
                  <a:pt x="1150" y="214"/>
                </a:lnTo>
                <a:close/>
                <a:moveTo>
                  <a:pt x="2213" y="255"/>
                </a:moveTo>
                <a:lnTo>
                  <a:pt x="2221" y="257"/>
                </a:lnTo>
                <a:lnTo>
                  <a:pt x="2228" y="258"/>
                </a:lnTo>
                <a:lnTo>
                  <a:pt x="2234" y="260"/>
                </a:lnTo>
                <a:lnTo>
                  <a:pt x="2241" y="262"/>
                </a:lnTo>
                <a:lnTo>
                  <a:pt x="2247" y="266"/>
                </a:lnTo>
                <a:lnTo>
                  <a:pt x="2252" y="268"/>
                </a:lnTo>
                <a:lnTo>
                  <a:pt x="2258" y="271"/>
                </a:lnTo>
                <a:lnTo>
                  <a:pt x="2264" y="273"/>
                </a:lnTo>
                <a:lnTo>
                  <a:pt x="2269" y="279"/>
                </a:lnTo>
                <a:lnTo>
                  <a:pt x="2271" y="281"/>
                </a:lnTo>
                <a:lnTo>
                  <a:pt x="2273" y="283"/>
                </a:lnTo>
                <a:lnTo>
                  <a:pt x="2273" y="284"/>
                </a:lnTo>
                <a:lnTo>
                  <a:pt x="2273" y="286"/>
                </a:lnTo>
                <a:lnTo>
                  <a:pt x="2273" y="288"/>
                </a:lnTo>
                <a:lnTo>
                  <a:pt x="2273" y="290"/>
                </a:lnTo>
                <a:lnTo>
                  <a:pt x="2271" y="292"/>
                </a:lnTo>
                <a:lnTo>
                  <a:pt x="2271" y="296"/>
                </a:lnTo>
                <a:lnTo>
                  <a:pt x="2271" y="297"/>
                </a:lnTo>
                <a:lnTo>
                  <a:pt x="2271" y="301"/>
                </a:lnTo>
                <a:lnTo>
                  <a:pt x="2271" y="303"/>
                </a:lnTo>
                <a:lnTo>
                  <a:pt x="2269" y="307"/>
                </a:lnTo>
                <a:lnTo>
                  <a:pt x="2269" y="309"/>
                </a:lnTo>
                <a:lnTo>
                  <a:pt x="2267" y="310"/>
                </a:lnTo>
                <a:lnTo>
                  <a:pt x="2267" y="314"/>
                </a:lnTo>
                <a:lnTo>
                  <a:pt x="2265" y="314"/>
                </a:lnTo>
                <a:lnTo>
                  <a:pt x="2264" y="316"/>
                </a:lnTo>
                <a:lnTo>
                  <a:pt x="2264" y="318"/>
                </a:lnTo>
                <a:lnTo>
                  <a:pt x="2262" y="320"/>
                </a:lnTo>
                <a:lnTo>
                  <a:pt x="2260" y="322"/>
                </a:lnTo>
                <a:lnTo>
                  <a:pt x="2258" y="323"/>
                </a:lnTo>
                <a:lnTo>
                  <a:pt x="2256" y="323"/>
                </a:lnTo>
                <a:lnTo>
                  <a:pt x="2254" y="325"/>
                </a:lnTo>
                <a:lnTo>
                  <a:pt x="2252" y="325"/>
                </a:lnTo>
                <a:lnTo>
                  <a:pt x="2236" y="325"/>
                </a:lnTo>
                <a:lnTo>
                  <a:pt x="2221" y="323"/>
                </a:lnTo>
                <a:lnTo>
                  <a:pt x="2206" y="322"/>
                </a:lnTo>
                <a:lnTo>
                  <a:pt x="2191" y="320"/>
                </a:lnTo>
                <a:lnTo>
                  <a:pt x="2178" y="318"/>
                </a:lnTo>
                <a:lnTo>
                  <a:pt x="2165" y="314"/>
                </a:lnTo>
                <a:lnTo>
                  <a:pt x="2158" y="312"/>
                </a:lnTo>
                <a:lnTo>
                  <a:pt x="2152" y="310"/>
                </a:lnTo>
                <a:lnTo>
                  <a:pt x="2139" y="307"/>
                </a:lnTo>
                <a:lnTo>
                  <a:pt x="2135" y="305"/>
                </a:lnTo>
                <a:lnTo>
                  <a:pt x="2130" y="303"/>
                </a:lnTo>
                <a:lnTo>
                  <a:pt x="2126" y="301"/>
                </a:lnTo>
                <a:lnTo>
                  <a:pt x="2122" y="299"/>
                </a:lnTo>
                <a:lnTo>
                  <a:pt x="2117" y="297"/>
                </a:lnTo>
                <a:lnTo>
                  <a:pt x="2113" y="294"/>
                </a:lnTo>
                <a:lnTo>
                  <a:pt x="2109" y="292"/>
                </a:lnTo>
                <a:lnTo>
                  <a:pt x="2107" y="288"/>
                </a:lnTo>
                <a:lnTo>
                  <a:pt x="2106" y="288"/>
                </a:lnTo>
                <a:lnTo>
                  <a:pt x="2104" y="286"/>
                </a:lnTo>
                <a:lnTo>
                  <a:pt x="2096" y="277"/>
                </a:lnTo>
                <a:lnTo>
                  <a:pt x="2091" y="273"/>
                </a:lnTo>
                <a:lnTo>
                  <a:pt x="2087" y="270"/>
                </a:lnTo>
                <a:lnTo>
                  <a:pt x="2085" y="268"/>
                </a:lnTo>
                <a:lnTo>
                  <a:pt x="2083" y="266"/>
                </a:lnTo>
                <a:lnTo>
                  <a:pt x="2083" y="264"/>
                </a:lnTo>
                <a:lnTo>
                  <a:pt x="2083" y="260"/>
                </a:lnTo>
                <a:lnTo>
                  <a:pt x="2087" y="258"/>
                </a:lnTo>
                <a:lnTo>
                  <a:pt x="2091" y="257"/>
                </a:lnTo>
                <a:lnTo>
                  <a:pt x="2096" y="255"/>
                </a:lnTo>
                <a:lnTo>
                  <a:pt x="2100" y="253"/>
                </a:lnTo>
                <a:lnTo>
                  <a:pt x="2106" y="251"/>
                </a:lnTo>
                <a:lnTo>
                  <a:pt x="2109" y="249"/>
                </a:lnTo>
                <a:lnTo>
                  <a:pt x="2115" y="249"/>
                </a:lnTo>
                <a:lnTo>
                  <a:pt x="2120" y="249"/>
                </a:lnTo>
                <a:lnTo>
                  <a:pt x="2122" y="249"/>
                </a:lnTo>
                <a:lnTo>
                  <a:pt x="2130" y="249"/>
                </a:lnTo>
                <a:lnTo>
                  <a:pt x="2137" y="249"/>
                </a:lnTo>
                <a:lnTo>
                  <a:pt x="2145" y="249"/>
                </a:lnTo>
                <a:lnTo>
                  <a:pt x="2152" y="249"/>
                </a:lnTo>
                <a:lnTo>
                  <a:pt x="2167" y="251"/>
                </a:lnTo>
                <a:lnTo>
                  <a:pt x="2176" y="251"/>
                </a:lnTo>
                <a:lnTo>
                  <a:pt x="2184" y="251"/>
                </a:lnTo>
                <a:lnTo>
                  <a:pt x="2193" y="251"/>
                </a:lnTo>
                <a:lnTo>
                  <a:pt x="2200" y="253"/>
                </a:lnTo>
                <a:lnTo>
                  <a:pt x="2206" y="253"/>
                </a:lnTo>
                <a:lnTo>
                  <a:pt x="2213" y="255"/>
                </a:lnTo>
                <a:close/>
                <a:moveTo>
                  <a:pt x="242" y="86"/>
                </a:moveTo>
                <a:lnTo>
                  <a:pt x="236" y="87"/>
                </a:lnTo>
                <a:lnTo>
                  <a:pt x="229" y="89"/>
                </a:lnTo>
                <a:lnTo>
                  <a:pt x="223" y="91"/>
                </a:lnTo>
                <a:lnTo>
                  <a:pt x="218" y="95"/>
                </a:lnTo>
                <a:lnTo>
                  <a:pt x="212" y="97"/>
                </a:lnTo>
                <a:lnTo>
                  <a:pt x="208" y="100"/>
                </a:lnTo>
                <a:lnTo>
                  <a:pt x="203" y="104"/>
                </a:lnTo>
                <a:lnTo>
                  <a:pt x="199" y="108"/>
                </a:lnTo>
                <a:lnTo>
                  <a:pt x="203" y="110"/>
                </a:lnTo>
                <a:lnTo>
                  <a:pt x="207" y="112"/>
                </a:lnTo>
                <a:lnTo>
                  <a:pt x="210" y="112"/>
                </a:lnTo>
                <a:lnTo>
                  <a:pt x="214" y="113"/>
                </a:lnTo>
                <a:lnTo>
                  <a:pt x="218" y="113"/>
                </a:lnTo>
                <a:lnTo>
                  <a:pt x="223" y="113"/>
                </a:lnTo>
                <a:lnTo>
                  <a:pt x="229" y="113"/>
                </a:lnTo>
                <a:lnTo>
                  <a:pt x="234" y="113"/>
                </a:lnTo>
                <a:lnTo>
                  <a:pt x="246" y="113"/>
                </a:lnTo>
                <a:lnTo>
                  <a:pt x="255" y="112"/>
                </a:lnTo>
                <a:lnTo>
                  <a:pt x="270" y="110"/>
                </a:lnTo>
                <a:lnTo>
                  <a:pt x="283" y="108"/>
                </a:lnTo>
                <a:lnTo>
                  <a:pt x="296" y="108"/>
                </a:lnTo>
                <a:lnTo>
                  <a:pt x="311" y="110"/>
                </a:lnTo>
                <a:lnTo>
                  <a:pt x="313" y="112"/>
                </a:lnTo>
                <a:lnTo>
                  <a:pt x="316" y="113"/>
                </a:lnTo>
                <a:lnTo>
                  <a:pt x="318" y="115"/>
                </a:lnTo>
                <a:lnTo>
                  <a:pt x="322" y="117"/>
                </a:lnTo>
                <a:lnTo>
                  <a:pt x="324" y="119"/>
                </a:lnTo>
                <a:lnTo>
                  <a:pt x="326" y="123"/>
                </a:lnTo>
                <a:lnTo>
                  <a:pt x="327" y="126"/>
                </a:lnTo>
                <a:lnTo>
                  <a:pt x="329" y="128"/>
                </a:lnTo>
                <a:lnTo>
                  <a:pt x="329" y="132"/>
                </a:lnTo>
                <a:lnTo>
                  <a:pt x="329" y="139"/>
                </a:lnTo>
                <a:lnTo>
                  <a:pt x="329" y="143"/>
                </a:lnTo>
                <a:lnTo>
                  <a:pt x="329" y="145"/>
                </a:lnTo>
                <a:lnTo>
                  <a:pt x="329" y="147"/>
                </a:lnTo>
                <a:lnTo>
                  <a:pt x="327" y="147"/>
                </a:lnTo>
                <a:lnTo>
                  <a:pt x="327" y="149"/>
                </a:lnTo>
                <a:lnTo>
                  <a:pt x="327" y="151"/>
                </a:lnTo>
                <a:lnTo>
                  <a:pt x="326" y="151"/>
                </a:lnTo>
                <a:lnTo>
                  <a:pt x="326" y="152"/>
                </a:lnTo>
                <a:lnTo>
                  <a:pt x="322" y="152"/>
                </a:lnTo>
                <a:lnTo>
                  <a:pt x="322" y="154"/>
                </a:lnTo>
                <a:lnTo>
                  <a:pt x="320" y="154"/>
                </a:lnTo>
                <a:lnTo>
                  <a:pt x="318" y="154"/>
                </a:lnTo>
                <a:lnTo>
                  <a:pt x="316" y="156"/>
                </a:lnTo>
                <a:lnTo>
                  <a:pt x="313" y="156"/>
                </a:lnTo>
                <a:lnTo>
                  <a:pt x="311" y="156"/>
                </a:lnTo>
                <a:lnTo>
                  <a:pt x="311" y="158"/>
                </a:lnTo>
                <a:lnTo>
                  <a:pt x="309" y="158"/>
                </a:lnTo>
                <a:lnTo>
                  <a:pt x="298" y="158"/>
                </a:lnTo>
                <a:lnTo>
                  <a:pt x="288" y="160"/>
                </a:lnTo>
                <a:lnTo>
                  <a:pt x="279" y="160"/>
                </a:lnTo>
                <a:lnTo>
                  <a:pt x="272" y="162"/>
                </a:lnTo>
                <a:lnTo>
                  <a:pt x="268" y="164"/>
                </a:lnTo>
                <a:lnTo>
                  <a:pt x="264" y="164"/>
                </a:lnTo>
                <a:lnTo>
                  <a:pt x="257" y="165"/>
                </a:lnTo>
                <a:lnTo>
                  <a:pt x="244" y="167"/>
                </a:lnTo>
                <a:lnTo>
                  <a:pt x="240" y="167"/>
                </a:lnTo>
                <a:lnTo>
                  <a:pt x="236" y="167"/>
                </a:lnTo>
                <a:lnTo>
                  <a:pt x="229" y="169"/>
                </a:lnTo>
                <a:lnTo>
                  <a:pt x="225" y="169"/>
                </a:lnTo>
                <a:lnTo>
                  <a:pt x="221" y="169"/>
                </a:lnTo>
                <a:lnTo>
                  <a:pt x="214" y="169"/>
                </a:lnTo>
                <a:lnTo>
                  <a:pt x="207" y="171"/>
                </a:lnTo>
                <a:lnTo>
                  <a:pt x="197" y="171"/>
                </a:lnTo>
                <a:lnTo>
                  <a:pt x="190" y="171"/>
                </a:lnTo>
                <a:lnTo>
                  <a:pt x="184" y="173"/>
                </a:lnTo>
                <a:lnTo>
                  <a:pt x="173" y="175"/>
                </a:lnTo>
                <a:lnTo>
                  <a:pt x="162" y="177"/>
                </a:lnTo>
                <a:lnTo>
                  <a:pt x="151" y="177"/>
                </a:lnTo>
                <a:lnTo>
                  <a:pt x="140" y="178"/>
                </a:lnTo>
                <a:lnTo>
                  <a:pt x="128" y="180"/>
                </a:lnTo>
                <a:lnTo>
                  <a:pt x="117" y="180"/>
                </a:lnTo>
                <a:lnTo>
                  <a:pt x="106" y="182"/>
                </a:lnTo>
                <a:lnTo>
                  <a:pt x="95" y="182"/>
                </a:lnTo>
                <a:lnTo>
                  <a:pt x="63" y="184"/>
                </a:lnTo>
                <a:lnTo>
                  <a:pt x="35" y="188"/>
                </a:lnTo>
                <a:lnTo>
                  <a:pt x="26" y="188"/>
                </a:lnTo>
                <a:lnTo>
                  <a:pt x="22" y="188"/>
                </a:lnTo>
                <a:lnTo>
                  <a:pt x="21" y="190"/>
                </a:lnTo>
                <a:lnTo>
                  <a:pt x="13" y="191"/>
                </a:lnTo>
                <a:lnTo>
                  <a:pt x="8" y="195"/>
                </a:lnTo>
                <a:lnTo>
                  <a:pt x="6" y="197"/>
                </a:lnTo>
                <a:lnTo>
                  <a:pt x="0" y="216"/>
                </a:lnTo>
                <a:lnTo>
                  <a:pt x="0" y="223"/>
                </a:lnTo>
                <a:lnTo>
                  <a:pt x="0" y="225"/>
                </a:lnTo>
                <a:lnTo>
                  <a:pt x="2" y="225"/>
                </a:lnTo>
                <a:lnTo>
                  <a:pt x="6" y="231"/>
                </a:lnTo>
                <a:lnTo>
                  <a:pt x="9" y="236"/>
                </a:lnTo>
                <a:lnTo>
                  <a:pt x="15" y="240"/>
                </a:lnTo>
                <a:lnTo>
                  <a:pt x="21" y="245"/>
                </a:lnTo>
                <a:lnTo>
                  <a:pt x="26" y="245"/>
                </a:lnTo>
                <a:lnTo>
                  <a:pt x="34" y="247"/>
                </a:lnTo>
                <a:lnTo>
                  <a:pt x="39" y="247"/>
                </a:lnTo>
                <a:lnTo>
                  <a:pt x="47" y="249"/>
                </a:lnTo>
                <a:lnTo>
                  <a:pt x="61" y="249"/>
                </a:lnTo>
                <a:lnTo>
                  <a:pt x="76" y="249"/>
                </a:lnTo>
                <a:lnTo>
                  <a:pt x="84" y="247"/>
                </a:lnTo>
                <a:lnTo>
                  <a:pt x="88" y="247"/>
                </a:lnTo>
                <a:lnTo>
                  <a:pt x="89" y="247"/>
                </a:lnTo>
                <a:lnTo>
                  <a:pt x="91" y="247"/>
                </a:lnTo>
                <a:lnTo>
                  <a:pt x="97" y="247"/>
                </a:lnTo>
                <a:lnTo>
                  <a:pt x="104" y="245"/>
                </a:lnTo>
                <a:lnTo>
                  <a:pt x="110" y="245"/>
                </a:lnTo>
                <a:lnTo>
                  <a:pt x="117" y="244"/>
                </a:lnTo>
                <a:lnTo>
                  <a:pt x="123" y="244"/>
                </a:lnTo>
                <a:lnTo>
                  <a:pt x="128" y="242"/>
                </a:lnTo>
                <a:lnTo>
                  <a:pt x="132" y="240"/>
                </a:lnTo>
                <a:lnTo>
                  <a:pt x="134" y="240"/>
                </a:lnTo>
                <a:lnTo>
                  <a:pt x="136" y="240"/>
                </a:lnTo>
                <a:lnTo>
                  <a:pt x="143" y="238"/>
                </a:lnTo>
                <a:lnTo>
                  <a:pt x="151" y="238"/>
                </a:lnTo>
                <a:lnTo>
                  <a:pt x="154" y="236"/>
                </a:lnTo>
                <a:lnTo>
                  <a:pt x="156" y="236"/>
                </a:lnTo>
                <a:lnTo>
                  <a:pt x="158" y="236"/>
                </a:lnTo>
                <a:lnTo>
                  <a:pt x="164" y="234"/>
                </a:lnTo>
                <a:lnTo>
                  <a:pt x="171" y="232"/>
                </a:lnTo>
                <a:lnTo>
                  <a:pt x="177" y="231"/>
                </a:lnTo>
                <a:lnTo>
                  <a:pt x="182" y="229"/>
                </a:lnTo>
                <a:lnTo>
                  <a:pt x="188" y="227"/>
                </a:lnTo>
                <a:lnTo>
                  <a:pt x="195" y="223"/>
                </a:lnTo>
                <a:lnTo>
                  <a:pt x="201" y="221"/>
                </a:lnTo>
                <a:lnTo>
                  <a:pt x="208" y="219"/>
                </a:lnTo>
                <a:lnTo>
                  <a:pt x="216" y="217"/>
                </a:lnTo>
                <a:lnTo>
                  <a:pt x="242" y="214"/>
                </a:lnTo>
                <a:lnTo>
                  <a:pt x="270" y="208"/>
                </a:lnTo>
                <a:lnTo>
                  <a:pt x="285" y="204"/>
                </a:lnTo>
                <a:lnTo>
                  <a:pt x="300" y="203"/>
                </a:lnTo>
                <a:lnTo>
                  <a:pt x="301" y="203"/>
                </a:lnTo>
                <a:lnTo>
                  <a:pt x="305" y="203"/>
                </a:lnTo>
                <a:lnTo>
                  <a:pt x="311" y="203"/>
                </a:lnTo>
                <a:lnTo>
                  <a:pt x="314" y="203"/>
                </a:lnTo>
                <a:lnTo>
                  <a:pt x="316" y="203"/>
                </a:lnTo>
                <a:lnTo>
                  <a:pt x="318" y="204"/>
                </a:lnTo>
                <a:lnTo>
                  <a:pt x="320" y="204"/>
                </a:lnTo>
                <a:lnTo>
                  <a:pt x="322" y="206"/>
                </a:lnTo>
                <a:lnTo>
                  <a:pt x="324" y="210"/>
                </a:lnTo>
                <a:lnTo>
                  <a:pt x="324" y="212"/>
                </a:lnTo>
                <a:lnTo>
                  <a:pt x="326" y="214"/>
                </a:lnTo>
                <a:lnTo>
                  <a:pt x="326" y="217"/>
                </a:lnTo>
                <a:lnTo>
                  <a:pt x="326" y="221"/>
                </a:lnTo>
                <a:lnTo>
                  <a:pt x="326" y="223"/>
                </a:lnTo>
                <a:lnTo>
                  <a:pt x="326" y="225"/>
                </a:lnTo>
                <a:lnTo>
                  <a:pt x="326" y="227"/>
                </a:lnTo>
                <a:lnTo>
                  <a:pt x="326" y="229"/>
                </a:lnTo>
                <a:lnTo>
                  <a:pt x="324" y="231"/>
                </a:lnTo>
                <a:lnTo>
                  <a:pt x="318" y="234"/>
                </a:lnTo>
                <a:lnTo>
                  <a:pt x="314" y="238"/>
                </a:lnTo>
                <a:lnTo>
                  <a:pt x="309" y="242"/>
                </a:lnTo>
                <a:lnTo>
                  <a:pt x="303" y="245"/>
                </a:lnTo>
                <a:lnTo>
                  <a:pt x="301" y="247"/>
                </a:lnTo>
                <a:lnTo>
                  <a:pt x="298" y="249"/>
                </a:lnTo>
                <a:lnTo>
                  <a:pt x="296" y="251"/>
                </a:lnTo>
                <a:lnTo>
                  <a:pt x="292" y="253"/>
                </a:lnTo>
                <a:lnTo>
                  <a:pt x="287" y="255"/>
                </a:lnTo>
                <a:lnTo>
                  <a:pt x="281" y="258"/>
                </a:lnTo>
                <a:lnTo>
                  <a:pt x="274" y="260"/>
                </a:lnTo>
                <a:lnTo>
                  <a:pt x="268" y="262"/>
                </a:lnTo>
                <a:lnTo>
                  <a:pt x="264" y="262"/>
                </a:lnTo>
                <a:lnTo>
                  <a:pt x="261" y="262"/>
                </a:lnTo>
                <a:lnTo>
                  <a:pt x="255" y="264"/>
                </a:lnTo>
                <a:lnTo>
                  <a:pt x="247" y="266"/>
                </a:lnTo>
                <a:lnTo>
                  <a:pt x="240" y="266"/>
                </a:lnTo>
                <a:lnTo>
                  <a:pt x="233" y="268"/>
                </a:lnTo>
                <a:lnTo>
                  <a:pt x="225" y="268"/>
                </a:lnTo>
                <a:lnTo>
                  <a:pt x="221" y="268"/>
                </a:lnTo>
                <a:lnTo>
                  <a:pt x="218" y="268"/>
                </a:lnTo>
                <a:lnTo>
                  <a:pt x="214" y="268"/>
                </a:lnTo>
                <a:lnTo>
                  <a:pt x="210" y="266"/>
                </a:lnTo>
                <a:lnTo>
                  <a:pt x="207" y="266"/>
                </a:lnTo>
                <a:lnTo>
                  <a:pt x="203" y="266"/>
                </a:lnTo>
                <a:lnTo>
                  <a:pt x="201" y="264"/>
                </a:lnTo>
                <a:lnTo>
                  <a:pt x="197" y="262"/>
                </a:lnTo>
                <a:lnTo>
                  <a:pt x="192" y="258"/>
                </a:lnTo>
                <a:lnTo>
                  <a:pt x="186" y="257"/>
                </a:lnTo>
                <a:lnTo>
                  <a:pt x="181" y="255"/>
                </a:lnTo>
                <a:lnTo>
                  <a:pt x="175" y="253"/>
                </a:lnTo>
                <a:lnTo>
                  <a:pt x="169" y="253"/>
                </a:lnTo>
                <a:lnTo>
                  <a:pt x="166" y="251"/>
                </a:lnTo>
                <a:lnTo>
                  <a:pt x="162" y="251"/>
                </a:lnTo>
                <a:lnTo>
                  <a:pt x="158" y="251"/>
                </a:lnTo>
                <a:lnTo>
                  <a:pt x="154" y="253"/>
                </a:lnTo>
                <a:lnTo>
                  <a:pt x="153" y="253"/>
                </a:lnTo>
                <a:lnTo>
                  <a:pt x="149" y="255"/>
                </a:lnTo>
                <a:lnTo>
                  <a:pt x="147" y="257"/>
                </a:lnTo>
                <a:lnTo>
                  <a:pt x="145" y="260"/>
                </a:lnTo>
                <a:lnTo>
                  <a:pt x="143" y="262"/>
                </a:lnTo>
                <a:lnTo>
                  <a:pt x="143" y="264"/>
                </a:lnTo>
                <a:lnTo>
                  <a:pt x="147" y="271"/>
                </a:lnTo>
                <a:lnTo>
                  <a:pt x="149" y="277"/>
                </a:lnTo>
                <a:lnTo>
                  <a:pt x="151" y="284"/>
                </a:lnTo>
                <a:lnTo>
                  <a:pt x="153" y="292"/>
                </a:lnTo>
                <a:lnTo>
                  <a:pt x="164" y="333"/>
                </a:lnTo>
                <a:lnTo>
                  <a:pt x="173" y="374"/>
                </a:lnTo>
                <a:lnTo>
                  <a:pt x="177" y="387"/>
                </a:lnTo>
                <a:lnTo>
                  <a:pt x="181" y="398"/>
                </a:lnTo>
                <a:lnTo>
                  <a:pt x="184" y="411"/>
                </a:lnTo>
                <a:lnTo>
                  <a:pt x="188" y="424"/>
                </a:lnTo>
                <a:lnTo>
                  <a:pt x="194" y="437"/>
                </a:lnTo>
                <a:lnTo>
                  <a:pt x="197" y="448"/>
                </a:lnTo>
                <a:lnTo>
                  <a:pt x="203" y="459"/>
                </a:lnTo>
                <a:lnTo>
                  <a:pt x="208" y="472"/>
                </a:lnTo>
                <a:lnTo>
                  <a:pt x="214" y="474"/>
                </a:lnTo>
                <a:lnTo>
                  <a:pt x="216" y="474"/>
                </a:lnTo>
                <a:lnTo>
                  <a:pt x="218" y="474"/>
                </a:lnTo>
                <a:lnTo>
                  <a:pt x="221" y="474"/>
                </a:lnTo>
                <a:lnTo>
                  <a:pt x="227" y="474"/>
                </a:lnTo>
                <a:lnTo>
                  <a:pt x="231" y="474"/>
                </a:lnTo>
                <a:lnTo>
                  <a:pt x="234" y="476"/>
                </a:lnTo>
                <a:lnTo>
                  <a:pt x="236" y="474"/>
                </a:lnTo>
                <a:lnTo>
                  <a:pt x="238" y="474"/>
                </a:lnTo>
                <a:lnTo>
                  <a:pt x="240" y="474"/>
                </a:lnTo>
                <a:lnTo>
                  <a:pt x="246" y="474"/>
                </a:lnTo>
                <a:lnTo>
                  <a:pt x="249" y="472"/>
                </a:lnTo>
                <a:lnTo>
                  <a:pt x="253" y="472"/>
                </a:lnTo>
                <a:lnTo>
                  <a:pt x="259" y="470"/>
                </a:lnTo>
                <a:lnTo>
                  <a:pt x="270" y="465"/>
                </a:lnTo>
                <a:lnTo>
                  <a:pt x="281" y="463"/>
                </a:lnTo>
                <a:lnTo>
                  <a:pt x="292" y="459"/>
                </a:lnTo>
                <a:lnTo>
                  <a:pt x="303" y="455"/>
                </a:lnTo>
                <a:lnTo>
                  <a:pt x="305" y="455"/>
                </a:lnTo>
                <a:lnTo>
                  <a:pt x="307" y="457"/>
                </a:lnTo>
                <a:lnTo>
                  <a:pt x="309" y="459"/>
                </a:lnTo>
                <a:lnTo>
                  <a:pt x="311" y="459"/>
                </a:lnTo>
                <a:lnTo>
                  <a:pt x="313" y="461"/>
                </a:lnTo>
                <a:lnTo>
                  <a:pt x="314" y="465"/>
                </a:lnTo>
                <a:lnTo>
                  <a:pt x="316" y="467"/>
                </a:lnTo>
                <a:lnTo>
                  <a:pt x="316" y="468"/>
                </a:lnTo>
                <a:lnTo>
                  <a:pt x="318" y="470"/>
                </a:lnTo>
                <a:lnTo>
                  <a:pt x="318" y="474"/>
                </a:lnTo>
                <a:lnTo>
                  <a:pt x="318" y="476"/>
                </a:lnTo>
                <a:lnTo>
                  <a:pt x="320" y="480"/>
                </a:lnTo>
                <a:lnTo>
                  <a:pt x="320" y="481"/>
                </a:lnTo>
                <a:lnTo>
                  <a:pt x="320" y="485"/>
                </a:lnTo>
                <a:lnTo>
                  <a:pt x="318" y="489"/>
                </a:lnTo>
                <a:lnTo>
                  <a:pt x="318" y="493"/>
                </a:lnTo>
                <a:lnTo>
                  <a:pt x="318" y="494"/>
                </a:lnTo>
                <a:lnTo>
                  <a:pt x="318" y="498"/>
                </a:lnTo>
                <a:lnTo>
                  <a:pt x="318" y="500"/>
                </a:lnTo>
                <a:lnTo>
                  <a:pt x="316" y="500"/>
                </a:lnTo>
                <a:lnTo>
                  <a:pt x="316" y="502"/>
                </a:lnTo>
                <a:lnTo>
                  <a:pt x="316" y="504"/>
                </a:lnTo>
                <a:lnTo>
                  <a:pt x="314" y="504"/>
                </a:lnTo>
                <a:lnTo>
                  <a:pt x="313" y="506"/>
                </a:lnTo>
                <a:lnTo>
                  <a:pt x="311" y="507"/>
                </a:lnTo>
                <a:lnTo>
                  <a:pt x="309" y="509"/>
                </a:lnTo>
                <a:lnTo>
                  <a:pt x="307" y="509"/>
                </a:lnTo>
                <a:lnTo>
                  <a:pt x="303" y="511"/>
                </a:lnTo>
                <a:lnTo>
                  <a:pt x="300" y="511"/>
                </a:lnTo>
                <a:lnTo>
                  <a:pt x="294" y="513"/>
                </a:lnTo>
                <a:lnTo>
                  <a:pt x="288" y="515"/>
                </a:lnTo>
                <a:lnTo>
                  <a:pt x="283" y="517"/>
                </a:lnTo>
                <a:lnTo>
                  <a:pt x="277" y="517"/>
                </a:lnTo>
                <a:lnTo>
                  <a:pt x="275" y="519"/>
                </a:lnTo>
                <a:lnTo>
                  <a:pt x="274" y="519"/>
                </a:lnTo>
                <a:lnTo>
                  <a:pt x="272" y="519"/>
                </a:lnTo>
                <a:lnTo>
                  <a:pt x="270" y="519"/>
                </a:lnTo>
                <a:lnTo>
                  <a:pt x="268" y="519"/>
                </a:lnTo>
                <a:lnTo>
                  <a:pt x="266" y="521"/>
                </a:lnTo>
                <a:lnTo>
                  <a:pt x="262" y="521"/>
                </a:lnTo>
                <a:lnTo>
                  <a:pt x="259" y="521"/>
                </a:lnTo>
                <a:lnTo>
                  <a:pt x="253" y="521"/>
                </a:lnTo>
                <a:lnTo>
                  <a:pt x="244" y="522"/>
                </a:lnTo>
                <a:lnTo>
                  <a:pt x="240" y="522"/>
                </a:lnTo>
                <a:lnTo>
                  <a:pt x="236" y="522"/>
                </a:lnTo>
                <a:lnTo>
                  <a:pt x="233" y="522"/>
                </a:lnTo>
                <a:lnTo>
                  <a:pt x="229" y="522"/>
                </a:lnTo>
                <a:lnTo>
                  <a:pt x="221" y="522"/>
                </a:lnTo>
                <a:lnTo>
                  <a:pt x="214" y="522"/>
                </a:lnTo>
                <a:lnTo>
                  <a:pt x="210" y="522"/>
                </a:lnTo>
                <a:lnTo>
                  <a:pt x="207" y="522"/>
                </a:lnTo>
                <a:lnTo>
                  <a:pt x="205" y="524"/>
                </a:lnTo>
                <a:lnTo>
                  <a:pt x="203" y="524"/>
                </a:lnTo>
                <a:lnTo>
                  <a:pt x="199" y="526"/>
                </a:lnTo>
                <a:lnTo>
                  <a:pt x="197" y="526"/>
                </a:lnTo>
                <a:lnTo>
                  <a:pt x="195" y="528"/>
                </a:lnTo>
                <a:lnTo>
                  <a:pt x="194" y="528"/>
                </a:lnTo>
                <a:lnTo>
                  <a:pt x="192" y="530"/>
                </a:lnTo>
                <a:lnTo>
                  <a:pt x="190" y="532"/>
                </a:lnTo>
                <a:lnTo>
                  <a:pt x="190" y="534"/>
                </a:lnTo>
                <a:lnTo>
                  <a:pt x="188" y="535"/>
                </a:lnTo>
                <a:lnTo>
                  <a:pt x="188" y="537"/>
                </a:lnTo>
                <a:lnTo>
                  <a:pt x="188" y="539"/>
                </a:lnTo>
                <a:lnTo>
                  <a:pt x="188" y="541"/>
                </a:lnTo>
                <a:lnTo>
                  <a:pt x="188" y="545"/>
                </a:lnTo>
                <a:lnTo>
                  <a:pt x="190" y="550"/>
                </a:lnTo>
                <a:lnTo>
                  <a:pt x="192" y="556"/>
                </a:lnTo>
                <a:lnTo>
                  <a:pt x="195" y="560"/>
                </a:lnTo>
                <a:lnTo>
                  <a:pt x="197" y="561"/>
                </a:lnTo>
                <a:lnTo>
                  <a:pt x="199" y="563"/>
                </a:lnTo>
                <a:lnTo>
                  <a:pt x="201" y="565"/>
                </a:lnTo>
                <a:lnTo>
                  <a:pt x="205" y="567"/>
                </a:lnTo>
                <a:lnTo>
                  <a:pt x="207" y="569"/>
                </a:lnTo>
                <a:lnTo>
                  <a:pt x="208" y="569"/>
                </a:lnTo>
                <a:lnTo>
                  <a:pt x="216" y="571"/>
                </a:lnTo>
                <a:lnTo>
                  <a:pt x="218" y="571"/>
                </a:lnTo>
                <a:lnTo>
                  <a:pt x="221" y="573"/>
                </a:lnTo>
                <a:lnTo>
                  <a:pt x="225" y="573"/>
                </a:lnTo>
                <a:lnTo>
                  <a:pt x="229" y="573"/>
                </a:lnTo>
                <a:lnTo>
                  <a:pt x="236" y="573"/>
                </a:lnTo>
                <a:lnTo>
                  <a:pt x="244" y="571"/>
                </a:lnTo>
                <a:lnTo>
                  <a:pt x="251" y="571"/>
                </a:lnTo>
                <a:lnTo>
                  <a:pt x="259" y="571"/>
                </a:lnTo>
                <a:lnTo>
                  <a:pt x="261" y="569"/>
                </a:lnTo>
                <a:lnTo>
                  <a:pt x="262" y="569"/>
                </a:lnTo>
                <a:lnTo>
                  <a:pt x="266" y="569"/>
                </a:lnTo>
                <a:lnTo>
                  <a:pt x="268" y="569"/>
                </a:lnTo>
                <a:lnTo>
                  <a:pt x="272" y="567"/>
                </a:lnTo>
                <a:lnTo>
                  <a:pt x="277" y="567"/>
                </a:lnTo>
                <a:lnTo>
                  <a:pt x="285" y="565"/>
                </a:lnTo>
                <a:lnTo>
                  <a:pt x="288" y="563"/>
                </a:lnTo>
                <a:lnTo>
                  <a:pt x="292" y="563"/>
                </a:lnTo>
                <a:lnTo>
                  <a:pt x="296" y="563"/>
                </a:lnTo>
                <a:lnTo>
                  <a:pt x="300" y="563"/>
                </a:lnTo>
                <a:lnTo>
                  <a:pt x="303" y="561"/>
                </a:lnTo>
                <a:lnTo>
                  <a:pt x="307" y="563"/>
                </a:lnTo>
                <a:lnTo>
                  <a:pt x="309" y="563"/>
                </a:lnTo>
                <a:lnTo>
                  <a:pt x="313" y="563"/>
                </a:lnTo>
                <a:lnTo>
                  <a:pt x="313" y="565"/>
                </a:lnTo>
                <a:lnTo>
                  <a:pt x="314" y="565"/>
                </a:lnTo>
                <a:lnTo>
                  <a:pt x="314" y="569"/>
                </a:lnTo>
                <a:lnTo>
                  <a:pt x="314" y="573"/>
                </a:lnTo>
                <a:lnTo>
                  <a:pt x="314" y="578"/>
                </a:lnTo>
                <a:lnTo>
                  <a:pt x="313" y="591"/>
                </a:lnTo>
                <a:lnTo>
                  <a:pt x="313" y="595"/>
                </a:lnTo>
                <a:lnTo>
                  <a:pt x="313" y="597"/>
                </a:lnTo>
                <a:lnTo>
                  <a:pt x="311" y="600"/>
                </a:lnTo>
                <a:lnTo>
                  <a:pt x="311" y="604"/>
                </a:lnTo>
                <a:lnTo>
                  <a:pt x="311" y="608"/>
                </a:lnTo>
                <a:lnTo>
                  <a:pt x="309" y="610"/>
                </a:lnTo>
                <a:lnTo>
                  <a:pt x="307" y="613"/>
                </a:lnTo>
                <a:lnTo>
                  <a:pt x="307" y="615"/>
                </a:lnTo>
                <a:lnTo>
                  <a:pt x="305" y="615"/>
                </a:lnTo>
                <a:lnTo>
                  <a:pt x="305" y="617"/>
                </a:lnTo>
                <a:lnTo>
                  <a:pt x="303" y="617"/>
                </a:lnTo>
                <a:lnTo>
                  <a:pt x="300" y="619"/>
                </a:lnTo>
                <a:lnTo>
                  <a:pt x="296" y="621"/>
                </a:lnTo>
                <a:lnTo>
                  <a:pt x="294" y="623"/>
                </a:lnTo>
                <a:lnTo>
                  <a:pt x="290" y="623"/>
                </a:lnTo>
                <a:lnTo>
                  <a:pt x="283" y="625"/>
                </a:lnTo>
                <a:lnTo>
                  <a:pt x="275" y="626"/>
                </a:lnTo>
                <a:lnTo>
                  <a:pt x="268" y="628"/>
                </a:lnTo>
                <a:lnTo>
                  <a:pt x="264" y="628"/>
                </a:lnTo>
                <a:lnTo>
                  <a:pt x="261" y="630"/>
                </a:lnTo>
                <a:lnTo>
                  <a:pt x="257" y="630"/>
                </a:lnTo>
                <a:lnTo>
                  <a:pt x="253" y="630"/>
                </a:lnTo>
                <a:lnTo>
                  <a:pt x="246" y="632"/>
                </a:lnTo>
                <a:lnTo>
                  <a:pt x="238" y="632"/>
                </a:lnTo>
                <a:lnTo>
                  <a:pt x="229" y="634"/>
                </a:lnTo>
                <a:lnTo>
                  <a:pt x="216" y="636"/>
                </a:lnTo>
                <a:lnTo>
                  <a:pt x="201" y="636"/>
                </a:lnTo>
                <a:lnTo>
                  <a:pt x="169" y="639"/>
                </a:lnTo>
                <a:lnTo>
                  <a:pt x="138" y="641"/>
                </a:lnTo>
                <a:lnTo>
                  <a:pt x="108" y="641"/>
                </a:lnTo>
                <a:lnTo>
                  <a:pt x="76" y="641"/>
                </a:lnTo>
                <a:lnTo>
                  <a:pt x="75" y="639"/>
                </a:lnTo>
                <a:lnTo>
                  <a:pt x="71" y="641"/>
                </a:lnTo>
                <a:lnTo>
                  <a:pt x="69" y="641"/>
                </a:lnTo>
                <a:lnTo>
                  <a:pt x="67" y="643"/>
                </a:lnTo>
                <a:lnTo>
                  <a:pt x="65" y="643"/>
                </a:lnTo>
                <a:lnTo>
                  <a:pt x="65" y="645"/>
                </a:lnTo>
                <a:lnTo>
                  <a:pt x="63" y="649"/>
                </a:lnTo>
                <a:lnTo>
                  <a:pt x="63" y="651"/>
                </a:lnTo>
                <a:lnTo>
                  <a:pt x="63" y="652"/>
                </a:lnTo>
                <a:lnTo>
                  <a:pt x="65" y="658"/>
                </a:lnTo>
                <a:lnTo>
                  <a:pt x="65" y="662"/>
                </a:lnTo>
                <a:lnTo>
                  <a:pt x="67" y="666"/>
                </a:lnTo>
                <a:lnTo>
                  <a:pt x="69" y="669"/>
                </a:lnTo>
                <a:lnTo>
                  <a:pt x="73" y="677"/>
                </a:lnTo>
                <a:lnTo>
                  <a:pt x="75" y="680"/>
                </a:lnTo>
                <a:lnTo>
                  <a:pt x="76" y="684"/>
                </a:lnTo>
                <a:lnTo>
                  <a:pt x="78" y="686"/>
                </a:lnTo>
                <a:lnTo>
                  <a:pt x="82" y="690"/>
                </a:lnTo>
                <a:lnTo>
                  <a:pt x="84" y="692"/>
                </a:lnTo>
                <a:lnTo>
                  <a:pt x="88" y="693"/>
                </a:lnTo>
                <a:lnTo>
                  <a:pt x="91" y="695"/>
                </a:lnTo>
                <a:lnTo>
                  <a:pt x="95" y="697"/>
                </a:lnTo>
                <a:lnTo>
                  <a:pt x="99" y="699"/>
                </a:lnTo>
                <a:lnTo>
                  <a:pt x="102" y="701"/>
                </a:lnTo>
                <a:lnTo>
                  <a:pt x="114" y="701"/>
                </a:lnTo>
                <a:lnTo>
                  <a:pt x="119" y="699"/>
                </a:lnTo>
                <a:lnTo>
                  <a:pt x="121" y="699"/>
                </a:lnTo>
                <a:lnTo>
                  <a:pt x="123" y="699"/>
                </a:lnTo>
                <a:lnTo>
                  <a:pt x="125" y="699"/>
                </a:lnTo>
                <a:lnTo>
                  <a:pt x="128" y="699"/>
                </a:lnTo>
                <a:lnTo>
                  <a:pt x="130" y="699"/>
                </a:lnTo>
                <a:lnTo>
                  <a:pt x="136" y="699"/>
                </a:lnTo>
                <a:lnTo>
                  <a:pt x="141" y="697"/>
                </a:lnTo>
                <a:lnTo>
                  <a:pt x="143" y="697"/>
                </a:lnTo>
                <a:lnTo>
                  <a:pt x="145" y="697"/>
                </a:lnTo>
                <a:lnTo>
                  <a:pt x="147" y="697"/>
                </a:lnTo>
                <a:lnTo>
                  <a:pt x="149" y="697"/>
                </a:lnTo>
                <a:lnTo>
                  <a:pt x="151" y="695"/>
                </a:lnTo>
                <a:lnTo>
                  <a:pt x="156" y="695"/>
                </a:lnTo>
                <a:lnTo>
                  <a:pt x="160" y="693"/>
                </a:lnTo>
                <a:lnTo>
                  <a:pt x="162" y="693"/>
                </a:lnTo>
                <a:lnTo>
                  <a:pt x="164" y="693"/>
                </a:lnTo>
                <a:lnTo>
                  <a:pt x="166" y="693"/>
                </a:lnTo>
                <a:lnTo>
                  <a:pt x="168" y="692"/>
                </a:lnTo>
                <a:lnTo>
                  <a:pt x="169" y="692"/>
                </a:lnTo>
                <a:lnTo>
                  <a:pt x="175" y="690"/>
                </a:lnTo>
                <a:lnTo>
                  <a:pt x="184" y="686"/>
                </a:lnTo>
                <a:lnTo>
                  <a:pt x="195" y="682"/>
                </a:lnTo>
                <a:lnTo>
                  <a:pt x="208" y="679"/>
                </a:lnTo>
                <a:lnTo>
                  <a:pt x="221" y="675"/>
                </a:lnTo>
                <a:lnTo>
                  <a:pt x="234" y="673"/>
                </a:lnTo>
                <a:lnTo>
                  <a:pt x="247" y="669"/>
                </a:lnTo>
                <a:lnTo>
                  <a:pt x="261" y="669"/>
                </a:lnTo>
                <a:lnTo>
                  <a:pt x="274" y="667"/>
                </a:lnTo>
                <a:lnTo>
                  <a:pt x="288" y="667"/>
                </a:lnTo>
                <a:lnTo>
                  <a:pt x="303" y="667"/>
                </a:lnTo>
                <a:lnTo>
                  <a:pt x="320" y="667"/>
                </a:lnTo>
                <a:lnTo>
                  <a:pt x="335" y="667"/>
                </a:lnTo>
                <a:lnTo>
                  <a:pt x="352" y="667"/>
                </a:lnTo>
                <a:lnTo>
                  <a:pt x="361" y="667"/>
                </a:lnTo>
                <a:lnTo>
                  <a:pt x="368" y="667"/>
                </a:lnTo>
                <a:lnTo>
                  <a:pt x="376" y="667"/>
                </a:lnTo>
                <a:lnTo>
                  <a:pt x="385" y="667"/>
                </a:lnTo>
                <a:lnTo>
                  <a:pt x="393" y="667"/>
                </a:lnTo>
                <a:lnTo>
                  <a:pt x="400" y="666"/>
                </a:lnTo>
                <a:lnTo>
                  <a:pt x="407" y="666"/>
                </a:lnTo>
                <a:lnTo>
                  <a:pt x="415" y="666"/>
                </a:lnTo>
                <a:lnTo>
                  <a:pt x="426" y="664"/>
                </a:lnTo>
                <a:lnTo>
                  <a:pt x="437" y="664"/>
                </a:lnTo>
                <a:lnTo>
                  <a:pt x="448" y="664"/>
                </a:lnTo>
                <a:lnTo>
                  <a:pt x="454" y="664"/>
                </a:lnTo>
                <a:lnTo>
                  <a:pt x="460" y="664"/>
                </a:lnTo>
                <a:lnTo>
                  <a:pt x="471" y="664"/>
                </a:lnTo>
                <a:lnTo>
                  <a:pt x="476" y="666"/>
                </a:lnTo>
                <a:lnTo>
                  <a:pt x="480" y="666"/>
                </a:lnTo>
                <a:lnTo>
                  <a:pt x="495" y="669"/>
                </a:lnTo>
                <a:lnTo>
                  <a:pt x="508" y="673"/>
                </a:lnTo>
                <a:lnTo>
                  <a:pt x="521" y="677"/>
                </a:lnTo>
                <a:lnTo>
                  <a:pt x="534" y="679"/>
                </a:lnTo>
                <a:lnTo>
                  <a:pt x="545" y="684"/>
                </a:lnTo>
                <a:lnTo>
                  <a:pt x="553" y="686"/>
                </a:lnTo>
                <a:lnTo>
                  <a:pt x="558" y="688"/>
                </a:lnTo>
                <a:lnTo>
                  <a:pt x="564" y="690"/>
                </a:lnTo>
                <a:lnTo>
                  <a:pt x="571" y="692"/>
                </a:lnTo>
                <a:lnTo>
                  <a:pt x="579" y="692"/>
                </a:lnTo>
                <a:lnTo>
                  <a:pt x="586" y="693"/>
                </a:lnTo>
                <a:lnTo>
                  <a:pt x="593" y="693"/>
                </a:lnTo>
                <a:lnTo>
                  <a:pt x="601" y="693"/>
                </a:lnTo>
                <a:lnTo>
                  <a:pt x="608" y="692"/>
                </a:lnTo>
                <a:lnTo>
                  <a:pt x="616" y="692"/>
                </a:lnTo>
                <a:lnTo>
                  <a:pt x="618" y="690"/>
                </a:lnTo>
                <a:lnTo>
                  <a:pt x="619" y="690"/>
                </a:lnTo>
                <a:lnTo>
                  <a:pt x="619" y="688"/>
                </a:lnTo>
                <a:lnTo>
                  <a:pt x="621" y="686"/>
                </a:lnTo>
                <a:lnTo>
                  <a:pt x="621" y="684"/>
                </a:lnTo>
                <a:lnTo>
                  <a:pt x="621" y="682"/>
                </a:lnTo>
                <a:lnTo>
                  <a:pt x="623" y="679"/>
                </a:lnTo>
                <a:lnTo>
                  <a:pt x="623" y="675"/>
                </a:lnTo>
                <a:lnTo>
                  <a:pt x="623" y="671"/>
                </a:lnTo>
                <a:lnTo>
                  <a:pt x="623" y="667"/>
                </a:lnTo>
                <a:lnTo>
                  <a:pt x="623" y="666"/>
                </a:lnTo>
                <a:lnTo>
                  <a:pt x="623" y="664"/>
                </a:lnTo>
                <a:lnTo>
                  <a:pt x="623" y="662"/>
                </a:lnTo>
                <a:lnTo>
                  <a:pt x="623" y="658"/>
                </a:lnTo>
                <a:lnTo>
                  <a:pt x="623" y="656"/>
                </a:lnTo>
                <a:lnTo>
                  <a:pt x="623" y="652"/>
                </a:lnTo>
                <a:lnTo>
                  <a:pt x="623" y="649"/>
                </a:lnTo>
                <a:lnTo>
                  <a:pt x="621" y="643"/>
                </a:lnTo>
                <a:lnTo>
                  <a:pt x="618" y="639"/>
                </a:lnTo>
                <a:lnTo>
                  <a:pt x="616" y="634"/>
                </a:lnTo>
                <a:lnTo>
                  <a:pt x="612" y="630"/>
                </a:lnTo>
                <a:lnTo>
                  <a:pt x="610" y="628"/>
                </a:lnTo>
                <a:lnTo>
                  <a:pt x="606" y="623"/>
                </a:lnTo>
                <a:lnTo>
                  <a:pt x="601" y="619"/>
                </a:lnTo>
                <a:lnTo>
                  <a:pt x="595" y="615"/>
                </a:lnTo>
                <a:lnTo>
                  <a:pt x="592" y="612"/>
                </a:lnTo>
                <a:lnTo>
                  <a:pt x="586" y="610"/>
                </a:lnTo>
                <a:lnTo>
                  <a:pt x="582" y="608"/>
                </a:lnTo>
                <a:lnTo>
                  <a:pt x="577" y="606"/>
                </a:lnTo>
                <a:lnTo>
                  <a:pt x="573" y="604"/>
                </a:lnTo>
                <a:lnTo>
                  <a:pt x="566" y="602"/>
                </a:lnTo>
                <a:lnTo>
                  <a:pt x="558" y="602"/>
                </a:lnTo>
                <a:lnTo>
                  <a:pt x="551" y="600"/>
                </a:lnTo>
                <a:lnTo>
                  <a:pt x="543" y="600"/>
                </a:lnTo>
                <a:lnTo>
                  <a:pt x="536" y="600"/>
                </a:lnTo>
                <a:lnTo>
                  <a:pt x="526" y="600"/>
                </a:lnTo>
                <a:lnTo>
                  <a:pt x="519" y="600"/>
                </a:lnTo>
                <a:lnTo>
                  <a:pt x="512" y="600"/>
                </a:lnTo>
                <a:lnTo>
                  <a:pt x="510" y="600"/>
                </a:lnTo>
                <a:lnTo>
                  <a:pt x="499" y="600"/>
                </a:lnTo>
                <a:lnTo>
                  <a:pt x="489" y="600"/>
                </a:lnTo>
                <a:lnTo>
                  <a:pt x="480" y="600"/>
                </a:lnTo>
                <a:lnTo>
                  <a:pt x="473" y="602"/>
                </a:lnTo>
                <a:lnTo>
                  <a:pt x="458" y="604"/>
                </a:lnTo>
                <a:lnTo>
                  <a:pt x="443" y="608"/>
                </a:lnTo>
                <a:lnTo>
                  <a:pt x="428" y="610"/>
                </a:lnTo>
                <a:lnTo>
                  <a:pt x="415" y="612"/>
                </a:lnTo>
                <a:lnTo>
                  <a:pt x="387" y="617"/>
                </a:lnTo>
                <a:lnTo>
                  <a:pt x="385" y="617"/>
                </a:lnTo>
                <a:lnTo>
                  <a:pt x="383" y="617"/>
                </a:lnTo>
                <a:lnTo>
                  <a:pt x="381" y="617"/>
                </a:lnTo>
                <a:lnTo>
                  <a:pt x="380" y="617"/>
                </a:lnTo>
                <a:lnTo>
                  <a:pt x="378" y="615"/>
                </a:lnTo>
                <a:lnTo>
                  <a:pt x="378" y="613"/>
                </a:lnTo>
                <a:lnTo>
                  <a:pt x="376" y="606"/>
                </a:lnTo>
                <a:lnTo>
                  <a:pt x="376" y="600"/>
                </a:lnTo>
                <a:lnTo>
                  <a:pt x="376" y="595"/>
                </a:lnTo>
                <a:lnTo>
                  <a:pt x="378" y="589"/>
                </a:lnTo>
                <a:lnTo>
                  <a:pt x="378" y="580"/>
                </a:lnTo>
                <a:lnTo>
                  <a:pt x="380" y="574"/>
                </a:lnTo>
                <a:lnTo>
                  <a:pt x="380" y="571"/>
                </a:lnTo>
                <a:lnTo>
                  <a:pt x="381" y="567"/>
                </a:lnTo>
                <a:lnTo>
                  <a:pt x="381" y="565"/>
                </a:lnTo>
                <a:lnTo>
                  <a:pt x="383" y="563"/>
                </a:lnTo>
                <a:lnTo>
                  <a:pt x="385" y="561"/>
                </a:lnTo>
                <a:lnTo>
                  <a:pt x="387" y="560"/>
                </a:lnTo>
                <a:lnTo>
                  <a:pt x="389" y="558"/>
                </a:lnTo>
                <a:lnTo>
                  <a:pt x="393" y="558"/>
                </a:lnTo>
                <a:lnTo>
                  <a:pt x="396" y="558"/>
                </a:lnTo>
                <a:lnTo>
                  <a:pt x="406" y="556"/>
                </a:lnTo>
                <a:lnTo>
                  <a:pt x="417" y="556"/>
                </a:lnTo>
                <a:lnTo>
                  <a:pt x="437" y="552"/>
                </a:lnTo>
                <a:lnTo>
                  <a:pt x="448" y="550"/>
                </a:lnTo>
                <a:lnTo>
                  <a:pt x="460" y="548"/>
                </a:lnTo>
                <a:lnTo>
                  <a:pt x="461" y="548"/>
                </a:lnTo>
                <a:lnTo>
                  <a:pt x="465" y="548"/>
                </a:lnTo>
                <a:lnTo>
                  <a:pt x="467" y="548"/>
                </a:lnTo>
                <a:lnTo>
                  <a:pt x="469" y="548"/>
                </a:lnTo>
                <a:lnTo>
                  <a:pt x="471" y="547"/>
                </a:lnTo>
                <a:lnTo>
                  <a:pt x="473" y="547"/>
                </a:lnTo>
                <a:lnTo>
                  <a:pt x="473" y="545"/>
                </a:lnTo>
                <a:lnTo>
                  <a:pt x="474" y="543"/>
                </a:lnTo>
                <a:lnTo>
                  <a:pt x="474" y="541"/>
                </a:lnTo>
                <a:lnTo>
                  <a:pt x="474" y="535"/>
                </a:lnTo>
                <a:lnTo>
                  <a:pt x="474" y="534"/>
                </a:lnTo>
                <a:lnTo>
                  <a:pt x="474" y="532"/>
                </a:lnTo>
                <a:lnTo>
                  <a:pt x="474" y="528"/>
                </a:lnTo>
                <a:lnTo>
                  <a:pt x="473" y="526"/>
                </a:lnTo>
                <a:lnTo>
                  <a:pt x="473" y="524"/>
                </a:lnTo>
                <a:lnTo>
                  <a:pt x="473" y="522"/>
                </a:lnTo>
                <a:lnTo>
                  <a:pt x="473" y="519"/>
                </a:lnTo>
                <a:lnTo>
                  <a:pt x="471" y="515"/>
                </a:lnTo>
                <a:lnTo>
                  <a:pt x="471" y="513"/>
                </a:lnTo>
                <a:lnTo>
                  <a:pt x="471" y="511"/>
                </a:lnTo>
                <a:lnTo>
                  <a:pt x="469" y="509"/>
                </a:lnTo>
                <a:lnTo>
                  <a:pt x="467" y="507"/>
                </a:lnTo>
                <a:lnTo>
                  <a:pt x="465" y="506"/>
                </a:lnTo>
                <a:lnTo>
                  <a:pt x="461" y="504"/>
                </a:lnTo>
                <a:lnTo>
                  <a:pt x="460" y="502"/>
                </a:lnTo>
                <a:lnTo>
                  <a:pt x="454" y="502"/>
                </a:lnTo>
                <a:lnTo>
                  <a:pt x="450" y="500"/>
                </a:lnTo>
                <a:lnTo>
                  <a:pt x="445" y="498"/>
                </a:lnTo>
                <a:lnTo>
                  <a:pt x="439" y="498"/>
                </a:lnTo>
                <a:lnTo>
                  <a:pt x="433" y="496"/>
                </a:lnTo>
                <a:lnTo>
                  <a:pt x="430" y="496"/>
                </a:lnTo>
                <a:lnTo>
                  <a:pt x="424" y="496"/>
                </a:lnTo>
                <a:lnTo>
                  <a:pt x="419" y="496"/>
                </a:lnTo>
                <a:lnTo>
                  <a:pt x="413" y="496"/>
                </a:lnTo>
                <a:lnTo>
                  <a:pt x="407" y="498"/>
                </a:lnTo>
                <a:lnTo>
                  <a:pt x="404" y="498"/>
                </a:lnTo>
                <a:lnTo>
                  <a:pt x="400" y="498"/>
                </a:lnTo>
                <a:lnTo>
                  <a:pt x="398" y="498"/>
                </a:lnTo>
                <a:lnTo>
                  <a:pt x="394" y="496"/>
                </a:lnTo>
                <a:lnTo>
                  <a:pt x="393" y="496"/>
                </a:lnTo>
                <a:lnTo>
                  <a:pt x="391" y="494"/>
                </a:lnTo>
                <a:lnTo>
                  <a:pt x="391" y="493"/>
                </a:lnTo>
                <a:lnTo>
                  <a:pt x="389" y="493"/>
                </a:lnTo>
                <a:lnTo>
                  <a:pt x="387" y="489"/>
                </a:lnTo>
                <a:lnTo>
                  <a:pt x="387" y="487"/>
                </a:lnTo>
                <a:lnTo>
                  <a:pt x="387" y="483"/>
                </a:lnTo>
                <a:lnTo>
                  <a:pt x="385" y="481"/>
                </a:lnTo>
                <a:lnTo>
                  <a:pt x="385" y="478"/>
                </a:lnTo>
                <a:lnTo>
                  <a:pt x="385" y="476"/>
                </a:lnTo>
                <a:lnTo>
                  <a:pt x="385" y="472"/>
                </a:lnTo>
                <a:lnTo>
                  <a:pt x="385" y="468"/>
                </a:lnTo>
                <a:lnTo>
                  <a:pt x="385" y="465"/>
                </a:lnTo>
                <a:lnTo>
                  <a:pt x="385" y="463"/>
                </a:lnTo>
                <a:lnTo>
                  <a:pt x="385" y="459"/>
                </a:lnTo>
                <a:lnTo>
                  <a:pt x="385" y="457"/>
                </a:lnTo>
                <a:lnTo>
                  <a:pt x="387" y="454"/>
                </a:lnTo>
                <a:lnTo>
                  <a:pt x="389" y="452"/>
                </a:lnTo>
                <a:lnTo>
                  <a:pt x="391" y="452"/>
                </a:lnTo>
                <a:lnTo>
                  <a:pt x="393" y="450"/>
                </a:lnTo>
                <a:lnTo>
                  <a:pt x="394" y="450"/>
                </a:lnTo>
                <a:lnTo>
                  <a:pt x="398" y="450"/>
                </a:lnTo>
                <a:lnTo>
                  <a:pt x="400" y="448"/>
                </a:lnTo>
                <a:lnTo>
                  <a:pt x="404" y="448"/>
                </a:lnTo>
                <a:lnTo>
                  <a:pt x="407" y="446"/>
                </a:lnTo>
                <a:lnTo>
                  <a:pt x="411" y="446"/>
                </a:lnTo>
                <a:lnTo>
                  <a:pt x="413" y="446"/>
                </a:lnTo>
                <a:lnTo>
                  <a:pt x="415" y="448"/>
                </a:lnTo>
                <a:lnTo>
                  <a:pt x="417" y="448"/>
                </a:lnTo>
                <a:lnTo>
                  <a:pt x="419" y="448"/>
                </a:lnTo>
                <a:lnTo>
                  <a:pt x="420" y="450"/>
                </a:lnTo>
                <a:lnTo>
                  <a:pt x="422" y="452"/>
                </a:lnTo>
                <a:lnTo>
                  <a:pt x="424" y="452"/>
                </a:lnTo>
                <a:lnTo>
                  <a:pt x="424" y="454"/>
                </a:lnTo>
                <a:lnTo>
                  <a:pt x="426" y="455"/>
                </a:lnTo>
                <a:lnTo>
                  <a:pt x="430" y="461"/>
                </a:lnTo>
                <a:lnTo>
                  <a:pt x="430" y="463"/>
                </a:lnTo>
                <a:lnTo>
                  <a:pt x="432" y="467"/>
                </a:lnTo>
                <a:lnTo>
                  <a:pt x="435" y="470"/>
                </a:lnTo>
                <a:lnTo>
                  <a:pt x="437" y="474"/>
                </a:lnTo>
                <a:lnTo>
                  <a:pt x="439" y="476"/>
                </a:lnTo>
                <a:lnTo>
                  <a:pt x="443" y="478"/>
                </a:lnTo>
                <a:lnTo>
                  <a:pt x="447" y="481"/>
                </a:lnTo>
                <a:lnTo>
                  <a:pt x="450" y="483"/>
                </a:lnTo>
                <a:lnTo>
                  <a:pt x="456" y="481"/>
                </a:lnTo>
                <a:lnTo>
                  <a:pt x="458" y="480"/>
                </a:lnTo>
                <a:lnTo>
                  <a:pt x="460" y="478"/>
                </a:lnTo>
                <a:lnTo>
                  <a:pt x="465" y="476"/>
                </a:lnTo>
                <a:lnTo>
                  <a:pt x="467" y="474"/>
                </a:lnTo>
                <a:lnTo>
                  <a:pt x="469" y="474"/>
                </a:lnTo>
                <a:lnTo>
                  <a:pt x="469" y="472"/>
                </a:lnTo>
                <a:lnTo>
                  <a:pt x="474" y="468"/>
                </a:lnTo>
                <a:lnTo>
                  <a:pt x="484" y="461"/>
                </a:lnTo>
                <a:lnTo>
                  <a:pt x="487" y="455"/>
                </a:lnTo>
                <a:lnTo>
                  <a:pt x="489" y="454"/>
                </a:lnTo>
                <a:lnTo>
                  <a:pt x="491" y="454"/>
                </a:lnTo>
                <a:lnTo>
                  <a:pt x="493" y="452"/>
                </a:lnTo>
                <a:lnTo>
                  <a:pt x="500" y="444"/>
                </a:lnTo>
                <a:lnTo>
                  <a:pt x="510" y="435"/>
                </a:lnTo>
                <a:lnTo>
                  <a:pt x="517" y="426"/>
                </a:lnTo>
                <a:lnTo>
                  <a:pt x="521" y="422"/>
                </a:lnTo>
                <a:lnTo>
                  <a:pt x="521" y="420"/>
                </a:lnTo>
                <a:lnTo>
                  <a:pt x="523" y="420"/>
                </a:lnTo>
                <a:lnTo>
                  <a:pt x="525" y="416"/>
                </a:lnTo>
                <a:lnTo>
                  <a:pt x="532" y="409"/>
                </a:lnTo>
                <a:lnTo>
                  <a:pt x="539" y="400"/>
                </a:lnTo>
                <a:lnTo>
                  <a:pt x="541" y="394"/>
                </a:lnTo>
                <a:lnTo>
                  <a:pt x="543" y="392"/>
                </a:lnTo>
                <a:lnTo>
                  <a:pt x="547" y="389"/>
                </a:lnTo>
                <a:lnTo>
                  <a:pt x="549" y="385"/>
                </a:lnTo>
                <a:lnTo>
                  <a:pt x="554" y="376"/>
                </a:lnTo>
                <a:lnTo>
                  <a:pt x="558" y="368"/>
                </a:lnTo>
                <a:lnTo>
                  <a:pt x="562" y="361"/>
                </a:lnTo>
                <a:lnTo>
                  <a:pt x="567" y="351"/>
                </a:lnTo>
                <a:lnTo>
                  <a:pt x="571" y="344"/>
                </a:lnTo>
                <a:lnTo>
                  <a:pt x="575" y="335"/>
                </a:lnTo>
                <a:lnTo>
                  <a:pt x="577" y="327"/>
                </a:lnTo>
                <a:lnTo>
                  <a:pt x="579" y="322"/>
                </a:lnTo>
                <a:lnTo>
                  <a:pt x="580" y="314"/>
                </a:lnTo>
                <a:lnTo>
                  <a:pt x="580" y="307"/>
                </a:lnTo>
                <a:lnTo>
                  <a:pt x="580" y="299"/>
                </a:lnTo>
                <a:lnTo>
                  <a:pt x="580" y="297"/>
                </a:lnTo>
                <a:lnTo>
                  <a:pt x="580" y="296"/>
                </a:lnTo>
                <a:lnTo>
                  <a:pt x="580" y="294"/>
                </a:lnTo>
                <a:lnTo>
                  <a:pt x="579" y="286"/>
                </a:lnTo>
                <a:lnTo>
                  <a:pt x="577" y="279"/>
                </a:lnTo>
                <a:lnTo>
                  <a:pt x="571" y="270"/>
                </a:lnTo>
                <a:lnTo>
                  <a:pt x="567" y="266"/>
                </a:lnTo>
                <a:lnTo>
                  <a:pt x="562" y="260"/>
                </a:lnTo>
                <a:lnTo>
                  <a:pt x="558" y="257"/>
                </a:lnTo>
                <a:lnTo>
                  <a:pt x="554" y="253"/>
                </a:lnTo>
                <a:lnTo>
                  <a:pt x="549" y="249"/>
                </a:lnTo>
                <a:lnTo>
                  <a:pt x="543" y="247"/>
                </a:lnTo>
                <a:lnTo>
                  <a:pt x="538" y="244"/>
                </a:lnTo>
                <a:lnTo>
                  <a:pt x="532" y="242"/>
                </a:lnTo>
                <a:lnTo>
                  <a:pt x="525" y="240"/>
                </a:lnTo>
                <a:lnTo>
                  <a:pt x="519" y="238"/>
                </a:lnTo>
                <a:lnTo>
                  <a:pt x="512" y="236"/>
                </a:lnTo>
                <a:lnTo>
                  <a:pt x="504" y="236"/>
                </a:lnTo>
                <a:lnTo>
                  <a:pt x="497" y="236"/>
                </a:lnTo>
                <a:lnTo>
                  <a:pt x="489" y="234"/>
                </a:lnTo>
                <a:lnTo>
                  <a:pt x="480" y="236"/>
                </a:lnTo>
                <a:lnTo>
                  <a:pt x="473" y="236"/>
                </a:lnTo>
                <a:lnTo>
                  <a:pt x="469" y="236"/>
                </a:lnTo>
                <a:lnTo>
                  <a:pt x="465" y="236"/>
                </a:lnTo>
                <a:lnTo>
                  <a:pt x="448" y="238"/>
                </a:lnTo>
                <a:lnTo>
                  <a:pt x="433" y="238"/>
                </a:lnTo>
                <a:lnTo>
                  <a:pt x="419" y="240"/>
                </a:lnTo>
                <a:lnTo>
                  <a:pt x="404" y="244"/>
                </a:lnTo>
                <a:lnTo>
                  <a:pt x="402" y="244"/>
                </a:lnTo>
                <a:lnTo>
                  <a:pt x="400" y="242"/>
                </a:lnTo>
                <a:lnTo>
                  <a:pt x="398" y="242"/>
                </a:lnTo>
                <a:lnTo>
                  <a:pt x="396" y="240"/>
                </a:lnTo>
                <a:lnTo>
                  <a:pt x="394" y="240"/>
                </a:lnTo>
                <a:lnTo>
                  <a:pt x="393" y="238"/>
                </a:lnTo>
                <a:lnTo>
                  <a:pt x="391" y="238"/>
                </a:lnTo>
                <a:lnTo>
                  <a:pt x="389" y="234"/>
                </a:lnTo>
                <a:lnTo>
                  <a:pt x="389" y="232"/>
                </a:lnTo>
                <a:lnTo>
                  <a:pt x="389" y="231"/>
                </a:lnTo>
                <a:lnTo>
                  <a:pt x="387" y="229"/>
                </a:lnTo>
                <a:lnTo>
                  <a:pt x="387" y="227"/>
                </a:lnTo>
                <a:lnTo>
                  <a:pt x="387" y="223"/>
                </a:lnTo>
                <a:lnTo>
                  <a:pt x="389" y="221"/>
                </a:lnTo>
                <a:lnTo>
                  <a:pt x="389" y="217"/>
                </a:lnTo>
                <a:lnTo>
                  <a:pt x="394" y="210"/>
                </a:lnTo>
                <a:lnTo>
                  <a:pt x="400" y="201"/>
                </a:lnTo>
                <a:lnTo>
                  <a:pt x="402" y="199"/>
                </a:lnTo>
                <a:lnTo>
                  <a:pt x="415" y="197"/>
                </a:lnTo>
                <a:lnTo>
                  <a:pt x="424" y="195"/>
                </a:lnTo>
                <a:lnTo>
                  <a:pt x="435" y="193"/>
                </a:lnTo>
                <a:lnTo>
                  <a:pt x="445" y="193"/>
                </a:lnTo>
                <a:lnTo>
                  <a:pt x="456" y="191"/>
                </a:lnTo>
                <a:lnTo>
                  <a:pt x="460" y="191"/>
                </a:lnTo>
                <a:lnTo>
                  <a:pt x="474" y="191"/>
                </a:lnTo>
                <a:lnTo>
                  <a:pt x="491" y="191"/>
                </a:lnTo>
                <a:lnTo>
                  <a:pt x="506" y="191"/>
                </a:lnTo>
                <a:lnTo>
                  <a:pt x="523" y="193"/>
                </a:lnTo>
                <a:lnTo>
                  <a:pt x="528" y="193"/>
                </a:lnTo>
                <a:lnTo>
                  <a:pt x="530" y="193"/>
                </a:lnTo>
                <a:lnTo>
                  <a:pt x="534" y="193"/>
                </a:lnTo>
                <a:lnTo>
                  <a:pt x="551" y="193"/>
                </a:lnTo>
                <a:lnTo>
                  <a:pt x="566" y="195"/>
                </a:lnTo>
                <a:lnTo>
                  <a:pt x="582" y="195"/>
                </a:lnTo>
                <a:lnTo>
                  <a:pt x="597" y="197"/>
                </a:lnTo>
                <a:lnTo>
                  <a:pt x="612" y="199"/>
                </a:lnTo>
                <a:lnTo>
                  <a:pt x="619" y="199"/>
                </a:lnTo>
                <a:lnTo>
                  <a:pt x="627" y="199"/>
                </a:lnTo>
                <a:lnTo>
                  <a:pt x="644" y="199"/>
                </a:lnTo>
                <a:lnTo>
                  <a:pt x="649" y="199"/>
                </a:lnTo>
                <a:lnTo>
                  <a:pt x="659" y="197"/>
                </a:lnTo>
                <a:lnTo>
                  <a:pt x="660" y="197"/>
                </a:lnTo>
                <a:lnTo>
                  <a:pt x="660" y="195"/>
                </a:lnTo>
                <a:lnTo>
                  <a:pt x="662" y="195"/>
                </a:lnTo>
                <a:lnTo>
                  <a:pt x="666" y="191"/>
                </a:lnTo>
                <a:lnTo>
                  <a:pt x="666" y="190"/>
                </a:lnTo>
                <a:lnTo>
                  <a:pt x="668" y="190"/>
                </a:lnTo>
                <a:lnTo>
                  <a:pt x="668" y="188"/>
                </a:lnTo>
                <a:lnTo>
                  <a:pt x="670" y="188"/>
                </a:lnTo>
                <a:lnTo>
                  <a:pt x="670" y="186"/>
                </a:lnTo>
                <a:lnTo>
                  <a:pt x="672" y="180"/>
                </a:lnTo>
                <a:lnTo>
                  <a:pt x="673" y="178"/>
                </a:lnTo>
                <a:lnTo>
                  <a:pt x="673" y="177"/>
                </a:lnTo>
                <a:lnTo>
                  <a:pt x="673" y="175"/>
                </a:lnTo>
                <a:lnTo>
                  <a:pt x="673" y="173"/>
                </a:lnTo>
                <a:lnTo>
                  <a:pt x="675" y="173"/>
                </a:lnTo>
                <a:lnTo>
                  <a:pt x="675" y="171"/>
                </a:lnTo>
                <a:lnTo>
                  <a:pt x="675" y="169"/>
                </a:lnTo>
                <a:lnTo>
                  <a:pt x="675" y="167"/>
                </a:lnTo>
                <a:lnTo>
                  <a:pt x="675" y="162"/>
                </a:lnTo>
                <a:lnTo>
                  <a:pt x="675" y="158"/>
                </a:lnTo>
                <a:lnTo>
                  <a:pt x="673" y="156"/>
                </a:lnTo>
                <a:lnTo>
                  <a:pt x="673" y="154"/>
                </a:lnTo>
                <a:lnTo>
                  <a:pt x="670" y="151"/>
                </a:lnTo>
                <a:lnTo>
                  <a:pt x="668" y="151"/>
                </a:lnTo>
                <a:lnTo>
                  <a:pt x="666" y="149"/>
                </a:lnTo>
                <a:lnTo>
                  <a:pt x="662" y="147"/>
                </a:lnTo>
                <a:lnTo>
                  <a:pt x="659" y="147"/>
                </a:lnTo>
                <a:lnTo>
                  <a:pt x="642" y="143"/>
                </a:lnTo>
                <a:lnTo>
                  <a:pt x="627" y="139"/>
                </a:lnTo>
                <a:lnTo>
                  <a:pt x="612" y="138"/>
                </a:lnTo>
                <a:lnTo>
                  <a:pt x="597" y="136"/>
                </a:lnTo>
                <a:lnTo>
                  <a:pt x="590" y="134"/>
                </a:lnTo>
                <a:lnTo>
                  <a:pt x="582" y="134"/>
                </a:lnTo>
                <a:lnTo>
                  <a:pt x="567" y="134"/>
                </a:lnTo>
                <a:lnTo>
                  <a:pt x="553" y="134"/>
                </a:lnTo>
                <a:lnTo>
                  <a:pt x="538" y="136"/>
                </a:lnTo>
                <a:lnTo>
                  <a:pt x="523" y="136"/>
                </a:lnTo>
                <a:lnTo>
                  <a:pt x="508" y="139"/>
                </a:lnTo>
                <a:lnTo>
                  <a:pt x="504" y="139"/>
                </a:lnTo>
                <a:lnTo>
                  <a:pt x="489" y="139"/>
                </a:lnTo>
                <a:lnTo>
                  <a:pt x="473" y="139"/>
                </a:lnTo>
                <a:lnTo>
                  <a:pt x="456" y="139"/>
                </a:lnTo>
                <a:lnTo>
                  <a:pt x="441" y="141"/>
                </a:lnTo>
                <a:lnTo>
                  <a:pt x="437" y="141"/>
                </a:lnTo>
                <a:lnTo>
                  <a:pt x="433" y="143"/>
                </a:lnTo>
                <a:lnTo>
                  <a:pt x="428" y="143"/>
                </a:lnTo>
                <a:lnTo>
                  <a:pt x="424" y="143"/>
                </a:lnTo>
                <a:lnTo>
                  <a:pt x="422" y="143"/>
                </a:lnTo>
                <a:lnTo>
                  <a:pt x="419" y="143"/>
                </a:lnTo>
                <a:lnTo>
                  <a:pt x="415" y="141"/>
                </a:lnTo>
                <a:lnTo>
                  <a:pt x="413" y="141"/>
                </a:lnTo>
                <a:lnTo>
                  <a:pt x="411" y="141"/>
                </a:lnTo>
                <a:lnTo>
                  <a:pt x="407" y="138"/>
                </a:lnTo>
                <a:lnTo>
                  <a:pt x="404" y="132"/>
                </a:lnTo>
                <a:lnTo>
                  <a:pt x="398" y="128"/>
                </a:lnTo>
                <a:lnTo>
                  <a:pt x="396" y="123"/>
                </a:lnTo>
                <a:lnTo>
                  <a:pt x="389" y="112"/>
                </a:lnTo>
                <a:lnTo>
                  <a:pt x="385" y="106"/>
                </a:lnTo>
                <a:lnTo>
                  <a:pt x="383" y="102"/>
                </a:lnTo>
                <a:lnTo>
                  <a:pt x="391" y="99"/>
                </a:lnTo>
                <a:lnTo>
                  <a:pt x="398" y="97"/>
                </a:lnTo>
                <a:lnTo>
                  <a:pt x="407" y="95"/>
                </a:lnTo>
                <a:lnTo>
                  <a:pt x="417" y="93"/>
                </a:lnTo>
                <a:lnTo>
                  <a:pt x="433" y="91"/>
                </a:lnTo>
                <a:lnTo>
                  <a:pt x="452" y="89"/>
                </a:lnTo>
                <a:lnTo>
                  <a:pt x="454" y="89"/>
                </a:lnTo>
                <a:lnTo>
                  <a:pt x="456" y="89"/>
                </a:lnTo>
                <a:lnTo>
                  <a:pt x="458" y="87"/>
                </a:lnTo>
                <a:lnTo>
                  <a:pt x="460" y="87"/>
                </a:lnTo>
                <a:lnTo>
                  <a:pt x="461" y="87"/>
                </a:lnTo>
                <a:lnTo>
                  <a:pt x="465" y="87"/>
                </a:lnTo>
                <a:lnTo>
                  <a:pt x="467" y="86"/>
                </a:lnTo>
                <a:lnTo>
                  <a:pt x="471" y="84"/>
                </a:lnTo>
                <a:lnTo>
                  <a:pt x="473" y="82"/>
                </a:lnTo>
                <a:lnTo>
                  <a:pt x="474" y="82"/>
                </a:lnTo>
                <a:lnTo>
                  <a:pt x="476" y="72"/>
                </a:lnTo>
                <a:lnTo>
                  <a:pt x="478" y="65"/>
                </a:lnTo>
                <a:lnTo>
                  <a:pt x="478" y="58"/>
                </a:lnTo>
                <a:lnTo>
                  <a:pt x="478" y="50"/>
                </a:lnTo>
                <a:lnTo>
                  <a:pt x="478" y="45"/>
                </a:lnTo>
                <a:lnTo>
                  <a:pt x="476" y="39"/>
                </a:lnTo>
                <a:lnTo>
                  <a:pt x="474" y="35"/>
                </a:lnTo>
                <a:lnTo>
                  <a:pt x="474" y="33"/>
                </a:lnTo>
                <a:lnTo>
                  <a:pt x="471" y="28"/>
                </a:lnTo>
                <a:lnTo>
                  <a:pt x="467" y="22"/>
                </a:lnTo>
                <a:lnTo>
                  <a:pt x="463" y="20"/>
                </a:lnTo>
                <a:lnTo>
                  <a:pt x="460" y="17"/>
                </a:lnTo>
                <a:lnTo>
                  <a:pt x="454" y="15"/>
                </a:lnTo>
                <a:lnTo>
                  <a:pt x="448" y="13"/>
                </a:lnTo>
                <a:lnTo>
                  <a:pt x="443" y="11"/>
                </a:lnTo>
                <a:lnTo>
                  <a:pt x="437" y="11"/>
                </a:lnTo>
                <a:lnTo>
                  <a:pt x="432" y="11"/>
                </a:lnTo>
                <a:lnTo>
                  <a:pt x="426" y="13"/>
                </a:lnTo>
                <a:lnTo>
                  <a:pt x="413" y="15"/>
                </a:lnTo>
                <a:lnTo>
                  <a:pt x="402" y="19"/>
                </a:lnTo>
                <a:lnTo>
                  <a:pt x="391" y="22"/>
                </a:lnTo>
                <a:lnTo>
                  <a:pt x="380" y="24"/>
                </a:lnTo>
                <a:lnTo>
                  <a:pt x="368" y="30"/>
                </a:lnTo>
                <a:lnTo>
                  <a:pt x="344" y="39"/>
                </a:lnTo>
                <a:lnTo>
                  <a:pt x="320" y="48"/>
                </a:lnTo>
                <a:lnTo>
                  <a:pt x="298" y="59"/>
                </a:lnTo>
                <a:lnTo>
                  <a:pt x="277" y="71"/>
                </a:lnTo>
                <a:lnTo>
                  <a:pt x="270" y="74"/>
                </a:lnTo>
                <a:lnTo>
                  <a:pt x="262" y="76"/>
                </a:lnTo>
                <a:lnTo>
                  <a:pt x="257" y="80"/>
                </a:lnTo>
                <a:lnTo>
                  <a:pt x="249" y="82"/>
                </a:lnTo>
                <a:lnTo>
                  <a:pt x="242" y="86"/>
                </a:lnTo>
                <a:close/>
                <a:moveTo>
                  <a:pt x="430" y="271"/>
                </a:moveTo>
                <a:lnTo>
                  <a:pt x="441" y="271"/>
                </a:lnTo>
                <a:lnTo>
                  <a:pt x="450" y="270"/>
                </a:lnTo>
                <a:lnTo>
                  <a:pt x="461" y="271"/>
                </a:lnTo>
                <a:lnTo>
                  <a:pt x="473" y="271"/>
                </a:lnTo>
                <a:lnTo>
                  <a:pt x="482" y="271"/>
                </a:lnTo>
                <a:lnTo>
                  <a:pt x="486" y="271"/>
                </a:lnTo>
                <a:lnTo>
                  <a:pt x="491" y="271"/>
                </a:lnTo>
                <a:lnTo>
                  <a:pt x="493" y="271"/>
                </a:lnTo>
                <a:lnTo>
                  <a:pt x="495" y="273"/>
                </a:lnTo>
                <a:lnTo>
                  <a:pt x="497" y="273"/>
                </a:lnTo>
                <a:lnTo>
                  <a:pt x="499" y="275"/>
                </a:lnTo>
                <a:lnTo>
                  <a:pt x="500" y="275"/>
                </a:lnTo>
                <a:lnTo>
                  <a:pt x="500" y="277"/>
                </a:lnTo>
                <a:lnTo>
                  <a:pt x="502" y="279"/>
                </a:lnTo>
                <a:lnTo>
                  <a:pt x="502" y="281"/>
                </a:lnTo>
                <a:lnTo>
                  <a:pt x="504" y="286"/>
                </a:lnTo>
                <a:lnTo>
                  <a:pt x="506" y="292"/>
                </a:lnTo>
                <a:lnTo>
                  <a:pt x="508" y="299"/>
                </a:lnTo>
                <a:lnTo>
                  <a:pt x="510" y="305"/>
                </a:lnTo>
                <a:lnTo>
                  <a:pt x="510" y="310"/>
                </a:lnTo>
                <a:lnTo>
                  <a:pt x="510" y="314"/>
                </a:lnTo>
                <a:lnTo>
                  <a:pt x="510" y="320"/>
                </a:lnTo>
                <a:lnTo>
                  <a:pt x="510" y="323"/>
                </a:lnTo>
                <a:lnTo>
                  <a:pt x="508" y="327"/>
                </a:lnTo>
                <a:lnTo>
                  <a:pt x="506" y="331"/>
                </a:lnTo>
                <a:lnTo>
                  <a:pt x="504" y="335"/>
                </a:lnTo>
                <a:lnTo>
                  <a:pt x="502" y="338"/>
                </a:lnTo>
                <a:lnTo>
                  <a:pt x="497" y="346"/>
                </a:lnTo>
                <a:lnTo>
                  <a:pt x="491" y="353"/>
                </a:lnTo>
                <a:lnTo>
                  <a:pt x="487" y="357"/>
                </a:lnTo>
                <a:lnTo>
                  <a:pt x="486" y="361"/>
                </a:lnTo>
                <a:lnTo>
                  <a:pt x="478" y="370"/>
                </a:lnTo>
                <a:lnTo>
                  <a:pt x="474" y="376"/>
                </a:lnTo>
                <a:lnTo>
                  <a:pt x="469" y="381"/>
                </a:lnTo>
                <a:lnTo>
                  <a:pt x="463" y="390"/>
                </a:lnTo>
                <a:lnTo>
                  <a:pt x="458" y="398"/>
                </a:lnTo>
                <a:lnTo>
                  <a:pt x="458" y="400"/>
                </a:lnTo>
                <a:lnTo>
                  <a:pt x="456" y="402"/>
                </a:lnTo>
                <a:lnTo>
                  <a:pt x="452" y="400"/>
                </a:lnTo>
                <a:lnTo>
                  <a:pt x="448" y="400"/>
                </a:lnTo>
                <a:lnTo>
                  <a:pt x="443" y="398"/>
                </a:lnTo>
                <a:lnTo>
                  <a:pt x="439" y="396"/>
                </a:lnTo>
                <a:lnTo>
                  <a:pt x="433" y="396"/>
                </a:lnTo>
                <a:lnTo>
                  <a:pt x="428" y="394"/>
                </a:lnTo>
                <a:lnTo>
                  <a:pt x="422" y="394"/>
                </a:lnTo>
                <a:lnTo>
                  <a:pt x="417" y="394"/>
                </a:lnTo>
                <a:lnTo>
                  <a:pt x="415" y="394"/>
                </a:lnTo>
                <a:lnTo>
                  <a:pt x="411" y="394"/>
                </a:lnTo>
                <a:lnTo>
                  <a:pt x="409" y="394"/>
                </a:lnTo>
                <a:lnTo>
                  <a:pt x="406" y="394"/>
                </a:lnTo>
                <a:lnTo>
                  <a:pt x="404" y="394"/>
                </a:lnTo>
                <a:lnTo>
                  <a:pt x="398" y="394"/>
                </a:lnTo>
                <a:lnTo>
                  <a:pt x="396" y="394"/>
                </a:lnTo>
                <a:lnTo>
                  <a:pt x="394" y="392"/>
                </a:lnTo>
                <a:lnTo>
                  <a:pt x="393" y="390"/>
                </a:lnTo>
                <a:lnTo>
                  <a:pt x="391" y="390"/>
                </a:lnTo>
                <a:lnTo>
                  <a:pt x="389" y="389"/>
                </a:lnTo>
                <a:lnTo>
                  <a:pt x="389" y="387"/>
                </a:lnTo>
                <a:lnTo>
                  <a:pt x="387" y="383"/>
                </a:lnTo>
                <a:lnTo>
                  <a:pt x="387" y="379"/>
                </a:lnTo>
                <a:lnTo>
                  <a:pt x="387" y="377"/>
                </a:lnTo>
                <a:lnTo>
                  <a:pt x="391" y="372"/>
                </a:lnTo>
                <a:lnTo>
                  <a:pt x="398" y="368"/>
                </a:lnTo>
                <a:lnTo>
                  <a:pt x="404" y="364"/>
                </a:lnTo>
                <a:lnTo>
                  <a:pt x="411" y="361"/>
                </a:lnTo>
                <a:lnTo>
                  <a:pt x="419" y="359"/>
                </a:lnTo>
                <a:lnTo>
                  <a:pt x="426" y="357"/>
                </a:lnTo>
                <a:lnTo>
                  <a:pt x="435" y="357"/>
                </a:lnTo>
                <a:lnTo>
                  <a:pt x="441" y="357"/>
                </a:lnTo>
                <a:lnTo>
                  <a:pt x="447" y="357"/>
                </a:lnTo>
                <a:lnTo>
                  <a:pt x="448" y="357"/>
                </a:lnTo>
                <a:lnTo>
                  <a:pt x="448" y="355"/>
                </a:lnTo>
                <a:lnTo>
                  <a:pt x="450" y="355"/>
                </a:lnTo>
                <a:lnTo>
                  <a:pt x="450" y="353"/>
                </a:lnTo>
                <a:lnTo>
                  <a:pt x="452" y="353"/>
                </a:lnTo>
                <a:lnTo>
                  <a:pt x="452" y="351"/>
                </a:lnTo>
                <a:lnTo>
                  <a:pt x="452" y="349"/>
                </a:lnTo>
                <a:lnTo>
                  <a:pt x="452" y="348"/>
                </a:lnTo>
                <a:lnTo>
                  <a:pt x="452" y="346"/>
                </a:lnTo>
                <a:lnTo>
                  <a:pt x="452" y="344"/>
                </a:lnTo>
                <a:lnTo>
                  <a:pt x="452" y="342"/>
                </a:lnTo>
                <a:lnTo>
                  <a:pt x="452" y="340"/>
                </a:lnTo>
                <a:lnTo>
                  <a:pt x="452" y="336"/>
                </a:lnTo>
                <a:lnTo>
                  <a:pt x="450" y="331"/>
                </a:lnTo>
                <a:lnTo>
                  <a:pt x="450" y="325"/>
                </a:lnTo>
                <a:lnTo>
                  <a:pt x="447" y="322"/>
                </a:lnTo>
                <a:lnTo>
                  <a:pt x="447" y="318"/>
                </a:lnTo>
                <a:lnTo>
                  <a:pt x="445" y="316"/>
                </a:lnTo>
                <a:lnTo>
                  <a:pt x="443" y="314"/>
                </a:lnTo>
                <a:lnTo>
                  <a:pt x="441" y="312"/>
                </a:lnTo>
                <a:lnTo>
                  <a:pt x="439" y="310"/>
                </a:lnTo>
                <a:lnTo>
                  <a:pt x="437" y="310"/>
                </a:lnTo>
                <a:lnTo>
                  <a:pt x="435" y="309"/>
                </a:lnTo>
                <a:lnTo>
                  <a:pt x="433" y="307"/>
                </a:lnTo>
                <a:lnTo>
                  <a:pt x="428" y="305"/>
                </a:lnTo>
                <a:lnTo>
                  <a:pt x="422" y="303"/>
                </a:lnTo>
                <a:lnTo>
                  <a:pt x="417" y="303"/>
                </a:lnTo>
                <a:lnTo>
                  <a:pt x="404" y="299"/>
                </a:lnTo>
                <a:lnTo>
                  <a:pt x="402" y="299"/>
                </a:lnTo>
                <a:lnTo>
                  <a:pt x="400" y="297"/>
                </a:lnTo>
                <a:lnTo>
                  <a:pt x="394" y="296"/>
                </a:lnTo>
                <a:lnTo>
                  <a:pt x="393" y="296"/>
                </a:lnTo>
                <a:lnTo>
                  <a:pt x="393" y="294"/>
                </a:lnTo>
                <a:lnTo>
                  <a:pt x="391" y="294"/>
                </a:lnTo>
                <a:lnTo>
                  <a:pt x="391" y="292"/>
                </a:lnTo>
                <a:lnTo>
                  <a:pt x="391" y="290"/>
                </a:lnTo>
                <a:lnTo>
                  <a:pt x="391" y="284"/>
                </a:lnTo>
                <a:lnTo>
                  <a:pt x="391" y="283"/>
                </a:lnTo>
                <a:lnTo>
                  <a:pt x="391" y="281"/>
                </a:lnTo>
                <a:lnTo>
                  <a:pt x="391" y="277"/>
                </a:lnTo>
                <a:lnTo>
                  <a:pt x="393" y="275"/>
                </a:lnTo>
                <a:lnTo>
                  <a:pt x="393" y="273"/>
                </a:lnTo>
                <a:lnTo>
                  <a:pt x="394" y="273"/>
                </a:lnTo>
                <a:lnTo>
                  <a:pt x="394" y="271"/>
                </a:lnTo>
                <a:lnTo>
                  <a:pt x="398" y="270"/>
                </a:lnTo>
                <a:lnTo>
                  <a:pt x="400" y="270"/>
                </a:lnTo>
                <a:lnTo>
                  <a:pt x="402" y="270"/>
                </a:lnTo>
                <a:lnTo>
                  <a:pt x="406" y="270"/>
                </a:lnTo>
                <a:lnTo>
                  <a:pt x="407" y="270"/>
                </a:lnTo>
                <a:lnTo>
                  <a:pt x="411" y="270"/>
                </a:lnTo>
                <a:lnTo>
                  <a:pt x="417" y="271"/>
                </a:lnTo>
                <a:lnTo>
                  <a:pt x="420" y="271"/>
                </a:lnTo>
                <a:lnTo>
                  <a:pt x="426" y="271"/>
                </a:lnTo>
                <a:lnTo>
                  <a:pt x="430" y="271"/>
                </a:lnTo>
                <a:close/>
                <a:moveTo>
                  <a:pt x="279" y="290"/>
                </a:moveTo>
                <a:lnTo>
                  <a:pt x="290" y="288"/>
                </a:lnTo>
                <a:lnTo>
                  <a:pt x="303" y="286"/>
                </a:lnTo>
                <a:lnTo>
                  <a:pt x="307" y="284"/>
                </a:lnTo>
                <a:lnTo>
                  <a:pt x="309" y="284"/>
                </a:lnTo>
                <a:lnTo>
                  <a:pt x="311" y="284"/>
                </a:lnTo>
                <a:lnTo>
                  <a:pt x="314" y="286"/>
                </a:lnTo>
                <a:lnTo>
                  <a:pt x="316" y="288"/>
                </a:lnTo>
                <a:lnTo>
                  <a:pt x="318" y="290"/>
                </a:lnTo>
                <a:lnTo>
                  <a:pt x="320" y="292"/>
                </a:lnTo>
                <a:lnTo>
                  <a:pt x="322" y="294"/>
                </a:lnTo>
                <a:lnTo>
                  <a:pt x="322" y="297"/>
                </a:lnTo>
                <a:lnTo>
                  <a:pt x="322" y="299"/>
                </a:lnTo>
                <a:lnTo>
                  <a:pt x="320" y="301"/>
                </a:lnTo>
                <a:lnTo>
                  <a:pt x="320" y="303"/>
                </a:lnTo>
                <a:lnTo>
                  <a:pt x="320" y="305"/>
                </a:lnTo>
                <a:lnTo>
                  <a:pt x="318" y="305"/>
                </a:lnTo>
                <a:lnTo>
                  <a:pt x="318" y="307"/>
                </a:lnTo>
                <a:lnTo>
                  <a:pt x="316" y="307"/>
                </a:lnTo>
                <a:lnTo>
                  <a:pt x="316" y="309"/>
                </a:lnTo>
                <a:lnTo>
                  <a:pt x="314" y="309"/>
                </a:lnTo>
                <a:lnTo>
                  <a:pt x="313" y="309"/>
                </a:lnTo>
                <a:lnTo>
                  <a:pt x="311" y="310"/>
                </a:lnTo>
                <a:lnTo>
                  <a:pt x="309" y="310"/>
                </a:lnTo>
                <a:lnTo>
                  <a:pt x="307" y="310"/>
                </a:lnTo>
                <a:lnTo>
                  <a:pt x="303" y="310"/>
                </a:lnTo>
                <a:lnTo>
                  <a:pt x="301" y="309"/>
                </a:lnTo>
                <a:lnTo>
                  <a:pt x="300" y="309"/>
                </a:lnTo>
                <a:lnTo>
                  <a:pt x="298" y="309"/>
                </a:lnTo>
                <a:lnTo>
                  <a:pt x="298" y="310"/>
                </a:lnTo>
                <a:lnTo>
                  <a:pt x="294" y="310"/>
                </a:lnTo>
                <a:lnTo>
                  <a:pt x="292" y="310"/>
                </a:lnTo>
                <a:lnTo>
                  <a:pt x="287" y="312"/>
                </a:lnTo>
                <a:lnTo>
                  <a:pt x="281" y="312"/>
                </a:lnTo>
                <a:lnTo>
                  <a:pt x="279" y="314"/>
                </a:lnTo>
                <a:lnTo>
                  <a:pt x="275" y="314"/>
                </a:lnTo>
                <a:lnTo>
                  <a:pt x="274" y="314"/>
                </a:lnTo>
                <a:lnTo>
                  <a:pt x="270" y="314"/>
                </a:lnTo>
                <a:lnTo>
                  <a:pt x="264" y="316"/>
                </a:lnTo>
                <a:lnTo>
                  <a:pt x="262" y="316"/>
                </a:lnTo>
                <a:lnTo>
                  <a:pt x="261" y="316"/>
                </a:lnTo>
                <a:lnTo>
                  <a:pt x="259" y="316"/>
                </a:lnTo>
                <a:lnTo>
                  <a:pt x="253" y="316"/>
                </a:lnTo>
                <a:lnTo>
                  <a:pt x="249" y="316"/>
                </a:lnTo>
                <a:lnTo>
                  <a:pt x="247" y="314"/>
                </a:lnTo>
                <a:lnTo>
                  <a:pt x="246" y="314"/>
                </a:lnTo>
                <a:lnTo>
                  <a:pt x="244" y="312"/>
                </a:lnTo>
                <a:lnTo>
                  <a:pt x="242" y="309"/>
                </a:lnTo>
                <a:lnTo>
                  <a:pt x="240" y="307"/>
                </a:lnTo>
                <a:lnTo>
                  <a:pt x="240" y="305"/>
                </a:lnTo>
                <a:lnTo>
                  <a:pt x="240" y="303"/>
                </a:lnTo>
                <a:lnTo>
                  <a:pt x="240" y="299"/>
                </a:lnTo>
                <a:lnTo>
                  <a:pt x="251" y="296"/>
                </a:lnTo>
                <a:lnTo>
                  <a:pt x="261" y="294"/>
                </a:lnTo>
                <a:lnTo>
                  <a:pt x="279" y="290"/>
                </a:lnTo>
                <a:close/>
                <a:moveTo>
                  <a:pt x="309" y="379"/>
                </a:moveTo>
                <a:lnTo>
                  <a:pt x="311" y="379"/>
                </a:lnTo>
                <a:lnTo>
                  <a:pt x="311" y="377"/>
                </a:lnTo>
                <a:lnTo>
                  <a:pt x="313" y="377"/>
                </a:lnTo>
                <a:lnTo>
                  <a:pt x="313" y="379"/>
                </a:lnTo>
                <a:lnTo>
                  <a:pt x="314" y="379"/>
                </a:lnTo>
                <a:lnTo>
                  <a:pt x="314" y="381"/>
                </a:lnTo>
                <a:lnTo>
                  <a:pt x="316" y="381"/>
                </a:lnTo>
                <a:lnTo>
                  <a:pt x="316" y="385"/>
                </a:lnTo>
                <a:lnTo>
                  <a:pt x="316" y="387"/>
                </a:lnTo>
                <a:lnTo>
                  <a:pt x="316" y="389"/>
                </a:lnTo>
                <a:lnTo>
                  <a:pt x="316" y="390"/>
                </a:lnTo>
                <a:lnTo>
                  <a:pt x="314" y="394"/>
                </a:lnTo>
                <a:lnTo>
                  <a:pt x="313" y="396"/>
                </a:lnTo>
                <a:lnTo>
                  <a:pt x="313" y="398"/>
                </a:lnTo>
                <a:lnTo>
                  <a:pt x="311" y="398"/>
                </a:lnTo>
                <a:lnTo>
                  <a:pt x="311" y="400"/>
                </a:lnTo>
                <a:lnTo>
                  <a:pt x="309" y="400"/>
                </a:lnTo>
                <a:lnTo>
                  <a:pt x="307" y="402"/>
                </a:lnTo>
                <a:lnTo>
                  <a:pt x="305" y="403"/>
                </a:lnTo>
                <a:lnTo>
                  <a:pt x="303" y="405"/>
                </a:lnTo>
                <a:lnTo>
                  <a:pt x="301" y="407"/>
                </a:lnTo>
                <a:lnTo>
                  <a:pt x="298" y="409"/>
                </a:lnTo>
                <a:lnTo>
                  <a:pt x="296" y="409"/>
                </a:lnTo>
                <a:lnTo>
                  <a:pt x="294" y="411"/>
                </a:lnTo>
                <a:lnTo>
                  <a:pt x="292" y="411"/>
                </a:lnTo>
                <a:lnTo>
                  <a:pt x="290" y="411"/>
                </a:lnTo>
                <a:lnTo>
                  <a:pt x="287" y="413"/>
                </a:lnTo>
                <a:lnTo>
                  <a:pt x="283" y="413"/>
                </a:lnTo>
                <a:lnTo>
                  <a:pt x="279" y="413"/>
                </a:lnTo>
                <a:lnTo>
                  <a:pt x="277" y="413"/>
                </a:lnTo>
                <a:lnTo>
                  <a:pt x="275" y="413"/>
                </a:lnTo>
                <a:lnTo>
                  <a:pt x="274" y="413"/>
                </a:lnTo>
                <a:lnTo>
                  <a:pt x="270" y="411"/>
                </a:lnTo>
                <a:lnTo>
                  <a:pt x="270" y="409"/>
                </a:lnTo>
                <a:lnTo>
                  <a:pt x="268" y="409"/>
                </a:lnTo>
                <a:lnTo>
                  <a:pt x="266" y="405"/>
                </a:lnTo>
                <a:lnTo>
                  <a:pt x="266" y="402"/>
                </a:lnTo>
                <a:lnTo>
                  <a:pt x="264" y="396"/>
                </a:lnTo>
                <a:lnTo>
                  <a:pt x="264" y="394"/>
                </a:lnTo>
                <a:lnTo>
                  <a:pt x="264" y="390"/>
                </a:lnTo>
                <a:lnTo>
                  <a:pt x="266" y="390"/>
                </a:lnTo>
                <a:lnTo>
                  <a:pt x="268" y="390"/>
                </a:lnTo>
                <a:lnTo>
                  <a:pt x="272" y="389"/>
                </a:lnTo>
                <a:lnTo>
                  <a:pt x="279" y="387"/>
                </a:lnTo>
                <a:lnTo>
                  <a:pt x="287" y="385"/>
                </a:lnTo>
                <a:lnTo>
                  <a:pt x="294" y="385"/>
                </a:lnTo>
                <a:lnTo>
                  <a:pt x="298" y="383"/>
                </a:lnTo>
                <a:lnTo>
                  <a:pt x="300" y="381"/>
                </a:lnTo>
                <a:lnTo>
                  <a:pt x="301" y="381"/>
                </a:lnTo>
                <a:lnTo>
                  <a:pt x="305" y="381"/>
                </a:lnTo>
                <a:lnTo>
                  <a:pt x="309" y="379"/>
                </a:lnTo>
                <a:close/>
                <a:moveTo>
                  <a:pt x="6101" y="95"/>
                </a:moveTo>
                <a:lnTo>
                  <a:pt x="6108" y="91"/>
                </a:lnTo>
                <a:lnTo>
                  <a:pt x="6117" y="89"/>
                </a:lnTo>
                <a:lnTo>
                  <a:pt x="6125" y="89"/>
                </a:lnTo>
                <a:lnTo>
                  <a:pt x="6134" y="87"/>
                </a:lnTo>
                <a:lnTo>
                  <a:pt x="6138" y="87"/>
                </a:lnTo>
                <a:lnTo>
                  <a:pt x="6140" y="87"/>
                </a:lnTo>
                <a:lnTo>
                  <a:pt x="6142" y="87"/>
                </a:lnTo>
                <a:lnTo>
                  <a:pt x="6143" y="87"/>
                </a:lnTo>
                <a:lnTo>
                  <a:pt x="6145" y="87"/>
                </a:lnTo>
                <a:lnTo>
                  <a:pt x="6149" y="89"/>
                </a:lnTo>
                <a:lnTo>
                  <a:pt x="6153" y="89"/>
                </a:lnTo>
                <a:lnTo>
                  <a:pt x="6155" y="91"/>
                </a:lnTo>
                <a:lnTo>
                  <a:pt x="6156" y="93"/>
                </a:lnTo>
                <a:lnTo>
                  <a:pt x="6158" y="95"/>
                </a:lnTo>
                <a:lnTo>
                  <a:pt x="6160" y="97"/>
                </a:lnTo>
                <a:lnTo>
                  <a:pt x="6160" y="99"/>
                </a:lnTo>
                <a:lnTo>
                  <a:pt x="6160" y="102"/>
                </a:lnTo>
                <a:lnTo>
                  <a:pt x="6162" y="102"/>
                </a:lnTo>
                <a:lnTo>
                  <a:pt x="6162" y="104"/>
                </a:lnTo>
                <a:lnTo>
                  <a:pt x="6164" y="108"/>
                </a:lnTo>
                <a:lnTo>
                  <a:pt x="6164" y="110"/>
                </a:lnTo>
                <a:lnTo>
                  <a:pt x="6164" y="112"/>
                </a:lnTo>
                <a:lnTo>
                  <a:pt x="6164" y="113"/>
                </a:lnTo>
                <a:lnTo>
                  <a:pt x="6164" y="115"/>
                </a:lnTo>
                <a:lnTo>
                  <a:pt x="6164" y="117"/>
                </a:lnTo>
                <a:lnTo>
                  <a:pt x="6164" y="119"/>
                </a:lnTo>
                <a:lnTo>
                  <a:pt x="6162" y="123"/>
                </a:lnTo>
                <a:lnTo>
                  <a:pt x="6162" y="125"/>
                </a:lnTo>
                <a:lnTo>
                  <a:pt x="6160" y="126"/>
                </a:lnTo>
                <a:lnTo>
                  <a:pt x="6158" y="128"/>
                </a:lnTo>
                <a:lnTo>
                  <a:pt x="6132" y="169"/>
                </a:lnTo>
                <a:lnTo>
                  <a:pt x="6106" y="210"/>
                </a:lnTo>
                <a:lnTo>
                  <a:pt x="6104" y="216"/>
                </a:lnTo>
                <a:lnTo>
                  <a:pt x="6102" y="221"/>
                </a:lnTo>
                <a:lnTo>
                  <a:pt x="6101" y="225"/>
                </a:lnTo>
                <a:lnTo>
                  <a:pt x="6099" y="232"/>
                </a:lnTo>
                <a:lnTo>
                  <a:pt x="6099" y="234"/>
                </a:lnTo>
                <a:lnTo>
                  <a:pt x="6097" y="236"/>
                </a:lnTo>
                <a:lnTo>
                  <a:pt x="6097" y="238"/>
                </a:lnTo>
                <a:lnTo>
                  <a:pt x="6095" y="240"/>
                </a:lnTo>
                <a:lnTo>
                  <a:pt x="6099" y="249"/>
                </a:lnTo>
                <a:lnTo>
                  <a:pt x="6102" y="253"/>
                </a:lnTo>
                <a:lnTo>
                  <a:pt x="6104" y="258"/>
                </a:lnTo>
                <a:lnTo>
                  <a:pt x="6108" y="262"/>
                </a:lnTo>
                <a:lnTo>
                  <a:pt x="6110" y="266"/>
                </a:lnTo>
                <a:lnTo>
                  <a:pt x="6114" y="270"/>
                </a:lnTo>
                <a:lnTo>
                  <a:pt x="6117" y="271"/>
                </a:lnTo>
                <a:lnTo>
                  <a:pt x="6123" y="279"/>
                </a:lnTo>
                <a:lnTo>
                  <a:pt x="6127" y="284"/>
                </a:lnTo>
                <a:lnTo>
                  <a:pt x="6132" y="292"/>
                </a:lnTo>
                <a:lnTo>
                  <a:pt x="6138" y="297"/>
                </a:lnTo>
                <a:lnTo>
                  <a:pt x="6140" y="299"/>
                </a:lnTo>
                <a:lnTo>
                  <a:pt x="6142" y="301"/>
                </a:lnTo>
                <a:lnTo>
                  <a:pt x="6143" y="301"/>
                </a:lnTo>
                <a:lnTo>
                  <a:pt x="6143" y="299"/>
                </a:lnTo>
                <a:lnTo>
                  <a:pt x="6143" y="297"/>
                </a:lnTo>
                <a:lnTo>
                  <a:pt x="6145" y="296"/>
                </a:lnTo>
                <a:lnTo>
                  <a:pt x="6145" y="294"/>
                </a:lnTo>
                <a:lnTo>
                  <a:pt x="6145" y="290"/>
                </a:lnTo>
                <a:lnTo>
                  <a:pt x="6147" y="275"/>
                </a:lnTo>
                <a:lnTo>
                  <a:pt x="6149" y="262"/>
                </a:lnTo>
                <a:lnTo>
                  <a:pt x="6153" y="249"/>
                </a:lnTo>
                <a:lnTo>
                  <a:pt x="6153" y="247"/>
                </a:lnTo>
                <a:lnTo>
                  <a:pt x="6153" y="245"/>
                </a:lnTo>
                <a:lnTo>
                  <a:pt x="6155" y="242"/>
                </a:lnTo>
                <a:lnTo>
                  <a:pt x="6155" y="234"/>
                </a:lnTo>
                <a:lnTo>
                  <a:pt x="6158" y="221"/>
                </a:lnTo>
                <a:lnTo>
                  <a:pt x="6162" y="206"/>
                </a:lnTo>
                <a:lnTo>
                  <a:pt x="6162" y="204"/>
                </a:lnTo>
                <a:lnTo>
                  <a:pt x="6162" y="203"/>
                </a:lnTo>
                <a:lnTo>
                  <a:pt x="6162" y="201"/>
                </a:lnTo>
                <a:lnTo>
                  <a:pt x="6162" y="199"/>
                </a:lnTo>
                <a:lnTo>
                  <a:pt x="6162" y="197"/>
                </a:lnTo>
                <a:lnTo>
                  <a:pt x="6162" y="195"/>
                </a:lnTo>
                <a:lnTo>
                  <a:pt x="6164" y="190"/>
                </a:lnTo>
                <a:lnTo>
                  <a:pt x="6162" y="186"/>
                </a:lnTo>
                <a:lnTo>
                  <a:pt x="6162" y="180"/>
                </a:lnTo>
                <a:lnTo>
                  <a:pt x="6162" y="177"/>
                </a:lnTo>
                <a:lnTo>
                  <a:pt x="6162" y="173"/>
                </a:lnTo>
                <a:lnTo>
                  <a:pt x="6162" y="171"/>
                </a:lnTo>
                <a:lnTo>
                  <a:pt x="6160" y="167"/>
                </a:lnTo>
                <a:lnTo>
                  <a:pt x="6160" y="164"/>
                </a:lnTo>
                <a:lnTo>
                  <a:pt x="6158" y="162"/>
                </a:lnTo>
                <a:lnTo>
                  <a:pt x="6158" y="160"/>
                </a:lnTo>
                <a:lnTo>
                  <a:pt x="6158" y="156"/>
                </a:lnTo>
                <a:lnTo>
                  <a:pt x="6156" y="154"/>
                </a:lnTo>
                <a:lnTo>
                  <a:pt x="6156" y="152"/>
                </a:lnTo>
                <a:lnTo>
                  <a:pt x="6156" y="151"/>
                </a:lnTo>
                <a:lnTo>
                  <a:pt x="6158" y="149"/>
                </a:lnTo>
                <a:lnTo>
                  <a:pt x="6158" y="147"/>
                </a:lnTo>
                <a:lnTo>
                  <a:pt x="6160" y="147"/>
                </a:lnTo>
                <a:lnTo>
                  <a:pt x="6164" y="147"/>
                </a:lnTo>
                <a:lnTo>
                  <a:pt x="6166" y="145"/>
                </a:lnTo>
                <a:lnTo>
                  <a:pt x="6168" y="145"/>
                </a:lnTo>
                <a:lnTo>
                  <a:pt x="6169" y="145"/>
                </a:lnTo>
                <a:lnTo>
                  <a:pt x="6171" y="145"/>
                </a:lnTo>
                <a:lnTo>
                  <a:pt x="6175" y="147"/>
                </a:lnTo>
                <a:lnTo>
                  <a:pt x="6177" y="149"/>
                </a:lnTo>
                <a:lnTo>
                  <a:pt x="6179" y="151"/>
                </a:lnTo>
                <a:lnTo>
                  <a:pt x="6181" y="154"/>
                </a:lnTo>
                <a:lnTo>
                  <a:pt x="6184" y="156"/>
                </a:lnTo>
                <a:lnTo>
                  <a:pt x="6190" y="160"/>
                </a:lnTo>
                <a:lnTo>
                  <a:pt x="6194" y="164"/>
                </a:lnTo>
                <a:lnTo>
                  <a:pt x="6199" y="165"/>
                </a:lnTo>
                <a:lnTo>
                  <a:pt x="6201" y="167"/>
                </a:lnTo>
                <a:lnTo>
                  <a:pt x="6205" y="169"/>
                </a:lnTo>
                <a:lnTo>
                  <a:pt x="6209" y="173"/>
                </a:lnTo>
                <a:lnTo>
                  <a:pt x="6209" y="175"/>
                </a:lnTo>
                <a:lnTo>
                  <a:pt x="6210" y="178"/>
                </a:lnTo>
                <a:lnTo>
                  <a:pt x="6220" y="177"/>
                </a:lnTo>
                <a:lnTo>
                  <a:pt x="6227" y="177"/>
                </a:lnTo>
                <a:lnTo>
                  <a:pt x="6235" y="175"/>
                </a:lnTo>
                <a:lnTo>
                  <a:pt x="6242" y="175"/>
                </a:lnTo>
                <a:lnTo>
                  <a:pt x="6246" y="175"/>
                </a:lnTo>
                <a:lnTo>
                  <a:pt x="6248" y="175"/>
                </a:lnTo>
                <a:lnTo>
                  <a:pt x="6255" y="173"/>
                </a:lnTo>
                <a:lnTo>
                  <a:pt x="6262" y="171"/>
                </a:lnTo>
                <a:lnTo>
                  <a:pt x="6270" y="171"/>
                </a:lnTo>
                <a:lnTo>
                  <a:pt x="6275" y="169"/>
                </a:lnTo>
                <a:lnTo>
                  <a:pt x="6283" y="167"/>
                </a:lnTo>
                <a:lnTo>
                  <a:pt x="6288" y="165"/>
                </a:lnTo>
                <a:lnTo>
                  <a:pt x="6290" y="165"/>
                </a:lnTo>
                <a:lnTo>
                  <a:pt x="6290" y="164"/>
                </a:lnTo>
                <a:lnTo>
                  <a:pt x="6292" y="164"/>
                </a:lnTo>
                <a:lnTo>
                  <a:pt x="6296" y="164"/>
                </a:lnTo>
                <a:lnTo>
                  <a:pt x="6298" y="162"/>
                </a:lnTo>
                <a:lnTo>
                  <a:pt x="6300" y="162"/>
                </a:lnTo>
                <a:lnTo>
                  <a:pt x="6302" y="162"/>
                </a:lnTo>
                <a:lnTo>
                  <a:pt x="6307" y="158"/>
                </a:lnTo>
                <a:lnTo>
                  <a:pt x="6315" y="156"/>
                </a:lnTo>
                <a:lnTo>
                  <a:pt x="6316" y="154"/>
                </a:lnTo>
                <a:lnTo>
                  <a:pt x="6318" y="154"/>
                </a:lnTo>
                <a:lnTo>
                  <a:pt x="6320" y="154"/>
                </a:lnTo>
                <a:lnTo>
                  <a:pt x="6320" y="152"/>
                </a:lnTo>
                <a:lnTo>
                  <a:pt x="6322" y="152"/>
                </a:lnTo>
                <a:lnTo>
                  <a:pt x="6324" y="152"/>
                </a:lnTo>
                <a:lnTo>
                  <a:pt x="6324" y="151"/>
                </a:lnTo>
                <a:lnTo>
                  <a:pt x="6324" y="149"/>
                </a:lnTo>
                <a:lnTo>
                  <a:pt x="6326" y="147"/>
                </a:lnTo>
                <a:lnTo>
                  <a:pt x="6326" y="143"/>
                </a:lnTo>
                <a:lnTo>
                  <a:pt x="6326" y="139"/>
                </a:lnTo>
                <a:lnTo>
                  <a:pt x="6328" y="136"/>
                </a:lnTo>
                <a:lnTo>
                  <a:pt x="6328" y="132"/>
                </a:lnTo>
                <a:lnTo>
                  <a:pt x="6328" y="128"/>
                </a:lnTo>
                <a:lnTo>
                  <a:pt x="6328" y="126"/>
                </a:lnTo>
                <a:lnTo>
                  <a:pt x="6328" y="125"/>
                </a:lnTo>
                <a:lnTo>
                  <a:pt x="6326" y="119"/>
                </a:lnTo>
                <a:lnTo>
                  <a:pt x="6326" y="113"/>
                </a:lnTo>
                <a:lnTo>
                  <a:pt x="6324" y="106"/>
                </a:lnTo>
                <a:lnTo>
                  <a:pt x="6322" y="100"/>
                </a:lnTo>
                <a:lnTo>
                  <a:pt x="6320" y="95"/>
                </a:lnTo>
                <a:lnTo>
                  <a:pt x="6318" y="89"/>
                </a:lnTo>
                <a:lnTo>
                  <a:pt x="6316" y="86"/>
                </a:lnTo>
                <a:lnTo>
                  <a:pt x="6313" y="80"/>
                </a:lnTo>
                <a:lnTo>
                  <a:pt x="6309" y="76"/>
                </a:lnTo>
                <a:lnTo>
                  <a:pt x="6305" y="72"/>
                </a:lnTo>
                <a:lnTo>
                  <a:pt x="6303" y="67"/>
                </a:lnTo>
                <a:lnTo>
                  <a:pt x="6300" y="63"/>
                </a:lnTo>
                <a:lnTo>
                  <a:pt x="6298" y="58"/>
                </a:lnTo>
                <a:lnTo>
                  <a:pt x="6296" y="52"/>
                </a:lnTo>
                <a:lnTo>
                  <a:pt x="6296" y="45"/>
                </a:lnTo>
                <a:lnTo>
                  <a:pt x="6294" y="39"/>
                </a:lnTo>
                <a:lnTo>
                  <a:pt x="6294" y="32"/>
                </a:lnTo>
                <a:lnTo>
                  <a:pt x="6296" y="30"/>
                </a:lnTo>
                <a:lnTo>
                  <a:pt x="6298" y="30"/>
                </a:lnTo>
                <a:lnTo>
                  <a:pt x="6300" y="28"/>
                </a:lnTo>
                <a:lnTo>
                  <a:pt x="6302" y="28"/>
                </a:lnTo>
                <a:lnTo>
                  <a:pt x="6303" y="28"/>
                </a:lnTo>
                <a:lnTo>
                  <a:pt x="6305" y="28"/>
                </a:lnTo>
                <a:lnTo>
                  <a:pt x="6307" y="30"/>
                </a:lnTo>
                <a:lnTo>
                  <a:pt x="6311" y="30"/>
                </a:lnTo>
                <a:lnTo>
                  <a:pt x="6313" y="32"/>
                </a:lnTo>
                <a:lnTo>
                  <a:pt x="6316" y="33"/>
                </a:lnTo>
                <a:lnTo>
                  <a:pt x="6320" y="33"/>
                </a:lnTo>
                <a:lnTo>
                  <a:pt x="6324" y="35"/>
                </a:lnTo>
                <a:lnTo>
                  <a:pt x="6335" y="37"/>
                </a:lnTo>
                <a:lnTo>
                  <a:pt x="6346" y="41"/>
                </a:lnTo>
                <a:lnTo>
                  <a:pt x="6355" y="45"/>
                </a:lnTo>
                <a:lnTo>
                  <a:pt x="6367" y="48"/>
                </a:lnTo>
                <a:lnTo>
                  <a:pt x="6376" y="52"/>
                </a:lnTo>
                <a:lnTo>
                  <a:pt x="6385" y="56"/>
                </a:lnTo>
                <a:lnTo>
                  <a:pt x="6394" y="59"/>
                </a:lnTo>
                <a:lnTo>
                  <a:pt x="6404" y="65"/>
                </a:lnTo>
                <a:lnTo>
                  <a:pt x="6404" y="72"/>
                </a:lnTo>
                <a:lnTo>
                  <a:pt x="6406" y="80"/>
                </a:lnTo>
                <a:lnTo>
                  <a:pt x="6406" y="87"/>
                </a:lnTo>
                <a:lnTo>
                  <a:pt x="6408" y="95"/>
                </a:lnTo>
                <a:lnTo>
                  <a:pt x="6408" y="104"/>
                </a:lnTo>
                <a:lnTo>
                  <a:pt x="6408" y="112"/>
                </a:lnTo>
                <a:lnTo>
                  <a:pt x="6406" y="119"/>
                </a:lnTo>
                <a:lnTo>
                  <a:pt x="6404" y="128"/>
                </a:lnTo>
                <a:lnTo>
                  <a:pt x="6404" y="130"/>
                </a:lnTo>
                <a:lnTo>
                  <a:pt x="6402" y="141"/>
                </a:lnTo>
                <a:lnTo>
                  <a:pt x="6402" y="151"/>
                </a:lnTo>
                <a:lnTo>
                  <a:pt x="6415" y="151"/>
                </a:lnTo>
                <a:lnTo>
                  <a:pt x="6421" y="151"/>
                </a:lnTo>
                <a:lnTo>
                  <a:pt x="6428" y="151"/>
                </a:lnTo>
                <a:lnTo>
                  <a:pt x="6434" y="149"/>
                </a:lnTo>
                <a:lnTo>
                  <a:pt x="6441" y="149"/>
                </a:lnTo>
                <a:lnTo>
                  <a:pt x="6454" y="147"/>
                </a:lnTo>
                <a:lnTo>
                  <a:pt x="6461" y="147"/>
                </a:lnTo>
                <a:lnTo>
                  <a:pt x="6469" y="145"/>
                </a:lnTo>
                <a:lnTo>
                  <a:pt x="6476" y="145"/>
                </a:lnTo>
                <a:lnTo>
                  <a:pt x="6486" y="145"/>
                </a:lnTo>
                <a:lnTo>
                  <a:pt x="6493" y="145"/>
                </a:lnTo>
                <a:lnTo>
                  <a:pt x="6501" y="145"/>
                </a:lnTo>
                <a:lnTo>
                  <a:pt x="6508" y="145"/>
                </a:lnTo>
                <a:lnTo>
                  <a:pt x="6515" y="147"/>
                </a:lnTo>
                <a:lnTo>
                  <a:pt x="6521" y="147"/>
                </a:lnTo>
                <a:lnTo>
                  <a:pt x="6528" y="149"/>
                </a:lnTo>
                <a:lnTo>
                  <a:pt x="6536" y="149"/>
                </a:lnTo>
                <a:lnTo>
                  <a:pt x="6541" y="151"/>
                </a:lnTo>
                <a:lnTo>
                  <a:pt x="6549" y="152"/>
                </a:lnTo>
                <a:lnTo>
                  <a:pt x="6554" y="156"/>
                </a:lnTo>
                <a:lnTo>
                  <a:pt x="6560" y="158"/>
                </a:lnTo>
                <a:lnTo>
                  <a:pt x="6567" y="160"/>
                </a:lnTo>
                <a:lnTo>
                  <a:pt x="6571" y="164"/>
                </a:lnTo>
                <a:lnTo>
                  <a:pt x="6577" y="165"/>
                </a:lnTo>
                <a:lnTo>
                  <a:pt x="6580" y="169"/>
                </a:lnTo>
                <a:lnTo>
                  <a:pt x="6582" y="171"/>
                </a:lnTo>
                <a:lnTo>
                  <a:pt x="6584" y="173"/>
                </a:lnTo>
                <a:lnTo>
                  <a:pt x="6586" y="177"/>
                </a:lnTo>
                <a:lnTo>
                  <a:pt x="6586" y="178"/>
                </a:lnTo>
                <a:lnTo>
                  <a:pt x="6590" y="184"/>
                </a:lnTo>
                <a:lnTo>
                  <a:pt x="6592" y="190"/>
                </a:lnTo>
                <a:lnTo>
                  <a:pt x="6592" y="191"/>
                </a:lnTo>
                <a:lnTo>
                  <a:pt x="6594" y="195"/>
                </a:lnTo>
                <a:lnTo>
                  <a:pt x="6592" y="199"/>
                </a:lnTo>
                <a:lnTo>
                  <a:pt x="6590" y="199"/>
                </a:lnTo>
                <a:lnTo>
                  <a:pt x="6590" y="201"/>
                </a:lnTo>
                <a:lnTo>
                  <a:pt x="6588" y="203"/>
                </a:lnTo>
                <a:lnTo>
                  <a:pt x="6588" y="204"/>
                </a:lnTo>
                <a:lnTo>
                  <a:pt x="6586" y="206"/>
                </a:lnTo>
                <a:lnTo>
                  <a:pt x="6584" y="208"/>
                </a:lnTo>
                <a:lnTo>
                  <a:pt x="6584" y="210"/>
                </a:lnTo>
                <a:lnTo>
                  <a:pt x="6582" y="210"/>
                </a:lnTo>
                <a:lnTo>
                  <a:pt x="6580" y="212"/>
                </a:lnTo>
                <a:lnTo>
                  <a:pt x="6579" y="214"/>
                </a:lnTo>
                <a:lnTo>
                  <a:pt x="6577" y="216"/>
                </a:lnTo>
                <a:lnTo>
                  <a:pt x="6573" y="217"/>
                </a:lnTo>
                <a:lnTo>
                  <a:pt x="6573" y="219"/>
                </a:lnTo>
                <a:lnTo>
                  <a:pt x="6571" y="219"/>
                </a:lnTo>
                <a:lnTo>
                  <a:pt x="6567" y="221"/>
                </a:lnTo>
                <a:lnTo>
                  <a:pt x="6566" y="223"/>
                </a:lnTo>
                <a:lnTo>
                  <a:pt x="6562" y="223"/>
                </a:lnTo>
                <a:lnTo>
                  <a:pt x="6560" y="225"/>
                </a:lnTo>
                <a:lnTo>
                  <a:pt x="6556" y="227"/>
                </a:lnTo>
                <a:lnTo>
                  <a:pt x="6551" y="227"/>
                </a:lnTo>
                <a:lnTo>
                  <a:pt x="6543" y="229"/>
                </a:lnTo>
                <a:lnTo>
                  <a:pt x="6532" y="232"/>
                </a:lnTo>
                <a:lnTo>
                  <a:pt x="6517" y="234"/>
                </a:lnTo>
                <a:lnTo>
                  <a:pt x="6504" y="238"/>
                </a:lnTo>
                <a:lnTo>
                  <a:pt x="6491" y="240"/>
                </a:lnTo>
                <a:lnTo>
                  <a:pt x="6480" y="244"/>
                </a:lnTo>
                <a:lnTo>
                  <a:pt x="6463" y="245"/>
                </a:lnTo>
                <a:lnTo>
                  <a:pt x="6450" y="249"/>
                </a:lnTo>
                <a:lnTo>
                  <a:pt x="6445" y="251"/>
                </a:lnTo>
                <a:lnTo>
                  <a:pt x="6437" y="253"/>
                </a:lnTo>
                <a:lnTo>
                  <a:pt x="6435" y="253"/>
                </a:lnTo>
                <a:lnTo>
                  <a:pt x="6434" y="253"/>
                </a:lnTo>
                <a:lnTo>
                  <a:pt x="6432" y="253"/>
                </a:lnTo>
                <a:lnTo>
                  <a:pt x="6428" y="255"/>
                </a:lnTo>
                <a:lnTo>
                  <a:pt x="6426" y="255"/>
                </a:lnTo>
                <a:lnTo>
                  <a:pt x="6424" y="255"/>
                </a:lnTo>
                <a:lnTo>
                  <a:pt x="6424" y="257"/>
                </a:lnTo>
                <a:lnTo>
                  <a:pt x="6422" y="260"/>
                </a:lnTo>
                <a:lnTo>
                  <a:pt x="6419" y="266"/>
                </a:lnTo>
                <a:lnTo>
                  <a:pt x="6417" y="268"/>
                </a:lnTo>
                <a:lnTo>
                  <a:pt x="6417" y="270"/>
                </a:lnTo>
                <a:lnTo>
                  <a:pt x="6417" y="271"/>
                </a:lnTo>
                <a:lnTo>
                  <a:pt x="6413" y="275"/>
                </a:lnTo>
                <a:lnTo>
                  <a:pt x="6411" y="277"/>
                </a:lnTo>
                <a:lnTo>
                  <a:pt x="6409" y="279"/>
                </a:lnTo>
                <a:lnTo>
                  <a:pt x="6409" y="281"/>
                </a:lnTo>
                <a:lnTo>
                  <a:pt x="6408" y="283"/>
                </a:lnTo>
                <a:lnTo>
                  <a:pt x="6406" y="284"/>
                </a:lnTo>
                <a:lnTo>
                  <a:pt x="6400" y="288"/>
                </a:lnTo>
                <a:lnTo>
                  <a:pt x="6396" y="292"/>
                </a:lnTo>
                <a:lnTo>
                  <a:pt x="6391" y="294"/>
                </a:lnTo>
                <a:lnTo>
                  <a:pt x="6385" y="297"/>
                </a:lnTo>
                <a:lnTo>
                  <a:pt x="6381" y="297"/>
                </a:lnTo>
                <a:lnTo>
                  <a:pt x="6380" y="299"/>
                </a:lnTo>
                <a:lnTo>
                  <a:pt x="6374" y="301"/>
                </a:lnTo>
                <a:lnTo>
                  <a:pt x="6367" y="303"/>
                </a:lnTo>
                <a:lnTo>
                  <a:pt x="6363" y="303"/>
                </a:lnTo>
                <a:lnTo>
                  <a:pt x="6361" y="305"/>
                </a:lnTo>
                <a:lnTo>
                  <a:pt x="6357" y="305"/>
                </a:lnTo>
                <a:lnTo>
                  <a:pt x="6354" y="305"/>
                </a:lnTo>
                <a:lnTo>
                  <a:pt x="6346" y="307"/>
                </a:lnTo>
                <a:lnTo>
                  <a:pt x="6333" y="307"/>
                </a:lnTo>
                <a:lnTo>
                  <a:pt x="6328" y="307"/>
                </a:lnTo>
                <a:lnTo>
                  <a:pt x="6322" y="307"/>
                </a:lnTo>
                <a:lnTo>
                  <a:pt x="6316" y="307"/>
                </a:lnTo>
                <a:lnTo>
                  <a:pt x="6311" y="305"/>
                </a:lnTo>
                <a:lnTo>
                  <a:pt x="6305" y="305"/>
                </a:lnTo>
                <a:lnTo>
                  <a:pt x="6300" y="305"/>
                </a:lnTo>
                <a:lnTo>
                  <a:pt x="6294" y="303"/>
                </a:lnTo>
                <a:lnTo>
                  <a:pt x="6290" y="303"/>
                </a:lnTo>
                <a:lnTo>
                  <a:pt x="6281" y="299"/>
                </a:lnTo>
                <a:lnTo>
                  <a:pt x="6272" y="296"/>
                </a:lnTo>
                <a:lnTo>
                  <a:pt x="6262" y="292"/>
                </a:lnTo>
                <a:lnTo>
                  <a:pt x="6259" y="290"/>
                </a:lnTo>
                <a:lnTo>
                  <a:pt x="6255" y="288"/>
                </a:lnTo>
                <a:lnTo>
                  <a:pt x="6253" y="286"/>
                </a:lnTo>
                <a:lnTo>
                  <a:pt x="6249" y="281"/>
                </a:lnTo>
                <a:lnTo>
                  <a:pt x="6248" y="279"/>
                </a:lnTo>
                <a:lnTo>
                  <a:pt x="6246" y="277"/>
                </a:lnTo>
                <a:lnTo>
                  <a:pt x="6257" y="270"/>
                </a:lnTo>
                <a:lnTo>
                  <a:pt x="6268" y="264"/>
                </a:lnTo>
                <a:lnTo>
                  <a:pt x="6279" y="260"/>
                </a:lnTo>
                <a:lnTo>
                  <a:pt x="6285" y="258"/>
                </a:lnTo>
                <a:lnTo>
                  <a:pt x="6292" y="257"/>
                </a:lnTo>
                <a:lnTo>
                  <a:pt x="6296" y="255"/>
                </a:lnTo>
                <a:lnTo>
                  <a:pt x="6298" y="253"/>
                </a:lnTo>
                <a:lnTo>
                  <a:pt x="6302" y="253"/>
                </a:lnTo>
                <a:lnTo>
                  <a:pt x="6311" y="249"/>
                </a:lnTo>
                <a:lnTo>
                  <a:pt x="6320" y="247"/>
                </a:lnTo>
                <a:lnTo>
                  <a:pt x="6324" y="245"/>
                </a:lnTo>
                <a:lnTo>
                  <a:pt x="6328" y="244"/>
                </a:lnTo>
                <a:lnTo>
                  <a:pt x="6329" y="244"/>
                </a:lnTo>
                <a:lnTo>
                  <a:pt x="6331" y="242"/>
                </a:lnTo>
                <a:lnTo>
                  <a:pt x="6333" y="242"/>
                </a:lnTo>
                <a:lnTo>
                  <a:pt x="6339" y="240"/>
                </a:lnTo>
                <a:lnTo>
                  <a:pt x="6348" y="236"/>
                </a:lnTo>
                <a:lnTo>
                  <a:pt x="6350" y="236"/>
                </a:lnTo>
                <a:lnTo>
                  <a:pt x="6352" y="234"/>
                </a:lnTo>
                <a:lnTo>
                  <a:pt x="6357" y="232"/>
                </a:lnTo>
                <a:lnTo>
                  <a:pt x="6359" y="232"/>
                </a:lnTo>
                <a:lnTo>
                  <a:pt x="6361" y="231"/>
                </a:lnTo>
                <a:lnTo>
                  <a:pt x="6367" y="229"/>
                </a:lnTo>
                <a:lnTo>
                  <a:pt x="6372" y="231"/>
                </a:lnTo>
                <a:lnTo>
                  <a:pt x="6380" y="231"/>
                </a:lnTo>
                <a:lnTo>
                  <a:pt x="6385" y="231"/>
                </a:lnTo>
                <a:lnTo>
                  <a:pt x="6391" y="232"/>
                </a:lnTo>
                <a:lnTo>
                  <a:pt x="6394" y="234"/>
                </a:lnTo>
                <a:lnTo>
                  <a:pt x="6400" y="236"/>
                </a:lnTo>
                <a:lnTo>
                  <a:pt x="6404" y="238"/>
                </a:lnTo>
                <a:lnTo>
                  <a:pt x="6409" y="242"/>
                </a:lnTo>
                <a:lnTo>
                  <a:pt x="6409" y="244"/>
                </a:lnTo>
                <a:lnTo>
                  <a:pt x="6411" y="244"/>
                </a:lnTo>
                <a:lnTo>
                  <a:pt x="6413" y="244"/>
                </a:lnTo>
                <a:lnTo>
                  <a:pt x="6417" y="245"/>
                </a:lnTo>
                <a:lnTo>
                  <a:pt x="6419" y="245"/>
                </a:lnTo>
                <a:lnTo>
                  <a:pt x="6421" y="245"/>
                </a:lnTo>
                <a:lnTo>
                  <a:pt x="6424" y="247"/>
                </a:lnTo>
                <a:lnTo>
                  <a:pt x="6432" y="245"/>
                </a:lnTo>
                <a:lnTo>
                  <a:pt x="6437" y="242"/>
                </a:lnTo>
                <a:lnTo>
                  <a:pt x="6443" y="240"/>
                </a:lnTo>
                <a:lnTo>
                  <a:pt x="6443" y="238"/>
                </a:lnTo>
                <a:lnTo>
                  <a:pt x="6445" y="238"/>
                </a:lnTo>
                <a:lnTo>
                  <a:pt x="6448" y="236"/>
                </a:lnTo>
                <a:lnTo>
                  <a:pt x="6450" y="236"/>
                </a:lnTo>
                <a:lnTo>
                  <a:pt x="6452" y="234"/>
                </a:lnTo>
                <a:lnTo>
                  <a:pt x="6458" y="231"/>
                </a:lnTo>
                <a:lnTo>
                  <a:pt x="6463" y="227"/>
                </a:lnTo>
                <a:lnTo>
                  <a:pt x="6465" y="227"/>
                </a:lnTo>
                <a:lnTo>
                  <a:pt x="6467" y="225"/>
                </a:lnTo>
                <a:lnTo>
                  <a:pt x="6469" y="225"/>
                </a:lnTo>
                <a:lnTo>
                  <a:pt x="6473" y="221"/>
                </a:lnTo>
                <a:lnTo>
                  <a:pt x="6478" y="217"/>
                </a:lnTo>
                <a:lnTo>
                  <a:pt x="6482" y="214"/>
                </a:lnTo>
                <a:lnTo>
                  <a:pt x="6487" y="210"/>
                </a:lnTo>
                <a:lnTo>
                  <a:pt x="6491" y="206"/>
                </a:lnTo>
                <a:lnTo>
                  <a:pt x="6495" y="203"/>
                </a:lnTo>
                <a:lnTo>
                  <a:pt x="6499" y="197"/>
                </a:lnTo>
                <a:lnTo>
                  <a:pt x="6504" y="193"/>
                </a:lnTo>
                <a:lnTo>
                  <a:pt x="6506" y="191"/>
                </a:lnTo>
                <a:lnTo>
                  <a:pt x="6506" y="190"/>
                </a:lnTo>
                <a:lnTo>
                  <a:pt x="6502" y="188"/>
                </a:lnTo>
                <a:lnTo>
                  <a:pt x="6499" y="186"/>
                </a:lnTo>
                <a:lnTo>
                  <a:pt x="6497" y="184"/>
                </a:lnTo>
                <a:lnTo>
                  <a:pt x="6493" y="184"/>
                </a:lnTo>
                <a:lnTo>
                  <a:pt x="6489" y="184"/>
                </a:lnTo>
                <a:lnTo>
                  <a:pt x="6486" y="184"/>
                </a:lnTo>
                <a:lnTo>
                  <a:pt x="6482" y="184"/>
                </a:lnTo>
                <a:lnTo>
                  <a:pt x="6478" y="184"/>
                </a:lnTo>
                <a:lnTo>
                  <a:pt x="6474" y="186"/>
                </a:lnTo>
                <a:lnTo>
                  <a:pt x="6471" y="186"/>
                </a:lnTo>
                <a:lnTo>
                  <a:pt x="6467" y="186"/>
                </a:lnTo>
                <a:lnTo>
                  <a:pt x="6461" y="188"/>
                </a:lnTo>
                <a:lnTo>
                  <a:pt x="6447" y="188"/>
                </a:lnTo>
                <a:lnTo>
                  <a:pt x="6432" y="190"/>
                </a:lnTo>
                <a:lnTo>
                  <a:pt x="6402" y="191"/>
                </a:lnTo>
                <a:lnTo>
                  <a:pt x="6372" y="195"/>
                </a:lnTo>
                <a:lnTo>
                  <a:pt x="6342" y="199"/>
                </a:lnTo>
                <a:lnTo>
                  <a:pt x="6328" y="201"/>
                </a:lnTo>
                <a:lnTo>
                  <a:pt x="6313" y="203"/>
                </a:lnTo>
                <a:lnTo>
                  <a:pt x="6287" y="208"/>
                </a:lnTo>
                <a:lnTo>
                  <a:pt x="6283" y="210"/>
                </a:lnTo>
                <a:lnTo>
                  <a:pt x="6281" y="210"/>
                </a:lnTo>
                <a:lnTo>
                  <a:pt x="6277" y="210"/>
                </a:lnTo>
                <a:lnTo>
                  <a:pt x="6270" y="212"/>
                </a:lnTo>
                <a:lnTo>
                  <a:pt x="6261" y="214"/>
                </a:lnTo>
                <a:lnTo>
                  <a:pt x="6259" y="214"/>
                </a:lnTo>
                <a:lnTo>
                  <a:pt x="6257" y="214"/>
                </a:lnTo>
                <a:lnTo>
                  <a:pt x="6253" y="216"/>
                </a:lnTo>
                <a:lnTo>
                  <a:pt x="6248" y="216"/>
                </a:lnTo>
                <a:lnTo>
                  <a:pt x="6244" y="216"/>
                </a:lnTo>
                <a:lnTo>
                  <a:pt x="6236" y="219"/>
                </a:lnTo>
                <a:lnTo>
                  <a:pt x="6229" y="221"/>
                </a:lnTo>
                <a:lnTo>
                  <a:pt x="6227" y="223"/>
                </a:lnTo>
                <a:lnTo>
                  <a:pt x="6227" y="225"/>
                </a:lnTo>
                <a:lnTo>
                  <a:pt x="6223" y="234"/>
                </a:lnTo>
                <a:lnTo>
                  <a:pt x="6220" y="244"/>
                </a:lnTo>
                <a:lnTo>
                  <a:pt x="6216" y="253"/>
                </a:lnTo>
                <a:lnTo>
                  <a:pt x="6214" y="262"/>
                </a:lnTo>
                <a:lnTo>
                  <a:pt x="6212" y="266"/>
                </a:lnTo>
                <a:lnTo>
                  <a:pt x="6212" y="268"/>
                </a:lnTo>
                <a:lnTo>
                  <a:pt x="6210" y="270"/>
                </a:lnTo>
                <a:lnTo>
                  <a:pt x="6210" y="271"/>
                </a:lnTo>
                <a:lnTo>
                  <a:pt x="6207" y="277"/>
                </a:lnTo>
                <a:lnTo>
                  <a:pt x="6203" y="286"/>
                </a:lnTo>
                <a:lnTo>
                  <a:pt x="6197" y="294"/>
                </a:lnTo>
                <a:lnTo>
                  <a:pt x="6197" y="296"/>
                </a:lnTo>
                <a:lnTo>
                  <a:pt x="6195" y="296"/>
                </a:lnTo>
                <a:lnTo>
                  <a:pt x="6195" y="297"/>
                </a:lnTo>
                <a:lnTo>
                  <a:pt x="6192" y="303"/>
                </a:lnTo>
                <a:lnTo>
                  <a:pt x="6186" y="310"/>
                </a:lnTo>
                <a:lnTo>
                  <a:pt x="6181" y="318"/>
                </a:lnTo>
                <a:lnTo>
                  <a:pt x="6175" y="323"/>
                </a:lnTo>
                <a:lnTo>
                  <a:pt x="6168" y="331"/>
                </a:lnTo>
                <a:lnTo>
                  <a:pt x="6166" y="333"/>
                </a:lnTo>
                <a:lnTo>
                  <a:pt x="6164" y="333"/>
                </a:lnTo>
                <a:lnTo>
                  <a:pt x="6164" y="331"/>
                </a:lnTo>
                <a:lnTo>
                  <a:pt x="6162" y="329"/>
                </a:lnTo>
                <a:lnTo>
                  <a:pt x="6162" y="327"/>
                </a:lnTo>
                <a:lnTo>
                  <a:pt x="6160" y="325"/>
                </a:lnTo>
                <a:lnTo>
                  <a:pt x="6158" y="323"/>
                </a:lnTo>
                <a:lnTo>
                  <a:pt x="6155" y="322"/>
                </a:lnTo>
                <a:lnTo>
                  <a:pt x="6153" y="320"/>
                </a:lnTo>
                <a:lnTo>
                  <a:pt x="6151" y="320"/>
                </a:lnTo>
                <a:lnTo>
                  <a:pt x="6149" y="320"/>
                </a:lnTo>
                <a:lnTo>
                  <a:pt x="6149" y="322"/>
                </a:lnTo>
                <a:lnTo>
                  <a:pt x="6147" y="323"/>
                </a:lnTo>
                <a:lnTo>
                  <a:pt x="6147" y="325"/>
                </a:lnTo>
                <a:lnTo>
                  <a:pt x="6147" y="327"/>
                </a:lnTo>
                <a:lnTo>
                  <a:pt x="6145" y="331"/>
                </a:lnTo>
                <a:lnTo>
                  <a:pt x="6145" y="336"/>
                </a:lnTo>
                <a:lnTo>
                  <a:pt x="6145" y="340"/>
                </a:lnTo>
                <a:lnTo>
                  <a:pt x="6145" y="346"/>
                </a:lnTo>
                <a:lnTo>
                  <a:pt x="6145" y="349"/>
                </a:lnTo>
                <a:lnTo>
                  <a:pt x="6145" y="353"/>
                </a:lnTo>
                <a:lnTo>
                  <a:pt x="6145" y="361"/>
                </a:lnTo>
                <a:lnTo>
                  <a:pt x="6143" y="364"/>
                </a:lnTo>
                <a:lnTo>
                  <a:pt x="6143" y="366"/>
                </a:lnTo>
                <a:lnTo>
                  <a:pt x="6143" y="370"/>
                </a:lnTo>
                <a:lnTo>
                  <a:pt x="6142" y="374"/>
                </a:lnTo>
                <a:lnTo>
                  <a:pt x="6142" y="377"/>
                </a:lnTo>
                <a:lnTo>
                  <a:pt x="6140" y="379"/>
                </a:lnTo>
                <a:lnTo>
                  <a:pt x="6140" y="383"/>
                </a:lnTo>
                <a:lnTo>
                  <a:pt x="6138" y="385"/>
                </a:lnTo>
                <a:lnTo>
                  <a:pt x="6136" y="390"/>
                </a:lnTo>
                <a:lnTo>
                  <a:pt x="6134" y="392"/>
                </a:lnTo>
                <a:lnTo>
                  <a:pt x="6132" y="396"/>
                </a:lnTo>
                <a:lnTo>
                  <a:pt x="6129" y="400"/>
                </a:lnTo>
                <a:lnTo>
                  <a:pt x="6127" y="402"/>
                </a:lnTo>
                <a:lnTo>
                  <a:pt x="6125" y="403"/>
                </a:lnTo>
                <a:lnTo>
                  <a:pt x="6123" y="405"/>
                </a:lnTo>
                <a:lnTo>
                  <a:pt x="6121" y="409"/>
                </a:lnTo>
                <a:lnTo>
                  <a:pt x="6116" y="411"/>
                </a:lnTo>
                <a:lnTo>
                  <a:pt x="6114" y="413"/>
                </a:lnTo>
                <a:lnTo>
                  <a:pt x="6110" y="415"/>
                </a:lnTo>
                <a:lnTo>
                  <a:pt x="6106" y="418"/>
                </a:lnTo>
                <a:lnTo>
                  <a:pt x="6102" y="418"/>
                </a:lnTo>
                <a:lnTo>
                  <a:pt x="6099" y="420"/>
                </a:lnTo>
                <a:lnTo>
                  <a:pt x="6093" y="420"/>
                </a:lnTo>
                <a:lnTo>
                  <a:pt x="6088" y="418"/>
                </a:lnTo>
                <a:lnTo>
                  <a:pt x="6084" y="418"/>
                </a:lnTo>
                <a:lnTo>
                  <a:pt x="6078" y="416"/>
                </a:lnTo>
                <a:lnTo>
                  <a:pt x="6075" y="415"/>
                </a:lnTo>
                <a:lnTo>
                  <a:pt x="6071" y="413"/>
                </a:lnTo>
                <a:lnTo>
                  <a:pt x="6067" y="411"/>
                </a:lnTo>
                <a:lnTo>
                  <a:pt x="6063" y="407"/>
                </a:lnTo>
                <a:lnTo>
                  <a:pt x="6060" y="403"/>
                </a:lnTo>
                <a:lnTo>
                  <a:pt x="6056" y="400"/>
                </a:lnTo>
                <a:lnTo>
                  <a:pt x="6050" y="396"/>
                </a:lnTo>
                <a:lnTo>
                  <a:pt x="6047" y="394"/>
                </a:lnTo>
                <a:lnTo>
                  <a:pt x="6032" y="387"/>
                </a:lnTo>
                <a:lnTo>
                  <a:pt x="6017" y="377"/>
                </a:lnTo>
                <a:lnTo>
                  <a:pt x="6017" y="376"/>
                </a:lnTo>
                <a:lnTo>
                  <a:pt x="6015" y="376"/>
                </a:lnTo>
                <a:lnTo>
                  <a:pt x="6013" y="376"/>
                </a:lnTo>
                <a:lnTo>
                  <a:pt x="6011" y="377"/>
                </a:lnTo>
                <a:lnTo>
                  <a:pt x="6009" y="377"/>
                </a:lnTo>
                <a:lnTo>
                  <a:pt x="6008" y="379"/>
                </a:lnTo>
                <a:lnTo>
                  <a:pt x="6008" y="381"/>
                </a:lnTo>
                <a:lnTo>
                  <a:pt x="6006" y="383"/>
                </a:lnTo>
                <a:lnTo>
                  <a:pt x="6006" y="385"/>
                </a:lnTo>
                <a:lnTo>
                  <a:pt x="6006" y="389"/>
                </a:lnTo>
                <a:lnTo>
                  <a:pt x="6008" y="390"/>
                </a:lnTo>
                <a:lnTo>
                  <a:pt x="6008" y="400"/>
                </a:lnTo>
                <a:lnTo>
                  <a:pt x="6008" y="409"/>
                </a:lnTo>
                <a:lnTo>
                  <a:pt x="6008" y="442"/>
                </a:lnTo>
                <a:lnTo>
                  <a:pt x="6008" y="444"/>
                </a:lnTo>
                <a:lnTo>
                  <a:pt x="6008" y="457"/>
                </a:lnTo>
                <a:lnTo>
                  <a:pt x="6008" y="461"/>
                </a:lnTo>
                <a:lnTo>
                  <a:pt x="6009" y="467"/>
                </a:lnTo>
                <a:lnTo>
                  <a:pt x="6009" y="472"/>
                </a:lnTo>
                <a:lnTo>
                  <a:pt x="6009" y="480"/>
                </a:lnTo>
                <a:lnTo>
                  <a:pt x="6009" y="483"/>
                </a:lnTo>
                <a:lnTo>
                  <a:pt x="6009" y="487"/>
                </a:lnTo>
                <a:lnTo>
                  <a:pt x="6009" y="489"/>
                </a:lnTo>
                <a:lnTo>
                  <a:pt x="6011" y="504"/>
                </a:lnTo>
                <a:lnTo>
                  <a:pt x="6011" y="519"/>
                </a:lnTo>
                <a:lnTo>
                  <a:pt x="6013" y="548"/>
                </a:lnTo>
                <a:lnTo>
                  <a:pt x="6013" y="576"/>
                </a:lnTo>
                <a:lnTo>
                  <a:pt x="6011" y="584"/>
                </a:lnTo>
                <a:lnTo>
                  <a:pt x="6011" y="586"/>
                </a:lnTo>
                <a:lnTo>
                  <a:pt x="6011" y="587"/>
                </a:lnTo>
                <a:lnTo>
                  <a:pt x="6011" y="591"/>
                </a:lnTo>
                <a:lnTo>
                  <a:pt x="6011" y="606"/>
                </a:lnTo>
                <a:lnTo>
                  <a:pt x="6009" y="613"/>
                </a:lnTo>
                <a:lnTo>
                  <a:pt x="6009" y="615"/>
                </a:lnTo>
                <a:lnTo>
                  <a:pt x="6009" y="617"/>
                </a:lnTo>
                <a:lnTo>
                  <a:pt x="6009" y="621"/>
                </a:lnTo>
                <a:lnTo>
                  <a:pt x="6008" y="625"/>
                </a:lnTo>
                <a:lnTo>
                  <a:pt x="6008" y="626"/>
                </a:lnTo>
                <a:lnTo>
                  <a:pt x="6008" y="628"/>
                </a:lnTo>
                <a:lnTo>
                  <a:pt x="6006" y="636"/>
                </a:lnTo>
                <a:lnTo>
                  <a:pt x="6004" y="638"/>
                </a:lnTo>
                <a:lnTo>
                  <a:pt x="6004" y="639"/>
                </a:lnTo>
                <a:lnTo>
                  <a:pt x="6004" y="641"/>
                </a:lnTo>
                <a:lnTo>
                  <a:pt x="6000" y="647"/>
                </a:lnTo>
                <a:lnTo>
                  <a:pt x="5998" y="652"/>
                </a:lnTo>
                <a:lnTo>
                  <a:pt x="5996" y="654"/>
                </a:lnTo>
                <a:lnTo>
                  <a:pt x="5995" y="656"/>
                </a:lnTo>
                <a:lnTo>
                  <a:pt x="5995" y="658"/>
                </a:lnTo>
                <a:lnTo>
                  <a:pt x="5993" y="660"/>
                </a:lnTo>
                <a:lnTo>
                  <a:pt x="5993" y="664"/>
                </a:lnTo>
                <a:lnTo>
                  <a:pt x="5991" y="664"/>
                </a:lnTo>
                <a:lnTo>
                  <a:pt x="5991" y="666"/>
                </a:lnTo>
                <a:lnTo>
                  <a:pt x="5989" y="666"/>
                </a:lnTo>
                <a:lnTo>
                  <a:pt x="5989" y="667"/>
                </a:lnTo>
                <a:lnTo>
                  <a:pt x="5987" y="671"/>
                </a:lnTo>
                <a:lnTo>
                  <a:pt x="5983" y="673"/>
                </a:lnTo>
                <a:lnTo>
                  <a:pt x="5982" y="673"/>
                </a:lnTo>
                <a:lnTo>
                  <a:pt x="5978" y="675"/>
                </a:lnTo>
                <a:lnTo>
                  <a:pt x="5976" y="675"/>
                </a:lnTo>
                <a:lnTo>
                  <a:pt x="5974" y="675"/>
                </a:lnTo>
                <a:lnTo>
                  <a:pt x="5969" y="667"/>
                </a:lnTo>
                <a:lnTo>
                  <a:pt x="5967" y="662"/>
                </a:lnTo>
                <a:lnTo>
                  <a:pt x="5965" y="658"/>
                </a:lnTo>
                <a:lnTo>
                  <a:pt x="5961" y="649"/>
                </a:lnTo>
                <a:lnTo>
                  <a:pt x="5957" y="639"/>
                </a:lnTo>
                <a:lnTo>
                  <a:pt x="5956" y="628"/>
                </a:lnTo>
                <a:lnTo>
                  <a:pt x="5954" y="615"/>
                </a:lnTo>
                <a:lnTo>
                  <a:pt x="5954" y="610"/>
                </a:lnTo>
                <a:lnTo>
                  <a:pt x="5954" y="604"/>
                </a:lnTo>
                <a:lnTo>
                  <a:pt x="5954" y="591"/>
                </a:lnTo>
                <a:lnTo>
                  <a:pt x="5952" y="591"/>
                </a:lnTo>
                <a:lnTo>
                  <a:pt x="5952" y="573"/>
                </a:lnTo>
                <a:lnTo>
                  <a:pt x="5952" y="554"/>
                </a:lnTo>
                <a:lnTo>
                  <a:pt x="5954" y="554"/>
                </a:lnTo>
                <a:lnTo>
                  <a:pt x="5954" y="545"/>
                </a:lnTo>
                <a:lnTo>
                  <a:pt x="5954" y="537"/>
                </a:lnTo>
                <a:lnTo>
                  <a:pt x="5954" y="528"/>
                </a:lnTo>
                <a:lnTo>
                  <a:pt x="5956" y="521"/>
                </a:lnTo>
                <a:lnTo>
                  <a:pt x="5957" y="504"/>
                </a:lnTo>
                <a:lnTo>
                  <a:pt x="5957" y="496"/>
                </a:lnTo>
                <a:lnTo>
                  <a:pt x="5957" y="491"/>
                </a:lnTo>
                <a:lnTo>
                  <a:pt x="5959" y="489"/>
                </a:lnTo>
                <a:lnTo>
                  <a:pt x="5959" y="487"/>
                </a:lnTo>
                <a:lnTo>
                  <a:pt x="5961" y="455"/>
                </a:lnTo>
                <a:lnTo>
                  <a:pt x="5963" y="424"/>
                </a:lnTo>
                <a:lnTo>
                  <a:pt x="5967" y="394"/>
                </a:lnTo>
                <a:lnTo>
                  <a:pt x="5970" y="364"/>
                </a:lnTo>
                <a:lnTo>
                  <a:pt x="5972" y="349"/>
                </a:lnTo>
                <a:lnTo>
                  <a:pt x="5974" y="335"/>
                </a:lnTo>
                <a:lnTo>
                  <a:pt x="5976" y="303"/>
                </a:lnTo>
                <a:lnTo>
                  <a:pt x="5978" y="286"/>
                </a:lnTo>
                <a:lnTo>
                  <a:pt x="5978" y="271"/>
                </a:lnTo>
                <a:lnTo>
                  <a:pt x="5980" y="268"/>
                </a:lnTo>
                <a:lnTo>
                  <a:pt x="5978" y="262"/>
                </a:lnTo>
                <a:lnTo>
                  <a:pt x="5978" y="258"/>
                </a:lnTo>
                <a:lnTo>
                  <a:pt x="5978" y="255"/>
                </a:lnTo>
                <a:lnTo>
                  <a:pt x="5976" y="247"/>
                </a:lnTo>
                <a:lnTo>
                  <a:pt x="5974" y="242"/>
                </a:lnTo>
                <a:lnTo>
                  <a:pt x="5972" y="236"/>
                </a:lnTo>
                <a:lnTo>
                  <a:pt x="5969" y="231"/>
                </a:lnTo>
                <a:lnTo>
                  <a:pt x="5967" y="225"/>
                </a:lnTo>
                <a:lnTo>
                  <a:pt x="5963" y="221"/>
                </a:lnTo>
                <a:lnTo>
                  <a:pt x="5959" y="216"/>
                </a:lnTo>
                <a:lnTo>
                  <a:pt x="5956" y="212"/>
                </a:lnTo>
                <a:lnTo>
                  <a:pt x="5952" y="206"/>
                </a:lnTo>
                <a:lnTo>
                  <a:pt x="5950" y="201"/>
                </a:lnTo>
                <a:lnTo>
                  <a:pt x="5948" y="197"/>
                </a:lnTo>
                <a:lnTo>
                  <a:pt x="5946" y="195"/>
                </a:lnTo>
                <a:lnTo>
                  <a:pt x="5944" y="190"/>
                </a:lnTo>
                <a:lnTo>
                  <a:pt x="5950" y="190"/>
                </a:lnTo>
                <a:lnTo>
                  <a:pt x="5956" y="190"/>
                </a:lnTo>
                <a:lnTo>
                  <a:pt x="5961" y="191"/>
                </a:lnTo>
                <a:lnTo>
                  <a:pt x="5967" y="191"/>
                </a:lnTo>
                <a:lnTo>
                  <a:pt x="5970" y="193"/>
                </a:lnTo>
                <a:lnTo>
                  <a:pt x="5976" y="195"/>
                </a:lnTo>
                <a:lnTo>
                  <a:pt x="5980" y="197"/>
                </a:lnTo>
                <a:lnTo>
                  <a:pt x="5983" y="199"/>
                </a:lnTo>
                <a:lnTo>
                  <a:pt x="5985" y="199"/>
                </a:lnTo>
                <a:lnTo>
                  <a:pt x="5985" y="201"/>
                </a:lnTo>
                <a:lnTo>
                  <a:pt x="5995" y="210"/>
                </a:lnTo>
                <a:lnTo>
                  <a:pt x="6000" y="216"/>
                </a:lnTo>
                <a:lnTo>
                  <a:pt x="6004" y="221"/>
                </a:lnTo>
                <a:lnTo>
                  <a:pt x="6008" y="227"/>
                </a:lnTo>
                <a:lnTo>
                  <a:pt x="6013" y="232"/>
                </a:lnTo>
                <a:lnTo>
                  <a:pt x="6021" y="245"/>
                </a:lnTo>
                <a:lnTo>
                  <a:pt x="6021" y="249"/>
                </a:lnTo>
                <a:lnTo>
                  <a:pt x="6021" y="251"/>
                </a:lnTo>
                <a:lnTo>
                  <a:pt x="6019" y="255"/>
                </a:lnTo>
                <a:lnTo>
                  <a:pt x="6019" y="258"/>
                </a:lnTo>
                <a:lnTo>
                  <a:pt x="6019" y="262"/>
                </a:lnTo>
                <a:lnTo>
                  <a:pt x="6017" y="266"/>
                </a:lnTo>
                <a:lnTo>
                  <a:pt x="6015" y="271"/>
                </a:lnTo>
                <a:lnTo>
                  <a:pt x="6013" y="277"/>
                </a:lnTo>
                <a:lnTo>
                  <a:pt x="6011" y="283"/>
                </a:lnTo>
                <a:lnTo>
                  <a:pt x="6009" y="288"/>
                </a:lnTo>
                <a:lnTo>
                  <a:pt x="6009" y="294"/>
                </a:lnTo>
                <a:lnTo>
                  <a:pt x="6006" y="305"/>
                </a:lnTo>
                <a:lnTo>
                  <a:pt x="6006" y="320"/>
                </a:lnTo>
                <a:lnTo>
                  <a:pt x="6004" y="323"/>
                </a:lnTo>
                <a:lnTo>
                  <a:pt x="6004" y="329"/>
                </a:lnTo>
                <a:lnTo>
                  <a:pt x="6004" y="333"/>
                </a:lnTo>
                <a:lnTo>
                  <a:pt x="6006" y="336"/>
                </a:lnTo>
                <a:lnTo>
                  <a:pt x="6006" y="340"/>
                </a:lnTo>
                <a:lnTo>
                  <a:pt x="6008" y="344"/>
                </a:lnTo>
                <a:lnTo>
                  <a:pt x="6008" y="348"/>
                </a:lnTo>
                <a:lnTo>
                  <a:pt x="6009" y="351"/>
                </a:lnTo>
                <a:lnTo>
                  <a:pt x="6011" y="351"/>
                </a:lnTo>
                <a:lnTo>
                  <a:pt x="6013" y="353"/>
                </a:lnTo>
                <a:lnTo>
                  <a:pt x="6015" y="355"/>
                </a:lnTo>
                <a:lnTo>
                  <a:pt x="6019" y="355"/>
                </a:lnTo>
                <a:lnTo>
                  <a:pt x="6021" y="355"/>
                </a:lnTo>
                <a:lnTo>
                  <a:pt x="6024" y="357"/>
                </a:lnTo>
                <a:lnTo>
                  <a:pt x="6028" y="357"/>
                </a:lnTo>
                <a:lnTo>
                  <a:pt x="6032" y="357"/>
                </a:lnTo>
                <a:lnTo>
                  <a:pt x="6041" y="355"/>
                </a:lnTo>
                <a:lnTo>
                  <a:pt x="6050" y="353"/>
                </a:lnTo>
                <a:lnTo>
                  <a:pt x="6060" y="353"/>
                </a:lnTo>
                <a:lnTo>
                  <a:pt x="6063" y="351"/>
                </a:lnTo>
                <a:lnTo>
                  <a:pt x="6069" y="351"/>
                </a:lnTo>
                <a:lnTo>
                  <a:pt x="6073" y="351"/>
                </a:lnTo>
                <a:lnTo>
                  <a:pt x="6075" y="349"/>
                </a:lnTo>
                <a:lnTo>
                  <a:pt x="6076" y="349"/>
                </a:lnTo>
                <a:lnTo>
                  <a:pt x="6078" y="348"/>
                </a:lnTo>
                <a:lnTo>
                  <a:pt x="6082" y="348"/>
                </a:lnTo>
                <a:lnTo>
                  <a:pt x="6086" y="346"/>
                </a:lnTo>
                <a:lnTo>
                  <a:pt x="6088" y="344"/>
                </a:lnTo>
                <a:lnTo>
                  <a:pt x="6089" y="342"/>
                </a:lnTo>
                <a:lnTo>
                  <a:pt x="6093" y="340"/>
                </a:lnTo>
                <a:lnTo>
                  <a:pt x="6093" y="329"/>
                </a:lnTo>
                <a:lnTo>
                  <a:pt x="6091" y="323"/>
                </a:lnTo>
                <a:lnTo>
                  <a:pt x="6091" y="320"/>
                </a:lnTo>
                <a:lnTo>
                  <a:pt x="6091" y="316"/>
                </a:lnTo>
                <a:lnTo>
                  <a:pt x="6089" y="310"/>
                </a:lnTo>
                <a:lnTo>
                  <a:pt x="6089" y="307"/>
                </a:lnTo>
                <a:lnTo>
                  <a:pt x="6088" y="303"/>
                </a:lnTo>
                <a:lnTo>
                  <a:pt x="6086" y="299"/>
                </a:lnTo>
                <a:lnTo>
                  <a:pt x="6084" y="296"/>
                </a:lnTo>
                <a:lnTo>
                  <a:pt x="6080" y="290"/>
                </a:lnTo>
                <a:lnTo>
                  <a:pt x="6078" y="286"/>
                </a:lnTo>
                <a:lnTo>
                  <a:pt x="6075" y="284"/>
                </a:lnTo>
                <a:lnTo>
                  <a:pt x="6073" y="283"/>
                </a:lnTo>
                <a:lnTo>
                  <a:pt x="6069" y="281"/>
                </a:lnTo>
                <a:lnTo>
                  <a:pt x="6065" y="275"/>
                </a:lnTo>
                <a:lnTo>
                  <a:pt x="6060" y="271"/>
                </a:lnTo>
                <a:lnTo>
                  <a:pt x="6052" y="262"/>
                </a:lnTo>
                <a:lnTo>
                  <a:pt x="6047" y="258"/>
                </a:lnTo>
                <a:lnTo>
                  <a:pt x="6043" y="253"/>
                </a:lnTo>
                <a:lnTo>
                  <a:pt x="6036" y="244"/>
                </a:lnTo>
                <a:lnTo>
                  <a:pt x="6043" y="232"/>
                </a:lnTo>
                <a:lnTo>
                  <a:pt x="6050" y="223"/>
                </a:lnTo>
                <a:lnTo>
                  <a:pt x="6058" y="214"/>
                </a:lnTo>
                <a:lnTo>
                  <a:pt x="6065" y="206"/>
                </a:lnTo>
                <a:lnTo>
                  <a:pt x="6067" y="204"/>
                </a:lnTo>
                <a:lnTo>
                  <a:pt x="6067" y="203"/>
                </a:lnTo>
                <a:lnTo>
                  <a:pt x="6071" y="197"/>
                </a:lnTo>
                <a:lnTo>
                  <a:pt x="6073" y="193"/>
                </a:lnTo>
                <a:lnTo>
                  <a:pt x="6075" y="191"/>
                </a:lnTo>
                <a:lnTo>
                  <a:pt x="6076" y="188"/>
                </a:lnTo>
                <a:lnTo>
                  <a:pt x="6078" y="184"/>
                </a:lnTo>
                <a:lnTo>
                  <a:pt x="6082" y="177"/>
                </a:lnTo>
                <a:lnTo>
                  <a:pt x="6084" y="171"/>
                </a:lnTo>
                <a:lnTo>
                  <a:pt x="6086" y="164"/>
                </a:lnTo>
                <a:lnTo>
                  <a:pt x="6089" y="156"/>
                </a:lnTo>
                <a:lnTo>
                  <a:pt x="6089" y="152"/>
                </a:lnTo>
                <a:lnTo>
                  <a:pt x="6091" y="149"/>
                </a:lnTo>
                <a:lnTo>
                  <a:pt x="6084" y="147"/>
                </a:lnTo>
                <a:lnTo>
                  <a:pt x="6082" y="147"/>
                </a:lnTo>
                <a:lnTo>
                  <a:pt x="6078" y="147"/>
                </a:lnTo>
                <a:lnTo>
                  <a:pt x="6073" y="149"/>
                </a:lnTo>
                <a:lnTo>
                  <a:pt x="6069" y="151"/>
                </a:lnTo>
                <a:lnTo>
                  <a:pt x="6065" y="151"/>
                </a:lnTo>
                <a:lnTo>
                  <a:pt x="6063" y="152"/>
                </a:lnTo>
                <a:lnTo>
                  <a:pt x="6060" y="154"/>
                </a:lnTo>
                <a:lnTo>
                  <a:pt x="6056" y="156"/>
                </a:lnTo>
                <a:lnTo>
                  <a:pt x="6054" y="156"/>
                </a:lnTo>
                <a:lnTo>
                  <a:pt x="6052" y="158"/>
                </a:lnTo>
                <a:lnTo>
                  <a:pt x="6047" y="160"/>
                </a:lnTo>
                <a:lnTo>
                  <a:pt x="6045" y="160"/>
                </a:lnTo>
                <a:lnTo>
                  <a:pt x="6043" y="160"/>
                </a:lnTo>
                <a:lnTo>
                  <a:pt x="6041" y="160"/>
                </a:lnTo>
                <a:lnTo>
                  <a:pt x="6034" y="162"/>
                </a:lnTo>
                <a:lnTo>
                  <a:pt x="6030" y="162"/>
                </a:lnTo>
                <a:lnTo>
                  <a:pt x="6026" y="162"/>
                </a:lnTo>
                <a:lnTo>
                  <a:pt x="6019" y="164"/>
                </a:lnTo>
                <a:lnTo>
                  <a:pt x="6015" y="164"/>
                </a:lnTo>
                <a:lnTo>
                  <a:pt x="6011" y="164"/>
                </a:lnTo>
                <a:lnTo>
                  <a:pt x="6004" y="164"/>
                </a:lnTo>
                <a:lnTo>
                  <a:pt x="5998" y="164"/>
                </a:lnTo>
                <a:lnTo>
                  <a:pt x="5995" y="164"/>
                </a:lnTo>
                <a:lnTo>
                  <a:pt x="5991" y="162"/>
                </a:lnTo>
                <a:lnTo>
                  <a:pt x="5987" y="162"/>
                </a:lnTo>
                <a:lnTo>
                  <a:pt x="5983" y="162"/>
                </a:lnTo>
                <a:lnTo>
                  <a:pt x="5980" y="160"/>
                </a:lnTo>
                <a:lnTo>
                  <a:pt x="5978" y="158"/>
                </a:lnTo>
                <a:lnTo>
                  <a:pt x="5974" y="158"/>
                </a:lnTo>
                <a:lnTo>
                  <a:pt x="5972" y="156"/>
                </a:lnTo>
                <a:lnTo>
                  <a:pt x="5970" y="154"/>
                </a:lnTo>
                <a:lnTo>
                  <a:pt x="5969" y="152"/>
                </a:lnTo>
                <a:lnTo>
                  <a:pt x="5967" y="152"/>
                </a:lnTo>
                <a:lnTo>
                  <a:pt x="5952" y="141"/>
                </a:lnTo>
                <a:lnTo>
                  <a:pt x="5952" y="139"/>
                </a:lnTo>
                <a:lnTo>
                  <a:pt x="5956" y="138"/>
                </a:lnTo>
                <a:lnTo>
                  <a:pt x="5957" y="136"/>
                </a:lnTo>
                <a:lnTo>
                  <a:pt x="5959" y="134"/>
                </a:lnTo>
                <a:lnTo>
                  <a:pt x="5963" y="132"/>
                </a:lnTo>
                <a:lnTo>
                  <a:pt x="5967" y="132"/>
                </a:lnTo>
                <a:lnTo>
                  <a:pt x="5970" y="132"/>
                </a:lnTo>
                <a:lnTo>
                  <a:pt x="5974" y="132"/>
                </a:lnTo>
                <a:lnTo>
                  <a:pt x="5976" y="132"/>
                </a:lnTo>
                <a:lnTo>
                  <a:pt x="5978" y="132"/>
                </a:lnTo>
                <a:lnTo>
                  <a:pt x="5983" y="130"/>
                </a:lnTo>
                <a:lnTo>
                  <a:pt x="5991" y="128"/>
                </a:lnTo>
                <a:lnTo>
                  <a:pt x="6004" y="125"/>
                </a:lnTo>
                <a:lnTo>
                  <a:pt x="6017" y="121"/>
                </a:lnTo>
                <a:lnTo>
                  <a:pt x="6023" y="119"/>
                </a:lnTo>
                <a:lnTo>
                  <a:pt x="6028" y="117"/>
                </a:lnTo>
                <a:lnTo>
                  <a:pt x="6036" y="115"/>
                </a:lnTo>
                <a:lnTo>
                  <a:pt x="6041" y="113"/>
                </a:lnTo>
                <a:lnTo>
                  <a:pt x="6047" y="112"/>
                </a:lnTo>
                <a:lnTo>
                  <a:pt x="6054" y="110"/>
                </a:lnTo>
                <a:lnTo>
                  <a:pt x="6065" y="104"/>
                </a:lnTo>
                <a:lnTo>
                  <a:pt x="6078" y="100"/>
                </a:lnTo>
                <a:lnTo>
                  <a:pt x="6084" y="99"/>
                </a:lnTo>
                <a:lnTo>
                  <a:pt x="6089" y="97"/>
                </a:lnTo>
                <a:lnTo>
                  <a:pt x="6101" y="95"/>
                </a:lnTo>
                <a:close/>
                <a:moveTo>
                  <a:pt x="6400" y="316"/>
                </a:moveTo>
                <a:lnTo>
                  <a:pt x="6408" y="318"/>
                </a:lnTo>
                <a:lnTo>
                  <a:pt x="6409" y="320"/>
                </a:lnTo>
                <a:lnTo>
                  <a:pt x="6413" y="320"/>
                </a:lnTo>
                <a:lnTo>
                  <a:pt x="6415" y="322"/>
                </a:lnTo>
                <a:lnTo>
                  <a:pt x="6419" y="323"/>
                </a:lnTo>
                <a:lnTo>
                  <a:pt x="6422" y="327"/>
                </a:lnTo>
                <a:lnTo>
                  <a:pt x="6424" y="333"/>
                </a:lnTo>
                <a:lnTo>
                  <a:pt x="6426" y="336"/>
                </a:lnTo>
                <a:lnTo>
                  <a:pt x="6428" y="340"/>
                </a:lnTo>
                <a:lnTo>
                  <a:pt x="6428" y="346"/>
                </a:lnTo>
                <a:lnTo>
                  <a:pt x="6428" y="349"/>
                </a:lnTo>
                <a:lnTo>
                  <a:pt x="6428" y="355"/>
                </a:lnTo>
                <a:lnTo>
                  <a:pt x="6428" y="359"/>
                </a:lnTo>
                <a:lnTo>
                  <a:pt x="6426" y="364"/>
                </a:lnTo>
                <a:lnTo>
                  <a:pt x="6426" y="368"/>
                </a:lnTo>
                <a:lnTo>
                  <a:pt x="6424" y="372"/>
                </a:lnTo>
                <a:lnTo>
                  <a:pt x="6424" y="374"/>
                </a:lnTo>
                <a:lnTo>
                  <a:pt x="6422" y="377"/>
                </a:lnTo>
                <a:lnTo>
                  <a:pt x="6421" y="381"/>
                </a:lnTo>
                <a:lnTo>
                  <a:pt x="6417" y="385"/>
                </a:lnTo>
                <a:lnTo>
                  <a:pt x="6415" y="385"/>
                </a:lnTo>
                <a:lnTo>
                  <a:pt x="6415" y="387"/>
                </a:lnTo>
                <a:lnTo>
                  <a:pt x="6411" y="390"/>
                </a:lnTo>
                <a:lnTo>
                  <a:pt x="6408" y="392"/>
                </a:lnTo>
                <a:lnTo>
                  <a:pt x="6404" y="396"/>
                </a:lnTo>
                <a:lnTo>
                  <a:pt x="6400" y="398"/>
                </a:lnTo>
                <a:lnTo>
                  <a:pt x="6396" y="402"/>
                </a:lnTo>
                <a:lnTo>
                  <a:pt x="6394" y="402"/>
                </a:lnTo>
                <a:lnTo>
                  <a:pt x="6393" y="403"/>
                </a:lnTo>
                <a:lnTo>
                  <a:pt x="6389" y="405"/>
                </a:lnTo>
                <a:lnTo>
                  <a:pt x="6381" y="409"/>
                </a:lnTo>
                <a:lnTo>
                  <a:pt x="6372" y="413"/>
                </a:lnTo>
                <a:lnTo>
                  <a:pt x="6365" y="415"/>
                </a:lnTo>
                <a:lnTo>
                  <a:pt x="6374" y="424"/>
                </a:lnTo>
                <a:lnTo>
                  <a:pt x="6385" y="431"/>
                </a:lnTo>
                <a:lnTo>
                  <a:pt x="6394" y="441"/>
                </a:lnTo>
                <a:lnTo>
                  <a:pt x="6404" y="450"/>
                </a:lnTo>
                <a:lnTo>
                  <a:pt x="6408" y="454"/>
                </a:lnTo>
                <a:lnTo>
                  <a:pt x="6409" y="455"/>
                </a:lnTo>
                <a:lnTo>
                  <a:pt x="6409" y="457"/>
                </a:lnTo>
                <a:lnTo>
                  <a:pt x="6409" y="461"/>
                </a:lnTo>
                <a:lnTo>
                  <a:pt x="6411" y="463"/>
                </a:lnTo>
                <a:lnTo>
                  <a:pt x="6411" y="468"/>
                </a:lnTo>
                <a:lnTo>
                  <a:pt x="6413" y="470"/>
                </a:lnTo>
                <a:lnTo>
                  <a:pt x="6413" y="474"/>
                </a:lnTo>
                <a:lnTo>
                  <a:pt x="6413" y="478"/>
                </a:lnTo>
                <a:lnTo>
                  <a:pt x="6411" y="481"/>
                </a:lnTo>
                <a:lnTo>
                  <a:pt x="6411" y="483"/>
                </a:lnTo>
                <a:lnTo>
                  <a:pt x="6409" y="487"/>
                </a:lnTo>
                <a:lnTo>
                  <a:pt x="6406" y="493"/>
                </a:lnTo>
                <a:lnTo>
                  <a:pt x="6402" y="498"/>
                </a:lnTo>
                <a:lnTo>
                  <a:pt x="6398" y="507"/>
                </a:lnTo>
                <a:lnTo>
                  <a:pt x="6394" y="519"/>
                </a:lnTo>
                <a:lnTo>
                  <a:pt x="6391" y="530"/>
                </a:lnTo>
                <a:lnTo>
                  <a:pt x="6387" y="541"/>
                </a:lnTo>
                <a:lnTo>
                  <a:pt x="6385" y="552"/>
                </a:lnTo>
                <a:lnTo>
                  <a:pt x="6381" y="563"/>
                </a:lnTo>
                <a:lnTo>
                  <a:pt x="6380" y="576"/>
                </a:lnTo>
                <a:lnTo>
                  <a:pt x="6380" y="589"/>
                </a:lnTo>
                <a:lnTo>
                  <a:pt x="6378" y="593"/>
                </a:lnTo>
                <a:lnTo>
                  <a:pt x="6380" y="597"/>
                </a:lnTo>
                <a:lnTo>
                  <a:pt x="6380" y="606"/>
                </a:lnTo>
                <a:lnTo>
                  <a:pt x="6381" y="608"/>
                </a:lnTo>
                <a:lnTo>
                  <a:pt x="6381" y="610"/>
                </a:lnTo>
                <a:lnTo>
                  <a:pt x="6381" y="612"/>
                </a:lnTo>
                <a:lnTo>
                  <a:pt x="6387" y="613"/>
                </a:lnTo>
                <a:lnTo>
                  <a:pt x="6389" y="615"/>
                </a:lnTo>
                <a:lnTo>
                  <a:pt x="6393" y="617"/>
                </a:lnTo>
                <a:lnTo>
                  <a:pt x="6394" y="617"/>
                </a:lnTo>
                <a:lnTo>
                  <a:pt x="6398" y="619"/>
                </a:lnTo>
                <a:lnTo>
                  <a:pt x="6400" y="619"/>
                </a:lnTo>
                <a:lnTo>
                  <a:pt x="6404" y="621"/>
                </a:lnTo>
                <a:lnTo>
                  <a:pt x="6411" y="623"/>
                </a:lnTo>
                <a:lnTo>
                  <a:pt x="6415" y="623"/>
                </a:lnTo>
                <a:lnTo>
                  <a:pt x="6419" y="623"/>
                </a:lnTo>
                <a:lnTo>
                  <a:pt x="6428" y="623"/>
                </a:lnTo>
                <a:lnTo>
                  <a:pt x="6432" y="623"/>
                </a:lnTo>
                <a:lnTo>
                  <a:pt x="6435" y="623"/>
                </a:lnTo>
                <a:lnTo>
                  <a:pt x="6467" y="621"/>
                </a:lnTo>
                <a:lnTo>
                  <a:pt x="6499" y="617"/>
                </a:lnTo>
                <a:lnTo>
                  <a:pt x="6501" y="617"/>
                </a:lnTo>
                <a:lnTo>
                  <a:pt x="6502" y="617"/>
                </a:lnTo>
                <a:lnTo>
                  <a:pt x="6506" y="617"/>
                </a:lnTo>
                <a:lnTo>
                  <a:pt x="6514" y="615"/>
                </a:lnTo>
                <a:lnTo>
                  <a:pt x="6521" y="615"/>
                </a:lnTo>
                <a:lnTo>
                  <a:pt x="6527" y="613"/>
                </a:lnTo>
                <a:lnTo>
                  <a:pt x="6534" y="613"/>
                </a:lnTo>
                <a:lnTo>
                  <a:pt x="6541" y="612"/>
                </a:lnTo>
                <a:lnTo>
                  <a:pt x="6547" y="610"/>
                </a:lnTo>
                <a:lnTo>
                  <a:pt x="6554" y="608"/>
                </a:lnTo>
                <a:lnTo>
                  <a:pt x="6560" y="606"/>
                </a:lnTo>
                <a:lnTo>
                  <a:pt x="6567" y="604"/>
                </a:lnTo>
                <a:lnTo>
                  <a:pt x="6575" y="602"/>
                </a:lnTo>
                <a:lnTo>
                  <a:pt x="6592" y="599"/>
                </a:lnTo>
                <a:lnTo>
                  <a:pt x="6594" y="597"/>
                </a:lnTo>
                <a:lnTo>
                  <a:pt x="6597" y="595"/>
                </a:lnTo>
                <a:lnTo>
                  <a:pt x="6603" y="593"/>
                </a:lnTo>
                <a:lnTo>
                  <a:pt x="6608" y="591"/>
                </a:lnTo>
                <a:lnTo>
                  <a:pt x="6614" y="589"/>
                </a:lnTo>
                <a:lnTo>
                  <a:pt x="6616" y="589"/>
                </a:lnTo>
                <a:lnTo>
                  <a:pt x="6618" y="587"/>
                </a:lnTo>
                <a:lnTo>
                  <a:pt x="6620" y="582"/>
                </a:lnTo>
                <a:lnTo>
                  <a:pt x="6621" y="576"/>
                </a:lnTo>
                <a:lnTo>
                  <a:pt x="6623" y="569"/>
                </a:lnTo>
                <a:lnTo>
                  <a:pt x="6625" y="563"/>
                </a:lnTo>
                <a:lnTo>
                  <a:pt x="6625" y="560"/>
                </a:lnTo>
                <a:lnTo>
                  <a:pt x="6625" y="558"/>
                </a:lnTo>
                <a:lnTo>
                  <a:pt x="6625" y="556"/>
                </a:lnTo>
                <a:lnTo>
                  <a:pt x="6627" y="548"/>
                </a:lnTo>
                <a:lnTo>
                  <a:pt x="6627" y="541"/>
                </a:lnTo>
                <a:lnTo>
                  <a:pt x="6627" y="535"/>
                </a:lnTo>
                <a:lnTo>
                  <a:pt x="6627" y="534"/>
                </a:lnTo>
                <a:lnTo>
                  <a:pt x="6627" y="532"/>
                </a:lnTo>
                <a:lnTo>
                  <a:pt x="6627" y="526"/>
                </a:lnTo>
                <a:lnTo>
                  <a:pt x="6627" y="521"/>
                </a:lnTo>
                <a:lnTo>
                  <a:pt x="6627" y="509"/>
                </a:lnTo>
                <a:lnTo>
                  <a:pt x="6627" y="504"/>
                </a:lnTo>
                <a:lnTo>
                  <a:pt x="6627" y="498"/>
                </a:lnTo>
                <a:lnTo>
                  <a:pt x="6625" y="487"/>
                </a:lnTo>
                <a:lnTo>
                  <a:pt x="6625" y="481"/>
                </a:lnTo>
                <a:lnTo>
                  <a:pt x="6625" y="480"/>
                </a:lnTo>
                <a:lnTo>
                  <a:pt x="6625" y="478"/>
                </a:lnTo>
                <a:lnTo>
                  <a:pt x="6627" y="474"/>
                </a:lnTo>
                <a:lnTo>
                  <a:pt x="6629" y="472"/>
                </a:lnTo>
                <a:lnTo>
                  <a:pt x="6631" y="474"/>
                </a:lnTo>
                <a:lnTo>
                  <a:pt x="6633" y="476"/>
                </a:lnTo>
                <a:lnTo>
                  <a:pt x="6633" y="478"/>
                </a:lnTo>
                <a:lnTo>
                  <a:pt x="6634" y="480"/>
                </a:lnTo>
                <a:lnTo>
                  <a:pt x="6634" y="481"/>
                </a:lnTo>
                <a:lnTo>
                  <a:pt x="6634" y="483"/>
                </a:lnTo>
                <a:lnTo>
                  <a:pt x="6634" y="487"/>
                </a:lnTo>
                <a:lnTo>
                  <a:pt x="6634" y="491"/>
                </a:lnTo>
                <a:lnTo>
                  <a:pt x="6636" y="494"/>
                </a:lnTo>
                <a:lnTo>
                  <a:pt x="6638" y="507"/>
                </a:lnTo>
                <a:lnTo>
                  <a:pt x="6640" y="521"/>
                </a:lnTo>
                <a:lnTo>
                  <a:pt x="6644" y="535"/>
                </a:lnTo>
                <a:lnTo>
                  <a:pt x="6647" y="548"/>
                </a:lnTo>
                <a:lnTo>
                  <a:pt x="6651" y="561"/>
                </a:lnTo>
                <a:lnTo>
                  <a:pt x="6655" y="574"/>
                </a:lnTo>
                <a:lnTo>
                  <a:pt x="6659" y="586"/>
                </a:lnTo>
                <a:lnTo>
                  <a:pt x="6664" y="599"/>
                </a:lnTo>
                <a:lnTo>
                  <a:pt x="6668" y="608"/>
                </a:lnTo>
                <a:lnTo>
                  <a:pt x="6672" y="619"/>
                </a:lnTo>
                <a:lnTo>
                  <a:pt x="6672" y="621"/>
                </a:lnTo>
                <a:lnTo>
                  <a:pt x="6672" y="623"/>
                </a:lnTo>
                <a:lnTo>
                  <a:pt x="6672" y="625"/>
                </a:lnTo>
                <a:lnTo>
                  <a:pt x="6672" y="628"/>
                </a:lnTo>
                <a:lnTo>
                  <a:pt x="6672" y="630"/>
                </a:lnTo>
                <a:lnTo>
                  <a:pt x="6672" y="634"/>
                </a:lnTo>
                <a:lnTo>
                  <a:pt x="6672" y="636"/>
                </a:lnTo>
                <a:lnTo>
                  <a:pt x="6670" y="639"/>
                </a:lnTo>
                <a:lnTo>
                  <a:pt x="6670" y="641"/>
                </a:lnTo>
                <a:lnTo>
                  <a:pt x="6668" y="645"/>
                </a:lnTo>
                <a:lnTo>
                  <a:pt x="6666" y="647"/>
                </a:lnTo>
                <a:lnTo>
                  <a:pt x="6664" y="649"/>
                </a:lnTo>
                <a:lnTo>
                  <a:pt x="6662" y="651"/>
                </a:lnTo>
                <a:lnTo>
                  <a:pt x="6660" y="652"/>
                </a:lnTo>
                <a:lnTo>
                  <a:pt x="6659" y="654"/>
                </a:lnTo>
                <a:lnTo>
                  <a:pt x="6657" y="654"/>
                </a:lnTo>
                <a:lnTo>
                  <a:pt x="6657" y="656"/>
                </a:lnTo>
                <a:lnTo>
                  <a:pt x="6655" y="656"/>
                </a:lnTo>
                <a:lnTo>
                  <a:pt x="6653" y="656"/>
                </a:lnTo>
                <a:lnTo>
                  <a:pt x="6653" y="658"/>
                </a:lnTo>
                <a:lnTo>
                  <a:pt x="6646" y="660"/>
                </a:lnTo>
                <a:lnTo>
                  <a:pt x="6640" y="662"/>
                </a:lnTo>
                <a:lnTo>
                  <a:pt x="6634" y="664"/>
                </a:lnTo>
                <a:lnTo>
                  <a:pt x="6629" y="667"/>
                </a:lnTo>
                <a:lnTo>
                  <a:pt x="6616" y="671"/>
                </a:lnTo>
                <a:lnTo>
                  <a:pt x="6603" y="675"/>
                </a:lnTo>
                <a:lnTo>
                  <a:pt x="6601" y="675"/>
                </a:lnTo>
                <a:lnTo>
                  <a:pt x="6599" y="677"/>
                </a:lnTo>
                <a:lnTo>
                  <a:pt x="6595" y="677"/>
                </a:lnTo>
                <a:lnTo>
                  <a:pt x="6588" y="679"/>
                </a:lnTo>
                <a:lnTo>
                  <a:pt x="6580" y="679"/>
                </a:lnTo>
                <a:lnTo>
                  <a:pt x="6573" y="679"/>
                </a:lnTo>
                <a:lnTo>
                  <a:pt x="6558" y="680"/>
                </a:lnTo>
                <a:lnTo>
                  <a:pt x="6543" y="682"/>
                </a:lnTo>
                <a:lnTo>
                  <a:pt x="6528" y="682"/>
                </a:lnTo>
                <a:lnTo>
                  <a:pt x="6512" y="682"/>
                </a:lnTo>
                <a:lnTo>
                  <a:pt x="6497" y="684"/>
                </a:lnTo>
                <a:lnTo>
                  <a:pt x="6480" y="684"/>
                </a:lnTo>
                <a:lnTo>
                  <a:pt x="6476" y="684"/>
                </a:lnTo>
                <a:lnTo>
                  <a:pt x="6473" y="684"/>
                </a:lnTo>
                <a:lnTo>
                  <a:pt x="6463" y="684"/>
                </a:lnTo>
                <a:lnTo>
                  <a:pt x="6458" y="684"/>
                </a:lnTo>
                <a:lnTo>
                  <a:pt x="6448" y="684"/>
                </a:lnTo>
                <a:lnTo>
                  <a:pt x="6445" y="682"/>
                </a:lnTo>
                <a:lnTo>
                  <a:pt x="6441" y="682"/>
                </a:lnTo>
                <a:lnTo>
                  <a:pt x="6434" y="682"/>
                </a:lnTo>
                <a:lnTo>
                  <a:pt x="6430" y="682"/>
                </a:lnTo>
                <a:lnTo>
                  <a:pt x="6428" y="682"/>
                </a:lnTo>
                <a:lnTo>
                  <a:pt x="6422" y="680"/>
                </a:lnTo>
                <a:lnTo>
                  <a:pt x="6417" y="679"/>
                </a:lnTo>
                <a:lnTo>
                  <a:pt x="6409" y="677"/>
                </a:lnTo>
                <a:lnTo>
                  <a:pt x="6400" y="677"/>
                </a:lnTo>
                <a:lnTo>
                  <a:pt x="6393" y="675"/>
                </a:lnTo>
                <a:lnTo>
                  <a:pt x="6383" y="673"/>
                </a:lnTo>
                <a:lnTo>
                  <a:pt x="6376" y="671"/>
                </a:lnTo>
                <a:lnTo>
                  <a:pt x="6368" y="669"/>
                </a:lnTo>
                <a:lnTo>
                  <a:pt x="6361" y="666"/>
                </a:lnTo>
                <a:lnTo>
                  <a:pt x="6355" y="664"/>
                </a:lnTo>
                <a:lnTo>
                  <a:pt x="6348" y="660"/>
                </a:lnTo>
                <a:lnTo>
                  <a:pt x="6344" y="647"/>
                </a:lnTo>
                <a:lnTo>
                  <a:pt x="6342" y="639"/>
                </a:lnTo>
                <a:lnTo>
                  <a:pt x="6342" y="634"/>
                </a:lnTo>
                <a:lnTo>
                  <a:pt x="6341" y="626"/>
                </a:lnTo>
                <a:lnTo>
                  <a:pt x="6339" y="619"/>
                </a:lnTo>
                <a:lnTo>
                  <a:pt x="6339" y="604"/>
                </a:lnTo>
                <a:lnTo>
                  <a:pt x="6337" y="587"/>
                </a:lnTo>
                <a:lnTo>
                  <a:pt x="6337" y="573"/>
                </a:lnTo>
                <a:lnTo>
                  <a:pt x="6337" y="558"/>
                </a:lnTo>
                <a:lnTo>
                  <a:pt x="6341" y="543"/>
                </a:lnTo>
                <a:lnTo>
                  <a:pt x="6342" y="530"/>
                </a:lnTo>
                <a:lnTo>
                  <a:pt x="6344" y="522"/>
                </a:lnTo>
                <a:lnTo>
                  <a:pt x="6346" y="517"/>
                </a:lnTo>
                <a:lnTo>
                  <a:pt x="6348" y="509"/>
                </a:lnTo>
                <a:lnTo>
                  <a:pt x="6350" y="504"/>
                </a:lnTo>
                <a:lnTo>
                  <a:pt x="6354" y="498"/>
                </a:lnTo>
                <a:lnTo>
                  <a:pt x="6355" y="493"/>
                </a:lnTo>
                <a:lnTo>
                  <a:pt x="6357" y="489"/>
                </a:lnTo>
                <a:lnTo>
                  <a:pt x="6359" y="485"/>
                </a:lnTo>
                <a:lnTo>
                  <a:pt x="6359" y="483"/>
                </a:lnTo>
                <a:lnTo>
                  <a:pt x="6361" y="480"/>
                </a:lnTo>
                <a:lnTo>
                  <a:pt x="6361" y="476"/>
                </a:lnTo>
                <a:lnTo>
                  <a:pt x="6363" y="472"/>
                </a:lnTo>
                <a:lnTo>
                  <a:pt x="6365" y="465"/>
                </a:lnTo>
                <a:lnTo>
                  <a:pt x="6365" y="459"/>
                </a:lnTo>
                <a:lnTo>
                  <a:pt x="6365" y="457"/>
                </a:lnTo>
                <a:lnTo>
                  <a:pt x="6363" y="454"/>
                </a:lnTo>
                <a:lnTo>
                  <a:pt x="6363" y="450"/>
                </a:lnTo>
                <a:lnTo>
                  <a:pt x="6361" y="448"/>
                </a:lnTo>
                <a:lnTo>
                  <a:pt x="6359" y="446"/>
                </a:lnTo>
                <a:lnTo>
                  <a:pt x="6357" y="444"/>
                </a:lnTo>
                <a:lnTo>
                  <a:pt x="6355" y="442"/>
                </a:lnTo>
                <a:lnTo>
                  <a:pt x="6354" y="439"/>
                </a:lnTo>
                <a:lnTo>
                  <a:pt x="6352" y="437"/>
                </a:lnTo>
                <a:lnTo>
                  <a:pt x="6350" y="435"/>
                </a:lnTo>
                <a:lnTo>
                  <a:pt x="6348" y="433"/>
                </a:lnTo>
                <a:lnTo>
                  <a:pt x="6346" y="433"/>
                </a:lnTo>
                <a:lnTo>
                  <a:pt x="6344" y="435"/>
                </a:lnTo>
                <a:lnTo>
                  <a:pt x="6342" y="437"/>
                </a:lnTo>
                <a:lnTo>
                  <a:pt x="6341" y="439"/>
                </a:lnTo>
                <a:lnTo>
                  <a:pt x="6341" y="441"/>
                </a:lnTo>
                <a:lnTo>
                  <a:pt x="6339" y="441"/>
                </a:lnTo>
                <a:lnTo>
                  <a:pt x="6335" y="446"/>
                </a:lnTo>
                <a:lnTo>
                  <a:pt x="6331" y="450"/>
                </a:lnTo>
                <a:lnTo>
                  <a:pt x="6328" y="455"/>
                </a:lnTo>
                <a:lnTo>
                  <a:pt x="6324" y="461"/>
                </a:lnTo>
                <a:lnTo>
                  <a:pt x="6318" y="470"/>
                </a:lnTo>
                <a:lnTo>
                  <a:pt x="6311" y="481"/>
                </a:lnTo>
                <a:lnTo>
                  <a:pt x="6305" y="491"/>
                </a:lnTo>
                <a:lnTo>
                  <a:pt x="6300" y="502"/>
                </a:lnTo>
                <a:lnTo>
                  <a:pt x="6292" y="511"/>
                </a:lnTo>
                <a:lnTo>
                  <a:pt x="6285" y="521"/>
                </a:lnTo>
                <a:lnTo>
                  <a:pt x="6281" y="526"/>
                </a:lnTo>
                <a:lnTo>
                  <a:pt x="6277" y="530"/>
                </a:lnTo>
                <a:lnTo>
                  <a:pt x="6274" y="535"/>
                </a:lnTo>
                <a:lnTo>
                  <a:pt x="6272" y="539"/>
                </a:lnTo>
                <a:lnTo>
                  <a:pt x="6268" y="543"/>
                </a:lnTo>
                <a:lnTo>
                  <a:pt x="6261" y="552"/>
                </a:lnTo>
                <a:lnTo>
                  <a:pt x="6255" y="561"/>
                </a:lnTo>
                <a:lnTo>
                  <a:pt x="6248" y="571"/>
                </a:lnTo>
                <a:lnTo>
                  <a:pt x="6242" y="582"/>
                </a:lnTo>
                <a:lnTo>
                  <a:pt x="6240" y="582"/>
                </a:lnTo>
                <a:lnTo>
                  <a:pt x="6240" y="584"/>
                </a:lnTo>
                <a:lnTo>
                  <a:pt x="6223" y="600"/>
                </a:lnTo>
                <a:lnTo>
                  <a:pt x="6216" y="610"/>
                </a:lnTo>
                <a:lnTo>
                  <a:pt x="6207" y="619"/>
                </a:lnTo>
                <a:lnTo>
                  <a:pt x="6175" y="652"/>
                </a:lnTo>
                <a:lnTo>
                  <a:pt x="6171" y="656"/>
                </a:lnTo>
                <a:lnTo>
                  <a:pt x="6166" y="662"/>
                </a:lnTo>
                <a:lnTo>
                  <a:pt x="6160" y="667"/>
                </a:lnTo>
                <a:lnTo>
                  <a:pt x="6153" y="673"/>
                </a:lnTo>
                <a:lnTo>
                  <a:pt x="6151" y="673"/>
                </a:lnTo>
                <a:lnTo>
                  <a:pt x="6151" y="675"/>
                </a:lnTo>
                <a:lnTo>
                  <a:pt x="6149" y="675"/>
                </a:lnTo>
                <a:lnTo>
                  <a:pt x="6147" y="677"/>
                </a:lnTo>
                <a:lnTo>
                  <a:pt x="6143" y="679"/>
                </a:lnTo>
                <a:lnTo>
                  <a:pt x="6142" y="679"/>
                </a:lnTo>
                <a:lnTo>
                  <a:pt x="6140" y="680"/>
                </a:lnTo>
                <a:lnTo>
                  <a:pt x="6136" y="679"/>
                </a:lnTo>
                <a:lnTo>
                  <a:pt x="6134" y="677"/>
                </a:lnTo>
                <a:lnTo>
                  <a:pt x="6134" y="673"/>
                </a:lnTo>
                <a:lnTo>
                  <a:pt x="6132" y="671"/>
                </a:lnTo>
                <a:lnTo>
                  <a:pt x="6130" y="667"/>
                </a:lnTo>
                <a:lnTo>
                  <a:pt x="6130" y="666"/>
                </a:lnTo>
                <a:lnTo>
                  <a:pt x="6129" y="662"/>
                </a:lnTo>
                <a:lnTo>
                  <a:pt x="6129" y="658"/>
                </a:lnTo>
                <a:lnTo>
                  <a:pt x="6129" y="643"/>
                </a:lnTo>
                <a:lnTo>
                  <a:pt x="6127" y="630"/>
                </a:lnTo>
                <a:lnTo>
                  <a:pt x="6155" y="593"/>
                </a:lnTo>
                <a:lnTo>
                  <a:pt x="6184" y="556"/>
                </a:lnTo>
                <a:lnTo>
                  <a:pt x="6188" y="550"/>
                </a:lnTo>
                <a:lnTo>
                  <a:pt x="6192" y="545"/>
                </a:lnTo>
                <a:lnTo>
                  <a:pt x="6205" y="528"/>
                </a:lnTo>
                <a:lnTo>
                  <a:pt x="6218" y="511"/>
                </a:lnTo>
                <a:lnTo>
                  <a:pt x="6231" y="493"/>
                </a:lnTo>
                <a:lnTo>
                  <a:pt x="6246" y="474"/>
                </a:lnTo>
                <a:lnTo>
                  <a:pt x="6248" y="472"/>
                </a:lnTo>
                <a:lnTo>
                  <a:pt x="6253" y="465"/>
                </a:lnTo>
                <a:lnTo>
                  <a:pt x="6262" y="457"/>
                </a:lnTo>
                <a:lnTo>
                  <a:pt x="6277" y="441"/>
                </a:lnTo>
                <a:lnTo>
                  <a:pt x="6292" y="426"/>
                </a:lnTo>
                <a:lnTo>
                  <a:pt x="6294" y="424"/>
                </a:lnTo>
                <a:lnTo>
                  <a:pt x="6296" y="422"/>
                </a:lnTo>
                <a:lnTo>
                  <a:pt x="6300" y="420"/>
                </a:lnTo>
                <a:lnTo>
                  <a:pt x="6302" y="416"/>
                </a:lnTo>
                <a:lnTo>
                  <a:pt x="6303" y="413"/>
                </a:lnTo>
                <a:lnTo>
                  <a:pt x="6305" y="411"/>
                </a:lnTo>
                <a:lnTo>
                  <a:pt x="6305" y="409"/>
                </a:lnTo>
                <a:lnTo>
                  <a:pt x="6303" y="409"/>
                </a:lnTo>
                <a:lnTo>
                  <a:pt x="6290" y="413"/>
                </a:lnTo>
                <a:lnTo>
                  <a:pt x="6279" y="418"/>
                </a:lnTo>
                <a:lnTo>
                  <a:pt x="6266" y="422"/>
                </a:lnTo>
                <a:lnTo>
                  <a:pt x="6255" y="426"/>
                </a:lnTo>
                <a:lnTo>
                  <a:pt x="6249" y="428"/>
                </a:lnTo>
                <a:lnTo>
                  <a:pt x="6244" y="429"/>
                </a:lnTo>
                <a:lnTo>
                  <a:pt x="6235" y="431"/>
                </a:lnTo>
                <a:lnTo>
                  <a:pt x="6229" y="431"/>
                </a:lnTo>
                <a:lnTo>
                  <a:pt x="6223" y="433"/>
                </a:lnTo>
                <a:lnTo>
                  <a:pt x="6218" y="433"/>
                </a:lnTo>
                <a:lnTo>
                  <a:pt x="6212" y="435"/>
                </a:lnTo>
                <a:lnTo>
                  <a:pt x="6207" y="435"/>
                </a:lnTo>
                <a:lnTo>
                  <a:pt x="6201" y="435"/>
                </a:lnTo>
                <a:lnTo>
                  <a:pt x="6195" y="435"/>
                </a:lnTo>
                <a:lnTo>
                  <a:pt x="6190" y="433"/>
                </a:lnTo>
                <a:lnTo>
                  <a:pt x="6184" y="433"/>
                </a:lnTo>
                <a:lnTo>
                  <a:pt x="6181" y="431"/>
                </a:lnTo>
                <a:lnTo>
                  <a:pt x="6175" y="431"/>
                </a:lnTo>
                <a:lnTo>
                  <a:pt x="6171" y="429"/>
                </a:lnTo>
                <a:lnTo>
                  <a:pt x="6168" y="426"/>
                </a:lnTo>
                <a:lnTo>
                  <a:pt x="6164" y="420"/>
                </a:lnTo>
                <a:lnTo>
                  <a:pt x="6162" y="416"/>
                </a:lnTo>
                <a:lnTo>
                  <a:pt x="6158" y="411"/>
                </a:lnTo>
                <a:lnTo>
                  <a:pt x="6156" y="405"/>
                </a:lnTo>
                <a:lnTo>
                  <a:pt x="6155" y="400"/>
                </a:lnTo>
                <a:lnTo>
                  <a:pt x="6151" y="394"/>
                </a:lnTo>
                <a:lnTo>
                  <a:pt x="6151" y="389"/>
                </a:lnTo>
                <a:lnTo>
                  <a:pt x="6149" y="387"/>
                </a:lnTo>
                <a:lnTo>
                  <a:pt x="6151" y="385"/>
                </a:lnTo>
                <a:lnTo>
                  <a:pt x="6153" y="383"/>
                </a:lnTo>
                <a:lnTo>
                  <a:pt x="6155" y="383"/>
                </a:lnTo>
                <a:lnTo>
                  <a:pt x="6158" y="383"/>
                </a:lnTo>
                <a:lnTo>
                  <a:pt x="6160" y="385"/>
                </a:lnTo>
                <a:lnTo>
                  <a:pt x="6162" y="385"/>
                </a:lnTo>
                <a:lnTo>
                  <a:pt x="6164" y="387"/>
                </a:lnTo>
                <a:lnTo>
                  <a:pt x="6166" y="390"/>
                </a:lnTo>
                <a:lnTo>
                  <a:pt x="6168" y="390"/>
                </a:lnTo>
                <a:lnTo>
                  <a:pt x="6169" y="390"/>
                </a:lnTo>
                <a:lnTo>
                  <a:pt x="6177" y="390"/>
                </a:lnTo>
                <a:lnTo>
                  <a:pt x="6179" y="390"/>
                </a:lnTo>
                <a:lnTo>
                  <a:pt x="6182" y="390"/>
                </a:lnTo>
                <a:lnTo>
                  <a:pt x="6186" y="390"/>
                </a:lnTo>
                <a:lnTo>
                  <a:pt x="6194" y="390"/>
                </a:lnTo>
                <a:lnTo>
                  <a:pt x="6197" y="390"/>
                </a:lnTo>
                <a:lnTo>
                  <a:pt x="6199" y="390"/>
                </a:lnTo>
                <a:lnTo>
                  <a:pt x="6201" y="390"/>
                </a:lnTo>
                <a:lnTo>
                  <a:pt x="6203" y="389"/>
                </a:lnTo>
                <a:lnTo>
                  <a:pt x="6205" y="389"/>
                </a:lnTo>
                <a:lnTo>
                  <a:pt x="6209" y="389"/>
                </a:lnTo>
                <a:lnTo>
                  <a:pt x="6210" y="389"/>
                </a:lnTo>
                <a:lnTo>
                  <a:pt x="6212" y="389"/>
                </a:lnTo>
                <a:lnTo>
                  <a:pt x="6216" y="387"/>
                </a:lnTo>
                <a:lnTo>
                  <a:pt x="6223" y="387"/>
                </a:lnTo>
                <a:lnTo>
                  <a:pt x="6227" y="385"/>
                </a:lnTo>
                <a:lnTo>
                  <a:pt x="6229" y="385"/>
                </a:lnTo>
                <a:lnTo>
                  <a:pt x="6231" y="385"/>
                </a:lnTo>
                <a:lnTo>
                  <a:pt x="6242" y="381"/>
                </a:lnTo>
                <a:lnTo>
                  <a:pt x="6255" y="377"/>
                </a:lnTo>
                <a:lnTo>
                  <a:pt x="6268" y="374"/>
                </a:lnTo>
                <a:lnTo>
                  <a:pt x="6283" y="370"/>
                </a:lnTo>
                <a:lnTo>
                  <a:pt x="6288" y="370"/>
                </a:lnTo>
                <a:lnTo>
                  <a:pt x="6296" y="368"/>
                </a:lnTo>
                <a:lnTo>
                  <a:pt x="6300" y="368"/>
                </a:lnTo>
                <a:lnTo>
                  <a:pt x="6305" y="366"/>
                </a:lnTo>
                <a:lnTo>
                  <a:pt x="6309" y="366"/>
                </a:lnTo>
                <a:lnTo>
                  <a:pt x="6313" y="364"/>
                </a:lnTo>
                <a:lnTo>
                  <a:pt x="6316" y="362"/>
                </a:lnTo>
                <a:lnTo>
                  <a:pt x="6320" y="362"/>
                </a:lnTo>
                <a:lnTo>
                  <a:pt x="6322" y="361"/>
                </a:lnTo>
                <a:lnTo>
                  <a:pt x="6326" y="359"/>
                </a:lnTo>
                <a:lnTo>
                  <a:pt x="6328" y="357"/>
                </a:lnTo>
                <a:lnTo>
                  <a:pt x="6331" y="357"/>
                </a:lnTo>
                <a:lnTo>
                  <a:pt x="6333" y="355"/>
                </a:lnTo>
                <a:lnTo>
                  <a:pt x="6335" y="355"/>
                </a:lnTo>
                <a:lnTo>
                  <a:pt x="6339" y="355"/>
                </a:lnTo>
                <a:lnTo>
                  <a:pt x="6348" y="353"/>
                </a:lnTo>
                <a:lnTo>
                  <a:pt x="6355" y="349"/>
                </a:lnTo>
                <a:lnTo>
                  <a:pt x="6363" y="348"/>
                </a:lnTo>
                <a:lnTo>
                  <a:pt x="6365" y="348"/>
                </a:lnTo>
                <a:lnTo>
                  <a:pt x="6367" y="346"/>
                </a:lnTo>
                <a:lnTo>
                  <a:pt x="6368" y="344"/>
                </a:lnTo>
                <a:lnTo>
                  <a:pt x="6370" y="344"/>
                </a:lnTo>
                <a:lnTo>
                  <a:pt x="6370" y="342"/>
                </a:lnTo>
                <a:lnTo>
                  <a:pt x="6372" y="340"/>
                </a:lnTo>
                <a:lnTo>
                  <a:pt x="6374" y="338"/>
                </a:lnTo>
                <a:lnTo>
                  <a:pt x="6374" y="336"/>
                </a:lnTo>
                <a:lnTo>
                  <a:pt x="6376" y="335"/>
                </a:lnTo>
                <a:lnTo>
                  <a:pt x="6376" y="333"/>
                </a:lnTo>
                <a:lnTo>
                  <a:pt x="6376" y="331"/>
                </a:lnTo>
                <a:lnTo>
                  <a:pt x="6376" y="329"/>
                </a:lnTo>
                <a:lnTo>
                  <a:pt x="6376" y="327"/>
                </a:lnTo>
                <a:lnTo>
                  <a:pt x="6376" y="325"/>
                </a:lnTo>
                <a:lnTo>
                  <a:pt x="6376" y="323"/>
                </a:lnTo>
                <a:lnTo>
                  <a:pt x="6376" y="322"/>
                </a:lnTo>
                <a:lnTo>
                  <a:pt x="6376" y="320"/>
                </a:lnTo>
                <a:lnTo>
                  <a:pt x="6378" y="316"/>
                </a:lnTo>
                <a:lnTo>
                  <a:pt x="6381" y="314"/>
                </a:lnTo>
                <a:lnTo>
                  <a:pt x="6383" y="314"/>
                </a:lnTo>
                <a:lnTo>
                  <a:pt x="6385" y="314"/>
                </a:lnTo>
                <a:lnTo>
                  <a:pt x="6389" y="312"/>
                </a:lnTo>
                <a:lnTo>
                  <a:pt x="6393" y="314"/>
                </a:lnTo>
                <a:lnTo>
                  <a:pt x="6396" y="314"/>
                </a:lnTo>
                <a:lnTo>
                  <a:pt x="6400" y="316"/>
                </a:lnTo>
                <a:close/>
                <a:moveTo>
                  <a:pt x="5381" y="11"/>
                </a:moveTo>
                <a:lnTo>
                  <a:pt x="5383" y="11"/>
                </a:lnTo>
                <a:lnTo>
                  <a:pt x="5383" y="9"/>
                </a:lnTo>
                <a:lnTo>
                  <a:pt x="5383" y="7"/>
                </a:lnTo>
                <a:lnTo>
                  <a:pt x="5392" y="7"/>
                </a:lnTo>
                <a:lnTo>
                  <a:pt x="5396" y="9"/>
                </a:lnTo>
                <a:lnTo>
                  <a:pt x="5401" y="9"/>
                </a:lnTo>
                <a:lnTo>
                  <a:pt x="5405" y="11"/>
                </a:lnTo>
                <a:lnTo>
                  <a:pt x="5409" y="11"/>
                </a:lnTo>
                <a:lnTo>
                  <a:pt x="5416" y="15"/>
                </a:lnTo>
                <a:lnTo>
                  <a:pt x="5424" y="19"/>
                </a:lnTo>
                <a:lnTo>
                  <a:pt x="5429" y="22"/>
                </a:lnTo>
                <a:lnTo>
                  <a:pt x="5435" y="26"/>
                </a:lnTo>
                <a:lnTo>
                  <a:pt x="5439" y="28"/>
                </a:lnTo>
                <a:lnTo>
                  <a:pt x="5440" y="32"/>
                </a:lnTo>
                <a:lnTo>
                  <a:pt x="5448" y="39"/>
                </a:lnTo>
                <a:lnTo>
                  <a:pt x="5450" y="43"/>
                </a:lnTo>
                <a:lnTo>
                  <a:pt x="5453" y="46"/>
                </a:lnTo>
                <a:lnTo>
                  <a:pt x="5459" y="56"/>
                </a:lnTo>
                <a:lnTo>
                  <a:pt x="5463" y="65"/>
                </a:lnTo>
                <a:lnTo>
                  <a:pt x="5466" y="74"/>
                </a:lnTo>
                <a:lnTo>
                  <a:pt x="5470" y="86"/>
                </a:lnTo>
                <a:lnTo>
                  <a:pt x="5474" y="97"/>
                </a:lnTo>
                <a:lnTo>
                  <a:pt x="5476" y="108"/>
                </a:lnTo>
                <a:lnTo>
                  <a:pt x="5476" y="110"/>
                </a:lnTo>
                <a:lnTo>
                  <a:pt x="5476" y="112"/>
                </a:lnTo>
                <a:lnTo>
                  <a:pt x="5476" y="113"/>
                </a:lnTo>
                <a:lnTo>
                  <a:pt x="5476" y="115"/>
                </a:lnTo>
                <a:lnTo>
                  <a:pt x="5476" y="117"/>
                </a:lnTo>
                <a:lnTo>
                  <a:pt x="5474" y="119"/>
                </a:lnTo>
                <a:lnTo>
                  <a:pt x="5474" y="121"/>
                </a:lnTo>
                <a:lnTo>
                  <a:pt x="5470" y="125"/>
                </a:lnTo>
                <a:lnTo>
                  <a:pt x="5466" y="126"/>
                </a:lnTo>
                <a:lnTo>
                  <a:pt x="5465" y="128"/>
                </a:lnTo>
                <a:lnTo>
                  <a:pt x="5463" y="130"/>
                </a:lnTo>
                <a:lnTo>
                  <a:pt x="5459" y="132"/>
                </a:lnTo>
                <a:lnTo>
                  <a:pt x="5455" y="134"/>
                </a:lnTo>
                <a:lnTo>
                  <a:pt x="5452" y="136"/>
                </a:lnTo>
                <a:lnTo>
                  <a:pt x="5446" y="136"/>
                </a:lnTo>
                <a:lnTo>
                  <a:pt x="5442" y="138"/>
                </a:lnTo>
                <a:lnTo>
                  <a:pt x="5439" y="138"/>
                </a:lnTo>
                <a:lnTo>
                  <a:pt x="5435" y="138"/>
                </a:lnTo>
                <a:lnTo>
                  <a:pt x="5431" y="138"/>
                </a:lnTo>
                <a:lnTo>
                  <a:pt x="5427" y="138"/>
                </a:lnTo>
                <a:lnTo>
                  <a:pt x="5425" y="138"/>
                </a:lnTo>
                <a:lnTo>
                  <a:pt x="5422" y="136"/>
                </a:lnTo>
                <a:lnTo>
                  <a:pt x="5420" y="134"/>
                </a:lnTo>
                <a:lnTo>
                  <a:pt x="5418" y="132"/>
                </a:lnTo>
                <a:lnTo>
                  <a:pt x="5414" y="130"/>
                </a:lnTo>
                <a:lnTo>
                  <a:pt x="5412" y="128"/>
                </a:lnTo>
                <a:lnTo>
                  <a:pt x="5409" y="126"/>
                </a:lnTo>
                <a:lnTo>
                  <a:pt x="5407" y="125"/>
                </a:lnTo>
                <a:lnTo>
                  <a:pt x="5405" y="121"/>
                </a:lnTo>
                <a:lnTo>
                  <a:pt x="5403" y="117"/>
                </a:lnTo>
                <a:lnTo>
                  <a:pt x="5403" y="113"/>
                </a:lnTo>
                <a:lnTo>
                  <a:pt x="5401" y="108"/>
                </a:lnTo>
                <a:lnTo>
                  <a:pt x="5399" y="99"/>
                </a:lnTo>
                <a:lnTo>
                  <a:pt x="5398" y="89"/>
                </a:lnTo>
                <a:lnTo>
                  <a:pt x="5392" y="76"/>
                </a:lnTo>
                <a:lnTo>
                  <a:pt x="5388" y="63"/>
                </a:lnTo>
                <a:lnTo>
                  <a:pt x="5386" y="48"/>
                </a:lnTo>
                <a:lnTo>
                  <a:pt x="5385" y="41"/>
                </a:lnTo>
                <a:lnTo>
                  <a:pt x="5383" y="33"/>
                </a:lnTo>
                <a:lnTo>
                  <a:pt x="5381" y="22"/>
                </a:lnTo>
                <a:lnTo>
                  <a:pt x="5381" y="11"/>
                </a:lnTo>
                <a:close/>
                <a:moveTo>
                  <a:pt x="5286" y="20"/>
                </a:moveTo>
                <a:lnTo>
                  <a:pt x="5292" y="22"/>
                </a:lnTo>
                <a:lnTo>
                  <a:pt x="5297" y="26"/>
                </a:lnTo>
                <a:lnTo>
                  <a:pt x="5303" y="28"/>
                </a:lnTo>
                <a:lnTo>
                  <a:pt x="5308" y="32"/>
                </a:lnTo>
                <a:lnTo>
                  <a:pt x="5312" y="35"/>
                </a:lnTo>
                <a:lnTo>
                  <a:pt x="5318" y="39"/>
                </a:lnTo>
                <a:lnTo>
                  <a:pt x="5321" y="43"/>
                </a:lnTo>
                <a:lnTo>
                  <a:pt x="5325" y="46"/>
                </a:lnTo>
                <a:lnTo>
                  <a:pt x="5329" y="52"/>
                </a:lnTo>
                <a:lnTo>
                  <a:pt x="5332" y="56"/>
                </a:lnTo>
                <a:lnTo>
                  <a:pt x="5336" y="61"/>
                </a:lnTo>
                <a:lnTo>
                  <a:pt x="5338" y="67"/>
                </a:lnTo>
                <a:lnTo>
                  <a:pt x="5342" y="72"/>
                </a:lnTo>
                <a:lnTo>
                  <a:pt x="5344" y="78"/>
                </a:lnTo>
                <a:lnTo>
                  <a:pt x="5346" y="86"/>
                </a:lnTo>
                <a:lnTo>
                  <a:pt x="5347" y="93"/>
                </a:lnTo>
                <a:lnTo>
                  <a:pt x="5347" y="95"/>
                </a:lnTo>
                <a:lnTo>
                  <a:pt x="5349" y="104"/>
                </a:lnTo>
                <a:lnTo>
                  <a:pt x="5351" y="110"/>
                </a:lnTo>
                <a:lnTo>
                  <a:pt x="5351" y="113"/>
                </a:lnTo>
                <a:lnTo>
                  <a:pt x="5351" y="119"/>
                </a:lnTo>
                <a:lnTo>
                  <a:pt x="5351" y="125"/>
                </a:lnTo>
                <a:lnTo>
                  <a:pt x="5349" y="134"/>
                </a:lnTo>
                <a:lnTo>
                  <a:pt x="5347" y="138"/>
                </a:lnTo>
                <a:lnTo>
                  <a:pt x="5347" y="139"/>
                </a:lnTo>
                <a:lnTo>
                  <a:pt x="5347" y="141"/>
                </a:lnTo>
                <a:lnTo>
                  <a:pt x="5346" y="143"/>
                </a:lnTo>
                <a:lnTo>
                  <a:pt x="5346" y="145"/>
                </a:lnTo>
                <a:lnTo>
                  <a:pt x="5344" y="149"/>
                </a:lnTo>
                <a:lnTo>
                  <a:pt x="5340" y="151"/>
                </a:lnTo>
                <a:lnTo>
                  <a:pt x="5338" y="154"/>
                </a:lnTo>
                <a:lnTo>
                  <a:pt x="5334" y="156"/>
                </a:lnTo>
                <a:lnTo>
                  <a:pt x="5331" y="158"/>
                </a:lnTo>
                <a:lnTo>
                  <a:pt x="5327" y="158"/>
                </a:lnTo>
                <a:lnTo>
                  <a:pt x="5323" y="160"/>
                </a:lnTo>
                <a:lnTo>
                  <a:pt x="5319" y="160"/>
                </a:lnTo>
                <a:lnTo>
                  <a:pt x="5318" y="160"/>
                </a:lnTo>
                <a:lnTo>
                  <a:pt x="5314" y="160"/>
                </a:lnTo>
                <a:lnTo>
                  <a:pt x="5310" y="158"/>
                </a:lnTo>
                <a:lnTo>
                  <a:pt x="5308" y="156"/>
                </a:lnTo>
                <a:lnTo>
                  <a:pt x="5306" y="154"/>
                </a:lnTo>
                <a:lnTo>
                  <a:pt x="5301" y="151"/>
                </a:lnTo>
                <a:lnTo>
                  <a:pt x="5297" y="145"/>
                </a:lnTo>
                <a:lnTo>
                  <a:pt x="5293" y="141"/>
                </a:lnTo>
                <a:lnTo>
                  <a:pt x="5292" y="136"/>
                </a:lnTo>
                <a:lnTo>
                  <a:pt x="5288" y="130"/>
                </a:lnTo>
                <a:lnTo>
                  <a:pt x="5286" y="125"/>
                </a:lnTo>
                <a:lnTo>
                  <a:pt x="5284" y="119"/>
                </a:lnTo>
                <a:lnTo>
                  <a:pt x="5282" y="113"/>
                </a:lnTo>
                <a:lnTo>
                  <a:pt x="5279" y="102"/>
                </a:lnTo>
                <a:lnTo>
                  <a:pt x="5277" y="91"/>
                </a:lnTo>
                <a:lnTo>
                  <a:pt x="5275" y="80"/>
                </a:lnTo>
                <a:lnTo>
                  <a:pt x="5273" y="71"/>
                </a:lnTo>
                <a:lnTo>
                  <a:pt x="5271" y="58"/>
                </a:lnTo>
                <a:lnTo>
                  <a:pt x="5269" y="46"/>
                </a:lnTo>
                <a:lnTo>
                  <a:pt x="5266" y="26"/>
                </a:lnTo>
                <a:lnTo>
                  <a:pt x="5267" y="22"/>
                </a:lnTo>
                <a:lnTo>
                  <a:pt x="5269" y="20"/>
                </a:lnTo>
                <a:lnTo>
                  <a:pt x="5271" y="20"/>
                </a:lnTo>
                <a:lnTo>
                  <a:pt x="5275" y="19"/>
                </a:lnTo>
                <a:lnTo>
                  <a:pt x="5277" y="19"/>
                </a:lnTo>
                <a:lnTo>
                  <a:pt x="5280" y="19"/>
                </a:lnTo>
                <a:lnTo>
                  <a:pt x="5282" y="19"/>
                </a:lnTo>
                <a:lnTo>
                  <a:pt x="5286" y="20"/>
                </a:lnTo>
                <a:close/>
                <a:moveTo>
                  <a:pt x="5652" y="26"/>
                </a:moveTo>
                <a:lnTo>
                  <a:pt x="5654" y="32"/>
                </a:lnTo>
                <a:lnTo>
                  <a:pt x="5654" y="39"/>
                </a:lnTo>
                <a:lnTo>
                  <a:pt x="5654" y="45"/>
                </a:lnTo>
                <a:lnTo>
                  <a:pt x="5654" y="46"/>
                </a:lnTo>
                <a:lnTo>
                  <a:pt x="5654" y="48"/>
                </a:lnTo>
                <a:lnTo>
                  <a:pt x="5654" y="52"/>
                </a:lnTo>
                <a:lnTo>
                  <a:pt x="5652" y="54"/>
                </a:lnTo>
                <a:lnTo>
                  <a:pt x="5652" y="56"/>
                </a:lnTo>
                <a:lnTo>
                  <a:pt x="5652" y="58"/>
                </a:lnTo>
                <a:lnTo>
                  <a:pt x="5652" y="61"/>
                </a:lnTo>
                <a:lnTo>
                  <a:pt x="5651" y="61"/>
                </a:lnTo>
                <a:lnTo>
                  <a:pt x="5651" y="63"/>
                </a:lnTo>
                <a:lnTo>
                  <a:pt x="5647" y="71"/>
                </a:lnTo>
                <a:lnTo>
                  <a:pt x="5645" y="76"/>
                </a:lnTo>
                <a:lnTo>
                  <a:pt x="5639" y="80"/>
                </a:lnTo>
                <a:lnTo>
                  <a:pt x="5638" y="86"/>
                </a:lnTo>
                <a:lnTo>
                  <a:pt x="5632" y="89"/>
                </a:lnTo>
                <a:lnTo>
                  <a:pt x="5628" y="93"/>
                </a:lnTo>
                <a:lnTo>
                  <a:pt x="5617" y="106"/>
                </a:lnTo>
                <a:lnTo>
                  <a:pt x="5604" y="117"/>
                </a:lnTo>
                <a:lnTo>
                  <a:pt x="5591" y="128"/>
                </a:lnTo>
                <a:lnTo>
                  <a:pt x="5580" y="141"/>
                </a:lnTo>
                <a:lnTo>
                  <a:pt x="5576" y="143"/>
                </a:lnTo>
                <a:lnTo>
                  <a:pt x="5572" y="147"/>
                </a:lnTo>
                <a:lnTo>
                  <a:pt x="5571" y="151"/>
                </a:lnTo>
                <a:lnTo>
                  <a:pt x="5567" y="154"/>
                </a:lnTo>
                <a:lnTo>
                  <a:pt x="5565" y="160"/>
                </a:lnTo>
                <a:lnTo>
                  <a:pt x="5565" y="162"/>
                </a:lnTo>
                <a:lnTo>
                  <a:pt x="5565" y="164"/>
                </a:lnTo>
                <a:lnTo>
                  <a:pt x="5567" y="164"/>
                </a:lnTo>
                <a:lnTo>
                  <a:pt x="5569" y="164"/>
                </a:lnTo>
                <a:lnTo>
                  <a:pt x="5571" y="164"/>
                </a:lnTo>
                <a:lnTo>
                  <a:pt x="5572" y="164"/>
                </a:lnTo>
                <a:lnTo>
                  <a:pt x="5576" y="164"/>
                </a:lnTo>
                <a:lnTo>
                  <a:pt x="5591" y="162"/>
                </a:lnTo>
                <a:lnTo>
                  <a:pt x="5608" y="162"/>
                </a:lnTo>
                <a:lnTo>
                  <a:pt x="5623" y="160"/>
                </a:lnTo>
                <a:lnTo>
                  <a:pt x="5639" y="160"/>
                </a:lnTo>
                <a:lnTo>
                  <a:pt x="5647" y="160"/>
                </a:lnTo>
                <a:lnTo>
                  <a:pt x="5654" y="160"/>
                </a:lnTo>
                <a:lnTo>
                  <a:pt x="5671" y="162"/>
                </a:lnTo>
                <a:lnTo>
                  <a:pt x="5678" y="162"/>
                </a:lnTo>
                <a:lnTo>
                  <a:pt x="5686" y="162"/>
                </a:lnTo>
                <a:lnTo>
                  <a:pt x="5693" y="164"/>
                </a:lnTo>
                <a:lnTo>
                  <a:pt x="5701" y="164"/>
                </a:lnTo>
                <a:lnTo>
                  <a:pt x="5706" y="165"/>
                </a:lnTo>
                <a:lnTo>
                  <a:pt x="5714" y="167"/>
                </a:lnTo>
                <a:lnTo>
                  <a:pt x="5719" y="169"/>
                </a:lnTo>
                <a:lnTo>
                  <a:pt x="5727" y="171"/>
                </a:lnTo>
                <a:lnTo>
                  <a:pt x="5732" y="173"/>
                </a:lnTo>
                <a:lnTo>
                  <a:pt x="5738" y="177"/>
                </a:lnTo>
                <a:lnTo>
                  <a:pt x="5742" y="180"/>
                </a:lnTo>
                <a:lnTo>
                  <a:pt x="5747" y="184"/>
                </a:lnTo>
                <a:lnTo>
                  <a:pt x="5751" y="186"/>
                </a:lnTo>
                <a:lnTo>
                  <a:pt x="5757" y="191"/>
                </a:lnTo>
                <a:lnTo>
                  <a:pt x="5760" y="195"/>
                </a:lnTo>
                <a:lnTo>
                  <a:pt x="5764" y="201"/>
                </a:lnTo>
                <a:lnTo>
                  <a:pt x="5766" y="204"/>
                </a:lnTo>
                <a:lnTo>
                  <a:pt x="5770" y="210"/>
                </a:lnTo>
                <a:lnTo>
                  <a:pt x="5771" y="216"/>
                </a:lnTo>
                <a:lnTo>
                  <a:pt x="5775" y="223"/>
                </a:lnTo>
                <a:lnTo>
                  <a:pt x="5775" y="227"/>
                </a:lnTo>
                <a:lnTo>
                  <a:pt x="5777" y="231"/>
                </a:lnTo>
                <a:lnTo>
                  <a:pt x="5777" y="232"/>
                </a:lnTo>
                <a:lnTo>
                  <a:pt x="5777" y="236"/>
                </a:lnTo>
                <a:lnTo>
                  <a:pt x="5777" y="240"/>
                </a:lnTo>
                <a:lnTo>
                  <a:pt x="5777" y="244"/>
                </a:lnTo>
                <a:lnTo>
                  <a:pt x="5777" y="247"/>
                </a:lnTo>
                <a:lnTo>
                  <a:pt x="5777" y="249"/>
                </a:lnTo>
                <a:lnTo>
                  <a:pt x="5775" y="251"/>
                </a:lnTo>
                <a:lnTo>
                  <a:pt x="5771" y="253"/>
                </a:lnTo>
                <a:lnTo>
                  <a:pt x="5770" y="255"/>
                </a:lnTo>
                <a:lnTo>
                  <a:pt x="5768" y="255"/>
                </a:lnTo>
                <a:lnTo>
                  <a:pt x="5766" y="257"/>
                </a:lnTo>
                <a:lnTo>
                  <a:pt x="5762" y="257"/>
                </a:lnTo>
                <a:lnTo>
                  <a:pt x="5760" y="258"/>
                </a:lnTo>
                <a:lnTo>
                  <a:pt x="5758" y="258"/>
                </a:lnTo>
                <a:lnTo>
                  <a:pt x="5757" y="258"/>
                </a:lnTo>
                <a:lnTo>
                  <a:pt x="5753" y="260"/>
                </a:lnTo>
                <a:lnTo>
                  <a:pt x="5738" y="260"/>
                </a:lnTo>
                <a:lnTo>
                  <a:pt x="5723" y="262"/>
                </a:lnTo>
                <a:lnTo>
                  <a:pt x="5708" y="264"/>
                </a:lnTo>
                <a:lnTo>
                  <a:pt x="5693" y="266"/>
                </a:lnTo>
                <a:lnTo>
                  <a:pt x="5680" y="268"/>
                </a:lnTo>
                <a:lnTo>
                  <a:pt x="5675" y="270"/>
                </a:lnTo>
                <a:lnTo>
                  <a:pt x="5669" y="270"/>
                </a:lnTo>
                <a:lnTo>
                  <a:pt x="5662" y="270"/>
                </a:lnTo>
                <a:lnTo>
                  <a:pt x="5654" y="271"/>
                </a:lnTo>
                <a:lnTo>
                  <a:pt x="5652" y="271"/>
                </a:lnTo>
                <a:lnTo>
                  <a:pt x="5649" y="271"/>
                </a:lnTo>
                <a:lnTo>
                  <a:pt x="5641" y="271"/>
                </a:lnTo>
                <a:lnTo>
                  <a:pt x="5634" y="271"/>
                </a:lnTo>
                <a:lnTo>
                  <a:pt x="5626" y="271"/>
                </a:lnTo>
                <a:lnTo>
                  <a:pt x="5621" y="271"/>
                </a:lnTo>
                <a:lnTo>
                  <a:pt x="5617" y="271"/>
                </a:lnTo>
                <a:lnTo>
                  <a:pt x="5611" y="271"/>
                </a:lnTo>
                <a:lnTo>
                  <a:pt x="5608" y="271"/>
                </a:lnTo>
                <a:lnTo>
                  <a:pt x="5604" y="271"/>
                </a:lnTo>
                <a:lnTo>
                  <a:pt x="5600" y="270"/>
                </a:lnTo>
                <a:lnTo>
                  <a:pt x="5597" y="270"/>
                </a:lnTo>
                <a:lnTo>
                  <a:pt x="5595" y="268"/>
                </a:lnTo>
                <a:lnTo>
                  <a:pt x="5593" y="268"/>
                </a:lnTo>
                <a:lnTo>
                  <a:pt x="5593" y="266"/>
                </a:lnTo>
                <a:lnTo>
                  <a:pt x="5598" y="262"/>
                </a:lnTo>
                <a:lnTo>
                  <a:pt x="5604" y="260"/>
                </a:lnTo>
                <a:lnTo>
                  <a:pt x="5610" y="257"/>
                </a:lnTo>
                <a:lnTo>
                  <a:pt x="5615" y="257"/>
                </a:lnTo>
                <a:lnTo>
                  <a:pt x="5617" y="255"/>
                </a:lnTo>
                <a:lnTo>
                  <a:pt x="5621" y="255"/>
                </a:lnTo>
                <a:lnTo>
                  <a:pt x="5624" y="255"/>
                </a:lnTo>
                <a:lnTo>
                  <a:pt x="5626" y="253"/>
                </a:lnTo>
                <a:lnTo>
                  <a:pt x="5628" y="253"/>
                </a:lnTo>
                <a:lnTo>
                  <a:pt x="5632" y="251"/>
                </a:lnTo>
                <a:lnTo>
                  <a:pt x="5634" y="251"/>
                </a:lnTo>
                <a:lnTo>
                  <a:pt x="5638" y="249"/>
                </a:lnTo>
                <a:lnTo>
                  <a:pt x="5641" y="247"/>
                </a:lnTo>
                <a:lnTo>
                  <a:pt x="5647" y="245"/>
                </a:lnTo>
                <a:lnTo>
                  <a:pt x="5651" y="242"/>
                </a:lnTo>
                <a:lnTo>
                  <a:pt x="5654" y="240"/>
                </a:lnTo>
                <a:lnTo>
                  <a:pt x="5658" y="238"/>
                </a:lnTo>
                <a:lnTo>
                  <a:pt x="5662" y="236"/>
                </a:lnTo>
                <a:lnTo>
                  <a:pt x="5667" y="234"/>
                </a:lnTo>
                <a:lnTo>
                  <a:pt x="5671" y="231"/>
                </a:lnTo>
                <a:lnTo>
                  <a:pt x="5675" y="229"/>
                </a:lnTo>
                <a:lnTo>
                  <a:pt x="5678" y="225"/>
                </a:lnTo>
                <a:lnTo>
                  <a:pt x="5680" y="223"/>
                </a:lnTo>
                <a:lnTo>
                  <a:pt x="5684" y="219"/>
                </a:lnTo>
                <a:lnTo>
                  <a:pt x="5688" y="216"/>
                </a:lnTo>
                <a:lnTo>
                  <a:pt x="5686" y="214"/>
                </a:lnTo>
                <a:lnTo>
                  <a:pt x="5684" y="210"/>
                </a:lnTo>
                <a:lnTo>
                  <a:pt x="5682" y="208"/>
                </a:lnTo>
                <a:lnTo>
                  <a:pt x="5680" y="206"/>
                </a:lnTo>
                <a:lnTo>
                  <a:pt x="5677" y="204"/>
                </a:lnTo>
                <a:lnTo>
                  <a:pt x="5675" y="203"/>
                </a:lnTo>
                <a:lnTo>
                  <a:pt x="5671" y="203"/>
                </a:lnTo>
                <a:lnTo>
                  <a:pt x="5667" y="201"/>
                </a:lnTo>
                <a:lnTo>
                  <a:pt x="5654" y="199"/>
                </a:lnTo>
                <a:lnTo>
                  <a:pt x="5649" y="197"/>
                </a:lnTo>
                <a:lnTo>
                  <a:pt x="5643" y="197"/>
                </a:lnTo>
                <a:lnTo>
                  <a:pt x="5638" y="197"/>
                </a:lnTo>
                <a:lnTo>
                  <a:pt x="5632" y="195"/>
                </a:lnTo>
                <a:lnTo>
                  <a:pt x="5626" y="195"/>
                </a:lnTo>
                <a:lnTo>
                  <a:pt x="5621" y="195"/>
                </a:lnTo>
                <a:lnTo>
                  <a:pt x="5615" y="195"/>
                </a:lnTo>
                <a:lnTo>
                  <a:pt x="5608" y="197"/>
                </a:lnTo>
                <a:lnTo>
                  <a:pt x="5593" y="197"/>
                </a:lnTo>
                <a:lnTo>
                  <a:pt x="5578" y="199"/>
                </a:lnTo>
                <a:lnTo>
                  <a:pt x="5522" y="208"/>
                </a:lnTo>
                <a:lnTo>
                  <a:pt x="5509" y="210"/>
                </a:lnTo>
                <a:lnTo>
                  <a:pt x="5494" y="212"/>
                </a:lnTo>
                <a:lnTo>
                  <a:pt x="5479" y="214"/>
                </a:lnTo>
                <a:lnTo>
                  <a:pt x="5466" y="217"/>
                </a:lnTo>
                <a:lnTo>
                  <a:pt x="5452" y="219"/>
                </a:lnTo>
                <a:lnTo>
                  <a:pt x="5440" y="223"/>
                </a:lnTo>
                <a:lnTo>
                  <a:pt x="5433" y="225"/>
                </a:lnTo>
                <a:lnTo>
                  <a:pt x="5429" y="225"/>
                </a:lnTo>
                <a:lnTo>
                  <a:pt x="5425" y="227"/>
                </a:lnTo>
                <a:lnTo>
                  <a:pt x="5424" y="227"/>
                </a:lnTo>
                <a:lnTo>
                  <a:pt x="5422" y="227"/>
                </a:lnTo>
                <a:lnTo>
                  <a:pt x="5418" y="227"/>
                </a:lnTo>
                <a:lnTo>
                  <a:pt x="5414" y="227"/>
                </a:lnTo>
                <a:lnTo>
                  <a:pt x="5412" y="227"/>
                </a:lnTo>
                <a:lnTo>
                  <a:pt x="5409" y="227"/>
                </a:lnTo>
                <a:lnTo>
                  <a:pt x="5398" y="227"/>
                </a:lnTo>
                <a:lnTo>
                  <a:pt x="5388" y="229"/>
                </a:lnTo>
                <a:lnTo>
                  <a:pt x="5377" y="231"/>
                </a:lnTo>
                <a:lnTo>
                  <a:pt x="5368" y="232"/>
                </a:lnTo>
                <a:lnTo>
                  <a:pt x="5359" y="234"/>
                </a:lnTo>
                <a:lnTo>
                  <a:pt x="5351" y="234"/>
                </a:lnTo>
                <a:lnTo>
                  <a:pt x="5347" y="234"/>
                </a:lnTo>
                <a:lnTo>
                  <a:pt x="5344" y="234"/>
                </a:lnTo>
                <a:lnTo>
                  <a:pt x="5336" y="234"/>
                </a:lnTo>
                <a:lnTo>
                  <a:pt x="5323" y="236"/>
                </a:lnTo>
                <a:lnTo>
                  <a:pt x="5316" y="236"/>
                </a:lnTo>
                <a:lnTo>
                  <a:pt x="5308" y="236"/>
                </a:lnTo>
                <a:lnTo>
                  <a:pt x="5305" y="236"/>
                </a:lnTo>
                <a:lnTo>
                  <a:pt x="5301" y="236"/>
                </a:lnTo>
                <a:lnTo>
                  <a:pt x="5293" y="236"/>
                </a:lnTo>
                <a:lnTo>
                  <a:pt x="5280" y="234"/>
                </a:lnTo>
                <a:lnTo>
                  <a:pt x="5267" y="234"/>
                </a:lnTo>
                <a:lnTo>
                  <a:pt x="5254" y="232"/>
                </a:lnTo>
                <a:lnTo>
                  <a:pt x="5241" y="229"/>
                </a:lnTo>
                <a:lnTo>
                  <a:pt x="5234" y="238"/>
                </a:lnTo>
                <a:lnTo>
                  <a:pt x="5225" y="247"/>
                </a:lnTo>
                <a:lnTo>
                  <a:pt x="5217" y="257"/>
                </a:lnTo>
                <a:lnTo>
                  <a:pt x="5212" y="266"/>
                </a:lnTo>
                <a:lnTo>
                  <a:pt x="5204" y="275"/>
                </a:lnTo>
                <a:lnTo>
                  <a:pt x="5199" y="286"/>
                </a:lnTo>
                <a:lnTo>
                  <a:pt x="5193" y="297"/>
                </a:lnTo>
                <a:lnTo>
                  <a:pt x="5187" y="309"/>
                </a:lnTo>
                <a:lnTo>
                  <a:pt x="5186" y="312"/>
                </a:lnTo>
                <a:lnTo>
                  <a:pt x="5184" y="318"/>
                </a:lnTo>
                <a:lnTo>
                  <a:pt x="5182" y="320"/>
                </a:lnTo>
                <a:lnTo>
                  <a:pt x="5182" y="322"/>
                </a:lnTo>
                <a:lnTo>
                  <a:pt x="5180" y="325"/>
                </a:lnTo>
                <a:lnTo>
                  <a:pt x="5178" y="329"/>
                </a:lnTo>
                <a:lnTo>
                  <a:pt x="5174" y="335"/>
                </a:lnTo>
                <a:lnTo>
                  <a:pt x="5171" y="340"/>
                </a:lnTo>
                <a:lnTo>
                  <a:pt x="5169" y="342"/>
                </a:lnTo>
                <a:lnTo>
                  <a:pt x="5169" y="344"/>
                </a:lnTo>
                <a:lnTo>
                  <a:pt x="5167" y="346"/>
                </a:lnTo>
                <a:lnTo>
                  <a:pt x="5165" y="351"/>
                </a:lnTo>
                <a:lnTo>
                  <a:pt x="5161" y="355"/>
                </a:lnTo>
                <a:lnTo>
                  <a:pt x="5160" y="357"/>
                </a:lnTo>
                <a:lnTo>
                  <a:pt x="5158" y="357"/>
                </a:lnTo>
                <a:lnTo>
                  <a:pt x="5158" y="359"/>
                </a:lnTo>
                <a:lnTo>
                  <a:pt x="5156" y="359"/>
                </a:lnTo>
                <a:lnTo>
                  <a:pt x="5154" y="359"/>
                </a:lnTo>
                <a:lnTo>
                  <a:pt x="5148" y="355"/>
                </a:lnTo>
                <a:lnTo>
                  <a:pt x="5146" y="353"/>
                </a:lnTo>
                <a:lnTo>
                  <a:pt x="5143" y="351"/>
                </a:lnTo>
                <a:lnTo>
                  <a:pt x="5139" y="346"/>
                </a:lnTo>
                <a:lnTo>
                  <a:pt x="5135" y="340"/>
                </a:lnTo>
                <a:lnTo>
                  <a:pt x="5133" y="336"/>
                </a:lnTo>
                <a:lnTo>
                  <a:pt x="5132" y="335"/>
                </a:lnTo>
                <a:lnTo>
                  <a:pt x="5130" y="331"/>
                </a:lnTo>
                <a:lnTo>
                  <a:pt x="5128" y="327"/>
                </a:lnTo>
                <a:lnTo>
                  <a:pt x="5128" y="323"/>
                </a:lnTo>
                <a:lnTo>
                  <a:pt x="5128" y="320"/>
                </a:lnTo>
                <a:lnTo>
                  <a:pt x="5128" y="314"/>
                </a:lnTo>
                <a:lnTo>
                  <a:pt x="5128" y="310"/>
                </a:lnTo>
                <a:lnTo>
                  <a:pt x="5132" y="305"/>
                </a:lnTo>
                <a:lnTo>
                  <a:pt x="5135" y="301"/>
                </a:lnTo>
                <a:lnTo>
                  <a:pt x="5137" y="299"/>
                </a:lnTo>
                <a:lnTo>
                  <a:pt x="5137" y="297"/>
                </a:lnTo>
                <a:lnTo>
                  <a:pt x="5139" y="297"/>
                </a:lnTo>
                <a:lnTo>
                  <a:pt x="5139" y="296"/>
                </a:lnTo>
                <a:lnTo>
                  <a:pt x="5143" y="292"/>
                </a:lnTo>
                <a:lnTo>
                  <a:pt x="5146" y="286"/>
                </a:lnTo>
                <a:lnTo>
                  <a:pt x="5148" y="284"/>
                </a:lnTo>
                <a:lnTo>
                  <a:pt x="5148" y="283"/>
                </a:lnTo>
                <a:lnTo>
                  <a:pt x="5150" y="283"/>
                </a:lnTo>
                <a:lnTo>
                  <a:pt x="5156" y="271"/>
                </a:lnTo>
                <a:lnTo>
                  <a:pt x="5160" y="266"/>
                </a:lnTo>
                <a:lnTo>
                  <a:pt x="5160" y="264"/>
                </a:lnTo>
                <a:lnTo>
                  <a:pt x="5161" y="264"/>
                </a:lnTo>
                <a:lnTo>
                  <a:pt x="5163" y="260"/>
                </a:lnTo>
                <a:lnTo>
                  <a:pt x="5165" y="255"/>
                </a:lnTo>
                <a:lnTo>
                  <a:pt x="5169" y="251"/>
                </a:lnTo>
                <a:lnTo>
                  <a:pt x="5171" y="244"/>
                </a:lnTo>
                <a:lnTo>
                  <a:pt x="5173" y="242"/>
                </a:lnTo>
                <a:lnTo>
                  <a:pt x="5173" y="240"/>
                </a:lnTo>
                <a:lnTo>
                  <a:pt x="5173" y="238"/>
                </a:lnTo>
                <a:lnTo>
                  <a:pt x="5178" y="227"/>
                </a:lnTo>
                <a:lnTo>
                  <a:pt x="5178" y="225"/>
                </a:lnTo>
                <a:lnTo>
                  <a:pt x="5180" y="223"/>
                </a:lnTo>
                <a:lnTo>
                  <a:pt x="5180" y="219"/>
                </a:lnTo>
                <a:lnTo>
                  <a:pt x="5182" y="217"/>
                </a:lnTo>
                <a:lnTo>
                  <a:pt x="5182" y="214"/>
                </a:lnTo>
                <a:lnTo>
                  <a:pt x="5182" y="212"/>
                </a:lnTo>
                <a:lnTo>
                  <a:pt x="5184" y="206"/>
                </a:lnTo>
                <a:lnTo>
                  <a:pt x="5184" y="201"/>
                </a:lnTo>
                <a:lnTo>
                  <a:pt x="5184" y="195"/>
                </a:lnTo>
                <a:lnTo>
                  <a:pt x="5184" y="188"/>
                </a:lnTo>
                <a:lnTo>
                  <a:pt x="5184" y="182"/>
                </a:lnTo>
                <a:lnTo>
                  <a:pt x="5184" y="165"/>
                </a:lnTo>
                <a:lnTo>
                  <a:pt x="5182" y="151"/>
                </a:lnTo>
                <a:lnTo>
                  <a:pt x="5184" y="151"/>
                </a:lnTo>
                <a:lnTo>
                  <a:pt x="5193" y="151"/>
                </a:lnTo>
                <a:lnTo>
                  <a:pt x="5197" y="152"/>
                </a:lnTo>
                <a:lnTo>
                  <a:pt x="5200" y="154"/>
                </a:lnTo>
                <a:lnTo>
                  <a:pt x="5204" y="154"/>
                </a:lnTo>
                <a:lnTo>
                  <a:pt x="5206" y="158"/>
                </a:lnTo>
                <a:lnTo>
                  <a:pt x="5210" y="160"/>
                </a:lnTo>
                <a:lnTo>
                  <a:pt x="5212" y="162"/>
                </a:lnTo>
                <a:lnTo>
                  <a:pt x="5213" y="164"/>
                </a:lnTo>
                <a:lnTo>
                  <a:pt x="5217" y="167"/>
                </a:lnTo>
                <a:lnTo>
                  <a:pt x="5219" y="171"/>
                </a:lnTo>
                <a:lnTo>
                  <a:pt x="5221" y="173"/>
                </a:lnTo>
                <a:lnTo>
                  <a:pt x="5223" y="177"/>
                </a:lnTo>
                <a:lnTo>
                  <a:pt x="5223" y="180"/>
                </a:lnTo>
                <a:lnTo>
                  <a:pt x="5225" y="184"/>
                </a:lnTo>
                <a:lnTo>
                  <a:pt x="5225" y="190"/>
                </a:lnTo>
                <a:lnTo>
                  <a:pt x="5226" y="193"/>
                </a:lnTo>
                <a:lnTo>
                  <a:pt x="5226" y="197"/>
                </a:lnTo>
                <a:lnTo>
                  <a:pt x="5228" y="197"/>
                </a:lnTo>
                <a:lnTo>
                  <a:pt x="5236" y="199"/>
                </a:lnTo>
                <a:lnTo>
                  <a:pt x="5238" y="201"/>
                </a:lnTo>
                <a:lnTo>
                  <a:pt x="5241" y="201"/>
                </a:lnTo>
                <a:lnTo>
                  <a:pt x="5245" y="201"/>
                </a:lnTo>
                <a:lnTo>
                  <a:pt x="5249" y="199"/>
                </a:lnTo>
                <a:lnTo>
                  <a:pt x="5256" y="197"/>
                </a:lnTo>
                <a:lnTo>
                  <a:pt x="5262" y="195"/>
                </a:lnTo>
                <a:lnTo>
                  <a:pt x="5267" y="195"/>
                </a:lnTo>
                <a:lnTo>
                  <a:pt x="5280" y="191"/>
                </a:lnTo>
                <a:lnTo>
                  <a:pt x="5295" y="190"/>
                </a:lnTo>
                <a:lnTo>
                  <a:pt x="5310" y="190"/>
                </a:lnTo>
                <a:lnTo>
                  <a:pt x="5327" y="188"/>
                </a:lnTo>
                <a:lnTo>
                  <a:pt x="5342" y="188"/>
                </a:lnTo>
                <a:lnTo>
                  <a:pt x="5349" y="186"/>
                </a:lnTo>
                <a:lnTo>
                  <a:pt x="5357" y="186"/>
                </a:lnTo>
                <a:lnTo>
                  <a:pt x="5364" y="184"/>
                </a:lnTo>
                <a:lnTo>
                  <a:pt x="5372" y="184"/>
                </a:lnTo>
                <a:lnTo>
                  <a:pt x="5379" y="182"/>
                </a:lnTo>
                <a:lnTo>
                  <a:pt x="5386" y="182"/>
                </a:lnTo>
                <a:lnTo>
                  <a:pt x="5399" y="178"/>
                </a:lnTo>
                <a:lnTo>
                  <a:pt x="5407" y="178"/>
                </a:lnTo>
                <a:lnTo>
                  <a:pt x="5412" y="177"/>
                </a:lnTo>
                <a:lnTo>
                  <a:pt x="5427" y="173"/>
                </a:lnTo>
                <a:lnTo>
                  <a:pt x="5433" y="171"/>
                </a:lnTo>
                <a:lnTo>
                  <a:pt x="5440" y="171"/>
                </a:lnTo>
                <a:lnTo>
                  <a:pt x="5448" y="167"/>
                </a:lnTo>
                <a:lnTo>
                  <a:pt x="5453" y="165"/>
                </a:lnTo>
                <a:lnTo>
                  <a:pt x="5457" y="164"/>
                </a:lnTo>
                <a:lnTo>
                  <a:pt x="5461" y="162"/>
                </a:lnTo>
                <a:lnTo>
                  <a:pt x="5466" y="160"/>
                </a:lnTo>
                <a:lnTo>
                  <a:pt x="5472" y="156"/>
                </a:lnTo>
                <a:lnTo>
                  <a:pt x="5474" y="154"/>
                </a:lnTo>
                <a:lnTo>
                  <a:pt x="5476" y="152"/>
                </a:lnTo>
                <a:lnTo>
                  <a:pt x="5478" y="152"/>
                </a:lnTo>
                <a:lnTo>
                  <a:pt x="5483" y="149"/>
                </a:lnTo>
                <a:lnTo>
                  <a:pt x="5487" y="147"/>
                </a:lnTo>
                <a:lnTo>
                  <a:pt x="5496" y="139"/>
                </a:lnTo>
                <a:lnTo>
                  <a:pt x="5502" y="136"/>
                </a:lnTo>
                <a:lnTo>
                  <a:pt x="5502" y="134"/>
                </a:lnTo>
                <a:lnTo>
                  <a:pt x="5504" y="134"/>
                </a:lnTo>
                <a:lnTo>
                  <a:pt x="5505" y="132"/>
                </a:lnTo>
                <a:lnTo>
                  <a:pt x="5515" y="125"/>
                </a:lnTo>
                <a:lnTo>
                  <a:pt x="5518" y="119"/>
                </a:lnTo>
                <a:lnTo>
                  <a:pt x="5522" y="117"/>
                </a:lnTo>
                <a:lnTo>
                  <a:pt x="5524" y="115"/>
                </a:lnTo>
                <a:lnTo>
                  <a:pt x="5531" y="106"/>
                </a:lnTo>
                <a:lnTo>
                  <a:pt x="5539" y="99"/>
                </a:lnTo>
                <a:lnTo>
                  <a:pt x="5545" y="91"/>
                </a:lnTo>
                <a:lnTo>
                  <a:pt x="5550" y="87"/>
                </a:lnTo>
                <a:lnTo>
                  <a:pt x="5556" y="82"/>
                </a:lnTo>
                <a:lnTo>
                  <a:pt x="5561" y="76"/>
                </a:lnTo>
                <a:lnTo>
                  <a:pt x="5563" y="74"/>
                </a:lnTo>
                <a:lnTo>
                  <a:pt x="5565" y="72"/>
                </a:lnTo>
                <a:lnTo>
                  <a:pt x="5569" y="69"/>
                </a:lnTo>
                <a:lnTo>
                  <a:pt x="5571" y="65"/>
                </a:lnTo>
                <a:lnTo>
                  <a:pt x="5574" y="61"/>
                </a:lnTo>
                <a:lnTo>
                  <a:pt x="5576" y="56"/>
                </a:lnTo>
                <a:lnTo>
                  <a:pt x="5578" y="54"/>
                </a:lnTo>
                <a:lnTo>
                  <a:pt x="5578" y="52"/>
                </a:lnTo>
                <a:lnTo>
                  <a:pt x="5578" y="50"/>
                </a:lnTo>
                <a:lnTo>
                  <a:pt x="5578" y="48"/>
                </a:lnTo>
                <a:lnTo>
                  <a:pt x="5580" y="46"/>
                </a:lnTo>
                <a:lnTo>
                  <a:pt x="5582" y="41"/>
                </a:lnTo>
                <a:lnTo>
                  <a:pt x="5582" y="35"/>
                </a:lnTo>
                <a:lnTo>
                  <a:pt x="5582" y="32"/>
                </a:lnTo>
                <a:lnTo>
                  <a:pt x="5582" y="28"/>
                </a:lnTo>
                <a:lnTo>
                  <a:pt x="5580" y="26"/>
                </a:lnTo>
                <a:lnTo>
                  <a:pt x="5578" y="24"/>
                </a:lnTo>
                <a:lnTo>
                  <a:pt x="5576" y="22"/>
                </a:lnTo>
                <a:lnTo>
                  <a:pt x="5572" y="19"/>
                </a:lnTo>
                <a:lnTo>
                  <a:pt x="5571" y="15"/>
                </a:lnTo>
                <a:lnTo>
                  <a:pt x="5571" y="13"/>
                </a:lnTo>
                <a:lnTo>
                  <a:pt x="5569" y="9"/>
                </a:lnTo>
                <a:lnTo>
                  <a:pt x="5569" y="7"/>
                </a:lnTo>
                <a:lnTo>
                  <a:pt x="5571" y="6"/>
                </a:lnTo>
                <a:lnTo>
                  <a:pt x="5574" y="4"/>
                </a:lnTo>
                <a:lnTo>
                  <a:pt x="5576" y="4"/>
                </a:lnTo>
                <a:lnTo>
                  <a:pt x="5580" y="2"/>
                </a:lnTo>
                <a:lnTo>
                  <a:pt x="5591" y="0"/>
                </a:lnTo>
                <a:lnTo>
                  <a:pt x="5600" y="0"/>
                </a:lnTo>
                <a:lnTo>
                  <a:pt x="5611" y="2"/>
                </a:lnTo>
                <a:lnTo>
                  <a:pt x="5617" y="2"/>
                </a:lnTo>
                <a:lnTo>
                  <a:pt x="5623" y="4"/>
                </a:lnTo>
                <a:lnTo>
                  <a:pt x="5628" y="6"/>
                </a:lnTo>
                <a:lnTo>
                  <a:pt x="5632" y="7"/>
                </a:lnTo>
                <a:lnTo>
                  <a:pt x="5636" y="9"/>
                </a:lnTo>
                <a:lnTo>
                  <a:pt x="5639" y="11"/>
                </a:lnTo>
                <a:lnTo>
                  <a:pt x="5643" y="15"/>
                </a:lnTo>
                <a:lnTo>
                  <a:pt x="5647" y="19"/>
                </a:lnTo>
                <a:lnTo>
                  <a:pt x="5649" y="22"/>
                </a:lnTo>
                <a:lnTo>
                  <a:pt x="5652" y="26"/>
                </a:lnTo>
                <a:close/>
                <a:moveTo>
                  <a:pt x="5202" y="455"/>
                </a:moveTo>
                <a:lnTo>
                  <a:pt x="5212" y="448"/>
                </a:lnTo>
                <a:lnTo>
                  <a:pt x="5223" y="442"/>
                </a:lnTo>
                <a:lnTo>
                  <a:pt x="5234" y="437"/>
                </a:lnTo>
                <a:lnTo>
                  <a:pt x="5247" y="433"/>
                </a:lnTo>
                <a:lnTo>
                  <a:pt x="5258" y="429"/>
                </a:lnTo>
                <a:lnTo>
                  <a:pt x="5273" y="426"/>
                </a:lnTo>
                <a:lnTo>
                  <a:pt x="5286" y="424"/>
                </a:lnTo>
                <a:lnTo>
                  <a:pt x="5303" y="422"/>
                </a:lnTo>
                <a:lnTo>
                  <a:pt x="5308" y="422"/>
                </a:lnTo>
                <a:lnTo>
                  <a:pt x="5316" y="422"/>
                </a:lnTo>
                <a:lnTo>
                  <a:pt x="5331" y="420"/>
                </a:lnTo>
                <a:lnTo>
                  <a:pt x="5353" y="418"/>
                </a:lnTo>
                <a:lnTo>
                  <a:pt x="5373" y="416"/>
                </a:lnTo>
                <a:lnTo>
                  <a:pt x="5396" y="416"/>
                </a:lnTo>
                <a:lnTo>
                  <a:pt x="5418" y="415"/>
                </a:lnTo>
                <a:lnTo>
                  <a:pt x="5424" y="403"/>
                </a:lnTo>
                <a:lnTo>
                  <a:pt x="5431" y="394"/>
                </a:lnTo>
                <a:lnTo>
                  <a:pt x="5433" y="389"/>
                </a:lnTo>
                <a:lnTo>
                  <a:pt x="5437" y="385"/>
                </a:lnTo>
                <a:lnTo>
                  <a:pt x="5444" y="376"/>
                </a:lnTo>
                <a:lnTo>
                  <a:pt x="5487" y="329"/>
                </a:lnTo>
                <a:lnTo>
                  <a:pt x="5492" y="323"/>
                </a:lnTo>
                <a:lnTo>
                  <a:pt x="5492" y="322"/>
                </a:lnTo>
                <a:lnTo>
                  <a:pt x="5494" y="320"/>
                </a:lnTo>
                <a:lnTo>
                  <a:pt x="5496" y="318"/>
                </a:lnTo>
                <a:lnTo>
                  <a:pt x="5498" y="316"/>
                </a:lnTo>
                <a:lnTo>
                  <a:pt x="5498" y="314"/>
                </a:lnTo>
                <a:lnTo>
                  <a:pt x="5498" y="312"/>
                </a:lnTo>
                <a:lnTo>
                  <a:pt x="5498" y="310"/>
                </a:lnTo>
                <a:lnTo>
                  <a:pt x="5500" y="310"/>
                </a:lnTo>
                <a:lnTo>
                  <a:pt x="5496" y="309"/>
                </a:lnTo>
                <a:lnTo>
                  <a:pt x="5492" y="309"/>
                </a:lnTo>
                <a:lnTo>
                  <a:pt x="5489" y="307"/>
                </a:lnTo>
                <a:lnTo>
                  <a:pt x="5485" y="307"/>
                </a:lnTo>
                <a:lnTo>
                  <a:pt x="5478" y="309"/>
                </a:lnTo>
                <a:lnTo>
                  <a:pt x="5474" y="309"/>
                </a:lnTo>
                <a:lnTo>
                  <a:pt x="5470" y="309"/>
                </a:lnTo>
                <a:lnTo>
                  <a:pt x="5457" y="312"/>
                </a:lnTo>
                <a:lnTo>
                  <a:pt x="5442" y="316"/>
                </a:lnTo>
                <a:lnTo>
                  <a:pt x="5435" y="316"/>
                </a:lnTo>
                <a:lnTo>
                  <a:pt x="5433" y="316"/>
                </a:lnTo>
                <a:lnTo>
                  <a:pt x="5431" y="318"/>
                </a:lnTo>
                <a:lnTo>
                  <a:pt x="5429" y="318"/>
                </a:lnTo>
                <a:lnTo>
                  <a:pt x="5414" y="322"/>
                </a:lnTo>
                <a:lnTo>
                  <a:pt x="5401" y="323"/>
                </a:lnTo>
                <a:lnTo>
                  <a:pt x="5390" y="327"/>
                </a:lnTo>
                <a:lnTo>
                  <a:pt x="5377" y="331"/>
                </a:lnTo>
                <a:lnTo>
                  <a:pt x="5364" y="335"/>
                </a:lnTo>
                <a:lnTo>
                  <a:pt x="5340" y="342"/>
                </a:lnTo>
                <a:lnTo>
                  <a:pt x="5316" y="351"/>
                </a:lnTo>
                <a:lnTo>
                  <a:pt x="5303" y="357"/>
                </a:lnTo>
                <a:lnTo>
                  <a:pt x="5292" y="362"/>
                </a:lnTo>
                <a:lnTo>
                  <a:pt x="5290" y="362"/>
                </a:lnTo>
                <a:lnTo>
                  <a:pt x="5288" y="362"/>
                </a:lnTo>
                <a:lnTo>
                  <a:pt x="5284" y="364"/>
                </a:lnTo>
                <a:lnTo>
                  <a:pt x="5282" y="364"/>
                </a:lnTo>
                <a:lnTo>
                  <a:pt x="5280" y="362"/>
                </a:lnTo>
                <a:lnTo>
                  <a:pt x="5279" y="362"/>
                </a:lnTo>
                <a:lnTo>
                  <a:pt x="5277" y="361"/>
                </a:lnTo>
                <a:lnTo>
                  <a:pt x="5277" y="359"/>
                </a:lnTo>
                <a:lnTo>
                  <a:pt x="5273" y="357"/>
                </a:lnTo>
                <a:lnTo>
                  <a:pt x="5271" y="353"/>
                </a:lnTo>
                <a:lnTo>
                  <a:pt x="5269" y="349"/>
                </a:lnTo>
                <a:lnTo>
                  <a:pt x="5269" y="346"/>
                </a:lnTo>
                <a:lnTo>
                  <a:pt x="5267" y="342"/>
                </a:lnTo>
                <a:lnTo>
                  <a:pt x="5267" y="336"/>
                </a:lnTo>
                <a:lnTo>
                  <a:pt x="5266" y="333"/>
                </a:lnTo>
                <a:lnTo>
                  <a:pt x="5266" y="327"/>
                </a:lnTo>
                <a:lnTo>
                  <a:pt x="5266" y="323"/>
                </a:lnTo>
                <a:lnTo>
                  <a:pt x="5267" y="318"/>
                </a:lnTo>
                <a:lnTo>
                  <a:pt x="5267" y="314"/>
                </a:lnTo>
                <a:lnTo>
                  <a:pt x="5269" y="310"/>
                </a:lnTo>
                <a:lnTo>
                  <a:pt x="5269" y="305"/>
                </a:lnTo>
                <a:lnTo>
                  <a:pt x="5271" y="303"/>
                </a:lnTo>
                <a:lnTo>
                  <a:pt x="5273" y="299"/>
                </a:lnTo>
                <a:lnTo>
                  <a:pt x="5277" y="297"/>
                </a:lnTo>
                <a:lnTo>
                  <a:pt x="5279" y="296"/>
                </a:lnTo>
                <a:lnTo>
                  <a:pt x="5280" y="294"/>
                </a:lnTo>
                <a:lnTo>
                  <a:pt x="5282" y="292"/>
                </a:lnTo>
                <a:lnTo>
                  <a:pt x="5286" y="292"/>
                </a:lnTo>
                <a:lnTo>
                  <a:pt x="5288" y="290"/>
                </a:lnTo>
                <a:lnTo>
                  <a:pt x="5292" y="290"/>
                </a:lnTo>
                <a:lnTo>
                  <a:pt x="5295" y="290"/>
                </a:lnTo>
                <a:lnTo>
                  <a:pt x="5301" y="290"/>
                </a:lnTo>
                <a:lnTo>
                  <a:pt x="5306" y="290"/>
                </a:lnTo>
                <a:lnTo>
                  <a:pt x="5312" y="290"/>
                </a:lnTo>
                <a:lnTo>
                  <a:pt x="5318" y="290"/>
                </a:lnTo>
                <a:lnTo>
                  <a:pt x="5323" y="290"/>
                </a:lnTo>
                <a:lnTo>
                  <a:pt x="5329" y="290"/>
                </a:lnTo>
                <a:lnTo>
                  <a:pt x="5334" y="290"/>
                </a:lnTo>
                <a:lnTo>
                  <a:pt x="5338" y="288"/>
                </a:lnTo>
                <a:lnTo>
                  <a:pt x="5342" y="288"/>
                </a:lnTo>
                <a:lnTo>
                  <a:pt x="5344" y="288"/>
                </a:lnTo>
                <a:lnTo>
                  <a:pt x="5379" y="281"/>
                </a:lnTo>
                <a:lnTo>
                  <a:pt x="5394" y="277"/>
                </a:lnTo>
                <a:lnTo>
                  <a:pt x="5412" y="273"/>
                </a:lnTo>
                <a:lnTo>
                  <a:pt x="5429" y="270"/>
                </a:lnTo>
                <a:lnTo>
                  <a:pt x="5446" y="268"/>
                </a:lnTo>
                <a:lnTo>
                  <a:pt x="5463" y="264"/>
                </a:lnTo>
                <a:lnTo>
                  <a:pt x="5481" y="262"/>
                </a:lnTo>
                <a:lnTo>
                  <a:pt x="5487" y="262"/>
                </a:lnTo>
                <a:lnTo>
                  <a:pt x="5494" y="262"/>
                </a:lnTo>
                <a:lnTo>
                  <a:pt x="5502" y="262"/>
                </a:lnTo>
                <a:lnTo>
                  <a:pt x="5511" y="262"/>
                </a:lnTo>
                <a:lnTo>
                  <a:pt x="5517" y="262"/>
                </a:lnTo>
                <a:lnTo>
                  <a:pt x="5524" y="262"/>
                </a:lnTo>
                <a:lnTo>
                  <a:pt x="5531" y="264"/>
                </a:lnTo>
                <a:lnTo>
                  <a:pt x="5537" y="266"/>
                </a:lnTo>
                <a:lnTo>
                  <a:pt x="5543" y="268"/>
                </a:lnTo>
                <a:lnTo>
                  <a:pt x="5548" y="270"/>
                </a:lnTo>
                <a:lnTo>
                  <a:pt x="5554" y="271"/>
                </a:lnTo>
                <a:lnTo>
                  <a:pt x="5558" y="275"/>
                </a:lnTo>
                <a:lnTo>
                  <a:pt x="5563" y="277"/>
                </a:lnTo>
                <a:lnTo>
                  <a:pt x="5567" y="281"/>
                </a:lnTo>
                <a:lnTo>
                  <a:pt x="5571" y="284"/>
                </a:lnTo>
                <a:lnTo>
                  <a:pt x="5574" y="290"/>
                </a:lnTo>
                <a:lnTo>
                  <a:pt x="5576" y="294"/>
                </a:lnTo>
                <a:lnTo>
                  <a:pt x="5580" y="299"/>
                </a:lnTo>
                <a:lnTo>
                  <a:pt x="5582" y="305"/>
                </a:lnTo>
                <a:lnTo>
                  <a:pt x="5584" y="310"/>
                </a:lnTo>
                <a:lnTo>
                  <a:pt x="5582" y="316"/>
                </a:lnTo>
                <a:lnTo>
                  <a:pt x="5578" y="322"/>
                </a:lnTo>
                <a:lnTo>
                  <a:pt x="5576" y="323"/>
                </a:lnTo>
                <a:lnTo>
                  <a:pt x="5576" y="325"/>
                </a:lnTo>
                <a:lnTo>
                  <a:pt x="5576" y="327"/>
                </a:lnTo>
                <a:lnTo>
                  <a:pt x="5572" y="331"/>
                </a:lnTo>
                <a:lnTo>
                  <a:pt x="5569" y="336"/>
                </a:lnTo>
                <a:lnTo>
                  <a:pt x="5565" y="340"/>
                </a:lnTo>
                <a:lnTo>
                  <a:pt x="5561" y="344"/>
                </a:lnTo>
                <a:lnTo>
                  <a:pt x="5558" y="349"/>
                </a:lnTo>
                <a:lnTo>
                  <a:pt x="5546" y="357"/>
                </a:lnTo>
                <a:lnTo>
                  <a:pt x="5537" y="366"/>
                </a:lnTo>
                <a:lnTo>
                  <a:pt x="5528" y="377"/>
                </a:lnTo>
                <a:lnTo>
                  <a:pt x="5517" y="387"/>
                </a:lnTo>
                <a:lnTo>
                  <a:pt x="5507" y="398"/>
                </a:lnTo>
                <a:lnTo>
                  <a:pt x="5511" y="398"/>
                </a:lnTo>
                <a:lnTo>
                  <a:pt x="5515" y="400"/>
                </a:lnTo>
                <a:lnTo>
                  <a:pt x="5518" y="400"/>
                </a:lnTo>
                <a:lnTo>
                  <a:pt x="5522" y="400"/>
                </a:lnTo>
                <a:lnTo>
                  <a:pt x="5526" y="400"/>
                </a:lnTo>
                <a:lnTo>
                  <a:pt x="5530" y="400"/>
                </a:lnTo>
                <a:lnTo>
                  <a:pt x="5537" y="400"/>
                </a:lnTo>
                <a:lnTo>
                  <a:pt x="5550" y="396"/>
                </a:lnTo>
                <a:lnTo>
                  <a:pt x="5565" y="394"/>
                </a:lnTo>
                <a:lnTo>
                  <a:pt x="5580" y="392"/>
                </a:lnTo>
                <a:lnTo>
                  <a:pt x="5595" y="390"/>
                </a:lnTo>
                <a:lnTo>
                  <a:pt x="5602" y="390"/>
                </a:lnTo>
                <a:lnTo>
                  <a:pt x="5608" y="390"/>
                </a:lnTo>
                <a:lnTo>
                  <a:pt x="5619" y="390"/>
                </a:lnTo>
                <a:lnTo>
                  <a:pt x="5632" y="392"/>
                </a:lnTo>
                <a:lnTo>
                  <a:pt x="5638" y="392"/>
                </a:lnTo>
                <a:lnTo>
                  <a:pt x="5643" y="392"/>
                </a:lnTo>
                <a:lnTo>
                  <a:pt x="5652" y="394"/>
                </a:lnTo>
                <a:lnTo>
                  <a:pt x="5658" y="394"/>
                </a:lnTo>
                <a:lnTo>
                  <a:pt x="5664" y="396"/>
                </a:lnTo>
                <a:lnTo>
                  <a:pt x="5673" y="398"/>
                </a:lnTo>
                <a:lnTo>
                  <a:pt x="5682" y="402"/>
                </a:lnTo>
                <a:lnTo>
                  <a:pt x="5688" y="403"/>
                </a:lnTo>
                <a:lnTo>
                  <a:pt x="5691" y="405"/>
                </a:lnTo>
                <a:lnTo>
                  <a:pt x="5695" y="409"/>
                </a:lnTo>
                <a:lnTo>
                  <a:pt x="5697" y="411"/>
                </a:lnTo>
                <a:lnTo>
                  <a:pt x="5701" y="415"/>
                </a:lnTo>
                <a:lnTo>
                  <a:pt x="5703" y="418"/>
                </a:lnTo>
                <a:lnTo>
                  <a:pt x="5704" y="422"/>
                </a:lnTo>
                <a:lnTo>
                  <a:pt x="5706" y="428"/>
                </a:lnTo>
                <a:lnTo>
                  <a:pt x="5706" y="429"/>
                </a:lnTo>
                <a:lnTo>
                  <a:pt x="5706" y="431"/>
                </a:lnTo>
                <a:lnTo>
                  <a:pt x="5706" y="433"/>
                </a:lnTo>
                <a:lnTo>
                  <a:pt x="5706" y="435"/>
                </a:lnTo>
                <a:lnTo>
                  <a:pt x="5706" y="437"/>
                </a:lnTo>
                <a:lnTo>
                  <a:pt x="5704" y="437"/>
                </a:lnTo>
                <a:lnTo>
                  <a:pt x="5704" y="439"/>
                </a:lnTo>
                <a:lnTo>
                  <a:pt x="5703" y="439"/>
                </a:lnTo>
                <a:lnTo>
                  <a:pt x="5703" y="441"/>
                </a:lnTo>
                <a:lnTo>
                  <a:pt x="5701" y="441"/>
                </a:lnTo>
                <a:lnTo>
                  <a:pt x="5699" y="442"/>
                </a:lnTo>
                <a:lnTo>
                  <a:pt x="5697" y="444"/>
                </a:lnTo>
                <a:lnTo>
                  <a:pt x="5691" y="446"/>
                </a:lnTo>
                <a:lnTo>
                  <a:pt x="5686" y="450"/>
                </a:lnTo>
                <a:lnTo>
                  <a:pt x="5680" y="452"/>
                </a:lnTo>
                <a:lnTo>
                  <a:pt x="5673" y="454"/>
                </a:lnTo>
                <a:lnTo>
                  <a:pt x="5667" y="454"/>
                </a:lnTo>
                <a:lnTo>
                  <a:pt x="5660" y="455"/>
                </a:lnTo>
                <a:lnTo>
                  <a:pt x="5652" y="457"/>
                </a:lnTo>
                <a:lnTo>
                  <a:pt x="5645" y="457"/>
                </a:lnTo>
                <a:lnTo>
                  <a:pt x="5634" y="457"/>
                </a:lnTo>
                <a:lnTo>
                  <a:pt x="5621" y="459"/>
                </a:lnTo>
                <a:lnTo>
                  <a:pt x="5608" y="459"/>
                </a:lnTo>
                <a:lnTo>
                  <a:pt x="5595" y="459"/>
                </a:lnTo>
                <a:lnTo>
                  <a:pt x="5582" y="459"/>
                </a:lnTo>
                <a:lnTo>
                  <a:pt x="5576" y="459"/>
                </a:lnTo>
                <a:lnTo>
                  <a:pt x="5569" y="459"/>
                </a:lnTo>
                <a:lnTo>
                  <a:pt x="5563" y="459"/>
                </a:lnTo>
                <a:lnTo>
                  <a:pt x="5556" y="459"/>
                </a:lnTo>
                <a:lnTo>
                  <a:pt x="5543" y="459"/>
                </a:lnTo>
                <a:lnTo>
                  <a:pt x="5539" y="459"/>
                </a:lnTo>
                <a:lnTo>
                  <a:pt x="5535" y="459"/>
                </a:lnTo>
                <a:lnTo>
                  <a:pt x="5531" y="461"/>
                </a:lnTo>
                <a:lnTo>
                  <a:pt x="5530" y="463"/>
                </a:lnTo>
                <a:lnTo>
                  <a:pt x="5528" y="465"/>
                </a:lnTo>
                <a:lnTo>
                  <a:pt x="5526" y="468"/>
                </a:lnTo>
                <a:lnTo>
                  <a:pt x="5526" y="470"/>
                </a:lnTo>
                <a:lnTo>
                  <a:pt x="5524" y="474"/>
                </a:lnTo>
                <a:lnTo>
                  <a:pt x="5524" y="478"/>
                </a:lnTo>
                <a:lnTo>
                  <a:pt x="5522" y="481"/>
                </a:lnTo>
                <a:lnTo>
                  <a:pt x="5522" y="489"/>
                </a:lnTo>
                <a:lnTo>
                  <a:pt x="5520" y="506"/>
                </a:lnTo>
                <a:lnTo>
                  <a:pt x="5520" y="521"/>
                </a:lnTo>
                <a:lnTo>
                  <a:pt x="5518" y="535"/>
                </a:lnTo>
                <a:lnTo>
                  <a:pt x="5517" y="543"/>
                </a:lnTo>
                <a:lnTo>
                  <a:pt x="5517" y="547"/>
                </a:lnTo>
                <a:lnTo>
                  <a:pt x="5517" y="548"/>
                </a:lnTo>
                <a:lnTo>
                  <a:pt x="5517" y="550"/>
                </a:lnTo>
                <a:lnTo>
                  <a:pt x="5517" y="552"/>
                </a:lnTo>
                <a:lnTo>
                  <a:pt x="5517" y="554"/>
                </a:lnTo>
                <a:lnTo>
                  <a:pt x="5515" y="558"/>
                </a:lnTo>
                <a:lnTo>
                  <a:pt x="5515" y="565"/>
                </a:lnTo>
                <a:lnTo>
                  <a:pt x="5513" y="580"/>
                </a:lnTo>
                <a:lnTo>
                  <a:pt x="5511" y="595"/>
                </a:lnTo>
                <a:lnTo>
                  <a:pt x="5511" y="597"/>
                </a:lnTo>
                <a:lnTo>
                  <a:pt x="5511" y="599"/>
                </a:lnTo>
                <a:lnTo>
                  <a:pt x="5509" y="602"/>
                </a:lnTo>
                <a:lnTo>
                  <a:pt x="5509" y="610"/>
                </a:lnTo>
                <a:lnTo>
                  <a:pt x="5509" y="612"/>
                </a:lnTo>
                <a:lnTo>
                  <a:pt x="5509" y="613"/>
                </a:lnTo>
                <a:lnTo>
                  <a:pt x="5507" y="619"/>
                </a:lnTo>
                <a:lnTo>
                  <a:pt x="5505" y="626"/>
                </a:lnTo>
                <a:lnTo>
                  <a:pt x="5504" y="632"/>
                </a:lnTo>
                <a:lnTo>
                  <a:pt x="5502" y="639"/>
                </a:lnTo>
                <a:lnTo>
                  <a:pt x="5498" y="645"/>
                </a:lnTo>
                <a:lnTo>
                  <a:pt x="5496" y="651"/>
                </a:lnTo>
                <a:lnTo>
                  <a:pt x="5492" y="656"/>
                </a:lnTo>
                <a:lnTo>
                  <a:pt x="5491" y="662"/>
                </a:lnTo>
                <a:lnTo>
                  <a:pt x="5487" y="667"/>
                </a:lnTo>
                <a:lnTo>
                  <a:pt x="5483" y="673"/>
                </a:lnTo>
                <a:lnTo>
                  <a:pt x="5479" y="677"/>
                </a:lnTo>
                <a:lnTo>
                  <a:pt x="5476" y="682"/>
                </a:lnTo>
                <a:lnTo>
                  <a:pt x="5472" y="686"/>
                </a:lnTo>
                <a:lnTo>
                  <a:pt x="5468" y="690"/>
                </a:lnTo>
                <a:lnTo>
                  <a:pt x="5463" y="693"/>
                </a:lnTo>
                <a:lnTo>
                  <a:pt x="5459" y="697"/>
                </a:lnTo>
                <a:lnTo>
                  <a:pt x="5455" y="699"/>
                </a:lnTo>
                <a:lnTo>
                  <a:pt x="5452" y="701"/>
                </a:lnTo>
                <a:lnTo>
                  <a:pt x="5448" y="705"/>
                </a:lnTo>
                <a:lnTo>
                  <a:pt x="5442" y="706"/>
                </a:lnTo>
                <a:lnTo>
                  <a:pt x="5439" y="708"/>
                </a:lnTo>
                <a:lnTo>
                  <a:pt x="5433" y="708"/>
                </a:lnTo>
                <a:lnTo>
                  <a:pt x="5427" y="710"/>
                </a:lnTo>
                <a:lnTo>
                  <a:pt x="5422" y="710"/>
                </a:lnTo>
                <a:lnTo>
                  <a:pt x="5416" y="712"/>
                </a:lnTo>
                <a:lnTo>
                  <a:pt x="5405" y="706"/>
                </a:lnTo>
                <a:lnTo>
                  <a:pt x="5394" y="701"/>
                </a:lnTo>
                <a:lnTo>
                  <a:pt x="5385" y="693"/>
                </a:lnTo>
                <a:lnTo>
                  <a:pt x="5375" y="688"/>
                </a:lnTo>
                <a:lnTo>
                  <a:pt x="5364" y="680"/>
                </a:lnTo>
                <a:lnTo>
                  <a:pt x="5355" y="673"/>
                </a:lnTo>
                <a:lnTo>
                  <a:pt x="5334" y="660"/>
                </a:lnTo>
                <a:lnTo>
                  <a:pt x="5321" y="652"/>
                </a:lnTo>
                <a:lnTo>
                  <a:pt x="5308" y="645"/>
                </a:lnTo>
                <a:lnTo>
                  <a:pt x="5295" y="636"/>
                </a:lnTo>
                <a:lnTo>
                  <a:pt x="5303" y="634"/>
                </a:lnTo>
                <a:lnTo>
                  <a:pt x="5310" y="632"/>
                </a:lnTo>
                <a:lnTo>
                  <a:pt x="5318" y="632"/>
                </a:lnTo>
                <a:lnTo>
                  <a:pt x="5325" y="634"/>
                </a:lnTo>
                <a:lnTo>
                  <a:pt x="5336" y="636"/>
                </a:lnTo>
                <a:lnTo>
                  <a:pt x="5346" y="638"/>
                </a:lnTo>
                <a:lnTo>
                  <a:pt x="5351" y="638"/>
                </a:lnTo>
                <a:lnTo>
                  <a:pt x="5357" y="638"/>
                </a:lnTo>
                <a:lnTo>
                  <a:pt x="5366" y="639"/>
                </a:lnTo>
                <a:lnTo>
                  <a:pt x="5370" y="639"/>
                </a:lnTo>
                <a:lnTo>
                  <a:pt x="5372" y="641"/>
                </a:lnTo>
                <a:lnTo>
                  <a:pt x="5379" y="641"/>
                </a:lnTo>
                <a:lnTo>
                  <a:pt x="5385" y="641"/>
                </a:lnTo>
                <a:lnTo>
                  <a:pt x="5390" y="641"/>
                </a:lnTo>
                <a:lnTo>
                  <a:pt x="5396" y="641"/>
                </a:lnTo>
                <a:lnTo>
                  <a:pt x="5401" y="641"/>
                </a:lnTo>
                <a:lnTo>
                  <a:pt x="5403" y="641"/>
                </a:lnTo>
                <a:lnTo>
                  <a:pt x="5405" y="639"/>
                </a:lnTo>
                <a:lnTo>
                  <a:pt x="5407" y="639"/>
                </a:lnTo>
                <a:lnTo>
                  <a:pt x="5409" y="639"/>
                </a:lnTo>
                <a:lnTo>
                  <a:pt x="5411" y="639"/>
                </a:lnTo>
                <a:lnTo>
                  <a:pt x="5412" y="639"/>
                </a:lnTo>
                <a:lnTo>
                  <a:pt x="5416" y="636"/>
                </a:lnTo>
                <a:lnTo>
                  <a:pt x="5420" y="632"/>
                </a:lnTo>
                <a:lnTo>
                  <a:pt x="5422" y="630"/>
                </a:lnTo>
                <a:lnTo>
                  <a:pt x="5424" y="626"/>
                </a:lnTo>
                <a:lnTo>
                  <a:pt x="5427" y="623"/>
                </a:lnTo>
                <a:lnTo>
                  <a:pt x="5431" y="617"/>
                </a:lnTo>
                <a:lnTo>
                  <a:pt x="5435" y="613"/>
                </a:lnTo>
                <a:lnTo>
                  <a:pt x="5439" y="608"/>
                </a:lnTo>
                <a:lnTo>
                  <a:pt x="5440" y="602"/>
                </a:lnTo>
                <a:lnTo>
                  <a:pt x="5442" y="597"/>
                </a:lnTo>
                <a:lnTo>
                  <a:pt x="5444" y="593"/>
                </a:lnTo>
                <a:lnTo>
                  <a:pt x="5446" y="591"/>
                </a:lnTo>
                <a:lnTo>
                  <a:pt x="5450" y="578"/>
                </a:lnTo>
                <a:lnTo>
                  <a:pt x="5452" y="573"/>
                </a:lnTo>
                <a:lnTo>
                  <a:pt x="5453" y="565"/>
                </a:lnTo>
                <a:lnTo>
                  <a:pt x="5453" y="560"/>
                </a:lnTo>
                <a:lnTo>
                  <a:pt x="5455" y="556"/>
                </a:lnTo>
                <a:lnTo>
                  <a:pt x="5455" y="552"/>
                </a:lnTo>
                <a:lnTo>
                  <a:pt x="5455" y="548"/>
                </a:lnTo>
                <a:lnTo>
                  <a:pt x="5457" y="547"/>
                </a:lnTo>
                <a:lnTo>
                  <a:pt x="5457" y="539"/>
                </a:lnTo>
                <a:lnTo>
                  <a:pt x="5457" y="537"/>
                </a:lnTo>
                <a:lnTo>
                  <a:pt x="5457" y="535"/>
                </a:lnTo>
                <a:lnTo>
                  <a:pt x="5459" y="532"/>
                </a:lnTo>
                <a:lnTo>
                  <a:pt x="5459" y="524"/>
                </a:lnTo>
                <a:lnTo>
                  <a:pt x="5459" y="517"/>
                </a:lnTo>
                <a:lnTo>
                  <a:pt x="5459" y="509"/>
                </a:lnTo>
                <a:lnTo>
                  <a:pt x="5459" y="502"/>
                </a:lnTo>
                <a:lnTo>
                  <a:pt x="5459" y="496"/>
                </a:lnTo>
                <a:lnTo>
                  <a:pt x="5457" y="489"/>
                </a:lnTo>
                <a:lnTo>
                  <a:pt x="5457" y="483"/>
                </a:lnTo>
                <a:lnTo>
                  <a:pt x="5455" y="478"/>
                </a:lnTo>
                <a:lnTo>
                  <a:pt x="5453" y="472"/>
                </a:lnTo>
                <a:lnTo>
                  <a:pt x="5446" y="470"/>
                </a:lnTo>
                <a:lnTo>
                  <a:pt x="5442" y="468"/>
                </a:lnTo>
                <a:lnTo>
                  <a:pt x="5439" y="468"/>
                </a:lnTo>
                <a:lnTo>
                  <a:pt x="5433" y="468"/>
                </a:lnTo>
                <a:lnTo>
                  <a:pt x="5427" y="468"/>
                </a:lnTo>
                <a:lnTo>
                  <a:pt x="5416" y="468"/>
                </a:lnTo>
                <a:lnTo>
                  <a:pt x="5407" y="468"/>
                </a:lnTo>
                <a:lnTo>
                  <a:pt x="5399" y="468"/>
                </a:lnTo>
                <a:lnTo>
                  <a:pt x="5390" y="468"/>
                </a:lnTo>
                <a:lnTo>
                  <a:pt x="5388" y="468"/>
                </a:lnTo>
                <a:lnTo>
                  <a:pt x="5386" y="468"/>
                </a:lnTo>
                <a:lnTo>
                  <a:pt x="5383" y="470"/>
                </a:lnTo>
                <a:lnTo>
                  <a:pt x="5370" y="472"/>
                </a:lnTo>
                <a:lnTo>
                  <a:pt x="5355" y="474"/>
                </a:lnTo>
                <a:lnTo>
                  <a:pt x="5329" y="480"/>
                </a:lnTo>
                <a:lnTo>
                  <a:pt x="5323" y="481"/>
                </a:lnTo>
                <a:lnTo>
                  <a:pt x="5318" y="481"/>
                </a:lnTo>
                <a:lnTo>
                  <a:pt x="5312" y="483"/>
                </a:lnTo>
                <a:lnTo>
                  <a:pt x="5308" y="483"/>
                </a:lnTo>
                <a:lnTo>
                  <a:pt x="5297" y="485"/>
                </a:lnTo>
                <a:lnTo>
                  <a:pt x="5295" y="485"/>
                </a:lnTo>
                <a:lnTo>
                  <a:pt x="5292" y="485"/>
                </a:lnTo>
                <a:lnTo>
                  <a:pt x="5288" y="487"/>
                </a:lnTo>
                <a:lnTo>
                  <a:pt x="5271" y="489"/>
                </a:lnTo>
                <a:lnTo>
                  <a:pt x="5258" y="491"/>
                </a:lnTo>
                <a:lnTo>
                  <a:pt x="5253" y="491"/>
                </a:lnTo>
                <a:lnTo>
                  <a:pt x="5247" y="491"/>
                </a:lnTo>
                <a:lnTo>
                  <a:pt x="5241" y="491"/>
                </a:lnTo>
                <a:lnTo>
                  <a:pt x="5238" y="491"/>
                </a:lnTo>
                <a:lnTo>
                  <a:pt x="5230" y="489"/>
                </a:lnTo>
                <a:lnTo>
                  <a:pt x="5225" y="487"/>
                </a:lnTo>
                <a:lnTo>
                  <a:pt x="5223" y="485"/>
                </a:lnTo>
                <a:lnTo>
                  <a:pt x="5219" y="485"/>
                </a:lnTo>
                <a:lnTo>
                  <a:pt x="5215" y="481"/>
                </a:lnTo>
                <a:lnTo>
                  <a:pt x="5212" y="478"/>
                </a:lnTo>
                <a:lnTo>
                  <a:pt x="5210" y="476"/>
                </a:lnTo>
                <a:lnTo>
                  <a:pt x="5208" y="474"/>
                </a:lnTo>
                <a:lnTo>
                  <a:pt x="5206" y="470"/>
                </a:lnTo>
                <a:lnTo>
                  <a:pt x="5204" y="465"/>
                </a:lnTo>
                <a:lnTo>
                  <a:pt x="5202" y="459"/>
                </a:lnTo>
                <a:lnTo>
                  <a:pt x="5202" y="455"/>
                </a:lnTo>
                <a:close/>
                <a:moveTo>
                  <a:pt x="6703" y="1080"/>
                </a:moveTo>
                <a:lnTo>
                  <a:pt x="6720" y="1080"/>
                </a:lnTo>
                <a:lnTo>
                  <a:pt x="6720" y="1087"/>
                </a:lnTo>
                <a:lnTo>
                  <a:pt x="6660" y="1087"/>
                </a:lnTo>
                <a:lnTo>
                  <a:pt x="6660" y="1080"/>
                </a:lnTo>
                <a:lnTo>
                  <a:pt x="6677" y="1080"/>
                </a:lnTo>
                <a:lnTo>
                  <a:pt x="6677" y="989"/>
                </a:lnTo>
                <a:lnTo>
                  <a:pt x="6677" y="985"/>
                </a:lnTo>
                <a:lnTo>
                  <a:pt x="6677" y="983"/>
                </a:lnTo>
                <a:lnTo>
                  <a:pt x="6677" y="980"/>
                </a:lnTo>
                <a:lnTo>
                  <a:pt x="6677" y="976"/>
                </a:lnTo>
                <a:lnTo>
                  <a:pt x="6675" y="974"/>
                </a:lnTo>
                <a:lnTo>
                  <a:pt x="6675" y="972"/>
                </a:lnTo>
                <a:lnTo>
                  <a:pt x="6673" y="970"/>
                </a:lnTo>
                <a:lnTo>
                  <a:pt x="6672" y="969"/>
                </a:lnTo>
                <a:lnTo>
                  <a:pt x="6672" y="967"/>
                </a:lnTo>
                <a:lnTo>
                  <a:pt x="6670" y="965"/>
                </a:lnTo>
                <a:lnTo>
                  <a:pt x="6668" y="963"/>
                </a:lnTo>
                <a:lnTo>
                  <a:pt x="6666" y="963"/>
                </a:lnTo>
                <a:lnTo>
                  <a:pt x="6664" y="963"/>
                </a:lnTo>
                <a:lnTo>
                  <a:pt x="6662" y="963"/>
                </a:lnTo>
                <a:lnTo>
                  <a:pt x="6660" y="963"/>
                </a:lnTo>
                <a:lnTo>
                  <a:pt x="6657" y="963"/>
                </a:lnTo>
                <a:lnTo>
                  <a:pt x="6653" y="963"/>
                </a:lnTo>
                <a:lnTo>
                  <a:pt x="6649" y="963"/>
                </a:lnTo>
                <a:lnTo>
                  <a:pt x="6644" y="967"/>
                </a:lnTo>
                <a:lnTo>
                  <a:pt x="6640" y="969"/>
                </a:lnTo>
                <a:lnTo>
                  <a:pt x="6638" y="970"/>
                </a:lnTo>
                <a:lnTo>
                  <a:pt x="6634" y="974"/>
                </a:lnTo>
                <a:lnTo>
                  <a:pt x="6633" y="976"/>
                </a:lnTo>
                <a:lnTo>
                  <a:pt x="6629" y="982"/>
                </a:lnTo>
                <a:lnTo>
                  <a:pt x="6625" y="987"/>
                </a:lnTo>
                <a:lnTo>
                  <a:pt x="6623" y="991"/>
                </a:lnTo>
                <a:lnTo>
                  <a:pt x="6621" y="996"/>
                </a:lnTo>
                <a:lnTo>
                  <a:pt x="6620" y="1002"/>
                </a:lnTo>
                <a:lnTo>
                  <a:pt x="6620" y="1008"/>
                </a:lnTo>
                <a:lnTo>
                  <a:pt x="6618" y="1013"/>
                </a:lnTo>
                <a:lnTo>
                  <a:pt x="6618" y="1019"/>
                </a:lnTo>
                <a:lnTo>
                  <a:pt x="6618" y="1080"/>
                </a:lnTo>
                <a:lnTo>
                  <a:pt x="6636" y="1080"/>
                </a:lnTo>
                <a:lnTo>
                  <a:pt x="6636" y="1087"/>
                </a:lnTo>
                <a:lnTo>
                  <a:pt x="6575" y="1087"/>
                </a:lnTo>
                <a:lnTo>
                  <a:pt x="6575" y="1080"/>
                </a:lnTo>
                <a:lnTo>
                  <a:pt x="6594" y="1080"/>
                </a:lnTo>
                <a:lnTo>
                  <a:pt x="6594" y="963"/>
                </a:lnTo>
                <a:lnTo>
                  <a:pt x="6575" y="963"/>
                </a:lnTo>
                <a:lnTo>
                  <a:pt x="6575" y="956"/>
                </a:lnTo>
                <a:lnTo>
                  <a:pt x="6582" y="956"/>
                </a:lnTo>
                <a:lnTo>
                  <a:pt x="6584" y="956"/>
                </a:lnTo>
                <a:lnTo>
                  <a:pt x="6588" y="956"/>
                </a:lnTo>
                <a:lnTo>
                  <a:pt x="6590" y="956"/>
                </a:lnTo>
                <a:lnTo>
                  <a:pt x="6592" y="956"/>
                </a:lnTo>
                <a:lnTo>
                  <a:pt x="6594" y="956"/>
                </a:lnTo>
                <a:lnTo>
                  <a:pt x="6595" y="956"/>
                </a:lnTo>
                <a:lnTo>
                  <a:pt x="6597" y="956"/>
                </a:lnTo>
                <a:lnTo>
                  <a:pt x="6601" y="954"/>
                </a:lnTo>
                <a:lnTo>
                  <a:pt x="6603" y="954"/>
                </a:lnTo>
                <a:lnTo>
                  <a:pt x="6607" y="954"/>
                </a:lnTo>
                <a:lnTo>
                  <a:pt x="6610" y="954"/>
                </a:lnTo>
                <a:lnTo>
                  <a:pt x="6614" y="954"/>
                </a:lnTo>
                <a:lnTo>
                  <a:pt x="6616" y="954"/>
                </a:lnTo>
                <a:lnTo>
                  <a:pt x="6616" y="952"/>
                </a:lnTo>
                <a:lnTo>
                  <a:pt x="6618" y="952"/>
                </a:lnTo>
                <a:lnTo>
                  <a:pt x="6618" y="987"/>
                </a:lnTo>
                <a:lnTo>
                  <a:pt x="6620" y="987"/>
                </a:lnTo>
                <a:lnTo>
                  <a:pt x="6623" y="980"/>
                </a:lnTo>
                <a:lnTo>
                  <a:pt x="6625" y="974"/>
                </a:lnTo>
                <a:lnTo>
                  <a:pt x="6627" y="972"/>
                </a:lnTo>
                <a:lnTo>
                  <a:pt x="6633" y="965"/>
                </a:lnTo>
                <a:lnTo>
                  <a:pt x="6634" y="963"/>
                </a:lnTo>
                <a:lnTo>
                  <a:pt x="6638" y="961"/>
                </a:lnTo>
                <a:lnTo>
                  <a:pt x="6640" y="959"/>
                </a:lnTo>
                <a:lnTo>
                  <a:pt x="6644" y="957"/>
                </a:lnTo>
                <a:lnTo>
                  <a:pt x="6649" y="954"/>
                </a:lnTo>
                <a:lnTo>
                  <a:pt x="6653" y="954"/>
                </a:lnTo>
                <a:lnTo>
                  <a:pt x="6657" y="952"/>
                </a:lnTo>
                <a:lnTo>
                  <a:pt x="6664" y="952"/>
                </a:lnTo>
                <a:lnTo>
                  <a:pt x="6670" y="952"/>
                </a:lnTo>
                <a:lnTo>
                  <a:pt x="6673" y="952"/>
                </a:lnTo>
                <a:lnTo>
                  <a:pt x="6677" y="954"/>
                </a:lnTo>
                <a:lnTo>
                  <a:pt x="6681" y="954"/>
                </a:lnTo>
                <a:lnTo>
                  <a:pt x="6685" y="956"/>
                </a:lnTo>
                <a:lnTo>
                  <a:pt x="6687" y="957"/>
                </a:lnTo>
                <a:lnTo>
                  <a:pt x="6690" y="959"/>
                </a:lnTo>
                <a:lnTo>
                  <a:pt x="6692" y="961"/>
                </a:lnTo>
                <a:lnTo>
                  <a:pt x="6696" y="963"/>
                </a:lnTo>
                <a:lnTo>
                  <a:pt x="6698" y="965"/>
                </a:lnTo>
                <a:lnTo>
                  <a:pt x="6698" y="969"/>
                </a:lnTo>
                <a:lnTo>
                  <a:pt x="6700" y="972"/>
                </a:lnTo>
                <a:lnTo>
                  <a:pt x="6701" y="974"/>
                </a:lnTo>
                <a:lnTo>
                  <a:pt x="6701" y="978"/>
                </a:lnTo>
                <a:lnTo>
                  <a:pt x="6703" y="982"/>
                </a:lnTo>
                <a:lnTo>
                  <a:pt x="6703" y="985"/>
                </a:lnTo>
                <a:lnTo>
                  <a:pt x="6703" y="1080"/>
                </a:lnTo>
                <a:close/>
                <a:moveTo>
                  <a:pt x="6487" y="952"/>
                </a:moveTo>
                <a:lnTo>
                  <a:pt x="6482" y="952"/>
                </a:lnTo>
                <a:lnTo>
                  <a:pt x="6474" y="954"/>
                </a:lnTo>
                <a:lnTo>
                  <a:pt x="6469" y="956"/>
                </a:lnTo>
                <a:lnTo>
                  <a:pt x="6463" y="957"/>
                </a:lnTo>
                <a:lnTo>
                  <a:pt x="6458" y="961"/>
                </a:lnTo>
                <a:lnTo>
                  <a:pt x="6452" y="965"/>
                </a:lnTo>
                <a:lnTo>
                  <a:pt x="6447" y="969"/>
                </a:lnTo>
                <a:lnTo>
                  <a:pt x="6443" y="974"/>
                </a:lnTo>
                <a:lnTo>
                  <a:pt x="6437" y="978"/>
                </a:lnTo>
                <a:lnTo>
                  <a:pt x="6434" y="983"/>
                </a:lnTo>
                <a:lnTo>
                  <a:pt x="6432" y="989"/>
                </a:lnTo>
                <a:lnTo>
                  <a:pt x="6430" y="995"/>
                </a:lnTo>
                <a:lnTo>
                  <a:pt x="6426" y="1002"/>
                </a:lnTo>
                <a:lnTo>
                  <a:pt x="6426" y="1008"/>
                </a:lnTo>
                <a:lnTo>
                  <a:pt x="6424" y="1015"/>
                </a:lnTo>
                <a:lnTo>
                  <a:pt x="6424" y="1022"/>
                </a:lnTo>
                <a:lnTo>
                  <a:pt x="6424" y="1028"/>
                </a:lnTo>
                <a:lnTo>
                  <a:pt x="6424" y="1034"/>
                </a:lnTo>
                <a:lnTo>
                  <a:pt x="6426" y="1039"/>
                </a:lnTo>
                <a:lnTo>
                  <a:pt x="6428" y="1045"/>
                </a:lnTo>
                <a:lnTo>
                  <a:pt x="6430" y="1050"/>
                </a:lnTo>
                <a:lnTo>
                  <a:pt x="6432" y="1056"/>
                </a:lnTo>
                <a:lnTo>
                  <a:pt x="6434" y="1060"/>
                </a:lnTo>
                <a:lnTo>
                  <a:pt x="6437" y="1065"/>
                </a:lnTo>
                <a:lnTo>
                  <a:pt x="6441" y="1071"/>
                </a:lnTo>
                <a:lnTo>
                  <a:pt x="6447" y="1074"/>
                </a:lnTo>
                <a:lnTo>
                  <a:pt x="6452" y="1078"/>
                </a:lnTo>
                <a:lnTo>
                  <a:pt x="6458" y="1082"/>
                </a:lnTo>
                <a:lnTo>
                  <a:pt x="6465" y="1086"/>
                </a:lnTo>
                <a:lnTo>
                  <a:pt x="6473" y="1087"/>
                </a:lnTo>
                <a:lnTo>
                  <a:pt x="6480" y="1087"/>
                </a:lnTo>
                <a:lnTo>
                  <a:pt x="6487" y="1089"/>
                </a:lnTo>
                <a:lnTo>
                  <a:pt x="6491" y="1089"/>
                </a:lnTo>
                <a:lnTo>
                  <a:pt x="6495" y="1087"/>
                </a:lnTo>
                <a:lnTo>
                  <a:pt x="6497" y="1087"/>
                </a:lnTo>
                <a:lnTo>
                  <a:pt x="6499" y="1087"/>
                </a:lnTo>
                <a:lnTo>
                  <a:pt x="6502" y="1087"/>
                </a:lnTo>
                <a:lnTo>
                  <a:pt x="6506" y="1086"/>
                </a:lnTo>
                <a:lnTo>
                  <a:pt x="6508" y="1086"/>
                </a:lnTo>
                <a:lnTo>
                  <a:pt x="6510" y="1086"/>
                </a:lnTo>
                <a:lnTo>
                  <a:pt x="6514" y="1084"/>
                </a:lnTo>
                <a:lnTo>
                  <a:pt x="6515" y="1082"/>
                </a:lnTo>
                <a:lnTo>
                  <a:pt x="6519" y="1080"/>
                </a:lnTo>
                <a:lnTo>
                  <a:pt x="6521" y="1078"/>
                </a:lnTo>
                <a:lnTo>
                  <a:pt x="6525" y="1076"/>
                </a:lnTo>
                <a:lnTo>
                  <a:pt x="6527" y="1074"/>
                </a:lnTo>
                <a:lnTo>
                  <a:pt x="6530" y="1073"/>
                </a:lnTo>
                <a:lnTo>
                  <a:pt x="6532" y="1071"/>
                </a:lnTo>
                <a:lnTo>
                  <a:pt x="6536" y="1067"/>
                </a:lnTo>
                <a:lnTo>
                  <a:pt x="6538" y="1065"/>
                </a:lnTo>
                <a:lnTo>
                  <a:pt x="6540" y="1060"/>
                </a:lnTo>
                <a:lnTo>
                  <a:pt x="6543" y="1056"/>
                </a:lnTo>
                <a:lnTo>
                  <a:pt x="6543" y="1052"/>
                </a:lnTo>
                <a:lnTo>
                  <a:pt x="6545" y="1050"/>
                </a:lnTo>
                <a:lnTo>
                  <a:pt x="6545" y="1047"/>
                </a:lnTo>
                <a:lnTo>
                  <a:pt x="6547" y="1045"/>
                </a:lnTo>
                <a:lnTo>
                  <a:pt x="6547" y="1039"/>
                </a:lnTo>
                <a:lnTo>
                  <a:pt x="6549" y="1034"/>
                </a:lnTo>
                <a:lnTo>
                  <a:pt x="6549" y="1028"/>
                </a:lnTo>
                <a:lnTo>
                  <a:pt x="6549" y="1024"/>
                </a:lnTo>
                <a:lnTo>
                  <a:pt x="6551" y="1022"/>
                </a:lnTo>
                <a:lnTo>
                  <a:pt x="6549" y="1015"/>
                </a:lnTo>
                <a:lnTo>
                  <a:pt x="6549" y="1008"/>
                </a:lnTo>
                <a:lnTo>
                  <a:pt x="6547" y="1002"/>
                </a:lnTo>
                <a:lnTo>
                  <a:pt x="6543" y="995"/>
                </a:lnTo>
                <a:lnTo>
                  <a:pt x="6541" y="989"/>
                </a:lnTo>
                <a:lnTo>
                  <a:pt x="6538" y="982"/>
                </a:lnTo>
                <a:lnTo>
                  <a:pt x="6534" y="976"/>
                </a:lnTo>
                <a:lnTo>
                  <a:pt x="6528" y="970"/>
                </a:lnTo>
                <a:lnTo>
                  <a:pt x="6527" y="969"/>
                </a:lnTo>
                <a:lnTo>
                  <a:pt x="6525" y="967"/>
                </a:lnTo>
                <a:lnTo>
                  <a:pt x="6519" y="963"/>
                </a:lnTo>
                <a:lnTo>
                  <a:pt x="6515" y="959"/>
                </a:lnTo>
                <a:lnTo>
                  <a:pt x="6510" y="957"/>
                </a:lnTo>
                <a:lnTo>
                  <a:pt x="6504" y="956"/>
                </a:lnTo>
                <a:lnTo>
                  <a:pt x="6499" y="954"/>
                </a:lnTo>
                <a:lnTo>
                  <a:pt x="6493" y="952"/>
                </a:lnTo>
                <a:lnTo>
                  <a:pt x="6491" y="952"/>
                </a:lnTo>
                <a:lnTo>
                  <a:pt x="6487" y="952"/>
                </a:lnTo>
                <a:close/>
                <a:moveTo>
                  <a:pt x="6454" y="1022"/>
                </a:moveTo>
                <a:lnTo>
                  <a:pt x="6454" y="1015"/>
                </a:lnTo>
                <a:lnTo>
                  <a:pt x="6454" y="1008"/>
                </a:lnTo>
                <a:lnTo>
                  <a:pt x="6454" y="1000"/>
                </a:lnTo>
                <a:lnTo>
                  <a:pt x="6456" y="995"/>
                </a:lnTo>
                <a:lnTo>
                  <a:pt x="6456" y="989"/>
                </a:lnTo>
                <a:lnTo>
                  <a:pt x="6458" y="983"/>
                </a:lnTo>
                <a:lnTo>
                  <a:pt x="6460" y="978"/>
                </a:lnTo>
                <a:lnTo>
                  <a:pt x="6461" y="974"/>
                </a:lnTo>
                <a:lnTo>
                  <a:pt x="6463" y="970"/>
                </a:lnTo>
                <a:lnTo>
                  <a:pt x="6465" y="969"/>
                </a:lnTo>
                <a:lnTo>
                  <a:pt x="6469" y="965"/>
                </a:lnTo>
                <a:lnTo>
                  <a:pt x="6473" y="963"/>
                </a:lnTo>
                <a:lnTo>
                  <a:pt x="6474" y="961"/>
                </a:lnTo>
                <a:lnTo>
                  <a:pt x="6478" y="961"/>
                </a:lnTo>
                <a:lnTo>
                  <a:pt x="6484" y="959"/>
                </a:lnTo>
                <a:lnTo>
                  <a:pt x="6487" y="959"/>
                </a:lnTo>
                <a:lnTo>
                  <a:pt x="6491" y="959"/>
                </a:lnTo>
                <a:lnTo>
                  <a:pt x="6497" y="961"/>
                </a:lnTo>
                <a:lnTo>
                  <a:pt x="6499" y="961"/>
                </a:lnTo>
                <a:lnTo>
                  <a:pt x="6502" y="963"/>
                </a:lnTo>
                <a:lnTo>
                  <a:pt x="6506" y="965"/>
                </a:lnTo>
                <a:lnTo>
                  <a:pt x="6508" y="969"/>
                </a:lnTo>
                <a:lnTo>
                  <a:pt x="6512" y="970"/>
                </a:lnTo>
                <a:lnTo>
                  <a:pt x="6512" y="972"/>
                </a:lnTo>
                <a:lnTo>
                  <a:pt x="6514" y="974"/>
                </a:lnTo>
                <a:lnTo>
                  <a:pt x="6515" y="978"/>
                </a:lnTo>
                <a:lnTo>
                  <a:pt x="6517" y="983"/>
                </a:lnTo>
                <a:lnTo>
                  <a:pt x="6519" y="989"/>
                </a:lnTo>
                <a:lnTo>
                  <a:pt x="6519" y="991"/>
                </a:lnTo>
                <a:lnTo>
                  <a:pt x="6519" y="995"/>
                </a:lnTo>
                <a:lnTo>
                  <a:pt x="6521" y="1000"/>
                </a:lnTo>
                <a:lnTo>
                  <a:pt x="6521" y="1008"/>
                </a:lnTo>
                <a:lnTo>
                  <a:pt x="6521" y="1015"/>
                </a:lnTo>
                <a:lnTo>
                  <a:pt x="6521" y="1022"/>
                </a:lnTo>
                <a:lnTo>
                  <a:pt x="6521" y="1030"/>
                </a:lnTo>
                <a:lnTo>
                  <a:pt x="6521" y="1032"/>
                </a:lnTo>
                <a:lnTo>
                  <a:pt x="6521" y="1034"/>
                </a:lnTo>
                <a:lnTo>
                  <a:pt x="6521" y="1037"/>
                </a:lnTo>
                <a:lnTo>
                  <a:pt x="6521" y="1045"/>
                </a:lnTo>
                <a:lnTo>
                  <a:pt x="6519" y="1047"/>
                </a:lnTo>
                <a:lnTo>
                  <a:pt x="6519" y="1050"/>
                </a:lnTo>
                <a:lnTo>
                  <a:pt x="6519" y="1052"/>
                </a:lnTo>
                <a:lnTo>
                  <a:pt x="6519" y="1054"/>
                </a:lnTo>
                <a:lnTo>
                  <a:pt x="6519" y="1056"/>
                </a:lnTo>
                <a:lnTo>
                  <a:pt x="6517" y="1061"/>
                </a:lnTo>
                <a:lnTo>
                  <a:pt x="6515" y="1065"/>
                </a:lnTo>
                <a:lnTo>
                  <a:pt x="6515" y="1069"/>
                </a:lnTo>
                <a:lnTo>
                  <a:pt x="6514" y="1071"/>
                </a:lnTo>
                <a:lnTo>
                  <a:pt x="6512" y="1073"/>
                </a:lnTo>
                <a:lnTo>
                  <a:pt x="6512" y="1074"/>
                </a:lnTo>
                <a:lnTo>
                  <a:pt x="6508" y="1076"/>
                </a:lnTo>
                <a:lnTo>
                  <a:pt x="6506" y="1080"/>
                </a:lnTo>
                <a:lnTo>
                  <a:pt x="6502" y="1082"/>
                </a:lnTo>
                <a:lnTo>
                  <a:pt x="6499" y="1084"/>
                </a:lnTo>
                <a:lnTo>
                  <a:pt x="6497" y="1084"/>
                </a:lnTo>
                <a:lnTo>
                  <a:pt x="6493" y="1084"/>
                </a:lnTo>
                <a:lnTo>
                  <a:pt x="6491" y="1084"/>
                </a:lnTo>
                <a:lnTo>
                  <a:pt x="6487" y="1086"/>
                </a:lnTo>
                <a:lnTo>
                  <a:pt x="6484" y="1084"/>
                </a:lnTo>
                <a:lnTo>
                  <a:pt x="6478" y="1084"/>
                </a:lnTo>
                <a:lnTo>
                  <a:pt x="6474" y="1084"/>
                </a:lnTo>
                <a:lnTo>
                  <a:pt x="6473" y="1082"/>
                </a:lnTo>
                <a:lnTo>
                  <a:pt x="6469" y="1080"/>
                </a:lnTo>
                <a:lnTo>
                  <a:pt x="6465" y="1076"/>
                </a:lnTo>
                <a:lnTo>
                  <a:pt x="6463" y="1074"/>
                </a:lnTo>
                <a:lnTo>
                  <a:pt x="6461" y="1071"/>
                </a:lnTo>
                <a:lnTo>
                  <a:pt x="6460" y="1065"/>
                </a:lnTo>
                <a:lnTo>
                  <a:pt x="6458" y="1061"/>
                </a:lnTo>
                <a:lnTo>
                  <a:pt x="6456" y="1056"/>
                </a:lnTo>
                <a:lnTo>
                  <a:pt x="6456" y="1050"/>
                </a:lnTo>
                <a:lnTo>
                  <a:pt x="6454" y="1045"/>
                </a:lnTo>
                <a:lnTo>
                  <a:pt x="6454" y="1037"/>
                </a:lnTo>
                <a:lnTo>
                  <a:pt x="6454" y="1030"/>
                </a:lnTo>
                <a:lnTo>
                  <a:pt x="6454" y="1022"/>
                </a:lnTo>
                <a:close/>
                <a:moveTo>
                  <a:pt x="6365" y="868"/>
                </a:moveTo>
                <a:lnTo>
                  <a:pt x="6367" y="868"/>
                </a:lnTo>
                <a:lnTo>
                  <a:pt x="6368" y="868"/>
                </a:lnTo>
                <a:lnTo>
                  <a:pt x="6370" y="870"/>
                </a:lnTo>
                <a:lnTo>
                  <a:pt x="6372" y="872"/>
                </a:lnTo>
                <a:lnTo>
                  <a:pt x="6376" y="876"/>
                </a:lnTo>
                <a:lnTo>
                  <a:pt x="6378" y="876"/>
                </a:lnTo>
                <a:lnTo>
                  <a:pt x="6378" y="877"/>
                </a:lnTo>
                <a:lnTo>
                  <a:pt x="6380" y="879"/>
                </a:lnTo>
                <a:lnTo>
                  <a:pt x="6380" y="881"/>
                </a:lnTo>
                <a:lnTo>
                  <a:pt x="6380" y="883"/>
                </a:lnTo>
                <a:lnTo>
                  <a:pt x="6380" y="885"/>
                </a:lnTo>
                <a:lnTo>
                  <a:pt x="6380" y="887"/>
                </a:lnTo>
                <a:lnTo>
                  <a:pt x="6380" y="890"/>
                </a:lnTo>
                <a:lnTo>
                  <a:pt x="6378" y="890"/>
                </a:lnTo>
                <a:lnTo>
                  <a:pt x="6378" y="892"/>
                </a:lnTo>
                <a:lnTo>
                  <a:pt x="6376" y="896"/>
                </a:lnTo>
                <a:lnTo>
                  <a:pt x="6374" y="898"/>
                </a:lnTo>
                <a:lnTo>
                  <a:pt x="6372" y="898"/>
                </a:lnTo>
                <a:lnTo>
                  <a:pt x="6372" y="900"/>
                </a:lnTo>
                <a:lnTo>
                  <a:pt x="6370" y="900"/>
                </a:lnTo>
                <a:lnTo>
                  <a:pt x="6368" y="902"/>
                </a:lnTo>
                <a:lnTo>
                  <a:pt x="6367" y="902"/>
                </a:lnTo>
                <a:lnTo>
                  <a:pt x="6365" y="902"/>
                </a:lnTo>
                <a:lnTo>
                  <a:pt x="6361" y="902"/>
                </a:lnTo>
                <a:lnTo>
                  <a:pt x="6357" y="900"/>
                </a:lnTo>
                <a:lnTo>
                  <a:pt x="6355" y="900"/>
                </a:lnTo>
                <a:lnTo>
                  <a:pt x="6352" y="898"/>
                </a:lnTo>
                <a:lnTo>
                  <a:pt x="6352" y="896"/>
                </a:lnTo>
                <a:lnTo>
                  <a:pt x="6350" y="894"/>
                </a:lnTo>
                <a:lnTo>
                  <a:pt x="6350" y="890"/>
                </a:lnTo>
                <a:lnTo>
                  <a:pt x="6350" y="887"/>
                </a:lnTo>
                <a:lnTo>
                  <a:pt x="6348" y="883"/>
                </a:lnTo>
                <a:lnTo>
                  <a:pt x="6350" y="879"/>
                </a:lnTo>
                <a:lnTo>
                  <a:pt x="6350" y="877"/>
                </a:lnTo>
                <a:lnTo>
                  <a:pt x="6350" y="876"/>
                </a:lnTo>
                <a:lnTo>
                  <a:pt x="6352" y="872"/>
                </a:lnTo>
                <a:lnTo>
                  <a:pt x="6357" y="868"/>
                </a:lnTo>
                <a:lnTo>
                  <a:pt x="6361" y="868"/>
                </a:lnTo>
                <a:lnTo>
                  <a:pt x="6365" y="868"/>
                </a:lnTo>
                <a:close/>
                <a:moveTo>
                  <a:pt x="6376" y="952"/>
                </a:moveTo>
                <a:lnTo>
                  <a:pt x="6376" y="1080"/>
                </a:lnTo>
                <a:lnTo>
                  <a:pt x="6396" y="1080"/>
                </a:lnTo>
                <a:lnTo>
                  <a:pt x="6396" y="1087"/>
                </a:lnTo>
                <a:lnTo>
                  <a:pt x="6329" y="1087"/>
                </a:lnTo>
                <a:lnTo>
                  <a:pt x="6329" y="1080"/>
                </a:lnTo>
                <a:lnTo>
                  <a:pt x="6352" y="1080"/>
                </a:lnTo>
                <a:lnTo>
                  <a:pt x="6352" y="963"/>
                </a:lnTo>
                <a:lnTo>
                  <a:pt x="6329" y="963"/>
                </a:lnTo>
                <a:lnTo>
                  <a:pt x="6329" y="956"/>
                </a:lnTo>
                <a:lnTo>
                  <a:pt x="6341" y="956"/>
                </a:lnTo>
                <a:lnTo>
                  <a:pt x="6350" y="956"/>
                </a:lnTo>
                <a:lnTo>
                  <a:pt x="6359" y="956"/>
                </a:lnTo>
                <a:lnTo>
                  <a:pt x="6363" y="954"/>
                </a:lnTo>
                <a:lnTo>
                  <a:pt x="6367" y="954"/>
                </a:lnTo>
                <a:lnTo>
                  <a:pt x="6372" y="952"/>
                </a:lnTo>
                <a:lnTo>
                  <a:pt x="6376" y="952"/>
                </a:lnTo>
                <a:close/>
                <a:moveTo>
                  <a:pt x="6274" y="956"/>
                </a:moveTo>
                <a:lnTo>
                  <a:pt x="6302" y="956"/>
                </a:lnTo>
                <a:lnTo>
                  <a:pt x="6302" y="963"/>
                </a:lnTo>
                <a:lnTo>
                  <a:pt x="6274" y="963"/>
                </a:lnTo>
                <a:lnTo>
                  <a:pt x="6274" y="1065"/>
                </a:lnTo>
                <a:lnTo>
                  <a:pt x="6272" y="1069"/>
                </a:lnTo>
                <a:lnTo>
                  <a:pt x="6272" y="1071"/>
                </a:lnTo>
                <a:lnTo>
                  <a:pt x="6274" y="1073"/>
                </a:lnTo>
                <a:lnTo>
                  <a:pt x="6274" y="1074"/>
                </a:lnTo>
                <a:lnTo>
                  <a:pt x="6275" y="1078"/>
                </a:lnTo>
                <a:lnTo>
                  <a:pt x="6277" y="1078"/>
                </a:lnTo>
                <a:lnTo>
                  <a:pt x="6279" y="1080"/>
                </a:lnTo>
                <a:lnTo>
                  <a:pt x="6283" y="1080"/>
                </a:lnTo>
                <a:lnTo>
                  <a:pt x="6285" y="1080"/>
                </a:lnTo>
                <a:lnTo>
                  <a:pt x="6287" y="1080"/>
                </a:lnTo>
                <a:lnTo>
                  <a:pt x="6288" y="1080"/>
                </a:lnTo>
                <a:lnTo>
                  <a:pt x="6290" y="1080"/>
                </a:lnTo>
                <a:lnTo>
                  <a:pt x="6292" y="1078"/>
                </a:lnTo>
                <a:lnTo>
                  <a:pt x="6294" y="1076"/>
                </a:lnTo>
                <a:lnTo>
                  <a:pt x="6298" y="1074"/>
                </a:lnTo>
                <a:lnTo>
                  <a:pt x="6298" y="1073"/>
                </a:lnTo>
                <a:lnTo>
                  <a:pt x="6302" y="1071"/>
                </a:lnTo>
                <a:lnTo>
                  <a:pt x="6302" y="1069"/>
                </a:lnTo>
                <a:lnTo>
                  <a:pt x="6303" y="1067"/>
                </a:lnTo>
                <a:lnTo>
                  <a:pt x="6309" y="1073"/>
                </a:lnTo>
                <a:lnTo>
                  <a:pt x="6307" y="1074"/>
                </a:lnTo>
                <a:lnTo>
                  <a:pt x="6305" y="1074"/>
                </a:lnTo>
                <a:lnTo>
                  <a:pt x="6305" y="1076"/>
                </a:lnTo>
                <a:lnTo>
                  <a:pt x="6303" y="1076"/>
                </a:lnTo>
                <a:lnTo>
                  <a:pt x="6302" y="1078"/>
                </a:lnTo>
                <a:lnTo>
                  <a:pt x="6300" y="1080"/>
                </a:lnTo>
                <a:lnTo>
                  <a:pt x="6300" y="1082"/>
                </a:lnTo>
                <a:lnTo>
                  <a:pt x="6296" y="1082"/>
                </a:lnTo>
                <a:lnTo>
                  <a:pt x="6294" y="1084"/>
                </a:lnTo>
                <a:lnTo>
                  <a:pt x="6290" y="1086"/>
                </a:lnTo>
                <a:lnTo>
                  <a:pt x="6288" y="1087"/>
                </a:lnTo>
                <a:lnTo>
                  <a:pt x="6285" y="1087"/>
                </a:lnTo>
                <a:lnTo>
                  <a:pt x="6283" y="1087"/>
                </a:lnTo>
                <a:lnTo>
                  <a:pt x="6279" y="1089"/>
                </a:lnTo>
                <a:lnTo>
                  <a:pt x="6277" y="1089"/>
                </a:lnTo>
                <a:lnTo>
                  <a:pt x="6274" y="1089"/>
                </a:lnTo>
                <a:lnTo>
                  <a:pt x="6270" y="1089"/>
                </a:lnTo>
                <a:lnTo>
                  <a:pt x="6266" y="1089"/>
                </a:lnTo>
                <a:lnTo>
                  <a:pt x="6264" y="1087"/>
                </a:lnTo>
                <a:lnTo>
                  <a:pt x="6261" y="1087"/>
                </a:lnTo>
                <a:lnTo>
                  <a:pt x="6259" y="1087"/>
                </a:lnTo>
                <a:lnTo>
                  <a:pt x="6257" y="1086"/>
                </a:lnTo>
                <a:lnTo>
                  <a:pt x="6253" y="1084"/>
                </a:lnTo>
                <a:lnTo>
                  <a:pt x="6251" y="1084"/>
                </a:lnTo>
                <a:lnTo>
                  <a:pt x="6251" y="1082"/>
                </a:lnTo>
                <a:lnTo>
                  <a:pt x="6249" y="1080"/>
                </a:lnTo>
                <a:lnTo>
                  <a:pt x="6248" y="1076"/>
                </a:lnTo>
                <a:lnTo>
                  <a:pt x="6248" y="1074"/>
                </a:lnTo>
                <a:lnTo>
                  <a:pt x="6248" y="1073"/>
                </a:lnTo>
                <a:lnTo>
                  <a:pt x="6248" y="1069"/>
                </a:lnTo>
                <a:lnTo>
                  <a:pt x="6248" y="1065"/>
                </a:lnTo>
                <a:lnTo>
                  <a:pt x="6248" y="1063"/>
                </a:lnTo>
                <a:lnTo>
                  <a:pt x="6248" y="963"/>
                </a:lnTo>
                <a:lnTo>
                  <a:pt x="6229" y="963"/>
                </a:lnTo>
                <a:lnTo>
                  <a:pt x="6229" y="956"/>
                </a:lnTo>
                <a:lnTo>
                  <a:pt x="6249" y="956"/>
                </a:lnTo>
                <a:lnTo>
                  <a:pt x="6249" y="915"/>
                </a:lnTo>
                <a:lnTo>
                  <a:pt x="6251" y="915"/>
                </a:lnTo>
                <a:lnTo>
                  <a:pt x="6253" y="915"/>
                </a:lnTo>
                <a:lnTo>
                  <a:pt x="6259" y="915"/>
                </a:lnTo>
                <a:lnTo>
                  <a:pt x="6259" y="913"/>
                </a:lnTo>
                <a:lnTo>
                  <a:pt x="6261" y="913"/>
                </a:lnTo>
                <a:lnTo>
                  <a:pt x="6262" y="913"/>
                </a:lnTo>
                <a:lnTo>
                  <a:pt x="6266" y="913"/>
                </a:lnTo>
                <a:lnTo>
                  <a:pt x="6268" y="913"/>
                </a:lnTo>
                <a:lnTo>
                  <a:pt x="6270" y="913"/>
                </a:lnTo>
                <a:lnTo>
                  <a:pt x="6272" y="913"/>
                </a:lnTo>
                <a:lnTo>
                  <a:pt x="6274" y="913"/>
                </a:lnTo>
                <a:lnTo>
                  <a:pt x="6274" y="956"/>
                </a:lnTo>
                <a:close/>
                <a:moveTo>
                  <a:pt x="6192" y="985"/>
                </a:moveTo>
                <a:lnTo>
                  <a:pt x="6192" y="980"/>
                </a:lnTo>
                <a:lnTo>
                  <a:pt x="6190" y="976"/>
                </a:lnTo>
                <a:lnTo>
                  <a:pt x="6190" y="972"/>
                </a:lnTo>
                <a:lnTo>
                  <a:pt x="6190" y="970"/>
                </a:lnTo>
                <a:lnTo>
                  <a:pt x="6188" y="967"/>
                </a:lnTo>
                <a:lnTo>
                  <a:pt x="6186" y="965"/>
                </a:lnTo>
                <a:lnTo>
                  <a:pt x="6184" y="961"/>
                </a:lnTo>
                <a:lnTo>
                  <a:pt x="6181" y="959"/>
                </a:lnTo>
                <a:lnTo>
                  <a:pt x="6179" y="957"/>
                </a:lnTo>
                <a:lnTo>
                  <a:pt x="6175" y="956"/>
                </a:lnTo>
                <a:lnTo>
                  <a:pt x="6171" y="956"/>
                </a:lnTo>
                <a:lnTo>
                  <a:pt x="6168" y="954"/>
                </a:lnTo>
                <a:lnTo>
                  <a:pt x="6162" y="952"/>
                </a:lnTo>
                <a:lnTo>
                  <a:pt x="6156" y="952"/>
                </a:lnTo>
                <a:lnTo>
                  <a:pt x="6153" y="952"/>
                </a:lnTo>
                <a:lnTo>
                  <a:pt x="6147" y="952"/>
                </a:lnTo>
                <a:lnTo>
                  <a:pt x="6140" y="952"/>
                </a:lnTo>
                <a:lnTo>
                  <a:pt x="6136" y="952"/>
                </a:lnTo>
                <a:lnTo>
                  <a:pt x="6130" y="954"/>
                </a:lnTo>
                <a:lnTo>
                  <a:pt x="6125" y="956"/>
                </a:lnTo>
                <a:lnTo>
                  <a:pt x="6121" y="956"/>
                </a:lnTo>
                <a:lnTo>
                  <a:pt x="6117" y="957"/>
                </a:lnTo>
                <a:lnTo>
                  <a:pt x="6114" y="959"/>
                </a:lnTo>
                <a:lnTo>
                  <a:pt x="6110" y="961"/>
                </a:lnTo>
                <a:lnTo>
                  <a:pt x="6106" y="963"/>
                </a:lnTo>
                <a:lnTo>
                  <a:pt x="6104" y="965"/>
                </a:lnTo>
                <a:lnTo>
                  <a:pt x="6102" y="969"/>
                </a:lnTo>
                <a:lnTo>
                  <a:pt x="6099" y="970"/>
                </a:lnTo>
                <a:lnTo>
                  <a:pt x="6097" y="974"/>
                </a:lnTo>
                <a:lnTo>
                  <a:pt x="6097" y="978"/>
                </a:lnTo>
                <a:lnTo>
                  <a:pt x="6095" y="982"/>
                </a:lnTo>
                <a:lnTo>
                  <a:pt x="6095" y="985"/>
                </a:lnTo>
                <a:lnTo>
                  <a:pt x="6095" y="987"/>
                </a:lnTo>
                <a:lnTo>
                  <a:pt x="6095" y="991"/>
                </a:lnTo>
                <a:lnTo>
                  <a:pt x="6097" y="995"/>
                </a:lnTo>
                <a:lnTo>
                  <a:pt x="6099" y="996"/>
                </a:lnTo>
                <a:lnTo>
                  <a:pt x="6101" y="998"/>
                </a:lnTo>
                <a:lnTo>
                  <a:pt x="6102" y="998"/>
                </a:lnTo>
                <a:lnTo>
                  <a:pt x="6104" y="1000"/>
                </a:lnTo>
                <a:lnTo>
                  <a:pt x="6106" y="1000"/>
                </a:lnTo>
                <a:lnTo>
                  <a:pt x="6108" y="1000"/>
                </a:lnTo>
                <a:lnTo>
                  <a:pt x="6110" y="1000"/>
                </a:lnTo>
                <a:lnTo>
                  <a:pt x="6112" y="1000"/>
                </a:lnTo>
                <a:lnTo>
                  <a:pt x="6114" y="998"/>
                </a:lnTo>
                <a:lnTo>
                  <a:pt x="6116" y="998"/>
                </a:lnTo>
                <a:lnTo>
                  <a:pt x="6116" y="996"/>
                </a:lnTo>
                <a:lnTo>
                  <a:pt x="6117" y="996"/>
                </a:lnTo>
                <a:lnTo>
                  <a:pt x="6117" y="995"/>
                </a:lnTo>
                <a:lnTo>
                  <a:pt x="6119" y="995"/>
                </a:lnTo>
                <a:lnTo>
                  <a:pt x="6119" y="993"/>
                </a:lnTo>
                <a:lnTo>
                  <a:pt x="6121" y="989"/>
                </a:lnTo>
                <a:lnTo>
                  <a:pt x="6121" y="987"/>
                </a:lnTo>
                <a:lnTo>
                  <a:pt x="6121" y="985"/>
                </a:lnTo>
                <a:lnTo>
                  <a:pt x="6121" y="983"/>
                </a:lnTo>
                <a:lnTo>
                  <a:pt x="6119" y="980"/>
                </a:lnTo>
                <a:lnTo>
                  <a:pt x="6117" y="976"/>
                </a:lnTo>
                <a:lnTo>
                  <a:pt x="6114" y="974"/>
                </a:lnTo>
                <a:lnTo>
                  <a:pt x="6112" y="972"/>
                </a:lnTo>
                <a:lnTo>
                  <a:pt x="6114" y="969"/>
                </a:lnTo>
                <a:lnTo>
                  <a:pt x="6114" y="967"/>
                </a:lnTo>
                <a:lnTo>
                  <a:pt x="6116" y="965"/>
                </a:lnTo>
                <a:lnTo>
                  <a:pt x="6119" y="963"/>
                </a:lnTo>
                <a:lnTo>
                  <a:pt x="6123" y="961"/>
                </a:lnTo>
                <a:lnTo>
                  <a:pt x="6129" y="961"/>
                </a:lnTo>
                <a:lnTo>
                  <a:pt x="6134" y="959"/>
                </a:lnTo>
                <a:lnTo>
                  <a:pt x="6142" y="959"/>
                </a:lnTo>
                <a:lnTo>
                  <a:pt x="6143" y="959"/>
                </a:lnTo>
                <a:lnTo>
                  <a:pt x="6147" y="959"/>
                </a:lnTo>
                <a:lnTo>
                  <a:pt x="6151" y="961"/>
                </a:lnTo>
                <a:lnTo>
                  <a:pt x="6153" y="961"/>
                </a:lnTo>
                <a:lnTo>
                  <a:pt x="6155" y="963"/>
                </a:lnTo>
                <a:lnTo>
                  <a:pt x="6158" y="965"/>
                </a:lnTo>
                <a:lnTo>
                  <a:pt x="6160" y="969"/>
                </a:lnTo>
                <a:lnTo>
                  <a:pt x="6162" y="970"/>
                </a:lnTo>
                <a:lnTo>
                  <a:pt x="6162" y="972"/>
                </a:lnTo>
                <a:lnTo>
                  <a:pt x="6164" y="974"/>
                </a:lnTo>
                <a:lnTo>
                  <a:pt x="6164" y="980"/>
                </a:lnTo>
                <a:lnTo>
                  <a:pt x="6164" y="1011"/>
                </a:lnTo>
                <a:lnTo>
                  <a:pt x="6155" y="1011"/>
                </a:lnTo>
                <a:lnTo>
                  <a:pt x="6145" y="1011"/>
                </a:lnTo>
                <a:lnTo>
                  <a:pt x="6138" y="1013"/>
                </a:lnTo>
                <a:lnTo>
                  <a:pt x="6130" y="1015"/>
                </a:lnTo>
                <a:lnTo>
                  <a:pt x="6123" y="1017"/>
                </a:lnTo>
                <a:lnTo>
                  <a:pt x="6116" y="1019"/>
                </a:lnTo>
                <a:lnTo>
                  <a:pt x="6110" y="1021"/>
                </a:lnTo>
                <a:lnTo>
                  <a:pt x="6104" y="1024"/>
                </a:lnTo>
                <a:lnTo>
                  <a:pt x="6101" y="1028"/>
                </a:lnTo>
                <a:lnTo>
                  <a:pt x="6097" y="1030"/>
                </a:lnTo>
                <a:lnTo>
                  <a:pt x="6093" y="1034"/>
                </a:lnTo>
                <a:lnTo>
                  <a:pt x="6089" y="1039"/>
                </a:lnTo>
                <a:lnTo>
                  <a:pt x="6088" y="1043"/>
                </a:lnTo>
                <a:lnTo>
                  <a:pt x="6086" y="1048"/>
                </a:lnTo>
                <a:lnTo>
                  <a:pt x="6084" y="1054"/>
                </a:lnTo>
                <a:lnTo>
                  <a:pt x="6084" y="1060"/>
                </a:lnTo>
                <a:lnTo>
                  <a:pt x="6082" y="1063"/>
                </a:lnTo>
                <a:lnTo>
                  <a:pt x="6084" y="1065"/>
                </a:lnTo>
                <a:lnTo>
                  <a:pt x="6084" y="1069"/>
                </a:lnTo>
                <a:lnTo>
                  <a:pt x="6086" y="1073"/>
                </a:lnTo>
                <a:lnTo>
                  <a:pt x="6086" y="1074"/>
                </a:lnTo>
                <a:lnTo>
                  <a:pt x="6088" y="1076"/>
                </a:lnTo>
                <a:lnTo>
                  <a:pt x="6089" y="1080"/>
                </a:lnTo>
                <a:lnTo>
                  <a:pt x="6093" y="1082"/>
                </a:lnTo>
                <a:lnTo>
                  <a:pt x="6095" y="1084"/>
                </a:lnTo>
                <a:lnTo>
                  <a:pt x="6097" y="1084"/>
                </a:lnTo>
                <a:lnTo>
                  <a:pt x="6101" y="1086"/>
                </a:lnTo>
                <a:lnTo>
                  <a:pt x="6104" y="1087"/>
                </a:lnTo>
                <a:lnTo>
                  <a:pt x="6108" y="1087"/>
                </a:lnTo>
                <a:lnTo>
                  <a:pt x="6114" y="1089"/>
                </a:lnTo>
                <a:lnTo>
                  <a:pt x="6117" y="1089"/>
                </a:lnTo>
                <a:lnTo>
                  <a:pt x="6123" y="1089"/>
                </a:lnTo>
                <a:lnTo>
                  <a:pt x="6125" y="1089"/>
                </a:lnTo>
                <a:lnTo>
                  <a:pt x="6129" y="1089"/>
                </a:lnTo>
                <a:lnTo>
                  <a:pt x="6136" y="1087"/>
                </a:lnTo>
                <a:lnTo>
                  <a:pt x="6142" y="1086"/>
                </a:lnTo>
                <a:lnTo>
                  <a:pt x="6143" y="1086"/>
                </a:lnTo>
                <a:lnTo>
                  <a:pt x="6147" y="1084"/>
                </a:lnTo>
                <a:lnTo>
                  <a:pt x="6149" y="1082"/>
                </a:lnTo>
                <a:lnTo>
                  <a:pt x="6153" y="1082"/>
                </a:lnTo>
                <a:lnTo>
                  <a:pt x="6153" y="1080"/>
                </a:lnTo>
                <a:lnTo>
                  <a:pt x="6155" y="1080"/>
                </a:lnTo>
                <a:lnTo>
                  <a:pt x="6156" y="1078"/>
                </a:lnTo>
                <a:lnTo>
                  <a:pt x="6158" y="1076"/>
                </a:lnTo>
                <a:lnTo>
                  <a:pt x="6160" y="1076"/>
                </a:lnTo>
                <a:lnTo>
                  <a:pt x="6162" y="1076"/>
                </a:lnTo>
                <a:lnTo>
                  <a:pt x="6166" y="1073"/>
                </a:lnTo>
                <a:lnTo>
                  <a:pt x="6166" y="1076"/>
                </a:lnTo>
                <a:lnTo>
                  <a:pt x="6168" y="1078"/>
                </a:lnTo>
                <a:lnTo>
                  <a:pt x="6169" y="1082"/>
                </a:lnTo>
                <a:lnTo>
                  <a:pt x="6171" y="1084"/>
                </a:lnTo>
                <a:lnTo>
                  <a:pt x="6175" y="1086"/>
                </a:lnTo>
                <a:lnTo>
                  <a:pt x="6179" y="1087"/>
                </a:lnTo>
                <a:lnTo>
                  <a:pt x="6181" y="1089"/>
                </a:lnTo>
                <a:lnTo>
                  <a:pt x="6186" y="1089"/>
                </a:lnTo>
                <a:lnTo>
                  <a:pt x="6188" y="1089"/>
                </a:lnTo>
                <a:lnTo>
                  <a:pt x="6192" y="1087"/>
                </a:lnTo>
                <a:lnTo>
                  <a:pt x="6194" y="1087"/>
                </a:lnTo>
                <a:lnTo>
                  <a:pt x="6195" y="1087"/>
                </a:lnTo>
                <a:lnTo>
                  <a:pt x="6197" y="1087"/>
                </a:lnTo>
                <a:lnTo>
                  <a:pt x="6197" y="1086"/>
                </a:lnTo>
                <a:lnTo>
                  <a:pt x="6199" y="1086"/>
                </a:lnTo>
                <a:lnTo>
                  <a:pt x="6201" y="1086"/>
                </a:lnTo>
                <a:lnTo>
                  <a:pt x="6203" y="1084"/>
                </a:lnTo>
                <a:lnTo>
                  <a:pt x="6207" y="1082"/>
                </a:lnTo>
                <a:lnTo>
                  <a:pt x="6207" y="1080"/>
                </a:lnTo>
                <a:lnTo>
                  <a:pt x="6209" y="1078"/>
                </a:lnTo>
                <a:lnTo>
                  <a:pt x="6210" y="1076"/>
                </a:lnTo>
                <a:lnTo>
                  <a:pt x="6212" y="1074"/>
                </a:lnTo>
                <a:lnTo>
                  <a:pt x="6212" y="1073"/>
                </a:lnTo>
                <a:lnTo>
                  <a:pt x="6212" y="1071"/>
                </a:lnTo>
                <a:lnTo>
                  <a:pt x="6214" y="1071"/>
                </a:lnTo>
                <a:lnTo>
                  <a:pt x="6214" y="1067"/>
                </a:lnTo>
                <a:lnTo>
                  <a:pt x="6216" y="1065"/>
                </a:lnTo>
                <a:lnTo>
                  <a:pt x="6209" y="1065"/>
                </a:lnTo>
                <a:lnTo>
                  <a:pt x="6209" y="1067"/>
                </a:lnTo>
                <a:lnTo>
                  <a:pt x="6207" y="1069"/>
                </a:lnTo>
                <a:lnTo>
                  <a:pt x="6207" y="1071"/>
                </a:lnTo>
                <a:lnTo>
                  <a:pt x="6205" y="1073"/>
                </a:lnTo>
                <a:lnTo>
                  <a:pt x="6205" y="1074"/>
                </a:lnTo>
                <a:lnTo>
                  <a:pt x="6203" y="1076"/>
                </a:lnTo>
                <a:lnTo>
                  <a:pt x="6201" y="1078"/>
                </a:lnTo>
                <a:lnTo>
                  <a:pt x="6199" y="1078"/>
                </a:lnTo>
                <a:lnTo>
                  <a:pt x="6199" y="1080"/>
                </a:lnTo>
                <a:lnTo>
                  <a:pt x="6197" y="1080"/>
                </a:lnTo>
                <a:lnTo>
                  <a:pt x="6195" y="1080"/>
                </a:lnTo>
                <a:lnTo>
                  <a:pt x="6194" y="1080"/>
                </a:lnTo>
                <a:lnTo>
                  <a:pt x="6192" y="1078"/>
                </a:lnTo>
                <a:lnTo>
                  <a:pt x="6192" y="1076"/>
                </a:lnTo>
                <a:lnTo>
                  <a:pt x="6192" y="1074"/>
                </a:lnTo>
                <a:lnTo>
                  <a:pt x="6190" y="1073"/>
                </a:lnTo>
                <a:lnTo>
                  <a:pt x="6190" y="1069"/>
                </a:lnTo>
                <a:lnTo>
                  <a:pt x="6192" y="1065"/>
                </a:lnTo>
                <a:lnTo>
                  <a:pt x="6192" y="985"/>
                </a:lnTo>
                <a:close/>
                <a:moveTo>
                  <a:pt x="6164" y="1019"/>
                </a:moveTo>
                <a:lnTo>
                  <a:pt x="6164" y="1048"/>
                </a:lnTo>
                <a:lnTo>
                  <a:pt x="6164" y="1050"/>
                </a:lnTo>
                <a:lnTo>
                  <a:pt x="6164" y="1052"/>
                </a:lnTo>
                <a:lnTo>
                  <a:pt x="6164" y="1056"/>
                </a:lnTo>
                <a:lnTo>
                  <a:pt x="6164" y="1058"/>
                </a:lnTo>
                <a:lnTo>
                  <a:pt x="6164" y="1060"/>
                </a:lnTo>
                <a:lnTo>
                  <a:pt x="6162" y="1060"/>
                </a:lnTo>
                <a:lnTo>
                  <a:pt x="6162" y="1061"/>
                </a:lnTo>
                <a:lnTo>
                  <a:pt x="6162" y="1063"/>
                </a:lnTo>
                <a:lnTo>
                  <a:pt x="6160" y="1065"/>
                </a:lnTo>
                <a:lnTo>
                  <a:pt x="6160" y="1067"/>
                </a:lnTo>
                <a:lnTo>
                  <a:pt x="6158" y="1069"/>
                </a:lnTo>
                <a:lnTo>
                  <a:pt x="6155" y="1073"/>
                </a:lnTo>
                <a:lnTo>
                  <a:pt x="6153" y="1074"/>
                </a:lnTo>
                <a:lnTo>
                  <a:pt x="6149" y="1076"/>
                </a:lnTo>
                <a:lnTo>
                  <a:pt x="6147" y="1076"/>
                </a:lnTo>
                <a:lnTo>
                  <a:pt x="6147" y="1078"/>
                </a:lnTo>
                <a:lnTo>
                  <a:pt x="6143" y="1078"/>
                </a:lnTo>
                <a:lnTo>
                  <a:pt x="6140" y="1080"/>
                </a:lnTo>
                <a:lnTo>
                  <a:pt x="6138" y="1080"/>
                </a:lnTo>
                <a:lnTo>
                  <a:pt x="6136" y="1080"/>
                </a:lnTo>
                <a:lnTo>
                  <a:pt x="6134" y="1080"/>
                </a:lnTo>
                <a:lnTo>
                  <a:pt x="6130" y="1080"/>
                </a:lnTo>
                <a:lnTo>
                  <a:pt x="6127" y="1080"/>
                </a:lnTo>
                <a:lnTo>
                  <a:pt x="6125" y="1078"/>
                </a:lnTo>
                <a:lnTo>
                  <a:pt x="6123" y="1078"/>
                </a:lnTo>
                <a:lnTo>
                  <a:pt x="6117" y="1076"/>
                </a:lnTo>
                <a:lnTo>
                  <a:pt x="6116" y="1074"/>
                </a:lnTo>
                <a:lnTo>
                  <a:pt x="6116" y="1073"/>
                </a:lnTo>
                <a:lnTo>
                  <a:pt x="6114" y="1071"/>
                </a:lnTo>
                <a:lnTo>
                  <a:pt x="6112" y="1069"/>
                </a:lnTo>
                <a:lnTo>
                  <a:pt x="6110" y="1065"/>
                </a:lnTo>
                <a:lnTo>
                  <a:pt x="6108" y="1063"/>
                </a:lnTo>
                <a:lnTo>
                  <a:pt x="6108" y="1060"/>
                </a:lnTo>
                <a:lnTo>
                  <a:pt x="6108" y="1054"/>
                </a:lnTo>
                <a:lnTo>
                  <a:pt x="6108" y="1048"/>
                </a:lnTo>
                <a:lnTo>
                  <a:pt x="6110" y="1045"/>
                </a:lnTo>
                <a:lnTo>
                  <a:pt x="6110" y="1041"/>
                </a:lnTo>
                <a:lnTo>
                  <a:pt x="6112" y="1039"/>
                </a:lnTo>
                <a:lnTo>
                  <a:pt x="6114" y="1035"/>
                </a:lnTo>
                <a:lnTo>
                  <a:pt x="6116" y="1034"/>
                </a:lnTo>
                <a:lnTo>
                  <a:pt x="6119" y="1030"/>
                </a:lnTo>
                <a:lnTo>
                  <a:pt x="6123" y="1028"/>
                </a:lnTo>
                <a:lnTo>
                  <a:pt x="6127" y="1026"/>
                </a:lnTo>
                <a:lnTo>
                  <a:pt x="6130" y="1024"/>
                </a:lnTo>
                <a:lnTo>
                  <a:pt x="6134" y="1022"/>
                </a:lnTo>
                <a:lnTo>
                  <a:pt x="6140" y="1021"/>
                </a:lnTo>
                <a:lnTo>
                  <a:pt x="6145" y="1021"/>
                </a:lnTo>
                <a:lnTo>
                  <a:pt x="6151" y="1019"/>
                </a:lnTo>
                <a:lnTo>
                  <a:pt x="6156" y="1019"/>
                </a:lnTo>
                <a:lnTo>
                  <a:pt x="6164" y="1019"/>
                </a:lnTo>
                <a:close/>
                <a:moveTo>
                  <a:pt x="6054" y="963"/>
                </a:moveTo>
                <a:lnTo>
                  <a:pt x="6026" y="963"/>
                </a:lnTo>
                <a:lnTo>
                  <a:pt x="6026" y="1065"/>
                </a:lnTo>
                <a:lnTo>
                  <a:pt x="6026" y="1069"/>
                </a:lnTo>
                <a:lnTo>
                  <a:pt x="6026" y="1071"/>
                </a:lnTo>
                <a:lnTo>
                  <a:pt x="6026" y="1073"/>
                </a:lnTo>
                <a:lnTo>
                  <a:pt x="6026" y="1074"/>
                </a:lnTo>
                <a:lnTo>
                  <a:pt x="6028" y="1074"/>
                </a:lnTo>
                <a:lnTo>
                  <a:pt x="6028" y="1078"/>
                </a:lnTo>
                <a:lnTo>
                  <a:pt x="6030" y="1078"/>
                </a:lnTo>
                <a:lnTo>
                  <a:pt x="6034" y="1080"/>
                </a:lnTo>
                <a:lnTo>
                  <a:pt x="6036" y="1080"/>
                </a:lnTo>
                <a:lnTo>
                  <a:pt x="6037" y="1080"/>
                </a:lnTo>
                <a:lnTo>
                  <a:pt x="6039" y="1080"/>
                </a:lnTo>
                <a:lnTo>
                  <a:pt x="6041" y="1080"/>
                </a:lnTo>
                <a:lnTo>
                  <a:pt x="6043" y="1080"/>
                </a:lnTo>
                <a:lnTo>
                  <a:pt x="6045" y="1080"/>
                </a:lnTo>
                <a:lnTo>
                  <a:pt x="6047" y="1078"/>
                </a:lnTo>
                <a:lnTo>
                  <a:pt x="6049" y="1076"/>
                </a:lnTo>
                <a:lnTo>
                  <a:pt x="6050" y="1074"/>
                </a:lnTo>
                <a:lnTo>
                  <a:pt x="6052" y="1073"/>
                </a:lnTo>
                <a:lnTo>
                  <a:pt x="6054" y="1071"/>
                </a:lnTo>
                <a:lnTo>
                  <a:pt x="6056" y="1069"/>
                </a:lnTo>
                <a:lnTo>
                  <a:pt x="6056" y="1067"/>
                </a:lnTo>
                <a:lnTo>
                  <a:pt x="6062" y="1073"/>
                </a:lnTo>
                <a:lnTo>
                  <a:pt x="6060" y="1074"/>
                </a:lnTo>
                <a:lnTo>
                  <a:pt x="6060" y="1076"/>
                </a:lnTo>
                <a:lnTo>
                  <a:pt x="6058" y="1076"/>
                </a:lnTo>
                <a:lnTo>
                  <a:pt x="6056" y="1078"/>
                </a:lnTo>
                <a:lnTo>
                  <a:pt x="6054" y="1080"/>
                </a:lnTo>
                <a:lnTo>
                  <a:pt x="6052" y="1082"/>
                </a:lnTo>
                <a:lnTo>
                  <a:pt x="6050" y="1082"/>
                </a:lnTo>
                <a:lnTo>
                  <a:pt x="6049" y="1084"/>
                </a:lnTo>
                <a:lnTo>
                  <a:pt x="6043" y="1086"/>
                </a:lnTo>
                <a:lnTo>
                  <a:pt x="6041" y="1087"/>
                </a:lnTo>
                <a:lnTo>
                  <a:pt x="6039" y="1087"/>
                </a:lnTo>
                <a:lnTo>
                  <a:pt x="6036" y="1087"/>
                </a:lnTo>
                <a:lnTo>
                  <a:pt x="6034" y="1089"/>
                </a:lnTo>
                <a:lnTo>
                  <a:pt x="6030" y="1089"/>
                </a:lnTo>
                <a:lnTo>
                  <a:pt x="6028" y="1089"/>
                </a:lnTo>
                <a:lnTo>
                  <a:pt x="6024" y="1089"/>
                </a:lnTo>
                <a:lnTo>
                  <a:pt x="6021" y="1089"/>
                </a:lnTo>
                <a:lnTo>
                  <a:pt x="6017" y="1087"/>
                </a:lnTo>
                <a:lnTo>
                  <a:pt x="6015" y="1087"/>
                </a:lnTo>
                <a:lnTo>
                  <a:pt x="6011" y="1087"/>
                </a:lnTo>
                <a:lnTo>
                  <a:pt x="6009" y="1086"/>
                </a:lnTo>
                <a:lnTo>
                  <a:pt x="6008" y="1084"/>
                </a:lnTo>
                <a:lnTo>
                  <a:pt x="6006" y="1084"/>
                </a:lnTo>
                <a:lnTo>
                  <a:pt x="6004" y="1082"/>
                </a:lnTo>
                <a:lnTo>
                  <a:pt x="6002" y="1080"/>
                </a:lnTo>
                <a:lnTo>
                  <a:pt x="6002" y="1076"/>
                </a:lnTo>
                <a:lnTo>
                  <a:pt x="6002" y="1074"/>
                </a:lnTo>
                <a:lnTo>
                  <a:pt x="6000" y="1073"/>
                </a:lnTo>
                <a:lnTo>
                  <a:pt x="6000" y="1069"/>
                </a:lnTo>
                <a:lnTo>
                  <a:pt x="6000" y="1065"/>
                </a:lnTo>
                <a:lnTo>
                  <a:pt x="6002" y="1063"/>
                </a:lnTo>
                <a:lnTo>
                  <a:pt x="6002" y="963"/>
                </a:lnTo>
                <a:lnTo>
                  <a:pt x="5982" y="963"/>
                </a:lnTo>
                <a:lnTo>
                  <a:pt x="5982" y="956"/>
                </a:lnTo>
                <a:lnTo>
                  <a:pt x="6002" y="956"/>
                </a:lnTo>
                <a:lnTo>
                  <a:pt x="6002" y="915"/>
                </a:lnTo>
                <a:lnTo>
                  <a:pt x="6004" y="915"/>
                </a:lnTo>
                <a:lnTo>
                  <a:pt x="6008" y="915"/>
                </a:lnTo>
                <a:lnTo>
                  <a:pt x="6011" y="915"/>
                </a:lnTo>
                <a:lnTo>
                  <a:pt x="6013" y="913"/>
                </a:lnTo>
                <a:lnTo>
                  <a:pt x="6017" y="913"/>
                </a:lnTo>
                <a:lnTo>
                  <a:pt x="6019" y="913"/>
                </a:lnTo>
                <a:lnTo>
                  <a:pt x="6023" y="913"/>
                </a:lnTo>
                <a:lnTo>
                  <a:pt x="6024" y="913"/>
                </a:lnTo>
                <a:lnTo>
                  <a:pt x="6026" y="913"/>
                </a:lnTo>
                <a:lnTo>
                  <a:pt x="6026" y="956"/>
                </a:lnTo>
                <a:lnTo>
                  <a:pt x="6054" y="956"/>
                </a:lnTo>
                <a:lnTo>
                  <a:pt x="6054" y="963"/>
                </a:lnTo>
                <a:close/>
                <a:moveTo>
                  <a:pt x="5952" y="952"/>
                </a:moveTo>
                <a:lnTo>
                  <a:pt x="5954" y="952"/>
                </a:lnTo>
                <a:lnTo>
                  <a:pt x="5956" y="952"/>
                </a:lnTo>
                <a:lnTo>
                  <a:pt x="5961" y="954"/>
                </a:lnTo>
                <a:lnTo>
                  <a:pt x="5963" y="956"/>
                </a:lnTo>
                <a:lnTo>
                  <a:pt x="5967" y="957"/>
                </a:lnTo>
                <a:lnTo>
                  <a:pt x="5969" y="959"/>
                </a:lnTo>
                <a:lnTo>
                  <a:pt x="5969" y="961"/>
                </a:lnTo>
                <a:lnTo>
                  <a:pt x="5970" y="963"/>
                </a:lnTo>
                <a:lnTo>
                  <a:pt x="5970" y="965"/>
                </a:lnTo>
                <a:lnTo>
                  <a:pt x="5972" y="967"/>
                </a:lnTo>
                <a:lnTo>
                  <a:pt x="5972" y="972"/>
                </a:lnTo>
                <a:lnTo>
                  <a:pt x="5972" y="974"/>
                </a:lnTo>
                <a:lnTo>
                  <a:pt x="5970" y="976"/>
                </a:lnTo>
                <a:lnTo>
                  <a:pt x="5969" y="978"/>
                </a:lnTo>
                <a:lnTo>
                  <a:pt x="5967" y="980"/>
                </a:lnTo>
                <a:lnTo>
                  <a:pt x="5965" y="982"/>
                </a:lnTo>
                <a:lnTo>
                  <a:pt x="5963" y="982"/>
                </a:lnTo>
                <a:lnTo>
                  <a:pt x="5961" y="983"/>
                </a:lnTo>
                <a:lnTo>
                  <a:pt x="5959" y="983"/>
                </a:lnTo>
                <a:lnTo>
                  <a:pt x="5957" y="983"/>
                </a:lnTo>
                <a:lnTo>
                  <a:pt x="5954" y="983"/>
                </a:lnTo>
                <a:lnTo>
                  <a:pt x="5952" y="982"/>
                </a:lnTo>
                <a:lnTo>
                  <a:pt x="5950" y="982"/>
                </a:lnTo>
                <a:lnTo>
                  <a:pt x="5948" y="980"/>
                </a:lnTo>
                <a:lnTo>
                  <a:pt x="5946" y="978"/>
                </a:lnTo>
                <a:lnTo>
                  <a:pt x="5946" y="976"/>
                </a:lnTo>
                <a:lnTo>
                  <a:pt x="5944" y="972"/>
                </a:lnTo>
                <a:lnTo>
                  <a:pt x="5944" y="970"/>
                </a:lnTo>
                <a:lnTo>
                  <a:pt x="5944" y="969"/>
                </a:lnTo>
                <a:lnTo>
                  <a:pt x="5944" y="967"/>
                </a:lnTo>
                <a:lnTo>
                  <a:pt x="5944" y="965"/>
                </a:lnTo>
                <a:lnTo>
                  <a:pt x="5946" y="963"/>
                </a:lnTo>
                <a:lnTo>
                  <a:pt x="5944" y="961"/>
                </a:lnTo>
                <a:lnTo>
                  <a:pt x="5943" y="961"/>
                </a:lnTo>
                <a:lnTo>
                  <a:pt x="5941" y="961"/>
                </a:lnTo>
                <a:lnTo>
                  <a:pt x="5935" y="965"/>
                </a:lnTo>
                <a:lnTo>
                  <a:pt x="5933" y="967"/>
                </a:lnTo>
                <a:lnTo>
                  <a:pt x="5931" y="969"/>
                </a:lnTo>
                <a:lnTo>
                  <a:pt x="5926" y="974"/>
                </a:lnTo>
                <a:lnTo>
                  <a:pt x="5926" y="978"/>
                </a:lnTo>
                <a:lnTo>
                  <a:pt x="5924" y="982"/>
                </a:lnTo>
                <a:lnTo>
                  <a:pt x="5922" y="983"/>
                </a:lnTo>
                <a:lnTo>
                  <a:pt x="5920" y="989"/>
                </a:lnTo>
                <a:lnTo>
                  <a:pt x="5918" y="993"/>
                </a:lnTo>
                <a:lnTo>
                  <a:pt x="5917" y="996"/>
                </a:lnTo>
                <a:lnTo>
                  <a:pt x="5917" y="1002"/>
                </a:lnTo>
                <a:lnTo>
                  <a:pt x="5915" y="1006"/>
                </a:lnTo>
                <a:lnTo>
                  <a:pt x="5915" y="1011"/>
                </a:lnTo>
                <a:lnTo>
                  <a:pt x="5915" y="1017"/>
                </a:lnTo>
                <a:lnTo>
                  <a:pt x="5915" y="1080"/>
                </a:lnTo>
                <a:lnTo>
                  <a:pt x="5941" y="1080"/>
                </a:lnTo>
                <a:lnTo>
                  <a:pt x="5941" y="1087"/>
                </a:lnTo>
                <a:lnTo>
                  <a:pt x="5868" y="1087"/>
                </a:lnTo>
                <a:lnTo>
                  <a:pt x="5868" y="1080"/>
                </a:lnTo>
                <a:lnTo>
                  <a:pt x="5890" y="1080"/>
                </a:lnTo>
                <a:lnTo>
                  <a:pt x="5890" y="963"/>
                </a:lnTo>
                <a:lnTo>
                  <a:pt x="5868" y="963"/>
                </a:lnTo>
                <a:lnTo>
                  <a:pt x="5868" y="956"/>
                </a:lnTo>
                <a:lnTo>
                  <a:pt x="5879" y="956"/>
                </a:lnTo>
                <a:lnTo>
                  <a:pt x="5887" y="956"/>
                </a:lnTo>
                <a:lnTo>
                  <a:pt x="5896" y="956"/>
                </a:lnTo>
                <a:lnTo>
                  <a:pt x="5905" y="954"/>
                </a:lnTo>
                <a:lnTo>
                  <a:pt x="5915" y="952"/>
                </a:lnTo>
                <a:lnTo>
                  <a:pt x="5915" y="983"/>
                </a:lnTo>
                <a:lnTo>
                  <a:pt x="5918" y="976"/>
                </a:lnTo>
                <a:lnTo>
                  <a:pt x="5922" y="970"/>
                </a:lnTo>
                <a:lnTo>
                  <a:pt x="5926" y="965"/>
                </a:lnTo>
                <a:lnTo>
                  <a:pt x="5930" y="961"/>
                </a:lnTo>
                <a:lnTo>
                  <a:pt x="5935" y="957"/>
                </a:lnTo>
                <a:lnTo>
                  <a:pt x="5941" y="956"/>
                </a:lnTo>
                <a:lnTo>
                  <a:pt x="5946" y="952"/>
                </a:lnTo>
                <a:lnTo>
                  <a:pt x="5948" y="952"/>
                </a:lnTo>
                <a:lnTo>
                  <a:pt x="5952" y="952"/>
                </a:lnTo>
                <a:close/>
                <a:moveTo>
                  <a:pt x="5732" y="1065"/>
                </a:moveTo>
                <a:lnTo>
                  <a:pt x="5738" y="1071"/>
                </a:lnTo>
                <a:lnTo>
                  <a:pt x="5742" y="1074"/>
                </a:lnTo>
                <a:lnTo>
                  <a:pt x="5749" y="1078"/>
                </a:lnTo>
                <a:lnTo>
                  <a:pt x="5755" y="1082"/>
                </a:lnTo>
                <a:lnTo>
                  <a:pt x="5760" y="1086"/>
                </a:lnTo>
                <a:lnTo>
                  <a:pt x="5768" y="1087"/>
                </a:lnTo>
                <a:lnTo>
                  <a:pt x="5775" y="1087"/>
                </a:lnTo>
                <a:lnTo>
                  <a:pt x="5783" y="1089"/>
                </a:lnTo>
                <a:lnTo>
                  <a:pt x="5786" y="1089"/>
                </a:lnTo>
                <a:lnTo>
                  <a:pt x="5790" y="1087"/>
                </a:lnTo>
                <a:lnTo>
                  <a:pt x="5792" y="1087"/>
                </a:lnTo>
                <a:lnTo>
                  <a:pt x="5794" y="1087"/>
                </a:lnTo>
                <a:lnTo>
                  <a:pt x="5797" y="1087"/>
                </a:lnTo>
                <a:lnTo>
                  <a:pt x="5801" y="1086"/>
                </a:lnTo>
                <a:lnTo>
                  <a:pt x="5803" y="1086"/>
                </a:lnTo>
                <a:lnTo>
                  <a:pt x="5805" y="1086"/>
                </a:lnTo>
                <a:lnTo>
                  <a:pt x="5809" y="1084"/>
                </a:lnTo>
                <a:lnTo>
                  <a:pt x="5812" y="1082"/>
                </a:lnTo>
                <a:lnTo>
                  <a:pt x="5814" y="1080"/>
                </a:lnTo>
                <a:lnTo>
                  <a:pt x="5818" y="1078"/>
                </a:lnTo>
                <a:lnTo>
                  <a:pt x="5820" y="1076"/>
                </a:lnTo>
                <a:lnTo>
                  <a:pt x="5824" y="1074"/>
                </a:lnTo>
                <a:lnTo>
                  <a:pt x="5825" y="1073"/>
                </a:lnTo>
                <a:lnTo>
                  <a:pt x="5827" y="1071"/>
                </a:lnTo>
                <a:lnTo>
                  <a:pt x="5829" y="1071"/>
                </a:lnTo>
                <a:lnTo>
                  <a:pt x="5831" y="1067"/>
                </a:lnTo>
                <a:lnTo>
                  <a:pt x="5833" y="1065"/>
                </a:lnTo>
                <a:lnTo>
                  <a:pt x="5837" y="1060"/>
                </a:lnTo>
                <a:lnTo>
                  <a:pt x="5838" y="1056"/>
                </a:lnTo>
                <a:lnTo>
                  <a:pt x="5838" y="1052"/>
                </a:lnTo>
                <a:lnTo>
                  <a:pt x="5840" y="1050"/>
                </a:lnTo>
                <a:lnTo>
                  <a:pt x="5840" y="1047"/>
                </a:lnTo>
                <a:lnTo>
                  <a:pt x="5842" y="1045"/>
                </a:lnTo>
                <a:lnTo>
                  <a:pt x="5844" y="1039"/>
                </a:lnTo>
                <a:lnTo>
                  <a:pt x="5844" y="1034"/>
                </a:lnTo>
                <a:lnTo>
                  <a:pt x="5846" y="1028"/>
                </a:lnTo>
                <a:lnTo>
                  <a:pt x="5846" y="1024"/>
                </a:lnTo>
                <a:lnTo>
                  <a:pt x="5846" y="1022"/>
                </a:lnTo>
                <a:lnTo>
                  <a:pt x="5846" y="1015"/>
                </a:lnTo>
                <a:lnTo>
                  <a:pt x="5844" y="1008"/>
                </a:lnTo>
                <a:lnTo>
                  <a:pt x="5842" y="1002"/>
                </a:lnTo>
                <a:lnTo>
                  <a:pt x="5840" y="995"/>
                </a:lnTo>
                <a:lnTo>
                  <a:pt x="5837" y="989"/>
                </a:lnTo>
                <a:lnTo>
                  <a:pt x="5833" y="982"/>
                </a:lnTo>
                <a:lnTo>
                  <a:pt x="5829" y="976"/>
                </a:lnTo>
                <a:lnTo>
                  <a:pt x="5824" y="970"/>
                </a:lnTo>
                <a:lnTo>
                  <a:pt x="5822" y="969"/>
                </a:lnTo>
                <a:lnTo>
                  <a:pt x="5820" y="967"/>
                </a:lnTo>
                <a:lnTo>
                  <a:pt x="5816" y="963"/>
                </a:lnTo>
                <a:lnTo>
                  <a:pt x="5810" y="959"/>
                </a:lnTo>
                <a:lnTo>
                  <a:pt x="5805" y="957"/>
                </a:lnTo>
                <a:lnTo>
                  <a:pt x="5801" y="956"/>
                </a:lnTo>
                <a:lnTo>
                  <a:pt x="5796" y="954"/>
                </a:lnTo>
                <a:lnTo>
                  <a:pt x="5790" y="952"/>
                </a:lnTo>
                <a:lnTo>
                  <a:pt x="5786" y="952"/>
                </a:lnTo>
                <a:lnTo>
                  <a:pt x="5783" y="952"/>
                </a:lnTo>
                <a:lnTo>
                  <a:pt x="5777" y="952"/>
                </a:lnTo>
                <a:lnTo>
                  <a:pt x="5771" y="954"/>
                </a:lnTo>
                <a:lnTo>
                  <a:pt x="5764" y="956"/>
                </a:lnTo>
                <a:lnTo>
                  <a:pt x="5758" y="957"/>
                </a:lnTo>
                <a:lnTo>
                  <a:pt x="5753" y="961"/>
                </a:lnTo>
                <a:lnTo>
                  <a:pt x="5747" y="965"/>
                </a:lnTo>
                <a:lnTo>
                  <a:pt x="5742" y="969"/>
                </a:lnTo>
                <a:lnTo>
                  <a:pt x="5738" y="974"/>
                </a:lnTo>
                <a:lnTo>
                  <a:pt x="5734" y="978"/>
                </a:lnTo>
                <a:lnTo>
                  <a:pt x="5731" y="983"/>
                </a:lnTo>
                <a:lnTo>
                  <a:pt x="5727" y="989"/>
                </a:lnTo>
                <a:lnTo>
                  <a:pt x="5725" y="995"/>
                </a:lnTo>
                <a:lnTo>
                  <a:pt x="5723" y="1002"/>
                </a:lnTo>
                <a:lnTo>
                  <a:pt x="5721" y="1008"/>
                </a:lnTo>
                <a:lnTo>
                  <a:pt x="5721" y="1015"/>
                </a:lnTo>
                <a:lnTo>
                  <a:pt x="5719" y="1022"/>
                </a:lnTo>
                <a:lnTo>
                  <a:pt x="5719" y="1028"/>
                </a:lnTo>
                <a:lnTo>
                  <a:pt x="5721" y="1034"/>
                </a:lnTo>
                <a:lnTo>
                  <a:pt x="5721" y="1039"/>
                </a:lnTo>
                <a:lnTo>
                  <a:pt x="5723" y="1045"/>
                </a:lnTo>
                <a:lnTo>
                  <a:pt x="5725" y="1050"/>
                </a:lnTo>
                <a:lnTo>
                  <a:pt x="5727" y="1056"/>
                </a:lnTo>
                <a:lnTo>
                  <a:pt x="5731" y="1060"/>
                </a:lnTo>
                <a:lnTo>
                  <a:pt x="5732" y="1065"/>
                </a:lnTo>
                <a:close/>
                <a:moveTo>
                  <a:pt x="5751" y="1022"/>
                </a:moveTo>
                <a:lnTo>
                  <a:pt x="5749" y="1015"/>
                </a:lnTo>
                <a:lnTo>
                  <a:pt x="5749" y="1008"/>
                </a:lnTo>
                <a:lnTo>
                  <a:pt x="5751" y="1000"/>
                </a:lnTo>
                <a:lnTo>
                  <a:pt x="5751" y="995"/>
                </a:lnTo>
                <a:lnTo>
                  <a:pt x="5751" y="989"/>
                </a:lnTo>
                <a:lnTo>
                  <a:pt x="5753" y="983"/>
                </a:lnTo>
                <a:lnTo>
                  <a:pt x="5755" y="978"/>
                </a:lnTo>
                <a:lnTo>
                  <a:pt x="5757" y="974"/>
                </a:lnTo>
                <a:lnTo>
                  <a:pt x="5758" y="970"/>
                </a:lnTo>
                <a:lnTo>
                  <a:pt x="5762" y="969"/>
                </a:lnTo>
                <a:lnTo>
                  <a:pt x="5764" y="965"/>
                </a:lnTo>
                <a:lnTo>
                  <a:pt x="5768" y="963"/>
                </a:lnTo>
                <a:lnTo>
                  <a:pt x="5771" y="961"/>
                </a:lnTo>
                <a:lnTo>
                  <a:pt x="5775" y="961"/>
                </a:lnTo>
                <a:lnTo>
                  <a:pt x="5779" y="959"/>
                </a:lnTo>
                <a:lnTo>
                  <a:pt x="5783" y="959"/>
                </a:lnTo>
                <a:lnTo>
                  <a:pt x="5788" y="959"/>
                </a:lnTo>
                <a:lnTo>
                  <a:pt x="5792" y="961"/>
                </a:lnTo>
                <a:lnTo>
                  <a:pt x="5796" y="961"/>
                </a:lnTo>
                <a:lnTo>
                  <a:pt x="5799" y="963"/>
                </a:lnTo>
                <a:lnTo>
                  <a:pt x="5801" y="965"/>
                </a:lnTo>
                <a:lnTo>
                  <a:pt x="5805" y="969"/>
                </a:lnTo>
                <a:lnTo>
                  <a:pt x="5807" y="970"/>
                </a:lnTo>
                <a:lnTo>
                  <a:pt x="5809" y="972"/>
                </a:lnTo>
                <a:lnTo>
                  <a:pt x="5809" y="974"/>
                </a:lnTo>
                <a:lnTo>
                  <a:pt x="5810" y="978"/>
                </a:lnTo>
                <a:lnTo>
                  <a:pt x="5812" y="983"/>
                </a:lnTo>
                <a:lnTo>
                  <a:pt x="5814" y="989"/>
                </a:lnTo>
                <a:lnTo>
                  <a:pt x="5814" y="991"/>
                </a:lnTo>
                <a:lnTo>
                  <a:pt x="5816" y="995"/>
                </a:lnTo>
                <a:lnTo>
                  <a:pt x="5816" y="1000"/>
                </a:lnTo>
                <a:lnTo>
                  <a:pt x="5816" y="1008"/>
                </a:lnTo>
                <a:lnTo>
                  <a:pt x="5816" y="1015"/>
                </a:lnTo>
                <a:lnTo>
                  <a:pt x="5816" y="1022"/>
                </a:lnTo>
                <a:lnTo>
                  <a:pt x="5816" y="1030"/>
                </a:lnTo>
                <a:lnTo>
                  <a:pt x="5816" y="1032"/>
                </a:lnTo>
                <a:lnTo>
                  <a:pt x="5816" y="1034"/>
                </a:lnTo>
                <a:lnTo>
                  <a:pt x="5816" y="1037"/>
                </a:lnTo>
                <a:lnTo>
                  <a:pt x="5816" y="1045"/>
                </a:lnTo>
                <a:lnTo>
                  <a:pt x="5816" y="1047"/>
                </a:lnTo>
                <a:lnTo>
                  <a:pt x="5816" y="1050"/>
                </a:lnTo>
                <a:lnTo>
                  <a:pt x="5814" y="1052"/>
                </a:lnTo>
                <a:lnTo>
                  <a:pt x="5814" y="1054"/>
                </a:lnTo>
                <a:lnTo>
                  <a:pt x="5814" y="1056"/>
                </a:lnTo>
                <a:lnTo>
                  <a:pt x="5812" y="1061"/>
                </a:lnTo>
                <a:lnTo>
                  <a:pt x="5810" y="1065"/>
                </a:lnTo>
                <a:lnTo>
                  <a:pt x="5810" y="1069"/>
                </a:lnTo>
                <a:lnTo>
                  <a:pt x="5809" y="1071"/>
                </a:lnTo>
                <a:lnTo>
                  <a:pt x="5809" y="1073"/>
                </a:lnTo>
                <a:lnTo>
                  <a:pt x="5807" y="1074"/>
                </a:lnTo>
                <a:lnTo>
                  <a:pt x="5805" y="1076"/>
                </a:lnTo>
                <a:lnTo>
                  <a:pt x="5801" y="1080"/>
                </a:lnTo>
                <a:lnTo>
                  <a:pt x="5799" y="1082"/>
                </a:lnTo>
                <a:lnTo>
                  <a:pt x="5796" y="1084"/>
                </a:lnTo>
                <a:lnTo>
                  <a:pt x="5794" y="1084"/>
                </a:lnTo>
                <a:lnTo>
                  <a:pt x="5792" y="1084"/>
                </a:lnTo>
                <a:lnTo>
                  <a:pt x="5790" y="1084"/>
                </a:lnTo>
                <a:lnTo>
                  <a:pt x="5788" y="1084"/>
                </a:lnTo>
                <a:lnTo>
                  <a:pt x="5783" y="1086"/>
                </a:lnTo>
                <a:lnTo>
                  <a:pt x="5779" y="1084"/>
                </a:lnTo>
                <a:lnTo>
                  <a:pt x="5775" y="1084"/>
                </a:lnTo>
                <a:lnTo>
                  <a:pt x="5771" y="1084"/>
                </a:lnTo>
                <a:lnTo>
                  <a:pt x="5768" y="1082"/>
                </a:lnTo>
                <a:lnTo>
                  <a:pt x="5764" y="1080"/>
                </a:lnTo>
                <a:lnTo>
                  <a:pt x="5762" y="1076"/>
                </a:lnTo>
                <a:lnTo>
                  <a:pt x="5758" y="1074"/>
                </a:lnTo>
                <a:lnTo>
                  <a:pt x="5757" y="1071"/>
                </a:lnTo>
                <a:lnTo>
                  <a:pt x="5755" y="1065"/>
                </a:lnTo>
                <a:lnTo>
                  <a:pt x="5753" y="1061"/>
                </a:lnTo>
                <a:lnTo>
                  <a:pt x="5751" y="1056"/>
                </a:lnTo>
                <a:lnTo>
                  <a:pt x="5751" y="1050"/>
                </a:lnTo>
                <a:lnTo>
                  <a:pt x="5751" y="1045"/>
                </a:lnTo>
                <a:lnTo>
                  <a:pt x="5749" y="1037"/>
                </a:lnTo>
                <a:lnTo>
                  <a:pt x="5749" y="1030"/>
                </a:lnTo>
                <a:lnTo>
                  <a:pt x="5751" y="1022"/>
                </a:lnTo>
                <a:close/>
                <a:moveTo>
                  <a:pt x="5695" y="1024"/>
                </a:moveTo>
                <a:lnTo>
                  <a:pt x="5695" y="1019"/>
                </a:lnTo>
                <a:lnTo>
                  <a:pt x="5693" y="1013"/>
                </a:lnTo>
                <a:lnTo>
                  <a:pt x="5693" y="1008"/>
                </a:lnTo>
                <a:lnTo>
                  <a:pt x="5691" y="1002"/>
                </a:lnTo>
                <a:lnTo>
                  <a:pt x="5688" y="991"/>
                </a:lnTo>
                <a:lnTo>
                  <a:pt x="5686" y="985"/>
                </a:lnTo>
                <a:lnTo>
                  <a:pt x="5684" y="982"/>
                </a:lnTo>
                <a:lnTo>
                  <a:pt x="5678" y="974"/>
                </a:lnTo>
                <a:lnTo>
                  <a:pt x="5675" y="972"/>
                </a:lnTo>
                <a:lnTo>
                  <a:pt x="5673" y="969"/>
                </a:lnTo>
                <a:lnTo>
                  <a:pt x="5667" y="965"/>
                </a:lnTo>
                <a:lnTo>
                  <a:pt x="5660" y="961"/>
                </a:lnTo>
                <a:lnTo>
                  <a:pt x="5654" y="957"/>
                </a:lnTo>
                <a:lnTo>
                  <a:pt x="5649" y="954"/>
                </a:lnTo>
                <a:lnTo>
                  <a:pt x="5641" y="952"/>
                </a:lnTo>
                <a:lnTo>
                  <a:pt x="5634" y="952"/>
                </a:lnTo>
                <a:lnTo>
                  <a:pt x="5628" y="952"/>
                </a:lnTo>
                <a:lnTo>
                  <a:pt x="5623" y="954"/>
                </a:lnTo>
                <a:lnTo>
                  <a:pt x="5617" y="956"/>
                </a:lnTo>
                <a:lnTo>
                  <a:pt x="5611" y="959"/>
                </a:lnTo>
                <a:lnTo>
                  <a:pt x="5606" y="963"/>
                </a:lnTo>
                <a:lnTo>
                  <a:pt x="5602" y="967"/>
                </a:lnTo>
                <a:lnTo>
                  <a:pt x="5598" y="972"/>
                </a:lnTo>
                <a:lnTo>
                  <a:pt x="5595" y="978"/>
                </a:lnTo>
                <a:lnTo>
                  <a:pt x="5595" y="952"/>
                </a:lnTo>
                <a:lnTo>
                  <a:pt x="5593" y="954"/>
                </a:lnTo>
                <a:lnTo>
                  <a:pt x="5591" y="954"/>
                </a:lnTo>
                <a:lnTo>
                  <a:pt x="5585" y="954"/>
                </a:lnTo>
                <a:lnTo>
                  <a:pt x="5582" y="954"/>
                </a:lnTo>
                <a:lnTo>
                  <a:pt x="5578" y="954"/>
                </a:lnTo>
                <a:lnTo>
                  <a:pt x="5574" y="954"/>
                </a:lnTo>
                <a:lnTo>
                  <a:pt x="5572" y="954"/>
                </a:lnTo>
                <a:lnTo>
                  <a:pt x="5571" y="956"/>
                </a:lnTo>
                <a:lnTo>
                  <a:pt x="5569" y="956"/>
                </a:lnTo>
                <a:lnTo>
                  <a:pt x="5565" y="956"/>
                </a:lnTo>
                <a:lnTo>
                  <a:pt x="5563" y="956"/>
                </a:lnTo>
                <a:lnTo>
                  <a:pt x="5561" y="956"/>
                </a:lnTo>
                <a:lnTo>
                  <a:pt x="5559" y="956"/>
                </a:lnTo>
                <a:lnTo>
                  <a:pt x="5558" y="956"/>
                </a:lnTo>
                <a:lnTo>
                  <a:pt x="5550" y="956"/>
                </a:lnTo>
                <a:lnTo>
                  <a:pt x="5550" y="963"/>
                </a:lnTo>
                <a:lnTo>
                  <a:pt x="5571" y="963"/>
                </a:lnTo>
                <a:lnTo>
                  <a:pt x="5571" y="1153"/>
                </a:lnTo>
                <a:lnTo>
                  <a:pt x="5550" y="1153"/>
                </a:lnTo>
                <a:lnTo>
                  <a:pt x="5550" y="1160"/>
                </a:lnTo>
                <a:lnTo>
                  <a:pt x="5617" y="1160"/>
                </a:lnTo>
                <a:lnTo>
                  <a:pt x="5617" y="1153"/>
                </a:lnTo>
                <a:lnTo>
                  <a:pt x="5595" y="1153"/>
                </a:lnTo>
                <a:lnTo>
                  <a:pt x="5595" y="1069"/>
                </a:lnTo>
                <a:lnTo>
                  <a:pt x="5597" y="1071"/>
                </a:lnTo>
                <a:lnTo>
                  <a:pt x="5598" y="1074"/>
                </a:lnTo>
                <a:lnTo>
                  <a:pt x="5602" y="1078"/>
                </a:lnTo>
                <a:lnTo>
                  <a:pt x="5606" y="1082"/>
                </a:lnTo>
                <a:lnTo>
                  <a:pt x="5608" y="1082"/>
                </a:lnTo>
                <a:lnTo>
                  <a:pt x="5610" y="1084"/>
                </a:lnTo>
                <a:lnTo>
                  <a:pt x="5615" y="1086"/>
                </a:lnTo>
                <a:lnTo>
                  <a:pt x="5621" y="1087"/>
                </a:lnTo>
                <a:lnTo>
                  <a:pt x="5626" y="1089"/>
                </a:lnTo>
                <a:lnTo>
                  <a:pt x="5634" y="1089"/>
                </a:lnTo>
                <a:lnTo>
                  <a:pt x="5638" y="1089"/>
                </a:lnTo>
                <a:lnTo>
                  <a:pt x="5641" y="1087"/>
                </a:lnTo>
                <a:lnTo>
                  <a:pt x="5645" y="1087"/>
                </a:lnTo>
                <a:lnTo>
                  <a:pt x="5647" y="1087"/>
                </a:lnTo>
                <a:lnTo>
                  <a:pt x="5649" y="1087"/>
                </a:lnTo>
                <a:lnTo>
                  <a:pt x="5652" y="1086"/>
                </a:lnTo>
                <a:lnTo>
                  <a:pt x="5654" y="1086"/>
                </a:lnTo>
                <a:lnTo>
                  <a:pt x="5656" y="1084"/>
                </a:lnTo>
                <a:lnTo>
                  <a:pt x="5660" y="1084"/>
                </a:lnTo>
                <a:lnTo>
                  <a:pt x="5664" y="1082"/>
                </a:lnTo>
                <a:lnTo>
                  <a:pt x="5665" y="1080"/>
                </a:lnTo>
                <a:lnTo>
                  <a:pt x="5667" y="1080"/>
                </a:lnTo>
                <a:lnTo>
                  <a:pt x="5667" y="1078"/>
                </a:lnTo>
                <a:lnTo>
                  <a:pt x="5669" y="1078"/>
                </a:lnTo>
                <a:lnTo>
                  <a:pt x="5673" y="1076"/>
                </a:lnTo>
                <a:lnTo>
                  <a:pt x="5675" y="1073"/>
                </a:lnTo>
                <a:lnTo>
                  <a:pt x="5678" y="1071"/>
                </a:lnTo>
                <a:lnTo>
                  <a:pt x="5680" y="1069"/>
                </a:lnTo>
                <a:lnTo>
                  <a:pt x="5682" y="1065"/>
                </a:lnTo>
                <a:lnTo>
                  <a:pt x="5686" y="1063"/>
                </a:lnTo>
                <a:lnTo>
                  <a:pt x="5688" y="1058"/>
                </a:lnTo>
                <a:lnTo>
                  <a:pt x="5690" y="1052"/>
                </a:lnTo>
                <a:lnTo>
                  <a:pt x="5691" y="1047"/>
                </a:lnTo>
                <a:lnTo>
                  <a:pt x="5693" y="1043"/>
                </a:lnTo>
                <a:lnTo>
                  <a:pt x="5693" y="1037"/>
                </a:lnTo>
                <a:lnTo>
                  <a:pt x="5695" y="1034"/>
                </a:lnTo>
                <a:lnTo>
                  <a:pt x="5695" y="1028"/>
                </a:lnTo>
                <a:lnTo>
                  <a:pt x="5695" y="1024"/>
                </a:lnTo>
                <a:close/>
                <a:moveTo>
                  <a:pt x="5595" y="1030"/>
                </a:moveTo>
                <a:lnTo>
                  <a:pt x="5593" y="1021"/>
                </a:lnTo>
                <a:lnTo>
                  <a:pt x="5593" y="1011"/>
                </a:lnTo>
                <a:lnTo>
                  <a:pt x="5595" y="1004"/>
                </a:lnTo>
                <a:lnTo>
                  <a:pt x="5595" y="998"/>
                </a:lnTo>
                <a:lnTo>
                  <a:pt x="5597" y="989"/>
                </a:lnTo>
                <a:lnTo>
                  <a:pt x="5597" y="985"/>
                </a:lnTo>
                <a:lnTo>
                  <a:pt x="5598" y="983"/>
                </a:lnTo>
                <a:lnTo>
                  <a:pt x="5600" y="980"/>
                </a:lnTo>
                <a:lnTo>
                  <a:pt x="5602" y="978"/>
                </a:lnTo>
                <a:lnTo>
                  <a:pt x="5604" y="974"/>
                </a:lnTo>
                <a:lnTo>
                  <a:pt x="5606" y="972"/>
                </a:lnTo>
                <a:lnTo>
                  <a:pt x="5610" y="970"/>
                </a:lnTo>
                <a:lnTo>
                  <a:pt x="5611" y="969"/>
                </a:lnTo>
                <a:lnTo>
                  <a:pt x="5615" y="967"/>
                </a:lnTo>
                <a:lnTo>
                  <a:pt x="5617" y="965"/>
                </a:lnTo>
                <a:lnTo>
                  <a:pt x="5621" y="963"/>
                </a:lnTo>
                <a:lnTo>
                  <a:pt x="5624" y="963"/>
                </a:lnTo>
                <a:lnTo>
                  <a:pt x="5628" y="961"/>
                </a:lnTo>
                <a:lnTo>
                  <a:pt x="5632" y="961"/>
                </a:lnTo>
                <a:lnTo>
                  <a:pt x="5636" y="961"/>
                </a:lnTo>
                <a:lnTo>
                  <a:pt x="5639" y="961"/>
                </a:lnTo>
                <a:lnTo>
                  <a:pt x="5643" y="963"/>
                </a:lnTo>
                <a:lnTo>
                  <a:pt x="5647" y="965"/>
                </a:lnTo>
                <a:lnTo>
                  <a:pt x="5649" y="967"/>
                </a:lnTo>
                <a:lnTo>
                  <a:pt x="5651" y="967"/>
                </a:lnTo>
                <a:lnTo>
                  <a:pt x="5652" y="969"/>
                </a:lnTo>
                <a:lnTo>
                  <a:pt x="5654" y="972"/>
                </a:lnTo>
                <a:lnTo>
                  <a:pt x="5656" y="974"/>
                </a:lnTo>
                <a:lnTo>
                  <a:pt x="5658" y="976"/>
                </a:lnTo>
                <a:lnTo>
                  <a:pt x="5658" y="980"/>
                </a:lnTo>
                <a:lnTo>
                  <a:pt x="5660" y="983"/>
                </a:lnTo>
                <a:lnTo>
                  <a:pt x="5662" y="989"/>
                </a:lnTo>
                <a:lnTo>
                  <a:pt x="5664" y="995"/>
                </a:lnTo>
                <a:lnTo>
                  <a:pt x="5664" y="1002"/>
                </a:lnTo>
                <a:lnTo>
                  <a:pt x="5665" y="1008"/>
                </a:lnTo>
                <a:lnTo>
                  <a:pt x="5665" y="1015"/>
                </a:lnTo>
                <a:lnTo>
                  <a:pt x="5665" y="1019"/>
                </a:lnTo>
                <a:lnTo>
                  <a:pt x="5665" y="1024"/>
                </a:lnTo>
                <a:lnTo>
                  <a:pt x="5665" y="1028"/>
                </a:lnTo>
                <a:lnTo>
                  <a:pt x="5665" y="1032"/>
                </a:lnTo>
                <a:lnTo>
                  <a:pt x="5664" y="1039"/>
                </a:lnTo>
                <a:lnTo>
                  <a:pt x="5664" y="1047"/>
                </a:lnTo>
                <a:lnTo>
                  <a:pt x="5664" y="1052"/>
                </a:lnTo>
                <a:lnTo>
                  <a:pt x="5662" y="1058"/>
                </a:lnTo>
                <a:lnTo>
                  <a:pt x="5660" y="1060"/>
                </a:lnTo>
                <a:lnTo>
                  <a:pt x="5660" y="1061"/>
                </a:lnTo>
                <a:lnTo>
                  <a:pt x="5660" y="1063"/>
                </a:lnTo>
                <a:lnTo>
                  <a:pt x="5658" y="1067"/>
                </a:lnTo>
                <a:lnTo>
                  <a:pt x="5658" y="1071"/>
                </a:lnTo>
                <a:lnTo>
                  <a:pt x="5656" y="1073"/>
                </a:lnTo>
                <a:lnTo>
                  <a:pt x="5654" y="1074"/>
                </a:lnTo>
                <a:lnTo>
                  <a:pt x="5654" y="1076"/>
                </a:lnTo>
                <a:lnTo>
                  <a:pt x="5652" y="1078"/>
                </a:lnTo>
                <a:lnTo>
                  <a:pt x="5649" y="1080"/>
                </a:lnTo>
                <a:lnTo>
                  <a:pt x="5645" y="1082"/>
                </a:lnTo>
                <a:lnTo>
                  <a:pt x="5643" y="1084"/>
                </a:lnTo>
                <a:lnTo>
                  <a:pt x="5639" y="1084"/>
                </a:lnTo>
                <a:lnTo>
                  <a:pt x="5639" y="1086"/>
                </a:lnTo>
                <a:lnTo>
                  <a:pt x="5636" y="1086"/>
                </a:lnTo>
                <a:lnTo>
                  <a:pt x="5632" y="1086"/>
                </a:lnTo>
                <a:lnTo>
                  <a:pt x="5630" y="1086"/>
                </a:lnTo>
                <a:lnTo>
                  <a:pt x="5626" y="1084"/>
                </a:lnTo>
                <a:lnTo>
                  <a:pt x="5621" y="1084"/>
                </a:lnTo>
                <a:lnTo>
                  <a:pt x="5617" y="1082"/>
                </a:lnTo>
                <a:lnTo>
                  <a:pt x="5613" y="1080"/>
                </a:lnTo>
                <a:lnTo>
                  <a:pt x="5610" y="1076"/>
                </a:lnTo>
                <a:lnTo>
                  <a:pt x="5606" y="1074"/>
                </a:lnTo>
                <a:lnTo>
                  <a:pt x="5602" y="1071"/>
                </a:lnTo>
                <a:lnTo>
                  <a:pt x="5600" y="1067"/>
                </a:lnTo>
                <a:lnTo>
                  <a:pt x="5598" y="1063"/>
                </a:lnTo>
                <a:lnTo>
                  <a:pt x="5597" y="1060"/>
                </a:lnTo>
                <a:lnTo>
                  <a:pt x="5595" y="1056"/>
                </a:lnTo>
                <a:lnTo>
                  <a:pt x="5595" y="1052"/>
                </a:lnTo>
                <a:lnTo>
                  <a:pt x="5593" y="1047"/>
                </a:lnTo>
                <a:lnTo>
                  <a:pt x="5593" y="1041"/>
                </a:lnTo>
                <a:lnTo>
                  <a:pt x="5593" y="1035"/>
                </a:lnTo>
                <a:lnTo>
                  <a:pt x="5595" y="1030"/>
                </a:lnTo>
                <a:close/>
                <a:moveTo>
                  <a:pt x="5509" y="956"/>
                </a:moveTo>
                <a:lnTo>
                  <a:pt x="5509" y="995"/>
                </a:lnTo>
                <a:lnTo>
                  <a:pt x="5502" y="995"/>
                </a:lnTo>
                <a:lnTo>
                  <a:pt x="5500" y="989"/>
                </a:lnTo>
                <a:lnTo>
                  <a:pt x="5500" y="985"/>
                </a:lnTo>
                <a:lnTo>
                  <a:pt x="5498" y="983"/>
                </a:lnTo>
                <a:lnTo>
                  <a:pt x="5496" y="980"/>
                </a:lnTo>
                <a:lnTo>
                  <a:pt x="5494" y="976"/>
                </a:lnTo>
                <a:lnTo>
                  <a:pt x="5492" y="974"/>
                </a:lnTo>
                <a:lnTo>
                  <a:pt x="5491" y="970"/>
                </a:lnTo>
                <a:lnTo>
                  <a:pt x="5489" y="969"/>
                </a:lnTo>
                <a:lnTo>
                  <a:pt x="5487" y="967"/>
                </a:lnTo>
                <a:lnTo>
                  <a:pt x="5483" y="965"/>
                </a:lnTo>
                <a:lnTo>
                  <a:pt x="5481" y="963"/>
                </a:lnTo>
                <a:lnTo>
                  <a:pt x="5479" y="963"/>
                </a:lnTo>
                <a:lnTo>
                  <a:pt x="5476" y="961"/>
                </a:lnTo>
                <a:lnTo>
                  <a:pt x="5472" y="961"/>
                </a:lnTo>
                <a:lnTo>
                  <a:pt x="5470" y="959"/>
                </a:lnTo>
                <a:lnTo>
                  <a:pt x="5466" y="959"/>
                </a:lnTo>
                <a:lnTo>
                  <a:pt x="5459" y="959"/>
                </a:lnTo>
                <a:lnTo>
                  <a:pt x="5457" y="961"/>
                </a:lnTo>
                <a:lnTo>
                  <a:pt x="5453" y="961"/>
                </a:lnTo>
                <a:lnTo>
                  <a:pt x="5450" y="963"/>
                </a:lnTo>
                <a:lnTo>
                  <a:pt x="5446" y="965"/>
                </a:lnTo>
                <a:lnTo>
                  <a:pt x="5442" y="969"/>
                </a:lnTo>
                <a:lnTo>
                  <a:pt x="5440" y="972"/>
                </a:lnTo>
                <a:lnTo>
                  <a:pt x="5439" y="978"/>
                </a:lnTo>
                <a:lnTo>
                  <a:pt x="5437" y="980"/>
                </a:lnTo>
                <a:lnTo>
                  <a:pt x="5437" y="983"/>
                </a:lnTo>
                <a:lnTo>
                  <a:pt x="5437" y="985"/>
                </a:lnTo>
                <a:lnTo>
                  <a:pt x="5435" y="987"/>
                </a:lnTo>
                <a:lnTo>
                  <a:pt x="5435" y="989"/>
                </a:lnTo>
                <a:lnTo>
                  <a:pt x="5437" y="989"/>
                </a:lnTo>
                <a:lnTo>
                  <a:pt x="5437" y="991"/>
                </a:lnTo>
                <a:lnTo>
                  <a:pt x="5439" y="991"/>
                </a:lnTo>
                <a:lnTo>
                  <a:pt x="5440" y="993"/>
                </a:lnTo>
                <a:lnTo>
                  <a:pt x="5442" y="995"/>
                </a:lnTo>
                <a:lnTo>
                  <a:pt x="5446" y="996"/>
                </a:lnTo>
                <a:lnTo>
                  <a:pt x="5448" y="998"/>
                </a:lnTo>
                <a:lnTo>
                  <a:pt x="5453" y="1000"/>
                </a:lnTo>
                <a:lnTo>
                  <a:pt x="5455" y="1000"/>
                </a:lnTo>
                <a:lnTo>
                  <a:pt x="5457" y="1000"/>
                </a:lnTo>
                <a:lnTo>
                  <a:pt x="5463" y="1002"/>
                </a:lnTo>
                <a:lnTo>
                  <a:pt x="5468" y="1004"/>
                </a:lnTo>
                <a:lnTo>
                  <a:pt x="5472" y="1004"/>
                </a:lnTo>
                <a:lnTo>
                  <a:pt x="5474" y="1006"/>
                </a:lnTo>
                <a:lnTo>
                  <a:pt x="5481" y="1006"/>
                </a:lnTo>
                <a:lnTo>
                  <a:pt x="5489" y="1008"/>
                </a:lnTo>
                <a:lnTo>
                  <a:pt x="5492" y="1009"/>
                </a:lnTo>
                <a:lnTo>
                  <a:pt x="5496" y="1009"/>
                </a:lnTo>
                <a:lnTo>
                  <a:pt x="5500" y="1011"/>
                </a:lnTo>
                <a:lnTo>
                  <a:pt x="5504" y="1013"/>
                </a:lnTo>
                <a:lnTo>
                  <a:pt x="5505" y="1015"/>
                </a:lnTo>
                <a:lnTo>
                  <a:pt x="5509" y="1017"/>
                </a:lnTo>
                <a:lnTo>
                  <a:pt x="5511" y="1019"/>
                </a:lnTo>
                <a:lnTo>
                  <a:pt x="5513" y="1021"/>
                </a:lnTo>
                <a:lnTo>
                  <a:pt x="5515" y="1022"/>
                </a:lnTo>
                <a:lnTo>
                  <a:pt x="5517" y="1026"/>
                </a:lnTo>
                <a:lnTo>
                  <a:pt x="5518" y="1028"/>
                </a:lnTo>
                <a:lnTo>
                  <a:pt x="5520" y="1032"/>
                </a:lnTo>
                <a:lnTo>
                  <a:pt x="5520" y="1035"/>
                </a:lnTo>
                <a:lnTo>
                  <a:pt x="5520" y="1039"/>
                </a:lnTo>
                <a:lnTo>
                  <a:pt x="5522" y="1043"/>
                </a:lnTo>
                <a:lnTo>
                  <a:pt x="5522" y="1047"/>
                </a:lnTo>
                <a:lnTo>
                  <a:pt x="5522" y="1048"/>
                </a:lnTo>
                <a:lnTo>
                  <a:pt x="5522" y="1052"/>
                </a:lnTo>
                <a:lnTo>
                  <a:pt x="5520" y="1054"/>
                </a:lnTo>
                <a:lnTo>
                  <a:pt x="5520" y="1056"/>
                </a:lnTo>
                <a:lnTo>
                  <a:pt x="5520" y="1058"/>
                </a:lnTo>
                <a:lnTo>
                  <a:pt x="5520" y="1060"/>
                </a:lnTo>
                <a:lnTo>
                  <a:pt x="5518" y="1063"/>
                </a:lnTo>
                <a:lnTo>
                  <a:pt x="5518" y="1065"/>
                </a:lnTo>
                <a:lnTo>
                  <a:pt x="5517" y="1069"/>
                </a:lnTo>
                <a:lnTo>
                  <a:pt x="5517" y="1071"/>
                </a:lnTo>
                <a:lnTo>
                  <a:pt x="5515" y="1073"/>
                </a:lnTo>
                <a:lnTo>
                  <a:pt x="5515" y="1074"/>
                </a:lnTo>
                <a:lnTo>
                  <a:pt x="5513" y="1076"/>
                </a:lnTo>
                <a:lnTo>
                  <a:pt x="5511" y="1078"/>
                </a:lnTo>
                <a:lnTo>
                  <a:pt x="5509" y="1080"/>
                </a:lnTo>
                <a:lnTo>
                  <a:pt x="5507" y="1080"/>
                </a:lnTo>
                <a:lnTo>
                  <a:pt x="5504" y="1082"/>
                </a:lnTo>
                <a:lnTo>
                  <a:pt x="5502" y="1084"/>
                </a:lnTo>
                <a:lnTo>
                  <a:pt x="5500" y="1084"/>
                </a:lnTo>
                <a:lnTo>
                  <a:pt x="5496" y="1086"/>
                </a:lnTo>
                <a:lnTo>
                  <a:pt x="5492" y="1087"/>
                </a:lnTo>
                <a:lnTo>
                  <a:pt x="5491" y="1087"/>
                </a:lnTo>
                <a:lnTo>
                  <a:pt x="5485" y="1087"/>
                </a:lnTo>
                <a:lnTo>
                  <a:pt x="5481" y="1089"/>
                </a:lnTo>
                <a:lnTo>
                  <a:pt x="5478" y="1089"/>
                </a:lnTo>
                <a:lnTo>
                  <a:pt x="5476" y="1089"/>
                </a:lnTo>
                <a:lnTo>
                  <a:pt x="5474" y="1089"/>
                </a:lnTo>
                <a:lnTo>
                  <a:pt x="5468" y="1089"/>
                </a:lnTo>
                <a:lnTo>
                  <a:pt x="5465" y="1087"/>
                </a:lnTo>
                <a:lnTo>
                  <a:pt x="5459" y="1086"/>
                </a:lnTo>
                <a:lnTo>
                  <a:pt x="5453" y="1086"/>
                </a:lnTo>
                <a:lnTo>
                  <a:pt x="5450" y="1084"/>
                </a:lnTo>
                <a:lnTo>
                  <a:pt x="5446" y="1080"/>
                </a:lnTo>
                <a:lnTo>
                  <a:pt x="5442" y="1078"/>
                </a:lnTo>
                <a:lnTo>
                  <a:pt x="5439" y="1076"/>
                </a:lnTo>
                <a:lnTo>
                  <a:pt x="5431" y="1087"/>
                </a:lnTo>
                <a:lnTo>
                  <a:pt x="5424" y="1087"/>
                </a:lnTo>
                <a:lnTo>
                  <a:pt x="5424" y="1045"/>
                </a:lnTo>
                <a:lnTo>
                  <a:pt x="5431" y="1045"/>
                </a:lnTo>
                <a:lnTo>
                  <a:pt x="5431" y="1048"/>
                </a:lnTo>
                <a:lnTo>
                  <a:pt x="5433" y="1054"/>
                </a:lnTo>
                <a:lnTo>
                  <a:pt x="5435" y="1058"/>
                </a:lnTo>
                <a:lnTo>
                  <a:pt x="5439" y="1061"/>
                </a:lnTo>
                <a:lnTo>
                  <a:pt x="5440" y="1065"/>
                </a:lnTo>
                <a:lnTo>
                  <a:pt x="5442" y="1069"/>
                </a:lnTo>
                <a:lnTo>
                  <a:pt x="5446" y="1073"/>
                </a:lnTo>
                <a:lnTo>
                  <a:pt x="5448" y="1074"/>
                </a:lnTo>
                <a:lnTo>
                  <a:pt x="5452" y="1076"/>
                </a:lnTo>
                <a:lnTo>
                  <a:pt x="5455" y="1080"/>
                </a:lnTo>
                <a:lnTo>
                  <a:pt x="5457" y="1080"/>
                </a:lnTo>
                <a:lnTo>
                  <a:pt x="5461" y="1082"/>
                </a:lnTo>
                <a:lnTo>
                  <a:pt x="5465" y="1084"/>
                </a:lnTo>
                <a:lnTo>
                  <a:pt x="5468" y="1084"/>
                </a:lnTo>
                <a:lnTo>
                  <a:pt x="5472" y="1084"/>
                </a:lnTo>
                <a:lnTo>
                  <a:pt x="5478" y="1086"/>
                </a:lnTo>
                <a:lnTo>
                  <a:pt x="5481" y="1084"/>
                </a:lnTo>
                <a:lnTo>
                  <a:pt x="5483" y="1084"/>
                </a:lnTo>
                <a:lnTo>
                  <a:pt x="5487" y="1084"/>
                </a:lnTo>
                <a:lnTo>
                  <a:pt x="5491" y="1082"/>
                </a:lnTo>
                <a:lnTo>
                  <a:pt x="5492" y="1080"/>
                </a:lnTo>
                <a:lnTo>
                  <a:pt x="5494" y="1080"/>
                </a:lnTo>
                <a:lnTo>
                  <a:pt x="5498" y="1078"/>
                </a:lnTo>
                <a:lnTo>
                  <a:pt x="5498" y="1076"/>
                </a:lnTo>
                <a:lnTo>
                  <a:pt x="5500" y="1076"/>
                </a:lnTo>
                <a:lnTo>
                  <a:pt x="5502" y="1074"/>
                </a:lnTo>
                <a:lnTo>
                  <a:pt x="5504" y="1073"/>
                </a:lnTo>
                <a:lnTo>
                  <a:pt x="5504" y="1071"/>
                </a:lnTo>
                <a:lnTo>
                  <a:pt x="5505" y="1071"/>
                </a:lnTo>
                <a:lnTo>
                  <a:pt x="5505" y="1069"/>
                </a:lnTo>
                <a:lnTo>
                  <a:pt x="5505" y="1067"/>
                </a:lnTo>
                <a:lnTo>
                  <a:pt x="5507" y="1065"/>
                </a:lnTo>
                <a:lnTo>
                  <a:pt x="5507" y="1063"/>
                </a:lnTo>
                <a:lnTo>
                  <a:pt x="5509" y="1060"/>
                </a:lnTo>
                <a:lnTo>
                  <a:pt x="5509" y="1056"/>
                </a:lnTo>
                <a:lnTo>
                  <a:pt x="5509" y="1054"/>
                </a:lnTo>
                <a:lnTo>
                  <a:pt x="5507" y="1052"/>
                </a:lnTo>
                <a:lnTo>
                  <a:pt x="5507" y="1050"/>
                </a:lnTo>
                <a:lnTo>
                  <a:pt x="5505" y="1048"/>
                </a:lnTo>
                <a:lnTo>
                  <a:pt x="5504" y="1047"/>
                </a:lnTo>
                <a:lnTo>
                  <a:pt x="5502" y="1045"/>
                </a:lnTo>
                <a:lnTo>
                  <a:pt x="5498" y="1043"/>
                </a:lnTo>
                <a:lnTo>
                  <a:pt x="5494" y="1041"/>
                </a:lnTo>
                <a:lnTo>
                  <a:pt x="5492" y="1041"/>
                </a:lnTo>
                <a:lnTo>
                  <a:pt x="5489" y="1039"/>
                </a:lnTo>
                <a:lnTo>
                  <a:pt x="5483" y="1037"/>
                </a:lnTo>
                <a:lnTo>
                  <a:pt x="5479" y="1035"/>
                </a:lnTo>
                <a:lnTo>
                  <a:pt x="5474" y="1034"/>
                </a:lnTo>
                <a:lnTo>
                  <a:pt x="5468" y="1034"/>
                </a:lnTo>
                <a:lnTo>
                  <a:pt x="5463" y="1032"/>
                </a:lnTo>
                <a:lnTo>
                  <a:pt x="5461" y="1032"/>
                </a:lnTo>
                <a:lnTo>
                  <a:pt x="5459" y="1030"/>
                </a:lnTo>
                <a:lnTo>
                  <a:pt x="5457" y="1030"/>
                </a:lnTo>
                <a:lnTo>
                  <a:pt x="5453" y="1030"/>
                </a:lnTo>
                <a:lnTo>
                  <a:pt x="5448" y="1028"/>
                </a:lnTo>
                <a:lnTo>
                  <a:pt x="5444" y="1026"/>
                </a:lnTo>
                <a:lnTo>
                  <a:pt x="5442" y="1024"/>
                </a:lnTo>
                <a:lnTo>
                  <a:pt x="5439" y="1024"/>
                </a:lnTo>
                <a:lnTo>
                  <a:pt x="5435" y="1022"/>
                </a:lnTo>
                <a:lnTo>
                  <a:pt x="5433" y="1021"/>
                </a:lnTo>
                <a:lnTo>
                  <a:pt x="5431" y="1019"/>
                </a:lnTo>
                <a:lnTo>
                  <a:pt x="5429" y="1015"/>
                </a:lnTo>
                <a:lnTo>
                  <a:pt x="5427" y="1013"/>
                </a:lnTo>
                <a:lnTo>
                  <a:pt x="5425" y="1009"/>
                </a:lnTo>
                <a:lnTo>
                  <a:pt x="5425" y="1008"/>
                </a:lnTo>
                <a:lnTo>
                  <a:pt x="5424" y="1004"/>
                </a:lnTo>
                <a:lnTo>
                  <a:pt x="5424" y="1000"/>
                </a:lnTo>
                <a:lnTo>
                  <a:pt x="5424" y="996"/>
                </a:lnTo>
                <a:lnTo>
                  <a:pt x="5424" y="995"/>
                </a:lnTo>
                <a:lnTo>
                  <a:pt x="5424" y="989"/>
                </a:lnTo>
                <a:lnTo>
                  <a:pt x="5425" y="983"/>
                </a:lnTo>
                <a:lnTo>
                  <a:pt x="5427" y="980"/>
                </a:lnTo>
                <a:lnTo>
                  <a:pt x="5429" y="976"/>
                </a:lnTo>
                <a:lnTo>
                  <a:pt x="5431" y="972"/>
                </a:lnTo>
                <a:lnTo>
                  <a:pt x="5433" y="969"/>
                </a:lnTo>
                <a:lnTo>
                  <a:pt x="5437" y="965"/>
                </a:lnTo>
                <a:lnTo>
                  <a:pt x="5440" y="961"/>
                </a:lnTo>
                <a:lnTo>
                  <a:pt x="5442" y="959"/>
                </a:lnTo>
                <a:lnTo>
                  <a:pt x="5446" y="957"/>
                </a:lnTo>
                <a:lnTo>
                  <a:pt x="5448" y="956"/>
                </a:lnTo>
                <a:lnTo>
                  <a:pt x="5452" y="954"/>
                </a:lnTo>
                <a:lnTo>
                  <a:pt x="5455" y="954"/>
                </a:lnTo>
                <a:lnTo>
                  <a:pt x="5459" y="952"/>
                </a:lnTo>
                <a:lnTo>
                  <a:pt x="5463" y="952"/>
                </a:lnTo>
                <a:lnTo>
                  <a:pt x="5466" y="952"/>
                </a:lnTo>
                <a:lnTo>
                  <a:pt x="5470" y="952"/>
                </a:lnTo>
                <a:lnTo>
                  <a:pt x="5474" y="954"/>
                </a:lnTo>
                <a:lnTo>
                  <a:pt x="5483" y="956"/>
                </a:lnTo>
                <a:lnTo>
                  <a:pt x="5491" y="959"/>
                </a:lnTo>
                <a:lnTo>
                  <a:pt x="5494" y="963"/>
                </a:lnTo>
                <a:lnTo>
                  <a:pt x="5498" y="965"/>
                </a:lnTo>
                <a:lnTo>
                  <a:pt x="5504" y="956"/>
                </a:lnTo>
                <a:lnTo>
                  <a:pt x="5509" y="956"/>
                </a:lnTo>
                <a:close/>
                <a:moveTo>
                  <a:pt x="5251" y="963"/>
                </a:moveTo>
                <a:lnTo>
                  <a:pt x="5251" y="956"/>
                </a:lnTo>
                <a:lnTo>
                  <a:pt x="5258" y="956"/>
                </a:lnTo>
                <a:lnTo>
                  <a:pt x="5260" y="956"/>
                </a:lnTo>
                <a:lnTo>
                  <a:pt x="5264" y="956"/>
                </a:lnTo>
                <a:lnTo>
                  <a:pt x="5266" y="956"/>
                </a:lnTo>
                <a:lnTo>
                  <a:pt x="5267" y="956"/>
                </a:lnTo>
                <a:lnTo>
                  <a:pt x="5269" y="956"/>
                </a:lnTo>
                <a:lnTo>
                  <a:pt x="5271" y="956"/>
                </a:lnTo>
                <a:lnTo>
                  <a:pt x="5273" y="956"/>
                </a:lnTo>
                <a:lnTo>
                  <a:pt x="5275" y="956"/>
                </a:lnTo>
                <a:lnTo>
                  <a:pt x="5277" y="954"/>
                </a:lnTo>
                <a:lnTo>
                  <a:pt x="5279" y="954"/>
                </a:lnTo>
                <a:lnTo>
                  <a:pt x="5282" y="954"/>
                </a:lnTo>
                <a:lnTo>
                  <a:pt x="5286" y="954"/>
                </a:lnTo>
                <a:lnTo>
                  <a:pt x="5290" y="954"/>
                </a:lnTo>
                <a:lnTo>
                  <a:pt x="5292" y="954"/>
                </a:lnTo>
                <a:lnTo>
                  <a:pt x="5293" y="952"/>
                </a:lnTo>
                <a:lnTo>
                  <a:pt x="5293" y="987"/>
                </a:lnTo>
                <a:lnTo>
                  <a:pt x="5295" y="987"/>
                </a:lnTo>
                <a:lnTo>
                  <a:pt x="5299" y="980"/>
                </a:lnTo>
                <a:lnTo>
                  <a:pt x="5301" y="974"/>
                </a:lnTo>
                <a:lnTo>
                  <a:pt x="5303" y="972"/>
                </a:lnTo>
                <a:lnTo>
                  <a:pt x="5308" y="965"/>
                </a:lnTo>
                <a:lnTo>
                  <a:pt x="5310" y="963"/>
                </a:lnTo>
                <a:lnTo>
                  <a:pt x="5314" y="961"/>
                </a:lnTo>
                <a:lnTo>
                  <a:pt x="5316" y="959"/>
                </a:lnTo>
                <a:lnTo>
                  <a:pt x="5319" y="957"/>
                </a:lnTo>
                <a:lnTo>
                  <a:pt x="5327" y="954"/>
                </a:lnTo>
                <a:lnTo>
                  <a:pt x="5332" y="952"/>
                </a:lnTo>
                <a:lnTo>
                  <a:pt x="5340" y="952"/>
                </a:lnTo>
                <a:lnTo>
                  <a:pt x="5346" y="952"/>
                </a:lnTo>
                <a:lnTo>
                  <a:pt x="5349" y="952"/>
                </a:lnTo>
                <a:lnTo>
                  <a:pt x="5353" y="954"/>
                </a:lnTo>
                <a:lnTo>
                  <a:pt x="5357" y="954"/>
                </a:lnTo>
                <a:lnTo>
                  <a:pt x="5360" y="956"/>
                </a:lnTo>
                <a:lnTo>
                  <a:pt x="5362" y="957"/>
                </a:lnTo>
                <a:lnTo>
                  <a:pt x="5366" y="959"/>
                </a:lnTo>
                <a:lnTo>
                  <a:pt x="5368" y="961"/>
                </a:lnTo>
                <a:lnTo>
                  <a:pt x="5372" y="963"/>
                </a:lnTo>
                <a:lnTo>
                  <a:pt x="5373" y="965"/>
                </a:lnTo>
                <a:lnTo>
                  <a:pt x="5375" y="969"/>
                </a:lnTo>
                <a:lnTo>
                  <a:pt x="5375" y="972"/>
                </a:lnTo>
                <a:lnTo>
                  <a:pt x="5377" y="974"/>
                </a:lnTo>
                <a:lnTo>
                  <a:pt x="5379" y="978"/>
                </a:lnTo>
                <a:lnTo>
                  <a:pt x="5379" y="982"/>
                </a:lnTo>
                <a:lnTo>
                  <a:pt x="5379" y="985"/>
                </a:lnTo>
                <a:lnTo>
                  <a:pt x="5379" y="1080"/>
                </a:lnTo>
                <a:lnTo>
                  <a:pt x="5398" y="1080"/>
                </a:lnTo>
                <a:lnTo>
                  <a:pt x="5398" y="1087"/>
                </a:lnTo>
                <a:lnTo>
                  <a:pt x="5338" y="1087"/>
                </a:lnTo>
                <a:lnTo>
                  <a:pt x="5338" y="1080"/>
                </a:lnTo>
                <a:lnTo>
                  <a:pt x="5353" y="1080"/>
                </a:lnTo>
                <a:lnTo>
                  <a:pt x="5353" y="989"/>
                </a:lnTo>
                <a:lnTo>
                  <a:pt x="5353" y="985"/>
                </a:lnTo>
                <a:lnTo>
                  <a:pt x="5353" y="983"/>
                </a:lnTo>
                <a:lnTo>
                  <a:pt x="5353" y="980"/>
                </a:lnTo>
                <a:lnTo>
                  <a:pt x="5353" y="976"/>
                </a:lnTo>
                <a:lnTo>
                  <a:pt x="5351" y="974"/>
                </a:lnTo>
                <a:lnTo>
                  <a:pt x="5351" y="972"/>
                </a:lnTo>
                <a:lnTo>
                  <a:pt x="5349" y="970"/>
                </a:lnTo>
                <a:lnTo>
                  <a:pt x="5349" y="969"/>
                </a:lnTo>
                <a:lnTo>
                  <a:pt x="5347" y="967"/>
                </a:lnTo>
                <a:lnTo>
                  <a:pt x="5346" y="965"/>
                </a:lnTo>
                <a:lnTo>
                  <a:pt x="5344" y="963"/>
                </a:lnTo>
                <a:lnTo>
                  <a:pt x="5342" y="963"/>
                </a:lnTo>
                <a:lnTo>
                  <a:pt x="5340" y="963"/>
                </a:lnTo>
                <a:lnTo>
                  <a:pt x="5338" y="963"/>
                </a:lnTo>
                <a:lnTo>
                  <a:pt x="5336" y="963"/>
                </a:lnTo>
                <a:lnTo>
                  <a:pt x="5332" y="963"/>
                </a:lnTo>
                <a:lnTo>
                  <a:pt x="5329" y="963"/>
                </a:lnTo>
                <a:lnTo>
                  <a:pt x="5325" y="963"/>
                </a:lnTo>
                <a:lnTo>
                  <a:pt x="5319" y="967"/>
                </a:lnTo>
                <a:lnTo>
                  <a:pt x="5316" y="969"/>
                </a:lnTo>
                <a:lnTo>
                  <a:pt x="5314" y="970"/>
                </a:lnTo>
                <a:lnTo>
                  <a:pt x="5310" y="974"/>
                </a:lnTo>
                <a:lnTo>
                  <a:pt x="5308" y="976"/>
                </a:lnTo>
                <a:lnTo>
                  <a:pt x="5305" y="982"/>
                </a:lnTo>
                <a:lnTo>
                  <a:pt x="5301" y="987"/>
                </a:lnTo>
                <a:lnTo>
                  <a:pt x="5299" y="991"/>
                </a:lnTo>
                <a:lnTo>
                  <a:pt x="5297" y="996"/>
                </a:lnTo>
                <a:lnTo>
                  <a:pt x="5295" y="1002"/>
                </a:lnTo>
                <a:lnTo>
                  <a:pt x="5295" y="1008"/>
                </a:lnTo>
                <a:lnTo>
                  <a:pt x="5293" y="1013"/>
                </a:lnTo>
                <a:lnTo>
                  <a:pt x="5293" y="1019"/>
                </a:lnTo>
                <a:lnTo>
                  <a:pt x="5293" y="1080"/>
                </a:lnTo>
                <a:lnTo>
                  <a:pt x="5312" y="1080"/>
                </a:lnTo>
                <a:lnTo>
                  <a:pt x="5312" y="1087"/>
                </a:lnTo>
                <a:lnTo>
                  <a:pt x="5251" y="1087"/>
                </a:lnTo>
                <a:lnTo>
                  <a:pt x="5251" y="1080"/>
                </a:lnTo>
                <a:lnTo>
                  <a:pt x="5269" y="1080"/>
                </a:lnTo>
                <a:lnTo>
                  <a:pt x="5269" y="963"/>
                </a:lnTo>
                <a:lnTo>
                  <a:pt x="5251" y="963"/>
                </a:lnTo>
                <a:close/>
                <a:moveTo>
                  <a:pt x="5113" y="985"/>
                </a:moveTo>
                <a:lnTo>
                  <a:pt x="5113" y="987"/>
                </a:lnTo>
                <a:lnTo>
                  <a:pt x="5115" y="991"/>
                </a:lnTo>
                <a:lnTo>
                  <a:pt x="5115" y="995"/>
                </a:lnTo>
                <a:lnTo>
                  <a:pt x="5117" y="996"/>
                </a:lnTo>
                <a:lnTo>
                  <a:pt x="5119" y="998"/>
                </a:lnTo>
                <a:lnTo>
                  <a:pt x="5120" y="998"/>
                </a:lnTo>
                <a:lnTo>
                  <a:pt x="5124" y="1000"/>
                </a:lnTo>
                <a:lnTo>
                  <a:pt x="5126" y="1000"/>
                </a:lnTo>
                <a:lnTo>
                  <a:pt x="5130" y="1000"/>
                </a:lnTo>
                <a:lnTo>
                  <a:pt x="5132" y="998"/>
                </a:lnTo>
                <a:lnTo>
                  <a:pt x="5133" y="998"/>
                </a:lnTo>
                <a:lnTo>
                  <a:pt x="5135" y="996"/>
                </a:lnTo>
                <a:lnTo>
                  <a:pt x="5137" y="995"/>
                </a:lnTo>
                <a:lnTo>
                  <a:pt x="5139" y="993"/>
                </a:lnTo>
                <a:lnTo>
                  <a:pt x="5139" y="989"/>
                </a:lnTo>
                <a:lnTo>
                  <a:pt x="5139" y="987"/>
                </a:lnTo>
                <a:lnTo>
                  <a:pt x="5139" y="985"/>
                </a:lnTo>
                <a:lnTo>
                  <a:pt x="5139" y="983"/>
                </a:lnTo>
                <a:lnTo>
                  <a:pt x="5137" y="980"/>
                </a:lnTo>
                <a:lnTo>
                  <a:pt x="5135" y="976"/>
                </a:lnTo>
                <a:lnTo>
                  <a:pt x="5133" y="976"/>
                </a:lnTo>
                <a:lnTo>
                  <a:pt x="5132" y="974"/>
                </a:lnTo>
                <a:lnTo>
                  <a:pt x="5132" y="972"/>
                </a:lnTo>
                <a:lnTo>
                  <a:pt x="5132" y="969"/>
                </a:lnTo>
                <a:lnTo>
                  <a:pt x="5132" y="967"/>
                </a:lnTo>
                <a:lnTo>
                  <a:pt x="5135" y="965"/>
                </a:lnTo>
                <a:lnTo>
                  <a:pt x="5137" y="963"/>
                </a:lnTo>
                <a:lnTo>
                  <a:pt x="5143" y="961"/>
                </a:lnTo>
                <a:lnTo>
                  <a:pt x="5146" y="961"/>
                </a:lnTo>
                <a:lnTo>
                  <a:pt x="5152" y="959"/>
                </a:lnTo>
                <a:lnTo>
                  <a:pt x="5160" y="959"/>
                </a:lnTo>
                <a:lnTo>
                  <a:pt x="5163" y="959"/>
                </a:lnTo>
                <a:lnTo>
                  <a:pt x="5165" y="959"/>
                </a:lnTo>
                <a:lnTo>
                  <a:pt x="5169" y="961"/>
                </a:lnTo>
                <a:lnTo>
                  <a:pt x="5171" y="961"/>
                </a:lnTo>
                <a:lnTo>
                  <a:pt x="5173" y="963"/>
                </a:lnTo>
                <a:lnTo>
                  <a:pt x="5176" y="965"/>
                </a:lnTo>
                <a:lnTo>
                  <a:pt x="5178" y="969"/>
                </a:lnTo>
                <a:lnTo>
                  <a:pt x="5180" y="969"/>
                </a:lnTo>
                <a:lnTo>
                  <a:pt x="5180" y="970"/>
                </a:lnTo>
                <a:lnTo>
                  <a:pt x="5182" y="972"/>
                </a:lnTo>
                <a:lnTo>
                  <a:pt x="5182" y="974"/>
                </a:lnTo>
                <a:lnTo>
                  <a:pt x="5184" y="980"/>
                </a:lnTo>
                <a:lnTo>
                  <a:pt x="5184" y="1011"/>
                </a:lnTo>
                <a:lnTo>
                  <a:pt x="5173" y="1011"/>
                </a:lnTo>
                <a:lnTo>
                  <a:pt x="5165" y="1011"/>
                </a:lnTo>
                <a:lnTo>
                  <a:pt x="5156" y="1013"/>
                </a:lnTo>
                <a:lnTo>
                  <a:pt x="5148" y="1015"/>
                </a:lnTo>
                <a:lnTo>
                  <a:pt x="5141" y="1017"/>
                </a:lnTo>
                <a:lnTo>
                  <a:pt x="5135" y="1019"/>
                </a:lnTo>
                <a:lnTo>
                  <a:pt x="5130" y="1021"/>
                </a:lnTo>
                <a:lnTo>
                  <a:pt x="5124" y="1024"/>
                </a:lnTo>
                <a:lnTo>
                  <a:pt x="5119" y="1028"/>
                </a:lnTo>
                <a:lnTo>
                  <a:pt x="5115" y="1030"/>
                </a:lnTo>
                <a:lnTo>
                  <a:pt x="5111" y="1034"/>
                </a:lnTo>
                <a:lnTo>
                  <a:pt x="5107" y="1039"/>
                </a:lnTo>
                <a:lnTo>
                  <a:pt x="5106" y="1043"/>
                </a:lnTo>
                <a:lnTo>
                  <a:pt x="5104" y="1048"/>
                </a:lnTo>
                <a:lnTo>
                  <a:pt x="5102" y="1054"/>
                </a:lnTo>
                <a:lnTo>
                  <a:pt x="5102" y="1060"/>
                </a:lnTo>
                <a:lnTo>
                  <a:pt x="5102" y="1063"/>
                </a:lnTo>
                <a:lnTo>
                  <a:pt x="5102" y="1065"/>
                </a:lnTo>
                <a:lnTo>
                  <a:pt x="5102" y="1069"/>
                </a:lnTo>
                <a:lnTo>
                  <a:pt x="5104" y="1073"/>
                </a:lnTo>
                <a:lnTo>
                  <a:pt x="5104" y="1074"/>
                </a:lnTo>
                <a:lnTo>
                  <a:pt x="5106" y="1076"/>
                </a:lnTo>
                <a:lnTo>
                  <a:pt x="5107" y="1080"/>
                </a:lnTo>
                <a:lnTo>
                  <a:pt x="5111" y="1082"/>
                </a:lnTo>
                <a:lnTo>
                  <a:pt x="5113" y="1084"/>
                </a:lnTo>
                <a:lnTo>
                  <a:pt x="5117" y="1084"/>
                </a:lnTo>
                <a:lnTo>
                  <a:pt x="5119" y="1086"/>
                </a:lnTo>
                <a:lnTo>
                  <a:pt x="5122" y="1087"/>
                </a:lnTo>
                <a:lnTo>
                  <a:pt x="5126" y="1087"/>
                </a:lnTo>
                <a:lnTo>
                  <a:pt x="5132" y="1089"/>
                </a:lnTo>
                <a:lnTo>
                  <a:pt x="5135" y="1089"/>
                </a:lnTo>
                <a:lnTo>
                  <a:pt x="5141" y="1089"/>
                </a:lnTo>
                <a:lnTo>
                  <a:pt x="5145" y="1089"/>
                </a:lnTo>
                <a:lnTo>
                  <a:pt x="5146" y="1089"/>
                </a:lnTo>
                <a:lnTo>
                  <a:pt x="5148" y="1087"/>
                </a:lnTo>
                <a:lnTo>
                  <a:pt x="5150" y="1087"/>
                </a:lnTo>
                <a:lnTo>
                  <a:pt x="5154" y="1087"/>
                </a:lnTo>
                <a:lnTo>
                  <a:pt x="5160" y="1086"/>
                </a:lnTo>
                <a:lnTo>
                  <a:pt x="5161" y="1086"/>
                </a:lnTo>
                <a:lnTo>
                  <a:pt x="5163" y="1086"/>
                </a:lnTo>
                <a:lnTo>
                  <a:pt x="5165" y="1084"/>
                </a:lnTo>
                <a:lnTo>
                  <a:pt x="5169" y="1082"/>
                </a:lnTo>
                <a:lnTo>
                  <a:pt x="5171" y="1082"/>
                </a:lnTo>
                <a:lnTo>
                  <a:pt x="5173" y="1080"/>
                </a:lnTo>
                <a:lnTo>
                  <a:pt x="5176" y="1078"/>
                </a:lnTo>
                <a:lnTo>
                  <a:pt x="5178" y="1076"/>
                </a:lnTo>
                <a:lnTo>
                  <a:pt x="5180" y="1076"/>
                </a:lnTo>
                <a:lnTo>
                  <a:pt x="5184" y="1073"/>
                </a:lnTo>
                <a:lnTo>
                  <a:pt x="5186" y="1076"/>
                </a:lnTo>
                <a:lnTo>
                  <a:pt x="5186" y="1078"/>
                </a:lnTo>
                <a:lnTo>
                  <a:pt x="5187" y="1080"/>
                </a:lnTo>
                <a:lnTo>
                  <a:pt x="5187" y="1082"/>
                </a:lnTo>
                <a:lnTo>
                  <a:pt x="5191" y="1084"/>
                </a:lnTo>
                <a:lnTo>
                  <a:pt x="5193" y="1086"/>
                </a:lnTo>
                <a:lnTo>
                  <a:pt x="5197" y="1087"/>
                </a:lnTo>
                <a:lnTo>
                  <a:pt x="5200" y="1089"/>
                </a:lnTo>
                <a:lnTo>
                  <a:pt x="5204" y="1089"/>
                </a:lnTo>
                <a:lnTo>
                  <a:pt x="5208" y="1089"/>
                </a:lnTo>
                <a:lnTo>
                  <a:pt x="5210" y="1087"/>
                </a:lnTo>
                <a:lnTo>
                  <a:pt x="5213" y="1087"/>
                </a:lnTo>
                <a:lnTo>
                  <a:pt x="5215" y="1087"/>
                </a:lnTo>
                <a:lnTo>
                  <a:pt x="5215" y="1086"/>
                </a:lnTo>
                <a:lnTo>
                  <a:pt x="5217" y="1086"/>
                </a:lnTo>
                <a:lnTo>
                  <a:pt x="5219" y="1086"/>
                </a:lnTo>
                <a:lnTo>
                  <a:pt x="5221" y="1086"/>
                </a:lnTo>
                <a:lnTo>
                  <a:pt x="5223" y="1084"/>
                </a:lnTo>
                <a:lnTo>
                  <a:pt x="5225" y="1082"/>
                </a:lnTo>
                <a:lnTo>
                  <a:pt x="5226" y="1080"/>
                </a:lnTo>
                <a:lnTo>
                  <a:pt x="5226" y="1078"/>
                </a:lnTo>
                <a:lnTo>
                  <a:pt x="5228" y="1076"/>
                </a:lnTo>
                <a:lnTo>
                  <a:pt x="5230" y="1074"/>
                </a:lnTo>
                <a:lnTo>
                  <a:pt x="5230" y="1073"/>
                </a:lnTo>
                <a:lnTo>
                  <a:pt x="5232" y="1071"/>
                </a:lnTo>
                <a:lnTo>
                  <a:pt x="5232" y="1067"/>
                </a:lnTo>
                <a:lnTo>
                  <a:pt x="5234" y="1065"/>
                </a:lnTo>
                <a:lnTo>
                  <a:pt x="5226" y="1065"/>
                </a:lnTo>
                <a:lnTo>
                  <a:pt x="5226" y="1067"/>
                </a:lnTo>
                <a:lnTo>
                  <a:pt x="5226" y="1069"/>
                </a:lnTo>
                <a:lnTo>
                  <a:pt x="5225" y="1071"/>
                </a:lnTo>
                <a:lnTo>
                  <a:pt x="5223" y="1073"/>
                </a:lnTo>
                <a:lnTo>
                  <a:pt x="5223" y="1074"/>
                </a:lnTo>
                <a:lnTo>
                  <a:pt x="5221" y="1076"/>
                </a:lnTo>
                <a:lnTo>
                  <a:pt x="5219" y="1078"/>
                </a:lnTo>
                <a:lnTo>
                  <a:pt x="5217" y="1078"/>
                </a:lnTo>
                <a:lnTo>
                  <a:pt x="5217" y="1080"/>
                </a:lnTo>
                <a:lnTo>
                  <a:pt x="5215" y="1080"/>
                </a:lnTo>
                <a:lnTo>
                  <a:pt x="5213" y="1080"/>
                </a:lnTo>
                <a:lnTo>
                  <a:pt x="5212" y="1080"/>
                </a:lnTo>
                <a:lnTo>
                  <a:pt x="5212" y="1078"/>
                </a:lnTo>
                <a:lnTo>
                  <a:pt x="5210" y="1076"/>
                </a:lnTo>
                <a:lnTo>
                  <a:pt x="5210" y="1074"/>
                </a:lnTo>
                <a:lnTo>
                  <a:pt x="5210" y="1073"/>
                </a:lnTo>
                <a:lnTo>
                  <a:pt x="5210" y="1069"/>
                </a:lnTo>
                <a:lnTo>
                  <a:pt x="5210" y="1065"/>
                </a:lnTo>
                <a:lnTo>
                  <a:pt x="5210" y="985"/>
                </a:lnTo>
                <a:lnTo>
                  <a:pt x="5210" y="980"/>
                </a:lnTo>
                <a:lnTo>
                  <a:pt x="5210" y="976"/>
                </a:lnTo>
                <a:lnTo>
                  <a:pt x="5208" y="972"/>
                </a:lnTo>
                <a:lnTo>
                  <a:pt x="5208" y="970"/>
                </a:lnTo>
                <a:lnTo>
                  <a:pt x="5206" y="967"/>
                </a:lnTo>
                <a:lnTo>
                  <a:pt x="5204" y="965"/>
                </a:lnTo>
                <a:lnTo>
                  <a:pt x="5202" y="961"/>
                </a:lnTo>
                <a:lnTo>
                  <a:pt x="5199" y="959"/>
                </a:lnTo>
                <a:lnTo>
                  <a:pt x="5197" y="957"/>
                </a:lnTo>
                <a:lnTo>
                  <a:pt x="5193" y="956"/>
                </a:lnTo>
                <a:lnTo>
                  <a:pt x="5189" y="956"/>
                </a:lnTo>
                <a:lnTo>
                  <a:pt x="5186" y="954"/>
                </a:lnTo>
                <a:lnTo>
                  <a:pt x="5180" y="952"/>
                </a:lnTo>
                <a:lnTo>
                  <a:pt x="5176" y="952"/>
                </a:lnTo>
                <a:lnTo>
                  <a:pt x="5171" y="952"/>
                </a:lnTo>
                <a:lnTo>
                  <a:pt x="5165" y="952"/>
                </a:lnTo>
                <a:lnTo>
                  <a:pt x="5160" y="952"/>
                </a:lnTo>
                <a:lnTo>
                  <a:pt x="5154" y="952"/>
                </a:lnTo>
                <a:lnTo>
                  <a:pt x="5148" y="954"/>
                </a:lnTo>
                <a:lnTo>
                  <a:pt x="5145" y="956"/>
                </a:lnTo>
                <a:lnTo>
                  <a:pt x="5139" y="956"/>
                </a:lnTo>
                <a:lnTo>
                  <a:pt x="5135" y="957"/>
                </a:lnTo>
                <a:lnTo>
                  <a:pt x="5132" y="959"/>
                </a:lnTo>
                <a:lnTo>
                  <a:pt x="5128" y="961"/>
                </a:lnTo>
                <a:lnTo>
                  <a:pt x="5126" y="963"/>
                </a:lnTo>
                <a:lnTo>
                  <a:pt x="5122" y="965"/>
                </a:lnTo>
                <a:lnTo>
                  <a:pt x="5120" y="969"/>
                </a:lnTo>
                <a:lnTo>
                  <a:pt x="5119" y="970"/>
                </a:lnTo>
                <a:lnTo>
                  <a:pt x="5117" y="974"/>
                </a:lnTo>
                <a:lnTo>
                  <a:pt x="5115" y="978"/>
                </a:lnTo>
                <a:lnTo>
                  <a:pt x="5113" y="982"/>
                </a:lnTo>
                <a:lnTo>
                  <a:pt x="5113" y="985"/>
                </a:lnTo>
                <a:close/>
                <a:moveTo>
                  <a:pt x="5184" y="1019"/>
                </a:moveTo>
                <a:lnTo>
                  <a:pt x="5184" y="1048"/>
                </a:lnTo>
                <a:lnTo>
                  <a:pt x="5182" y="1050"/>
                </a:lnTo>
                <a:lnTo>
                  <a:pt x="5182" y="1052"/>
                </a:lnTo>
                <a:lnTo>
                  <a:pt x="5182" y="1056"/>
                </a:lnTo>
                <a:lnTo>
                  <a:pt x="5182" y="1058"/>
                </a:lnTo>
                <a:lnTo>
                  <a:pt x="5182" y="1060"/>
                </a:lnTo>
                <a:lnTo>
                  <a:pt x="5182" y="1061"/>
                </a:lnTo>
                <a:lnTo>
                  <a:pt x="5180" y="1061"/>
                </a:lnTo>
                <a:lnTo>
                  <a:pt x="5180" y="1063"/>
                </a:lnTo>
                <a:lnTo>
                  <a:pt x="5180" y="1065"/>
                </a:lnTo>
                <a:lnTo>
                  <a:pt x="5178" y="1067"/>
                </a:lnTo>
                <a:lnTo>
                  <a:pt x="5176" y="1069"/>
                </a:lnTo>
                <a:lnTo>
                  <a:pt x="5174" y="1073"/>
                </a:lnTo>
                <a:lnTo>
                  <a:pt x="5173" y="1073"/>
                </a:lnTo>
                <a:lnTo>
                  <a:pt x="5171" y="1074"/>
                </a:lnTo>
                <a:lnTo>
                  <a:pt x="5169" y="1076"/>
                </a:lnTo>
                <a:lnTo>
                  <a:pt x="5167" y="1076"/>
                </a:lnTo>
                <a:lnTo>
                  <a:pt x="5165" y="1078"/>
                </a:lnTo>
                <a:lnTo>
                  <a:pt x="5161" y="1078"/>
                </a:lnTo>
                <a:lnTo>
                  <a:pt x="5160" y="1080"/>
                </a:lnTo>
                <a:lnTo>
                  <a:pt x="5156" y="1080"/>
                </a:lnTo>
                <a:lnTo>
                  <a:pt x="5154" y="1080"/>
                </a:lnTo>
                <a:lnTo>
                  <a:pt x="5152" y="1080"/>
                </a:lnTo>
                <a:lnTo>
                  <a:pt x="5148" y="1080"/>
                </a:lnTo>
                <a:lnTo>
                  <a:pt x="5146" y="1080"/>
                </a:lnTo>
                <a:lnTo>
                  <a:pt x="5143" y="1078"/>
                </a:lnTo>
                <a:lnTo>
                  <a:pt x="5141" y="1078"/>
                </a:lnTo>
                <a:lnTo>
                  <a:pt x="5137" y="1076"/>
                </a:lnTo>
                <a:lnTo>
                  <a:pt x="5135" y="1074"/>
                </a:lnTo>
                <a:lnTo>
                  <a:pt x="5133" y="1073"/>
                </a:lnTo>
                <a:lnTo>
                  <a:pt x="5132" y="1071"/>
                </a:lnTo>
                <a:lnTo>
                  <a:pt x="5130" y="1069"/>
                </a:lnTo>
                <a:lnTo>
                  <a:pt x="5128" y="1065"/>
                </a:lnTo>
                <a:lnTo>
                  <a:pt x="5128" y="1063"/>
                </a:lnTo>
                <a:lnTo>
                  <a:pt x="5128" y="1060"/>
                </a:lnTo>
                <a:lnTo>
                  <a:pt x="5126" y="1054"/>
                </a:lnTo>
                <a:lnTo>
                  <a:pt x="5128" y="1048"/>
                </a:lnTo>
                <a:lnTo>
                  <a:pt x="5128" y="1045"/>
                </a:lnTo>
                <a:lnTo>
                  <a:pt x="5128" y="1041"/>
                </a:lnTo>
                <a:lnTo>
                  <a:pt x="5130" y="1039"/>
                </a:lnTo>
                <a:lnTo>
                  <a:pt x="5132" y="1035"/>
                </a:lnTo>
                <a:lnTo>
                  <a:pt x="5135" y="1034"/>
                </a:lnTo>
                <a:lnTo>
                  <a:pt x="5137" y="1030"/>
                </a:lnTo>
                <a:lnTo>
                  <a:pt x="5141" y="1028"/>
                </a:lnTo>
                <a:lnTo>
                  <a:pt x="5145" y="1026"/>
                </a:lnTo>
                <a:lnTo>
                  <a:pt x="5148" y="1024"/>
                </a:lnTo>
                <a:lnTo>
                  <a:pt x="5152" y="1022"/>
                </a:lnTo>
                <a:lnTo>
                  <a:pt x="5158" y="1021"/>
                </a:lnTo>
                <a:lnTo>
                  <a:pt x="5163" y="1021"/>
                </a:lnTo>
                <a:lnTo>
                  <a:pt x="5169" y="1019"/>
                </a:lnTo>
                <a:lnTo>
                  <a:pt x="5176" y="1019"/>
                </a:lnTo>
                <a:lnTo>
                  <a:pt x="5184" y="1019"/>
                </a:lnTo>
                <a:close/>
                <a:moveTo>
                  <a:pt x="5067" y="952"/>
                </a:moveTo>
                <a:lnTo>
                  <a:pt x="5068" y="952"/>
                </a:lnTo>
                <a:lnTo>
                  <a:pt x="5070" y="952"/>
                </a:lnTo>
                <a:lnTo>
                  <a:pt x="5074" y="954"/>
                </a:lnTo>
                <a:lnTo>
                  <a:pt x="5076" y="954"/>
                </a:lnTo>
                <a:lnTo>
                  <a:pt x="5078" y="956"/>
                </a:lnTo>
                <a:lnTo>
                  <a:pt x="5081" y="957"/>
                </a:lnTo>
                <a:lnTo>
                  <a:pt x="5083" y="959"/>
                </a:lnTo>
                <a:lnTo>
                  <a:pt x="5083" y="961"/>
                </a:lnTo>
                <a:lnTo>
                  <a:pt x="5085" y="963"/>
                </a:lnTo>
                <a:lnTo>
                  <a:pt x="5085" y="965"/>
                </a:lnTo>
                <a:lnTo>
                  <a:pt x="5085" y="967"/>
                </a:lnTo>
                <a:lnTo>
                  <a:pt x="5087" y="972"/>
                </a:lnTo>
                <a:lnTo>
                  <a:pt x="5087" y="974"/>
                </a:lnTo>
                <a:lnTo>
                  <a:pt x="5085" y="976"/>
                </a:lnTo>
                <a:lnTo>
                  <a:pt x="5083" y="978"/>
                </a:lnTo>
                <a:lnTo>
                  <a:pt x="5081" y="980"/>
                </a:lnTo>
                <a:lnTo>
                  <a:pt x="5080" y="982"/>
                </a:lnTo>
                <a:lnTo>
                  <a:pt x="5078" y="982"/>
                </a:lnTo>
                <a:lnTo>
                  <a:pt x="5074" y="983"/>
                </a:lnTo>
                <a:lnTo>
                  <a:pt x="5072" y="983"/>
                </a:lnTo>
                <a:lnTo>
                  <a:pt x="5068" y="983"/>
                </a:lnTo>
                <a:lnTo>
                  <a:pt x="5067" y="982"/>
                </a:lnTo>
                <a:lnTo>
                  <a:pt x="5065" y="982"/>
                </a:lnTo>
                <a:lnTo>
                  <a:pt x="5063" y="980"/>
                </a:lnTo>
                <a:lnTo>
                  <a:pt x="5061" y="978"/>
                </a:lnTo>
                <a:lnTo>
                  <a:pt x="5061" y="976"/>
                </a:lnTo>
                <a:lnTo>
                  <a:pt x="5059" y="972"/>
                </a:lnTo>
                <a:lnTo>
                  <a:pt x="5059" y="970"/>
                </a:lnTo>
                <a:lnTo>
                  <a:pt x="5059" y="969"/>
                </a:lnTo>
                <a:lnTo>
                  <a:pt x="5059" y="967"/>
                </a:lnTo>
                <a:lnTo>
                  <a:pt x="5059" y="965"/>
                </a:lnTo>
                <a:lnTo>
                  <a:pt x="5061" y="963"/>
                </a:lnTo>
                <a:lnTo>
                  <a:pt x="5059" y="961"/>
                </a:lnTo>
                <a:lnTo>
                  <a:pt x="5057" y="961"/>
                </a:lnTo>
                <a:lnTo>
                  <a:pt x="5055" y="961"/>
                </a:lnTo>
                <a:lnTo>
                  <a:pt x="5050" y="965"/>
                </a:lnTo>
                <a:lnTo>
                  <a:pt x="5048" y="967"/>
                </a:lnTo>
                <a:lnTo>
                  <a:pt x="5046" y="969"/>
                </a:lnTo>
                <a:lnTo>
                  <a:pt x="5040" y="974"/>
                </a:lnTo>
                <a:lnTo>
                  <a:pt x="5040" y="978"/>
                </a:lnTo>
                <a:lnTo>
                  <a:pt x="5039" y="982"/>
                </a:lnTo>
                <a:lnTo>
                  <a:pt x="5037" y="983"/>
                </a:lnTo>
                <a:lnTo>
                  <a:pt x="5035" y="989"/>
                </a:lnTo>
                <a:lnTo>
                  <a:pt x="5033" y="993"/>
                </a:lnTo>
                <a:lnTo>
                  <a:pt x="5031" y="996"/>
                </a:lnTo>
                <a:lnTo>
                  <a:pt x="5031" y="1002"/>
                </a:lnTo>
                <a:lnTo>
                  <a:pt x="5029" y="1006"/>
                </a:lnTo>
                <a:lnTo>
                  <a:pt x="5029" y="1011"/>
                </a:lnTo>
                <a:lnTo>
                  <a:pt x="5029" y="1017"/>
                </a:lnTo>
                <a:lnTo>
                  <a:pt x="5029" y="1080"/>
                </a:lnTo>
                <a:lnTo>
                  <a:pt x="5055" y="1080"/>
                </a:lnTo>
                <a:lnTo>
                  <a:pt x="5055" y="1087"/>
                </a:lnTo>
                <a:lnTo>
                  <a:pt x="4983" y="1087"/>
                </a:lnTo>
                <a:lnTo>
                  <a:pt x="4983" y="1080"/>
                </a:lnTo>
                <a:lnTo>
                  <a:pt x="5005" y="1080"/>
                </a:lnTo>
                <a:lnTo>
                  <a:pt x="5005" y="963"/>
                </a:lnTo>
                <a:lnTo>
                  <a:pt x="4983" y="963"/>
                </a:lnTo>
                <a:lnTo>
                  <a:pt x="4983" y="956"/>
                </a:lnTo>
                <a:lnTo>
                  <a:pt x="4992" y="956"/>
                </a:lnTo>
                <a:lnTo>
                  <a:pt x="5001" y="956"/>
                </a:lnTo>
                <a:lnTo>
                  <a:pt x="5011" y="956"/>
                </a:lnTo>
                <a:lnTo>
                  <a:pt x="5020" y="954"/>
                </a:lnTo>
                <a:lnTo>
                  <a:pt x="5029" y="952"/>
                </a:lnTo>
                <a:lnTo>
                  <a:pt x="5029" y="983"/>
                </a:lnTo>
                <a:lnTo>
                  <a:pt x="5033" y="976"/>
                </a:lnTo>
                <a:lnTo>
                  <a:pt x="5037" y="970"/>
                </a:lnTo>
                <a:lnTo>
                  <a:pt x="5040" y="965"/>
                </a:lnTo>
                <a:lnTo>
                  <a:pt x="5044" y="961"/>
                </a:lnTo>
                <a:lnTo>
                  <a:pt x="5050" y="957"/>
                </a:lnTo>
                <a:lnTo>
                  <a:pt x="5055" y="956"/>
                </a:lnTo>
                <a:lnTo>
                  <a:pt x="5061" y="952"/>
                </a:lnTo>
                <a:lnTo>
                  <a:pt x="5063" y="952"/>
                </a:lnTo>
                <a:lnTo>
                  <a:pt x="5067" y="952"/>
                </a:lnTo>
                <a:close/>
                <a:moveTo>
                  <a:pt x="4841" y="872"/>
                </a:moveTo>
                <a:lnTo>
                  <a:pt x="4836" y="874"/>
                </a:lnTo>
                <a:lnTo>
                  <a:pt x="4830" y="874"/>
                </a:lnTo>
                <a:lnTo>
                  <a:pt x="4827" y="876"/>
                </a:lnTo>
                <a:lnTo>
                  <a:pt x="4823" y="877"/>
                </a:lnTo>
                <a:lnTo>
                  <a:pt x="4819" y="879"/>
                </a:lnTo>
                <a:lnTo>
                  <a:pt x="4815" y="881"/>
                </a:lnTo>
                <a:lnTo>
                  <a:pt x="4814" y="885"/>
                </a:lnTo>
                <a:lnTo>
                  <a:pt x="4812" y="889"/>
                </a:lnTo>
                <a:lnTo>
                  <a:pt x="4810" y="890"/>
                </a:lnTo>
                <a:lnTo>
                  <a:pt x="4810" y="894"/>
                </a:lnTo>
                <a:lnTo>
                  <a:pt x="4808" y="898"/>
                </a:lnTo>
                <a:lnTo>
                  <a:pt x="4806" y="902"/>
                </a:lnTo>
                <a:lnTo>
                  <a:pt x="4806" y="905"/>
                </a:lnTo>
                <a:lnTo>
                  <a:pt x="4804" y="911"/>
                </a:lnTo>
                <a:lnTo>
                  <a:pt x="4802" y="916"/>
                </a:lnTo>
                <a:lnTo>
                  <a:pt x="4802" y="922"/>
                </a:lnTo>
                <a:lnTo>
                  <a:pt x="4801" y="924"/>
                </a:lnTo>
                <a:lnTo>
                  <a:pt x="4801" y="926"/>
                </a:lnTo>
                <a:lnTo>
                  <a:pt x="4801" y="928"/>
                </a:lnTo>
                <a:lnTo>
                  <a:pt x="4801" y="929"/>
                </a:lnTo>
                <a:lnTo>
                  <a:pt x="4793" y="929"/>
                </a:lnTo>
                <a:lnTo>
                  <a:pt x="4795" y="864"/>
                </a:lnTo>
                <a:lnTo>
                  <a:pt x="4962" y="864"/>
                </a:lnTo>
                <a:lnTo>
                  <a:pt x="4966" y="929"/>
                </a:lnTo>
                <a:lnTo>
                  <a:pt x="4957" y="929"/>
                </a:lnTo>
                <a:lnTo>
                  <a:pt x="4955" y="922"/>
                </a:lnTo>
                <a:lnTo>
                  <a:pt x="4955" y="916"/>
                </a:lnTo>
                <a:lnTo>
                  <a:pt x="4953" y="909"/>
                </a:lnTo>
                <a:lnTo>
                  <a:pt x="4951" y="903"/>
                </a:lnTo>
                <a:lnTo>
                  <a:pt x="4949" y="898"/>
                </a:lnTo>
                <a:lnTo>
                  <a:pt x="4946" y="894"/>
                </a:lnTo>
                <a:lnTo>
                  <a:pt x="4944" y="889"/>
                </a:lnTo>
                <a:lnTo>
                  <a:pt x="4940" y="885"/>
                </a:lnTo>
                <a:lnTo>
                  <a:pt x="4936" y="881"/>
                </a:lnTo>
                <a:lnTo>
                  <a:pt x="4933" y="879"/>
                </a:lnTo>
                <a:lnTo>
                  <a:pt x="4931" y="877"/>
                </a:lnTo>
                <a:lnTo>
                  <a:pt x="4927" y="876"/>
                </a:lnTo>
                <a:lnTo>
                  <a:pt x="4923" y="874"/>
                </a:lnTo>
                <a:lnTo>
                  <a:pt x="4918" y="874"/>
                </a:lnTo>
                <a:lnTo>
                  <a:pt x="4914" y="872"/>
                </a:lnTo>
                <a:lnTo>
                  <a:pt x="4910" y="872"/>
                </a:lnTo>
                <a:lnTo>
                  <a:pt x="4894" y="872"/>
                </a:lnTo>
                <a:lnTo>
                  <a:pt x="4894" y="1080"/>
                </a:lnTo>
                <a:lnTo>
                  <a:pt x="4921" y="1080"/>
                </a:lnTo>
                <a:lnTo>
                  <a:pt x="4921" y="1087"/>
                </a:lnTo>
                <a:lnTo>
                  <a:pt x="4836" y="1087"/>
                </a:lnTo>
                <a:lnTo>
                  <a:pt x="4836" y="1080"/>
                </a:lnTo>
                <a:lnTo>
                  <a:pt x="4862" y="1080"/>
                </a:lnTo>
                <a:lnTo>
                  <a:pt x="4862" y="872"/>
                </a:lnTo>
                <a:lnTo>
                  <a:pt x="4841" y="872"/>
                </a:lnTo>
                <a:close/>
                <a:moveTo>
                  <a:pt x="4603" y="868"/>
                </a:moveTo>
                <a:lnTo>
                  <a:pt x="4603" y="866"/>
                </a:lnTo>
                <a:lnTo>
                  <a:pt x="4602" y="866"/>
                </a:lnTo>
                <a:lnTo>
                  <a:pt x="4600" y="866"/>
                </a:lnTo>
                <a:lnTo>
                  <a:pt x="4598" y="866"/>
                </a:lnTo>
                <a:lnTo>
                  <a:pt x="4596" y="866"/>
                </a:lnTo>
                <a:lnTo>
                  <a:pt x="4592" y="866"/>
                </a:lnTo>
                <a:lnTo>
                  <a:pt x="4590" y="866"/>
                </a:lnTo>
                <a:lnTo>
                  <a:pt x="4587" y="868"/>
                </a:lnTo>
                <a:lnTo>
                  <a:pt x="4585" y="870"/>
                </a:lnTo>
                <a:lnTo>
                  <a:pt x="4583" y="872"/>
                </a:lnTo>
                <a:lnTo>
                  <a:pt x="4581" y="874"/>
                </a:lnTo>
                <a:lnTo>
                  <a:pt x="4579" y="877"/>
                </a:lnTo>
                <a:lnTo>
                  <a:pt x="4577" y="879"/>
                </a:lnTo>
                <a:lnTo>
                  <a:pt x="4576" y="883"/>
                </a:lnTo>
                <a:lnTo>
                  <a:pt x="4574" y="887"/>
                </a:lnTo>
                <a:lnTo>
                  <a:pt x="4574" y="890"/>
                </a:lnTo>
                <a:lnTo>
                  <a:pt x="4572" y="896"/>
                </a:lnTo>
                <a:lnTo>
                  <a:pt x="4572" y="902"/>
                </a:lnTo>
                <a:lnTo>
                  <a:pt x="4572" y="905"/>
                </a:lnTo>
                <a:lnTo>
                  <a:pt x="4572" y="918"/>
                </a:lnTo>
                <a:lnTo>
                  <a:pt x="4572" y="956"/>
                </a:lnTo>
                <a:lnTo>
                  <a:pt x="4598" y="956"/>
                </a:lnTo>
                <a:lnTo>
                  <a:pt x="4598" y="963"/>
                </a:lnTo>
                <a:lnTo>
                  <a:pt x="4572" y="963"/>
                </a:lnTo>
                <a:lnTo>
                  <a:pt x="4572" y="1080"/>
                </a:lnTo>
                <a:lnTo>
                  <a:pt x="4598" y="1080"/>
                </a:lnTo>
                <a:lnTo>
                  <a:pt x="4598" y="1087"/>
                </a:lnTo>
                <a:lnTo>
                  <a:pt x="4520" y="1087"/>
                </a:lnTo>
                <a:lnTo>
                  <a:pt x="4520" y="1080"/>
                </a:lnTo>
                <a:lnTo>
                  <a:pt x="4546" y="1080"/>
                </a:lnTo>
                <a:lnTo>
                  <a:pt x="4546" y="963"/>
                </a:lnTo>
                <a:lnTo>
                  <a:pt x="4520" y="963"/>
                </a:lnTo>
                <a:lnTo>
                  <a:pt x="4520" y="956"/>
                </a:lnTo>
                <a:lnTo>
                  <a:pt x="4546" y="956"/>
                </a:lnTo>
                <a:lnTo>
                  <a:pt x="4546" y="939"/>
                </a:lnTo>
                <a:lnTo>
                  <a:pt x="4546" y="929"/>
                </a:lnTo>
                <a:lnTo>
                  <a:pt x="4546" y="920"/>
                </a:lnTo>
                <a:lnTo>
                  <a:pt x="4548" y="913"/>
                </a:lnTo>
                <a:lnTo>
                  <a:pt x="4549" y="905"/>
                </a:lnTo>
                <a:lnTo>
                  <a:pt x="4551" y="898"/>
                </a:lnTo>
                <a:lnTo>
                  <a:pt x="4553" y="890"/>
                </a:lnTo>
                <a:lnTo>
                  <a:pt x="4557" y="885"/>
                </a:lnTo>
                <a:lnTo>
                  <a:pt x="4561" y="879"/>
                </a:lnTo>
                <a:lnTo>
                  <a:pt x="4564" y="874"/>
                </a:lnTo>
                <a:lnTo>
                  <a:pt x="4568" y="870"/>
                </a:lnTo>
                <a:lnTo>
                  <a:pt x="4572" y="866"/>
                </a:lnTo>
                <a:lnTo>
                  <a:pt x="4577" y="863"/>
                </a:lnTo>
                <a:lnTo>
                  <a:pt x="4581" y="861"/>
                </a:lnTo>
                <a:lnTo>
                  <a:pt x="4587" y="859"/>
                </a:lnTo>
                <a:lnTo>
                  <a:pt x="4592" y="859"/>
                </a:lnTo>
                <a:lnTo>
                  <a:pt x="4600" y="859"/>
                </a:lnTo>
                <a:lnTo>
                  <a:pt x="4602" y="859"/>
                </a:lnTo>
                <a:lnTo>
                  <a:pt x="4605" y="859"/>
                </a:lnTo>
                <a:lnTo>
                  <a:pt x="4607" y="859"/>
                </a:lnTo>
                <a:lnTo>
                  <a:pt x="4611" y="861"/>
                </a:lnTo>
                <a:lnTo>
                  <a:pt x="4615" y="863"/>
                </a:lnTo>
                <a:lnTo>
                  <a:pt x="4616" y="863"/>
                </a:lnTo>
                <a:lnTo>
                  <a:pt x="4618" y="864"/>
                </a:lnTo>
                <a:lnTo>
                  <a:pt x="4620" y="866"/>
                </a:lnTo>
                <a:lnTo>
                  <a:pt x="4622" y="866"/>
                </a:lnTo>
                <a:lnTo>
                  <a:pt x="4624" y="868"/>
                </a:lnTo>
                <a:lnTo>
                  <a:pt x="4624" y="870"/>
                </a:lnTo>
                <a:lnTo>
                  <a:pt x="4626" y="876"/>
                </a:lnTo>
                <a:lnTo>
                  <a:pt x="4626" y="877"/>
                </a:lnTo>
                <a:lnTo>
                  <a:pt x="4628" y="881"/>
                </a:lnTo>
                <a:lnTo>
                  <a:pt x="4626" y="881"/>
                </a:lnTo>
                <a:lnTo>
                  <a:pt x="4626" y="883"/>
                </a:lnTo>
                <a:lnTo>
                  <a:pt x="4626" y="885"/>
                </a:lnTo>
                <a:lnTo>
                  <a:pt x="4624" y="887"/>
                </a:lnTo>
                <a:lnTo>
                  <a:pt x="4624" y="889"/>
                </a:lnTo>
                <a:lnTo>
                  <a:pt x="4622" y="889"/>
                </a:lnTo>
                <a:lnTo>
                  <a:pt x="4620" y="890"/>
                </a:lnTo>
                <a:lnTo>
                  <a:pt x="4618" y="890"/>
                </a:lnTo>
                <a:lnTo>
                  <a:pt x="4616" y="890"/>
                </a:lnTo>
                <a:lnTo>
                  <a:pt x="4615" y="890"/>
                </a:lnTo>
                <a:lnTo>
                  <a:pt x="4613" y="890"/>
                </a:lnTo>
                <a:lnTo>
                  <a:pt x="4609" y="890"/>
                </a:lnTo>
                <a:lnTo>
                  <a:pt x="4607" y="889"/>
                </a:lnTo>
                <a:lnTo>
                  <a:pt x="4605" y="887"/>
                </a:lnTo>
                <a:lnTo>
                  <a:pt x="4603" y="885"/>
                </a:lnTo>
                <a:lnTo>
                  <a:pt x="4602" y="883"/>
                </a:lnTo>
                <a:lnTo>
                  <a:pt x="4602" y="879"/>
                </a:lnTo>
                <a:lnTo>
                  <a:pt x="4602" y="876"/>
                </a:lnTo>
                <a:lnTo>
                  <a:pt x="4602" y="874"/>
                </a:lnTo>
                <a:lnTo>
                  <a:pt x="4603" y="872"/>
                </a:lnTo>
                <a:lnTo>
                  <a:pt x="4603" y="870"/>
                </a:lnTo>
                <a:lnTo>
                  <a:pt x="4603" y="868"/>
                </a:lnTo>
                <a:close/>
                <a:moveTo>
                  <a:pt x="4440" y="952"/>
                </a:moveTo>
                <a:lnTo>
                  <a:pt x="4434" y="952"/>
                </a:lnTo>
                <a:lnTo>
                  <a:pt x="4429" y="954"/>
                </a:lnTo>
                <a:lnTo>
                  <a:pt x="4421" y="956"/>
                </a:lnTo>
                <a:lnTo>
                  <a:pt x="4416" y="957"/>
                </a:lnTo>
                <a:lnTo>
                  <a:pt x="4410" y="961"/>
                </a:lnTo>
                <a:lnTo>
                  <a:pt x="4404" y="965"/>
                </a:lnTo>
                <a:lnTo>
                  <a:pt x="4401" y="969"/>
                </a:lnTo>
                <a:lnTo>
                  <a:pt x="4395" y="974"/>
                </a:lnTo>
                <a:lnTo>
                  <a:pt x="4391" y="978"/>
                </a:lnTo>
                <a:lnTo>
                  <a:pt x="4388" y="983"/>
                </a:lnTo>
                <a:lnTo>
                  <a:pt x="4384" y="989"/>
                </a:lnTo>
                <a:lnTo>
                  <a:pt x="4382" y="995"/>
                </a:lnTo>
                <a:lnTo>
                  <a:pt x="4380" y="1002"/>
                </a:lnTo>
                <a:lnTo>
                  <a:pt x="4378" y="1008"/>
                </a:lnTo>
                <a:lnTo>
                  <a:pt x="4378" y="1015"/>
                </a:lnTo>
                <a:lnTo>
                  <a:pt x="4378" y="1022"/>
                </a:lnTo>
                <a:lnTo>
                  <a:pt x="4378" y="1028"/>
                </a:lnTo>
                <a:lnTo>
                  <a:pt x="4378" y="1034"/>
                </a:lnTo>
                <a:lnTo>
                  <a:pt x="4378" y="1039"/>
                </a:lnTo>
                <a:lnTo>
                  <a:pt x="4380" y="1045"/>
                </a:lnTo>
                <a:lnTo>
                  <a:pt x="4382" y="1050"/>
                </a:lnTo>
                <a:lnTo>
                  <a:pt x="4384" y="1056"/>
                </a:lnTo>
                <a:lnTo>
                  <a:pt x="4388" y="1060"/>
                </a:lnTo>
                <a:lnTo>
                  <a:pt x="4390" y="1065"/>
                </a:lnTo>
                <a:lnTo>
                  <a:pt x="4395" y="1071"/>
                </a:lnTo>
                <a:lnTo>
                  <a:pt x="4397" y="1073"/>
                </a:lnTo>
                <a:lnTo>
                  <a:pt x="4399" y="1074"/>
                </a:lnTo>
                <a:lnTo>
                  <a:pt x="4406" y="1078"/>
                </a:lnTo>
                <a:lnTo>
                  <a:pt x="4412" y="1082"/>
                </a:lnTo>
                <a:lnTo>
                  <a:pt x="4417" y="1086"/>
                </a:lnTo>
                <a:lnTo>
                  <a:pt x="4425" y="1087"/>
                </a:lnTo>
                <a:lnTo>
                  <a:pt x="4432" y="1087"/>
                </a:lnTo>
                <a:lnTo>
                  <a:pt x="4440" y="1089"/>
                </a:lnTo>
                <a:lnTo>
                  <a:pt x="4443" y="1089"/>
                </a:lnTo>
                <a:lnTo>
                  <a:pt x="4447" y="1087"/>
                </a:lnTo>
                <a:lnTo>
                  <a:pt x="4449" y="1087"/>
                </a:lnTo>
                <a:lnTo>
                  <a:pt x="4451" y="1087"/>
                </a:lnTo>
                <a:lnTo>
                  <a:pt x="4455" y="1087"/>
                </a:lnTo>
                <a:lnTo>
                  <a:pt x="4458" y="1086"/>
                </a:lnTo>
                <a:lnTo>
                  <a:pt x="4460" y="1086"/>
                </a:lnTo>
                <a:lnTo>
                  <a:pt x="4462" y="1086"/>
                </a:lnTo>
                <a:lnTo>
                  <a:pt x="4466" y="1084"/>
                </a:lnTo>
                <a:lnTo>
                  <a:pt x="4469" y="1082"/>
                </a:lnTo>
                <a:lnTo>
                  <a:pt x="4471" y="1080"/>
                </a:lnTo>
                <a:lnTo>
                  <a:pt x="4475" y="1078"/>
                </a:lnTo>
                <a:lnTo>
                  <a:pt x="4477" y="1076"/>
                </a:lnTo>
                <a:lnTo>
                  <a:pt x="4481" y="1074"/>
                </a:lnTo>
                <a:lnTo>
                  <a:pt x="4483" y="1073"/>
                </a:lnTo>
                <a:lnTo>
                  <a:pt x="4484" y="1071"/>
                </a:lnTo>
                <a:lnTo>
                  <a:pt x="4486" y="1071"/>
                </a:lnTo>
                <a:lnTo>
                  <a:pt x="4488" y="1067"/>
                </a:lnTo>
                <a:lnTo>
                  <a:pt x="4490" y="1065"/>
                </a:lnTo>
                <a:lnTo>
                  <a:pt x="4494" y="1060"/>
                </a:lnTo>
                <a:lnTo>
                  <a:pt x="4496" y="1056"/>
                </a:lnTo>
                <a:lnTo>
                  <a:pt x="4496" y="1052"/>
                </a:lnTo>
                <a:lnTo>
                  <a:pt x="4497" y="1050"/>
                </a:lnTo>
                <a:lnTo>
                  <a:pt x="4497" y="1047"/>
                </a:lnTo>
                <a:lnTo>
                  <a:pt x="4499" y="1045"/>
                </a:lnTo>
                <a:lnTo>
                  <a:pt x="4501" y="1039"/>
                </a:lnTo>
                <a:lnTo>
                  <a:pt x="4501" y="1034"/>
                </a:lnTo>
                <a:lnTo>
                  <a:pt x="4503" y="1028"/>
                </a:lnTo>
                <a:lnTo>
                  <a:pt x="4503" y="1024"/>
                </a:lnTo>
                <a:lnTo>
                  <a:pt x="4503" y="1022"/>
                </a:lnTo>
                <a:lnTo>
                  <a:pt x="4503" y="1015"/>
                </a:lnTo>
                <a:lnTo>
                  <a:pt x="4501" y="1008"/>
                </a:lnTo>
                <a:lnTo>
                  <a:pt x="4499" y="1002"/>
                </a:lnTo>
                <a:lnTo>
                  <a:pt x="4497" y="995"/>
                </a:lnTo>
                <a:lnTo>
                  <a:pt x="4494" y="989"/>
                </a:lnTo>
                <a:lnTo>
                  <a:pt x="4490" y="982"/>
                </a:lnTo>
                <a:lnTo>
                  <a:pt x="4486" y="976"/>
                </a:lnTo>
                <a:lnTo>
                  <a:pt x="4481" y="970"/>
                </a:lnTo>
                <a:lnTo>
                  <a:pt x="4479" y="969"/>
                </a:lnTo>
                <a:lnTo>
                  <a:pt x="4477" y="967"/>
                </a:lnTo>
                <a:lnTo>
                  <a:pt x="4473" y="963"/>
                </a:lnTo>
                <a:lnTo>
                  <a:pt x="4468" y="959"/>
                </a:lnTo>
                <a:lnTo>
                  <a:pt x="4462" y="957"/>
                </a:lnTo>
                <a:lnTo>
                  <a:pt x="4458" y="956"/>
                </a:lnTo>
                <a:lnTo>
                  <a:pt x="4453" y="954"/>
                </a:lnTo>
                <a:lnTo>
                  <a:pt x="4447" y="952"/>
                </a:lnTo>
                <a:lnTo>
                  <a:pt x="4443" y="952"/>
                </a:lnTo>
                <a:lnTo>
                  <a:pt x="4440" y="952"/>
                </a:lnTo>
                <a:close/>
                <a:moveTo>
                  <a:pt x="4408" y="1022"/>
                </a:moveTo>
                <a:lnTo>
                  <a:pt x="4406" y="1015"/>
                </a:lnTo>
                <a:lnTo>
                  <a:pt x="4406" y="1008"/>
                </a:lnTo>
                <a:lnTo>
                  <a:pt x="4408" y="1000"/>
                </a:lnTo>
                <a:lnTo>
                  <a:pt x="4408" y="995"/>
                </a:lnTo>
                <a:lnTo>
                  <a:pt x="4408" y="989"/>
                </a:lnTo>
                <a:lnTo>
                  <a:pt x="4410" y="983"/>
                </a:lnTo>
                <a:lnTo>
                  <a:pt x="4412" y="978"/>
                </a:lnTo>
                <a:lnTo>
                  <a:pt x="4414" y="974"/>
                </a:lnTo>
                <a:lnTo>
                  <a:pt x="4416" y="970"/>
                </a:lnTo>
                <a:lnTo>
                  <a:pt x="4419" y="969"/>
                </a:lnTo>
                <a:lnTo>
                  <a:pt x="4421" y="965"/>
                </a:lnTo>
                <a:lnTo>
                  <a:pt x="4425" y="963"/>
                </a:lnTo>
                <a:lnTo>
                  <a:pt x="4429" y="961"/>
                </a:lnTo>
                <a:lnTo>
                  <a:pt x="4432" y="961"/>
                </a:lnTo>
                <a:lnTo>
                  <a:pt x="4436" y="959"/>
                </a:lnTo>
                <a:lnTo>
                  <a:pt x="4440" y="959"/>
                </a:lnTo>
                <a:lnTo>
                  <a:pt x="4445" y="959"/>
                </a:lnTo>
                <a:lnTo>
                  <a:pt x="4449" y="961"/>
                </a:lnTo>
                <a:lnTo>
                  <a:pt x="4453" y="961"/>
                </a:lnTo>
                <a:lnTo>
                  <a:pt x="4455" y="961"/>
                </a:lnTo>
                <a:lnTo>
                  <a:pt x="4456" y="963"/>
                </a:lnTo>
                <a:lnTo>
                  <a:pt x="4458" y="965"/>
                </a:lnTo>
                <a:lnTo>
                  <a:pt x="4462" y="969"/>
                </a:lnTo>
                <a:lnTo>
                  <a:pt x="4464" y="970"/>
                </a:lnTo>
                <a:lnTo>
                  <a:pt x="4466" y="972"/>
                </a:lnTo>
                <a:lnTo>
                  <a:pt x="4468" y="974"/>
                </a:lnTo>
                <a:lnTo>
                  <a:pt x="4469" y="978"/>
                </a:lnTo>
                <a:lnTo>
                  <a:pt x="4469" y="983"/>
                </a:lnTo>
                <a:lnTo>
                  <a:pt x="4471" y="989"/>
                </a:lnTo>
                <a:lnTo>
                  <a:pt x="4471" y="991"/>
                </a:lnTo>
                <a:lnTo>
                  <a:pt x="4473" y="995"/>
                </a:lnTo>
                <a:lnTo>
                  <a:pt x="4473" y="1000"/>
                </a:lnTo>
                <a:lnTo>
                  <a:pt x="4473" y="1008"/>
                </a:lnTo>
                <a:lnTo>
                  <a:pt x="4473" y="1015"/>
                </a:lnTo>
                <a:lnTo>
                  <a:pt x="4473" y="1022"/>
                </a:lnTo>
                <a:lnTo>
                  <a:pt x="4473" y="1030"/>
                </a:lnTo>
                <a:lnTo>
                  <a:pt x="4473" y="1032"/>
                </a:lnTo>
                <a:lnTo>
                  <a:pt x="4473" y="1034"/>
                </a:lnTo>
                <a:lnTo>
                  <a:pt x="4473" y="1037"/>
                </a:lnTo>
                <a:lnTo>
                  <a:pt x="4473" y="1045"/>
                </a:lnTo>
                <a:lnTo>
                  <a:pt x="4473" y="1047"/>
                </a:lnTo>
                <a:lnTo>
                  <a:pt x="4473" y="1050"/>
                </a:lnTo>
                <a:lnTo>
                  <a:pt x="4471" y="1052"/>
                </a:lnTo>
                <a:lnTo>
                  <a:pt x="4471" y="1054"/>
                </a:lnTo>
                <a:lnTo>
                  <a:pt x="4471" y="1056"/>
                </a:lnTo>
                <a:lnTo>
                  <a:pt x="4469" y="1061"/>
                </a:lnTo>
                <a:lnTo>
                  <a:pt x="4469" y="1065"/>
                </a:lnTo>
                <a:lnTo>
                  <a:pt x="4468" y="1069"/>
                </a:lnTo>
                <a:lnTo>
                  <a:pt x="4468" y="1071"/>
                </a:lnTo>
                <a:lnTo>
                  <a:pt x="4466" y="1073"/>
                </a:lnTo>
                <a:lnTo>
                  <a:pt x="4464" y="1074"/>
                </a:lnTo>
                <a:lnTo>
                  <a:pt x="4462" y="1076"/>
                </a:lnTo>
                <a:lnTo>
                  <a:pt x="4458" y="1080"/>
                </a:lnTo>
                <a:lnTo>
                  <a:pt x="4456" y="1082"/>
                </a:lnTo>
                <a:lnTo>
                  <a:pt x="4455" y="1082"/>
                </a:lnTo>
                <a:lnTo>
                  <a:pt x="4453" y="1084"/>
                </a:lnTo>
                <a:lnTo>
                  <a:pt x="4451" y="1084"/>
                </a:lnTo>
                <a:lnTo>
                  <a:pt x="4449" y="1084"/>
                </a:lnTo>
                <a:lnTo>
                  <a:pt x="4447" y="1084"/>
                </a:lnTo>
                <a:lnTo>
                  <a:pt x="4445" y="1084"/>
                </a:lnTo>
                <a:lnTo>
                  <a:pt x="4440" y="1086"/>
                </a:lnTo>
                <a:lnTo>
                  <a:pt x="4436" y="1084"/>
                </a:lnTo>
                <a:lnTo>
                  <a:pt x="4432" y="1084"/>
                </a:lnTo>
                <a:lnTo>
                  <a:pt x="4429" y="1084"/>
                </a:lnTo>
                <a:lnTo>
                  <a:pt x="4425" y="1082"/>
                </a:lnTo>
                <a:lnTo>
                  <a:pt x="4421" y="1080"/>
                </a:lnTo>
                <a:lnTo>
                  <a:pt x="4419" y="1076"/>
                </a:lnTo>
                <a:lnTo>
                  <a:pt x="4416" y="1074"/>
                </a:lnTo>
                <a:lnTo>
                  <a:pt x="4414" y="1071"/>
                </a:lnTo>
                <a:lnTo>
                  <a:pt x="4412" y="1065"/>
                </a:lnTo>
                <a:lnTo>
                  <a:pt x="4410" y="1061"/>
                </a:lnTo>
                <a:lnTo>
                  <a:pt x="4408" y="1056"/>
                </a:lnTo>
                <a:lnTo>
                  <a:pt x="4408" y="1050"/>
                </a:lnTo>
                <a:lnTo>
                  <a:pt x="4408" y="1045"/>
                </a:lnTo>
                <a:lnTo>
                  <a:pt x="4406" y="1037"/>
                </a:lnTo>
                <a:lnTo>
                  <a:pt x="4406" y="1030"/>
                </a:lnTo>
                <a:lnTo>
                  <a:pt x="4408" y="1022"/>
                </a:lnTo>
                <a:close/>
                <a:moveTo>
                  <a:pt x="4084" y="1024"/>
                </a:moveTo>
                <a:lnTo>
                  <a:pt x="4084" y="1011"/>
                </a:lnTo>
                <a:lnTo>
                  <a:pt x="4177" y="1011"/>
                </a:lnTo>
                <a:lnTo>
                  <a:pt x="4176" y="1006"/>
                </a:lnTo>
                <a:lnTo>
                  <a:pt x="4176" y="998"/>
                </a:lnTo>
                <a:lnTo>
                  <a:pt x="4174" y="993"/>
                </a:lnTo>
                <a:lnTo>
                  <a:pt x="4172" y="987"/>
                </a:lnTo>
                <a:lnTo>
                  <a:pt x="4170" y="982"/>
                </a:lnTo>
                <a:lnTo>
                  <a:pt x="4166" y="978"/>
                </a:lnTo>
                <a:lnTo>
                  <a:pt x="4163" y="972"/>
                </a:lnTo>
                <a:lnTo>
                  <a:pt x="4161" y="969"/>
                </a:lnTo>
                <a:lnTo>
                  <a:pt x="4155" y="965"/>
                </a:lnTo>
                <a:lnTo>
                  <a:pt x="4151" y="963"/>
                </a:lnTo>
                <a:lnTo>
                  <a:pt x="4148" y="959"/>
                </a:lnTo>
                <a:lnTo>
                  <a:pt x="4142" y="957"/>
                </a:lnTo>
                <a:lnTo>
                  <a:pt x="4137" y="956"/>
                </a:lnTo>
                <a:lnTo>
                  <a:pt x="4131" y="954"/>
                </a:lnTo>
                <a:lnTo>
                  <a:pt x="4125" y="952"/>
                </a:lnTo>
                <a:lnTo>
                  <a:pt x="4118" y="952"/>
                </a:lnTo>
                <a:lnTo>
                  <a:pt x="4111" y="952"/>
                </a:lnTo>
                <a:lnTo>
                  <a:pt x="4105" y="954"/>
                </a:lnTo>
                <a:lnTo>
                  <a:pt x="4098" y="956"/>
                </a:lnTo>
                <a:lnTo>
                  <a:pt x="4092" y="959"/>
                </a:lnTo>
                <a:lnTo>
                  <a:pt x="4086" y="961"/>
                </a:lnTo>
                <a:lnTo>
                  <a:pt x="4081" y="965"/>
                </a:lnTo>
                <a:lnTo>
                  <a:pt x="4077" y="969"/>
                </a:lnTo>
                <a:lnTo>
                  <a:pt x="4073" y="974"/>
                </a:lnTo>
                <a:lnTo>
                  <a:pt x="4068" y="978"/>
                </a:lnTo>
                <a:lnTo>
                  <a:pt x="4066" y="983"/>
                </a:lnTo>
                <a:lnTo>
                  <a:pt x="4062" y="989"/>
                </a:lnTo>
                <a:lnTo>
                  <a:pt x="4060" y="996"/>
                </a:lnTo>
                <a:lnTo>
                  <a:pt x="4058" y="1004"/>
                </a:lnTo>
                <a:lnTo>
                  <a:pt x="4057" y="1011"/>
                </a:lnTo>
                <a:lnTo>
                  <a:pt x="4055" y="1019"/>
                </a:lnTo>
                <a:lnTo>
                  <a:pt x="4055" y="1028"/>
                </a:lnTo>
                <a:lnTo>
                  <a:pt x="4055" y="1034"/>
                </a:lnTo>
                <a:lnTo>
                  <a:pt x="4055" y="1041"/>
                </a:lnTo>
                <a:lnTo>
                  <a:pt x="4057" y="1047"/>
                </a:lnTo>
                <a:lnTo>
                  <a:pt x="4058" y="1052"/>
                </a:lnTo>
                <a:lnTo>
                  <a:pt x="4062" y="1058"/>
                </a:lnTo>
                <a:lnTo>
                  <a:pt x="4066" y="1063"/>
                </a:lnTo>
                <a:lnTo>
                  <a:pt x="4070" y="1069"/>
                </a:lnTo>
                <a:lnTo>
                  <a:pt x="4073" y="1074"/>
                </a:lnTo>
                <a:lnTo>
                  <a:pt x="4079" y="1078"/>
                </a:lnTo>
                <a:lnTo>
                  <a:pt x="4084" y="1080"/>
                </a:lnTo>
                <a:lnTo>
                  <a:pt x="4090" y="1082"/>
                </a:lnTo>
                <a:lnTo>
                  <a:pt x="4096" y="1084"/>
                </a:lnTo>
                <a:lnTo>
                  <a:pt x="4101" y="1086"/>
                </a:lnTo>
                <a:lnTo>
                  <a:pt x="4107" y="1087"/>
                </a:lnTo>
                <a:lnTo>
                  <a:pt x="4112" y="1089"/>
                </a:lnTo>
                <a:lnTo>
                  <a:pt x="4118" y="1089"/>
                </a:lnTo>
                <a:lnTo>
                  <a:pt x="4124" y="1089"/>
                </a:lnTo>
                <a:lnTo>
                  <a:pt x="4129" y="1089"/>
                </a:lnTo>
                <a:lnTo>
                  <a:pt x="4135" y="1087"/>
                </a:lnTo>
                <a:lnTo>
                  <a:pt x="4140" y="1087"/>
                </a:lnTo>
                <a:lnTo>
                  <a:pt x="4144" y="1086"/>
                </a:lnTo>
                <a:lnTo>
                  <a:pt x="4146" y="1084"/>
                </a:lnTo>
                <a:lnTo>
                  <a:pt x="4148" y="1084"/>
                </a:lnTo>
                <a:lnTo>
                  <a:pt x="4150" y="1084"/>
                </a:lnTo>
                <a:lnTo>
                  <a:pt x="4153" y="1082"/>
                </a:lnTo>
                <a:lnTo>
                  <a:pt x="4157" y="1080"/>
                </a:lnTo>
                <a:lnTo>
                  <a:pt x="4159" y="1078"/>
                </a:lnTo>
                <a:lnTo>
                  <a:pt x="4161" y="1076"/>
                </a:lnTo>
                <a:lnTo>
                  <a:pt x="4163" y="1074"/>
                </a:lnTo>
                <a:lnTo>
                  <a:pt x="4164" y="1073"/>
                </a:lnTo>
                <a:lnTo>
                  <a:pt x="4164" y="1071"/>
                </a:lnTo>
                <a:lnTo>
                  <a:pt x="4166" y="1071"/>
                </a:lnTo>
                <a:lnTo>
                  <a:pt x="4168" y="1067"/>
                </a:lnTo>
                <a:lnTo>
                  <a:pt x="4170" y="1065"/>
                </a:lnTo>
                <a:lnTo>
                  <a:pt x="4172" y="1061"/>
                </a:lnTo>
                <a:lnTo>
                  <a:pt x="4172" y="1060"/>
                </a:lnTo>
                <a:lnTo>
                  <a:pt x="4172" y="1058"/>
                </a:lnTo>
                <a:lnTo>
                  <a:pt x="4174" y="1056"/>
                </a:lnTo>
                <a:lnTo>
                  <a:pt x="4174" y="1054"/>
                </a:lnTo>
                <a:lnTo>
                  <a:pt x="4174" y="1052"/>
                </a:lnTo>
                <a:lnTo>
                  <a:pt x="4176" y="1047"/>
                </a:lnTo>
                <a:lnTo>
                  <a:pt x="4170" y="1047"/>
                </a:lnTo>
                <a:lnTo>
                  <a:pt x="4168" y="1050"/>
                </a:lnTo>
                <a:lnTo>
                  <a:pt x="4166" y="1054"/>
                </a:lnTo>
                <a:lnTo>
                  <a:pt x="4164" y="1058"/>
                </a:lnTo>
                <a:lnTo>
                  <a:pt x="4163" y="1061"/>
                </a:lnTo>
                <a:lnTo>
                  <a:pt x="4161" y="1063"/>
                </a:lnTo>
                <a:lnTo>
                  <a:pt x="4161" y="1065"/>
                </a:lnTo>
                <a:lnTo>
                  <a:pt x="4159" y="1067"/>
                </a:lnTo>
                <a:lnTo>
                  <a:pt x="4157" y="1069"/>
                </a:lnTo>
                <a:lnTo>
                  <a:pt x="4155" y="1069"/>
                </a:lnTo>
                <a:lnTo>
                  <a:pt x="4155" y="1071"/>
                </a:lnTo>
                <a:lnTo>
                  <a:pt x="4151" y="1074"/>
                </a:lnTo>
                <a:lnTo>
                  <a:pt x="4150" y="1076"/>
                </a:lnTo>
                <a:lnTo>
                  <a:pt x="4146" y="1078"/>
                </a:lnTo>
                <a:lnTo>
                  <a:pt x="4142" y="1080"/>
                </a:lnTo>
                <a:lnTo>
                  <a:pt x="4140" y="1082"/>
                </a:lnTo>
                <a:lnTo>
                  <a:pt x="4135" y="1082"/>
                </a:lnTo>
                <a:lnTo>
                  <a:pt x="4131" y="1084"/>
                </a:lnTo>
                <a:lnTo>
                  <a:pt x="4129" y="1084"/>
                </a:lnTo>
                <a:lnTo>
                  <a:pt x="4127" y="1084"/>
                </a:lnTo>
                <a:lnTo>
                  <a:pt x="4125" y="1084"/>
                </a:lnTo>
                <a:lnTo>
                  <a:pt x="4124" y="1086"/>
                </a:lnTo>
                <a:lnTo>
                  <a:pt x="4118" y="1084"/>
                </a:lnTo>
                <a:lnTo>
                  <a:pt x="4114" y="1084"/>
                </a:lnTo>
                <a:lnTo>
                  <a:pt x="4109" y="1084"/>
                </a:lnTo>
                <a:lnTo>
                  <a:pt x="4105" y="1082"/>
                </a:lnTo>
                <a:lnTo>
                  <a:pt x="4101" y="1080"/>
                </a:lnTo>
                <a:lnTo>
                  <a:pt x="4098" y="1078"/>
                </a:lnTo>
                <a:lnTo>
                  <a:pt x="4094" y="1074"/>
                </a:lnTo>
                <a:lnTo>
                  <a:pt x="4092" y="1071"/>
                </a:lnTo>
                <a:lnTo>
                  <a:pt x="4090" y="1067"/>
                </a:lnTo>
                <a:lnTo>
                  <a:pt x="4088" y="1063"/>
                </a:lnTo>
                <a:lnTo>
                  <a:pt x="4086" y="1058"/>
                </a:lnTo>
                <a:lnTo>
                  <a:pt x="4086" y="1052"/>
                </a:lnTo>
                <a:lnTo>
                  <a:pt x="4084" y="1047"/>
                </a:lnTo>
                <a:lnTo>
                  <a:pt x="4084" y="1039"/>
                </a:lnTo>
                <a:lnTo>
                  <a:pt x="4084" y="1032"/>
                </a:lnTo>
                <a:lnTo>
                  <a:pt x="4084" y="1024"/>
                </a:lnTo>
                <a:close/>
                <a:moveTo>
                  <a:pt x="4084" y="995"/>
                </a:moveTo>
                <a:lnTo>
                  <a:pt x="4084" y="989"/>
                </a:lnTo>
                <a:lnTo>
                  <a:pt x="4086" y="985"/>
                </a:lnTo>
                <a:lnTo>
                  <a:pt x="4086" y="982"/>
                </a:lnTo>
                <a:lnTo>
                  <a:pt x="4088" y="980"/>
                </a:lnTo>
                <a:lnTo>
                  <a:pt x="4090" y="974"/>
                </a:lnTo>
                <a:lnTo>
                  <a:pt x="4094" y="970"/>
                </a:lnTo>
                <a:lnTo>
                  <a:pt x="4096" y="969"/>
                </a:lnTo>
                <a:lnTo>
                  <a:pt x="4099" y="965"/>
                </a:lnTo>
                <a:lnTo>
                  <a:pt x="4103" y="963"/>
                </a:lnTo>
                <a:lnTo>
                  <a:pt x="4109" y="961"/>
                </a:lnTo>
                <a:lnTo>
                  <a:pt x="4112" y="959"/>
                </a:lnTo>
                <a:lnTo>
                  <a:pt x="4118" y="959"/>
                </a:lnTo>
                <a:lnTo>
                  <a:pt x="4122" y="959"/>
                </a:lnTo>
                <a:lnTo>
                  <a:pt x="4124" y="959"/>
                </a:lnTo>
                <a:lnTo>
                  <a:pt x="4127" y="961"/>
                </a:lnTo>
                <a:lnTo>
                  <a:pt x="4131" y="961"/>
                </a:lnTo>
                <a:lnTo>
                  <a:pt x="4133" y="963"/>
                </a:lnTo>
                <a:lnTo>
                  <a:pt x="4135" y="963"/>
                </a:lnTo>
                <a:lnTo>
                  <a:pt x="4137" y="965"/>
                </a:lnTo>
                <a:lnTo>
                  <a:pt x="4140" y="967"/>
                </a:lnTo>
                <a:lnTo>
                  <a:pt x="4140" y="969"/>
                </a:lnTo>
                <a:lnTo>
                  <a:pt x="4142" y="972"/>
                </a:lnTo>
                <a:lnTo>
                  <a:pt x="4144" y="974"/>
                </a:lnTo>
                <a:lnTo>
                  <a:pt x="4144" y="978"/>
                </a:lnTo>
                <a:lnTo>
                  <a:pt x="4146" y="980"/>
                </a:lnTo>
                <a:lnTo>
                  <a:pt x="4146" y="983"/>
                </a:lnTo>
                <a:lnTo>
                  <a:pt x="4146" y="987"/>
                </a:lnTo>
                <a:lnTo>
                  <a:pt x="4146" y="991"/>
                </a:lnTo>
                <a:lnTo>
                  <a:pt x="4146" y="1002"/>
                </a:lnTo>
                <a:lnTo>
                  <a:pt x="4084" y="1002"/>
                </a:lnTo>
                <a:lnTo>
                  <a:pt x="4084" y="1000"/>
                </a:lnTo>
                <a:lnTo>
                  <a:pt x="4084" y="998"/>
                </a:lnTo>
                <a:lnTo>
                  <a:pt x="4084" y="996"/>
                </a:lnTo>
                <a:lnTo>
                  <a:pt x="4084" y="995"/>
                </a:lnTo>
                <a:close/>
                <a:moveTo>
                  <a:pt x="4036" y="963"/>
                </a:moveTo>
                <a:lnTo>
                  <a:pt x="4034" y="961"/>
                </a:lnTo>
                <a:lnTo>
                  <a:pt x="4034" y="959"/>
                </a:lnTo>
                <a:lnTo>
                  <a:pt x="4032" y="957"/>
                </a:lnTo>
                <a:lnTo>
                  <a:pt x="4031" y="956"/>
                </a:lnTo>
                <a:lnTo>
                  <a:pt x="4029" y="954"/>
                </a:lnTo>
                <a:lnTo>
                  <a:pt x="4025" y="954"/>
                </a:lnTo>
                <a:lnTo>
                  <a:pt x="4023" y="954"/>
                </a:lnTo>
                <a:lnTo>
                  <a:pt x="4019" y="954"/>
                </a:lnTo>
                <a:lnTo>
                  <a:pt x="4016" y="954"/>
                </a:lnTo>
                <a:lnTo>
                  <a:pt x="4014" y="956"/>
                </a:lnTo>
                <a:lnTo>
                  <a:pt x="4010" y="957"/>
                </a:lnTo>
                <a:lnTo>
                  <a:pt x="4008" y="961"/>
                </a:lnTo>
                <a:lnTo>
                  <a:pt x="4005" y="963"/>
                </a:lnTo>
                <a:lnTo>
                  <a:pt x="4003" y="967"/>
                </a:lnTo>
                <a:lnTo>
                  <a:pt x="4001" y="972"/>
                </a:lnTo>
                <a:lnTo>
                  <a:pt x="3997" y="967"/>
                </a:lnTo>
                <a:lnTo>
                  <a:pt x="3993" y="963"/>
                </a:lnTo>
                <a:lnTo>
                  <a:pt x="3991" y="961"/>
                </a:lnTo>
                <a:lnTo>
                  <a:pt x="3990" y="959"/>
                </a:lnTo>
                <a:lnTo>
                  <a:pt x="3984" y="957"/>
                </a:lnTo>
                <a:lnTo>
                  <a:pt x="3978" y="954"/>
                </a:lnTo>
                <a:lnTo>
                  <a:pt x="3973" y="954"/>
                </a:lnTo>
                <a:lnTo>
                  <a:pt x="3971" y="952"/>
                </a:lnTo>
                <a:lnTo>
                  <a:pt x="3967" y="952"/>
                </a:lnTo>
                <a:lnTo>
                  <a:pt x="3960" y="952"/>
                </a:lnTo>
                <a:lnTo>
                  <a:pt x="3954" y="952"/>
                </a:lnTo>
                <a:lnTo>
                  <a:pt x="3951" y="954"/>
                </a:lnTo>
                <a:lnTo>
                  <a:pt x="3945" y="954"/>
                </a:lnTo>
                <a:lnTo>
                  <a:pt x="3941" y="956"/>
                </a:lnTo>
                <a:lnTo>
                  <a:pt x="3938" y="957"/>
                </a:lnTo>
                <a:lnTo>
                  <a:pt x="3934" y="959"/>
                </a:lnTo>
                <a:lnTo>
                  <a:pt x="3930" y="961"/>
                </a:lnTo>
                <a:lnTo>
                  <a:pt x="3926" y="965"/>
                </a:lnTo>
                <a:lnTo>
                  <a:pt x="3925" y="969"/>
                </a:lnTo>
                <a:lnTo>
                  <a:pt x="3921" y="972"/>
                </a:lnTo>
                <a:lnTo>
                  <a:pt x="3919" y="974"/>
                </a:lnTo>
                <a:lnTo>
                  <a:pt x="3917" y="980"/>
                </a:lnTo>
                <a:lnTo>
                  <a:pt x="3915" y="983"/>
                </a:lnTo>
                <a:lnTo>
                  <a:pt x="3915" y="989"/>
                </a:lnTo>
                <a:lnTo>
                  <a:pt x="3913" y="993"/>
                </a:lnTo>
                <a:lnTo>
                  <a:pt x="3913" y="998"/>
                </a:lnTo>
                <a:lnTo>
                  <a:pt x="3913" y="1006"/>
                </a:lnTo>
                <a:lnTo>
                  <a:pt x="3913" y="1008"/>
                </a:lnTo>
                <a:lnTo>
                  <a:pt x="3915" y="1011"/>
                </a:lnTo>
                <a:lnTo>
                  <a:pt x="3915" y="1013"/>
                </a:lnTo>
                <a:lnTo>
                  <a:pt x="3917" y="1017"/>
                </a:lnTo>
                <a:lnTo>
                  <a:pt x="3919" y="1021"/>
                </a:lnTo>
                <a:lnTo>
                  <a:pt x="3921" y="1022"/>
                </a:lnTo>
                <a:lnTo>
                  <a:pt x="3923" y="1024"/>
                </a:lnTo>
                <a:lnTo>
                  <a:pt x="3925" y="1026"/>
                </a:lnTo>
                <a:lnTo>
                  <a:pt x="3926" y="1030"/>
                </a:lnTo>
                <a:lnTo>
                  <a:pt x="3932" y="1032"/>
                </a:lnTo>
                <a:lnTo>
                  <a:pt x="3934" y="1034"/>
                </a:lnTo>
                <a:lnTo>
                  <a:pt x="3938" y="1035"/>
                </a:lnTo>
                <a:lnTo>
                  <a:pt x="3938" y="1037"/>
                </a:lnTo>
                <a:lnTo>
                  <a:pt x="3930" y="1039"/>
                </a:lnTo>
                <a:lnTo>
                  <a:pt x="3925" y="1041"/>
                </a:lnTo>
                <a:lnTo>
                  <a:pt x="3921" y="1041"/>
                </a:lnTo>
                <a:lnTo>
                  <a:pt x="3919" y="1043"/>
                </a:lnTo>
                <a:lnTo>
                  <a:pt x="3913" y="1047"/>
                </a:lnTo>
                <a:lnTo>
                  <a:pt x="3912" y="1047"/>
                </a:lnTo>
                <a:lnTo>
                  <a:pt x="3910" y="1048"/>
                </a:lnTo>
                <a:lnTo>
                  <a:pt x="3908" y="1054"/>
                </a:lnTo>
                <a:lnTo>
                  <a:pt x="3906" y="1058"/>
                </a:lnTo>
                <a:lnTo>
                  <a:pt x="3906" y="1063"/>
                </a:lnTo>
                <a:lnTo>
                  <a:pt x="3906" y="1065"/>
                </a:lnTo>
                <a:lnTo>
                  <a:pt x="3906" y="1069"/>
                </a:lnTo>
                <a:lnTo>
                  <a:pt x="3906" y="1071"/>
                </a:lnTo>
                <a:lnTo>
                  <a:pt x="3908" y="1073"/>
                </a:lnTo>
                <a:lnTo>
                  <a:pt x="3908" y="1076"/>
                </a:lnTo>
                <a:lnTo>
                  <a:pt x="3910" y="1078"/>
                </a:lnTo>
                <a:lnTo>
                  <a:pt x="3912" y="1080"/>
                </a:lnTo>
                <a:lnTo>
                  <a:pt x="3913" y="1082"/>
                </a:lnTo>
                <a:lnTo>
                  <a:pt x="3915" y="1082"/>
                </a:lnTo>
                <a:lnTo>
                  <a:pt x="3919" y="1084"/>
                </a:lnTo>
                <a:lnTo>
                  <a:pt x="3921" y="1086"/>
                </a:lnTo>
                <a:lnTo>
                  <a:pt x="3925" y="1086"/>
                </a:lnTo>
                <a:lnTo>
                  <a:pt x="3928" y="1087"/>
                </a:lnTo>
                <a:lnTo>
                  <a:pt x="3932" y="1087"/>
                </a:lnTo>
                <a:lnTo>
                  <a:pt x="3938" y="1087"/>
                </a:lnTo>
                <a:lnTo>
                  <a:pt x="3941" y="1087"/>
                </a:lnTo>
                <a:lnTo>
                  <a:pt x="3941" y="1089"/>
                </a:lnTo>
                <a:lnTo>
                  <a:pt x="3938" y="1089"/>
                </a:lnTo>
                <a:lnTo>
                  <a:pt x="3932" y="1091"/>
                </a:lnTo>
                <a:lnTo>
                  <a:pt x="3928" y="1093"/>
                </a:lnTo>
                <a:lnTo>
                  <a:pt x="3925" y="1095"/>
                </a:lnTo>
                <a:lnTo>
                  <a:pt x="3921" y="1095"/>
                </a:lnTo>
                <a:lnTo>
                  <a:pt x="3919" y="1097"/>
                </a:lnTo>
                <a:lnTo>
                  <a:pt x="3913" y="1102"/>
                </a:lnTo>
                <a:lnTo>
                  <a:pt x="3908" y="1106"/>
                </a:lnTo>
                <a:lnTo>
                  <a:pt x="3906" y="1112"/>
                </a:lnTo>
                <a:lnTo>
                  <a:pt x="3904" y="1119"/>
                </a:lnTo>
                <a:lnTo>
                  <a:pt x="3904" y="1125"/>
                </a:lnTo>
                <a:lnTo>
                  <a:pt x="3904" y="1130"/>
                </a:lnTo>
                <a:lnTo>
                  <a:pt x="3906" y="1134"/>
                </a:lnTo>
                <a:lnTo>
                  <a:pt x="3906" y="1138"/>
                </a:lnTo>
                <a:lnTo>
                  <a:pt x="3908" y="1140"/>
                </a:lnTo>
                <a:lnTo>
                  <a:pt x="3912" y="1143"/>
                </a:lnTo>
                <a:lnTo>
                  <a:pt x="3913" y="1145"/>
                </a:lnTo>
                <a:lnTo>
                  <a:pt x="3917" y="1149"/>
                </a:lnTo>
                <a:lnTo>
                  <a:pt x="3921" y="1151"/>
                </a:lnTo>
                <a:lnTo>
                  <a:pt x="3925" y="1153"/>
                </a:lnTo>
                <a:lnTo>
                  <a:pt x="3930" y="1154"/>
                </a:lnTo>
                <a:lnTo>
                  <a:pt x="3934" y="1156"/>
                </a:lnTo>
                <a:lnTo>
                  <a:pt x="3939" y="1158"/>
                </a:lnTo>
                <a:lnTo>
                  <a:pt x="3945" y="1158"/>
                </a:lnTo>
                <a:lnTo>
                  <a:pt x="3952" y="1160"/>
                </a:lnTo>
                <a:lnTo>
                  <a:pt x="3958" y="1160"/>
                </a:lnTo>
                <a:lnTo>
                  <a:pt x="3965" y="1160"/>
                </a:lnTo>
                <a:lnTo>
                  <a:pt x="3973" y="1160"/>
                </a:lnTo>
                <a:lnTo>
                  <a:pt x="3975" y="1160"/>
                </a:lnTo>
                <a:lnTo>
                  <a:pt x="3978" y="1158"/>
                </a:lnTo>
                <a:lnTo>
                  <a:pt x="3986" y="1158"/>
                </a:lnTo>
                <a:lnTo>
                  <a:pt x="3991" y="1156"/>
                </a:lnTo>
                <a:lnTo>
                  <a:pt x="3997" y="1153"/>
                </a:lnTo>
                <a:lnTo>
                  <a:pt x="4001" y="1153"/>
                </a:lnTo>
                <a:lnTo>
                  <a:pt x="4003" y="1151"/>
                </a:lnTo>
                <a:lnTo>
                  <a:pt x="4008" y="1149"/>
                </a:lnTo>
                <a:lnTo>
                  <a:pt x="4012" y="1147"/>
                </a:lnTo>
                <a:lnTo>
                  <a:pt x="4012" y="1145"/>
                </a:lnTo>
                <a:lnTo>
                  <a:pt x="4014" y="1145"/>
                </a:lnTo>
                <a:lnTo>
                  <a:pt x="4016" y="1143"/>
                </a:lnTo>
                <a:lnTo>
                  <a:pt x="4016" y="1141"/>
                </a:lnTo>
                <a:lnTo>
                  <a:pt x="4018" y="1141"/>
                </a:lnTo>
                <a:lnTo>
                  <a:pt x="4021" y="1138"/>
                </a:lnTo>
                <a:lnTo>
                  <a:pt x="4023" y="1134"/>
                </a:lnTo>
                <a:lnTo>
                  <a:pt x="4023" y="1132"/>
                </a:lnTo>
                <a:lnTo>
                  <a:pt x="4025" y="1130"/>
                </a:lnTo>
                <a:lnTo>
                  <a:pt x="4025" y="1128"/>
                </a:lnTo>
                <a:lnTo>
                  <a:pt x="4027" y="1128"/>
                </a:lnTo>
                <a:lnTo>
                  <a:pt x="4027" y="1125"/>
                </a:lnTo>
                <a:lnTo>
                  <a:pt x="4029" y="1123"/>
                </a:lnTo>
                <a:lnTo>
                  <a:pt x="4029" y="1119"/>
                </a:lnTo>
                <a:lnTo>
                  <a:pt x="4031" y="1117"/>
                </a:lnTo>
                <a:lnTo>
                  <a:pt x="4031" y="1112"/>
                </a:lnTo>
                <a:lnTo>
                  <a:pt x="4031" y="1110"/>
                </a:lnTo>
                <a:lnTo>
                  <a:pt x="4031" y="1108"/>
                </a:lnTo>
                <a:lnTo>
                  <a:pt x="4032" y="1104"/>
                </a:lnTo>
                <a:lnTo>
                  <a:pt x="4031" y="1101"/>
                </a:lnTo>
                <a:lnTo>
                  <a:pt x="4031" y="1097"/>
                </a:lnTo>
                <a:lnTo>
                  <a:pt x="4031" y="1093"/>
                </a:lnTo>
                <a:lnTo>
                  <a:pt x="4029" y="1091"/>
                </a:lnTo>
                <a:lnTo>
                  <a:pt x="4029" y="1087"/>
                </a:lnTo>
                <a:lnTo>
                  <a:pt x="4027" y="1086"/>
                </a:lnTo>
                <a:lnTo>
                  <a:pt x="4025" y="1082"/>
                </a:lnTo>
                <a:lnTo>
                  <a:pt x="4023" y="1080"/>
                </a:lnTo>
                <a:lnTo>
                  <a:pt x="4021" y="1078"/>
                </a:lnTo>
                <a:lnTo>
                  <a:pt x="4019" y="1076"/>
                </a:lnTo>
                <a:lnTo>
                  <a:pt x="4016" y="1074"/>
                </a:lnTo>
                <a:lnTo>
                  <a:pt x="4014" y="1074"/>
                </a:lnTo>
                <a:lnTo>
                  <a:pt x="4012" y="1073"/>
                </a:lnTo>
                <a:lnTo>
                  <a:pt x="4008" y="1071"/>
                </a:lnTo>
                <a:lnTo>
                  <a:pt x="4005" y="1071"/>
                </a:lnTo>
                <a:lnTo>
                  <a:pt x="4003" y="1071"/>
                </a:lnTo>
                <a:lnTo>
                  <a:pt x="3999" y="1069"/>
                </a:lnTo>
                <a:lnTo>
                  <a:pt x="3995" y="1069"/>
                </a:lnTo>
                <a:lnTo>
                  <a:pt x="3991" y="1069"/>
                </a:lnTo>
                <a:lnTo>
                  <a:pt x="3986" y="1067"/>
                </a:lnTo>
                <a:lnTo>
                  <a:pt x="3980" y="1067"/>
                </a:lnTo>
                <a:lnTo>
                  <a:pt x="3973" y="1067"/>
                </a:lnTo>
                <a:lnTo>
                  <a:pt x="3967" y="1067"/>
                </a:lnTo>
                <a:lnTo>
                  <a:pt x="3960" y="1067"/>
                </a:lnTo>
                <a:lnTo>
                  <a:pt x="3925" y="1067"/>
                </a:lnTo>
                <a:lnTo>
                  <a:pt x="3921" y="1067"/>
                </a:lnTo>
                <a:lnTo>
                  <a:pt x="3919" y="1065"/>
                </a:lnTo>
                <a:lnTo>
                  <a:pt x="3917" y="1065"/>
                </a:lnTo>
                <a:lnTo>
                  <a:pt x="3917" y="1063"/>
                </a:lnTo>
                <a:lnTo>
                  <a:pt x="3915" y="1063"/>
                </a:lnTo>
                <a:lnTo>
                  <a:pt x="3915" y="1061"/>
                </a:lnTo>
                <a:lnTo>
                  <a:pt x="3915" y="1060"/>
                </a:lnTo>
                <a:lnTo>
                  <a:pt x="3915" y="1058"/>
                </a:lnTo>
                <a:lnTo>
                  <a:pt x="3915" y="1056"/>
                </a:lnTo>
                <a:lnTo>
                  <a:pt x="3915" y="1054"/>
                </a:lnTo>
                <a:lnTo>
                  <a:pt x="3917" y="1054"/>
                </a:lnTo>
                <a:lnTo>
                  <a:pt x="3919" y="1050"/>
                </a:lnTo>
                <a:lnTo>
                  <a:pt x="3925" y="1048"/>
                </a:lnTo>
                <a:lnTo>
                  <a:pt x="3930" y="1045"/>
                </a:lnTo>
                <a:lnTo>
                  <a:pt x="3934" y="1045"/>
                </a:lnTo>
                <a:lnTo>
                  <a:pt x="3939" y="1043"/>
                </a:lnTo>
                <a:lnTo>
                  <a:pt x="3949" y="1041"/>
                </a:lnTo>
                <a:lnTo>
                  <a:pt x="3960" y="1041"/>
                </a:lnTo>
                <a:lnTo>
                  <a:pt x="3965" y="1039"/>
                </a:lnTo>
                <a:lnTo>
                  <a:pt x="3971" y="1039"/>
                </a:lnTo>
                <a:lnTo>
                  <a:pt x="3975" y="1039"/>
                </a:lnTo>
                <a:lnTo>
                  <a:pt x="3977" y="1037"/>
                </a:lnTo>
                <a:lnTo>
                  <a:pt x="3978" y="1037"/>
                </a:lnTo>
                <a:lnTo>
                  <a:pt x="3980" y="1037"/>
                </a:lnTo>
                <a:lnTo>
                  <a:pt x="3982" y="1037"/>
                </a:lnTo>
                <a:lnTo>
                  <a:pt x="3984" y="1035"/>
                </a:lnTo>
                <a:lnTo>
                  <a:pt x="3986" y="1035"/>
                </a:lnTo>
                <a:lnTo>
                  <a:pt x="3990" y="1034"/>
                </a:lnTo>
                <a:lnTo>
                  <a:pt x="3991" y="1034"/>
                </a:lnTo>
                <a:lnTo>
                  <a:pt x="3993" y="1032"/>
                </a:lnTo>
                <a:lnTo>
                  <a:pt x="3995" y="1032"/>
                </a:lnTo>
                <a:lnTo>
                  <a:pt x="3997" y="1028"/>
                </a:lnTo>
                <a:lnTo>
                  <a:pt x="3999" y="1028"/>
                </a:lnTo>
                <a:lnTo>
                  <a:pt x="4001" y="1026"/>
                </a:lnTo>
                <a:lnTo>
                  <a:pt x="4001" y="1024"/>
                </a:lnTo>
                <a:lnTo>
                  <a:pt x="4003" y="1024"/>
                </a:lnTo>
                <a:lnTo>
                  <a:pt x="4005" y="1021"/>
                </a:lnTo>
                <a:lnTo>
                  <a:pt x="4006" y="1019"/>
                </a:lnTo>
                <a:lnTo>
                  <a:pt x="4006" y="1017"/>
                </a:lnTo>
                <a:lnTo>
                  <a:pt x="4006" y="1015"/>
                </a:lnTo>
                <a:lnTo>
                  <a:pt x="4008" y="1013"/>
                </a:lnTo>
                <a:lnTo>
                  <a:pt x="4008" y="1011"/>
                </a:lnTo>
                <a:lnTo>
                  <a:pt x="4010" y="1008"/>
                </a:lnTo>
                <a:lnTo>
                  <a:pt x="4010" y="1004"/>
                </a:lnTo>
                <a:lnTo>
                  <a:pt x="4010" y="1002"/>
                </a:lnTo>
                <a:lnTo>
                  <a:pt x="4010" y="1000"/>
                </a:lnTo>
                <a:lnTo>
                  <a:pt x="4012" y="996"/>
                </a:lnTo>
                <a:lnTo>
                  <a:pt x="4012" y="995"/>
                </a:lnTo>
                <a:lnTo>
                  <a:pt x="4010" y="995"/>
                </a:lnTo>
                <a:lnTo>
                  <a:pt x="4010" y="993"/>
                </a:lnTo>
                <a:lnTo>
                  <a:pt x="4010" y="991"/>
                </a:lnTo>
                <a:lnTo>
                  <a:pt x="4010" y="989"/>
                </a:lnTo>
                <a:lnTo>
                  <a:pt x="4010" y="987"/>
                </a:lnTo>
                <a:lnTo>
                  <a:pt x="4008" y="985"/>
                </a:lnTo>
                <a:lnTo>
                  <a:pt x="4008" y="983"/>
                </a:lnTo>
                <a:lnTo>
                  <a:pt x="4008" y="982"/>
                </a:lnTo>
                <a:lnTo>
                  <a:pt x="4006" y="980"/>
                </a:lnTo>
                <a:lnTo>
                  <a:pt x="4006" y="978"/>
                </a:lnTo>
                <a:lnTo>
                  <a:pt x="4006" y="976"/>
                </a:lnTo>
                <a:lnTo>
                  <a:pt x="4006" y="972"/>
                </a:lnTo>
                <a:lnTo>
                  <a:pt x="4008" y="970"/>
                </a:lnTo>
                <a:lnTo>
                  <a:pt x="4008" y="969"/>
                </a:lnTo>
                <a:lnTo>
                  <a:pt x="4010" y="969"/>
                </a:lnTo>
                <a:lnTo>
                  <a:pt x="4010" y="967"/>
                </a:lnTo>
                <a:lnTo>
                  <a:pt x="4014" y="967"/>
                </a:lnTo>
                <a:lnTo>
                  <a:pt x="4016" y="970"/>
                </a:lnTo>
                <a:lnTo>
                  <a:pt x="4016" y="972"/>
                </a:lnTo>
                <a:lnTo>
                  <a:pt x="4018" y="972"/>
                </a:lnTo>
                <a:lnTo>
                  <a:pt x="4018" y="974"/>
                </a:lnTo>
                <a:lnTo>
                  <a:pt x="4019" y="974"/>
                </a:lnTo>
                <a:lnTo>
                  <a:pt x="4021" y="976"/>
                </a:lnTo>
                <a:lnTo>
                  <a:pt x="4023" y="976"/>
                </a:lnTo>
                <a:lnTo>
                  <a:pt x="4025" y="976"/>
                </a:lnTo>
                <a:lnTo>
                  <a:pt x="4027" y="976"/>
                </a:lnTo>
                <a:lnTo>
                  <a:pt x="4029" y="976"/>
                </a:lnTo>
                <a:lnTo>
                  <a:pt x="4031" y="974"/>
                </a:lnTo>
                <a:lnTo>
                  <a:pt x="4032" y="974"/>
                </a:lnTo>
                <a:lnTo>
                  <a:pt x="4032" y="972"/>
                </a:lnTo>
                <a:lnTo>
                  <a:pt x="4034" y="969"/>
                </a:lnTo>
                <a:lnTo>
                  <a:pt x="4034" y="967"/>
                </a:lnTo>
                <a:lnTo>
                  <a:pt x="4034" y="965"/>
                </a:lnTo>
                <a:lnTo>
                  <a:pt x="4036" y="963"/>
                </a:lnTo>
                <a:close/>
                <a:moveTo>
                  <a:pt x="3960" y="1034"/>
                </a:moveTo>
                <a:lnTo>
                  <a:pt x="3956" y="1034"/>
                </a:lnTo>
                <a:lnTo>
                  <a:pt x="3954" y="1034"/>
                </a:lnTo>
                <a:lnTo>
                  <a:pt x="3951" y="1032"/>
                </a:lnTo>
                <a:lnTo>
                  <a:pt x="3949" y="1030"/>
                </a:lnTo>
                <a:lnTo>
                  <a:pt x="3947" y="1030"/>
                </a:lnTo>
                <a:lnTo>
                  <a:pt x="3945" y="1026"/>
                </a:lnTo>
                <a:lnTo>
                  <a:pt x="3941" y="1021"/>
                </a:lnTo>
                <a:lnTo>
                  <a:pt x="3941" y="1017"/>
                </a:lnTo>
                <a:lnTo>
                  <a:pt x="3941" y="1015"/>
                </a:lnTo>
                <a:lnTo>
                  <a:pt x="3939" y="1008"/>
                </a:lnTo>
                <a:lnTo>
                  <a:pt x="3939" y="1004"/>
                </a:lnTo>
                <a:lnTo>
                  <a:pt x="3939" y="998"/>
                </a:lnTo>
                <a:lnTo>
                  <a:pt x="3939" y="995"/>
                </a:lnTo>
                <a:lnTo>
                  <a:pt x="3939" y="989"/>
                </a:lnTo>
                <a:lnTo>
                  <a:pt x="3939" y="985"/>
                </a:lnTo>
                <a:lnTo>
                  <a:pt x="3939" y="982"/>
                </a:lnTo>
                <a:lnTo>
                  <a:pt x="3939" y="976"/>
                </a:lnTo>
                <a:lnTo>
                  <a:pt x="3941" y="974"/>
                </a:lnTo>
                <a:lnTo>
                  <a:pt x="3943" y="970"/>
                </a:lnTo>
                <a:lnTo>
                  <a:pt x="3943" y="969"/>
                </a:lnTo>
                <a:lnTo>
                  <a:pt x="3945" y="965"/>
                </a:lnTo>
                <a:lnTo>
                  <a:pt x="3947" y="963"/>
                </a:lnTo>
                <a:lnTo>
                  <a:pt x="3949" y="963"/>
                </a:lnTo>
                <a:lnTo>
                  <a:pt x="3951" y="961"/>
                </a:lnTo>
                <a:lnTo>
                  <a:pt x="3954" y="959"/>
                </a:lnTo>
                <a:lnTo>
                  <a:pt x="3956" y="959"/>
                </a:lnTo>
                <a:lnTo>
                  <a:pt x="3960" y="959"/>
                </a:lnTo>
                <a:lnTo>
                  <a:pt x="3964" y="959"/>
                </a:lnTo>
                <a:lnTo>
                  <a:pt x="3965" y="959"/>
                </a:lnTo>
                <a:lnTo>
                  <a:pt x="3967" y="959"/>
                </a:lnTo>
                <a:lnTo>
                  <a:pt x="3969" y="961"/>
                </a:lnTo>
                <a:lnTo>
                  <a:pt x="3973" y="961"/>
                </a:lnTo>
                <a:lnTo>
                  <a:pt x="3975" y="963"/>
                </a:lnTo>
                <a:lnTo>
                  <a:pt x="3977" y="965"/>
                </a:lnTo>
                <a:lnTo>
                  <a:pt x="3978" y="967"/>
                </a:lnTo>
                <a:lnTo>
                  <a:pt x="3978" y="969"/>
                </a:lnTo>
                <a:lnTo>
                  <a:pt x="3980" y="970"/>
                </a:lnTo>
                <a:lnTo>
                  <a:pt x="3982" y="974"/>
                </a:lnTo>
                <a:lnTo>
                  <a:pt x="3982" y="976"/>
                </a:lnTo>
                <a:lnTo>
                  <a:pt x="3984" y="980"/>
                </a:lnTo>
                <a:lnTo>
                  <a:pt x="3984" y="983"/>
                </a:lnTo>
                <a:lnTo>
                  <a:pt x="3984" y="987"/>
                </a:lnTo>
                <a:lnTo>
                  <a:pt x="3984" y="993"/>
                </a:lnTo>
                <a:lnTo>
                  <a:pt x="3984" y="996"/>
                </a:lnTo>
                <a:lnTo>
                  <a:pt x="3984" y="1002"/>
                </a:lnTo>
                <a:lnTo>
                  <a:pt x="3984" y="1006"/>
                </a:lnTo>
                <a:lnTo>
                  <a:pt x="3984" y="1009"/>
                </a:lnTo>
                <a:lnTo>
                  <a:pt x="3984" y="1013"/>
                </a:lnTo>
                <a:lnTo>
                  <a:pt x="3984" y="1017"/>
                </a:lnTo>
                <a:lnTo>
                  <a:pt x="3982" y="1019"/>
                </a:lnTo>
                <a:lnTo>
                  <a:pt x="3982" y="1021"/>
                </a:lnTo>
                <a:lnTo>
                  <a:pt x="3980" y="1022"/>
                </a:lnTo>
                <a:lnTo>
                  <a:pt x="3980" y="1026"/>
                </a:lnTo>
                <a:lnTo>
                  <a:pt x="3978" y="1028"/>
                </a:lnTo>
                <a:lnTo>
                  <a:pt x="3977" y="1030"/>
                </a:lnTo>
                <a:lnTo>
                  <a:pt x="3973" y="1032"/>
                </a:lnTo>
                <a:lnTo>
                  <a:pt x="3971" y="1034"/>
                </a:lnTo>
                <a:lnTo>
                  <a:pt x="3969" y="1034"/>
                </a:lnTo>
                <a:lnTo>
                  <a:pt x="3965" y="1034"/>
                </a:lnTo>
                <a:lnTo>
                  <a:pt x="3964" y="1034"/>
                </a:lnTo>
                <a:lnTo>
                  <a:pt x="3962" y="1034"/>
                </a:lnTo>
                <a:lnTo>
                  <a:pt x="3960" y="1034"/>
                </a:lnTo>
                <a:close/>
                <a:moveTo>
                  <a:pt x="3925" y="1125"/>
                </a:moveTo>
                <a:lnTo>
                  <a:pt x="3925" y="1119"/>
                </a:lnTo>
                <a:lnTo>
                  <a:pt x="3925" y="1115"/>
                </a:lnTo>
                <a:lnTo>
                  <a:pt x="3926" y="1112"/>
                </a:lnTo>
                <a:lnTo>
                  <a:pt x="3928" y="1108"/>
                </a:lnTo>
                <a:lnTo>
                  <a:pt x="3930" y="1104"/>
                </a:lnTo>
                <a:lnTo>
                  <a:pt x="3932" y="1102"/>
                </a:lnTo>
                <a:lnTo>
                  <a:pt x="3936" y="1099"/>
                </a:lnTo>
                <a:lnTo>
                  <a:pt x="3938" y="1097"/>
                </a:lnTo>
                <a:lnTo>
                  <a:pt x="3941" y="1095"/>
                </a:lnTo>
                <a:lnTo>
                  <a:pt x="3945" y="1093"/>
                </a:lnTo>
                <a:lnTo>
                  <a:pt x="3949" y="1091"/>
                </a:lnTo>
                <a:lnTo>
                  <a:pt x="3952" y="1089"/>
                </a:lnTo>
                <a:lnTo>
                  <a:pt x="3958" y="1089"/>
                </a:lnTo>
                <a:lnTo>
                  <a:pt x="3962" y="1087"/>
                </a:lnTo>
                <a:lnTo>
                  <a:pt x="3967" y="1087"/>
                </a:lnTo>
                <a:lnTo>
                  <a:pt x="3973" y="1087"/>
                </a:lnTo>
                <a:lnTo>
                  <a:pt x="3978" y="1087"/>
                </a:lnTo>
                <a:lnTo>
                  <a:pt x="3986" y="1087"/>
                </a:lnTo>
                <a:lnTo>
                  <a:pt x="3990" y="1087"/>
                </a:lnTo>
                <a:lnTo>
                  <a:pt x="3995" y="1089"/>
                </a:lnTo>
                <a:lnTo>
                  <a:pt x="3999" y="1089"/>
                </a:lnTo>
                <a:lnTo>
                  <a:pt x="4003" y="1091"/>
                </a:lnTo>
                <a:lnTo>
                  <a:pt x="4006" y="1091"/>
                </a:lnTo>
                <a:lnTo>
                  <a:pt x="4010" y="1093"/>
                </a:lnTo>
                <a:lnTo>
                  <a:pt x="4014" y="1095"/>
                </a:lnTo>
                <a:lnTo>
                  <a:pt x="4016" y="1099"/>
                </a:lnTo>
                <a:lnTo>
                  <a:pt x="4018" y="1101"/>
                </a:lnTo>
                <a:lnTo>
                  <a:pt x="4019" y="1102"/>
                </a:lnTo>
                <a:lnTo>
                  <a:pt x="4019" y="1106"/>
                </a:lnTo>
                <a:lnTo>
                  <a:pt x="4021" y="1110"/>
                </a:lnTo>
                <a:lnTo>
                  <a:pt x="4021" y="1112"/>
                </a:lnTo>
                <a:lnTo>
                  <a:pt x="4021" y="1115"/>
                </a:lnTo>
                <a:lnTo>
                  <a:pt x="4019" y="1121"/>
                </a:lnTo>
                <a:lnTo>
                  <a:pt x="4019" y="1123"/>
                </a:lnTo>
                <a:lnTo>
                  <a:pt x="4019" y="1125"/>
                </a:lnTo>
                <a:lnTo>
                  <a:pt x="4018" y="1127"/>
                </a:lnTo>
                <a:lnTo>
                  <a:pt x="4018" y="1128"/>
                </a:lnTo>
                <a:lnTo>
                  <a:pt x="4016" y="1130"/>
                </a:lnTo>
                <a:lnTo>
                  <a:pt x="4016" y="1132"/>
                </a:lnTo>
                <a:lnTo>
                  <a:pt x="4014" y="1132"/>
                </a:lnTo>
                <a:lnTo>
                  <a:pt x="4012" y="1134"/>
                </a:lnTo>
                <a:lnTo>
                  <a:pt x="4010" y="1138"/>
                </a:lnTo>
                <a:lnTo>
                  <a:pt x="4008" y="1140"/>
                </a:lnTo>
                <a:lnTo>
                  <a:pt x="4006" y="1140"/>
                </a:lnTo>
                <a:lnTo>
                  <a:pt x="4005" y="1143"/>
                </a:lnTo>
                <a:lnTo>
                  <a:pt x="3999" y="1145"/>
                </a:lnTo>
                <a:lnTo>
                  <a:pt x="3995" y="1147"/>
                </a:lnTo>
                <a:lnTo>
                  <a:pt x="3991" y="1149"/>
                </a:lnTo>
                <a:lnTo>
                  <a:pt x="3988" y="1149"/>
                </a:lnTo>
                <a:lnTo>
                  <a:pt x="3986" y="1151"/>
                </a:lnTo>
                <a:lnTo>
                  <a:pt x="3980" y="1151"/>
                </a:lnTo>
                <a:lnTo>
                  <a:pt x="3975" y="1153"/>
                </a:lnTo>
                <a:lnTo>
                  <a:pt x="3973" y="1153"/>
                </a:lnTo>
                <a:lnTo>
                  <a:pt x="3971" y="1153"/>
                </a:lnTo>
                <a:lnTo>
                  <a:pt x="3969" y="1153"/>
                </a:lnTo>
                <a:lnTo>
                  <a:pt x="3962" y="1153"/>
                </a:lnTo>
                <a:lnTo>
                  <a:pt x="3958" y="1153"/>
                </a:lnTo>
                <a:lnTo>
                  <a:pt x="3952" y="1151"/>
                </a:lnTo>
                <a:lnTo>
                  <a:pt x="3949" y="1151"/>
                </a:lnTo>
                <a:lnTo>
                  <a:pt x="3945" y="1151"/>
                </a:lnTo>
                <a:lnTo>
                  <a:pt x="3941" y="1149"/>
                </a:lnTo>
                <a:lnTo>
                  <a:pt x="3938" y="1147"/>
                </a:lnTo>
                <a:lnTo>
                  <a:pt x="3936" y="1145"/>
                </a:lnTo>
                <a:lnTo>
                  <a:pt x="3934" y="1143"/>
                </a:lnTo>
                <a:lnTo>
                  <a:pt x="3930" y="1141"/>
                </a:lnTo>
                <a:lnTo>
                  <a:pt x="3928" y="1140"/>
                </a:lnTo>
                <a:lnTo>
                  <a:pt x="3926" y="1138"/>
                </a:lnTo>
                <a:lnTo>
                  <a:pt x="3926" y="1136"/>
                </a:lnTo>
                <a:lnTo>
                  <a:pt x="3925" y="1132"/>
                </a:lnTo>
                <a:lnTo>
                  <a:pt x="3925" y="1130"/>
                </a:lnTo>
                <a:lnTo>
                  <a:pt x="3925" y="1127"/>
                </a:lnTo>
                <a:lnTo>
                  <a:pt x="3925" y="1125"/>
                </a:lnTo>
                <a:close/>
                <a:moveTo>
                  <a:pt x="3783" y="1024"/>
                </a:moveTo>
                <a:lnTo>
                  <a:pt x="3783" y="1011"/>
                </a:lnTo>
                <a:lnTo>
                  <a:pt x="3876" y="1011"/>
                </a:lnTo>
                <a:lnTo>
                  <a:pt x="3874" y="1006"/>
                </a:lnTo>
                <a:lnTo>
                  <a:pt x="3874" y="998"/>
                </a:lnTo>
                <a:lnTo>
                  <a:pt x="3872" y="993"/>
                </a:lnTo>
                <a:lnTo>
                  <a:pt x="3871" y="987"/>
                </a:lnTo>
                <a:lnTo>
                  <a:pt x="3869" y="982"/>
                </a:lnTo>
                <a:lnTo>
                  <a:pt x="3865" y="978"/>
                </a:lnTo>
                <a:lnTo>
                  <a:pt x="3863" y="972"/>
                </a:lnTo>
                <a:lnTo>
                  <a:pt x="3859" y="969"/>
                </a:lnTo>
                <a:lnTo>
                  <a:pt x="3856" y="965"/>
                </a:lnTo>
                <a:lnTo>
                  <a:pt x="3850" y="963"/>
                </a:lnTo>
                <a:lnTo>
                  <a:pt x="3846" y="959"/>
                </a:lnTo>
                <a:lnTo>
                  <a:pt x="3841" y="957"/>
                </a:lnTo>
                <a:lnTo>
                  <a:pt x="3835" y="956"/>
                </a:lnTo>
                <a:lnTo>
                  <a:pt x="3830" y="954"/>
                </a:lnTo>
                <a:lnTo>
                  <a:pt x="3824" y="952"/>
                </a:lnTo>
                <a:lnTo>
                  <a:pt x="3817" y="952"/>
                </a:lnTo>
                <a:lnTo>
                  <a:pt x="3809" y="952"/>
                </a:lnTo>
                <a:lnTo>
                  <a:pt x="3804" y="954"/>
                </a:lnTo>
                <a:lnTo>
                  <a:pt x="3796" y="956"/>
                </a:lnTo>
                <a:lnTo>
                  <a:pt x="3791" y="959"/>
                </a:lnTo>
                <a:lnTo>
                  <a:pt x="3785" y="961"/>
                </a:lnTo>
                <a:lnTo>
                  <a:pt x="3781" y="965"/>
                </a:lnTo>
                <a:lnTo>
                  <a:pt x="3776" y="969"/>
                </a:lnTo>
                <a:lnTo>
                  <a:pt x="3772" y="974"/>
                </a:lnTo>
                <a:lnTo>
                  <a:pt x="3768" y="978"/>
                </a:lnTo>
                <a:lnTo>
                  <a:pt x="3765" y="983"/>
                </a:lnTo>
                <a:lnTo>
                  <a:pt x="3761" y="989"/>
                </a:lnTo>
                <a:lnTo>
                  <a:pt x="3759" y="996"/>
                </a:lnTo>
                <a:lnTo>
                  <a:pt x="3757" y="1004"/>
                </a:lnTo>
                <a:lnTo>
                  <a:pt x="3755" y="1011"/>
                </a:lnTo>
                <a:lnTo>
                  <a:pt x="3753" y="1019"/>
                </a:lnTo>
                <a:lnTo>
                  <a:pt x="3753" y="1028"/>
                </a:lnTo>
                <a:lnTo>
                  <a:pt x="3753" y="1034"/>
                </a:lnTo>
                <a:lnTo>
                  <a:pt x="3753" y="1041"/>
                </a:lnTo>
                <a:lnTo>
                  <a:pt x="3755" y="1047"/>
                </a:lnTo>
                <a:lnTo>
                  <a:pt x="3757" y="1052"/>
                </a:lnTo>
                <a:lnTo>
                  <a:pt x="3761" y="1058"/>
                </a:lnTo>
                <a:lnTo>
                  <a:pt x="3765" y="1063"/>
                </a:lnTo>
                <a:lnTo>
                  <a:pt x="3768" y="1069"/>
                </a:lnTo>
                <a:lnTo>
                  <a:pt x="3774" y="1074"/>
                </a:lnTo>
                <a:lnTo>
                  <a:pt x="3778" y="1078"/>
                </a:lnTo>
                <a:lnTo>
                  <a:pt x="3783" y="1080"/>
                </a:lnTo>
                <a:lnTo>
                  <a:pt x="3789" y="1082"/>
                </a:lnTo>
                <a:lnTo>
                  <a:pt x="3794" y="1084"/>
                </a:lnTo>
                <a:lnTo>
                  <a:pt x="3800" y="1086"/>
                </a:lnTo>
                <a:lnTo>
                  <a:pt x="3806" y="1087"/>
                </a:lnTo>
                <a:lnTo>
                  <a:pt x="3811" y="1089"/>
                </a:lnTo>
                <a:lnTo>
                  <a:pt x="3817" y="1089"/>
                </a:lnTo>
                <a:lnTo>
                  <a:pt x="3822" y="1089"/>
                </a:lnTo>
                <a:lnTo>
                  <a:pt x="3828" y="1089"/>
                </a:lnTo>
                <a:lnTo>
                  <a:pt x="3833" y="1087"/>
                </a:lnTo>
                <a:lnTo>
                  <a:pt x="3839" y="1087"/>
                </a:lnTo>
                <a:lnTo>
                  <a:pt x="3843" y="1086"/>
                </a:lnTo>
                <a:lnTo>
                  <a:pt x="3845" y="1084"/>
                </a:lnTo>
                <a:lnTo>
                  <a:pt x="3846" y="1084"/>
                </a:lnTo>
                <a:lnTo>
                  <a:pt x="3848" y="1084"/>
                </a:lnTo>
                <a:lnTo>
                  <a:pt x="3852" y="1082"/>
                </a:lnTo>
                <a:lnTo>
                  <a:pt x="3856" y="1080"/>
                </a:lnTo>
                <a:lnTo>
                  <a:pt x="3858" y="1078"/>
                </a:lnTo>
                <a:lnTo>
                  <a:pt x="3859" y="1076"/>
                </a:lnTo>
                <a:lnTo>
                  <a:pt x="3861" y="1074"/>
                </a:lnTo>
                <a:lnTo>
                  <a:pt x="3863" y="1073"/>
                </a:lnTo>
                <a:lnTo>
                  <a:pt x="3863" y="1071"/>
                </a:lnTo>
                <a:lnTo>
                  <a:pt x="3865" y="1071"/>
                </a:lnTo>
                <a:lnTo>
                  <a:pt x="3867" y="1067"/>
                </a:lnTo>
                <a:lnTo>
                  <a:pt x="3869" y="1065"/>
                </a:lnTo>
                <a:lnTo>
                  <a:pt x="3871" y="1061"/>
                </a:lnTo>
                <a:lnTo>
                  <a:pt x="3871" y="1060"/>
                </a:lnTo>
                <a:lnTo>
                  <a:pt x="3871" y="1058"/>
                </a:lnTo>
                <a:lnTo>
                  <a:pt x="3872" y="1058"/>
                </a:lnTo>
                <a:lnTo>
                  <a:pt x="3872" y="1056"/>
                </a:lnTo>
                <a:lnTo>
                  <a:pt x="3872" y="1054"/>
                </a:lnTo>
                <a:lnTo>
                  <a:pt x="3874" y="1052"/>
                </a:lnTo>
                <a:lnTo>
                  <a:pt x="3874" y="1047"/>
                </a:lnTo>
                <a:lnTo>
                  <a:pt x="3869" y="1047"/>
                </a:lnTo>
                <a:lnTo>
                  <a:pt x="3867" y="1050"/>
                </a:lnTo>
                <a:lnTo>
                  <a:pt x="3865" y="1054"/>
                </a:lnTo>
                <a:lnTo>
                  <a:pt x="3863" y="1058"/>
                </a:lnTo>
                <a:lnTo>
                  <a:pt x="3861" y="1061"/>
                </a:lnTo>
                <a:lnTo>
                  <a:pt x="3859" y="1065"/>
                </a:lnTo>
                <a:lnTo>
                  <a:pt x="3858" y="1067"/>
                </a:lnTo>
                <a:lnTo>
                  <a:pt x="3856" y="1069"/>
                </a:lnTo>
                <a:lnTo>
                  <a:pt x="3854" y="1071"/>
                </a:lnTo>
                <a:lnTo>
                  <a:pt x="3850" y="1074"/>
                </a:lnTo>
                <a:lnTo>
                  <a:pt x="3848" y="1076"/>
                </a:lnTo>
                <a:lnTo>
                  <a:pt x="3845" y="1078"/>
                </a:lnTo>
                <a:lnTo>
                  <a:pt x="3841" y="1080"/>
                </a:lnTo>
                <a:lnTo>
                  <a:pt x="3839" y="1082"/>
                </a:lnTo>
                <a:lnTo>
                  <a:pt x="3835" y="1082"/>
                </a:lnTo>
                <a:lnTo>
                  <a:pt x="3830" y="1084"/>
                </a:lnTo>
                <a:lnTo>
                  <a:pt x="3828" y="1084"/>
                </a:lnTo>
                <a:lnTo>
                  <a:pt x="3826" y="1084"/>
                </a:lnTo>
                <a:lnTo>
                  <a:pt x="3824" y="1084"/>
                </a:lnTo>
                <a:lnTo>
                  <a:pt x="3822" y="1086"/>
                </a:lnTo>
                <a:lnTo>
                  <a:pt x="3817" y="1084"/>
                </a:lnTo>
                <a:lnTo>
                  <a:pt x="3813" y="1084"/>
                </a:lnTo>
                <a:lnTo>
                  <a:pt x="3807" y="1084"/>
                </a:lnTo>
                <a:lnTo>
                  <a:pt x="3804" y="1082"/>
                </a:lnTo>
                <a:lnTo>
                  <a:pt x="3800" y="1080"/>
                </a:lnTo>
                <a:lnTo>
                  <a:pt x="3796" y="1078"/>
                </a:lnTo>
                <a:lnTo>
                  <a:pt x="3794" y="1074"/>
                </a:lnTo>
                <a:lnTo>
                  <a:pt x="3791" y="1071"/>
                </a:lnTo>
                <a:lnTo>
                  <a:pt x="3789" y="1067"/>
                </a:lnTo>
                <a:lnTo>
                  <a:pt x="3787" y="1063"/>
                </a:lnTo>
                <a:lnTo>
                  <a:pt x="3785" y="1058"/>
                </a:lnTo>
                <a:lnTo>
                  <a:pt x="3785" y="1052"/>
                </a:lnTo>
                <a:lnTo>
                  <a:pt x="3783" y="1047"/>
                </a:lnTo>
                <a:lnTo>
                  <a:pt x="3783" y="1039"/>
                </a:lnTo>
                <a:lnTo>
                  <a:pt x="3783" y="1032"/>
                </a:lnTo>
                <a:lnTo>
                  <a:pt x="3783" y="1024"/>
                </a:lnTo>
                <a:close/>
                <a:moveTo>
                  <a:pt x="3846" y="1002"/>
                </a:moveTo>
                <a:lnTo>
                  <a:pt x="3783" y="1002"/>
                </a:lnTo>
                <a:lnTo>
                  <a:pt x="3783" y="1000"/>
                </a:lnTo>
                <a:lnTo>
                  <a:pt x="3783" y="998"/>
                </a:lnTo>
                <a:lnTo>
                  <a:pt x="3783" y="996"/>
                </a:lnTo>
                <a:lnTo>
                  <a:pt x="3783" y="995"/>
                </a:lnTo>
                <a:lnTo>
                  <a:pt x="3785" y="989"/>
                </a:lnTo>
                <a:lnTo>
                  <a:pt x="3785" y="985"/>
                </a:lnTo>
                <a:lnTo>
                  <a:pt x="3785" y="982"/>
                </a:lnTo>
                <a:lnTo>
                  <a:pt x="3787" y="980"/>
                </a:lnTo>
                <a:lnTo>
                  <a:pt x="3789" y="974"/>
                </a:lnTo>
                <a:lnTo>
                  <a:pt x="3792" y="970"/>
                </a:lnTo>
                <a:lnTo>
                  <a:pt x="3796" y="969"/>
                </a:lnTo>
                <a:lnTo>
                  <a:pt x="3798" y="965"/>
                </a:lnTo>
                <a:lnTo>
                  <a:pt x="3802" y="963"/>
                </a:lnTo>
                <a:lnTo>
                  <a:pt x="3807" y="961"/>
                </a:lnTo>
                <a:lnTo>
                  <a:pt x="3811" y="959"/>
                </a:lnTo>
                <a:lnTo>
                  <a:pt x="3817" y="959"/>
                </a:lnTo>
                <a:lnTo>
                  <a:pt x="3820" y="959"/>
                </a:lnTo>
                <a:lnTo>
                  <a:pt x="3824" y="959"/>
                </a:lnTo>
                <a:lnTo>
                  <a:pt x="3826" y="961"/>
                </a:lnTo>
                <a:lnTo>
                  <a:pt x="3830" y="961"/>
                </a:lnTo>
                <a:lnTo>
                  <a:pt x="3832" y="963"/>
                </a:lnTo>
                <a:lnTo>
                  <a:pt x="3833" y="963"/>
                </a:lnTo>
                <a:lnTo>
                  <a:pt x="3837" y="965"/>
                </a:lnTo>
                <a:lnTo>
                  <a:pt x="3839" y="967"/>
                </a:lnTo>
                <a:lnTo>
                  <a:pt x="3839" y="969"/>
                </a:lnTo>
                <a:lnTo>
                  <a:pt x="3841" y="972"/>
                </a:lnTo>
                <a:lnTo>
                  <a:pt x="3843" y="974"/>
                </a:lnTo>
                <a:lnTo>
                  <a:pt x="3845" y="978"/>
                </a:lnTo>
                <a:lnTo>
                  <a:pt x="3845" y="980"/>
                </a:lnTo>
                <a:lnTo>
                  <a:pt x="3845" y="983"/>
                </a:lnTo>
                <a:lnTo>
                  <a:pt x="3846" y="987"/>
                </a:lnTo>
                <a:lnTo>
                  <a:pt x="3846" y="991"/>
                </a:lnTo>
                <a:lnTo>
                  <a:pt x="3846" y="1002"/>
                </a:lnTo>
                <a:close/>
                <a:moveTo>
                  <a:pt x="3653" y="866"/>
                </a:moveTo>
                <a:lnTo>
                  <a:pt x="3653" y="859"/>
                </a:lnTo>
                <a:lnTo>
                  <a:pt x="3668" y="859"/>
                </a:lnTo>
                <a:lnTo>
                  <a:pt x="3675" y="857"/>
                </a:lnTo>
                <a:lnTo>
                  <a:pt x="3685" y="857"/>
                </a:lnTo>
                <a:lnTo>
                  <a:pt x="3694" y="857"/>
                </a:lnTo>
                <a:lnTo>
                  <a:pt x="3703" y="855"/>
                </a:lnTo>
                <a:lnTo>
                  <a:pt x="3703" y="1080"/>
                </a:lnTo>
                <a:lnTo>
                  <a:pt x="3727" y="1080"/>
                </a:lnTo>
                <a:lnTo>
                  <a:pt x="3727" y="1087"/>
                </a:lnTo>
                <a:lnTo>
                  <a:pt x="3653" y="1087"/>
                </a:lnTo>
                <a:lnTo>
                  <a:pt x="3653" y="1080"/>
                </a:lnTo>
                <a:lnTo>
                  <a:pt x="3677" y="1080"/>
                </a:lnTo>
                <a:lnTo>
                  <a:pt x="3677" y="866"/>
                </a:lnTo>
                <a:lnTo>
                  <a:pt x="3653" y="866"/>
                </a:lnTo>
                <a:close/>
                <a:moveTo>
                  <a:pt x="3558" y="866"/>
                </a:moveTo>
                <a:lnTo>
                  <a:pt x="3558" y="859"/>
                </a:lnTo>
                <a:lnTo>
                  <a:pt x="3571" y="859"/>
                </a:lnTo>
                <a:lnTo>
                  <a:pt x="3580" y="857"/>
                </a:lnTo>
                <a:lnTo>
                  <a:pt x="3588" y="857"/>
                </a:lnTo>
                <a:lnTo>
                  <a:pt x="3597" y="857"/>
                </a:lnTo>
                <a:lnTo>
                  <a:pt x="3606" y="855"/>
                </a:lnTo>
                <a:lnTo>
                  <a:pt x="3606" y="1080"/>
                </a:lnTo>
                <a:lnTo>
                  <a:pt x="3633" y="1080"/>
                </a:lnTo>
                <a:lnTo>
                  <a:pt x="3633" y="1087"/>
                </a:lnTo>
                <a:lnTo>
                  <a:pt x="3558" y="1087"/>
                </a:lnTo>
                <a:lnTo>
                  <a:pt x="3558" y="1080"/>
                </a:lnTo>
                <a:lnTo>
                  <a:pt x="3580" y="1080"/>
                </a:lnTo>
                <a:lnTo>
                  <a:pt x="3580" y="866"/>
                </a:lnTo>
                <a:lnTo>
                  <a:pt x="3558" y="866"/>
                </a:lnTo>
                <a:close/>
                <a:moveTo>
                  <a:pt x="3422" y="1065"/>
                </a:moveTo>
                <a:lnTo>
                  <a:pt x="3426" y="1071"/>
                </a:lnTo>
                <a:lnTo>
                  <a:pt x="3428" y="1073"/>
                </a:lnTo>
                <a:lnTo>
                  <a:pt x="3432" y="1074"/>
                </a:lnTo>
                <a:lnTo>
                  <a:pt x="3437" y="1078"/>
                </a:lnTo>
                <a:lnTo>
                  <a:pt x="3443" y="1082"/>
                </a:lnTo>
                <a:lnTo>
                  <a:pt x="3450" y="1086"/>
                </a:lnTo>
                <a:lnTo>
                  <a:pt x="3458" y="1087"/>
                </a:lnTo>
                <a:lnTo>
                  <a:pt x="3465" y="1087"/>
                </a:lnTo>
                <a:lnTo>
                  <a:pt x="3473" y="1089"/>
                </a:lnTo>
                <a:lnTo>
                  <a:pt x="3476" y="1089"/>
                </a:lnTo>
                <a:lnTo>
                  <a:pt x="3480" y="1087"/>
                </a:lnTo>
                <a:lnTo>
                  <a:pt x="3482" y="1087"/>
                </a:lnTo>
                <a:lnTo>
                  <a:pt x="3484" y="1087"/>
                </a:lnTo>
                <a:lnTo>
                  <a:pt x="3487" y="1087"/>
                </a:lnTo>
                <a:lnTo>
                  <a:pt x="3491" y="1086"/>
                </a:lnTo>
                <a:lnTo>
                  <a:pt x="3493" y="1086"/>
                </a:lnTo>
                <a:lnTo>
                  <a:pt x="3495" y="1086"/>
                </a:lnTo>
                <a:lnTo>
                  <a:pt x="3497" y="1084"/>
                </a:lnTo>
                <a:lnTo>
                  <a:pt x="3500" y="1082"/>
                </a:lnTo>
                <a:lnTo>
                  <a:pt x="3504" y="1080"/>
                </a:lnTo>
                <a:lnTo>
                  <a:pt x="3506" y="1078"/>
                </a:lnTo>
                <a:lnTo>
                  <a:pt x="3510" y="1076"/>
                </a:lnTo>
                <a:lnTo>
                  <a:pt x="3512" y="1074"/>
                </a:lnTo>
                <a:lnTo>
                  <a:pt x="3515" y="1073"/>
                </a:lnTo>
                <a:lnTo>
                  <a:pt x="3515" y="1071"/>
                </a:lnTo>
                <a:lnTo>
                  <a:pt x="3517" y="1071"/>
                </a:lnTo>
                <a:lnTo>
                  <a:pt x="3519" y="1067"/>
                </a:lnTo>
                <a:lnTo>
                  <a:pt x="3523" y="1065"/>
                </a:lnTo>
                <a:lnTo>
                  <a:pt x="3525" y="1060"/>
                </a:lnTo>
                <a:lnTo>
                  <a:pt x="3527" y="1056"/>
                </a:lnTo>
                <a:lnTo>
                  <a:pt x="3528" y="1052"/>
                </a:lnTo>
                <a:lnTo>
                  <a:pt x="3528" y="1050"/>
                </a:lnTo>
                <a:lnTo>
                  <a:pt x="3530" y="1047"/>
                </a:lnTo>
                <a:lnTo>
                  <a:pt x="3530" y="1045"/>
                </a:lnTo>
                <a:lnTo>
                  <a:pt x="3532" y="1039"/>
                </a:lnTo>
                <a:lnTo>
                  <a:pt x="3534" y="1034"/>
                </a:lnTo>
                <a:lnTo>
                  <a:pt x="3534" y="1028"/>
                </a:lnTo>
                <a:lnTo>
                  <a:pt x="3534" y="1024"/>
                </a:lnTo>
                <a:lnTo>
                  <a:pt x="3536" y="1022"/>
                </a:lnTo>
                <a:lnTo>
                  <a:pt x="3534" y="1015"/>
                </a:lnTo>
                <a:lnTo>
                  <a:pt x="3532" y="1008"/>
                </a:lnTo>
                <a:lnTo>
                  <a:pt x="3530" y="1002"/>
                </a:lnTo>
                <a:lnTo>
                  <a:pt x="3528" y="995"/>
                </a:lnTo>
                <a:lnTo>
                  <a:pt x="3525" y="989"/>
                </a:lnTo>
                <a:lnTo>
                  <a:pt x="3523" y="982"/>
                </a:lnTo>
                <a:lnTo>
                  <a:pt x="3517" y="976"/>
                </a:lnTo>
                <a:lnTo>
                  <a:pt x="3513" y="970"/>
                </a:lnTo>
                <a:lnTo>
                  <a:pt x="3512" y="969"/>
                </a:lnTo>
                <a:lnTo>
                  <a:pt x="3510" y="967"/>
                </a:lnTo>
                <a:lnTo>
                  <a:pt x="3504" y="963"/>
                </a:lnTo>
                <a:lnTo>
                  <a:pt x="3499" y="959"/>
                </a:lnTo>
                <a:lnTo>
                  <a:pt x="3495" y="957"/>
                </a:lnTo>
                <a:lnTo>
                  <a:pt x="3489" y="956"/>
                </a:lnTo>
                <a:lnTo>
                  <a:pt x="3484" y="954"/>
                </a:lnTo>
                <a:lnTo>
                  <a:pt x="3478" y="952"/>
                </a:lnTo>
                <a:lnTo>
                  <a:pt x="3474" y="952"/>
                </a:lnTo>
                <a:lnTo>
                  <a:pt x="3473" y="952"/>
                </a:lnTo>
                <a:lnTo>
                  <a:pt x="3465" y="952"/>
                </a:lnTo>
                <a:lnTo>
                  <a:pt x="3460" y="954"/>
                </a:lnTo>
                <a:lnTo>
                  <a:pt x="3454" y="956"/>
                </a:lnTo>
                <a:lnTo>
                  <a:pt x="3448" y="957"/>
                </a:lnTo>
                <a:lnTo>
                  <a:pt x="3443" y="961"/>
                </a:lnTo>
                <a:lnTo>
                  <a:pt x="3437" y="965"/>
                </a:lnTo>
                <a:lnTo>
                  <a:pt x="3432" y="969"/>
                </a:lnTo>
                <a:lnTo>
                  <a:pt x="3428" y="974"/>
                </a:lnTo>
                <a:lnTo>
                  <a:pt x="3422" y="978"/>
                </a:lnTo>
                <a:lnTo>
                  <a:pt x="3419" y="983"/>
                </a:lnTo>
                <a:lnTo>
                  <a:pt x="3417" y="989"/>
                </a:lnTo>
                <a:lnTo>
                  <a:pt x="3413" y="995"/>
                </a:lnTo>
                <a:lnTo>
                  <a:pt x="3411" y="1002"/>
                </a:lnTo>
                <a:lnTo>
                  <a:pt x="3411" y="1008"/>
                </a:lnTo>
                <a:lnTo>
                  <a:pt x="3409" y="1015"/>
                </a:lnTo>
                <a:lnTo>
                  <a:pt x="3409" y="1022"/>
                </a:lnTo>
                <a:lnTo>
                  <a:pt x="3409" y="1028"/>
                </a:lnTo>
                <a:lnTo>
                  <a:pt x="3409" y="1034"/>
                </a:lnTo>
                <a:lnTo>
                  <a:pt x="3411" y="1039"/>
                </a:lnTo>
                <a:lnTo>
                  <a:pt x="3413" y="1045"/>
                </a:lnTo>
                <a:lnTo>
                  <a:pt x="3415" y="1050"/>
                </a:lnTo>
                <a:lnTo>
                  <a:pt x="3417" y="1056"/>
                </a:lnTo>
                <a:lnTo>
                  <a:pt x="3419" y="1060"/>
                </a:lnTo>
                <a:lnTo>
                  <a:pt x="3422" y="1065"/>
                </a:lnTo>
                <a:close/>
                <a:moveTo>
                  <a:pt x="3439" y="1022"/>
                </a:moveTo>
                <a:lnTo>
                  <a:pt x="3439" y="1015"/>
                </a:lnTo>
                <a:lnTo>
                  <a:pt x="3439" y="1008"/>
                </a:lnTo>
                <a:lnTo>
                  <a:pt x="3439" y="1000"/>
                </a:lnTo>
                <a:lnTo>
                  <a:pt x="3439" y="995"/>
                </a:lnTo>
                <a:lnTo>
                  <a:pt x="3441" y="989"/>
                </a:lnTo>
                <a:lnTo>
                  <a:pt x="3443" y="983"/>
                </a:lnTo>
                <a:lnTo>
                  <a:pt x="3445" y="978"/>
                </a:lnTo>
                <a:lnTo>
                  <a:pt x="3447" y="974"/>
                </a:lnTo>
                <a:lnTo>
                  <a:pt x="3448" y="970"/>
                </a:lnTo>
                <a:lnTo>
                  <a:pt x="3450" y="969"/>
                </a:lnTo>
                <a:lnTo>
                  <a:pt x="3454" y="965"/>
                </a:lnTo>
                <a:lnTo>
                  <a:pt x="3456" y="963"/>
                </a:lnTo>
                <a:lnTo>
                  <a:pt x="3460" y="961"/>
                </a:lnTo>
                <a:lnTo>
                  <a:pt x="3463" y="961"/>
                </a:lnTo>
                <a:lnTo>
                  <a:pt x="3467" y="959"/>
                </a:lnTo>
                <a:lnTo>
                  <a:pt x="3473" y="959"/>
                </a:lnTo>
                <a:lnTo>
                  <a:pt x="3476" y="959"/>
                </a:lnTo>
                <a:lnTo>
                  <a:pt x="3480" y="961"/>
                </a:lnTo>
                <a:lnTo>
                  <a:pt x="3484" y="961"/>
                </a:lnTo>
                <a:lnTo>
                  <a:pt x="3486" y="961"/>
                </a:lnTo>
                <a:lnTo>
                  <a:pt x="3487" y="963"/>
                </a:lnTo>
                <a:lnTo>
                  <a:pt x="3491" y="965"/>
                </a:lnTo>
                <a:lnTo>
                  <a:pt x="3493" y="969"/>
                </a:lnTo>
                <a:lnTo>
                  <a:pt x="3497" y="970"/>
                </a:lnTo>
                <a:lnTo>
                  <a:pt x="3497" y="972"/>
                </a:lnTo>
                <a:lnTo>
                  <a:pt x="3499" y="974"/>
                </a:lnTo>
                <a:lnTo>
                  <a:pt x="3500" y="978"/>
                </a:lnTo>
                <a:lnTo>
                  <a:pt x="3502" y="983"/>
                </a:lnTo>
                <a:lnTo>
                  <a:pt x="3504" y="989"/>
                </a:lnTo>
                <a:lnTo>
                  <a:pt x="3504" y="991"/>
                </a:lnTo>
                <a:lnTo>
                  <a:pt x="3504" y="995"/>
                </a:lnTo>
                <a:lnTo>
                  <a:pt x="3506" y="1000"/>
                </a:lnTo>
                <a:lnTo>
                  <a:pt x="3506" y="1008"/>
                </a:lnTo>
                <a:lnTo>
                  <a:pt x="3506" y="1015"/>
                </a:lnTo>
                <a:lnTo>
                  <a:pt x="3506" y="1022"/>
                </a:lnTo>
                <a:lnTo>
                  <a:pt x="3506" y="1030"/>
                </a:lnTo>
                <a:lnTo>
                  <a:pt x="3506" y="1032"/>
                </a:lnTo>
                <a:lnTo>
                  <a:pt x="3506" y="1034"/>
                </a:lnTo>
                <a:lnTo>
                  <a:pt x="3506" y="1037"/>
                </a:lnTo>
                <a:lnTo>
                  <a:pt x="3506" y="1045"/>
                </a:lnTo>
                <a:lnTo>
                  <a:pt x="3504" y="1047"/>
                </a:lnTo>
                <a:lnTo>
                  <a:pt x="3504" y="1050"/>
                </a:lnTo>
                <a:lnTo>
                  <a:pt x="3504" y="1052"/>
                </a:lnTo>
                <a:lnTo>
                  <a:pt x="3504" y="1054"/>
                </a:lnTo>
                <a:lnTo>
                  <a:pt x="3504" y="1056"/>
                </a:lnTo>
                <a:lnTo>
                  <a:pt x="3502" y="1061"/>
                </a:lnTo>
                <a:lnTo>
                  <a:pt x="3500" y="1065"/>
                </a:lnTo>
                <a:lnTo>
                  <a:pt x="3499" y="1069"/>
                </a:lnTo>
                <a:lnTo>
                  <a:pt x="3499" y="1071"/>
                </a:lnTo>
                <a:lnTo>
                  <a:pt x="3497" y="1073"/>
                </a:lnTo>
                <a:lnTo>
                  <a:pt x="3497" y="1074"/>
                </a:lnTo>
                <a:lnTo>
                  <a:pt x="3493" y="1076"/>
                </a:lnTo>
                <a:lnTo>
                  <a:pt x="3491" y="1080"/>
                </a:lnTo>
                <a:lnTo>
                  <a:pt x="3487" y="1082"/>
                </a:lnTo>
                <a:lnTo>
                  <a:pt x="3486" y="1082"/>
                </a:lnTo>
                <a:lnTo>
                  <a:pt x="3484" y="1084"/>
                </a:lnTo>
                <a:lnTo>
                  <a:pt x="3482" y="1084"/>
                </a:lnTo>
                <a:lnTo>
                  <a:pt x="3480" y="1084"/>
                </a:lnTo>
                <a:lnTo>
                  <a:pt x="3478" y="1084"/>
                </a:lnTo>
                <a:lnTo>
                  <a:pt x="3476" y="1084"/>
                </a:lnTo>
                <a:lnTo>
                  <a:pt x="3473" y="1086"/>
                </a:lnTo>
                <a:lnTo>
                  <a:pt x="3467" y="1084"/>
                </a:lnTo>
                <a:lnTo>
                  <a:pt x="3463" y="1084"/>
                </a:lnTo>
                <a:lnTo>
                  <a:pt x="3460" y="1084"/>
                </a:lnTo>
                <a:lnTo>
                  <a:pt x="3456" y="1082"/>
                </a:lnTo>
                <a:lnTo>
                  <a:pt x="3454" y="1080"/>
                </a:lnTo>
                <a:lnTo>
                  <a:pt x="3450" y="1076"/>
                </a:lnTo>
                <a:lnTo>
                  <a:pt x="3448" y="1074"/>
                </a:lnTo>
                <a:lnTo>
                  <a:pt x="3447" y="1071"/>
                </a:lnTo>
                <a:lnTo>
                  <a:pt x="3445" y="1065"/>
                </a:lnTo>
                <a:lnTo>
                  <a:pt x="3443" y="1061"/>
                </a:lnTo>
                <a:lnTo>
                  <a:pt x="3441" y="1056"/>
                </a:lnTo>
                <a:lnTo>
                  <a:pt x="3439" y="1050"/>
                </a:lnTo>
                <a:lnTo>
                  <a:pt x="3439" y="1045"/>
                </a:lnTo>
                <a:lnTo>
                  <a:pt x="3439" y="1037"/>
                </a:lnTo>
                <a:lnTo>
                  <a:pt x="3439" y="1030"/>
                </a:lnTo>
                <a:lnTo>
                  <a:pt x="3439" y="1022"/>
                </a:lnTo>
                <a:close/>
                <a:moveTo>
                  <a:pt x="3368" y="868"/>
                </a:moveTo>
                <a:lnTo>
                  <a:pt x="3368" y="926"/>
                </a:lnTo>
                <a:lnTo>
                  <a:pt x="3361" y="926"/>
                </a:lnTo>
                <a:lnTo>
                  <a:pt x="3359" y="918"/>
                </a:lnTo>
                <a:lnTo>
                  <a:pt x="3357" y="911"/>
                </a:lnTo>
                <a:lnTo>
                  <a:pt x="3355" y="905"/>
                </a:lnTo>
                <a:lnTo>
                  <a:pt x="3354" y="900"/>
                </a:lnTo>
                <a:lnTo>
                  <a:pt x="3350" y="894"/>
                </a:lnTo>
                <a:lnTo>
                  <a:pt x="3348" y="892"/>
                </a:lnTo>
                <a:lnTo>
                  <a:pt x="3346" y="890"/>
                </a:lnTo>
                <a:lnTo>
                  <a:pt x="3342" y="885"/>
                </a:lnTo>
                <a:lnTo>
                  <a:pt x="3341" y="881"/>
                </a:lnTo>
                <a:lnTo>
                  <a:pt x="3335" y="877"/>
                </a:lnTo>
                <a:lnTo>
                  <a:pt x="3331" y="876"/>
                </a:lnTo>
                <a:lnTo>
                  <a:pt x="3328" y="874"/>
                </a:lnTo>
                <a:lnTo>
                  <a:pt x="3324" y="870"/>
                </a:lnTo>
                <a:lnTo>
                  <a:pt x="3320" y="870"/>
                </a:lnTo>
                <a:lnTo>
                  <a:pt x="3318" y="870"/>
                </a:lnTo>
                <a:lnTo>
                  <a:pt x="3313" y="868"/>
                </a:lnTo>
                <a:lnTo>
                  <a:pt x="3309" y="868"/>
                </a:lnTo>
                <a:lnTo>
                  <a:pt x="3303" y="868"/>
                </a:lnTo>
                <a:lnTo>
                  <a:pt x="3300" y="868"/>
                </a:lnTo>
                <a:lnTo>
                  <a:pt x="3296" y="868"/>
                </a:lnTo>
                <a:lnTo>
                  <a:pt x="3290" y="870"/>
                </a:lnTo>
                <a:lnTo>
                  <a:pt x="3283" y="872"/>
                </a:lnTo>
                <a:lnTo>
                  <a:pt x="3277" y="876"/>
                </a:lnTo>
                <a:lnTo>
                  <a:pt x="3272" y="879"/>
                </a:lnTo>
                <a:lnTo>
                  <a:pt x="3270" y="881"/>
                </a:lnTo>
                <a:lnTo>
                  <a:pt x="3268" y="883"/>
                </a:lnTo>
                <a:lnTo>
                  <a:pt x="3266" y="885"/>
                </a:lnTo>
                <a:lnTo>
                  <a:pt x="3264" y="889"/>
                </a:lnTo>
                <a:lnTo>
                  <a:pt x="3261" y="894"/>
                </a:lnTo>
                <a:lnTo>
                  <a:pt x="3259" y="898"/>
                </a:lnTo>
                <a:lnTo>
                  <a:pt x="3257" y="902"/>
                </a:lnTo>
                <a:lnTo>
                  <a:pt x="3253" y="911"/>
                </a:lnTo>
                <a:lnTo>
                  <a:pt x="3251" y="920"/>
                </a:lnTo>
                <a:lnTo>
                  <a:pt x="3251" y="924"/>
                </a:lnTo>
                <a:lnTo>
                  <a:pt x="3249" y="929"/>
                </a:lnTo>
                <a:lnTo>
                  <a:pt x="3248" y="941"/>
                </a:lnTo>
                <a:lnTo>
                  <a:pt x="3248" y="948"/>
                </a:lnTo>
                <a:lnTo>
                  <a:pt x="3248" y="956"/>
                </a:lnTo>
                <a:lnTo>
                  <a:pt x="3248" y="961"/>
                </a:lnTo>
                <a:lnTo>
                  <a:pt x="3248" y="969"/>
                </a:lnTo>
                <a:lnTo>
                  <a:pt x="3248" y="985"/>
                </a:lnTo>
                <a:lnTo>
                  <a:pt x="3248" y="991"/>
                </a:lnTo>
                <a:lnTo>
                  <a:pt x="3248" y="996"/>
                </a:lnTo>
                <a:lnTo>
                  <a:pt x="3248" y="1008"/>
                </a:lnTo>
                <a:lnTo>
                  <a:pt x="3248" y="1019"/>
                </a:lnTo>
                <a:lnTo>
                  <a:pt x="3248" y="1024"/>
                </a:lnTo>
                <a:lnTo>
                  <a:pt x="3249" y="1030"/>
                </a:lnTo>
                <a:lnTo>
                  <a:pt x="3249" y="1034"/>
                </a:lnTo>
                <a:lnTo>
                  <a:pt x="3251" y="1037"/>
                </a:lnTo>
                <a:lnTo>
                  <a:pt x="3253" y="1047"/>
                </a:lnTo>
                <a:lnTo>
                  <a:pt x="3255" y="1054"/>
                </a:lnTo>
                <a:lnTo>
                  <a:pt x="3259" y="1061"/>
                </a:lnTo>
                <a:lnTo>
                  <a:pt x="3261" y="1063"/>
                </a:lnTo>
                <a:lnTo>
                  <a:pt x="3262" y="1067"/>
                </a:lnTo>
                <a:lnTo>
                  <a:pt x="3268" y="1071"/>
                </a:lnTo>
                <a:lnTo>
                  <a:pt x="3272" y="1076"/>
                </a:lnTo>
                <a:lnTo>
                  <a:pt x="3277" y="1078"/>
                </a:lnTo>
                <a:lnTo>
                  <a:pt x="3281" y="1080"/>
                </a:lnTo>
                <a:lnTo>
                  <a:pt x="3285" y="1080"/>
                </a:lnTo>
                <a:lnTo>
                  <a:pt x="3287" y="1082"/>
                </a:lnTo>
                <a:lnTo>
                  <a:pt x="3290" y="1082"/>
                </a:lnTo>
                <a:lnTo>
                  <a:pt x="3294" y="1084"/>
                </a:lnTo>
                <a:lnTo>
                  <a:pt x="3298" y="1084"/>
                </a:lnTo>
                <a:lnTo>
                  <a:pt x="3305" y="1084"/>
                </a:lnTo>
                <a:lnTo>
                  <a:pt x="3307" y="1084"/>
                </a:lnTo>
                <a:lnTo>
                  <a:pt x="3311" y="1084"/>
                </a:lnTo>
                <a:lnTo>
                  <a:pt x="3313" y="1082"/>
                </a:lnTo>
                <a:lnTo>
                  <a:pt x="3314" y="1082"/>
                </a:lnTo>
                <a:lnTo>
                  <a:pt x="3318" y="1082"/>
                </a:lnTo>
                <a:lnTo>
                  <a:pt x="3320" y="1082"/>
                </a:lnTo>
                <a:lnTo>
                  <a:pt x="3324" y="1080"/>
                </a:lnTo>
                <a:lnTo>
                  <a:pt x="3329" y="1078"/>
                </a:lnTo>
                <a:lnTo>
                  <a:pt x="3333" y="1074"/>
                </a:lnTo>
                <a:lnTo>
                  <a:pt x="3337" y="1073"/>
                </a:lnTo>
                <a:lnTo>
                  <a:pt x="3339" y="1071"/>
                </a:lnTo>
                <a:lnTo>
                  <a:pt x="3341" y="1069"/>
                </a:lnTo>
                <a:lnTo>
                  <a:pt x="3344" y="1065"/>
                </a:lnTo>
                <a:lnTo>
                  <a:pt x="3346" y="1063"/>
                </a:lnTo>
                <a:lnTo>
                  <a:pt x="3348" y="1061"/>
                </a:lnTo>
                <a:lnTo>
                  <a:pt x="3350" y="1058"/>
                </a:lnTo>
                <a:lnTo>
                  <a:pt x="3352" y="1056"/>
                </a:lnTo>
                <a:lnTo>
                  <a:pt x="3354" y="1052"/>
                </a:lnTo>
                <a:lnTo>
                  <a:pt x="3357" y="1045"/>
                </a:lnTo>
                <a:lnTo>
                  <a:pt x="3359" y="1039"/>
                </a:lnTo>
                <a:lnTo>
                  <a:pt x="3363" y="1034"/>
                </a:lnTo>
                <a:lnTo>
                  <a:pt x="3365" y="1030"/>
                </a:lnTo>
                <a:lnTo>
                  <a:pt x="3365" y="1028"/>
                </a:lnTo>
                <a:lnTo>
                  <a:pt x="3365" y="1026"/>
                </a:lnTo>
                <a:lnTo>
                  <a:pt x="3372" y="1026"/>
                </a:lnTo>
                <a:lnTo>
                  <a:pt x="3372" y="1087"/>
                </a:lnTo>
                <a:lnTo>
                  <a:pt x="3365" y="1087"/>
                </a:lnTo>
                <a:lnTo>
                  <a:pt x="3355" y="1074"/>
                </a:lnTo>
                <a:lnTo>
                  <a:pt x="3352" y="1076"/>
                </a:lnTo>
                <a:lnTo>
                  <a:pt x="3350" y="1078"/>
                </a:lnTo>
                <a:lnTo>
                  <a:pt x="3346" y="1080"/>
                </a:lnTo>
                <a:lnTo>
                  <a:pt x="3344" y="1082"/>
                </a:lnTo>
                <a:lnTo>
                  <a:pt x="3339" y="1084"/>
                </a:lnTo>
                <a:lnTo>
                  <a:pt x="3337" y="1084"/>
                </a:lnTo>
                <a:lnTo>
                  <a:pt x="3335" y="1084"/>
                </a:lnTo>
                <a:lnTo>
                  <a:pt x="3335" y="1086"/>
                </a:lnTo>
                <a:lnTo>
                  <a:pt x="3333" y="1086"/>
                </a:lnTo>
                <a:lnTo>
                  <a:pt x="3329" y="1087"/>
                </a:lnTo>
                <a:lnTo>
                  <a:pt x="3326" y="1087"/>
                </a:lnTo>
                <a:lnTo>
                  <a:pt x="3318" y="1089"/>
                </a:lnTo>
                <a:lnTo>
                  <a:pt x="3313" y="1089"/>
                </a:lnTo>
                <a:lnTo>
                  <a:pt x="3307" y="1089"/>
                </a:lnTo>
                <a:lnTo>
                  <a:pt x="3305" y="1089"/>
                </a:lnTo>
                <a:lnTo>
                  <a:pt x="3298" y="1089"/>
                </a:lnTo>
                <a:lnTo>
                  <a:pt x="3292" y="1089"/>
                </a:lnTo>
                <a:lnTo>
                  <a:pt x="3287" y="1087"/>
                </a:lnTo>
                <a:lnTo>
                  <a:pt x="3281" y="1087"/>
                </a:lnTo>
                <a:lnTo>
                  <a:pt x="3275" y="1086"/>
                </a:lnTo>
                <a:lnTo>
                  <a:pt x="3270" y="1084"/>
                </a:lnTo>
                <a:lnTo>
                  <a:pt x="3266" y="1082"/>
                </a:lnTo>
                <a:lnTo>
                  <a:pt x="3261" y="1080"/>
                </a:lnTo>
                <a:lnTo>
                  <a:pt x="3257" y="1078"/>
                </a:lnTo>
                <a:lnTo>
                  <a:pt x="3253" y="1074"/>
                </a:lnTo>
                <a:lnTo>
                  <a:pt x="3248" y="1071"/>
                </a:lnTo>
                <a:lnTo>
                  <a:pt x="3244" y="1069"/>
                </a:lnTo>
                <a:lnTo>
                  <a:pt x="3240" y="1065"/>
                </a:lnTo>
                <a:lnTo>
                  <a:pt x="3236" y="1061"/>
                </a:lnTo>
                <a:lnTo>
                  <a:pt x="3235" y="1056"/>
                </a:lnTo>
                <a:lnTo>
                  <a:pt x="3231" y="1052"/>
                </a:lnTo>
                <a:lnTo>
                  <a:pt x="3225" y="1045"/>
                </a:lnTo>
                <a:lnTo>
                  <a:pt x="3223" y="1039"/>
                </a:lnTo>
                <a:lnTo>
                  <a:pt x="3221" y="1035"/>
                </a:lnTo>
                <a:lnTo>
                  <a:pt x="3218" y="1026"/>
                </a:lnTo>
                <a:lnTo>
                  <a:pt x="3214" y="1017"/>
                </a:lnTo>
                <a:lnTo>
                  <a:pt x="3212" y="1008"/>
                </a:lnTo>
                <a:lnTo>
                  <a:pt x="3210" y="996"/>
                </a:lnTo>
                <a:lnTo>
                  <a:pt x="3210" y="993"/>
                </a:lnTo>
                <a:lnTo>
                  <a:pt x="3210" y="987"/>
                </a:lnTo>
                <a:lnTo>
                  <a:pt x="3210" y="976"/>
                </a:lnTo>
                <a:lnTo>
                  <a:pt x="3210" y="969"/>
                </a:lnTo>
                <a:lnTo>
                  <a:pt x="3210" y="963"/>
                </a:lnTo>
                <a:lnTo>
                  <a:pt x="3212" y="952"/>
                </a:lnTo>
                <a:lnTo>
                  <a:pt x="3214" y="939"/>
                </a:lnTo>
                <a:lnTo>
                  <a:pt x="3220" y="929"/>
                </a:lnTo>
                <a:lnTo>
                  <a:pt x="3223" y="918"/>
                </a:lnTo>
                <a:lnTo>
                  <a:pt x="3229" y="909"/>
                </a:lnTo>
                <a:lnTo>
                  <a:pt x="3236" y="898"/>
                </a:lnTo>
                <a:lnTo>
                  <a:pt x="3244" y="890"/>
                </a:lnTo>
                <a:lnTo>
                  <a:pt x="3249" y="883"/>
                </a:lnTo>
                <a:lnTo>
                  <a:pt x="3257" y="877"/>
                </a:lnTo>
                <a:lnTo>
                  <a:pt x="3264" y="872"/>
                </a:lnTo>
                <a:lnTo>
                  <a:pt x="3272" y="868"/>
                </a:lnTo>
                <a:lnTo>
                  <a:pt x="3279" y="864"/>
                </a:lnTo>
                <a:lnTo>
                  <a:pt x="3288" y="863"/>
                </a:lnTo>
                <a:lnTo>
                  <a:pt x="3296" y="861"/>
                </a:lnTo>
                <a:lnTo>
                  <a:pt x="3305" y="859"/>
                </a:lnTo>
                <a:lnTo>
                  <a:pt x="3311" y="861"/>
                </a:lnTo>
                <a:lnTo>
                  <a:pt x="3316" y="861"/>
                </a:lnTo>
                <a:lnTo>
                  <a:pt x="3322" y="863"/>
                </a:lnTo>
                <a:lnTo>
                  <a:pt x="3329" y="864"/>
                </a:lnTo>
                <a:lnTo>
                  <a:pt x="3335" y="866"/>
                </a:lnTo>
                <a:lnTo>
                  <a:pt x="3341" y="870"/>
                </a:lnTo>
                <a:lnTo>
                  <a:pt x="3346" y="874"/>
                </a:lnTo>
                <a:lnTo>
                  <a:pt x="3354" y="877"/>
                </a:lnTo>
                <a:lnTo>
                  <a:pt x="3365" y="868"/>
                </a:lnTo>
                <a:lnTo>
                  <a:pt x="3368" y="868"/>
                </a:lnTo>
                <a:close/>
                <a:moveTo>
                  <a:pt x="2931" y="866"/>
                </a:moveTo>
                <a:lnTo>
                  <a:pt x="2931" y="859"/>
                </a:lnTo>
                <a:lnTo>
                  <a:pt x="2946" y="859"/>
                </a:lnTo>
                <a:lnTo>
                  <a:pt x="2954" y="857"/>
                </a:lnTo>
                <a:lnTo>
                  <a:pt x="2963" y="857"/>
                </a:lnTo>
                <a:lnTo>
                  <a:pt x="2972" y="857"/>
                </a:lnTo>
                <a:lnTo>
                  <a:pt x="2982" y="855"/>
                </a:lnTo>
                <a:lnTo>
                  <a:pt x="2982" y="1080"/>
                </a:lnTo>
                <a:lnTo>
                  <a:pt x="3006" y="1080"/>
                </a:lnTo>
                <a:lnTo>
                  <a:pt x="3006" y="1087"/>
                </a:lnTo>
                <a:lnTo>
                  <a:pt x="2931" y="1087"/>
                </a:lnTo>
                <a:lnTo>
                  <a:pt x="2931" y="1080"/>
                </a:lnTo>
                <a:lnTo>
                  <a:pt x="2956" y="1080"/>
                </a:lnTo>
                <a:lnTo>
                  <a:pt x="2956" y="866"/>
                </a:lnTo>
                <a:lnTo>
                  <a:pt x="2931" y="866"/>
                </a:lnTo>
                <a:close/>
                <a:moveTo>
                  <a:pt x="2916" y="1065"/>
                </a:moveTo>
                <a:lnTo>
                  <a:pt x="2911" y="1065"/>
                </a:lnTo>
                <a:lnTo>
                  <a:pt x="2909" y="1067"/>
                </a:lnTo>
                <a:lnTo>
                  <a:pt x="2909" y="1069"/>
                </a:lnTo>
                <a:lnTo>
                  <a:pt x="2907" y="1071"/>
                </a:lnTo>
                <a:lnTo>
                  <a:pt x="2907" y="1074"/>
                </a:lnTo>
                <a:lnTo>
                  <a:pt x="2905" y="1076"/>
                </a:lnTo>
                <a:lnTo>
                  <a:pt x="2903" y="1078"/>
                </a:lnTo>
                <a:lnTo>
                  <a:pt x="2902" y="1078"/>
                </a:lnTo>
                <a:lnTo>
                  <a:pt x="2900" y="1080"/>
                </a:lnTo>
                <a:lnTo>
                  <a:pt x="2898" y="1080"/>
                </a:lnTo>
                <a:lnTo>
                  <a:pt x="2896" y="1080"/>
                </a:lnTo>
                <a:lnTo>
                  <a:pt x="2894" y="1078"/>
                </a:lnTo>
                <a:lnTo>
                  <a:pt x="2894" y="1076"/>
                </a:lnTo>
                <a:lnTo>
                  <a:pt x="2892" y="1074"/>
                </a:lnTo>
                <a:lnTo>
                  <a:pt x="2892" y="1073"/>
                </a:lnTo>
                <a:lnTo>
                  <a:pt x="2892" y="1069"/>
                </a:lnTo>
                <a:lnTo>
                  <a:pt x="2892" y="1065"/>
                </a:lnTo>
                <a:lnTo>
                  <a:pt x="2892" y="985"/>
                </a:lnTo>
                <a:lnTo>
                  <a:pt x="2892" y="980"/>
                </a:lnTo>
                <a:lnTo>
                  <a:pt x="2892" y="976"/>
                </a:lnTo>
                <a:lnTo>
                  <a:pt x="2892" y="972"/>
                </a:lnTo>
                <a:lnTo>
                  <a:pt x="2890" y="970"/>
                </a:lnTo>
                <a:lnTo>
                  <a:pt x="2889" y="967"/>
                </a:lnTo>
                <a:lnTo>
                  <a:pt x="2887" y="965"/>
                </a:lnTo>
                <a:lnTo>
                  <a:pt x="2885" y="961"/>
                </a:lnTo>
                <a:lnTo>
                  <a:pt x="2883" y="959"/>
                </a:lnTo>
                <a:lnTo>
                  <a:pt x="2879" y="957"/>
                </a:lnTo>
                <a:lnTo>
                  <a:pt x="2876" y="956"/>
                </a:lnTo>
                <a:lnTo>
                  <a:pt x="2872" y="956"/>
                </a:lnTo>
                <a:lnTo>
                  <a:pt x="2868" y="954"/>
                </a:lnTo>
                <a:lnTo>
                  <a:pt x="2864" y="952"/>
                </a:lnTo>
                <a:lnTo>
                  <a:pt x="2859" y="952"/>
                </a:lnTo>
                <a:lnTo>
                  <a:pt x="2853" y="952"/>
                </a:lnTo>
                <a:lnTo>
                  <a:pt x="2848" y="952"/>
                </a:lnTo>
                <a:lnTo>
                  <a:pt x="2842" y="952"/>
                </a:lnTo>
                <a:lnTo>
                  <a:pt x="2836" y="952"/>
                </a:lnTo>
                <a:lnTo>
                  <a:pt x="2833" y="954"/>
                </a:lnTo>
                <a:lnTo>
                  <a:pt x="2827" y="956"/>
                </a:lnTo>
                <a:lnTo>
                  <a:pt x="2823" y="956"/>
                </a:lnTo>
                <a:lnTo>
                  <a:pt x="2820" y="957"/>
                </a:lnTo>
                <a:lnTo>
                  <a:pt x="2814" y="959"/>
                </a:lnTo>
                <a:lnTo>
                  <a:pt x="2812" y="961"/>
                </a:lnTo>
                <a:lnTo>
                  <a:pt x="2809" y="963"/>
                </a:lnTo>
                <a:lnTo>
                  <a:pt x="2807" y="965"/>
                </a:lnTo>
                <a:lnTo>
                  <a:pt x="2803" y="969"/>
                </a:lnTo>
                <a:lnTo>
                  <a:pt x="2801" y="970"/>
                </a:lnTo>
                <a:lnTo>
                  <a:pt x="2799" y="974"/>
                </a:lnTo>
                <a:lnTo>
                  <a:pt x="2799" y="978"/>
                </a:lnTo>
                <a:lnTo>
                  <a:pt x="2797" y="982"/>
                </a:lnTo>
                <a:lnTo>
                  <a:pt x="2796" y="985"/>
                </a:lnTo>
                <a:lnTo>
                  <a:pt x="2797" y="987"/>
                </a:lnTo>
                <a:lnTo>
                  <a:pt x="2797" y="991"/>
                </a:lnTo>
                <a:lnTo>
                  <a:pt x="2799" y="995"/>
                </a:lnTo>
                <a:lnTo>
                  <a:pt x="2799" y="996"/>
                </a:lnTo>
                <a:lnTo>
                  <a:pt x="2801" y="998"/>
                </a:lnTo>
                <a:lnTo>
                  <a:pt x="2805" y="998"/>
                </a:lnTo>
                <a:lnTo>
                  <a:pt x="2807" y="1000"/>
                </a:lnTo>
                <a:lnTo>
                  <a:pt x="2809" y="1000"/>
                </a:lnTo>
                <a:lnTo>
                  <a:pt x="2810" y="1000"/>
                </a:lnTo>
                <a:lnTo>
                  <a:pt x="2812" y="1000"/>
                </a:lnTo>
                <a:lnTo>
                  <a:pt x="2814" y="1000"/>
                </a:lnTo>
                <a:lnTo>
                  <a:pt x="2814" y="998"/>
                </a:lnTo>
                <a:lnTo>
                  <a:pt x="2818" y="998"/>
                </a:lnTo>
                <a:lnTo>
                  <a:pt x="2818" y="996"/>
                </a:lnTo>
                <a:lnTo>
                  <a:pt x="2820" y="996"/>
                </a:lnTo>
                <a:lnTo>
                  <a:pt x="2820" y="995"/>
                </a:lnTo>
                <a:lnTo>
                  <a:pt x="2822" y="993"/>
                </a:lnTo>
                <a:lnTo>
                  <a:pt x="2822" y="989"/>
                </a:lnTo>
                <a:lnTo>
                  <a:pt x="2823" y="987"/>
                </a:lnTo>
                <a:lnTo>
                  <a:pt x="2823" y="985"/>
                </a:lnTo>
                <a:lnTo>
                  <a:pt x="2822" y="983"/>
                </a:lnTo>
                <a:lnTo>
                  <a:pt x="2822" y="980"/>
                </a:lnTo>
                <a:lnTo>
                  <a:pt x="2818" y="976"/>
                </a:lnTo>
                <a:lnTo>
                  <a:pt x="2816" y="974"/>
                </a:lnTo>
                <a:lnTo>
                  <a:pt x="2814" y="972"/>
                </a:lnTo>
                <a:lnTo>
                  <a:pt x="2814" y="969"/>
                </a:lnTo>
                <a:lnTo>
                  <a:pt x="2816" y="967"/>
                </a:lnTo>
                <a:lnTo>
                  <a:pt x="2818" y="965"/>
                </a:lnTo>
                <a:lnTo>
                  <a:pt x="2822" y="963"/>
                </a:lnTo>
                <a:lnTo>
                  <a:pt x="2825" y="961"/>
                </a:lnTo>
                <a:lnTo>
                  <a:pt x="2831" y="961"/>
                </a:lnTo>
                <a:lnTo>
                  <a:pt x="2836" y="959"/>
                </a:lnTo>
                <a:lnTo>
                  <a:pt x="2844" y="959"/>
                </a:lnTo>
                <a:lnTo>
                  <a:pt x="2846" y="959"/>
                </a:lnTo>
                <a:lnTo>
                  <a:pt x="2848" y="959"/>
                </a:lnTo>
                <a:lnTo>
                  <a:pt x="2853" y="961"/>
                </a:lnTo>
                <a:lnTo>
                  <a:pt x="2855" y="961"/>
                </a:lnTo>
                <a:lnTo>
                  <a:pt x="2857" y="963"/>
                </a:lnTo>
                <a:lnTo>
                  <a:pt x="2861" y="965"/>
                </a:lnTo>
                <a:lnTo>
                  <a:pt x="2863" y="969"/>
                </a:lnTo>
                <a:lnTo>
                  <a:pt x="2864" y="970"/>
                </a:lnTo>
                <a:lnTo>
                  <a:pt x="2864" y="972"/>
                </a:lnTo>
                <a:lnTo>
                  <a:pt x="2864" y="974"/>
                </a:lnTo>
                <a:lnTo>
                  <a:pt x="2866" y="980"/>
                </a:lnTo>
                <a:lnTo>
                  <a:pt x="2866" y="1011"/>
                </a:lnTo>
                <a:lnTo>
                  <a:pt x="2857" y="1011"/>
                </a:lnTo>
                <a:lnTo>
                  <a:pt x="2848" y="1011"/>
                </a:lnTo>
                <a:lnTo>
                  <a:pt x="2840" y="1013"/>
                </a:lnTo>
                <a:lnTo>
                  <a:pt x="2833" y="1015"/>
                </a:lnTo>
                <a:lnTo>
                  <a:pt x="2825" y="1017"/>
                </a:lnTo>
                <a:lnTo>
                  <a:pt x="2818" y="1019"/>
                </a:lnTo>
                <a:lnTo>
                  <a:pt x="2812" y="1021"/>
                </a:lnTo>
                <a:lnTo>
                  <a:pt x="2807" y="1024"/>
                </a:lnTo>
                <a:lnTo>
                  <a:pt x="2803" y="1028"/>
                </a:lnTo>
                <a:lnTo>
                  <a:pt x="2797" y="1030"/>
                </a:lnTo>
                <a:lnTo>
                  <a:pt x="2794" y="1034"/>
                </a:lnTo>
                <a:lnTo>
                  <a:pt x="2792" y="1039"/>
                </a:lnTo>
                <a:lnTo>
                  <a:pt x="2788" y="1043"/>
                </a:lnTo>
                <a:lnTo>
                  <a:pt x="2786" y="1048"/>
                </a:lnTo>
                <a:lnTo>
                  <a:pt x="2786" y="1054"/>
                </a:lnTo>
                <a:lnTo>
                  <a:pt x="2784" y="1060"/>
                </a:lnTo>
                <a:lnTo>
                  <a:pt x="2784" y="1063"/>
                </a:lnTo>
                <a:lnTo>
                  <a:pt x="2784" y="1065"/>
                </a:lnTo>
                <a:lnTo>
                  <a:pt x="2786" y="1069"/>
                </a:lnTo>
                <a:lnTo>
                  <a:pt x="2786" y="1073"/>
                </a:lnTo>
                <a:lnTo>
                  <a:pt x="2788" y="1074"/>
                </a:lnTo>
                <a:lnTo>
                  <a:pt x="2790" y="1076"/>
                </a:lnTo>
                <a:lnTo>
                  <a:pt x="2792" y="1080"/>
                </a:lnTo>
                <a:lnTo>
                  <a:pt x="2794" y="1082"/>
                </a:lnTo>
                <a:lnTo>
                  <a:pt x="2796" y="1084"/>
                </a:lnTo>
                <a:lnTo>
                  <a:pt x="2799" y="1084"/>
                </a:lnTo>
                <a:lnTo>
                  <a:pt x="2803" y="1086"/>
                </a:lnTo>
                <a:lnTo>
                  <a:pt x="2807" y="1087"/>
                </a:lnTo>
                <a:lnTo>
                  <a:pt x="2810" y="1087"/>
                </a:lnTo>
                <a:lnTo>
                  <a:pt x="2814" y="1089"/>
                </a:lnTo>
                <a:lnTo>
                  <a:pt x="2820" y="1089"/>
                </a:lnTo>
                <a:lnTo>
                  <a:pt x="2823" y="1089"/>
                </a:lnTo>
                <a:lnTo>
                  <a:pt x="2827" y="1089"/>
                </a:lnTo>
                <a:lnTo>
                  <a:pt x="2831" y="1089"/>
                </a:lnTo>
                <a:lnTo>
                  <a:pt x="2833" y="1087"/>
                </a:lnTo>
                <a:lnTo>
                  <a:pt x="2835" y="1087"/>
                </a:lnTo>
                <a:lnTo>
                  <a:pt x="2836" y="1087"/>
                </a:lnTo>
                <a:lnTo>
                  <a:pt x="2844" y="1086"/>
                </a:lnTo>
                <a:lnTo>
                  <a:pt x="2846" y="1086"/>
                </a:lnTo>
                <a:lnTo>
                  <a:pt x="2850" y="1084"/>
                </a:lnTo>
                <a:lnTo>
                  <a:pt x="2851" y="1082"/>
                </a:lnTo>
                <a:lnTo>
                  <a:pt x="2853" y="1082"/>
                </a:lnTo>
                <a:lnTo>
                  <a:pt x="2855" y="1080"/>
                </a:lnTo>
                <a:lnTo>
                  <a:pt x="2857" y="1080"/>
                </a:lnTo>
                <a:lnTo>
                  <a:pt x="2859" y="1078"/>
                </a:lnTo>
                <a:lnTo>
                  <a:pt x="2861" y="1076"/>
                </a:lnTo>
                <a:lnTo>
                  <a:pt x="2863" y="1076"/>
                </a:lnTo>
                <a:lnTo>
                  <a:pt x="2868" y="1073"/>
                </a:lnTo>
                <a:lnTo>
                  <a:pt x="2868" y="1076"/>
                </a:lnTo>
                <a:lnTo>
                  <a:pt x="2870" y="1078"/>
                </a:lnTo>
                <a:lnTo>
                  <a:pt x="2872" y="1082"/>
                </a:lnTo>
                <a:lnTo>
                  <a:pt x="2874" y="1084"/>
                </a:lnTo>
                <a:lnTo>
                  <a:pt x="2877" y="1086"/>
                </a:lnTo>
                <a:lnTo>
                  <a:pt x="2879" y="1087"/>
                </a:lnTo>
                <a:lnTo>
                  <a:pt x="2883" y="1089"/>
                </a:lnTo>
                <a:lnTo>
                  <a:pt x="2889" y="1089"/>
                </a:lnTo>
                <a:lnTo>
                  <a:pt x="2890" y="1089"/>
                </a:lnTo>
                <a:lnTo>
                  <a:pt x="2894" y="1087"/>
                </a:lnTo>
                <a:lnTo>
                  <a:pt x="2896" y="1087"/>
                </a:lnTo>
                <a:lnTo>
                  <a:pt x="2898" y="1087"/>
                </a:lnTo>
                <a:lnTo>
                  <a:pt x="2900" y="1087"/>
                </a:lnTo>
                <a:lnTo>
                  <a:pt x="2900" y="1086"/>
                </a:lnTo>
                <a:lnTo>
                  <a:pt x="2902" y="1086"/>
                </a:lnTo>
                <a:lnTo>
                  <a:pt x="2903" y="1086"/>
                </a:lnTo>
                <a:lnTo>
                  <a:pt x="2905" y="1084"/>
                </a:lnTo>
                <a:lnTo>
                  <a:pt x="2907" y="1082"/>
                </a:lnTo>
                <a:lnTo>
                  <a:pt x="2909" y="1080"/>
                </a:lnTo>
                <a:lnTo>
                  <a:pt x="2911" y="1078"/>
                </a:lnTo>
                <a:lnTo>
                  <a:pt x="2913" y="1076"/>
                </a:lnTo>
                <a:lnTo>
                  <a:pt x="2913" y="1074"/>
                </a:lnTo>
                <a:lnTo>
                  <a:pt x="2915" y="1074"/>
                </a:lnTo>
                <a:lnTo>
                  <a:pt x="2915" y="1073"/>
                </a:lnTo>
                <a:lnTo>
                  <a:pt x="2915" y="1071"/>
                </a:lnTo>
                <a:lnTo>
                  <a:pt x="2916" y="1067"/>
                </a:lnTo>
                <a:lnTo>
                  <a:pt x="2916" y="1065"/>
                </a:lnTo>
                <a:close/>
                <a:moveTo>
                  <a:pt x="2866" y="1019"/>
                </a:moveTo>
                <a:lnTo>
                  <a:pt x="2866" y="1048"/>
                </a:lnTo>
                <a:lnTo>
                  <a:pt x="2866" y="1050"/>
                </a:lnTo>
                <a:lnTo>
                  <a:pt x="2866" y="1052"/>
                </a:lnTo>
                <a:lnTo>
                  <a:pt x="2866" y="1056"/>
                </a:lnTo>
                <a:lnTo>
                  <a:pt x="2864" y="1058"/>
                </a:lnTo>
                <a:lnTo>
                  <a:pt x="2864" y="1060"/>
                </a:lnTo>
                <a:lnTo>
                  <a:pt x="2864" y="1061"/>
                </a:lnTo>
                <a:lnTo>
                  <a:pt x="2864" y="1063"/>
                </a:lnTo>
                <a:lnTo>
                  <a:pt x="2863" y="1063"/>
                </a:lnTo>
                <a:lnTo>
                  <a:pt x="2863" y="1065"/>
                </a:lnTo>
                <a:lnTo>
                  <a:pt x="2861" y="1067"/>
                </a:lnTo>
                <a:lnTo>
                  <a:pt x="2861" y="1069"/>
                </a:lnTo>
                <a:lnTo>
                  <a:pt x="2857" y="1073"/>
                </a:lnTo>
                <a:lnTo>
                  <a:pt x="2855" y="1073"/>
                </a:lnTo>
                <a:lnTo>
                  <a:pt x="2855" y="1074"/>
                </a:lnTo>
                <a:lnTo>
                  <a:pt x="2851" y="1076"/>
                </a:lnTo>
                <a:lnTo>
                  <a:pt x="2850" y="1076"/>
                </a:lnTo>
                <a:lnTo>
                  <a:pt x="2848" y="1078"/>
                </a:lnTo>
                <a:lnTo>
                  <a:pt x="2846" y="1078"/>
                </a:lnTo>
                <a:lnTo>
                  <a:pt x="2842" y="1080"/>
                </a:lnTo>
                <a:lnTo>
                  <a:pt x="2838" y="1080"/>
                </a:lnTo>
                <a:lnTo>
                  <a:pt x="2836" y="1080"/>
                </a:lnTo>
                <a:lnTo>
                  <a:pt x="2833" y="1080"/>
                </a:lnTo>
                <a:lnTo>
                  <a:pt x="2829" y="1080"/>
                </a:lnTo>
                <a:lnTo>
                  <a:pt x="2827" y="1078"/>
                </a:lnTo>
                <a:lnTo>
                  <a:pt x="2823" y="1078"/>
                </a:lnTo>
                <a:lnTo>
                  <a:pt x="2820" y="1076"/>
                </a:lnTo>
                <a:lnTo>
                  <a:pt x="2818" y="1074"/>
                </a:lnTo>
                <a:lnTo>
                  <a:pt x="2816" y="1073"/>
                </a:lnTo>
                <a:lnTo>
                  <a:pt x="2814" y="1071"/>
                </a:lnTo>
                <a:lnTo>
                  <a:pt x="2814" y="1069"/>
                </a:lnTo>
                <a:lnTo>
                  <a:pt x="2812" y="1065"/>
                </a:lnTo>
                <a:lnTo>
                  <a:pt x="2810" y="1063"/>
                </a:lnTo>
                <a:lnTo>
                  <a:pt x="2810" y="1060"/>
                </a:lnTo>
                <a:lnTo>
                  <a:pt x="2810" y="1054"/>
                </a:lnTo>
                <a:lnTo>
                  <a:pt x="2810" y="1048"/>
                </a:lnTo>
                <a:lnTo>
                  <a:pt x="2810" y="1045"/>
                </a:lnTo>
                <a:lnTo>
                  <a:pt x="2812" y="1041"/>
                </a:lnTo>
                <a:lnTo>
                  <a:pt x="2814" y="1039"/>
                </a:lnTo>
                <a:lnTo>
                  <a:pt x="2816" y="1035"/>
                </a:lnTo>
                <a:lnTo>
                  <a:pt x="2818" y="1034"/>
                </a:lnTo>
                <a:lnTo>
                  <a:pt x="2820" y="1030"/>
                </a:lnTo>
                <a:lnTo>
                  <a:pt x="2823" y="1028"/>
                </a:lnTo>
                <a:lnTo>
                  <a:pt x="2827" y="1026"/>
                </a:lnTo>
                <a:lnTo>
                  <a:pt x="2831" y="1024"/>
                </a:lnTo>
                <a:lnTo>
                  <a:pt x="2836" y="1022"/>
                </a:lnTo>
                <a:lnTo>
                  <a:pt x="2842" y="1021"/>
                </a:lnTo>
                <a:lnTo>
                  <a:pt x="2846" y="1021"/>
                </a:lnTo>
                <a:lnTo>
                  <a:pt x="2853" y="1019"/>
                </a:lnTo>
                <a:lnTo>
                  <a:pt x="2859" y="1019"/>
                </a:lnTo>
                <a:lnTo>
                  <a:pt x="2866" y="1019"/>
                </a:lnTo>
                <a:close/>
                <a:moveTo>
                  <a:pt x="2615" y="963"/>
                </a:moveTo>
                <a:lnTo>
                  <a:pt x="2615" y="956"/>
                </a:lnTo>
                <a:lnTo>
                  <a:pt x="2623" y="956"/>
                </a:lnTo>
                <a:lnTo>
                  <a:pt x="2624" y="956"/>
                </a:lnTo>
                <a:lnTo>
                  <a:pt x="2626" y="956"/>
                </a:lnTo>
                <a:lnTo>
                  <a:pt x="2628" y="956"/>
                </a:lnTo>
                <a:lnTo>
                  <a:pt x="2630" y="956"/>
                </a:lnTo>
                <a:lnTo>
                  <a:pt x="2632" y="956"/>
                </a:lnTo>
                <a:lnTo>
                  <a:pt x="2634" y="956"/>
                </a:lnTo>
                <a:lnTo>
                  <a:pt x="2636" y="956"/>
                </a:lnTo>
                <a:lnTo>
                  <a:pt x="2637" y="956"/>
                </a:lnTo>
                <a:lnTo>
                  <a:pt x="2639" y="956"/>
                </a:lnTo>
                <a:lnTo>
                  <a:pt x="2641" y="954"/>
                </a:lnTo>
                <a:lnTo>
                  <a:pt x="2643" y="954"/>
                </a:lnTo>
                <a:lnTo>
                  <a:pt x="2647" y="954"/>
                </a:lnTo>
                <a:lnTo>
                  <a:pt x="2650" y="954"/>
                </a:lnTo>
                <a:lnTo>
                  <a:pt x="2654" y="954"/>
                </a:lnTo>
                <a:lnTo>
                  <a:pt x="2656" y="954"/>
                </a:lnTo>
                <a:lnTo>
                  <a:pt x="2658" y="954"/>
                </a:lnTo>
                <a:lnTo>
                  <a:pt x="2658" y="952"/>
                </a:lnTo>
                <a:lnTo>
                  <a:pt x="2658" y="987"/>
                </a:lnTo>
                <a:lnTo>
                  <a:pt x="2660" y="987"/>
                </a:lnTo>
                <a:lnTo>
                  <a:pt x="2664" y="980"/>
                </a:lnTo>
                <a:lnTo>
                  <a:pt x="2665" y="974"/>
                </a:lnTo>
                <a:lnTo>
                  <a:pt x="2667" y="972"/>
                </a:lnTo>
                <a:lnTo>
                  <a:pt x="2673" y="965"/>
                </a:lnTo>
                <a:lnTo>
                  <a:pt x="2675" y="963"/>
                </a:lnTo>
                <a:lnTo>
                  <a:pt x="2678" y="961"/>
                </a:lnTo>
                <a:lnTo>
                  <a:pt x="2680" y="959"/>
                </a:lnTo>
                <a:lnTo>
                  <a:pt x="2684" y="957"/>
                </a:lnTo>
                <a:lnTo>
                  <a:pt x="2691" y="954"/>
                </a:lnTo>
                <a:lnTo>
                  <a:pt x="2697" y="952"/>
                </a:lnTo>
                <a:lnTo>
                  <a:pt x="2704" y="952"/>
                </a:lnTo>
                <a:lnTo>
                  <a:pt x="2710" y="952"/>
                </a:lnTo>
                <a:lnTo>
                  <a:pt x="2714" y="952"/>
                </a:lnTo>
                <a:lnTo>
                  <a:pt x="2717" y="954"/>
                </a:lnTo>
                <a:lnTo>
                  <a:pt x="2721" y="954"/>
                </a:lnTo>
                <a:lnTo>
                  <a:pt x="2725" y="956"/>
                </a:lnTo>
                <a:lnTo>
                  <a:pt x="2729" y="957"/>
                </a:lnTo>
                <a:lnTo>
                  <a:pt x="2730" y="959"/>
                </a:lnTo>
                <a:lnTo>
                  <a:pt x="2732" y="961"/>
                </a:lnTo>
                <a:lnTo>
                  <a:pt x="2736" y="963"/>
                </a:lnTo>
                <a:lnTo>
                  <a:pt x="2738" y="965"/>
                </a:lnTo>
                <a:lnTo>
                  <a:pt x="2740" y="969"/>
                </a:lnTo>
                <a:lnTo>
                  <a:pt x="2740" y="972"/>
                </a:lnTo>
                <a:lnTo>
                  <a:pt x="2742" y="974"/>
                </a:lnTo>
                <a:lnTo>
                  <a:pt x="2743" y="978"/>
                </a:lnTo>
                <a:lnTo>
                  <a:pt x="2743" y="982"/>
                </a:lnTo>
                <a:lnTo>
                  <a:pt x="2743" y="985"/>
                </a:lnTo>
                <a:lnTo>
                  <a:pt x="2743" y="1080"/>
                </a:lnTo>
                <a:lnTo>
                  <a:pt x="2762" y="1080"/>
                </a:lnTo>
                <a:lnTo>
                  <a:pt x="2762" y="1087"/>
                </a:lnTo>
                <a:lnTo>
                  <a:pt x="2703" y="1087"/>
                </a:lnTo>
                <a:lnTo>
                  <a:pt x="2703" y="1080"/>
                </a:lnTo>
                <a:lnTo>
                  <a:pt x="2717" y="1080"/>
                </a:lnTo>
                <a:lnTo>
                  <a:pt x="2717" y="989"/>
                </a:lnTo>
                <a:lnTo>
                  <a:pt x="2717" y="985"/>
                </a:lnTo>
                <a:lnTo>
                  <a:pt x="2717" y="983"/>
                </a:lnTo>
                <a:lnTo>
                  <a:pt x="2717" y="980"/>
                </a:lnTo>
                <a:lnTo>
                  <a:pt x="2717" y="976"/>
                </a:lnTo>
                <a:lnTo>
                  <a:pt x="2716" y="974"/>
                </a:lnTo>
                <a:lnTo>
                  <a:pt x="2716" y="972"/>
                </a:lnTo>
                <a:lnTo>
                  <a:pt x="2714" y="970"/>
                </a:lnTo>
                <a:lnTo>
                  <a:pt x="2714" y="969"/>
                </a:lnTo>
                <a:lnTo>
                  <a:pt x="2712" y="967"/>
                </a:lnTo>
                <a:lnTo>
                  <a:pt x="2710" y="965"/>
                </a:lnTo>
                <a:lnTo>
                  <a:pt x="2708" y="963"/>
                </a:lnTo>
                <a:lnTo>
                  <a:pt x="2706" y="963"/>
                </a:lnTo>
                <a:lnTo>
                  <a:pt x="2704" y="963"/>
                </a:lnTo>
                <a:lnTo>
                  <a:pt x="2703" y="963"/>
                </a:lnTo>
                <a:lnTo>
                  <a:pt x="2701" y="963"/>
                </a:lnTo>
                <a:lnTo>
                  <a:pt x="2697" y="963"/>
                </a:lnTo>
                <a:lnTo>
                  <a:pt x="2693" y="963"/>
                </a:lnTo>
                <a:lnTo>
                  <a:pt x="2690" y="963"/>
                </a:lnTo>
                <a:lnTo>
                  <a:pt x="2684" y="967"/>
                </a:lnTo>
                <a:lnTo>
                  <a:pt x="2680" y="969"/>
                </a:lnTo>
                <a:lnTo>
                  <a:pt x="2678" y="970"/>
                </a:lnTo>
                <a:lnTo>
                  <a:pt x="2675" y="974"/>
                </a:lnTo>
                <a:lnTo>
                  <a:pt x="2673" y="976"/>
                </a:lnTo>
                <a:lnTo>
                  <a:pt x="2669" y="982"/>
                </a:lnTo>
                <a:lnTo>
                  <a:pt x="2667" y="987"/>
                </a:lnTo>
                <a:lnTo>
                  <a:pt x="2664" y="991"/>
                </a:lnTo>
                <a:lnTo>
                  <a:pt x="2662" y="996"/>
                </a:lnTo>
                <a:lnTo>
                  <a:pt x="2660" y="1002"/>
                </a:lnTo>
                <a:lnTo>
                  <a:pt x="2660" y="1008"/>
                </a:lnTo>
                <a:lnTo>
                  <a:pt x="2658" y="1013"/>
                </a:lnTo>
                <a:lnTo>
                  <a:pt x="2658" y="1019"/>
                </a:lnTo>
                <a:lnTo>
                  <a:pt x="2658" y="1080"/>
                </a:lnTo>
                <a:lnTo>
                  <a:pt x="2677" y="1080"/>
                </a:lnTo>
                <a:lnTo>
                  <a:pt x="2677" y="1087"/>
                </a:lnTo>
                <a:lnTo>
                  <a:pt x="2615" y="1087"/>
                </a:lnTo>
                <a:lnTo>
                  <a:pt x="2615" y="1080"/>
                </a:lnTo>
                <a:lnTo>
                  <a:pt x="2634" y="1080"/>
                </a:lnTo>
                <a:lnTo>
                  <a:pt x="2634" y="963"/>
                </a:lnTo>
                <a:lnTo>
                  <a:pt x="2615" y="963"/>
                </a:lnTo>
                <a:close/>
                <a:moveTo>
                  <a:pt x="2528" y="952"/>
                </a:moveTo>
                <a:lnTo>
                  <a:pt x="2522" y="952"/>
                </a:lnTo>
                <a:lnTo>
                  <a:pt x="2515" y="954"/>
                </a:lnTo>
                <a:lnTo>
                  <a:pt x="2509" y="956"/>
                </a:lnTo>
                <a:lnTo>
                  <a:pt x="2504" y="957"/>
                </a:lnTo>
                <a:lnTo>
                  <a:pt x="2498" y="961"/>
                </a:lnTo>
                <a:lnTo>
                  <a:pt x="2492" y="965"/>
                </a:lnTo>
                <a:lnTo>
                  <a:pt x="2487" y="969"/>
                </a:lnTo>
                <a:lnTo>
                  <a:pt x="2483" y="974"/>
                </a:lnTo>
                <a:lnTo>
                  <a:pt x="2478" y="978"/>
                </a:lnTo>
                <a:lnTo>
                  <a:pt x="2476" y="983"/>
                </a:lnTo>
                <a:lnTo>
                  <a:pt x="2472" y="989"/>
                </a:lnTo>
                <a:lnTo>
                  <a:pt x="2470" y="995"/>
                </a:lnTo>
                <a:lnTo>
                  <a:pt x="2468" y="1002"/>
                </a:lnTo>
                <a:lnTo>
                  <a:pt x="2466" y="1008"/>
                </a:lnTo>
                <a:lnTo>
                  <a:pt x="2465" y="1015"/>
                </a:lnTo>
                <a:lnTo>
                  <a:pt x="2465" y="1022"/>
                </a:lnTo>
                <a:lnTo>
                  <a:pt x="2465" y="1028"/>
                </a:lnTo>
                <a:lnTo>
                  <a:pt x="2466" y="1034"/>
                </a:lnTo>
                <a:lnTo>
                  <a:pt x="2466" y="1039"/>
                </a:lnTo>
                <a:lnTo>
                  <a:pt x="2468" y="1045"/>
                </a:lnTo>
                <a:lnTo>
                  <a:pt x="2470" y="1050"/>
                </a:lnTo>
                <a:lnTo>
                  <a:pt x="2472" y="1056"/>
                </a:lnTo>
                <a:lnTo>
                  <a:pt x="2474" y="1060"/>
                </a:lnTo>
                <a:lnTo>
                  <a:pt x="2478" y="1065"/>
                </a:lnTo>
                <a:lnTo>
                  <a:pt x="2481" y="1071"/>
                </a:lnTo>
                <a:lnTo>
                  <a:pt x="2487" y="1074"/>
                </a:lnTo>
                <a:lnTo>
                  <a:pt x="2492" y="1078"/>
                </a:lnTo>
                <a:lnTo>
                  <a:pt x="2500" y="1082"/>
                </a:lnTo>
                <a:lnTo>
                  <a:pt x="2505" y="1086"/>
                </a:lnTo>
                <a:lnTo>
                  <a:pt x="2513" y="1087"/>
                </a:lnTo>
                <a:lnTo>
                  <a:pt x="2520" y="1087"/>
                </a:lnTo>
                <a:lnTo>
                  <a:pt x="2528" y="1089"/>
                </a:lnTo>
                <a:lnTo>
                  <a:pt x="2531" y="1089"/>
                </a:lnTo>
                <a:lnTo>
                  <a:pt x="2535" y="1087"/>
                </a:lnTo>
                <a:lnTo>
                  <a:pt x="2537" y="1087"/>
                </a:lnTo>
                <a:lnTo>
                  <a:pt x="2539" y="1087"/>
                </a:lnTo>
                <a:lnTo>
                  <a:pt x="2543" y="1087"/>
                </a:lnTo>
                <a:lnTo>
                  <a:pt x="2546" y="1086"/>
                </a:lnTo>
                <a:lnTo>
                  <a:pt x="2548" y="1086"/>
                </a:lnTo>
                <a:lnTo>
                  <a:pt x="2550" y="1086"/>
                </a:lnTo>
                <a:lnTo>
                  <a:pt x="2554" y="1084"/>
                </a:lnTo>
                <a:lnTo>
                  <a:pt x="2556" y="1082"/>
                </a:lnTo>
                <a:lnTo>
                  <a:pt x="2559" y="1080"/>
                </a:lnTo>
                <a:lnTo>
                  <a:pt x="2561" y="1078"/>
                </a:lnTo>
                <a:lnTo>
                  <a:pt x="2565" y="1076"/>
                </a:lnTo>
                <a:lnTo>
                  <a:pt x="2569" y="1074"/>
                </a:lnTo>
                <a:lnTo>
                  <a:pt x="2571" y="1073"/>
                </a:lnTo>
                <a:lnTo>
                  <a:pt x="2572" y="1071"/>
                </a:lnTo>
                <a:lnTo>
                  <a:pt x="2576" y="1067"/>
                </a:lnTo>
                <a:lnTo>
                  <a:pt x="2578" y="1065"/>
                </a:lnTo>
                <a:lnTo>
                  <a:pt x="2580" y="1060"/>
                </a:lnTo>
                <a:lnTo>
                  <a:pt x="2584" y="1056"/>
                </a:lnTo>
                <a:lnTo>
                  <a:pt x="2584" y="1052"/>
                </a:lnTo>
                <a:lnTo>
                  <a:pt x="2585" y="1050"/>
                </a:lnTo>
                <a:lnTo>
                  <a:pt x="2585" y="1047"/>
                </a:lnTo>
                <a:lnTo>
                  <a:pt x="2587" y="1045"/>
                </a:lnTo>
                <a:lnTo>
                  <a:pt x="2587" y="1039"/>
                </a:lnTo>
                <a:lnTo>
                  <a:pt x="2589" y="1034"/>
                </a:lnTo>
                <a:lnTo>
                  <a:pt x="2589" y="1028"/>
                </a:lnTo>
                <a:lnTo>
                  <a:pt x="2591" y="1024"/>
                </a:lnTo>
                <a:lnTo>
                  <a:pt x="2591" y="1022"/>
                </a:lnTo>
                <a:lnTo>
                  <a:pt x="2589" y="1015"/>
                </a:lnTo>
                <a:lnTo>
                  <a:pt x="2589" y="1008"/>
                </a:lnTo>
                <a:lnTo>
                  <a:pt x="2587" y="1002"/>
                </a:lnTo>
                <a:lnTo>
                  <a:pt x="2584" y="995"/>
                </a:lnTo>
                <a:lnTo>
                  <a:pt x="2582" y="989"/>
                </a:lnTo>
                <a:lnTo>
                  <a:pt x="2578" y="982"/>
                </a:lnTo>
                <a:lnTo>
                  <a:pt x="2574" y="976"/>
                </a:lnTo>
                <a:lnTo>
                  <a:pt x="2569" y="970"/>
                </a:lnTo>
                <a:lnTo>
                  <a:pt x="2567" y="969"/>
                </a:lnTo>
                <a:lnTo>
                  <a:pt x="2565" y="967"/>
                </a:lnTo>
                <a:lnTo>
                  <a:pt x="2559" y="963"/>
                </a:lnTo>
                <a:lnTo>
                  <a:pt x="2556" y="959"/>
                </a:lnTo>
                <a:lnTo>
                  <a:pt x="2550" y="957"/>
                </a:lnTo>
                <a:lnTo>
                  <a:pt x="2544" y="956"/>
                </a:lnTo>
                <a:lnTo>
                  <a:pt x="2539" y="954"/>
                </a:lnTo>
                <a:lnTo>
                  <a:pt x="2533" y="952"/>
                </a:lnTo>
                <a:lnTo>
                  <a:pt x="2531" y="952"/>
                </a:lnTo>
                <a:lnTo>
                  <a:pt x="2528" y="952"/>
                </a:lnTo>
                <a:close/>
                <a:moveTo>
                  <a:pt x="2496" y="1022"/>
                </a:moveTo>
                <a:lnTo>
                  <a:pt x="2494" y="1015"/>
                </a:lnTo>
                <a:lnTo>
                  <a:pt x="2494" y="1008"/>
                </a:lnTo>
                <a:lnTo>
                  <a:pt x="2494" y="1000"/>
                </a:lnTo>
                <a:lnTo>
                  <a:pt x="2496" y="995"/>
                </a:lnTo>
                <a:lnTo>
                  <a:pt x="2496" y="989"/>
                </a:lnTo>
                <a:lnTo>
                  <a:pt x="2498" y="983"/>
                </a:lnTo>
                <a:lnTo>
                  <a:pt x="2500" y="978"/>
                </a:lnTo>
                <a:lnTo>
                  <a:pt x="2502" y="974"/>
                </a:lnTo>
                <a:lnTo>
                  <a:pt x="2504" y="970"/>
                </a:lnTo>
                <a:lnTo>
                  <a:pt x="2505" y="969"/>
                </a:lnTo>
                <a:lnTo>
                  <a:pt x="2509" y="965"/>
                </a:lnTo>
                <a:lnTo>
                  <a:pt x="2513" y="963"/>
                </a:lnTo>
                <a:lnTo>
                  <a:pt x="2515" y="961"/>
                </a:lnTo>
                <a:lnTo>
                  <a:pt x="2520" y="961"/>
                </a:lnTo>
                <a:lnTo>
                  <a:pt x="2524" y="959"/>
                </a:lnTo>
                <a:lnTo>
                  <a:pt x="2528" y="959"/>
                </a:lnTo>
                <a:lnTo>
                  <a:pt x="2533" y="959"/>
                </a:lnTo>
                <a:lnTo>
                  <a:pt x="2537" y="961"/>
                </a:lnTo>
                <a:lnTo>
                  <a:pt x="2541" y="961"/>
                </a:lnTo>
                <a:lnTo>
                  <a:pt x="2544" y="963"/>
                </a:lnTo>
                <a:lnTo>
                  <a:pt x="2546" y="965"/>
                </a:lnTo>
                <a:lnTo>
                  <a:pt x="2550" y="969"/>
                </a:lnTo>
                <a:lnTo>
                  <a:pt x="2552" y="970"/>
                </a:lnTo>
                <a:lnTo>
                  <a:pt x="2554" y="972"/>
                </a:lnTo>
                <a:lnTo>
                  <a:pt x="2554" y="974"/>
                </a:lnTo>
                <a:lnTo>
                  <a:pt x="2556" y="978"/>
                </a:lnTo>
                <a:lnTo>
                  <a:pt x="2558" y="983"/>
                </a:lnTo>
                <a:lnTo>
                  <a:pt x="2559" y="989"/>
                </a:lnTo>
                <a:lnTo>
                  <a:pt x="2559" y="991"/>
                </a:lnTo>
                <a:lnTo>
                  <a:pt x="2559" y="995"/>
                </a:lnTo>
                <a:lnTo>
                  <a:pt x="2561" y="1000"/>
                </a:lnTo>
                <a:lnTo>
                  <a:pt x="2561" y="1008"/>
                </a:lnTo>
                <a:lnTo>
                  <a:pt x="2561" y="1015"/>
                </a:lnTo>
                <a:lnTo>
                  <a:pt x="2561" y="1022"/>
                </a:lnTo>
                <a:lnTo>
                  <a:pt x="2561" y="1030"/>
                </a:lnTo>
                <a:lnTo>
                  <a:pt x="2561" y="1032"/>
                </a:lnTo>
                <a:lnTo>
                  <a:pt x="2561" y="1034"/>
                </a:lnTo>
                <a:lnTo>
                  <a:pt x="2561" y="1037"/>
                </a:lnTo>
                <a:lnTo>
                  <a:pt x="2561" y="1045"/>
                </a:lnTo>
                <a:lnTo>
                  <a:pt x="2561" y="1047"/>
                </a:lnTo>
                <a:lnTo>
                  <a:pt x="2559" y="1050"/>
                </a:lnTo>
                <a:lnTo>
                  <a:pt x="2559" y="1052"/>
                </a:lnTo>
                <a:lnTo>
                  <a:pt x="2559" y="1054"/>
                </a:lnTo>
                <a:lnTo>
                  <a:pt x="2559" y="1056"/>
                </a:lnTo>
                <a:lnTo>
                  <a:pt x="2558" y="1061"/>
                </a:lnTo>
                <a:lnTo>
                  <a:pt x="2556" y="1065"/>
                </a:lnTo>
                <a:lnTo>
                  <a:pt x="2556" y="1069"/>
                </a:lnTo>
                <a:lnTo>
                  <a:pt x="2554" y="1071"/>
                </a:lnTo>
                <a:lnTo>
                  <a:pt x="2554" y="1073"/>
                </a:lnTo>
                <a:lnTo>
                  <a:pt x="2552" y="1074"/>
                </a:lnTo>
                <a:lnTo>
                  <a:pt x="2550" y="1076"/>
                </a:lnTo>
                <a:lnTo>
                  <a:pt x="2546" y="1080"/>
                </a:lnTo>
                <a:lnTo>
                  <a:pt x="2544" y="1082"/>
                </a:lnTo>
                <a:lnTo>
                  <a:pt x="2543" y="1082"/>
                </a:lnTo>
                <a:lnTo>
                  <a:pt x="2541" y="1082"/>
                </a:lnTo>
                <a:lnTo>
                  <a:pt x="2541" y="1084"/>
                </a:lnTo>
                <a:lnTo>
                  <a:pt x="2539" y="1084"/>
                </a:lnTo>
                <a:lnTo>
                  <a:pt x="2537" y="1084"/>
                </a:lnTo>
                <a:lnTo>
                  <a:pt x="2535" y="1084"/>
                </a:lnTo>
                <a:lnTo>
                  <a:pt x="2533" y="1084"/>
                </a:lnTo>
                <a:lnTo>
                  <a:pt x="2528" y="1086"/>
                </a:lnTo>
                <a:lnTo>
                  <a:pt x="2524" y="1084"/>
                </a:lnTo>
                <a:lnTo>
                  <a:pt x="2520" y="1084"/>
                </a:lnTo>
                <a:lnTo>
                  <a:pt x="2515" y="1084"/>
                </a:lnTo>
                <a:lnTo>
                  <a:pt x="2513" y="1082"/>
                </a:lnTo>
                <a:lnTo>
                  <a:pt x="2509" y="1080"/>
                </a:lnTo>
                <a:lnTo>
                  <a:pt x="2505" y="1076"/>
                </a:lnTo>
                <a:lnTo>
                  <a:pt x="2504" y="1074"/>
                </a:lnTo>
                <a:lnTo>
                  <a:pt x="2502" y="1071"/>
                </a:lnTo>
                <a:lnTo>
                  <a:pt x="2500" y="1065"/>
                </a:lnTo>
                <a:lnTo>
                  <a:pt x="2498" y="1061"/>
                </a:lnTo>
                <a:lnTo>
                  <a:pt x="2496" y="1056"/>
                </a:lnTo>
                <a:lnTo>
                  <a:pt x="2496" y="1050"/>
                </a:lnTo>
                <a:lnTo>
                  <a:pt x="2494" y="1045"/>
                </a:lnTo>
                <a:lnTo>
                  <a:pt x="2494" y="1037"/>
                </a:lnTo>
                <a:lnTo>
                  <a:pt x="2494" y="1030"/>
                </a:lnTo>
                <a:lnTo>
                  <a:pt x="2496" y="1022"/>
                </a:lnTo>
                <a:close/>
                <a:moveTo>
                  <a:pt x="2405" y="868"/>
                </a:moveTo>
                <a:lnTo>
                  <a:pt x="2407" y="868"/>
                </a:lnTo>
                <a:lnTo>
                  <a:pt x="2411" y="870"/>
                </a:lnTo>
                <a:lnTo>
                  <a:pt x="2414" y="872"/>
                </a:lnTo>
                <a:lnTo>
                  <a:pt x="2416" y="876"/>
                </a:lnTo>
                <a:lnTo>
                  <a:pt x="2418" y="876"/>
                </a:lnTo>
                <a:lnTo>
                  <a:pt x="2418" y="877"/>
                </a:lnTo>
                <a:lnTo>
                  <a:pt x="2420" y="879"/>
                </a:lnTo>
                <a:lnTo>
                  <a:pt x="2420" y="881"/>
                </a:lnTo>
                <a:lnTo>
                  <a:pt x="2422" y="883"/>
                </a:lnTo>
                <a:lnTo>
                  <a:pt x="2422" y="885"/>
                </a:lnTo>
                <a:lnTo>
                  <a:pt x="2420" y="885"/>
                </a:lnTo>
                <a:lnTo>
                  <a:pt x="2420" y="887"/>
                </a:lnTo>
                <a:lnTo>
                  <a:pt x="2420" y="890"/>
                </a:lnTo>
                <a:lnTo>
                  <a:pt x="2418" y="892"/>
                </a:lnTo>
                <a:lnTo>
                  <a:pt x="2416" y="896"/>
                </a:lnTo>
                <a:lnTo>
                  <a:pt x="2416" y="898"/>
                </a:lnTo>
                <a:lnTo>
                  <a:pt x="2414" y="898"/>
                </a:lnTo>
                <a:lnTo>
                  <a:pt x="2412" y="900"/>
                </a:lnTo>
                <a:lnTo>
                  <a:pt x="2411" y="900"/>
                </a:lnTo>
                <a:lnTo>
                  <a:pt x="2409" y="902"/>
                </a:lnTo>
                <a:lnTo>
                  <a:pt x="2407" y="902"/>
                </a:lnTo>
                <a:lnTo>
                  <a:pt x="2405" y="902"/>
                </a:lnTo>
                <a:lnTo>
                  <a:pt x="2401" y="902"/>
                </a:lnTo>
                <a:lnTo>
                  <a:pt x="2398" y="900"/>
                </a:lnTo>
                <a:lnTo>
                  <a:pt x="2396" y="900"/>
                </a:lnTo>
                <a:lnTo>
                  <a:pt x="2392" y="898"/>
                </a:lnTo>
                <a:lnTo>
                  <a:pt x="2392" y="896"/>
                </a:lnTo>
                <a:lnTo>
                  <a:pt x="2392" y="894"/>
                </a:lnTo>
                <a:lnTo>
                  <a:pt x="2390" y="890"/>
                </a:lnTo>
                <a:lnTo>
                  <a:pt x="2390" y="887"/>
                </a:lnTo>
                <a:lnTo>
                  <a:pt x="2388" y="883"/>
                </a:lnTo>
                <a:lnTo>
                  <a:pt x="2390" y="879"/>
                </a:lnTo>
                <a:lnTo>
                  <a:pt x="2390" y="877"/>
                </a:lnTo>
                <a:lnTo>
                  <a:pt x="2392" y="876"/>
                </a:lnTo>
                <a:lnTo>
                  <a:pt x="2392" y="872"/>
                </a:lnTo>
                <a:lnTo>
                  <a:pt x="2398" y="868"/>
                </a:lnTo>
                <a:lnTo>
                  <a:pt x="2401" y="868"/>
                </a:lnTo>
                <a:lnTo>
                  <a:pt x="2405" y="868"/>
                </a:lnTo>
                <a:close/>
                <a:moveTo>
                  <a:pt x="2370" y="956"/>
                </a:moveTo>
                <a:lnTo>
                  <a:pt x="2381" y="956"/>
                </a:lnTo>
                <a:lnTo>
                  <a:pt x="2390" y="956"/>
                </a:lnTo>
                <a:lnTo>
                  <a:pt x="2394" y="956"/>
                </a:lnTo>
                <a:lnTo>
                  <a:pt x="2396" y="956"/>
                </a:lnTo>
                <a:lnTo>
                  <a:pt x="2399" y="956"/>
                </a:lnTo>
                <a:lnTo>
                  <a:pt x="2403" y="954"/>
                </a:lnTo>
                <a:lnTo>
                  <a:pt x="2409" y="954"/>
                </a:lnTo>
                <a:lnTo>
                  <a:pt x="2412" y="952"/>
                </a:lnTo>
                <a:lnTo>
                  <a:pt x="2416" y="952"/>
                </a:lnTo>
                <a:lnTo>
                  <a:pt x="2416" y="1080"/>
                </a:lnTo>
                <a:lnTo>
                  <a:pt x="2437" y="1080"/>
                </a:lnTo>
                <a:lnTo>
                  <a:pt x="2437" y="1087"/>
                </a:lnTo>
                <a:lnTo>
                  <a:pt x="2370" y="1087"/>
                </a:lnTo>
                <a:lnTo>
                  <a:pt x="2370" y="1080"/>
                </a:lnTo>
                <a:lnTo>
                  <a:pt x="2392" y="1080"/>
                </a:lnTo>
                <a:lnTo>
                  <a:pt x="2392" y="963"/>
                </a:lnTo>
                <a:lnTo>
                  <a:pt x="2370" y="963"/>
                </a:lnTo>
                <a:lnTo>
                  <a:pt x="2370" y="956"/>
                </a:lnTo>
                <a:close/>
                <a:moveTo>
                  <a:pt x="2342" y="963"/>
                </a:moveTo>
                <a:lnTo>
                  <a:pt x="2314" y="963"/>
                </a:lnTo>
                <a:lnTo>
                  <a:pt x="2314" y="1065"/>
                </a:lnTo>
                <a:lnTo>
                  <a:pt x="2314" y="1069"/>
                </a:lnTo>
                <a:lnTo>
                  <a:pt x="2314" y="1071"/>
                </a:lnTo>
                <a:lnTo>
                  <a:pt x="2314" y="1073"/>
                </a:lnTo>
                <a:lnTo>
                  <a:pt x="2314" y="1074"/>
                </a:lnTo>
                <a:lnTo>
                  <a:pt x="2316" y="1078"/>
                </a:lnTo>
                <a:lnTo>
                  <a:pt x="2318" y="1078"/>
                </a:lnTo>
                <a:lnTo>
                  <a:pt x="2319" y="1080"/>
                </a:lnTo>
                <a:lnTo>
                  <a:pt x="2323" y="1080"/>
                </a:lnTo>
                <a:lnTo>
                  <a:pt x="2325" y="1080"/>
                </a:lnTo>
                <a:lnTo>
                  <a:pt x="2327" y="1080"/>
                </a:lnTo>
                <a:lnTo>
                  <a:pt x="2331" y="1080"/>
                </a:lnTo>
                <a:lnTo>
                  <a:pt x="2332" y="1080"/>
                </a:lnTo>
                <a:lnTo>
                  <a:pt x="2334" y="1078"/>
                </a:lnTo>
                <a:lnTo>
                  <a:pt x="2336" y="1076"/>
                </a:lnTo>
                <a:lnTo>
                  <a:pt x="2338" y="1074"/>
                </a:lnTo>
                <a:lnTo>
                  <a:pt x="2340" y="1073"/>
                </a:lnTo>
                <a:lnTo>
                  <a:pt x="2342" y="1071"/>
                </a:lnTo>
                <a:lnTo>
                  <a:pt x="2344" y="1067"/>
                </a:lnTo>
                <a:lnTo>
                  <a:pt x="2349" y="1073"/>
                </a:lnTo>
                <a:lnTo>
                  <a:pt x="2347" y="1074"/>
                </a:lnTo>
                <a:lnTo>
                  <a:pt x="2345" y="1074"/>
                </a:lnTo>
                <a:lnTo>
                  <a:pt x="2345" y="1076"/>
                </a:lnTo>
                <a:lnTo>
                  <a:pt x="2344" y="1076"/>
                </a:lnTo>
                <a:lnTo>
                  <a:pt x="2344" y="1078"/>
                </a:lnTo>
                <a:lnTo>
                  <a:pt x="2342" y="1080"/>
                </a:lnTo>
                <a:lnTo>
                  <a:pt x="2340" y="1082"/>
                </a:lnTo>
                <a:lnTo>
                  <a:pt x="2336" y="1082"/>
                </a:lnTo>
                <a:lnTo>
                  <a:pt x="2334" y="1084"/>
                </a:lnTo>
                <a:lnTo>
                  <a:pt x="2332" y="1086"/>
                </a:lnTo>
                <a:lnTo>
                  <a:pt x="2331" y="1086"/>
                </a:lnTo>
                <a:lnTo>
                  <a:pt x="2329" y="1087"/>
                </a:lnTo>
                <a:lnTo>
                  <a:pt x="2325" y="1087"/>
                </a:lnTo>
                <a:lnTo>
                  <a:pt x="2323" y="1087"/>
                </a:lnTo>
                <a:lnTo>
                  <a:pt x="2321" y="1089"/>
                </a:lnTo>
                <a:lnTo>
                  <a:pt x="2318" y="1089"/>
                </a:lnTo>
                <a:lnTo>
                  <a:pt x="2316" y="1089"/>
                </a:lnTo>
                <a:lnTo>
                  <a:pt x="2310" y="1089"/>
                </a:lnTo>
                <a:lnTo>
                  <a:pt x="2308" y="1089"/>
                </a:lnTo>
                <a:lnTo>
                  <a:pt x="2305" y="1087"/>
                </a:lnTo>
                <a:lnTo>
                  <a:pt x="2301" y="1087"/>
                </a:lnTo>
                <a:lnTo>
                  <a:pt x="2299" y="1087"/>
                </a:lnTo>
                <a:lnTo>
                  <a:pt x="2297" y="1086"/>
                </a:lnTo>
                <a:lnTo>
                  <a:pt x="2295" y="1084"/>
                </a:lnTo>
                <a:lnTo>
                  <a:pt x="2293" y="1084"/>
                </a:lnTo>
                <a:lnTo>
                  <a:pt x="2292" y="1082"/>
                </a:lnTo>
                <a:lnTo>
                  <a:pt x="2290" y="1080"/>
                </a:lnTo>
                <a:lnTo>
                  <a:pt x="2290" y="1076"/>
                </a:lnTo>
                <a:lnTo>
                  <a:pt x="2288" y="1074"/>
                </a:lnTo>
                <a:lnTo>
                  <a:pt x="2288" y="1073"/>
                </a:lnTo>
                <a:lnTo>
                  <a:pt x="2288" y="1069"/>
                </a:lnTo>
                <a:lnTo>
                  <a:pt x="2288" y="1065"/>
                </a:lnTo>
                <a:lnTo>
                  <a:pt x="2288" y="1063"/>
                </a:lnTo>
                <a:lnTo>
                  <a:pt x="2288" y="963"/>
                </a:lnTo>
                <a:lnTo>
                  <a:pt x="2269" y="963"/>
                </a:lnTo>
                <a:lnTo>
                  <a:pt x="2269" y="956"/>
                </a:lnTo>
                <a:lnTo>
                  <a:pt x="2290" y="956"/>
                </a:lnTo>
                <a:lnTo>
                  <a:pt x="2290" y="915"/>
                </a:lnTo>
                <a:lnTo>
                  <a:pt x="2292" y="915"/>
                </a:lnTo>
                <a:lnTo>
                  <a:pt x="2295" y="915"/>
                </a:lnTo>
                <a:lnTo>
                  <a:pt x="2299" y="915"/>
                </a:lnTo>
                <a:lnTo>
                  <a:pt x="2301" y="913"/>
                </a:lnTo>
                <a:lnTo>
                  <a:pt x="2303" y="913"/>
                </a:lnTo>
                <a:lnTo>
                  <a:pt x="2306" y="913"/>
                </a:lnTo>
                <a:lnTo>
                  <a:pt x="2310" y="913"/>
                </a:lnTo>
                <a:lnTo>
                  <a:pt x="2312" y="913"/>
                </a:lnTo>
                <a:lnTo>
                  <a:pt x="2314" y="913"/>
                </a:lnTo>
                <a:lnTo>
                  <a:pt x="2314" y="956"/>
                </a:lnTo>
                <a:lnTo>
                  <a:pt x="2342" y="956"/>
                </a:lnTo>
                <a:lnTo>
                  <a:pt x="2342" y="963"/>
                </a:lnTo>
                <a:close/>
                <a:moveTo>
                  <a:pt x="2232" y="985"/>
                </a:moveTo>
                <a:lnTo>
                  <a:pt x="2232" y="980"/>
                </a:lnTo>
                <a:lnTo>
                  <a:pt x="2232" y="976"/>
                </a:lnTo>
                <a:lnTo>
                  <a:pt x="2230" y="972"/>
                </a:lnTo>
                <a:lnTo>
                  <a:pt x="2230" y="970"/>
                </a:lnTo>
                <a:lnTo>
                  <a:pt x="2228" y="967"/>
                </a:lnTo>
                <a:lnTo>
                  <a:pt x="2226" y="965"/>
                </a:lnTo>
                <a:lnTo>
                  <a:pt x="2225" y="961"/>
                </a:lnTo>
                <a:lnTo>
                  <a:pt x="2221" y="959"/>
                </a:lnTo>
                <a:lnTo>
                  <a:pt x="2219" y="957"/>
                </a:lnTo>
                <a:lnTo>
                  <a:pt x="2215" y="956"/>
                </a:lnTo>
                <a:lnTo>
                  <a:pt x="2212" y="956"/>
                </a:lnTo>
                <a:lnTo>
                  <a:pt x="2208" y="954"/>
                </a:lnTo>
                <a:lnTo>
                  <a:pt x="2202" y="952"/>
                </a:lnTo>
                <a:lnTo>
                  <a:pt x="2199" y="952"/>
                </a:lnTo>
                <a:lnTo>
                  <a:pt x="2193" y="952"/>
                </a:lnTo>
                <a:lnTo>
                  <a:pt x="2187" y="952"/>
                </a:lnTo>
                <a:lnTo>
                  <a:pt x="2182" y="952"/>
                </a:lnTo>
                <a:lnTo>
                  <a:pt x="2176" y="952"/>
                </a:lnTo>
                <a:lnTo>
                  <a:pt x="2171" y="954"/>
                </a:lnTo>
                <a:lnTo>
                  <a:pt x="2167" y="956"/>
                </a:lnTo>
                <a:lnTo>
                  <a:pt x="2161" y="956"/>
                </a:lnTo>
                <a:lnTo>
                  <a:pt x="2158" y="957"/>
                </a:lnTo>
                <a:lnTo>
                  <a:pt x="2154" y="959"/>
                </a:lnTo>
                <a:lnTo>
                  <a:pt x="2150" y="961"/>
                </a:lnTo>
                <a:lnTo>
                  <a:pt x="2146" y="963"/>
                </a:lnTo>
                <a:lnTo>
                  <a:pt x="2145" y="965"/>
                </a:lnTo>
                <a:lnTo>
                  <a:pt x="2143" y="969"/>
                </a:lnTo>
                <a:lnTo>
                  <a:pt x="2141" y="970"/>
                </a:lnTo>
                <a:lnTo>
                  <a:pt x="2139" y="974"/>
                </a:lnTo>
                <a:lnTo>
                  <a:pt x="2137" y="978"/>
                </a:lnTo>
                <a:lnTo>
                  <a:pt x="2135" y="982"/>
                </a:lnTo>
                <a:lnTo>
                  <a:pt x="2135" y="985"/>
                </a:lnTo>
                <a:lnTo>
                  <a:pt x="2135" y="987"/>
                </a:lnTo>
                <a:lnTo>
                  <a:pt x="2135" y="991"/>
                </a:lnTo>
                <a:lnTo>
                  <a:pt x="2137" y="995"/>
                </a:lnTo>
                <a:lnTo>
                  <a:pt x="2139" y="996"/>
                </a:lnTo>
                <a:lnTo>
                  <a:pt x="2141" y="998"/>
                </a:lnTo>
                <a:lnTo>
                  <a:pt x="2143" y="998"/>
                </a:lnTo>
                <a:lnTo>
                  <a:pt x="2145" y="1000"/>
                </a:lnTo>
                <a:lnTo>
                  <a:pt x="2146" y="1000"/>
                </a:lnTo>
                <a:lnTo>
                  <a:pt x="2148" y="1000"/>
                </a:lnTo>
                <a:lnTo>
                  <a:pt x="2152" y="1000"/>
                </a:lnTo>
                <a:lnTo>
                  <a:pt x="2154" y="998"/>
                </a:lnTo>
                <a:lnTo>
                  <a:pt x="2156" y="998"/>
                </a:lnTo>
                <a:lnTo>
                  <a:pt x="2156" y="996"/>
                </a:lnTo>
                <a:lnTo>
                  <a:pt x="2158" y="996"/>
                </a:lnTo>
                <a:lnTo>
                  <a:pt x="2158" y="995"/>
                </a:lnTo>
                <a:lnTo>
                  <a:pt x="2159" y="995"/>
                </a:lnTo>
                <a:lnTo>
                  <a:pt x="2159" y="993"/>
                </a:lnTo>
                <a:lnTo>
                  <a:pt x="2161" y="989"/>
                </a:lnTo>
                <a:lnTo>
                  <a:pt x="2161" y="987"/>
                </a:lnTo>
                <a:lnTo>
                  <a:pt x="2161" y="985"/>
                </a:lnTo>
                <a:lnTo>
                  <a:pt x="2161" y="983"/>
                </a:lnTo>
                <a:lnTo>
                  <a:pt x="2159" y="980"/>
                </a:lnTo>
                <a:lnTo>
                  <a:pt x="2158" y="976"/>
                </a:lnTo>
                <a:lnTo>
                  <a:pt x="2156" y="976"/>
                </a:lnTo>
                <a:lnTo>
                  <a:pt x="2154" y="974"/>
                </a:lnTo>
                <a:lnTo>
                  <a:pt x="2152" y="972"/>
                </a:lnTo>
                <a:lnTo>
                  <a:pt x="2154" y="969"/>
                </a:lnTo>
                <a:lnTo>
                  <a:pt x="2154" y="967"/>
                </a:lnTo>
                <a:lnTo>
                  <a:pt x="2156" y="965"/>
                </a:lnTo>
                <a:lnTo>
                  <a:pt x="2159" y="963"/>
                </a:lnTo>
                <a:lnTo>
                  <a:pt x="2163" y="961"/>
                </a:lnTo>
                <a:lnTo>
                  <a:pt x="2169" y="961"/>
                </a:lnTo>
                <a:lnTo>
                  <a:pt x="2174" y="959"/>
                </a:lnTo>
                <a:lnTo>
                  <a:pt x="2182" y="959"/>
                </a:lnTo>
                <a:lnTo>
                  <a:pt x="2184" y="959"/>
                </a:lnTo>
                <a:lnTo>
                  <a:pt x="2187" y="959"/>
                </a:lnTo>
                <a:lnTo>
                  <a:pt x="2191" y="961"/>
                </a:lnTo>
                <a:lnTo>
                  <a:pt x="2193" y="961"/>
                </a:lnTo>
                <a:lnTo>
                  <a:pt x="2195" y="963"/>
                </a:lnTo>
                <a:lnTo>
                  <a:pt x="2199" y="965"/>
                </a:lnTo>
                <a:lnTo>
                  <a:pt x="2200" y="969"/>
                </a:lnTo>
                <a:lnTo>
                  <a:pt x="2202" y="969"/>
                </a:lnTo>
                <a:lnTo>
                  <a:pt x="2202" y="970"/>
                </a:lnTo>
                <a:lnTo>
                  <a:pt x="2204" y="972"/>
                </a:lnTo>
                <a:lnTo>
                  <a:pt x="2204" y="974"/>
                </a:lnTo>
                <a:lnTo>
                  <a:pt x="2204" y="980"/>
                </a:lnTo>
                <a:lnTo>
                  <a:pt x="2204" y="1011"/>
                </a:lnTo>
                <a:lnTo>
                  <a:pt x="2195" y="1011"/>
                </a:lnTo>
                <a:lnTo>
                  <a:pt x="2187" y="1011"/>
                </a:lnTo>
                <a:lnTo>
                  <a:pt x="2178" y="1013"/>
                </a:lnTo>
                <a:lnTo>
                  <a:pt x="2171" y="1015"/>
                </a:lnTo>
                <a:lnTo>
                  <a:pt x="2163" y="1017"/>
                </a:lnTo>
                <a:lnTo>
                  <a:pt x="2158" y="1019"/>
                </a:lnTo>
                <a:lnTo>
                  <a:pt x="2150" y="1021"/>
                </a:lnTo>
                <a:lnTo>
                  <a:pt x="2146" y="1024"/>
                </a:lnTo>
                <a:lnTo>
                  <a:pt x="2141" y="1028"/>
                </a:lnTo>
                <a:lnTo>
                  <a:pt x="2137" y="1030"/>
                </a:lnTo>
                <a:lnTo>
                  <a:pt x="2133" y="1034"/>
                </a:lnTo>
                <a:lnTo>
                  <a:pt x="2130" y="1039"/>
                </a:lnTo>
                <a:lnTo>
                  <a:pt x="2128" y="1043"/>
                </a:lnTo>
                <a:lnTo>
                  <a:pt x="2126" y="1048"/>
                </a:lnTo>
                <a:lnTo>
                  <a:pt x="2124" y="1054"/>
                </a:lnTo>
                <a:lnTo>
                  <a:pt x="2124" y="1060"/>
                </a:lnTo>
                <a:lnTo>
                  <a:pt x="2124" y="1063"/>
                </a:lnTo>
                <a:lnTo>
                  <a:pt x="2124" y="1065"/>
                </a:lnTo>
                <a:lnTo>
                  <a:pt x="2124" y="1069"/>
                </a:lnTo>
                <a:lnTo>
                  <a:pt x="2126" y="1073"/>
                </a:lnTo>
                <a:lnTo>
                  <a:pt x="2126" y="1074"/>
                </a:lnTo>
                <a:lnTo>
                  <a:pt x="2128" y="1076"/>
                </a:lnTo>
                <a:lnTo>
                  <a:pt x="2130" y="1080"/>
                </a:lnTo>
                <a:lnTo>
                  <a:pt x="2133" y="1082"/>
                </a:lnTo>
                <a:lnTo>
                  <a:pt x="2135" y="1084"/>
                </a:lnTo>
                <a:lnTo>
                  <a:pt x="2139" y="1084"/>
                </a:lnTo>
                <a:lnTo>
                  <a:pt x="2141" y="1086"/>
                </a:lnTo>
                <a:lnTo>
                  <a:pt x="2145" y="1087"/>
                </a:lnTo>
                <a:lnTo>
                  <a:pt x="2148" y="1087"/>
                </a:lnTo>
                <a:lnTo>
                  <a:pt x="2154" y="1089"/>
                </a:lnTo>
                <a:lnTo>
                  <a:pt x="2158" y="1089"/>
                </a:lnTo>
                <a:lnTo>
                  <a:pt x="2163" y="1089"/>
                </a:lnTo>
                <a:lnTo>
                  <a:pt x="2167" y="1089"/>
                </a:lnTo>
                <a:lnTo>
                  <a:pt x="2169" y="1089"/>
                </a:lnTo>
                <a:lnTo>
                  <a:pt x="2171" y="1087"/>
                </a:lnTo>
                <a:lnTo>
                  <a:pt x="2172" y="1087"/>
                </a:lnTo>
                <a:lnTo>
                  <a:pt x="2176" y="1087"/>
                </a:lnTo>
                <a:lnTo>
                  <a:pt x="2182" y="1086"/>
                </a:lnTo>
                <a:lnTo>
                  <a:pt x="2184" y="1086"/>
                </a:lnTo>
                <a:lnTo>
                  <a:pt x="2187" y="1084"/>
                </a:lnTo>
                <a:lnTo>
                  <a:pt x="2189" y="1082"/>
                </a:lnTo>
                <a:lnTo>
                  <a:pt x="2193" y="1082"/>
                </a:lnTo>
                <a:lnTo>
                  <a:pt x="2193" y="1080"/>
                </a:lnTo>
                <a:lnTo>
                  <a:pt x="2195" y="1080"/>
                </a:lnTo>
                <a:lnTo>
                  <a:pt x="2199" y="1078"/>
                </a:lnTo>
                <a:lnTo>
                  <a:pt x="2200" y="1076"/>
                </a:lnTo>
                <a:lnTo>
                  <a:pt x="2202" y="1076"/>
                </a:lnTo>
                <a:lnTo>
                  <a:pt x="2206" y="1073"/>
                </a:lnTo>
                <a:lnTo>
                  <a:pt x="2208" y="1076"/>
                </a:lnTo>
                <a:lnTo>
                  <a:pt x="2208" y="1078"/>
                </a:lnTo>
                <a:lnTo>
                  <a:pt x="2210" y="1082"/>
                </a:lnTo>
                <a:lnTo>
                  <a:pt x="2212" y="1084"/>
                </a:lnTo>
                <a:lnTo>
                  <a:pt x="2215" y="1086"/>
                </a:lnTo>
                <a:lnTo>
                  <a:pt x="2219" y="1087"/>
                </a:lnTo>
                <a:lnTo>
                  <a:pt x="2223" y="1089"/>
                </a:lnTo>
                <a:lnTo>
                  <a:pt x="2226" y="1089"/>
                </a:lnTo>
                <a:lnTo>
                  <a:pt x="2230" y="1089"/>
                </a:lnTo>
                <a:lnTo>
                  <a:pt x="2232" y="1087"/>
                </a:lnTo>
                <a:lnTo>
                  <a:pt x="2234" y="1087"/>
                </a:lnTo>
                <a:lnTo>
                  <a:pt x="2236" y="1087"/>
                </a:lnTo>
                <a:lnTo>
                  <a:pt x="2238" y="1087"/>
                </a:lnTo>
                <a:lnTo>
                  <a:pt x="2238" y="1086"/>
                </a:lnTo>
                <a:lnTo>
                  <a:pt x="2239" y="1086"/>
                </a:lnTo>
                <a:lnTo>
                  <a:pt x="2241" y="1086"/>
                </a:lnTo>
                <a:lnTo>
                  <a:pt x="2243" y="1084"/>
                </a:lnTo>
                <a:lnTo>
                  <a:pt x="2247" y="1082"/>
                </a:lnTo>
                <a:lnTo>
                  <a:pt x="2247" y="1080"/>
                </a:lnTo>
                <a:lnTo>
                  <a:pt x="2249" y="1078"/>
                </a:lnTo>
                <a:lnTo>
                  <a:pt x="2251" y="1076"/>
                </a:lnTo>
                <a:lnTo>
                  <a:pt x="2252" y="1074"/>
                </a:lnTo>
                <a:lnTo>
                  <a:pt x="2252" y="1073"/>
                </a:lnTo>
                <a:lnTo>
                  <a:pt x="2254" y="1071"/>
                </a:lnTo>
                <a:lnTo>
                  <a:pt x="2254" y="1067"/>
                </a:lnTo>
                <a:lnTo>
                  <a:pt x="2256" y="1065"/>
                </a:lnTo>
                <a:lnTo>
                  <a:pt x="2249" y="1065"/>
                </a:lnTo>
                <a:lnTo>
                  <a:pt x="2249" y="1067"/>
                </a:lnTo>
                <a:lnTo>
                  <a:pt x="2247" y="1069"/>
                </a:lnTo>
                <a:lnTo>
                  <a:pt x="2247" y="1071"/>
                </a:lnTo>
                <a:lnTo>
                  <a:pt x="2245" y="1073"/>
                </a:lnTo>
                <a:lnTo>
                  <a:pt x="2245" y="1074"/>
                </a:lnTo>
                <a:lnTo>
                  <a:pt x="2243" y="1076"/>
                </a:lnTo>
                <a:lnTo>
                  <a:pt x="2241" y="1078"/>
                </a:lnTo>
                <a:lnTo>
                  <a:pt x="2239" y="1078"/>
                </a:lnTo>
                <a:lnTo>
                  <a:pt x="2239" y="1080"/>
                </a:lnTo>
                <a:lnTo>
                  <a:pt x="2238" y="1080"/>
                </a:lnTo>
                <a:lnTo>
                  <a:pt x="2236" y="1080"/>
                </a:lnTo>
                <a:lnTo>
                  <a:pt x="2234" y="1080"/>
                </a:lnTo>
                <a:lnTo>
                  <a:pt x="2234" y="1078"/>
                </a:lnTo>
                <a:lnTo>
                  <a:pt x="2232" y="1076"/>
                </a:lnTo>
                <a:lnTo>
                  <a:pt x="2232" y="1074"/>
                </a:lnTo>
                <a:lnTo>
                  <a:pt x="2232" y="1073"/>
                </a:lnTo>
                <a:lnTo>
                  <a:pt x="2230" y="1069"/>
                </a:lnTo>
                <a:lnTo>
                  <a:pt x="2232" y="1065"/>
                </a:lnTo>
                <a:lnTo>
                  <a:pt x="2232" y="985"/>
                </a:lnTo>
                <a:close/>
                <a:moveTo>
                  <a:pt x="2204" y="1019"/>
                </a:moveTo>
                <a:lnTo>
                  <a:pt x="2204" y="1048"/>
                </a:lnTo>
                <a:lnTo>
                  <a:pt x="2204" y="1050"/>
                </a:lnTo>
                <a:lnTo>
                  <a:pt x="2204" y="1052"/>
                </a:lnTo>
                <a:lnTo>
                  <a:pt x="2204" y="1056"/>
                </a:lnTo>
                <a:lnTo>
                  <a:pt x="2204" y="1058"/>
                </a:lnTo>
                <a:lnTo>
                  <a:pt x="2204" y="1060"/>
                </a:lnTo>
                <a:lnTo>
                  <a:pt x="2202" y="1060"/>
                </a:lnTo>
                <a:lnTo>
                  <a:pt x="2202" y="1061"/>
                </a:lnTo>
                <a:lnTo>
                  <a:pt x="2202" y="1063"/>
                </a:lnTo>
                <a:lnTo>
                  <a:pt x="2200" y="1065"/>
                </a:lnTo>
                <a:lnTo>
                  <a:pt x="2200" y="1067"/>
                </a:lnTo>
                <a:lnTo>
                  <a:pt x="2199" y="1069"/>
                </a:lnTo>
                <a:lnTo>
                  <a:pt x="2197" y="1073"/>
                </a:lnTo>
                <a:lnTo>
                  <a:pt x="2195" y="1073"/>
                </a:lnTo>
                <a:lnTo>
                  <a:pt x="2193" y="1074"/>
                </a:lnTo>
                <a:lnTo>
                  <a:pt x="2189" y="1076"/>
                </a:lnTo>
                <a:lnTo>
                  <a:pt x="2187" y="1078"/>
                </a:lnTo>
                <a:lnTo>
                  <a:pt x="2184" y="1078"/>
                </a:lnTo>
                <a:lnTo>
                  <a:pt x="2182" y="1080"/>
                </a:lnTo>
                <a:lnTo>
                  <a:pt x="2178" y="1080"/>
                </a:lnTo>
                <a:lnTo>
                  <a:pt x="2176" y="1080"/>
                </a:lnTo>
                <a:lnTo>
                  <a:pt x="2174" y="1080"/>
                </a:lnTo>
                <a:lnTo>
                  <a:pt x="2171" y="1080"/>
                </a:lnTo>
                <a:lnTo>
                  <a:pt x="2169" y="1080"/>
                </a:lnTo>
                <a:lnTo>
                  <a:pt x="2165" y="1078"/>
                </a:lnTo>
                <a:lnTo>
                  <a:pt x="2163" y="1078"/>
                </a:lnTo>
                <a:lnTo>
                  <a:pt x="2161" y="1076"/>
                </a:lnTo>
                <a:lnTo>
                  <a:pt x="2158" y="1076"/>
                </a:lnTo>
                <a:lnTo>
                  <a:pt x="2156" y="1074"/>
                </a:lnTo>
                <a:lnTo>
                  <a:pt x="2156" y="1073"/>
                </a:lnTo>
                <a:lnTo>
                  <a:pt x="2154" y="1071"/>
                </a:lnTo>
                <a:lnTo>
                  <a:pt x="2152" y="1069"/>
                </a:lnTo>
                <a:lnTo>
                  <a:pt x="2150" y="1065"/>
                </a:lnTo>
                <a:lnTo>
                  <a:pt x="2150" y="1063"/>
                </a:lnTo>
                <a:lnTo>
                  <a:pt x="2148" y="1060"/>
                </a:lnTo>
                <a:lnTo>
                  <a:pt x="2148" y="1054"/>
                </a:lnTo>
                <a:lnTo>
                  <a:pt x="2148" y="1048"/>
                </a:lnTo>
                <a:lnTo>
                  <a:pt x="2150" y="1045"/>
                </a:lnTo>
                <a:lnTo>
                  <a:pt x="2150" y="1041"/>
                </a:lnTo>
                <a:lnTo>
                  <a:pt x="2152" y="1039"/>
                </a:lnTo>
                <a:lnTo>
                  <a:pt x="2154" y="1035"/>
                </a:lnTo>
                <a:lnTo>
                  <a:pt x="2156" y="1034"/>
                </a:lnTo>
                <a:lnTo>
                  <a:pt x="2159" y="1030"/>
                </a:lnTo>
                <a:lnTo>
                  <a:pt x="2163" y="1028"/>
                </a:lnTo>
                <a:lnTo>
                  <a:pt x="2167" y="1026"/>
                </a:lnTo>
                <a:lnTo>
                  <a:pt x="2171" y="1024"/>
                </a:lnTo>
                <a:lnTo>
                  <a:pt x="2174" y="1022"/>
                </a:lnTo>
                <a:lnTo>
                  <a:pt x="2180" y="1021"/>
                </a:lnTo>
                <a:lnTo>
                  <a:pt x="2186" y="1021"/>
                </a:lnTo>
                <a:lnTo>
                  <a:pt x="2191" y="1019"/>
                </a:lnTo>
                <a:lnTo>
                  <a:pt x="2199" y="1019"/>
                </a:lnTo>
                <a:lnTo>
                  <a:pt x="2204" y="1019"/>
                </a:lnTo>
                <a:close/>
                <a:moveTo>
                  <a:pt x="2094" y="1047"/>
                </a:moveTo>
                <a:lnTo>
                  <a:pt x="2093" y="1047"/>
                </a:lnTo>
                <a:lnTo>
                  <a:pt x="2093" y="1048"/>
                </a:lnTo>
                <a:lnTo>
                  <a:pt x="2093" y="1050"/>
                </a:lnTo>
                <a:lnTo>
                  <a:pt x="2091" y="1056"/>
                </a:lnTo>
                <a:lnTo>
                  <a:pt x="2087" y="1060"/>
                </a:lnTo>
                <a:lnTo>
                  <a:pt x="2085" y="1063"/>
                </a:lnTo>
                <a:lnTo>
                  <a:pt x="2083" y="1067"/>
                </a:lnTo>
                <a:lnTo>
                  <a:pt x="2081" y="1069"/>
                </a:lnTo>
                <a:lnTo>
                  <a:pt x="2080" y="1071"/>
                </a:lnTo>
                <a:lnTo>
                  <a:pt x="2078" y="1073"/>
                </a:lnTo>
                <a:lnTo>
                  <a:pt x="2078" y="1074"/>
                </a:lnTo>
                <a:lnTo>
                  <a:pt x="2074" y="1078"/>
                </a:lnTo>
                <a:lnTo>
                  <a:pt x="2070" y="1080"/>
                </a:lnTo>
                <a:lnTo>
                  <a:pt x="2066" y="1082"/>
                </a:lnTo>
                <a:lnTo>
                  <a:pt x="2065" y="1084"/>
                </a:lnTo>
                <a:lnTo>
                  <a:pt x="2063" y="1084"/>
                </a:lnTo>
                <a:lnTo>
                  <a:pt x="2057" y="1086"/>
                </a:lnTo>
                <a:lnTo>
                  <a:pt x="2053" y="1087"/>
                </a:lnTo>
                <a:lnTo>
                  <a:pt x="2048" y="1087"/>
                </a:lnTo>
                <a:lnTo>
                  <a:pt x="2046" y="1087"/>
                </a:lnTo>
                <a:lnTo>
                  <a:pt x="2044" y="1089"/>
                </a:lnTo>
                <a:lnTo>
                  <a:pt x="2039" y="1089"/>
                </a:lnTo>
                <a:lnTo>
                  <a:pt x="2031" y="1087"/>
                </a:lnTo>
                <a:lnTo>
                  <a:pt x="2026" y="1087"/>
                </a:lnTo>
                <a:lnTo>
                  <a:pt x="2022" y="1087"/>
                </a:lnTo>
                <a:lnTo>
                  <a:pt x="2014" y="1086"/>
                </a:lnTo>
                <a:lnTo>
                  <a:pt x="2011" y="1084"/>
                </a:lnTo>
                <a:lnTo>
                  <a:pt x="2009" y="1084"/>
                </a:lnTo>
                <a:lnTo>
                  <a:pt x="2005" y="1082"/>
                </a:lnTo>
                <a:lnTo>
                  <a:pt x="2001" y="1080"/>
                </a:lnTo>
                <a:lnTo>
                  <a:pt x="2000" y="1078"/>
                </a:lnTo>
                <a:lnTo>
                  <a:pt x="1996" y="1076"/>
                </a:lnTo>
                <a:lnTo>
                  <a:pt x="1994" y="1074"/>
                </a:lnTo>
                <a:lnTo>
                  <a:pt x="1992" y="1073"/>
                </a:lnTo>
                <a:lnTo>
                  <a:pt x="1988" y="1071"/>
                </a:lnTo>
                <a:lnTo>
                  <a:pt x="1987" y="1067"/>
                </a:lnTo>
                <a:lnTo>
                  <a:pt x="1983" y="1063"/>
                </a:lnTo>
                <a:lnTo>
                  <a:pt x="1981" y="1060"/>
                </a:lnTo>
                <a:lnTo>
                  <a:pt x="1979" y="1056"/>
                </a:lnTo>
                <a:lnTo>
                  <a:pt x="1979" y="1054"/>
                </a:lnTo>
                <a:lnTo>
                  <a:pt x="1977" y="1048"/>
                </a:lnTo>
                <a:lnTo>
                  <a:pt x="1975" y="1043"/>
                </a:lnTo>
                <a:lnTo>
                  <a:pt x="1973" y="1039"/>
                </a:lnTo>
                <a:lnTo>
                  <a:pt x="1973" y="1032"/>
                </a:lnTo>
                <a:lnTo>
                  <a:pt x="1973" y="1026"/>
                </a:lnTo>
                <a:lnTo>
                  <a:pt x="1973" y="1019"/>
                </a:lnTo>
                <a:lnTo>
                  <a:pt x="1973" y="1009"/>
                </a:lnTo>
                <a:lnTo>
                  <a:pt x="1975" y="1004"/>
                </a:lnTo>
                <a:lnTo>
                  <a:pt x="1977" y="1000"/>
                </a:lnTo>
                <a:lnTo>
                  <a:pt x="1977" y="996"/>
                </a:lnTo>
                <a:lnTo>
                  <a:pt x="1981" y="989"/>
                </a:lnTo>
                <a:lnTo>
                  <a:pt x="1983" y="983"/>
                </a:lnTo>
                <a:lnTo>
                  <a:pt x="1988" y="980"/>
                </a:lnTo>
                <a:lnTo>
                  <a:pt x="1990" y="976"/>
                </a:lnTo>
                <a:lnTo>
                  <a:pt x="1992" y="974"/>
                </a:lnTo>
                <a:lnTo>
                  <a:pt x="1996" y="969"/>
                </a:lnTo>
                <a:lnTo>
                  <a:pt x="2001" y="965"/>
                </a:lnTo>
                <a:lnTo>
                  <a:pt x="2005" y="961"/>
                </a:lnTo>
                <a:lnTo>
                  <a:pt x="2013" y="959"/>
                </a:lnTo>
                <a:lnTo>
                  <a:pt x="2018" y="956"/>
                </a:lnTo>
                <a:lnTo>
                  <a:pt x="2024" y="954"/>
                </a:lnTo>
                <a:lnTo>
                  <a:pt x="2029" y="952"/>
                </a:lnTo>
                <a:lnTo>
                  <a:pt x="2037" y="952"/>
                </a:lnTo>
                <a:lnTo>
                  <a:pt x="2044" y="952"/>
                </a:lnTo>
                <a:lnTo>
                  <a:pt x="2048" y="954"/>
                </a:lnTo>
                <a:lnTo>
                  <a:pt x="2053" y="954"/>
                </a:lnTo>
                <a:lnTo>
                  <a:pt x="2059" y="956"/>
                </a:lnTo>
                <a:lnTo>
                  <a:pt x="2063" y="957"/>
                </a:lnTo>
                <a:lnTo>
                  <a:pt x="2066" y="959"/>
                </a:lnTo>
                <a:lnTo>
                  <a:pt x="2070" y="961"/>
                </a:lnTo>
                <a:lnTo>
                  <a:pt x="2074" y="963"/>
                </a:lnTo>
                <a:lnTo>
                  <a:pt x="2078" y="965"/>
                </a:lnTo>
                <a:lnTo>
                  <a:pt x="2080" y="969"/>
                </a:lnTo>
                <a:lnTo>
                  <a:pt x="2081" y="970"/>
                </a:lnTo>
                <a:lnTo>
                  <a:pt x="2085" y="974"/>
                </a:lnTo>
                <a:lnTo>
                  <a:pt x="2085" y="978"/>
                </a:lnTo>
                <a:lnTo>
                  <a:pt x="2087" y="982"/>
                </a:lnTo>
                <a:lnTo>
                  <a:pt x="2089" y="985"/>
                </a:lnTo>
                <a:lnTo>
                  <a:pt x="2089" y="989"/>
                </a:lnTo>
                <a:lnTo>
                  <a:pt x="2089" y="991"/>
                </a:lnTo>
                <a:lnTo>
                  <a:pt x="2089" y="993"/>
                </a:lnTo>
                <a:lnTo>
                  <a:pt x="2087" y="996"/>
                </a:lnTo>
                <a:lnTo>
                  <a:pt x="2085" y="998"/>
                </a:lnTo>
                <a:lnTo>
                  <a:pt x="2085" y="1000"/>
                </a:lnTo>
                <a:lnTo>
                  <a:pt x="2085" y="1002"/>
                </a:lnTo>
                <a:lnTo>
                  <a:pt x="2081" y="1004"/>
                </a:lnTo>
                <a:lnTo>
                  <a:pt x="2080" y="1004"/>
                </a:lnTo>
                <a:lnTo>
                  <a:pt x="2078" y="1006"/>
                </a:lnTo>
                <a:lnTo>
                  <a:pt x="2076" y="1006"/>
                </a:lnTo>
                <a:lnTo>
                  <a:pt x="2074" y="1006"/>
                </a:lnTo>
                <a:lnTo>
                  <a:pt x="2070" y="1006"/>
                </a:lnTo>
                <a:lnTo>
                  <a:pt x="2068" y="1004"/>
                </a:lnTo>
                <a:lnTo>
                  <a:pt x="2065" y="1004"/>
                </a:lnTo>
                <a:lnTo>
                  <a:pt x="2063" y="1002"/>
                </a:lnTo>
                <a:lnTo>
                  <a:pt x="2061" y="1000"/>
                </a:lnTo>
                <a:lnTo>
                  <a:pt x="2061" y="996"/>
                </a:lnTo>
                <a:lnTo>
                  <a:pt x="2059" y="993"/>
                </a:lnTo>
                <a:lnTo>
                  <a:pt x="2059" y="989"/>
                </a:lnTo>
                <a:lnTo>
                  <a:pt x="2059" y="985"/>
                </a:lnTo>
                <a:lnTo>
                  <a:pt x="2061" y="982"/>
                </a:lnTo>
                <a:lnTo>
                  <a:pt x="2063" y="980"/>
                </a:lnTo>
                <a:lnTo>
                  <a:pt x="2066" y="976"/>
                </a:lnTo>
                <a:lnTo>
                  <a:pt x="2066" y="974"/>
                </a:lnTo>
                <a:lnTo>
                  <a:pt x="2068" y="974"/>
                </a:lnTo>
                <a:lnTo>
                  <a:pt x="2068" y="972"/>
                </a:lnTo>
                <a:lnTo>
                  <a:pt x="2070" y="972"/>
                </a:lnTo>
                <a:lnTo>
                  <a:pt x="2068" y="969"/>
                </a:lnTo>
                <a:lnTo>
                  <a:pt x="2066" y="967"/>
                </a:lnTo>
                <a:lnTo>
                  <a:pt x="2065" y="965"/>
                </a:lnTo>
                <a:lnTo>
                  <a:pt x="2061" y="965"/>
                </a:lnTo>
                <a:lnTo>
                  <a:pt x="2057" y="963"/>
                </a:lnTo>
                <a:lnTo>
                  <a:pt x="2053" y="961"/>
                </a:lnTo>
                <a:lnTo>
                  <a:pt x="2048" y="961"/>
                </a:lnTo>
                <a:lnTo>
                  <a:pt x="2042" y="959"/>
                </a:lnTo>
                <a:lnTo>
                  <a:pt x="2037" y="959"/>
                </a:lnTo>
                <a:lnTo>
                  <a:pt x="2031" y="961"/>
                </a:lnTo>
                <a:lnTo>
                  <a:pt x="2027" y="961"/>
                </a:lnTo>
                <a:lnTo>
                  <a:pt x="2024" y="963"/>
                </a:lnTo>
                <a:lnTo>
                  <a:pt x="2020" y="965"/>
                </a:lnTo>
                <a:lnTo>
                  <a:pt x="2016" y="969"/>
                </a:lnTo>
                <a:lnTo>
                  <a:pt x="2014" y="972"/>
                </a:lnTo>
                <a:lnTo>
                  <a:pt x="2013" y="976"/>
                </a:lnTo>
                <a:lnTo>
                  <a:pt x="2009" y="980"/>
                </a:lnTo>
                <a:lnTo>
                  <a:pt x="2007" y="985"/>
                </a:lnTo>
                <a:lnTo>
                  <a:pt x="2005" y="991"/>
                </a:lnTo>
                <a:lnTo>
                  <a:pt x="2005" y="996"/>
                </a:lnTo>
                <a:lnTo>
                  <a:pt x="2003" y="1004"/>
                </a:lnTo>
                <a:lnTo>
                  <a:pt x="2003" y="1009"/>
                </a:lnTo>
                <a:lnTo>
                  <a:pt x="2003" y="1019"/>
                </a:lnTo>
                <a:lnTo>
                  <a:pt x="2003" y="1026"/>
                </a:lnTo>
                <a:lnTo>
                  <a:pt x="2003" y="1032"/>
                </a:lnTo>
                <a:lnTo>
                  <a:pt x="2003" y="1039"/>
                </a:lnTo>
                <a:lnTo>
                  <a:pt x="2005" y="1045"/>
                </a:lnTo>
                <a:lnTo>
                  <a:pt x="2005" y="1048"/>
                </a:lnTo>
                <a:lnTo>
                  <a:pt x="2005" y="1054"/>
                </a:lnTo>
                <a:lnTo>
                  <a:pt x="2007" y="1058"/>
                </a:lnTo>
                <a:lnTo>
                  <a:pt x="2009" y="1063"/>
                </a:lnTo>
                <a:lnTo>
                  <a:pt x="2011" y="1067"/>
                </a:lnTo>
                <a:lnTo>
                  <a:pt x="2011" y="1069"/>
                </a:lnTo>
                <a:lnTo>
                  <a:pt x="2013" y="1071"/>
                </a:lnTo>
                <a:lnTo>
                  <a:pt x="2013" y="1073"/>
                </a:lnTo>
                <a:lnTo>
                  <a:pt x="2014" y="1074"/>
                </a:lnTo>
                <a:lnTo>
                  <a:pt x="2016" y="1074"/>
                </a:lnTo>
                <a:lnTo>
                  <a:pt x="2016" y="1076"/>
                </a:lnTo>
                <a:lnTo>
                  <a:pt x="2018" y="1078"/>
                </a:lnTo>
                <a:lnTo>
                  <a:pt x="2020" y="1080"/>
                </a:lnTo>
                <a:lnTo>
                  <a:pt x="2024" y="1080"/>
                </a:lnTo>
                <a:lnTo>
                  <a:pt x="2026" y="1082"/>
                </a:lnTo>
                <a:lnTo>
                  <a:pt x="2029" y="1084"/>
                </a:lnTo>
                <a:lnTo>
                  <a:pt x="2033" y="1084"/>
                </a:lnTo>
                <a:lnTo>
                  <a:pt x="2035" y="1084"/>
                </a:lnTo>
                <a:lnTo>
                  <a:pt x="2042" y="1086"/>
                </a:lnTo>
                <a:lnTo>
                  <a:pt x="2044" y="1084"/>
                </a:lnTo>
                <a:lnTo>
                  <a:pt x="2046" y="1084"/>
                </a:lnTo>
                <a:lnTo>
                  <a:pt x="2048" y="1084"/>
                </a:lnTo>
                <a:lnTo>
                  <a:pt x="2052" y="1084"/>
                </a:lnTo>
                <a:lnTo>
                  <a:pt x="2053" y="1082"/>
                </a:lnTo>
                <a:lnTo>
                  <a:pt x="2055" y="1082"/>
                </a:lnTo>
                <a:lnTo>
                  <a:pt x="2059" y="1080"/>
                </a:lnTo>
                <a:lnTo>
                  <a:pt x="2061" y="1080"/>
                </a:lnTo>
                <a:lnTo>
                  <a:pt x="2065" y="1076"/>
                </a:lnTo>
                <a:lnTo>
                  <a:pt x="2068" y="1074"/>
                </a:lnTo>
                <a:lnTo>
                  <a:pt x="2070" y="1073"/>
                </a:lnTo>
                <a:lnTo>
                  <a:pt x="2074" y="1069"/>
                </a:lnTo>
                <a:lnTo>
                  <a:pt x="2074" y="1067"/>
                </a:lnTo>
                <a:lnTo>
                  <a:pt x="2076" y="1067"/>
                </a:lnTo>
                <a:lnTo>
                  <a:pt x="2078" y="1063"/>
                </a:lnTo>
                <a:lnTo>
                  <a:pt x="2080" y="1060"/>
                </a:lnTo>
                <a:lnTo>
                  <a:pt x="2081" y="1056"/>
                </a:lnTo>
                <a:lnTo>
                  <a:pt x="2083" y="1052"/>
                </a:lnTo>
                <a:lnTo>
                  <a:pt x="2083" y="1050"/>
                </a:lnTo>
                <a:lnTo>
                  <a:pt x="2087" y="1047"/>
                </a:lnTo>
                <a:lnTo>
                  <a:pt x="2094" y="1047"/>
                </a:lnTo>
                <a:close/>
                <a:moveTo>
                  <a:pt x="1925" y="970"/>
                </a:moveTo>
                <a:lnTo>
                  <a:pt x="1923" y="969"/>
                </a:lnTo>
                <a:lnTo>
                  <a:pt x="1921" y="967"/>
                </a:lnTo>
                <a:lnTo>
                  <a:pt x="1916" y="963"/>
                </a:lnTo>
                <a:lnTo>
                  <a:pt x="1912" y="959"/>
                </a:lnTo>
                <a:lnTo>
                  <a:pt x="1907" y="957"/>
                </a:lnTo>
                <a:lnTo>
                  <a:pt x="1901" y="956"/>
                </a:lnTo>
                <a:lnTo>
                  <a:pt x="1895" y="954"/>
                </a:lnTo>
                <a:lnTo>
                  <a:pt x="1890" y="952"/>
                </a:lnTo>
                <a:lnTo>
                  <a:pt x="1888" y="952"/>
                </a:lnTo>
                <a:lnTo>
                  <a:pt x="1884" y="952"/>
                </a:lnTo>
                <a:lnTo>
                  <a:pt x="1879" y="952"/>
                </a:lnTo>
                <a:lnTo>
                  <a:pt x="1871" y="954"/>
                </a:lnTo>
                <a:lnTo>
                  <a:pt x="1866" y="956"/>
                </a:lnTo>
                <a:lnTo>
                  <a:pt x="1860" y="957"/>
                </a:lnTo>
                <a:lnTo>
                  <a:pt x="1854" y="961"/>
                </a:lnTo>
                <a:lnTo>
                  <a:pt x="1849" y="965"/>
                </a:lnTo>
                <a:lnTo>
                  <a:pt x="1843" y="969"/>
                </a:lnTo>
                <a:lnTo>
                  <a:pt x="1840" y="974"/>
                </a:lnTo>
                <a:lnTo>
                  <a:pt x="1834" y="978"/>
                </a:lnTo>
                <a:lnTo>
                  <a:pt x="1832" y="983"/>
                </a:lnTo>
                <a:lnTo>
                  <a:pt x="1828" y="989"/>
                </a:lnTo>
                <a:lnTo>
                  <a:pt x="1827" y="995"/>
                </a:lnTo>
                <a:lnTo>
                  <a:pt x="1823" y="1002"/>
                </a:lnTo>
                <a:lnTo>
                  <a:pt x="1823" y="1008"/>
                </a:lnTo>
                <a:lnTo>
                  <a:pt x="1821" y="1015"/>
                </a:lnTo>
                <a:lnTo>
                  <a:pt x="1821" y="1022"/>
                </a:lnTo>
                <a:lnTo>
                  <a:pt x="1821" y="1028"/>
                </a:lnTo>
                <a:lnTo>
                  <a:pt x="1823" y="1034"/>
                </a:lnTo>
                <a:lnTo>
                  <a:pt x="1823" y="1039"/>
                </a:lnTo>
                <a:lnTo>
                  <a:pt x="1825" y="1045"/>
                </a:lnTo>
                <a:lnTo>
                  <a:pt x="1827" y="1050"/>
                </a:lnTo>
                <a:lnTo>
                  <a:pt x="1828" y="1056"/>
                </a:lnTo>
                <a:lnTo>
                  <a:pt x="1830" y="1060"/>
                </a:lnTo>
                <a:lnTo>
                  <a:pt x="1834" y="1065"/>
                </a:lnTo>
                <a:lnTo>
                  <a:pt x="1838" y="1071"/>
                </a:lnTo>
                <a:lnTo>
                  <a:pt x="1843" y="1074"/>
                </a:lnTo>
                <a:lnTo>
                  <a:pt x="1849" y="1078"/>
                </a:lnTo>
                <a:lnTo>
                  <a:pt x="1856" y="1082"/>
                </a:lnTo>
                <a:lnTo>
                  <a:pt x="1862" y="1086"/>
                </a:lnTo>
                <a:lnTo>
                  <a:pt x="1869" y="1087"/>
                </a:lnTo>
                <a:lnTo>
                  <a:pt x="1877" y="1087"/>
                </a:lnTo>
                <a:lnTo>
                  <a:pt x="1884" y="1089"/>
                </a:lnTo>
                <a:lnTo>
                  <a:pt x="1888" y="1089"/>
                </a:lnTo>
                <a:lnTo>
                  <a:pt x="1892" y="1087"/>
                </a:lnTo>
                <a:lnTo>
                  <a:pt x="1894" y="1087"/>
                </a:lnTo>
                <a:lnTo>
                  <a:pt x="1895" y="1087"/>
                </a:lnTo>
                <a:lnTo>
                  <a:pt x="1899" y="1087"/>
                </a:lnTo>
                <a:lnTo>
                  <a:pt x="1903" y="1086"/>
                </a:lnTo>
                <a:lnTo>
                  <a:pt x="1905" y="1086"/>
                </a:lnTo>
                <a:lnTo>
                  <a:pt x="1907" y="1086"/>
                </a:lnTo>
                <a:lnTo>
                  <a:pt x="1910" y="1084"/>
                </a:lnTo>
                <a:lnTo>
                  <a:pt x="1912" y="1082"/>
                </a:lnTo>
                <a:lnTo>
                  <a:pt x="1916" y="1080"/>
                </a:lnTo>
                <a:lnTo>
                  <a:pt x="1918" y="1078"/>
                </a:lnTo>
                <a:lnTo>
                  <a:pt x="1921" y="1076"/>
                </a:lnTo>
                <a:lnTo>
                  <a:pt x="1925" y="1074"/>
                </a:lnTo>
                <a:lnTo>
                  <a:pt x="1927" y="1073"/>
                </a:lnTo>
                <a:lnTo>
                  <a:pt x="1929" y="1071"/>
                </a:lnTo>
                <a:lnTo>
                  <a:pt x="1933" y="1067"/>
                </a:lnTo>
                <a:lnTo>
                  <a:pt x="1934" y="1065"/>
                </a:lnTo>
                <a:lnTo>
                  <a:pt x="1936" y="1060"/>
                </a:lnTo>
                <a:lnTo>
                  <a:pt x="1940" y="1056"/>
                </a:lnTo>
                <a:lnTo>
                  <a:pt x="1940" y="1052"/>
                </a:lnTo>
                <a:lnTo>
                  <a:pt x="1942" y="1050"/>
                </a:lnTo>
                <a:lnTo>
                  <a:pt x="1942" y="1047"/>
                </a:lnTo>
                <a:lnTo>
                  <a:pt x="1944" y="1045"/>
                </a:lnTo>
                <a:lnTo>
                  <a:pt x="1944" y="1039"/>
                </a:lnTo>
                <a:lnTo>
                  <a:pt x="1946" y="1034"/>
                </a:lnTo>
                <a:lnTo>
                  <a:pt x="1946" y="1028"/>
                </a:lnTo>
                <a:lnTo>
                  <a:pt x="1947" y="1024"/>
                </a:lnTo>
                <a:lnTo>
                  <a:pt x="1947" y="1022"/>
                </a:lnTo>
                <a:lnTo>
                  <a:pt x="1946" y="1015"/>
                </a:lnTo>
                <a:lnTo>
                  <a:pt x="1946" y="1008"/>
                </a:lnTo>
                <a:lnTo>
                  <a:pt x="1944" y="1002"/>
                </a:lnTo>
                <a:lnTo>
                  <a:pt x="1940" y="995"/>
                </a:lnTo>
                <a:lnTo>
                  <a:pt x="1938" y="989"/>
                </a:lnTo>
                <a:lnTo>
                  <a:pt x="1934" y="982"/>
                </a:lnTo>
                <a:lnTo>
                  <a:pt x="1931" y="976"/>
                </a:lnTo>
                <a:lnTo>
                  <a:pt x="1925" y="970"/>
                </a:lnTo>
                <a:close/>
                <a:moveTo>
                  <a:pt x="1884" y="959"/>
                </a:moveTo>
                <a:lnTo>
                  <a:pt x="1890" y="959"/>
                </a:lnTo>
                <a:lnTo>
                  <a:pt x="1894" y="961"/>
                </a:lnTo>
                <a:lnTo>
                  <a:pt x="1897" y="961"/>
                </a:lnTo>
                <a:lnTo>
                  <a:pt x="1899" y="963"/>
                </a:lnTo>
                <a:lnTo>
                  <a:pt x="1903" y="965"/>
                </a:lnTo>
                <a:lnTo>
                  <a:pt x="1907" y="969"/>
                </a:lnTo>
                <a:lnTo>
                  <a:pt x="1908" y="970"/>
                </a:lnTo>
                <a:lnTo>
                  <a:pt x="1910" y="972"/>
                </a:lnTo>
                <a:lnTo>
                  <a:pt x="1910" y="974"/>
                </a:lnTo>
                <a:lnTo>
                  <a:pt x="1912" y="978"/>
                </a:lnTo>
                <a:lnTo>
                  <a:pt x="1914" y="983"/>
                </a:lnTo>
                <a:lnTo>
                  <a:pt x="1916" y="989"/>
                </a:lnTo>
                <a:lnTo>
                  <a:pt x="1916" y="991"/>
                </a:lnTo>
                <a:lnTo>
                  <a:pt x="1916" y="995"/>
                </a:lnTo>
                <a:lnTo>
                  <a:pt x="1918" y="1000"/>
                </a:lnTo>
                <a:lnTo>
                  <a:pt x="1918" y="1008"/>
                </a:lnTo>
                <a:lnTo>
                  <a:pt x="1918" y="1015"/>
                </a:lnTo>
                <a:lnTo>
                  <a:pt x="1918" y="1022"/>
                </a:lnTo>
                <a:lnTo>
                  <a:pt x="1918" y="1030"/>
                </a:lnTo>
                <a:lnTo>
                  <a:pt x="1918" y="1032"/>
                </a:lnTo>
                <a:lnTo>
                  <a:pt x="1918" y="1034"/>
                </a:lnTo>
                <a:lnTo>
                  <a:pt x="1918" y="1037"/>
                </a:lnTo>
                <a:lnTo>
                  <a:pt x="1918" y="1045"/>
                </a:lnTo>
                <a:lnTo>
                  <a:pt x="1916" y="1047"/>
                </a:lnTo>
                <a:lnTo>
                  <a:pt x="1916" y="1050"/>
                </a:lnTo>
                <a:lnTo>
                  <a:pt x="1916" y="1052"/>
                </a:lnTo>
                <a:lnTo>
                  <a:pt x="1916" y="1054"/>
                </a:lnTo>
                <a:lnTo>
                  <a:pt x="1916" y="1056"/>
                </a:lnTo>
                <a:lnTo>
                  <a:pt x="1914" y="1061"/>
                </a:lnTo>
                <a:lnTo>
                  <a:pt x="1912" y="1065"/>
                </a:lnTo>
                <a:lnTo>
                  <a:pt x="1912" y="1069"/>
                </a:lnTo>
                <a:lnTo>
                  <a:pt x="1910" y="1071"/>
                </a:lnTo>
                <a:lnTo>
                  <a:pt x="1910" y="1073"/>
                </a:lnTo>
                <a:lnTo>
                  <a:pt x="1908" y="1074"/>
                </a:lnTo>
                <a:lnTo>
                  <a:pt x="1907" y="1076"/>
                </a:lnTo>
                <a:lnTo>
                  <a:pt x="1903" y="1080"/>
                </a:lnTo>
                <a:lnTo>
                  <a:pt x="1899" y="1082"/>
                </a:lnTo>
                <a:lnTo>
                  <a:pt x="1897" y="1084"/>
                </a:lnTo>
                <a:lnTo>
                  <a:pt x="1895" y="1084"/>
                </a:lnTo>
                <a:lnTo>
                  <a:pt x="1894" y="1084"/>
                </a:lnTo>
                <a:lnTo>
                  <a:pt x="1892" y="1084"/>
                </a:lnTo>
                <a:lnTo>
                  <a:pt x="1890" y="1084"/>
                </a:lnTo>
                <a:lnTo>
                  <a:pt x="1884" y="1086"/>
                </a:lnTo>
                <a:lnTo>
                  <a:pt x="1880" y="1084"/>
                </a:lnTo>
                <a:lnTo>
                  <a:pt x="1877" y="1084"/>
                </a:lnTo>
                <a:lnTo>
                  <a:pt x="1871" y="1084"/>
                </a:lnTo>
                <a:lnTo>
                  <a:pt x="1869" y="1082"/>
                </a:lnTo>
                <a:lnTo>
                  <a:pt x="1866" y="1080"/>
                </a:lnTo>
                <a:lnTo>
                  <a:pt x="1862" y="1076"/>
                </a:lnTo>
                <a:lnTo>
                  <a:pt x="1860" y="1074"/>
                </a:lnTo>
                <a:lnTo>
                  <a:pt x="1858" y="1071"/>
                </a:lnTo>
                <a:lnTo>
                  <a:pt x="1856" y="1065"/>
                </a:lnTo>
                <a:lnTo>
                  <a:pt x="1854" y="1061"/>
                </a:lnTo>
                <a:lnTo>
                  <a:pt x="1853" y="1056"/>
                </a:lnTo>
                <a:lnTo>
                  <a:pt x="1853" y="1050"/>
                </a:lnTo>
                <a:lnTo>
                  <a:pt x="1851" y="1045"/>
                </a:lnTo>
                <a:lnTo>
                  <a:pt x="1851" y="1037"/>
                </a:lnTo>
                <a:lnTo>
                  <a:pt x="1851" y="1030"/>
                </a:lnTo>
                <a:lnTo>
                  <a:pt x="1853" y="1022"/>
                </a:lnTo>
                <a:lnTo>
                  <a:pt x="1851" y="1015"/>
                </a:lnTo>
                <a:lnTo>
                  <a:pt x="1851" y="1008"/>
                </a:lnTo>
                <a:lnTo>
                  <a:pt x="1851" y="1000"/>
                </a:lnTo>
                <a:lnTo>
                  <a:pt x="1853" y="995"/>
                </a:lnTo>
                <a:lnTo>
                  <a:pt x="1853" y="989"/>
                </a:lnTo>
                <a:lnTo>
                  <a:pt x="1854" y="983"/>
                </a:lnTo>
                <a:lnTo>
                  <a:pt x="1856" y="978"/>
                </a:lnTo>
                <a:lnTo>
                  <a:pt x="1858" y="974"/>
                </a:lnTo>
                <a:lnTo>
                  <a:pt x="1860" y="970"/>
                </a:lnTo>
                <a:lnTo>
                  <a:pt x="1862" y="969"/>
                </a:lnTo>
                <a:lnTo>
                  <a:pt x="1866" y="965"/>
                </a:lnTo>
                <a:lnTo>
                  <a:pt x="1869" y="963"/>
                </a:lnTo>
                <a:lnTo>
                  <a:pt x="1871" y="961"/>
                </a:lnTo>
                <a:lnTo>
                  <a:pt x="1877" y="961"/>
                </a:lnTo>
                <a:lnTo>
                  <a:pt x="1880" y="959"/>
                </a:lnTo>
                <a:lnTo>
                  <a:pt x="1884" y="959"/>
                </a:lnTo>
                <a:close/>
                <a:moveTo>
                  <a:pt x="1598" y="864"/>
                </a:moveTo>
                <a:lnTo>
                  <a:pt x="1680" y="864"/>
                </a:lnTo>
                <a:lnTo>
                  <a:pt x="1680" y="872"/>
                </a:lnTo>
                <a:lnTo>
                  <a:pt x="1654" y="872"/>
                </a:lnTo>
                <a:lnTo>
                  <a:pt x="1708" y="1039"/>
                </a:lnTo>
                <a:lnTo>
                  <a:pt x="1709" y="1039"/>
                </a:lnTo>
                <a:lnTo>
                  <a:pt x="1761" y="872"/>
                </a:lnTo>
                <a:lnTo>
                  <a:pt x="1732" y="872"/>
                </a:lnTo>
                <a:lnTo>
                  <a:pt x="1732" y="864"/>
                </a:lnTo>
                <a:lnTo>
                  <a:pt x="1793" y="864"/>
                </a:lnTo>
                <a:lnTo>
                  <a:pt x="1793" y="872"/>
                </a:lnTo>
                <a:lnTo>
                  <a:pt x="1771" y="872"/>
                </a:lnTo>
                <a:lnTo>
                  <a:pt x="1700" y="1089"/>
                </a:lnTo>
                <a:lnTo>
                  <a:pt x="1693" y="1089"/>
                </a:lnTo>
                <a:lnTo>
                  <a:pt x="1620" y="872"/>
                </a:lnTo>
                <a:lnTo>
                  <a:pt x="1598" y="872"/>
                </a:lnTo>
                <a:lnTo>
                  <a:pt x="1598" y="864"/>
                </a:lnTo>
                <a:close/>
                <a:moveTo>
                  <a:pt x="1406" y="963"/>
                </a:moveTo>
                <a:lnTo>
                  <a:pt x="1406" y="961"/>
                </a:lnTo>
                <a:lnTo>
                  <a:pt x="1406" y="959"/>
                </a:lnTo>
                <a:lnTo>
                  <a:pt x="1404" y="957"/>
                </a:lnTo>
                <a:lnTo>
                  <a:pt x="1402" y="957"/>
                </a:lnTo>
                <a:lnTo>
                  <a:pt x="1401" y="956"/>
                </a:lnTo>
                <a:lnTo>
                  <a:pt x="1399" y="954"/>
                </a:lnTo>
                <a:lnTo>
                  <a:pt x="1397" y="954"/>
                </a:lnTo>
                <a:lnTo>
                  <a:pt x="1395" y="954"/>
                </a:lnTo>
                <a:lnTo>
                  <a:pt x="1391" y="954"/>
                </a:lnTo>
                <a:lnTo>
                  <a:pt x="1388" y="954"/>
                </a:lnTo>
                <a:lnTo>
                  <a:pt x="1384" y="956"/>
                </a:lnTo>
                <a:lnTo>
                  <a:pt x="1382" y="957"/>
                </a:lnTo>
                <a:lnTo>
                  <a:pt x="1378" y="961"/>
                </a:lnTo>
                <a:lnTo>
                  <a:pt x="1376" y="963"/>
                </a:lnTo>
                <a:lnTo>
                  <a:pt x="1375" y="967"/>
                </a:lnTo>
                <a:lnTo>
                  <a:pt x="1373" y="972"/>
                </a:lnTo>
                <a:lnTo>
                  <a:pt x="1369" y="967"/>
                </a:lnTo>
                <a:lnTo>
                  <a:pt x="1365" y="963"/>
                </a:lnTo>
                <a:lnTo>
                  <a:pt x="1363" y="961"/>
                </a:lnTo>
                <a:lnTo>
                  <a:pt x="1362" y="959"/>
                </a:lnTo>
                <a:lnTo>
                  <a:pt x="1356" y="957"/>
                </a:lnTo>
                <a:lnTo>
                  <a:pt x="1350" y="954"/>
                </a:lnTo>
                <a:lnTo>
                  <a:pt x="1345" y="954"/>
                </a:lnTo>
                <a:lnTo>
                  <a:pt x="1341" y="952"/>
                </a:lnTo>
                <a:lnTo>
                  <a:pt x="1339" y="952"/>
                </a:lnTo>
                <a:lnTo>
                  <a:pt x="1332" y="952"/>
                </a:lnTo>
                <a:lnTo>
                  <a:pt x="1326" y="952"/>
                </a:lnTo>
                <a:lnTo>
                  <a:pt x="1321" y="954"/>
                </a:lnTo>
                <a:lnTo>
                  <a:pt x="1317" y="954"/>
                </a:lnTo>
                <a:lnTo>
                  <a:pt x="1313" y="956"/>
                </a:lnTo>
                <a:lnTo>
                  <a:pt x="1308" y="957"/>
                </a:lnTo>
                <a:lnTo>
                  <a:pt x="1304" y="959"/>
                </a:lnTo>
                <a:lnTo>
                  <a:pt x="1302" y="961"/>
                </a:lnTo>
                <a:lnTo>
                  <a:pt x="1298" y="965"/>
                </a:lnTo>
                <a:lnTo>
                  <a:pt x="1296" y="969"/>
                </a:lnTo>
                <a:lnTo>
                  <a:pt x="1293" y="972"/>
                </a:lnTo>
                <a:lnTo>
                  <a:pt x="1291" y="974"/>
                </a:lnTo>
                <a:lnTo>
                  <a:pt x="1289" y="980"/>
                </a:lnTo>
                <a:lnTo>
                  <a:pt x="1287" y="983"/>
                </a:lnTo>
                <a:lnTo>
                  <a:pt x="1287" y="989"/>
                </a:lnTo>
                <a:lnTo>
                  <a:pt x="1285" y="993"/>
                </a:lnTo>
                <a:lnTo>
                  <a:pt x="1285" y="998"/>
                </a:lnTo>
                <a:lnTo>
                  <a:pt x="1285" y="1006"/>
                </a:lnTo>
                <a:lnTo>
                  <a:pt x="1285" y="1008"/>
                </a:lnTo>
                <a:lnTo>
                  <a:pt x="1287" y="1011"/>
                </a:lnTo>
                <a:lnTo>
                  <a:pt x="1287" y="1013"/>
                </a:lnTo>
                <a:lnTo>
                  <a:pt x="1289" y="1017"/>
                </a:lnTo>
                <a:lnTo>
                  <a:pt x="1291" y="1021"/>
                </a:lnTo>
                <a:lnTo>
                  <a:pt x="1293" y="1022"/>
                </a:lnTo>
                <a:lnTo>
                  <a:pt x="1295" y="1024"/>
                </a:lnTo>
                <a:lnTo>
                  <a:pt x="1296" y="1026"/>
                </a:lnTo>
                <a:lnTo>
                  <a:pt x="1298" y="1030"/>
                </a:lnTo>
                <a:lnTo>
                  <a:pt x="1304" y="1032"/>
                </a:lnTo>
                <a:lnTo>
                  <a:pt x="1306" y="1034"/>
                </a:lnTo>
                <a:lnTo>
                  <a:pt x="1310" y="1035"/>
                </a:lnTo>
                <a:lnTo>
                  <a:pt x="1310" y="1037"/>
                </a:lnTo>
                <a:lnTo>
                  <a:pt x="1302" y="1039"/>
                </a:lnTo>
                <a:lnTo>
                  <a:pt x="1295" y="1041"/>
                </a:lnTo>
                <a:lnTo>
                  <a:pt x="1293" y="1041"/>
                </a:lnTo>
                <a:lnTo>
                  <a:pt x="1289" y="1043"/>
                </a:lnTo>
                <a:lnTo>
                  <a:pt x="1285" y="1047"/>
                </a:lnTo>
                <a:lnTo>
                  <a:pt x="1283" y="1047"/>
                </a:lnTo>
                <a:lnTo>
                  <a:pt x="1282" y="1048"/>
                </a:lnTo>
                <a:lnTo>
                  <a:pt x="1280" y="1054"/>
                </a:lnTo>
                <a:lnTo>
                  <a:pt x="1278" y="1058"/>
                </a:lnTo>
                <a:lnTo>
                  <a:pt x="1278" y="1063"/>
                </a:lnTo>
                <a:lnTo>
                  <a:pt x="1278" y="1065"/>
                </a:lnTo>
                <a:lnTo>
                  <a:pt x="1278" y="1069"/>
                </a:lnTo>
                <a:lnTo>
                  <a:pt x="1278" y="1071"/>
                </a:lnTo>
                <a:lnTo>
                  <a:pt x="1278" y="1073"/>
                </a:lnTo>
                <a:lnTo>
                  <a:pt x="1280" y="1076"/>
                </a:lnTo>
                <a:lnTo>
                  <a:pt x="1282" y="1078"/>
                </a:lnTo>
                <a:lnTo>
                  <a:pt x="1283" y="1080"/>
                </a:lnTo>
                <a:lnTo>
                  <a:pt x="1285" y="1082"/>
                </a:lnTo>
                <a:lnTo>
                  <a:pt x="1287" y="1082"/>
                </a:lnTo>
                <a:lnTo>
                  <a:pt x="1289" y="1084"/>
                </a:lnTo>
                <a:lnTo>
                  <a:pt x="1293" y="1086"/>
                </a:lnTo>
                <a:lnTo>
                  <a:pt x="1296" y="1086"/>
                </a:lnTo>
                <a:lnTo>
                  <a:pt x="1300" y="1087"/>
                </a:lnTo>
                <a:lnTo>
                  <a:pt x="1304" y="1087"/>
                </a:lnTo>
                <a:lnTo>
                  <a:pt x="1308" y="1087"/>
                </a:lnTo>
                <a:lnTo>
                  <a:pt x="1313" y="1087"/>
                </a:lnTo>
                <a:lnTo>
                  <a:pt x="1313" y="1089"/>
                </a:lnTo>
                <a:lnTo>
                  <a:pt x="1308" y="1089"/>
                </a:lnTo>
                <a:lnTo>
                  <a:pt x="1304" y="1091"/>
                </a:lnTo>
                <a:lnTo>
                  <a:pt x="1300" y="1093"/>
                </a:lnTo>
                <a:lnTo>
                  <a:pt x="1296" y="1095"/>
                </a:lnTo>
                <a:lnTo>
                  <a:pt x="1293" y="1095"/>
                </a:lnTo>
                <a:lnTo>
                  <a:pt x="1289" y="1097"/>
                </a:lnTo>
                <a:lnTo>
                  <a:pt x="1283" y="1102"/>
                </a:lnTo>
                <a:lnTo>
                  <a:pt x="1280" y="1106"/>
                </a:lnTo>
                <a:lnTo>
                  <a:pt x="1278" y="1112"/>
                </a:lnTo>
                <a:lnTo>
                  <a:pt x="1276" y="1119"/>
                </a:lnTo>
                <a:lnTo>
                  <a:pt x="1274" y="1125"/>
                </a:lnTo>
                <a:lnTo>
                  <a:pt x="1276" y="1130"/>
                </a:lnTo>
                <a:lnTo>
                  <a:pt x="1276" y="1134"/>
                </a:lnTo>
                <a:lnTo>
                  <a:pt x="1278" y="1138"/>
                </a:lnTo>
                <a:lnTo>
                  <a:pt x="1280" y="1140"/>
                </a:lnTo>
                <a:lnTo>
                  <a:pt x="1282" y="1143"/>
                </a:lnTo>
                <a:lnTo>
                  <a:pt x="1285" y="1145"/>
                </a:lnTo>
                <a:lnTo>
                  <a:pt x="1289" y="1149"/>
                </a:lnTo>
                <a:lnTo>
                  <a:pt x="1293" y="1151"/>
                </a:lnTo>
                <a:lnTo>
                  <a:pt x="1296" y="1153"/>
                </a:lnTo>
                <a:lnTo>
                  <a:pt x="1300" y="1154"/>
                </a:lnTo>
                <a:lnTo>
                  <a:pt x="1306" y="1156"/>
                </a:lnTo>
                <a:lnTo>
                  <a:pt x="1311" y="1158"/>
                </a:lnTo>
                <a:lnTo>
                  <a:pt x="1317" y="1158"/>
                </a:lnTo>
                <a:lnTo>
                  <a:pt x="1323" y="1160"/>
                </a:lnTo>
                <a:lnTo>
                  <a:pt x="1330" y="1160"/>
                </a:lnTo>
                <a:lnTo>
                  <a:pt x="1337" y="1160"/>
                </a:lnTo>
                <a:lnTo>
                  <a:pt x="1343" y="1160"/>
                </a:lnTo>
                <a:lnTo>
                  <a:pt x="1350" y="1158"/>
                </a:lnTo>
                <a:lnTo>
                  <a:pt x="1356" y="1158"/>
                </a:lnTo>
                <a:lnTo>
                  <a:pt x="1363" y="1156"/>
                </a:lnTo>
                <a:lnTo>
                  <a:pt x="1369" y="1153"/>
                </a:lnTo>
                <a:lnTo>
                  <a:pt x="1371" y="1153"/>
                </a:lnTo>
                <a:lnTo>
                  <a:pt x="1375" y="1151"/>
                </a:lnTo>
                <a:lnTo>
                  <a:pt x="1380" y="1149"/>
                </a:lnTo>
                <a:lnTo>
                  <a:pt x="1382" y="1147"/>
                </a:lnTo>
                <a:lnTo>
                  <a:pt x="1384" y="1145"/>
                </a:lnTo>
                <a:lnTo>
                  <a:pt x="1386" y="1145"/>
                </a:lnTo>
                <a:lnTo>
                  <a:pt x="1388" y="1143"/>
                </a:lnTo>
                <a:lnTo>
                  <a:pt x="1388" y="1141"/>
                </a:lnTo>
                <a:lnTo>
                  <a:pt x="1389" y="1141"/>
                </a:lnTo>
                <a:lnTo>
                  <a:pt x="1393" y="1138"/>
                </a:lnTo>
                <a:lnTo>
                  <a:pt x="1393" y="1134"/>
                </a:lnTo>
                <a:lnTo>
                  <a:pt x="1395" y="1132"/>
                </a:lnTo>
                <a:lnTo>
                  <a:pt x="1397" y="1130"/>
                </a:lnTo>
                <a:lnTo>
                  <a:pt x="1397" y="1128"/>
                </a:lnTo>
                <a:lnTo>
                  <a:pt x="1399" y="1128"/>
                </a:lnTo>
                <a:lnTo>
                  <a:pt x="1399" y="1125"/>
                </a:lnTo>
                <a:lnTo>
                  <a:pt x="1401" y="1123"/>
                </a:lnTo>
                <a:lnTo>
                  <a:pt x="1401" y="1119"/>
                </a:lnTo>
                <a:lnTo>
                  <a:pt x="1401" y="1117"/>
                </a:lnTo>
                <a:lnTo>
                  <a:pt x="1402" y="1112"/>
                </a:lnTo>
                <a:lnTo>
                  <a:pt x="1402" y="1110"/>
                </a:lnTo>
                <a:lnTo>
                  <a:pt x="1402" y="1108"/>
                </a:lnTo>
                <a:lnTo>
                  <a:pt x="1402" y="1104"/>
                </a:lnTo>
                <a:lnTo>
                  <a:pt x="1402" y="1101"/>
                </a:lnTo>
                <a:lnTo>
                  <a:pt x="1402" y="1097"/>
                </a:lnTo>
                <a:lnTo>
                  <a:pt x="1402" y="1093"/>
                </a:lnTo>
                <a:lnTo>
                  <a:pt x="1401" y="1091"/>
                </a:lnTo>
                <a:lnTo>
                  <a:pt x="1399" y="1087"/>
                </a:lnTo>
                <a:lnTo>
                  <a:pt x="1399" y="1086"/>
                </a:lnTo>
                <a:lnTo>
                  <a:pt x="1397" y="1082"/>
                </a:lnTo>
                <a:lnTo>
                  <a:pt x="1395" y="1080"/>
                </a:lnTo>
                <a:lnTo>
                  <a:pt x="1393" y="1078"/>
                </a:lnTo>
                <a:lnTo>
                  <a:pt x="1389" y="1076"/>
                </a:lnTo>
                <a:lnTo>
                  <a:pt x="1388" y="1074"/>
                </a:lnTo>
                <a:lnTo>
                  <a:pt x="1386" y="1074"/>
                </a:lnTo>
                <a:lnTo>
                  <a:pt x="1382" y="1073"/>
                </a:lnTo>
                <a:lnTo>
                  <a:pt x="1380" y="1071"/>
                </a:lnTo>
                <a:lnTo>
                  <a:pt x="1376" y="1071"/>
                </a:lnTo>
                <a:lnTo>
                  <a:pt x="1375" y="1071"/>
                </a:lnTo>
                <a:lnTo>
                  <a:pt x="1371" y="1069"/>
                </a:lnTo>
                <a:lnTo>
                  <a:pt x="1367" y="1069"/>
                </a:lnTo>
                <a:lnTo>
                  <a:pt x="1362" y="1069"/>
                </a:lnTo>
                <a:lnTo>
                  <a:pt x="1358" y="1067"/>
                </a:lnTo>
                <a:lnTo>
                  <a:pt x="1352" y="1067"/>
                </a:lnTo>
                <a:lnTo>
                  <a:pt x="1345" y="1067"/>
                </a:lnTo>
                <a:lnTo>
                  <a:pt x="1337" y="1067"/>
                </a:lnTo>
                <a:lnTo>
                  <a:pt x="1330" y="1067"/>
                </a:lnTo>
                <a:lnTo>
                  <a:pt x="1295" y="1067"/>
                </a:lnTo>
                <a:lnTo>
                  <a:pt x="1291" y="1067"/>
                </a:lnTo>
                <a:lnTo>
                  <a:pt x="1291" y="1065"/>
                </a:lnTo>
                <a:lnTo>
                  <a:pt x="1289" y="1065"/>
                </a:lnTo>
                <a:lnTo>
                  <a:pt x="1287" y="1063"/>
                </a:lnTo>
                <a:lnTo>
                  <a:pt x="1287" y="1061"/>
                </a:lnTo>
                <a:lnTo>
                  <a:pt x="1287" y="1060"/>
                </a:lnTo>
                <a:lnTo>
                  <a:pt x="1287" y="1058"/>
                </a:lnTo>
                <a:lnTo>
                  <a:pt x="1287" y="1056"/>
                </a:lnTo>
                <a:lnTo>
                  <a:pt x="1287" y="1054"/>
                </a:lnTo>
                <a:lnTo>
                  <a:pt x="1289" y="1054"/>
                </a:lnTo>
                <a:lnTo>
                  <a:pt x="1291" y="1050"/>
                </a:lnTo>
                <a:lnTo>
                  <a:pt x="1296" y="1048"/>
                </a:lnTo>
                <a:lnTo>
                  <a:pt x="1302" y="1045"/>
                </a:lnTo>
                <a:lnTo>
                  <a:pt x="1306" y="1045"/>
                </a:lnTo>
                <a:lnTo>
                  <a:pt x="1310" y="1043"/>
                </a:lnTo>
                <a:lnTo>
                  <a:pt x="1315" y="1043"/>
                </a:lnTo>
                <a:lnTo>
                  <a:pt x="1319" y="1041"/>
                </a:lnTo>
                <a:lnTo>
                  <a:pt x="1330" y="1041"/>
                </a:lnTo>
                <a:lnTo>
                  <a:pt x="1337" y="1039"/>
                </a:lnTo>
                <a:lnTo>
                  <a:pt x="1341" y="1039"/>
                </a:lnTo>
                <a:lnTo>
                  <a:pt x="1347" y="1039"/>
                </a:lnTo>
                <a:lnTo>
                  <a:pt x="1349" y="1037"/>
                </a:lnTo>
                <a:lnTo>
                  <a:pt x="1350" y="1037"/>
                </a:lnTo>
                <a:lnTo>
                  <a:pt x="1352" y="1037"/>
                </a:lnTo>
                <a:lnTo>
                  <a:pt x="1354" y="1037"/>
                </a:lnTo>
                <a:lnTo>
                  <a:pt x="1356" y="1035"/>
                </a:lnTo>
                <a:lnTo>
                  <a:pt x="1358" y="1035"/>
                </a:lnTo>
                <a:lnTo>
                  <a:pt x="1360" y="1034"/>
                </a:lnTo>
                <a:lnTo>
                  <a:pt x="1362" y="1034"/>
                </a:lnTo>
                <a:lnTo>
                  <a:pt x="1363" y="1034"/>
                </a:lnTo>
                <a:lnTo>
                  <a:pt x="1365" y="1032"/>
                </a:lnTo>
                <a:lnTo>
                  <a:pt x="1367" y="1032"/>
                </a:lnTo>
                <a:lnTo>
                  <a:pt x="1369" y="1028"/>
                </a:lnTo>
                <a:lnTo>
                  <a:pt x="1371" y="1028"/>
                </a:lnTo>
                <a:lnTo>
                  <a:pt x="1371" y="1026"/>
                </a:lnTo>
                <a:lnTo>
                  <a:pt x="1373" y="1024"/>
                </a:lnTo>
                <a:lnTo>
                  <a:pt x="1375" y="1024"/>
                </a:lnTo>
                <a:lnTo>
                  <a:pt x="1375" y="1021"/>
                </a:lnTo>
                <a:lnTo>
                  <a:pt x="1376" y="1019"/>
                </a:lnTo>
                <a:lnTo>
                  <a:pt x="1378" y="1017"/>
                </a:lnTo>
                <a:lnTo>
                  <a:pt x="1378" y="1015"/>
                </a:lnTo>
                <a:lnTo>
                  <a:pt x="1380" y="1013"/>
                </a:lnTo>
                <a:lnTo>
                  <a:pt x="1380" y="1011"/>
                </a:lnTo>
                <a:lnTo>
                  <a:pt x="1380" y="1008"/>
                </a:lnTo>
                <a:lnTo>
                  <a:pt x="1382" y="1004"/>
                </a:lnTo>
                <a:lnTo>
                  <a:pt x="1382" y="1002"/>
                </a:lnTo>
                <a:lnTo>
                  <a:pt x="1382" y="1000"/>
                </a:lnTo>
                <a:lnTo>
                  <a:pt x="1382" y="996"/>
                </a:lnTo>
                <a:lnTo>
                  <a:pt x="1382" y="995"/>
                </a:lnTo>
                <a:lnTo>
                  <a:pt x="1382" y="993"/>
                </a:lnTo>
                <a:lnTo>
                  <a:pt x="1382" y="991"/>
                </a:lnTo>
                <a:lnTo>
                  <a:pt x="1382" y="989"/>
                </a:lnTo>
                <a:lnTo>
                  <a:pt x="1380" y="987"/>
                </a:lnTo>
                <a:lnTo>
                  <a:pt x="1380" y="985"/>
                </a:lnTo>
                <a:lnTo>
                  <a:pt x="1380" y="983"/>
                </a:lnTo>
                <a:lnTo>
                  <a:pt x="1378" y="982"/>
                </a:lnTo>
                <a:lnTo>
                  <a:pt x="1378" y="980"/>
                </a:lnTo>
                <a:lnTo>
                  <a:pt x="1378" y="978"/>
                </a:lnTo>
                <a:lnTo>
                  <a:pt x="1378" y="976"/>
                </a:lnTo>
                <a:lnTo>
                  <a:pt x="1378" y="972"/>
                </a:lnTo>
                <a:lnTo>
                  <a:pt x="1378" y="970"/>
                </a:lnTo>
                <a:lnTo>
                  <a:pt x="1380" y="969"/>
                </a:lnTo>
                <a:lnTo>
                  <a:pt x="1382" y="967"/>
                </a:lnTo>
                <a:lnTo>
                  <a:pt x="1386" y="967"/>
                </a:lnTo>
                <a:lnTo>
                  <a:pt x="1388" y="970"/>
                </a:lnTo>
                <a:lnTo>
                  <a:pt x="1388" y="972"/>
                </a:lnTo>
                <a:lnTo>
                  <a:pt x="1389" y="972"/>
                </a:lnTo>
                <a:lnTo>
                  <a:pt x="1389" y="974"/>
                </a:lnTo>
                <a:lnTo>
                  <a:pt x="1391" y="974"/>
                </a:lnTo>
                <a:lnTo>
                  <a:pt x="1393" y="976"/>
                </a:lnTo>
                <a:lnTo>
                  <a:pt x="1395" y="976"/>
                </a:lnTo>
                <a:lnTo>
                  <a:pt x="1397" y="976"/>
                </a:lnTo>
                <a:lnTo>
                  <a:pt x="1399" y="976"/>
                </a:lnTo>
                <a:lnTo>
                  <a:pt x="1401" y="976"/>
                </a:lnTo>
                <a:lnTo>
                  <a:pt x="1402" y="974"/>
                </a:lnTo>
                <a:lnTo>
                  <a:pt x="1404" y="972"/>
                </a:lnTo>
                <a:lnTo>
                  <a:pt x="1406" y="969"/>
                </a:lnTo>
                <a:lnTo>
                  <a:pt x="1406" y="967"/>
                </a:lnTo>
                <a:lnTo>
                  <a:pt x="1406" y="965"/>
                </a:lnTo>
                <a:lnTo>
                  <a:pt x="1406" y="963"/>
                </a:lnTo>
                <a:close/>
                <a:moveTo>
                  <a:pt x="1330" y="1034"/>
                </a:moveTo>
                <a:lnTo>
                  <a:pt x="1328" y="1034"/>
                </a:lnTo>
                <a:lnTo>
                  <a:pt x="1326" y="1034"/>
                </a:lnTo>
                <a:lnTo>
                  <a:pt x="1323" y="1032"/>
                </a:lnTo>
                <a:lnTo>
                  <a:pt x="1321" y="1030"/>
                </a:lnTo>
                <a:lnTo>
                  <a:pt x="1319" y="1030"/>
                </a:lnTo>
                <a:lnTo>
                  <a:pt x="1315" y="1026"/>
                </a:lnTo>
                <a:lnTo>
                  <a:pt x="1313" y="1021"/>
                </a:lnTo>
                <a:lnTo>
                  <a:pt x="1313" y="1017"/>
                </a:lnTo>
                <a:lnTo>
                  <a:pt x="1311" y="1015"/>
                </a:lnTo>
                <a:lnTo>
                  <a:pt x="1311" y="1011"/>
                </a:lnTo>
                <a:lnTo>
                  <a:pt x="1311" y="1008"/>
                </a:lnTo>
                <a:lnTo>
                  <a:pt x="1311" y="1004"/>
                </a:lnTo>
                <a:lnTo>
                  <a:pt x="1311" y="998"/>
                </a:lnTo>
                <a:lnTo>
                  <a:pt x="1310" y="995"/>
                </a:lnTo>
                <a:lnTo>
                  <a:pt x="1310" y="989"/>
                </a:lnTo>
                <a:lnTo>
                  <a:pt x="1311" y="985"/>
                </a:lnTo>
                <a:lnTo>
                  <a:pt x="1311" y="982"/>
                </a:lnTo>
                <a:lnTo>
                  <a:pt x="1311" y="976"/>
                </a:lnTo>
                <a:lnTo>
                  <a:pt x="1313" y="974"/>
                </a:lnTo>
                <a:lnTo>
                  <a:pt x="1313" y="970"/>
                </a:lnTo>
                <a:lnTo>
                  <a:pt x="1315" y="969"/>
                </a:lnTo>
                <a:lnTo>
                  <a:pt x="1317" y="965"/>
                </a:lnTo>
                <a:lnTo>
                  <a:pt x="1319" y="963"/>
                </a:lnTo>
                <a:lnTo>
                  <a:pt x="1321" y="963"/>
                </a:lnTo>
                <a:lnTo>
                  <a:pt x="1323" y="961"/>
                </a:lnTo>
                <a:lnTo>
                  <a:pt x="1324" y="959"/>
                </a:lnTo>
                <a:lnTo>
                  <a:pt x="1328" y="959"/>
                </a:lnTo>
                <a:lnTo>
                  <a:pt x="1332" y="959"/>
                </a:lnTo>
                <a:lnTo>
                  <a:pt x="1334" y="959"/>
                </a:lnTo>
                <a:lnTo>
                  <a:pt x="1337" y="959"/>
                </a:lnTo>
                <a:lnTo>
                  <a:pt x="1339" y="959"/>
                </a:lnTo>
                <a:lnTo>
                  <a:pt x="1341" y="961"/>
                </a:lnTo>
                <a:lnTo>
                  <a:pt x="1343" y="961"/>
                </a:lnTo>
                <a:lnTo>
                  <a:pt x="1345" y="963"/>
                </a:lnTo>
                <a:lnTo>
                  <a:pt x="1347" y="965"/>
                </a:lnTo>
                <a:lnTo>
                  <a:pt x="1349" y="967"/>
                </a:lnTo>
                <a:lnTo>
                  <a:pt x="1350" y="969"/>
                </a:lnTo>
                <a:lnTo>
                  <a:pt x="1352" y="970"/>
                </a:lnTo>
                <a:lnTo>
                  <a:pt x="1352" y="974"/>
                </a:lnTo>
                <a:lnTo>
                  <a:pt x="1354" y="976"/>
                </a:lnTo>
                <a:lnTo>
                  <a:pt x="1354" y="980"/>
                </a:lnTo>
                <a:lnTo>
                  <a:pt x="1354" y="983"/>
                </a:lnTo>
                <a:lnTo>
                  <a:pt x="1356" y="987"/>
                </a:lnTo>
                <a:lnTo>
                  <a:pt x="1356" y="993"/>
                </a:lnTo>
                <a:lnTo>
                  <a:pt x="1356" y="996"/>
                </a:lnTo>
                <a:lnTo>
                  <a:pt x="1356" y="1002"/>
                </a:lnTo>
                <a:lnTo>
                  <a:pt x="1356" y="1006"/>
                </a:lnTo>
                <a:lnTo>
                  <a:pt x="1356" y="1009"/>
                </a:lnTo>
                <a:lnTo>
                  <a:pt x="1356" y="1013"/>
                </a:lnTo>
                <a:lnTo>
                  <a:pt x="1354" y="1017"/>
                </a:lnTo>
                <a:lnTo>
                  <a:pt x="1354" y="1019"/>
                </a:lnTo>
                <a:lnTo>
                  <a:pt x="1354" y="1021"/>
                </a:lnTo>
                <a:lnTo>
                  <a:pt x="1352" y="1022"/>
                </a:lnTo>
                <a:lnTo>
                  <a:pt x="1350" y="1026"/>
                </a:lnTo>
                <a:lnTo>
                  <a:pt x="1349" y="1028"/>
                </a:lnTo>
                <a:lnTo>
                  <a:pt x="1349" y="1030"/>
                </a:lnTo>
                <a:lnTo>
                  <a:pt x="1347" y="1030"/>
                </a:lnTo>
                <a:lnTo>
                  <a:pt x="1345" y="1032"/>
                </a:lnTo>
                <a:lnTo>
                  <a:pt x="1343" y="1034"/>
                </a:lnTo>
                <a:lnTo>
                  <a:pt x="1341" y="1034"/>
                </a:lnTo>
                <a:lnTo>
                  <a:pt x="1339" y="1034"/>
                </a:lnTo>
                <a:lnTo>
                  <a:pt x="1337" y="1034"/>
                </a:lnTo>
                <a:lnTo>
                  <a:pt x="1336" y="1034"/>
                </a:lnTo>
                <a:lnTo>
                  <a:pt x="1334" y="1034"/>
                </a:lnTo>
                <a:lnTo>
                  <a:pt x="1330" y="1034"/>
                </a:lnTo>
                <a:close/>
                <a:moveTo>
                  <a:pt x="1295" y="1125"/>
                </a:moveTo>
                <a:lnTo>
                  <a:pt x="1296" y="1119"/>
                </a:lnTo>
                <a:lnTo>
                  <a:pt x="1296" y="1115"/>
                </a:lnTo>
                <a:lnTo>
                  <a:pt x="1298" y="1112"/>
                </a:lnTo>
                <a:lnTo>
                  <a:pt x="1300" y="1108"/>
                </a:lnTo>
                <a:lnTo>
                  <a:pt x="1302" y="1104"/>
                </a:lnTo>
                <a:lnTo>
                  <a:pt x="1304" y="1102"/>
                </a:lnTo>
                <a:lnTo>
                  <a:pt x="1308" y="1099"/>
                </a:lnTo>
                <a:lnTo>
                  <a:pt x="1310" y="1097"/>
                </a:lnTo>
                <a:lnTo>
                  <a:pt x="1313" y="1095"/>
                </a:lnTo>
                <a:lnTo>
                  <a:pt x="1317" y="1093"/>
                </a:lnTo>
                <a:lnTo>
                  <a:pt x="1321" y="1091"/>
                </a:lnTo>
                <a:lnTo>
                  <a:pt x="1324" y="1089"/>
                </a:lnTo>
                <a:lnTo>
                  <a:pt x="1328" y="1089"/>
                </a:lnTo>
                <a:lnTo>
                  <a:pt x="1334" y="1087"/>
                </a:lnTo>
                <a:lnTo>
                  <a:pt x="1339" y="1087"/>
                </a:lnTo>
                <a:lnTo>
                  <a:pt x="1345" y="1087"/>
                </a:lnTo>
                <a:lnTo>
                  <a:pt x="1350" y="1087"/>
                </a:lnTo>
                <a:lnTo>
                  <a:pt x="1356" y="1087"/>
                </a:lnTo>
                <a:lnTo>
                  <a:pt x="1362" y="1087"/>
                </a:lnTo>
                <a:lnTo>
                  <a:pt x="1367" y="1089"/>
                </a:lnTo>
                <a:lnTo>
                  <a:pt x="1371" y="1089"/>
                </a:lnTo>
                <a:lnTo>
                  <a:pt x="1375" y="1091"/>
                </a:lnTo>
                <a:lnTo>
                  <a:pt x="1378" y="1091"/>
                </a:lnTo>
                <a:lnTo>
                  <a:pt x="1382" y="1093"/>
                </a:lnTo>
                <a:lnTo>
                  <a:pt x="1384" y="1095"/>
                </a:lnTo>
                <a:lnTo>
                  <a:pt x="1388" y="1099"/>
                </a:lnTo>
                <a:lnTo>
                  <a:pt x="1389" y="1101"/>
                </a:lnTo>
                <a:lnTo>
                  <a:pt x="1389" y="1102"/>
                </a:lnTo>
                <a:lnTo>
                  <a:pt x="1391" y="1106"/>
                </a:lnTo>
                <a:lnTo>
                  <a:pt x="1391" y="1110"/>
                </a:lnTo>
                <a:lnTo>
                  <a:pt x="1391" y="1112"/>
                </a:lnTo>
                <a:lnTo>
                  <a:pt x="1391" y="1115"/>
                </a:lnTo>
                <a:lnTo>
                  <a:pt x="1391" y="1121"/>
                </a:lnTo>
                <a:lnTo>
                  <a:pt x="1391" y="1123"/>
                </a:lnTo>
                <a:lnTo>
                  <a:pt x="1389" y="1125"/>
                </a:lnTo>
                <a:lnTo>
                  <a:pt x="1389" y="1127"/>
                </a:lnTo>
                <a:lnTo>
                  <a:pt x="1389" y="1128"/>
                </a:lnTo>
                <a:lnTo>
                  <a:pt x="1388" y="1130"/>
                </a:lnTo>
                <a:lnTo>
                  <a:pt x="1386" y="1132"/>
                </a:lnTo>
                <a:lnTo>
                  <a:pt x="1384" y="1134"/>
                </a:lnTo>
                <a:lnTo>
                  <a:pt x="1382" y="1138"/>
                </a:lnTo>
                <a:lnTo>
                  <a:pt x="1380" y="1140"/>
                </a:lnTo>
                <a:lnTo>
                  <a:pt x="1378" y="1140"/>
                </a:lnTo>
                <a:lnTo>
                  <a:pt x="1375" y="1143"/>
                </a:lnTo>
                <a:lnTo>
                  <a:pt x="1371" y="1145"/>
                </a:lnTo>
                <a:lnTo>
                  <a:pt x="1367" y="1147"/>
                </a:lnTo>
                <a:lnTo>
                  <a:pt x="1362" y="1149"/>
                </a:lnTo>
                <a:lnTo>
                  <a:pt x="1360" y="1149"/>
                </a:lnTo>
                <a:lnTo>
                  <a:pt x="1358" y="1151"/>
                </a:lnTo>
                <a:lnTo>
                  <a:pt x="1352" y="1151"/>
                </a:lnTo>
                <a:lnTo>
                  <a:pt x="1347" y="1153"/>
                </a:lnTo>
                <a:lnTo>
                  <a:pt x="1345" y="1153"/>
                </a:lnTo>
                <a:lnTo>
                  <a:pt x="1343" y="1153"/>
                </a:lnTo>
                <a:lnTo>
                  <a:pt x="1339" y="1153"/>
                </a:lnTo>
                <a:lnTo>
                  <a:pt x="1334" y="1153"/>
                </a:lnTo>
                <a:lnTo>
                  <a:pt x="1328" y="1153"/>
                </a:lnTo>
                <a:lnTo>
                  <a:pt x="1324" y="1151"/>
                </a:lnTo>
                <a:lnTo>
                  <a:pt x="1321" y="1151"/>
                </a:lnTo>
                <a:lnTo>
                  <a:pt x="1317" y="1151"/>
                </a:lnTo>
                <a:lnTo>
                  <a:pt x="1313" y="1149"/>
                </a:lnTo>
                <a:lnTo>
                  <a:pt x="1310" y="1147"/>
                </a:lnTo>
                <a:lnTo>
                  <a:pt x="1308" y="1145"/>
                </a:lnTo>
                <a:lnTo>
                  <a:pt x="1304" y="1143"/>
                </a:lnTo>
                <a:lnTo>
                  <a:pt x="1302" y="1141"/>
                </a:lnTo>
                <a:lnTo>
                  <a:pt x="1300" y="1140"/>
                </a:lnTo>
                <a:lnTo>
                  <a:pt x="1298" y="1138"/>
                </a:lnTo>
                <a:lnTo>
                  <a:pt x="1298" y="1136"/>
                </a:lnTo>
                <a:lnTo>
                  <a:pt x="1296" y="1132"/>
                </a:lnTo>
                <a:lnTo>
                  <a:pt x="1296" y="1130"/>
                </a:lnTo>
                <a:lnTo>
                  <a:pt x="1295" y="1127"/>
                </a:lnTo>
                <a:lnTo>
                  <a:pt x="1295" y="1125"/>
                </a:lnTo>
                <a:close/>
                <a:moveTo>
                  <a:pt x="1124" y="963"/>
                </a:moveTo>
                <a:lnTo>
                  <a:pt x="1105" y="963"/>
                </a:lnTo>
                <a:lnTo>
                  <a:pt x="1105" y="956"/>
                </a:lnTo>
                <a:lnTo>
                  <a:pt x="1112" y="956"/>
                </a:lnTo>
                <a:lnTo>
                  <a:pt x="1114" y="956"/>
                </a:lnTo>
                <a:lnTo>
                  <a:pt x="1116" y="956"/>
                </a:lnTo>
                <a:lnTo>
                  <a:pt x="1118" y="956"/>
                </a:lnTo>
                <a:lnTo>
                  <a:pt x="1120" y="956"/>
                </a:lnTo>
                <a:lnTo>
                  <a:pt x="1122" y="956"/>
                </a:lnTo>
                <a:lnTo>
                  <a:pt x="1124" y="956"/>
                </a:lnTo>
                <a:lnTo>
                  <a:pt x="1125" y="956"/>
                </a:lnTo>
                <a:lnTo>
                  <a:pt x="1127" y="956"/>
                </a:lnTo>
                <a:lnTo>
                  <a:pt x="1129" y="956"/>
                </a:lnTo>
                <a:lnTo>
                  <a:pt x="1131" y="954"/>
                </a:lnTo>
                <a:lnTo>
                  <a:pt x="1133" y="954"/>
                </a:lnTo>
                <a:lnTo>
                  <a:pt x="1137" y="954"/>
                </a:lnTo>
                <a:lnTo>
                  <a:pt x="1140" y="954"/>
                </a:lnTo>
                <a:lnTo>
                  <a:pt x="1146" y="954"/>
                </a:lnTo>
                <a:lnTo>
                  <a:pt x="1148" y="954"/>
                </a:lnTo>
                <a:lnTo>
                  <a:pt x="1148" y="952"/>
                </a:lnTo>
                <a:lnTo>
                  <a:pt x="1148" y="987"/>
                </a:lnTo>
                <a:lnTo>
                  <a:pt x="1150" y="987"/>
                </a:lnTo>
                <a:lnTo>
                  <a:pt x="1153" y="980"/>
                </a:lnTo>
                <a:lnTo>
                  <a:pt x="1155" y="974"/>
                </a:lnTo>
                <a:lnTo>
                  <a:pt x="1157" y="972"/>
                </a:lnTo>
                <a:lnTo>
                  <a:pt x="1163" y="965"/>
                </a:lnTo>
                <a:lnTo>
                  <a:pt x="1164" y="963"/>
                </a:lnTo>
                <a:lnTo>
                  <a:pt x="1168" y="961"/>
                </a:lnTo>
                <a:lnTo>
                  <a:pt x="1170" y="959"/>
                </a:lnTo>
                <a:lnTo>
                  <a:pt x="1174" y="957"/>
                </a:lnTo>
                <a:lnTo>
                  <a:pt x="1181" y="954"/>
                </a:lnTo>
                <a:lnTo>
                  <a:pt x="1185" y="954"/>
                </a:lnTo>
                <a:lnTo>
                  <a:pt x="1189" y="952"/>
                </a:lnTo>
                <a:lnTo>
                  <a:pt x="1196" y="952"/>
                </a:lnTo>
                <a:lnTo>
                  <a:pt x="1200" y="952"/>
                </a:lnTo>
                <a:lnTo>
                  <a:pt x="1203" y="952"/>
                </a:lnTo>
                <a:lnTo>
                  <a:pt x="1207" y="954"/>
                </a:lnTo>
                <a:lnTo>
                  <a:pt x="1211" y="954"/>
                </a:lnTo>
                <a:lnTo>
                  <a:pt x="1215" y="956"/>
                </a:lnTo>
                <a:lnTo>
                  <a:pt x="1218" y="957"/>
                </a:lnTo>
                <a:lnTo>
                  <a:pt x="1220" y="959"/>
                </a:lnTo>
                <a:lnTo>
                  <a:pt x="1224" y="961"/>
                </a:lnTo>
                <a:lnTo>
                  <a:pt x="1226" y="963"/>
                </a:lnTo>
                <a:lnTo>
                  <a:pt x="1228" y="965"/>
                </a:lnTo>
                <a:lnTo>
                  <a:pt x="1230" y="969"/>
                </a:lnTo>
                <a:lnTo>
                  <a:pt x="1231" y="972"/>
                </a:lnTo>
                <a:lnTo>
                  <a:pt x="1231" y="974"/>
                </a:lnTo>
                <a:lnTo>
                  <a:pt x="1233" y="978"/>
                </a:lnTo>
                <a:lnTo>
                  <a:pt x="1233" y="982"/>
                </a:lnTo>
                <a:lnTo>
                  <a:pt x="1233" y="985"/>
                </a:lnTo>
                <a:lnTo>
                  <a:pt x="1233" y="1080"/>
                </a:lnTo>
                <a:lnTo>
                  <a:pt x="1252" y="1080"/>
                </a:lnTo>
                <a:lnTo>
                  <a:pt x="1252" y="1087"/>
                </a:lnTo>
                <a:lnTo>
                  <a:pt x="1192" y="1087"/>
                </a:lnTo>
                <a:lnTo>
                  <a:pt x="1192" y="1080"/>
                </a:lnTo>
                <a:lnTo>
                  <a:pt x="1207" y="1080"/>
                </a:lnTo>
                <a:lnTo>
                  <a:pt x="1207" y="989"/>
                </a:lnTo>
                <a:lnTo>
                  <a:pt x="1207" y="985"/>
                </a:lnTo>
                <a:lnTo>
                  <a:pt x="1207" y="983"/>
                </a:lnTo>
                <a:lnTo>
                  <a:pt x="1207" y="980"/>
                </a:lnTo>
                <a:lnTo>
                  <a:pt x="1207" y="976"/>
                </a:lnTo>
                <a:lnTo>
                  <a:pt x="1205" y="974"/>
                </a:lnTo>
                <a:lnTo>
                  <a:pt x="1205" y="972"/>
                </a:lnTo>
                <a:lnTo>
                  <a:pt x="1203" y="970"/>
                </a:lnTo>
                <a:lnTo>
                  <a:pt x="1203" y="969"/>
                </a:lnTo>
                <a:lnTo>
                  <a:pt x="1202" y="967"/>
                </a:lnTo>
                <a:lnTo>
                  <a:pt x="1200" y="965"/>
                </a:lnTo>
                <a:lnTo>
                  <a:pt x="1198" y="963"/>
                </a:lnTo>
                <a:lnTo>
                  <a:pt x="1196" y="963"/>
                </a:lnTo>
                <a:lnTo>
                  <a:pt x="1194" y="963"/>
                </a:lnTo>
                <a:lnTo>
                  <a:pt x="1192" y="963"/>
                </a:lnTo>
                <a:lnTo>
                  <a:pt x="1190" y="963"/>
                </a:lnTo>
                <a:lnTo>
                  <a:pt x="1189" y="963"/>
                </a:lnTo>
                <a:lnTo>
                  <a:pt x="1185" y="963"/>
                </a:lnTo>
                <a:lnTo>
                  <a:pt x="1181" y="963"/>
                </a:lnTo>
                <a:lnTo>
                  <a:pt x="1174" y="967"/>
                </a:lnTo>
                <a:lnTo>
                  <a:pt x="1170" y="969"/>
                </a:lnTo>
                <a:lnTo>
                  <a:pt x="1168" y="970"/>
                </a:lnTo>
                <a:lnTo>
                  <a:pt x="1164" y="974"/>
                </a:lnTo>
                <a:lnTo>
                  <a:pt x="1163" y="976"/>
                </a:lnTo>
                <a:lnTo>
                  <a:pt x="1159" y="982"/>
                </a:lnTo>
                <a:lnTo>
                  <a:pt x="1157" y="987"/>
                </a:lnTo>
                <a:lnTo>
                  <a:pt x="1153" y="991"/>
                </a:lnTo>
                <a:lnTo>
                  <a:pt x="1151" y="996"/>
                </a:lnTo>
                <a:lnTo>
                  <a:pt x="1150" y="1002"/>
                </a:lnTo>
                <a:lnTo>
                  <a:pt x="1150" y="1008"/>
                </a:lnTo>
                <a:lnTo>
                  <a:pt x="1150" y="1013"/>
                </a:lnTo>
                <a:lnTo>
                  <a:pt x="1148" y="1019"/>
                </a:lnTo>
                <a:lnTo>
                  <a:pt x="1148" y="1080"/>
                </a:lnTo>
                <a:lnTo>
                  <a:pt x="1166" y="1080"/>
                </a:lnTo>
                <a:lnTo>
                  <a:pt x="1166" y="1087"/>
                </a:lnTo>
                <a:lnTo>
                  <a:pt x="1105" y="1087"/>
                </a:lnTo>
                <a:lnTo>
                  <a:pt x="1105" y="1080"/>
                </a:lnTo>
                <a:lnTo>
                  <a:pt x="1124" y="1080"/>
                </a:lnTo>
                <a:lnTo>
                  <a:pt x="1124" y="963"/>
                </a:lnTo>
                <a:close/>
                <a:moveTo>
                  <a:pt x="1045" y="868"/>
                </a:moveTo>
                <a:lnTo>
                  <a:pt x="1047" y="868"/>
                </a:lnTo>
                <a:lnTo>
                  <a:pt x="1051" y="870"/>
                </a:lnTo>
                <a:lnTo>
                  <a:pt x="1055" y="872"/>
                </a:lnTo>
                <a:lnTo>
                  <a:pt x="1058" y="876"/>
                </a:lnTo>
                <a:lnTo>
                  <a:pt x="1058" y="877"/>
                </a:lnTo>
                <a:lnTo>
                  <a:pt x="1060" y="879"/>
                </a:lnTo>
                <a:lnTo>
                  <a:pt x="1062" y="881"/>
                </a:lnTo>
                <a:lnTo>
                  <a:pt x="1062" y="883"/>
                </a:lnTo>
                <a:lnTo>
                  <a:pt x="1062" y="885"/>
                </a:lnTo>
                <a:lnTo>
                  <a:pt x="1062" y="887"/>
                </a:lnTo>
                <a:lnTo>
                  <a:pt x="1060" y="890"/>
                </a:lnTo>
                <a:lnTo>
                  <a:pt x="1058" y="892"/>
                </a:lnTo>
                <a:lnTo>
                  <a:pt x="1058" y="896"/>
                </a:lnTo>
                <a:lnTo>
                  <a:pt x="1057" y="898"/>
                </a:lnTo>
                <a:lnTo>
                  <a:pt x="1055" y="898"/>
                </a:lnTo>
                <a:lnTo>
                  <a:pt x="1053" y="900"/>
                </a:lnTo>
                <a:lnTo>
                  <a:pt x="1051" y="900"/>
                </a:lnTo>
                <a:lnTo>
                  <a:pt x="1049" y="902"/>
                </a:lnTo>
                <a:lnTo>
                  <a:pt x="1047" y="902"/>
                </a:lnTo>
                <a:lnTo>
                  <a:pt x="1045" y="902"/>
                </a:lnTo>
                <a:lnTo>
                  <a:pt x="1042" y="902"/>
                </a:lnTo>
                <a:lnTo>
                  <a:pt x="1038" y="900"/>
                </a:lnTo>
                <a:lnTo>
                  <a:pt x="1036" y="900"/>
                </a:lnTo>
                <a:lnTo>
                  <a:pt x="1034" y="898"/>
                </a:lnTo>
                <a:lnTo>
                  <a:pt x="1032" y="896"/>
                </a:lnTo>
                <a:lnTo>
                  <a:pt x="1032" y="894"/>
                </a:lnTo>
                <a:lnTo>
                  <a:pt x="1031" y="890"/>
                </a:lnTo>
                <a:lnTo>
                  <a:pt x="1031" y="887"/>
                </a:lnTo>
                <a:lnTo>
                  <a:pt x="1031" y="883"/>
                </a:lnTo>
                <a:lnTo>
                  <a:pt x="1031" y="879"/>
                </a:lnTo>
                <a:lnTo>
                  <a:pt x="1031" y="877"/>
                </a:lnTo>
                <a:lnTo>
                  <a:pt x="1032" y="876"/>
                </a:lnTo>
                <a:lnTo>
                  <a:pt x="1034" y="872"/>
                </a:lnTo>
                <a:lnTo>
                  <a:pt x="1038" y="868"/>
                </a:lnTo>
                <a:lnTo>
                  <a:pt x="1042" y="868"/>
                </a:lnTo>
                <a:lnTo>
                  <a:pt x="1045" y="868"/>
                </a:lnTo>
                <a:close/>
                <a:moveTo>
                  <a:pt x="1010" y="963"/>
                </a:moveTo>
                <a:lnTo>
                  <a:pt x="1010" y="956"/>
                </a:lnTo>
                <a:lnTo>
                  <a:pt x="1021" y="956"/>
                </a:lnTo>
                <a:lnTo>
                  <a:pt x="1031" y="956"/>
                </a:lnTo>
                <a:lnTo>
                  <a:pt x="1034" y="956"/>
                </a:lnTo>
                <a:lnTo>
                  <a:pt x="1036" y="956"/>
                </a:lnTo>
                <a:lnTo>
                  <a:pt x="1040" y="956"/>
                </a:lnTo>
                <a:lnTo>
                  <a:pt x="1044" y="954"/>
                </a:lnTo>
                <a:lnTo>
                  <a:pt x="1049" y="954"/>
                </a:lnTo>
                <a:lnTo>
                  <a:pt x="1053" y="952"/>
                </a:lnTo>
                <a:lnTo>
                  <a:pt x="1058" y="952"/>
                </a:lnTo>
                <a:lnTo>
                  <a:pt x="1058" y="1080"/>
                </a:lnTo>
                <a:lnTo>
                  <a:pt x="1077" y="1080"/>
                </a:lnTo>
                <a:lnTo>
                  <a:pt x="1077" y="1087"/>
                </a:lnTo>
                <a:lnTo>
                  <a:pt x="1010" y="1087"/>
                </a:lnTo>
                <a:lnTo>
                  <a:pt x="1010" y="1080"/>
                </a:lnTo>
                <a:lnTo>
                  <a:pt x="1032" y="1080"/>
                </a:lnTo>
                <a:lnTo>
                  <a:pt x="1032" y="963"/>
                </a:lnTo>
                <a:lnTo>
                  <a:pt x="1010" y="963"/>
                </a:lnTo>
                <a:close/>
                <a:moveTo>
                  <a:pt x="982" y="956"/>
                </a:moveTo>
                <a:lnTo>
                  <a:pt x="975" y="956"/>
                </a:lnTo>
                <a:lnTo>
                  <a:pt x="971" y="956"/>
                </a:lnTo>
                <a:lnTo>
                  <a:pt x="969" y="957"/>
                </a:lnTo>
                <a:lnTo>
                  <a:pt x="964" y="956"/>
                </a:lnTo>
                <a:lnTo>
                  <a:pt x="958" y="956"/>
                </a:lnTo>
                <a:lnTo>
                  <a:pt x="952" y="956"/>
                </a:lnTo>
                <a:lnTo>
                  <a:pt x="949" y="954"/>
                </a:lnTo>
                <a:lnTo>
                  <a:pt x="945" y="954"/>
                </a:lnTo>
                <a:lnTo>
                  <a:pt x="943" y="952"/>
                </a:lnTo>
                <a:lnTo>
                  <a:pt x="943" y="980"/>
                </a:lnTo>
                <a:lnTo>
                  <a:pt x="941" y="976"/>
                </a:lnTo>
                <a:lnTo>
                  <a:pt x="939" y="972"/>
                </a:lnTo>
                <a:lnTo>
                  <a:pt x="936" y="969"/>
                </a:lnTo>
                <a:lnTo>
                  <a:pt x="932" y="965"/>
                </a:lnTo>
                <a:lnTo>
                  <a:pt x="930" y="963"/>
                </a:lnTo>
                <a:lnTo>
                  <a:pt x="928" y="961"/>
                </a:lnTo>
                <a:lnTo>
                  <a:pt x="924" y="959"/>
                </a:lnTo>
                <a:lnTo>
                  <a:pt x="923" y="957"/>
                </a:lnTo>
                <a:lnTo>
                  <a:pt x="919" y="956"/>
                </a:lnTo>
                <a:lnTo>
                  <a:pt x="917" y="956"/>
                </a:lnTo>
                <a:lnTo>
                  <a:pt x="913" y="954"/>
                </a:lnTo>
                <a:lnTo>
                  <a:pt x="911" y="954"/>
                </a:lnTo>
                <a:lnTo>
                  <a:pt x="908" y="952"/>
                </a:lnTo>
                <a:lnTo>
                  <a:pt x="904" y="952"/>
                </a:lnTo>
                <a:lnTo>
                  <a:pt x="900" y="952"/>
                </a:lnTo>
                <a:lnTo>
                  <a:pt x="895" y="952"/>
                </a:lnTo>
                <a:lnTo>
                  <a:pt x="887" y="954"/>
                </a:lnTo>
                <a:lnTo>
                  <a:pt x="882" y="956"/>
                </a:lnTo>
                <a:lnTo>
                  <a:pt x="876" y="959"/>
                </a:lnTo>
                <a:lnTo>
                  <a:pt x="871" y="961"/>
                </a:lnTo>
                <a:lnTo>
                  <a:pt x="867" y="965"/>
                </a:lnTo>
                <a:lnTo>
                  <a:pt x="861" y="970"/>
                </a:lnTo>
                <a:lnTo>
                  <a:pt x="858" y="976"/>
                </a:lnTo>
                <a:lnTo>
                  <a:pt x="854" y="980"/>
                </a:lnTo>
                <a:lnTo>
                  <a:pt x="850" y="985"/>
                </a:lnTo>
                <a:lnTo>
                  <a:pt x="848" y="991"/>
                </a:lnTo>
                <a:lnTo>
                  <a:pt x="846" y="996"/>
                </a:lnTo>
                <a:lnTo>
                  <a:pt x="845" y="1004"/>
                </a:lnTo>
                <a:lnTo>
                  <a:pt x="843" y="1009"/>
                </a:lnTo>
                <a:lnTo>
                  <a:pt x="843" y="1017"/>
                </a:lnTo>
                <a:lnTo>
                  <a:pt x="843" y="1024"/>
                </a:lnTo>
                <a:lnTo>
                  <a:pt x="843" y="1032"/>
                </a:lnTo>
                <a:lnTo>
                  <a:pt x="843" y="1037"/>
                </a:lnTo>
                <a:lnTo>
                  <a:pt x="845" y="1043"/>
                </a:lnTo>
                <a:lnTo>
                  <a:pt x="846" y="1048"/>
                </a:lnTo>
                <a:lnTo>
                  <a:pt x="848" y="1054"/>
                </a:lnTo>
                <a:lnTo>
                  <a:pt x="850" y="1060"/>
                </a:lnTo>
                <a:lnTo>
                  <a:pt x="854" y="1063"/>
                </a:lnTo>
                <a:lnTo>
                  <a:pt x="858" y="1067"/>
                </a:lnTo>
                <a:lnTo>
                  <a:pt x="861" y="1073"/>
                </a:lnTo>
                <a:lnTo>
                  <a:pt x="865" y="1076"/>
                </a:lnTo>
                <a:lnTo>
                  <a:pt x="871" y="1080"/>
                </a:lnTo>
                <a:lnTo>
                  <a:pt x="876" y="1084"/>
                </a:lnTo>
                <a:lnTo>
                  <a:pt x="882" y="1086"/>
                </a:lnTo>
                <a:lnTo>
                  <a:pt x="887" y="1087"/>
                </a:lnTo>
                <a:lnTo>
                  <a:pt x="895" y="1087"/>
                </a:lnTo>
                <a:lnTo>
                  <a:pt x="900" y="1089"/>
                </a:lnTo>
                <a:lnTo>
                  <a:pt x="902" y="1089"/>
                </a:lnTo>
                <a:lnTo>
                  <a:pt x="904" y="1089"/>
                </a:lnTo>
                <a:lnTo>
                  <a:pt x="908" y="1089"/>
                </a:lnTo>
                <a:lnTo>
                  <a:pt x="911" y="1087"/>
                </a:lnTo>
                <a:lnTo>
                  <a:pt x="913" y="1087"/>
                </a:lnTo>
                <a:lnTo>
                  <a:pt x="917" y="1087"/>
                </a:lnTo>
                <a:lnTo>
                  <a:pt x="919" y="1086"/>
                </a:lnTo>
                <a:lnTo>
                  <a:pt x="921" y="1086"/>
                </a:lnTo>
                <a:lnTo>
                  <a:pt x="923" y="1086"/>
                </a:lnTo>
                <a:lnTo>
                  <a:pt x="924" y="1084"/>
                </a:lnTo>
                <a:lnTo>
                  <a:pt x="926" y="1084"/>
                </a:lnTo>
                <a:lnTo>
                  <a:pt x="928" y="1084"/>
                </a:lnTo>
                <a:lnTo>
                  <a:pt x="930" y="1082"/>
                </a:lnTo>
                <a:lnTo>
                  <a:pt x="932" y="1080"/>
                </a:lnTo>
                <a:lnTo>
                  <a:pt x="934" y="1078"/>
                </a:lnTo>
                <a:lnTo>
                  <a:pt x="936" y="1078"/>
                </a:lnTo>
                <a:lnTo>
                  <a:pt x="936" y="1076"/>
                </a:lnTo>
                <a:lnTo>
                  <a:pt x="938" y="1076"/>
                </a:lnTo>
                <a:lnTo>
                  <a:pt x="938" y="1074"/>
                </a:lnTo>
                <a:lnTo>
                  <a:pt x="939" y="1073"/>
                </a:lnTo>
                <a:lnTo>
                  <a:pt x="941" y="1071"/>
                </a:lnTo>
                <a:lnTo>
                  <a:pt x="943" y="1071"/>
                </a:lnTo>
                <a:lnTo>
                  <a:pt x="943" y="1153"/>
                </a:lnTo>
                <a:lnTo>
                  <a:pt x="921" y="1153"/>
                </a:lnTo>
                <a:lnTo>
                  <a:pt x="921" y="1160"/>
                </a:lnTo>
                <a:lnTo>
                  <a:pt x="986" y="1160"/>
                </a:lnTo>
                <a:lnTo>
                  <a:pt x="986" y="1153"/>
                </a:lnTo>
                <a:lnTo>
                  <a:pt x="967" y="1153"/>
                </a:lnTo>
                <a:lnTo>
                  <a:pt x="967" y="963"/>
                </a:lnTo>
                <a:lnTo>
                  <a:pt x="986" y="963"/>
                </a:lnTo>
                <a:lnTo>
                  <a:pt x="986" y="956"/>
                </a:lnTo>
                <a:lnTo>
                  <a:pt x="982" y="956"/>
                </a:lnTo>
                <a:close/>
                <a:moveTo>
                  <a:pt x="930" y="972"/>
                </a:moveTo>
                <a:lnTo>
                  <a:pt x="932" y="974"/>
                </a:lnTo>
                <a:lnTo>
                  <a:pt x="934" y="976"/>
                </a:lnTo>
                <a:lnTo>
                  <a:pt x="936" y="980"/>
                </a:lnTo>
                <a:lnTo>
                  <a:pt x="938" y="982"/>
                </a:lnTo>
                <a:lnTo>
                  <a:pt x="938" y="985"/>
                </a:lnTo>
                <a:lnTo>
                  <a:pt x="939" y="987"/>
                </a:lnTo>
                <a:lnTo>
                  <a:pt x="939" y="991"/>
                </a:lnTo>
                <a:lnTo>
                  <a:pt x="941" y="995"/>
                </a:lnTo>
                <a:lnTo>
                  <a:pt x="941" y="996"/>
                </a:lnTo>
                <a:lnTo>
                  <a:pt x="943" y="1004"/>
                </a:lnTo>
                <a:lnTo>
                  <a:pt x="943" y="1008"/>
                </a:lnTo>
                <a:lnTo>
                  <a:pt x="943" y="1011"/>
                </a:lnTo>
                <a:lnTo>
                  <a:pt x="943" y="1021"/>
                </a:lnTo>
                <a:lnTo>
                  <a:pt x="943" y="1030"/>
                </a:lnTo>
                <a:lnTo>
                  <a:pt x="943" y="1039"/>
                </a:lnTo>
                <a:lnTo>
                  <a:pt x="943" y="1043"/>
                </a:lnTo>
                <a:lnTo>
                  <a:pt x="943" y="1045"/>
                </a:lnTo>
                <a:lnTo>
                  <a:pt x="941" y="1047"/>
                </a:lnTo>
                <a:lnTo>
                  <a:pt x="941" y="1048"/>
                </a:lnTo>
                <a:lnTo>
                  <a:pt x="941" y="1050"/>
                </a:lnTo>
                <a:lnTo>
                  <a:pt x="941" y="1052"/>
                </a:lnTo>
                <a:lnTo>
                  <a:pt x="941" y="1054"/>
                </a:lnTo>
                <a:lnTo>
                  <a:pt x="939" y="1056"/>
                </a:lnTo>
                <a:lnTo>
                  <a:pt x="939" y="1060"/>
                </a:lnTo>
                <a:lnTo>
                  <a:pt x="938" y="1061"/>
                </a:lnTo>
                <a:lnTo>
                  <a:pt x="938" y="1063"/>
                </a:lnTo>
                <a:lnTo>
                  <a:pt x="936" y="1065"/>
                </a:lnTo>
                <a:lnTo>
                  <a:pt x="936" y="1067"/>
                </a:lnTo>
                <a:lnTo>
                  <a:pt x="934" y="1069"/>
                </a:lnTo>
                <a:lnTo>
                  <a:pt x="932" y="1071"/>
                </a:lnTo>
                <a:lnTo>
                  <a:pt x="932" y="1073"/>
                </a:lnTo>
                <a:lnTo>
                  <a:pt x="930" y="1074"/>
                </a:lnTo>
                <a:lnTo>
                  <a:pt x="926" y="1076"/>
                </a:lnTo>
                <a:lnTo>
                  <a:pt x="924" y="1078"/>
                </a:lnTo>
                <a:lnTo>
                  <a:pt x="921" y="1082"/>
                </a:lnTo>
                <a:lnTo>
                  <a:pt x="917" y="1082"/>
                </a:lnTo>
                <a:lnTo>
                  <a:pt x="913" y="1084"/>
                </a:lnTo>
                <a:lnTo>
                  <a:pt x="910" y="1084"/>
                </a:lnTo>
                <a:lnTo>
                  <a:pt x="904" y="1086"/>
                </a:lnTo>
                <a:lnTo>
                  <a:pt x="900" y="1084"/>
                </a:lnTo>
                <a:lnTo>
                  <a:pt x="897" y="1084"/>
                </a:lnTo>
                <a:lnTo>
                  <a:pt x="893" y="1084"/>
                </a:lnTo>
                <a:lnTo>
                  <a:pt x="889" y="1082"/>
                </a:lnTo>
                <a:lnTo>
                  <a:pt x="887" y="1080"/>
                </a:lnTo>
                <a:lnTo>
                  <a:pt x="884" y="1076"/>
                </a:lnTo>
                <a:lnTo>
                  <a:pt x="882" y="1074"/>
                </a:lnTo>
                <a:lnTo>
                  <a:pt x="880" y="1071"/>
                </a:lnTo>
                <a:lnTo>
                  <a:pt x="878" y="1067"/>
                </a:lnTo>
                <a:lnTo>
                  <a:pt x="876" y="1063"/>
                </a:lnTo>
                <a:lnTo>
                  <a:pt x="874" y="1058"/>
                </a:lnTo>
                <a:lnTo>
                  <a:pt x="874" y="1052"/>
                </a:lnTo>
                <a:lnTo>
                  <a:pt x="872" y="1047"/>
                </a:lnTo>
                <a:lnTo>
                  <a:pt x="872" y="1041"/>
                </a:lnTo>
                <a:lnTo>
                  <a:pt x="872" y="1034"/>
                </a:lnTo>
                <a:lnTo>
                  <a:pt x="872" y="1026"/>
                </a:lnTo>
                <a:lnTo>
                  <a:pt x="872" y="1019"/>
                </a:lnTo>
                <a:lnTo>
                  <a:pt x="872" y="1011"/>
                </a:lnTo>
                <a:lnTo>
                  <a:pt x="872" y="1004"/>
                </a:lnTo>
                <a:lnTo>
                  <a:pt x="874" y="998"/>
                </a:lnTo>
                <a:lnTo>
                  <a:pt x="874" y="991"/>
                </a:lnTo>
                <a:lnTo>
                  <a:pt x="876" y="987"/>
                </a:lnTo>
                <a:lnTo>
                  <a:pt x="878" y="982"/>
                </a:lnTo>
                <a:lnTo>
                  <a:pt x="880" y="978"/>
                </a:lnTo>
                <a:lnTo>
                  <a:pt x="882" y="974"/>
                </a:lnTo>
                <a:lnTo>
                  <a:pt x="884" y="970"/>
                </a:lnTo>
                <a:lnTo>
                  <a:pt x="885" y="967"/>
                </a:lnTo>
                <a:lnTo>
                  <a:pt x="889" y="965"/>
                </a:lnTo>
                <a:lnTo>
                  <a:pt x="891" y="963"/>
                </a:lnTo>
                <a:lnTo>
                  <a:pt x="895" y="961"/>
                </a:lnTo>
                <a:lnTo>
                  <a:pt x="898" y="961"/>
                </a:lnTo>
                <a:lnTo>
                  <a:pt x="904" y="961"/>
                </a:lnTo>
                <a:lnTo>
                  <a:pt x="908" y="961"/>
                </a:lnTo>
                <a:lnTo>
                  <a:pt x="911" y="963"/>
                </a:lnTo>
                <a:lnTo>
                  <a:pt x="913" y="963"/>
                </a:lnTo>
                <a:lnTo>
                  <a:pt x="917" y="965"/>
                </a:lnTo>
                <a:lnTo>
                  <a:pt x="921" y="965"/>
                </a:lnTo>
                <a:lnTo>
                  <a:pt x="924" y="967"/>
                </a:lnTo>
                <a:lnTo>
                  <a:pt x="926" y="969"/>
                </a:lnTo>
                <a:lnTo>
                  <a:pt x="930" y="972"/>
                </a:lnTo>
                <a:close/>
                <a:moveTo>
                  <a:pt x="824" y="963"/>
                </a:moveTo>
                <a:lnTo>
                  <a:pt x="824" y="961"/>
                </a:lnTo>
                <a:lnTo>
                  <a:pt x="822" y="959"/>
                </a:lnTo>
                <a:lnTo>
                  <a:pt x="822" y="957"/>
                </a:lnTo>
                <a:lnTo>
                  <a:pt x="820" y="957"/>
                </a:lnTo>
                <a:lnTo>
                  <a:pt x="818" y="956"/>
                </a:lnTo>
                <a:lnTo>
                  <a:pt x="817" y="954"/>
                </a:lnTo>
                <a:lnTo>
                  <a:pt x="815" y="954"/>
                </a:lnTo>
                <a:lnTo>
                  <a:pt x="811" y="954"/>
                </a:lnTo>
                <a:lnTo>
                  <a:pt x="807" y="954"/>
                </a:lnTo>
                <a:lnTo>
                  <a:pt x="805" y="954"/>
                </a:lnTo>
                <a:lnTo>
                  <a:pt x="802" y="956"/>
                </a:lnTo>
                <a:lnTo>
                  <a:pt x="798" y="957"/>
                </a:lnTo>
                <a:lnTo>
                  <a:pt x="796" y="961"/>
                </a:lnTo>
                <a:lnTo>
                  <a:pt x="794" y="963"/>
                </a:lnTo>
                <a:lnTo>
                  <a:pt x="792" y="967"/>
                </a:lnTo>
                <a:lnTo>
                  <a:pt x="791" y="972"/>
                </a:lnTo>
                <a:lnTo>
                  <a:pt x="787" y="967"/>
                </a:lnTo>
                <a:lnTo>
                  <a:pt x="783" y="963"/>
                </a:lnTo>
                <a:lnTo>
                  <a:pt x="779" y="961"/>
                </a:lnTo>
                <a:lnTo>
                  <a:pt x="778" y="959"/>
                </a:lnTo>
                <a:lnTo>
                  <a:pt x="774" y="957"/>
                </a:lnTo>
                <a:lnTo>
                  <a:pt x="768" y="954"/>
                </a:lnTo>
                <a:lnTo>
                  <a:pt x="763" y="954"/>
                </a:lnTo>
                <a:lnTo>
                  <a:pt x="759" y="952"/>
                </a:lnTo>
                <a:lnTo>
                  <a:pt x="755" y="952"/>
                </a:lnTo>
                <a:lnTo>
                  <a:pt x="750" y="952"/>
                </a:lnTo>
                <a:lnTo>
                  <a:pt x="744" y="952"/>
                </a:lnTo>
                <a:lnTo>
                  <a:pt x="739" y="954"/>
                </a:lnTo>
                <a:lnTo>
                  <a:pt x="735" y="954"/>
                </a:lnTo>
                <a:lnTo>
                  <a:pt x="729" y="956"/>
                </a:lnTo>
                <a:lnTo>
                  <a:pt x="725" y="957"/>
                </a:lnTo>
                <a:lnTo>
                  <a:pt x="722" y="959"/>
                </a:lnTo>
                <a:lnTo>
                  <a:pt x="718" y="961"/>
                </a:lnTo>
                <a:lnTo>
                  <a:pt x="716" y="965"/>
                </a:lnTo>
                <a:lnTo>
                  <a:pt x="712" y="969"/>
                </a:lnTo>
                <a:lnTo>
                  <a:pt x="711" y="972"/>
                </a:lnTo>
                <a:lnTo>
                  <a:pt x="709" y="974"/>
                </a:lnTo>
                <a:lnTo>
                  <a:pt x="707" y="980"/>
                </a:lnTo>
                <a:lnTo>
                  <a:pt x="705" y="983"/>
                </a:lnTo>
                <a:lnTo>
                  <a:pt x="703" y="989"/>
                </a:lnTo>
                <a:lnTo>
                  <a:pt x="703" y="993"/>
                </a:lnTo>
                <a:lnTo>
                  <a:pt x="701" y="998"/>
                </a:lnTo>
                <a:lnTo>
                  <a:pt x="703" y="1006"/>
                </a:lnTo>
                <a:lnTo>
                  <a:pt x="703" y="1008"/>
                </a:lnTo>
                <a:lnTo>
                  <a:pt x="703" y="1011"/>
                </a:lnTo>
                <a:lnTo>
                  <a:pt x="705" y="1013"/>
                </a:lnTo>
                <a:lnTo>
                  <a:pt x="705" y="1017"/>
                </a:lnTo>
                <a:lnTo>
                  <a:pt x="709" y="1021"/>
                </a:lnTo>
                <a:lnTo>
                  <a:pt x="709" y="1022"/>
                </a:lnTo>
                <a:lnTo>
                  <a:pt x="711" y="1024"/>
                </a:lnTo>
                <a:lnTo>
                  <a:pt x="712" y="1026"/>
                </a:lnTo>
                <a:lnTo>
                  <a:pt x="716" y="1030"/>
                </a:lnTo>
                <a:lnTo>
                  <a:pt x="720" y="1032"/>
                </a:lnTo>
                <a:lnTo>
                  <a:pt x="724" y="1034"/>
                </a:lnTo>
                <a:lnTo>
                  <a:pt x="725" y="1035"/>
                </a:lnTo>
                <a:lnTo>
                  <a:pt x="725" y="1037"/>
                </a:lnTo>
                <a:lnTo>
                  <a:pt x="718" y="1039"/>
                </a:lnTo>
                <a:lnTo>
                  <a:pt x="712" y="1041"/>
                </a:lnTo>
                <a:lnTo>
                  <a:pt x="709" y="1041"/>
                </a:lnTo>
                <a:lnTo>
                  <a:pt x="707" y="1043"/>
                </a:lnTo>
                <a:lnTo>
                  <a:pt x="703" y="1047"/>
                </a:lnTo>
                <a:lnTo>
                  <a:pt x="699" y="1047"/>
                </a:lnTo>
                <a:lnTo>
                  <a:pt x="699" y="1048"/>
                </a:lnTo>
                <a:lnTo>
                  <a:pt x="696" y="1054"/>
                </a:lnTo>
                <a:lnTo>
                  <a:pt x="696" y="1058"/>
                </a:lnTo>
                <a:lnTo>
                  <a:pt x="694" y="1063"/>
                </a:lnTo>
                <a:lnTo>
                  <a:pt x="694" y="1065"/>
                </a:lnTo>
                <a:lnTo>
                  <a:pt x="694" y="1069"/>
                </a:lnTo>
                <a:lnTo>
                  <a:pt x="694" y="1071"/>
                </a:lnTo>
                <a:lnTo>
                  <a:pt x="696" y="1073"/>
                </a:lnTo>
                <a:lnTo>
                  <a:pt x="696" y="1076"/>
                </a:lnTo>
                <a:lnTo>
                  <a:pt x="698" y="1078"/>
                </a:lnTo>
                <a:lnTo>
                  <a:pt x="699" y="1080"/>
                </a:lnTo>
                <a:lnTo>
                  <a:pt x="701" y="1082"/>
                </a:lnTo>
                <a:lnTo>
                  <a:pt x="705" y="1082"/>
                </a:lnTo>
                <a:lnTo>
                  <a:pt x="707" y="1084"/>
                </a:lnTo>
                <a:lnTo>
                  <a:pt x="711" y="1086"/>
                </a:lnTo>
                <a:lnTo>
                  <a:pt x="714" y="1086"/>
                </a:lnTo>
                <a:lnTo>
                  <a:pt x="716" y="1087"/>
                </a:lnTo>
                <a:lnTo>
                  <a:pt x="722" y="1087"/>
                </a:lnTo>
                <a:lnTo>
                  <a:pt x="725" y="1087"/>
                </a:lnTo>
                <a:lnTo>
                  <a:pt x="731" y="1087"/>
                </a:lnTo>
                <a:lnTo>
                  <a:pt x="731" y="1089"/>
                </a:lnTo>
                <a:lnTo>
                  <a:pt x="725" y="1089"/>
                </a:lnTo>
                <a:lnTo>
                  <a:pt x="722" y="1091"/>
                </a:lnTo>
                <a:lnTo>
                  <a:pt x="716" y="1093"/>
                </a:lnTo>
                <a:lnTo>
                  <a:pt x="714" y="1095"/>
                </a:lnTo>
                <a:lnTo>
                  <a:pt x="711" y="1095"/>
                </a:lnTo>
                <a:lnTo>
                  <a:pt x="707" y="1097"/>
                </a:lnTo>
                <a:lnTo>
                  <a:pt x="701" y="1102"/>
                </a:lnTo>
                <a:lnTo>
                  <a:pt x="698" y="1106"/>
                </a:lnTo>
                <a:lnTo>
                  <a:pt x="694" y="1112"/>
                </a:lnTo>
                <a:lnTo>
                  <a:pt x="692" y="1119"/>
                </a:lnTo>
                <a:lnTo>
                  <a:pt x="692" y="1125"/>
                </a:lnTo>
                <a:lnTo>
                  <a:pt x="692" y="1130"/>
                </a:lnTo>
                <a:lnTo>
                  <a:pt x="694" y="1134"/>
                </a:lnTo>
                <a:lnTo>
                  <a:pt x="696" y="1138"/>
                </a:lnTo>
                <a:lnTo>
                  <a:pt x="698" y="1140"/>
                </a:lnTo>
                <a:lnTo>
                  <a:pt x="699" y="1143"/>
                </a:lnTo>
                <a:lnTo>
                  <a:pt x="703" y="1145"/>
                </a:lnTo>
                <a:lnTo>
                  <a:pt x="705" y="1149"/>
                </a:lnTo>
                <a:lnTo>
                  <a:pt x="709" y="1151"/>
                </a:lnTo>
                <a:lnTo>
                  <a:pt x="714" y="1153"/>
                </a:lnTo>
                <a:lnTo>
                  <a:pt x="718" y="1154"/>
                </a:lnTo>
                <a:lnTo>
                  <a:pt x="724" y="1156"/>
                </a:lnTo>
                <a:lnTo>
                  <a:pt x="729" y="1158"/>
                </a:lnTo>
                <a:lnTo>
                  <a:pt x="735" y="1158"/>
                </a:lnTo>
                <a:lnTo>
                  <a:pt x="740" y="1160"/>
                </a:lnTo>
                <a:lnTo>
                  <a:pt x="746" y="1160"/>
                </a:lnTo>
                <a:lnTo>
                  <a:pt x="753" y="1160"/>
                </a:lnTo>
                <a:lnTo>
                  <a:pt x="761" y="1160"/>
                </a:lnTo>
                <a:lnTo>
                  <a:pt x="763" y="1160"/>
                </a:lnTo>
                <a:lnTo>
                  <a:pt x="765" y="1160"/>
                </a:lnTo>
                <a:lnTo>
                  <a:pt x="768" y="1158"/>
                </a:lnTo>
                <a:lnTo>
                  <a:pt x="774" y="1158"/>
                </a:lnTo>
                <a:lnTo>
                  <a:pt x="779" y="1156"/>
                </a:lnTo>
                <a:lnTo>
                  <a:pt x="787" y="1153"/>
                </a:lnTo>
                <a:lnTo>
                  <a:pt x="789" y="1153"/>
                </a:lnTo>
                <a:lnTo>
                  <a:pt x="792" y="1151"/>
                </a:lnTo>
                <a:lnTo>
                  <a:pt x="798" y="1149"/>
                </a:lnTo>
                <a:lnTo>
                  <a:pt x="800" y="1147"/>
                </a:lnTo>
                <a:lnTo>
                  <a:pt x="802" y="1145"/>
                </a:lnTo>
                <a:lnTo>
                  <a:pt x="804" y="1143"/>
                </a:lnTo>
                <a:lnTo>
                  <a:pt x="805" y="1141"/>
                </a:lnTo>
                <a:lnTo>
                  <a:pt x="809" y="1138"/>
                </a:lnTo>
                <a:lnTo>
                  <a:pt x="811" y="1134"/>
                </a:lnTo>
                <a:lnTo>
                  <a:pt x="813" y="1132"/>
                </a:lnTo>
                <a:lnTo>
                  <a:pt x="813" y="1130"/>
                </a:lnTo>
                <a:lnTo>
                  <a:pt x="815" y="1128"/>
                </a:lnTo>
                <a:lnTo>
                  <a:pt x="817" y="1125"/>
                </a:lnTo>
                <a:lnTo>
                  <a:pt x="817" y="1123"/>
                </a:lnTo>
                <a:lnTo>
                  <a:pt x="818" y="1119"/>
                </a:lnTo>
                <a:lnTo>
                  <a:pt x="818" y="1117"/>
                </a:lnTo>
                <a:lnTo>
                  <a:pt x="820" y="1112"/>
                </a:lnTo>
                <a:lnTo>
                  <a:pt x="820" y="1110"/>
                </a:lnTo>
                <a:lnTo>
                  <a:pt x="820" y="1108"/>
                </a:lnTo>
                <a:lnTo>
                  <a:pt x="820" y="1104"/>
                </a:lnTo>
                <a:lnTo>
                  <a:pt x="820" y="1101"/>
                </a:lnTo>
                <a:lnTo>
                  <a:pt x="820" y="1097"/>
                </a:lnTo>
                <a:lnTo>
                  <a:pt x="818" y="1093"/>
                </a:lnTo>
                <a:lnTo>
                  <a:pt x="818" y="1091"/>
                </a:lnTo>
                <a:lnTo>
                  <a:pt x="817" y="1087"/>
                </a:lnTo>
                <a:lnTo>
                  <a:pt x="815" y="1086"/>
                </a:lnTo>
                <a:lnTo>
                  <a:pt x="813" y="1082"/>
                </a:lnTo>
                <a:lnTo>
                  <a:pt x="811" y="1080"/>
                </a:lnTo>
                <a:lnTo>
                  <a:pt x="809" y="1078"/>
                </a:lnTo>
                <a:lnTo>
                  <a:pt x="807" y="1076"/>
                </a:lnTo>
                <a:lnTo>
                  <a:pt x="805" y="1074"/>
                </a:lnTo>
                <a:lnTo>
                  <a:pt x="802" y="1074"/>
                </a:lnTo>
                <a:lnTo>
                  <a:pt x="800" y="1073"/>
                </a:lnTo>
                <a:lnTo>
                  <a:pt x="796" y="1071"/>
                </a:lnTo>
                <a:lnTo>
                  <a:pt x="794" y="1071"/>
                </a:lnTo>
                <a:lnTo>
                  <a:pt x="791" y="1071"/>
                </a:lnTo>
                <a:lnTo>
                  <a:pt x="787" y="1069"/>
                </a:lnTo>
                <a:lnTo>
                  <a:pt x="783" y="1069"/>
                </a:lnTo>
                <a:lnTo>
                  <a:pt x="779" y="1069"/>
                </a:lnTo>
                <a:lnTo>
                  <a:pt x="774" y="1067"/>
                </a:lnTo>
                <a:lnTo>
                  <a:pt x="768" y="1067"/>
                </a:lnTo>
                <a:lnTo>
                  <a:pt x="763" y="1067"/>
                </a:lnTo>
                <a:lnTo>
                  <a:pt x="755" y="1067"/>
                </a:lnTo>
                <a:lnTo>
                  <a:pt x="748" y="1067"/>
                </a:lnTo>
                <a:lnTo>
                  <a:pt x="712" y="1067"/>
                </a:lnTo>
                <a:lnTo>
                  <a:pt x="709" y="1067"/>
                </a:lnTo>
                <a:lnTo>
                  <a:pt x="707" y="1065"/>
                </a:lnTo>
                <a:lnTo>
                  <a:pt x="705" y="1063"/>
                </a:lnTo>
                <a:lnTo>
                  <a:pt x="703" y="1061"/>
                </a:lnTo>
                <a:lnTo>
                  <a:pt x="703" y="1060"/>
                </a:lnTo>
                <a:lnTo>
                  <a:pt x="703" y="1058"/>
                </a:lnTo>
                <a:lnTo>
                  <a:pt x="703" y="1056"/>
                </a:lnTo>
                <a:lnTo>
                  <a:pt x="705" y="1054"/>
                </a:lnTo>
                <a:lnTo>
                  <a:pt x="709" y="1050"/>
                </a:lnTo>
                <a:lnTo>
                  <a:pt x="712" y="1048"/>
                </a:lnTo>
                <a:lnTo>
                  <a:pt x="720" y="1045"/>
                </a:lnTo>
                <a:lnTo>
                  <a:pt x="724" y="1045"/>
                </a:lnTo>
                <a:lnTo>
                  <a:pt x="727" y="1043"/>
                </a:lnTo>
                <a:lnTo>
                  <a:pt x="731" y="1043"/>
                </a:lnTo>
                <a:lnTo>
                  <a:pt x="737" y="1041"/>
                </a:lnTo>
                <a:lnTo>
                  <a:pt x="748" y="1041"/>
                </a:lnTo>
                <a:lnTo>
                  <a:pt x="753" y="1039"/>
                </a:lnTo>
                <a:lnTo>
                  <a:pt x="759" y="1039"/>
                </a:lnTo>
                <a:lnTo>
                  <a:pt x="763" y="1039"/>
                </a:lnTo>
                <a:lnTo>
                  <a:pt x="765" y="1037"/>
                </a:lnTo>
                <a:lnTo>
                  <a:pt x="766" y="1037"/>
                </a:lnTo>
                <a:lnTo>
                  <a:pt x="768" y="1037"/>
                </a:lnTo>
                <a:lnTo>
                  <a:pt x="770" y="1037"/>
                </a:lnTo>
                <a:lnTo>
                  <a:pt x="772" y="1035"/>
                </a:lnTo>
                <a:lnTo>
                  <a:pt x="774" y="1035"/>
                </a:lnTo>
                <a:lnTo>
                  <a:pt x="778" y="1034"/>
                </a:lnTo>
                <a:lnTo>
                  <a:pt x="779" y="1034"/>
                </a:lnTo>
                <a:lnTo>
                  <a:pt x="781" y="1034"/>
                </a:lnTo>
                <a:lnTo>
                  <a:pt x="781" y="1032"/>
                </a:lnTo>
                <a:lnTo>
                  <a:pt x="783" y="1032"/>
                </a:lnTo>
                <a:lnTo>
                  <a:pt x="787" y="1028"/>
                </a:lnTo>
                <a:lnTo>
                  <a:pt x="789" y="1026"/>
                </a:lnTo>
                <a:lnTo>
                  <a:pt x="789" y="1024"/>
                </a:lnTo>
                <a:lnTo>
                  <a:pt x="791" y="1024"/>
                </a:lnTo>
                <a:lnTo>
                  <a:pt x="792" y="1021"/>
                </a:lnTo>
                <a:lnTo>
                  <a:pt x="794" y="1019"/>
                </a:lnTo>
                <a:lnTo>
                  <a:pt x="794" y="1017"/>
                </a:lnTo>
                <a:lnTo>
                  <a:pt x="796" y="1015"/>
                </a:lnTo>
                <a:lnTo>
                  <a:pt x="796" y="1013"/>
                </a:lnTo>
                <a:lnTo>
                  <a:pt x="798" y="1011"/>
                </a:lnTo>
                <a:lnTo>
                  <a:pt x="798" y="1008"/>
                </a:lnTo>
                <a:lnTo>
                  <a:pt x="798" y="1004"/>
                </a:lnTo>
                <a:lnTo>
                  <a:pt x="800" y="1002"/>
                </a:lnTo>
                <a:lnTo>
                  <a:pt x="800" y="1000"/>
                </a:lnTo>
                <a:lnTo>
                  <a:pt x="800" y="996"/>
                </a:lnTo>
                <a:lnTo>
                  <a:pt x="800" y="995"/>
                </a:lnTo>
                <a:lnTo>
                  <a:pt x="800" y="993"/>
                </a:lnTo>
                <a:lnTo>
                  <a:pt x="800" y="991"/>
                </a:lnTo>
                <a:lnTo>
                  <a:pt x="798" y="989"/>
                </a:lnTo>
                <a:lnTo>
                  <a:pt x="798" y="987"/>
                </a:lnTo>
                <a:lnTo>
                  <a:pt x="798" y="985"/>
                </a:lnTo>
                <a:lnTo>
                  <a:pt x="796" y="983"/>
                </a:lnTo>
                <a:lnTo>
                  <a:pt x="796" y="982"/>
                </a:lnTo>
                <a:lnTo>
                  <a:pt x="796" y="980"/>
                </a:lnTo>
                <a:lnTo>
                  <a:pt x="794" y="978"/>
                </a:lnTo>
                <a:lnTo>
                  <a:pt x="794" y="976"/>
                </a:lnTo>
                <a:lnTo>
                  <a:pt x="796" y="972"/>
                </a:lnTo>
                <a:lnTo>
                  <a:pt x="796" y="970"/>
                </a:lnTo>
                <a:lnTo>
                  <a:pt x="798" y="969"/>
                </a:lnTo>
                <a:lnTo>
                  <a:pt x="800" y="967"/>
                </a:lnTo>
                <a:lnTo>
                  <a:pt x="802" y="967"/>
                </a:lnTo>
                <a:lnTo>
                  <a:pt x="804" y="970"/>
                </a:lnTo>
                <a:lnTo>
                  <a:pt x="805" y="972"/>
                </a:lnTo>
                <a:lnTo>
                  <a:pt x="807" y="974"/>
                </a:lnTo>
                <a:lnTo>
                  <a:pt x="809" y="974"/>
                </a:lnTo>
                <a:lnTo>
                  <a:pt x="809" y="976"/>
                </a:lnTo>
                <a:lnTo>
                  <a:pt x="811" y="976"/>
                </a:lnTo>
                <a:lnTo>
                  <a:pt x="813" y="976"/>
                </a:lnTo>
                <a:lnTo>
                  <a:pt x="815" y="976"/>
                </a:lnTo>
                <a:lnTo>
                  <a:pt x="817" y="976"/>
                </a:lnTo>
                <a:lnTo>
                  <a:pt x="818" y="974"/>
                </a:lnTo>
                <a:lnTo>
                  <a:pt x="820" y="974"/>
                </a:lnTo>
                <a:lnTo>
                  <a:pt x="822" y="972"/>
                </a:lnTo>
                <a:lnTo>
                  <a:pt x="822" y="969"/>
                </a:lnTo>
                <a:lnTo>
                  <a:pt x="824" y="967"/>
                </a:lnTo>
                <a:lnTo>
                  <a:pt x="824" y="965"/>
                </a:lnTo>
                <a:lnTo>
                  <a:pt x="824" y="963"/>
                </a:lnTo>
                <a:close/>
                <a:moveTo>
                  <a:pt x="748" y="1034"/>
                </a:moveTo>
                <a:lnTo>
                  <a:pt x="746" y="1034"/>
                </a:lnTo>
                <a:lnTo>
                  <a:pt x="742" y="1034"/>
                </a:lnTo>
                <a:lnTo>
                  <a:pt x="739" y="1032"/>
                </a:lnTo>
                <a:lnTo>
                  <a:pt x="737" y="1030"/>
                </a:lnTo>
                <a:lnTo>
                  <a:pt x="735" y="1030"/>
                </a:lnTo>
                <a:lnTo>
                  <a:pt x="733" y="1026"/>
                </a:lnTo>
                <a:lnTo>
                  <a:pt x="731" y="1021"/>
                </a:lnTo>
                <a:lnTo>
                  <a:pt x="729" y="1017"/>
                </a:lnTo>
                <a:lnTo>
                  <a:pt x="729" y="1015"/>
                </a:lnTo>
                <a:lnTo>
                  <a:pt x="727" y="1011"/>
                </a:lnTo>
                <a:lnTo>
                  <a:pt x="727" y="1008"/>
                </a:lnTo>
                <a:lnTo>
                  <a:pt x="727" y="1004"/>
                </a:lnTo>
                <a:lnTo>
                  <a:pt x="727" y="998"/>
                </a:lnTo>
                <a:lnTo>
                  <a:pt x="727" y="995"/>
                </a:lnTo>
                <a:lnTo>
                  <a:pt x="727" y="989"/>
                </a:lnTo>
                <a:lnTo>
                  <a:pt x="727" y="985"/>
                </a:lnTo>
                <a:lnTo>
                  <a:pt x="727" y="982"/>
                </a:lnTo>
                <a:lnTo>
                  <a:pt x="729" y="976"/>
                </a:lnTo>
                <a:lnTo>
                  <a:pt x="729" y="974"/>
                </a:lnTo>
                <a:lnTo>
                  <a:pt x="731" y="970"/>
                </a:lnTo>
                <a:lnTo>
                  <a:pt x="733" y="969"/>
                </a:lnTo>
                <a:lnTo>
                  <a:pt x="735" y="965"/>
                </a:lnTo>
                <a:lnTo>
                  <a:pt x="737" y="963"/>
                </a:lnTo>
                <a:lnTo>
                  <a:pt x="739" y="963"/>
                </a:lnTo>
                <a:lnTo>
                  <a:pt x="740" y="961"/>
                </a:lnTo>
                <a:lnTo>
                  <a:pt x="742" y="959"/>
                </a:lnTo>
                <a:lnTo>
                  <a:pt x="746" y="959"/>
                </a:lnTo>
                <a:lnTo>
                  <a:pt x="748" y="959"/>
                </a:lnTo>
                <a:lnTo>
                  <a:pt x="752" y="959"/>
                </a:lnTo>
                <a:lnTo>
                  <a:pt x="753" y="959"/>
                </a:lnTo>
                <a:lnTo>
                  <a:pt x="757" y="959"/>
                </a:lnTo>
                <a:lnTo>
                  <a:pt x="759" y="961"/>
                </a:lnTo>
                <a:lnTo>
                  <a:pt x="761" y="961"/>
                </a:lnTo>
                <a:lnTo>
                  <a:pt x="763" y="963"/>
                </a:lnTo>
                <a:lnTo>
                  <a:pt x="765" y="965"/>
                </a:lnTo>
                <a:lnTo>
                  <a:pt x="766" y="967"/>
                </a:lnTo>
                <a:lnTo>
                  <a:pt x="768" y="969"/>
                </a:lnTo>
                <a:lnTo>
                  <a:pt x="768" y="970"/>
                </a:lnTo>
                <a:lnTo>
                  <a:pt x="770" y="974"/>
                </a:lnTo>
                <a:lnTo>
                  <a:pt x="770" y="976"/>
                </a:lnTo>
                <a:lnTo>
                  <a:pt x="772" y="980"/>
                </a:lnTo>
                <a:lnTo>
                  <a:pt x="772" y="983"/>
                </a:lnTo>
                <a:lnTo>
                  <a:pt x="772" y="987"/>
                </a:lnTo>
                <a:lnTo>
                  <a:pt x="772" y="993"/>
                </a:lnTo>
                <a:lnTo>
                  <a:pt x="774" y="996"/>
                </a:lnTo>
                <a:lnTo>
                  <a:pt x="774" y="1002"/>
                </a:lnTo>
                <a:lnTo>
                  <a:pt x="774" y="1006"/>
                </a:lnTo>
                <a:lnTo>
                  <a:pt x="772" y="1009"/>
                </a:lnTo>
                <a:lnTo>
                  <a:pt x="772" y="1013"/>
                </a:lnTo>
                <a:lnTo>
                  <a:pt x="772" y="1017"/>
                </a:lnTo>
                <a:lnTo>
                  <a:pt x="772" y="1019"/>
                </a:lnTo>
                <a:lnTo>
                  <a:pt x="770" y="1019"/>
                </a:lnTo>
                <a:lnTo>
                  <a:pt x="770" y="1021"/>
                </a:lnTo>
                <a:lnTo>
                  <a:pt x="770" y="1022"/>
                </a:lnTo>
                <a:lnTo>
                  <a:pt x="768" y="1026"/>
                </a:lnTo>
                <a:lnTo>
                  <a:pt x="766" y="1028"/>
                </a:lnTo>
                <a:lnTo>
                  <a:pt x="765" y="1030"/>
                </a:lnTo>
                <a:lnTo>
                  <a:pt x="763" y="1032"/>
                </a:lnTo>
                <a:lnTo>
                  <a:pt x="759" y="1034"/>
                </a:lnTo>
                <a:lnTo>
                  <a:pt x="757" y="1034"/>
                </a:lnTo>
                <a:lnTo>
                  <a:pt x="753" y="1034"/>
                </a:lnTo>
                <a:lnTo>
                  <a:pt x="752" y="1034"/>
                </a:lnTo>
                <a:lnTo>
                  <a:pt x="748" y="1034"/>
                </a:lnTo>
                <a:close/>
                <a:moveTo>
                  <a:pt x="712" y="1125"/>
                </a:moveTo>
                <a:lnTo>
                  <a:pt x="712" y="1119"/>
                </a:lnTo>
                <a:lnTo>
                  <a:pt x="714" y="1115"/>
                </a:lnTo>
                <a:lnTo>
                  <a:pt x="714" y="1112"/>
                </a:lnTo>
                <a:lnTo>
                  <a:pt x="716" y="1108"/>
                </a:lnTo>
                <a:lnTo>
                  <a:pt x="718" y="1104"/>
                </a:lnTo>
                <a:lnTo>
                  <a:pt x="722" y="1102"/>
                </a:lnTo>
                <a:lnTo>
                  <a:pt x="724" y="1099"/>
                </a:lnTo>
                <a:lnTo>
                  <a:pt x="727" y="1097"/>
                </a:lnTo>
                <a:lnTo>
                  <a:pt x="729" y="1095"/>
                </a:lnTo>
                <a:lnTo>
                  <a:pt x="733" y="1093"/>
                </a:lnTo>
                <a:lnTo>
                  <a:pt x="737" y="1091"/>
                </a:lnTo>
                <a:lnTo>
                  <a:pt x="742" y="1089"/>
                </a:lnTo>
                <a:lnTo>
                  <a:pt x="746" y="1089"/>
                </a:lnTo>
                <a:lnTo>
                  <a:pt x="752" y="1087"/>
                </a:lnTo>
                <a:lnTo>
                  <a:pt x="755" y="1087"/>
                </a:lnTo>
                <a:lnTo>
                  <a:pt x="761" y="1087"/>
                </a:lnTo>
                <a:lnTo>
                  <a:pt x="768" y="1087"/>
                </a:lnTo>
                <a:lnTo>
                  <a:pt x="774" y="1087"/>
                </a:lnTo>
                <a:lnTo>
                  <a:pt x="779" y="1087"/>
                </a:lnTo>
                <a:lnTo>
                  <a:pt x="783" y="1089"/>
                </a:lnTo>
                <a:lnTo>
                  <a:pt x="789" y="1089"/>
                </a:lnTo>
                <a:lnTo>
                  <a:pt x="792" y="1091"/>
                </a:lnTo>
                <a:lnTo>
                  <a:pt x="796" y="1091"/>
                </a:lnTo>
                <a:lnTo>
                  <a:pt x="798" y="1093"/>
                </a:lnTo>
                <a:lnTo>
                  <a:pt x="802" y="1095"/>
                </a:lnTo>
                <a:lnTo>
                  <a:pt x="804" y="1099"/>
                </a:lnTo>
                <a:lnTo>
                  <a:pt x="805" y="1101"/>
                </a:lnTo>
                <a:lnTo>
                  <a:pt x="807" y="1102"/>
                </a:lnTo>
                <a:lnTo>
                  <a:pt x="809" y="1106"/>
                </a:lnTo>
                <a:lnTo>
                  <a:pt x="809" y="1110"/>
                </a:lnTo>
                <a:lnTo>
                  <a:pt x="809" y="1112"/>
                </a:lnTo>
                <a:lnTo>
                  <a:pt x="809" y="1115"/>
                </a:lnTo>
                <a:lnTo>
                  <a:pt x="807" y="1121"/>
                </a:lnTo>
                <a:lnTo>
                  <a:pt x="807" y="1123"/>
                </a:lnTo>
                <a:lnTo>
                  <a:pt x="807" y="1125"/>
                </a:lnTo>
                <a:lnTo>
                  <a:pt x="805" y="1127"/>
                </a:lnTo>
                <a:lnTo>
                  <a:pt x="805" y="1128"/>
                </a:lnTo>
                <a:lnTo>
                  <a:pt x="805" y="1130"/>
                </a:lnTo>
                <a:lnTo>
                  <a:pt x="804" y="1132"/>
                </a:lnTo>
                <a:lnTo>
                  <a:pt x="802" y="1132"/>
                </a:lnTo>
                <a:lnTo>
                  <a:pt x="802" y="1134"/>
                </a:lnTo>
                <a:lnTo>
                  <a:pt x="798" y="1138"/>
                </a:lnTo>
                <a:lnTo>
                  <a:pt x="796" y="1140"/>
                </a:lnTo>
                <a:lnTo>
                  <a:pt x="792" y="1143"/>
                </a:lnTo>
                <a:lnTo>
                  <a:pt x="789" y="1145"/>
                </a:lnTo>
                <a:lnTo>
                  <a:pt x="783" y="1147"/>
                </a:lnTo>
                <a:lnTo>
                  <a:pt x="779" y="1149"/>
                </a:lnTo>
                <a:lnTo>
                  <a:pt x="776" y="1149"/>
                </a:lnTo>
                <a:lnTo>
                  <a:pt x="774" y="1151"/>
                </a:lnTo>
                <a:lnTo>
                  <a:pt x="768" y="1151"/>
                </a:lnTo>
                <a:lnTo>
                  <a:pt x="763" y="1153"/>
                </a:lnTo>
                <a:lnTo>
                  <a:pt x="761" y="1153"/>
                </a:lnTo>
                <a:lnTo>
                  <a:pt x="759" y="1153"/>
                </a:lnTo>
                <a:lnTo>
                  <a:pt x="757" y="1153"/>
                </a:lnTo>
                <a:lnTo>
                  <a:pt x="750" y="1153"/>
                </a:lnTo>
                <a:lnTo>
                  <a:pt x="746" y="1153"/>
                </a:lnTo>
                <a:lnTo>
                  <a:pt x="740" y="1151"/>
                </a:lnTo>
                <a:lnTo>
                  <a:pt x="737" y="1151"/>
                </a:lnTo>
                <a:lnTo>
                  <a:pt x="733" y="1151"/>
                </a:lnTo>
                <a:lnTo>
                  <a:pt x="729" y="1149"/>
                </a:lnTo>
                <a:lnTo>
                  <a:pt x="727" y="1147"/>
                </a:lnTo>
                <a:lnTo>
                  <a:pt x="724" y="1145"/>
                </a:lnTo>
                <a:lnTo>
                  <a:pt x="722" y="1143"/>
                </a:lnTo>
                <a:lnTo>
                  <a:pt x="720" y="1141"/>
                </a:lnTo>
                <a:lnTo>
                  <a:pt x="718" y="1140"/>
                </a:lnTo>
                <a:lnTo>
                  <a:pt x="716" y="1138"/>
                </a:lnTo>
                <a:lnTo>
                  <a:pt x="714" y="1136"/>
                </a:lnTo>
                <a:lnTo>
                  <a:pt x="712" y="1132"/>
                </a:lnTo>
                <a:lnTo>
                  <a:pt x="712" y="1130"/>
                </a:lnTo>
                <a:lnTo>
                  <a:pt x="712" y="1127"/>
                </a:lnTo>
                <a:lnTo>
                  <a:pt x="712" y="1125"/>
                </a:lnTo>
                <a:close/>
                <a:moveTo>
                  <a:pt x="566" y="1019"/>
                </a:moveTo>
                <a:lnTo>
                  <a:pt x="566" y="1080"/>
                </a:lnTo>
                <a:lnTo>
                  <a:pt x="584" y="1080"/>
                </a:lnTo>
                <a:lnTo>
                  <a:pt x="584" y="1087"/>
                </a:lnTo>
                <a:lnTo>
                  <a:pt x="523" y="1087"/>
                </a:lnTo>
                <a:lnTo>
                  <a:pt x="523" y="1080"/>
                </a:lnTo>
                <a:lnTo>
                  <a:pt x="539" y="1080"/>
                </a:lnTo>
                <a:lnTo>
                  <a:pt x="539" y="963"/>
                </a:lnTo>
                <a:lnTo>
                  <a:pt x="523" y="963"/>
                </a:lnTo>
                <a:lnTo>
                  <a:pt x="523" y="956"/>
                </a:lnTo>
                <a:lnTo>
                  <a:pt x="530" y="956"/>
                </a:lnTo>
                <a:lnTo>
                  <a:pt x="532" y="956"/>
                </a:lnTo>
                <a:lnTo>
                  <a:pt x="534" y="956"/>
                </a:lnTo>
                <a:lnTo>
                  <a:pt x="538" y="956"/>
                </a:lnTo>
                <a:lnTo>
                  <a:pt x="539" y="956"/>
                </a:lnTo>
                <a:lnTo>
                  <a:pt x="541" y="956"/>
                </a:lnTo>
                <a:lnTo>
                  <a:pt x="543" y="956"/>
                </a:lnTo>
                <a:lnTo>
                  <a:pt x="545" y="956"/>
                </a:lnTo>
                <a:lnTo>
                  <a:pt x="547" y="954"/>
                </a:lnTo>
                <a:lnTo>
                  <a:pt x="551" y="954"/>
                </a:lnTo>
                <a:lnTo>
                  <a:pt x="554" y="954"/>
                </a:lnTo>
                <a:lnTo>
                  <a:pt x="558" y="954"/>
                </a:lnTo>
                <a:lnTo>
                  <a:pt x="562" y="954"/>
                </a:lnTo>
                <a:lnTo>
                  <a:pt x="564" y="954"/>
                </a:lnTo>
                <a:lnTo>
                  <a:pt x="564" y="952"/>
                </a:lnTo>
                <a:lnTo>
                  <a:pt x="566" y="952"/>
                </a:lnTo>
                <a:lnTo>
                  <a:pt x="566" y="987"/>
                </a:lnTo>
                <a:lnTo>
                  <a:pt x="567" y="987"/>
                </a:lnTo>
                <a:lnTo>
                  <a:pt x="571" y="980"/>
                </a:lnTo>
                <a:lnTo>
                  <a:pt x="573" y="974"/>
                </a:lnTo>
                <a:lnTo>
                  <a:pt x="575" y="972"/>
                </a:lnTo>
                <a:lnTo>
                  <a:pt x="580" y="965"/>
                </a:lnTo>
                <a:lnTo>
                  <a:pt x="582" y="963"/>
                </a:lnTo>
                <a:lnTo>
                  <a:pt x="586" y="961"/>
                </a:lnTo>
                <a:lnTo>
                  <a:pt x="588" y="959"/>
                </a:lnTo>
                <a:lnTo>
                  <a:pt x="592" y="957"/>
                </a:lnTo>
                <a:lnTo>
                  <a:pt x="597" y="954"/>
                </a:lnTo>
                <a:lnTo>
                  <a:pt x="601" y="954"/>
                </a:lnTo>
                <a:lnTo>
                  <a:pt x="605" y="952"/>
                </a:lnTo>
                <a:lnTo>
                  <a:pt x="612" y="952"/>
                </a:lnTo>
                <a:lnTo>
                  <a:pt x="618" y="952"/>
                </a:lnTo>
                <a:lnTo>
                  <a:pt x="621" y="952"/>
                </a:lnTo>
                <a:lnTo>
                  <a:pt x="625" y="954"/>
                </a:lnTo>
                <a:lnTo>
                  <a:pt x="629" y="954"/>
                </a:lnTo>
                <a:lnTo>
                  <a:pt x="632" y="956"/>
                </a:lnTo>
                <a:lnTo>
                  <a:pt x="634" y="957"/>
                </a:lnTo>
                <a:lnTo>
                  <a:pt x="638" y="959"/>
                </a:lnTo>
                <a:lnTo>
                  <a:pt x="640" y="961"/>
                </a:lnTo>
                <a:lnTo>
                  <a:pt x="642" y="963"/>
                </a:lnTo>
                <a:lnTo>
                  <a:pt x="644" y="965"/>
                </a:lnTo>
                <a:lnTo>
                  <a:pt x="646" y="969"/>
                </a:lnTo>
                <a:lnTo>
                  <a:pt x="647" y="972"/>
                </a:lnTo>
                <a:lnTo>
                  <a:pt x="649" y="974"/>
                </a:lnTo>
                <a:lnTo>
                  <a:pt x="649" y="978"/>
                </a:lnTo>
                <a:lnTo>
                  <a:pt x="651" y="982"/>
                </a:lnTo>
                <a:lnTo>
                  <a:pt x="651" y="985"/>
                </a:lnTo>
                <a:lnTo>
                  <a:pt x="651" y="1080"/>
                </a:lnTo>
                <a:lnTo>
                  <a:pt x="668" y="1080"/>
                </a:lnTo>
                <a:lnTo>
                  <a:pt x="668" y="1087"/>
                </a:lnTo>
                <a:lnTo>
                  <a:pt x="608" y="1087"/>
                </a:lnTo>
                <a:lnTo>
                  <a:pt x="608" y="1080"/>
                </a:lnTo>
                <a:lnTo>
                  <a:pt x="625" y="1080"/>
                </a:lnTo>
                <a:lnTo>
                  <a:pt x="625" y="989"/>
                </a:lnTo>
                <a:lnTo>
                  <a:pt x="625" y="985"/>
                </a:lnTo>
                <a:lnTo>
                  <a:pt x="625" y="983"/>
                </a:lnTo>
                <a:lnTo>
                  <a:pt x="625" y="980"/>
                </a:lnTo>
                <a:lnTo>
                  <a:pt x="623" y="976"/>
                </a:lnTo>
                <a:lnTo>
                  <a:pt x="623" y="974"/>
                </a:lnTo>
                <a:lnTo>
                  <a:pt x="623" y="972"/>
                </a:lnTo>
                <a:lnTo>
                  <a:pt x="621" y="970"/>
                </a:lnTo>
                <a:lnTo>
                  <a:pt x="619" y="969"/>
                </a:lnTo>
                <a:lnTo>
                  <a:pt x="619" y="967"/>
                </a:lnTo>
                <a:lnTo>
                  <a:pt x="618" y="965"/>
                </a:lnTo>
                <a:lnTo>
                  <a:pt x="616" y="963"/>
                </a:lnTo>
                <a:lnTo>
                  <a:pt x="614" y="963"/>
                </a:lnTo>
                <a:lnTo>
                  <a:pt x="612" y="963"/>
                </a:lnTo>
                <a:lnTo>
                  <a:pt x="610" y="963"/>
                </a:lnTo>
                <a:lnTo>
                  <a:pt x="606" y="963"/>
                </a:lnTo>
                <a:lnTo>
                  <a:pt x="605" y="963"/>
                </a:lnTo>
                <a:lnTo>
                  <a:pt x="601" y="963"/>
                </a:lnTo>
                <a:lnTo>
                  <a:pt x="597" y="963"/>
                </a:lnTo>
                <a:lnTo>
                  <a:pt x="592" y="967"/>
                </a:lnTo>
                <a:lnTo>
                  <a:pt x="588" y="969"/>
                </a:lnTo>
                <a:lnTo>
                  <a:pt x="584" y="970"/>
                </a:lnTo>
                <a:lnTo>
                  <a:pt x="582" y="974"/>
                </a:lnTo>
                <a:lnTo>
                  <a:pt x="580" y="976"/>
                </a:lnTo>
                <a:lnTo>
                  <a:pt x="577" y="982"/>
                </a:lnTo>
                <a:lnTo>
                  <a:pt x="573" y="987"/>
                </a:lnTo>
                <a:lnTo>
                  <a:pt x="571" y="991"/>
                </a:lnTo>
                <a:lnTo>
                  <a:pt x="569" y="996"/>
                </a:lnTo>
                <a:lnTo>
                  <a:pt x="567" y="1002"/>
                </a:lnTo>
                <a:lnTo>
                  <a:pt x="566" y="1008"/>
                </a:lnTo>
                <a:lnTo>
                  <a:pt x="566" y="1013"/>
                </a:lnTo>
                <a:lnTo>
                  <a:pt x="566" y="1019"/>
                </a:lnTo>
                <a:close/>
                <a:moveTo>
                  <a:pt x="476" y="970"/>
                </a:moveTo>
                <a:lnTo>
                  <a:pt x="474" y="969"/>
                </a:lnTo>
                <a:lnTo>
                  <a:pt x="473" y="967"/>
                </a:lnTo>
                <a:lnTo>
                  <a:pt x="467" y="963"/>
                </a:lnTo>
                <a:lnTo>
                  <a:pt x="461" y="959"/>
                </a:lnTo>
                <a:lnTo>
                  <a:pt x="458" y="957"/>
                </a:lnTo>
                <a:lnTo>
                  <a:pt x="452" y="956"/>
                </a:lnTo>
                <a:lnTo>
                  <a:pt x="447" y="954"/>
                </a:lnTo>
                <a:lnTo>
                  <a:pt x="441" y="952"/>
                </a:lnTo>
                <a:lnTo>
                  <a:pt x="437" y="952"/>
                </a:lnTo>
                <a:lnTo>
                  <a:pt x="435" y="952"/>
                </a:lnTo>
                <a:lnTo>
                  <a:pt x="428" y="952"/>
                </a:lnTo>
                <a:lnTo>
                  <a:pt x="422" y="954"/>
                </a:lnTo>
                <a:lnTo>
                  <a:pt x="417" y="956"/>
                </a:lnTo>
                <a:lnTo>
                  <a:pt x="411" y="957"/>
                </a:lnTo>
                <a:lnTo>
                  <a:pt x="406" y="961"/>
                </a:lnTo>
                <a:lnTo>
                  <a:pt x="400" y="965"/>
                </a:lnTo>
                <a:lnTo>
                  <a:pt x="394" y="969"/>
                </a:lnTo>
                <a:lnTo>
                  <a:pt x="391" y="974"/>
                </a:lnTo>
                <a:lnTo>
                  <a:pt x="385" y="978"/>
                </a:lnTo>
                <a:lnTo>
                  <a:pt x="381" y="983"/>
                </a:lnTo>
                <a:lnTo>
                  <a:pt x="380" y="989"/>
                </a:lnTo>
                <a:lnTo>
                  <a:pt x="376" y="995"/>
                </a:lnTo>
                <a:lnTo>
                  <a:pt x="374" y="1002"/>
                </a:lnTo>
                <a:lnTo>
                  <a:pt x="374" y="1008"/>
                </a:lnTo>
                <a:lnTo>
                  <a:pt x="372" y="1015"/>
                </a:lnTo>
                <a:lnTo>
                  <a:pt x="372" y="1022"/>
                </a:lnTo>
                <a:lnTo>
                  <a:pt x="372" y="1028"/>
                </a:lnTo>
                <a:lnTo>
                  <a:pt x="372" y="1034"/>
                </a:lnTo>
                <a:lnTo>
                  <a:pt x="374" y="1039"/>
                </a:lnTo>
                <a:lnTo>
                  <a:pt x="376" y="1045"/>
                </a:lnTo>
                <a:lnTo>
                  <a:pt x="378" y="1050"/>
                </a:lnTo>
                <a:lnTo>
                  <a:pt x="380" y="1056"/>
                </a:lnTo>
                <a:lnTo>
                  <a:pt x="381" y="1060"/>
                </a:lnTo>
                <a:lnTo>
                  <a:pt x="385" y="1065"/>
                </a:lnTo>
                <a:lnTo>
                  <a:pt x="389" y="1071"/>
                </a:lnTo>
                <a:lnTo>
                  <a:pt x="394" y="1074"/>
                </a:lnTo>
                <a:lnTo>
                  <a:pt x="396" y="1076"/>
                </a:lnTo>
                <a:lnTo>
                  <a:pt x="400" y="1078"/>
                </a:lnTo>
                <a:lnTo>
                  <a:pt x="406" y="1082"/>
                </a:lnTo>
                <a:lnTo>
                  <a:pt x="413" y="1086"/>
                </a:lnTo>
                <a:lnTo>
                  <a:pt x="420" y="1087"/>
                </a:lnTo>
                <a:lnTo>
                  <a:pt x="428" y="1087"/>
                </a:lnTo>
                <a:lnTo>
                  <a:pt x="435" y="1089"/>
                </a:lnTo>
                <a:lnTo>
                  <a:pt x="439" y="1089"/>
                </a:lnTo>
                <a:lnTo>
                  <a:pt x="443" y="1087"/>
                </a:lnTo>
                <a:lnTo>
                  <a:pt x="445" y="1087"/>
                </a:lnTo>
                <a:lnTo>
                  <a:pt x="447" y="1087"/>
                </a:lnTo>
                <a:lnTo>
                  <a:pt x="450" y="1087"/>
                </a:lnTo>
                <a:lnTo>
                  <a:pt x="454" y="1086"/>
                </a:lnTo>
                <a:lnTo>
                  <a:pt x="456" y="1086"/>
                </a:lnTo>
                <a:lnTo>
                  <a:pt x="458" y="1086"/>
                </a:lnTo>
                <a:lnTo>
                  <a:pt x="460" y="1084"/>
                </a:lnTo>
                <a:lnTo>
                  <a:pt x="463" y="1082"/>
                </a:lnTo>
                <a:lnTo>
                  <a:pt x="467" y="1080"/>
                </a:lnTo>
                <a:lnTo>
                  <a:pt x="469" y="1078"/>
                </a:lnTo>
                <a:lnTo>
                  <a:pt x="473" y="1076"/>
                </a:lnTo>
                <a:lnTo>
                  <a:pt x="474" y="1074"/>
                </a:lnTo>
                <a:lnTo>
                  <a:pt x="478" y="1073"/>
                </a:lnTo>
                <a:lnTo>
                  <a:pt x="478" y="1071"/>
                </a:lnTo>
                <a:lnTo>
                  <a:pt x="480" y="1071"/>
                </a:lnTo>
                <a:lnTo>
                  <a:pt x="482" y="1067"/>
                </a:lnTo>
                <a:lnTo>
                  <a:pt x="486" y="1065"/>
                </a:lnTo>
                <a:lnTo>
                  <a:pt x="487" y="1060"/>
                </a:lnTo>
                <a:lnTo>
                  <a:pt x="489" y="1056"/>
                </a:lnTo>
                <a:lnTo>
                  <a:pt x="491" y="1052"/>
                </a:lnTo>
                <a:lnTo>
                  <a:pt x="491" y="1050"/>
                </a:lnTo>
                <a:lnTo>
                  <a:pt x="493" y="1047"/>
                </a:lnTo>
                <a:lnTo>
                  <a:pt x="493" y="1045"/>
                </a:lnTo>
                <a:lnTo>
                  <a:pt x="495" y="1039"/>
                </a:lnTo>
                <a:lnTo>
                  <a:pt x="497" y="1034"/>
                </a:lnTo>
                <a:lnTo>
                  <a:pt x="497" y="1028"/>
                </a:lnTo>
                <a:lnTo>
                  <a:pt x="497" y="1024"/>
                </a:lnTo>
                <a:lnTo>
                  <a:pt x="499" y="1022"/>
                </a:lnTo>
                <a:lnTo>
                  <a:pt x="497" y="1015"/>
                </a:lnTo>
                <a:lnTo>
                  <a:pt x="495" y="1008"/>
                </a:lnTo>
                <a:lnTo>
                  <a:pt x="493" y="1002"/>
                </a:lnTo>
                <a:lnTo>
                  <a:pt x="491" y="995"/>
                </a:lnTo>
                <a:lnTo>
                  <a:pt x="489" y="989"/>
                </a:lnTo>
                <a:lnTo>
                  <a:pt x="486" y="982"/>
                </a:lnTo>
                <a:lnTo>
                  <a:pt x="480" y="976"/>
                </a:lnTo>
                <a:lnTo>
                  <a:pt x="476" y="970"/>
                </a:lnTo>
                <a:close/>
                <a:moveTo>
                  <a:pt x="435" y="959"/>
                </a:moveTo>
                <a:lnTo>
                  <a:pt x="439" y="959"/>
                </a:lnTo>
                <a:lnTo>
                  <a:pt x="443" y="961"/>
                </a:lnTo>
                <a:lnTo>
                  <a:pt x="447" y="961"/>
                </a:lnTo>
                <a:lnTo>
                  <a:pt x="448" y="961"/>
                </a:lnTo>
                <a:lnTo>
                  <a:pt x="450" y="963"/>
                </a:lnTo>
                <a:lnTo>
                  <a:pt x="454" y="965"/>
                </a:lnTo>
                <a:lnTo>
                  <a:pt x="456" y="969"/>
                </a:lnTo>
                <a:lnTo>
                  <a:pt x="460" y="970"/>
                </a:lnTo>
                <a:lnTo>
                  <a:pt x="460" y="972"/>
                </a:lnTo>
                <a:lnTo>
                  <a:pt x="461" y="974"/>
                </a:lnTo>
                <a:lnTo>
                  <a:pt x="463" y="978"/>
                </a:lnTo>
                <a:lnTo>
                  <a:pt x="465" y="983"/>
                </a:lnTo>
                <a:lnTo>
                  <a:pt x="467" y="989"/>
                </a:lnTo>
                <a:lnTo>
                  <a:pt x="467" y="991"/>
                </a:lnTo>
                <a:lnTo>
                  <a:pt x="467" y="995"/>
                </a:lnTo>
                <a:lnTo>
                  <a:pt x="469" y="1000"/>
                </a:lnTo>
                <a:lnTo>
                  <a:pt x="469" y="1008"/>
                </a:lnTo>
                <a:lnTo>
                  <a:pt x="469" y="1015"/>
                </a:lnTo>
                <a:lnTo>
                  <a:pt x="469" y="1022"/>
                </a:lnTo>
                <a:lnTo>
                  <a:pt x="469" y="1030"/>
                </a:lnTo>
                <a:lnTo>
                  <a:pt x="469" y="1032"/>
                </a:lnTo>
                <a:lnTo>
                  <a:pt x="469" y="1034"/>
                </a:lnTo>
                <a:lnTo>
                  <a:pt x="469" y="1037"/>
                </a:lnTo>
                <a:lnTo>
                  <a:pt x="469" y="1045"/>
                </a:lnTo>
                <a:lnTo>
                  <a:pt x="467" y="1047"/>
                </a:lnTo>
                <a:lnTo>
                  <a:pt x="467" y="1050"/>
                </a:lnTo>
                <a:lnTo>
                  <a:pt x="467" y="1052"/>
                </a:lnTo>
                <a:lnTo>
                  <a:pt x="467" y="1054"/>
                </a:lnTo>
                <a:lnTo>
                  <a:pt x="467" y="1056"/>
                </a:lnTo>
                <a:lnTo>
                  <a:pt x="465" y="1061"/>
                </a:lnTo>
                <a:lnTo>
                  <a:pt x="463" y="1065"/>
                </a:lnTo>
                <a:lnTo>
                  <a:pt x="461" y="1069"/>
                </a:lnTo>
                <a:lnTo>
                  <a:pt x="461" y="1071"/>
                </a:lnTo>
                <a:lnTo>
                  <a:pt x="460" y="1073"/>
                </a:lnTo>
                <a:lnTo>
                  <a:pt x="460" y="1074"/>
                </a:lnTo>
                <a:lnTo>
                  <a:pt x="456" y="1076"/>
                </a:lnTo>
                <a:lnTo>
                  <a:pt x="454" y="1080"/>
                </a:lnTo>
                <a:lnTo>
                  <a:pt x="450" y="1082"/>
                </a:lnTo>
                <a:lnTo>
                  <a:pt x="448" y="1082"/>
                </a:lnTo>
                <a:lnTo>
                  <a:pt x="447" y="1084"/>
                </a:lnTo>
                <a:lnTo>
                  <a:pt x="445" y="1084"/>
                </a:lnTo>
                <a:lnTo>
                  <a:pt x="443" y="1084"/>
                </a:lnTo>
                <a:lnTo>
                  <a:pt x="441" y="1084"/>
                </a:lnTo>
                <a:lnTo>
                  <a:pt x="439" y="1084"/>
                </a:lnTo>
                <a:lnTo>
                  <a:pt x="435" y="1086"/>
                </a:lnTo>
                <a:lnTo>
                  <a:pt x="430" y="1084"/>
                </a:lnTo>
                <a:lnTo>
                  <a:pt x="426" y="1084"/>
                </a:lnTo>
                <a:lnTo>
                  <a:pt x="422" y="1084"/>
                </a:lnTo>
                <a:lnTo>
                  <a:pt x="419" y="1082"/>
                </a:lnTo>
                <a:lnTo>
                  <a:pt x="417" y="1080"/>
                </a:lnTo>
                <a:lnTo>
                  <a:pt x="413" y="1076"/>
                </a:lnTo>
                <a:lnTo>
                  <a:pt x="411" y="1074"/>
                </a:lnTo>
                <a:lnTo>
                  <a:pt x="409" y="1071"/>
                </a:lnTo>
                <a:lnTo>
                  <a:pt x="407" y="1065"/>
                </a:lnTo>
                <a:lnTo>
                  <a:pt x="406" y="1061"/>
                </a:lnTo>
                <a:lnTo>
                  <a:pt x="404" y="1056"/>
                </a:lnTo>
                <a:lnTo>
                  <a:pt x="404" y="1050"/>
                </a:lnTo>
                <a:lnTo>
                  <a:pt x="402" y="1045"/>
                </a:lnTo>
                <a:lnTo>
                  <a:pt x="402" y="1037"/>
                </a:lnTo>
                <a:lnTo>
                  <a:pt x="402" y="1030"/>
                </a:lnTo>
                <a:lnTo>
                  <a:pt x="402" y="1022"/>
                </a:lnTo>
                <a:lnTo>
                  <a:pt x="402" y="1015"/>
                </a:lnTo>
                <a:lnTo>
                  <a:pt x="402" y="1008"/>
                </a:lnTo>
                <a:lnTo>
                  <a:pt x="402" y="1000"/>
                </a:lnTo>
                <a:lnTo>
                  <a:pt x="404" y="995"/>
                </a:lnTo>
                <a:lnTo>
                  <a:pt x="404" y="989"/>
                </a:lnTo>
                <a:lnTo>
                  <a:pt x="406" y="983"/>
                </a:lnTo>
                <a:lnTo>
                  <a:pt x="407" y="978"/>
                </a:lnTo>
                <a:lnTo>
                  <a:pt x="409" y="974"/>
                </a:lnTo>
                <a:lnTo>
                  <a:pt x="411" y="970"/>
                </a:lnTo>
                <a:lnTo>
                  <a:pt x="413" y="969"/>
                </a:lnTo>
                <a:lnTo>
                  <a:pt x="417" y="965"/>
                </a:lnTo>
                <a:lnTo>
                  <a:pt x="419" y="963"/>
                </a:lnTo>
                <a:lnTo>
                  <a:pt x="422" y="961"/>
                </a:lnTo>
                <a:lnTo>
                  <a:pt x="426" y="961"/>
                </a:lnTo>
                <a:lnTo>
                  <a:pt x="430" y="959"/>
                </a:lnTo>
                <a:lnTo>
                  <a:pt x="435" y="959"/>
                </a:lnTo>
                <a:close/>
                <a:moveTo>
                  <a:pt x="203" y="866"/>
                </a:moveTo>
                <a:lnTo>
                  <a:pt x="203" y="859"/>
                </a:lnTo>
                <a:lnTo>
                  <a:pt x="208" y="859"/>
                </a:lnTo>
                <a:lnTo>
                  <a:pt x="218" y="857"/>
                </a:lnTo>
                <a:lnTo>
                  <a:pt x="227" y="857"/>
                </a:lnTo>
                <a:lnTo>
                  <a:pt x="236" y="857"/>
                </a:lnTo>
                <a:lnTo>
                  <a:pt x="246" y="855"/>
                </a:lnTo>
                <a:lnTo>
                  <a:pt x="246" y="987"/>
                </a:lnTo>
                <a:lnTo>
                  <a:pt x="249" y="980"/>
                </a:lnTo>
                <a:lnTo>
                  <a:pt x="253" y="972"/>
                </a:lnTo>
                <a:lnTo>
                  <a:pt x="255" y="970"/>
                </a:lnTo>
                <a:lnTo>
                  <a:pt x="259" y="967"/>
                </a:lnTo>
                <a:lnTo>
                  <a:pt x="264" y="963"/>
                </a:lnTo>
                <a:lnTo>
                  <a:pt x="266" y="961"/>
                </a:lnTo>
                <a:lnTo>
                  <a:pt x="270" y="959"/>
                </a:lnTo>
                <a:lnTo>
                  <a:pt x="272" y="957"/>
                </a:lnTo>
                <a:lnTo>
                  <a:pt x="275" y="956"/>
                </a:lnTo>
                <a:lnTo>
                  <a:pt x="279" y="954"/>
                </a:lnTo>
                <a:lnTo>
                  <a:pt x="283" y="954"/>
                </a:lnTo>
                <a:lnTo>
                  <a:pt x="287" y="952"/>
                </a:lnTo>
                <a:lnTo>
                  <a:pt x="290" y="952"/>
                </a:lnTo>
                <a:lnTo>
                  <a:pt x="296" y="952"/>
                </a:lnTo>
                <a:lnTo>
                  <a:pt x="300" y="952"/>
                </a:lnTo>
                <a:lnTo>
                  <a:pt x="303" y="954"/>
                </a:lnTo>
                <a:lnTo>
                  <a:pt x="307" y="954"/>
                </a:lnTo>
                <a:lnTo>
                  <a:pt x="311" y="956"/>
                </a:lnTo>
                <a:lnTo>
                  <a:pt x="314" y="957"/>
                </a:lnTo>
                <a:lnTo>
                  <a:pt x="318" y="959"/>
                </a:lnTo>
                <a:lnTo>
                  <a:pt x="320" y="961"/>
                </a:lnTo>
                <a:lnTo>
                  <a:pt x="322" y="963"/>
                </a:lnTo>
                <a:lnTo>
                  <a:pt x="324" y="965"/>
                </a:lnTo>
                <a:lnTo>
                  <a:pt x="326" y="969"/>
                </a:lnTo>
                <a:lnTo>
                  <a:pt x="327" y="972"/>
                </a:lnTo>
                <a:lnTo>
                  <a:pt x="329" y="974"/>
                </a:lnTo>
                <a:lnTo>
                  <a:pt x="329" y="978"/>
                </a:lnTo>
                <a:lnTo>
                  <a:pt x="329" y="982"/>
                </a:lnTo>
                <a:lnTo>
                  <a:pt x="331" y="985"/>
                </a:lnTo>
                <a:lnTo>
                  <a:pt x="331" y="1080"/>
                </a:lnTo>
                <a:lnTo>
                  <a:pt x="348" y="1080"/>
                </a:lnTo>
                <a:lnTo>
                  <a:pt x="348" y="1087"/>
                </a:lnTo>
                <a:lnTo>
                  <a:pt x="288" y="1087"/>
                </a:lnTo>
                <a:lnTo>
                  <a:pt x="288" y="1080"/>
                </a:lnTo>
                <a:lnTo>
                  <a:pt x="305" y="1080"/>
                </a:lnTo>
                <a:lnTo>
                  <a:pt x="305" y="989"/>
                </a:lnTo>
                <a:lnTo>
                  <a:pt x="305" y="985"/>
                </a:lnTo>
                <a:lnTo>
                  <a:pt x="305" y="983"/>
                </a:lnTo>
                <a:lnTo>
                  <a:pt x="305" y="980"/>
                </a:lnTo>
                <a:lnTo>
                  <a:pt x="303" y="976"/>
                </a:lnTo>
                <a:lnTo>
                  <a:pt x="303" y="974"/>
                </a:lnTo>
                <a:lnTo>
                  <a:pt x="301" y="972"/>
                </a:lnTo>
                <a:lnTo>
                  <a:pt x="301" y="970"/>
                </a:lnTo>
                <a:lnTo>
                  <a:pt x="300" y="969"/>
                </a:lnTo>
                <a:lnTo>
                  <a:pt x="300" y="967"/>
                </a:lnTo>
                <a:lnTo>
                  <a:pt x="298" y="965"/>
                </a:lnTo>
                <a:lnTo>
                  <a:pt x="296" y="963"/>
                </a:lnTo>
                <a:lnTo>
                  <a:pt x="294" y="963"/>
                </a:lnTo>
                <a:lnTo>
                  <a:pt x="292" y="963"/>
                </a:lnTo>
                <a:lnTo>
                  <a:pt x="290" y="963"/>
                </a:lnTo>
                <a:lnTo>
                  <a:pt x="287" y="963"/>
                </a:lnTo>
                <a:lnTo>
                  <a:pt x="285" y="963"/>
                </a:lnTo>
                <a:lnTo>
                  <a:pt x="281" y="963"/>
                </a:lnTo>
                <a:lnTo>
                  <a:pt x="277" y="965"/>
                </a:lnTo>
                <a:lnTo>
                  <a:pt x="274" y="967"/>
                </a:lnTo>
                <a:lnTo>
                  <a:pt x="270" y="969"/>
                </a:lnTo>
                <a:lnTo>
                  <a:pt x="266" y="970"/>
                </a:lnTo>
                <a:lnTo>
                  <a:pt x="264" y="972"/>
                </a:lnTo>
                <a:lnTo>
                  <a:pt x="261" y="976"/>
                </a:lnTo>
                <a:lnTo>
                  <a:pt x="259" y="980"/>
                </a:lnTo>
                <a:lnTo>
                  <a:pt x="255" y="983"/>
                </a:lnTo>
                <a:lnTo>
                  <a:pt x="253" y="987"/>
                </a:lnTo>
                <a:lnTo>
                  <a:pt x="251" y="991"/>
                </a:lnTo>
                <a:lnTo>
                  <a:pt x="249" y="996"/>
                </a:lnTo>
                <a:lnTo>
                  <a:pt x="249" y="1000"/>
                </a:lnTo>
                <a:lnTo>
                  <a:pt x="247" y="1006"/>
                </a:lnTo>
                <a:lnTo>
                  <a:pt x="246" y="1011"/>
                </a:lnTo>
                <a:lnTo>
                  <a:pt x="246" y="1019"/>
                </a:lnTo>
                <a:lnTo>
                  <a:pt x="246" y="1080"/>
                </a:lnTo>
                <a:lnTo>
                  <a:pt x="264" y="1080"/>
                </a:lnTo>
                <a:lnTo>
                  <a:pt x="264" y="1087"/>
                </a:lnTo>
                <a:lnTo>
                  <a:pt x="203" y="1087"/>
                </a:lnTo>
                <a:lnTo>
                  <a:pt x="203" y="1080"/>
                </a:lnTo>
                <a:lnTo>
                  <a:pt x="220" y="1080"/>
                </a:lnTo>
                <a:lnTo>
                  <a:pt x="220" y="866"/>
                </a:lnTo>
                <a:lnTo>
                  <a:pt x="203" y="866"/>
                </a:lnTo>
                <a:close/>
                <a:moveTo>
                  <a:pt x="162" y="868"/>
                </a:moveTo>
                <a:lnTo>
                  <a:pt x="162" y="926"/>
                </a:lnTo>
                <a:lnTo>
                  <a:pt x="156" y="926"/>
                </a:lnTo>
                <a:lnTo>
                  <a:pt x="154" y="918"/>
                </a:lnTo>
                <a:lnTo>
                  <a:pt x="153" y="911"/>
                </a:lnTo>
                <a:lnTo>
                  <a:pt x="149" y="905"/>
                </a:lnTo>
                <a:lnTo>
                  <a:pt x="147" y="900"/>
                </a:lnTo>
                <a:lnTo>
                  <a:pt x="143" y="894"/>
                </a:lnTo>
                <a:lnTo>
                  <a:pt x="141" y="890"/>
                </a:lnTo>
                <a:lnTo>
                  <a:pt x="138" y="885"/>
                </a:lnTo>
                <a:lnTo>
                  <a:pt x="134" y="881"/>
                </a:lnTo>
                <a:lnTo>
                  <a:pt x="130" y="877"/>
                </a:lnTo>
                <a:lnTo>
                  <a:pt x="127" y="876"/>
                </a:lnTo>
                <a:lnTo>
                  <a:pt x="123" y="874"/>
                </a:lnTo>
                <a:lnTo>
                  <a:pt x="117" y="870"/>
                </a:lnTo>
                <a:lnTo>
                  <a:pt x="115" y="870"/>
                </a:lnTo>
                <a:lnTo>
                  <a:pt x="114" y="870"/>
                </a:lnTo>
                <a:lnTo>
                  <a:pt x="108" y="868"/>
                </a:lnTo>
                <a:lnTo>
                  <a:pt x="102" y="868"/>
                </a:lnTo>
                <a:lnTo>
                  <a:pt x="97" y="868"/>
                </a:lnTo>
                <a:lnTo>
                  <a:pt x="93" y="868"/>
                </a:lnTo>
                <a:lnTo>
                  <a:pt x="91" y="868"/>
                </a:lnTo>
                <a:lnTo>
                  <a:pt x="84" y="870"/>
                </a:lnTo>
                <a:lnTo>
                  <a:pt x="78" y="872"/>
                </a:lnTo>
                <a:lnTo>
                  <a:pt x="73" y="876"/>
                </a:lnTo>
                <a:lnTo>
                  <a:pt x="67" y="879"/>
                </a:lnTo>
                <a:lnTo>
                  <a:pt x="65" y="881"/>
                </a:lnTo>
                <a:lnTo>
                  <a:pt x="61" y="883"/>
                </a:lnTo>
                <a:lnTo>
                  <a:pt x="60" y="885"/>
                </a:lnTo>
                <a:lnTo>
                  <a:pt x="58" y="889"/>
                </a:lnTo>
                <a:lnTo>
                  <a:pt x="54" y="894"/>
                </a:lnTo>
                <a:lnTo>
                  <a:pt x="52" y="898"/>
                </a:lnTo>
                <a:lnTo>
                  <a:pt x="50" y="902"/>
                </a:lnTo>
                <a:lnTo>
                  <a:pt x="48" y="911"/>
                </a:lnTo>
                <a:lnTo>
                  <a:pt x="47" y="920"/>
                </a:lnTo>
                <a:lnTo>
                  <a:pt x="45" y="924"/>
                </a:lnTo>
                <a:lnTo>
                  <a:pt x="45" y="929"/>
                </a:lnTo>
                <a:lnTo>
                  <a:pt x="43" y="941"/>
                </a:lnTo>
                <a:lnTo>
                  <a:pt x="43" y="948"/>
                </a:lnTo>
                <a:lnTo>
                  <a:pt x="43" y="956"/>
                </a:lnTo>
                <a:lnTo>
                  <a:pt x="41" y="961"/>
                </a:lnTo>
                <a:lnTo>
                  <a:pt x="41" y="969"/>
                </a:lnTo>
                <a:lnTo>
                  <a:pt x="41" y="985"/>
                </a:lnTo>
                <a:lnTo>
                  <a:pt x="41" y="991"/>
                </a:lnTo>
                <a:lnTo>
                  <a:pt x="41" y="996"/>
                </a:lnTo>
                <a:lnTo>
                  <a:pt x="41" y="1008"/>
                </a:lnTo>
                <a:lnTo>
                  <a:pt x="43" y="1019"/>
                </a:lnTo>
                <a:lnTo>
                  <a:pt x="43" y="1024"/>
                </a:lnTo>
                <a:lnTo>
                  <a:pt x="43" y="1030"/>
                </a:lnTo>
                <a:lnTo>
                  <a:pt x="45" y="1034"/>
                </a:lnTo>
                <a:lnTo>
                  <a:pt x="45" y="1037"/>
                </a:lnTo>
                <a:lnTo>
                  <a:pt x="48" y="1047"/>
                </a:lnTo>
                <a:lnTo>
                  <a:pt x="50" y="1054"/>
                </a:lnTo>
                <a:lnTo>
                  <a:pt x="54" y="1061"/>
                </a:lnTo>
                <a:lnTo>
                  <a:pt x="56" y="1063"/>
                </a:lnTo>
                <a:lnTo>
                  <a:pt x="58" y="1067"/>
                </a:lnTo>
                <a:lnTo>
                  <a:pt x="61" y="1071"/>
                </a:lnTo>
                <a:lnTo>
                  <a:pt x="67" y="1076"/>
                </a:lnTo>
                <a:lnTo>
                  <a:pt x="73" y="1078"/>
                </a:lnTo>
                <a:lnTo>
                  <a:pt x="75" y="1080"/>
                </a:lnTo>
                <a:lnTo>
                  <a:pt x="78" y="1080"/>
                </a:lnTo>
                <a:lnTo>
                  <a:pt x="82" y="1082"/>
                </a:lnTo>
                <a:lnTo>
                  <a:pt x="86" y="1082"/>
                </a:lnTo>
                <a:lnTo>
                  <a:pt x="89" y="1084"/>
                </a:lnTo>
                <a:lnTo>
                  <a:pt x="93" y="1084"/>
                </a:lnTo>
                <a:lnTo>
                  <a:pt x="101" y="1084"/>
                </a:lnTo>
                <a:lnTo>
                  <a:pt x="102" y="1084"/>
                </a:lnTo>
                <a:lnTo>
                  <a:pt x="104" y="1084"/>
                </a:lnTo>
                <a:lnTo>
                  <a:pt x="108" y="1082"/>
                </a:lnTo>
                <a:lnTo>
                  <a:pt x="110" y="1082"/>
                </a:lnTo>
                <a:lnTo>
                  <a:pt x="112" y="1082"/>
                </a:lnTo>
                <a:lnTo>
                  <a:pt x="114" y="1082"/>
                </a:lnTo>
                <a:lnTo>
                  <a:pt x="119" y="1080"/>
                </a:lnTo>
                <a:lnTo>
                  <a:pt x="123" y="1078"/>
                </a:lnTo>
                <a:lnTo>
                  <a:pt x="127" y="1074"/>
                </a:lnTo>
                <a:lnTo>
                  <a:pt x="132" y="1073"/>
                </a:lnTo>
                <a:lnTo>
                  <a:pt x="134" y="1071"/>
                </a:lnTo>
                <a:lnTo>
                  <a:pt x="136" y="1069"/>
                </a:lnTo>
                <a:lnTo>
                  <a:pt x="138" y="1065"/>
                </a:lnTo>
                <a:lnTo>
                  <a:pt x="140" y="1063"/>
                </a:lnTo>
                <a:lnTo>
                  <a:pt x="141" y="1061"/>
                </a:lnTo>
                <a:lnTo>
                  <a:pt x="143" y="1058"/>
                </a:lnTo>
                <a:lnTo>
                  <a:pt x="145" y="1056"/>
                </a:lnTo>
                <a:lnTo>
                  <a:pt x="149" y="1052"/>
                </a:lnTo>
                <a:lnTo>
                  <a:pt x="153" y="1045"/>
                </a:lnTo>
                <a:lnTo>
                  <a:pt x="154" y="1039"/>
                </a:lnTo>
                <a:lnTo>
                  <a:pt x="156" y="1034"/>
                </a:lnTo>
                <a:lnTo>
                  <a:pt x="158" y="1030"/>
                </a:lnTo>
                <a:lnTo>
                  <a:pt x="158" y="1028"/>
                </a:lnTo>
                <a:lnTo>
                  <a:pt x="160" y="1026"/>
                </a:lnTo>
                <a:lnTo>
                  <a:pt x="168" y="1026"/>
                </a:lnTo>
                <a:lnTo>
                  <a:pt x="168" y="1087"/>
                </a:lnTo>
                <a:lnTo>
                  <a:pt x="158" y="1087"/>
                </a:lnTo>
                <a:lnTo>
                  <a:pt x="151" y="1074"/>
                </a:lnTo>
                <a:lnTo>
                  <a:pt x="147" y="1076"/>
                </a:lnTo>
                <a:lnTo>
                  <a:pt x="145" y="1078"/>
                </a:lnTo>
                <a:lnTo>
                  <a:pt x="141" y="1080"/>
                </a:lnTo>
                <a:lnTo>
                  <a:pt x="140" y="1082"/>
                </a:lnTo>
                <a:lnTo>
                  <a:pt x="132" y="1084"/>
                </a:lnTo>
                <a:lnTo>
                  <a:pt x="130" y="1084"/>
                </a:lnTo>
                <a:lnTo>
                  <a:pt x="130" y="1086"/>
                </a:lnTo>
                <a:lnTo>
                  <a:pt x="127" y="1086"/>
                </a:lnTo>
                <a:lnTo>
                  <a:pt x="123" y="1087"/>
                </a:lnTo>
                <a:lnTo>
                  <a:pt x="121" y="1087"/>
                </a:lnTo>
                <a:lnTo>
                  <a:pt x="119" y="1087"/>
                </a:lnTo>
                <a:lnTo>
                  <a:pt x="117" y="1087"/>
                </a:lnTo>
                <a:lnTo>
                  <a:pt x="114" y="1089"/>
                </a:lnTo>
                <a:lnTo>
                  <a:pt x="106" y="1089"/>
                </a:lnTo>
                <a:lnTo>
                  <a:pt x="102" y="1089"/>
                </a:lnTo>
                <a:lnTo>
                  <a:pt x="101" y="1089"/>
                </a:lnTo>
                <a:lnTo>
                  <a:pt x="99" y="1089"/>
                </a:lnTo>
                <a:lnTo>
                  <a:pt x="93" y="1089"/>
                </a:lnTo>
                <a:lnTo>
                  <a:pt x="86" y="1089"/>
                </a:lnTo>
                <a:lnTo>
                  <a:pt x="80" y="1087"/>
                </a:lnTo>
                <a:lnTo>
                  <a:pt x="76" y="1087"/>
                </a:lnTo>
                <a:lnTo>
                  <a:pt x="71" y="1086"/>
                </a:lnTo>
                <a:lnTo>
                  <a:pt x="65" y="1084"/>
                </a:lnTo>
                <a:lnTo>
                  <a:pt x="60" y="1082"/>
                </a:lnTo>
                <a:lnTo>
                  <a:pt x="56" y="1080"/>
                </a:lnTo>
                <a:lnTo>
                  <a:pt x="50" y="1078"/>
                </a:lnTo>
                <a:lnTo>
                  <a:pt x="47" y="1074"/>
                </a:lnTo>
                <a:lnTo>
                  <a:pt x="43" y="1071"/>
                </a:lnTo>
                <a:lnTo>
                  <a:pt x="39" y="1069"/>
                </a:lnTo>
                <a:lnTo>
                  <a:pt x="35" y="1065"/>
                </a:lnTo>
                <a:lnTo>
                  <a:pt x="32" y="1061"/>
                </a:lnTo>
                <a:lnTo>
                  <a:pt x="28" y="1056"/>
                </a:lnTo>
                <a:lnTo>
                  <a:pt x="24" y="1052"/>
                </a:lnTo>
                <a:lnTo>
                  <a:pt x="21" y="1045"/>
                </a:lnTo>
                <a:lnTo>
                  <a:pt x="17" y="1039"/>
                </a:lnTo>
                <a:lnTo>
                  <a:pt x="15" y="1035"/>
                </a:lnTo>
                <a:lnTo>
                  <a:pt x="11" y="1026"/>
                </a:lnTo>
                <a:lnTo>
                  <a:pt x="9" y="1017"/>
                </a:lnTo>
                <a:lnTo>
                  <a:pt x="8" y="1008"/>
                </a:lnTo>
                <a:lnTo>
                  <a:pt x="6" y="996"/>
                </a:lnTo>
                <a:lnTo>
                  <a:pt x="6" y="993"/>
                </a:lnTo>
                <a:lnTo>
                  <a:pt x="4" y="987"/>
                </a:lnTo>
                <a:lnTo>
                  <a:pt x="6" y="976"/>
                </a:lnTo>
                <a:lnTo>
                  <a:pt x="6" y="969"/>
                </a:lnTo>
                <a:lnTo>
                  <a:pt x="6" y="963"/>
                </a:lnTo>
                <a:lnTo>
                  <a:pt x="8" y="952"/>
                </a:lnTo>
                <a:lnTo>
                  <a:pt x="9" y="939"/>
                </a:lnTo>
                <a:lnTo>
                  <a:pt x="13" y="929"/>
                </a:lnTo>
                <a:lnTo>
                  <a:pt x="19" y="918"/>
                </a:lnTo>
                <a:lnTo>
                  <a:pt x="24" y="909"/>
                </a:lnTo>
                <a:lnTo>
                  <a:pt x="30" y="898"/>
                </a:lnTo>
                <a:lnTo>
                  <a:pt x="39" y="890"/>
                </a:lnTo>
                <a:lnTo>
                  <a:pt x="45" y="883"/>
                </a:lnTo>
                <a:lnTo>
                  <a:pt x="52" y="877"/>
                </a:lnTo>
                <a:lnTo>
                  <a:pt x="60" y="872"/>
                </a:lnTo>
                <a:lnTo>
                  <a:pt x="67" y="868"/>
                </a:lnTo>
                <a:lnTo>
                  <a:pt x="75" y="864"/>
                </a:lnTo>
                <a:lnTo>
                  <a:pt x="82" y="863"/>
                </a:lnTo>
                <a:lnTo>
                  <a:pt x="91" y="861"/>
                </a:lnTo>
                <a:lnTo>
                  <a:pt x="101" y="859"/>
                </a:lnTo>
                <a:lnTo>
                  <a:pt x="106" y="861"/>
                </a:lnTo>
                <a:lnTo>
                  <a:pt x="112" y="861"/>
                </a:lnTo>
                <a:lnTo>
                  <a:pt x="117" y="863"/>
                </a:lnTo>
                <a:lnTo>
                  <a:pt x="123" y="864"/>
                </a:lnTo>
                <a:lnTo>
                  <a:pt x="128" y="866"/>
                </a:lnTo>
                <a:lnTo>
                  <a:pt x="136" y="870"/>
                </a:lnTo>
                <a:lnTo>
                  <a:pt x="141" y="874"/>
                </a:lnTo>
                <a:lnTo>
                  <a:pt x="147" y="877"/>
                </a:lnTo>
                <a:lnTo>
                  <a:pt x="158" y="868"/>
                </a:lnTo>
                <a:lnTo>
                  <a:pt x="162" y="86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82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10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11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12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2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3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4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5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6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7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8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ags/tag9.xml><?xml version="1.0" encoding="utf-8"?>
<p:tagLst xmlns:p="http://schemas.openxmlformats.org/presentationml/2006/main">
  <p:tag name="KSO_WM_DIAGRAM_VIRTUALLY_FRAME" val="{&quot;height&quot;:115.10448818897639,&quot;left&quot;:337.4776377952756,&quot;top&quot;:368.5671653543307,&quot;width&quot;:285.11937007874013}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5313</Words>
  <Application>WPS 演示</Application>
  <PresentationFormat>On-screen Show (16:9)</PresentationFormat>
  <Paragraphs>601</Paragraphs>
  <Slides>16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31" baseType="lpstr">
      <vt:lpstr>Arial</vt:lpstr>
      <vt:lpstr>宋体</vt:lpstr>
      <vt:lpstr>Wingdings</vt:lpstr>
      <vt:lpstr>Calibri</vt:lpstr>
      <vt:lpstr>MiSans</vt:lpstr>
      <vt:lpstr>MiSans</vt:lpstr>
      <vt:lpstr>Alimama ShuHeiTi</vt:lpstr>
      <vt:lpstr>Alimama ShuHeiTi</vt:lpstr>
      <vt:lpstr>微软雅黑</vt:lpstr>
      <vt:lpstr>Arial Unicode MS</vt:lpstr>
      <vt:lpstr>等线</vt:lpstr>
      <vt:lpstr>Arial Black</vt:lpstr>
      <vt:lpstr>黑体</vt:lpstr>
      <vt:lpstr>Office 主题​​</vt:lpstr>
      <vt:lpstr>Photoshop.Image.13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人工智能的"燃料"</dc:title>
  <dc:creator>Kimi</dc:creator>
  <dc:subject>人工智能的"燃料"</dc:subject>
  <cp:lastModifiedBy>陈</cp:lastModifiedBy>
  <cp:revision>9</cp:revision>
  <dcterms:created xsi:type="dcterms:W3CDTF">2026-02-19T05:24:00Z</dcterms:created>
  <dcterms:modified xsi:type="dcterms:W3CDTF">2026-02-26T09:38:25Z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{"Label":"人工智能的\"燃料\"","ContentProducer":"001191110108MACG2KBH8F10000","ProduceID":"19c744a6-bf72-8ba5-8000-0000f38fcba2","ReservedCode1":"","ContentPropagator":"001191110108MACG2KBH8F20000","PropagateID":"19c744a6-bf72-8ba5-8000-0000f38fcba2","ReservedCode2":""}</vt:lpwstr>
  </property>
  <property fmtid="{D5CDD505-2E9C-101B-9397-08002B2CF9AE}" pid="3" name="KSOProductBuildVer">
    <vt:lpwstr>2052-12.1.0.24657</vt:lpwstr>
  </property>
  <property fmtid="{D5CDD505-2E9C-101B-9397-08002B2CF9AE}" pid="4" name="ICV">
    <vt:lpwstr>79F6D906B511436392B15BFF5D695319_12</vt:lpwstr>
  </property>
</Properties>
</file>