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wmf" ContentType="image/x-w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0.svg" ContentType="image/svg+xml"/>
  <Override PartName="/ppt/media/image22.svg" ContentType="image/svg+xml"/>
  <Override PartName="/ppt/media/image24.svg" ContentType="image/svg+xml"/>
  <Override PartName="/ppt/media/image26.svg" ContentType="image/svg+xml"/>
  <Override PartName="/ppt/media/image28.svg" ContentType="image/svg+xml"/>
  <Override PartName="/ppt/media/image30.svg" ContentType="image/svg+xml"/>
  <Override PartName="/ppt/media/image32.svg" ContentType="image/svg+xml"/>
  <Override PartName="/ppt/media/image35.svg" ContentType="image/svg+xml"/>
  <Override PartName="/ppt/media/image37.svg" ContentType="image/svg+xml"/>
  <Override PartName="/ppt/media/image39.svg" ContentType="image/svg+xml"/>
  <Override PartName="/ppt/media/image41.svg" ContentType="image/svg+xml"/>
  <Override PartName="/ppt/media/image43.svg" ContentType="image/svg+xml"/>
  <Override PartName="/ppt/media/image45.svg" ContentType="image/svg+xml"/>
  <Override PartName="/ppt/media/image47.svg" ContentType="image/svg+xml"/>
  <Override PartName="/ppt/media/image50.svg" ContentType="image/svg+xml"/>
  <Override PartName="/ppt/media/image53.svg" ContentType="image/svg+xml"/>
  <Override PartName="/ppt/media/image55.svg" ContentType="image/svg+xml"/>
  <Override PartName="/ppt/media/image57.svg" ContentType="image/svg+xml"/>
  <Override PartName="/ppt/media/image59.svg" ContentType="image/svg+xml"/>
  <Override PartName="/ppt/media/image6.svg" ContentType="image/svg+xml"/>
  <Override PartName="/ppt/media/image61.svg" ContentType="image/svg+xml"/>
  <Override PartName="/ppt/media/image63.svg" ContentType="image/svg+xml"/>
  <Override PartName="/ppt/media/image65.svg" ContentType="image/svg+xml"/>
  <Override PartName="/ppt/media/image67.svg" ContentType="image/svg+xml"/>
  <Override PartName="/ppt/media/image69.svg" ContentType="image/svg+xml"/>
  <Override PartName="/ppt/media/image71.svg" ContentType="image/svg+xml"/>
  <Override PartName="/ppt/media/image73.svg" ContentType="image/svg+xml"/>
  <Override PartName="/ppt/media/image75.svg" ContentType="image/svg+xml"/>
  <Override PartName="/ppt/media/image77.svg" ContentType="image/svg+xml"/>
  <Override PartName="/ppt/media/image79.svg" ContentType="image/svg+xml"/>
  <Override PartName="/ppt/media/image8.svg" ContentType="image/svg+xml"/>
  <Override PartName="/ppt/media/image81.svg" ContentType="image/svg+xml"/>
  <Override PartName="/ppt/media/image83.svg" ContentType="image/svg+xml"/>
  <Override PartName="/ppt/media/image85.svg" ContentType="image/svg+xml"/>
  <Override PartName="/ppt/media/image87.svg" ContentType="image/svg+xml"/>
  <Override PartName="/ppt/media/image89.svg" ContentType="image/svg+xml"/>
  <Override PartName="/ppt/media/image91.svg" ContentType="image/svg+xml"/>
  <Override PartName="/ppt/media/image93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9" r:id="rId3"/>
    <p:sldId id="1525" r:id="rId5"/>
    <p:sldId id="1527" r:id="rId6"/>
    <p:sldId id="1535" r:id="rId7"/>
    <p:sldId id="1536" r:id="rId8"/>
    <p:sldId id="1537" r:id="rId9"/>
    <p:sldId id="1538" r:id="rId10"/>
    <p:sldId id="1539" r:id="rId11"/>
    <p:sldId id="1540" r:id="rId12"/>
    <p:sldId id="1541" r:id="rId13"/>
    <p:sldId id="1542" r:id="rId14"/>
    <p:sldId id="1543" r:id="rId15"/>
    <p:sldId id="1544" r:id="rId16"/>
    <p:sldId id="1545" r:id="rId17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14C6"/>
    <a:srgbClr val="7951ED"/>
    <a:srgbClr val="DFD5FB"/>
    <a:srgbClr val="AA90F4"/>
    <a:srgbClr val="1551E3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64471" autoAdjust="0"/>
  </p:normalViewPr>
  <p:slideViewPr>
    <p:cSldViewPr snapToGrid="0">
      <p:cViewPr varScale="1">
        <p:scale>
          <a:sx n="49" d="100"/>
          <a:sy n="49" d="100"/>
        </p:scale>
        <p:origin x="39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ags" Target="tags/tag240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A0FD5-64ED-492B-9EF9-D7B93A91790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BD207-E5C0-4096-A57D-95A3AE33E5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vmlDrawing" Target="../drawings/vmlDrawing1.vml"/><Relationship Id="rId13" Type="http://schemas.openxmlformats.org/officeDocument/2006/relationships/image" Target="../media/image1.wmf"/><Relationship Id="rId12" Type="http://schemas.openxmlformats.org/officeDocument/2006/relationships/oleObject" Target="../embeddings/oleObject1.bin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2043485"/>
            <a:ext cx="10515600" cy="413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A2665-D232-49D5-B666-2B27249CA0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25B68-BE83-4037-AA40-88159BF57853}" type="slidenum">
              <a:rPr lang="zh-CN" altLang="en-US" smtClean="0"/>
            </a:fld>
            <a:endParaRPr lang="zh-CN" altLang="en-US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0" y="0"/>
            <a:ext cx="12208565" cy="997200"/>
            <a:chOff x="0" y="0"/>
            <a:chExt cx="12208565" cy="9972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997200"/>
            </a:xfrm>
            <a:prstGeom prst="rect">
              <a:avLst/>
            </a:prstGeom>
            <a:solidFill>
              <a:srgbClr val="7A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9" name="对象 8"/>
            <p:cNvGraphicFramePr>
              <a:graphicFrameLocks noChangeAspect="1"/>
            </p:cNvGraphicFramePr>
            <p:nvPr/>
          </p:nvGraphicFramePr>
          <p:xfrm>
            <a:off x="0" y="0"/>
            <a:ext cx="10661650" cy="996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" name="Image" r:id="rId12" imgW="33318450" imgH="3114675" progId="Photoshop.Image.13">
                    <p:embed/>
                  </p:oleObj>
                </mc:Choice>
                <mc:Fallback>
                  <p:oleObj name="Image" r:id="rId12" imgW="33318450" imgH="3114675" progId="Photoshop.Image.13">
                    <p:embed/>
                    <p:pic>
                      <p:nvPicPr>
                        <p:cNvPr id="0" name="对象 4"/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0" y="0"/>
                          <a:ext cx="10661650" cy="9969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矩形 9"/>
            <p:cNvSpPr/>
            <p:nvPr/>
          </p:nvSpPr>
          <p:spPr>
            <a:xfrm>
              <a:off x="1623115" y="0"/>
              <a:ext cx="10585450" cy="997200"/>
            </a:xfrm>
            <a:prstGeom prst="rect">
              <a:avLst/>
            </a:prstGeom>
            <a:solidFill>
              <a:srgbClr val="7A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标题占位符 1"/>
          <p:cNvSpPr>
            <a:spLocks noGrp="1"/>
          </p:cNvSpPr>
          <p:nvPr userDrawn="1">
            <p:ph type="title"/>
          </p:nvPr>
        </p:nvSpPr>
        <p:spPr>
          <a:xfrm>
            <a:off x="1769165" y="57336"/>
            <a:ext cx="10422835" cy="9203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1" name="文本框 10"/>
          <p:cNvSpPr txBox="1"/>
          <p:nvPr userDrawn="1"/>
        </p:nvSpPr>
        <p:spPr>
          <a:xfrm>
            <a:off x="838200" y="1309516"/>
            <a:ext cx="1051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2800" dirty="0">
              <a:solidFill>
                <a:srgbClr val="8814C6"/>
              </a:solidFill>
              <a:latin typeface="+mj-ea"/>
              <a:ea typeface="+mj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3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SzPct val="80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j-ea"/>
          <a:ea typeface="+mj-ea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SzPct val="8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j-ea"/>
          <a:ea typeface="+mj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SzPct val="8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j-ea"/>
          <a:ea typeface="+mj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SzPct val="80000"/>
        <a:buFont typeface="Wingdings" panose="05000000000000000000" pitchFamily="2" charset="2"/>
        <a:buChar char="n"/>
        <a:defRPr sz="1800" kern="1200">
          <a:solidFill>
            <a:schemeClr val="tx1"/>
          </a:solidFill>
          <a:latin typeface="+mj-ea"/>
          <a:ea typeface="+mj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SzPct val="80000"/>
        <a:buFont typeface="Wingdings" panose="05000000000000000000" pitchFamily="2" charset="2"/>
        <a:buChar char="n"/>
        <a:defRPr sz="1800" kern="1200">
          <a:solidFill>
            <a:schemeClr val="tx1"/>
          </a:solidFill>
          <a:latin typeface="+mj-ea"/>
          <a:ea typeface="+mj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63.svg"/><Relationship Id="rId8" Type="http://schemas.openxmlformats.org/officeDocument/2006/relationships/image" Target="../media/image62.png"/><Relationship Id="rId7" Type="http://schemas.openxmlformats.org/officeDocument/2006/relationships/tags" Target="../tags/tag149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3" Type="http://schemas.openxmlformats.org/officeDocument/2006/relationships/slideLayout" Target="../slideLayouts/slideLayout2.xml"/><Relationship Id="rId32" Type="http://schemas.openxmlformats.org/officeDocument/2006/relationships/tags" Target="../tags/tag166.xml"/><Relationship Id="rId31" Type="http://schemas.openxmlformats.org/officeDocument/2006/relationships/tags" Target="../tags/tag165.xml"/><Relationship Id="rId30" Type="http://schemas.openxmlformats.org/officeDocument/2006/relationships/image" Target="../media/image69.svg"/><Relationship Id="rId3" Type="http://schemas.openxmlformats.org/officeDocument/2006/relationships/tags" Target="../tags/tag145.xml"/><Relationship Id="rId29" Type="http://schemas.openxmlformats.org/officeDocument/2006/relationships/image" Target="../media/image68.png"/><Relationship Id="rId28" Type="http://schemas.openxmlformats.org/officeDocument/2006/relationships/tags" Target="../tags/tag164.xml"/><Relationship Id="rId27" Type="http://schemas.openxmlformats.org/officeDocument/2006/relationships/tags" Target="../tags/tag163.xml"/><Relationship Id="rId26" Type="http://schemas.openxmlformats.org/officeDocument/2006/relationships/tags" Target="../tags/tag162.xml"/><Relationship Id="rId25" Type="http://schemas.openxmlformats.org/officeDocument/2006/relationships/tags" Target="../tags/tag161.xml"/><Relationship Id="rId24" Type="http://schemas.openxmlformats.org/officeDocument/2006/relationships/tags" Target="../tags/tag160.xml"/><Relationship Id="rId23" Type="http://schemas.openxmlformats.org/officeDocument/2006/relationships/image" Target="../media/image67.svg"/><Relationship Id="rId22" Type="http://schemas.openxmlformats.org/officeDocument/2006/relationships/image" Target="../media/image66.png"/><Relationship Id="rId21" Type="http://schemas.openxmlformats.org/officeDocument/2006/relationships/tags" Target="../tags/tag159.xml"/><Relationship Id="rId20" Type="http://schemas.openxmlformats.org/officeDocument/2006/relationships/tags" Target="../tags/tag158.xml"/><Relationship Id="rId2" Type="http://schemas.openxmlformats.org/officeDocument/2006/relationships/tags" Target="../tags/tag144.xml"/><Relationship Id="rId19" Type="http://schemas.openxmlformats.org/officeDocument/2006/relationships/tags" Target="../tags/tag157.xml"/><Relationship Id="rId18" Type="http://schemas.openxmlformats.org/officeDocument/2006/relationships/tags" Target="../tags/tag156.xml"/><Relationship Id="rId17" Type="http://schemas.openxmlformats.org/officeDocument/2006/relationships/tags" Target="../tags/tag155.xml"/><Relationship Id="rId16" Type="http://schemas.openxmlformats.org/officeDocument/2006/relationships/image" Target="../media/image65.svg"/><Relationship Id="rId15" Type="http://schemas.openxmlformats.org/officeDocument/2006/relationships/image" Target="../media/image64.png"/><Relationship Id="rId14" Type="http://schemas.openxmlformats.org/officeDocument/2006/relationships/tags" Target="../tags/tag154.xml"/><Relationship Id="rId13" Type="http://schemas.openxmlformats.org/officeDocument/2006/relationships/tags" Target="../tags/tag153.xml"/><Relationship Id="rId12" Type="http://schemas.openxmlformats.org/officeDocument/2006/relationships/tags" Target="../tags/tag152.xml"/><Relationship Id="rId11" Type="http://schemas.openxmlformats.org/officeDocument/2006/relationships/tags" Target="../tags/tag151.xml"/><Relationship Id="rId10" Type="http://schemas.openxmlformats.org/officeDocument/2006/relationships/tags" Target="../tags/tag150.xml"/><Relationship Id="rId1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6.png"/><Relationship Id="rId8" Type="http://schemas.openxmlformats.org/officeDocument/2006/relationships/tags" Target="../tags/tag173.xml"/><Relationship Id="rId7" Type="http://schemas.openxmlformats.org/officeDocument/2006/relationships/tags" Target="../tags/tag172.xml"/><Relationship Id="rId6" Type="http://schemas.openxmlformats.org/officeDocument/2006/relationships/tags" Target="../tags/tag171.xml"/><Relationship Id="rId5" Type="http://schemas.openxmlformats.org/officeDocument/2006/relationships/tags" Target="../tags/tag170.xml"/><Relationship Id="rId47" Type="http://schemas.openxmlformats.org/officeDocument/2006/relationships/slideLayout" Target="../slideLayouts/slideLayout2.xml"/><Relationship Id="rId46" Type="http://schemas.openxmlformats.org/officeDocument/2006/relationships/tags" Target="../tags/tag199.xml"/><Relationship Id="rId45" Type="http://schemas.openxmlformats.org/officeDocument/2006/relationships/tags" Target="../tags/tag198.xml"/><Relationship Id="rId44" Type="http://schemas.openxmlformats.org/officeDocument/2006/relationships/tags" Target="../tags/tag197.xml"/><Relationship Id="rId43" Type="http://schemas.openxmlformats.org/officeDocument/2006/relationships/image" Target="../media/image79.svg"/><Relationship Id="rId42" Type="http://schemas.openxmlformats.org/officeDocument/2006/relationships/image" Target="../media/image78.png"/><Relationship Id="rId41" Type="http://schemas.openxmlformats.org/officeDocument/2006/relationships/tags" Target="../tags/tag196.xml"/><Relationship Id="rId40" Type="http://schemas.openxmlformats.org/officeDocument/2006/relationships/tags" Target="../tags/tag195.xml"/><Relationship Id="rId4" Type="http://schemas.openxmlformats.org/officeDocument/2006/relationships/tags" Target="../tags/tag169.xml"/><Relationship Id="rId39" Type="http://schemas.openxmlformats.org/officeDocument/2006/relationships/tags" Target="../tags/tag194.xml"/><Relationship Id="rId38" Type="http://schemas.openxmlformats.org/officeDocument/2006/relationships/image" Target="../media/image77.svg"/><Relationship Id="rId37" Type="http://schemas.openxmlformats.org/officeDocument/2006/relationships/image" Target="../media/image76.png"/><Relationship Id="rId36" Type="http://schemas.openxmlformats.org/officeDocument/2006/relationships/tags" Target="../tags/tag193.xml"/><Relationship Id="rId35" Type="http://schemas.openxmlformats.org/officeDocument/2006/relationships/tags" Target="../tags/tag192.xml"/><Relationship Id="rId34" Type="http://schemas.openxmlformats.org/officeDocument/2006/relationships/tags" Target="../tags/tag191.xml"/><Relationship Id="rId33" Type="http://schemas.openxmlformats.org/officeDocument/2006/relationships/tags" Target="../tags/tag190.xml"/><Relationship Id="rId32" Type="http://schemas.openxmlformats.org/officeDocument/2006/relationships/tags" Target="../tags/tag189.xml"/><Relationship Id="rId31" Type="http://schemas.openxmlformats.org/officeDocument/2006/relationships/tags" Target="../tags/tag188.xml"/><Relationship Id="rId30" Type="http://schemas.openxmlformats.org/officeDocument/2006/relationships/tags" Target="../tags/tag187.xml"/><Relationship Id="rId3" Type="http://schemas.openxmlformats.org/officeDocument/2006/relationships/tags" Target="../tags/tag168.xml"/><Relationship Id="rId29" Type="http://schemas.openxmlformats.org/officeDocument/2006/relationships/image" Target="../media/image75.svg"/><Relationship Id="rId28" Type="http://schemas.openxmlformats.org/officeDocument/2006/relationships/image" Target="../media/image74.png"/><Relationship Id="rId27" Type="http://schemas.openxmlformats.org/officeDocument/2006/relationships/tags" Target="../tags/tag186.xml"/><Relationship Id="rId26" Type="http://schemas.openxmlformats.org/officeDocument/2006/relationships/tags" Target="../tags/tag185.xml"/><Relationship Id="rId25" Type="http://schemas.openxmlformats.org/officeDocument/2006/relationships/tags" Target="../tags/tag184.xml"/><Relationship Id="rId24" Type="http://schemas.openxmlformats.org/officeDocument/2006/relationships/image" Target="../media/image73.svg"/><Relationship Id="rId23" Type="http://schemas.openxmlformats.org/officeDocument/2006/relationships/image" Target="../media/image72.png"/><Relationship Id="rId22" Type="http://schemas.openxmlformats.org/officeDocument/2006/relationships/tags" Target="../tags/tag183.xml"/><Relationship Id="rId21" Type="http://schemas.openxmlformats.org/officeDocument/2006/relationships/tags" Target="../tags/tag182.xml"/><Relationship Id="rId20" Type="http://schemas.openxmlformats.org/officeDocument/2006/relationships/tags" Target="../tags/tag181.xml"/><Relationship Id="rId2" Type="http://schemas.openxmlformats.org/officeDocument/2006/relationships/tags" Target="../tags/tag167.xml"/><Relationship Id="rId19" Type="http://schemas.openxmlformats.org/officeDocument/2006/relationships/tags" Target="../tags/tag180.xml"/><Relationship Id="rId18" Type="http://schemas.openxmlformats.org/officeDocument/2006/relationships/tags" Target="../tags/tag179.xml"/><Relationship Id="rId17" Type="http://schemas.openxmlformats.org/officeDocument/2006/relationships/tags" Target="../tags/tag178.xml"/><Relationship Id="rId16" Type="http://schemas.openxmlformats.org/officeDocument/2006/relationships/tags" Target="../tags/tag177.xml"/><Relationship Id="rId15" Type="http://schemas.openxmlformats.org/officeDocument/2006/relationships/image" Target="../media/image71.svg"/><Relationship Id="rId14" Type="http://schemas.openxmlformats.org/officeDocument/2006/relationships/image" Target="../media/image70.png"/><Relationship Id="rId13" Type="http://schemas.openxmlformats.org/officeDocument/2006/relationships/tags" Target="../tags/tag176.xml"/><Relationship Id="rId12" Type="http://schemas.openxmlformats.org/officeDocument/2006/relationships/tags" Target="../tags/tag175.xml"/><Relationship Id="rId11" Type="http://schemas.openxmlformats.org/officeDocument/2006/relationships/tags" Target="../tags/tag174.xml"/><Relationship Id="rId10" Type="http://schemas.openxmlformats.org/officeDocument/2006/relationships/image" Target="../media/image47.svg"/><Relationship Id="rId1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80.png"/><Relationship Id="rId8" Type="http://schemas.openxmlformats.org/officeDocument/2006/relationships/tags" Target="../tags/tag206.xml"/><Relationship Id="rId7" Type="http://schemas.openxmlformats.org/officeDocument/2006/relationships/tags" Target="../tags/tag205.xml"/><Relationship Id="rId6" Type="http://schemas.openxmlformats.org/officeDocument/2006/relationships/tags" Target="../tags/tag204.xml"/><Relationship Id="rId5" Type="http://schemas.openxmlformats.org/officeDocument/2006/relationships/tags" Target="../tags/tag203.xml"/><Relationship Id="rId4" Type="http://schemas.openxmlformats.org/officeDocument/2006/relationships/tags" Target="../tags/tag202.xml"/><Relationship Id="rId3" Type="http://schemas.openxmlformats.org/officeDocument/2006/relationships/tags" Target="../tags/tag201.xml"/><Relationship Id="rId27" Type="http://schemas.openxmlformats.org/officeDocument/2006/relationships/slideLayout" Target="../slideLayouts/slideLayout2.xml"/><Relationship Id="rId26" Type="http://schemas.openxmlformats.org/officeDocument/2006/relationships/tags" Target="../tags/tag218.xml"/><Relationship Id="rId25" Type="http://schemas.openxmlformats.org/officeDocument/2006/relationships/tags" Target="../tags/tag217.xml"/><Relationship Id="rId24" Type="http://schemas.openxmlformats.org/officeDocument/2006/relationships/tags" Target="../tags/tag216.xml"/><Relationship Id="rId23" Type="http://schemas.openxmlformats.org/officeDocument/2006/relationships/image" Target="../media/image85.svg"/><Relationship Id="rId22" Type="http://schemas.openxmlformats.org/officeDocument/2006/relationships/image" Target="../media/image84.png"/><Relationship Id="rId21" Type="http://schemas.openxmlformats.org/officeDocument/2006/relationships/tags" Target="../tags/tag215.xml"/><Relationship Id="rId20" Type="http://schemas.openxmlformats.org/officeDocument/2006/relationships/tags" Target="../tags/tag214.xml"/><Relationship Id="rId2" Type="http://schemas.openxmlformats.org/officeDocument/2006/relationships/image" Target="../media/image4.jpeg"/><Relationship Id="rId19" Type="http://schemas.openxmlformats.org/officeDocument/2006/relationships/tags" Target="../tags/tag213.xml"/><Relationship Id="rId18" Type="http://schemas.openxmlformats.org/officeDocument/2006/relationships/tags" Target="../tags/tag212.xml"/><Relationship Id="rId17" Type="http://schemas.openxmlformats.org/officeDocument/2006/relationships/image" Target="../media/image83.svg"/><Relationship Id="rId16" Type="http://schemas.openxmlformats.org/officeDocument/2006/relationships/image" Target="../media/image82.png"/><Relationship Id="rId15" Type="http://schemas.openxmlformats.org/officeDocument/2006/relationships/tags" Target="../tags/tag211.xml"/><Relationship Id="rId14" Type="http://schemas.openxmlformats.org/officeDocument/2006/relationships/tags" Target="../tags/tag210.xml"/><Relationship Id="rId13" Type="http://schemas.openxmlformats.org/officeDocument/2006/relationships/tags" Target="../tags/tag209.xml"/><Relationship Id="rId12" Type="http://schemas.openxmlformats.org/officeDocument/2006/relationships/tags" Target="../tags/tag208.xml"/><Relationship Id="rId11" Type="http://schemas.openxmlformats.org/officeDocument/2006/relationships/tags" Target="../tags/tag207.xml"/><Relationship Id="rId10" Type="http://schemas.openxmlformats.org/officeDocument/2006/relationships/image" Target="../media/image81.svg"/><Relationship Id="rId1" Type="http://schemas.openxmlformats.org/officeDocument/2006/relationships/tags" Target="../tags/tag200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86.png"/><Relationship Id="rId8" Type="http://schemas.openxmlformats.org/officeDocument/2006/relationships/tags" Target="../tags/tag225.xml"/><Relationship Id="rId7" Type="http://schemas.openxmlformats.org/officeDocument/2006/relationships/tags" Target="../tags/tag224.xml"/><Relationship Id="rId6" Type="http://schemas.openxmlformats.org/officeDocument/2006/relationships/tags" Target="../tags/tag223.xml"/><Relationship Id="rId5" Type="http://schemas.openxmlformats.org/officeDocument/2006/relationships/tags" Target="../tags/tag222.xml"/><Relationship Id="rId4" Type="http://schemas.openxmlformats.org/officeDocument/2006/relationships/tags" Target="../tags/tag221.xml"/><Relationship Id="rId31" Type="http://schemas.openxmlformats.org/officeDocument/2006/relationships/slideLayout" Target="../slideLayouts/slideLayout2.xml"/><Relationship Id="rId30" Type="http://schemas.openxmlformats.org/officeDocument/2006/relationships/tags" Target="../tags/tag239.xml"/><Relationship Id="rId3" Type="http://schemas.openxmlformats.org/officeDocument/2006/relationships/tags" Target="../tags/tag220.xml"/><Relationship Id="rId29" Type="http://schemas.openxmlformats.org/officeDocument/2006/relationships/tags" Target="../tags/tag238.xml"/><Relationship Id="rId28" Type="http://schemas.openxmlformats.org/officeDocument/2006/relationships/image" Target="../media/image93.svg"/><Relationship Id="rId27" Type="http://schemas.openxmlformats.org/officeDocument/2006/relationships/image" Target="../media/image92.png"/><Relationship Id="rId26" Type="http://schemas.openxmlformats.org/officeDocument/2006/relationships/tags" Target="../tags/tag237.xml"/><Relationship Id="rId25" Type="http://schemas.openxmlformats.org/officeDocument/2006/relationships/tags" Target="../tags/tag236.xml"/><Relationship Id="rId24" Type="http://schemas.openxmlformats.org/officeDocument/2006/relationships/tags" Target="../tags/tag235.xml"/><Relationship Id="rId23" Type="http://schemas.openxmlformats.org/officeDocument/2006/relationships/tags" Target="../tags/tag234.xml"/><Relationship Id="rId22" Type="http://schemas.openxmlformats.org/officeDocument/2006/relationships/image" Target="../media/image91.svg"/><Relationship Id="rId21" Type="http://schemas.openxmlformats.org/officeDocument/2006/relationships/image" Target="../media/image90.png"/><Relationship Id="rId20" Type="http://schemas.openxmlformats.org/officeDocument/2006/relationships/tags" Target="../tags/tag233.xml"/><Relationship Id="rId2" Type="http://schemas.openxmlformats.org/officeDocument/2006/relationships/tags" Target="../tags/tag219.xml"/><Relationship Id="rId19" Type="http://schemas.openxmlformats.org/officeDocument/2006/relationships/tags" Target="../tags/tag232.xml"/><Relationship Id="rId18" Type="http://schemas.openxmlformats.org/officeDocument/2006/relationships/tags" Target="../tags/tag231.xml"/><Relationship Id="rId17" Type="http://schemas.openxmlformats.org/officeDocument/2006/relationships/tags" Target="../tags/tag230.xml"/><Relationship Id="rId16" Type="http://schemas.openxmlformats.org/officeDocument/2006/relationships/image" Target="../media/image89.svg"/><Relationship Id="rId15" Type="http://schemas.openxmlformats.org/officeDocument/2006/relationships/image" Target="../media/image88.png"/><Relationship Id="rId14" Type="http://schemas.openxmlformats.org/officeDocument/2006/relationships/tags" Target="../tags/tag229.xml"/><Relationship Id="rId13" Type="http://schemas.openxmlformats.org/officeDocument/2006/relationships/tags" Target="../tags/tag228.xml"/><Relationship Id="rId12" Type="http://schemas.openxmlformats.org/officeDocument/2006/relationships/tags" Target="../tags/tag227.xml"/><Relationship Id="rId11" Type="http://schemas.openxmlformats.org/officeDocument/2006/relationships/tags" Target="../tags/tag226.xml"/><Relationship Id="rId10" Type="http://schemas.openxmlformats.org/officeDocument/2006/relationships/image" Target="../media/image87.svg"/><Relationship Id="rId1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vmlDrawing" Target="../drawings/vmlDrawing3.v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5" Type="http://schemas.openxmlformats.org/officeDocument/2006/relationships/slideLayout" Target="../slideLayouts/slideLayout2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image" Target="../media/image6.svg"/><Relationship Id="rId6" Type="http://schemas.openxmlformats.org/officeDocument/2006/relationships/image" Target="../media/image5.png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4" Type="http://schemas.openxmlformats.org/officeDocument/2006/relationships/slideLayout" Target="../slideLayouts/slideLayout2.xml"/><Relationship Id="rId23" Type="http://schemas.openxmlformats.org/officeDocument/2006/relationships/tags" Target="../tags/tag27.xml"/><Relationship Id="rId22" Type="http://schemas.openxmlformats.org/officeDocument/2006/relationships/image" Target="../media/image10.jpeg"/><Relationship Id="rId21" Type="http://schemas.openxmlformats.org/officeDocument/2006/relationships/tags" Target="../tags/tag26.xml"/><Relationship Id="rId20" Type="http://schemas.openxmlformats.org/officeDocument/2006/relationships/hyperlink" Target="https://www.ai4plus.com/creations/94.html" TargetMode="External"/><Relationship Id="rId2" Type="http://schemas.openxmlformats.org/officeDocument/2006/relationships/tags" Target="../tags/tag14.xml"/><Relationship Id="rId19" Type="http://schemas.openxmlformats.org/officeDocument/2006/relationships/tags" Target="../tags/tag25.xml"/><Relationship Id="rId18" Type="http://schemas.openxmlformats.org/officeDocument/2006/relationships/image" Target="../media/image9.jpeg"/><Relationship Id="rId17" Type="http://schemas.openxmlformats.org/officeDocument/2006/relationships/tags" Target="../tags/tag24.xml"/><Relationship Id="rId16" Type="http://schemas.openxmlformats.org/officeDocument/2006/relationships/hyperlink" Target="https://openai.com/zh-Hans-CN/index/sora/" TargetMode="External"/><Relationship Id="rId15" Type="http://schemas.openxmlformats.org/officeDocument/2006/relationships/tags" Target="../tags/tag23.xml"/><Relationship Id="rId14" Type="http://schemas.openxmlformats.org/officeDocument/2006/relationships/tags" Target="../tags/tag22.xml"/><Relationship Id="rId13" Type="http://schemas.openxmlformats.org/officeDocument/2006/relationships/image" Target="../media/image8.svg"/><Relationship Id="rId12" Type="http://schemas.openxmlformats.org/officeDocument/2006/relationships/image" Target="../media/image7.png"/><Relationship Id="rId11" Type="http://schemas.openxmlformats.org/officeDocument/2006/relationships/tags" Target="../tags/tag21.xml"/><Relationship Id="rId10" Type="http://schemas.openxmlformats.org/officeDocument/2006/relationships/tags" Target="../tags/tag20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33.xml"/><Relationship Id="rId8" Type="http://schemas.openxmlformats.org/officeDocument/2006/relationships/tags" Target="../tags/tag32.xml"/><Relationship Id="rId7" Type="http://schemas.openxmlformats.org/officeDocument/2006/relationships/image" Target="../media/image12.svg"/><Relationship Id="rId6" Type="http://schemas.openxmlformats.org/officeDocument/2006/relationships/image" Target="../media/image11.png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8" Type="http://schemas.openxmlformats.org/officeDocument/2006/relationships/slideLayout" Target="../slideLayouts/slideLayout2.xml"/><Relationship Id="rId37" Type="http://schemas.openxmlformats.org/officeDocument/2006/relationships/tags" Target="../tags/tag47.xml"/><Relationship Id="rId36" Type="http://schemas.openxmlformats.org/officeDocument/2006/relationships/image" Target="../media/image26.svg"/><Relationship Id="rId35" Type="http://schemas.openxmlformats.org/officeDocument/2006/relationships/image" Target="../media/image25.png"/><Relationship Id="rId34" Type="http://schemas.openxmlformats.org/officeDocument/2006/relationships/tags" Target="../tags/tag46.xml"/><Relationship Id="rId33" Type="http://schemas.openxmlformats.org/officeDocument/2006/relationships/tags" Target="../tags/tag45.xml"/><Relationship Id="rId32" Type="http://schemas.openxmlformats.org/officeDocument/2006/relationships/image" Target="../media/image24.svg"/><Relationship Id="rId31" Type="http://schemas.openxmlformats.org/officeDocument/2006/relationships/image" Target="../media/image23.png"/><Relationship Id="rId30" Type="http://schemas.openxmlformats.org/officeDocument/2006/relationships/tags" Target="../tags/tag44.xml"/><Relationship Id="rId3" Type="http://schemas.openxmlformats.org/officeDocument/2006/relationships/tags" Target="../tags/tag29.xml"/><Relationship Id="rId29" Type="http://schemas.openxmlformats.org/officeDocument/2006/relationships/tags" Target="../tags/tag43.xml"/><Relationship Id="rId28" Type="http://schemas.openxmlformats.org/officeDocument/2006/relationships/image" Target="../media/image22.svg"/><Relationship Id="rId27" Type="http://schemas.openxmlformats.org/officeDocument/2006/relationships/image" Target="../media/image21.png"/><Relationship Id="rId26" Type="http://schemas.openxmlformats.org/officeDocument/2006/relationships/tags" Target="../tags/tag42.xml"/><Relationship Id="rId25" Type="http://schemas.openxmlformats.org/officeDocument/2006/relationships/tags" Target="../tags/tag41.xml"/><Relationship Id="rId24" Type="http://schemas.openxmlformats.org/officeDocument/2006/relationships/image" Target="../media/image20.svg"/><Relationship Id="rId23" Type="http://schemas.openxmlformats.org/officeDocument/2006/relationships/image" Target="../media/image19.png"/><Relationship Id="rId22" Type="http://schemas.openxmlformats.org/officeDocument/2006/relationships/tags" Target="../tags/tag40.xml"/><Relationship Id="rId21" Type="http://schemas.openxmlformats.org/officeDocument/2006/relationships/tags" Target="../tags/tag39.xml"/><Relationship Id="rId20" Type="http://schemas.openxmlformats.org/officeDocument/2006/relationships/tags" Target="../tags/tag38.xml"/><Relationship Id="rId2" Type="http://schemas.openxmlformats.org/officeDocument/2006/relationships/tags" Target="../tags/tag28.xml"/><Relationship Id="rId19" Type="http://schemas.openxmlformats.org/officeDocument/2006/relationships/image" Target="../media/image18.svg"/><Relationship Id="rId18" Type="http://schemas.openxmlformats.org/officeDocument/2006/relationships/image" Target="../media/image17.png"/><Relationship Id="rId17" Type="http://schemas.openxmlformats.org/officeDocument/2006/relationships/tags" Target="../tags/tag37.xml"/><Relationship Id="rId16" Type="http://schemas.openxmlformats.org/officeDocument/2006/relationships/tags" Target="../tags/tag36.xml"/><Relationship Id="rId15" Type="http://schemas.openxmlformats.org/officeDocument/2006/relationships/image" Target="../media/image16.svg"/><Relationship Id="rId14" Type="http://schemas.openxmlformats.org/officeDocument/2006/relationships/image" Target="../media/image15.png"/><Relationship Id="rId13" Type="http://schemas.openxmlformats.org/officeDocument/2006/relationships/tags" Target="../tags/tag35.xml"/><Relationship Id="rId12" Type="http://schemas.openxmlformats.org/officeDocument/2006/relationships/tags" Target="../tags/tag34.xml"/><Relationship Id="rId11" Type="http://schemas.openxmlformats.org/officeDocument/2006/relationships/image" Target="../media/image14.svg"/><Relationship Id="rId10" Type="http://schemas.openxmlformats.org/officeDocument/2006/relationships/image" Target="../media/image13.png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53.xml"/><Relationship Id="rId8" Type="http://schemas.openxmlformats.org/officeDocument/2006/relationships/tags" Target="../tags/tag52.xml"/><Relationship Id="rId7" Type="http://schemas.openxmlformats.org/officeDocument/2006/relationships/image" Target="../media/image28.svg"/><Relationship Id="rId6" Type="http://schemas.openxmlformats.org/officeDocument/2006/relationships/image" Target="../media/image27.png"/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5" Type="http://schemas.openxmlformats.org/officeDocument/2006/relationships/slideLayout" Target="../slideLayouts/slideLayout2.xml"/><Relationship Id="rId24" Type="http://schemas.openxmlformats.org/officeDocument/2006/relationships/hyperlink" Target="https://www.ciplawyer.cn/articles/155115.html" TargetMode="External"/><Relationship Id="rId23" Type="http://schemas.openxmlformats.org/officeDocument/2006/relationships/image" Target="../media/image33.png"/><Relationship Id="rId22" Type="http://schemas.openxmlformats.org/officeDocument/2006/relationships/tags" Target="../tags/tag62.xml"/><Relationship Id="rId21" Type="http://schemas.openxmlformats.org/officeDocument/2006/relationships/tags" Target="../tags/tag61.xml"/><Relationship Id="rId20" Type="http://schemas.openxmlformats.org/officeDocument/2006/relationships/tags" Target="../tags/tag60.xml"/><Relationship Id="rId2" Type="http://schemas.openxmlformats.org/officeDocument/2006/relationships/tags" Target="../tags/tag48.xml"/><Relationship Id="rId19" Type="http://schemas.openxmlformats.org/officeDocument/2006/relationships/image" Target="../media/image32.svg"/><Relationship Id="rId18" Type="http://schemas.openxmlformats.org/officeDocument/2006/relationships/image" Target="../media/image31.png"/><Relationship Id="rId17" Type="http://schemas.openxmlformats.org/officeDocument/2006/relationships/tags" Target="../tags/tag59.xml"/><Relationship Id="rId16" Type="http://schemas.openxmlformats.org/officeDocument/2006/relationships/tags" Target="../tags/tag58.xml"/><Relationship Id="rId15" Type="http://schemas.openxmlformats.org/officeDocument/2006/relationships/tags" Target="../tags/tag57.xml"/><Relationship Id="rId14" Type="http://schemas.openxmlformats.org/officeDocument/2006/relationships/tags" Target="../tags/tag56.xml"/><Relationship Id="rId13" Type="http://schemas.openxmlformats.org/officeDocument/2006/relationships/image" Target="../media/image30.svg"/><Relationship Id="rId12" Type="http://schemas.openxmlformats.org/officeDocument/2006/relationships/image" Target="../media/image29.png"/><Relationship Id="rId11" Type="http://schemas.openxmlformats.org/officeDocument/2006/relationships/tags" Target="../tags/tag55.xml"/><Relationship Id="rId10" Type="http://schemas.openxmlformats.org/officeDocument/2006/relationships/tags" Target="../tags/tag54.xml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image" Target="../media/image35.svg"/><Relationship Id="rId7" Type="http://schemas.openxmlformats.org/officeDocument/2006/relationships/image" Target="../media/image34.png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6" Type="http://schemas.openxmlformats.org/officeDocument/2006/relationships/slideLayout" Target="../slideLayouts/slideLayout2.xml"/><Relationship Id="rId25" Type="http://schemas.openxmlformats.org/officeDocument/2006/relationships/tags" Target="../tags/tag80.xml"/><Relationship Id="rId24" Type="http://schemas.openxmlformats.org/officeDocument/2006/relationships/tags" Target="../tags/tag79.xml"/><Relationship Id="rId23" Type="http://schemas.openxmlformats.org/officeDocument/2006/relationships/tags" Target="../tags/tag78.xml"/><Relationship Id="rId22" Type="http://schemas.openxmlformats.org/officeDocument/2006/relationships/image" Target="../media/image39.svg"/><Relationship Id="rId21" Type="http://schemas.openxmlformats.org/officeDocument/2006/relationships/image" Target="../media/image38.png"/><Relationship Id="rId20" Type="http://schemas.openxmlformats.org/officeDocument/2006/relationships/tags" Target="../tags/tag77.xml"/><Relationship Id="rId2" Type="http://schemas.openxmlformats.org/officeDocument/2006/relationships/tags" Target="../tags/tag63.xml"/><Relationship Id="rId19" Type="http://schemas.openxmlformats.org/officeDocument/2006/relationships/tags" Target="../tags/tag76.xml"/><Relationship Id="rId18" Type="http://schemas.openxmlformats.org/officeDocument/2006/relationships/tags" Target="../tags/tag75.xml"/><Relationship Id="rId17" Type="http://schemas.openxmlformats.org/officeDocument/2006/relationships/tags" Target="../tags/tag74.xml"/><Relationship Id="rId16" Type="http://schemas.openxmlformats.org/officeDocument/2006/relationships/tags" Target="../tags/tag73.xml"/><Relationship Id="rId15" Type="http://schemas.openxmlformats.org/officeDocument/2006/relationships/image" Target="../media/image37.svg"/><Relationship Id="rId14" Type="http://schemas.openxmlformats.org/officeDocument/2006/relationships/image" Target="../media/image36.png"/><Relationship Id="rId13" Type="http://schemas.openxmlformats.org/officeDocument/2006/relationships/tags" Target="../tags/tag72.xml"/><Relationship Id="rId12" Type="http://schemas.openxmlformats.org/officeDocument/2006/relationships/tags" Target="../tags/tag71.xml"/><Relationship Id="rId11" Type="http://schemas.openxmlformats.org/officeDocument/2006/relationships/tags" Target="../tags/tag70.xml"/><Relationship Id="rId10" Type="http://schemas.openxmlformats.org/officeDocument/2006/relationships/tags" Target="../tags/tag69.xml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image" Target="../media/image41.svg"/><Relationship Id="rId7" Type="http://schemas.openxmlformats.org/officeDocument/2006/relationships/image" Target="../media/image40.png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7" Type="http://schemas.openxmlformats.org/officeDocument/2006/relationships/slideLayout" Target="../slideLayouts/slideLayout2.xml"/><Relationship Id="rId26" Type="http://schemas.openxmlformats.org/officeDocument/2006/relationships/tags" Target="../tags/tag98.xml"/><Relationship Id="rId25" Type="http://schemas.openxmlformats.org/officeDocument/2006/relationships/tags" Target="../tags/tag97.xml"/><Relationship Id="rId24" Type="http://schemas.openxmlformats.org/officeDocument/2006/relationships/tags" Target="../tags/tag96.xml"/><Relationship Id="rId23" Type="http://schemas.openxmlformats.org/officeDocument/2006/relationships/image" Target="../media/image45.svg"/><Relationship Id="rId22" Type="http://schemas.openxmlformats.org/officeDocument/2006/relationships/image" Target="../media/image44.png"/><Relationship Id="rId21" Type="http://schemas.openxmlformats.org/officeDocument/2006/relationships/tags" Target="../tags/tag95.xml"/><Relationship Id="rId20" Type="http://schemas.openxmlformats.org/officeDocument/2006/relationships/tags" Target="../tags/tag94.xml"/><Relationship Id="rId2" Type="http://schemas.openxmlformats.org/officeDocument/2006/relationships/tags" Target="../tags/tag81.xml"/><Relationship Id="rId19" Type="http://schemas.openxmlformats.org/officeDocument/2006/relationships/tags" Target="../tags/tag93.xml"/><Relationship Id="rId18" Type="http://schemas.openxmlformats.org/officeDocument/2006/relationships/tags" Target="../tags/tag92.xml"/><Relationship Id="rId17" Type="http://schemas.openxmlformats.org/officeDocument/2006/relationships/tags" Target="../tags/tag91.xml"/><Relationship Id="rId16" Type="http://schemas.openxmlformats.org/officeDocument/2006/relationships/image" Target="../media/image43.svg"/><Relationship Id="rId15" Type="http://schemas.openxmlformats.org/officeDocument/2006/relationships/image" Target="../media/image42.png"/><Relationship Id="rId14" Type="http://schemas.openxmlformats.org/officeDocument/2006/relationships/tags" Target="../tags/tag90.xml"/><Relationship Id="rId13" Type="http://schemas.openxmlformats.org/officeDocument/2006/relationships/tags" Target="../tags/tag89.xml"/><Relationship Id="rId12" Type="http://schemas.openxmlformats.org/officeDocument/2006/relationships/tags" Target="../tags/tag88.xml"/><Relationship Id="rId11" Type="http://schemas.openxmlformats.org/officeDocument/2006/relationships/tags" Target="../tags/tag87.xml"/><Relationship Id="rId10" Type="http://schemas.openxmlformats.org/officeDocument/2006/relationships/hyperlink" Target="https://news.qq.com/rain/a/20240304A03D2Y00" TargetMode="Externa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image" Target="../media/image47.svg"/><Relationship Id="rId7" Type="http://schemas.openxmlformats.org/officeDocument/2006/relationships/image" Target="../media/image46.png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8" Type="http://schemas.openxmlformats.org/officeDocument/2006/relationships/slideLayout" Target="../slideLayouts/slideLayout2.xml"/><Relationship Id="rId27" Type="http://schemas.openxmlformats.org/officeDocument/2006/relationships/tags" Target="../tags/tag116.xml"/><Relationship Id="rId26" Type="http://schemas.openxmlformats.org/officeDocument/2006/relationships/image" Target="../media/image53.svg"/><Relationship Id="rId25" Type="http://schemas.openxmlformats.org/officeDocument/2006/relationships/image" Target="../media/image52.png"/><Relationship Id="rId24" Type="http://schemas.openxmlformats.org/officeDocument/2006/relationships/tags" Target="../tags/tag115.xml"/><Relationship Id="rId23" Type="http://schemas.openxmlformats.org/officeDocument/2006/relationships/tags" Target="../tags/tag114.xml"/><Relationship Id="rId22" Type="http://schemas.openxmlformats.org/officeDocument/2006/relationships/tags" Target="../tags/tag113.xml"/><Relationship Id="rId21" Type="http://schemas.openxmlformats.org/officeDocument/2006/relationships/image" Target="../media/image51.jpeg"/><Relationship Id="rId20" Type="http://schemas.openxmlformats.org/officeDocument/2006/relationships/tags" Target="../tags/tag112.xml"/><Relationship Id="rId2" Type="http://schemas.openxmlformats.org/officeDocument/2006/relationships/tags" Target="../tags/tag99.xml"/><Relationship Id="rId19" Type="http://schemas.openxmlformats.org/officeDocument/2006/relationships/tags" Target="../tags/tag111.xml"/><Relationship Id="rId18" Type="http://schemas.openxmlformats.org/officeDocument/2006/relationships/tags" Target="../tags/tag110.xml"/><Relationship Id="rId17" Type="http://schemas.openxmlformats.org/officeDocument/2006/relationships/image" Target="../media/image50.svg"/><Relationship Id="rId16" Type="http://schemas.openxmlformats.org/officeDocument/2006/relationships/image" Target="../media/image49.png"/><Relationship Id="rId15" Type="http://schemas.openxmlformats.org/officeDocument/2006/relationships/tags" Target="../tags/tag109.xml"/><Relationship Id="rId14" Type="http://schemas.openxmlformats.org/officeDocument/2006/relationships/tags" Target="../tags/tag108.xml"/><Relationship Id="rId13" Type="http://schemas.openxmlformats.org/officeDocument/2006/relationships/tags" Target="../tags/tag107.xml"/><Relationship Id="rId12" Type="http://schemas.openxmlformats.org/officeDocument/2006/relationships/image" Target="../media/image48.jpeg"/><Relationship Id="rId11" Type="http://schemas.openxmlformats.org/officeDocument/2006/relationships/tags" Target="../tags/tag106.xml"/><Relationship Id="rId10" Type="http://schemas.openxmlformats.org/officeDocument/2006/relationships/tags" Target="../tags/tag105.xml"/><Relationship Id="rId1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55.svg"/><Relationship Id="rId8" Type="http://schemas.openxmlformats.org/officeDocument/2006/relationships/image" Target="../media/image54.png"/><Relationship Id="rId7" Type="http://schemas.openxmlformats.org/officeDocument/2006/relationships/tags" Target="../tags/tag122.xml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tags" Target="../tags/tag119.xml"/><Relationship Id="rId37" Type="http://schemas.openxmlformats.org/officeDocument/2006/relationships/slideLayout" Target="../slideLayouts/slideLayout2.xml"/><Relationship Id="rId36" Type="http://schemas.openxmlformats.org/officeDocument/2006/relationships/tags" Target="../tags/tag143.xml"/><Relationship Id="rId35" Type="http://schemas.openxmlformats.org/officeDocument/2006/relationships/tags" Target="../tags/tag142.xml"/><Relationship Id="rId34" Type="http://schemas.openxmlformats.org/officeDocument/2006/relationships/tags" Target="../tags/tag141.xml"/><Relationship Id="rId33" Type="http://schemas.openxmlformats.org/officeDocument/2006/relationships/image" Target="../media/image61.svg"/><Relationship Id="rId32" Type="http://schemas.openxmlformats.org/officeDocument/2006/relationships/image" Target="../media/image60.png"/><Relationship Id="rId31" Type="http://schemas.openxmlformats.org/officeDocument/2006/relationships/tags" Target="../tags/tag140.xml"/><Relationship Id="rId30" Type="http://schemas.openxmlformats.org/officeDocument/2006/relationships/tags" Target="../tags/tag139.xml"/><Relationship Id="rId3" Type="http://schemas.openxmlformats.org/officeDocument/2006/relationships/tags" Target="../tags/tag118.xml"/><Relationship Id="rId29" Type="http://schemas.openxmlformats.org/officeDocument/2006/relationships/tags" Target="../tags/tag138.xml"/><Relationship Id="rId28" Type="http://schemas.openxmlformats.org/officeDocument/2006/relationships/tags" Target="../tags/tag137.xml"/><Relationship Id="rId27" Type="http://schemas.openxmlformats.org/officeDocument/2006/relationships/tags" Target="../tags/tag136.xml"/><Relationship Id="rId26" Type="http://schemas.openxmlformats.org/officeDocument/2006/relationships/tags" Target="../tags/tag135.xml"/><Relationship Id="rId25" Type="http://schemas.openxmlformats.org/officeDocument/2006/relationships/image" Target="../media/image59.svg"/><Relationship Id="rId24" Type="http://schemas.openxmlformats.org/officeDocument/2006/relationships/image" Target="../media/image58.png"/><Relationship Id="rId23" Type="http://schemas.openxmlformats.org/officeDocument/2006/relationships/tags" Target="../tags/tag134.xml"/><Relationship Id="rId22" Type="http://schemas.openxmlformats.org/officeDocument/2006/relationships/tags" Target="../tags/tag133.xml"/><Relationship Id="rId21" Type="http://schemas.openxmlformats.org/officeDocument/2006/relationships/tags" Target="../tags/tag132.xml"/><Relationship Id="rId20" Type="http://schemas.openxmlformats.org/officeDocument/2006/relationships/tags" Target="../tags/tag131.xml"/><Relationship Id="rId2" Type="http://schemas.openxmlformats.org/officeDocument/2006/relationships/tags" Target="../tags/tag117.xml"/><Relationship Id="rId19" Type="http://schemas.openxmlformats.org/officeDocument/2006/relationships/tags" Target="../tags/tag130.xml"/><Relationship Id="rId18" Type="http://schemas.openxmlformats.org/officeDocument/2006/relationships/tags" Target="../tags/tag129.xml"/><Relationship Id="rId17" Type="http://schemas.openxmlformats.org/officeDocument/2006/relationships/image" Target="../media/image57.svg"/><Relationship Id="rId16" Type="http://schemas.openxmlformats.org/officeDocument/2006/relationships/image" Target="../media/image56.png"/><Relationship Id="rId15" Type="http://schemas.openxmlformats.org/officeDocument/2006/relationships/tags" Target="../tags/tag128.xml"/><Relationship Id="rId14" Type="http://schemas.openxmlformats.org/officeDocument/2006/relationships/tags" Target="../tags/tag127.xml"/><Relationship Id="rId13" Type="http://schemas.openxmlformats.org/officeDocument/2006/relationships/tags" Target="../tags/tag126.xml"/><Relationship Id="rId12" Type="http://schemas.openxmlformats.org/officeDocument/2006/relationships/tags" Target="../tags/tag125.xml"/><Relationship Id="rId11" Type="http://schemas.openxmlformats.org/officeDocument/2006/relationships/tags" Target="../tags/tag124.xml"/><Relationship Id="rId10" Type="http://schemas.openxmlformats.org/officeDocument/2006/relationships/tags" Target="../tags/tag123.xml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5" name="副标题 2"/>
          <p:cNvSpPr txBox="1"/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/>
          <a:p>
            <a:fld id="{5ED4F72F-0C30-4BC5-8116-96E407D9F8B2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fld id="{A25AC002-491D-4BFF-9CA4-1677101F0EB3}" type="slidenum">
              <a:rPr lang="zh-CN" altLang="en-US" smtClean="0"/>
            </a:fld>
            <a:endParaRPr lang="zh-CN" altLang="en-US"/>
          </a:p>
        </p:txBody>
      </p:sp>
      <p:graphicFrame>
        <p:nvGraphicFramePr>
          <p:cNvPr id="9" name="对象 8"/>
          <p:cNvGraphicFramePr>
            <a:graphicFrameLocks noChangeAspect="1"/>
          </p:cNvGraphicFramePr>
          <p:nvPr/>
        </p:nvGraphicFramePr>
        <p:xfrm>
          <a:off x="-19050" y="-1"/>
          <a:ext cx="12211050" cy="68787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" name="Image" r:id="rId1" imgW="12192000" imgH="6858000" progId="Photoshop.Image.13">
                  <p:embed/>
                </p:oleObj>
              </mc:Choice>
              <mc:Fallback>
                <p:oleObj name="Image" r:id="rId1" imgW="12192000" imgH="6858000" progId="Photoshop.Image.13">
                  <p:embed/>
                  <p:pic>
                    <p:nvPicPr>
                      <p:cNvPr id="0" name="对象 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19050" y="-1"/>
                        <a:ext cx="12211050" cy="68787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000" y="1020338"/>
            <a:ext cx="1584000" cy="1584000"/>
          </a:xfrm>
          <a:prstGeom prst="rect">
            <a:avLst/>
          </a:prstGeom>
        </p:spPr>
      </p:pic>
      <p:cxnSp>
        <p:nvCxnSpPr>
          <p:cNvPr id="12" name="直接连接符 11"/>
          <p:cNvCxnSpPr/>
          <p:nvPr/>
        </p:nvCxnSpPr>
        <p:spPr>
          <a:xfrm>
            <a:off x="3195604" y="2964997"/>
            <a:ext cx="578231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2112929" y="3115140"/>
            <a:ext cx="768096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800" b="1" spc="3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《人工智能</a:t>
            </a:r>
            <a:r>
              <a:rPr lang="zh-CN" altLang="en-US" sz="4800" b="1" spc="3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应用》</a:t>
            </a:r>
            <a:endParaRPr lang="zh-CN" altLang="en-US" sz="4800" b="1" spc="3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800" b="1" spc="3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AIGC时代版权与诚信探讨</a:t>
            </a:r>
            <a:endParaRPr lang="zh-CN" altLang="en-US" sz="4800" b="1" spc="3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449094" y="5158570"/>
            <a:ext cx="300926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spc="3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课程教学团队</a:t>
            </a:r>
            <a:r>
              <a:rPr lang="en-US" altLang="zh-CN" sz="3200" b="1" spc="3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3200" b="1" spc="3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3196239" y="4834437"/>
            <a:ext cx="578231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 dir="r"/>
      </p:transition>
    </mc:Choice>
    <mc:Fallback>
      <p:transition spd="slow"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8" name="组合 37"/>
          <p:cNvGrpSpPr/>
          <p:nvPr>
            <p:custDataLst>
              <p:tags r:id="rId2"/>
            </p:custDataLst>
          </p:nvPr>
        </p:nvGrpSpPr>
        <p:grpSpPr>
          <a:xfrm>
            <a:off x="666750" y="1336675"/>
            <a:ext cx="8504644" cy="398780"/>
            <a:chOff x="371" y="485"/>
            <a:chExt cx="11759" cy="628"/>
          </a:xfrm>
        </p:grpSpPr>
        <p:sp>
          <p:nvSpPr>
            <p:cNvPr id="39" name="箭头: V 形 33"/>
            <p:cNvSpPr/>
            <p:nvPr/>
          </p:nvSpPr>
          <p:spPr>
            <a:xfrm>
              <a:off x="713" y="514"/>
              <a:ext cx="419" cy="48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0" name="箭头: V 形 35"/>
            <p:cNvSpPr/>
            <p:nvPr/>
          </p:nvSpPr>
          <p:spPr>
            <a:xfrm>
              <a:off x="1014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3"/>
              </p:custDataLst>
            </p:nvPr>
          </p:nvSpPr>
          <p:spPr>
            <a:xfrm>
              <a:off x="1657" y="485"/>
              <a:ext cx="1047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ts val="2400"/>
                </a:lnSpc>
              </a:pP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四、法规与伦理治理框架法</a:t>
              </a:r>
              <a:endParaRPr lang="zh-CN" altLang="en-US" sz="28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42" name="箭头: V 形 38"/>
            <p:cNvSpPr/>
            <p:nvPr/>
          </p:nvSpPr>
          <p:spPr>
            <a:xfrm>
              <a:off x="371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</p:grpSp>
      <p:sp>
        <p:nvSpPr>
          <p:cNvPr id="19" name="TextBox 8"/>
          <p:cNvSpPr txBox="1"/>
          <p:nvPr>
            <p:custDataLst>
              <p:tags r:id="rId4"/>
            </p:custDataLst>
          </p:nvPr>
        </p:nvSpPr>
        <p:spPr>
          <a:xfrm>
            <a:off x="1597025" y="1932940"/>
            <a:ext cx="4512945" cy="401320"/>
          </a:xfrm>
          <a:prstGeom prst="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p>
            <a:r>
              <a:rPr 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90204" pitchFamily="34" charset="0"/>
              </a:rPr>
              <a:t>2. 行业自律与伦理准则</a:t>
            </a:r>
            <a:endParaRPr lang="en-US" sz="20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90204" pitchFamily="34" charset="0"/>
            </a:endParaRPr>
          </a:p>
        </p:txBody>
      </p:sp>
      <p:sp>
        <p:nvSpPr>
          <p:cNvPr id="6" name="AutoShape 3"/>
          <p:cNvSpPr/>
          <p:nvPr>
            <p:custDataLst>
              <p:tags r:id="rId5"/>
            </p:custDataLst>
          </p:nvPr>
        </p:nvSpPr>
        <p:spPr>
          <a:xfrm>
            <a:off x="762000" y="2717800"/>
            <a:ext cx="5207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5000"/>
              </a:srgbClr>
            </a:outerShdw>
          </a:effectLst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8" name="AutoShape 4"/>
          <p:cNvSpPr/>
          <p:nvPr>
            <p:custDataLst>
              <p:tags r:id="rId6"/>
            </p:custDataLst>
          </p:nvPr>
        </p:nvSpPr>
        <p:spPr>
          <a:xfrm>
            <a:off x="1016000" y="2971800"/>
            <a:ext cx="609600" cy="609600"/>
          </a:xfrm>
          <a:prstGeom prst="ellipse">
            <a:avLst/>
          </a:prstGeom>
          <a:solidFill>
            <a:srgbClr val="339966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18" name="Picture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17600" y="3073400"/>
            <a:ext cx="406400" cy="406400"/>
          </a:xfrm>
          <a:prstGeom prst="rect">
            <a:avLst/>
          </a:prstGeom>
        </p:spPr>
      </p:pic>
      <p:sp>
        <p:nvSpPr>
          <p:cNvPr id="20" name="AutoShape 6"/>
          <p:cNvSpPr/>
          <p:nvPr>
            <p:custDataLst>
              <p:tags r:id="rId10"/>
            </p:custDataLst>
          </p:nvPr>
        </p:nvSpPr>
        <p:spPr>
          <a:xfrm>
            <a:off x="1778000" y="2971800"/>
            <a:ext cx="393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尊重</a:t>
            </a: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知识产权</a:t>
            </a:r>
            <a:endParaRPr lang="en-US" sz="1800" b="1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3" name="AutoShape 7"/>
          <p:cNvSpPr/>
          <p:nvPr>
            <p:custDataLst>
              <p:tags r:id="rId11"/>
            </p:custDataLst>
          </p:nvPr>
        </p:nvSpPr>
        <p:spPr>
          <a:xfrm>
            <a:off x="1778000" y="3416300"/>
            <a:ext cx="393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50000"/>
              </a:lnSpc>
              <a:defRPr/>
            </a:pPr>
            <a:r>
              <a:rPr lang="en-US" sz="160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不得利用AIGC技术侵害他人的著作权、肖像权等合法权益，确保技术应用的合法性。</a:t>
            </a:r>
            <a:endParaRPr lang="en-US" sz="1600" i="0" u="none" strike="noStrike">
              <a:solidFill>
                <a:srgbClr val="000000"/>
              </a:solidFill>
              <a:latin typeface="微软雅黑"/>
              <a:ea typeface="微软雅黑"/>
              <a:cs typeface="微软雅黑"/>
              <a:sym typeface="Noto Sans SC"/>
            </a:endParaRPr>
          </a:p>
        </p:txBody>
      </p:sp>
      <p:sp>
        <p:nvSpPr>
          <p:cNvPr id="24" name="AutoShape 8"/>
          <p:cNvSpPr/>
          <p:nvPr>
            <p:custDataLst>
              <p:tags r:id="rId12"/>
            </p:custDataLst>
          </p:nvPr>
        </p:nvSpPr>
        <p:spPr>
          <a:xfrm>
            <a:off x="6223000" y="2717800"/>
            <a:ext cx="5207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5000"/>
              </a:srgbClr>
            </a:outerShdw>
          </a:effectLst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25" name="AutoShape 9"/>
          <p:cNvSpPr/>
          <p:nvPr>
            <p:custDataLst>
              <p:tags r:id="rId13"/>
            </p:custDataLst>
          </p:nvPr>
        </p:nvSpPr>
        <p:spPr>
          <a:xfrm>
            <a:off x="6477000" y="2971800"/>
            <a:ext cx="609600" cy="609600"/>
          </a:xfrm>
          <a:prstGeom prst="ellipse">
            <a:avLst/>
          </a:prstGeom>
          <a:solidFill>
            <a:srgbClr val="339966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26" name="Picture 10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578600" y="3073400"/>
            <a:ext cx="406400" cy="406400"/>
          </a:xfrm>
          <a:prstGeom prst="rect">
            <a:avLst/>
          </a:prstGeom>
        </p:spPr>
      </p:pic>
      <p:sp>
        <p:nvSpPr>
          <p:cNvPr id="28" name="AutoShape 11"/>
          <p:cNvSpPr/>
          <p:nvPr>
            <p:custDataLst>
              <p:tags r:id="rId17"/>
            </p:custDataLst>
          </p:nvPr>
        </p:nvSpPr>
        <p:spPr>
          <a:xfrm>
            <a:off x="7239000" y="2971800"/>
            <a:ext cx="393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防止</a:t>
            </a: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算法歧视</a:t>
            </a:r>
            <a:endParaRPr lang="en-US" sz="1800" b="1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9" name="AutoShape 12"/>
          <p:cNvSpPr/>
          <p:nvPr>
            <p:custDataLst>
              <p:tags r:id="rId18"/>
            </p:custDataLst>
          </p:nvPr>
        </p:nvSpPr>
        <p:spPr>
          <a:xfrm>
            <a:off x="7239000" y="3416300"/>
            <a:ext cx="393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50000"/>
              </a:lnSpc>
              <a:buClrTx/>
              <a:buSzTx/>
              <a:buFontTx/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在算法设计和数据选择中，应避免产生民族、性别、地域等歧视性内容，倡导公平公正。</a:t>
            </a:r>
            <a:endParaRPr lang="en-US" sz="16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0" name="AutoShape 13"/>
          <p:cNvSpPr/>
          <p:nvPr>
            <p:custDataLst>
              <p:tags r:id="rId19"/>
            </p:custDataLst>
          </p:nvPr>
        </p:nvSpPr>
        <p:spPr>
          <a:xfrm>
            <a:off x="762000" y="4876800"/>
            <a:ext cx="5207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5000"/>
              </a:srgbClr>
            </a:outerShdw>
          </a:effectLst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31" name="AutoShape 14"/>
          <p:cNvSpPr/>
          <p:nvPr>
            <p:custDataLst>
              <p:tags r:id="rId20"/>
            </p:custDataLst>
          </p:nvPr>
        </p:nvSpPr>
        <p:spPr>
          <a:xfrm>
            <a:off x="1016000" y="5130800"/>
            <a:ext cx="609600" cy="609600"/>
          </a:xfrm>
          <a:prstGeom prst="ellipse">
            <a:avLst/>
          </a:prstGeom>
          <a:solidFill>
            <a:srgbClr val="339966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32" name="Picture 15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17600" y="5232400"/>
            <a:ext cx="406400" cy="406400"/>
          </a:xfrm>
          <a:prstGeom prst="rect">
            <a:avLst/>
          </a:prstGeom>
        </p:spPr>
      </p:pic>
      <p:sp>
        <p:nvSpPr>
          <p:cNvPr id="33" name="AutoShape 16"/>
          <p:cNvSpPr/>
          <p:nvPr>
            <p:custDataLst>
              <p:tags r:id="rId24"/>
            </p:custDataLst>
          </p:nvPr>
        </p:nvSpPr>
        <p:spPr>
          <a:xfrm>
            <a:off x="1778000" y="5130800"/>
            <a:ext cx="393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提升</a:t>
            </a: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透明度</a:t>
            </a:r>
            <a:endParaRPr lang="en-US" sz="1800" b="1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4" name="AutoShape 17"/>
          <p:cNvSpPr/>
          <p:nvPr>
            <p:custDataLst>
              <p:tags r:id="rId25"/>
            </p:custDataLst>
          </p:nvPr>
        </p:nvSpPr>
        <p:spPr>
          <a:xfrm>
            <a:off x="1778000" y="5575300"/>
            <a:ext cx="393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50000"/>
              </a:lnSpc>
              <a:buClrTx/>
              <a:buSzTx/>
              <a:buFontTx/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向用户清晰提示内容由AI生成，保障用户的知情权，避免虚假信息误导公众。</a:t>
            </a:r>
            <a:endParaRPr lang="en-US" sz="16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9" name="AutoShape 18"/>
          <p:cNvSpPr/>
          <p:nvPr>
            <p:custDataLst>
              <p:tags r:id="rId26"/>
            </p:custDataLst>
          </p:nvPr>
        </p:nvSpPr>
        <p:spPr>
          <a:xfrm>
            <a:off x="6223000" y="4876800"/>
            <a:ext cx="5207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5000"/>
              </a:srgbClr>
            </a:outerShdw>
          </a:effectLst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50" name="AutoShape 19"/>
          <p:cNvSpPr/>
          <p:nvPr>
            <p:custDataLst>
              <p:tags r:id="rId27"/>
            </p:custDataLst>
          </p:nvPr>
        </p:nvSpPr>
        <p:spPr>
          <a:xfrm>
            <a:off x="6477000" y="5130800"/>
            <a:ext cx="609600" cy="609600"/>
          </a:xfrm>
          <a:prstGeom prst="ellipse">
            <a:avLst/>
          </a:prstGeom>
          <a:solidFill>
            <a:srgbClr val="339966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51" name="Picture 20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6578600" y="5232400"/>
            <a:ext cx="406400" cy="406400"/>
          </a:xfrm>
          <a:prstGeom prst="rect">
            <a:avLst/>
          </a:prstGeom>
        </p:spPr>
      </p:pic>
      <p:sp>
        <p:nvSpPr>
          <p:cNvPr id="52" name="AutoShape 21"/>
          <p:cNvSpPr/>
          <p:nvPr>
            <p:custDataLst>
              <p:tags r:id="rId31"/>
            </p:custDataLst>
          </p:nvPr>
        </p:nvSpPr>
        <p:spPr>
          <a:xfrm>
            <a:off x="7239000" y="5130800"/>
            <a:ext cx="393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坚守</a:t>
            </a: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社会价值</a:t>
            </a:r>
            <a:endParaRPr lang="en-US" sz="1800" b="1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3" name="AutoShape 22"/>
          <p:cNvSpPr/>
          <p:nvPr>
            <p:custDataLst>
              <p:tags r:id="rId32"/>
            </p:custDataLst>
          </p:nvPr>
        </p:nvSpPr>
        <p:spPr>
          <a:xfrm>
            <a:off x="7239000" y="5575300"/>
            <a:ext cx="393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50000"/>
              </a:lnSpc>
              <a:buClrTx/>
              <a:buSzTx/>
              <a:buFontTx/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坚持社会主义核心价值观，不得生成违法、有害或违背公序良俗的内容，弘扬正能量。</a:t>
            </a:r>
            <a:endParaRPr lang="en-US" sz="16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8" name="组合 37"/>
          <p:cNvGrpSpPr/>
          <p:nvPr>
            <p:custDataLst>
              <p:tags r:id="rId2"/>
            </p:custDataLst>
          </p:nvPr>
        </p:nvGrpSpPr>
        <p:grpSpPr>
          <a:xfrm>
            <a:off x="666750" y="1336675"/>
            <a:ext cx="8504644" cy="398780"/>
            <a:chOff x="371" y="485"/>
            <a:chExt cx="11759" cy="628"/>
          </a:xfrm>
        </p:grpSpPr>
        <p:sp>
          <p:nvSpPr>
            <p:cNvPr id="39" name="箭头: V 形 33"/>
            <p:cNvSpPr/>
            <p:nvPr/>
          </p:nvSpPr>
          <p:spPr>
            <a:xfrm>
              <a:off x="713" y="514"/>
              <a:ext cx="419" cy="48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0" name="箭头: V 形 35"/>
            <p:cNvSpPr/>
            <p:nvPr/>
          </p:nvSpPr>
          <p:spPr>
            <a:xfrm>
              <a:off x="1014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3"/>
              </p:custDataLst>
            </p:nvPr>
          </p:nvSpPr>
          <p:spPr>
            <a:xfrm>
              <a:off x="1657" y="485"/>
              <a:ext cx="1047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ts val="2400"/>
                </a:lnSpc>
              </a:pP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五、校园实践价：学术诚信与行为规范</a:t>
              </a:r>
              <a:endParaRPr lang="zh-CN" altLang="en-US" sz="28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42" name="箭头: V 形 38"/>
            <p:cNvSpPr/>
            <p:nvPr/>
          </p:nvSpPr>
          <p:spPr>
            <a:xfrm>
              <a:off x="371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</p:grpSp>
      <p:sp>
        <p:nvSpPr>
          <p:cNvPr id="19" name="TextBox 8"/>
          <p:cNvSpPr txBox="1"/>
          <p:nvPr>
            <p:custDataLst>
              <p:tags r:id="rId4"/>
            </p:custDataLst>
          </p:nvPr>
        </p:nvSpPr>
        <p:spPr>
          <a:xfrm>
            <a:off x="1597025" y="1932940"/>
            <a:ext cx="4512945" cy="401320"/>
          </a:xfrm>
          <a:prstGeom prst="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p>
            <a:r>
              <a:rPr 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90204" pitchFamily="34" charset="0"/>
              </a:rPr>
              <a:t>1. 高校AIGC使用规范要点</a:t>
            </a:r>
            <a:endParaRPr lang="en-US" sz="20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90204" pitchFamily="34" charset="0"/>
            </a:endParaRPr>
          </a:p>
        </p:txBody>
      </p:sp>
      <p:sp>
        <p:nvSpPr>
          <p:cNvPr id="30" name="AutoShape 13"/>
          <p:cNvSpPr/>
          <p:nvPr>
            <p:custDataLst>
              <p:tags r:id="rId5"/>
            </p:custDataLst>
          </p:nvPr>
        </p:nvSpPr>
        <p:spPr>
          <a:xfrm>
            <a:off x="762000" y="4876800"/>
            <a:ext cx="5207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5000"/>
              </a:srgbClr>
            </a:outerShdw>
          </a:effectLst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49" name="AutoShape 18"/>
          <p:cNvSpPr/>
          <p:nvPr>
            <p:custDataLst>
              <p:tags r:id="rId6"/>
            </p:custDataLst>
          </p:nvPr>
        </p:nvSpPr>
        <p:spPr>
          <a:xfrm>
            <a:off x="6223000" y="4876800"/>
            <a:ext cx="5207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5000"/>
              </a:srgbClr>
            </a:outerShdw>
          </a:effectLst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3" name="AutoShape 3"/>
          <p:cNvSpPr/>
          <p:nvPr>
            <p:custDataLst>
              <p:tags r:id="rId7"/>
            </p:custDataLst>
          </p:nvPr>
        </p:nvSpPr>
        <p:spPr>
          <a:xfrm>
            <a:off x="762000" y="241681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1F2">
              <a:alpha val="100000"/>
            </a:srgbClr>
          </a:solidFill>
          <a:ln w="12700" cap="flat" cmpd="sng">
            <a:solidFill>
              <a:srgbClr val="FECACA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2" name="Picture 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6000" y="2670810"/>
            <a:ext cx="406400" cy="406400"/>
          </a:xfrm>
          <a:prstGeom prst="rect">
            <a:avLst/>
          </a:prstGeom>
        </p:spPr>
      </p:pic>
      <p:sp>
        <p:nvSpPr>
          <p:cNvPr id="5" name="AutoShape 5"/>
          <p:cNvSpPr/>
          <p:nvPr>
            <p:custDataLst>
              <p:tags r:id="rId11"/>
            </p:custDataLst>
          </p:nvPr>
        </p:nvSpPr>
        <p:spPr>
          <a:xfrm>
            <a:off x="1524000" y="2670810"/>
            <a:ext cx="2286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25000"/>
              </a:lnSpc>
              <a:buClrTx/>
              <a:buSzTx/>
              <a:buFontTx/>
              <a:defRPr/>
            </a:pPr>
            <a:r>
              <a:rPr lang="en-US" sz="1800" b="1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严禁</a:t>
            </a: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行为 (红线)</a:t>
            </a:r>
            <a:endParaRPr lang="en-US" sz="1800" b="1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7" name="Connector 6"/>
          <p:cNvCxnSpPr/>
          <p:nvPr>
            <p:custDataLst>
              <p:tags r:id="rId12"/>
            </p:custDataLst>
          </p:nvPr>
        </p:nvCxnSpPr>
        <p:spPr>
          <a:xfrm rot="-15626">
            <a:off x="1016014" y="317246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2626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9" name="Picture 7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16000" y="3581400"/>
            <a:ext cx="203200" cy="203200"/>
          </a:xfrm>
          <a:prstGeom prst="rect">
            <a:avLst/>
          </a:prstGeom>
        </p:spPr>
      </p:pic>
      <p:sp>
        <p:nvSpPr>
          <p:cNvPr id="10" name="AutoShape 8"/>
          <p:cNvSpPr/>
          <p:nvPr>
            <p:custDataLst>
              <p:tags r:id="rId16"/>
            </p:custDataLst>
          </p:nvPr>
        </p:nvSpPr>
        <p:spPr>
          <a:xfrm>
            <a:off x="1333500" y="3556000"/>
            <a:ext cx="254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25000"/>
              </a:lnSpc>
              <a:buClrTx/>
              <a:buSzTx/>
              <a:buFontTx/>
              <a:defRPr/>
            </a:pPr>
            <a:r>
              <a:rPr lang="en-US" sz="160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严禁使用AI</a:t>
            </a:r>
            <a:r>
              <a:rPr lang="en-US" sz="1600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代写</a:t>
            </a:r>
            <a:r>
              <a:rPr lang="en-US" sz="160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论文、实验报告或课程作业。</a:t>
            </a:r>
            <a:endParaRPr lang="en-US" sz="1600" i="0" u="none" strike="noStrike">
              <a:solidFill>
                <a:srgbClr val="000000"/>
              </a:solidFill>
              <a:latin typeface="微软雅黑"/>
              <a:ea typeface="微软雅黑"/>
              <a:cs typeface="微软雅黑"/>
              <a:sym typeface="Noto Sans SC"/>
            </a:endParaRPr>
          </a:p>
        </p:txBody>
      </p:sp>
      <p:pic>
        <p:nvPicPr>
          <p:cNvPr id="11" name="Picture 9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16000" y="4606290"/>
            <a:ext cx="203200" cy="203200"/>
          </a:xfrm>
          <a:prstGeom prst="rect">
            <a:avLst/>
          </a:prstGeom>
        </p:spPr>
      </p:pic>
      <p:sp>
        <p:nvSpPr>
          <p:cNvPr id="12" name="AutoShape 10"/>
          <p:cNvSpPr/>
          <p:nvPr>
            <p:custDataLst>
              <p:tags r:id="rId18"/>
            </p:custDataLst>
          </p:nvPr>
        </p:nvSpPr>
        <p:spPr>
          <a:xfrm>
            <a:off x="1333500" y="4580890"/>
            <a:ext cx="254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严禁使用AI生成</a:t>
            </a:r>
            <a:r>
              <a:rPr lang="en-US" sz="1600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虚假数据</a:t>
            </a: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或篡改实验结果进行</a:t>
            </a:r>
            <a:r>
              <a:rPr lang="en-US" sz="1600" b="0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学术造假</a:t>
            </a: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。</a:t>
            </a:r>
            <a:endParaRPr lang="en-US" sz="1100"/>
          </a:p>
        </p:txBody>
      </p:sp>
      <p:pic>
        <p:nvPicPr>
          <p:cNvPr id="13" name="Picture 11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16000" y="5551170"/>
            <a:ext cx="203200" cy="203200"/>
          </a:xfrm>
          <a:prstGeom prst="rect">
            <a:avLst/>
          </a:prstGeom>
        </p:spPr>
      </p:pic>
      <p:sp>
        <p:nvSpPr>
          <p:cNvPr id="14" name="AutoShape 12"/>
          <p:cNvSpPr/>
          <p:nvPr>
            <p:custDataLst>
              <p:tags r:id="rId20"/>
            </p:custDataLst>
          </p:nvPr>
        </p:nvSpPr>
        <p:spPr>
          <a:xfrm>
            <a:off x="1333500" y="5525770"/>
            <a:ext cx="254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严禁在考试、测验等环节使用AI</a:t>
            </a:r>
            <a:r>
              <a:rPr lang="en-US" sz="1600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作弊</a:t>
            </a: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。</a:t>
            </a:r>
            <a:endParaRPr lang="en-US" sz="16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" name="AutoShape 13"/>
          <p:cNvSpPr/>
          <p:nvPr>
            <p:custDataLst>
              <p:tags r:id="rId21"/>
            </p:custDataLst>
          </p:nvPr>
        </p:nvSpPr>
        <p:spPr>
          <a:xfrm>
            <a:off x="4445000" y="241681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EFF6FF">
              <a:alpha val="100000"/>
            </a:srgbClr>
          </a:solidFill>
          <a:ln w="12700" cap="flat" cmpd="sng">
            <a:solidFill>
              <a:srgbClr val="BFDBFE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16" name="Picture 14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699000" y="2670810"/>
            <a:ext cx="406400" cy="406400"/>
          </a:xfrm>
          <a:prstGeom prst="rect">
            <a:avLst/>
          </a:prstGeom>
        </p:spPr>
      </p:pic>
      <p:sp>
        <p:nvSpPr>
          <p:cNvPr id="17" name="AutoShape 15"/>
          <p:cNvSpPr/>
          <p:nvPr>
            <p:custDataLst>
              <p:tags r:id="rId25"/>
            </p:custDataLst>
          </p:nvPr>
        </p:nvSpPr>
        <p:spPr>
          <a:xfrm>
            <a:off x="5207000" y="2670810"/>
            <a:ext cx="2286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25000"/>
              </a:lnSpc>
              <a:buClrTx/>
              <a:buSzTx/>
              <a:buFontTx/>
              <a:defRPr/>
            </a:pPr>
            <a:r>
              <a:rPr lang="en-US" sz="1800" b="1" i="0" u="none" strike="noStrike">
                <a:solidFill>
                  <a:schemeClr val="accent6"/>
                </a:solidFill>
                <a:latin typeface="微软雅黑"/>
                <a:ea typeface="微软雅黑"/>
                <a:cs typeface="微软雅黑"/>
                <a:sym typeface="Noto Sans SC"/>
              </a:rPr>
              <a:t>允许</a:t>
            </a: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行为 (辅助)</a:t>
            </a:r>
            <a:endParaRPr lang="en-US" sz="1800" b="1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21" name="Connector 16"/>
          <p:cNvCxnSpPr/>
          <p:nvPr>
            <p:custDataLst>
              <p:tags r:id="rId26"/>
            </p:custDataLst>
          </p:nvPr>
        </p:nvCxnSpPr>
        <p:spPr>
          <a:xfrm rot="-15626">
            <a:off x="4699014" y="317246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2563EB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2" name="Picture 17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4699000" y="3558540"/>
            <a:ext cx="203200" cy="203200"/>
          </a:xfrm>
          <a:prstGeom prst="rect">
            <a:avLst/>
          </a:prstGeom>
        </p:spPr>
      </p:pic>
      <p:sp>
        <p:nvSpPr>
          <p:cNvPr id="35" name="AutoShape 18"/>
          <p:cNvSpPr/>
          <p:nvPr>
            <p:custDataLst>
              <p:tags r:id="rId30"/>
            </p:custDataLst>
          </p:nvPr>
        </p:nvSpPr>
        <p:spPr>
          <a:xfrm>
            <a:off x="5016500" y="3533140"/>
            <a:ext cx="254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鼓励利用AI进行</a:t>
            </a:r>
            <a:r>
              <a:rPr lang="en-US" sz="1600" i="0" u="none" strike="noStrike">
                <a:solidFill>
                  <a:schemeClr val="accent6"/>
                </a:solidFill>
                <a:latin typeface="微软雅黑"/>
                <a:ea typeface="微软雅黑"/>
                <a:cs typeface="微软雅黑"/>
                <a:sym typeface="Noto Sans SC"/>
              </a:rPr>
              <a:t>文献检索、资料整理</a:t>
            </a:r>
            <a:r>
              <a:rPr lang="en-US" sz="1400" b="0" i="0" u="none" strike="noStrike">
                <a:solidFill>
                  <a:schemeClr val="accent6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400" b="0" i="0" u="none" strike="noStrike">
              <a:solidFill>
                <a:schemeClr val="accent6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36" name="Picture 19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4664710" y="4588510"/>
            <a:ext cx="203200" cy="203200"/>
          </a:xfrm>
          <a:prstGeom prst="rect">
            <a:avLst/>
          </a:prstGeom>
        </p:spPr>
      </p:pic>
      <p:sp>
        <p:nvSpPr>
          <p:cNvPr id="37" name="AutoShape 20"/>
          <p:cNvSpPr/>
          <p:nvPr>
            <p:custDataLst>
              <p:tags r:id="rId32"/>
            </p:custDataLst>
          </p:nvPr>
        </p:nvSpPr>
        <p:spPr>
          <a:xfrm>
            <a:off x="4982210" y="4563110"/>
            <a:ext cx="254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支持利用AI进行</a:t>
            </a:r>
            <a:r>
              <a:rPr lang="en-US" sz="1600" i="0" u="none" strike="noStrike">
                <a:solidFill>
                  <a:schemeClr val="accent6"/>
                </a:solidFill>
                <a:latin typeface="微软雅黑"/>
                <a:ea typeface="微软雅黑"/>
                <a:cs typeface="微软雅黑"/>
                <a:sym typeface="Noto Sans SC"/>
              </a:rPr>
              <a:t>数据处理、分析和可视化</a:t>
            </a:r>
            <a:r>
              <a:rPr lang="en-US" sz="1600" b="0" i="0" u="none" strike="noStrike">
                <a:solidFill>
                  <a:schemeClr val="accent6"/>
                </a:solidFill>
                <a:latin typeface="微软雅黑"/>
                <a:ea typeface="微软雅黑"/>
                <a:cs typeface="微软雅黑"/>
                <a:sym typeface="Noto Sans SC"/>
              </a:rPr>
              <a:t>。</a:t>
            </a:r>
            <a:endParaRPr lang="en-US" sz="1600" b="0" i="0" u="none" strike="noStrike">
              <a:solidFill>
                <a:schemeClr val="accent6"/>
              </a:solidFill>
              <a:latin typeface="微软雅黑"/>
              <a:ea typeface="微软雅黑"/>
              <a:cs typeface="微软雅黑"/>
              <a:sym typeface="Noto Sans SC"/>
            </a:endParaRPr>
          </a:p>
        </p:txBody>
      </p:sp>
      <p:pic>
        <p:nvPicPr>
          <p:cNvPr id="43" name="Picture 21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4641215" y="5648960"/>
            <a:ext cx="203200" cy="203200"/>
          </a:xfrm>
          <a:prstGeom prst="rect">
            <a:avLst/>
          </a:prstGeom>
        </p:spPr>
      </p:pic>
      <p:sp>
        <p:nvSpPr>
          <p:cNvPr id="44" name="AutoShape 22"/>
          <p:cNvSpPr/>
          <p:nvPr>
            <p:custDataLst>
              <p:tags r:id="rId34"/>
            </p:custDataLst>
          </p:nvPr>
        </p:nvSpPr>
        <p:spPr>
          <a:xfrm>
            <a:off x="4958715" y="5623560"/>
            <a:ext cx="254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允许利用AI进行语言润色、格式排版等辅助工作。</a:t>
            </a:r>
            <a:endParaRPr lang="en-US" sz="16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5" name="AutoShape 23"/>
          <p:cNvSpPr/>
          <p:nvPr>
            <p:custDataLst>
              <p:tags r:id="rId35"/>
            </p:custDataLst>
          </p:nvPr>
        </p:nvSpPr>
        <p:spPr>
          <a:xfrm>
            <a:off x="8128000" y="241681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46" name="Picture 24"/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8382000" y="2670810"/>
            <a:ext cx="406400" cy="406400"/>
          </a:xfrm>
          <a:prstGeom prst="rect">
            <a:avLst/>
          </a:prstGeom>
        </p:spPr>
      </p:pic>
      <p:sp>
        <p:nvSpPr>
          <p:cNvPr id="47" name="AutoShape 25"/>
          <p:cNvSpPr/>
          <p:nvPr>
            <p:custDataLst>
              <p:tags r:id="rId39"/>
            </p:custDataLst>
          </p:nvPr>
        </p:nvSpPr>
        <p:spPr>
          <a:xfrm>
            <a:off x="8890000" y="2670810"/>
            <a:ext cx="2286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25000"/>
              </a:lnSpc>
              <a:buClrTx/>
              <a:buSzTx/>
              <a:buFontTx/>
              <a:defRPr/>
            </a:pPr>
            <a:r>
              <a:rPr lang="en-US" sz="1800" b="1" i="0" u="none" strike="noStrike">
                <a:solidFill>
                  <a:schemeClr val="accent1"/>
                </a:solidFill>
                <a:latin typeface="微软雅黑"/>
                <a:ea typeface="微软雅黑"/>
                <a:cs typeface="微软雅黑"/>
                <a:sym typeface="Noto Sans SC"/>
              </a:rPr>
              <a:t>核心</a:t>
            </a: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原则</a:t>
            </a:r>
            <a:endParaRPr lang="en-US" sz="1800" b="1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48" name="Connector 26"/>
          <p:cNvCxnSpPr/>
          <p:nvPr>
            <p:custDataLst>
              <p:tags r:id="rId40"/>
            </p:custDataLst>
          </p:nvPr>
        </p:nvCxnSpPr>
        <p:spPr>
          <a:xfrm rot="-15626">
            <a:off x="8382014" y="317246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4B5563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4" name="Picture 27"/>
          <p:cNvPicPr>
            <a:picLocks noChangeAspect="1"/>
          </p:cNvPicPr>
          <p:nvPr>
            <p:custDataLst>
              <p:tags r:id="rId41"/>
            </p:custDataLst>
          </p:nvPr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8382000" y="3627120"/>
            <a:ext cx="203200" cy="203200"/>
          </a:xfrm>
          <a:prstGeom prst="rect">
            <a:avLst/>
          </a:prstGeom>
        </p:spPr>
      </p:pic>
      <p:sp>
        <p:nvSpPr>
          <p:cNvPr id="55" name="AutoShape 28"/>
          <p:cNvSpPr/>
          <p:nvPr>
            <p:custDataLst>
              <p:tags r:id="rId44"/>
            </p:custDataLst>
          </p:nvPr>
        </p:nvSpPr>
        <p:spPr>
          <a:xfrm>
            <a:off x="8699500" y="3601720"/>
            <a:ext cx="254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AI始终是</a:t>
            </a:r>
            <a:r>
              <a:rPr lang="en-US" sz="1600" i="0" u="none" strike="noStrike">
                <a:solidFill>
                  <a:schemeClr val="accent1"/>
                </a:solidFill>
                <a:latin typeface="微软雅黑"/>
                <a:ea typeface="微软雅黑"/>
                <a:cs typeface="微软雅黑"/>
                <a:sym typeface="Noto Sans SC"/>
              </a:rPr>
              <a:t>辅助工具</a:t>
            </a: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，学生是学习和创作的主体，不可替代。</a:t>
            </a:r>
            <a:endParaRPr lang="en-US" sz="16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pic>
        <p:nvPicPr>
          <p:cNvPr id="56" name="Picture 29"/>
          <p:cNvPicPr>
            <a:picLocks noChangeAspect="1"/>
          </p:cNvPicPr>
          <p:nvPr>
            <p:custDataLst>
              <p:tags r:id="rId45"/>
            </p:custDataLst>
          </p:nvPr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8382000" y="4656455"/>
            <a:ext cx="203200" cy="203200"/>
          </a:xfrm>
          <a:prstGeom prst="rect">
            <a:avLst/>
          </a:prstGeom>
        </p:spPr>
      </p:pic>
      <p:sp>
        <p:nvSpPr>
          <p:cNvPr id="57" name="AutoShape 30"/>
          <p:cNvSpPr/>
          <p:nvPr>
            <p:custDataLst>
              <p:tags r:id="rId46"/>
            </p:custDataLst>
          </p:nvPr>
        </p:nvSpPr>
        <p:spPr>
          <a:xfrm>
            <a:off x="8699500" y="4631055"/>
            <a:ext cx="254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使用</a:t>
            </a:r>
            <a:r>
              <a:rPr lang="en-US" sz="1600" b="0" i="0" u="none" strike="noStrike">
                <a:solidFill>
                  <a:schemeClr val="accent1"/>
                </a:solidFill>
                <a:latin typeface="微软雅黑"/>
                <a:ea typeface="微软雅黑"/>
                <a:cs typeface="微软雅黑"/>
                <a:sym typeface="Noto Sans SC"/>
              </a:rPr>
              <a:t>AI</a:t>
            </a: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必须</a:t>
            </a:r>
            <a:r>
              <a:rPr lang="en-US" sz="1600" i="0" u="none" strike="noStrike">
                <a:solidFill>
                  <a:schemeClr val="accent1"/>
                </a:solidFill>
                <a:latin typeface="微软雅黑"/>
                <a:ea typeface="微软雅黑"/>
                <a:cs typeface="微软雅黑"/>
                <a:sym typeface="Noto Sans SC"/>
              </a:rPr>
              <a:t>主动声明和披露</a:t>
            </a: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，严禁将</a:t>
            </a:r>
            <a:r>
              <a:rPr lang="en-US" sz="1600" b="0" i="0" u="none" strike="noStrike">
                <a:solidFill>
                  <a:schemeClr val="accent1"/>
                </a:solidFill>
                <a:latin typeface="微软雅黑"/>
                <a:ea typeface="微软雅黑"/>
                <a:cs typeface="微软雅黑"/>
                <a:sym typeface="Noto Sans SC"/>
              </a:rPr>
              <a:t>AI</a:t>
            </a: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生成内容直接作为个人学业成果。</a:t>
            </a:r>
            <a:endParaRPr lang="en-US" sz="16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AutoShape 9"/>
          <p:cNvSpPr/>
          <p:nvPr>
            <p:custDataLst>
              <p:tags r:id="rId1"/>
            </p:custDataLst>
          </p:nvPr>
        </p:nvSpPr>
        <p:spPr>
          <a:xfrm>
            <a:off x="8136255" y="2626995"/>
            <a:ext cx="3302000" cy="3810000"/>
          </a:xfrm>
          <a:prstGeom prst="roundRect">
            <a:avLst>
              <a:gd name="adj" fmla="val 3846"/>
            </a:avLst>
          </a:prstGeom>
          <a:solidFill>
            <a:srgbClr val="F7F9FC">
              <a:alpha val="100000"/>
            </a:srgbClr>
          </a:solidFill>
          <a:ln w="12700" cap="flat" cmpd="sng">
            <a:solidFill>
              <a:srgbClr val="0066CC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4" name="图片 3" descr="DJI_0115"/>
          <p:cNvPicPr>
            <a:picLocks noChangeAspect="1"/>
          </p:cNvPicPr>
          <p:nvPr userDrawn="1"/>
        </p:nvPicPr>
        <p:blipFill>
          <a:blip r:embed="rId2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8" name="组合 37"/>
          <p:cNvGrpSpPr/>
          <p:nvPr>
            <p:custDataLst>
              <p:tags r:id="rId3"/>
            </p:custDataLst>
          </p:nvPr>
        </p:nvGrpSpPr>
        <p:grpSpPr>
          <a:xfrm>
            <a:off x="666750" y="1336675"/>
            <a:ext cx="8504644" cy="398780"/>
            <a:chOff x="371" y="485"/>
            <a:chExt cx="11759" cy="628"/>
          </a:xfrm>
        </p:grpSpPr>
        <p:sp>
          <p:nvSpPr>
            <p:cNvPr id="39" name="箭头: V 形 33"/>
            <p:cNvSpPr/>
            <p:nvPr/>
          </p:nvSpPr>
          <p:spPr>
            <a:xfrm>
              <a:off x="713" y="514"/>
              <a:ext cx="419" cy="48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0" name="箭头: V 形 35"/>
            <p:cNvSpPr/>
            <p:nvPr/>
          </p:nvSpPr>
          <p:spPr>
            <a:xfrm>
              <a:off x="1014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4"/>
              </p:custDataLst>
            </p:nvPr>
          </p:nvSpPr>
          <p:spPr>
            <a:xfrm>
              <a:off x="1657" y="485"/>
              <a:ext cx="1047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ts val="2400"/>
                </a:lnSpc>
              </a:pP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五、校园实践价：学术诚信与行为规范</a:t>
              </a:r>
              <a:endParaRPr lang="zh-CN" altLang="en-US" sz="28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42" name="箭头: V 形 38"/>
            <p:cNvSpPr/>
            <p:nvPr/>
          </p:nvSpPr>
          <p:spPr>
            <a:xfrm>
              <a:off x="371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</p:grpSp>
      <p:sp>
        <p:nvSpPr>
          <p:cNvPr id="19" name="TextBox 8"/>
          <p:cNvSpPr txBox="1"/>
          <p:nvPr>
            <p:custDataLst>
              <p:tags r:id="rId5"/>
            </p:custDataLst>
          </p:nvPr>
        </p:nvSpPr>
        <p:spPr>
          <a:xfrm>
            <a:off x="1597025" y="1932940"/>
            <a:ext cx="4512945" cy="401320"/>
          </a:xfrm>
          <a:prstGeom prst="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p>
            <a:r>
              <a:rPr 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90204" pitchFamily="34" charset="0"/>
              </a:rPr>
              <a:t>2. 学术诚信新范式：透明披露</a:t>
            </a:r>
            <a:endParaRPr lang="en-US" sz="20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90204" pitchFamily="34" charset="0"/>
            </a:endParaRPr>
          </a:p>
        </p:txBody>
      </p:sp>
      <p:sp>
        <p:nvSpPr>
          <p:cNvPr id="30" name="AutoShape 13"/>
          <p:cNvSpPr/>
          <p:nvPr>
            <p:custDataLst>
              <p:tags r:id="rId6"/>
            </p:custDataLst>
          </p:nvPr>
        </p:nvSpPr>
        <p:spPr>
          <a:xfrm>
            <a:off x="762000" y="4876800"/>
            <a:ext cx="5207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5000"/>
              </a:srgbClr>
            </a:outerShdw>
          </a:effectLst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6" name="AutoShape 4"/>
          <p:cNvSpPr/>
          <p:nvPr>
            <p:custDataLst>
              <p:tags r:id="rId7"/>
            </p:custDataLst>
          </p:nvPr>
        </p:nvSpPr>
        <p:spPr>
          <a:xfrm>
            <a:off x="762000" y="2580640"/>
            <a:ext cx="3302000" cy="3810000"/>
          </a:xfrm>
          <a:prstGeom prst="roundRect">
            <a:avLst>
              <a:gd name="adj" fmla="val 3846"/>
            </a:avLst>
          </a:prstGeom>
          <a:solidFill>
            <a:srgbClr val="F7F9FC">
              <a:alpha val="100000"/>
            </a:srgbClr>
          </a:solidFill>
          <a:ln w="12700" cap="flat" cmpd="sng">
            <a:solidFill>
              <a:srgbClr val="0066CC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8" name="Picture 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6000" y="2834640"/>
            <a:ext cx="406400" cy="406400"/>
          </a:xfrm>
          <a:prstGeom prst="rect">
            <a:avLst/>
          </a:prstGeom>
        </p:spPr>
      </p:pic>
      <p:sp>
        <p:nvSpPr>
          <p:cNvPr id="18" name="AutoShape 6"/>
          <p:cNvSpPr/>
          <p:nvPr>
            <p:custDataLst>
              <p:tags r:id="rId11"/>
            </p:custDataLst>
          </p:nvPr>
        </p:nvSpPr>
        <p:spPr>
          <a:xfrm>
            <a:off x="1016000" y="334264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什么是透明披露</a:t>
            </a:r>
            <a:endParaRPr lang="en-US" sz="1800" b="1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20" name="Connector 7"/>
          <p:cNvCxnSpPr/>
          <p:nvPr>
            <p:custDataLst>
              <p:tags r:id="rId12"/>
            </p:custDataLst>
          </p:nvPr>
        </p:nvCxnSpPr>
        <p:spPr>
          <a:xfrm rot="-17188">
            <a:off x="1016016" y="3780790"/>
            <a:ext cx="2540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AutoShape 8"/>
          <p:cNvSpPr/>
          <p:nvPr>
            <p:custDataLst>
              <p:tags r:id="rId13"/>
            </p:custDataLst>
          </p:nvPr>
        </p:nvSpPr>
        <p:spPr>
          <a:xfrm>
            <a:off x="1016000" y="3914140"/>
            <a:ext cx="2794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在提交学术成果（如论文、报告）时，</a:t>
            </a:r>
            <a:r>
              <a:rPr lang="en-US" sz="1600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主动说明</a:t>
            </a:r>
            <a:r>
              <a:rPr lang="en-US" sz="160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在哪些环节使用了何种AI工具，以及AI对最终成果的贡献程度。</a:t>
            </a:r>
            <a:endParaRPr lang="en-US" sz="1600" i="0" u="none" strike="noStrike">
              <a:solidFill>
                <a:srgbClr val="000000"/>
              </a:solidFill>
              <a:latin typeface="微软雅黑"/>
              <a:ea typeface="微软雅黑"/>
              <a:cs typeface="微软雅黑"/>
              <a:sym typeface="Noto Sans SC"/>
            </a:endParaRPr>
          </a:p>
        </p:txBody>
      </p:sp>
      <p:sp>
        <p:nvSpPr>
          <p:cNvPr id="24" name="AutoShape 9"/>
          <p:cNvSpPr/>
          <p:nvPr>
            <p:custDataLst>
              <p:tags r:id="rId14"/>
            </p:custDataLst>
          </p:nvPr>
        </p:nvSpPr>
        <p:spPr>
          <a:xfrm>
            <a:off x="4445000" y="2580640"/>
            <a:ext cx="3302000" cy="3810000"/>
          </a:xfrm>
          <a:prstGeom prst="roundRect">
            <a:avLst>
              <a:gd name="adj" fmla="val 3846"/>
            </a:avLst>
          </a:prstGeom>
          <a:solidFill>
            <a:srgbClr val="F7F9FC">
              <a:alpha val="100000"/>
            </a:srgbClr>
          </a:solidFill>
          <a:ln w="12700" cap="flat" cmpd="sng">
            <a:solidFill>
              <a:srgbClr val="0066CC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25" name="Picture 10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699000" y="2834640"/>
            <a:ext cx="406400" cy="406400"/>
          </a:xfrm>
          <a:prstGeom prst="rect">
            <a:avLst/>
          </a:prstGeom>
        </p:spPr>
      </p:pic>
      <p:sp>
        <p:nvSpPr>
          <p:cNvPr id="26" name="AutoShape 11"/>
          <p:cNvSpPr/>
          <p:nvPr>
            <p:custDataLst>
              <p:tags r:id="rId18"/>
            </p:custDataLst>
          </p:nvPr>
        </p:nvSpPr>
        <p:spPr>
          <a:xfrm>
            <a:off x="4699000" y="334264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为什么重要</a:t>
            </a:r>
            <a:endParaRPr lang="en-US" sz="1800" b="1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28" name="Connector 12"/>
          <p:cNvCxnSpPr/>
          <p:nvPr>
            <p:custDataLst>
              <p:tags r:id="rId19"/>
            </p:custDataLst>
          </p:nvPr>
        </p:nvCxnSpPr>
        <p:spPr>
          <a:xfrm rot="-17188">
            <a:off x="4699016" y="3780790"/>
            <a:ext cx="2540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" name="AutoShape 13"/>
          <p:cNvSpPr/>
          <p:nvPr>
            <p:custDataLst>
              <p:tags r:id="rId20"/>
            </p:custDataLst>
          </p:nvPr>
        </p:nvSpPr>
        <p:spPr>
          <a:xfrm>
            <a:off x="4699000" y="3914140"/>
            <a:ext cx="2794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25000"/>
              </a:lnSpc>
              <a:buClrTx/>
              <a:buSzTx/>
              <a:buFontTx/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这不仅是对学术规范的遵守，也是对读者和评审者的尊重，确保了学术成果的</a:t>
            </a:r>
            <a:r>
              <a:rPr lang="en-US" sz="1600" b="0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可追溯性和可信度</a:t>
            </a: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。</a:t>
            </a:r>
            <a:endParaRPr lang="en-US" sz="16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pic>
        <p:nvPicPr>
          <p:cNvPr id="31" name="Picture 15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8382000" y="2834640"/>
            <a:ext cx="406400" cy="406400"/>
          </a:xfrm>
          <a:prstGeom prst="rect">
            <a:avLst/>
          </a:prstGeom>
        </p:spPr>
      </p:pic>
      <p:sp>
        <p:nvSpPr>
          <p:cNvPr id="32" name="AutoShape 16"/>
          <p:cNvSpPr/>
          <p:nvPr>
            <p:custDataLst>
              <p:tags r:id="rId24"/>
            </p:custDataLst>
          </p:nvPr>
        </p:nvSpPr>
        <p:spPr>
          <a:xfrm>
            <a:off x="8382000" y="334264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如何操作</a:t>
            </a:r>
            <a:endParaRPr lang="en-US" sz="1800" b="1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33" name="Connector 17"/>
          <p:cNvCxnSpPr/>
          <p:nvPr>
            <p:custDataLst>
              <p:tags r:id="rId25"/>
            </p:custDataLst>
          </p:nvPr>
        </p:nvCxnSpPr>
        <p:spPr>
          <a:xfrm rot="-17188">
            <a:off x="8382016" y="3780790"/>
            <a:ext cx="2540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" name="AutoShape 18"/>
          <p:cNvSpPr/>
          <p:nvPr>
            <p:custDataLst>
              <p:tags r:id="rId26"/>
            </p:custDataLst>
          </p:nvPr>
        </p:nvSpPr>
        <p:spPr>
          <a:xfrm>
            <a:off x="8382000" y="3914140"/>
            <a:ext cx="2794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25000"/>
              </a:lnSpc>
              <a:buClrTx/>
              <a:buSzTx/>
              <a:buFontTx/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可以在论文的致谢或方法部分专门说明，或填写学校提供的《AI工具使用声明表》。</a:t>
            </a:r>
            <a:endParaRPr lang="en-US" sz="16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8" name="组合 37"/>
          <p:cNvGrpSpPr/>
          <p:nvPr>
            <p:custDataLst>
              <p:tags r:id="rId2"/>
            </p:custDataLst>
          </p:nvPr>
        </p:nvGrpSpPr>
        <p:grpSpPr>
          <a:xfrm>
            <a:off x="666750" y="1336675"/>
            <a:ext cx="8504644" cy="398780"/>
            <a:chOff x="371" y="485"/>
            <a:chExt cx="11759" cy="628"/>
          </a:xfrm>
        </p:grpSpPr>
        <p:sp>
          <p:nvSpPr>
            <p:cNvPr id="39" name="箭头: V 形 33"/>
            <p:cNvSpPr/>
            <p:nvPr/>
          </p:nvSpPr>
          <p:spPr>
            <a:xfrm>
              <a:off x="713" y="514"/>
              <a:ext cx="419" cy="48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0" name="箭头: V 形 35"/>
            <p:cNvSpPr/>
            <p:nvPr/>
          </p:nvSpPr>
          <p:spPr>
            <a:xfrm>
              <a:off x="1014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3"/>
              </p:custDataLst>
            </p:nvPr>
          </p:nvSpPr>
          <p:spPr>
            <a:xfrm>
              <a:off x="1657" y="485"/>
              <a:ext cx="1047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ts val="2400"/>
                </a:lnSpc>
              </a:pP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六、总结与展望：共建健康AIGC生态</a:t>
              </a:r>
              <a:endParaRPr lang="zh-CN" altLang="en-US" sz="28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42" name="箭头: V 形 38"/>
            <p:cNvSpPr/>
            <p:nvPr/>
          </p:nvSpPr>
          <p:spPr>
            <a:xfrm>
              <a:off x="371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</p:grpSp>
      <p:sp>
        <p:nvSpPr>
          <p:cNvPr id="19" name="TextBox 8"/>
          <p:cNvSpPr txBox="1"/>
          <p:nvPr>
            <p:custDataLst>
              <p:tags r:id="rId4"/>
            </p:custDataLst>
          </p:nvPr>
        </p:nvSpPr>
        <p:spPr>
          <a:xfrm>
            <a:off x="1597025" y="1932940"/>
            <a:ext cx="4512945" cy="401320"/>
          </a:xfrm>
          <a:prstGeom prst="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p>
            <a:r>
              <a:rPr 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90204" pitchFamily="34" charset="0"/>
              </a:rPr>
              <a:t>1. 我们的行动指南</a:t>
            </a:r>
            <a:endParaRPr lang="en-US" sz="20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90204" pitchFamily="34" charset="0"/>
            </a:endParaRPr>
          </a:p>
        </p:txBody>
      </p:sp>
      <p:sp>
        <p:nvSpPr>
          <p:cNvPr id="30" name="AutoShape 13"/>
          <p:cNvSpPr/>
          <p:nvPr>
            <p:custDataLst>
              <p:tags r:id="rId5"/>
            </p:custDataLst>
          </p:nvPr>
        </p:nvSpPr>
        <p:spPr>
          <a:xfrm>
            <a:off x="762000" y="4876800"/>
            <a:ext cx="5207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5000"/>
              </a:srgbClr>
            </a:outerShdw>
          </a:effectLst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49" name="AutoShape 18"/>
          <p:cNvSpPr/>
          <p:nvPr>
            <p:custDataLst>
              <p:tags r:id="rId6"/>
            </p:custDataLst>
          </p:nvPr>
        </p:nvSpPr>
        <p:spPr>
          <a:xfrm>
            <a:off x="6223000" y="4876800"/>
            <a:ext cx="5207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5000"/>
              </a:srgbClr>
            </a:outerShdw>
          </a:effectLst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2" name="AutoShape 4"/>
          <p:cNvSpPr/>
          <p:nvPr>
            <p:custDataLst>
              <p:tags r:id="rId7"/>
            </p:custDataLst>
          </p:nvPr>
        </p:nvSpPr>
        <p:spPr>
          <a:xfrm>
            <a:off x="762000" y="2489200"/>
            <a:ext cx="5207000" cy="1905000"/>
          </a:xfrm>
          <a:prstGeom prst="roundRect">
            <a:avLst>
              <a:gd name="adj" fmla="val 6666"/>
            </a:avLst>
          </a:prstGeom>
          <a:solidFill>
            <a:srgbClr val="339966">
              <a:alpha val="8000"/>
            </a:srgbClr>
          </a:solidFill>
          <a:ln cap="flat" cmpd="sng">
            <a:solidFill>
              <a:srgbClr val="1E804F">
                <a:alpha val="8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6000" y="2743200"/>
            <a:ext cx="406400" cy="406400"/>
          </a:xfrm>
          <a:prstGeom prst="rect">
            <a:avLst/>
          </a:prstGeom>
        </p:spPr>
      </p:pic>
      <p:sp>
        <p:nvSpPr>
          <p:cNvPr id="3" name="AutoShape 6"/>
          <p:cNvSpPr/>
          <p:nvPr>
            <p:custDataLst>
              <p:tags r:id="rId11"/>
            </p:custDataLst>
          </p:nvPr>
        </p:nvSpPr>
        <p:spPr>
          <a:xfrm>
            <a:off x="1524000" y="27178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01 </a:t>
            </a:r>
            <a:r>
              <a:rPr lang="en-US" sz="1800" b="1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增强意识</a:t>
            </a: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：懂法守法</a:t>
            </a:r>
            <a:endParaRPr lang="en-US" sz="1800" b="1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" name="AutoShape 7"/>
          <p:cNvSpPr/>
          <p:nvPr>
            <p:custDataLst>
              <p:tags r:id="rId12"/>
            </p:custDataLst>
          </p:nvPr>
        </p:nvSpPr>
        <p:spPr>
          <a:xfrm>
            <a:off x="1016000" y="3187700"/>
            <a:ext cx="469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主动学习和了解AIGC的版权知识与伦理风险，做“懂法”的使用者，明确法律边界。</a:t>
            </a:r>
            <a:endParaRPr lang="en-US" sz="1600" i="0" u="none" strike="noStrike">
              <a:solidFill>
                <a:srgbClr val="000000"/>
              </a:solidFill>
              <a:latin typeface="微软雅黑"/>
              <a:ea typeface="微软雅黑"/>
              <a:cs typeface="微软雅黑"/>
              <a:sym typeface="Noto Sans SC"/>
            </a:endParaRPr>
          </a:p>
        </p:txBody>
      </p:sp>
      <p:sp>
        <p:nvSpPr>
          <p:cNvPr id="9" name="AutoShape 8"/>
          <p:cNvSpPr/>
          <p:nvPr>
            <p:custDataLst>
              <p:tags r:id="rId13"/>
            </p:custDataLst>
          </p:nvPr>
        </p:nvSpPr>
        <p:spPr>
          <a:xfrm>
            <a:off x="6223000" y="2489200"/>
            <a:ext cx="5207000" cy="1905000"/>
          </a:xfrm>
          <a:prstGeom prst="roundRect">
            <a:avLst>
              <a:gd name="adj" fmla="val 6666"/>
            </a:avLst>
          </a:prstGeom>
          <a:solidFill>
            <a:srgbClr val="339966">
              <a:alpha val="8000"/>
            </a:srgbClr>
          </a:solidFill>
          <a:ln cap="flat" cmpd="sng">
            <a:solidFill>
              <a:srgbClr val="1E804F">
                <a:alpha val="8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10" name="Picture 9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477000" y="2743200"/>
            <a:ext cx="406400" cy="406400"/>
          </a:xfrm>
          <a:prstGeom prst="rect">
            <a:avLst/>
          </a:prstGeom>
        </p:spPr>
      </p:pic>
      <p:sp>
        <p:nvSpPr>
          <p:cNvPr id="11" name="AutoShape 10"/>
          <p:cNvSpPr/>
          <p:nvPr>
            <p:custDataLst>
              <p:tags r:id="rId17"/>
            </p:custDataLst>
          </p:nvPr>
        </p:nvSpPr>
        <p:spPr>
          <a:xfrm>
            <a:off x="6985000" y="27178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02 </a:t>
            </a:r>
            <a:r>
              <a:rPr lang="en-US" sz="1800" b="1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规范使用</a:t>
            </a: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：诚信为本</a:t>
            </a:r>
            <a:endParaRPr lang="en-US" sz="1800" b="1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" name="AutoShape 11"/>
          <p:cNvSpPr/>
          <p:nvPr>
            <p:custDataLst>
              <p:tags r:id="rId18"/>
            </p:custDataLst>
          </p:nvPr>
        </p:nvSpPr>
        <p:spPr>
          <a:xfrm>
            <a:off x="6477000" y="3187700"/>
            <a:ext cx="469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25000"/>
              </a:lnSpc>
              <a:buClrTx/>
              <a:buSzTx/>
              <a:buFontTx/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严格遵守学校的学术规范，诚信使用AI工具，不触碰学术红线，维护学术的纯粹性。</a:t>
            </a:r>
            <a:endParaRPr lang="en-US" sz="16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" name="AutoShape 12"/>
          <p:cNvSpPr/>
          <p:nvPr>
            <p:custDataLst>
              <p:tags r:id="rId19"/>
            </p:custDataLst>
          </p:nvPr>
        </p:nvSpPr>
        <p:spPr>
          <a:xfrm>
            <a:off x="762000" y="4648200"/>
            <a:ext cx="5207000" cy="1905000"/>
          </a:xfrm>
          <a:prstGeom prst="roundRect">
            <a:avLst>
              <a:gd name="adj" fmla="val 6666"/>
            </a:avLst>
          </a:prstGeom>
          <a:solidFill>
            <a:srgbClr val="339966">
              <a:alpha val="8000"/>
            </a:srgbClr>
          </a:solidFill>
          <a:ln cap="flat" cmpd="sng">
            <a:solidFill>
              <a:srgbClr val="1E804F">
                <a:alpha val="8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14" name="Picture 13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16000" y="4902200"/>
            <a:ext cx="406400" cy="406400"/>
          </a:xfrm>
          <a:prstGeom prst="rect">
            <a:avLst/>
          </a:prstGeom>
        </p:spPr>
      </p:pic>
      <p:sp>
        <p:nvSpPr>
          <p:cNvPr id="15" name="AutoShape 14"/>
          <p:cNvSpPr/>
          <p:nvPr>
            <p:custDataLst>
              <p:tags r:id="rId23"/>
            </p:custDataLst>
          </p:nvPr>
        </p:nvSpPr>
        <p:spPr>
          <a:xfrm>
            <a:off x="1524000" y="48768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03</a:t>
            </a:r>
            <a:r>
              <a:rPr lang="en-US" sz="1800" b="1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 勇于创新</a:t>
            </a: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：人机协同</a:t>
            </a:r>
            <a:endParaRPr lang="en-US" sz="1800" b="1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6" name="AutoShape 15"/>
          <p:cNvSpPr/>
          <p:nvPr>
            <p:custDataLst>
              <p:tags r:id="rId24"/>
            </p:custDataLst>
          </p:nvPr>
        </p:nvSpPr>
        <p:spPr>
          <a:xfrm>
            <a:off x="1016000" y="5346700"/>
            <a:ext cx="469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25000"/>
              </a:lnSpc>
              <a:buClrTx/>
              <a:buSzTx/>
              <a:buFontTx/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将AI作为激发灵感、提升效率的超级助手，积极探索人机协同的创新模式，创造新价值。</a:t>
            </a:r>
            <a:endParaRPr lang="en-US" sz="16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7" name="AutoShape 16"/>
          <p:cNvSpPr/>
          <p:nvPr>
            <p:custDataLst>
              <p:tags r:id="rId25"/>
            </p:custDataLst>
          </p:nvPr>
        </p:nvSpPr>
        <p:spPr>
          <a:xfrm>
            <a:off x="6223000" y="4648200"/>
            <a:ext cx="5207000" cy="1905000"/>
          </a:xfrm>
          <a:prstGeom prst="roundRect">
            <a:avLst>
              <a:gd name="adj" fmla="val 6666"/>
            </a:avLst>
          </a:prstGeom>
          <a:solidFill>
            <a:srgbClr val="339966">
              <a:alpha val="8000"/>
            </a:srgbClr>
          </a:solidFill>
          <a:ln cap="flat" cmpd="sng">
            <a:solidFill>
              <a:srgbClr val="1E804F">
                <a:alpha val="8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21" name="Picture 17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6477000" y="4902200"/>
            <a:ext cx="406400" cy="406400"/>
          </a:xfrm>
          <a:prstGeom prst="rect">
            <a:avLst/>
          </a:prstGeom>
        </p:spPr>
      </p:pic>
      <p:sp>
        <p:nvSpPr>
          <p:cNvPr id="22" name="AutoShape 18"/>
          <p:cNvSpPr/>
          <p:nvPr>
            <p:custDataLst>
              <p:tags r:id="rId29"/>
            </p:custDataLst>
          </p:nvPr>
        </p:nvSpPr>
        <p:spPr>
          <a:xfrm>
            <a:off x="6985000" y="48768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04 </a:t>
            </a:r>
            <a:r>
              <a:rPr lang="en-US" sz="1800" b="1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积极思辨</a:t>
            </a: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：独立判断</a:t>
            </a:r>
            <a:endParaRPr lang="en-US" sz="1800" b="1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5" name="AutoShape 19"/>
          <p:cNvSpPr/>
          <p:nvPr>
            <p:custDataLst>
              <p:tags r:id="rId30"/>
            </p:custDataLst>
          </p:nvPr>
        </p:nvSpPr>
        <p:spPr>
          <a:xfrm>
            <a:off x="6477000" y="5346700"/>
            <a:ext cx="469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25000"/>
              </a:lnSpc>
              <a:buClrTx/>
              <a:buSzTx/>
              <a:buFontTx/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保持独立的批判性思维，不盲目相信和传播AI生成的内容，多方验证信息真伪。</a:t>
            </a:r>
            <a:endParaRPr lang="en-US" sz="16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5" name="副标题 2"/>
          <p:cNvSpPr txBox="1"/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</p:spPr>
        <p:txBody>
          <a:bodyPr/>
          <a:lstStyle/>
          <a:p>
            <a:fld id="{5ED4F72F-0C30-4BC5-8116-96E407D9F8B2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fld id="{A25AC002-491D-4BFF-9CA4-1677101F0EB3}" type="slidenum">
              <a:rPr lang="zh-CN" altLang="en-US" smtClean="0"/>
            </a:fld>
            <a:endParaRPr lang="zh-CN" altLang="en-US"/>
          </a:p>
        </p:txBody>
      </p:sp>
      <p:graphicFrame>
        <p:nvGraphicFramePr>
          <p:cNvPr id="9" name="对象 8"/>
          <p:cNvGraphicFramePr>
            <a:graphicFrameLocks noChangeAspect="1"/>
          </p:cNvGraphicFramePr>
          <p:nvPr/>
        </p:nvGraphicFramePr>
        <p:xfrm>
          <a:off x="-19050" y="-1"/>
          <a:ext cx="12211050" cy="68787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" name="Image" r:id="rId1" imgW="12192000" imgH="6858000" progId="Photoshop.Image.13">
                  <p:embed/>
                </p:oleObj>
              </mc:Choice>
              <mc:Fallback>
                <p:oleObj name="Image" r:id="rId1" imgW="12192000" imgH="6858000" progId="Photoshop.Image.13">
                  <p:embed/>
                  <p:pic>
                    <p:nvPicPr>
                      <p:cNvPr id="0" name="对象 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-19050" y="-1"/>
                        <a:ext cx="12211050" cy="68787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000" y="1020338"/>
            <a:ext cx="1584000" cy="1584000"/>
          </a:xfrm>
          <a:prstGeom prst="rect">
            <a:avLst/>
          </a:prstGeom>
        </p:spPr>
      </p:pic>
      <p:cxnSp>
        <p:nvCxnSpPr>
          <p:cNvPr id="12" name="直接连接符 11"/>
          <p:cNvCxnSpPr/>
          <p:nvPr/>
        </p:nvCxnSpPr>
        <p:spPr>
          <a:xfrm>
            <a:off x="3195604" y="2964997"/>
            <a:ext cx="578231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5213634" y="3506935"/>
            <a:ext cx="147955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800" b="1" spc="3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谢谢</a:t>
            </a:r>
            <a:endParaRPr lang="zh-CN" altLang="en-US" sz="4800" b="1" spc="3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449094" y="5158570"/>
            <a:ext cx="300926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spc="3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课程教学团队</a:t>
            </a:r>
            <a:r>
              <a:rPr lang="en-US" altLang="zh-CN" sz="3200" b="1" spc="3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3200" b="1" spc="3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3196239" y="4834437"/>
            <a:ext cx="578231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 dir="r"/>
      </p:transition>
    </mc:Choice>
    <mc:Fallback>
      <p:transition spd="slow"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6" name="直接连接符 85"/>
          <p:cNvCxnSpPr/>
          <p:nvPr>
            <p:custDataLst>
              <p:tags r:id="rId2"/>
            </p:custDataLst>
          </p:nvPr>
        </p:nvCxnSpPr>
        <p:spPr>
          <a:xfrm>
            <a:off x="5071503" y="1490345"/>
            <a:ext cx="0" cy="4718050"/>
          </a:xfrm>
          <a:prstGeom prst="line">
            <a:avLst/>
          </a:prstGeom>
          <a:ln w="28575">
            <a:solidFill>
              <a:srgbClr val="7A3B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1"/>
          <p:cNvSpPr txBox="1"/>
          <p:nvPr>
            <p:custDataLst>
              <p:tags r:id="rId3"/>
            </p:custDataLst>
          </p:nvPr>
        </p:nvSpPr>
        <p:spPr>
          <a:xfrm>
            <a:off x="5221998" y="3358771"/>
            <a:ext cx="2727960" cy="367665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    </a:t>
            </a:r>
            <a:r>
              <a:rPr lang="zh-CN" altLang="en-US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国内外典型</a:t>
            </a:r>
            <a:r>
              <a:rPr lang="zh-CN" altLang="en-US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案例</a:t>
            </a:r>
            <a:endParaRPr lang="zh-CN" altLang="en-US" sz="2400" b="1" dirty="0" smtClean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3" name="TextBox 1"/>
          <p:cNvSpPr txBox="1"/>
          <p:nvPr/>
        </p:nvSpPr>
        <p:spPr>
          <a:xfrm>
            <a:off x="2932627" y="2961325"/>
            <a:ext cx="1359346" cy="946411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lstStyle/>
          <a:p>
            <a:pPr>
              <a:lnSpc>
                <a:spcPts val="6935"/>
              </a:lnSpc>
            </a:pPr>
            <a:r>
              <a:rPr lang="en-US" altLang="zh-CN" sz="5300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目录</a:t>
            </a:r>
            <a:endParaRPr lang="en-US" altLang="zh-CN" sz="5300" dirty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  <p:sp>
        <p:nvSpPr>
          <p:cNvPr id="74" name="TextBox 1"/>
          <p:cNvSpPr txBox="1"/>
          <p:nvPr>
            <p:custDataLst>
              <p:tags r:id="rId4"/>
            </p:custDataLst>
          </p:nvPr>
        </p:nvSpPr>
        <p:spPr>
          <a:xfrm>
            <a:off x="5213108" y="2526185"/>
            <a:ext cx="4095750" cy="367665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altLang="zh-CN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    AIGC</a:t>
            </a:r>
            <a:r>
              <a:rPr lang="zh-CN" altLang="en-US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版权归属的法律</a:t>
            </a:r>
            <a:r>
              <a:rPr lang="zh-CN" altLang="en-US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问题</a:t>
            </a:r>
            <a:endParaRPr lang="zh-CN" altLang="en-US" sz="2400" b="1" dirty="0" smtClean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5" name="TextBox 1"/>
          <p:cNvSpPr txBox="1"/>
          <p:nvPr/>
        </p:nvSpPr>
        <p:spPr>
          <a:xfrm>
            <a:off x="3000360" y="3892658"/>
            <a:ext cx="1340110" cy="266738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altLang="zh-CN" sz="1900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90204" pitchFamily="34" charset="0"/>
              </a:rPr>
              <a:t>CONTENTS</a:t>
            </a:r>
            <a:endParaRPr lang="en-US" altLang="zh-CN" sz="1900" dirty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90204" pitchFamily="34" charset="0"/>
            </a:endParaRPr>
          </a:p>
        </p:txBody>
      </p:sp>
      <p:sp>
        <p:nvSpPr>
          <p:cNvPr id="76" name="TextBox 1"/>
          <p:cNvSpPr txBox="1"/>
          <p:nvPr>
            <p:custDataLst>
              <p:tags r:id="rId5"/>
            </p:custDataLst>
          </p:nvPr>
        </p:nvSpPr>
        <p:spPr>
          <a:xfrm>
            <a:off x="5221998" y="1621368"/>
            <a:ext cx="3179445" cy="367665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lstStyle/>
          <a:p>
            <a:pPr algn="l">
              <a:lnSpc>
                <a:spcPts val="2400"/>
              </a:lnSpc>
            </a:pPr>
            <a:r>
              <a:rPr lang="zh-CN" altLang="en-US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    AIGC的崛起与挑战</a:t>
            </a:r>
            <a:endParaRPr lang="zh-CN" altLang="en-US" sz="2400" b="1" dirty="0" smtClean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8" name="Freeform 3"/>
          <p:cNvSpPr/>
          <p:nvPr>
            <p:custDataLst>
              <p:tags r:id="rId6"/>
            </p:custDataLst>
          </p:nvPr>
        </p:nvSpPr>
        <p:spPr>
          <a:xfrm>
            <a:off x="5000383" y="1664696"/>
            <a:ext cx="142240" cy="140207"/>
          </a:xfrm>
          <a:custGeom>
            <a:avLst/>
            <a:gdLst>
              <a:gd name="connsiteX0" fmla="*/ 0 w 106680"/>
              <a:gd name="connsiteY0" fmla="*/ 53339 h 106679"/>
              <a:gd name="connsiteX1" fmla="*/ 53340 w 106680"/>
              <a:gd name="connsiteY1" fmla="*/ 0 h 106679"/>
              <a:gd name="connsiteX2" fmla="*/ 106679 w 106680"/>
              <a:gd name="connsiteY2" fmla="*/ 53339 h 106679"/>
              <a:gd name="connsiteX3" fmla="*/ 53340 w 106680"/>
              <a:gd name="connsiteY3" fmla="*/ 106679 h 106679"/>
              <a:gd name="connsiteX4" fmla="*/ 0 w 106680"/>
              <a:gd name="connsiteY4" fmla="*/ 53339 h 10667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680" h="106679">
                <a:moveTo>
                  <a:pt x="0" y="53339"/>
                </a:moveTo>
                <a:cubicBezTo>
                  <a:pt x="0" y="23876"/>
                  <a:pt x="23876" y="0"/>
                  <a:pt x="53340" y="0"/>
                </a:cubicBezTo>
                <a:cubicBezTo>
                  <a:pt x="82803" y="0"/>
                  <a:pt x="106679" y="23876"/>
                  <a:pt x="106679" y="53339"/>
                </a:cubicBezTo>
                <a:cubicBezTo>
                  <a:pt x="106679" y="82804"/>
                  <a:pt x="82803" y="106679"/>
                  <a:pt x="53340" y="106679"/>
                </a:cubicBezTo>
                <a:cubicBezTo>
                  <a:pt x="23876" y="106679"/>
                  <a:pt x="0" y="82804"/>
                  <a:pt x="0" y="53339"/>
                </a:cubicBezTo>
              </a:path>
            </a:pathLst>
          </a:custGeom>
          <a:solidFill>
            <a:srgbClr val="7A3B9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Freeform 3"/>
          <p:cNvSpPr/>
          <p:nvPr>
            <p:custDataLst>
              <p:tags r:id="rId7"/>
            </p:custDataLst>
          </p:nvPr>
        </p:nvSpPr>
        <p:spPr>
          <a:xfrm>
            <a:off x="5000383" y="2587968"/>
            <a:ext cx="142240" cy="140207"/>
          </a:xfrm>
          <a:custGeom>
            <a:avLst/>
            <a:gdLst>
              <a:gd name="connsiteX0" fmla="*/ 0 w 106680"/>
              <a:gd name="connsiteY0" fmla="*/ 53339 h 106679"/>
              <a:gd name="connsiteX1" fmla="*/ 53340 w 106680"/>
              <a:gd name="connsiteY1" fmla="*/ 0 h 106679"/>
              <a:gd name="connsiteX2" fmla="*/ 106679 w 106680"/>
              <a:gd name="connsiteY2" fmla="*/ 53339 h 106679"/>
              <a:gd name="connsiteX3" fmla="*/ 53340 w 106680"/>
              <a:gd name="connsiteY3" fmla="*/ 106679 h 106679"/>
              <a:gd name="connsiteX4" fmla="*/ 0 w 106680"/>
              <a:gd name="connsiteY4" fmla="*/ 53339 h 10667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680" h="106679">
                <a:moveTo>
                  <a:pt x="0" y="53339"/>
                </a:moveTo>
                <a:cubicBezTo>
                  <a:pt x="0" y="23876"/>
                  <a:pt x="23876" y="0"/>
                  <a:pt x="53340" y="0"/>
                </a:cubicBezTo>
                <a:cubicBezTo>
                  <a:pt x="82803" y="0"/>
                  <a:pt x="106679" y="23876"/>
                  <a:pt x="106679" y="53339"/>
                </a:cubicBezTo>
                <a:cubicBezTo>
                  <a:pt x="106679" y="82804"/>
                  <a:pt x="82803" y="106679"/>
                  <a:pt x="53340" y="106679"/>
                </a:cubicBezTo>
                <a:cubicBezTo>
                  <a:pt x="23876" y="106679"/>
                  <a:pt x="0" y="82804"/>
                  <a:pt x="0" y="53339"/>
                </a:cubicBezTo>
              </a:path>
            </a:pathLst>
          </a:custGeom>
          <a:solidFill>
            <a:srgbClr val="7A3B9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Freeform 3"/>
          <p:cNvSpPr/>
          <p:nvPr>
            <p:custDataLst>
              <p:tags r:id="rId8"/>
            </p:custDataLst>
          </p:nvPr>
        </p:nvSpPr>
        <p:spPr>
          <a:xfrm>
            <a:off x="5000383" y="3439054"/>
            <a:ext cx="142240" cy="140207"/>
          </a:xfrm>
          <a:custGeom>
            <a:avLst/>
            <a:gdLst>
              <a:gd name="connsiteX0" fmla="*/ 0 w 106680"/>
              <a:gd name="connsiteY0" fmla="*/ 52577 h 105155"/>
              <a:gd name="connsiteX1" fmla="*/ 53340 w 106680"/>
              <a:gd name="connsiteY1" fmla="*/ 0 h 105155"/>
              <a:gd name="connsiteX2" fmla="*/ 106679 w 106680"/>
              <a:gd name="connsiteY2" fmla="*/ 52577 h 105155"/>
              <a:gd name="connsiteX3" fmla="*/ 53340 w 106680"/>
              <a:gd name="connsiteY3" fmla="*/ 105155 h 105155"/>
              <a:gd name="connsiteX4" fmla="*/ 0 w 106680"/>
              <a:gd name="connsiteY4" fmla="*/ 52577 h 1051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680" h="105155">
                <a:moveTo>
                  <a:pt x="0" y="52577"/>
                </a:moveTo>
                <a:cubicBezTo>
                  <a:pt x="0" y="23495"/>
                  <a:pt x="23876" y="0"/>
                  <a:pt x="53340" y="0"/>
                </a:cubicBezTo>
                <a:cubicBezTo>
                  <a:pt x="82803" y="0"/>
                  <a:pt x="106679" y="23495"/>
                  <a:pt x="106679" y="52577"/>
                </a:cubicBezTo>
                <a:cubicBezTo>
                  <a:pt x="106679" y="81661"/>
                  <a:pt x="82803" y="105155"/>
                  <a:pt x="53340" y="105155"/>
                </a:cubicBezTo>
                <a:cubicBezTo>
                  <a:pt x="23876" y="105155"/>
                  <a:pt x="0" y="81661"/>
                  <a:pt x="0" y="52577"/>
                </a:cubicBezTo>
              </a:path>
            </a:pathLst>
          </a:custGeom>
          <a:solidFill>
            <a:srgbClr val="7A3B9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TextBox 1"/>
          <p:cNvSpPr txBox="1"/>
          <p:nvPr>
            <p:custDataLst>
              <p:tags r:id="rId9"/>
            </p:custDataLst>
          </p:nvPr>
        </p:nvSpPr>
        <p:spPr>
          <a:xfrm>
            <a:off x="5221998" y="4159203"/>
            <a:ext cx="3644265" cy="367665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altLang="zh-CN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    </a:t>
            </a:r>
            <a:r>
              <a:rPr lang="zh-CN" altLang="en-US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法规与伦理治理框架法</a:t>
            </a:r>
            <a:endParaRPr lang="zh-CN" altLang="en-US" sz="2400" b="1" dirty="0" smtClean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1" name="Freeform 3"/>
          <p:cNvSpPr/>
          <p:nvPr>
            <p:custDataLst>
              <p:tags r:id="rId10"/>
            </p:custDataLst>
          </p:nvPr>
        </p:nvSpPr>
        <p:spPr>
          <a:xfrm>
            <a:off x="5000383" y="4207170"/>
            <a:ext cx="142240" cy="140207"/>
          </a:xfrm>
          <a:custGeom>
            <a:avLst/>
            <a:gdLst>
              <a:gd name="connsiteX0" fmla="*/ 0 w 106680"/>
              <a:gd name="connsiteY0" fmla="*/ 52577 h 105155"/>
              <a:gd name="connsiteX1" fmla="*/ 53340 w 106680"/>
              <a:gd name="connsiteY1" fmla="*/ 0 h 105155"/>
              <a:gd name="connsiteX2" fmla="*/ 106679 w 106680"/>
              <a:gd name="connsiteY2" fmla="*/ 52577 h 105155"/>
              <a:gd name="connsiteX3" fmla="*/ 53340 w 106680"/>
              <a:gd name="connsiteY3" fmla="*/ 105155 h 105155"/>
              <a:gd name="connsiteX4" fmla="*/ 0 w 106680"/>
              <a:gd name="connsiteY4" fmla="*/ 52577 h 1051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680" h="105155">
                <a:moveTo>
                  <a:pt x="0" y="52577"/>
                </a:moveTo>
                <a:cubicBezTo>
                  <a:pt x="0" y="23495"/>
                  <a:pt x="23876" y="0"/>
                  <a:pt x="53340" y="0"/>
                </a:cubicBezTo>
                <a:cubicBezTo>
                  <a:pt x="82803" y="0"/>
                  <a:pt x="106679" y="23495"/>
                  <a:pt x="106679" y="52577"/>
                </a:cubicBezTo>
                <a:cubicBezTo>
                  <a:pt x="106679" y="81661"/>
                  <a:pt x="82803" y="105155"/>
                  <a:pt x="53340" y="105155"/>
                </a:cubicBezTo>
                <a:cubicBezTo>
                  <a:pt x="23876" y="105155"/>
                  <a:pt x="0" y="81661"/>
                  <a:pt x="0" y="52577"/>
                </a:cubicBezTo>
              </a:path>
            </a:pathLst>
          </a:custGeom>
          <a:solidFill>
            <a:srgbClr val="7A3B9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TextBox 1"/>
          <p:cNvSpPr txBox="1"/>
          <p:nvPr>
            <p:custDataLst>
              <p:tags r:id="rId11"/>
            </p:custDataLst>
          </p:nvPr>
        </p:nvSpPr>
        <p:spPr>
          <a:xfrm>
            <a:off x="5222240" y="5035550"/>
            <a:ext cx="6445250" cy="367665"/>
          </a:xfrm>
          <a:prstGeom prst="rect">
            <a:avLst/>
          </a:prstGeom>
          <a:noFill/>
        </p:spPr>
        <p:txBody>
          <a:bodyPr wrap="square" lIns="0" tIns="0" rIns="0" bIns="60958" rtlCol="0">
            <a:spAutoFit/>
          </a:bodyPr>
          <a:p>
            <a:pPr algn="l">
              <a:lnSpc>
                <a:spcPts val="2400"/>
              </a:lnSpc>
            </a:pPr>
            <a:r>
              <a:rPr lang="en-US" altLang="zh-CN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    </a:t>
            </a:r>
            <a:r>
              <a:rPr lang="zh-CN" altLang="en-US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校园实践价：学术诚信与行为规范</a:t>
            </a:r>
            <a:endParaRPr lang="zh-CN" altLang="en-US" sz="2400" b="1" dirty="0" smtClean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Freeform 3"/>
          <p:cNvSpPr/>
          <p:nvPr>
            <p:custDataLst>
              <p:tags r:id="rId12"/>
            </p:custDataLst>
          </p:nvPr>
        </p:nvSpPr>
        <p:spPr>
          <a:xfrm>
            <a:off x="5000383" y="5116089"/>
            <a:ext cx="142240" cy="140207"/>
          </a:xfrm>
          <a:custGeom>
            <a:avLst/>
            <a:gdLst>
              <a:gd name="connsiteX0" fmla="*/ 0 w 106680"/>
              <a:gd name="connsiteY0" fmla="*/ 52577 h 105155"/>
              <a:gd name="connsiteX1" fmla="*/ 53340 w 106680"/>
              <a:gd name="connsiteY1" fmla="*/ 0 h 105155"/>
              <a:gd name="connsiteX2" fmla="*/ 106679 w 106680"/>
              <a:gd name="connsiteY2" fmla="*/ 52577 h 105155"/>
              <a:gd name="connsiteX3" fmla="*/ 53340 w 106680"/>
              <a:gd name="connsiteY3" fmla="*/ 105155 h 105155"/>
              <a:gd name="connsiteX4" fmla="*/ 0 w 106680"/>
              <a:gd name="connsiteY4" fmla="*/ 52577 h 1051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680" h="105155">
                <a:moveTo>
                  <a:pt x="0" y="52577"/>
                </a:moveTo>
                <a:cubicBezTo>
                  <a:pt x="0" y="23495"/>
                  <a:pt x="23876" y="0"/>
                  <a:pt x="53340" y="0"/>
                </a:cubicBezTo>
                <a:cubicBezTo>
                  <a:pt x="82803" y="0"/>
                  <a:pt x="106679" y="23495"/>
                  <a:pt x="106679" y="52577"/>
                </a:cubicBezTo>
                <a:cubicBezTo>
                  <a:pt x="106679" y="81661"/>
                  <a:pt x="82803" y="105155"/>
                  <a:pt x="53340" y="105155"/>
                </a:cubicBezTo>
                <a:cubicBezTo>
                  <a:pt x="23876" y="105155"/>
                  <a:pt x="0" y="81661"/>
                  <a:pt x="0" y="52577"/>
                </a:cubicBezTo>
              </a:path>
            </a:pathLst>
          </a:custGeom>
          <a:solidFill>
            <a:srgbClr val="7A3B9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p>
            <a:pPr algn="ctr"/>
            <a:endParaRPr lang="zh-CN" altLang="en-US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1"/>
          <p:cNvSpPr txBox="1"/>
          <p:nvPr>
            <p:custDataLst>
              <p:tags r:id="rId13"/>
            </p:custDataLst>
          </p:nvPr>
        </p:nvSpPr>
        <p:spPr>
          <a:xfrm>
            <a:off x="5221998" y="5836238"/>
            <a:ext cx="5012055" cy="367665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p>
            <a:pPr algn="l">
              <a:lnSpc>
                <a:spcPts val="2400"/>
              </a:lnSpc>
            </a:pPr>
            <a:r>
              <a:rPr lang="en-US" altLang="zh-CN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    </a:t>
            </a:r>
            <a:r>
              <a:rPr lang="zh-CN" altLang="en-US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总结与</a:t>
            </a:r>
            <a:r>
              <a:rPr lang="zh-CN" altLang="en-US" sz="24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展望：共建健康AIGC生态</a:t>
            </a:r>
            <a:endParaRPr lang="zh-CN" altLang="en-US" sz="2400" b="1" dirty="0" smtClean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Freeform 3"/>
          <p:cNvSpPr/>
          <p:nvPr>
            <p:custDataLst>
              <p:tags r:id="rId14"/>
            </p:custDataLst>
          </p:nvPr>
        </p:nvSpPr>
        <p:spPr>
          <a:xfrm>
            <a:off x="5000383" y="5884205"/>
            <a:ext cx="142240" cy="140207"/>
          </a:xfrm>
          <a:custGeom>
            <a:avLst/>
            <a:gdLst>
              <a:gd name="connsiteX0" fmla="*/ 0 w 106680"/>
              <a:gd name="connsiteY0" fmla="*/ 52577 h 105155"/>
              <a:gd name="connsiteX1" fmla="*/ 53340 w 106680"/>
              <a:gd name="connsiteY1" fmla="*/ 0 h 105155"/>
              <a:gd name="connsiteX2" fmla="*/ 106679 w 106680"/>
              <a:gd name="connsiteY2" fmla="*/ 52577 h 105155"/>
              <a:gd name="connsiteX3" fmla="*/ 53340 w 106680"/>
              <a:gd name="connsiteY3" fmla="*/ 105155 h 105155"/>
              <a:gd name="connsiteX4" fmla="*/ 0 w 106680"/>
              <a:gd name="connsiteY4" fmla="*/ 52577 h 1051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6680" h="105155">
                <a:moveTo>
                  <a:pt x="0" y="52577"/>
                </a:moveTo>
                <a:cubicBezTo>
                  <a:pt x="0" y="23495"/>
                  <a:pt x="23876" y="0"/>
                  <a:pt x="53340" y="0"/>
                </a:cubicBezTo>
                <a:cubicBezTo>
                  <a:pt x="82803" y="0"/>
                  <a:pt x="106679" y="23495"/>
                  <a:pt x="106679" y="52577"/>
                </a:cubicBezTo>
                <a:cubicBezTo>
                  <a:pt x="106679" y="81661"/>
                  <a:pt x="82803" y="105155"/>
                  <a:pt x="53340" y="105155"/>
                </a:cubicBezTo>
                <a:cubicBezTo>
                  <a:pt x="23876" y="105155"/>
                  <a:pt x="0" y="81661"/>
                  <a:pt x="0" y="52577"/>
                </a:cubicBezTo>
              </a:path>
            </a:pathLst>
          </a:custGeom>
          <a:solidFill>
            <a:srgbClr val="7A3B90"/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p>
            <a:pPr algn="ctr"/>
            <a:endParaRPr lang="zh-CN" altLang="en-US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8" name="组合 37"/>
          <p:cNvGrpSpPr/>
          <p:nvPr>
            <p:custDataLst>
              <p:tags r:id="rId2"/>
            </p:custDataLst>
          </p:nvPr>
        </p:nvGrpSpPr>
        <p:grpSpPr>
          <a:xfrm>
            <a:off x="666750" y="1336675"/>
            <a:ext cx="8504644" cy="398780"/>
            <a:chOff x="371" y="485"/>
            <a:chExt cx="11759" cy="628"/>
          </a:xfrm>
        </p:grpSpPr>
        <p:sp>
          <p:nvSpPr>
            <p:cNvPr id="39" name="箭头: V 形 33"/>
            <p:cNvSpPr/>
            <p:nvPr/>
          </p:nvSpPr>
          <p:spPr>
            <a:xfrm>
              <a:off x="713" y="514"/>
              <a:ext cx="419" cy="48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0" name="箭头: V 形 35"/>
            <p:cNvSpPr/>
            <p:nvPr/>
          </p:nvSpPr>
          <p:spPr>
            <a:xfrm>
              <a:off x="1014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3"/>
              </p:custDataLst>
            </p:nvPr>
          </p:nvSpPr>
          <p:spPr>
            <a:xfrm>
              <a:off x="1657" y="485"/>
              <a:ext cx="1047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ts val="2400"/>
                </a:lnSpc>
              </a:pP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一、AIGC的崛起与挑战</a:t>
              </a:r>
              <a:endParaRPr lang="zh-CN" altLang="en-US" sz="28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42" name="箭头: V 形 38"/>
            <p:cNvSpPr/>
            <p:nvPr/>
          </p:nvSpPr>
          <p:spPr>
            <a:xfrm>
              <a:off x="371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97025" y="1941830"/>
            <a:ext cx="4512945" cy="401320"/>
          </a:xfrm>
          <a:prstGeom prst="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p>
            <a:r>
              <a:rPr 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90204" pitchFamily="34" charset="0"/>
              </a:rPr>
              <a:t>1. </a:t>
            </a:r>
            <a:r>
              <a:rPr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90204" pitchFamily="34" charset="0"/>
              </a:rPr>
              <a:t>AIGC的定义与应用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90204" pitchFamily="34" charset="0"/>
            </a:endParaRPr>
          </a:p>
        </p:txBody>
      </p:sp>
      <p:sp>
        <p:nvSpPr>
          <p:cNvPr id="2" name="AutoShape 3"/>
          <p:cNvSpPr/>
          <p:nvPr>
            <p:custDataLst>
              <p:tags r:id="rId4"/>
            </p:custDataLst>
          </p:nvPr>
        </p:nvSpPr>
        <p:spPr>
          <a:xfrm>
            <a:off x="6915785" y="2513330"/>
            <a:ext cx="5080000" cy="2032000"/>
          </a:xfrm>
          <a:prstGeom prst="roundRect">
            <a:avLst>
              <a:gd name="adj" fmla="val 6250"/>
            </a:avLst>
          </a:prstGeom>
          <a:solidFill>
            <a:srgbClr val="F0F5FF">
              <a:alpha val="100000"/>
            </a:srgbClr>
          </a:solidFill>
          <a:ln cap="flat" cmpd="sng">
            <a:solidFill>
              <a:srgbClr val="C1CDE6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10" name="Picture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69785" y="2703830"/>
            <a:ext cx="304800" cy="304800"/>
          </a:xfrm>
          <a:prstGeom prst="rect">
            <a:avLst/>
          </a:prstGeom>
        </p:spPr>
      </p:pic>
      <p:sp>
        <p:nvSpPr>
          <p:cNvPr id="11" name="AutoShape 5"/>
          <p:cNvSpPr/>
          <p:nvPr>
            <p:custDataLst>
              <p:tags r:id="rId8"/>
            </p:custDataLst>
          </p:nvPr>
        </p:nvSpPr>
        <p:spPr>
          <a:xfrm>
            <a:off x="7550785" y="266573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25000"/>
              </a:lnSpc>
              <a:buClrTx/>
              <a:buSzTx/>
              <a:buFontTx/>
              <a:defRPr/>
            </a:pPr>
            <a:r>
              <a:rPr lang="zh-CN" altLang="en-US" sz="1800" i="0" u="none" strike="noStrike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/>
              </a:rPr>
              <a:t>核心定义 (Definition)</a:t>
            </a:r>
            <a:endParaRPr lang="zh-CN" altLang="en-US" sz="18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2" name="AutoShape 6"/>
          <p:cNvSpPr/>
          <p:nvPr>
            <p:custDataLst>
              <p:tags r:id="rId9"/>
            </p:custDataLst>
          </p:nvPr>
        </p:nvSpPr>
        <p:spPr>
          <a:xfrm>
            <a:off x="7169785" y="3084830"/>
            <a:ext cx="457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50000"/>
              </a:lnSpc>
              <a:defRPr/>
            </a:pPr>
            <a:r>
              <a:rPr lang="zh-CN" altLang="en-US" i="0" u="none" strike="noStrike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/>
              </a:rPr>
              <a:t>AIGC（AI-Generated Content）即人工智能生成内容，指利用AI技术自动或辅助生成文本、图像、音频、视频等多种形式的内容。</a:t>
            </a:r>
            <a:endParaRPr lang="zh-CN" altLang="en-US" i="0" u="none" strike="noStrike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Noto Sans SC"/>
            </a:endParaRPr>
          </a:p>
        </p:txBody>
      </p:sp>
      <p:sp>
        <p:nvSpPr>
          <p:cNvPr id="13" name="AutoShape 7"/>
          <p:cNvSpPr/>
          <p:nvPr>
            <p:custDataLst>
              <p:tags r:id="rId10"/>
            </p:custDataLst>
          </p:nvPr>
        </p:nvSpPr>
        <p:spPr>
          <a:xfrm>
            <a:off x="6938010" y="4799965"/>
            <a:ext cx="5080000" cy="2032000"/>
          </a:xfrm>
          <a:prstGeom prst="roundRect">
            <a:avLst>
              <a:gd name="adj" fmla="val 6250"/>
            </a:avLst>
          </a:prstGeom>
          <a:solidFill>
            <a:srgbClr val="F0F5FF">
              <a:alpha val="100000"/>
            </a:srgbClr>
          </a:solidFill>
          <a:ln cap="flat" cmpd="sng">
            <a:solidFill>
              <a:srgbClr val="C1CDE6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15" name="Picture 8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169785" y="4989830"/>
            <a:ext cx="304800" cy="304800"/>
          </a:xfrm>
          <a:prstGeom prst="rect">
            <a:avLst/>
          </a:prstGeom>
        </p:spPr>
      </p:pic>
      <p:sp>
        <p:nvSpPr>
          <p:cNvPr id="16" name="AutoShape 9"/>
          <p:cNvSpPr/>
          <p:nvPr>
            <p:custDataLst>
              <p:tags r:id="rId14"/>
            </p:custDataLst>
          </p:nvPr>
        </p:nvSpPr>
        <p:spPr>
          <a:xfrm>
            <a:off x="7550785" y="495173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25000"/>
              </a:lnSpc>
              <a:buClrTx/>
              <a:buSzTx/>
              <a:buFontTx/>
              <a:defRPr/>
            </a:pP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应用领域</a:t>
            </a:r>
            <a:r>
              <a:rPr lang="zh-CN" altLang="en-US" sz="1800" i="0" u="none" strike="noStrike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/>
              </a:rPr>
              <a:t> (Applications)</a:t>
            </a:r>
            <a:endParaRPr lang="zh-CN" altLang="en-US" sz="18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7" name="AutoShape 10"/>
          <p:cNvSpPr/>
          <p:nvPr>
            <p:custDataLst>
              <p:tags r:id="rId15"/>
            </p:custDataLst>
          </p:nvPr>
        </p:nvSpPr>
        <p:spPr>
          <a:xfrm>
            <a:off x="7169785" y="5370830"/>
            <a:ext cx="4572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50000"/>
              </a:lnSpc>
              <a:buClrTx/>
              <a:buSzTx/>
              <a:buFontTx/>
              <a:defRPr/>
            </a:pPr>
            <a:r>
              <a:rPr lang="zh-CN" altLang="en-US" sz="1800" b="0" i="0" u="none" strike="noStrike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/>
              </a:rPr>
              <a:t>应用已渗透到艺术创作、内容营销、软件开发、教育、新闻媒体等领域，极大地提升了内容生产的效率和创造力。</a:t>
            </a:r>
            <a:endParaRPr lang="zh-CN" altLang="en-US" sz="18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8" name="Picture 11">
            <a:hlinkClick r:id="rId16" tooltip="" action="ppaction://hlinkfile"/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rcRect t="10975" b="10975"/>
          <a:stretch>
            <a:fillRect/>
          </a:stretch>
        </p:blipFill>
        <p:spPr>
          <a:xfrm>
            <a:off x="1581150" y="2611755"/>
            <a:ext cx="4411345" cy="1936750"/>
          </a:xfrm>
          <a:prstGeom prst="roundRect">
            <a:avLst>
              <a:gd name="adj" fmla="val 5555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9" name="AutoShape 12"/>
          <p:cNvSpPr/>
          <p:nvPr>
            <p:custDataLst>
              <p:tags r:id="rId19"/>
            </p:custDataLst>
          </p:nvPr>
        </p:nvSpPr>
        <p:spPr>
          <a:xfrm>
            <a:off x="1708150" y="6570345"/>
            <a:ext cx="4367530" cy="2698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ctr">
              <a:lnSpc>
                <a:spcPct val="125000"/>
              </a:lnSpc>
              <a:defRPr/>
            </a:pPr>
            <a:r>
              <a:rPr lang="zh-CN" altLang="en-US" sz="1400" b="0" i="0" u="none" strike="noStrike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/>
                <a:hlinkClick r:id="rId20" tooltip="" action="ppaction://hlinkfile"/>
              </a:rPr>
              <a:t>示例：AI绘画生成的艺术作品（文生图）</a:t>
            </a:r>
            <a:endParaRPr lang="zh-CN" altLang="en-US" sz="1400" b="0" i="0" u="none" strike="noStrike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Noto Sans SC"/>
            </a:endParaRPr>
          </a:p>
        </p:txBody>
      </p:sp>
      <p:pic>
        <p:nvPicPr>
          <p:cNvPr id="20" name="Picture 13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/>
          <a:srcRect t="27255" b="27255"/>
          <a:stretch>
            <a:fillRect/>
          </a:stretch>
        </p:blipFill>
        <p:spPr>
          <a:xfrm>
            <a:off x="1564640" y="4900930"/>
            <a:ext cx="4442460" cy="1517015"/>
          </a:xfrm>
          <a:prstGeom prst="roundRect">
            <a:avLst>
              <a:gd name="adj" fmla="val 7142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1" name="AutoShape 14"/>
          <p:cNvSpPr/>
          <p:nvPr>
            <p:custDataLst>
              <p:tags r:id="rId23"/>
            </p:custDataLst>
          </p:nvPr>
        </p:nvSpPr>
        <p:spPr>
          <a:xfrm>
            <a:off x="1787525" y="4512310"/>
            <a:ext cx="4086860" cy="3448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ctr">
              <a:lnSpc>
                <a:spcPct val="125000"/>
              </a:lnSpc>
              <a:defRPr/>
            </a:pPr>
            <a:r>
              <a:rPr lang="zh-CN" altLang="en-US" sz="1400" b="0" i="0" u="none" strike="noStrike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/>
                <a:hlinkClick r:id="rId16" tooltip="" action="ppaction://hlinkfile"/>
              </a:rPr>
              <a:t>示例：OpenAI Sora 视频生成技术展示</a:t>
            </a:r>
            <a:endParaRPr lang="zh-CN" altLang="en-US" sz="1400" b="0" i="0" u="none" strike="noStrike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Noto Sans SC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8" name="组合 37"/>
          <p:cNvGrpSpPr/>
          <p:nvPr>
            <p:custDataLst>
              <p:tags r:id="rId2"/>
            </p:custDataLst>
          </p:nvPr>
        </p:nvGrpSpPr>
        <p:grpSpPr>
          <a:xfrm>
            <a:off x="666750" y="1336675"/>
            <a:ext cx="8504644" cy="398780"/>
            <a:chOff x="371" y="485"/>
            <a:chExt cx="11759" cy="628"/>
          </a:xfrm>
        </p:grpSpPr>
        <p:sp>
          <p:nvSpPr>
            <p:cNvPr id="39" name="箭头: V 形 33"/>
            <p:cNvSpPr/>
            <p:nvPr/>
          </p:nvSpPr>
          <p:spPr>
            <a:xfrm>
              <a:off x="713" y="514"/>
              <a:ext cx="419" cy="48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0" name="箭头: V 形 35"/>
            <p:cNvSpPr/>
            <p:nvPr/>
          </p:nvSpPr>
          <p:spPr>
            <a:xfrm>
              <a:off x="1014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3"/>
              </p:custDataLst>
            </p:nvPr>
          </p:nvSpPr>
          <p:spPr>
            <a:xfrm>
              <a:off x="1657" y="485"/>
              <a:ext cx="1047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ts val="2400"/>
                </a:lnSpc>
              </a:pP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一、AIGC的崛起与挑战</a:t>
              </a:r>
              <a:endParaRPr lang="zh-CN" altLang="en-US" sz="28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42" name="箭头: V 形 38"/>
            <p:cNvSpPr/>
            <p:nvPr/>
          </p:nvSpPr>
          <p:spPr>
            <a:xfrm>
              <a:off x="371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97025" y="1932940"/>
            <a:ext cx="4512945" cy="401320"/>
          </a:xfrm>
          <a:prstGeom prst="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p>
            <a:r>
              <a:rPr 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90204" pitchFamily="34" charset="0"/>
              </a:rPr>
              <a:t>2. AIGC带来的版权与诚信挑战</a:t>
            </a:r>
            <a:endParaRPr lang="zh-CN" altLang="en-US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90204" pitchFamily="34" charset="0"/>
            </a:endParaRPr>
          </a:p>
        </p:txBody>
      </p:sp>
      <p:sp>
        <p:nvSpPr>
          <p:cNvPr id="46" name="AutoShape 15"/>
          <p:cNvSpPr/>
          <p:nvPr>
            <p:custDataLst>
              <p:tags r:id="rId4"/>
            </p:custDataLst>
          </p:nvPr>
        </p:nvSpPr>
        <p:spPr>
          <a:xfrm>
            <a:off x="6096000" y="2538095"/>
            <a:ext cx="5080000" cy="4076065"/>
          </a:xfrm>
          <a:prstGeom prst="roundRect">
            <a:avLst>
              <a:gd name="adj" fmla="val 2941"/>
            </a:avLst>
          </a:prstGeom>
          <a:solidFill>
            <a:srgbClr val="FFFFFF">
              <a:alpha val="100000"/>
            </a:srgbClr>
          </a:solidFill>
          <a:ln cap="flat" cmpd="sng">
            <a:solidFill>
              <a:srgbClr val="E6CFCF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47" name="Picture 1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30950" y="2773045"/>
            <a:ext cx="304800" cy="304800"/>
          </a:xfrm>
          <a:prstGeom prst="rect">
            <a:avLst/>
          </a:prstGeom>
        </p:spPr>
      </p:pic>
      <p:sp>
        <p:nvSpPr>
          <p:cNvPr id="48" name="AutoShape 17"/>
          <p:cNvSpPr/>
          <p:nvPr>
            <p:custDataLst>
              <p:tags r:id="rId8"/>
            </p:custDataLst>
          </p:nvPr>
        </p:nvSpPr>
        <p:spPr>
          <a:xfrm>
            <a:off x="6767830" y="273812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微软雅黑"/>
              </a:rPr>
              <a:t>诚信挑战：社会信任的新考验</a:t>
            </a:r>
            <a:endParaRPr lang="en-US" sz="1100"/>
          </a:p>
        </p:txBody>
      </p:sp>
      <p:pic>
        <p:nvPicPr>
          <p:cNvPr id="49" name="Picture 1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322060" y="3427095"/>
            <a:ext cx="254000" cy="254000"/>
          </a:xfrm>
          <a:prstGeom prst="rect">
            <a:avLst/>
          </a:prstGeom>
        </p:spPr>
      </p:pic>
      <p:sp>
        <p:nvSpPr>
          <p:cNvPr id="50" name="AutoShape 20"/>
          <p:cNvSpPr/>
          <p:nvPr>
            <p:custDataLst>
              <p:tags r:id="rId12"/>
            </p:custDataLst>
          </p:nvPr>
        </p:nvSpPr>
        <p:spPr>
          <a:xfrm>
            <a:off x="6768465" y="3456940"/>
            <a:ext cx="431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微软雅黑"/>
                <a:ea typeface="微软雅黑"/>
                <a:cs typeface="微软雅黑"/>
                <a:sym typeface="微软雅黑"/>
              </a:rPr>
              <a:t>学术不端争议</a:t>
            </a:r>
            <a:endParaRPr lang="en-US" sz="12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666666"/>
                </a:solidFill>
                <a:latin typeface="微软雅黑"/>
                <a:ea typeface="微软雅黑"/>
                <a:cs typeface="微软雅黑"/>
                <a:sym typeface="微软雅黑"/>
              </a:rPr>
              <a:t>学生使用AI代写论文、完成作业，如何界定抄袭与辅助创作的边界？</a:t>
            </a:r>
            <a:endParaRPr lang="en-US" sz="1400" b="0" i="0" u="none" strike="noStrike">
              <a:solidFill>
                <a:srgbClr val="666666"/>
              </a:solidFill>
              <a:latin typeface="微软雅黑"/>
              <a:ea typeface="微软雅黑"/>
              <a:cs typeface="微软雅黑"/>
              <a:sym typeface="微软雅黑"/>
            </a:endParaRPr>
          </a:p>
        </p:txBody>
      </p:sp>
      <p:pic>
        <p:nvPicPr>
          <p:cNvPr id="51" name="Picture 21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322695" y="4468495"/>
            <a:ext cx="254000" cy="254000"/>
          </a:xfrm>
          <a:prstGeom prst="rect">
            <a:avLst/>
          </a:prstGeom>
        </p:spPr>
      </p:pic>
      <p:sp>
        <p:nvSpPr>
          <p:cNvPr id="52" name="AutoShape 22"/>
          <p:cNvSpPr/>
          <p:nvPr>
            <p:custDataLst>
              <p:tags r:id="rId16"/>
            </p:custDataLst>
          </p:nvPr>
        </p:nvSpPr>
        <p:spPr>
          <a:xfrm>
            <a:off x="6749415" y="4507865"/>
            <a:ext cx="431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微软雅黑"/>
                <a:ea typeface="微软雅黑"/>
                <a:cs typeface="微软雅黑"/>
                <a:sym typeface="微软雅黑"/>
              </a:rPr>
              <a:t>信息欺诈与深度伪造</a:t>
            </a:r>
            <a:endParaRPr lang="en-US" sz="12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666666"/>
                </a:solidFill>
                <a:latin typeface="微软雅黑"/>
                <a:ea typeface="微软雅黑"/>
                <a:cs typeface="微软雅黑"/>
                <a:sym typeface="微软雅黑"/>
              </a:rPr>
              <a:t>“深度伪造”技术门槛降低，虚假音视频可能误导公众，破坏信息真实性。</a:t>
            </a:r>
            <a:endParaRPr lang="en-US" sz="1400" b="0" i="0" u="none" strike="noStrike">
              <a:solidFill>
                <a:srgbClr val="666666"/>
              </a:solidFill>
              <a:latin typeface="微软雅黑"/>
              <a:ea typeface="微软雅黑"/>
              <a:cs typeface="微软雅黑"/>
              <a:sym typeface="微软雅黑"/>
            </a:endParaRPr>
          </a:p>
        </p:txBody>
      </p:sp>
      <p:pic>
        <p:nvPicPr>
          <p:cNvPr id="53" name="Picture 23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350000" y="5492115"/>
            <a:ext cx="254000" cy="254000"/>
          </a:xfrm>
          <a:prstGeom prst="rect">
            <a:avLst/>
          </a:prstGeom>
        </p:spPr>
      </p:pic>
      <p:sp>
        <p:nvSpPr>
          <p:cNvPr id="54" name="AutoShape 24"/>
          <p:cNvSpPr/>
          <p:nvPr>
            <p:custDataLst>
              <p:tags r:id="rId20"/>
            </p:custDataLst>
          </p:nvPr>
        </p:nvSpPr>
        <p:spPr>
          <a:xfrm>
            <a:off x="6739890" y="5550535"/>
            <a:ext cx="431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微软雅黑"/>
                <a:ea typeface="微软雅黑"/>
                <a:cs typeface="微软雅黑"/>
                <a:sym typeface="微软雅黑"/>
              </a:rPr>
              <a:t>创作惰性与思维退化</a:t>
            </a:r>
            <a:endParaRPr lang="en-US" sz="12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666666"/>
                </a:solidFill>
                <a:latin typeface="微软雅黑"/>
                <a:ea typeface="微软雅黑"/>
                <a:cs typeface="微软雅黑"/>
                <a:sym typeface="微软雅黑"/>
              </a:rPr>
              <a:t>过度依赖AI生成内容，可能导致人类自身创造力、批判性思维的退化。</a:t>
            </a:r>
            <a:endParaRPr lang="en-US" sz="1400" b="0" i="0" u="none" strike="noStrike">
              <a:solidFill>
                <a:srgbClr val="666666"/>
              </a:solidFill>
              <a:latin typeface="微软雅黑"/>
              <a:ea typeface="微软雅黑"/>
              <a:cs typeface="微软雅黑"/>
              <a:sym typeface="微软雅黑"/>
            </a:endParaRPr>
          </a:p>
        </p:txBody>
      </p:sp>
      <p:sp>
        <p:nvSpPr>
          <p:cNvPr id="55" name="AutoShape 5"/>
          <p:cNvSpPr/>
          <p:nvPr>
            <p:custDataLst>
              <p:tags r:id="rId21"/>
            </p:custDataLst>
          </p:nvPr>
        </p:nvSpPr>
        <p:spPr>
          <a:xfrm>
            <a:off x="762000" y="2527935"/>
            <a:ext cx="5080000" cy="4086225"/>
          </a:xfrm>
          <a:prstGeom prst="roundRect">
            <a:avLst>
              <a:gd name="adj" fmla="val 2941"/>
            </a:avLst>
          </a:prstGeom>
          <a:solidFill>
            <a:srgbClr val="FFFFFF">
              <a:alpha val="100000"/>
            </a:srgbClr>
          </a:solidFill>
          <a:ln cap="flat" cmpd="sng">
            <a:solidFill>
              <a:srgbClr val="E6CFCF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6" name="Picture 6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16000" y="2745105"/>
            <a:ext cx="304800" cy="304800"/>
          </a:xfrm>
          <a:prstGeom prst="rect">
            <a:avLst/>
          </a:prstGeom>
        </p:spPr>
      </p:pic>
      <p:sp>
        <p:nvSpPr>
          <p:cNvPr id="57" name="AutoShape 7"/>
          <p:cNvSpPr/>
          <p:nvPr>
            <p:custDataLst>
              <p:tags r:id="rId25"/>
            </p:custDataLst>
          </p:nvPr>
        </p:nvSpPr>
        <p:spPr>
          <a:xfrm>
            <a:off x="1415415" y="273812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微软雅黑"/>
              </a:rPr>
              <a:t>版权挑战：法律界定的模糊地带</a:t>
            </a:r>
            <a:endParaRPr lang="en-US" sz="1100"/>
          </a:p>
        </p:txBody>
      </p:sp>
      <p:pic>
        <p:nvPicPr>
          <p:cNvPr id="58" name="Picture 9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25525" y="3482340"/>
            <a:ext cx="254000" cy="254000"/>
          </a:xfrm>
          <a:prstGeom prst="rect">
            <a:avLst/>
          </a:prstGeom>
        </p:spPr>
      </p:pic>
      <p:sp>
        <p:nvSpPr>
          <p:cNvPr id="59" name="AutoShape 10"/>
          <p:cNvSpPr/>
          <p:nvPr>
            <p:custDataLst>
              <p:tags r:id="rId29"/>
            </p:custDataLst>
          </p:nvPr>
        </p:nvSpPr>
        <p:spPr>
          <a:xfrm>
            <a:off x="1358265" y="3576955"/>
            <a:ext cx="431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微软雅黑"/>
                <a:ea typeface="微软雅黑"/>
                <a:cs typeface="微软雅黑"/>
                <a:sym typeface="微软雅黑"/>
              </a:rPr>
              <a:t>作品认定难</a:t>
            </a:r>
            <a:endParaRPr lang="en-US" sz="1200"/>
          </a:p>
          <a:p>
            <a:pPr indent="0" algn="l">
              <a:lnSpc>
                <a:spcPct val="125000"/>
              </a:lnSpc>
            </a:pPr>
            <a:r>
              <a:rPr lang="en-US" sz="1600" b="0" i="0" u="none" strike="noStrike">
                <a:solidFill>
                  <a:srgbClr val="666666"/>
                </a:solidFill>
                <a:latin typeface="微软雅黑"/>
                <a:ea typeface="微软雅黑"/>
                <a:cs typeface="微软雅黑"/>
                <a:sym typeface="微软雅黑"/>
              </a:rPr>
              <a:t>AI生成内容是否具有独创性，能否被认定为《著作权法》保护的“作品”？</a:t>
            </a:r>
            <a:endParaRPr lang="en-US" sz="1600" b="0" i="0" u="none" strike="noStrike">
              <a:solidFill>
                <a:srgbClr val="666666"/>
              </a:solidFill>
              <a:latin typeface="微软雅黑"/>
              <a:ea typeface="微软雅黑"/>
              <a:cs typeface="微软雅黑"/>
              <a:sym typeface="微软雅黑"/>
            </a:endParaRPr>
          </a:p>
        </p:txBody>
      </p:sp>
      <p:pic>
        <p:nvPicPr>
          <p:cNvPr id="60" name="Picture 11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062355" y="4486910"/>
            <a:ext cx="254000" cy="254000"/>
          </a:xfrm>
          <a:prstGeom prst="rect">
            <a:avLst/>
          </a:prstGeom>
        </p:spPr>
      </p:pic>
      <p:sp>
        <p:nvSpPr>
          <p:cNvPr id="61" name="AutoShape 12"/>
          <p:cNvSpPr/>
          <p:nvPr>
            <p:custDataLst>
              <p:tags r:id="rId33"/>
            </p:custDataLst>
          </p:nvPr>
        </p:nvSpPr>
        <p:spPr>
          <a:xfrm>
            <a:off x="1397000" y="4587240"/>
            <a:ext cx="431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微软雅黑"/>
                <a:ea typeface="微软雅黑"/>
                <a:cs typeface="微软雅黑"/>
                <a:sym typeface="微软雅黑"/>
              </a:rPr>
              <a:t>权利归属模糊</a:t>
            </a:r>
            <a:endParaRPr lang="en-US" sz="12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666666"/>
                </a:solidFill>
                <a:latin typeface="微软雅黑"/>
                <a:ea typeface="微软雅黑"/>
                <a:cs typeface="微软雅黑"/>
                <a:sym typeface="微软雅黑"/>
              </a:rPr>
              <a:t>版权究竟归属于AI开发者、使用者，还是AI模型本身，尚无统一标准。</a:t>
            </a:r>
            <a:endParaRPr lang="en-US" sz="1400" b="0" i="0" u="none" strike="noStrike">
              <a:solidFill>
                <a:srgbClr val="666666"/>
              </a:solidFill>
              <a:latin typeface="微软雅黑"/>
              <a:ea typeface="微软雅黑"/>
              <a:cs typeface="微软雅黑"/>
              <a:sym typeface="微软雅黑"/>
            </a:endParaRPr>
          </a:p>
        </p:txBody>
      </p:sp>
      <p:pic>
        <p:nvPicPr>
          <p:cNvPr id="62" name="Picture 13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997585" y="5507355"/>
            <a:ext cx="254000" cy="254000"/>
          </a:xfrm>
          <a:prstGeom prst="rect">
            <a:avLst/>
          </a:prstGeom>
        </p:spPr>
      </p:pic>
      <p:sp>
        <p:nvSpPr>
          <p:cNvPr id="63" name="AutoShape 14"/>
          <p:cNvSpPr/>
          <p:nvPr>
            <p:custDataLst>
              <p:tags r:id="rId37"/>
            </p:custDataLst>
          </p:nvPr>
        </p:nvSpPr>
        <p:spPr>
          <a:xfrm>
            <a:off x="1341120" y="5587365"/>
            <a:ext cx="431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微软雅黑"/>
                <a:ea typeface="微软雅黑"/>
                <a:cs typeface="微软雅黑"/>
                <a:sym typeface="微软雅黑"/>
              </a:rPr>
              <a:t>训练数据侵权风险</a:t>
            </a:r>
            <a:endParaRPr lang="en-US" sz="12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666666"/>
                </a:solidFill>
                <a:latin typeface="微软雅黑"/>
                <a:ea typeface="微软雅黑"/>
                <a:cs typeface="微软雅黑"/>
                <a:sym typeface="微软雅黑"/>
              </a:rPr>
              <a:t>模型训练使用的海量数据是否获得合法授权，存在潜在的大规模侵权隐患。</a:t>
            </a:r>
            <a:endParaRPr lang="en-US" sz="1400" b="0" i="0" u="none" strike="noStrike">
              <a:solidFill>
                <a:srgbClr val="666666"/>
              </a:solidFill>
              <a:latin typeface="微软雅黑"/>
              <a:ea typeface="微软雅黑"/>
              <a:cs typeface="微软雅黑"/>
              <a:sym typeface="微软雅黑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8" name="组合 37"/>
          <p:cNvGrpSpPr/>
          <p:nvPr>
            <p:custDataLst>
              <p:tags r:id="rId2"/>
            </p:custDataLst>
          </p:nvPr>
        </p:nvGrpSpPr>
        <p:grpSpPr>
          <a:xfrm>
            <a:off x="666750" y="1336675"/>
            <a:ext cx="8504644" cy="398780"/>
            <a:chOff x="371" y="485"/>
            <a:chExt cx="11759" cy="628"/>
          </a:xfrm>
        </p:grpSpPr>
        <p:sp>
          <p:nvSpPr>
            <p:cNvPr id="39" name="箭头: V 形 33"/>
            <p:cNvSpPr/>
            <p:nvPr/>
          </p:nvSpPr>
          <p:spPr>
            <a:xfrm>
              <a:off x="713" y="514"/>
              <a:ext cx="419" cy="48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0" name="箭头: V 形 35"/>
            <p:cNvSpPr/>
            <p:nvPr/>
          </p:nvSpPr>
          <p:spPr>
            <a:xfrm>
              <a:off x="1014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3"/>
              </p:custDataLst>
            </p:nvPr>
          </p:nvSpPr>
          <p:spPr>
            <a:xfrm>
              <a:off x="1657" y="485"/>
              <a:ext cx="1047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ts val="2400"/>
                </a:lnSpc>
              </a:pP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二、AIGC版权归属的法律问题</a:t>
              </a:r>
              <a:endParaRPr lang="zh-CN" altLang="en-US" sz="28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42" name="箭头: V 形 38"/>
            <p:cNvSpPr/>
            <p:nvPr/>
          </p:nvSpPr>
          <p:spPr>
            <a:xfrm>
              <a:off x="371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</p:grpSp>
      <p:sp>
        <p:nvSpPr>
          <p:cNvPr id="3" name="AutoShape 3"/>
          <p:cNvSpPr/>
          <p:nvPr>
            <p:custDataLst>
              <p:tags r:id="rId4"/>
            </p:custDataLst>
          </p:nvPr>
        </p:nvSpPr>
        <p:spPr>
          <a:xfrm>
            <a:off x="6109970" y="2431415"/>
            <a:ext cx="5716905" cy="1230630"/>
          </a:xfrm>
          <a:prstGeom prst="roundRect">
            <a:avLst>
              <a:gd name="adj" fmla="val 10000"/>
            </a:avLst>
          </a:prstGeom>
          <a:solidFill>
            <a:srgbClr val="F7F9FC">
              <a:alpha val="100000"/>
            </a:srgbClr>
          </a:solidFill>
          <a:ln cap="flat" cmpd="sng">
            <a:solidFill>
              <a:srgbClr val="C7D2E3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5" name="Picture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45555" y="2585085"/>
            <a:ext cx="295910" cy="295910"/>
          </a:xfrm>
          <a:prstGeom prst="rect">
            <a:avLst/>
          </a:prstGeom>
        </p:spPr>
      </p:pic>
      <p:sp>
        <p:nvSpPr>
          <p:cNvPr id="7" name="AutoShape 5"/>
          <p:cNvSpPr/>
          <p:nvPr>
            <p:custDataLst>
              <p:tags r:id="rId8"/>
            </p:custDataLst>
          </p:nvPr>
        </p:nvSpPr>
        <p:spPr>
          <a:xfrm>
            <a:off x="6777355" y="2559685"/>
            <a:ext cx="3917950" cy="3448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法律判定标准</a:t>
            </a:r>
            <a:endParaRPr lang="en-US" sz="1800" b="1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" name="AutoShape 6"/>
          <p:cNvSpPr/>
          <p:nvPr>
            <p:custDataLst>
              <p:tags r:id="rId9"/>
            </p:custDataLst>
          </p:nvPr>
        </p:nvSpPr>
        <p:spPr>
          <a:xfrm>
            <a:off x="6428105" y="2964815"/>
            <a:ext cx="5192395" cy="61531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判断AI生成内容是否</a:t>
            </a:r>
            <a:r>
              <a:rPr lang="en-US" sz="160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构成</a:t>
            </a: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作品，核心在于是否体现了使用者的独创性智力投入，而非单纯的机器生成。</a:t>
            </a:r>
            <a:endParaRPr lang="en-US" sz="16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" name="AutoShape 7"/>
          <p:cNvSpPr/>
          <p:nvPr>
            <p:custDataLst>
              <p:tags r:id="rId10"/>
            </p:custDataLst>
          </p:nvPr>
        </p:nvSpPr>
        <p:spPr>
          <a:xfrm>
            <a:off x="6071870" y="3891915"/>
            <a:ext cx="5755005" cy="1230630"/>
          </a:xfrm>
          <a:prstGeom prst="roundRect">
            <a:avLst>
              <a:gd name="adj" fmla="val 10000"/>
            </a:avLst>
          </a:prstGeom>
          <a:solidFill>
            <a:srgbClr val="F7F9FC">
              <a:alpha val="100000"/>
            </a:srgbClr>
          </a:solidFill>
          <a:ln cap="flat" cmpd="sng">
            <a:solidFill>
              <a:srgbClr val="C7D2E3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11" name="Picture 8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353810" y="4054475"/>
            <a:ext cx="295910" cy="295910"/>
          </a:xfrm>
          <a:prstGeom prst="rect">
            <a:avLst/>
          </a:prstGeom>
        </p:spPr>
      </p:pic>
      <p:sp>
        <p:nvSpPr>
          <p:cNvPr id="12" name="AutoShape 9"/>
          <p:cNvSpPr/>
          <p:nvPr>
            <p:custDataLst>
              <p:tags r:id="rId14"/>
            </p:custDataLst>
          </p:nvPr>
        </p:nvSpPr>
        <p:spPr>
          <a:xfrm>
            <a:off x="6785610" y="4029075"/>
            <a:ext cx="3917950" cy="3448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关键认定因素</a:t>
            </a:r>
            <a:endParaRPr lang="en-US" sz="1800" b="1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" name="AutoShape 10"/>
          <p:cNvSpPr/>
          <p:nvPr>
            <p:custDataLst>
              <p:tags r:id="rId15"/>
            </p:custDataLst>
          </p:nvPr>
        </p:nvSpPr>
        <p:spPr>
          <a:xfrm>
            <a:off x="6426835" y="4425315"/>
            <a:ext cx="5193665" cy="61531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用户通过设计提示词(Prompt)、选择参数、后期修改筛选等方式，对结果进行实质性控制和个性化表达。</a:t>
            </a:r>
            <a:endParaRPr lang="en-US" sz="16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4" name="AutoShape 11"/>
          <p:cNvSpPr/>
          <p:nvPr>
            <p:custDataLst>
              <p:tags r:id="rId16"/>
            </p:custDataLst>
          </p:nvPr>
        </p:nvSpPr>
        <p:spPr>
          <a:xfrm>
            <a:off x="6054090" y="5352415"/>
            <a:ext cx="5772785" cy="1230630"/>
          </a:xfrm>
          <a:prstGeom prst="roundRect">
            <a:avLst>
              <a:gd name="adj" fmla="val 10000"/>
            </a:avLst>
          </a:prstGeom>
          <a:solidFill>
            <a:srgbClr val="F7F9FC">
              <a:alpha val="100000"/>
            </a:srgbClr>
          </a:solidFill>
          <a:ln cap="flat" cmpd="sng">
            <a:solidFill>
              <a:srgbClr val="C7D2E3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15" name="Picture 12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400800" y="5524500"/>
            <a:ext cx="295910" cy="295910"/>
          </a:xfrm>
          <a:prstGeom prst="rect">
            <a:avLst/>
          </a:prstGeom>
        </p:spPr>
      </p:pic>
      <p:sp>
        <p:nvSpPr>
          <p:cNvPr id="16" name="AutoShape 13"/>
          <p:cNvSpPr/>
          <p:nvPr>
            <p:custDataLst>
              <p:tags r:id="rId20"/>
            </p:custDataLst>
          </p:nvPr>
        </p:nvSpPr>
        <p:spPr>
          <a:xfrm>
            <a:off x="6832600" y="5499100"/>
            <a:ext cx="3917950" cy="3448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典型司法案例：“伴心”案</a:t>
            </a:r>
            <a:endParaRPr lang="en-US" sz="1800" b="1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7" name="AutoShape 14"/>
          <p:cNvSpPr/>
          <p:nvPr>
            <p:custDataLst>
              <p:tags r:id="rId21"/>
            </p:custDataLst>
          </p:nvPr>
        </p:nvSpPr>
        <p:spPr>
          <a:xfrm>
            <a:off x="6409690" y="5885815"/>
            <a:ext cx="5210810" cy="61531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江苏常熟法院审理的国内首例案件，明确认定原告在创作中的智力投入，确认了AI生成内容的著作权保护。</a:t>
            </a:r>
            <a:endParaRPr lang="en-US" sz="16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9" name="TextBox 8"/>
          <p:cNvSpPr txBox="1"/>
          <p:nvPr>
            <p:custDataLst>
              <p:tags r:id="rId22"/>
            </p:custDataLst>
          </p:nvPr>
        </p:nvSpPr>
        <p:spPr>
          <a:xfrm>
            <a:off x="1597025" y="1932940"/>
            <a:ext cx="4512945" cy="401320"/>
          </a:xfrm>
          <a:prstGeom prst="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p>
            <a:r>
              <a:rPr 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90204" pitchFamily="34" charset="0"/>
              </a:rPr>
              <a:t>1. 作品认定的核心：人类智力投入</a:t>
            </a:r>
            <a:endParaRPr lang="en-US" sz="20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90204" pitchFamily="34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17550" y="2675890"/>
            <a:ext cx="5252085" cy="324231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1745615" y="6030595"/>
            <a:ext cx="37788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>
                <a:latin typeface="+mj-ea"/>
                <a:ea typeface="+mj-ea"/>
                <a:cs typeface="+mj-ea"/>
                <a:hlinkClick r:id="rId24" tooltip="" action="ppaction://hlinkfile"/>
              </a:rPr>
              <a:t>《伴心》</a:t>
            </a:r>
            <a:r>
              <a:rPr lang="en-US" altLang="zh-CN" sz="1400">
                <a:latin typeface="+mj-ea"/>
                <a:ea typeface="+mj-ea"/>
                <a:cs typeface="+mj-ea"/>
                <a:hlinkClick r:id="rId24" tooltip="" action="ppaction://hlinkfile"/>
              </a:rPr>
              <a:t>by 土豆人tudou_man</a:t>
            </a:r>
            <a:endParaRPr lang="en-US" altLang="zh-CN" sz="1400">
              <a:latin typeface="+mj-ea"/>
              <a:ea typeface="+mj-ea"/>
              <a:cs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8" name="组合 37"/>
          <p:cNvGrpSpPr/>
          <p:nvPr>
            <p:custDataLst>
              <p:tags r:id="rId2"/>
            </p:custDataLst>
          </p:nvPr>
        </p:nvGrpSpPr>
        <p:grpSpPr>
          <a:xfrm>
            <a:off x="666750" y="1336675"/>
            <a:ext cx="8504644" cy="398780"/>
            <a:chOff x="371" y="485"/>
            <a:chExt cx="11759" cy="628"/>
          </a:xfrm>
        </p:grpSpPr>
        <p:sp>
          <p:nvSpPr>
            <p:cNvPr id="39" name="箭头: V 形 33"/>
            <p:cNvSpPr/>
            <p:nvPr/>
          </p:nvSpPr>
          <p:spPr>
            <a:xfrm>
              <a:off x="713" y="514"/>
              <a:ext cx="419" cy="48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0" name="箭头: V 形 35"/>
            <p:cNvSpPr/>
            <p:nvPr/>
          </p:nvSpPr>
          <p:spPr>
            <a:xfrm>
              <a:off x="1014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3"/>
              </p:custDataLst>
            </p:nvPr>
          </p:nvSpPr>
          <p:spPr>
            <a:xfrm>
              <a:off x="1657" y="485"/>
              <a:ext cx="1047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ts val="2400"/>
                </a:lnSpc>
              </a:pP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二、AIGC版权归属的法律问题</a:t>
              </a:r>
              <a:endParaRPr lang="zh-CN" altLang="en-US" sz="28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42" name="箭头: V 形 38"/>
            <p:cNvSpPr/>
            <p:nvPr/>
          </p:nvSpPr>
          <p:spPr>
            <a:xfrm>
              <a:off x="371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</p:grpSp>
      <p:sp>
        <p:nvSpPr>
          <p:cNvPr id="19" name="TextBox 8"/>
          <p:cNvSpPr txBox="1"/>
          <p:nvPr>
            <p:custDataLst>
              <p:tags r:id="rId4"/>
            </p:custDataLst>
          </p:nvPr>
        </p:nvSpPr>
        <p:spPr>
          <a:xfrm>
            <a:off x="1597025" y="1932940"/>
            <a:ext cx="4512945" cy="401320"/>
          </a:xfrm>
          <a:prstGeom prst="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p>
            <a:r>
              <a:rPr 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90204" pitchFamily="34" charset="0"/>
              </a:rPr>
              <a:t>2. 权利归属的三种主要观点</a:t>
            </a:r>
            <a:endParaRPr lang="en-US" sz="20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90204" pitchFamily="34" charset="0"/>
            </a:endParaRPr>
          </a:p>
        </p:txBody>
      </p:sp>
      <p:sp>
        <p:nvSpPr>
          <p:cNvPr id="6" name="AutoShape 5"/>
          <p:cNvSpPr/>
          <p:nvPr>
            <p:custDataLst>
              <p:tags r:id="rId5"/>
            </p:custDataLst>
          </p:nvPr>
        </p:nvSpPr>
        <p:spPr>
          <a:xfrm>
            <a:off x="762000" y="247142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0066CC">
                <a:alpha val="2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8" name="Picture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6000" y="2725420"/>
            <a:ext cx="406400" cy="406400"/>
          </a:xfrm>
          <a:prstGeom prst="rect">
            <a:avLst/>
          </a:prstGeom>
        </p:spPr>
      </p:pic>
      <p:sp>
        <p:nvSpPr>
          <p:cNvPr id="18" name="AutoShape 7"/>
          <p:cNvSpPr/>
          <p:nvPr>
            <p:custDataLst>
              <p:tags r:id="rId9"/>
            </p:custDataLst>
          </p:nvPr>
        </p:nvSpPr>
        <p:spPr>
          <a:xfrm>
            <a:off x="1524000" y="272542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AI主体说</a:t>
            </a:r>
            <a:endParaRPr lang="en-US" sz="1100"/>
          </a:p>
        </p:txBody>
      </p:sp>
      <p:cxnSp>
        <p:nvCxnSpPr>
          <p:cNvPr id="20" name="Connector 8"/>
          <p:cNvCxnSpPr/>
          <p:nvPr>
            <p:custDataLst>
              <p:tags r:id="rId10"/>
            </p:custDataLst>
          </p:nvPr>
        </p:nvCxnSpPr>
        <p:spPr>
          <a:xfrm rot="-15626">
            <a:off x="1016014" y="322707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AutoShape 9"/>
          <p:cNvSpPr/>
          <p:nvPr>
            <p:custDataLst>
              <p:tags r:id="rId11"/>
            </p:custDataLst>
          </p:nvPr>
        </p:nvSpPr>
        <p:spPr>
          <a:xfrm>
            <a:off x="1016000" y="3360420"/>
            <a:ext cx="2794000" cy="304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认为AI是内容的直接创作者，应被视为“作者”。</a:t>
            </a:r>
            <a:endParaRPr lang="en-US" sz="18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  <a:p>
            <a:pPr indent="0" algn="l">
              <a:lnSpc>
                <a:spcPct val="125000"/>
              </a:lnSpc>
            </a:pPr>
            <a:br>
              <a:rPr lang="en-US" sz="180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</a:br>
            <a:endParaRPr lang="en-US" sz="1800" i="0" u="none" strike="noStrike">
              <a:solidFill>
                <a:srgbClr val="000000"/>
              </a:solidFill>
              <a:latin typeface="微软雅黑"/>
              <a:ea typeface="微软雅黑"/>
              <a:cs typeface="微软雅黑"/>
              <a:sym typeface="Noto Sans SC"/>
            </a:endParaRPr>
          </a:p>
          <a:p>
            <a:pPr indent="0" algn="l">
              <a:lnSpc>
                <a:spcPct val="125000"/>
              </a:lnSpc>
            </a:pPr>
            <a:r>
              <a:rPr lang="en-US" sz="180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现状：目前法律上AI不具备独立的法律主体资格，此观点难以成立。</a:t>
            </a:r>
            <a:endParaRPr lang="en-US" sz="1800" i="0" u="none" strike="noStrike">
              <a:solidFill>
                <a:srgbClr val="000000"/>
              </a:solidFill>
              <a:latin typeface="微软雅黑"/>
              <a:ea typeface="微软雅黑"/>
              <a:cs typeface="微软雅黑"/>
              <a:sym typeface="Noto Sans SC"/>
            </a:endParaRPr>
          </a:p>
        </p:txBody>
      </p:sp>
      <p:sp>
        <p:nvSpPr>
          <p:cNvPr id="24" name="AutoShape 10"/>
          <p:cNvSpPr/>
          <p:nvPr>
            <p:custDataLst>
              <p:tags r:id="rId12"/>
            </p:custDataLst>
          </p:nvPr>
        </p:nvSpPr>
        <p:spPr>
          <a:xfrm>
            <a:off x="4445000" y="247142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0066CC">
                <a:alpha val="2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25" name="Picture 11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699000" y="2725420"/>
            <a:ext cx="406400" cy="406400"/>
          </a:xfrm>
          <a:prstGeom prst="rect">
            <a:avLst/>
          </a:prstGeom>
        </p:spPr>
      </p:pic>
      <p:sp>
        <p:nvSpPr>
          <p:cNvPr id="26" name="AutoShape 12"/>
          <p:cNvSpPr/>
          <p:nvPr>
            <p:custDataLst>
              <p:tags r:id="rId16"/>
            </p:custDataLst>
          </p:nvPr>
        </p:nvSpPr>
        <p:spPr>
          <a:xfrm>
            <a:off x="5207000" y="272542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使用者/开发者说 (主流)</a:t>
            </a:r>
            <a:endParaRPr lang="en-US" sz="1800" b="1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28" name="Connector 13"/>
          <p:cNvCxnSpPr/>
          <p:nvPr>
            <p:custDataLst>
              <p:tags r:id="rId17"/>
            </p:custDataLst>
          </p:nvPr>
        </p:nvCxnSpPr>
        <p:spPr>
          <a:xfrm rot="-15626">
            <a:off x="4699014" y="322707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" name="AutoShape 14"/>
          <p:cNvSpPr/>
          <p:nvPr>
            <p:custDataLst>
              <p:tags r:id="rId18"/>
            </p:custDataLst>
          </p:nvPr>
        </p:nvSpPr>
        <p:spPr>
          <a:xfrm>
            <a:off x="4699000" y="3360420"/>
            <a:ext cx="2794000" cy="304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权利应归属于对创作有实质性贡献的人类。</a:t>
            </a:r>
            <a:endParaRPr lang="en-US" sz="18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  <a:p>
            <a:pPr indent="0" algn="l">
              <a:lnSpc>
                <a:spcPct val="125000"/>
              </a:lnSpc>
            </a:pPr>
            <a:br>
              <a:rPr lang="en-US" sz="18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</a:br>
            <a:endParaRPr lang="en-US" sz="1800" b="0" i="0" u="none" strike="noStrike">
              <a:solidFill>
                <a:srgbClr val="000000"/>
              </a:solidFill>
              <a:latin typeface="微软雅黑"/>
              <a:ea typeface="微软雅黑"/>
              <a:cs typeface="微软雅黑"/>
              <a:sym typeface="Noto Sans SC"/>
            </a:endParaRPr>
          </a:p>
          <a:p>
            <a:pPr indent="0" algn="l">
              <a:lnSpc>
                <a:spcPct val="125000"/>
              </a:lnSpc>
            </a:pPr>
            <a:r>
              <a:rPr lang="en-US" sz="18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核心：通常指对AI生成过程进行了智力投入的使用者，或特定情况下的开发者。</a:t>
            </a:r>
            <a:endParaRPr lang="en-US" sz="1800" b="0" i="0" u="none" strike="noStrike">
              <a:solidFill>
                <a:srgbClr val="000000"/>
              </a:solidFill>
              <a:latin typeface="微软雅黑"/>
              <a:ea typeface="微软雅黑"/>
              <a:cs typeface="微软雅黑"/>
              <a:sym typeface="Noto Sans SC"/>
            </a:endParaRPr>
          </a:p>
        </p:txBody>
      </p:sp>
      <p:sp>
        <p:nvSpPr>
          <p:cNvPr id="30" name="AutoShape 15"/>
          <p:cNvSpPr/>
          <p:nvPr>
            <p:custDataLst>
              <p:tags r:id="rId19"/>
            </p:custDataLst>
          </p:nvPr>
        </p:nvSpPr>
        <p:spPr>
          <a:xfrm>
            <a:off x="8128000" y="247142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0066CC">
                <a:alpha val="2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31" name="Picture 16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382000" y="2725420"/>
            <a:ext cx="406400" cy="406400"/>
          </a:xfrm>
          <a:prstGeom prst="rect">
            <a:avLst/>
          </a:prstGeom>
        </p:spPr>
      </p:pic>
      <p:sp>
        <p:nvSpPr>
          <p:cNvPr id="32" name="AutoShape 17"/>
          <p:cNvSpPr/>
          <p:nvPr>
            <p:custDataLst>
              <p:tags r:id="rId23"/>
            </p:custDataLst>
          </p:nvPr>
        </p:nvSpPr>
        <p:spPr>
          <a:xfrm>
            <a:off x="8890000" y="272542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公共领域说</a:t>
            </a:r>
            <a:endParaRPr lang="en-US" sz="1800" b="1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33" name="Connector 18"/>
          <p:cNvCxnSpPr/>
          <p:nvPr>
            <p:custDataLst>
              <p:tags r:id="rId24"/>
            </p:custDataLst>
          </p:nvPr>
        </p:nvCxnSpPr>
        <p:spPr>
          <a:xfrm rot="-15626">
            <a:off x="8382014" y="322707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" name="AutoShape 19"/>
          <p:cNvSpPr/>
          <p:nvPr>
            <p:custDataLst>
              <p:tags r:id="rId25"/>
            </p:custDataLst>
          </p:nvPr>
        </p:nvSpPr>
        <p:spPr>
          <a:xfrm>
            <a:off x="8382000" y="3360420"/>
            <a:ext cx="2794000" cy="304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完全由AI自主生成、人类未施加独创性影响的内容，应进入公共领域。</a:t>
            </a:r>
            <a:endParaRPr lang="en-US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  <a:p>
            <a:pPr indent="0" algn="l">
              <a:lnSpc>
                <a:spcPct val="125000"/>
              </a:lnSpc>
            </a:pPr>
            <a:br>
              <a:rPr lang="en-US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</a:br>
            <a:endParaRPr lang="en-US" b="0" i="0" u="none" strike="noStrike">
              <a:solidFill>
                <a:srgbClr val="000000"/>
              </a:solidFill>
              <a:latin typeface="微软雅黑"/>
              <a:ea typeface="微软雅黑"/>
              <a:cs typeface="微软雅黑"/>
              <a:sym typeface="Noto Sans SC"/>
            </a:endParaRPr>
          </a:p>
          <a:p>
            <a:pPr indent="0" algn="l">
              <a:lnSpc>
                <a:spcPct val="125000"/>
              </a:lnSpc>
            </a:pPr>
            <a:r>
              <a:rPr lang="en-US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结果：供所有人免费使用，无需授权。</a:t>
            </a:r>
            <a:endParaRPr lang="en-US" b="0" i="0" u="none" strike="noStrike">
              <a:solidFill>
                <a:srgbClr val="000000"/>
              </a:solidFill>
              <a:latin typeface="微软雅黑"/>
              <a:ea typeface="微软雅黑"/>
              <a:cs typeface="微软雅黑"/>
              <a:sym typeface="Noto Sans SC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8" name="组合 37"/>
          <p:cNvGrpSpPr/>
          <p:nvPr>
            <p:custDataLst>
              <p:tags r:id="rId2"/>
            </p:custDataLst>
          </p:nvPr>
        </p:nvGrpSpPr>
        <p:grpSpPr>
          <a:xfrm>
            <a:off x="666750" y="1336675"/>
            <a:ext cx="8504644" cy="398780"/>
            <a:chOff x="371" y="485"/>
            <a:chExt cx="11759" cy="628"/>
          </a:xfrm>
        </p:grpSpPr>
        <p:sp>
          <p:nvSpPr>
            <p:cNvPr id="39" name="箭头: V 形 33"/>
            <p:cNvSpPr/>
            <p:nvPr/>
          </p:nvSpPr>
          <p:spPr>
            <a:xfrm>
              <a:off x="713" y="514"/>
              <a:ext cx="419" cy="48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0" name="箭头: V 形 35"/>
            <p:cNvSpPr/>
            <p:nvPr/>
          </p:nvSpPr>
          <p:spPr>
            <a:xfrm>
              <a:off x="1014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3"/>
              </p:custDataLst>
            </p:nvPr>
          </p:nvSpPr>
          <p:spPr>
            <a:xfrm>
              <a:off x="1657" y="485"/>
              <a:ext cx="1047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ts val="2400"/>
                </a:lnSpc>
              </a:pP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三、国内外典型案例</a:t>
              </a:r>
              <a:endParaRPr lang="zh-CN" altLang="en-US" sz="28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42" name="箭头: V 形 38"/>
            <p:cNvSpPr/>
            <p:nvPr/>
          </p:nvSpPr>
          <p:spPr>
            <a:xfrm>
              <a:off x="371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</p:grpSp>
      <p:sp>
        <p:nvSpPr>
          <p:cNvPr id="19" name="TextBox 8"/>
          <p:cNvSpPr txBox="1"/>
          <p:nvPr>
            <p:custDataLst>
              <p:tags r:id="rId4"/>
            </p:custDataLst>
          </p:nvPr>
        </p:nvSpPr>
        <p:spPr>
          <a:xfrm>
            <a:off x="1597025" y="1932940"/>
            <a:ext cx="4512945" cy="401320"/>
          </a:xfrm>
          <a:prstGeom prst="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p>
            <a:r>
              <a:rPr 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90204" pitchFamily="34" charset="0"/>
              </a:rPr>
              <a:t>1. 国内案例：“奥特曼”形象侵权案</a:t>
            </a:r>
            <a:endParaRPr lang="en-US" sz="20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90204" pitchFamily="34" charset="0"/>
            </a:endParaRPr>
          </a:p>
        </p:txBody>
      </p:sp>
      <p:sp>
        <p:nvSpPr>
          <p:cNvPr id="3" name="AutoShape 3"/>
          <p:cNvSpPr/>
          <p:nvPr>
            <p:custDataLst>
              <p:tags r:id="rId5"/>
            </p:custDataLst>
          </p:nvPr>
        </p:nvSpPr>
        <p:spPr>
          <a:xfrm>
            <a:off x="728980" y="2852420"/>
            <a:ext cx="3302000" cy="3810000"/>
          </a:xfrm>
          <a:prstGeom prst="roundRect">
            <a:avLst>
              <a:gd name="adj" fmla="val 3846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5" name="Picture 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3780" y="3157220"/>
            <a:ext cx="406400" cy="406400"/>
          </a:xfrm>
          <a:prstGeom prst="rect">
            <a:avLst/>
          </a:prstGeom>
        </p:spPr>
      </p:pic>
      <p:sp>
        <p:nvSpPr>
          <p:cNvPr id="7" name="AutoShape 5"/>
          <p:cNvSpPr/>
          <p:nvPr>
            <p:custDataLst>
              <p:tags r:id="rId9"/>
            </p:custDataLst>
          </p:nvPr>
        </p:nvSpPr>
        <p:spPr>
          <a:xfrm>
            <a:off x="1541780" y="3157220"/>
            <a:ext cx="2286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  <a:hlinkClick r:id="rId10" tooltip="" action="ppaction://hlinkfile"/>
              </a:rPr>
              <a:t>案件事实</a:t>
            </a:r>
            <a:endParaRPr lang="en-US" sz="1100"/>
          </a:p>
        </p:txBody>
      </p:sp>
      <p:cxnSp>
        <p:nvCxnSpPr>
          <p:cNvPr id="9" name="Connector 6"/>
          <p:cNvCxnSpPr/>
          <p:nvPr>
            <p:custDataLst>
              <p:tags r:id="rId11"/>
            </p:custDataLst>
          </p:nvPr>
        </p:nvCxnSpPr>
        <p:spPr>
          <a:xfrm rot="-16215">
            <a:off x="1033795" y="3658870"/>
            <a:ext cx="26924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AutoShape 7"/>
          <p:cNvSpPr/>
          <p:nvPr>
            <p:custDataLst>
              <p:tags r:id="rId12"/>
            </p:custDataLst>
          </p:nvPr>
        </p:nvSpPr>
        <p:spPr>
          <a:xfrm>
            <a:off x="1033780" y="3792220"/>
            <a:ext cx="2692400" cy="254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25000"/>
              </a:lnSpc>
              <a:buClrTx/>
              <a:buSzTx/>
              <a:buFontTx/>
              <a:defRPr/>
            </a:pPr>
            <a:r>
              <a:rPr lang="en-US" sz="180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原告拥有“奥特曼”形象著作权。被告运营的AI平台允许用户上传“奥特曼”图片训练模型，并生成相似图片，构成侵权行为。</a:t>
            </a:r>
            <a:endParaRPr lang="en-US" sz="18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" name="AutoShape 8"/>
          <p:cNvSpPr/>
          <p:nvPr>
            <p:custDataLst>
              <p:tags r:id="rId13"/>
            </p:custDataLst>
          </p:nvPr>
        </p:nvSpPr>
        <p:spPr>
          <a:xfrm>
            <a:off x="4411980" y="2852420"/>
            <a:ext cx="3302000" cy="3810000"/>
          </a:xfrm>
          <a:prstGeom prst="roundRect">
            <a:avLst>
              <a:gd name="adj" fmla="val 3846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12" name="Picture 9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716780" y="3157220"/>
            <a:ext cx="406400" cy="406400"/>
          </a:xfrm>
          <a:prstGeom prst="rect">
            <a:avLst/>
          </a:prstGeom>
        </p:spPr>
      </p:pic>
      <p:sp>
        <p:nvSpPr>
          <p:cNvPr id="13" name="AutoShape 10"/>
          <p:cNvSpPr/>
          <p:nvPr>
            <p:custDataLst>
              <p:tags r:id="rId17"/>
            </p:custDataLst>
          </p:nvPr>
        </p:nvSpPr>
        <p:spPr>
          <a:xfrm>
            <a:off x="5224780" y="3157220"/>
            <a:ext cx="2286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法院判决</a:t>
            </a:r>
            <a:endParaRPr lang="en-US" sz="1100"/>
          </a:p>
        </p:txBody>
      </p:sp>
      <p:cxnSp>
        <p:nvCxnSpPr>
          <p:cNvPr id="14" name="Connector 11"/>
          <p:cNvCxnSpPr/>
          <p:nvPr>
            <p:custDataLst>
              <p:tags r:id="rId18"/>
            </p:custDataLst>
          </p:nvPr>
        </p:nvCxnSpPr>
        <p:spPr>
          <a:xfrm rot="-16215">
            <a:off x="4716795" y="3658870"/>
            <a:ext cx="26924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AutoShape 12"/>
          <p:cNvSpPr/>
          <p:nvPr>
            <p:custDataLst>
              <p:tags r:id="rId19"/>
            </p:custDataLst>
          </p:nvPr>
        </p:nvSpPr>
        <p:spPr>
          <a:xfrm>
            <a:off x="4716780" y="3792220"/>
            <a:ext cx="2692400" cy="254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杭州互联网法院判决：被告构成</a:t>
            </a:r>
            <a:r>
              <a:rPr lang="en-US" sz="1800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帮助侵权</a:t>
            </a:r>
            <a:r>
              <a:rPr lang="en-US" sz="18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。明确了AI平台在提供生成服务时，不能以“技术中立”为由逃避责任。</a:t>
            </a:r>
            <a:endParaRPr lang="en-US" sz="1100"/>
          </a:p>
        </p:txBody>
      </p:sp>
      <p:sp>
        <p:nvSpPr>
          <p:cNvPr id="16" name="AutoShape 13"/>
          <p:cNvSpPr/>
          <p:nvPr>
            <p:custDataLst>
              <p:tags r:id="rId20"/>
            </p:custDataLst>
          </p:nvPr>
        </p:nvSpPr>
        <p:spPr>
          <a:xfrm>
            <a:off x="8094980" y="2852420"/>
            <a:ext cx="3302000" cy="3810000"/>
          </a:xfrm>
          <a:prstGeom prst="roundRect">
            <a:avLst>
              <a:gd name="adj" fmla="val 3846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17" name="Picture 14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8399780" y="3157220"/>
            <a:ext cx="406400" cy="406400"/>
          </a:xfrm>
          <a:prstGeom prst="rect">
            <a:avLst/>
          </a:prstGeom>
        </p:spPr>
      </p:pic>
      <p:sp>
        <p:nvSpPr>
          <p:cNvPr id="21" name="AutoShape 15"/>
          <p:cNvSpPr/>
          <p:nvPr>
            <p:custDataLst>
              <p:tags r:id="rId24"/>
            </p:custDataLst>
          </p:nvPr>
        </p:nvSpPr>
        <p:spPr>
          <a:xfrm>
            <a:off x="8907780" y="3157220"/>
            <a:ext cx="2286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判决要点</a:t>
            </a:r>
            <a:endParaRPr lang="en-US" sz="1100"/>
          </a:p>
        </p:txBody>
      </p:sp>
      <p:cxnSp>
        <p:nvCxnSpPr>
          <p:cNvPr id="22" name="Connector 16"/>
          <p:cNvCxnSpPr/>
          <p:nvPr>
            <p:custDataLst>
              <p:tags r:id="rId25"/>
            </p:custDataLst>
          </p:nvPr>
        </p:nvCxnSpPr>
        <p:spPr>
          <a:xfrm rot="-16215">
            <a:off x="8399795" y="3658870"/>
            <a:ext cx="26924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" name="AutoShape 17"/>
          <p:cNvSpPr/>
          <p:nvPr>
            <p:custDataLst>
              <p:tags r:id="rId26"/>
            </p:custDataLst>
          </p:nvPr>
        </p:nvSpPr>
        <p:spPr>
          <a:xfrm>
            <a:off x="8399780" y="3792220"/>
            <a:ext cx="2692400" cy="254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25000"/>
              </a:lnSpc>
              <a:buClrTx/>
              <a:buSzTx/>
              <a:buFontTx/>
              <a:defRPr/>
            </a:pPr>
            <a:r>
              <a:rPr lang="en-US" sz="18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平台从定向生成服务中获益，应对知名IP负有更高的</a:t>
            </a:r>
            <a:r>
              <a:rPr lang="en-US" sz="1800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合理注意义务</a:t>
            </a:r>
            <a:r>
              <a:rPr lang="en-US" sz="18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，并采取必要的预防措施，确立了AI平台的版权责任边界。</a:t>
            </a:r>
            <a:endParaRPr lang="en-US" sz="18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8" name="组合 37"/>
          <p:cNvGrpSpPr/>
          <p:nvPr>
            <p:custDataLst>
              <p:tags r:id="rId2"/>
            </p:custDataLst>
          </p:nvPr>
        </p:nvGrpSpPr>
        <p:grpSpPr>
          <a:xfrm>
            <a:off x="666750" y="1336675"/>
            <a:ext cx="8504644" cy="398780"/>
            <a:chOff x="371" y="485"/>
            <a:chExt cx="11759" cy="628"/>
          </a:xfrm>
        </p:grpSpPr>
        <p:sp>
          <p:nvSpPr>
            <p:cNvPr id="39" name="箭头: V 形 33"/>
            <p:cNvSpPr/>
            <p:nvPr/>
          </p:nvSpPr>
          <p:spPr>
            <a:xfrm>
              <a:off x="713" y="514"/>
              <a:ext cx="419" cy="48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0" name="箭头: V 形 35"/>
            <p:cNvSpPr/>
            <p:nvPr/>
          </p:nvSpPr>
          <p:spPr>
            <a:xfrm>
              <a:off x="1014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3"/>
              </p:custDataLst>
            </p:nvPr>
          </p:nvSpPr>
          <p:spPr>
            <a:xfrm>
              <a:off x="1657" y="485"/>
              <a:ext cx="1047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ts val="2400"/>
                </a:lnSpc>
              </a:pP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三、国内外典型案例</a:t>
              </a:r>
              <a:endParaRPr lang="zh-CN" altLang="en-US" sz="28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42" name="箭头: V 形 38"/>
            <p:cNvSpPr/>
            <p:nvPr/>
          </p:nvSpPr>
          <p:spPr>
            <a:xfrm>
              <a:off x="371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</p:grpSp>
      <p:sp>
        <p:nvSpPr>
          <p:cNvPr id="19" name="TextBox 8"/>
          <p:cNvSpPr txBox="1"/>
          <p:nvPr>
            <p:custDataLst>
              <p:tags r:id="rId4"/>
            </p:custDataLst>
          </p:nvPr>
        </p:nvSpPr>
        <p:spPr>
          <a:xfrm>
            <a:off x="1597025" y="1932940"/>
            <a:ext cx="4512945" cy="401320"/>
          </a:xfrm>
          <a:prstGeom prst="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p>
            <a:r>
              <a:rPr 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90204" pitchFamily="34" charset="0"/>
              </a:rPr>
              <a:t>2. 国际案例：谷歌与迪士尼的版权博弈</a:t>
            </a:r>
            <a:endParaRPr lang="en-US" sz="20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90204" pitchFamily="34" charset="0"/>
            </a:endParaRPr>
          </a:p>
        </p:txBody>
      </p:sp>
      <p:sp>
        <p:nvSpPr>
          <p:cNvPr id="6" name="AutoShape 3"/>
          <p:cNvSpPr/>
          <p:nvPr>
            <p:custDataLst>
              <p:tags r:id="rId5"/>
            </p:custDataLst>
          </p:nvPr>
        </p:nvSpPr>
        <p:spPr>
          <a:xfrm>
            <a:off x="762000" y="2461260"/>
            <a:ext cx="5459095" cy="3371215"/>
          </a:xfrm>
          <a:prstGeom prst="roundRect">
            <a:avLst>
              <a:gd name="adj" fmla="val 3571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8" name="Picture 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6000" y="2600960"/>
            <a:ext cx="324485" cy="324485"/>
          </a:xfrm>
          <a:prstGeom prst="rect">
            <a:avLst/>
          </a:prstGeom>
        </p:spPr>
      </p:pic>
      <p:sp>
        <p:nvSpPr>
          <p:cNvPr id="18" name="AutoShape 5"/>
          <p:cNvSpPr/>
          <p:nvPr>
            <p:custDataLst>
              <p:tags r:id="rId9"/>
            </p:custDataLst>
          </p:nvPr>
        </p:nvSpPr>
        <p:spPr>
          <a:xfrm>
            <a:off x="1397000" y="2575560"/>
            <a:ext cx="4467225" cy="25146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冲突：侵权风险与限制</a:t>
            </a:r>
            <a:endParaRPr lang="en-US" sz="1100"/>
          </a:p>
        </p:txBody>
      </p:sp>
      <p:cxnSp>
        <p:nvCxnSpPr>
          <p:cNvPr id="20" name="Connector 6"/>
          <p:cNvCxnSpPr/>
          <p:nvPr>
            <p:custDataLst>
              <p:tags r:id="rId10"/>
            </p:custDataLst>
          </p:nvPr>
        </p:nvCxnSpPr>
        <p:spPr>
          <a:xfrm>
            <a:off x="1016009" y="3038475"/>
            <a:ext cx="4940300" cy="75565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3" name="Picture 7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t="22673" b="22673"/>
          <a:stretch>
            <a:fillRect/>
          </a:stretch>
        </p:blipFill>
        <p:spPr>
          <a:xfrm>
            <a:off x="1016000" y="3235960"/>
            <a:ext cx="4940935" cy="135382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4" name="AutoShape 8"/>
          <p:cNvSpPr/>
          <p:nvPr>
            <p:custDataLst>
              <p:tags r:id="rId13"/>
            </p:custDataLst>
          </p:nvPr>
        </p:nvSpPr>
        <p:spPr>
          <a:xfrm>
            <a:off x="1027430" y="4944745"/>
            <a:ext cx="4940935" cy="67056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谷歌的AI工具因生成迪士尼角色图片收到</a:t>
            </a:r>
            <a:r>
              <a:rPr lang="en-US" sz="1800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停止侵权函</a:t>
            </a:r>
            <a:r>
              <a:rPr lang="en-US" sz="180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，随后谷歌限制了相关生成功能，反映了技术应用与版权保护的直接冲突。</a:t>
            </a:r>
            <a:endParaRPr lang="en-US" sz="18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5" name="AutoShape 9"/>
          <p:cNvSpPr/>
          <p:nvPr>
            <p:custDataLst>
              <p:tags r:id="rId14"/>
            </p:custDataLst>
          </p:nvPr>
        </p:nvSpPr>
        <p:spPr>
          <a:xfrm>
            <a:off x="6286500" y="2472690"/>
            <a:ext cx="5723890" cy="3359785"/>
          </a:xfrm>
          <a:prstGeom prst="roundRect">
            <a:avLst>
              <a:gd name="adj" fmla="val 3571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26" name="Picture 10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540500" y="2600960"/>
            <a:ext cx="324485" cy="324485"/>
          </a:xfrm>
          <a:prstGeom prst="rect">
            <a:avLst/>
          </a:prstGeom>
        </p:spPr>
      </p:pic>
      <p:sp>
        <p:nvSpPr>
          <p:cNvPr id="28" name="AutoShape 11"/>
          <p:cNvSpPr/>
          <p:nvPr>
            <p:custDataLst>
              <p:tags r:id="rId18"/>
            </p:custDataLst>
          </p:nvPr>
        </p:nvSpPr>
        <p:spPr>
          <a:xfrm>
            <a:off x="6921500" y="2575560"/>
            <a:ext cx="4467225" cy="25146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合作：10亿美元IP授权</a:t>
            </a:r>
            <a:endParaRPr lang="en-US" sz="1800" b="1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cxnSp>
        <p:nvCxnSpPr>
          <p:cNvPr id="29" name="Connector 12"/>
          <p:cNvCxnSpPr/>
          <p:nvPr>
            <p:custDataLst>
              <p:tags r:id="rId19"/>
            </p:custDataLst>
          </p:nvPr>
        </p:nvCxnSpPr>
        <p:spPr>
          <a:xfrm>
            <a:off x="6540509" y="3038475"/>
            <a:ext cx="4940300" cy="75565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0" name="Picture 13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/>
          <a:srcRect t="29551" b="29551"/>
          <a:stretch>
            <a:fillRect/>
          </a:stretch>
        </p:blipFill>
        <p:spPr>
          <a:xfrm>
            <a:off x="6540500" y="3235960"/>
            <a:ext cx="4940935" cy="135382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1" name="AutoShape 14"/>
          <p:cNvSpPr/>
          <p:nvPr>
            <p:custDataLst>
              <p:tags r:id="rId22"/>
            </p:custDataLst>
          </p:nvPr>
        </p:nvSpPr>
        <p:spPr>
          <a:xfrm>
            <a:off x="6551930" y="4886960"/>
            <a:ext cx="4940935" cy="67056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迪士尼与OpenAI达成协议，允许Sora模型</a:t>
            </a:r>
            <a:r>
              <a:rPr lang="en-US" sz="1800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合法</a:t>
            </a:r>
            <a:r>
              <a:rPr lang="en-US" sz="180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使用其海量影视内容。这一合作标志着商业巨头对AIGC技术的认可与规范引入。</a:t>
            </a:r>
            <a:endParaRPr lang="en-US" sz="1800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2" name="AutoShape 15"/>
          <p:cNvSpPr/>
          <p:nvPr>
            <p:custDataLst>
              <p:tags r:id="rId23"/>
            </p:custDataLst>
          </p:nvPr>
        </p:nvSpPr>
        <p:spPr>
          <a:xfrm>
            <a:off x="762000" y="6031230"/>
            <a:ext cx="11371580" cy="670560"/>
          </a:xfrm>
          <a:prstGeom prst="roundRect">
            <a:avLst>
              <a:gd name="adj" fmla="val 12500"/>
            </a:avLst>
          </a:prstGeom>
          <a:solidFill>
            <a:srgbClr val="EFF6FF">
              <a:alpha val="100000"/>
            </a:srgbClr>
          </a:solidFill>
          <a:ln w="12700" cap="flat" cmpd="sng">
            <a:solidFill>
              <a:srgbClr val="BFDBFE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33" name="Picture 16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16000" y="6216650"/>
            <a:ext cx="324485" cy="324485"/>
          </a:xfrm>
          <a:prstGeom prst="rect">
            <a:avLst/>
          </a:prstGeom>
        </p:spPr>
      </p:pic>
      <p:sp>
        <p:nvSpPr>
          <p:cNvPr id="34" name="AutoShape 17"/>
          <p:cNvSpPr/>
          <p:nvPr>
            <p:custDataLst>
              <p:tags r:id="rId27"/>
            </p:custDataLst>
          </p:nvPr>
        </p:nvSpPr>
        <p:spPr>
          <a:xfrm>
            <a:off x="1460500" y="6191250"/>
            <a:ext cx="10423525" cy="36893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行业启示：</a:t>
            </a: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AIGC行业正从无序走向规范，通过合法授权使用版权内容将成为未来的主流模式，“先授权后使用”是必经之路。</a:t>
            </a:r>
            <a:endParaRPr lang="en-US" sz="1600" b="0" i="0" u="none" strike="noStrike">
              <a:solidFill>
                <a:srgbClr val="000000"/>
              </a:solidFill>
              <a:latin typeface="微软雅黑"/>
              <a:ea typeface="微软雅黑"/>
              <a:cs typeface="微软雅黑"/>
              <a:sym typeface="Noto Sans SC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8" name="组合 37"/>
          <p:cNvGrpSpPr/>
          <p:nvPr>
            <p:custDataLst>
              <p:tags r:id="rId2"/>
            </p:custDataLst>
          </p:nvPr>
        </p:nvGrpSpPr>
        <p:grpSpPr>
          <a:xfrm>
            <a:off x="666750" y="1336675"/>
            <a:ext cx="8504644" cy="398780"/>
            <a:chOff x="371" y="485"/>
            <a:chExt cx="11759" cy="628"/>
          </a:xfrm>
        </p:grpSpPr>
        <p:sp>
          <p:nvSpPr>
            <p:cNvPr id="39" name="箭头: V 形 33"/>
            <p:cNvSpPr/>
            <p:nvPr/>
          </p:nvSpPr>
          <p:spPr>
            <a:xfrm>
              <a:off x="713" y="514"/>
              <a:ext cx="419" cy="48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0" name="箭头: V 形 35"/>
            <p:cNvSpPr/>
            <p:nvPr/>
          </p:nvSpPr>
          <p:spPr>
            <a:xfrm>
              <a:off x="1014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3"/>
              </p:custDataLst>
            </p:nvPr>
          </p:nvSpPr>
          <p:spPr>
            <a:xfrm>
              <a:off x="1657" y="485"/>
              <a:ext cx="1047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>
                <a:lnSpc>
                  <a:spcPts val="2400"/>
                </a:lnSpc>
              </a:pPr>
              <a:r>
                <a:rPr lang="zh-CN" altLang="en-US" sz="2800" b="1" dirty="0" smtClean="0">
                  <a:solidFill>
                    <a:srgbClr val="7A3B9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四、法规与伦理治理框架法</a:t>
              </a:r>
              <a:endParaRPr lang="zh-CN" altLang="en-US" sz="2800" b="1" dirty="0" smtClean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42" name="箭头: V 形 38"/>
            <p:cNvSpPr/>
            <p:nvPr/>
          </p:nvSpPr>
          <p:spPr>
            <a:xfrm>
              <a:off x="371" y="507"/>
              <a:ext cx="419" cy="485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350" dirty="0">
                <a:solidFill>
                  <a:schemeClr val="tx1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  <a:sym typeface="思源宋体 CN Light" panose="02020300000000000000" pitchFamily="18" charset="-122"/>
              </a:endParaRPr>
            </a:p>
          </p:txBody>
        </p:sp>
      </p:grpSp>
      <p:sp>
        <p:nvSpPr>
          <p:cNvPr id="19" name="TextBox 8"/>
          <p:cNvSpPr txBox="1"/>
          <p:nvPr>
            <p:custDataLst>
              <p:tags r:id="rId4"/>
            </p:custDataLst>
          </p:nvPr>
        </p:nvSpPr>
        <p:spPr>
          <a:xfrm>
            <a:off x="1597025" y="1932940"/>
            <a:ext cx="4512945" cy="401320"/>
          </a:xfrm>
          <a:prstGeom prst="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p>
            <a:r>
              <a:rPr 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90204" pitchFamily="34" charset="0"/>
              </a:rPr>
              <a:t>1. 主要国家和地区的监管动态</a:t>
            </a:r>
            <a:endParaRPr lang="en-US" sz="20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90204" pitchFamily="34" charset="0"/>
            </a:endParaRPr>
          </a:p>
        </p:txBody>
      </p:sp>
      <p:sp>
        <p:nvSpPr>
          <p:cNvPr id="3" name="AutoShape 3"/>
          <p:cNvSpPr/>
          <p:nvPr>
            <p:custDataLst>
              <p:tags r:id="rId5"/>
            </p:custDataLst>
          </p:nvPr>
        </p:nvSpPr>
        <p:spPr>
          <a:xfrm>
            <a:off x="762000" y="2407920"/>
            <a:ext cx="5772150" cy="1939925"/>
          </a:xfrm>
          <a:prstGeom prst="roundRect">
            <a:avLst>
              <a:gd name="adj" fmla="val 6250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2" name="AutoShape 4"/>
          <p:cNvSpPr/>
          <p:nvPr>
            <p:custDataLst>
              <p:tags r:id="rId6"/>
            </p:custDataLst>
          </p:nvPr>
        </p:nvSpPr>
        <p:spPr>
          <a:xfrm>
            <a:off x="762000" y="2407920"/>
            <a:ext cx="84455" cy="1939925"/>
          </a:xfrm>
          <a:prstGeom prst="roundRect">
            <a:avLst>
              <a:gd name="adj" fmla="val 0"/>
            </a:avLst>
          </a:prstGeom>
          <a:solidFill>
            <a:srgbClr val="0066C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41400" y="2598420"/>
            <a:ext cx="337820" cy="337820"/>
          </a:xfrm>
          <a:prstGeom prst="rect">
            <a:avLst/>
          </a:prstGeom>
        </p:spPr>
      </p:pic>
      <p:sp>
        <p:nvSpPr>
          <p:cNvPr id="7" name="AutoShape 6"/>
          <p:cNvSpPr/>
          <p:nvPr>
            <p:custDataLst>
              <p:tags r:id="rId10"/>
            </p:custDataLst>
          </p:nvPr>
        </p:nvSpPr>
        <p:spPr>
          <a:xfrm>
            <a:off x="1447800" y="2560320"/>
            <a:ext cx="4786630" cy="36385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中国</a:t>
            </a: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：全球首个强制标识法规</a:t>
            </a:r>
            <a:endParaRPr lang="en-US" sz="1100"/>
          </a:p>
        </p:txBody>
      </p:sp>
      <p:sp>
        <p:nvSpPr>
          <p:cNvPr id="9" name="AutoShape 7"/>
          <p:cNvSpPr/>
          <p:nvPr>
            <p:custDataLst>
              <p:tags r:id="rId11"/>
            </p:custDataLst>
          </p:nvPr>
        </p:nvSpPr>
        <p:spPr>
          <a:xfrm>
            <a:off x="1041400" y="2979420"/>
            <a:ext cx="5208905" cy="29146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i="0" u="none" strike="noStrike">
                <a:solidFill>
                  <a:schemeClr val="tx1"/>
                </a:solidFill>
                <a:latin typeface="微软雅黑"/>
                <a:ea typeface="微软雅黑"/>
                <a:cs typeface="微软雅黑"/>
                <a:sym typeface="Noto Sans SC"/>
              </a:rPr>
              <a:t>法规</a:t>
            </a:r>
            <a:r>
              <a:rPr lang="en-US" sz="160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：《</a:t>
            </a:r>
            <a:r>
              <a:rPr lang="en-US" sz="1600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人工智能生成合成内容标识办法</a:t>
            </a:r>
            <a:r>
              <a:rPr lang="en-US" sz="160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》</a:t>
            </a:r>
            <a:endParaRPr lang="en-US" sz="1600" i="0" u="none" strike="noStrike">
              <a:solidFill>
                <a:srgbClr val="000000"/>
              </a:solidFill>
              <a:latin typeface="微软雅黑"/>
              <a:ea typeface="微软雅黑"/>
              <a:cs typeface="微软雅黑"/>
              <a:sym typeface="Noto Sans SC"/>
            </a:endParaRPr>
          </a:p>
        </p:txBody>
      </p:sp>
      <p:sp>
        <p:nvSpPr>
          <p:cNvPr id="10" name="AutoShape 8"/>
          <p:cNvSpPr/>
          <p:nvPr>
            <p:custDataLst>
              <p:tags r:id="rId12"/>
            </p:custDataLst>
          </p:nvPr>
        </p:nvSpPr>
        <p:spPr>
          <a:xfrm>
            <a:off x="1041400" y="3360420"/>
            <a:ext cx="5208905" cy="84899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25000"/>
              </a:lnSpc>
              <a:buClrTx/>
              <a:buSzTx/>
              <a:buFontTx/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要求所有AIGC内容必须</a:t>
            </a:r>
            <a:r>
              <a:rPr lang="en-US" sz="1600" b="0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添加显式或隐式标识</a:t>
            </a: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，强调全链条治理，确保内容来源可追溯。</a:t>
            </a:r>
            <a:endParaRPr lang="en-US" sz="1600" b="0" i="0" u="none" strike="noStrike">
              <a:solidFill>
                <a:srgbClr val="000000"/>
              </a:solidFill>
              <a:latin typeface="微软雅黑"/>
              <a:ea typeface="微软雅黑"/>
              <a:cs typeface="微软雅黑"/>
              <a:sym typeface="Noto Sans SC"/>
            </a:endParaRPr>
          </a:p>
        </p:txBody>
      </p:sp>
      <p:sp>
        <p:nvSpPr>
          <p:cNvPr id="11" name="AutoShape 9"/>
          <p:cNvSpPr/>
          <p:nvPr>
            <p:custDataLst>
              <p:tags r:id="rId13"/>
            </p:custDataLst>
          </p:nvPr>
        </p:nvSpPr>
        <p:spPr>
          <a:xfrm>
            <a:off x="6223000" y="2407920"/>
            <a:ext cx="5772150" cy="1939925"/>
          </a:xfrm>
          <a:prstGeom prst="roundRect">
            <a:avLst>
              <a:gd name="adj" fmla="val 6250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12" name="AutoShape 10"/>
          <p:cNvSpPr/>
          <p:nvPr>
            <p:custDataLst>
              <p:tags r:id="rId14"/>
            </p:custDataLst>
          </p:nvPr>
        </p:nvSpPr>
        <p:spPr>
          <a:xfrm>
            <a:off x="6223000" y="2407920"/>
            <a:ext cx="84455" cy="1939925"/>
          </a:xfrm>
          <a:prstGeom prst="roundRect">
            <a:avLst>
              <a:gd name="adj" fmla="val 0"/>
            </a:avLst>
          </a:prstGeom>
          <a:solidFill>
            <a:srgbClr val="0066C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13" name="Picture 11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502400" y="2598420"/>
            <a:ext cx="337820" cy="337820"/>
          </a:xfrm>
          <a:prstGeom prst="rect">
            <a:avLst/>
          </a:prstGeom>
        </p:spPr>
      </p:pic>
      <p:sp>
        <p:nvSpPr>
          <p:cNvPr id="14" name="AutoShape 12"/>
          <p:cNvSpPr/>
          <p:nvPr>
            <p:custDataLst>
              <p:tags r:id="rId18"/>
            </p:custDataLst>
          </p:nvPr>
        </p:nvSpPr>
        <p:spPr>
          <a:xfrm>
            <a:off x="6908800" y="2560320"/>
            <a:ext cx="4786630" cy="36385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欧盟：全球最严分级监管</a:t>
            </a:r>
            <a:endParaRPr lang="en-US" sz="1800" b="1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" name="AutoShape 13"/>
          <p:cNvSpPr/>
          <p:nvPr>
            <p:custDataLst>
              <p:tags r:id="rId19"/>
            </p:custDataLst>
          </p:nvPr>
        </p:nvSpPr>
        <p:spPr>
          <a:xfrm>
            <a:off x="6502400" y="2979420"/>
            <a:ext cx="5208905" cy="29146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25000"/>
              </a:lnSpc>
              <a:buClrTx/>
              <a:buSzTx/>
              <a:buFontTx/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法规：《</a:t>
            </a:r>
            <a:r>
              <a:rPr lang="en-US" sz="1600" b="0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人工智能法案</a:t>
            </a: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》(AI Act)</a:t>
            </a:r>
            <a:endParaRPr lang="en-US" sz="1600" b="0" i="0" u="none" strike="noStrike">
              <a:solidFill>
                <a:srgbClr val="000000"/>
              </a:solidFill>
              <a:latin typeface="微软雅黑"/>
              <a:ea typeface="微软雅黑"/>
              <a:cs typeface="微软雅黑"/>
              <a:sym typeface="Noto Sans SC"/>
            </a:endParaRPr>
          </a:p>
        </p:txBody>
      </p:sp>
      <p:sp>
        <p:nvSpPr>
          <p:cNvPr id="16" name="AutoShape 14"/>
          <p:cNvSpPr/>
          <p:nvPr>
            <p:custDataLst>
              <p:tags r:id="rId20"/>
            </p:custDataLst>
          </p:nvPr>
        </p:nvSpPr>
        <p:spPr>
          <a:xfrm>
            <a:off x="6502400" y="3360420"/>
            <a:ext cx="5208905" cy="84899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25000"/>
              </a:lnSpc>
              <a:buClrTx/>
              <a:buSzTx/>
              <a:buFontTx/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按</a:t>
            </a:r>
            <a:r>
              <a:rPr lang="en-US" sz="1600" b="0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风险分级管理</a:t>
            </a: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（不可接受风险/高风险/中风险/低风险），强调透明度、版权合规和人权保障。</a:t>
            </a:r>
            <a:endParaRPr lang="en-US" sz="1600" b="0" i="0" u="none" strike="noStrike">
              <a:solidFill>
                <a:srgbClr val="000000"/>
              </a:solidFill>
              <a:latin typeface="微软雅黑"/>
              <a:ea typeface="微软雅黑"/>
              <a:cs typeface="微软雅黑"/>
              <a:sym typeface="Noto Sans SC"/>
            </a:endParaRPr>
          </a:p>
        </p:txBody>
      </p:sp>
      <p:sp>
        <p:nvSpPr>
          <p:cNvPr id="17" name="AutoShape 15"/>
          <p:cNvSpPr/>
          <p:nvPr>
            <p:custDataLst>
              <p:tags r:id="rId21"/>
            </p:custDataLst>
          </p:nvPr>
        </p:nvSpPr>
        <p:spPr>
          <a:xfrm>
            <a:off x="762000" y="4693920"/>
            <a:ext cx="5772150" cy="1939925"/>
          </a:xfrm>
          <a:prstGeom prst="roundRect">
            <a:avLst>
              <a:gd name="adj" fmla="val 6250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21" name="AutoShape 16"/>
          <p:cNvSpPr/>
          <p:nvPr>
            <p:custDataLst>
              <p:tags r:id="rId22"/>
            </p:custDataLst>
          </p:nvPr>
        </p:nvSpPr>
        <p:spPr>
          <a:xfrm>
            <a:off x="762000" y="4693920"/>
            <a:ext cx="84455" cy="1939925"/>
          </a:xfrm>
          <a:prstGeom prst="roundRect">
            <a:avLst>
              <a:gd name="adj" fmla="val 0"/>
            </a:avLst>
          </a:prstGeom>
          <a:solidFill>
            <a:srgbClr val="0066C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22" name="Picture 17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41400" y="4884420"/>
            <a:ext cx="337820" cy="337820"/>
          </a:xfrm>
          <a:prstGeom prst="rect">
            <a:avLst/>
          </a:prstGeom>
        </p:spPr>
      </p:pic>
      <p:sp>
        <p:nvSpPr>
          <p:cNvPr id="35" name="AutoShape 18"/>
          <p:cNvSpPr/>
          <p:nvPr>
            <p:custDataLst>
              <p:tags r:id="rId26"/>
            </p:custDataLst>
          </p:nvPr>
        </p:nvSpPr>
        <p:spPr>
          <a:xfrm>
            <a:off x="1447800" y="4846320"/>
            <a:ext cx="4786630" cy="36385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美国：版权与水印技术并重</a:t>
            </a:r>
            <a:endParaRPr lang="en-US" sz="1800" b="1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6" name="AutoShape 19"/>
          <p:cNvSpPr/>
          <p:nvPr>
            <p:custDataLst>
              <p:tags r:id="rId27"/>
            </p:custDataLst>
          </p:nvPr>
        </p:nvSpPr>
        <p:spPr>
          <a:xfrm>
            <a:off x="1041400" y="5265420"/>
            <a:ext cx="5208905" cy="29146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25000"/>
              </a:lnSpc>
              <a:buClrTx/>
              <a:buSzTx/>
              <a:buFontTx/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法规：</a:t>
            </a:r>
            <a:r>
              <a:rPr lang="en-US" sz="1600" b="0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版权局政策、白宫行政令</a:t>
            </a:r>
            <a:endParaRPr lang="en-US" sz="1600" b="0" i="0" u="none" strike="noStrike">
              <a:solidFill>
                <a:srgbClr val="FF0000"/>
              </a:solidFill>
              <a:latin typeface="微软雅黑"/>
              <a:ea typeface="微软雅黑"/>
              <a:cs typeface="微软雅黑"/>
              <a:sym typeface="Noto Sans SC"/>
            </a:endParaRPr>
          </a:p>
        </p:txBody>
      </p:sp>
      <p:sp>
        <p:nvSpPr>
          <p:cNvPr id="37" name="AutoShape 20"/>
          <p:cNvSpPr/>
          <p:nvPr>
            <p:custDataLst>
              <p:tags r:id="rId28"/>
            </p:custDataLst>
          </p:nvPr>
        </p:nvSpPr>
        <p:spPr>
          <a:xfrm>
            <a:off x="1041400" y="5646420"/>
            <a:ext cx="5208905" cy="84899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25000"/>
              </a:lnSpc>
              <a:buClrTx/>
              <a:buSzTx/>
              <a:buFontTx/>
              <a:defRPr/>
            </a:pPr>
            <a:r>
              <a:rPr lang="en-US" sz="1600" b="0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坚持“人类作者”原则</a:t>
            </a: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，推动在AI生成内容中嵌入不可移除的数字水印，强化版权保护。</a:t>
            </a:r>
            <a:endParaRPr lang="en-US" sz="1600" b="0" i="0" u="none" strike="noStrike">
              <a:solidFill>
                <a:srgbClr val="000000"/>
              </a:solidFill>
              <a:latin typeface="微软雅黑"/>
              <a:ea typeface="微软雅黑"/>
              <a:cs typeface="微软雅黑"/>
              <a:sym typeface="Noto Sans SC"/>
            </a:endParaRPr>
          </a:p>
        </p:txBody>
      </p:sp>
      <p:sp>
        <p:nvSpPr>
          <p:cNvPr id="43" name="AutoShape 21"/>
          <p:cNvSpPr/>
          <p:nvPr>
            <p:custDataLst>
              <p:tags r:id="rId29"/>
            </p:custDataLst>
          </p:nvPr>
        </p:nvSpPr>
        <p:spPr>
          <a:xfrm>
            <a:off x="6223000" y="4693920"/>
            <a:ext cx="5772150" cy="1939925"/>
          </a:xfrm>
          <a:prstGeom prst="roundRect">
            <a:avLst>
              <a:gd name="adj" fmla="val 6250"/>
            </a:avLst>
          </a:prstGeom>
          <a:solidFill>
            <a:srgbClr val="F8FAFC">
              <a:alpha val="100000"/>
            </a:srgbClr>
          </a:solidFill>
          <a:ln w="12700" cap="flat" cmpd="sng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44" name="AutoShape 22"/>
          <p:cNvSpPr/>
          <p:nvPr>
            <p:custDataLst>
              <p:tags r:id="rId30"/>
            </p:custDataLst>
          </p:nvPr>
        </p:nvSpPr>
        <p:spPr>
          <a:xfrm>
            <a:off x="6223000" y="4693920"/>
            <a:ext cx="84455" cy="1939925"/>
          </a:xfrm>
          <a:prstGeom prst="roundRect">
            <a:avLst>
              <a:gd name="adj" fmla="val 0"/>
            </a:avLst>
          </a:prstGeom>
          <a:solidFill>
            <a:srgbClr val="0066C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45" name="Picture 23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6502400" y="4884420"/>
            <a:ext cx="337820" cy="337820"/>
          </a:xfrm>
          <a:prstGeom prst="rect">
            <a:avLst/>
          </a:prstGeom>
        </p:spPr>
      </p:pic>
      <p:sp>
        <p:nvSpPr>
          <p:cNvPr id="46" name="AutoShape 24"/>
          <p:cNvSpPr/>
          <p:nvPr>
            <p:custDataLst>
              <p:tags r:id="rId34"/>
            </p:custDataLst>
          </p:nvPr>
        </p:nvSpPr>
        <p:spPr>
          <a:xfrm>
            <a:off x="6908800" y="4846320"/>
            <a:ext cx="4786630" cy="36385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英国：创新许可登记制度</a:t>
            </a:r>
            <a:endParaRPr lang="en-US" sz="1800" b="1">
              <a:solidFill>
                <a:srgbClr val="000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7" name="AutoShape 25"/>
          <p:cNvSpPr/>
          <p:nvPr>
            <p:custDataLst>
              <p:tags r:id="rId35"/>
            </p:custDataLst>
          </p:nvPr>
        </p:nvSpPr>
        <p:spPr>
          <a:xfrm>
            <a:off x="6502400" y="5265420"/>
            <a:ext cx="5208905" cy="29146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25000"/>
              </a:lnSpc>
              <a:buClrTx/>
              <a:buSzTx/>
              <a:buFontTx/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法规：《</a:t>
            </a:r>
            <a:r>
              <a:rPr lang="en-US" sz="1600" b="0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人工智能（监管）法案</a:t>
            </a: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》</a:t>
            </a:r>
            <a:endParaRPr lang="en-US" sz="1600" b="0" i="0" u="none" strike="noStrike">
              <a:solidFill>
                <a:srgbClr val="000000"/>
              </a:solidFill>
              <a:latin typeface="微软雅黑"/>
              <a:ea typeface="微软雅黑"/>
              <a:cs typeface="微软雅黑"/>
              <a:sym typeface="Noto Sans SC"/>
            </a:endParaRPr>
          </a:p>
        </p:txBody>
      </p:sp>
      <p:sp>
        <p:nvSpPr>
          <p:cNvPr id="48" name="AutoShape 26"/>
          <p:cNvSpPr/>
          <p:nvPr>
            <p:custDataLst>
              <p:tags r:id="rId36"/>
            </p:custDataLst>
          </p:nvPr>
        </p:nvSpPr>
        <p:spPr>
          <a:xfrm>
            <a:off x="6502400" y="5646420"/>
            <a:ext cx="5208905" cy="84899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25000"/>
              </a:lnSpc>
              <a:buClrTx/>
              <a:buSzTx/>
              <a:buFontTx/>
              <a:defRPr/>
            </a:pP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采用</a:t>
            </a:r>
            <a:r>
              <a:rPr lang="en-US" sz="1600" b="0" i="0" u="none" strike="noStrike">
                <a:solidFill>
                  <a:srgbClr val="FF0000"/>
                </a:solidFill>
                <a:latin typeface="微软雅黑"/>
                <a:ea typeface="微软雅黑"/>
                <a:cs typeface="微软雅黑"/>
                <a:sym typeface="Noto Sans SC"/>
              </a:rPr>
              <a:t>创新的监管模式</a:t>
            </a:r>
            <a:r>
              <a:rPr lang="en-US" sz="1600" b="0" i="0" u="none" strike="noStrike">
                <a:solidFill>
                  <a:srgbClr val="000000"/>
                </a:solidFill>
                <a:latin typeface="微软雅黑"/>
                <a:ea typeface="微软雅黑"/>
                <a:cs typeface="微软雅黑"/>
                <a:sym typeface="Noto Sans SC"/>
              </a:rPr>
              <a:t>，推行AI服务的许可登记和标签制度，平衡创新发展与风险控制。</a:t>
            </a:r>
            <a:endParaRPr lang="en-US" sz="1600" b="0" i="0" u="none" strike="noStrike">
              <a:solidFill>
                <a:srgbClr val="000000"/>
              </a:solidFill>
              <a:latin typeface="微软雅黑"/>
              <a:ea typeface="微软雅黑"/>
              <a:cs typeface="微软雅黑"/>
              <a:sym typeface="Noto Sans SC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DIAGRAM_VIRTUALLY_FRAME" val="{&quot;height&quot;:371.5,&quot;left&quot;:393.73094488188974,&quot;top&quot;:117.35,&quot;width&quot;:228.85}"/>
</p:tagLst>
</file>

<file path=ppt/tags/tag10.xml><?xml version="1.0" encoding="utf-8"?>
<p:tagLst xmlns:p="http://schemas.openxmlformats.org/presentationml/2006/main">
  <p:tag name="KSO_WM_DIAGRAM_VIRTUALLY_FRAME" val="{&quot;height&quot;:371.5,&quot;left&quot;:393.73094488188974,&quot;top&quot;:117.35,&quot;width&quot;:228.85}"/>
</p:tagLst>
</file>

<file path=ppt/tags/tag100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DIAGRAM_VIRTUALLY_FRAME" val="{&quot;height&quot;:371.5,&quot;left&quot;:393.73094488188974,&quot;top&quot;:117.35,&quot;width&quot;:228.85}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118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371.5,&quot;left&quot;:393.73094488188974,&quot;top&quot;:117.35,&quot;width&quot;:228.85}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DIAGRAM_VIRTUALLY_FRAME" val="{&quot;height&quot;:371.5,&quot;left&quot;:393.73094488188974,&quot;top&quot;:117.35,&quot;width&quot;:228.85}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145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BEAUTIFY_FLAG" val="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168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169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BEAUTIFY_FLAG" val="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BEAUTIFY_FLAG" val=""/>
</p:tagLst>
</file>

<file path=ppt/tags/tag174.xml><?xml version="1.0" encoding="utf-8"?>
<p:tagLst xmlns:p="http://schemas.openxmlformats.org/presentationml/2006/main">
  <p:tag name="KSO_WM_BEAUTIFY_FLAG" val=""/>
</p:tagLst>
</file>

<file path=ppt/tags/tag175.xml><?xml version="1.0" encoding="utf-8"?>
<p:tagLst xmlns:p="http://schemas.openxmlformats.org/presentationml/2006/main">
  <p:tag name="KSO_WM_BEAUTIFY_FLAG" val=""/>
</p:tagLst>
</file>

<file path=ppt/tags/tag176.xml><?xml version="1.0" encoding="utf-8"?>
<p:tagLst xmlns:p="http://schemas.openxmlformats.org/presentationml/2006/main">
  <p:tag name="KSO_WM_BEAUTIFY_FLAG" val=""/>
</p:tagLst>
</file>

<file path=ppt/tags/tag177.xml><?xml version="1.0" encoding="utf-8"?>
<p:tagLst xmlns:p="http://schemas.openxmlformats.org/presentationml/2006/main">
  <p:tag name="KSO_WM_BEAUTIFY_FLAG" val=""/>
</p:tagLst>
</file>

<file path=ppt/tags/tag178.xml><?xml version="1.0" encoding="utf-8"?>
<p:tagLst xmlns:p="http://schemas.openxmlformats.org/presentationml/2006/main">
  <p:tag name="KSO_WM_BEAUTIFY_FLAG" val=""/>
</p:tagLst>
</file>

<file path=ppt/tags/tag179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BEAUTIFY_FLAG" val=""/>
</p:tagLst>
</file>

<file path=ppt/tags/tag182.xml><?xml version="1.0" encoding="utf-8"?>
<p:tagLst xmlns:p="http://schemas.openxmlformats.org/presentationml/2006/main">
  <p:tag name="KSO_WM_BEAUTIFY_FLAG" val=""/>
</p:tagLst>
</file>

<file path=ppt/tags/tag183.xml><?xml version="1.0" encoding="utf-8"?>
<p:tagLst xmlns:p="http://schemas.openxmlformats.org/presentationml/2006/main">
  <p:tag name="KSO_WM_BEAUTIFY_FLAG" val=""/>
</p:tagLst>
</file>

<file path=ppt/tags/tag184.xml><?xml version="1.0" encoding="utf-8"?>
<p:tagLst xmlns:p="http://schemas.openxmlformats.org/presentationml/2006/main">
  <p:tag name="KSO_WM_BEAUTIFY_FLAG" val=""/>
</p:tagLst>
</file>

<file path=ppt/tags/tag185.xml><?xml version="1.0" encoding="utf-8"?>
<p:tagLst xmlns:p="http://schemas.openxmlformats.org/presentationml/2006/main">
  <p:tag name="KSO_WM_BEAUTIFY_FLAG" val=""/>
</p:tagLst>
</file>

<file path=ppt/tags/tag186.xml><?xml version="1.0" encoding="utf-8"?>
<p:tagLst xmlns:p="http://schemas.openxmlformats.org/presentationml/2006/main">
  <p:tag name="KSO_WM_BEAUTIFY_FLAG" val=""/>
</p:tagLst>
</file>

<file path=ppt/tags/tag187.xml><?xml version="1.0" encoding="utf-8"?>
<p:tagLst xmlns:p="http://schemas.openxmlformats.org/presentationml/2006/main">
  <p:tag name="KSO_WM_BEAUTIFY_FLAG" val=""/>
</p:tagLst>
</file>

<file path=ppt/tags/tag188.xml><?xml version="1.0" encoding="utf-8"?>
<p:tagLst xmlns:p="http://schemas.openxmlformats.org/presentationml/2006/main">
  <p:tag name="KSO_WM_BEAUTIFY_FLAG" val=""/>
</p:tagLst>
</file>

<file path=ppt/tags/tag189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190.xml><?xml version="1.0" encoding="utf-8"?>
<p:tagLst xmlns:p="http://schemas.openxmlformats.org/presentationml/2006/main">
  <p:tag name="KSO_WM_BEAUTIFY_FLAG" val=""/>
</p:tagLst>
</file>

<file path=ppt/tags/tag191.xml><?xml version="1.0" encoding="utf-8"?>
<p:tagLst xmlns:p="http://schemas.openxmlformats.org/presentationml/2006/main">
  <p:tag name="KSO_WM_BEAUTIFY_FLAG" val=""/>
</p:tagLst>
</file>

<file path=ppt/tags/tag192.xml><?xml version="1.0" encoding="utf-8"?>
<p:tagLst xmlns:p="http://schemas.openxmlformats.org/presentationml/2006/main">
  <p:tag name="KSO_WM_BEAUTIFY_FLAG" val=""/>
</p:tagLst>
</file>

<file path=ppt/tags/tag193.xml><?xml version="1.0" encoding="utf-8"?>
<p:tagLst xmlns:p="http://schemas.openxmlformats.org/presentationml/2006/main">
  <p:tag name="KSO_WM_BEAUTIFY_FLAG" val=""/>
</p:tagLst>
</file>

<file path=ppt/tags/tag194.xml><?xml version="1.0" encoding="utf-8"?>
<p:tagLst xmlns:p="http://schemas.openxmlformats.org/presentationml/2006/main">
  <p:tag name="KSO_WM_BEAUTIFY_FLAG" val=""/>
</p:tagLst>
</file>

<file path=ppt/tags/tag195.xml><?xml version="1.0" encoding="utf-8"?>
<p:tagLst xmlns:p="http://schemas.openxmlformats.org/presentationml/2006/main">
  <p:tag name="KSO_WM_BEAUTIFY_FLAG" val=""/>
</p:tagLst>
</file>

<file path=ppt/tags/tag196.xml><?xml version="1.0" encoding="utf-8"?>
<p:tagLst xmlns:p="http://schemas.openxmlformats.org/presentationml/2006/main">
  <p:tag name="KSO_WM_BEAUTIFY_FLAG" val=""/>
</p:tagLst>
</file>

<file path=ppt/tags/tag197.xml><?xml version="1.0" encoding="utf-8"?>
<p:tagLst xmlns:p="http://schemas.openxmlformats.org/presentationml/2006/main">
  <p:tag name="KSO_WM_BEAUTIFY_FLAG" val=""/>
</p:tagLst>
</file>

<file path=ppt/tags/tag198.xml><?xml version="1.0" encoding="utf-8"?>
<p:tagLst xmlns:p="http://schemas.openxmlformats.org/presentationml/2006/main">
  <p:tag name="KSO_WM_BEAUTIFY_FLAG" val=""/>
</p:tagLst>
</file>

<file path=ppt/tags/tag19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DIAGRAM_VIRTUALLY_FRAME" val="{&quot;height&quot;:371.5,&quot;left&quot;:393.73094488188974,&quot;top&quot;:117.35,&quot;width&quot;:228.85}"/>
</p:tagLst>
</file>

<file path=ppt/tags/tag20.xml><?xml version="1.0" encoding="utf-8"?>
<p:tagLst xmlns:p="http://schemas.openxmlformats.org/presentationml/2006/main">
  <p:tag name="KSO_WM_BEAUTIFY_FLAG" val=""/>
</p:tagLst>
</file>

<file path=ppt/tags/tag200.xml><?xml version="1.0" encoding="utf-8"?>
<p:tagLst xmlns:p="http://schemas.openxmlformats.org/presentationml/2006/main">
  <p:tag name="KSO_WM_BEAUTIFY_FLAG" val=""/>
</p:tagLst>
</file>

<file path=ppt/tags/tag201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202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203.xml><?xml version="1.0" encoding="utf-8"?>
<p:tagLst xmlns:p="http://schemas.openxmlformats.org/presentationml/2006/main">
  <p:tag name="KSO_WM_BEAUTIFY_FLAG" val=""/>
</p:tagLst>
</file>

<file path=ppt/tags/tag204.xml><?xml version="1.0" encoding="utf-8"?>
<p:tagLst xmlns:p="http://schemas.openxmlformats.org/presentationml/2006/main">
  <p:tag name="KSO_WM_BEAUTIFY_FLAG" val=""/>
</p:tagLst>
</file>

<file path=ppt/tags/tag205.xml><?xml version="1.0" encoding="utf-8"?>
<p:tagLst xmlns:p="http://schemas.openxmlformats.org/presentationml/2006/main">
  <p:tag name="KSO_WM_BEAUTIFY_FLAG" val=""/>
</p:tagLst>
</file>

<file path=ppt/tags/tag206.xml><?xml version="1.0" encoding="utf-8"?>
<p:tagLst xmlns:p="http://schemas.openxmlformats.org/presentationml/2006/main">
  <p:tag name="KSO_WM_BEAUTIFY_FLAG" val=""/>
</p:tagLst>
</file>

<file path=ppt/tags/tag207.xml><?xml version="1.0" encoding="utf-8"?>
<p:tagLst xmlns:p="http://schemas.openxmlformats.org/presentationml/2006/main">
  <p:tag name="KSO_WM_BEAUTIFY_FLAG" val=""/>
</p:tagLst>
</file>

<file path=ppt/tags/tag208.xml><?xml version="1.0" encoding="utf-8"?>
<p:tagLst xmlns:p="http://schemas.openxmlformats.org/presentationml/2006/main">
  <p:tag name="KSO_WM_BEAUTIFY_FLAG" val=""/>
</p:tagLst>
</file>

<file path=ppt/tags/tag209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10.xml><?xml version="1.0" encoding="utf-8"?>
<p:tagLst xmlns:p="http://schemas.openxmlformats.org/presentationml/2006/main">
  <p:tag name="KSO_WM_BEAUTIFY_FLAG" val=""/>
</p:tagLst>
</file>

<file path=ppt/tags/tag211.xml><?xml version="1.0" encoding="utf-8"?>
<p:tagLst xmlns:p="http://schemas.openxmlformats.org/presentationml/2006/main">
  <p:tag name="KSO_WM_BEAUTIFY_FLAG" val=""/>
</p:tagLst>
</file>

<file path=ppt/tags/tag212.xml><?xml version="1.0" encoding="utf-8"?>
<p:tagLst xmlns:p="http://schemas.openxmlformats.org/presentationml/2006/main">
  <p:tag name="KSO_WM_BEAUTIFY_FLAG" val=""/>
</p:tagLst>
</file>

<file path=ppt/tags/tag213.xml><?xml version="1.0" encoding="utf-8"?>
<p:tagLst xmlns:p="http://schemas.openxmlformats.org/presentationml/2006/main">
  <p:tag name="KSO_WM_BEAUTIFY_FLAG" val=""/>
</p:tagLst>
</file>

<file path=ppt/tags/tag214.xml><?xml version="1.0" encoding="utf-8"?>
<p:tagLst xmlns:p="http://schemas.openxmlformats.org/presentationml/2006/main">
  <p:tag name="KSO_WM_BEAUTIFY_FLAG" val=""/>
</p:tagLst>
</file>

<file path=ppt/tags/tag215.xml><?xml version="1.0" encoding="utf-8"?>
<p:tagLst xmlns:p="http://schemas.openxmlformats.org/presentationml/2006/main">
  <p:tag name="KSO_WM_BEAUTIFY_FLAG" val=""/>
</p:tagLst>
</file>

<file path=ppt/tags/tag216.xml><?xml version="1.0" encoding="utf-8"?>
<p:tagLst xmlns:p="http://schemas.openxmlformats.org/presentationml/2006/main">
  <p:tag name="KSO_WM_BEAUTIFY_FLAG" val=""/>
</p:tagLst>
</file>

<file path=ppt/tags/tag217.xml><?xml version="1.0" encoding="utf-8"?>
<p:tagLst xmlns:p="http://schemas.openxmlformats.org/presentationml/2006/main">
  <p:tag name="KSO_WM_BEAUTIFY_FLAG" val=""/>
</p:tagLst>
</file>

<file path=ppt/tags/tag218.xml><?xml version="1.0" encoding="utf-8"?>
<p:tagLst xmlns:p="http://schemas.openxmlformats.org/presentationml/2006/main">
  <p:tag name="KSO_WM_BEAUTIFY_FLAG" val=""/>
</p:tagLst>
</file>

<file path=ppt/tags/tag219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22.xml><?xml version="1.0" encoding="utf-8"?>
<p:tagLst xmlns:p="http://schemas.openxmlformats.org/presentationml/2006/main">
  <p:tag name="KSO_WM_BEAUTIFY_FLAG" val=""/>
</p:tagLst>
</file>

<file path=ppt/tags/tag220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221.xml><?xml version="1.0" encoding="utf-8"?>
<p:tagLst xmlns:p="http://schemas.openxmlformats.org/presentationml/2006/main">
  <p:tag name="KSO_WM_BEAUTIFY_FLAG" val=""/>
</p:tagLst>
</file>

<file path=ppt/tags/tag222.xml><?xml version="1.0" encoding="utf-8"?>
<p:tagLst xmlns:p="http://schemas.openxmlformats.org/presentationml/2006/main">
  <p:tag name="KSO_WM_BEAUTIFY_FLAG" val=""/>
</p:tagLst>
</file>

<file path=ppt/tags/tag223.xml><?xml version="1.0" encoding="utf-8"?>
<p:tagLst xmlns:p="http://schemas.openxmlformats.org/presentationml/2006/main">
  <p:tag name="KSO_WM_BEAUTIFY_FLAG" val=""/>
</p:tagLst>
</file>

<file path=ppt/tags/tag224.xml><?xml version="1.0" encoding="utf-8"?>
<p:tagLst xmlns:p="http://schemas.openxmlformats.org/presentationml/2006/main">
  <p:tag name="KSO_WM_BEAUTIFY_FLAG" val=""/>
</p:tagLst>
</file>

<file path=ppt/tags/tag225.xml><?xml version="1.0" encoding="utf-8"?>
<p:tagLst xmlns:p="http://schemas.openxmlformats.org/presentationml/2006/main">
  <p:tag name="KSO_WM_BEAUTIFY_FLAG" val=""/>
</p:tagLst>
</file>

<file path=ppt/tags/tag226.xml><?xml version="1.0" encoding="utf-8"?>
<p:tagLst xmlns:p="http://schemas.openxmlformats.org/presentationml/2006/main">
  <p:tag name="KSO_WM_BEAUTIFY_FLAG" val=""/>
</p:tagLst>
</file>

<file path=ppt/tags/tag227.xml><?xml version="1.0" encoding="utf-8"?>
<p:tagLst xmlns:p="http://schemas.openxmlformats.org/presentationml/2006/main">
  <p:tag name="KSO_WM_BEAUTIFY_FLAG" val=""/>
</p:tagLst>
</file>

<file path=ppt/tags/tag228.xml><?xml version="1.0" encoding="utf-8"?>
<p:tagLst xmlns:p="http://schemas.openxmlformats.org/presentationml/2006/main">
  <p:tag name="KSO_WM_BEAUTIFY_FLAG" val=""/>
</p:tagLst>
</file>

<file path=ppt/tags/tag229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30.xml><?xml version="1.0" encoding="utf-8"?>
<p:tagLst xmlns:p="http://schemas.openxmlformats.org/presentationml/2006/main">
  <p:tag name="KSO_WM_BEAUTIFY_FLAG" val=""/>
</p:tagLst>
</file>

<file path=ppt/tags/tag231.xml><?xml version="1.0" encoding="utf-8"?>
<p:tagLst xmlns:p="http://schemas.openxmlformats.org/presentationml/2006/main">
  <p:tag name="KSO_WM_BEAUTIFY_FLAG" val=""/>
</p:tagLst>
</file>

<file path=ppt/tags/tag232.xml><?xml version="1.0" encoding="utf-8"?>
<p:tagLst xmlns:p="http://schemas.openxmlformats.org/presentationml/2006/main">
  <p:tag name="KSO_WM_BEAUTIFY_FLAG" val=""/>
</p:tagLst>
</file>

<file path=ppt/tags/tag233.xml><?xml version="1.0" encoding="utf-8"?>
<p:tagLst xmlns:p="http://schemas.openxmlformats.org/presentationml/2006/main">
  <p:tag name="KSO_WM_BEAUTIFY_FLAG" val=""/>
</p:tagLst>
</file>

<file path=ppt/tags/tag234.xml><?xml version="1.0" encoding="utf-8"?>
<p:tagLst xmlns:p="http://schemas.openxmlformats.org/presentationml/2006/main">
  <p:tag name="KSO_WM_BEAUTIFY_FLAG" val=""/>
</p:tagLst>
</file>

<file path=ppt/tags/tag235.xml><?xml version="1.0" encoding="utf-8"?>
<p:tagLst xmlns:p="http://schemas.openxmlformats.org/presentationml/2006/main">
  <p:tag name="KSO_WM_BEAUTIFY_FLAG" val=""/>
</p:tagLst>
</file>

<file path=ppt/tags/tag236.xml><?xml version="1.0" encoding="utf-8"?>
<p:tagLst xmlns:p="http://schemas.openxmlformats.org/presentationml/2006/main">
  <p:tag name="KSO_WM_BEAUTIFY_FLAG" val=""/>
</p:tagLst>
</file>

<file path=ppt/tags/tag237.xml><?xml version="1.0" encoding="utf-8"?>
<p:tagLst xmlns:p="http://schemas.openxmlformats.org/presentationml/2006/main">
  <p:tag name="KSO_WM_BEAUTIFY_FLAG" val=""/>
</p:tagLst>
</file>

<file path=ppt/tags/tag238.xml><?xml version="1.0" encoding="utf-8"?>
<p:tagLst xmlns:p="http://schemas.openxmlformats.org/presentationml/2006/main">
  <p:tag name="KSO_WM_BEAUTIFY_FLAG" val=""/>
</p:tagLst>
</file>

<file path=ppt/tags/tag239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40.xml><?xml version="1.0" encoding="utf-8"?>
<p:tagLst xmlns:p="http://schemas.openxmlformats.org/presentationml/2006/main">
  <p:tag name="commondata" val="eyJoZGlkIjoiODBkNGU3MGY4MDEzMzM4MzJjYmY4NzZmNDIzZDdiZmUifQ==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29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3.xml><?xml version="1.0" encoding="utf-8"?>
<p:tagLst xmlns:p="http://schemas.openxmlformats.org/presentationml/2006/main">
  <p:tag name="KSO_WM_DIAGRAM_VIRTUALLY_FRAME" val="{&quot;height&quot;:371.5,&quot;left&quot;:393.73094488188974,&quot;top&quot;:117.35,&quot;width&quot;:228.85}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DIAGRAM_VIRTUALLY_FRAME" val="{&quot;height&quot;:371.5,&quot;left&quot;:393.73094488188974,&quot;top&quot;:117.35,&quot;width&quot;:228.85}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49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5.xml><?xml version="1.0" encoding="utf-8"?>
<p:tagLst xmlns:p="http://schemas.openxmlformats.org/presentationml/2006/main">
  <p:tag name="KSO_WM_DIAGRAM_VIRTUALLY_FRAME" val="{&quot;height&quot;:371.5,&quot;left&quot;:393.73094488188974,&quot;top&quot;:117.35,&quot;width&quot;:228.85}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DIAGRAM_VIRTUALLY_FRAME" val="{&quot;height&quot;:371.5,&quot;left&quot;:393.73094488188974,&quot;top&quot;:117.35,&quot;width&quot;:228.85}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64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DIAGRAM_VIRTUALLY_FRAME" val="{&quot;height&quot;:371.5,&quot;left&quot;:393.73094488188974,&quot;top&quot;:117.35,&quot;width&quot;:228.85}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DIAGRAM_VIRTUALLY_FRAME" val="{&quot;height&quot;:371.5,&quot;left&quot;:393.73094488188974,&quot;top&quot;:117.35,&quot;width&quot;:228.85}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82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DIAGRAM_VIRTUALLY_FRAME" val="{&quot;height&quot;:371.5,&quot;left&quot;:393.73094488188974,&quot;top&quot;:117.35,&quot;width&quot;:228.85}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DIAGRAM_VIRTUALLY_FRAME" val="{&quot;height&quot;:404.2,&quot;left&quot;:52.5,&quot;top&quot;:100,&quot;width&quot;:887.45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2734</Words>
  <Application>WPS 文字</Application>
  <PresentationFormat>宽屏</PresentationFormat>
  <Paragraphs>263</Paragraphs>
  <Slides>14</Slides>
  <Notes>14</Notes>
  <HiddenSlides>0</HiddenSlides>
  <MMClips>1</MMClips>
  <ScaleCrop>false</ScaleCrop>
  <HeadingPairs>
    <vt:vector size="8" baseType="variant">
      <vt:variant>
        <vt:lpstr>已用的字体</vt:lpstr>
      </vt:variant>
      <vt:variant>
        <vt:i4>29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14</vt:i4>
      </vt:variant>
    </vt:vector>
  </HeadingPairs>
  <TitlesOfParts>
    <vt:vector size="47" baseType="lpstr">
      <vt:lpstr>Arial</vt:lpstr>
      <vt:lpstr>宋体</vt:lpstr>
      <vt:lpstr>Wingdings</vt:lpstr>
      <vt:lpstr>微软雅黑</vt:lpstr>
      <vt:lpstr>汉仪旗黑</vt:lpstr>
      <vt:lpstr>Microsoft YaHei UI</vt:lpstr>
      <vt:lpstr>思源黑体 CN Light</vt:lpstr>
      <vt:lpstr>思源宋体 CN Light</vt:lpstr>
      <vt:lpstr>Clear Sans</vt:lpstr>
      <vt:lpstr>Times New Roman</vt:lpstr>
      <vt:lpstr>Arial Black</vt:lpstr>
      <vt:lpstr>黑体</vt:lpstr>
      <vt:lpstr>汉仪中黑KW</vt:lpstr>
      <vt:lpstr>宋体</vt:lpstr>
      <vt:lpstr>Arial Unicode MS</vt:lpstr>
      <vt:lpstr>等线</vt:lpstr>
      <vt:lpstr>汉仪中等线KW</vt:lpstr>
      <vt:lpstr>Noto Sans SC</vt:lpstr>
      <vt:lpstr>Thonburi</vt:lpstr>
      <vt:lpstr>汉仪书宋二KW</vt:lpstr>
      <vt:lpstr>苹方-简</vt:lpstr>
      <vt:lpstr>Calibri</vt:lpstr>
      <vt:lpstr>Helvetica Neue</vt:lpstr>
      <vt:lpstr>Microsoft YaHei UI</vt:lpstr>
      <vt:lpstr>Noto Sans SC</vt:lpstr>
      <vt:lpstr>微软雅黑</vt:lpstr>
      <vt:lpstr>思源宋体 CN Light</vt:lpstr>
      <vt:lpstr>思源黑体 CN Light</vt:lpstr>
      <vt:lpstr>微软雅黑</vt:lpstr>
      <vt:lpstr>Office 主题​​</vt:lpstr>
      <vt:lpstr>Photoshop.Image.13</vt:lpstr>
      <vt:lpstr>Photoshop.Image.13</vt:lpstr>
      <vt:lpstr>Photoshop.Image.13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Fan youhong</dc:creator>
  <cp:lastModifiedBy>clean</cp:lastModifiedBy>
  <cp:revision>71</cp:revision>
  <dcterms:created xsi:type="dcterms:W3CDTF">2026-02-12T05:25:31Z</dcterms:created>
  <dcterms:modified xsi:type="dcterms:W3CDTF">2026-02-12T05:25:31Z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2052-6.7.1.8828</vt:lpwstr>
  </property>
  <property fmtid="{D5CDD505-2E9C-101B-9397-08002B2CF9AE}" pid="3" name="ICV">
    <vt:lpwstr>AAE4E1F8DBD14B96B92F05934DB164CE_13</vt:lpwstr>
  </property>
</Properties>
</file>