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media/image3.webp" ContentType="image/webp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12192000" cy="6858000"/>
  <p:notesSz cx="6858000" cy="12192000"/>
  <p:embeddedFontLst>
    <p:embeddedFont>
      <p:font typeface="Liter" panose="02000503030000020004" pitchFamily="34" charset="0"/>
      <p:regular r:id="rId30"/>
    </p:embeddedFont>
    <p:embeddedFont>
      <p:font typeface="Liter" panose="02000503030000020004" pitchFamily="34" charset="-122"/>
      <p:regular r:id="rId31"/>
    </p:embeddedFont>
    <p:embeddedFont>
      <p:font typeface="Liter" panose="02000503030000020004" pitchFamily="34" charset="-120"/>
      <p:regular r:id="rId32"/>
    </p:embeddedFont>
    <p:embeddedFont>
      <p:font typeface="Quattrocento Sans" panose="020B0502050000020003" pitchFamily="34" charset="0"/>
      <p:regular r:id="rId33"/>
    </p:embeddedFont>
    <p:embeddedFont>
      <p:font typeface="Quattrocento Sans" panose="020B0502050000020003" pitchFamily="34" charset="-122"/>
      <p:regular r:id="rId34"/>
    </p:embeddedFont>
    <p:embeddedFont>
      <p:font typeface="Quattrocento Sans" panose="020B0502050000020003" pitchFamily="34" charset="-120"/>
      <p:regular r:id="rId35"/>
    </p:embeddedFont>
    <p:embeddedFont>
      <p:font typeface="Calibri" panose="020F0502020204030204" charset="0"/>
      <p:regular r:id="rId36"/>
      <p:bold r:id="rId37"/>
      <p:italic r:id="rId38"/>
      <p:boldItalic r:id="rId39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9" Type="http://schemas.openxmlformats.org/officeDocument/2006/relationships/font" Target="fonts/font10.fntdata"/><Relationship Id="rId38" Type="http://schemas.openxmlformats.org/officeDocument/2006/relationships/font" Target="fonts/font9.fntdata"/><Relationship Id="rId37" Type="http://schemas.openxmlformats.org/officeDocument/2006/relationships/font" Target="fonts/font8.fntdata"/><Relationship Id="rId36" Type="http://schemas.openxmlformats.org/officeDocument/2006/relationships/font" Target="fonts/font7.fntdata"/><Relationship Id="rId35" Type="http://schemas.openxmlformats.org/officeDocument/2006/relationships/font" Target="fonts/font6.fntdata"/><Relationship Id="rId34" Type="http://schemas.openxmlformats.org/officeDocument/2006/relationships/font" Target="fonts/font5.fntdata"/><Relationship Id="rId33" Type="http://schemas.openxmlformats.org/officeDocument/2006/relationships/font" Target="fonts/font4.fntdata"/><Relationship Id="rId32" Type="http://schemas.openxmlformats.org/officeDocument/2006/relationships/font" Target="fonts/font3.fntdata"/><Relationship Id="rId31" Type="http://schemas.openxmlformats.org/officeDocument/2006/relationships/font" Target="fonts/font2.fntdata"/><Relationship Id="rId30" Type="http://schemas.openxmlformats.org/officeDocument/2006/relationships/font" Target="fonts/font1.fntdata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theme" Target="../theme/theme1.xml"/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web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g.freepik.com/99699e6e43913292ab6cbc2b94d3155622b5f122.jpg"/>
          <p:cNvPicPr>
            <a:picLocks noChangeAspect="1"/>
          </p:cNvPicPr>
          <p:nvPr/>
        </p:nvPicPr>
        <p:blipFill>
          <a:blip r:embed="rId1">
            <a:alphaModFix amt="40000"/>
          </a:blip>
          <a:srcRect l="160" r="160"/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1A1D21">
                  <a:alpha val="90000"/>
                </a:srgbClr>
              </a:gs>
              <a:gs pos="50000">
                <a:srgbClr val="1A1D21">
                  <a:alpha val="70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</p:spPr>
      </p:sp>
      <p:sp>
        <p:nvSpPr>
          <p:cNvPr id="6" name="Text 3"/>
          <p:cNvSpPr/>
          <p:nvPr/>
        </p:nvSpPr>
        <p:spPr>
          <a:xfrm>
            <a:off x="381000" y="2200275"/>
            <a:ext cx="11772900" cy="857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AIGC场景应用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3286125"/>
            <a:ext cx="11715750" cy="7143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4500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撰写报告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40544" y="928308"/>
            <a:ext cx="11671046" cy="33609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38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提示词核心技巧</a:t>
            </a:r>
            <a:endParaRPr lang="en-US" sz="238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40300" y="1264573"/>
            <a:ext cx="5680077" cy="1924168"/>
          </a:xfrm>
          <a:custGeom>
            <a:avLst/>
            <a:gdLst/>
            <a:ahLst/>
            <a:cxnLst/>
            <a:rect l="l" t="t" r="r" b="b"/>
            <a:pathLst>
              <a:path w="5680077" h="1924168">
                <a:moveTo>
                  <a:pt x="100826" y="0"/>
                </a:moveTo>
                <a:lnTo>
                  <a:pt x="5579251" y="0"/>
                </a:lnTo>
                <a:cubicBezTo>
                  <a:pt x="5634936" y="0"/>
                  <a:pt x="5680077" y="45142"/>
                  <a:pt x="5680077" y="100826"/>
                </a:cubicBezTo>
                <a:lnTo>
                  <a:pt x="5680077" y="1823342"/>
                </a:lnTo>
                <a:cubicBezTo>
                  <a:pt x="5680077" y="1879027"/>
                  <a:pt x="5634936" y="1924168"/>
                  <a:pt x="5579251" y="1924168"/>
                </a:cubicBezTo>
                <a:lnTo>
                  <a:pt x="100826" y="1924168"/>
                </a:lnTo>
                <a:cubicBezTo>
                  <a:pt x="45142" y="1924168"/>
                  <a:pt x="0" y="1879027"/>
                  <a:pt x="0" y="1823342"/>
                </a:cubicBezTo>
                <a:lnTo>
                  <a:pt x="0" y="100826"/>
                </a:lnTo>
                <a:cubicBezTo>
                  <a:pt x="0" y="45179"/>
                  <a:pt x="45179" y="0"/>
                  <a:pt x="100826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12551" y="1436824"/>
            <a:ext cx="403319" cy="403319"/>
          </a:xfrm>
          <a:custGeom>
            <a:avLst/>
            <a:gdLst/>
            <a:ahLst/>
            <a:cxnLst/>
            <a:rect l="l" t="t" r="r" b="b"/>
            <a:pathLst>
              <a:path w="403319" h="403319">
                <a:moveTo>
                  <a:pt x="67221" y="0"/>
                </a:moveTo>
                <a:lnTo>
                  <a:pt x="336098" y="0"/>
                </a:lnTo>
                <a:cubicBezTo>
                  <a:pt x="373198" y="0"/>
                  <a:pt x="403319" y="30121"/>
                  <a:pt x="403319" y="67221"/>
                </a:cubicBezTo>
                <a:lnTo>
                  <a:pt x="403319" y="336098"/>
                </a:lnTo>
                <a:cubicBezTo>
                  <a:pt x="403319" y="373198"/>
                  <a:pt x="373198" y="403319"/>
                  <a:pt x="336098" y="403319"/>
                </a:cubicBezTo>
                <a:lnTo>
                  <a:pt x="67221" y="403319"/>
                </a:lnTo>
                <a:cubicBezTo>
                  <a:pt x="30121" y="403319"/>
                  <a:pt x="0" y="373198"/>
                  <a:pt x="0" y="336098"/>
                </a:cubicBezTo>
                <a:lnTo>
                  <a:pt x="0" y="67221"/>
                </a:lnTo>
                <a:cubicBezTo>
                  <a:pt x="0" y="30121"/>
                  <a:pt x="30121" y="0"/>
                  <a:pt x="67221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7" name="Text 5"/>
          <p:cNvSpPr/>
          <p:nvPr/>
        </p:nvSpPr>
        <p:spPr>
          <a:xfrm>
            <a:off x="626904" y="1520849"/>
            <a:ext cx="260477" cy="23526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5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16700" y="1520849"/>
            <a:ext cx="1260372" cy="23526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明确目标与任务</a:t>
            </a:r>
            <a:endParaRPr lang="en-US" sz="132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12551" y="1940973"/>
            <a:ext cx="5402795" cy="2016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清晰定义你希望AI完成的具体任务，避免模糊词汇</a:t>
            </a:r>
            <a:endParaRPr lang="en-US" sz="106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12551" y="2243462"/>
            <a:ext cx="5335575" cy="604979"/>
          </a:xfrm>
          <a:custGeom>
            <a:avLst/>
            <a:gdLst/>
            <a:ahLst/>
            <a:cxnLst/>
            <a:rect l="l" t="t" r="r" b="b"/>
            <a:pathLst>
              <a:path w="5335575" h="604979">
                <a:moveTo>
                  <a:pt x="67219" y="0"/>
                </a:moveTo>
                <a:lnTo>
                  <a:pt x="5268356" y="0"/>
                </a:lnTo>
                <a:cubicBezTo>
                  <a:pt x="5305480" y="0"/>
                  <a:pt x="5335575" y="30095"/>
                  <a:pt x="5335575" y="67219"/>
                </a:cubicBezTo>
                <a:lnTo>
                  <a:pt x="5335575" y="537759"/>
                </a:lnTo>
                <a:cubicBezTo>
                  <a:pt x="5335575" y="574884"/>
                  <a:pt x="5305480" y="604979"/>
                  <a:pt x="5268356" y="604979"/>
                </a:cubicBezTo>
                <a:lnTo>
                  <a:pt x="67219" y="604979"/>
                </a:lnTo>
                <a:cubicBezTo>
                  <a:pt x="30095" y="604979"/>
                  <a:pt x="0" y="574884"/>
                  <a:pt x="0" y="537759"/>
                </a:cubicBezTo>
                <a:lnTo>
                  <a:pt x="0" y="67219"/>
                </a:lnTo>
                <a:cubicBezTo>
                  <a:pt x="0" y="30095"/>
                  <a:pt x="30095" y="0"/>
                  <a:pt x="6721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11" name="Shape 9"/>
          <p:cNvSpPr/>
          <p:nvPr/>
        </p:nvSpPr>
        <p:spPr>
          <a:xfrm>
            <a:off x="646991" y="2377902"/>
            <a:ext cx="100830" cy="134440"/>
          </a:xfrm>
          <a:custGeom>
            <a:avLst/>
            <a:gdLst/>
            <a:ahLst/>
            <a:cxnLst/>
            <a:rect l="l" t="t" r="r" b="b"/>
            <a:pathLst>
              <a:path w="100830" h="134440">
                <a:moveTo>
                  <a:pt x="14468" y="19273"/>
                </a:moveTo>
                <a:cubicBezTo>
                  <a:pt x="11186" y="15991"/>
                  <a:pt x="5855" y="15991"/>
                  <a:pt x="2573" y="19273"/>
                </a:cubicBezTo>
                <a:cubicBezTo>
                  <a:pt x="-709" y="22555"/>
                  <a:pt x="-709" y="27886"/>
                  <a:pt x="2573" y="31168"/>
                </a:cubicBezTo>
                <a:lnTo>
                  <a:pt x="38651" y="67220"/>
                </a:lnTo>
                <a:lnTo>
                  <a:pt x="2600" y="103298"/>
                </a:lnTo>
                <a:cubicBezTo>
                  <a:pt x="-683" y="106580"/>
                  <a:pt x="-683" y="111911"/>
                  <a:pt x="2600" y="115193"/>
                </a:cubicBezTo>
                <a:cubicBezTo>
                  <a:pt x="5882" y="118475"/>
                  <a:pt x="11212" y="118475"/>
                  <a:pt x="14494" y="115193"/>
                </a:cubicBezTo>
                <a:lnTo>
                  <a:pt x="50546" y="79115"/>
                </a:lnTo>
                <a:lnTo>
                  <a:pt x="86624" y="115167"/>
                </a:lnTo>
                <a:cubicBezTo>
                  <a:pt x="89907" y="118449"/>
                  <a:pt x="95237" y="118449"/>
                  <a:pt x="98519" y="115167"/>
                </a:cubicBezTo>
                <a:cubicBezTo>
                  <a:pt x="101801" y="111884"/>
                  <a:pt x="101801" y="106554"/>
                  <a:pt x="98519" y="103272"/>
                </a:cubicBezTo>
                <a:lnTo>
                  <a:pt x="62441" y="67220"/>
                </a:lnTo>
                <a:lnTo>
                  <a:pt x="98493" y="31142"/>
                </a:lnTo>
                <a:cubicBezTo>
                  <a:pt x="101775" y="27859"/>
                  <a:pt x="101775" y="22529"/>
                  <a:pt x="98493" y="19247"/>
                </a:cubicBezTo>
                <a:cubicBezTo>
                  <a:pt x="95211" y="15965"/>
                  <a:pt x="89880" y="15965"/>
                  <a:pt x="86598" y="19247"/>
                </a:cubicBezTo>
                <a:lnTo>
                  <a:pt x="50546" y="55325"/>
                </a:lnTo>
                <a:lnTo>
                  <a:pt x="14468" y="19273"/>
                </a:lnTo>
                <a:close/>
              </a:path>
            </a:pathLst>
          </a:custGeom>
          <a:solidFill>
            <a:srgbClr val="F2A900"/>
          </a:solidFill>
        </p:spPr>
      </p:sp>
      <p:sp>
        <p:nvSpPr>
          <p:cNvPr id="12" name="Text 10"/>
          <p:cNvSpPr/>
          <p:nvPr/>
        </p:nvSpPr>
        <p:spPr>
          <a:xfrm>
            <a:off x="848651" y="2344292"/>
            <a:ext cx="1041908" cy="1680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❌ "帮我写点东西"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38589" y="2613172"/>
            <a:ext cx="117635" cy="134440"/>
          </a:xfrm>
          <a:custGeom>
            <a:avLst/>
            <a:gdLst/>
            <a:ahLst/>
            <a:cxnLst/>
            <a:rect l="l" t="t" r="r" b="b"/>
            <a:pathLst>
              <a:path w="117635" h="134440">
                <a:moveTo>
                  <a:pt x="114169" y="18407"/>
                </a:moveTo>
                <a:cubicBezTo>
                  <a:pt x="117924" y="21137"/>
                  <a:pt x="118764" y="26389"/>
                  <a:pt x="116033" y="30144"/>
                </a:cubicBezTo>
                <a:lnTo>
                  <a:pt x="48813" y="122571"/>
                </a:lnTo>
                <a:cubicBezTo>
                  <a:pt x="47369" y="124567"/>
                  <a:pt x="45137" y="125801"/>
                  <a:pt x="42669" y="126011"/>
                </a:cubicBezTo>
                <a:cubicBezTo>
                  <a:pt x="40201" y="126221"/>
                  <a:pt x="37811" y="125302"/>
                  <a:pt x="36078" y="123569"/>
                </a:cubicBezTo>
                <a:lnTo>
                  <a:pt x="2468" y="89959"/>
                </a:lnTo>
                <a:cubicBezTo>
                  <a:pt x="-814" y="86677"/>
                  <a:pt x="-814" y="81347"/>
                  <a:pt x="2468" y="78064"/>
                </a:cubicBezTo>
                <a:cubicBezTo>
                  <a:pt x="5750" y="74782"/>
                  <a:pt x="11081" y="74782"/>
                  <a:pt x="14363" y="78064"/>
                </a:cubicBezTo>
                <a:lnTo>
                  <a:pt x="41015" y="104716"/>
                </a:lnTo>
                <a:lnTo>
                  <a:pt x="102458" y="20245"/>
                </a:lnTo>
                <a:cubicBezTo>
                  <a:pt x="105189" y="16490"/>
                  <a:pt x="110440" y="15650"/>
                  <a:pt x="114195" y="1838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14" name="Text 12"/>
          <p:cNvSpPr/>
          <p:nvPr/>
        </p:nvSpPr>
        <p:spPr>
          <a:xfrm>
            <a:off x="848651" y="2579562"/>
            <a:ext cx="1924168" cy="1680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✓ "撰写一篇800字的市场分析报告"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6165977" y="1264573"/>
            <a:ext cx="5680077" cy="1924168"/>
          </a:xfrm>
          <a:custGeom>
            <a:avLst/>
            <a:gdLst/>
            <a:ahLst/>
            <a:cxnLst/>
            <a:rect l="l" t="t" r="r" b="b"/>
            <a:pathLst>
              <a:path w="5680077" h="1924168">
                <a:moveTo>
                  <a:pt x="100826" y="0"/>
                </a:moveTo>
                <a:lnTo>
                  <a:pt x="5579251" y="0"/>
                </a:lnTo>
                <a:cubicBezTo>
                  <a:pt x="5634936" y="0"/>
                  <a:pt x="5680077" y="45142"/>
                  <a:pt x="5680077" y="100826"/>
                </a:cubicBezTo>
                <a:lnTo>
                  <a:pt x="5680077" y="1823342"/>
                </a:lnTo>
                <a:cubicBezTo>
                  <a:pt x="5680077" y="1879027"/>
                  <a:pt x="5634936" y="1924168"/>
                  <a:pt x="5579251" y="1924168"/>
                </a:cubicBezTo>
                <a:lnTo>
                  <a:pt x="100826" y="1924168"/>
                </a:lnTo>
                <a:cubicBezTo>
                  <a:pt x="45142" y="1924168"/>
                  <a:pt x="0" y="1879027"/>
                  <a:pt x="0" y="1823342"/>
                </a:cubicBezTo>
                <a:lnTo>
                  <a:pt x="0" y="100826"/>
                </a:lnTo>
                <a:cubicBezTo>
                  <a:pt x="0" y="45179"/>
                  <a:pt x="45179" y="0"/>
                  <a:pt x="100826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>
                  <a:alpha val="20000"/>
                </a:srgbClr>
              </a:gs>
              <a:gs pos="100000">
                <a:srgbClr val="F2A900">
                  <a:alpha val="5000"/>
                </a:srgbClr>
              </a:gs>
            </a:gsLst>
            <a:lin ang="2700000" scaled="1"/>
          </a:gra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338228" y="1436824"/>
            <a:ext cx="403319" cy="403319"/>
          </a:xfrm>
          <a:custGeom>
            <a:avLst/>
            <a:gdLst/>
            <a:ahLst/>
            <a:cxnLst/>
            <a:rect l="l" t="t" r="r" b="b"/>
            <a:pathLst>
              <a:path w="403319" h="403319">
                <a:moveTo>
                  <a:pt x="67221" y="0"/>
                </a:moveTo>
                <a:lnTo>
                  <a:pt x="336098" y="0"/>
                </a:lnTo>
                <a:cubicBezTo>
                  <a:pt x="373198" y="0"/>
                  <a:pt x="403319" y="30121"/>
                  <a:pt x="403319" y="67221"/>
                </a:cubicBezTo>
                <a:lnTo>
                  <a:pt x="403319" y="336098"/>
                </a:lnTo>
                <a:cubicBezTo>
                  <a:pt x="403319" y="373198"/>
                  <a:pt x="373198" y="403319"/>
                  <a:pt x="336098" y="403319"/>
                </a:cubicBezTo>
                <a:lnTo>
                  <a:pt x="67221" y="403319"/>
                </a:lnTo>
                <a:cubicBezTo>
                  <a:pt x="30121" y="403319"/>
                  <a:pt x="0" y="373198"/>
                  <a:pt x="0" y="336098"/>
                </a:cubicBezTo>
                <a:lnTo>
                  <a:pt x="0" y="67221"/>
                </a:lnTo>
                <a:cubicBezTo>
                  <a:pt x="0" y="30121"/>
                  <a:pt x="30121" y="0"/>
                  <a:pt x="67221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17" name="Text 15"/>
          <p:cNvSpPr/>
          <p:nvPr/>
        </p:nvSpPr>
        <p:spPr>
          <a:xfrm>
            <a:off x="6437351" y="1520849"/>
            <a:ext cx="285684" cy="23526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5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02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6842377" y="1520849"/>
            <a:ext cx="1092323" cy="23526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分解复杂需求</a:t>
            </a:r>
            <a:endParaRPr lang="en-US" sz="132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6338228" y="1940973"/>
            <a:ext cx="5402795" cy="2016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将大型任务拆解为清晰、可管理的小步骤</a:t>
            </a:r>
            <a:endParaRPr lang="en-US" sz="106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338228" y="2243462"/>
            <a:ext cx="5335575" cy="773028"/>
          </a:xfrm>
          <a:custGeom>
            <a:avLst/>
            <a:gdLst/>
            <a:ahLst/>
            <a:cxnLst/>
            <a:rect l="l" t="t" r="r" b="b"/>
            <a:pathLst>
              <a:path w="5335575" h="773028">
                <a:moveTo>
                  <a:pt x="67223" y="0"/>
                </a:moveTo>
                <a:lnTo>
                  <a:pt x="5268353" y="0"/>
                </a:lnTo>
                <a:cubicBezTo>
                  <a:pt x="5305479" y="0"/>
                  <a:pt x="5335575" y="30097"/>
                  <a:pt x="5335575" y="67223"/>
                </a:cubicBezTo>
                <a:lnTo>
                  <a:pt x="5335575" y="705806"/>
                </a:lnTo>
                <a:cubicBezTo>
                  <a:pt x="5335575" y="742932"/>
                  <a:pt x="5305479" y="773028"/>
                  <a:pt x="5268353" y="773028"/>
                </a:cubicBezTo>
                <a:lnTo>
                  <a:pt x="67223" y="773028"/>
                </a:lnTo>
                <a:cubicBezTo>
                  <a:pt x="30097" y="773028"/>
                  <a:pt x="0" y="742932"/>
                  <a:pt x="0" y="705806"/>
                </a:cubicBezTo>
                <a:lnTo>
                  <a:pt x="0" y="67223"/>
                </a:lnTo>
                <a:cubicBezTo>
                  <a:pt x="0" y="30121"/>
                  <a:pt x="30121" y="0"/>
                  <a:pt x="67223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21" name="Text 19"/>
          <p:cNvSpPr/>
          <p:nvPr/>
        </p:nvSpPr>
        <p:spPr>
          <a:xfrm>
            <a:off x="6439058" y="2344292"/>
            <a:ext cx="5192733" cy="1680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5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步骤1：提取关键数据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439058" y="2545952"/>
            <a:ext cx="5192733" cy="1680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5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步骤2：分析趋势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6439058" y="2747611"/>
            <a:ext cx="5192733" cy="1680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5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步骤3：生成报告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40300" y="3331584"/>
            <a:ext cx="5680077" cy="1756119"/>
          </a:xfrm>
          <a:custGeom>
            <a:avLst/>
            <a:gdLst/>
            <a:ahLst/>
            <a:cxnLst/>
            <a:rect l="l" t="t" r="r" b="b"/>
            <a:pathLst>
              <a:path w="5680077" h="1756119">
                <a:moveTo>
                  <a:pt x="100836" y="0"/>
                </a:moveTo>
                <a:lnTo>
                  <a:pt x="5579241" y="0"/>
                </a:lnTo>
                <a:cubicBezTo>
                  <a:pt x="5634931" y="0"/>
                  <a:pt x="5680077" y="45146"/>
                  <a:pt x="5680077" y="100836"/>
                </a:cubicBezTo>
                <a:lnTo>
                  <a:pt x="5680077" y="1655282"/>
                </a:lnTo>
                <a:cubicBezTo>
                  <a:pt x="5680077" y="1710973"/>
                  <a:pt x="5634931" y="1756119"/>
                  <a:pt x="5579241" y="1756119"/>
                </a:cubicBezTo>
                <a:lnTo>
                  <a:pt x="100836" y="1756119"/>
                </a:lnTo>
                <a:cubicBezTo>
                  <a:pt x="45146" y="1756119"/>
                  <a:pt x="0" y="1710973"/>
                  <a:pt x="0" y="1655282"/>
                </a:cubicBezTo>
                <a:lnTo>
                  <a:pt x="0" y="100836"/>
                </a:lnTo>
                <a:cubicBezTo>
                  <a:pt x="0" y="45183"/>
                  <a:pt x="45183" y="0"/>
                  <a:pt x="100836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12551" y="3503835"/>
            <a:ext cx="403319" cy="403319"/>
          </a:xfrm>
          <a:custGeom>
            <a:avLst/>
            <a:gdLst/>
            <a:ahLst/>
            <a:cxnLst/>
            <a:rect l="l" t="t" r="r" b="b"/>
            <a:pathLst>
              <a:path w="403319" h="403319">
                <a:moveTo>
                  <a:pt x="67221" y="0"/>
                </a:moveTo>
                <a:lnTo>
                  <a:pt x="336098" y="0"/>
                </a:lnTo>
                <a:cubicBezTo>
                  <a:pt x="373198" y="0"/>
                  <a:pt x="403319" y="30121"/>
                  <a:pt x="403319" y="67221"/>
                </a:cubicBezTo>
                <a:lnTo>
                  <a:pt x="403319" y="336098"/>
                </a:lnTo>
                <a:cubicBezTo>
                  <a:pt x="403319" y="373198"/>
                  <a:pt x="373198" y="403319"/>
                  <a:pt x="336098" y="403319"/>
                </a:cubicBezTo>
                <a:lnTo>
                  <a:pt x="67221" y="403319"/>
                </a:lnTo>
                <a:cubicBezTo>
                  <a:pt x="30121" y="403319"/>
                  <a:pt x="0" y="373198"/>
                  <a:pt x="0" y="336098"/>
                </a:cubicBezTo>
                <a:lnTo>
                  <a:pt x="0" y="67221"/>
                </a:lnTo>
                <a:cubicBezTo>
                  <a:pt x="0" y="30121"/>
                  <a:pt x="30121" y="0"/>
                  <a:pt x="67221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26" name="Text 24"/>
          <p:cNvSpPr/>
          <p:nvPr/>
        </p:nvSpPr>
        <p:spPr>
          <a:xfrm>
            <a:off x="611018" y="3587859"/>
            <a:ext cx="294087" cy="23526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5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03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016700" y="3587859"/>
            <a:ext cx="1428422" cy="23526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提供背景与上下文</a:t>
            </a:r>
            <a:endParaRPr lang="en-US" sz="132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512551" y="4007983"/>
            <a:ext cx="5402795" cy="2016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为AI提供必要的背景信息，帮助其理解任务场景</a:t>
            </a:r>
            <a:endParaRPr lang="en-US" sz="106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9" name="Shape 27"/>
          <p:cNvSpPr/>
          <p:nvPr/>
        </p:nvSpPr>
        <p:spPr>
          <a:xfrm>
            <a:off x="512551" y="4310473"/>
            <a:ext cx="5335575" cy="604979"/>
          </a:xfrm>
          <a:custGeom>
            <a:avLst/>
            <a:gdLst/>
            <a:ahLst/>
            <a:cxnLst/>
            <a:rect l="l" t="t" r="r" b="b"/>
            <a:pathLst>
              <a:path w="5335575" h="604979">
                <a:moveTo>
                  <a:pt x="67219" y="0"/>
                </a:moveTo>
                <a:lnTo>
                  <a:pt x="5268356" y="0"/>
                </a:lnTo>
                <a:cubicBezTo>
                  <a:pt x="5305480" y="0"/>
                  <a:pt x="5335575" y="30095"/>
                  <a:pt x="5335575" y="67219"/>
                </a:cubicBezTo>
                <a:lnTo>
                  <a:pt x="5335575" y="537759"/>
                </a:lnTo>
                <a:cubicBezTo>
                  <a:pt x="5335575" y="574884"/>
                  <a:pt x="5305480" y="604979"/>
                  <a:pt x="5268356" y="604979"/>
                </a:cubicBezTo>
                <a:lnTo>
                  <a:pt x="67219" y="604979"/>
                </a:lnTo>
                <a:cubicBezTo>
                  <a:pt x="30095" y="604979"/>
                  <a:pt x="0" y="574884"/>
                  <a:pt x="0" y="537759"/>
                </a:cubicBezTo>
                <a:lnTo>
                  <a:pt x="0" y="67219"/>
                </a:lnTo>
                <a:cubicBezTo>
                  <a:pt x="0" y="30095"/>
                  <a:pt x="30095" y="0"/>
                  <a:pt x="6721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0" name="Shape 28"/>
          <p:cNvSpPr/>
          <p:nvPr/>
        </p:nvSpPr>
        <p:spPr>
          <a:xfrm>
            <a:off x="630186" y="4444912"/>
            <a:ext cx="134440" cy="134440"/>
          </a:xfrm>
          <a:custGeom>
            <a:avLst/>
            <a:gdLst/>
            <a:ahLst/>
            <a:cxnLst/>
            <a:rect l="l" t="t" r="r" b="b"/>
            <a:pathLst>
              <a:path w="134440" h="134440">
                <a:moveTo>
                  <a:pt x="67220" y="134440"/>
                </a:moveTo>
                <a:cubicBezTo>
                  <a:pt x="104319" y="134440"/>
                  <a:pt x="134440" y="104319"/>
                  <a:pt x="134440" y="67220"/>
                </a:cubicBezTo>
                <a:cubicBezTo>
                  <a:pt x="134440" y="30120"/>
                  <a:pt x="104319" y="0"/>
                  <a:pt x="67220" y="0"/>
                </a:cubicBezTo>
                <a:cubicBezTo>
                  <a:pt x="30120" y="0"/>
                  <a:pt x="0" y="30120"/>
                  <a:pt x="0" y="67220"/>
                </a:cubicBezTo>
                <a:cubicBezTo>
                  <a:pt x="0" y="104319"/>
                  <a:pt x="30120" y="134440"/>
                  <a:pt x="67220" y="134440"/>
                </a:cubicBezTo>
                <a:close/>
                <a:moveTo>
                  <a:pt x="58817" y="42012"/>
                </a:moveTo>
                <a:cubicBezTo>
                  <a:pt x="58817" y="37375"/>
                  <a:pt x="62582" y="33610"/>
                  <a:pt x="67220" y="33610"/>
                </a:cubicBezTo>
                <a:cubicBezTo>
                  <a:pt x="71857" y="33610"/>
                  <a:pt x="75622" y="37375"/>
                  <a:pt x="75622" y="42012"/>
                </a:cubicBezTo>
                <a:cubicBezTo>
                  <a:pt x="75622" y="46650"/>
                  <a:pt x="71857" y="50415"/>
                  <a:pt x="67220" y="50415"/>
                </a:cubicBezTo>
                <a:cubicBezTo>
                  <a:pt x="62582" y="50415"/>
                  <a:pt x="58817" y="46650"/>
                  <a:pt x="58817" y="42012"/>
                </a:cubicBezTo>
                <a:close/>
                <a:moveTo>
                  <a:pt x="56717" y="58817"/>
                </a:moveTo>
                <a:lnTo>
                  <a:pt x="69320" y="58817"/>
                </a:lnTo>
                <a:cubicBezTo>
                  <a:pt x="72813" y="58817"/>
                  <a:pt x="75622" y="61627"/>
                  <a:pt x="75622" y="65119"/>
                </a:cubicBezTo>
                <a:lnTo>
                  <a:pt x="75622" y="88226"/>
                </a:lnTo>
                <a:lnTo>
                  <a:pt x="77723" y="88226"/>
                </a:lnTo>
                <a:cubicBezTo>
                  <a:pt x="81215" y="88226"/>
                  <a:pt x="84025" y="91036"/>
                  <a:pt x="84025" y="94528"/>
                </a:cubicBezTo>
                <a:cubicBezTo>
                  <a:pt x="84025" y="98020"/>
                  <a:pt x="81215" y="100830"/>
                  <a:pt x="77723" y="100830"/>
                </a:cubicBezTo>
                <a:lnTo>
                  <a:pt x="56717" y="100830"/>
                </a:lnTo>
                <a:cubicBezTo>
                  <a:pt x="53224" y="100830"/>
                  <a:pt x="50415" y="98020"/>
                  <a:pt x="50415" y="94528"/>
                </a:cubicBezTo>
                <a:cubicBezTo>
                  <a:pt x="50415" y="91036"/>
                  <a:pt x="53224" y="88226"/>
                  <a:pt x="56717" y="88226"/>
                </a:cubicBezTo>
                <a:lnTo>
                  <a:pt x="63019" y="88226"/>
                </a:lnTo>
                <a:lnTo>
                  <a:pt x="63019" y="71421"/>
                </a:lnTo>
                <a:lnTo>
                  <a:pt x="56717" y="71421"/>
                </a:lnTo>
                <a:cubicBezTo>
                  <a:pt x="53224" y="71421"/>
                  <a:pt x="50415" y="68612"/>
                  <a:pt x="50415" y="65119"/>
                </a:cubicBezTo>
                <a:cubicBezTo>
                  <a:pt x="50415" y="61627"/>
                  <a:pt x="53224" y="58817"/>
                  <a:pt x="56717" y="58817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31" name="Text 29"/>
          <p:cNvSpPr/>
          <p:nvPr/>
        </p:nvSpPr>
        <p:spPr>
          <a:xfrm>
            <a:off x="848651" y="4411303"/>
            <a:ext cx="1705704" cy="1680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目标受众、使用场景、相关数据</a:t>
            </a:r>
            <a:endParaRPr lang="en-US" sz="1600" dirty="0"/>
          </a:p>
        </p:txBody>
      </p:sp>
      <p:sp>
        <p:nvSpPr>
          <p:cNvPr id="32" name="Shape 30"/>
          <p:cNvSpPr/>
          <p:nvPr/>
        </p:nvSpPr>
        <p:spPr>
          <a:xfrm>
            <a:off x="630186" y="4680182"/>
            <a:ext cx="134440" cy="134440"/>
          </a:xfrm>
          <a:custGeom>
            <a:avLst/>
            <a:gdLst/>
            <a:ahLst/>
            <a:cxnLst/>
            <a:rect l="l" t="t" r="r" b="b"/>
            <a:pathLst>
              <a:path w="134440" h="134440">
                <a:moveTo>
                  <a:pt x="67220" y="134440"/>
                </a:moveTo>
                <a:cubicBezTo>
                  <a:pt x="104319" y="134440"/>
                  <a:pt x="134440" y="104319"/>
                  <a:pt x="134440" y="67220"/>
                </a:cubicBezTo>
                <a:cubicBezTo>
                  <a:pt x="134440" y="30120"/>
                  <a:pt x="104319" y="0"/>
                  <a:pt x="67220" y="0"/>
                </a:cubicBezTo>
                <a:cubicBezTo>
                  <a:pt x="30120" y="0"/>
                  <a:pt x="0" y="30120"/>
                  <a:pt x="0" y="67220"/>
                </a:cubicBezTo>
                <a:cubicBezTo>
                  <a:pt x="0" y="104319"/>
                  <a:pt x="30120" y="134440"/>
                  <a:pt x="67220" y="134440"/>
                </a:cubicBezTo>
                <a:close/>
                <a:moveTo>
                  <a:pt x="58817" y="42012"/>
                </a:moveTo>
                <a:cubicBezTo>
                  <a:pt x="58817" y="37375"/>
                  <a:pt x="62582" y="33610"/>
                  <a:pt x="67220" y="33610"/>
                </a:cubicBezTo>
                <a:cubicBezTo>
                  <a:pt x="71857" y="33610"/>
                  <a:pt x="75622" y="37375"/>
                  <a:pt x="75622" y="42012"/>
                </a:cubicBezTo>
                <a:cubicBezTo>
                  <a:pt x="75622" y="46650"/>
                  <a:pt x="71857" y="50415"/>
                  <a:pt x="67220" y="50415"/>
                </a:cubicBezTo>
                <a:cubicBezTo>
                  <a:pt x="62582" y="50415"/>
                  <a:pt x="58817" y="46650"/>
                  <a:pt x="58817" y="42012"/>
                </a:cubicBezTo>
                <a:close/>
                <a:moveTo>
                  <a:pt x="56717" y="58817"/>
                </a:moveTo>
                <a:lnTo>
                  <a:pt x="69320" y="58817"/>
                </a:lnTo>
                <a:cubicBezTo>
                  <a:pt x="72813" y="58817"/>
                  <a:pt x="75622" y="61627"/>
                  <a:pt x="75622" y="65119"/>
                </a:cubicBezTo>
                <a:lnTo>
                  <a:pt x="75622" y="88226"/>
                </a:lnTo>
                <a:lnTo>
                  <a:pt x="77723" y="88226"/>
                </a:lnTo>
                <a:cubicBezTo>
                  <a:pt x="81215" y="88226"/>
                  <a:pt x="84025" y="91036"/>
                  <a:pt x="84025" y="94528"/>
                </a:cubicBezTo>
                <a:cubicBezTo>
                  <a:pt x="84025" y="98020"/>
                  <a:pt x="81215" y="100830"/>
                  <a:pt x="77723" y="100830"/>
                </a:cubicBezTo>
                <a:lnTo>
                  <a:pt x="56717" y="100830"/>
                </a:lnTo>
                <a:cubicBezTo>
                  <a:pt x="53224" y="100830"/>
                  <a:pt x="50415" y="98020"/>
                  <a:pt x="50415" y="94528"/>
                </a:cubicBezTo>
                <a:cubicBezTo>
                  <a:pt x="50415" y="91036"/>
                  <a:pt x="53224" y="88226"/>
                  <a:pt x="56717" y="88226"/>
                </a:cubicBezTo>
                <a:lnTo>
                  <a:pt x="63019" y="88226"/>
                </a:lnTo>
                <a:lnTo>
                  <a:pt x="63019" y="71421"/>
                </a:lnTo>
                <a:lnTo>
                  <a:pt x="56717" y="71421"/>
                </a:lnTo>
                <a:cubicBezTo>
                  <a:pt x="53224" y="71421"/>
                  <a:pt x="50415" y="68612"/>
                  <a:pt x="50415" y="65119"/>
                </a:cubicBezTo>
                <a:cubicBezTo>
                  <a:pt x="50415" y="61627"/>
                  <a:pt x="53224" y="58817"/>
                  <a:pt x="56717" y="58817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33" name="Text 31"/>
          <p:cNvSpPr/>
          <p:nvPr/>
        </p:nvSpPr>
        <p:spPr>
          <a:xfrm>
            <a:off x="848651" y="4646572"/>
            <a:ext cx="1352799" cy="1680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行业背景、专业术语解释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165977" y="3331584"/>
            <a:ext cx="5680077" cy="1756119"/>
          </a:xfrm>
          <a:custGeom>
            <a:avLst/>
            <a:gdLst/>
            <a:ahLst/>
            <a:cxnLst/>
            <a:rect l="l" t="t" r="r" b="b"/>
            <a:pathLst>
              <a:path w="5680077" h="1756119">
                <a:moveTo>
                  <a:pt x="100836" y="0"/>
                </a:moveTo>
                <a:lnTo>
                  <a:pt x="5579241" y="0"/>
                </a:lnTo>
                <a:cubicBezTo>
                  <a:pt x="5634931" y="0"/>
                  <a:pt x="5680077" y="45146"/>
                  <a:pt x="5680077" y="100836"/>
                </a:cubicBezTo>
                <a:lnTo>
                  <a:pt x="5680077" y="1655282"/>
                </a:lnTo>
                <a:cubicBezTo>
                  <a:pt x="5680077" y="1710973"/>
                  <a:pt x="5634931" y="1756119"/>
                  <a:pt x="5579241" y="1756119"/>
                </a:cubicBezTo>
                <a:lnTo>
                  <a:pt x="100836" y="1756119"/>
                </a:lnTo>
                <a:cubicBezTo>
                  <a:pt x="45146" y="1756119"/>
                  <a:pt x="0" y="1710973"/>
                  <a:pt x="0" y="1655282"/>
                </a:cubicBezTo>
                <a:lnTo>
                  <a:pt x="0" y="100836"/>
                </a:lnTo>
                <a:cubicBezTo>
                  <a:pt x="0" y="45183"/>
                  <a:pt x="45183" y="0"/>
                  <a:pt x="100836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>
                  <a:alpha val="20000"/>
                </a:srgbClr>
              </a:gs>
              <a:gs pos="100000">
                <a:srgbClr val="F2A900">
                  <a:alpha val="5000"/>
                </a:srgbClr>
              </a:gs>
            </a:gsLst>
            <a:lin ang="2700000" scaled="1"/>
          </a:gra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338228" y="3503835"/>
            <a:ext cx="403319" cy="403319"/>
          </a:xfrm>
          <a:custGeom>
            <a:avLst/>
            <a:gdLst/>
            <a:ahLst/>
            <a:cxnLst/>
            <a:rect l="l" t="t" r="r" b="b"/>
            <a:pathLst>
              <a:path w="403319" h="403319">
                <a:moveTo>
                  <a:pt x="67221" y="0"/>
                </a:moveTo>
                <a:lnTo>
                  <a:pt x="336098" y="0"/>
                </a:lnTo>
                <a:cubicBezTo>
                  <a:pt x="373198" y="0"/>
                  <a:pt x="403319" y="30121"/>
                  <a:pt x="403319" y="67221"/>
                </a:cubicBezTo>
                <a:lnTo>
                  <a:pt x="403319" y="336098"/>
                </a:lnTo>
                <a:cubicBezTo>
                  <a:pt x="403319" y="373198"/>
                  <a:pt x="373198" y="403319"/>
                  <a:pt x="336098" y="403319"/>
                </a:cubicBezTo>
                <a:lnTo>
                  <a:pt x="67221" y="403319"/>
                </a:lnTo>
                <a:cubicBezTo>
                  <a:pt x="30121" y="403319"/>
                  <a:pt x="0" y="373198"/>
                  <a:pt x="0" y="336098"/>
                </a:cubicBezTo>
                <a:lnTo>
                  <a:pt x="0" y="67221"/>
                </a:lnTo>
                <a:cubicBezTo>
                  <a:pt x="0" y="30121"/>
                  <a:pt x="30121" y="0"/>
                  <a:pt x="67221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36" name="Text 34"/>
          <p:cNvSpPr/>
          <p:nvPr/>
        </p:nvSpPr>
        <p:spPr>
          <a:xfrm>
            <a:off x="6436694" y="3587859"/>
            <a:ext cx="294087" cy="23526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5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04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842377" y="3587859"/>
            <a:ext cx="1092323" cy="23526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设定约束条件</a:t>
            </a:r>
            <a:endParaRPr lang="en-US" sz="132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6338228" y="4007983"/>
            <a:ext cx="5402795" cy="2016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使用明确约束聚焦任务范围，避免AI自由发挥</a:t>
            </a:r>
            <a:endParaRPr lang="en-US" sz="106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6338228" y="4310473"/>
            <a:ext cx="5335575" cy="604979"/>
          </a:xfrm>
          <a:custGeom>
            <a:avLst/>
            <a:gdLst/>
            <a:ahLst/>
            <a:cxnLst/>
            <a:rect l="l" t="t" r="r" b="b"/>
            <a:pathLst>
              <a:path w="5335575" h="604979">
                <a:moveTo>
                  <a:pt x="67219" y="0"/>
                </a:moveTo>
                <a:lnTo>
                  <a:pt x="5268356" y="0"/>
                </a:lnTo>
                <a:cubicBezTo>
                  <a:pt x="5305480" y="0"/>
                  <a:pt x="5335575" y="30095"/>
                  <a:pt x="5335575" y="67219"/>
                </a:cubicBezTo>
                <a:lnTo>
                  <a:pt x="5335575" y="537759"/>
                </a:lnTo>
                <a:cubicBezTo>
                  <a:pt x="5335575" y="574884"/>
                  <a:pt x="5305480" y="604979"/>
                  <a:pt x="5268356" y="604979"/>
                </a:cubicBezTo>
                <a:lnTo>
                  <a:pt x="67219" y="604979"/>
                </a:lnTo>
                <a:cubicBezTo>
                  <a:pt x="30095" y="604979"/>
                  <a:pt x="0" y="574884"/>
                  <a:pt x="0" y="537759"/>
                </a:cubicBezTo>
                <a:lnTo>
                  <a:pt x="0" y="67219"/>
                </a:lnTo>
                <a:cubicBezTo>
                  <a:pt x="0" y="30095"/>
                  <a:pt x="30095" y="0"/>
                  <a:pt x="6721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40" name="Shape 38"/>
          <p:cNvSpPr/>
          <p:nvPr/>
        </p:nvSpPr>
        <p:spPr>
          <a:xfrm>
            <a:off x="6447460" y="4444912"/>
            <a:ext cx="151245" cy="134440"/>
          </a:xfrm>
          <a:custGeom>
            <a:avLst/>
            <a:gdLst/>
            <a:ahLst/>
            <a:cxnLst/>
            <a:rect l="l" t="t" r="r" b="b"/>
            <a:pathLst>
              <a:path w="151245" h="134440">
                <a:moveTo>
                  <a:pt x="54905" y="135543"/>
                </a:moveTo>
                <a:cubicBezTo>
                  <a:pt x="49995" y="140453"/>
                  <a:pt x="42012" y="140453"/>
                  <a:pt x="37076" y="135543"/>
                </a:cubicBezTo>
                <a:lnTo>
                  <a:pt x="7378" y="105845"/>
                </a:lnTo>
                <a:cubicBezTo>
                  <a:pt x="2468" y="100935"/>
                  <a:pt x="2468" y="92952"/>
                  <a:pt x="7378" y="88016"/>
                </a:cubicBezTo>
                <a:lnTo>
                  <a:pt x="11842" y="83552"/>
                </a:lnTo>
                <a:lnTo>
                  <a:pt x="31142" y="102852"/>
                </a:lnTo>
                <a:cubicBezTo>
                  <a:pt x="33610" y="105320"/>
                  <a:pt x="37601" y="105320"/>
                  <a:pt x="40043" y="102852"/>
                </a:cubicBezTo>
                <a:cubicBezTo>
                  <a:pt x="42485" y="100383"/>
                  <a:pt x="42511" y="96392"/>
                  <a:pt x="40043" y="93950"/>
                </a:cubicBezTo>
                <a:lnTo>
                  <a:pt x="20744" y="74651"/>
                </a:lnTo>
                <a:lnTo>
                  <a:pt x="29645" y="65749"/>
                </a:lnTo>
                <a:lnTo>
                  <a:pt x="43010" y="79115"/>
                </a:lnTo>
                <a:cubicBezTo>
                  <a:pt x="45478" y="81583"/>
                  <a:pt x="49470" y="81583"/>
                  <a:pt x="51912" y="79115"/>
                </a:cubicBezTo>
                <a:cubicBezTo>
                  <a:pt x="54354" y="76646"/>
                  <a:pt x="54380" y="72655"/>
                  <a:pt x="51912" y="70213"/>
                </a:cubicBezTo>
                <a:lnTo>
                  <a:pt x="38546" y="56848"/>
                </a:lnTo>
                <a:lnTo>
                  <a:pt x="47448" y="47947"/>
                </a:lnTo>
                <a:lnTo>
                  <a:pt x="66747" y="67246"/>
                </a:lnTo>
                <a:cubicBezTo>
                  <a:pt x="69215" y="69714"/>
                  <a:pt x="73207" y="69714"/>
                  <a:pt x="75649" y="67246"/>
                </a:cubicBezTo>
                <a:cubicBezTo>
                  <a:pt x="78091" y="64778"/>
                  <a:pt x="78117" y="60787"/>
                  <a:pt x="75649" y="58345"/>
                </a:cubicBezTo>
                <a:lnTo>
                  <a:pt x="56349" y="39045"/>
                </a:lnTo>
                <a:lnTo>
                  <a:pt x="65251" y="30144"/>
                </a:lnTo>
                <a:lnTo>
                  <a:pt x="78616" y="43509"/>
                </a:lnTo>
                <a:cubicBezTo>
                  <a:pt x="81084" y="45977"/>
                  <a:pt x="85075" y="45977"/>
                  <a:pt x="87517" y="43509"/>
                </a:cubicBezTo>
                <a:cubicBezTo>
                  <a:pt x="89959" y="41041"/>
                  <a:pt x="89985" y="37050"/>
                  <a:pt x="87517" y="34608"/>
                </a:cubicBezTo>
                <a:lnTo>
                  <a:pt x="74152" y="21243"/>
                </a:lnTo>
                <a:lnTo>
                  <a:pt x="83053" y="12341"/>
                </a:lnTo>
                <a:lnTo>
                  <a:pt x="102353" y="31641"/>
                </a:lnTo>
                <a:cubicBezTo>
                  <a:pt x="104821" y="34109"/>
                  <a:pt x="108812" y="34109"/>
                  <a:pt x="111254" y="31641"/>
                </a:cubicBezTo>
                <a:cubicBezTo>
                  <a:pt x="113696" y="29172"/>
                  <a:pt x="113722" y="25181"/>
                  <a:pt x="111254" y="22739"/>
                </a:cubicBezTo>
                <a:lnTo>
                  <a:pt x="91955" y="3440"/>
                </a:lnTo>
                <a:lnTo>
                  <a:pt x="96418" y="-1024"/>
                </a:lnTo>
                <a:cubicBezTo>
                  <a:pt x="101329" y="-5934"/>
                  <a:pt x="109311" y="-5934"/>
                  <a:pt x="114247" y="-1024"/>
                </a:cubicBezTo>
                <a:lnTo>
                  <a:pt x="144024" y="28595"/>
                </a:lnTo>
                <a:cubicBezTo>
                  <a:pt x="148934" y="33505"/>
                  <a:pt x="148934" y="41487"/>
                  <a:pt x="144024" y="46424"/>
                </a:cubicBezTo>
                <a:lnTo>
                  <a:pt x="54905" y="135543"/>
                </a:lnTo>
                <a:close/>
              </a:path>
            </a:pathLst>
          </a:custGeom>
          <a:solidFill>
            <a:srgbClr val="F2A900"/>
          </a:solidFill>
        </p:spPr>
      </p:sp>
      <p:sp>
        <p:nvSpPr>
          <p:cNvPr id="41" name="Text 39"/>
          <p:cNvSpPr/>
          <p:nvPr/>
        </p:nvSpPr>
        <p:spPr>
          <a:xfrm>
            <a:off x="6674327" y="4411303"/>
            <a:ext cx="1705704" cy="1680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字数限制、格式要求、引用来源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6455863" y="4680182"/>
            <a:ext cx="134440" cy="134440"/>
          </a:xfrm>
          <a:custGeom>
            <a:avLst/>
            <a:gdLst/>
            <a:ahLst/>
            <a:cxnLst/>
            <a:rect l="l" t="t" r="r" b="b"/>
            <a:pathLst>
              <a:path w="134440" h="134440">
                <a:moveTo>
                  <a:pt x="96418" y="108313"/>
                </a:moveTo>
                <a:lnTo>
                  <a:pt x="26126" y="38021"/>
                </a:lnTo>
                <a:cubicBezTo>
                  <a:pt x="20245" y="46266"/>
                  <a:pt x="16805" y="56349"/>
                  <a:pt x="16805" y="67220"/>
                </a:cubicBezTo>
                <a:cubicBezTo>
                  <a:pt x="16805" y="95053"/>
                  <a:pt x="39387" y="117635"/>
                  <a:pt x="67220" y="117635"/>
                </a:cubicBezTo>
                <a:cubicBezTo>
                  <a:pt x="78117" y="117635"/>
                  <a:pt x="88200" y="114195"/>
                  <a:pt x="96418" y="108313"/>
                </a:cubicBezTo>
                <a:close/>
                <a:moveTo>
                  <a:pt x="108313" y="96418"/>
                </a:moveTo>
                <a:cubicBezTo>
                  <a:pt x="114195" y="88174"/>
                  <a:pt x="117635" y="78091"/>
                  <a:pt x="117635" y="67220"/>
                </a:cubicBezTo>
                <a:cubicBezTo>
                  <a:pt x="117635" y="39387"/>
                  <a:pt x="95053" y="16805"/>
                  <a:pt x="67220" y="16805"/>
                </a:cubicBezTo>
                <a:cubicBezTo>
                  <a:pt x="56323" y="16805"/>
                  <a:pt x="46240" y="20245"/>
                  <a:pt x="38021" y="26126"/>
                </a:cubicBezTo>
                <a:lnTo>
                  <a:pt x="108313" y="96418"/>
                </a:lnTo>
                <a:close/>
                <a:moveTo>
                  <a:pt x="0" y="67220"/>
                </a:moveTo>
                <a:cubicBezTo>
                  <a:pt x="0" y="30120"/>
                  <a:pt x="30120" y="0"/>
                  <a:pt x="67220" y="0"/>
                </a:cubicBezTo>
                <a:cubicBezTo>
                  <a:pt x="104319" y="0"/>
                  <a:pt x="134440" y="30120"/>
                  <a:pt x="134440" y="67220"/>
                </a:cubicBezTo>
                <a:cubicBezTo>
                  <a:pt x="134440" y="104319"/>
                  <a:pt x="104319" y="134440"/>
                  <a:pt x="67220" y="134440"/>
                </a:cubicBezTo>
                <a:cubicBezTo>
                  <a:pt x="30120" y="134440"/>
                  <a:pt x="0" y="104319"/>
                  <a:pt x="0" y="6722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3" name="Text 41"/>
          <p:cNvSpPr/>
          <p:nvPr/>
        </p:nvSpPr>
        <p:spPr>
          <a:xfrm>
            <a:off x="6674327" y="4646572"/>
            <a:ext cx="1705704" cy="1680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禁止内容、风格要求、时间范围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340300" y="5230544"/>
            <a:ext cx="11511399" cy="1621679"/>
          </a:xfrm>
          <a:custGeom>
            <a:avLst/>
            <a:gdLst/>
            <a:ahLst/>
            <a:cxnLst/>
            <a:rect l="l" t="t" r="r" b="b"/>
            <a:pathLst>
              <a:path w="11511399" h="1621679">
                <a:moveTo>
                  <a:pt x="100836" y="0"/>
                </a:moveTo>
                <a:lnTo>
                  <a:pt x="11410563" y="0"/>
                </a:lnTo>
                <a:cubicBezTo>
                  <a:pt x="11466253" y="0"/>
                  <a:pt x="11511399" y="45146"/>
                  <a:pt x="11511399" y="100836"/>
                </a:cubicBezTo>
                <a:lnTo>
                  <a:pt x="11511399" y="1520843"/>
                </a:lnTo>
                <a:cubicBezTo>
                  <a:pt x="11511399" y="1576533"/>
                  <a:pt x="11466253" y="1621679"/>
                  <a:pt x="11410563" y="1621679"/>
                </a:cubicBezTo>
                <a:lnTo>
                  <a:pt x="100836" y="1621679"/>
                </a:lnTo>
                <a:cubicBezTo>
                  <a:pt x="45183" y="1621679"/>
                  <a:pt x="0" y="1576496"/>
                  <a:pt x="0" y="1520843"/>
                </a:cubicBezTo>
                <a:lnTo>
                  <a:pt x="0" y="100836"/>
                </a:lnTo>
                <a:cubicBezTo>
                  <a:pt x="0" y="45183"/>
                  <a:pt x="45183" y="0"/>
                  <a:pt x="100836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45" name="Shape 43"/>
          <p:cNvSpPr/>
          <p:nvPr/>
        </p:nvSpPr>
        <p:spPr>
          <a:xfrm>
            <a:off x="512551" y="5402795"/>
            <a:ext cx="403319" cy="403319"/>
          </a:xfrm>
          <a:custGeom>
            <a:avLst/>
            <a:gdLst/>
            <a:ahLst/>
            <a:cxnLst/>
            <a:rect l="l" t="t" r="r" b="b"/>
            <a:pathLst>
              <a:path w="403319" h="403319">
                <a:moveTo>
                  <a:pt x="67221" y="0"/>
                </a:moveTo>
                <a:lnTo>
                  <a:pt x="336098" y="0"/>
                </a:lnTo>
                <a:cubicBezTo>
                  <a:pt x="373198" y="0"/>
                  <a:pt x="403319" y="30121"/>
                  <a:pt x="403319" y="67221"/>
                </a:cubicBezTo>
                <a:lnTo>
                  <a:pt x="403319" y="336098"/>
                </a:lnTo>
                <a:cubicBezTo>
                  <a:pt x="403319" y="373198"/>
                  <a:pt x="373198" y="403319"/>
                  <a:pt x="336098" y="403319"/>
                </a:cubicBezTo>
                <a:lnTo>
                  <a:pt x="67221" y="403319"/>
                </a:lnTo>
                <a:cubicBezTo>
                  <a:pt x="30121" y="403319"/>
                  <a:pt x="0" y="373198"/>
                  <a:pt x="0" y="336098"/>
                </a:cubicBezTo>
                <a:lnTo>
                  <a:pt x="0" y="67221"/>
                </a:lnTo>
                <a:cubicBezTo>
                  <a:pt x="0" y="30121"/>
                  <a:pt x="30121" y="0"/>
                  <a:pt x="67221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46" name="Text 44"/>
          <p:cNvSpPr/>
          <p:nvPr/>
        </p:nvSpPr>
        <p:spPr>
          <a:xfrm>
            <a:off x="612200" y="5486820"/>
            <a:ext cx="285684" cy="23526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5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05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1016700" y="5486820"/>
            <a:ext cx="756223" cy="23526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2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迭代优化</a:t>
            </a:r>
            <a:endParaRPr lang="en-US" sz="132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8" name="Text 46"/>
          <p:cNvSpPr/>
          <p:nvPr/>
        </p:nvSpPr>
        <p:spPr>
          <a:xfrm>
            <a:off x="512551" y="5906944"/>
            <a:ext cx="5579247" cy="20166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6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将AI的首轮回答作为素材，分析不足并精准修正</a:t>
            </a:r>
            <a:endParaRPr lang="en-US" sz="106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9" name="Shape 47"/>
          <p:cNvSpPr/>
          <p:nvPr/>
        </p:nvSpPr>
        <p:spPr>
          <a:xfrm>
            <a:off x="512551" y="6175824"/>
            <a:ext cx="5512028" cy="369709"/>
          </a:xfrm>
          <a:custGeom>
            <a:avLst/>
            <a:gdLst/>
            <a:ahLst/>
            <a:cxnLst/>
            <a:rect l="l" t="t" r="r" b="b"/>
            <a:pathLst>
              <a:path w="5512028" h="369709">
                <a:moveTo>
                  <a:pt x="67221" y="0"/>
                </a:moveTo>
                <a:lnTo>
                  <a:pt x="5444807" y="0"/>
                </a:lnTo>
                <a:cubicBezTo>
                  <a:pt x="5481932" y="0"/>
                  <a:pt x="5512028" y="30096"/>
                  <a:pt x="5512028" y="67221"/>
                </a:cubicBezTo>
                <a:lnTo>
                  <a:pt x="5512028" y="302489"/>
                </a:lnTo>
                <a:cubicBezTo>
                  <a:pt x="5512028" y="339614"/>
                  <a:pt x="5481932" y="369709"/>
                  <a:pt x="5444807" y="369709"/>
                </a:cubicBezTo>
                <a:lnTo>
                  <a:pt x="67221" y="369709"/>
                </a:lnTo>
                <a:cubicBezTo>
                  <a:pt x="30121" y="369709"/>
                  <a:pt x="0" y="339589"/>
                  <a:pt x="0" y="302489"/>
                </a:cubicBezTo>
                <a:lnTo>
                  <a:pt x="0" y="67221"/>
                </a:lnTo>
                <a:cubicBezTo>
                  <a:pt x="0" y="30096"/>
                  <a:pt x="30096" y="0"/>
                  <a:pt x="6722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50" name="Text 48"/>
          <p:cNvSpPr/>
          <p:nvPr/>
        </p:nvSpPr>
        <p:spPr>
          <a:xfrm>
            <a:off x="613381" y="6276653"/>
            <a:ext cx="5369185" cy="1680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25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示例：</a:t>
            </a:r>
            <a:r>
              <a:rPr lang="en-US" sz="92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"很好！但请将第三点案例换成制造业应用，并补充数据支持。"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6501420" y="5906944"/>
            <a:ext cx="537759" cy="537759"/>
          </a:xfrm>
          <a:custGeom>
            <a:avLst/>
            <a:gdLst/>
            <a:ahLst/>
            <a:cxnLst/>
            <a:rect l="l" t="t" r="r" b="b"/>
            <a:pathLst>
              <a:path w="537759" h="537759">
                <a:moveTo>
                  <a:pt x="268879" y="0"/>
                </a:moveTo>
                <a:lnTo>
                  <a:pt x="268879" y="0"/>
                </a:lnTo>
                <a:cubicBezTo>
                  <a:pt x="417377" y="0"/>
                  <a:pt x="537759" y="120381"/>
                  <a:pt x="537759" y="268879"/>
                </a:cubicBezTo>
                <a:lnTo>
                  <a:pt x="537759" y="268879"/>
                </a:lnTo>
                <a:cubicBezTo>
                  <a:pt x="537759" y="417377"/>
                  <a:pt x="417377" y="537759"/>
                  <a:pt x="268879" y="537759"/>
                </a:cubicBezTo>
                <a:lnTo>
                  <a:pt x="268879" y="537759"/>
                </a:lnTo>
                <a:cubicBezTo>
                  <a:pt x="120381" y="537759"/>
                  <a:pt x="0" y="417377"/>
                  <a:pt x="0" y="268879"/>
                </a:cubicBezTo>
                <a:lnTo>
                  <a:pt x="0" y="268879"/>
                </a:lnTo>
                <a:cubicBezTo>
                  <a:pt x="0" y="120381"/>
                  <a:pt x="120381" y="0"/>
                  <a:pt x="268879" y="0"/>
                </a:cubicBezTo>
                <a:close/>
              </a:path>
            </a:pathLst>
          </a:custGeom>
          <a:solidFill>
            <a:srgbClr val="00A9E0">
              <a:alpha val="20000"/>
            </a:srgbClr>
          </a:solidFill>
        </p:spPr>
      </p:sp>
      <p:sp>
        <p:nvSpPr>
          <p:cNvPr id="52" name="Shape 50"/>
          <p:cNvSpPr/>
          <p:nvPr/>
        </p:nvSpPr>
        <p:spPr>
          <a:xfrm>
            <a:off x="6682073" y="6074994"/>
            <a:ext cx="176452" cy="201660"/>
          </a:xfrm>
          <a:custGeom>
            <a:avLst/>
            <a:gdLst/>
            <a:ahLst/>
            <a:cxnLst/>
            <a:rect l="l" t="t" r="r" b="b"/>
            <a:pathLst>
              <a:path w="176452" h="201660">
                <a:moveTo>
                  <a:pt x="35921" y="14534"/>
                </a:moveTo>
                <a:cubicBezTo>
                  <a:pt x="31037" y="11855"/>
                  <a:pt x="25129" y="11974"/>
                  <a:pt x="20324" y="14809"/>
                </a:cubicBezTo>
                <a:cubicBezTo>
                  <a:pt x="15518" y="17645"/>
                  <a:pt x="12604" y="22805"/>
                  <a:pt x="12604" y="28358"/>
                </a:cubicBezTo>
                <a:lnTo>
                  <a:pt x="12604" y="173301"/>
                </a:lnTo>
                <a:cubicBezTo>
                  <a:pt x="12604" y="178855"/>
                  <a:pt x="15558" y="184014"/>
                  <a:pt x="20324" y="186850"/>
                </a:cubicBezTo>
                <a:cubicBezTo>
                  <a:pt x="25089" y="189686"/>
                  <a:pt x="31037" y="189804"/>
                  <a:pt x="35921" y="187126"/>
                </a:cubicBezTo>
                <a:lnTo>
                  <a:pt x="168260" y="114654"/>
                </a:lnTo>
                <a:cubicBezTo>
                  <a:pt x="173301" y="111897"/>
                  <a:pt x="176452" y="106580"/>
                  <a:pt x="176452" y="100830"/>
                </a:cubicBezTo>
                <a:cubicBezTo>
                  <a:pt x="176452" y="95079"/>
                  <a:pt x="173301" y="89762"/>
                  <a:pt x="168260" y="87005"/>
                </a:cubicBezTo>
                <a:lnTo>
                  <a:pt x="35921" y="14534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53" name="Text 51"/>
          <p:cNvSpPr/>
          <p:nvPr/>
        </p:nvSpPr>
        <p:spPr>
          <a:xfrm>
            <a:off x="6472011" y="6511923"/>
            <a:ext cx="596576" cy="1680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初次生成</a:t>
            </a:r>
            <a:endParaRPr lang="en-US" sz="1600" dirty="0"/>
          </a:p>
        </p:txBody>
      </p:sp>
      <p:sp>
        <p:nvSpPr>
          <p:cNvPr id="54" name="Shape 52"/>
          <p:cNvSpPr/>
          <p:nvPr/>
        </p:nvSpPr>
        <p:spPr>
          <a:xfrm>
            <a:off x="7743805" y="6192629"/>
            <a:ext cx="201660" cy="201660"/>
          </a:xfrm>
          <a:custGeom>
            <a:avLst/>
            <a:gdLst/>
            <a:ahLst/>
            <a:cxnLst/>
            <a:rect l="l" t="t" r="r" b="b"/>
            <a:pathLst>
              <a:path w="201660" h="201660">
                <a:moveTo>
                  <a:pt x="197957" y="109731"/>
                </a:moveTo>
                <a:cubicBezTo>
                  <a:pt x="202881" y="104808"/>
                  <a:pt x="202881" y="96812"/>
                  <a:pt x="197957" y="91889"/>
                </a:cubicBezTo>
                <a:lnTo>
                  <a:pt x="134939" y="28870"/>
                </a:lnTo>
                <a:cubicBezTo>
                  <a:pt x="130015" y="23947"/>
                  <a:pt x="122020" y="23947"/>
                  <a:pt x="117096" y="28870"/>
                </a:cubicBezTo>
                <a:cubicBezTo>
                  <a:pt x="112173" y="33794"/>
                  <a:pt x="112173" y="41789"/>
                  <a:pt x="117096" y="46713"/>
                </a:cubicBezTo>
                <a:lnTo>
                  <a:pt x="158610" y="88226"/>
                </a:lnTo>
                <a:lnTo>
                  <a:pt x="12604" y="88226"/>
                </a:lnTo>
                <a:cubicBezTo>
                  <a:pt x="5632" y="88226"/>
                  <a:pt x="0" y="93858"/>
                  <a:pt x="0" y="100830"/>
                </a:cubicBezTo>
                <a:cubicBezTo>
                  <a:pt x="0" y="107801"/>
                  <a:pt x="5632" y="113433"/>
                  <a:pt x="12604" y="113433"/>
                </a:cubicBezTo>
                <a:lnTo>
                  <a:pt x="158610" y="113433"/>
                </a:lnTo>
                <a:lnTo>
                  <a:pt x="117096" y="154947"/>
                </a:lnTo>
                <a:cubicBezTo>
                  <a:pt x="112173" y="159870"/>
                  <a:pt x="112173" y="167866"/>
                  <a:pt x="117096" y="172789"/>
                </a:cubicBezTo>
                <a:cubicBezTo>
                  <a:pt x="122020" y="177712"/>
                  <a:pt x="130015" y="177712"/>
                  <a:pt x="134939" y="172789"/>
                </a:cubicBezTo>
                <a:lnTo>
                  <a:pt x="197957" y="109771"/>
                </a:lnTo>
                <a:close/>
              </a:path>
            </a:pathLst>
          </a:custGeom>
          <a:solidFill>
            <a:srgbClr val="4A5C6A"/>
          </a:solidFill>
        </p:spPr>
      </p:sp>
      <p:sp>
        <p:nvSpPr>
          <p:cNvPr id="55" name="Shape 53"/>
          <p:cNvSpPr/>
          <p:nvPr/>
        </p:nvSpPr>
        <p:spPr>
          <a:xfrm>
            <a:off x="8650092" y="5906944"/>
            <a:ext cx="537759" cy="537759"/>
          </a:xfrm>
          <a:custGeom>
            <a:avLst/>
            <a:gdLst/>
            <a:ahLst/>
            <a:cxnLst/>
            <a:rect l="l" t="t" r="r" b="b"/>
            <a:pathLst>
              <a:path w="537759" h="537759">
                <a:moveTo>
                  <a:pt x="268879" y="0"/>
                </a:moveTo>
                <a:lnTo>
                  <a:pt x="268879" y="0"/>
                </a:lnTo>
                <a:cubicBezTo>
                  <a:pt x="417377" y="0"/>
                  <a:pt x="537759" y="120381"/>
                  <a:pt x="537759" y="268879"/>
                </a:cubicBezTo>
                <a:lnTo>
                  <a:pt x="537759" y="268879"/>
                </a:lnTo>
                <a:cubicBezTo>
                  <a:pt x="537759" y="417377"/>
                  <a:pt x="417377" y="537759"/>
                  <a:pt x="268879" y="537759"/>
                </a:cubicBezTo>
                <a:lnTo>
                  <a:pt x="268879" y="537759"/>
                </a:lnTo>
                <a:cubicBezTo>
                  <a:pt x="120381" y="537759"/>
                  <a:pt x="0" y="417377"/>
                  <a:pt x="0" y="268879"/>
                </a:cubicBezTo>
                <a:lnTo>
                  <a:pt x="0" y="268879"/>
                </a:lnTo>
                <a:cubicBezTo>
                  <a:pt x="0" y="120381"/>
                  <a:pt x="120381" y="0"/>
                  <a:pt x="268879" y="0"/>
                </a:cubicBezTo>
                <a:close/>
              </a:path>
            </a:pathLst>
          </a:custGeom>
          <a:solidFill>
            <a:srgbClr val="F2A900">
              <a:alpha val="20000"/>
            </a:srgbClr>
          </a:solidFill>
        </p:spPr>
      </p:sp>
      <p:sp>
        <p:nvSpPr>
          <p:cNvPr id="56" name="Shape 54"/>
          <p:cNvSpPr/>
          <p:nvPr/>
        </p:nvSpPr>
        <p:spPr>
          <a:xfrm>
            <a:off x="8818141" y="6074994"/>
            <a:ext cx="201660" cy="201660"/>
          </a:xfrm>
          <a:custGeom>
            <a:avLst/>
            <a:gdLst/>
            <a:ahLst/>
            <a:cxnLst/>
            <a:rect l="l" t="t" r="r" b="b"/>
            <a:pathLst>
              <a:path w="201660" h="201660">
                <a:moveTo>
                  <a:pt x="163848" y="81924"/>
                </a:moveTo>
                <a:cubicBezTo>
                  <a:pt x="163848" y="100003"/>
                  <a:pt x="157980" y="116703"/>
                  <a:pt x="148094" y="130252"/>
                </a:cubicBezTo>
                <a:lnTo>
                  <a:pt x="197957" y="180154"/>
                </a:lnTo>
                <a:cubicBezTo>
                  <a:pt x="202881" y="185078"/>
                  <a:pt x="202881" y="193073"/>
                  <a:pt x="197957" y="197997"/>
                </a:cubicBezTo>
                <a:cubicBezTo>
                  <a:pt x="193034" y="202920"/>
                  <a:pt x="185038" y="202920"/>
                  <a:pt x="180115" y="197997"/>
                </a:cubicBezTo>
                <a:lnTo>
                  <a:pt x="130252" y="148094"/>
                </a:lnTo>
                <a:cubicBezTo>
                  <a:pt x="116703" y="157980"/>
                  <a:pt x="100003" y="163848"/>
                  <a:pt x="81924" y="163848"/>
                </a:cubicBezTo>
                <a:cubicBezTo>
                  <a:pt x="36669" y="163848"/>
                  <a:pt x="0" y="127179"/>
                  <a:pt x="0" y="81924"/>
                </a:cubicBezTo>
                <a:cubicBezTo>
                  <a:pt x="0" y="36669"/>
                  <a:pt x="36669" y="0"/>
                  <a:pt x="81924" y="0"/>
                </a:cubicBezTo>
                <a:cubicBezTo>
                  <a:pt x="127179" y="0"/>
                  <a:pt x="163848" y="36669"/>
                  <a:pt x="163848" y="81924"/>
                </a:cubicBezTo>
                <a:close/>
                <a:moveTo>
                  <a:pt x="81924" y="138641"/>
                </a:moveTo>
                <a:cubicBezTo>
                  <a:pt x="113227" y="138641"/>
                  <a:pt x="138641" y="113227"/>
                  <a:pt x="138641" y="81924"/>
                </a:cubicBezTo>
                <a:cubicBezTo>
                  <a:pt x="138641" y="50621"/>
                  <a:pt x="113227" y="25207"/>
                  <a:pt x="81924" y="25207"/>
                </a:cubicBezTo>
                <a:cubicBezTo>
                  <a:pt x="50621" y="25207"/>
                  <a:pt x="25207" y="50621"/>
                  <a:pt x="25207" y="81924"/>
                </a:cubicBezTo>
                <a:cubicBezTo>
                  <a:pt x="25207" y="113227"/>
                  <a:pt x="50621" y="138641"/>
                  <a:pt x="81924" y="138641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57" name="Text 55"/>
          <p:cNvSpPr/>
          <p:nvPr/>
        </p:nvSpPr>
        <p:spPr>
          <a:xfrm>
            <a:off x="8620683" y="6511923"/>
            <a:ext cx="596576" cy="1680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分析评估</a:t>
            </a:r>
            <a:endParaRPr lang="en-US" sz="1600" dirty="0"/>
          </a:p>
        </p:txBody>
      </p:sp>
      <p:sp>
        <p:nvSpPr>
          <p:cNvPr id="58" name="Shape 56"/>
          <p:cNvSpPr/>
          <p:nvPr/>
        </p:nvSpPr>
        <p:spPr>
          <a:xfrm>
            <a:off x="9892477" y="6192629"/>
            <a:ext cx="201660" cy="201660"/>
          </a:xfrm>
          <a:custGeom>
            <a:avLst/>
            <a:gdLst/>
            <a:ahLst/>
            <a:cxnLst/>
            <a:rect l="l" t="t" r="r" b="b"/>
            <a:pathLst>
              <a:path w="201660" h="201660">
                <a:moveTo>
                  <a:pt x="197957" y="109731"/>
                </a:moveTo>
                <a:cubicBezTo>
                  <a:pt x="202881" y="104808"/>
                  <a:pt x="202881" y="96812"/>
                  <a:pt x="197957" y="91889"/>
                </a:cubicBezTo>
                <a:lnTo>
                  <a:pt x="134939" y="28870"/>
                </a:lnTo>
                <a:cubicBezTo>
                  <a:pt x="130015" y="23947"/>
                  <a:pt x="122020" y="23947"/>
                  <a:pt x="117096" y="28870"/>
                </a:cubicBezTo>
                <a:cubicBezTo>
                  <a:pt x="112173" y="33794"/>
                  <a:pt x="112173" y="41789"/>
                  <a:pt x="117096" y="46713"/>
                </a:cubicBezTo>
                <a:lnTo>
                  <a:pt x="158610" y="88226"/>
                </a:lnTo>
                <a:lnTo>
                  <a:pt x="12604" y="88226"/>
                </a:lnTo>
                <a:cubicBezTo>
                  <a:pt x="5632" y="88226"/>
                  <a:pt x="0" y="93858"/>
                  <a:pt x="0" y="100830"/>
                </a:cubicBezTo>
                <a:cubicBezTo>
                  <a:pt x="0" y="107801"/>
                  <a:pt x="5632" y="113433"/>
                  <a:pt x="12604" y="113433"/>
                </a:cubicBezTo>
                <a:lnTo>
                  <a:pt x="158610" y="113433"/>
                </a:lnTo>
                <a:lnTo>
                  <a:pt x="117096" y="154947"/>
                </a:lnTo>
                <a:cubicBezTo>
                  <a:pt x="112173" y="159870"/>
                  <a:pt x="112173" y="167866"/>
                  <a:pt x="117096" y="172789"/>
                </a:cubicBezTo>
                <a:cubicBezTo>
                  <a:pt x="122020" y="177712"/>
                  <a:pt x="130015" y="177712"/>
                  <a:pt x="134939" y="172789"/>
                </a:cubicBezTo>
                <a:lnTo>
                  <a:pt x="197957" y="109771"/>
                </a:lnTo>
                <a:close/>
              </a:path>
            </a:pathLst>
          </a:custGeom>
          <a:solidFill>
            <a:srgbClr val="4A5C6A"/>
          </a:solidFill>
        </p:spPr>
      </p:sp>
      <p:sp>
        <p:nvSpPr>
          <p:cNvPr id="59" name="Shape 57"/>
          <p:cNvSpPr/>
          <p:nvPr/>
        </p:nvSpPr>
        <p:spPr>
          <a:xfrm>
            <a:off x="10798764" y="5906944"/>
            <a:ext cx="537759" cy="537759"/>
          </a:xfrm>
          <a:custGeom>
            <a:avLst/>
            <a:gdLst/>
            <a:ahLst/>
            <a:cxnLst/>
            <a:rect l="l" t="t" r="r" b="b"/>
            <a:pathLst>
              <a:path w="537759" h="537759">
                <a:moveTo>
                  <a:pt x="268879" y="0"/>
                </a:moveTo>
                <a:lnTo>
                  <a:pt x="268879" y="0"/>
                </a:lnTo>
                <a:cubicBezTo>
                  <a:pt x="417377" y="0"/>
                  <a:pt x="537759" y="120381"/>
                  <a:pt x="537759" y="268879"/>
                </a:cubicBezTo>
                <a:lnTo>
                  <a:pt x="537759" y="268879"/>
                </a:lnTo>
                <a:cubicBezTo>
                  <a:pt x="537759" y="417377"/>
                  <a:pt x="417377" y="537759"/>
                  <a:pt x="268879" y="537759"/>
                </a:cubicBezTo>
                <a:lnTo>
                  <a:pt x="268879" y="537759"/>
                </a:lnTo>
                <a:cubicBezTo>
                  <a:pt x="120381" y="537759"/>
                  <a:pt x="0" y="417377"/>
                  <a:pt x="0" y="268879"/>
                </a:cubicBezTo>
                <a:lnTo>
                  <a:pt x="0" y="268879"/>
                </a:lnTo>
                <a:cubicBezTo>
                  <a:pt x="0" y="120381"/>
                  <a:pt x="120381" y="0"/>
                  <a:pt x="268879" y="0"/>
                </a:cubicBezTo>
                <a:close/>
              </a:path>
            </a:pathLst>
          </a:custGeom>
          <a:solidFill>
            <a:srgbClr val="00A9E0">
              <a:alpha val="20000"/>
            </a:srgbClr>
          </a:solidFill>
        </p:spPr>
      </p:sp>
      <p:sp>
        <p:nvSpPr>
          <p:cNvPr id="60" name="Shape 58"/>
          <p:cNvSpPr/>
          <p:nvPr/>
        </p:nvSpPr>
        <p:spPr>
          <a:xfrm>
            <a:off x="10966813" y="6074994"/>
            <a:ext cx="201660" cy="201660"/>
          </a:xfrm>
          <a:custGeom>
            <a:avLst/>
            <a:gdLst/>
            <a:ahLst/>
            <a:cxnLst/>
            <a:rect l="l" t="t" r="r" b="b"/>
            <a:pathLst>
              <a:path w="201660" h="201660">
                <a:moveTo>
                  <a:pt x="25956" y="89998"/>
                </a:moveTo>
                <a:cubicBezTo>
                  <a:pt x="31194" y="53369"/>
                  <a:pt x="62743" y="25207"/>
                  <a:pt x="100830" y="25207"/>
                </a:cubicBezTo>
                <a:cubicBezTo>
                  <a:pt x="121705" y="25207"/>
                  <a:pt x="140610" y="33676"/>
                  <a:pt x="154317" y="47343"/>
                </a:cubicBezTo>
                <a:cubicBezTo>
                  <a:pt x="154396" y="47422"/>
                  <a:pt x="154474" y="47500"/>
                  <a:pt x="154553" y="47579"/>
                </a:cubicBezTo>
                <a:lnTo>
                  <a:pt x="157547" y="50415"/>
                </a:lnTo>
                <a:lnTo>
                  <a:pt x="138680" y="50415"/>
                </a:lnTo>
                <a:cubicBezTo>
                  <a:pt x="131709" y="50415"/>
                  <a:pt x="126077" y="56047"/>
                  <a:pt x="126077" y="63019"/>
                </a:cubicBezTo>
                <a:cubicBezTo>
                  <a:pt x="126077" y="69990"/>
                  <a:pt x="131709" y="75622"/>
                  <a:pt x="138680" y="75622"/>
                </a:cubicBezTo>
                <a:lnTo>
                  <a:pt x="189095" y="75622"/>
                </a:lnTo>
                <a:cubicBezTo>
                  <a:pt x="196067" y="75622"/>
                  <a:pt x="201699" y="69990"/>
                  <a:pt x="201699" y="63019"/>
                </a:cubicBezTo>
                <a:lnTo>
                  <a:pt x="201699" y="12604"/>
                </a:lnTo>
                <a:cubicBezTo>
                  <a:pt x="201699" y="5632"/>
                  <a:pt x="196067" y="0"/>
                  <a:pt x="189095" y="0"/>
                </a:cubicBezTo>
                <a:cubicBezTo>
                  <a:pt x="182124" y="0"/>
                  <a:pt x="176491" y="5632"/>
                  <a:pt x="176491" y="12604"/>
                </a:cubicBezTo>
                <a:lnTo>
                  <a:pt x="176491" y="33636"/>
                </a:lnTo>
                <a:lnTo>
                  <a:pt x="172041" y="29422"/>
                </a:lnTo>
                <a:cubicBezTo>
                  <a:pt x="153805" y="11265"/>
                  <a:pt x="128597" y="0"/>
                  <a:pt x="100830" y="0"/>
                </a:cubicBezTo>
                <a:cubicBezTo>
                  <a:pt x="50021" y="0"/>
                  <a:pt x="7995" y="37575"/>
                  <a:pt x="1024" y="86454"/>
                </a:cubicBezTo>
                <a:cubicBezTo>
                  <a:pt x="39" y="93346"/>
                  <a:pt x="4805" y="99727"/>
                  <a:pt x="11698" y="100712"/>
                </a:cubicBezTo>
                <a:cubicBezTo>
                  <a:pt x="18590" y="101696"/>
                  <a:pt x="24971" y="96891"/>
                  <a:pt x="25956" y="90038"/>
                </a:cubicBezTo>
                <a:close/>
                <a:moveTo>
                  <a:pt x="200635" y="115206"/>
                </a:moveTo>
                <a:cubicBezTo>
                  <a:pt x="201620" y="108313"/>
                  <a:pt x="196815" y="101933"/>
                  <a:pt x="189962" y="100948"/>
                </a:cubicBezTo>
                <a:cubicBezTo>
                  <a:pt x="183108" y="99963"/>
                  <a:pt x="176688" y="104768"/>
                  <a:pt x="175704" y="111622"/>
                </a:cubicBezTo>
                <a:cubicBezTo>
                  <a:pt x="170465" y="148251"/>
                  <a:pt x="138917" y="176413"/>
                  <a:pt x="100830" y="176413"/>
                </a:cubicBezTo>
                <a:cubicBezTo>
                  <a:pt x="79955" y="176413"/>
                  <a:pt x="61049" y="167945"/>
                  <a:pt x="47343" y="154277"/>
                </a:cubicBezTo>
                <a:cubicBezTo>
                  <a:pt x="47264" y="154199"/>
                  <a:pt x="47185" y="154120"/>
                  <a:pt x="47106" y="154041"/>
                </a:cubicBezTo>
                <a:lnTo>
                  <a:pt x="44113" y="151205"/>
                </a:lnTo>
                <a:lnTo>
                  <a:pt x="62979" y="151205"/>
                </a:lnTo>
                <a:cubicBezTo>
                  <a:pt x="69951" y="151205"/>
                  <a:pt x="75583" y="145573"/>
                  <a:pt x="75583" y="138602"/>
                </a:cubicBezTo>
                <a:cubicBezTo>
                  <a:pt x="75583" y="131630"/>
                  <a:pt x="69951" y="125998"/>
                  <a:pt x="62979" y="125998"/>
                </a:cubicBezTo>
                <a:lnTo>
                  <a:pt x="12604" y="126037"/>
                </a:lnTo>
                <a:cubicBezTo>
                  <a:pt x="9256" y="126037"/>
                  <a:pt x="6026" y="127376"/>
                  <a:pt x="3663" y="129779"/>
                </a:cubicBezTo>
                <a:cubicBezTo>
                  <a:pt x="1300" y="132182"/>
                  <a:pt x="-39" y="135372"/>
                  <a:pt x="0" y="138759"/>
                </a:cubicBezTo>
                <a:lnTo>
                  <a:pt x="394" y="188780"/>
                </a:lnTo>
                <a:cubicBezTo>
                  <a:pt x="433" y="195752"/>
                  <a:pt x="6144" y="201344"/>
                  <a:pt x="13116" y="201266"/>
                </a:cubicBezTo>
                <a:cubicBezTo>
                  <a:pt x="20087" y="201187"/>
                  <a:pt x="25680" y="195515"/>
                  <a:pt x="25601" y="188544"/>
                </a:cubicBezTo>
                <a:lnTo>
                  <a:pt x="25444" y="168260"/>
                </a:lnTo>
                <a:lnTo>
                  <a:pt x="29658" y="172238"/>
                </a:lnTo>
                <a:cubicBezTo>
                  <a:pt x="47894" y="190395"/>
                  <a:pt x="73062" y="201660"/>
                  <a:pt x="100830" y="201660"/>
                </a:cubicBezTo>
                <a:cubicBezTo>
                  <a:pt x="151639" y="201660"/>
                  <a:pt x="193664" y="164085"/>
                  <a:pt x="200635" y="115206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61" name="Text 59"/>
          <p:cNvSpPr/>
          <p:nvPr/>
        </p:nvSpPr>
        <p:spPr>
          <a:xfrm>
            <a:off x="10769355" y="6511923"/>
            <a:ext cx="596576" cy="1680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2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优化迭代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17500" y="626110"/>
            <a:ext cx="11699875" cy="317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常见提示词误区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321469" y="927894"/>
            <a:ext cx="5707063" cy="2595563"/>
          </a:xfrm>
          <a:custGeom>
            <a:avLst/>
            <a:gdLst/>
            <a:ahLst/>
            <a:cxnLst/>
            <a:rect l="l" t="t" r="r" b="b"/>
            <a:pathLst>
              <a:path w="5707063" h="2595563">
                <a:moveTo>
                  <a:pt x="95257" y="0"/>
                </a:moveTo>
                <a:lnTo>
                  <a:pt x="5611805" y="0"/>
                </a:lnTo>
                <a:cubicBezTo>
                  <a:pt x="5664414" y="0"/>
                  <a:pt x="5707063" y="42648"/>
                  <a:pt x="5707063" y="95257"/>
                </a:cubicBezTo>
                <a:lnTo>
                  <a:pt x="5707063" y="2500305"/>
                </a:lnTo>
                <a:cubicBezTo>
                  <a:pt x="5707063" y="2552914"/>
                  <a:pt x="5664414" y="2595562"/>
                  <a:pt x="5611805" y="2595563"/>
                </a:cubicBezTo>
                <a:lnTo>
                  <a:pt x="95257" y="2595563"/>
                </a:lnTo>
                <a:cubicBezTo>
                  <a:pt x="42648" y="2595563"/>
                  <a:pt x="0" y="2552914"/>
                  <a:pt x="0" y="2500305"/>
                </a:cubicBezTo>
                <a:lnTo>
                  <a:pt x="0" y="95257"/>
                </a:lnTo>
                <a:cubicBezTo>
                  <a:pt x="0" y="42648"/>
                  <a:pt x="42648" y="0"/>
                  <a:pt x="95257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84187" y="10906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F2A900">
              <a:alpha val="20000"/>
            </a:srgbClr>
          </a:solidFill>
        </p:spPr>
      </p:sp>
      <p:sp>
        <p:nvSpPr>
          <p:cNvPr id="7" name="Shape 5"/>
          <p:cNvSpPr/>
          <p:nvPr/>
        </p:nvSpPr>
        <p:spPr>
          <a:xfrm>
            <a:off x="595313" y="120173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79375" y="0"/>
                </a:moveTo>
                <a:cubicBezTo>
                  <a:pt x="83933" y="0"/>
                  <a:pt x="88119" y="2511"/>
                  <a:pt x="90289" y="6511"/>
                </a:cubicBezTo>
                <a:lnTo>
                  <a:pt x="157262" y="130535"/>
                </a:lnTo>
                <a:cubicBezTo>
                  <a:pt x="159339" y="134379"/>
                  <a:pt x="159246" y="139030"/>
                  <a:pt x="157014" y="142782"/>
                </a:cubicBezTo>
                <a:cubicBezTo>
                  <a:pt x="154781" y="146534"/>
                  <a:pt x="150719" y="148828"/>
                  <a:pt x="146348" y="148828"/>
                </a:cubicBezTo>
                <a:lnTo>
                  <a:pt x="12402" y="148828"/>
                </a:lnTo>
                <a:cubicBezTo>
                  <a:pt x="8031" y="148828"/>
                  <a:pt x="4000" y="146534"/>
                  <a:pt x="1736" y="142782"/>
                </a:cubicBezTo>
                <a:cubicBezTo>
                  <a:pt x="-527" y="139030"/>
                  <a:pt x="-589" y="134379"/>
                  <a:pt x="1488" y="130535"/>
                </a:cubicBezTo>
                <a:lnTo>
                  <a:pt x="68461" y="6511"/>
                </a:lnTo>
                <a:cubicBezTo>
                  <a:pt x="70631" y="2511"/>
                  <a:pt x="74817" y="0"/>
                  <a:pt x="79375" y="0"/>
                </a:cubicBezTo>
                <a:close/>
                <a:moveTo>
                  <a:pt x="79375" y="52090"/>
                </a:moveTo>
                <a:cubicBezTo>
                  <a:pt x="75251" y="52090"/>
                  <a:pt x="71934" y="55407"/>
                  <a:pt x="71934" y="59531"/>
                </a:cubicBezTo>
                <a:lnTo>
                  <a:pt x="71934" y="94258"/>
                </a:lnTo>
                <a:cubicBezTo>
                  <a:pt x="71934" y="98382"/>
                  <a:pt x="75251" y="101699"/>
                  <a:pt x="79375" y="101699"/>
                </a:cubicBezTo>
                <a:cubicBezTo>
                  <a:pt x="83499" y="101699"/>
                  <a:pt x="86816" y="98382"/>
                  <a:pt x="86816" y="94258"/>
                </a:cubicBezTo>
                <a:lnTo>
                  <a:pt x="86816" y="59531"/>
                </a:lnTo>
                <a:cubicBezTo>
                  <a:pt x="86816" y="55407"/>
                  <a:pt x="83499" y="52090"/>
                  <a:pt x="79375" y="52090"/>
                </a:cubicBezTo>
                <a:close/>
                <a:moveTo>
                  <a:pt x="87654" y="119062"/>
                </a:moveTo>
                <a:cubicBezTo>
                  <a:pt x="87842" y="115990"/>
                  <a:pt x="86309" y="113066"/>
                  <a:pt x="83675" y="111473"/>
                </a:cubicBezTo>
                <a:cubicBezTo>
                  <a:pt x="81041" y="109879"/>
                  <a:pt x="77740" y="109879"/>
                  <a:pt x="75106" y="111473"/>
                </a:cubicBezTo>
                <a:cubicBezTo>
                  <a:pt x="72472" y="113066"/>
                  <a:pt x="70939" y="115990"/>
                  <a:pt x="71127" y="119062"/>
                </a:cubicBezTo>
                <a:cubicBezTo>
                  <a:pt x="70939" y="122135"/>
                  <a:pt x="72472" y="125059"/>
                  <a:pt x="75106" y="126652"/>
                </a:cubicBezTo>
                <a:cubicBezTo>
                  <a:pt x="77740" y="128246"/>
                  <a:pt x="81041" y="128246"/>
                  <a:pt x="83675" y="126652"/>
                </a:cubicBezTo>
                <a:cubicBezTo>
                  <a:pt x="86309" y="125059"/>
                  <a:pt x="87842" y="122135"/>
                  <a:pt x="87654" y="119062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8" name="Text 6"/>
          <p:cNvSpPr/>
          <p:nvPr/>
        </p:nvSpPr>
        <p:spPr>
          <a:xfrm>
            <a:off x="960438" y="1169988"/>
            <a:ext cx="1666875" cy="222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误区一：指令过于模糊</a:t>
            </a:r>
            <a:endParaRPr lang="en-US" sz="125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84187" y="1598612"/>
            <a:ext cx="5381625" cy="825500"/>
          </a:xfrm>
          <a:custGeom>
            <a:avLst/>
            <a:gdLst/>
            <a:ahLst/>
            <a:cxnLst/>
            <a:rect l="l" t="t" r="r" b="b"/>
            <a:pathLst>
              <a:path w="5381625" h="825500">
                <a:moveTo>
                  <a:pt x="63497" y="0"/>
                </a:moveTo>
                <a:lnTo>
                  <a:pt x="5318128" y="0"/>
                </a:lnTo>
                <a:cubicBezTo>
                  <a:pt x="5353196" y="0"/>
                  <a:pt x="5381625" y="28429"/>
                  <a:pt x="5381625" y="63497"/>
                </a:cubicBezTo>
                <a:lnTo>
                  <a:pt x="5381625" y="762003"/>
                </a:lnTo>
                <a:cubicBezTo>
                  <a:pt x="5381625" y="797071"/>
                  <a:pt x="5353196" y="825500"/>
                  <a:pt x="5318128" y="825500"/>
                </a:cubicBezTo>
                <a:lnTo>
                  <a:pt x="63497" y="825500"/>
                </a:lnTo>
                <a:cubicBezTo>
                  <a:pt x="28429" y="825500"/>
                  <a:pt x="0" y="797071"/>
                  <a:pt x="0" y="762003"/>
                </a:cubicBezTo>
                <a:lnTo>
                  <a:pt x="0" y="63497"/>
                </a:lnTo>
                <a:cubicBezTo>
                  <a:pt x="0" y="28452"/>
                  <a:pt x="28452" y="0"/>
                  <a:pt x="63497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10" name="Text 8"/>
          <p:cNvSpPr/>
          <p:nvPr/>
        </p:nvSpPr>
        <p:spPr>
          <a:xfrm>
            <a:off x="579438" y="1693863"/>
            <a:ext cx="5254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❌ 错误示例</a:t>
            </a:r>
            <a:endParaRPr lang="en-US" sz="10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79438" y="1947863"/>
            <a:ext cx="5254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"帮我写个报告"</a:t>
            </a:r>
            <a:endParaRPr lang="en-US" sz="10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2" name="Text 10"/>
          <p:cNvSpPr/>
          <p:nvPr/>
        </p:nvSpPr>
        <p:spPr>
          <a:xfrm>
            <a:off x="579438" y="2170113"/>
            <a:ext cx="5246688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6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→ AI不知道报告类型、主题、长度</a:t>
            </a:r>
            <a:endParaRPr lang="en-US" sz="875" dirty="0">
              <a:solidFill>
                <a:schemeClr val="tx1">
                  <a:alpha val="6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488156" y="2523331"/>
            <a:ext cx="5373688" cy="833438"/>
          </a:xfrm>
          <a:custGeom>
            <a:avLst/>
            <a:gdLst/>
            <a:ahLst/>
            <a:cxnLst/>
            <a:rect l="l" t="t" r="r" b="b"/>
            <a:pathLst>
              <a:path w="5373688" h="833438">
                <a:moveTo>
                  <a:pt x="63500" y="0"/>
                </a:moveTo>
                <a:lnTo>
                  <a:pt x="5310188" y="0"/>
                </a:lnTo>
                <a:cubicBezTo>
                  <a:pt x="5345258" y="0"/>
                  <a:pt x="5373688" y="28430"/>
                  <a:pt x="5373688" y="63500"/>
                </a:cubicBezTo>
                <a:lnTo>
                  <a:pt x="5373688" y="769938"/>
                </a:lnTo>
                <a:cubicBezTo>
                  <a:pt x="5373688" y="805008"/>
                  <a:pt x="5345258" y="833438"/>
                  <a:pt x="5310188" y="833438"/>
                </a:cubicBezTo>
                <a:lnTo>
                  <a:pt x="63500" y="833438"/>
                </a:lnTo>
                <a:cubicBezTo>
                  <a:pt x="28430" y="833438"/>
                  <a:pt x="0" y="805008"/>
                  <a:pt x="0" y="76993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00A9E0">
              <a:alpha val="10196"/>
            </a:srgbClr>
          </a:soli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87375" y="2622550"/>
            <a:ext cx="52387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✓ 正确做法</a:t>
            </a:r>
            <a:endParaRPr lang="en-US" sz="10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587375" y="2876550"/>
            <a:ext cx="52387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"撰写一份关于新能源汽车市场的调研报告，2000字，包含市场规模、竞争格局、发展趋势三个部分"</a:t>
            </a:r>
            <a:endParaRPr lang="en-US" sz="10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163469" y="927894"/>
            <a:ext cx="5707063" cy="2595563"/>
          </a:xfrm>
          <a:custGeom>
            <a:avLst/>
            <a:gdLst/>
            <a:ahLst/>
            <a:cxnLst/>
            <a:rect l="l" t="t" r="r" b="b"/>
            <a:pathLst>
              <a:path w="5707063" h="2595563">
                <a:moveTo>
                  <a:pt x="95257" y="0"/>
                </a:moveTo>
                <a:lnTo>
                  <a:pt x="5611805" y="0"/>
                </a:lnTo>
                <a:cubicBezTo>
                  <a:pt x="5664414" y="0"/>
                  <a:pt x="5707063" y="42648"/>
                  <a:pt x="5707063" y="95257"/>
                </a:cubicBezTo>
                <a:lnTo>
                  <a:pt x="5707063" y="2500305"/>
                </a:lnTo>
                <a:cubicBezTo>
                  <a:pt x="5707063" y="2552914"/>
                  <a:pt x="5664414" y="2595562"/>
                  <a:pt x="5611805" y="2595563"/>
                </a:cubicBezTo>
                <a:lnTo>
                  <a:pt x="95257" y="2595563"/>
                </a:lnTo>
                <a:cubicBezTo>
                  <a:pt x="42648" y="2595563"/>
                  <a:pt x="0" y="2552914"/>
                  <a:pt x="0" y="2500305"/>
                </a:cubicBezTo>
                <a:lnTo>
                  <a:pt x="0" y="95257"/>
                </a:lnTo>
                <a:cubicBezTo>
                  <a:pt x="0" y="42648"/>
                  <a:pt x="42648" y="0"/>
                  <a:pt x="95257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326188" y="10906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F2A900">
              <a:alpha val="20000"/>
            </a:srgbClr>
          </a:solidFill>
        </p:spPr>
      </p:sp>
      <p:sp>
        <p:nvSpPr>
          <p:cNvPr id="18" name="Shape 16"/>
          <p:cNvSpPr/>
          <p:nvPr/>
        </p:nvSpPr>
        <p:spPr>
          <a:xfrm>
            <a:off x="6447234" y="1201738"/>
            <a:ext cx="138906" cy="158750"/>
          </a:xfrm>
          <a:custGeom>
            <a:avLst/>
            <a:gdLst/>
            <a:ahLst/>
            <a:cxnLst/>
            <a:rect l="l" t="t" r="r" b="b"/>
            <a:pathLst>
              <a:path w="138906" h="158750">
                <a:moveTo>
                  <a:pt x="138906" y="63810"/>
                </a:moveTo>
                <a:cubicBezTo>
                  <a:pt x="134317" y="66849"/>
                  <a:pt x="129046" y="69298"/>
                  <a:pt x="123558" y="71251"/>
                </a:cubicBezTo>
                <a:cubicBezTo>
                  <a:pt x="108986" y="76460"/>
                  <a:pt x="89855" y="79375"/>
                  <a:pt x="69453" y="79375"/>
                </a:cubicBezTo>
                <a:cubicBezTo>
                  <a:pt x="49051" y="79375"/>
                  <a:pt x="29890" y="76429"/>
                  <a:pt x="15348" y="71251"/>
                </a:cubicBezTo>
                <a:cubicBezTo>
                  <a:pt x="9891" y="69298"/>
                  <a:pt x="4589" y="66849"/>
                  <a:pt x="0" y="63810"/>
                </a:cubicBezTo>
                <a:lnTo>
                  <a:pt x="0" y="89297"/>
                </a:lnTo>
                <a:cubicBezTo>
                  <a:pt x="0" y="103001"/>
                  <a:pt x="31099" y="114102"/>
                  <a:pt x="69453" y="114102"/>
                </a:cubicBezTo>
                <a:cubicBezTo>
                  <a:pt x="107807" y="114102"/>
                  <a:pt x="138906" y="103001"/>
                  <a:pt x="138906" y="89297"/>
                </a:cubicBezTo>
                <a:lnTo>
                  <a:pt x="138906" y="63810"/>
                </a:lnTo>
                <a:close/>
                <a:moveTo>
                  <a:pt x="138906" y="39688"/>
                </a:moveTo>
                <a:lnTo>
                  <a:pt x="138906" y="24805"/>
                </a:lnTo>
                <a:cubicBezTo>
                  <a:pt x="138906" y="11100"/>
                  <a:pt x="107807" y="0"/>
                  <a:pt x="69453" y="0"/>
                </a:cubicBezTo>
                <a:cubicBezTo>
                  <a:pt x="31099" y="0"/>
                  <a:pt x="0" y="11100"/>
                  <a:pt x="0" y="24805"/>
                </a:cubicBezTo>
                <a:lnTo>
                  <a:pt x="0" y="39688"/>
                </a:lnTo>
                <a:cubicBezTo>
                  <a:pt x="0" y="53392"/>
                  <a:pt x="31099" y="64492"/>
                  <a:pt x="69453" y="64492"/>
                </a:cubicBezTo>
                <a:cubicBezTo>
                  <a:pt x="107807" y="64492"/>
                  <a:pt x="138906" y="53392"/>
                  <a:pt x="138906" y="39688"/>
                </a:cubicBezTo>
                <a:close/>
                <a:moveTo>
                  <a:pt x="123558" y="120861"/>
                </a:moveTo>
                <a:cubicBezTo>
                  <a:pt x="109017" y="126039"/>
                  <a:pt x="89886" y="128984"/>
                  <a:pt x="69453" y="128984"/>
                </a:cubicBezTo>
                <a:cubicBezTo>
                  <a:pt x="49020" y="128984"/>
                  <a:pt x="29890" y="126039"/>
                  <a:pt x="15348" y="120861"/>
                </a:cubicBezTo>
                <a:cubicBezTo>
                  <a:pt x="9891" y="118907"/>
                  <a:pt x="4589" y="116458"/>
                  <a:pt x="0" y="113419"/>
                </a:cubicBezTo>
                <a:lnTo>
                  <a:pt x="0" y="133945"/>
                </a:lnTo>
                <a:cubicBezTo>
                  <a:pt x="0" y="147650"/>
                  <a:pt x="31099" y="158750"/>
                  <a:pt x="69453" y="158750"/>
                </a:cubicBezTo>
                <a:cubicBezTo>
                  <a:pt x="107807" y="158750"/>
                  <a:pt x="138906" y="147650"/>
                  <a:pt x="138906" y="133945"/>
                </a:cubicBezTo>
                <a:lnTo>
                  <a:pt x="138906" y="113419"/>
                </a:lnTo>
                <a:cubicBezTo>
                  <a:pt x="134317" y="116458"/>
                  <a:pt x="129046" y="118907"/>
                  <a:pt x="123558" y="120861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19" name="Text 17"/>
          <p:cNvSpPr/>
          <p:nvPr/>
        </p:nvSpPr>
        <p:spPr>
          <a:xfrm>
            <a:off x="6802438" y="1169988"/>
            <a:ext cx="1825625" cy="222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误区二：信息不足或过载</a:t>
            </a:r>
            <a:endParaRPr lang="en-US" sz="125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6326188" y="1598612"/>
            <a:ext cx="5381625" cy="857250"/>
          </a:xfrm>
          <a:custGeom>
            <a:avLst/>
            <a:gdLst/>
            <a:ahLst/>
            <a:cxnLst/>
            <a:rect l="l" t="t" r="r" b="b"/>
            <a:pathLst>
              <a:path w="5381625" h="857250">
                <a:moveTo>
                  <a:pt x="63497" y="0"/>
                </a:moveTo>
                <a:lnTo>
                  <a:pt x="5318128" y="0"/>
                </a:lnTo>
                <a:cubicBezTo>
                  <a:pt x="5353197" y="0"/>
                  <a:pt x="5381625" y="28428"/>
                  <a:pt x="5381625" y="63497"/>
                </a:cubicBezTo>
                <a:lnTo>
                  <a:pt x="5381625" y="793753"/>
                </a:lnTo>
                <a:cubicBezTo>
                  <a:pt x="5381625" y="828822"/>
                  <a:pt x="5353197" y="857250"/>
                  <a:pt x="5318128" y="857250"/>
                </a:cubicBezTo>
                <a:lnTo>
                  <a:pt x="63497" y="857250"/>
                </a:lnTo>
                <a:cubicBezTo>
                  <a:pt x="28428" y="857250"/>
                  <a:pt x="0" y="828822"/>
                  <a:pt x="0" y="793753"/>
                </a:cubicBezTo>
                <a:lnTo>
                  <a:pt x="0" y="63497"/>
                </a:lnTo>
                <a:cubicBezTo>
                  <a:pt x="0" y="28428"/>
                  <a:pt x="28428" y="0"/>
                  <a:pt x="63497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21" name="Text 19"/>
          <p:cNvSpPr/>
          <p:nvPr/>
        </p:nvSpPr>
        <p:spPr>
          <a:xfrm>
            <a:off x="6421438" y="1693863"/>
            <a:ext cx="5254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❌ 错误示例</a:t>
            </a:r>
            <a:endParaRPr lang="en-US" sz="10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2" name="Text 20"/>
          <p:cNvSpPr/>
          <p:nvPr/>
        </p:nvSpPr>
        <p:spPr>
          <a:xfrm>
            <a:off x="6421438" y="1947863"/>
            <a:ext cx="5254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信息不足："分析一下"</a:t>
            </a:r>
            <a:endParaRPr lang="en-US" sz="10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421438" y="2170113"/>
            <a:ext cx="5254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信息过载：一次性提供数万字无关背景</a:t>
            </a:r>
            <a:endParaRPr lang="en-US" sz="10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6330156" y="2555081"/>
            <a:ext cx="5373688" cy="642938"/>
          </a:xfrm>
          <a:custGeom>
            <a:avLst/>
            <a:gdLst/>
            <a:ahLst/>
            <a:cxnLst/>
            <a:rect l="l" t="t" r="r" b="b"/>
            <a:pathLst>
              <a:path w="5373688" h="642938">
                <a:moveTo>
                  <a:pt x="63503" y="0"/>
                </a:moveTo>
                <a:lnTo>
                  <a:pt x="5310185" y="0"/>
                </a:lnTo>
                <a:cubicBezTo>
                  <a:pt x="5345256" y="0"/>
                  <a:pt x="5373688" y="28431"/>
                  <a:pt x="5373688" y="63503"/>
                </a:cubicBezTo>
                <a:lnTo>
                  <a:pt x="5373688" y="579435"/>
                </a:lnTo>
                <a:cubicBezTo>
                  <a:pt x="5373688" y="614506"/>
                  <a:pt x="5345256" y="642938"/>
                  <a:pt x="5310185" y="642938"/>
                </a:cubicBezTo>
                <a:lnTo>
                  <a:pt x="63503" y="642938"/>
                </a:lnTo>
                <a:cubicBezTo>
                  <a:pt x="28431" y="642938"/>
                  <a:pt x="0" y="614506"/>
                  <a:pt x="0" y="579435"/>
                </a:cubicBezTo>
                <a:lnTo>
                  <a:pt x="0" y="63503"/>
                </a:lnTo>
                <a:cubicBezTo>
                  <a:pt x="0" y="28455"/>
                  <a:pt x="28455" y="0"/>
                  <a:pt x="63503" y="0"/>
                </a:cubicBezTo>
                <a:close/>
              </a:path>
            </a:pathLst>
          </a:custGeom>
          <a:solidFill>
            <a:srgbClr val="00A9E0">
              <a:alpha val="10196"/>
            </a:srgbClr>
          </a:soli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429375" y="2654300"/>
            <a:ext cx="52387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✓ 正确做法</a:t>
            </a:r>
            <a:endParaRPr lang="en-US" sz="10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6429375" y="2908300"/>
            <a:ext cx="52387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提供关键背景信息，聚焦核心需求，删除无关内容</a:t>
            </a:r>
            <a:endParaRPr lang="en-US" sz="10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321469" y="3658394"/>
            <a:ext cx="5707063" cy="2214563"/>
          </a:xfrm>
          <a:custGeom>
            <a:avLst/>
            <a:gdLst/>
            <a:ahLst/>
            <a:cxnLst/>
            <a:rect l="l" t="t" r="r" b="b"/>
            <a:pathLst>
              <a:path w="5707063" h="2214563">
                <a:moveTo>
                  <a:pt x="95248" y="0"/>
                </a:moveTo>
                <a:lnTo>
                  <a:pt x="5611814" y="0"/>
                </a:lnTo>
                <a:cubicBezTo>
                  <a:pt x="5664418" y="0"/>
                  <a:pt x="5707063" y="42644"/>
                  <a:pt x="5707063" y="95248"/>
                </a:cubicBezTo>
                <a:lnTo>
                  <a:pt x="5707063" y="2119314"/>
                </a:lnTo>
                <a:cubicBezTo>
                  <a:pt x="5707063" y="2171918"/>
                  <a:pt x="5664418" y="2214563"/>
                  <a:pt x="5611814" y="2214562"/>
                </a:cubicBezTo>
                <a:lnTo>
                  <a:pt x="95248" y="2214563"/>
                </a:lnTo>
                <a:cubicBezTo>
                  <a:pt x="42644" y="2214562"/>
                  <a:pt x="0" y="2171918"/>
                  <a:pt x="0" y="2119314"/>
                </a:cubicBezTo>
                <a:lnTo>
                  <a:pt x="0" y="95248"/>
                </a:lnTo>
                <a:cubicBezTo>
                  <a:pt x="0" y="42679"/>
                  <a:pt x="42679" y="0"/>
                  <a:pt x="95248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28" name="Shape 26"/>
          <p:cNvSpPr/>
          <p:nvPr/>
        </p:nvSpPr>
        <p:spPr>
          <a:xfrm>
            <a:off x="484187" y="3821112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F2A900">
              <a:alpha val="20000"/>
            </a:srgbClr>
          </a:solidFill>
        </p:spPr>
      </p:sp>
      <p:sp>
        <p:nvSpPr>
          <p:cNvPr id="29" name="Shape 27"/>
          <p:cNvSpPr/>
          <p:nvPr/>
        </p:nvSpPr>
        <p:spPr>
          <a:xfrm>
            <a:off x="595313" y="393223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125202" y="10666"/>
                </a:moveTo>
                <a:cubicBezTo>
                  <a:pt x="128922" y="9116"/>
                  <a:pt x="133170" y="9984"/>
                  <a:pt x="136023" y="12805"/>
                </a:cubicBezTo>
                <a:lnTo>
                  <a:pt x="155866" y="32649"/>
                </a:lnTo>
                <a:cubicBezTo>
                  <a:pt x="157727" y="34510"/>
                  <a:pt x="158781" y="37021"/>
                  <a:pt x="158781" y="39656"/>
                </a:cubicBezTo>
                <a:cubicBezTo>
                  <a:pt x="158781" y="42292"/>
                  <a:pt x="157727" y="44803"/>
                  <a:pt x="155866" y="46664"/>
                </a:cubicBezTo>
                <a:lnTo>
                  <a:pt x="136023" y="66508"/>
                </a:lnTo>
                <a:cubicBezTo>
                  <a:pt x="133170" y="69360"/>
                  <a:pt x="128922" y="70197"/>
                  <a:pt x="125202" y="68647"/>
                </a:cubicBezTo>
                <a:cubicBezTo>
                  <a:pt x="121481" y="67097"/>
                  <a:pt x="119062" y="63531"/>
                  <a:pt x="119062" y="59531"/>
                </a:cubicBezTo>
                <a:lnTo>
                  <a:pt x="119062" y="49609"/>
                </a:lnTo>
                <a:lnTo>
                  <a:pt x="109141" y="49609"/>
                </a:lnTo>
                <a:cubicBezTo>
                  <a:pt x="106009" y="49609"/>
                  <a:pt x="103063" y="51067"/>
                  <a:pt x="101203" y="53578"/>
                </a:cubicBezTo>
                <a:lnTo>
                  <a:pt x="91157" y="66973"/>
                </a:lnTo>
                <a:lnTo>
                  <a:pt x="78755" y="50447"/>
                </a:lnTo>
                <a:lnTo>
                  <a:pt x="85328" y="41672"/>
                </a:lnTo>
                <a:cubicBezTo>
                  <a:pt x="90940" y="34168"/>
                  <a:pt x="99777" y="29766"/>
                  <a:pt x="109141" y="29766"/>
                </a:cubicBezTo>
                <a:lnTo>
                  <a:pt x="119062" y="29766"/>
                </a:lnTo>
                <a:lnTo>
                  <a:pt x="119062" y="19844"/>
                </a:lnTo>
                <a:cubicBezTo>
                  <a:pt x="119062" y="15844"/>
                  <a:pt x="121481" y="12216"/>
                  <a:pt x="125202" y="10666"/>
                </a:cubicBezTo>
                <a:close/>
                <a:moveTo>
                  <a:pt x="47749" y="91777"/>
                </a:moveTo>
                <a:lnTo>
                  <a:pt x="60151" y="108303"/>
                </a:lnTo>
                <a:lnTo>
                  <a:pt x="53578" y="117078"/>
                </a:lnTo>
                <a:cubicBezTo>
                  <a:pt x="47966" y="124582"/>
                  <a:pt x="39129" y="128984"/>
                  <a:pt x="29766" y="128984"/>
                </a:cubicBezTo>
                <a:lnTo>
                  <a:pt x="9922" y="128984"/>
                </a:lnTo>
                <a:cubicBezTo>
                  <a:pt x="4434" y="128984"/>
                  <a:pt x="0" y="124551"/>
                  <a:pt x="0" y="119062"/>
                </a:cubicBezTo>
                <a:cubicBezTo>
                  <a:pt x="0" y="113574"/>
                  <a:pt x="4434" y="109141"/>
                  <a:pt x="9922" y="109141"/>
                </a:cubicBezTo>
                <a:lnTo>
                  <a:pt x="29766" y="109141"/>
                </a:lnTo>
                <a:cubicBezTo>
                  <a:pt x="32897" y="109141"/>
                  <a:pt x="35843" y="107683"/>
                  <a:pt x="37703" y="105172"/>
                </a:cubicBezTo>
                <a:lnTo>
                  <a:pt x="47749" y="91777"/>
                </a:lnTo>
                <a:close/>
                <a:moveTo>
                  <a:pt x="135992" y="145914"/>
                </a:moveTo>
                <a:cubicBezTo>
                  <a:pt x="133139" y="148766"/>
                  <a:pt x="128891" y="149603"/>
                  <a:pt x="125171" y="148053"/>
                </a:cubicBezTo>
                <a:cubicBezTo>
                  <a:pt x="121450" y="146503"/>
                  <a:pt x="119062" y="142906"/>
                  <a:pt x="119062" y="138906"/>
                </a:cubicBezTo>
                <a:lnTo>
                  <a:pt x="119062" y="128984"/>
                </a:lnTo>
                <a:lnTo>
                  <a:pt x="109141" y="128984"/>
                </a:lnTo>
                <a:cubicBezTo>
                  <a:pt x="99777" y="128984"/>
                  <a:pt x="90940" y="124582"/>
                  <a:pt x="85328" y="117078"/>
                </a:cubicBezTo>
                <a:lnTo>
                  <a:pt x="37703" y="53578"/>
                </a:lnTo>
                <a:cubicBezTo>
                  <a:pt x="35843" y="51067"/>
                  <a:pt x="32897" y="49609"/>
                  <a:pt x="29766" y="49609"/>
                </a:cubicBezTo>
                <a:lnTo>
                  <a:pt x="9922" y="49609"/>
                </a:lnTo>
                <a:cubicBezTo>
                  <a:pt x="4434" y="49609"/>
                  <a:pt x="0" y="45176"/>
                  <a:pt x="0" y="39688"/>
                </a:cubicBezTo>
                <a:cubicBezTo>
                  <a:pt x="0" y="34199"/>
                  <a:pt x="4434" y="29766"/>
                  <a:pt x="9922" y="29766"/>
                </a:cubicBezTo>
                <a:lnTo>
                  <a:pt x="29766" y="29766"/>
                </a:lnTo>
                <a:cubicBezTo>
                  <a:pt x="39129" y="29766"/>
                  <a:pt x="47966" y="34168"/>
                  <a:pt x="53578" y="41672"/>
                </a:cubicBezTo>
                <a:lnTo>
                  <a:pt x="101203" y="105172"/>
                </a:lnTo>
                <a:cubicBezTo>
                  <a:pt x="103063" y="107683"/>
                  <a:pt x="106009" y="109141"/>
                  <a:pt x="109141" y="109141"/>
                </a:cubicBezTo>
                <a:lnTo>
                  <a:pt x="119062" y="109141"/>
                </a:lnTo>
                <a:lnTo>
                  <a:pt x="119062" y="99219"/>
                </a:lnTo>
                <a:cubicBezTo>
                  <a:pt x="119062" y="95219"/>
                  <a:pt x="121481" y="91591"/>
                  <a:pt x="125202" y="90041"/>
                </a:cubicBezTo>
                <a:cubicBezTo>
                  <a:pt x="128922" y="88491"/>
                  <a:pt x="133170" y="89359"/>
                  <a:pt x="136023" y="92180"/>
                </a:cubicBezTo>
                <a:lnTo>
                  <a:pt x="155866" y="112024"/>
                </a:lnTo>
                <a:cubicBezTo>
                  <a:pt x="157727" y="113885"/>
                  <a:pt x="158781" y="116396"/>
                  <a:pt x="158781" y="119031"/>
                </a:cubicBezTo>
                <a:cubicBezTo>
                  <a:pt x="158781" y="121667"/>
                  <a:pt x="157727" y="124178"/>
                  <a:pt x="155866" y="126039"/>
                </a:cubicBezTo>
                <a:lnTo>
                  <a:pt x="136023" y="145883"/>
                </a:lnTo>
                <a:close/>
              </a:path>
            </a:pathLst>
          </a:custGeom>
          <a:solidFill>
            <a:srgbClr val="F2A900"/>
          </a:solidFill>
        </p:spPr>
      </p:sp>
      <p:sp>
        <p:nvSpPr>
          <p:cNvPr id="30" name="Text 28"/>
          <p:cNvSpPr/>
          <p:nvPr/>
        </p:nvSpPr>
        <p:spPr>
          <a:xfrm>
            <a:off x="960438" y="3900488"/>
            <a:ext cx="1349375" cy="222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误区三：缺乏结构</a:t>
            </a:r>
            <a:endParaRPr lang="en-US" sz="125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484187" y="4329113"/>
            <a:ext cx="5381625" cy="635000"/>
          </a:xfrm>
          <a:custGeom>
            <a:avLst/>
            <a:gdLst/>
            <a:ahLst/>
            <a:cxnLst/>
            <a:rect l="l" t="t" r="r" b="b"/>
            <a:pathLst>
              <a:path w="5381625" h="635000">
                <a:moveTo>
                  <a:pt x="63500" y="0"/>
                </a:moveTo>
                <a:lnTo>
                  <a:pt x="5318125" y="0"/>
                </a:lnTo>
                <a:cubicBezTo>
                  <a:pt x="5353172" y="0"/>
                  <a:pt x="5381625" y="28453"/>
                  <a:pt x="5381625" y="63500"/>
                </a:cubicBezTo>
                <a:lnTo>
                  <a:pt x="5381625" y="571500"/>
                </a:lnTo>
                <a:cubicBezTo>
                  <a:pt x="5381625" y="606547"/>
                  <a:pt x="5353172" y="635000"/>
                  <a:pt x="5318125" y="635000"/>
                </a:cubicBezTo>
                <a:lnTo>
                  <a:pt x="63500" y="635000"/>
                </a:lnTo>
                <a:cubicBezTo>
                  <a:pt x="28453" y="635000"/>
                  <a:pt x="0" y="606547"/>
                  <a:pt x="0" y="571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2" name="Text 30"/>
          <p:cNvSpPr/>
          <p:nvPr/>
        </p:nvSpPr>
        <p:spPr>
          <a:xfrm>
            <a:off x="579438" y="4424363"/>
            <a:ext cx="5254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❌ 错误示例</a:t>
            </a:r>
            <a:endParaRPr lang="en-US" sz="10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579438" y="4678363"/>
            <a:ext cx="5254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逻辑混乱、缺乏重点的冗长提示，AI难以理解核心诉求</a:t>
            </a:r>
            <a:endParaRPr lang="en-US" sz="10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4" name="Shape 32"/>
          <p:cNvSpPr/>
          <p:nvPr/>
        </p:nvSpPr>
        <p:spPr>
          <a:xfrm>
            <a:off x="488156" y="5063331"/>
            <a:ext cx="5373688" cy="642938"/>
          </a:xfrm>
          <a:custGeom>
            <a:avLst/>
            <a:gdLst/>
            <a:ahLst/>
            <a:cxnLst/>
            <a:rect l="l" t="t" r="r" b="b"/>
            <a:pathLst>
              <a:path w="5373688" h="642938">
                <a:moveTo>
                  <a:pt x="63503" y="0"/>
                </a:moveTo>
                <a:lnTo>
                  <a:pt x="5310185" y="0"/>
                </a:lnTo>
                <a:cubicBezTo>
                  <a:pt x="5345256" y="0"/>
                  <a:pt x="5373688" y="28431"/>
                  <a:pt x="5373688" y="63503"/>
                </a:cubicBezTo>
                <a:lnTo>
                  <a:pt x="5373688" y="579435"/>
                </a:lnTo>
                <a:cubicBezTo>
                  <a:pt x="5373688" y="614506"/>
                  <a:pt x="5345256" y="642938"/>
                  <a:pt x="5310185" y="642938"/>
                </a:cubicBezTo>
                <a:lnTo>
                  <a:pt x="63503" y="642938"/>
                </a:lnTo>
                <a:cubicBezTo>
                  <a:pt x="28431" y="642938"/>
                  <a:pt x="0" y="614506"/>
                  <a:pt x="0" y="579435"/>
                </a:cubicBezTo>
                <a:lnTo>
                  <a:pt x="0" y="63503"/>
                </a:lnTo>
                <a:cubicBezTo>
                  <a:pt x="0" y="28455"/>
                  <a:pt x="28455" y="0"/>
                  <a:pt x="63503" y="0"/>
                </a:cubicBezTo>
                <a:close/>
              </a:path>
            </a:pathLst>
          </a:custGeom>
          <a:solidFill>
            <a:srgbClr val="00A9E0">
              <a:alpha val="10196"/>
            </a:srgbClr>
          </a:soli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87375" y="5162550"/>
            <a:ext cx="52387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✓ 正确做法</a:t>
            </a:r>
            <a:endParaRPr lang="en-US" sz="10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587375" y="5416550"/>
            <a:ext cx="52387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使用分点、编号或清晰段落分隔复杂指令，关键指令前置</a:t>
            </a:r>
            <a:endParaRPr lang="en-US" sz="10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6163469" y="3658394"/>
            <a:ext cx="5707063" cy="2214563"/>
          </a:xfrm>
          <a:custGeom>
            <a:avLst/>
            <a:gdLst/>
            <a:ahLst/>
            <a:cxnLst/>
            <a:rect l="l" t="t" r="r" b="b"/>
            <a:pathLst>
              <a:path w="5707063" h="2214563">
                <a:moveTo>
                  <a:pt x="95248" y="0"/>
                </a:moveTo>
                <a:lnTo>
                  <a:pt x="5611814" y="0"/>
                </a:lnTo>
                <a:cubicBezTo>
                  <a:pt x="5664418" y="0"/>
                  <a:pt x="5707063" y="42644"/>
                  <a:pt x="5707063" y="95248"/>
                </a:cubicBezTo>
                <a:lnTo>
                  <a:pt x="5707063" y="2119314"/>
                </a:lnTo>
                <a:cubicBezTo>
                  <a:pt x="5707063" y="2171918"/>
                  <a:pt x="5664418" y="2214563"/>
                  <a:pt x="5611814" y="2214562"/>
                </a:cubicBezTo>
                <a:lnTo>
                  <a:pt x="95248" y="2214563"/>
                </a:lnTo>
                <a:cubicBezTo>
                  <a:pt x="42644" y="2214562"/>
                  <a:pt x="0" y="2171918"/>
                  <a:pt x="0" y="2119314"/>
                </a:cubicBezTo>
                <a:lnTo>
                  <a:pt x="0" y="95248"/>
                </a:lnTo>
                <a:cubicBezTo>
                  <a:pt x="0" y="42679"/>
                  <a:pt x="42679" y="0"/>
                  <a:pt x="95248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6326188" y="3821112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F2A900">
              <a:alpha val="20000"/>
            </a:srgbClr>
          </a:solidFill>
        </p:spPr>
      </p:sp>
      <p:sp>
        <p:nvSpPr>
          <p:cNvPr id="39" name="Shape 37"/>
          <p:cNvSpPr/>
          <p:nvPr/>
        </p:nvSpPr>
        <p:spPr>
          <a:xfrm>
            <a:off x="6437313" y="393223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113854" y="127899"/>
                </a:moveTo>
                <a:lnTo>
                  <a:pt x="30851" y="44896"/>
                </a:lnTo>
                <a:cubicBezTo>
                  <a:pt x="23906" y="54632"/>
                  <a:pt x="19844" y="66539"/>
                  <a:pt x="19844" y="79375"/>
                </a:cubicBezTo>
                <a:cubicBezTo>
                  <a:pt x="19844" y="112241"/>
                  <a:pt x="46509" y="138906"/>
                  <a:pt x="79375" y="138906"/>
                </a:cubicBezTo>
                <a:cubicBezTo>
                  <a:pt x="92242" y="138906"/>
                  <a:pt x="104149" y="134844"/>
                  <a:pt x="113854" y="127899"/>
                </a:cubicBezTo>
                <a:close/>
                <a:moveTo>
                  <a:pt x="127899" y="113854"/>
                </a:moveTo>
                <a:cubicBezTo>
                  <a:pt x="134844" y="104118"/>
                  <a:pt x="138906" y="92211"/>
                  <a:pt x="138906" y="79375"/>
                </a:cubicBezTo>
                <a:cubicBezTo>
                  <a:pt x="138906" y="46509"/>
                  <a:pt x="112241" y="19844"/>
                  <a:pt x="79375" y="19844"/>
                </a:cubicBezTo>
                <a:cubicBezTo>
                  <a:pt x="66508" y="19844"/>
                  <a:pt x="54601" y="23906"/>
                  <a:pt x="44896" y="30851"/>
                </a:cubicBezTo>
                <a:lnTo>
                  <a:pt x="127899" y="113854"/>
                </a:lnTo>
                <a:close/>
                <a:moveTo>
                  <a:pt x="0" y="79375"/>
                </a:moveTo>
                <a:cubicBezTo>
                  <a:pt x="0" y="35567"/>
                  <a:pt x="35567" y="0"/>
                  <a:pt x="79375" y="0"/>
                </a:cubicBezTo>
                <a:cubicBezTo>
                  <a:pt x="123183" y="0"/>
                  <a:pt x="158750" y="35567"/>
                  <a:pt x="158750" y="79375"/>
                </a:cubicBezTo>
                <a:cubicBezTo>
                  <a:pt x="158750" y="123183"/>
                  <a:pt x="123183" y="158750"/>
                  <a:pt x="79375" y="158750"/>
                </a:cubicBezTo>
                <a:cubicBezTo>
                  <a:pt x="35567" y="158750"/>
                  <a:pt x="0" y="123183"/>
                  <a:pt x="0" y="79375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0" name="Text 38"/>
          <p:cNvSpPr/>
          <p:nvPr/>
        </p:nvSpPr>
        <p:spPr>
          <a:xfrm>
            <a:off x="6802438" y="3900488"/>
            <a:ext cx="1809750" cy="222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误区四：忽略AI能力边界</a:t>
            </a:r>
            <a:endParaRPr lang="en-US" sz="125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6326188" y="4329113"/>
            <a:ext cx="5381625" cy="635000"/>
          </a:xfrm>
          <a:custGeom>
            <a:avLst/>
            <a:gdLst/>
            <a:ahLst/>
            <a:cxnLst/>
            <a:rect l="l" t="t" r="r" b="b"/>
            <a:pathLst>
              <a:path w="5381625" h="635000">
                <a:moveTo>
                  <a:pt x="63500" y="0"/>
                </a:moveTo>
                <a:lnTo>
                  <a:pt x="5318125" y="0"/>
                </a:lnTo>
                <a:cubicBezTo>
                  <a:pt x="5353172" y="0"/>
                  <a:pt x="5381625" y="28453"/>
                  <a:pt x="5381625" y="63500"/>
                </a:cubicBezTo>
                <a:lnTo>
                  <a:pt x="5381625" y="571500"/>
                </a:lnTo>
                <a:cubicBezTo>
                  <a:pt x="5381625" y="606547"/>
                  <a:pt x="5353172" y="635000"/>
                  <a:pt x="5318125" y="635000"/>
                </a:cubicBezTo>
                <a:lnTo>
                  <a:pt x="63500" y="635000"/>
                </a:lnTo>
                <a:cubicBezTo>
                  <a:pt x="28453" y="635000"/>
                  <a:pt x="0" y="606547"/>
                  <a:pt x="0" y="5715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42" name="Text 40"/>
          <p:cNvSpPr/>
          <p:nvPr/>
        </p:nvSpPr>
        <p:spPr>
          <a:xfrm>
            <a:off x="6421438" y="4424363"/>
            <a:ext cx="5254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❌ 错误示例</a:t>
            </a:r>
            <a:endParaRPr lang="en-US" sz="10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3" name="Text 41"/>
          <p:cNvSpPr/>
          <p:nvPr/>
        </p:nvSpPr>
        <p:spPr>
          <a:xfrm>
            <a:off x="6421438" y="4678363"/>
            <a:ext cx="5254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要求AI完成超出其能力的功能，如实时联网查询（未启用时）</a:t>
            </a:r>
            <a:endParaRPr lang="en-US" sz="10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4" name="Shape 42"/>
          <p:cNvSpPr/>
          <p:nvPr/>
        </p:nvSpPr>
        <p:spPr>
          <a:xfrm>
            <a:off x="6330156" y="5063331"/>
            <a:ext cx="5373688" cy="642938"/>
          </a:xfrm>
          <a:custGeom>
            <a:avLst/>
            <a:gdLst/>
            <a:ahLst/>
            <a:cxnLst/>
            <a:rect l="l" t="t" r="r" b="b"/>
            <a:pathLst>
              <a:path w="5373688" h="642938">
                <a:moveTo>
                  <a:pt x="63503" y="0"/>
                </a:moveTo>
                <a:lnTo>
                  <a:pt x="5310185" y="0"/>
                </a:lnTo>
                <a:cubicBezTo>
                  <a:pt x="5345256" y="0"/>
                  <a:pt x="5373688" y="28431"/>
                  <a:pt x="5373688" y="63503"/>
                </a:cubicBezTo>
                <a:lnTo>
                  <a:pt x="5373688" y="579435"/>
                </a:lnTo>
                <a:cubicBezTo>
                  <a:pt x="5373688" y="614506"/>
                  <a:pt x="5345256" y="642938"/>
                  <a:pt x="5310185" y="642938"/>
                </a:cubicBezTo>
                <a:lnTo>
                  <a:pt x="63503" y="642938"/>
                </a:lnTo>
                <a:cubicBezTo>
                  <a:pt x="28431" y="642938"/>
                  <a:pt x="0" y="614506"/>
                  <a:pt x="0" y="579435"/>
                </a:cubicBezTo>
                <a:lnTo>
                  <a:pt x="0" y="63503"/>
                </a:lnTo>
                <a:cubicBezTo>
                  <a:pt x="0" y="28455"/>
                  <a:pt x="28455" y="0"/>
                  <a:pt x="63503" y="0"/>
                </a:cubicBezTo>
                <a:close/>
              </a:path>
            </a:pathLst>
          </a:custGeom>
          <a:solidFill>
            <a:srgbClr val="00A9E0">
              <a:alpha val="10196"/>
            </a:srgbClr>
          </a:soli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45" name="Text 43"/>
          <p:cNvSpPr/>
          <p:nvPr/>
        </p:nvSpPr>
        <p:spPr>
          <a:xfrm>
            <a:off x="6429375" y="5162550"/>
            <a:ext cx="52387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✓ 正确做法</a:t>
            </a:r>
            <a:endParaRPr lang="en-US" sz="10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6429375" y="5416550"/>
            <a:ext cx="52387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了解AI工具的能力范围，合理设定期望值</a:t>
            </a:r>
            <a:endParaRPr lang="en-US" sz="10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321469" y="6007894"/>
            <a:ext cx="11549063" cy="1484313"/>
          </a:xfrm>
          <a:custGeom>
            <a:avLst/>
            <a:gdLst/>
            <a:ahLst/>
            <a:cxnLst/>
            <a:rect l="l" t="t" r="r" b="b"/>
            <a:pathLst>
              <a:path w="11549063" h="1484313">
                <a:moveTo>
                  <a:pt x="95248" y="0"/>
                </a:moveTo>
                <a:lnTo>
                  <a:pt x="11453814" y="0"/>
                </a:lnTo>
                <a:cubicBezTo>
                  <a:pt x="11506418" y="0"/>
                  <a:pt x="11549063" y="42644"/>
                  <a:pt x="11549063" y="95248"/>
                </a:cubicBezTo>
                <a:lnTo>
                  <a:pt x="11549063" y="1389064"/>
                </a:lnTo>
                <a:cubicBezTo>
                  <a:pt x="11549063" y="1441668"/>
                  <a:pt x="11506418" y="1484313"/>
                  <a:pt x="11453814" y="1484313"/>
                </a:cubicBezTo>
                <a:lnTo>
                  <a:pt x="95248" y="1484313"/>
                </a:lnTo>
                <a:cubicBezTo>
                  <a:pt x="42644" y="1484313"/>
                  <a:pt x="0" y="1441668"/>
                  <a:pt x="0" y="1389064"/>
                </a:cubicBezTo>
                <a:lnTo>
                  <a:pt x="0" y="95248"/>
                </a:lnTo>
                <a:cubicBezTo>
                  <a:pt x="0" y="42679"/>
                  <a:pt x="42679" y="0"/>
                  <a:pt x="95248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>
                  <a:alpha val="20000"/>
                </a:srgbClr>
              </a:gs>
              <a:gs pos="100000">
                <a:srgbClr val="F2A900">
                  <a:alpha val="5000"/>
                </a:srgbClr>
              </a:gs>
            </a:gsLst>
            <a:lin ang="0" scaled="1"/>
          </a:gra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484187" y="61706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9" name="Shape 47"/>
          <p:cNvSpPr/>
          <p:nvPr/>
        </p:nvSpPr>
        <p:spPr>
          <a:xfrm>
            <a:off x="595313" y="628173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135403" y="23161"/>
                </a:moveTo>
                <a:lnTo>
                  <a:pt x="138906" y="26479"/>
                </a:lnTo>
                <a:lnTo>
                  <a:pt x="138906" y="9922"/>
                </a:lnTo>
                <a:cubicBezTo>
                  <a:pt x="138906" y="4434"/>
                  <a:pt x="143340" y="0"/>
                  <a:pt x="148828" y="0"/>
                </a:cubicBezTo>
                <a:cubicBezTo>
                  <a:pt x="154316" y="0"/>
                  <a:pt x="158750" y="4434"/>
                  <a:pt x="158750" y="9922"/>
                </a:cubicBezTo>
                <a:lnTo>
                  <a:pt x="158750" y="49609"/>
                </a:lnTo>
                <a:cubicBezTo>
                  <a:pt x="158750" y="55097"/>
                  <a:pt x="154316" y="59531"/>
                  <a:pt x="148828" y="59531"/>
                </a:cubicBezTo>
                <a:lnTo>
                  <a:pt x="109141" y="59531"/>
                </a:lnTo>
                <a:cubicBezTo>
                  <a:pt x="103653" y="59531"/>
                  <a:pt x="99219" y="55097"/>
                  <a:pt x="99219" y="49609"/>
                </a:cubicBezTo>
                <a:cubicBezTo>
                  <a:pt x="99219" y="44121"/>
                  <a:pt x="103653" y="39688"/>
                  <a:pt x="109141" y="39688"/>
                </a:cubicBezTo>
                <a:lnTo>
                  <a:pt x="123992" y="39688"/>
                </a:lnTo>
                <a:lnTo>
                  <a:pt x="121636" y="37455"/>
                </a:lnTo>
                <a:cubicBezTo>
                  <a:pt x="121574" y="37393"/>
                  <a:pt x="121512" y="37331"/>
                  <a:pt x="121450" y="37269"/>
                </a:cubicBezTo>
                <a:cubicBezTo>
                  <a:pt x="98196" y="14015"/>
                  <a:pt x="60523" y="14015"/>
                  <a:pt x="37269" y="37269"/>
                </a:cubicBezTo>
                <a:cubicBezTo>
                  <a:pt x="14015" y="60523"/>
                  <a:pt x="14015" y="98196"/>
                  <a:pt x="37269" y="121450"/>
                </a:cubicBezTo>
                <a:cubicBezTo>
                  <a:pt x="60523" y="144704"/>
                  <a:pt x="98196" y="144704"/>
                  <a:pt x="121450" y="121450"/>
                </a:cubicBezTo>
                <a:cubicBezTo>
                  <a:pt x="123992" y="118907"/>
                  <a:pt x="126256" y="116210"/>
                  <a:pt x="128240" y="113357"/>
                </a:cubicBezTo>
                <a:cubicBezTo>
                  <a:pt x="131372" y="108862"/>
                  <a:pt x="137573" y="107776"/>
                  <a:pt x="142069" y="110908"/>
                </a:cubicBezTo>
                <a:cubicBezTo>
                  <a:pt x="146565" y="114040"/>
                  <a:pt x="147650" y="120241"/>
                  <a:pt x="144518" y="124737"/>
                </a:cubicBezTo>
                <a:cubicBezTo>
                  <a:pt x="141883" y="128519"/>
                  <a:pt x="138875" y="132116"/>
                  <a:pt x="135496" y="135496"/>
                </a:cubicBezTo>
                <a:cubicBezTo>
                  <a:pt x="104490" y="166501"/>
                  <a:pt x="54229" y="166501"/>
                  <a:pt x="23254" y="135496"/>
                </a:cubicBezTo>
                <a:cubicBezTo>
                  <a:pt x="-7720" y="104490"/>
                  <a:pt x="-7751" y="54260"/>
                  <a:pt x="23254" y="23254"/>
                </a:cubicBezTo>
                <a:cubicBezTo>
                  <a:pt x="54229" y="-7720"/>
                  <a:pt x="104397" y="-7751"/>
                  <a:pt x="135403" y="23161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50" name="Text 48"/>
          <p:cNvSpPr/>
          <p:nvPr/>
        </p:nvSpPr>
        <p:spPr>
          <a:xfrm>
            <a:off x="960438" y="6249988"/>
            <a:ext cx="1666875" cy="222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误区五：缺乏反馈迭代</a:t>
            </a:r>
            <a:endParaRPr lang="en-US" sz="125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1" name="Shape 49"/>
          <p:cNvSpPr/>
          <p:nvPr/>
        </p:nvSpPr>
        <p:spPr>
          <a:xfrm>
            <a:off x="484187" y="6678613"/>
            <a:ext cx="5548313" cy="650875"/>
          </a:xfrm>
          <a:custGeom>
            <a:avLst/>
            <a:gdLst/>
            <a:ahLst/>
            <a:cxnLst/>
            <a:rect l="l" t="t" r="r" b="b"/>
            <a:pathLst>
              <a:path w="5548313" h="650875">
                <a:moveTo>
                  <a:pt x="63499" y="0"/>
                </a:moveTo>
                <a:lnTo>
                  <a:pt x="5484813" y="0"/>
                </a:lnTo>
                <a:cubicBezTo>
                  <a:pt x="5519883" y="0"/>
                  <a:pt x="5548313" y="28430"/>
                  <a:pt x="5548313" y="63499"/>
                </a:cubicBezTo>
                <a:lnTo>
                  <a:pt x="5548313" y="587376"/>
                </a:lnTo>
                <a:cubicBezTo>
                  <a:pt x="5548313" y="622445"/>
                  <a:pt x="5519883" y="650875"/>
                  <a:pt x="5484813" y="650875"/>
                </a:cubicBezTo>
                <a:lnTo>
                  <a:pt x="63499" y="650875"/>
                </a:lnTo>
                <a:cubicBezTo>
                  <a:pt x="28430" y="650875"/>
                  <a:pt x="0" y="622445"/>
                  <a:pt x="0" y="587376"/>
                </a:cubicBezTo>
                <a:lnTo>
                  <a:pt x="0" y="63499"/>
                </a:lnTo>
                <a:cubicBezTo>
                  <a:pt x="0" y="28453"/>
                  <a:pt x="28453" y="0"/>
                  <a:pt x="6349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52" name="Text 50"/>
          <p:cNvSpPr/>
          <p:nvPr/>
        </p:nvSpPr>
        <p:spPr>
          <a:xfrm>
            <a:off x="579438" y="6773863"/>
            <a:ext cx="5421313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❌ 错误做法</a:t>
            </a:r>
            <a:endParaRPr lang="en-US" sz="10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579438" y="7027863"/>
            <a:ext cx="5421313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对不理想结果直接放弃，或完全另起新对话重新输入</a:t>
            </a:r>
            <a:endParaRPr lang="en-US" sz="10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4" name="Shape 52"/>
          <p:cNvSpPr/>
          <p:nvPr/>
        </p:nvSpPr>
        <p:spPr>
          <a:xfrm>
            <a:off x="6163469" y="6682581"/>
            <a:ext cx="5540375" cy="642938"/>
          </a:xfrm>
          <a:custGeom>
            <a:avLst/>
            <a:gdLst/>
            <a:ahLst/>
            <a:cxnLst/>
            <a:rect l="l" t="t" r="r" b="b"/>
            <a:pathLst>
              <a:path w="5540375" h="642938">
                <a:moveTo>
                  <a:pt x="63503" y="0"/>
                </a:moveTo>
                <a:lnTo>
                  <a:pt x="5476872" y="0"/>
                </a:lnTo>
                <a:cubicBezTo>
                  <a:pt x="5511944" y="0"/>
                  <a:pt x="5540375" y="28431"/>
                  <a:pt x="5540375" y="63503"/>
                </a:cubicBezTo>
                <a:lnTo>
                  <a:pt x="5540375" y="579435"/>
                </a:lnTo>
                <a:cubicBezTo>
                  <a:pt x="5540375" y="614506"/>
                  <a:pt x="5511944" y="642938"/>
                  <a:pt x="5476872" y="642938"/>
                </a:cubicBezTo>
                <a:lnTo>
                  <a:pt x="63503" y="642938"/>
                </a:lnTo>
                <a:cubicBezTo>
                  <a:pt x="28431" y="642938"/>
                  <a:pt x="0" y="614506"/>
                  <a:pt x="0" y="579435"/>
                </a:cubicBezTo>
                <a:lnTo>
                  <a:pt x="0" y="63503"/>
                </a:lnTo>
                <a:cubicBezTo>
                  <a:pt x="0" y="28455"/>
                  <a:pt x="28455" y="0"/>
                  <a:pt x="63503" y="0"/>
                </a:cubicBezTo>
                <a:close/>
              </a:path>
            </a:pathLst>
          </a:custGeom>
          <a:solidFill>
            <a:srgbClr val="00A9E0">
              <a:alpha val="10196"/>
            </a:srgbClr>
          </a:soli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55" name="Text 53"/>
          <p:cNvSpPr/>
          <p:nvPr/>
        </p:nvSpPr>
        <p:spPr>
          <a:xfrm>
            <a:off x="6262688" y="6781800"/>
            <a:ext cx="54054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✓ 正确做法</a:t>
            </a:r>
            <a:endParaRPr lang="en-US" sz="10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6" name="Text 54"/>
          <p:cNvSpPr/>
          <p:nvPr/>
        </p:nvSpPr>
        <p:spPr>
          <a:xfrm>
            <a:off x="6262688" y="7035800"/>
            <a:ext cx="54054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在原有对话基础上增补细节、修正指令，多轮迭代优化</a:t>
            </a:r>
            <a:endParaRPr lang="en-US" sz="10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static.vecteezy.com/d88fc75e1bef7de10ee41a4326a6750d40659f1f.jpg"/>
          <p:cNvPicPr>
            <a:picLocks noChangeAspect="1"/>
          </p:cNvPicPr>
          <p:nvPr/>
        </p:nvPicPr>
        <p:blipFill>
          <a:blip r:embed="rId1">
            <a:alphaModFix amt="30000"/>
          </a:blip>
          <a:srcRect l="51" r="51"/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1A1D21"/>
              </a:gs>
              <a:gs pos="50000">
                <a:srgbClr val="1A1D21">
                  <a:alpha val="90000"/>
                </a:srgbClr>
              </a:gs>
              <a:gs pos="100000">
                <a:srgbClr val="1A1D21">
                  <a:alpha val="60000"/>
                </a:srgbClr>
              </a:gs>
            </a:gsLst>
            <a:lin ang="0" scaled="1"/>
          </a:gradFill>
        </p:spPr>
      </p:sp>
      <p:sp>
        <p:nvSpPr>
          <p:cNvPr id="4" name="Shape 1"/>
          <p:cNvSpPr/>
          <p:nvPr/>
        </p:nvSpPr>
        <p:spPr>
          <a:xfrm>
            <a:off x="385763" y="1652588"/>
            <a:ext cx="1323975" cy="400050"/>
          </a:xfrm>
          <a:custGeom>
            <a:avLst/>
            <a:gdLst/>
            <a:ahLst/>
            <a:cxnLst/>
            <a:rect l="l" t="t" r="r" b="b"/>
            <a:pathLst>
              <a:path w="1323975" h="400050">
                <a:moveTo>
                  <a:pt x="76202" y="0"/>
                </a:moveTo>
                <a:lnTo>
                  <a:pt x="1247773" y="0"/>
                </a:lnTo>
                <a:cubicBezTo>
                  <a:pt x="1289858" y="0"/>
                  <a:pt x="1323975" y="34117"/>
                  <a:pt x="1323975" y="76202"/>
                </a:cubicBezTo>
                <a:lnTo>
                  <a:pt x="1323975" y="323848"/>
                </a:lnTo>
                <a:cubicBezTo>
                  <a:pt x="1323975" y="365933"/>
                  <a:pt x="1289858" y="400050"/>
                  <a:pt x="1247773" y="400050"/>
                </a:cubicBezTo>
                <a:lnTo>
                  <a:pt x="76202" y="400050"/>
                </a:lnTo>
                <a:cubicBezTo>
                  <a:pt x="34145" y="400050"/>
                  <a:pt x="0" y="365905"/>
                  <a:pt x="0" y="32384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00A9E0">
              <a:alpha val="20000"/>
            </a:srgbClr>
          </a:solidFill>
          <a:ln w="12700">
            <a:solidFill>
              <a:srgbClr val="00A9E0">
                <a:alpha val="50196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81025" y="1771650"/>
            <a:ext cx="1005334" cy="1714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kern="0" spc="60" dirty="0">
                <a:solidFill>
                  <a:srgbClr val="00A9E0"/>
                </a:solidFill>
                <a:latin typeface="Quattrocento Sans" panose="020B0502050000020003" pitchFamily="34" charset="0"/>
                <a:ea typeface="Quattrocento Sans" panose="020B0502050000020003" pitchFamily="34" charset="-122"/>
                <a:cs typeface="Quattrocento Sans" panose="020B0502050000020003" pitchFamily="34" charset="-120"/>
              </a:rPr>
              <a:t>CHAPTER 03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2286000"/>
            <a:ext cx="4533900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报告撰写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实战应用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4229100"/>
            <a:ext cx="4305300" cy="3714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E8ECE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掌握不同类型报告的AI辅助撰写方法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438150" y="4943475"/>
            <a:ext cx="171450" cy="228600"/>
          </a:xfrm>
          <a:custGeom>
            <a:avLst/>
            <a:gdLst/>
            <a:ahLst/>
            <a:cxnLst/>
            <a:rect l="l" t="t" r="r" b="b"/>
            <a:pathLst>
              <a:path w="171450" h="228600">
                <a:moveTo>
                  <a:pt x="0" y="28575"/>
                </a:moveTo>
                <a:cubicBezTo>
                  <a:pt x="0" y="12814"/>
                  <a:pt x="12814" y="0"/>
                  <a:pt x="28575" y="0"/>
                </a:cubicBezTo>
                <a:lnTo>
                  <a:pt x="95324" y="0"/>
                </a:lnTo>
                <a:cubicBezTo>
                  <a:pt x="102915" y="0"/>
                  <a:pt x="110192" y="2991"/>
                  <a:pt x="115550" y="8349"/>
                </a:cubicBezTo>
                <a:lnTo>
                  <a:pt x="163101" y="55944"/>
                </a:lnTo>
                <a:cubicBezTo>
                  <a:pt x="168459" y="61302"/>
                  <a:pt x="171450" y="68580"/>
                  <a:pt x="171450" y="76170"/>
                </a:cubicBezTo>
                <a:lnTo>
                  <a:pt x="171450" y="200025"/>
                </a:lnTo>
                <a:cubicBezTo>
                  <a:pt x="171450" y="215786"/>
                  <a:pt x="158636" y="228600"/>
                  <a:pt x="142875" y="228600"/>
                </a:cubicBezTo>
                <a:lnTo>
                  <a:pt x="28575" y="228600"/>
                </a:lnTo>
                <a:cubicBezTo>
                  <a:pt x="12814" y="228600"/>
                  <a:pt x="0" y="215786"/>
                  <a:pt x="0" y="200025"/>
                </a:cubicBezTo>
                <a:lnTo>
                  <a:pt x="0" y="28575"/>
                </a:lnTo>
                <a:close/>
                <a:moveTo>
                  <a:pt x="92869" y="26119"/>
                </a:moveTo>
                <a:lnTo>
                  <a:pt x="92869" y="67866"/>
                </a:lnTo>
                <a:cubicBezTo>
                  <a:pt x="92869" y="73804"/>
                  <a:pt x="97646" y="78581"/>
                  <a:pt x="103584" y="78581"/>
                </a:cubicBezTo>
                <a:lnTo>
                  <a:pt x="145331" y="78581"/>
                </a:lnTo>
                <a:lnTo>
                  <a:pt x="92869" y="26119"/>
                </a:lnTo>
                <a:close/>
                <a:moveTo>
                  <a:pt x="60454" y="122694"/>
                </a:moveTo>
                <a:cubicBezTo>
                  <a:pt x="59159" y="116934"/>
                  <a:pt x="53444" y="113273"/>
                  <a:pt x="47685" y="114568"/>
                </a:cubicBezTo>
                <a:cubicBezTo>
                  <a:pt x="41925" y="115863"/>
                  <a:pt x="38264" y="121578"/>
                  <a:pt x="39559" y="127337"/>
                </a:cubicBezTo>
                <a:lnTo>
                  <a:pt x="53846" y="191631"/>
                </a:lnTo>
                <a:cubicBezTo>
                  <a:pt x="54873" y="196319"/>
                  <a:pt x="58936" y="199757"/>
                  <a:pt x="63758" y="200025"/>
                </a:cubicBezTo>
                <a:cubicBezTo>
                  <a:pt x="68580" y="200293"/>
                  <a:pt x="72956" y="197301"/>
                  <a:pt x="74474" y="192703"/>
                </a:cubicBezTo>
                <a:lnTo>
                  <a:pt x="85725" y="158904"/>
                </a:lnTo>
                <a:lnTo>
                  <a:pt x="96976" y="192703"/>
                </a:lnTo>
                <a:cubicBezTo>
                  <a:pt x="98494" y="197257"/>
                  <a:pt x="102870" y="200248"/>
                  <a:pt x="107692" y="200025"/>
                </a:cubicBezTo>
                <a:cubicBezTo>
                  <a:pt x="112514" y="199802"/>
                  <a:pt x="116577" y="196364"/>
                  <a:pt x="117604" y="191631"/>
                </a:cubicBezTo>
                <a:lnTo>
                  <a:pt x="131891" y="127337"/>
                </a:lnTo>
                <a:cubicBezTo>
                  <a:pt x="133186" y="121578"/>
                  <a:pt x="129525" y="115818"/>
                  <a:pt x="123765" y="114568"/>
                </a:cubicBezTo>
                <a:cubicBezTo>
                  <a:pt x="118006" y="113318"/>
                  <a:pt x="112246" y="116934"/>
                  <a:pt x="110996" y="122694"/>
                </a:cubicBezTo>
                <a:lnTo>
                  <a:pt x="105102" y="149215"/>
                </a:lnTo>
                <a:lnTo>
                  <a:pt x="95905" y="121622"/>
                </a:lnTo>
                <a:cubicBezTo>
                  <a:pt x="94431" y="117247"/>
                  <a:pt x="90368" y="114300"/>
                  <a:pt x="85725" y="114300"/>
                </a:cubicBezTo>
                <a:cubicBezTo>
                  <a:pt x="81082" y="114300"/>
                  <a:pt x="77019" y="117247"/>
                  <a:pt x="75545" y="121622"/>
                </a:cubicBezTo>
                <a:lnTo>
                  <a:pt x="66348" y="149215"/>
                </a:lnTo>
                <a:lnTo>
                  <a:pt x="60454" y="122694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9" name="Text 6"/>
          <p:cNvSpPr/>
          <p:nvPr/>
        </p:nvSpPr>
        <p:spPr>
          <a:xfrm>
            <a:off x="781050" y="4924425"/>
            <a:ext cx="7715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工作报告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1695450" y="4905375"/>
            <a:ext cx="9525" cy="304800"/>
          </a:xfrm>
          <a:custGeom>
            <a:avLst/>
            <a:gdLst/>
            <a:ahLst/>
            <a:cxnLst/>
            <a:rect l="l" t="t" r="r" b="b"/>
            <a:pathLst>
              <a:path w="9525" h="304800">
                <a:moveTo>
                  <a:pt x="0" y="0"/>
                </a:moveTo>
                <a:lnTo>
                  <a:pt x="9525" y="0"/>
                </a:lnTo>
                <a:lnTo>
                  <a:pt x="9525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4A5C6A"/>
          </a:solidFill>
        </p:spPr>
      </p:sp>
      <p:sp>
        <p:nvSpPr>
          <p:cNvPr id="11" name="Shape 8"/>
          <p:cNvSpPr/>
          <p:nvPr/>
        </p:nvSpPr>
        <p:spPr>
          <a:xfrm>
            <a:off x="1947863" y="4943475"/>
            <a:ext cx="257175" cy="228600"/>
          </a:xfrm>
          <a:custGeom>
            <a:avLst/>
            <a:gdLst/>
            <a:ahLst/>
            <a:cxnLst/>
            <a:rect l="l" t="t" r="r" b="b"/>
            <a:pathLst>
              <a:path w="257175" h="228600">
                <a:moveTo>
                  <a:pt x="228779" y="107156"/>
                </a:moveTo>
                <a:lnTo>
                  <a:pt x="150197" y="107156"/>
                </a:lnTo>
                <a:cubicBezTo>
                  <a:pt x="142295" y="107156"/>
                  <a:pt x="135910" y="100772"/>
                  <a:pt x="135910" y="92869"/>
                </a:cubicBezTo>
                <a:lnTo>
                  <a:pt x="135910" y="14288"/>
                </a:lnTo>
                <a:cubicBezTo>
                  <a:pt x="135910" y="6385"/>
                  <a:pt x="142339" y="-89"/>
                  <a:pt x="150153" y="938"/>
                </a:cubicBezTo>
                <a:cubicBezTo>
                  <a:pt x="197927" y="7278"/>
                  <a:pt x="235788" y="45140"/>
                  <a:pt x="242128" y="92913"/>
                </a:cubicBezTo>
                <a:cubicBezTo>
                  <a:pt x="243155" y="100727"/>
                  <a:pt x="236681" y="107156"/>
                  <a:pt x="228779" y="107156"/>
                </a:cubicBezTo>
                <a:close/>
                <a:moveTo>
                  <a:pt x="99387" y="16609"/>
                </a:moveTo>
                <a:cubicBezTo>
                  <a:pt x="107469" y="14913"/>
                  <a:pt x="114479" y="21521"/>
                  <a:pt x="114479" y="29781"/>
                </a:cubicBezTo>
                <a:lnTo>
                  <a:pt x="114479" y="117872"/>
                </a:lnTo>
                <a:cubicBezTo>
                  <a:pt x="114479" y="120372"/>
                  <a:pt x="115372" y="122783"/>
                  <a:pt x="116934" y="124703"/>
                </a:cubicBezTo>
                <a:lnTo>
                  <a:pt x="175915" y="195873"/>
                </a:lnTo>
                <a:cubicBezTo>
                  <a:pt x="181139" y="202168"/>
                  <a:pt x="180023" y="211678"/>
                  <a:pt x="172834" y="215563"/>
                </a:cubicBezTo>
                <a:cubicBezTo>
                  <a:pt x="157609" y="223867"/>
                  <a:pt x="140151" y="228600"/>
                  <a:pt x="121622" y="228600"/>
                </a:cubicBezTo>
                <a:cubicBezTo>
                  <a:pt x="62463" y="228600"/>
                  <a:pt x="14466" y="180603"/>
                  <a:pt x="14466" y="121444"/>
                </a:cubicBezTo>
                <a:cubicBezTo>
                  <a:pt x="14466" y="69875"/>
                  <a:pt x="50855" y="26834"/>
                  <a:pt x="99387" y="16609"/>
                </a:cubicBezTo>
                <a:close/>
                <a:moveTo>
                  <a:pt x="213330" y="128588"/>
                </a:moveTo>
                <a:lnTo>
                  <a:pt x="241905" y="128588"/>
                </a:lnTo>
                <a:cubicBezTo>
                  <a:pt x="250165" y="128588"/>
                  <a:pt x="256773" y="135597"/>
                  <a:pt x="255077" y="143679"/>
                </a:cubicBezTo>
                <a:cubicBezTo>
                  <a:pt x="250522" y="165289"/>
                  <a:pt x="239450" y="184487"/>
                  <a:pt x="224001" y="199132"/>
                </a:cubicBezTo>
                <a:cubicBezTo>
                  <a:pt x="218509" y="204356"/>
                  <a:pt x="209892" y="203240"/>
                  <a:pt x="205070" y="197391"/>
                </a:cubicBezTo>
                <a:lnTo>
                  <a:pt x="167387" y="151983"/>
                </a:lnTo>
                <a:cubicBezTo>
                  <a:pt x="159663" y="142652"/>
                  <a:pt x="166315" y="128588"/>
                  <a:pt x="178371" y="128588"/>
                </a:cubicBezTo>
                <a:lnTo>
                  <a:pt x="213286" y="128588"/>
                </a:lnTo>
                <a:close/>
              </a:path>
            </a:pathLst>
          </a:custGeom>
          <a:solidFill>
            <a:srgbClr val="F2A900"/>
          </a:solidFill>
        </p:spPr>
      </p:sp>
      <p:sp>
        <p:nvSpPr>
          <p:cNvPr id="12" name="Text 9"/>
          <p:cNvSpPr/>
          <p:nvPr/>
        </p:nvSpPr>
        <p:spPr>
          <a:xfrm>
            <a:off x="2333625" y="4924425"/>
            <a:ext cx="7715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数据分析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3248025" y="4905375"/>
            <a:ext cx="9525" cy="304800"/>
          </a:xfrm>
          <a:custGeom>
            <a:avLst/>
            <a:gdLst/>
            <a:ahLst/>
            <a:cxnLst/>
            <a:rect l="l" t="t" r="r" b="b"/>
            <a:pathLst>
              <a:path w="9525" h="304800">
                <a:moveTo>
                  <a:pt x="0" y="0"/>
                </a:moveTo>
                <a:lnTo>
                  <a:pt x="9525" y="0"/>
                </a:lnTo>
                <a:lnTo>
                  <a:pt x="9525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4A5C6A"/>
          </a:solidFill>
        </p:spPr>
      </p:sp>
      <p:sp>
        <p:nvSpPr>
          <p:cNvPr id="14" name="Shape 11"/>
          <p:cNvSpPr/>
          <p:nvPr/>
        </p:nvSpPr>
        <p:spPr>
          <a:xfrm>
            <a:off x="3486150" y="4943475"/>
            <a:ext cx="285750" cy="228600"/>
          </a:xfrm>
          <a:custGeom>
            <a:avLst/>
            <a:gdLst/>
            <a:ahLst/>
            <a:cxnLst/>
            <a:rect l="l" t="t" r="r" b="b"/>
            <a:pathLst>
              <a:path w="285750" h="228600">
                <a:moveTo>
                  <a:pt x="142875" y="7144"/>
                </a:moveTo>
                <a:cubicBezTo>
                  <a:pt x="168503" y="7144"/>
                  <a:pt x="189309" y="27950"/>
                  <a:pt x="189309" y="53578"/>
                </a:cubicBezTo>
                <a:cubicBezTo>
                  <a:pt x="189309" y="79206"/>
                  <a:pt x="168503" y="100013"/>
                  <a:pt x="142875" y="100013"/>
                </a:cubicBezTo>
                <a:cubicBezTo>
                  <a:pt x="117247" y="100013"/>
                  <a:pt x="96441" y="79206"/>
                  <a:pt x="96441" y="53578"/>
                </a:cubicBezTo>
                <a:cubicBezTo>
                  <a:pt x="96441" y="27950"/>
                  <a:pt x="117247" y="7144"/>
                  <a:pt x="142875" y="7144"/>
                </a:cubicBezTo>
                <a:close/>
                <a:moveTo>
                  <a:pt x="42863" y="39291"/>
                </a:moveTo>
                <a:cubicBezTo>
                  <a:pt x="60605" y="39291"/>
                  <a:pt x="75009" y="53695"/>
                  <a:pt x="75009" y="71438"/>
                </a:cubicBezTo>
                <a:cubicBezTo>
                  <a:pt x="75009" y="89180"/>
                  <a:pt x="60605" y="103584"/>
                  <a:pt x="42863" y="103584"/>
                </a:cubicBezTo>
                <a:cubicBezTo>
                  <a:pt x="25120" y="103584"/>
                  <a:pt x="10716" y="89180"/>
                  <a:pt x="10716" y="71438"/>
                </a:cubicBezTo>
                <a:cubicBezTo>
                  <a:pt x="10716" y="53695"/>
                  <a:pt x="25120" y="39291"/>
                  <a:pt x="42862" y="39291"/>
                </a:cubicBezTo>
                <a:close/>
                <a:moveTo>
                  <a:pt x="0" y="185738"/>
                </a:moveTo>
                <a:cubicBezTo>
                  <a:pt x="0" y="154171"/>
                  <a:pt x="25584" y="128588"/>
                  <a:pt x="57150" y="128588"/>
                </a:cubicBezTo>
                <a:cubicBezTo>
                  <a:pt x="62865" y="128588"/>
                  <a:pt x="68401" y="129436"/>
                  <a:pt x="73625" y="130999"/>
                </a:cubicBezTo>
                <a:cubicBezTo>
                  <a:pt x="58936" y="147429"/>
                  <a:pt x="50006" y="169128"/>
                  <a:pt x="50006" y="192881"/>
                </a:cubicBezTo>
                <a:lnTo>
                  <a:pt x="50006" y="200025"/>
                </a:lnTo>
                <a:cubicBezTo>
                  <a:pt x="50006" y="205115"/>
                  <a:pt x="51078" y="209937"/>
                  <a:pt x="52998" y="214313"/>
                </a:cubicBezTo>
                <a:lnTo>
                  <a:pt x="14288" y="214313"/>
                </a:lnTo>
                <a:cubicBezTo>
                  <a:pt x="6385" y="214313"/>
                  <a:pt x="0" y="207928"/>
                  <a:pt x="0" y="200025"/>
                </a:cubicBezTo>
                <a:lnTo>
                  <a:pt x="0" y="185738"/>
                </a:lnTo>
                <a:close/>
                <a:moveTo>
                  <a:pt x="232752" y="214313"/>
                </a:moveTo>
                <a:cubicBezTo>
                  <a:pt x="234672" y="209937"/>
                  <a:pt x="235744" y="205115"/>
                  <a:pt x="235744" y="200025"/>
                </a:cubicBezTo>
                <a:lnTo>
                  <a:pt x="235744" y="192881"/>
                </a:lnTo>
                <a:cubicBezTo>
                  <a:pt x="235744" y="169128"/>
                  <a:pt x="226814" y="147429"/>
                  <a:pt x="212125" y="130999"/>
                </a:cubicBezTo>
                <a:cubicBezTo>
                  <a:pt x="217349" y="129436"/>
                  <a:pt x="222885" y="128588"/>
                  <a:pt x="228600" y="128588"/>
                </a:cubicBezTo>
                <a:cubicBezTo>
                  <a:pt x="260166" y="128588"/>
                  <a:pt x="285750" y="154171"/>
                  <a:pt x="285750" y="185738"/>
                </a:cubicBezTo>
                <a:lnTo>
                  <a:pt x="285750" y="200025"/>
                </a:lnTo>
                <a:cubicBezTo>
                  <a:pt x="285750" y="207928"/>
                  <a:pt x="279365" y="214313"/>
                  <a:pt x="271463" y="214313"/>
                </a:cubicBezTo>
                <a:lnTo>
                  <a:pt x="232752" y="214313"/>
                </a:lnTo>
                <a:close/>
                <a:moveTo>
                  <a:pt x="210741" y="71438"/>
                </a:moveTo>
                <a:cubicBezTo>
                  <a:pt x="210741" y="53695"/>
                  <a:pt x="225145" y="39291"/>
                  <a:pt x="242888" y="39291"/>
                </a:cubicBezTo>
                <a:cubicBezTo>
                  <a:pt x="260630" y="39291"/>
                  <a:pt x="275034" y="53695"/>
                  <a:pt x="275034" y="71437"/>
                </a:cubicBezTo>
                <a:cubicBezTo>
                  <a:pt x="275034" y="89180"/>
                  <a:pt x="260630" y="103584"/>
                  <a:pt x="242888" y="103584"/>
                </a:cubicBezTo>
                <a:cubicBezTo>
                  <a:pt x="225145" y="103584"/>
                  <a:pt x="210741" y="89180"/>
                  <a:pt x="210741" y="71438"/>
                </a:cubicBezTo>
                <a:close/>
                <a:moveTo>
                  <a:pt x="71438" y="192881"/>
                </a:moveTo>
                <a:cubicBezTo>
                  <a:pt x="71438" y="153412"/>
                  <a:pt x="103406" y="121444"/>
                  <a:pt x="142875" y="121444"/>
                </a:cubicBezTo>
                <a:cubicBezTo>
                  <a:pt x="182344" y="121444"/>
                  <a:pt x="214313" y="153412"/>
                  <a:pt x="214313" y="192881"/>
                </a:cubicBezTo>
                <a:lnTo>
                  <a:pt x="214313" y="200025"/>
                </a:lnTo>
                <a:cubicBezTo>
                  <a:pt x="214313" y="207928"/>
                  <a:pt x="207928" y="214313"/>
                  <a:pt x="200025" y="214313"/>
                </a:cubicBezTo>
                <a:lnTo>
                  <a:pt x="85725" y="214313"/>
                </a:lnTo>
                <a:cubicBezTo>
                  <a:pt x="77822" y="214313"/>
                  <a:pt x="71438" y="207928"/>
                  <a:pt x="71438" y="200025"/>
                </a:cubicBezTo>
                <a:lnTo>
                  <a:pt x="71438" y="192881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15" name="Text 12"/>
          <p:cNvSpPr/>
          <p:nvPr/>
        </p:nvSpPr>
        <p:spPr>
          <a:xfrm>
            <a:off x="3886200" y="4924425"/>
            <a:ext cx="7715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会议纪要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62507" y="989154"/>
            <a:ext cx="11637004" cy="35806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3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工作报告撰写</a:t>
            </a:r>
            <a:endParaRPr lang="en-US" sz="253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62537" y="1347207"/>
            <a:ext cx="5639471" cy="2694414"/>
          </a:xfrm>
          <a:custGeom>
            <a:avLst/>
            <a:gdLst/>
            <a:ahLst/>
            <a:cxnLst/>
            <a:rect l="l" t="t" r="r" b="b"/>
            <a:pathLst>
              <a:path w="5639471" h="2694414">
                <a:moveTo>
                  <a:pt x="107426" y="0"/>
                </a:moveTo>
                <a:lnTo>
                  <a:pt x="5532045" y="0"/>
                </a:lnTo>
                <a:cubicBezTo>
                  <a:pt x="5591375" y="0"/>
                  <a:pt x="5639471" y="48096"/>
                  <a:pt x="5639471" y="107426"/>
                </a:cubicBezTo>
                <a:lnTo>
                  <a:pt x="5639471" y="2586988"/>
                </a:lnTo>
                <a:cubicBezTo>
                  <a:pt x="5639471" y="2646318"/>
                  <a:pt x="5591375" y="2694414"/>
                  <a:pt x="5532045" y="2694414"/>
                </a:cubicBezTo>
                <a:lnTo>
                  <a:pt x="107426" y="2694414"/>
                </a:lnTo>
                <a:cubicBezTo>
                  <a:pt x="48096" y="2694414"/>
                  <a:pt x="0" y="2646318"/>
                  <a:pt x="0" y="2586988"/>
                </a:cubicBezTo>
                <a:lnTo>
                  <a:pt x="0" y="107426"/>
                </a:lnTo>
                <a:cubicBezTo>
                  <a:pt x="0" y="48136"/>
                  <a:pt x="48136" y="0"/>
                  <a:pt x="107426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90802" y="1566520"/>
            <a:ext cx="134273" cy="179031"/>
          </a:xfrm>
          <a:custGeom>
            <a:avLst/>
            <a:gdLst/>
            <a:ahLst/>
            <a:cxnLst/>
            <a:rect l="l" t="t" r="r" b="b"/>
            <a:pathLst>
              <a:path w="134273" h="179031">
                <a:moveTo>
                  <a:pt x="108887" y="11189"/>
                </a:moveTo>
                <a:lnTo>
                  <a:pt x="111894" y="11189"/>
                </a:lnTo>
                <a:cubicBezTo>
                  <a:pt x="124238" y="11189"/>
                  <a:pt x="134273" y="21225"/>
                  <a:pt x="134273" y="33568"/>
                </a:cubicBezTo>
                <a:lnTo>
                  <a:pt x="134273" y="156652"/>
                </a:lnTo>
                <a:cubicBezTo>
                  <a:pt x="134273" y="168995"/>
                  <a:pt x="124238" y="179031"/>
                  <a:pt x="111894" y="179031"/>
                </a:cubicBezTo>
                <a:lnTo>
                  <a:pt x="22379" y="179031"/>
                </a:lnTo>
                <a:cubicBezTo>
                  <a:pt x="10036" y="179031"/>
                  <a:pt x="0" y="168995"/>
                  <a:pt x="0" y="156652"/>
                </a:cubicBezTo>
                <a:lnTo>
                  <a:pt x="0" y="33568"/>
                </a:lnTo>
                <a:cubicBezTo>
                  <a:pt x="0" y="21225"/>
                  <a:pt x="10036" y="11189"/>
                  <a:pt x="22379" y="11189"/>
                </a:cubicBezTo>
                <a:lnTo>
                  <a:pt x="25386" y="11189"/>
                </a:lnTo>
                <a:cubicBezTo>
                  <a:pt x="29232" y="4511"/>
                  <a:pt x="36471" y="0"/>
                  <a:pt x="44758" y="0"/>
                </a:cubicBezTo>
                <a:lnTo>
                  <a:pt x="89515" y="0"/>
                </a:lnTo>
                <a:cubicBezTo>
                  <a:pt x="97803" y="0"/>
                  <a:pt x="105041" y="4511"/>
                  <a:pt x="108887" y="11189"/>
                </a:cubicBezTo>
                <a:close/>
                <a:moveTo>
                  <a:pt x="86718" y="39163"/>
                </a:moveTo>
                <a:cubicBezTo>
                  <a:pt x="91369" y="39163"/>
                  <a:pt x="95110" y="35422"/>
                  <a:pt x="95110" y="30771"/>
                </a:cubicBezTo>
                <a:cubicBezTo>
                  <a:pt x="95110" y="26120"/>
                  <a:pt x="91369" y="22379"/>
                  <a:pt x="86718" y="22379"/>
                </a:cubicBezTo>
                <a:lnTo>
                  <a:pt x="47555" y="22379"/>
                </a:lnTo>
                <a:cubicBezTo>
                  <a:pt x="42904" y="22379"/>
                  <a:pt x="39163" y="26120"/>
                  <a:pt x="39163" y="30771"/>
                </a:cubicBezTo>
                <a:cubicBezTo>
                  <a:pt x="39163" y="35422"/>
                  <a:pt x="42904" y="39163"/>
                  <a:pt x="47555" y="39163"/>
                </a:cubicBezTo>
                <a:lnTo>
                  <a:pt x="86718" y="39163"/>
                </a:lnTo>
                <a:close/>
                <a:moveTo>
                  <a:pt x="44758" y="89515"/>
                </a:moveTo>
                <a:cubicBezTo>
                  <a:pt x="44758" y="83340"/>
                  <a:pt x="39744" y="78326"/>
                  <a:pt x="33568" y="78326"/>
                </a:cubicBezTo>
                <a:cubicBezTo>
                  <a:pt x="27393" y="78326"/>
                  <a:pt x="22379" y="83340"/>
                  <a:pt x="22379" y="89515"/>
                </a:cubicBezTo>
                <a:cubicBezTo>
                  <a:pt x="22379" y="95691"/>
                  <a:pt x="27393" y="100705"/>
                  <a:pt x="33568" y="100705"/>
                </a:cubicBezTo>
                <a:cubicBezTo>
                  <a:pt x="39744" y="100705"/>
                  <a:pt x="44758" y="95691"/>
                  <a:pt x="44758" y="89515"/>
                </a:cubicBezTo>
                <a:close/>
                <a:moveTo>
                  <a:pt x="55947" y="89515"/>
                </a:moveTo>
                <a:cubicBezTo>
                  <a:pt x="55947" y="94166"/>
                  <a:pt x="59689" y="97907"/>
                  <a:pt x="64339" y="97907"/>
                </a:cubicBezTo>
                <a:lnTo>
                  <a:pt x="103502" y="97907"/>
                </a:lnTo>
                <a:cubicBezTo>
                  <a:pt x="108153" y="97907"/>
                  <a:pt x="111894" y="94166"/>
                  <a:pt x="111894" y="89515"/>
                </a:cubicBezTo>
                <a:cubicBezTo>
                  <a:pt x="111894" y="84865"/>
                  <a:pt x="108153" y="81123"/>
                  <a:pt x="103502" y="81123"/>
                </a:cubicBezTo>
                <a:lnTo>
                  <a:pt x="64339" y="81123"/>
                </a:lnTo>
                <a:cubicBezTo>
                  <a:pt x="59689" y="81123"/>
                  <a:pt x="55947" y="84865"/>
                  <a:pt x="55947" y="89515"/>
                </a:cubicBezTo>
                <a:close/>
                <a:moveTo>
                  <a:pt x="55947" y="134273"/>
                </a:moveTo>
                <a:cubicBezTo>
                  <a:pt x="55947" y="138924"/>
                  <a:pt x="59689" y="142665"/>
                  <a:pt x="64339" y="142665"/>
                </a:cubicBezTo>
                <a:lnTo>
                  <a:pt x="103502" y="142665"/>
                </a:lnTo>
                <a:cubicBezTo>
                  <a:pt x="108153" y="142665"/>
                  <a:pt x="111894" y="138924"/>
                  <a:pt x="111894" y="134273"/>
                </a:cubicBezTo>
                <a:cubicBezTo>
                  <a:pt x="111894" y="129623"/>
                  <a:pt x="108153" y="125881"/>
                  <a:pt x="103502" y="125881"/>
                </a:cubicBezTo>
                <a:lnTo>
                  <a:pt x="64339" y="125881"/>
                </a:lnTo>
                <a:cubicBezTo>
                  <a:pt x="59689" y="125881"/>
                  <a:pt x="55947" y="129623"/>
                  <a:pt x="55947" y="134273"/>
                </a:cubicBezTo>
                <a:close/>
                <a:moveTo>
                  <a:pt x="33568" y="145463"/>
                </a:moveTo>
                <a:cubicBezTo>
                  <a:pt x="39744" y="145463"/>
                  <a:pt x="44758" y="140449"/>
                  <a:pt x="44758" y="134273"/>
                </a:cubicBezTo>
                <a:cubicBezTo>
                  <a:pt x="44758" y="128098"/>
                  <a:pt x="39744" y="123084"/>
                  <a:pt x="33568" y="123084"/>
                </a:cubicBezTo>
                <a:cubicBezTo>
                  <a:pt x="27393" y="123084"/>
                  <a:pt x="22379" y="128098"/>
                  <a:pt x="22379" y="134273"/>
                </a:cubicBezTo>
                <a:cubicBezTo>
                  <a:pt x="22379" y="140449"/>
                  <a:pt x="27393" y="145463"/>
                  <a:pt x="33568" y="145463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7" name="Text 5"/>
          <p:cNvSpPr/>
          <p:nvPr/>
        </p:nvSpPr>
        <p:spPr>
          <a:xfrm>
            <a:off x="769833" y="1530714"/>
            <a:ext cx="5138185" cy="25064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报告类型</a:t>
            </a:r>
            <a:endParaRPr lang="en-US" sz="141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46044" y="1924581"/>
            <a:ext cx="5272458" cy="429674"/>
          </a:xfrm>
          <a:custGeom>
            <a:avLst/>
            <a:gdLst/>
            <a:ahLst/>
            <a:cxnLst/>
            <a:rect l="l" t="t" r="r" b="b"/>
            <a:pathLst>
              <a:path w="5272458" h="429674">
                <a:moveTo>
                  <a:pt x="71614" y="0"/>
                </a:moveTo>
                <a:lnTo>
                  <a:pt x="5200844" y="0"/>
                </a:lnTo>
                <a:cubicBezTo>
                  <a:pt x="5240396" y="0"/>
                  <a:pt x="5272458" y="32063"/>
                  <a:pt x="5272458" y="71614"/>
                </a:cubicBezTo>
                <a:lnTo>
                  <a:pt x="5272458" y="358060"/>
                </a:lnTo>
                <a:cubicBezTo>
                  <a:pt x="5272458" y="397611"/>
                  <a:pt x="5240396" y="429674"/>
                  <a:pt x="5200844" y="429674"/>
                </a:cubicBezTo>
                <a:lnTo>
                  <a:pt x="71614" y="429674"/>
                </a:lnTo>
                <a:cubicBezTo>
                  <a:pt x="32089" y="429674"/>
                  <a:pt x="0" y="397585"/>
                  <a:pt x="0" y="358060"/>
                </a:cubicBezTo>
                <a:lnTo>
                  <a:pt x="0" y="71614"/>
                </a:lnTo>
                <a:cubicBezTo>
                  <a:pt x="0" y="32063"/>
                  <a:pt x="32063" y="0"/>
                  <a:pt x="71614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9" name="Shape 7"/>
          <p:cNvSpPr/>
          <p:nvPr/>
        </p:nvSpPr>
        <p:spPr>
          <a:xfrm>
            <a:off x="671366" y="2067806"/>
            <a:ext cx="143225" cy="143225"/>
          </a:xfrm>
          <a:custGeom>
            <a:avLst/>
            <a:gdLst/>
            <a:ahLst/>
            <a:cxnLst/>
            <a:rect l="l" t="t" r="r" b="b"/>
            <a:pathLst>
              <a:path w="143225" h="143225">
                <a:moveTo>
                  <a:pt x="71612" y="143225"/>
                </a:moveTo>
                <a:cubicBezTo>
                  <a:pt x="111136" y="143225"/>
                  <a:pt x="143225" y="111136"/>
                  <a:pt x="143225" y="71612"/>
                </a:cubicBezTo>
                <a:cubicBezTo>
                  <a:pt x="143225" y="32088"/>
                  <a:pt x="111136" y="0"/>
                  <a:pt x="71612" y="0"/>
                </a:cubicBezTo>
                <a:cubicBezTo>
                  <a:pt x="32088" y="0"/>
                  <a:pt x="0" y="32088"/>
                  <a:pt x="0" y="71612"/>
                </a:cubicBezTo>
                <a:cubicBezTo>
                  <a:pt x="0" y="111136"/>
                  <a:pt x="32088" y="143225"/>
                  <a:pt x="71612" y="143225"/>
                </a:cubicBezTo>
                <a:close/>
                <a:moveTo>
                  <a:pt x="95222" y="59500"/>
                </a:moveTo>
                <a:lnTo>
                  <a:pt x="72843" y="95306"/>
                </a:lnTo>
                <a:cubicBezTo>
                  <a:pt x="71668" y="97180"/>
                  <a:pt x="69654" y="98355"/>
                  <a:pt x="67444" y="98467"/>
                </a:cubicBezTo>
                <a:cubicBezTo>
                  <a:pt x="65234" y="98579"/>
                  <a:pt x="63108" y="97572"/>
                  <a:pt x="61794" y="95781"/>
                </a:cubicBezTo>
                <a:lnTo>
                  <a:pt x="48366" y="77878"/>
                </a:lnTo>
                <a:cubicBezTo>
                  <a:pt x="46128" y="74913"/>
                  <a:pt x="46744" y="70717"/>
                  <a:pt x="49709" y="68479"/>
                </a:cubicBezTo>
                <a:cubicBezTo>
                  <a:pt x="52674" y="66241"/>
                  <a:pt x="56870" y="66857"/>
                  <a:pt x="59108" y="69822"/>
                </a:cubicBezTo>
                <a:lnTo>
                  <a:pt x="66661" y="79893"/>
                </a:lnTo>
                <a:lnTo>
                  <a:pt x="83837" y="52394"/>
                </a:lnTo>
                <a:cubicBezTo>
                  <a:pt x="85795" y="49261"/>
                  <a:pt x="89935" y="48282"/>
                  <a:pt x="93096" y="50269"/>
                </a:cubicBezTo>
                <a:cubicBezTo>
                  <a:pt x="96257" y="52255"/>
                  <a:pt x="97208" y="56367"/>
                  <a:pt x="95222" y="59528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10" name="Text 8"/>
          <p:cNvSpPr/>
          <p:nvPr/>
        </p:nvSpPr>
        <p:spPr>
          <a:xfrm>
            <a:off x="939912" y="2032000"/>
            <a:ext cx="644511" cy="2148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工作总结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546044" y="2425868"/>
            <a:ext cx="5272458" cy="429674"/>
          </a:xfrm>
          <a:custGeom>
            <a:avLst/>
            <a:gdLst/>
            <a:ahLst/>
            <a:cxnLst/>
            <a:rect l="l" t="t" r="r" b="b"/>
            <a:pathLst>
              <a:path w="5272458" h="429674">
                <a:moveTo>
                  <a:pt x="71614" y="0"/>
                </a:moveTo>
                <a:lnTo>
                  <a:pt x="5200844" y="0"/>
                </a:lnTo>
                <a:cubicBezTo>
                  <a:pt x="5240396" y="0"/>
                  <a:pt x="5272458" y="32063"/>
                  <a:pt x="5272458" y="71614"/>
                </a:cubicBezTo>
                <a:lnTo>
                  <a:pt x="5272458" y="358060"/>
                </a:lnTo>
                <a:cubicBezTo>
                  <a:pt x="5272458" y="397611"/>
                  <a:pt x="5240396" y="429674"/>
                  <a:pt x="5200844" y="429674"/>
                </a:cubicBezTo>
                <a:lnTo>
                  <a:pt x="71614" y="429674"/>
                </a:lnTo>
                <a:cubicBezTo>
                  <a:pt x="32089" y="429674"/>
                  <a:pt x="0" y="397585"/>
                  <a:pt x="0" y="358060"/>
                </a:cubicBezTo>
                <a:lnTo>
                  <a:pt x="0" y="71614"/>
                </a:lnTo>
                <a:cubicBezTo>
                  <a:pt x="0" y="32063"/>
                  <a:pt x="32063" y="0"/>
                  <a:pt x="71614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12" name="Shape 10"/>
          <p:cNvSpPr/>
          <p:nvPr/>
        </p:nvSpPr>
        <p:spPr>
          <a:xfrm>
            <a:off x="671366" y="2569093"/>
            <a:ext cx="143225" cy="143225"/>
          </a:xfrm>
          <a:custGeom>
            <a:avLst/>
            <a:gdLst/>
            <a:ahLst/>
            <a:cxnLst/>
            <a:rect l="l" t="t" r="r" b="b"/>
            <a:pathLst>
              <a:path w="143225" h="143225">
                <a:moveTo>
                  <a:pt x="71612" y="143225"/>
                </a:moveTo>
                <a:cubicBezTo>
                  <a:pt x="111136" y="143225"/>
                  <a:pt x="143225" y="111136"/>
                  <a:pt x="143225" y="71612"/>
                </a:cubicBezTo>
                <a:cubicBezTo>
                  <a:pt x="143225" y="32088"/>
                  <a:pt x="111136" y="0"/>
                  <a:pt x="71612" y="0"/>
                </a:cubicBezTo>
                <a:cubicBezTo>
                  <a:pt x="32088" y="0"/>
                  <a:pt x="0" y="32088"/>
                  <a:pt x="0" y="71612"/>
                </a:cubicBezTo>
                <a:cubicBezTo>
                  <a:pt x="0" y="111136"/>
                  <a:pt x="32088" y="143225"/>
                  <a:pt x="71612" y="143225"/>
                </a:cubicBezTo>
                <a:close/>
                <a:moveTo>
                  <a:pt x="95222" y="59500"/>
                </a:moveTo>
                <a:lnTo>
                  <a:pt x="72843" y="95306"/>
                </a:lnTo>
                <a:cubicBezTo>
                  <a:pt x="71668" y="97180"/>
                  <a:pt x="69654" y="98355"/>
                  <a:pt x="67444" y="98467"/>
                </a:cubicBezTo>
                <a:cubicBezTo>
                  <a:pt x="65234" y="98579"/>
                  <a:pt x="63108" y="97572"/>
                  <a:pt x="61794" y="95781"/>
                </a:cubicBezTo>
                <a:lnTo>
                  <a:pt x="48366" y="77878"/>
                </a:lnTo>
                <a:cubicBezTo>
                  <a:pt x="46128" y="74913"/>
                  <a:pt x="46744" y="70717"/>
                  <a:pt x="49709" y="68479"/>
                </a:cubicBezTo>
                <a:cubicBezTo>
                  <a:pt x="52674" y="66241"/>
                  <a:pt x="56870" y="66857"/>
                  <a:pt x="59108" y="69822"/>
                </a:cubicBezTo>
                <a:lnTo>
                  <a:pt x="66661" y="79893"/>
                </a:lnTo>
                <a:lnTo>
                  <a:pt x="83837" y="52394"/>
                </a:lnTo>
                <a:cubicBezTo>
                  <a:pt x="85795" y="49261"/>
                  <a:pt x="89935" y="48282"/>
                  <a:pt x="93096" y="50269"/>
                </a:cubicBezTo>
                <a:cubicBezTo>
                  <a:pt x="96257" y="52255"/>
                  <a:pt x="97208" y="56367"/>
                  <a:pt x="95222" y="59528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13" name="Text 11"/>
          <p:cNvSpPr/>
          <p:nvPr/>
        </p:nvSpPr>
        <p:spPr>
          <a:xfrm>
            <a:off x="939912" y="2533286"/>
            <a:ext cx="644511" cy="2148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工作计划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546044" y="2927154"/>
            <a:ext cx="5272458" cy="429674"/>
          </a:xfrm>
          <a:custGeom>
            <a:avLst/>
            <a:gdLst/>
            <a:ahLst/>
            <a:cxnLst/>
            <a:rect l="l" t="t" r="r" b="b"/>
            <a:pathLst>
              <a:path w="5272458" h="429674">
                <a:moveTo>
                  <a:pt x="71614" y="0"/>
                </a:moveTo>
                <a:lnTo>
                  <a:pt x="5200844" y="0"/>
                </a:lnTo>
                <a:cubicBezTo>
                  <a:pt x="5240396" y="0"/>
                  <a:pt x="5272458" y="32063"/>
                  <a:pt x="5272458" y="71614"/>
                </a:cubicBezTo>
                <a:lnTo>
                  <a:pt x="5272458" y="358060"/>
                </a:lnTo>
                <a:cubicBezTo>
                  <a:pt x="5272458" y="397611"/>
                  <a:pt x="5240396" y="429674"/>
                  <a:pt x="5200844" y="429674"/>
                </a:cubicBezTo>
                <a:lnTo>
                  <a:pt x="71614" y="429674"/>
                </a:lnTo>
                <a:cubicBezTo>
                  <a:pt x="32089" y="429674"/>
                  <a:pt x="0" y="397585"/>
                  <a:pt x="0" y="358060"/>
                </a:cubicBezTo>
                <a:lnTo>
                  <a:pt x="0" y="71614"/>
                </a:lnTo>
                <a:cubicBezTo>
                  <a:pt x="0" y="32063"/>
                  <a:pt x="32063" y="0"/>
                  <a:pt x="71614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15" name="Shape 13"/>
          <p:cNvSpPr/>
          <p:nvPr/>
        </p:nvSpPr>
        <p:spPr>
          <a:xfrm>
            <a:off x="671366" y="3070379"/>
            <a:ext cx="143225" cy="143225"/>
          </a:xfrm>
          <a:custGeom>
            <a:avLst/>
            <a:gdLst/>
            <a:ahLst/>
            <a:cxnLst/>
            <a:rect l="l" t="t" r="r" b="b"/>
            <a:pathLst>
              <a:path w="143225" h="143225">
                <a:moveTo>
                  <a:pt x="71612" y="143225"/>
                </a:moveTo>
                <a:cubicBezTo>
                  <a:pt x="111136" y="143225"/>
                  <a:pt x="143225" y="111136"/>
                  <a:pt x="143225" y="71612"/>
                </a:cubicBezTo>
                <a:cubicBezTo>
                  <a:pt x="143225" y="32088"/>
                  <a:pt x="111136" y="0"/>
                  <a:pt x="71612" y="0"/>
                </a:cubicBezTo>
                <a:cubicBezTo>
                  <a:pt x="32088" y="0"/>
                  <a:pt x="0" y="32088"/>
                  <a:pt x="0" y="71612"/>
                </a:cubicBezTo>
                <a:cubicBezTo>
                  <a:pt x="0" y="111136"/>
                  <a:pt x="32088" y="143225"/>
                  <a:pt x="71612" y="143225"/>
                </a:cubicBezTo>
                <a:close/>
                <a:moveTo>
                  <a:pt x="95222" y="59500"/>
                </a:moveTo>
                <a:lnTo>
                  <a:pt x="72843" y="95306"/>
                </a:lnTo>
                <a:cubicBezTo>
                  <a:pt x="71668" y="97180"/>
                  <a:pt x="69654" y="98355"/>
                  <a:pt x="67444" y="98467"/>
                </a:cubicBezTo>
                <a:cubicBezTo>
                  <a:pt x="65234" y="98579"/>
                  <a:pt x="63108" y="97572"/>
                  <a:pt x="61794" y="95781"/>
                </a:cubicBezTo>
                <a:lnTo>
                  <a:pt x="48366" y="77878"/>
                </a:lnTo>
                <a:cubicBezTo>
                  <a:pt x="46128" y="74913"/>
                  <a:pt x="46744" y="70717"/>
                  <a:pt x="49709" y="68479"/>
                </a:cubicBezTo>
                <a:cubicBezTo>
                  <a:pt x="52674" y="66241"/>
                  <a:pt x="56870" y="66857"/>
                  <a:pt x="59108" y="69822"/>
                </a:cubicBezTo>
                <a:lnTo>
                  <a:pt x="66661" y="79893"/>
                </a:lnTo>
                <a:lnTo>
                  <a:pt x="83837" y="52394"/>
                </a:lnTo>
                <a:cubicBezTo>
                  <a:pt x="85795" y="49261"/>
                  <a:pt x="89935" y="48282"/>
                  <a:pt x="93096" y="50269"/>
                </a:cubicBezTo>
                <a:cubicBezTo>
                  <a:pt x="96257" y="52255"/>
                  <a:pt x="97208" y="56367"/>
                  <a:pt x="95222" y="59528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16" name="Text 14"/>
          <p:cNvSpPr/>
          <p:nvPr/>
        </p:nvSpPr>
        <p:spPr>
          <a:xfrm>
            <a:off x="939912" y="3034573"/>
            <a:ext cx="644511" cy="2148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项目汇报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46044" y="3428441"/>
            <a:ext cx="5272458" cy="429674"/>
          </a:xfrm>
          <a:custGeom>
            <a:avLst/>
            <a:gdLst/>
            <a:ahLst/>
            <a:cxnLst/>
            <a:rect l="l" t="t" r="r" b="b"/>
            <a:pathLst>
              <a:path w="5272458" h="429674">
                <a:moveTo>
                  <a:pt x="71614" y="0"/>
                </a:moveTo>
                <a:lnTo>
                  <a:pt x="5200844" y="0"/>
                </a:lnTo>
                <a:cubicBezTo>
                  <a:pt x="5240396" y="0"/>
                  <a:pt x="5272458" y="32063"/>
                  <a:pt x="5272458" y="71614"/>
                </a:cubicBezTo>
                <a:lnTo>
                  <a:pt x="5272458" y="358060"/>
                </a:lnTo>
                <a:cubicBezTo>
                  <a:pt x="5272458" y="397611"/>
                  <a:pt x="5240396" y="429674"/>
                  <a:pt x="5200844" y="429674"/>
                </a:cubicBezTo>
                <a:lnTo>
                  <a:pt x="71614" y="429674"/>
                </a:lnTo>
                <a:cubicBezTo>
                  <a:pt x="32089" y="429674"/>
                  <a:pt x="0" y="397585"/>
                  <a:pt x="0" y="358060"/>
                </a:cubicBezTo>
                <a:lnTo>
                  <a:pt x="0" y="71614"/>
                </a:lnTo>
                <a:cubicBezTo>
                  <a:pt x="0" y="32063"/>
                  <a:pt x="32063" y="0"/>
                  <a:pt x="71614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18" name="Shape 16"/>
          <p:cNvSpPr/>
          <p:nvPr/>
        </p:nvSpPr>
        <p:spPr>
          <a:xfrm>
            <a:off x="671366" y="3571665"/>
            <a:ext cx="143225" cy="143225"/>
          </a:xfrm>
          <a:custGeom>
            <a:avLst/>
            <a:gdLst/>
            <a:ahLst/>
            <a:cxnLst/>
            <a:rect l="l" t="t" r="r" b="b"/>
            <a:pathLst>
              <a:path w="143225" h="143225">
                <a:moveTo>
                  <a:pt x="71612" y="143225"/>
                </a:moveTo>
                <a:cubicBezTo>
                  <a:pt x="111136" y="143225"/>
                  <a:pt x="143225" y="111136"/>
                  <a:pt x="143225" y="71612"/>
                </a:cubicBezTo>
                <a:cubicBezTo>
                  <a:pt x="143225" y="32088"/>
                  <a:pt x="111136" y="0"/>
                  <a:pt x="71612" y="0"/>
                </a:cubicBezTo>
                <a:cubicBezTo>
                  <a:pt x="32088" y="0"/>
                  <a:pt x="0" y="32088"/>
                  <a:pt x="0" y="71612"/>
                </a:cubicBezTo>
                <a:cubicBezTo>
                  <a:pt x="0" y="111136"/>
                  <a:pt x="32088" y="143225"/>
                  <a:pt x="71612" y="143225"/>
                </a:cubicBezTo>
                <a:close/>
                <a:moveTo>
                  <a:pt x="95222" y="59500"/>
                </a:moveTo>
                <a:lnTo>
                  <a:pt x="72843" y="95306"/>
                </a:lnTo>
                <a:cubicBezTo>
                  <a:pt x="71668" y="97180"/>
                  <a:pt x="69654" y="98355"/>
                  <a:pt x="67444" y="98467"/>
                </a:cubicBezTo>
                <a:cubicBezTo>
                  <a:pt x="65234" y="98579"/>
                  <a:pt x="63108" y="97572"/>
                  <a:pt x="61794" y="95781"/>
                </a:cubicBezTo>
                <a:lnTo>
                  <a:pt x="48366" y="77878"/>
                </a:lnTo>
                <a:cubicBezTo>
                  <a:pt x="46128" y="74913"/>
                  <a:pt x="46744" y="70717"/>
                  <a:pt x="49709" y="68479"/>
                </a:cubicBezTo>
                <a:cubicBezTo>
                  <a:pt x="52674" y="66241"/>
                  <a:pt x="56870" y="66857"/>
                  <a:pt x="59108" y="69822"/>
                </a:cubicBezTo>
                <a:lnTo>
                  <a:pt x="66661" y="79893"/>
                </a:lnTo>
                <a:lnTo>
                  <a:pt x="83837" y="52394"/>
                </a:lnTo>
                <a:cubicBezTo>
                  <a:pt x="85795" y="49261"/>
                  <a:pt x="89935" y="48282"/>
                  <a:pt x="93096" y="50269"/>
                </a:cubicBezTo>
                <a:cubicBezTo>
                  <a:pt x="96257" y="52255"/>
                  <a:pt x="97208" y="56367"/>
                  <a:pt x="95222" y="59528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19" name="Text 17"/>
          <p:cNvSpPr/>
          <p:nvPr/>
        </p:nvSpPr>
        <p:spPr>
          <a:xfrm>
            <a:off x="939912" y="3535859"/>
            <a:ext cx="644511" cy="2148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述职报告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362537" y="4193797"/>
            <a:ext cx="5639471" cy="2658608"/>
          </a:xfrm>
          <a:custGeom>
            <a:avLst/>
            <a:gdLst/>
            <a:ahLst/>
            <a:cxnLst/>
            <a:rect l="l" t="t" r="r" b="b"/>
            <a:pathLst>
              <a:path w="5639471" h="2658608">
                <a:moveTo>
                  <a:pt x="107408" y="0"/>
                </a:moveTo>
                <a:lnTo>
                  <a:pt x="5532064" y="0"/>
                </a:lnTo>
                <a:cubicBezTo>
                  <a:pt x="5591383" y="0"/>
                  <a:pt x="5639471" y="48088"/>
                  <a:pt x="5639471" y="107408"/>
                </a:cubicBezTo>
                <a:lnTo>
                  <a:pt x="5639471" y="2551200"/>
                </a:lnTo>
                <a:cubicBezTo>
                  <a:pt x="5639471" y="2610520"/>
                  <a:pt x="5591383" y="2658608"/>
                  <a:pt x="5532064" y="2658608"/>
                </a:cubicBezTo>
                <a:lnTo>
                  <a:pt x="107408" y="2658608"/>
                </a:lnTo>
                <a:cubicBezTo>
                  <a:pt x="48088" y="2658608"/>
                  <a:pt x="0" y="2610520"/>
                  <a:pt x="0" y="2551200"/>
                </a:cubicBezTo>
                <a:lnTo>
                  <a:pt x="0" y="107408"/>
                </a:lnTo>
                <a:cubicBezTo>
                  <a:pt x="0" y="48128"/>
                  <a:pt x="48128" y="0"/>
                  <a:pt x="107408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568423" y="4413110"/>
            <a:ext cx="179031" cy="179031"/>
          </a:xfrm>
          <a:custGeom>
            <a:avLst/>
            <a:gdLst/>
            <a:ahLst/>
            <a:cxnLst/>
            <a:rect l="l" t="t" r="r" b="b"/>
            <a:pathLst>
              <a:path w="179031" h="179031">
                <a:moveTo>
                  <a:pt x="117489" y="123084"/>
                </a:moveTo>
                <a:cubicBezTo>
                  <a:pt x="151477" y="123084"/>
                  <a:pt x="179031" y="95530"/>
                  <a:pt x="179031" y="61542"/>
                </a:cubicBezTo>
                <a:cubicBezTo>
                  <a:pt x="179031" y="27554"/>
                  <a:pt x="151477" y="0"/>
                  <a:pt x="117489" y="0"/>
                </a:cubicBezTo>
                <a:cubicBezTo>
                  <a:pt x="83501" y="0"/>
                  <a:pt x="55947" y="27554"/>
                  <a:pt x="55947" y="61542"/>
                </a:cubicBezTo>
                <a:cubicBezTo>
                  <a:pt x="55947" y="68081"/>
                  <a:pt x="56961" y="74410"/>
                  <a:pt x="58849" y="80319"/>
                </a:cubicBezTo>
                <a:lnTo>
                  <a:pt x="2448" y="136721"/>
                </a:lnTo>
                <a:cubicBezTo>
                  <a:pt x="874" y="138294"/>
                  <a:pt x="0" y="140427"/>
                  <a:pt x="0" y="142665"/>
                </a:cubicBezTo>
                <a:lnTo>
                  <a:pt x="0" y="170639"/>
                </a:lnTo>
                <a:cubicBezTo>
                  <a:pt x="0" y="175289"/>
                  <a:pt x="3741" y="179031"/>
                  <a:pt x="8392" y="179031"/>
                </a:cubicBezTo>
                <a:lnTo>
                  <a:pt x="36366" y="179031"/>
                </a:lnTo>
                <a:cubicBezTo>
                  <a:pt x="41016" y="179031"/>
                  <a:pt x="44758" y="175289"/>
                  <a:pt x="44758" y="170639"/>
                </a:cubicBezTo>
                <a:lnTo>
                  <a:pt x="44758" y="156652"/>
                </a:lnTo>
                <a:lnTo>
                  <a:pt x="58744" y="156652"/>
                </a:lnTo>
                <a:cubicBezTo>
                  <a:pt x="63395" y="156652"/>
                  <a:pt x="67137" y="152911"/>
                  <a:pt x="67137" y="148260"/>
                </a:cubicBezTo>
                <a:lnTo>
                  <a:pt x="67137" y="134273"/>
                </a:lnTo>
                <a:lnTo>
                  <a:pt x="81123" y="134273"/>
                </a:lnTo>
                <a:cubicBezTo>
                  <a:pt x="83361" y="134273"/>
                  <a:pt x="85494" y="133399"/>
                  <a:pt x="87068" y="131825"/>
                </a:cubicBezTo>
                <a:lnTo>
                  <a:pt x="98712" y="120181"/>
                </a:lnTo>
                <a:cubicBezTo>
                  <a:pt x="104621" y="122070"/>
                  <a:pt x="110950" y="123084"/>
                  <a:pt x="117489" y="123084"/>
                </a:cubicBezTo>
                <a:close/>
                <a:moveTo>
                  <a:pt x="131476" y="33568"/>
                </a:moveTo>
                <a:cubicBezTo>
                  <a:pt x="139195" y="33568"/>
                  <a:pt x="145463" y="39836"/>
                  <a:pt x="145463" y="47555"/>
                </a:cubicBezTo>
                <a:cubicBezTo>
                  <a:pt x="145463" y="55275"/>
                  <a:pt x="139195" y="61542"/>
                  <a:pt x="131476" y="61542"/>
                </a:cubicBezTo>
                <a:cubicBezTo>
                  <a:pt x="123756" y="61542"/>
                  <a:pt x="117489" y="55275"/>
                  <a:pt x="117489" y="47555"/>
                </a:cubicBezTo>
                <a:cubicBezTo>
                  <a:pt x="117489" y="39836"/>
                  <a:pt x="123756" y="33568"/>
                  <a:pt x="131476" y="33568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22" name="Text 20"/>
          <p:cNvSpPr/>
          <p:nvPr/>
        </p:nvSpPr>
        <p:spPr>
          <a:xfrm>
            <a:off x="769833" y="4377304"/>
            <a:ext cx="5138185" cy="25064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关键要素</a:t>
            </a:r>
            <a:endParaRPr lang="en-US" sz="141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546044" y="4771172"/>
            <a:ext cx="286449" cy="286449"/>
          </a:xfrm>
          <a:custGeom>
            <a:avLst/>
            <a:gdLst/>
            <a:ahLst/>
            <a:cxnLst/>
            <a:rect l="l" t="t" r="r" b="b"/>
            <a:pathLst>
              <a:path w="286449" h="286449">
                <a:moveTo>
                  <a:pt x="71612" y="0"/>
                </a:moveTo>
                <a:lnTo>
                  <a:pt x="214837" y="0"/>
                </a:lnTo>
                <a:cubicBezTo>
                  <a:pt x="254387" y="0"/>
                  <a:pt x="286449" y="32062"/>
                  <a:pt x="286449" y="71612"/>
                </a:cubicBezTo>
                <a:lnTo>
                  <a:pt x="286449" y="214837"/>
                </a:lnTo>
                <a:cubicBezTo>
                  <a:pt x="286449" y="254387"/>
                  <a:pt x="254387" y="286449"/>
                  <a:pt x="214837" y="286449"/>
                </a:cubicBezTo>
                <a:lnTo>
                  <a:pt x="71612" y="286449"/>
                </a:lnTo>
                <a:cubicBezTo>
                  <a:pt x="32062" y="286449"/>
                  <a:pt x="0" y="254387"/>
                  <a:pt x="0" y="214837"/>
                </a:cubicBezTo>
                <a:lnTo>
                  <a:pt x="0" y="71612"/>
                </a:lnTo>
                <a:cubicBezTo>
                  <a:pt x="0" y="32062"/>
                  <a:pt x="32062" y="0"/>
                  <a:pt x="71612" y="0"/>
                </a:cubicBezTo>
                <a:close/>
              </a:path>
            </a:pathLst>
          </a:custGeom>
          <a:solidFill>
            <a:srgbClr val="00A9E0">
              <a:alpha val="20000"/>
            </a:srgbClr>
          </a:solidFill>
        </p:spPr>
      </p:sp>
      <p:sp>
        <p:nvSpPr>
          <p:cNvPr id="24" name="Text 22"/>
          <p:cNvSpPr/>
          <p:nvPr/>
        </p:nvSpPr>
        <p:spPr>
          <a:xfrm>
            <a:off x="660596" y="4806978"/>
            <a:ext cx="125322" cy="2148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b="1" dirty="0">
                <a:solidFill>
                  <a:srgbClr val="00A9E0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39912" y="4771172"/>
            <a:ext cx="1450150" cy="2148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设定角色</a:t>
            </a:r>
            <a:endParaRPr lang="en-US" sz="113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939912" y="4986009"/>
            <a:ext cx="1441198" cy="1790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部门经理、项目负责人等</a:t>
            </a:r>
            <a:endParaRPr lang="en-US" sz="98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546044" y="5272458"/>
            <a:ext cx="286449" cy="286449"/>
          </a:xfrm>
          <a:custGeom>
            <a:avLst/>
            <a:gdLst/>
            <a:ahLst/>
            <a:cxnLst/>
            <a:rect l="l" t="t" r="r" b="b"/>
            <a:pathLst>
              <a:path w="286449" h="286449">
                <a:moveTo>
                  <a:pt x="71612" y="0"/>
                </a:moveTo>
                <a:lnTo>
                  <a:pt x="214837" y="0"/>
                </a:lnTo>
                <a:cubicBezTo>
                  <a:pt x="254387" y="0"/>
                  <a:pt x="286449" y="32062"/>
                  <a:pt x="286449" y="71612"/>
                </a:cubicBezTo>
                <a:lnTo>
                  <a:pt x="286449" y="214837"/>
                </a:lnTo>
                <a:cubicBezTo>
                  <a:pt x="286449" y="254387"/>
                  <a:pt x="254387" y="286449"/>
                  <a:pt x="214837" y="286449"/>
                </a:cubicBezTo>
                <a:lnTo>
                  <a:pt x="71612" y="286449"/>
                </a:lnTo>
                <a:cubicBezTo>
                  <a:pt x="32062" y="286449"/>
                  <a:pt x="0" y="254387"/>
                  <a:pt x="0" y="214837"/>
                </a:cubicBezTo>
                <a:lnTo>
                  <a:pt x="0" y="71612"/>
                </a:lnTo>
                <a:cubicBezTo>
                  <a:pt x="0" y="32062"/>
                  <a:pt x="32062" y="0"/>
                  <a:pt x="71612" y="0"/>
                </a:cubicBezTo>
                <a:close/>
              </a:path>
            </a:pathLst>
          </a:custGeom>
          <a:solidFill>
            <a:srgbClr val="00A9E0">
              <a:alpha val="20000"/>
            </a:srgbClr>
          </a:solidFill>
        </p:spPr>
      </p:sp>
      <p:sp>
        <p:nvSpPr>
          <p:cNvPr id="28" name="Text 26"/>
          <p:cNvSpPr/>
          <p:nvPr/>
        </p:nvSpPr>
        <p:spPr>
          <a:xfrm>
            <a:off x="647588" y="5308264"/>
            <a:ext cx="152176" cy="2148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b="1" dirty="0">
                <a:solidFill>
                  <a:srgbClr val="00A9E0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939912" y="5272458"/>
            <a:ext cx="1074185" cy="2148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明确周期</a:t>
            </a:r>
            <a:endParaRPr lang="en-US" sz="113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939912" y="5487295"/>
            <a:ext cx="1065233" cy="1790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月度、季度、年度</a:t>
            </a:r>
            <a:endParaRPr lang="en-US" sz="98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546044" y="5773744"/>
            <a:ext cx="286449" cy="286449"/>
          </a:xfrm>
          <a:custGeom>
            <a:avLst/>
            <a:gdLst/>
            <a:ahLst/>
            <a:cxnLst/>
            <a:rect l="l" t="t" r="r" b="b"/>
            <a:pathLst>
              <a:path w="286449" h="286449">
                <a:moveTo>
                  <a:pt x="71612" y="0"/>
                </a:moveTo>
                <a:lnTo>
                  <a:pt x="214837" y="0"/>
                </a:lnTo>
                <a:cubicBezTo>
                  <a:pt x="254387" y="0"/>
                  <a:pt x="286449" y="32062"/>
                  <a:pt x="286449" y="71612"/>
                </a:cubicBezTo>
                <a:lnTo>
                  <a:pt x="286449" y="214837"/>
                </a:lnTo>
                <a:cubicBezTo>
                  <a:pt x="286449" y="254387"/>
                  <a:pt x="254387" y="286449"/>
                  <a:pt x="214837" y="286449"/>
                </a:cubicBezTo>
                <a:lnTo>
                  <a:pt x="71612" y="286449"/>
                </a:lnTo>
                <a:cubicBezTo>
                  <a:pt x="32062" y="286449"/>
                  <a:pt x="0" y="254387"/>
                  <a:pt x="0" y="214837"/>
                </a:cubicBezTo>
                <a:lnTo>
                  <a:pt x="0" y="71612"/>
                </a:lnTo>
                <a:cubicBezTo>
                  <a:pt x="0" y="32062"/>
                  <a:pt x="32062" y="0"/>
                  <a:pt x="71612" y="0"/>
                </a:cubicBezTo>
                <a:close/>
              </a:path>
            </a:pathLst>
          </a:custGeom>
          <a:solidFill>
            <a:srgbClr val="00A9E0">
              <a:alpha val="20000"/>
            </a:srgbClr>
          </a:solidFill>
        </p:spPr>
      </p:sp>
      <p:sp>
        <p:nvSpPr>
          <p:cNvPr id="32" name="Text 30"/>
          <p:cNvSpPr/>
          <p:nvPr/>
        </p:nvSpPr>
        <p:spPr>
          <a:xfrm>
            <a:off x="646889" y="5809551"/>
            <a:ext cx="152176" cy="2148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b="1" dirty="0">
                <a:solidFill>
                  <a:srgbClr val="00A9E0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939912" y="5773744"/>
            <a:ext cx="1199507" cy="2148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突出重点</a:t>
            </a:r>
            <a:endParaRPr lang="en-US" sz="113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4" name="Text 32"/>
          <p:cNvSpPr/>
          <p:nvPr/>
        </p:nvSpPr>
        <p:spPr>
          <a:xfrm>
            <a:off x="939912" y="5988581"/>
            <a:ext cx="1190555" cy="1790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核心成果、关键数据</a:t>
            </a:r>
            <a:endParaRPr lang="en-US" sz="98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5" name="Shape 33"/>
          <p:cNvSpPr/>
          <p:nvPr/>
        </p:nvSpPr>
        <p:spPr>
          <a:xfrm>
            <a:off x="546044" y="6275031"/>
            <a:ext cx="286449" cy="286449"/>
          </a:xfrm>
          <a:custGeom>
            <a:avLst/>
            <a:gdLst/>
            <a:ahLst/>
            <a:cxnLst/>
            <a:rect l="l" t="t" r="r" b="b"/>
            <a:pathLst>
              <a:path w="286449" h="286449">
                <a:moveTo>
                  <a:pt x="71612" y="0"/>
                </a:moveTo>
                <a:lnTo>
                  <a:pt x="214837" y="0"/>
                </a:lnTo>
                <a:cubicBezTo>
                  <a:pt x="254387" y="0"/>
                  <a:pt x="286449" y="32062"/>
                  <a:pt x="286449" y="71612"/>
                </a:cubicBezTo>
                <a:lnTo>
                  <a:pt x="286449" y="214837"/>
                </a:lnTo>
                <a:cubicBezTo>
                  <a:pt x="286449" y="254387"/>
                  <a:pt x="254387" y="286449"/>
                  <a:pt x="214837" y="286449"/>
                </a:cubicBezTo>
                <a:lnTo>
                  <a:pt x="71612" y="286449"/>
                </a:lnTo>
                <a:cubicBezTo>
                  <a:pt x="32062" y="286449"/>
                  <a:pt x="0" y="254387"/>
                  <a:pt x="0" y="214837"/>
                </a:cubicBezTo>
                <a:lnTo>
                  <a:pt x="0" y="71612"/>
                </a:lnTo>
                <a:cubicBezTo>
                  <a:pt x="0" y="32062"/>
                  <a:pt x="32062" y="0"/>
                  <a:pt x="71612" y="0"/>
                </a:cubicBezTo>
                <a:close/>
              </a:path>
            </a:pathLst>
          </a:custGeom>
          <a:solidFill>
            <a:srgbClr val="00A9E0">
              <a:alpha val="20000"/>
            </a:srgbClr>
          </a:solidFill>
        </p:spPr>
      </p:sp>
      <p:sp>
        <p:nvSpPr>
          <p:cNvPr id="36" name="Text 34"/>
          <p:cNvSpPr/>
          <p:nvPr/>
        </p:nvSpPr>
        <p:spPr>
          <a:xfrm>
            <a:off x="647029" y="6310837"/>
            <a:ext cx="152176" cy="2148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b="1" dirty="0">
                <a:solidFill>
                  <a:srgbClr val="00A9E0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4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939912" y="6275031"/>
            <a:ext cx="1199507" cy="2148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提出建议</a:t>
            </a:r>
            <a:endParaRPr lang="en-US" sz="113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8" name="Text 36"/>
          <p:cNvSpPr/>
          <p:nvPr/>
        </p:nvSpPr>
        <p:spPr>
          <a:xfrm>
            <a:off x="939912" y="6489868"/>
            <a:ext cx="1190555" cy="1790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改进措施、未来计划</a:t>
            </a:r>
            <a:endParaRPr lang="en-US" sz="98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9" name="Shape 37"/>
          <p:cNvSpPr/>
          <p:nvPr/>
        </p:nvSpPr>
        <p:spPr>
          <a:xfrm>
            <a:off x="6188872" y="1347207"/>
            <a:ext cx="5639471" cy="5505198"/>
          </a:xfrm>
          <a:custGeom>
            <a:avLst/>
            <a:gdLst/>
            <a:ahLst/>
            <a:cxnLst/>
            <a:rect l="l" t="t" r="r" b="b"/>
            <a:pathLst>
              <a:path w="5639471" h="5505198">
                <a:moveTo>
                  <a:pt x="107406" y="0"/>
                </a:moveTo>
                <a:lnTo>
                  <a:pt x="5532065" y="0"/>
                </a:lnTo>
                <a:cubicBezTo>
                  <a:pt x="5591384" y="0"/>
                  <a:pt x="5639471" y="48087"/>
                  <a:pt x="5639471" y="107406"/>
                </a:cubicBezTo>
                <a:lnTo>
                  <a:pt x="5639471" y="5397792"/>
                </a:lnTo>
                <a:cubicBezTo>
                  <a:pt x="5639471" y="5457111"/>
                  <a:pt x="5591384" y="5505198"/>
                  <a:pt x="5532065" y="5505198"/>
                </a:cubicBezTo>
                <a:lnTo>
                  <a:pt x="107406" y="5505198"/>
                </a:lnTo>
                <a:cubicBezTo>
                  <a:pt x="48087" y="5505198"/>
                  <a:pt x="0" y="5457111"/>
                  <a:pt x="0" y="5397792"/>
                </a:cubicBezTo>
                <a:lnTo>
                  <a:pt x="0" y="107406"/>
                </a:lnTo>
                <a:cubicBezTo>
                  <a:pt x="0" y="48127"/>
                  <a:pt x="48127" y="0"/>
                  <a:pt x="107406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>
                  <a:alpha val="20000"/>
                </a:srgbClr>
              </a:gs>
              <a:gs pos="100000">
                <a:srgbClr val="F2A900">
                  <a:alpha val="5000"/>
                </a:srgbClr>
              </a:gs>
            </a:gsLst>
            <a:lin ang="2700000" scaled="1"/>
          </a:gra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40" name="Shape 38"/>
          <p:cNvSpPr/>
          <p:nvPr/>
        </p:nvSpPr>
        <p:spPr>
          <a:xfrm>
            <a:off x="6383568" y="1566520"/>
            <a:ext cx="201410" cy="179031"/>
          </a:xfrm>
          <a:custGeom>
            <a:avLst/>
            <a:gdLst/>
            <a:ahLst/>
            <a:cxnLst/>
            <a:rect l="l" t="t" r="r" b="b"/>
            <a:pathLst>
              <a:path w="201410" h="179031">
                <a:moveTo>
                  <a:pt x="126161" y="420"/>
                </a:moveTo>
                <a:cubicBezTo>
                  <a:pt x="120216" y="-1294"/>
                  <a:pt x="114027" y="2168"/>
                  <a:pt x="112314" y="8112"/>
                </a:cubicBezTo>
                <a:lnTo>
                  <a:pt x="67556" y="164764"/>
                </a:lnTo>
                <a:cubicBezTo>
                  <a:pt x="65843" y="170709"/>
                  <a:pt x="69305" y="176898"/>
                  <a:pt x="75249" y="178611"/>
                </a:cubicBezTo>
                <a:cubicBezTo>
                  <a:pt x="81193" y="180325"/>
                  <a:pt x="87382" y="176863"/>
                  <a:pt x="89096" y="170919"/>
                </a:cubicBezTo>
                <a:lnTo>
                  <a:pt x="133854" y="14267"/>
                </a:lnTo>
                <a:cubicBezTo>
                  <a:pt x="135567" y="8322"/>
                  <a:pt x="132105" y="2133"/>
                  <a:pt x="126161" y="420"/>
                </a:cubicBezTo>
                <a:close/>
                <a:moveTo>
                  <a:pt x="148749" y="48010"/>
                </a:moveTo>
                <a:cubicBezTo>
                  <a:pt x="144379" y="52381"/>
                  <a:pt x="144379" y="59479"/>
                  <a:pt x="148749" y="63850"/>
                </a:cubicBezTo>
                <a:lnTo>
                  <a:pt x="174415" y="89515"/>
                </a:lnTo>
                <a:lnTo>
                  <a:pt x="148749" y="115181"/>
                </a:lnTo>
                <a:cubicBezTo>
                  <a:pt x="144379" y="119552"/>
                  <a:pt x="144379" y="126650"/>
                  <a:pt x="148749" y="131021"/>
                </a:cubicBezTo>
                <a:cubicBezTo>
                  <a:pt x="153120" y="135392"/>
                  <a:pt x="160219" y="135392"/>
                  <a:pt x="164589" y="131021"/>
                </a:cubicBezTo>
                <a:lnTo>
                  <a:pt x="198158" y="97453"/>
                </a:lnTo>
                <a:cubicBezTo>
                  <a:pt x="202529" y="93082"/>
                  <a:pt x="202529" y="85984"/>
                  <a:pt x="198158" y="81613"/>
                </a:cubicBezTo>
                <a:lnTo>
                  <a:pt x="164589" y="48045"/>
                </a:lnTo>
                <a:cubicBezTo>
                  <a:pt x="160219" y="43674"/>
                  <a:pt x="153120" y="43674"/>
                  <a:pt x="148749" y="48045"/>
                </a:cubicBezTo>
                <a:close/>
                <a:moveTo>
                  <a:pt x="52695" y="48010"/>
                </a:moveTo>
                <a:cubicBezTo>
                  <a:pt x="48324" y="43639"/>
                  <a:pt x="41226" y="43639"/>
                  <a:pt x="36855" y="48010"/>
                </a:cubicBezTo>
                <a:lnTo>
                  <a:pt x="3287" y="81578"/>
                </a:lnTo>
                <a:cubicBezTo>
                  <a:pt x="-1084" y="85949"/>
                  <a:pt x="-1084" y="93047"/>
                  <a:pt x="3287" y="97418"/>
                </a:cubicBezTo>
                <a:lnTo>
                  <a:pt x="36855" y="130986"/>
                </a:lnTo>
                <a:cubicBezTo>
                  <a:pt x="41226" y="135357"/>
                  <a:pt x="48324" y="135357"/>
                  <a:pt x="52695" y="130986"/>
                </a:cubicBezTo>
                <a:cubicBezTo>
                  <a:pt x="57066" y="126615"/>
                  <a:pt x="57066" y="119517"/>
                  <a:pt x="52695" y="115146"/>
                </a:cubicBezTo>
                <a:lnTo>
                  <a:pt x="27029" y="89515"/>
                </a:lnTo>
                <a:lnTo>
                  <a:pt x="52660" y="63850"/>
                </a:lnTo>
                <a:cubicBezTo>
                  <a:pt x="57031" y="59479"/>
                  <a:pt x="57031" y="52381"/>
                  <a:pt x="52660" y="4801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1" name="Text 39"/>
          <p:cNvSpPr/>
          <p:nvPr/>
        </p:nvSpPr>
        <p:spPr>
          <a:xfrm>
            <a:off x="6596167" y="1530714"/>
            <a:ext cx="5138185" cy="25064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1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提示词模板</a:t>
            </a:r>
            <a:endParaRPr lang="en-US" sz="141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2" name="Shape 40"/>
          <p:cNvSpPr/>
          <p:nvPr/>
        </p:nvSpPr>
        <p:spPr>
          <a:xfrm>
            <a:off x="6372379" y="1924581"/>
            <a:ext cx="5272458" cy="3473198"/>
          </a:xfrm>
          <a:custGeom>
            <a:avLst/>
            <a:gdLst/>
            <a:ahLst/>
            <a:cxnLst/>
            <a:rect l="l" t="t" r="r" b="b"/>
            <a:pathLst>
              <a:path w="5272458" h="3473198">
                <a:moveTo>
                  <a:pt x="71617" y="0"/>
                </a:moveTo>
                <a:lnTo>
                  <a:pt x="5200841" y="0"/>
                </a:lnTo>
                <a:cubicBezTo>
                  <a:pt x="5240394" y="0"/>
                  <a:pt x="5272458" y="32064"/>
                  <a:pt x="5272458" y="71617"/>
                </a:cubicBezTo>
                <a:lnTo>
                  <a:pt x="5272458" y="3401581"/>
                </a:lnTo>
                <a:cubicBezTo>
                  <a:pt x="5272458" y="3441134"/>
                  <a:pt x="5240394" y="3473198"/>
                  <a:pt x="5200841" y="3473198"/>
                </a:cubicBezTo>
                <a:lnTo>
                  <a:pt x="71617" y="3473198"/>
                </a:lnTo>
                <a:cubicBezTo>
                  <a:pt x="32064" y="3473198"/>
                  <a:pt x="0" y="3441134"/>
                  <a:pt x="0" y="3401581"/>
                </a:cubicBezTo>
                <a:lnTo>
                  <a:pt x="0" y="71617"/>
                </a:lnTo>
                <a:cubicBezTo>
                  <a:pt x="0" y="32091"/>
                  <a:pt x="32091" y="0"/>
                  <a:pt x="71617" y="0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43" name="Text 41"/>
          <p:cNvSpPr/>
          <p:nvPr/>
        </p:nvSpPr>
        <p:spPr>
          <a:xfrm>
            <a:off x="6515604" y="2067806"/>
            <a:ext cx="5048670" cy="1790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4A5C6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# 角色设定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515604" y="2246837"/>
            <a:ext cx="5048670" cy="1790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你是一位</a:t>
            </a:r>
            <a:r>
              <a:rPr lang="en-US" sz="985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[职位]</a:t>
            </a:r>
            <a:r>
              <a:rPr lang="en-US" sz="98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，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515604" y="2497480"/>
            <a:ext cx="5048670" cy="1790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4A5C6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# 任务指令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6515604" y="2676511"/>
            <a:ext cx="5048670" cy="1790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请撰写一份</a:t>
            </a:r>
            <a:r>
              <a:rPr lang="en-US" sz="985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[报告类型]</a:t>
            </a:r>
            <a:r>
              <a:rPr lang="en-US" sz="98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，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515604" y="2927154"/>
            <a:ext cx="5048670" cy="1790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4A5C6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# 背景信息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515604" y="3106185"/>
            <a:ext cx="5048670" cy="537093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报告周期：</a:t>
            </a:r>
            <a:r>
              <a:rPr lang="en-US" sz="985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[时间范围]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部门/项目：</a:t>
            </a:r>
            <a:r>
              <a:rPr lang="en-US" sz="985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[名称]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主要工作：</a:t>
            </a:r>
            <a:r>
              <a:rPr lang="en-US" sz="985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[核心内容]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515604" y="3714890"/>
            <a:ext cx="5048670" cy="1790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4A5C6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# 约束条件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515604" y="3893921"/>
            <a:ext cx="5048670" cy="35806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字数：</a:t>
            </a:r>
            <a:r>
              <a:rPr lang="en-US" sz="985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[字数要求]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格式：</a:t>
            </a:r>
            <a:r>
              <a:rPr lang="en-US" sz="985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[格式要求]</a:t>
            </a:r>
            <a:endParaRPr lang="en-US" sz="1600" dirty="0"/>
          </a:p>
        </p:txBody>
      </p:sp>
      <p:sp>
        <p:nvSpPr>
          <p:cNvPr id="51" name="Text 49"/>
          <p:cNvSpPr/>
          <p:nvPr/>
        </p:nvSpPr>
        <p:spPr>
          <a:xfrm>
            <a:off x="6515604" y="4323595"/>
            <a:ext cx="5048670" cy="1790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4A5C6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# 输出格式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6515604" y="4502626"/>
            <a:ext cx="5048670" cy="179031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包含：工作概述、主要成果、问题分析、改进建议、下阶段计划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6376855" y="5543242"/>
            <a:ext cx="5263507" cy="1118943"/>
          </a:xfrm>
          <a:custGeom>
            <a:avLst/>
            <a:gdLst/>
            <a:ahLst/>
            <a:cxnLst/>
            <a:rect l="l" t="t" r="r" b="b"/>
            <a:pathLst>
              <a:path w="5263507" h="1118943">
                <a:moveTo>
                  <a:pt x="71612" y="0"/>
                </a:moveTo>
                <a:lnTo>
                  <a:pt x="5191894" y="0"/>
                </a:lnTo>
                <a:cubicBezTo>
                  <a:pt x="5231445" y="0"/>
                  <a:pt x="5263507" y="32062"/>
                  <a:pt x="5263507" y="71612"/>
                </a:cubicBezTo>
                <a:lnTo>
                  <a:pt x="5263507" y="1047330"/>
                </a:lnTo>
                <a:cubicBezTo>
                  <a:pt x="5263507" y="1086881"/>
                  <a:pt x="5231445" y="1118943"/>
                  <a:pt x="5191894" y="1118943"/>
                </a:cubicBezTo>
                <a:lnTo>
                  <a:pt x="71612" y="1118943"/>
                </a:lnTo>
                <a:cubicBezTo>
                  <a:pt x="32062" y="1118943"/>
                  <a:pt x="0" y="1086881"/>
                  <a:pt x="0" y="1047330"/>
                </a:cubicBezTo>
                <a:lnTo>
                  <a:pt x="0" y="71612"/>
                </a:lnTo>
                <a:cubicBezTo>
                  <a:pt x="0" y="32088"/>
                  <a:pt x="32088" y="0"/>
                  <a:pt x="71612" y="0"/>
                </a:cubicBezTo>
                <a:close/>
              </a:path>
            </a:pathLst>
          </a:custGeom>
          <a:solidFill>
            <a:srgbClr val="00A9E0">
              <a:alpha val="10196"/>
            </a:srgbClr>
          </a:soli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6524555" y="5690943"/>
            <a:ext cx="107419" cy="143225"/>
          </a:xfrm>
          <a:custGeom>
            <a:avLst/>
            <a:gdLst/>
            <a:ahLst/>
            <a:cxnLst/>
            <a:rect l="l" t="t" r="r" b="b"/>
            <a:pathLst>
              <a:path w="107419" h="143225">
                <a:moveTo>
                  <a:pt x="81935" y="107419"/>
                </a:moveTo>
                <a:cubicBezTo>
                  <a:pt x="83977" y="101180"/>
                  <a:pt x="88061" y="95530"/>
                  <a:pt x="92676" y="90662"/>
                </a:cubicBezTo>
                <a:cubicBezTo>
                  <a:pt x="101824" y="81039"/>
                  <a:pt x="107419" y="68032"/>
                  <a:pt x="107419" y="53709"/>
                </a:cubicBezTo>
                <a:cubicBezTo>
                  <a:pt x="107419" y="24057"/>
                  <a:pt x="83361" y="0"/>
                  <a:pt x="53709" y="0"/>
                </a:cubicBezTo>
                <a:cubicBezTo>
                  <a:pt x="24057" y="0"/>
                  <a:pt x="0" y="24057"/>
                  <a:pt x="0" y="53709"/>
                </a:cubicBezTo>
                <a:cubicBezTo>
                  <a:pt x="0" y="68032"/>
                  <a:pt x="5595" y="81039"/>
                  <a:pt x="14742" y="90662"/>
                </a:cubicBezTo>
                <a:cubicBezTo>
                  <a:pt x="19358" y="95530"/>
                  <a:pt x="23470" y="101180"/>
                  <a:pt x="25484" y="107419"/>
                </a:cubicBezTo>
                <a:lnTo>
                  <a:pt x="81907" y="107419"/>
                </a:lnTo>
                <a:close/>
                <a:moveTo>
                  <a:pt x="80564" y="120846"/>
                </a:moveTo>
                <a:lnTo>
                  <a:pt x="26855" y="120846"/>
                </a:lnTo>
                <a:lnTo>
                  <a:pt x="26855" y="125322"/>
                </a:lnTo>
                <a:cubicBezTo>
                  <a:pt x="26855" y="137686"/>
                  <a:pt x="36869" y="147700"/>
                  <a:pt x="49233" y="147700"/>
                </a:cubicBezTo>
                <a:lnTo>
                  <a:pt x="58185" y="147700"/>
                </a:lnTo>
                <a:cubicBezTo>
                  <a:pt x="70549" y="147700"/>
                  <a:pt x="80564" y="137686"/>
                  <a:pt x="80564" y="125322"/>
                </a:cubicBezTo>
                <a:lnTo>
                  <a:pt x="80564" y="120846"/>
                </a:lnTo>
                <a:close/>
                <a:moveTo>
                  <a:pt x="51471" y="31330"/>
                </a:moveTo>
                <a:cubicBezTo>
                  <a:pt x="40338" y="31330"/>
                  <a:pt x="31330" y="40338"/>
                  <a:pt x="31330" y="51471"/>
                </a:cubicBezTo>
                <a:cubicBezTo>
                  <a:pt x="31330" y="55192"/>
                  <a:pt x="28337" y="58185"/>
                  <a:pt x="24617" y="58185"/>
                </a:cubicBezTo>
                <a:cubicBezTo>
                  <a:pt x="20896" y="58185"/>
                  <a:pt x="17903" y="55192"/>
                  <a:pt x="17903" y="51471"/>
                </a:cubicBezTo>
                <a:cubicBezTo>
                  <a:pt x="17903" y="32925"/>
                  <a:pt x="32925" y="17903"/>
                  <a:pt x="51471" y="17903"/>
                </a:cubicBezTo>
                <a:cubicBezTo>
                  <a:pt x="55192" y="17903"/>
                  <a:pt x="58185" y="20896"/>
                  <a:pt x="58185" y="24617"/>
                </a:cubicBezTo>
                <a:cubicBezTo>
                  <a:pt x="58185" y="28337"/>
                  <a:pt x="55192" y="31330"/>
                  <a:pt x="51471" y="3133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55" name="Text 53"/>
          <p:cNvSpPr/>
          <p:nvPr/>
        </p:nvSpPr>
        <p:spPr>
          <a:xfrm>
            <a:off x="6667780" y="5655137"/>
            <a:ext cx="4932300" cy="2148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30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实战示例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6488749" y="5941586"/>
            <a:ext cx="5102379" cy="60870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98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你是一位产品经理，请撰写一份Q4产品运营总结报告。报告周期：2024年10-12月，产品：智能办公APP。主要工作：用户增长50万，新增3个核心功能，优化用户体验。字数：1500字，格式：Markdown。包含：运营概况、核心成果、用户反馈、问题挑战、Q1计划。</a:t>
            </a:r>
            <a:endParaRPr lang="en-US" sz="98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52625" y="935646"/>
            <a:ext cx="11645432" cy="35262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数据分析报告撰写</a:t>
            </a:r>
            <a:endParaRPr lang="en-US" sz="25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57033" y="1326751"/>
            <a:ext cx="4504781" cy="2618239"/>
          </a:xfrm>
          <a:custGeom>
            <a:avLst/>
            <a:gdLst/>
            <a:ahLst/>
            <a:cxnLst/>
            <a:rect l="l" t="t" r="r" b="b"/>
            <a:pathLst>
              <a:path w="4504781" h="2618239">
                <a:moveTo>
                  <a:pt x="105777" y="0"/>
                </a:moveTo>
                <a:lnTo>
                  <a:pt x="4399004" y="0"/>
                </a:lnTo>
                <a:cubicBezTo>
                  <a:pt x="4457423" y="0"/>
                  <a:pt x="4504781" y="47358"/>
                  <a:pt x="4504781" y="105777"/>
                </a:cubicBezTo>
                <a:lnTo>
                  <a:pt x="4504781" y="2512462"/>
                </a:lnTo>
                <a:cubicBezTo>
                  <a:pt x="4504781" y="2570881"/>
                  <a:pt x="4457423" y="2618239"/>
                  <a:pt x="4399004" y="2618239"/>
                </a:cubicBezTo>
                <a:lnTo>
                  <a:pt x="105777" y="2618239"/>
                </a:lnTo>
                <a:cubicBezTo>
                  <a:pt x="47358" y="2618239"/>
                  <a:pt x="0" y="2570881"/>
                  <a:pt x="0" y="2512462"/>
                </a:cubicBezTo>
                <a:lnTo>
                  <a:pt x="0" y="105777"/>
                </a:lnTo>
                <a:cubicBezTo>
                  <a:pt x="0" y="47397"/>
                  <a:pt x="47397" y="0"/>
                  <a:pt x="105777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59792" y="1542733"/>
            <a:ext cx="176312" cy="176312"/>
          </a:xfrm>
          <a:custGeom>
            <a:avLst/>
            <a:gdLst/>
            <a:ahLst/>
            <a:cxnLst/>
            <a:rect l="l" t="t" r="r" b="b"/>
            <a:pathLst>
              <a:path w="176312" h="176312">
                <a:moveTo>
                  <a:pt x="22039" y="22039"/>
                </a:moveTo>
                <a:cubicBezTo>
                  <a:pt x="22039" y="15944"/>
                  <a:pt x="17115" y="11020"/>
                  <a:pt x="11020" y="11020"/>
                </a:cubicBezTo>
                <a:cubicBezTo>
                  <a:pt x="4924" y="11020"/>
                  <a:pt x="0" y="15944"/>
                  <a:pt x="0" y="22039"/>
                </a:cubicBezTo>
                <a:lnTo>
                  <a:pt x="0" y="137744"/>
                </a:lnTo>
                <a:cubicBezTo>
                  <a:pt x="0" y="152965"/>
                  <a:pt x="12328" y="165293"/>
                  <a:pt x="27549" y="165293"/>
                </a:cubicBezTo>
                <a:lnTo>
                  <a:pt x="165293" y="165293"/>
                </a:lnTo>
                <a:cubicBezTo>
                  <a:pt x="171388" y="165293"/>
                  <a:pt x="176312" y="160368"/>
                  <a:pt x="176312" y="154273"/>
                </a:cubicBezTo>
                <a:cubicBezTo>
                  <a:pt x="176312" y="148178"/>
                  <a:pt x="171388" y="143254"/>
                  <a:pt x="165293" y="143254"/>
                </a:cubicBezTo>
                <a:lnTo>
                  <a:pt x="27549" y="143254"/>
                </a:lnTo>
                <a:cubicBezTo>
                  <a:pt x="24518" y="143254"/>
                  <a:pt x="22039" y="140774"/>
                  <a:pt x="22039" y="137744"/>
                </a:cubicBezTo>
                <a:lnTo>
                  <a:pt x="22039" y="22039"/>
                </a:lnTo>
                <a:close/>
                <a:moveTo>
                  <a:pt x="162056" y="51861"/>
                </a:moveTo>
                <a:cubicBezTo>
                  <a:pt x="166360" y="47556"/>
                  <a:pt x="166360" y="40566"/>
                  <a:pt x="162056" y="36261"/>
                </a:cubicBezTo>
                <a:cubicBezTo>
                  <a:pt x="157751" y="31957"/>
                  <a:pt x="150761" y="31957"/>
                  <a:pt x="146456" y="36261"/>
                </a:cubicBezTo>
                <a:lnTo>
                  <a:pt x="110195" y="72557"/>
                </a:lnTo>
                <a:lnTo>
                  <a:pt x="90429" y="52825"/>
                </a:lnTo>
                <a:cubicBezTo>
                  <a:pt x="86124" y="48520"/>
                  <a:pt x="79134" y="48520"/>
                  <a:pt x="74829" y="52825"/>
                </a:cubicBezTo>
                <a:lnTo>
                  <a:pt x="41771" y="85883"/>
                </a:lnTo>
                <a:cubicBezTo>
                  <a:pt x="37466" y="90188"/>
                  <a:pt x="37466" y="97178"/>
                  <a:pt x="41771" y="101483"/>
                </a:cubicBezTo>
                <a:cubicBezTo>
                  <a:pt x="46075" y="105787"/>
                  <a:pt x="53066" y="105787"/>
                  <a:pt x="57370" y="101483"/>
                </a:cubicBezTo>
                <a:lnTo>
                  <a:pt x="82646" y="76207"/>
                </a:lnTo>
                <a:lnTo>
                  <a:pt x="102413" y="95973"/>
                </a:lnTo>
                <a:cubicBezTo>
                  <a:pt x="106717" y="100278"/>
                  <a:pt x="113708" y="100278"/>
                  <a:pt x="118012" y="95973"/>
                </a:cubicBezTo>
                <a:lnTo>
                  <a:pt x="162090" y="51895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7" name="Text 5"/>
          <p:cNvSpPr/>
          <p:nvPr/>
        </p:nvSpPr>
        <p:spPr>
          <a:xfrm>
            <a:off x="758143" y="1507471"/>
            <a:ext cx="4011106" cy="2468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报告流程</a:t>
            </a:r>
            <a:endParaRPr lang="en-US" sz="139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537753" y="1912989"/>
            <a:ext cx="352625" cy="352625"/>
          </a:xfrm>
          <a:custGeom>
            <a:avLst/>
            <a:gdLst/>
            <a:ahLst/>
            <a:cxnLst/>
            <a:rect l="l" t="t" r="r" b="b"/>
            <a:pathLst>
              <a:path w="352625" h="352625">
                <a:moveTo>
                  <a:pt x="176312" y="0"/>
                </a:moveTo>
                <a:lnTo>
                  <a:pt x="176312" y="0"/>
                </a:lnTo>
                <a:cubicBezTo>
                  <a:pt x="273687" y="0"/>
                  <a:pt x="352625" y="78938"/>
                  <a:pt x="352625" y="176312"/>
                </a:cubicBezTo>
                <a:lnTo>
                  <a:pt x="352625" y="176312"/>
                </a:lnTo>
                <a:cubicBezTo>
                  <a:pt x="352625" y="273687"/>
                  <a:pt x="273687" y="352625"/>
                  <a:pt x="176312" y="352625"/>
                </a:cubicBezTo>
                <a:lnTo>
                  <a:pt x="176312" y="352625"/>
                </a:lnTo>
                <a:cubicBezTo>
                  <a:pt x="78938" y="352625"/>
                  <a:pt x="0" y="273687"/>
                  <a:pt x="0" y="176312"/>
                </a:cubicBezTo>
                <a:lnTo>
                  <a:pt x="0" y="176312"/>
                </a:lnTo>
                <a:cubicBezTo>
                  <a:pt x="0" y="78938"/>
                  <a:pt x="78938" y="0"/>
                  <a:pt x="176312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9" name="Text 7"/>
          <p:cNvSpPr/>
          <p:nvPr/>
        </p:nvSpPr>
        <p:spPr>
          <a:xfrm>
            <a:off x="685828" y="1983514"/>
            <a:ext cx="123419" cy="2115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996165" y="1895358"/>
            <a:ext cx="1428130" cy="2115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数据解读</a:t>
            </a:r>
            <a:endParaRPr lang="en-US" sz="111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996165" y="2106933"/>
            <a:ext cx="1419315" cy="176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理解数据含义与业务背景</a:t>
            </a:r>
            <a:endParaRPr lang="en-US" sz="97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537753" y="2406664"/>
            <a:ext cx="352625" cy="352625"/>
          </a:xfrm>
          <a:custGeom>
            <a:avLst/>
            <a:gdLst/>
            <a:ahLst/>
            <a:cxnLst/>
            <a:rect l="l" t="t" r="r" b="b"/>
            <a:pathLst>
              <a:path w="352625" h="352625">
                <a:moveTo>
                  <a:pt x="176312" y="0"/>
                </a:moveTo>
                <a:lnTo>
                  <a:pt x="176312" y="0"/>
                </a:lnTo>
                <a:cubicBezTo>
                  <a:pt x="273687" y="0"/>
                  <a:pt x="352625" y="78938"/>
                  <a:pt x="352625" y="176312"/>
                </a:cubicBezTo>
                <a:lnTo>
                  <a:pt x="352625" y="176312"/>
                </a:lnTo>
                <a:cubicBezTo>
                  <a:pt x="352625" y="273687"/>
                  <a:pt x="273687" y="352625"/>
                  <a:pt x="176312" y="352625"/>
                </a:cubicBezTo>
                <a:lnTo>
                  <a:pt x="176312" y="352625"/>
                </a:lnTo>
                <a:cubicBezTo>
                  <a:pt x="78938" y="352625"/>
                  <a:pt x="0" y="273687"/>
                  <a:pt x="0" y="176312"/>
                </a:cubicBezTo>
                <a:lnTo>
                  <a:pt x="0" y="176312"/>
                </a:lnTo>
                <a:cubicBezTo>
                  <a:pt x="0" y="78938"/>
                  <a:pt x="78938" y="0"/>
                  <a:pt x="176312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13" name="Text 11"/>
          <p:cNvSpPr/>
          <p:nvPr/>
        </p:nvSpPr>
        <p:spPr>
          <a:xfrm>
            <a:off x="673017" y="2477189"/>
            <a:ext cx="149866" cy="2115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996165" y="2389033"/>
            <a:ext cx="1057874" cy="2115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趋势分析</a:t>
            </a:r>
            <a:endParaRPr lang="en-US" sz="111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996165" y="2600607"/>
            <a:ext cx="1049059" cy="176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识别数据变化规律</a:t>
            </a:r>
            <a:endParaRPr lang="en-US" sz="97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537753" y="2900338"/>
            <a:ext cx="352625" cy="352625"/>
          </a:xfrm>
          <a:custGeom>
            <a:avLst/>
            <a:gdLst/>
            <a:ahLst/>
            <a:cxnLst/>
            <a:rect l="l" t="t" r="r" b="b"/>
            <a:pathLst>
              <a:path w="352625" h="352625">
                <a:moveTo>
                  <a:pt x="176312" y="0"/>
                </a:moveTo>
                <a:lnTo>
                  <a:pt x="176312" y="0"/>
                </a:lnTo>
                <a:cubicBezTo>
                  <a:pt x="273687" y="0"/>
                  <a:pt x="352625" y="78938"/>
                  <a:pt x="352625" y="176312"/>
                </a:cubicBezTo>
                <a:lnTo>
                  <a:pt x="352625" y="176312"/>
                </a:lnTo>
                <a:cubicBezTo>
                  <a:pt x="352625" y="273687"/>
                  <a:pt x="273687" y="352625"/>
                  <a:pt x="176312" y="352625"/>
                </a:cubicBezTo>
                <a:lnTo>
                  <a:pt x="176312" y="352625"/>
                </a:lnTo>
                <a:cubicBezTo>
                  <a:pt x="78938" y="352625"/>
                  <a:pt x="0" y="273687"/>
                  <a:pt x="0" y="176312"/>
                </a:cubicBezTo>
                <a:lnTo>
                  <a:pt x="0" y="176312"/>
                </a:lnTo>
                <a:cubicBezTo>
                  <a:pt x="0" y="78938"/>
                  <a:pt x="78938" y="0"/>
                  <a:pt x="176312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17" name="Text 15"/>
          <p:cNvSpPr/>
          <p:nvPr/>
        </p:nvSpPr>
        <p:spPr>
          <a:xfrm>
            <a:off x="672329" y="2970863"/>
            <a:ext cx="149866" cy="2115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996165" y="2882707"/>
            <a:ext cx="811037" cy="2115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结论提炼</a:t>
            </a:r>
            <a:endParaRPr lang="en-US" sz="111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996165" y="3094282"/>
            <a:ext cx="802221" cy="176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总结关键发现</a:t>
            </a:r>
            <a:endParaRPr lang="en-US" sz="97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537753" y="3394013"/>
            <a:ext cx="352625" cy="352625"/>
          </a:xfrm>
          <a:custGeom>
            <a:avLst/>
            <a:gdLst/>
            <a:ahLst/>
            <a:cxnLst/>
            <a:rect l="l" t="t" r="r" b="b"/>
            <a:pathLst>
              <a:path w="352625" h="352625">
                <a:moveTo>
                  <a:pt x="176312" y="0"/>
                </a:moveTo>
                <a:lnTo>
                  <a:pt x="176312" y="0"/>
                </a:lnTo>
                <a:cubicBezTo>
                  <a:pt x="273687" y="0"/>
                  <a:pt x="352625" y="78938"/>
                  <a:pt x="352625" y="176312"/>
                </a:cubicBezTo>
                <a:lnTo>
                  <a:pt x="352625" y="176312"/>
                </a:lnTo>
                <a:cubicBezTo>
                  <a:pt x="352625" y="273687"/>
                  <a:pt x="273687" y="352625"/>
                  <a:pt x="176312" y="352625"/>
                </a:cubicBezTo>
                <a:lnTo>
                  <a:pt x="176312" y="352625"/>
                </a:lnTo>
                <a:cubicBezTo>
                  <a:pt x="78938" y="352625"/>
                  <a:pt x="0" y="273687"/>
                  <a:pt x="0" y="176312"/>
                </a:cubicBezTo>
                <a:lnTo>
                  <a:pt x="0" y="176312"/>
                </a:lnTo>
                <a:cubicBezTo>
                  <a:pt x="0" y="78938"/>
                  <a:pt x="78938" y="0"/>
                  <a:pt x="176312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21" name="Text 19"/>
          <p:cNvSpPr/>
          <p:nvPr/>
        </p:nvSpPr>
        <p:spPr>
          <a:xfrm>
            <a:off x="672466" y="3464538"/>
            <a:ext cx="149866" cy="2115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96165" y="3376382"/>
            <a:ext cx="1057874" cy="2115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建议生成</a:t>
            </a:r>
            <a:endParaRPr lang="en-US" sz="111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996165" y="3587957"/>
            <a:ext cx="1049059" cy="176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基于数据提出建议</a:t>
            </a:r>
            <a:endParaRPr lang="en-US" sz="97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357033" y="4094855"/>
            <a:ext cx="4504781" cy="2759289"/>
          </a:xfrm>
          <a:custGeom>
            <a:avLst/>
            <a:gdLst/>
            <a:ahLst/>
            <a:cxnLst/>
            <a:rect l="l" t="t" r="r" b="b"/>
            <a:pathLst>
              <a:path w="4504781" h="2759289">
                <a:moveTo>
                  <a:pt x="105791" y="0"/>
                </a:moveTo>
                <a:lnTo>
                  <a:pt x="4398990" y="0"/>
                </a:lnTo>
                <a:cubicBezTo>
                  <a:pt x="4457417" y="0"/>
                  <a:pt x="4504781" y="47364"/>
                  <a:pt x="4504781" y="105791"/>
                </a:cubicBezTo>
                <a:lnTo>
                  <a:pt x="4504781" y="2653497"/>
                </a:lnTo>
                <a:cubicBezTo>
                  <a:pt x="4504781" y="2711924"/>
                  <a:pt x="4457417" y="2759289"/>
                  <a:pt x="4398990" y="2759289"/>
                </a:cubicBezTo>
                <a:lnTo>
                  <a:pt x="105791" y="2759289"/>
                </a:lnTo>
                <a:cubicBezTo>
                  <a:pt x="47364" y="2759289"/>
                  <a:pt x="0" y="2711924"/>
                  <a:pt x="0" y="2653497"/>
                </a:cubicBezTo>
                <a:lnTo>
                  <a:pt x="0" y="105791"/>
                </a:lnTo>
                <a:cubicBezTo>
                  <a:pt x="0" y="47403"/>
                  <a:pt x="47403" y="0"/>
                  <a:pt x="105791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48772" y="4310837"/>
            <a:ext cx="198351" cy="176312"/>
          </a:xfrm>
          <a:custGeom>
            <a:avLst/>
            <a:gdLst/>
            <a:ahLst/>
            <a:cxnLst/>
            <a:rect l="l" t="t" r="r" b="b"/>
            <a:pathLst>
              <a:path w="198351" h="176312">
                <a:moveTo>
                  <a:pt x="77171" y="33437"/>
                </a:moveTo>
                <a:lnTo>
                  <a:pt x="77171" y="50518"/>
                </a:lnTo>
                <a:lnTo>
                  <a:pt x="77343" y="50690"/>
                </a:lnTo>
                <a:cubicBezTo>
                  <a:pt x="79582" y="22315"/>
                  <a:pt x="103308" y="0"/>
                  <a:pt x="132269" y="0"/>
                </a:cubicBezTo>
                <a:cubicBezTo>
                  <a:pt x="139190" y="0"/>
                  <a:pt x="145836" y="1274"/>
                  <a:pt x="151932" y="3616"/>
                </a:cubicBezTo>
                <a:cubicBezTo>
                  <a:pt x="155375" y="4924"/>
                  <a:pt x="155995" y="9298"/>
                  <a:pt x="153412" y="11915"/>
                </a:cubicBezTo>
                <a:lnTo>
                  <a:pt x="122868" y="42460"/>
                </a:lnTo>
                <a:cubicBezTo>
                  <a:pt x="121835" y="43493"/>
                  <a:pt x="121249" y="44905"/>
                  <a:pt x="121249" y="46351"/>
                </a:cubicBezTo>
                <a:lnTo>
                  <a:pt x="121249" y="60607"/>
                </a:lnTo>
                <a:cubicBezTo>
                  <a:pt x="121249" y="63638"/>
                  <a:pt x="123729" y="66117"/>
                  <a:pt x="126759" y="66117"/>
                </a:cubicBezTo>
                <a:lnTo>
                  <a:pt x="141015" y="66117"/>
                </a:lnTo>
                <a:cubicBezTo>
                  <a:pt x="142462" y="66117"/>
                  <a:pt x="143874" y="65532"/>
                  <a:pt x="144907" y="64499"/>
                </a:cubicBezTo>
                <a:lnTo>
                  <a:pt x="175451" y="33954"/>
                </a:lnTo>
                <a:cubicBezTo>
                  <a:pt x="178069" y="31337"/>
                  <a:pt x="182442" y="31991"/>
                  <a:pt x="183751" y="35435"/>
                </a:cubicBezTo>
                <a:cubicBezTo>
                  <a:pt x="186092" y="41530"/>
                  <a:pt x="187366" y="48176"/>
                  <a:pt x="187366" y="55098"/>
                </a:cubicBezTo>
                <a:cubicBezTo>
                  <a:pt x="187366" y="75966"/>
                  <a:pt x="175761" y="94148"/>
                  <a:pt x="158612" y="103480"/>
                </a:cubicBezTo>
                <a:lnTo>
                  <a:pt x="186678" y="131546"/>
                </a:lnTo>
                <a:cubicBezTo>
                  <a:pt x="193117" y="137985"/>
                  <a:pt x="193117" y="148454"/>
                  <a:pt x="186678" y="154928"/>
                </a:cubicBezTo>
                <a:lnTo>
                  <a:pt x="165982" y="175624"/>
                </a:lnTo>
                <a:cubicBezTo>
                  <a:pt x="159542" y="182063"/>
                  <a:pt x="149073" y="182063"/>
                  <a:pt x="142600" y="175624"/>
                </a:cubicBezTo>
                <a:lnTo>
                  <a:pt x="99210" y="132234"/>
                </a:lnTo>
                <a:cubicBezTo>
                  <a:pt x="89775" y="122799"/>
                  <a:pt x="87640" y="108852"/>
                  <a:pt x="92839" y="97351"/>
                </a:cubicBezTo>
                <a:lnTo>
                  <a:pt x="61606" y="66117"/>
                </a:lnTo>
                <a:lnTo>
                  <a:pt x="44526" y="66117"/>
                </a:lnTo>
                <a:cubicBezTo>
                  <a:pt x="40841" y="66117"/>
                  <a:pt x="37398" y="64292"/>
                  <a:pt x="35366" y="61227"/>
                </a:cubicBezTo>
                <a:lnTo>
                  <a:pt x="8058" y="20283"/>
                </a:lnTo>
                <a:cubicBezTo>
                  <a:pt x="6612" y="18113"/>
                  <a:pt x="6887" y="15186"/>
                  <a:pt x="8747" y="13327"/>
                </a:cubicBezTo>
                <a:lnTo>
                  <a:pt x="24381" y="-2307"/>
                </a:lnTo>
                <a:cubicBezTo>
                  <a:pt x="26240" y="-4167"/>
                  <a:pt x="29133" y="-4442"/>
                  <a:pt x="31337" y="-2996"/>
                </a:cubicBezTo>
                <a:lnTo>
                  <a:pt x="72281" y="24277"/>
                </a:lnTo>
                <a:cubicBezTo>
                  <a:pt x="75346" y="26309"/>
                  <a:pt x="77171" y="29753"/>
                  <a:pt x="77171" y="33437"/>
                </a:cubicBezTo>
                <a:close/>
                <a:moveTo>
                  <a:pt x="74244" y="102137"/>
                </a:moveTo>
                <a:cubicBezTo>
                  <a:pt x="72075" y="114879"/>
                  <a:pt x="75070" y="128343"/>
                  <a:pt x="83335" y="139121"/>
                </a:cubicBezTo>
                <a:lnTo>
                  <a:pt x="50621" y="171801"/>
                </a:lnTo>
                <a:cubicBezTo>
                  <a:pt x="40944" y="181478"/>
                  <a:pt x="25242" y="181478"/>
                  <a:pt x="15565" y="171801"/>
                </a:cubicBezTo>
                <a:cubicBezTo>
                  <a:pt x="5889" y="162125"/>
                  <a:pt x="5889" y="146422"/>
                  <a:pt x="15565" y="136745"/>
                </a:cubicBezTo>
                <a:lnTo>
                  <a:pt x="62191" y="90119"/>
                </a:lnTo>
                <a:lnTo>
                  <a:pt x="74244" y="102172"/>
                </a:lnTo>
                <a:close/>
              </a:path>
            </a:pathLst>
          </a:custGeom>
          <a:solidFill>
            <a:srgbClr val="F2A900"/>
          </a:solidFill>
        </p:spPr>
      </p:sp>
      <p:sp>
        <p:nvSpPr>
          <p:cNvPr id="26" name="Text 24"/>
          <p:cNvSpPr/>
          <p:nvPr/>
        </p:nvSpPr>
        <p:spPr>
          <a:xfrm>
            <a:off x="758143" y="4275575"/>
            <a:ext cx="4011106" cy="2468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数据可视化工具</a:t>
            </a:r>
            <a:endParaRPr lang="en-US" sz="139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537753" y="4663462"/>
            <a:ext cx="4143341" cy="423150"/>
          </a:xfrm>
          <a:custGeom>
            <a:avLst/>
            <a:gdLst/>
            <a:ahLst/>
            <a:cxnLst/>
            <a:rect l="l" t="t" r="r" b="b"/>
            <a:pathLst>
              <a:path w="4143341" h="423150">
                <a:moveTo>
                  <a:pt x="70526" y="0"/>
                </a:moveTo>
                <a:lnTo>
                  <a:pt x="4072814" y="0"/>
                </a:lnTo>
                <a:cubicBezTo>
                  <a:pt x="4111765" y="0"/>
                  <a:pt x="4143341" y="31576"/>
                  <a:pt x="4143341" y="70526"/>
                </a:cubicBezTo>
                <a:lnTo>
                  <a:pt x="4143341" y="352623"/>
                </a:lnTo>
                <a:cubicBezTo>
                  <a:pt x="4143341" y="391574"/>
                  <a:pt x="4111765" y="423150"/>
                  <a:pt x="4072814" y="423150"/>
                </a:cubicBezTo>
                <a:lnTo>
                  <a:pt x="70526" y="423150"/>
                </a:lnTo>
                <a:cubicBezTo>
                  <a:pt x="31602" y="423150"/>
                  <a:pt x="0" y="391548"/>
                  <a:pt x="0" y="352623"/>
                </a:cubicBezTo>
                <a:lnTo>
                  <a:pt x="0" y="70526"/>
                </a:lnTo>
                <a:cubicBezTo>
                  <a:pt x="0" y="31602"/>
                  <a:pt x="31602" y="0"/>
                  <a:pt x="70526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28" name="Shape 26"/>
          <p:cNvSpPr/>
          <p:nvPr/>
        </p:nvSpPr>
        <p:spPr>
          <a:xfrm>
            <a:off x="678803" y="4804512"/>
            <a:ext cx="105787" cy="141050"/>
          </a:xfrm>
          <a:custGeom>
            <a:avLst/>
            <a:gdLst/>
            <a:ahLst/>
            <a:cxnLst/>
            <a:rect l="l" t="t" r="r" b="b"/>
            <a:pathLst>
              <a:path w="105787" h="141050">
                <a:moveTo>
                  <a:pt x="0" y="17631"/>
                </a:moveTo>
                <a:cubicBezTo>
                  <a:pt x="0" y="7907"/>
                  <a:pt x="7907" y="0"/>
                  <a:pt x="17631" y="0"/>
                </a:cubicBezTo>
                <a:lnTo>
                  <a:pt x="58817" y="0"/>
                </a:lnTo>
                <a:cubicBezTo>
                  <a:pt x="63500" y="0"/>
                  <a:pt x="67990" y="1846"/>
                  <a:pt x="71296" y="5152"/>
                </a:cubicBezTo>
                <a:lnTo>
                  <a:pt x="100636" y="34519"/>
                </a:lnTo>
                <a:cubicBezTo>
                  <a:pt x="103942" y="37825"/>
                  <a:pt x="105787" y="42315"/>
                  <a:pt x="105787" y="46998"/>
                </a:cubicBezTo>
                <a:lnTo>
                  <a:pt x="105787" y="123419"/>
                </a:lnTo>
                <a:cubicBezTo>
                  <a:pt x="105787" y="133143"/>
                  <a:pt x="97881" y="141050"/>
                  <a:pt x="88156" y="141050"/>
                </a:cubicBezTo>
                <a:lnTo>
                  <a:pt x="17631" y="141050"/>
                </a:lnTo>
                <a:cubicBezTo>
                  <a:pt x="7907" y="141050"/>
                  <a:pt x="0" y="133143"/>
                  <a:pt x="0" y="123419"/>
                </a:cubicBezTo>
                <a:lnTo>
                  <a:pt x="0" y="17631"/>
                </a:lnTo>
                <a:close/>
                <a:moveTo>
                  <a:pt x="57302" y="16116"/>
                </a:moveTo>
                <a:lnTo>
                  <a:pt x="57302" y="41874"/>
                </a:lnTo>
                <a:cubicBezTo>
                  <a:pt x="57302" y="45538"/>
                  <a:pt x="60249" y="48486"/>
                  <a:pt x="63913" y="48486"/>
                </a:cubicBezTo>
                <a:lnTo>
                  <a:pt x="89671" y="48486"/>
                </a:lnTo>
                <a:lnTo>
                  <a:pt x="57302" y="16116"/>
                </a:lnTo>
                <a:close/>
                <a:moveTo>
                  <a:pt x="45180" y="73473"/>
                </a:moveTo>
                <a:cubicBezTo>
                  <a:pt x="43141" y="70442"/>
                  <a:pt x="39037" y="69616"/>
                  <a:pt x="36006" y="71627"/>
                </a:cubicBezTo>
                <a:cubicBezTo>
                  <a:pt x="32976" y="73638"/>
                  <a:pt x="32149" y="77770"/>
                  <a:pt x="34161" y="80801"/>
                </a:cubicBezTo>
                <a:lnTo>
                  <a:pt x="44960" y="96972"/>
                </a:lnTo>
                <a:lnTo>
                  <a:pt x="34161" y="113143"/>
                </a:lnTo>
                <a:cubicBezTo>
                  <a:pt x="32122" y="116173"/>
                  <a:pt x="32948" y="120278"/>
                  <a:pt x="36006" y="122317"/>
                </a:cubicBezTo>
                <a:cubicBezTo>
                  <a:pt x="39064" y="124355"/>
                  <a:pt x="43141" y="123529"/>
                  <a:pt x="45180" y="120471"/>
                </a:cubicBezTo>
                <a:lnTo>
                  <a:pt x="52894" y="108900"/>
                </a:lnTo>
                <a:lnTo>
                  <a:pt x="60607" y="120471"/>
                </a:lnTo>
                <a:cubicBezTo>
                  <a:pt x="62646" y="123501"/>
                  <a:pt x="66751" y="124328"/>
                  <a:pt x="69781" y="122317"/>
                </a:cubicBezTo>
                <a:cubicBezTo>
                  <a:pt x="72811" y="120306"/>
                  <a:pt x="73638" y="116173"/>
                  <a:pt x="71627" y="113143"/>
                </a:cubicBezTo>
                <a:lnTo>
                  <a:pt x="60828" y="96972"/>
                </a:lnTo>
                <a:lnTo>
                  <a:pt x="71627" y="80801"/>
                </a:lnTo>
                <a:cubicBezTo>
                  <a:pt x="73666" y="77770"/>
                  <a:pt x="72839" y="73666"/>
                  <a:pt x="69781" y="71627"/>
                </a:cubicBezTo>
                <a:cubicBezTo>
                  <a:pt x="66723" y="69588"/>
                  <a:pt x="62646" y="70415"/>
                  <a:pt x="60607" y="73473"/>
                </a:cubicBezTo>
                <a:lnTo>
                  <a:pt x="52894" y="85043"/>
                </a:lnTo>
                <a:lnTo>
                  <a:pt x="45180" y="73473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29" name="Text 27"/>
          <p:cNvSpPr/>
          <p:nvPr/>
        </p:nvSpPr>
        <p:spPr>
          <a:xfrm>
            <a:off x="890377" y="4769249"/>
            <a:ext cx="414334" cy="2115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Excel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078463" y="4786881"/>
            <a:ext cx="555384" cy="176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E8ECEF">
                    <a:alpha val="6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基础图表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537753" y="5157137"/>
            <a:ext cx="4143341" cy="423150"/>
          </a:xfrm>
          <a:custGeom>
            <a:avLst/>
            <a:gdLst/>
            <a:ahLst/>
            <a:cxnLst/>
            <a:rect l="l" t="t" r="r" b="b"/>
            <a:pathLst>
              <a:path w="4143341" h="423150">
                <a:moveTo>
                  <a:pt x="70526" y="0"/>
                </a:moveTo>
                <a:lnTo>
                  <a:pt x="4072814" y="0"/>
                </a:lnTo>
                <a:cubicBezTo>
                  <a:pt x="4111765" y="0"/>
                  <a:pt x="4143341" y="31576"/>
                  <a:pt x="4143341" y="70526"/>
                </a:cubicBezTo>
                <a:lnTo>
                  <a:pt x="4143341" y="352623"/>
                </a:lnTo>
                <a:cubicBezTo>
                  <a:pt x="4143341" y="391574"/>
                  <a:pt x="4111765" y="423150"/>
                  <a:pt x="4072814" y="423150"/>
                </a:cubicBezTo>
                <a:lnTo>
                  <a:pt x="70526" y="423150"/>
                </a:lnTo>
                <a:cubicBezTo>
                  <a:pt x="31602" y="423150"/>
                  <a:pt x="0" y="391548"/>
                  <a:pt x="0" y="352623"/>
                </a:cubicBezTo>
                <a:lnTo>
                  <a:pt x="0" y="70526"/>
                </a:lnTo>
                <a:cubicBezTo>
                  <a:pt x="0" y="31602"/>
                  <a:pt x="31602" y="0"/>
                  <a:pt x="70526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2" name="Shape 30"/>
          <p:cNvSpPr/>
          <p:nvPr/>
        </p:nvSpPr>
        <p:spPr>
          <a:xfrm>
            <a:off x="652356" y="5298187"/>
            <a:ext cx="158681" cy="141050"/>
          </a:xfrm>
          <a:custGeom>
            <a:avLst/>
            <a:gdLst/>
            <a:ahLst/>
            <a:cxnLst/>
            <a:rect l="l" t="t" r="r" b="b"/>
            <a:pathLst>
              <a:path w="158681" h="141050">
                <a:moveTo>
                  <a:pt x="141160" y="66117"/>
                </a:moveTo>
                <a:lnTo>
                  <a:pt x="92674" y="66117"/>
                </a:lnTo>
                <a:cubicBezTo>
                  <a:pt x="87798" y="66117"/>
                  <a:pt x="83859" y="62178"/>
                  <a:pt x="83859" y="57302"/>
                </a:cubicBezTo>
                <a:lnTo>
                  <a:pt x="83859" y="8816"/>
                </a:lnTo>
                <a:cubicBezTo>
                  <a:pt x="83859" y="3939"/>
                  <a:pt x="87826" y="-55"/>
                  <a:pt x="92647" y="579"/>
                </a:cubicBezTo>
                <a:cubicBezTo>
                  <a:pt x="122124" y="4490"/>
                  <a:pt x="145485" y="27852"/>
                  <a:pt x="149397" y="57329"/>
                </a:cubicBezTo>
                <a:cubicBezTo>
                  <a:pt x="150031" y="62150"/>
                  <a:pt x="146036" y="66117"/>
                  <a:pt x="141160" y="66117"/>
                </a:cubicBezTo>
                <a:close/>
                <a:moveTo>
                  <a:pt x="61324" y="10248"/>
                </a:moveTo>
                <a:cubicBezTo>
                  <a:pt x="66310" y="9201"/>
                  <a:pt x="70635" y="13279"/>
                  <a:pt x="70635" y="18375"/>
                </a:cubicBezTo>
                <a:lnTo>
                  <a:pt x="70635" y="72729"/>
                </a:lnTo>
                <a:cubicBezTo>
                  <a:pt x="70635" y="74272"/>
                  <a:pt x="71186" y="75759"/>
                  <a:pt x="72150" y="76944"/>
                </a:cubicBezTo>
                <a:lnTo>
                  <a:pt x="108542" y="120857"/>
                </a:lnTo>
                <a:cubicBezTo>
                  <a:pt x="111766" y="124741"/>
                  <a:pt x="111077" y="130609"/>
                  <a:pt x="106641" y="133006"/>
                </a:cubicBezTo>
                <a:cubicBezTo>
                  <a:pt x="97247" y="138130"/>
                  <a:pt x="86476" y="141050"/>
                  <a:pt x="75043" y="141050"/>
                </a:cubicBezTo>
                <a:cubicBezTo>
                  <a:pt x="38541" y="141050"/>
                  <a:pt x="8926" y="111435"/>
                  <a:pt x="8926" y="74933"/>
                </a:cubicBezTo>
                <a:cubicBezTo>
                  <a:pt x="8926" y="43114"/>
                  <a:pt x="31378" y="16557"/>
                  <a:pt x="61324" y="10248"/>
                </a:cubicBezTo>
                <a:close/>
                <a:moveTo>
                  <a:pt x="131628" y="79341"/>
                </a:moveTo>
                <a:lnTo>
                  <a:pt x="149259" y="79341"/>
                </a:lnTo>
                <a:cubicBezTo>
                  <a:pt x="154356" y="79341"/>
                  <a:pt x="158433" y="83666"/>
                  <a:pt x="157386" y="88652"/>
                </a:cubicBezTo>
                <a:cubicBezTo>
                  <a:pt x="154576" y="101986"/>
                  <a:pt x="147744" y="113832"/>
                  <a:pt x="138212" y="122868"/>
                </a:cubicBezTo>
                <a:cubicBezTo>
                  <a:pt x="134824" y="126091"/>
                  <a:pt x="129507" y="125402"/>
                  <a:pt x="126532" y="121793"/>
                </a:cubicBezTo>
                <a:lnTo>
                  <a:pt x="103280" y="93776"/>
                </a:lnTo>
                <a:cubicBezTo>
                  <a:pt x="98515" y="88018"/>
                  <a:pt x="102619" y="79341"/>
                  <a:pt x="110057" y="79341"/>
                </a:cubicBezTo>
                <a:lnTo>
                  <a:pt x="131601" y="79341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33" name="Text 31"/>
          <p:cNvSpPr/>
          <p:nvPr/>
        </p:nvSpPr>
        <p:spPr>
          <a:xfrm>
            <a:off x="890377" y="5262924"/>
            <a:ext cx="652356" cy="2115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Power BI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4078463" y="5280555"/>
            <a:ext cx="555384" cy="176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E8ECEF">
                    <a:alpha val="6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商业智能</a:t>
            </a:r>
            <a:endParaRPr lang="en-US" sz="1600" dirty="0"/>
          </a:p>
        </p:txBody>
      </p:sp>
      <p:sp>
        <p:nvSpPr>
          <p:cNvPr id="35" name="Shape 33"/>
          <p:cNvSpPr/>
          <p:nvPr/>
        </p:nvSpPr>
        <p:spPr>
          <a:xfrm>
            <a:off x="537753" y="5650811"/>
            <a:ext cx="4143341" cy="423150"/>
          </a:xfrm>
          <a:custGeom>
            <a:avLst/>
            <a:gdLst/>
            <a:ahLst/>
            <a:cxnLst/>
            <a:rect l="l" t="t" r="r" b="b"/>
            <a:pathLst>
              <a:path w="4143341" h="423150">
                <a:moveTo>
                  <a:pt x="70526" y="0"/>
                </a:moveTo>
                <a:lnTo>
                  <a:pt x="4072814" y="0"/>
                </a:lnTo>
                <a:cubicBezTo>
                  <a:pt x="4111765" y="0"/>
                  <a:pt x="4143341" y="31576"/>
                  <a:pt x="4143341" y="70526"/>
                </a:cubicBezTo>
                <a:lnTo>
                  <a:pt x="4143341" y="352623"/>
                </a:lnTo>
                <a:cubicBezTo>
                  <a:pt x="4143341" y="391574"/>
                  <a:pt x="4111765" y="423150"/>
                  <a:pt x="4072814" y="423150"/>
                </a:cubicBezTo>
                <a:lnTo>
                  <a:pt x="70526" y="423150"/>
                </a:lnTo>
                <a:cubicBezTo>
                  <a:pt x="31602" y="423150"/>
                  <a:pt x="0" y="391548"/>
                  <a:pt x="0" y="352623"/>
                </a:cubicBezTo>
                <a:lnTo>
                  <a:pt x="0" y="70526"/>
                </a:lnTo>
                <a:cubicBezTo>
                  <a:pt x="0" y="31602"/>
                  <a:pt x="31602" y="0"/>
                  <a:pt x="70526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6" name="Shape 34"/>
          <p:cNvSpPr/>
          <p:nvPr/>
        </p:nvSpPr>
        <p:spPr>
          <a:xfrm>
            <a:off x="661171" y="5791861"/>
            <a:ext cx="141050" cy="141050"/>
          </a:xfrm>
          <a:custGeom>
            <a:avLst/>
            <a:gdLst/>
            <a:ahLst/>
            <a:cxnLst/>
            <a:rect l="l" t="t" r="r" b="b"/>
            <a:pathLst>
              <a:path w="141050" h="141050">
                <a:moveTo>
                  <a:pt x="8816" y="8816"/>
                </a:moveTo>
                <a:cubicBezTo>
                  <a:pt x="13692" y="8816"/>
                  <a:pt x="17631" y="12755"/>
                  <a:pt x="17631" y="17631"/>
                </a:cubicBezTo>
                <a:lnTo>
                  <a:pt x="17631" y="110195"/>
                </a:lnTo>
                <a:cubicBezTo>
                  <a:pt x="17631" y="112620"/>
                  <a:pt x="19615" y="114603"/>
                  <a:pt x="22039" y="114603"/>
                </a:cubicBezTo>
                <a:lnTo>
                  <a:pt x="132234" y="114603"/>
                </a:lnTo>
                <a:cubicBezTo>
                  <a:pt x="137110" y="114603"/>
                  <a:pt x="141050" y="118543"/>
                  <a:pt x="141050" y="123419"/>
                </a:cubicBezTo>
                <a:cubicBezTo>
                  <a:pt x="141050" y="128295"/>
                  <a:pt x="137110" y="132234"/>
                  <a:pt x="132234" y="132234"/>
                </a:cubicBezTo>
                <a:lnTo>
                  <a:pt x="22039" y="132234"/>
                </a:lnTo>
                <a:cubicBezTo>
                  <a:pt x="9862" y="132234"/>
                  <a:pt x="0" y="122372"/>
                  <a:pt x="0" y="110195"/>
                </a:cubicBezTo>
                <a:lnTo>
                  <a:pt x="0" y="17631"/>
                </a:lnTo>
                <a:cubicBezTo>
                  <a:pt x="0" y="12755"/>
                  <a:pt x="3939" y="8816"/>
                  <a:pt x="8816" y="8816"/>
                </a:cubicBezTo>
                <a:close/>
                <a:moveTo>
                  <a:pt x="35262" y="26447"/>
                </a:moveTo>
                <a:cubicBezTo>
                  <a:pt x="35262" y="21571"/>
                  <a:pt x="39202" y="17631"/>
                  <a:pt x="44078" y="17631"/>
                </a:cubicBezTo>
                <a:lnTo>
                  <a:pt x="96972" y="17631"/>
                </a:lnTo>
                <a:cubicBezTo>
                  <a:pt x="101848" y="17631"/>
                  <a:pt x="105787" y="21571"/>
                  <a:pt x="105787" y="26447"/>
                </a:cubicBezTo>
                <a:cubicBezTo>
                  <a:pt x="105787" y="31323"/>
                  <a:pt x="101848" y="35262"/>
                  <a:pt x="96972" y="35262"/>
                </a:cubicBezTo>
                <a:lnTo>
                  <a:pt x="44078" y="35262"/>
                </a:lnTo>
                <a:cubicBezTo>
                  <a:pt x="39202" y="35262"/>
                  <a:pt x="35262" y="31323"/>
                  <a:pt x="35262" y="26447"/>
                </a:cubicBezTo>
                <a:close/>
                <a:moveTo>
                  <a:pt x="44078" y="48486"/>
                </a:moveTo>
                <a:lnTo>
                  <a:pt x="79341" y="48486"/>
                </a:lnTo>
                <a:cubicBezTo>
                  <a:pt x="84217" y="48486"/>
                  <a:pt x="88156" y="52425"/>
                  <a:pt x="88156" y="57302"/>
                </a:cubicBezTo>
                <a:cubicBezTo>
                  <a:pt x="88156" y="62178"/>
                  <a:pt x="84217" y="66117"/>
                  <a:pt x="79341" y="66117"/>
                </a:cubicBezTo>
                <a:lnTo>
                  <a:pt x="44078" y="66117"/>
                </a:lnTo>
                <a:cubicBezTo>
                  <a:pt x="39202" y="66117"/>
                  <a:pt x="35262" y="62178"/>
                  <a:pt x="35262" y="57302"/>
                </a:cubicBezTo>
                <a:cubicBezTo>
                  <a:pt x="35262" y="52425"/>
                  <a:pt x="39202" y="48486"/>
                  <a:pt x="44078" y="48486"/>
                </a:cubicBezTo>
                <a:close/>
                <a:moveTo>
                  <a:pt x="44078" y="79341"/>
                </a:moveTo>
                <a:lnTo>
                  <a:pt x="114603" y="79341"/>
                </a:lnTo>
                <a:cubicBezTo>
                  <a:pt x="119479" y="79341"/>
                  <a:pt x="123419" y="83280"/>
                  <a:pt x="123419" y="88156"/>
                </a:cubicBezTo>
                <a:cubicBezTo>
                  <a:pt x="123419" y="93032"/>
                  <a:pt x="119479" y="96972"/>
                  <a:pt x="114603" y="96972"/>
                </a:cubicBezTo>
                <a:lnTo>
                  <a:pt x="44078" y="96972"/>
                </a:lnTo>
                <a:cubicBezTo>
                  <a:pt x="39202" y="96972"/>
                  <a:pt x="35262" y="93032"/>
                  <a:pt x="35262" y="88156"/>
                </a:cubicBezTo>
                <a:cubicBezTo>
                  <a:pt x="35262" y="83280"/>
                  <a:pt x="39202" y="79341"/>
                  <a:pt x="44078" y="79341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37" name="Text 35"/>
          <p:cNvSpPr/>
          <p:nvPr/>
        </p:nvSpPr>
        <p:spPr>
          <a:xfrm>
            <a:off x="890377" y="5756599"/>
            <a:ext cx="581831" cy="2115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Tableau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3955044" y="5774230"/>
            <a:ext cx="678803" cy="176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E8ECEF">
                    <a:alpha val="6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高级可视化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537753" y="6144486"/>
            <a:ext cx="4143341" cy="423150"/>
          </a:xfrm>
          <a:custGeom>
            <a:avLst/>
            <a:gdLst/>
            <a:ahLst/>
            <a:cxnLst/>
            <a:rect l="l" t="t" r="r" b="b"/>
            <a:pathLst>
              <a:path w="4143341" h="423150">
                <a:moveTo>
                  <a:pt x="70526" y="0"/>
                </a:moveTo>
                <a:lnTo>
                  <a:pt x="4072814" y="0"/>
                </a:lnTo>
                <a:cubicBezTo>
                  <a:pt x="4111765" y="0"/>
                  <a:pt x="4143341" y="31576"/>
                  <a:pt x="4143341" y="70526"/>
                </a:cubicBezTo>
                <a:lnTo>
                  <a:pt x="4143341" y="352623"/>
                </a:lnTo>
                <a:cubicBezTo>
                  <a:pt x="4143341" y="391574"/>
                  <a:pt x="4111765" y="423150"/>
                  <a:pt x="4072814" y="423150"/>
                </a:cubicBezTo>
                <a:lnTo>
                  <a:pt x="70526" y="423150"/>
                </a:lnTo>
                <a:cubicBezTo>
                  <a:pt x="31602" y="423150"/>
                  <a:pt x="0" y="391548"/>
                  <a:pt x="0" y="352623"/>
                </a:cubicBezTo>
                <a:lnTo>
                  <a:pt x="0" y="70526"/>
                </a:lnTo>
                <a:cubicBezTo>
                  <a:pt x="0" y="31602"/>
                  <a:pt x="31602" y="0"/>
                  <a:pt x="70526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40" name="Shape 38"/>
          <p:cNvSpPr/>
          <p:nvPr/>
        </p:nvSpPr>
        <p:spPr>
          <a:xfrm>
            <a:off x="652356" y="6285536"/>
            <a:ext cx="158681" cy="141050"/>
          </a:xfrm>
          <a:custGeom>
            <a:avLst/>
            <a:gdLst/>
            <a:ahLst/>
            <a:cxnLst/>
            <a:rect l="l" t="t" r="r" b="b"/>
            <a:pathLst>
              <a:path w="158681" h="141050">
                <a:moveTo>
                  <a:pt x="99396" y="331"/>
                </a:moveTo>
                <a:cubicBezTo>
                  <a:pt x="94713" y="-1019"/>
                  <a:pt x="89837" y="1708"/>
                  <a:pt x="88487" y="6391"/>
                </a:cubicBezTo>
                <a:lnTo>
                  <a:pt x="53224" y="129810"/>
                </a:lnTo>
                <a:cubicBezTo>
                  <a:pt x="51874" y="134493"/>
                  <a:pt x="54602" y="139369"/>
                  <a:pt x="59285" y="140719"/>
                </a:cubicBezTo>
                <a:cubicBezTo>
                  <a:pt x="63968" y="142069"/>
                  <a:pt x="68844" y="139342"/>
                  <a:pt x="70194" y="134659"/>
                </a:cubicBezTo>
                <a:lnTo>
                  <a:pt x="105457" y="11240"/>
                </a:lnTo>
                <a:cubicBezTo>
                  <a:pt x="106807" y="6557"/>
                  <a:pt x="104079" y="1680"/>
                  <a:pt x="99396" y="331"/>
                </a:cubicBezTo>
                <a:close/>
                <a:moveTo>
                  <a:pt x="117193" y="37825"/>
                </a:moveTo>
                <a:cubicBezTo>
                  <a:pt x="113749" y="41268"/>
                  <a:pt x="113749" y="46861"/>
                  <a:pt x="117193" y="50304"/>
                </a:cubicBezTo>
                <a:lnTo>
                  <a:pt x="137413" y="70525"/>
                </a:lnTo>
                <a:lnTo>
                  <a:pt x="117193" y="90746"/>
                </a:lnTo>
                <a:cubicBezTo>
                  <a:pt x="113749" y="94189"/>
                  <a:pt x="113749" y="99782"/>
                  <a:pt x="117193" y="103225"/>
                </a:cubicBezTo>
                <a:cubicBezTo>
                  <a:pt x="120636" y="106669"/>
                  <a:pt x="126229" y="106669"/>
                  <a:pt x="129672" y="103225"/>
                </a:cubicBezTo>
                <a:lnTo>
                  <a:pt x="156119" y="76779"/>
                </a:lnTo>
                <a:cubicBezTo>
                  <a:pt x="159563" y="73335"/>
                  <a:pt x="159563" y="67743"/>
                  <a:pt x="156119" y="64299"/>
                </a:cubicBezTo>
                <a:lnTo>
                  <a:pt x="129672" y="37852"/>
                </a:lnTo>
                <a:cubicBezTo>
                  <a:pt x="126229" y="34408"/>
                  <a:pt x="120636" y="34408"/>
                  <a:pt x="117193" y="37852"/>
                </a:cubicBezTo>
                <a:close/>
                <a:moveTo>
                  <a:pt x="41516" y="37825"/>
                </a:moveTo>
                <a:cubicBezTo>
                  <a:pt x="38072" y="34381"/>
                  <a:pt x="32480" y="34381"/>
                  <a:pt x="29036" y="37825"/>
                </a:cubicBezTo>
                <a:lnTo>
                  <a:pt x="2590" y="64271"/>
                </a:lnTo>
                <a:cubicBezTo>
                  <a:pt x="-854" y="67715"/>
                  <a:pt x="-854" y="73307"/>
                  <a:pt x="2590" y="76751"/>
                </a:cubicBezTo>
                <a:lnTo>
                  <a:pt x="29036" y="103198"/>
                </a:lnTo>
                <a:cubicBezTo>
                  <a:pt x="32480" y="106641"/>
                  <a:pt x="38072" y="106641"/>
                  <a:pt x="41516" y="103198"/>
                </a:cubicBezTo>
                <a:cubicBezTo>
                  <a:pt x="44960" y="99754"/>
                  <a:pt x="44960" y="94162"/>
                  <a:pt x="41516" y="90718"/>
                </a:cubicBezTo>
                <a:lnTo>
                  <a:pt x="21295" y="70525"/>
                </a:lnTo>
                <a:lnTo>
                  <a:pt x="41489" y="50304"/>
                </a:lnTo>
                <a:cubicBezTo>
                  <a:pt x="44932" y="46861"/>
                  <a:pt x="44932" y="41268"/>
                  <a:pt x="41489" y="37825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1" name="Text 39"/>
          <p:cNvSpPr/>
          <p:nvPr/>
        </p:nvSpPr>
        <p:spPr>
          <a:xfrm>
            <a:off x="890377" y="6250273"/>
            <a:ext cx="669987" cy="2115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Python/R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4078463" y="6267905"/>
            <a:ext cx="555384" cy="176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E8ECEF">
                    <a:alpha val="6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编程实现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5008511" y="1326751"/>
            <a:ext cx="6823289" cy="5527393"/>
          </a:xfrm>
          <a:custGeom>
            <a:avLst/>
            <a:gdLst/>
            <a:ahLst/>
            <a:cxnLst/>
            <a:rect l="l" t="t" r="r" b="b"/>
            <a:pathLst>
              <a:path w="6823289" h="5527393">
                <a:moveTo>
                  <a:pt x="105794" y="0"/>
                </a:moveTo>
                <a:lnTo>
                  <a:pt x="6717494" y="0"/>
                </a:lnTo>
                <a:cubicBezTo>
                  <a:pt x="6775923" y="0"/>
                  <a:pt x="6823289" y="47366"/>
                  <a:pt x="6823289" y="105794"/>
                </a:cubicBezTo>
                <a:lnTo>
                  <a:pt x="6823289" y="5421598"/>
                </a:lnTo>
                <a:cubicBezTo>
                  <a:pt x="6823289" y="5480027"/>
                  <a:pt x="6775923" y="5527393"/>
                  <a:pt x="6717494" y="5527393"/>
                </a:cubicBezTo>
                <a:lnTo>
                  <a:pt x="105794" y="5527393"/>
                </a:lnTo>
                <a:cubicBezTo>
                  <a:pt x="47366" y="5527393"/>
                  <a:pt x="0" y="5480027"/>
                  <a:pt x="0" y="5421598"/>
                </a:cubicBezTo>
                <a:lnTo>
                  <a:pt x="0" y="105794"/>
                </a:lnTo>
                <a:cubicBezTo>
                  <a:pt x="0" y="47405"/>
                  <a:pt x="47405" y="0"/>
                  <a:pt x="105794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>
                  <a:alpha val="20000"/>
                </a:srgbClr>
              </a:gs>
              <a:gs pos="100000">
                <a:srgbClr val="F2A900">
                  <a:alpha val="5000"/>
                </a:srgbClr>
              </a:gs>
            </a:gsLst>
            <a:lin ang="2700000" scaled="1"/>
          </a:gra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5211270" y="1542733"/>
            <a:ext cx="176312" cy="176312"/>
          </a:xfrm>
          <a:custGeom>
            <a:avLst/>
            <a:gdLst/>
            <a:ahLst/>
            <a:cxnLst/>
            <a:rect l="l" t="t" r="r" b="b"/>
            <a:pathLst>
              <a:path w="176312" h="176312">
                <a:moveTo>
                  <a:pt x="137227" y="4201"/>
                </a:moveTo>
                <a:lnTo>
                  <a:pt x="106855" y="34574"/>
                </a:lnTo>
                <a:lnTo>
                  <a:pt x="141739" y="69457"/>
                </a:lnTo>
                <a:lnTo>
                  <a:pt x="172111" y="39085"/>
                </a:lnTo>
                <a:cubicBezTo>
                  <a:pt x="174797" y="36364"/>
                  <a:pt x="176312" y="32714"/>
                  <a:pt x="176312" y="28926"/>
                </a:cubicBezTo>
                <a:cubicBezTo>
                  <a:pt x="176312" y="25138"/>
                  <a:pt x="174797" y="21488"/>
                  <a:pt x="172111" y="18768"/>
                </a:cubicBezTo>
                <a:lnTo>
                  <a:pt x="157545" y="4201"/>
                </a:lnTo>
                <a:cubicBezTo>
                  <a:pt x="154824" y="1515"/>
                  <a:pt x="151174" y="0"/>
                  <a:pt x="147386" y="0"/>
                </a:cubicBezTo>
                <a:cubicBezTo>
                  <a:pt x="143598" y="0"/>
                  <a:pt x="139948" y="1515"/>
                  <a:pt x="137227" y="4201"/>
                </a:cubicBezTo>
                <a:close/>
                <a:moveTo>
                  <a:pt x="95181" y="46248"/>
                </a:moveTo>
                <a:lnTo>
                  <a:pt x="4201" y="137227"/>
                </a:lnTo>
                <a:cubicBezTo>
                  <a:pt x="1515" y="139948"/>
                  <a:pt x="0" y="143598"/>
                  <a:pt x="0" y="147386"/>
                </a:cubicBezTo>
                <a:cubicBezTo>
                  <a:pt x="0" y="151174"/>
                  <a:pt x="1515" y="154824"/>
                  <a:pt x="4201" y="157545"/>
                </a:cubicBezTo>
                <a:lnTo>
                  <a:pt x="18768" y="172111"/>
                </a:lnTo>
                <a:cubicBezTo>
                  <a:pt x="21488" y="174797"/>
                  <a:pt x="25138" y="176312"/>
                  <a:pt x="28926" y="176312"/>
                </a:cubicBezTo>
                <a:cubicBezTo>
                  <a:pt x="32714" y="176312"/>
                  <a:pt x="36364" y="174797"/>
                  <a:pt x="39085" y="172111"/>
                </a:cubicBezTo>
                <a:lnTo>
                  <a:pt x="130065" y="81131"/>
                </a:lnTo>
                <a:lnTo>
                  <a:pt x="95181" y="46248"/>
                </a:lnTo>
                <a:close/>
              </a:path>
            </a:pathLst>
          </a:custGeom>
          <a:solidFill>
            <a:srgbClr val="F2A900"/>
          </a:solidFill>
        </p:spPr>
      </p:sp>
      <p:sp>
        <p:nvSpPr>
          <p:cNvPr id="45" name="Text 43"/>
          <p:cNvSpPr/>
          <p:nvPr/>
        </p:nvSpPr>
        <p:spPr>
          <a:xfrm>
            <a:off x="5409621" y="1507471"/>
            <a:ext cx="6329614" cy="2468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9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AI辅助数据分析报告</a:t>
            </a:r>
            <a:endParaRPr lang="en-US" sz="139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5189231" y="1895358"/>
            <a:ext cx="6461848" cy="3526247"/>
          </a:xfrm>
          <a:custGeom>
            <a:avLst/>
            <a:gdLst/>
            <a:ahLst/>
            <a:cxnLst/>
            <a:rect l="l" t="t" r="r" b="b"/>
            <a:pathLst>
              <a:path w="6461848" h="3526247">
                <a:moveTo>
                  <a:pt x="70525" y="0"/>
                </a:moveTo>
                <a:lnTo>
                  <a:pt x="6391323" y="0"/>
                </a:lnTo>
                <a:cubicBezTo>
                  <a:pt x="6430273" y="0"/>
                  <a:pt x="6461848" y="31575"/>
                  <a:pt x="6461848" y="70525"/>
                </a:cubicBezTo>
                <a:lnTo>
                  <a:pt x="6461848" y="3455722"/>
                </a:lnTo>
                <a:cubicBezTo>
                  <a:pt x="6461848" y="3494672"/>
                  <a:pt x="6430273" y="3526247"/>
                  <a:pt x="6391323" y="3526247"/>
                </a:cubicBezTo>
                <a:lnTo>
                  <a:pt x="70525" y="3526247"/>
                </a:lnTo>
                <a:cubicBezTo>
                  <a:pt x="31575" y="3526247"/>
                  <a:pt x="0" y="3494672"/>
                  <a:pt x="0" y="3455722"/>
                </a:cubicBezTo>
                <a:lnTo>
                  <a:pt x="0" y="70525"/>
                </a:lnTo>
                <a:cubicBezTo>
                  <a:pt x="0" y="31601"/>
                  <a:pt x="31601" y="0"/>
                  <a:pt x="70525" y="0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47" name="Text 45"/>
          <p:cNvSpPr/>
          <p:nvPr/>
        </p:nvSpPr>
        <p:spPr>
          <a:xfrm>
            <a:off x="5330281" y="2036408"/>
            <a:ext cx="6241458" cy="176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4A5C6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# 提示词示例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5330281" y="2283245"/>
            <a:ext cx="6241458" cy="29973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你是一位数据分析师，请基于以下销售数据撰写数据分析报告：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数据概况：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- Q1销售额：500万，Q2销售额：650万，Q3销售额：580万，Q4销售额：720万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- 产品A占比35%，产品B占比40%，产品C占比25%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分析要求：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1. 分析季度销售趋势及原因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2. 对比各产品表现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3. 识别增长机会与风险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4. 提出下年度销售策略建议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输出格式：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- 执行摘要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- 趋势分析（配图表建议）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- 产品分析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97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- 结论与建议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5193639" y="5567063"/>
            <a:ext cx="3173623" cy="1101952"/>
          </a:xfrm>
          <a:custGeom>
            <a:avLst/>
            <a:gdLst/>
            <a:ahLst/>
            <a:cxnLst/>
            <a:rect l="l" t="t" r="r" b="b"/>
            <a:pathLst>
              <a:path w="3173623" h="1101952">
                <a:moveTo>
                  <a:pt x="70525" y="0"/>
                </a:moveTo>
                <a:lnTo>
                  <a:pt x="3103098" y="0"/>
                </a:lnTo>
                <a:cubicBezTo>
                  <a:pt x="3142047" y="0"/>
                  <a:pt x="3173623" y="31575"/>
                  <a:pt x="3173623" y="70525"/>
                </a:cubicBezTo>
                <a:lnTo>
                  <a:pt x="3173623" y="1031427"/>
                </a:lnTo>
                <a:cubicBezTo>
                  <a:pt x="3173623" y="1070377"/>
                  <a:pt x="3142047" y="1101952"/>
                  <a:pt x="3103098" y="1101952"/>
                </a:cubicBezTo>
                <a:lnTo>
                  <a:pt x="70525" y="1101952"/>
                </a:lnTo>
                <a:cubicBezTo>
                  <a:pt x="31575" y="1101952"/>
                  <a:pt x="0" y="1070377"/>
                  <a:pt x="0" y="1031427"/>
                </a:cubicBezTo>
                <a:lnTo>
                  <a:pt x="0" y="70525"/>
                </a:lnTo>
                <a:cubicBezTo>
                  <a:pt x="0" y="31601"/>
                  <a:pt x="31601" y="0"/>
                  <a:pt x="70525" y="0"/>
                </a:cubicBezTo>
                <a:close/>
              </a:path>
            </a:pathLst>
          </a:custGeom>
          <a:solidFill>
            <a:srgbClr val="00A9E0">
              <a:alpha val="10196"/>
            </a:srgbClr>
          </a:soli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5321465" y="5712521"/>
            <a:ext cx="141050" cy="141050"/>
          </a:xfrm>
          <a:custGeom>
            <a:avLst/>
            <a:gdLst/>
            <a:ahLst/>
            <a:cxnLst/>
            <a:rect l="l" t="t" r="r" b="b"/>
            <a:pathLst>
              <a:path w="141050" h="141050">
                <a:moveTo>
                  <a:pt x="70525" y="141050"/>
                </a:moveTo>
                <a:cubicBezTo>
                  <a:pt x="109449" y="141050"/>
                  <a:pt x="141050" y="109449"/>
                  <a:pt x="141050" y="70525"/>
                </a:cubicBezTo>
                <a:cubicBezTo>
                  <a:pt x="141050" y="31601"/>
                  <a:pt x="109449" y="0"/>
                  <a:pt x="70525" y="0"/>
                </a:cubicBezTo>
                <a:cubicBezTo>
                  <a:pt x="31601" y="0"/>
                  <a:pt x="0" y="31601"/>
                  <a:pt x="0" y="70525"/>
                </a:cubicBezTo>
                <a:cubicBezTo>
                  <a:pt x="0" y="109449"/>
                  <a:pt x="31601" y="141050"/>
                  <a:pt x="70525" y="141050"/>
                </a:cubicBezTo>
                <a:close/>
                <a:moveTo>
                  <a:pt x="93776" y="58596"/>
                </a:moveTo>
                <a:lnTo>
                  <a:pt x="71737" y="93859"/>
                </a:lnTo>
                <a:cubicBezTo>
                  <a:pt x="70580" y="95705"/>
                  <a:pt x="68597" y="96862"/>
                  <a:pt x="66420" y="96972"/>
                </a:cubicBezTo>
                <a:cubicBezTo>
                  <a:pt x="64244" y="97082"/>
                  <a:pt x="62150" y="96090"/>
                  <a:pt x="60855" y="94327"/>
                </a:cubicBezTo>
                <a:lnTo>
                  <a:pt x="47632" y="76696"/>
                </a:lnTo>
                <a:cubicBezTo>
                  <a:pt x="45428" y="73776"/>
                  <a:pt x="46034" y="69643"/>
                  <a:pt x="48954" y="67439"/>
                </a:cubicBezTo>
                <a:cubicBezTo>
                  <a:pt x="51874" y="65236"/>
                  <a:pt x="56007" y="65842"/>
                  <a:pt x="58211" y="68762"/>
                </a:cubicBezTo>
                <a:lnTo>
                  <a:pt x="65649" y="78679"/>
                </a:lnTo>
                <a:lnTo>
                  <a:pt x="82564" y="51599"/>
                </a:lnTo>
                <a:cubicBezTo>
                  <a:pt x="84492" y="48513"/>
                  <a:pt x="88569" y="47549"/>
                  <a:pt x="91682" y="49505"/>
                </a:cubicBezTo>
                <a:cubicBezTo>
                  <a:pt x="94795" y="51461"/>
                  <a:pt x="95732" y="55511"/>
                  <a:pt x="93776" y="58624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51" name="Text 49"/>
          <p:cNvSpPr/>
          <p:nvPr/>
        </p:nvSpPr>
        <p:spPr>
          <a:xfrm>
            <a:off x="5480146" y="5677258"/>
            <a:ext cx="2847445" cy="2115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AI优势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5303834" y="5959358"/>
            <a:ext cx="3014941" cy="176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快速识别数据模式</a:t>
            </a:r>
            <a:endParaRPr lang="en-US" sz="97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5303834" y="6170933"/>
            <a:ext cx="3014941" cy="176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自动生成分析结论</a:t>
            </a:r>
            <a:endParaRPr lang="en-US" sz="97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4" name="Text 52"/>
          <p:cNvSpPr/>
          <p:nvPr/>
        </p:nvSpPr>
        <p:spPr>
          <a:xfrm>
            <a:off x="5303834" y="6382508"/>
            <a:ext cx="3014941" cy="176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提供可视化建议</a:t>
            </a:r>
            <a:endParaRPr lang="en-US" sz="97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5" name="Shape 53"/>
          <p:cNvSpPr/>
          <p:nvPr/>
        </p:nvSpPr>
        <p:spPr>
          <a:xfrm>
            <a:off x="8479385" y="5567063"/>
            <a:ext cx="3173623" cy="1101952"/>
          </a:xfrm>
          <a:custGeom>
            <a:avLst/>
            <a:gdLst/>
            <a:ahLst/>
            <a:cxnLst/>
            <a:rect l="l" t="t" r="r" b="b"/>
            <a:pathLst>
              <a:path w="3173623" h="1101952">
                <a:moveTo>
                  <a:pt x="70525" y="0"/>
                </a:moveTo>
                <a:lnTo>
                  <a:pt x="3103098" y="0"/>
                </a:lnTo>
                <a:cubicBezTo>
                  <a:pt x="3142047" y="0"/>
                  <a:pt x="3173623" y="31575"/>
                  <a:pt x="3173623" y="70525"/>
                </a:cubicBezTo>
                <a:lnTo>
                  <a:pt x="3173623" y="1031427"/>
                </a:lnTo>
                <a:cubicBezTo>
                  <a:pt x="3173623" y="1070377"/>
                  <a:pt x="3142047" y="1101952"/>
                  <a:pt x="3103098" y="1101952"/>
                </a:cubicBezTo>
                <a:lnTo>
                  <a:pt x="70525" y="1101952"/>
                </a:lnTo>
                <a:cubicBezTo>
                  <a:pt x="31575" y="1101952"/>
                  <a:pt x="0" y="1070377"/>
                  <a:pt x="0" y="1031427"/>
                </a:cubicBezTo>
                <a:lnTo>
                  <a:pt x="0" y="70525"/>
                </a:lnTo>
                <a:cubicBezTo>
                  <a:pt x="0" y="31601"/>
                  <a:pt x="31601" y="0"/>
                  <a:pt x="70525" y="0"/>
                </a:cubicBezTo>
                <a:close/>
              </a:path>
            </a:pathLst>
          </a:custGeom>
          <a:solidFill>
            <a:srgbClr val="F2A900">
              <a:alpha val="10196"/>
            </a:srgbClr>
          </a:soli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56" name="Shape 54"/>
          <p:cNvSpPr/>
          <p:nvPr/>
        </p:nvSpPr>
        <p:spPr>
          <a:xfrm>
            <a:off x="8607211" y="5712521"/>
            <a:ext cx="141050" cy="141050"/>
          </a:xfrm>
          <a:custGeom>
            <a:avLst/>
            <a:gdLst/>
            <a:ahLst/>
            <a:cxnLst/>
            <a:rect l="l" t="t" r="r" b="b"/>
            <a:pathLst>
              <a:path w="141050" h="141050">
                <a:moveTo>
                  <a:pt x="70525" y="0"/>
                </a:moveTo>
                <a:cubicBezTo>
                  <a:pt x="74575" y="0"/>
                  <a:pt x="78294" y="2231"/>
                  <a:pt x="80222" y="5785"/>
                </a:cubicBezTo>
                <a:lnTo>
                  <a:pt x="139728" y="115980"/>
                </a:lnTo>
                <a:cubicBezTo>
                  <a:pt x="141573" y="119397"/>
                  <a:pt x="141491" y="123529"/>
                  <a:pt x="139507" y="126862"/>
                </a:cubicBezTo>
                <a:cubicBezTo>
                  <a:pt x="137524" y="130196"/>
                  <a:pt x="133915" y="132234"/>
                  <a:pt x="130030" y="132234"/>
                </a:cubicBezTo>
                <a:lnTo>
                  <a:pt x="11020" y="132234"/>
                </a:lnTo>
                <a:cubicBezTo>
                  <a:pt x="7135" y="132234"/>
                  <a:pt x="3554" y="130196"/>
                  <a:pt x="1543" y="126862"/>
                </a:cubicBezTo>
                <a:cubicBezTo>
                  <a:pt x="-468" y="123529"/>
                  <a:pt x="-523" y="119397"/>
                  <a:pt x="1322" y="115980"/>
                </a:cubicBezTo>
                <a:lnTo>
                  <a:pt x="60828" y="5785"/>
                </a:lnTo>
                <a:cubicBezTo>
                  <a:pt x="62756" y="2231"/>
                  <a:pt x="66475" y="0"/>
                  <a:pt x="70525" y="0"/>
                </a:cubicBezTo>
                <a:close/>
                <a:moveTo>
                  <a:pt x="70525" y="46282"/>
                </a:moveTo>
                <a:cubicBezTo>
                  <a:pt x="66861" y="46282"/>
                  <a:pt x="63913" y="49230"/>
                  <a:pt x="63913" y="52894"/>
                </a:cubicBezTo>
                <a:lnTo>
                  <a:pt x="63913" y="83748"/>
                </a:lnTo>
                <a:cubicBezTo>
                  <a:pt x="63913" y="87412"/>
                  <a:pt x="66861" y="90360"/>
                  <a:pt x="70525" y="90360"/>
                </a:cubicBezTo>
                <a:cubicBezTo>
                  <a:pt x="74189" y="90360"/>
                  <a:pt x="77137" y="87412"/>
                  <a:pt x="77137" y="83748"/>
                </a:cubicBezTo>
                <a:lnTo>
                  <a:pt x="77137" y="52894"/>
                </a:lnTo>
                <a:cubicBezTo>
                  <a:pt x="77137" y="49230"/>
                  <a:pt x="74189" y="46282"/>
                  <a:pt x="70525" y="46282"/>
                </a:cubicBezTo>
                <a:close/>
                <a:moveTo>
                  <a:pt x="77880" y="105787"/>
                </a:moveTo>
                <a:cubicBezTo>
                  <a:pt x="78048" y="103057"/>
                  <a:pt x="76686" y="100460"/>
                  <a:pt x="74346" y="99044"/>
                </a:cubicBezTo>
                <a:cubicBezTo>
                  <a:pt x="72005" y="97628"/>
                  <a:pt x="69072" y="97628"/>
                  <a:pt x="66732" y="99044"/>
                </a:cubicBezTo>
                <a:cubicBezTo>
                  <a:pt x="64391" y="100460"/>
                  <a:pt x="63030" y="103057"/>
                  <a:pt x="63197" y="105787"/>
                </a:cubicBezTo>
                <a:cubicBezTo>
                  <a:pt x="63030" y="108518"/>
                  <a:pt x="64391" y="111115"/>
                  <a:pt x="66732" y="112531"/>
                </a:cubicBezTo>
                <a:cubicBezTo>
                  <a:pt x="69072" y="113947"/>
                  <a:pt x="72005" y="113947"/>
                  <a:pt x="74346" y="112531"/>
                </a:cubicBezTo>
                <a:cubicBezTo>
                  <a:pt x="76686" y="111115"/>
                  <a:pt x="78048" y="108518"/>
                  <a:pt x="77880" y="105787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57" name="Text 55"/>
          <p:cNvSpPr/>
          <p:nvPr/>
        </p:nvSpPr>
        <p:spPr>
          <a:xfrm>
            <a:off x="8765893" y="5677258"/>
            <a:ext cx="2847445" cy="2115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10" b="1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注意事项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8589580" y="5959358"/>
            <a:ext cx="3014941" cy="176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验证数据准确性</a:t>
            </a:r>
            <a:endParaRPr lang="en-US" sz="97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9" name="Text 57"/>
          <p:cNvSpPr/>
          <p:nvPr/>
        </p:nvSpPr>
        <p:spPr>
          <a:xfrm>
            <a:off x="8589580" y="6170933"/>
            <a:ext cx="3014941" cy="176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检查分析逻辑</a:t>
            </a:r>
            <a:endParaRPr lang="en-US" sz="97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0" name="Text 58"/>
          <p:cNvSpPr/>
          <p:nvPr/>
        </p:nvSpPr>
        <p:spPr>
          <a:xfrm>
            <a:off x="8589580" y="6382508"/>
            <a:ext cx="3014941" cy="17631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7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补充业务洞察</a:t>
            </a:r>
            <a:endParaRPr lang="en-US" sz="97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18329" y="816570"/>
            <a:ext cx="11698590" cy="31832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会议纪要自动生成</a:t>
            </a:r>
            <a:endParaRPr lang="en-US" sz="225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22308" y="1197713"/>
            <a:ext cx="5690131" cy="2363593"/>
          </a:xfrm>
          <a:custGeom>
            <a:avLst/>
            <a:gdLst/>
            <a:ahLst/>
            <a:cxnLst/>
            <a:rect l="l" t="t" r="r" b="b"/>
            <a:pathLst>
              <a:path w="5690131" h="2363593">
                <a:moveTo>
                  <a:pt x="95489" y="0"/>
                </a:moveTo>
                <a:lnTo>
                  <a:pt x="5594641" y="0"/>
                </a:lnTo>
                <a:cubicBezTo>
                  <a:pt x="5647379" y="0"/>
                  <a:pt x="5690131" y="42752"/>
                  <a:pt x="5690131" y="95489"/>
                </a:cubicBezTo>
                <a:lnTo>
                  <a:pt x="5690131" y="2268104"/>
                </a:lnTo>
                <a:cubicBezTo>
                  <a:pt x="5690131" y="2320841"/>
                  <a:pt x="5647379" y="2363593"/>
                  <a:pt x="5594641" y="2363593"/>
                </a:cubicBezTo>
                <a:lnTo>
                  <a:pt x="95489" y="2363593"/>
                </a:lnTo>
                <a:cubicBezTo>
                  <a:pt x="42752" y="2363593"/>
                  <a:pt x="0" y="2320841"/>
                  <a:pt x="0" y="2268104"/>
                </a:cubicBezTo>
                <a:lnTo>
                  <a:pt x="0" y="95489"/>
                </a:lnTo>
                <a:cubicBezTo>
                  <a:pt x="0" y="42752"/>
                  <a:pt x="42752" y="0"/>
                  <a:pt x="95489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25243" y="1392689"/>
            <a:ext cx="119373" cy="159164"/>
          </a:xfrm>
          <a:custGeom>
            <a:avLst/>
            <a:gdLst/>
            <a:ahLst/>
            <a:cxnLst/>
            <a:rect l="l" t="t" r="r" b="b"/>
            <a:pathLst>
              <a:path w="119373" h="159164">
                <a:moveTo>
                  <a:pt x="59687" y="0"/>
                </a:moveTo>
                <a:cubicBezTo>
                  <a:pt x="43211" y="0"/>
                  <a:pt x="29843" y="13367"/>
                  <a:pt x="29843" y="29843"/>
                </a:cubicBezTo>
                <a:lnTo>
                  <a:pt x="29843" y="69634"/>
                </a:lnTo>
                <a:cubicBezTo>
                  <a:pt x="29843" y="86110"/>
                  <a:pt x="43211" y="99478"/>
                  <a:pt x="59687" y="99478"/>
                </a:cubicBezTo>
                <a:cubicBezTo>
                  <a:pt x="76163" y="99478"/>
                  <a:pt x="89530" y="86110"/>
                  <a:pt x="89530" y="69634"/>
                </a:cubicBezTo>
                <a:lnTo>
                  <a:pt x="89530" y="29843"/>
                </a:lnTo>
                <a:cubicBezTo>
                  <a:pt x="89530" y="13367"/>
                  <a:pt x="76163" y="0"/>
                  <a:pt x="59687" y="0"/>
                </a:cubicBezTo>
                <a:close/>
                <a:moveTo>
                  <a:pt x="14922" y="57200"/>
                </a:moveTo>
                <a:cubicBezTo>
                  <a:pt x="14922" y="53065"/>
                  <a:pt x="11595" y="49739"/>
                  <a:pt x="7461" y="49739"/>
                </a:cubicBezTo>
                <a:cubicBezTo>
                  <a:pt x="3326" y="49739"/>
                  <a:pt x="0" y="53065"/>
                  <a:pt x="0" y="57200"/>
                </a:cubicBezTo>
                <a:lnTo>
                  <a:pt x="0" y="69634"/>
                </a:lnTo>
                <a:cubicBezTo>
                  <a:pt x="0" y="100068"/>
                  <a:pt x="22787" y="125187"/>
                  <a:pt x="52226" y="128855"/>
                </a:cubicBezTo>
                <a:lnTo>
                  <a:pt x="52226" y="144243"/>
                </a:lnTo>
                <a:lnTo>
                  <a:pt x="37304" y="144243"/>
                </a:lnTo>
                <a:cubicBezTo>
                  <a:pt x="33170" y="144243"/>
                  <a:pt x="29843" y="147569"/>
                  <a:pt x="29843" y="151704"/>
                </a:cubicBezTo>
                <a:cubicBezTo>
                  <a:pt x="29843" y="155838"/>
                  <a:pt x="33170" y="159164"/>
                  <a:pt x="37304" y="159164"/>
                </a:cubicBezTo>
                <a:lnTo>
                  <a:pt x="82069" y="159164"/>
                </a:lnTo>
                <a:cubicBezTo>
                  <a:pt x="86204" y="159164"/>
                  <a:pt x="89530" y="155838"/>
                  <a:pt x="89530" y="151704"/>
                </a:cubicBezTo>
                <a:cubicBezTo>
                  <a:pt x="89530" y="147569"/>
                  <a:pt x="86204" y="144243"/>
                  <a:pt x="82069" y="144243"/>
                </a:cubicBezTo>
                <a:lnTo>
                  <a:pt x="67148" y="144243"/>
                </a:lnTo>
                <a:lnTo>
                  <a:pt x="67148" y="128855"/>
                </a:lnTo>
                <a:cubicBezTo>
                  <a:pt x="96587" y="125187"/>
                  <a:pt x="119373" y="100068"/>
                  <a:pt x="119373" y="69634"/>
                </a:cubicBezTo>
                <a:lnTo>
                  <a:pt x="119373" y="57200"/>
                </a:lnTo>
                <a:cubicBezTo>
                  <a:pt x="119373" y="53065"/>
                  <a:pt x="116047" y="49739"/>
                  <a:pt x="111913" y="49739"/>
                </a:cubicBezTo>
                <a:cubicBezTo>
                  <a:pt x="107778" y="49739"/>
                  <a:pt x="104452" y="53065"/>
                  <a:pt x="104452" y="57200"/>
                </a:cubicBezTo>
                <a:lnTo>
                  <a:pt x="104452" y="69634"/>
                </a:lnTo>
                <a:cubicBezTo>
                  <a:pt x="104452" y="94348"/>
                  <a:pt x="84401" y="114399"/>
                  <a:pt x="59687" y="114399"/>
                </a:cubicBezTo>
                <a:cubicBezTo>
                  <a:pt x="34973" y="114399"/>
                  <a:pt x="14922" y="94348"/>
                  <a:pt x="14922" y="69634"/>
                </a:cubicBezTo>
                <a:lnTo>
                  <a:pt x="14922" y="57200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7" name="Text 5"/>
          <p:cNvSpPr/>
          <p:nvPr/>
        </p:nvSpPr>
        <p:spPr>
          <a:xfrm>
            <a:off x="684407" y="1360856"/>
            <a:ext cx="5244470" cy="22283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生成流程</a:t>
            </a:r>
            <a:endParaRPr lang="en-US" sz="125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485452" y="1711018"/>
            <a:ext cx="318329" cy="318329"/>
          </a:xfrm>
          <a:custGeom>
            <a:avLst/>
            <a:gdLst/>
            <a:ahLst/>
            <a:cxnLst/>
            <a:rect l="l" t="t" r="r" b="b"/>
            <a:pathLst>
              <a:path w="318329" h="318329">
                <a:moveTo>
                  <a:pt x="63666" y="0"/>
                </a:moveTo>
                <a:lnTo>
                  <a:pt x="254663" y="0"/>
                </a:lnTo>
                <a:cubicBezTo>
                  <a:pt x="289825" y="0"/>
                  <a:pt x="318329" y="28504"/>
                  <a:pt x="318329" y="63666"/>
                </a:cubicBezTo>
                <a:lnTo>
                  <a:pt x="318329" y="254663"/>
                </a:lnTo>
                <a:cubicBezTo>
                  <a:pt x="318329" y="289825"/>
                  <a:pt x="289825" y="318329"/>
                  <a:pt x="254663" y="318329"/>
                </a:cubicBezTo>
                <a:lnTo>
                  <a:pt x="63666" y="318329"/>
                </a:lnTo>
                <a:cubicBezTo>
                  <a:pt x="28504" y="318329"/>
                  <a:pt x="0" y="289825"/>
                  <a:pt x="0" y="254663"/>
                </a:cubicBezTo>
                <a:lnTo>
                  <a:pt x="0" y="63666"/>
                </a:lnTo>
                <a:cubicBezTo>
                  <a:pt x="0" y="28504"/>
                  <a:pt x="28504" y="0"/>
                  <a:pt x="63666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9" name="Text 7"/>
          <p:cNvSpPr/>
          <p:nvPr/>
        </p:nvSpPr>
        <p:spPr>
          <a:xfrm>
            <a:off x="619125" y="1774684"/>
            <a:ext cx="111415" cy="19099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899279" y="1711018"/>
            <a:ext cx="2045264" cy="19099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录音转文字</a:t>
            </a:r>
            <a:endParaRPr lang="en-US" sz="100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899279" y="1902016"/>
            <a:ext cx="2037305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使用Whisper等工具将会议录音转为文本</a:t>
            </a:r>
            <a:endParaRPr lang="en-US" sz="87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85452" y="2156679"/>
            <a:ext cx="318329" cy="318329"/>
          </a:xfrm>
          <a:custGeom>
            <a:avLst/>
            <a:gdLst/>
            <a:ahLst/>
            <a:cxnLst/>
            <a:rect l="l" t="t" r="r" b="b"/>
            <a:pathLst>
              <a:path w="318329" h="318329">
                <a:moveTo>
                  <a:pt x="63666" y="0"/>
                </a:moveTo>
                <a:lnTo>
                  <a:pt x="254663" y="0"/>
                </a:lnTo>
                <a:cubicBezTo>
                  <a:pt x="289825" y="0"/>
                  <a:pt x="318329" y="28504"/>
                  <a:pt x="318329" y="63666"/>
                </a:cubicBezTo>
                <a:lnTo>
                  <a:pt x="318329" y="254663"/>
                </a:lnTo>
                <a:cubicBezTo>
                  <a:pt x="318329" y="289825"/>
                  <a:pt x="289825" y="318329"/>
                  <a:pt x="254663" y="318329"/>
                </a:cubicBezTo>
                <a:lnTo>
                  <a:pt x="63666" y="318329"/>
                </a:lnTo>
                <a:cubicBezTo>
                  <a:pt x="28504" y="318329"/>
                  <a:pt x="0" y="289825"/>
                  <a:pt x="0" y="254663"/>
                </a:cubicBezTo>
                <a:lnTo>
                  <a:pt x="0" y="63666"/>
                </a:lnTo>
                <a:cubicBezTo>
                  <a:pt x="0" y="28504"/>
                  <a:pt x="28504" y="0"/>
                  <a:pt x="63666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13" name="Text 11"/>
          <p:cNvSpPr/>
          <p:nvPr/>
        </p:nvSpPr>
        <p:spPr>
          <a:xfrm>
            <a:off x="607561" y="2220345"/>
            <a:ext cx="135290" cy="19099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899279" y="2156679"/>
            <a:ext cx="1615520" cy="19099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关键信息提取</a:t>
            </a:r>
            <a:endParaRPr lang="en-US" sz="100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99279" y="2347676"/>
            <a:ext cx="1607561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AI自动提取议题、决策、行动项</a:t>
            </a:r>
            <a:endParaRPr lang="en-US" sz="87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485452" y="2602339"/>
            <a:ext cx="318329" cy="318329"/>
          </a:xfrm>
          <a:custGeom>
            <a:avLst/>
            <a:gdLst/>
            <a:ahLst/>
            <a:cxnLst/>
            <a:rect l="l" t="t" r="r" b="b"/>
            <a:pathLst>
              <a:path w="318329" h="318329">
                <a:moveTo>
                  <a:pt x="63666" y="0"/>
                </a:moveTo>
                <a:lnTo>
                  <a:pt x="254663" y="0"/>
                </a:lnTo>
                <a:cubicBezTo>
                  <a:pt x="289825" y="0"/>
                  <a:pt x="318329" y="28504"/>
                  <a:pt x="318329" y="63666"/>
                </a:cubicBezTo>
                <a:lnTo>
                  <a:pt x="318329" y="254663"/>
                </a:lnTo>
                <a:cubicBezTo>
                  <a:pt x="318329" y="289825"/>
                  <a:pt x="289825" y="318329"/>
                  <a:pt x="254663" y="318329"/>
                </a:cubicBezTo>
                <a:lnTo>
                  <a:pt x="63666" y="318329"/>
                </a:lnTo>
                <a:cubicBezTo>
                  <a:pt x="28504" y="318329"/>
                  <a:pt x="0" y="289825"/>
                  <a:pt x="0" y="254663"/>
                </a:cubicBezTo>
                <a:lnTo>
                  <a:pt x="0" y="63666"/>
                </a:lnTo>
                <a:cubicBezTo>
                  <a:pt x="0" y="28504"/>
                  <a:pt x="28504" y="0"/>
                  <a:pt x="63666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17" name="Text 15"/>
          <p:cNvSpPr/>
          <p:nvPr/>
        </p:nvSpPr>
        <p:spPr>
          <a:xfrm>
            <a:off x="606939" y="2666005"/>
            <a:ext cx="135290" cy="19099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899279" y="2602339"/>
            <a:ext cx="1734893" cy="19099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行动项整理</a:t>
            </a:r>
            <a:endParaRPr lang="en-US" sz="100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899279" y="2793337"/>
            <a:ext cx="1726935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整理待办事项、责任人、截止日期</a:t>
            </a:r>
            <a:endParaRPr lang="en-US" sz="87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485452" y="3048000"/>
            <a:ext cx="318329" cy="318329"/>
          </a:xfrm>
          <a:custGeom>
            <a:avLst/>
            <a:gdLst/>
            <a:ahLst/>
            <a:cxnLst/>
            <a:rect l="l" t="t" r="r" b="b"/>
            <a:pathLst>
              <a:path w="318329" h="318329">
                <a:moveTo>
                  <a:pt x="63666" y="0"/>
                </a:moveTo>
                <a:lnTo>
                  <a:pt x="254663" y="0"/>
                </a:lnTo>
                <a:cubicBezTo>
                  <a:pt x="289825" y="0"/>
                  <a:pt x="318329" y="28504"/>
                  <a:pt x="318329" y="63666"/>
                </a:cubicBezTo>
                <a:lnTo>
                  <a:pt x="318329" y="254663"/>
                </a:lnTo>
                <a:cubicBezTo>
                  <a:pt x="318329" y="289825"/>
                  <a:pt x="289825" y="318329"/>
                  <a:pt x="254663" y="318329"/>
                </a:cubicBezTo>
                <a:lnTo>
                  <a:pt x="63666" y="318329"/>
                </a:lnTo>
                <a:cubicBezTo>
                  <a:pt x="28504" y="318329"/>
                  <a:pt x="0" y="289825"/>
                  <a:pt x="0" y="254663"/>
                </a:cubicBezTo>
                <a:lnTo>
                  <a:pt x="0" y="63666"/>
                </a:lnTo>
                <a:cubicBezTo>
                  <a:pt x="0" y="28504"/>
                  <a:pt x="28504" y="0"/>
                  <a:pt x="63666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21" name="Text 19"/>
          <p:cNvSpPr/>
          <p:nvPr/>
        </p:nvSpPr>
        <p:spPr>
          <a:xfrm>
            <a:off x="607063" y="3111666"/>
            <a:ext cx="135290" cy="19099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4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899279" y="3048000"/>
            <a:ext cx="1177817" cy="19099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摘要生成</a:t>
            </a:r>
            <a:endParaRPr lang="en-US" sz="100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899279" y="3238997"/>
            <a:ext cx="1169859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生成会议核心内容摘要</a:t>
            </a:r>
            <a:endParaRPr lang="en-US" sz="87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322308" y="3696595"/>
            <a:ext cx="5690131" cy="3159415"/>
          </a:xfrm>
          <a:custGeom>
            <a:avLst/>
            <a:gdLst/>
            <a:ahLst/>
            <a:cxnLst/>
            <a:rect l="l" t="t" r="r" b="b"/>
            <a:pathLst>
              <a:path w="5690131" h="3159415">
                <a:moveTo>
                  <a:pt x="95509" y="0"/>
                </a:moveTo>
                <a:lnTo>
                  <a:pt x="5594621" y="0"/>
                </a:lnTo>
                <a:cubicBezTo>
                  <a:pt x="5647370" y="0"/>
                  <a:pt x="5690131" y="42761"/>
                  <a:pt x="5690131" y="95509"/>
                </a:cubicBezTo>
                <a:lnTo>
                  <a:pt x="5690131" y="3063906"/>
                </a:lnTo>
                <a:cubicBezTo>
                  <a:pt x="5690131" y="3116654"/>
                  <a:pt x="5647370" y="3159415"/>
                  <a:pt x="5594621" y="3159415"/>
                </a:cubicBezTo>
                <a:lnTo>
                  <a:pt x="95509" y="3159415"/>
                </a:lnTo>
                <a:cubicBezTo>
                  <a:pt x="42761" y="3159415"/>
                  <a:pt x="0" y="3116654"/>
                  <a:pt x="0" y="3063906"/>
                </a:cubicBezTo>
                <a:lnTo>
                  <a:pt x="0" y="95509"/>
                </a:lnTo>
                <a:cubicBezTo>
                  <a:pt x="0" y="42761"/>
                  <a:pt x="42761" y="0"/>
                  <a:pt x="95509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505347" y="3891572"/>
            <a:ext cx="159164" cy="159164"/>
          </a:xfrm>
          <a:custGeom>
            <a:avLst/>
            <a:gdLst/>
            <a:ahLst/>
            <a:cxnLst/>
            <a:rect l="l" t="t" r="r" b="b"/>
            <a:pathLst>
              <a:path w="159164" h="159164">
                <a:moveTo>
                  <a:pt x="41594" y="11285"/>
                </a:moveTo>
                <a:cubicBezTo>
                  <a:pt x="44983" y="13647"/>
                  <a:pt x="45791" y="18310"/>
                  <a:pt x="43428" y="21668"/>
                </a:cubicBezTo>
                <a:lnTo>
                  <a:pt x="26020" y="46537"/>
                </a:lnTo>
                <a:cubicBezTo>
                  <a:pt x="24745" y="48340"/>
                  <a:pt x="22756" y="49490"/>
                  <a:pt x="20548" y="49677"/>
                </a:cubicBezTo>
                <a:cubicBezTo>
                  <a:pt x="18341" y="49863"/>
                  <a:pt x="16165" y="49117"/>
                  <a:pt x="14611" y="47563"/>
                </a:cubicBezTo>
                <a:lnTo>
                  <a:pt x="2176" y="35128"/>
                </a:lnTo>
                <a:cubicBezTo>
                  <a:pt x="-715" y="32206"/>
                  <a:pt x="-715" y="27481"/>
                  <a:pt x="2176" y="24559"/>
                </a:cubicBezTo>
                <a:cubicBezTo>
                  <a:pt x="5067" y="21636"/>
                  <a:pt x="9823" y="21668"/>
                  <a:pt x="12746" y="24559"/>
                </a:cubicBezTo>
                <a:lnTo>
                  <a:pt x="18901" y="30714"/>
                </a:lnTo>
                <a:lnTo>
                  <a:pt x="31211" y="13119"/>
                </a:lnTo>
                <a:cubicBezTo>
                  <a:pt x="33574" y="9730"/>
                  <a:pt x="38237" y="8922"/>
                  <a:pt x="41594" y="11285"/>
                </a:cubicBezTo>
                <a:close/>
                <a:moveTo>
                  <a:pt x="41594" y="61023"/>
                </a:moveTo>
                <a:cubicBezTo>
                  <a:pt x="44983" y="63386"/>
                  <a:pt x="45791" y="68049"/>
                  <a:pt x="43428" y="71406"/>
                </a:cubicBezTo>
                <a:lnTo>
                  <a:pt x="26020" y="96276"/>
                </a:lnTo>
                <a:cubicBezTo>
                  <a:pt x="24745" y="98079"/>
                  <a:pt x="22756" y="99229"/>
                  <a:pt x="20548" y="99416"/>
                </a:cubicBezTo>
                <a:cubicBezTo>
                  <a:pt x="18341" y="99602"/>
                  <a:pt x="16165" y="98856"/>
                  <a:pt x="14611" y="97302"/>
                </a:cubicBezTo>
                <a:lnTo>
                  <a:pt x="2176" y="84867"/>
                </a:lnTo>
                <a:cubicBezTo>
                  <a:pt x="-746" y="81945"/>
                  <a:pt x="-746" y="77220"/>
                  <a:pt x="2176" y="74329"/>
                </a:cubicBezTo>
                <a:cubicBezTo>
                  <a:pt x="5098" y="71438"/>
                  <a:pt x="9823" y="71406"/>
                  <a:pt x="12715" y="74329"/>
                </a:cubicBezTo>
                <a:lnTo>
                  <a:pt x="18870" y="80484"/>
                </a:lnTo>
                <a:lnTo>
                  <a:pt x="31180" y="62889"/>
                </a:lnTo>
                <a:cubicBezTo>
                  <a:pt x="33543" y="59500"/>
                  <a:pt x="38206" y="58692"/>
                  <a:pt x="41563" y="61055"/>
                </a:cubicBezTo>
                <a:close/>
                <a:moveTo>
                  <a:pt x="69634" y="29843"/>
                </a:moveTo>
                <a:cubicBezTo>
                  <a:pt x="69634" y="24341"/>
                  <a:pt x="74080" y="19896"/>
                  <a:pt x="79582" y="19896"/>
                </a:cubicBezTo>
                <a:lnTo>
                  <a:pt x="149217" y="19896"/>
                </a:lnTo>
                <a:cubicBezTo>
                  <a:pt x="154719" y="19896"/>
                  <a:pt x="159164" y="24341"/>
                  <a:pt x="159164" y="29843"/>
                </a:cubicBezTo>
                <a:cubicBezTo>
                  <a:pt x="159164" y="35346"/>
                  <a:pt x="154719" y="39791"/>
                  <a:pt x="149217" y="39791"/>
                </a:cubicBezTo>
                <a:lnTo>
                  <a:pt x="79582" y="39791"/>
                </a:lnTo>
                <a:cubicBezTo>
                  <a:pt x="74080" y="39791"/>
                  <a:pt x="69634" y="35346"/>
                  <a:pt x="69634" y="29843"/>
                </a:cubicBezTo>
                <a:close/>
                <a:moveTo>
                  <a:pt x="69634" y="79582"/>
                </a:moveTo>
                <a:cubicBezTo>
                  <a:pt x="69634" y="74080"/>
                  <a:pt x="74080" y="69634"/>
                  <a:pt x="79582" y="69634"/>
                </a:cubicBezTo>
                <a:lnTo>
                  <a:pt x="149217" y="69634"/>
                </a:lnTo>
                <a:cubicBezTo>
                  <a:pt x="154719" y="69634"/>
                  <a:pt x="159164" y="74080"/>
                  <a:pt x="159164" y="79582"/>
                </a:cubicBezTo>
                <a:cubicBezTo>
                  <a:pt x="159164" y="85085"/>
                  <a:pt x="154719" y="89530"/>
                  <a:pt x="149217" y="89530"/>
                </a:cubicBezTo>
                <a:lnTo>
                  <a:pt x="79582" y="89530"/>
                </a:lnTo>
                <a:cubicBezTo>
                  <a:pt x="74080" y="89530"/>
                  <a:pt x="69634" y="85085"/>
                  <a:pt x="69634" y="79582"/>
                </a:cubicBezTo>
                <a:close/>
                <a:moveTo>
                  <a:pt x="49739" y="129321"/>
                </a:moveTo>
                <a:cubicBezTo>
                  <a:pt x="49739" y="123819"/>
                  <a:pt x="54184" y="119373"/>
                  <a:pt x="59687" y="119373"/>
                </a:cubicBezTo>
                <a:lnTo>
                  <a:pt x="149217" y="119373"/>
                </a:lnTo>
                <a:cubicBezTo>
                  <a:pt x="154719" y="119373"/>
                  <a:pt x="159164" y="123819"/>
                  <a:pt x="159164" y="129321"/>
                </a:cubicBezTo>
                <a:cubicBezTo>
                  <a:pt x="159164" y="134824"/>
                  <a:pt x="154719" y="139269"/>
                  <a:pt x="149217" y="139269"/>
                </a:cubicBezTo>
                <a:lnTo>
                  <a:pt x="59687" y="139269"/>
                </a:lnTo>
                <a:cubicBezTo>
                  <a:pt x="54184" y="139269"/>
                  <a:pt x="49739" y="134824"/>
                  <a:pt x="49739" y="129321"/>
                </a:cubicBezTo>
                <a:close/>
                <a:moveTo>
                  <a:pt x="19896" y="116886"/>
                </a:moveTo>
                <a:cubicBezTo>
                  <a:pt x="26758" y="116886"/>
                  <a:pt x="32330" y="122458"/>
                  <a:pt x="32330" y="129321"/>
                </a:cubicBezTo>
                <a:cubicBezTo>
                  <a:pt x="32330" y="136184"/>
                  <a:pt x="26758" y="141756"/>
                  <a:pt x="19896" y="141756"/>
                </a:cubicBezTo>
                <a:cubicBezTo>
                  <a:pt x="13033" y="141756"/>
                  <a:pt x="7461" y="136184"/>
                  <a:pt x="7461" y="129321"/>
                </a:cubicBezTo>
                <a:cubicBezTo>
                  <a:pt x="7461" y="122458"/>
                  <a:pt x="13033" y="116886"/>
                  <a:pt x="19896" y="116886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26" name="Text 24"/>
          <p:cNvSpPr/>
          <p:nvPr/>
        </p:nvSpPr>
        <p:spPr>
          <a:xfrm>
            <a:off x="684407" y="3859739"/>
            <a:ext cx="5244470" cy="22283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会议纪要要素</a:t>
            </a:r>
            <a:endParaRPr lang="en-US" sz="125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7" name="Shape 25"/>
          <p:cNvSpPr/>
          <p:nvPr/>
        </p:nvSpPr>
        <p:spPr>
          <a:xfrm>
            <a:off x="485452" y="4209901"/>
            <a:ext cx="2650089" cy="572992"/>
          </a:xfrm>
          <a:custGeom>
            <a:avLst/>
            <a:gdLst/>
            <a:ahLst/>
            <a:cxnLst/>
            <a:rect l="l" t="t" r="r" b="b"/>
            <a:pathLst>
              <a:path w="2650089" h="572992">
                <a:moveTo>
                  <a:pt x="63665" y="0"/>
                </a:moveTo>
                <a:lnTo>
                  <a:pt x="2586424" y="0"/>
                </a:lnTo>
                <a:cubicBezTo>
                  <a:pt x="2621585" y="0"/>
                  <a:pt x="2650089" y="28504"/>
                  <a:pt x="2650089" y="63665"/>
                </a:cubicBezTo>
                <a:lnTo>
                  <a:pt x="2650089" y="509327"/>
                </a:lnTo>
                <a:cubicBezTo>
                  <a:pt x="2650089" y="544488"/>
                  <a:pt x="2621585" y="572992"/>
                  <a:pt x="2586424" y="572992"/>
                </a:cubicBezTo>
                <a:lnTo>
                  <a:pt x="63665" y="572992"/>
                </a:lnTo>
                <a:cubicBezTo>
                  <a:pt x="28504" y="572992"/>
                  <a:pt x="0" y="544488"/>
                  <a:pt x="0" y="509327"/>
                </a:cubicBezTo>
                <a:lnTo>
                  <a:pt x="0" y="63665"/>
                </a:lnTo>
                <a:cubicBezTo>
                  <a:pt x="0" y="28527"/>
                  <a:pt x="28527" y="0"/>
                  <a:pt x="63665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28" name="Shape 26"/>
          <p:cNvSpPr/>
          <p:nvPr/>
        </p:nvSpPr>
        <p:spPr>
          <a:xfrm>
            <a:off x="1741235" y="4305399"/>
            <a:ext cx="139269" cy="159164"/>
          </a:xfrm>
          <a:custGeom>
            <a:avLst/>
            <a:gdLst/>
            <a:ahLst/>
            <a:cxnLst/>
            <a:rect l="l" t="t" r="r" b="b"/>
            <a:pathLst>
              <a:path w="139269" h="159164">
                <a:moveTo>
                  <a:pt x="39791" y="0"/>
                </a:moveTo>
                <a:cubicBezTo>
                  <a:pt x="34289" y="0"/>
                  <a:pt x="29843" y="4445"/>
                  <a:pt x="29843" y="9948"/>
                </a:cubicBezTo>
                <a:lnTo>
                  <a:pt x="29843" y="19896"/>
                </a:lnTo>
                <a:lnTo>
                  <a:pt x="19896" y="19896"/>
                </a:lnTo>
                <a:cubicBezTo>
                  <a:pt x="8922" y="19896"/>
                  <a:pt x="0" y="28817"/>
                  <a:pt x="0" y="39791"/>
                </a:cubicBezTo>
                <a:lnTo>
                  <a:pt x="0" y="54713"/>
                </a:lnTo>
                <a:lnTo>
                  <a:pt x="139269" y="54713"/>
                </a:lnTo>
                <a:lnTo>
                  <a:pt x="139269" y="39791"/>
                </a:lnTo>
                <a:cubicBezTo>
                  <a:pt x="139269" y="28817"/>
                  <a:pt x="130347" y="19896"/>
                  <a:pt x="119373" y="19896"/>
                </a:cubicBezTo>
                <a:lnTo>
                  <a:pt x="109426" y="19896"/>
                </a:lnTo>
                <a:lnTo>
                  <a:pt x="109426" y="9948"/>
                </a:lnTo>
                <a:cubicBezTo>
                  <a:pt x="109426" y="4445"/>
                  <a:pt x="104980" y="0"/>
                  <a:pt x="99478" y="0"/>
                </a:cubicBezTo>
                <a:cubicBezTo>
                  <a:pt x="93975" y="0"/>
                  <a:pt x="89530" y="4445"/>
                  <a:pt x="89530" y="9948"/>
                </a:cubicBezTo>
                <a:lnTo>
                  <a:pt x="89530" y="19896"/>
                </a:lnTo>
                <a:lnTo>
                  <a:pt x="49739" y="19896"/>
                </a:lnTo>
                <a:lnTo>
                  <a:pt x="49739" y="9948"/>
                </a:lnTo>
                <a:cubicBezTo>
                  <a:pt x="49739" y="4445"/>
                  <a:pt x="45293" y="0"/>
                  <a:pt x="39791" y="0"/>
                </a:cubicBezTo>
                <a:close/>
                <a:moveTo>
                  <a:pt x="0" y="69634"/>
                </a:moveTo>
                <a:lnTo>
                  <a:pt x="0" y="129321"/>
                </a:lnTo>
                <a:cubicBezTo>
                  <a:pt x="0" y="140295"/>
                  <a:pt x="8922" y="149217"/>
                  <a:pt x="19896" y="149217"/>
                </a:cubicBezTo>
                <a:lnTo>
                  <a:pt x="119373" y="149217"/>
                </a:lnTo>
                <a:cubicBezTo>
                  <a:pt x="130347" y="149217"/>
                  <a:pt x="139269" y="140295"/>
                  <a:pt x="139269" y="129321"/>
                </a:cubicBezTo>
                <a:lnTo>
                  <a:pt x="139269" y="69634"/>
                </a:lnTo>
                <a:lnTo>
                  <a:pt x="0" y="69634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29" name="Text 27"/>
          <p:cNvSpPr/>
          <p:nvPr/>
        </p:nvSpPr>
        <p:spPr>
          <a:xfrm>
            <a:off x="553097" y="4528230"/>
            <a:ext cx="2514799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会议时间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3200077" y="4209901"/>
            <a:ext cx="2650089" cy="572992"/>
          </a:xfrm>
          <a:custGeom>
            <a:avLst/>
            <a:gdLst/>
            <a:ahLst/>
            <a:cxnLst/>
            <a:rect l="l" t="t" r="r" b="b"/>
            <a:pathLst>
              <a:path w="2650089" h="572992">
                <a:moveTo>
                  <a:pt x="63665" y="0"/>
                </a:moveTo>
                <a:lnTo>
                  <a:pt x="2586424" y="0"/>
                </a:lnTo>
                <a:cubicBezTo>
                  <a:pt x="2621585" y="0"/>
                  <a:pt x="2650089" y="28504"/>
                  <a:pt x="2650089" y="63665"/>
                </a:cubicBezTo>
                <a:lnTo>
                  <a:pt x="2650089" y="509327"/>
                </a:lnTo>
                <a:cubicBezTo>
                  <a:pt x="2650089" y="544488"/>
                  <a:pt x="2621585" y="572992"/>
                  <a:pt x="2586424" y="572992"/>
                </a:cubicBezTo>
                <a:lnTo>
                  <a:pt x="63665" y="572992"/>
                </a:lnTo>
                <a:cubicBezTo>
                  <a:pt x="28504" y="572992"/>
                  <a:pt x="0" y="544488"/>
                  <a:pt x="0" y="509327"/>
                </a:cubicBezTo>
                <a:lnTo>
                  <a:pt x="0" y="63665"/>
                </a:lnTo>
                <a:cubicBezTo>
                  <a:pt x="0" y="28527"/>
                  <a:pt x="28527" y="0"/>
                  <a:pt x="63665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1" name="Shape 29"/>
          <p:cNvSpPr/>
          <p:nvPr/>
        </p:nvSpPr>
        <p:spPr>
          <a:xfrm>
            <a:off x="4465807" y="4305399"/>
            <a:ext cx="119373" cy="159164"/>
          </a:xfrm>
          <a:custGeom>
            <a:avLst/>
            <a:gdLst/>
            <a:ahLst/>
            <a:cxnLst/>
            <a:rect l="l" t="t" r="r" b="b"/>
            <a:pathLst>
              <a:path w="119373" h="159164">
                <a:moveTo>
                  <a:pt x="0" y="58630"/>
                </a:moveTo>
                <a:cubicBezTo>
                  <a:pt x="0" y="26237"/>
                  <a:pt x="26735" y="0"/>
                  <a:pt x="59687" y="0"/>
                </a:cubicBezTo>
                <a:cubicBezTo>
                  <a:pt x="92639" y="0"/>
                  <a:pt x="119373" y="26237"/>
                  <a:pt x="119373" y="58630"/>
                </a:cubicBezTo>
                <a:cubicBezTo>
                  <a:pt x="119373" y="95716"/>
                  <a:pt x="82007" y="140170"/>
                  <a:pt x="66401" y="157113"/>
                </a:cubicBezTo>
                <a:cubicBezTo>
                  <a:pt x="62733" y="161092"/>
                  <a:pt x="56609" y="161092"/>
                  <a:pt x="52941" y="157113"/>
                </a:cubicBezTo>
                <a:cubicBezTo>
                  <a:pt x="37335" y="140170"/>
                  <a:pt x="-31" y="95716"/>
                  <a:pt x="-31" y="58630"/>
                </a:cubicBezTo>
                <a:close/>
                <a:moveTo>
                  <a:pt x="59687" y="79582"/>
                </a:moveTo>
                <a:cubicBezTo>
                  <a:pt x="70667" y="79582"/>
                  <a:pt x="79582" y="70667"/>
                  <a:pt x="79582" y="59687"/>
                </a:cubicBezTo>
                <a:cubicBezTo>
                  <a:pt x="79582" y="48706"/>
                  <a:pt x="70667" y="39791"/>
                  <a:pt x="59687" y="39791"/>
                </a:cubicBezTo>
                <a:cubicBezTo>
                  <a:pt x="48706" y="39791"/>
                  <a:pt x="39791" y="48706"/>
                  <a:pt x="39791" y="59687"/>
                </a:cubicBezTo>
                <a:cubicBezTo>
                  <a:pt x="39791" y="70667"/>
                  <a:pt x="48706" y="79582"/>
                  <a:pt x="59687" y="79582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32" name="Text 30"/>
          <p:cNvSpPr/>
          <p:nvPr/>
        </p:nvSpPr>
        <p:spPr>
          <a:xfrm>
            <a:off x="3267722" y="4528230"/>
            <a:ext cx="2514799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会议地点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485452" y="4846559"/>
            <a:ext cx="2650089" cy="572992"/>
          </a:xfrm>
          <a:custGeom>
            <a:avLst/>
            <a:gdLst/>
            <a:ahLst/>
            <a:cxnLst/>
            <a:rect l="l" t="t" r="r" b="b"/>
            <a:pathLst>
              <a:path w="2650089" h="572992">
                <a:moveTo>
                  <a:pt x="63665" y="0"/>
                </a:moveTo>
                <a:lnTo>
                  <a:pt x="2586424" y="0"/>
                </a:lnTo>
                <a:cubicBezTo>
                  <a:pt x="2621585" y="0"/>
                  <a:pt x="2650089" y="28504"/>
                  <a:pt x="2650089" y="63665"/>
                </a:cubicBezTo>
                <a:lnTo>
                  <a:pt x="2650089" y="509327"/>
                </a:lnTo>
                <a:cubicBezTo>
                  <a:pt x="2650089" y="544488"/>
                  <a:pt x="2621585" y="572992"/>
                  <a:pt x="2586424" y="572992"/>
                </a:cubicBezTo>
                <a:lnTo>
                  <a:pt x="63665" y="572992"/>
                </a:lnTo>
                <a:cubicBezTo>
                  <a:pt x="28504" y="572992"/>
                  <a:pt x="0" y="544488"/>
                  <a:pt x="0" y="509327"/>
                </a:cubicBezTo>
                <a:lnTo>
                  <a:pt x="0" y="63665"/>
                </a:lnTo>
                <a:cubicBezTo>
                  <a:pt x="0" y="28527"/>
                  <a:pt x="28527" y="0"/>
                  <a:pt x="63665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4" name="Shape 32"/>
          <p:cNvSpPr/>
          <p:nvPr/>
        </p:nvSpPr>
        <p:spPr>
          <a:xfrm>
            <a:off x="1711391" y="4942057"/>
            <a:ext cx="198956" cy="159164"/>
          </a:xfrm>
          <a:custGeom>
            <a:avLst/>
            <a:gdLst/>
            <a:ahLst/>
            <a:cxnLst/>
            <a:rect l="l" t="t" r="r" b="b"/>
            <a:pathLst>
              <a:path w="198956" h="159164">
                <a:moveTo>
                  <a:pt x="99478" y="4974"/>
                </a:moveTo>
                <a:cubicBezTo>
                  <a:pt x="117321" y="4974"/>
                  <a:pt x="131808" y="19461"/>
                  <a:pt x="131808" y="37304"/>
                </a:cubicBezTo>
                <a:cubicBezTo>
                  <a:pt x="131808" y="55148"/>
                  <a:pt x="117321" y="69634"/>
                  <a:pt x="99478" y="69634"/>
                </a:cubicBezTo>
                <a:cubicBezTo>
                  <a:pt x="81634" y="69634"/>
                  <a:pt x="67148" y="55148"/>
                  <a:pt x="67148" y="37304"/>
                </a:cubicBezTo>
                <a:cubicBezTo>
                  <a:pt x="67148" y="19461"/>
                  <a:pt x="81634" y="4974"/>
                  <a:pt x="99478" y="4974"/>
                </a:cubicBezTo>
                <a:close/>
                <a:moveTo>
                  <a:pt x="29843" y="27356"/>
                </a:moveTo>
                <a:cubicBezTo>
                  <a:pt x="42197" y="27356"/>
                  <a:pt x="52226" y="37386"/>
                  <a:pt x="52226" y="49739"/>
                </a:cubicBezTo>
                <a:cubicBezTo>
                  <a:pt x="52226" y="62092"/>
                  <a:pt x="42197" y="72121"/>
                  <a:pt x="29843" y="72121"/>
                </a:cubicBezTo>
                <a:cubicBezTo>
                  <a:pt x="17490" y="72121"/>
                  <a:pt x="7461" y="62092"/>
                  <a:pt x="7461" y="49739"/>
                </a:cubicBezTo>
                <a:cubicBezTo>
                  <a:pt x="7461" y="37386"/>
                  <a:pt x="17490" y="27356"/>
                  <a:pt x="29843" y="27356"/>
                </a:cubicBezTo>
                <a:close/>
                <a:moveTo>
                  <a:pt x="0" y="129321"/>
                </a:moveTo>
                <a:cubicBezTo>
                  <a:pt x="0" y="107343"/>
                  <a:pt x="17813" y="89530"/>
                  <a:pt x="39791" y="89530"/>
                </a:cubicBezTo>
                <a:cubicBezTo>
                  <a:pt x="43770" y="89530"/>
                  <a:pt x="47625" y="90121"/>
                  <a:pt x="51262" y="91209"/>
                </a:cubicBezTo>
                <a:cubicBezTo>
                  <a:pt x="41035" y="102649"/>
                  <a:pt x="34817" y="117757"/>
                  <a:pt x="34817" y="134295"/>
                </a:cubicBezTo>
                <a:lnTo>
                  <a:pt x="34817" y="139269"/>
                </a:lnTo>
                <a:cubicBezTo>
                  <a:pt x="34817" y="142813"/>
                  <a:pt x="35563" y="146170"/>
                  <a:pt x="36900" y="149217"/>
                </a:cubicBezTo>
                <a:lnTo>
                  <a:pt x="9948" y="149217"/>
                </a:lnTo>
                <a:cubicBezTo>
                  <a:pt x="4445" y="149217"/>
                  <a:pt x="0" y="144771"/>
                  <a:pt x="0" y="139269"/>
                </a:cubicBezTo>
                <a:lnTo>
                  <a:pt x="0" y="129321"/>
                </a:lnTo>
                <a:close/>
                <a:moveTo>
                  <a:pt x="162056" y="149217"/>
                </a:moveTo>
                <a:cubicBezTo>
                  <a:pt x="163392" y="146170"/>
                  <a:pt x="164138" y="142813"/>
                  <a:pt x="164138" y="139269"/>
                </a:cubicBezTo>
                <a:lnTo>
                  <a:pt x="164138" y="134295"/>
                </a:lnTo>
                <a:cubicBezTo>
                  <a:pt x="164138" y="117757"/>
                  <a:pt x="157921" y="102649"/>
                  <a:pt x="147693" y="91209"/>
                </a:cubicBezTo>
                <a:cubicBezTo>
                  <a:pt x="151331" y="90121"/>
                  <a:pt x="155185" y="89530"/>
                  <a:pt x="159164" y="89530"/>
                </a:cubicBezTo>
                <a:cubicBezTo>
                  <a:pt x="181143" y="89530"/>
                  <a:pt x="198956" y="107343"/>
                  <a:pt x="198956" y="129321"/>
                </a:cubicBezTo>
                <a:lnTo>
                  <a:pt x="198956" y="139269"/>
                </a:lnTo>
                <a:cubicBezTo>
                  <a:pt x="198956" y="144771"/>
                  <a:pt x="194510" y="149217"/>
                  <a:pt x="189008" y="149217"/>
                </a:cubicBezTo>
                <a:lnTo>
                  <a:pt x="162056" y="149217"/>
                </a:lnTo>
                <a:close/>
                <a:moveTo>
                  <a:pt x="146730" y="49739"/>
                </a:moveTo>
                <a:cubicBezTo>
                  <a:pt x="146730" y="37386"/>
                  <a:pt x="156759" y="27356"/>
                  <a:pt x="169112" y="27356"/>
                </a:cubicBezTo>
                <a:cubicBezTo>
                  <a:pt x="181466" y="27356"/>
                  <a:pt x="191495" y="37386"/>
                  <a:pt x="191495" y="49739"/>
                </a:cubicBezTo>
                <a:cubicBezTo>
                  <a:pt x="191495" y="62092"/>
                  <a:pt x="181466" y="72121"/>
                  <a:pt x="169112" y="72121"/>
                </a:cubicBezTo>
                <a:cubicBezTo>
                  <a:pt x="156759" y="72121"/>
                  <a:pt x="146730" y="62092"/>
                  <a:pt x="146730" y="49739"/>
                </a:cubicBezTo>
                <a:close/>
                <a:moveTo>
                  <a:pt x="49739" y="134295"/>
                </a:moveTo>
                <a:cubicBezTo>
                  <a:pt x="49739" y="106814"/>
                  <a:pt x="71997" y="84556"/>
                  <a:pt x="99478" y="84556"/>
                </a:cubicBezTo>
                <a:cubicBezTo>
                  <a:pt x="126959" y="84556"/>
                  <a:pt x="149217" y="106814"/>
                  <a:pt x="149217" y="134295"/>
                </a:cubicBezTo>
                <a:lnTo>
                  <a:pt x="149217" y="139269"/>
                </a:lnTo>
                <a:cubicBezTo>
                  <a:pt x="149217" y="144771"/>
                  <a:pt x="144771" y="149217"/>
                  <a:pt x="139269" y="149217"/>
                </a:cubicBezTo>
                <a:lnTo>
                  <a:pt x="59687" y="149217"/>
                </a:lnTo>
                <a:cubicBezTo>
                  <a:pt x="54184" y="149217"/>
                  <a:pt x="49739" y="144771"/>
                  <a:pt x="49739" y="139269"/>
                </a:cubicBezTo>
                <a:lnTo>
                  <a:pt x="49739" y="134295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35" name="Text 33"/>
          <p:cNvSpPr/>
          <p:nvPr/>
        </p:nvSpPr>
        <p:spPr>
          <a:xfrm>
            <a:off x="553097" y="5164888"/>
            <a:ext cx="2514799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参会人员</a:t>
            </a:r>
            <a:endParaRPr lang="en-US" sz="1600" dirty="0"/>
          </a:p>
        </p:txBody>
      </p:sp>
      <p:sp>
        <p:nvSpPr>
          <p:cNvPr id="36" name="Shape 34"/>
          <p:cNvSpPr/>
          <p:nvPr/>
        </p:nvSpPr>
        <p:spPr>
          <a:xfrm>
            <a:off x="3200077" y="4846559"/>
            <a:ext cx="2650089" cy="572992"/>
          </a:xfrm>
          <a:custGeom>
            <a:avLst/>
            <a:gdLst/>
            <a:ahLst/>
            <a:cxnLst/>
            <a:rect l="l" t="t" r="r" b="b"/>
            <a:pathLst>
              <a:path w="2650089" h="572992">
                <a:moveTo>
                  <a:pt x="63665" y="0"/>
                </a:moveTo>
                <a:lnTo>
                  <a:pt x="2586424" y="0"/>
                </a:lnTo>
                <a:cubicBezTo>
                  <a:pt x="2621585" y="0"/>
                  <a:pt x="2650089" y="28504"/>
                  <a:pt x="2650089" y="63665"/>
                </a:cubicBezTo>
                <a:lnTo>
                  <a:pt x="2650089" y="509327"/>
                </a:lnTo>
                <a:cubicBezTo>
                  <a:pt x="2650089" y="544488"/>
                  <a:pt x="2621585" y="572992"/>
                  <a:pt x="2586424" y="572992"/>
                </a:cubicBezTo>
                <a:lnTo>
                  <a:pt x="63665" y="572992"/>
                </a:lnTo>
                <a:cubicBezTo>
                  <a:pt x="28504" y="572992"/>
                  <a:pt x="0" y="544488"/>
                  <a:pt x="0" y="509327"/>
                </a:cubicBezTo>
                <a:lnTo>
                  <a:pt x="0" y="63665"/>
                </a:lnTo>
                <a:cubicBezTo>
                  <a:pt x="0" y="28527"/>
                  <a:pt x="28527" y="0"/>
                  <a:pt x="63665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7" name="Shape 35"/>
          <p:cNvSpPr/>
          <p:nvPr/>
        </p:nvSpPr>
        <p:spPr>
          <a:xfrm>
            <a:off x="4465807" y="4942057"/>
            <a:ext cx="119373" cy="159164"/>
          </a:xfrm>
          <a:custGeom>
            <a:avLst/>
            <a:gdLst/>
            <a:ahLst/>
            <a:cxnLst/>
            <a:rect l="l" t="t" r="r" b="b"/>
            <a:pathLst>
              <a:path w="119373" h="159164">
                <a:moveTo>
                  <a:pt x="96804" y="9948"/>
                </a:moveTo>
                <a:lnTo>
                  <a:pt x="99478" y="9948"/>
                </a:lnTo>
                <a:cubicBezTo>
                  <a:pt x="110451" y="9948"/>
                  <a:pt x="119373" y="18870"/>
                  <a:pt x="119373" y="29843"/>
                </a:cubicBezTo>
                <a:lnTo>
                  <a:pt x="119373" y="139269"/>
                </a:lnTo>
                <a:cubicBezTo>
                  <a:pt x="119373" y="150243"/>
                  <a:pt x="110451" y="159164"/>
                  <a:pt x="99478" y="159164"/>
                </a:cubicBezTo>
                <a:lnTo>
                  <a:pt x="19896" y="159164"/>
                </a:lnTo>
                <a:cubicBezTo>
                  <a:pt x="8922" y="159164"/>
                  <a:pt x="0" y="150243"/>
                  <a:pt x="0" y="139269"/>
                </a:cubicBezTo>
                <a:lnTo>
                  <a:pt x="0" y="29843"/>
                </a:lnTo>
                <a:cubicBezTo>
                  <a:pt x="0" y="18870"/>
                  <a:pt x="8922" y="9948"/>
                  <a:pt x="19896" y="9948"/>
                </a:cubicBezTo>
                <a:lnTo>
                  <a:pt x="22569" y="9948"/>
                </a:lnTo>
                <a:cubicBezTo>
                  <a:pt x="25989" y="4010"/>
                  <a:pt x="32424" y="0"/>
                  <a:pt x="39791" y="0"/>
                </a:cubicBezTo>
                <a:lnTo>
                  <a:pt x="79582" y="0"/>
                </a:lnTo>
                <a:cubicBezTo>
                  <a:pt x="86950" y="0"/>
                  <a:pt x="93385" y="4010"/>
                  <a:pt x="96804" y="9948"/>
                </a:cubicBezTo>
                <a:close/>
                <a:moveTo>
                  <a:pt x="77095" y="34817"/>
                </a:moveTo>
                <a:cubicBezTo>
                  <a:pt x="81230" y="34817"/>
                  <a:pt x="84556" y="31491"/>
                  <a:pt x="84556" y="27356"/>
                </a:cubicBezTo>
                <a:cubicBezTo>
                  <a:pt x="84556" y="23222"/>
                  <a:pt x="81230" y="19896"/>
                  <a:pt x="77095" y="19896"/>
                </a:cubicBezTo>
                <a:lnTo>
                  <a:pt x="42278" y="19896"/>
                </a:lnTo>
                <a:cubicBezTo>
                  <a:pt x="38144" y="19896"/>
                  <a:pt x="34817" y="23222"/>
                  <a:pt x="34817" y="27356"/>
                </a:cubicBezTo>
                <a:cubicBezTo>
                  <a:pt x="34817" y="31491"/>
                  <a:pt x="38144" y="34817"/>
                  <a:pt x="42278" y="34817"/>
                </a:cubicBezTo>
                <a:lnTo>
                  <a:pt x="77095" y="34817"/>
                </a:lnTo>
                <a:close/>
                <a:moveTo>
                  <a:pt x="39791" y="79582"/>
                </a:moveTo>
                <a:cubicBezTo>
                  <a:pt x="39791" y="74092"/>
                  <a:pt x="35334" y="69634"/>
                  <a:pt x="29843" y="69634"/>
                </a:cubicBezTo>
                <a:cubicBezTo>
                  <a:pt x="24353" y="69634"/>
                  <a:pt x="19896" y="74092"/>
                  <a:pt x="19896" y="79582"/>
                </a:cubicBezTo>
                <a:cubicBezTo>
                  <a:pt x="19896" y="85073"/>
                  <a:pt x="24353" y="89530"/>
                  <a:pt x="29843" y="89530"/>
                </a:cubicBezTo>
                <a:cubicBezTo>
                  <a:pt x="35334" y="89530"/>
                  <a:pt x="39791" y="85073"/>
                  <a:pt x="39791" y="79582"/>
                </a:cubicBezTo>
                <a:close/>
                <a:moveTo>
                  <a:pt x="49739" y="79582"/>
                </a:moveTo>
                <a:cubicBezTo>
                  <a:pt x="49739" y="83717"/>
                  <a:pt x="53065" y="87043"/>
                  <a:pt x="57200" y="87043"/>
                </a:cubicBezTo>
                <a:lnTo>
                  <a:pt x="92017" y="87043"/>
                </a:lnTo>
                <a:cubicBezTo>
                  <a:pt x="96152" y="87043"/>
                  <a:pt x="99478" y="83717"/>
                  <a:pt x="99478" y="79582"/>
                </a:cubicBezTo>
                <a:cubicBezTo>
                  <a:pt x="99478" y="75448"/>
                  <a:pt x="96152" y="72121"/>
                  <a:pt x="92017" y="72121"/>
                </a:cubicBezTo>
                <a:lnTo>
                  <a:pt x="57200" y="72121"/>
                </a:lnTo>
                <a:cubicBezTo>
                  <a:pt x="53065" y="72121"/>
                  <a:pt x="49739" y="75448"/>
                  <a:pt x="49739" y="79582"/>
                </a:cubicBezTo>
                <a:close/>
                <a:moveTo>
                  <a:pt x="49739" y="119373"/>
                </a:moveTo>
                <a:cubicBezTo>
                  <a:pt x="49739" y="123508"/>
                  <a:pt x="53065" y="126834"/>
                  <a:pt x="57200" y="126834"/>
                </a:cubicBezTo>
                <a:lnTo>
                  <a:pt x="92017" y="126834"/>
                </a:lnTo>
                <a:cubicBezTo>
                  <a:pt x="96152" y="126834"/>
                  <a:pt x="99478" y="123508"/>
                  <a:pt x="99478" y="119373"/>
                </a:cubicBezTo>
                <a:cubicBezTo>
                  <a:pt x="99478" y="115239"/>
                  <a:pt x="96152" y="111913"/>
                  <a:pt x="92017" y="111913"/>
                </a:cubicBezTo>
                <a:lnTo>
                  <a:pt x="57200" y="111913"/>
                </a:lnTo>
                <a:cubicBezTo>
                  <a:pt x="53065" y="111913"/>
                  <a:pt x="49739" y="115239"/>
                  <a:pt x="49739" y="119373"/>
                </a:cubicBezTo>
                <a:close/>
                <a:moveTo>
                  <a:pt x="29843" y="129321"/>
                </a:moveTo>
                <a:cubicBezTo>
                  <a:pt x="35334" y="129321"/>
                  <a:pt x="39791" y="124864"/>
                  <a:pt x="39791" y="119373"/>
                </a:cubicBezTo>
                <a:cubicBezTo>
                  <a:pt x="39791" y="113883"/>
                  <a:pt x="35334" y="109426"/>
                  <a:pt x="29843" y="109426"/>
                </a:cubicBezTo>
                <a:cubicBezTo>
                  <a:pt x="24353" y="109426"/>
                  <a:pt x="19896" y="113883"/>
                  <a:pt x="19896" y="119373"/>
                </a:cubicBezTo>
                <a:cubicBezTo>
                  <a:pt x="19896" y="124864"/>
                  <a:pt x="24353" y="129321"/>
                  <a:pt x="29843" y="129321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38" name="Text 36"/>
          <p:cNvSpPr/>
          <p:nvPr/>
        </p:nvSpPr>
        <p:spPr>
          <a:xfrm>
            <a:off x="3267722" y="5164888"/>
            <a:ext cx="2514799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会议议题</a:t>
            </a:r>
            <a:endParaRPr lang="en-US" sz="1600" dirty="0"/>
          </a:p>
        </p:txBody>
      </p:sp>
      <p:sp>
        <p:nvSpPr>
          <p:cNvPr id="39" name="Shape 37"/>
          <p:cNvSpPr/>
          <p:nvPr/>
        </p:nvSpPr>
        <p:spPr>
          <a:xfrm>
            <a:off x="485452" y="5483217"/>
            <a:ext cx="2650089" cy="572992"/>
          </a:xfrm>
          <a:custGeom>
            <a:avLst/>
            <a:gdLst/>
            <a:ahLst/>
            <a:cxnLst/>
            <a:rect l="l" t="t" r="r" b="b"/>
            <a:pathLst>
              <a:path w="2650089" h="572992">
                <a:moveTo>
                  <a:pt x="63665" y="0"/>
                </a:moveTo>
                <a:lnTo>
                  <a:pt x="2586424" y="0"/>
                </a:lnTo>
                <a:cubicBezTo>
                  <a:pt x="2621585" y="0"/>
                  <a:pt x="2650089" y="28504"/>
                  <a:pt x="2650089" y="63665"/>
                </a:cubicBezTo>
                <a:lnTo>
                  <a:pt x="2650089" y="509327"/>
                </a:lnTo>
                <a:cubicBezTo>
                  <a:pt x="2650089" y="544488"/>
                  <a:pt x="2621585" y="572992"/>
                  <a:pt x="2586424" y="572992"/>
                </a:cubicBezTo>
                <a:lnTo>
                  <a:pt x="63665" y="572992"/>
                </a:lnTo>
                <a:cubicBezTo>
                  <a:pt x="28504" y="572992"/>
                  <a:pt x="0" y="544488"/>
                  <a:pt x="0" y="509327"/>
                </a:cubicBezTo>
                <a:lnTo>
                  <a:pt x="0" y="63665"/>
                </a:lnTo>
                <a:cubicBezTo>
                  <a:pt x="0" y="28527"/>
                  <a:pt x="28527" y="0"/>
                  <a:pt x="63665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40" name="Shape 38"/>
          <p:cNvSpPr/>
          <p:nvPr/>
        </p:nvSpPr>
        <p:spPr>
          <a:xfrm>
            <a:off x="1721339" y="5578715"/>
            <a:ext cx="179060" cy="159164"/>
          </a:xfrm>
          <a:custGeom>
            <a:avLst/>
            <a:gdLst/>
            <a:ahLst/>
            <a:cxnLst/>
            <a:rect l="l" t="t" r="r" b="b"/>
            <a:pathLst>
              <a:path w="179060" h="159164">
                <a:moveTo>
                  <a:pt x="119373" y="44765"/>
                </a:moveTo>
                <a:cubicBezTo>
                  <a:pt x="119373" y="74981"/>
                  <a:pt x="92639" y="99478"/>
                  <a:pt x="59687" y="99478"/>
                </a:cubicBezTo>
                <a:cubicBezTo>
                  <a:pt x="51387" y="99478"/>
                  <a:pt x="43490" y="97923"/>
                  <a:pt x="36309" y="95126"/>
                </a:cubicBezTo>
                <a:lnTo>
                  <a:pt x="10943" y="108555"/>
                </a:lnTo>
                <a:cubicBezTo>
                  <a:pt x="8051" y="110078"/>
                  <a:pt x="4508" y="109550"/>
                  <a:pt x="2176" y="107250"/>
                </a:cubicBezTo>
                <a:cubicBezTo>
                  <a:pt x="-155" y="104949"/>
                  <a:pt x="-684" y="101374"/>
                  <a:pt x="870" y="98483"/>
                </a:cubicBezTo>
                <a:lnTo>
                  <a:pt x="11937" y="77593"/>
                </a:lnTo>
                <a:cubicBezTo>
                  <a:pt x="4445" y="68453"/>
                  <a:pt x="0" y="57075"/>
                  <a:pt x="0" y="44765"/>
                </a:cubicBezTo>
                <a:cubicBezTo>
                  <a:pt x="0" y="14549"/>
                  <a:pt x="26735" y="-9948"/>
                  <a:pt x="59687" y="-9948"/>
                </a:cubicBezTo>
                <a:cubicBezTo>
                  <a:pt x="92639" y="-9948"/>
                  <a:pt x="119373" y="14549"/>
                  <a:pt x="119373" y="44765"/>
                </a:cubicBezTo>
                <a:close/>
                <a:moveTo>
                  <a:pt x="119373" y="159164"/>
                </a:moveTo>
                <a:cubicBezTo>
                  <a:pt x="90121" y="159164"/>
                  <a:pt x="65780" y="139860"/>
                  <a:pt x="60681" y="114399"/>
                </a:cubicBezTo>
                <a:cubicBezTo>
                  <a:pt x="97986" y="113933"/>
                  <a:pt x="130409" y="87385"/>
                  <a:pt x="133984" y="51387"/>
                </a:cubicBezTo>
                <a:cubicBezTo>
                  <a:pt x="159879" y="57355"/>
                  <a:pt x="179060" y="78836"/>
                  <a:pt x="179060" y="104452"/>
                </a:cubicBezTo>
                <a:cubicBezTo>
                  <a:pt x="179060" y="116762"/>
                  <a:pt x="174615" y="128140"/>
                  <a:pt x="167123" y="137279"/>
                </a:cubicBezTo>
                <a:lnTo>
                  <a:pt x="178190" y="158170"/>
                </a:lnTo>
                <a:cubicBezTo>
                  <a:pt x="179713" y="161061"/>
                  <a:pt x="179184" y="164605"/>
                  <a:pt x="176884" y="166936"/>
                </a:cubicBezTo>
                <a:cubicBezTo>
                  <a:pt x="174584" y="169268"/>
                  <a:pt x="171009" y="169796"/>
                  <a:pt x="168117" y="168242"/>
                </a:cubicBezTo>
                <a:lnTo>
                  <a:pt x="142751" y="154812"/>
                </a:lnTo>
                <a:cubicBezTo>
                  <a:pt x="135570" y="157610"/>
                  <a:pt x="127674" y="159164"/>
                  <a:pt x="119373" y="159164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1" name="Text 39"/>
          <p:cNvSpPr/>
          <p:nvPr/>
        </p:nvSpPr>
        <p:spPr>
          <a:xfrm>
            <a:off x="553097" y="5801546"/>
            <a:ext cx="2514799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讨论内容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3200077" y="5483217"/>
            <a:ext cx="2650089" cy="572992"/>
          </a:xfrm>
          <a:custGeom>
            <a:avLst/>
            <a:gdLst/>
            <a:ahLst/>
            <a:cxnLst/>
            <a:rect l="l" t="t" r="r" b="b"/>
            <a:pathLst>
              <a:path w="2650089" h="572992">
                <a:moveTo>
                  <a:pt x="63665" y="0"/>
                </a:moveTo>
                <a:lnTo>
                  <a:pt x="2586424" y="0"/>
                </a:lnTo>
                <a:cubicBezTo>
                  <a:pt x="2621585" y="0"/>
                  <a:pt x="2650089" y="28504"/>
                  <a:pt x="2650089" y="63665"/>
                </a:cubicBezTo>
                <a:lnTo>
                  <a:pt x="2650089" y="509327"/>
                </a:lnTo>
                <a:cubicBezTo>
                  <a:pt x="2650089" y="544488"/>
                  <a:pt x="2621585" y="572992"/>
                  <a:pt x="2586424" y="572992"/>
                </a:cubicBezTo>
                <a:lnTo>
                  <a:pt x="63665" y="572992"/>
                </a:lnTo>
                <a:cubicBezTo>
                  <a:pt x="28504" y="572992"/>
                  <a:pt x="0" y="544488"/>
                  <a:pt x="0" y="509327"/>
                </a:cubicBezTo>
                <a:lnTo>
                  <a:pt x="0" y="63665"/>
                </a:lnTo>
                <a:cubicBezTo>
                  <a:pt x="0" y="28527"/>
                  <a:pt x="28527" y="0"/>
                  <a:pt x="63665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43" name="Shape 41"/>
          <p:cNvSpPr/>
          <p:nvPr/>
        </p:nvSpPr>
        <p:spPr>
          <a:xfrm>
            <a:off x="4445912" y="5578715"/>
            <a:ext cx="159164" cy="159164"/>
          </a:xfrm>
          <a:custGeom>
            <a:avLst/>
            <a:gdLst/>
            <a:ahLst/>
            <a:cxnLst/>
            <a:rect l="l" t="t" r="r" b="b"/>
            <a:pathLst>
              <a:path w="159164" h="159164">
                <a:moveTo>
                  <a:pt x="79582" y="159164"/>
                </a:moveTo>
                <a:cubicBezTo>
                  <a:pt x="123505" y="159164"/>
                  <a:pt x="159164" y="123505"/>
                  <a:pt x="159164" y="79582"/>
                </a:cubicBezTo>
                <a:cubicBezTo>
                  <a:pt x="159164" y="35660"/>
                  <a:pt x="123505" y="0"/>
                  <a:pt x="79582" y="0"/>
                </a:cubicBezTo>
                <a:cubicBezTo>
                  <a:pt x="35660" y="0"/>
                  <a:pt x="0" y="35660"/>
                  <a:pt x="0" y="79582"/>
                </a:cubicBezTo>
                <a:cubicBezTo>
                  <a:pt x="0" y="123505"/>
                  <a:pt x="35660" y="159164"/>
                  <a:pt x="79582" y="159164"/>
                </a:cubicBezTo>
                <a:close/>
                <a:moveTo>
                  <a:pt x="105820" y="66122"/>
                </a:moveTo>
                <a:lnTo>
                  <a:pt x="80950" y="105913"/>
                </a:lnTo>
                <a:cubicBezTo>
                  <a:pt x="79644" y="107996"/>
                  <a:pt x="77406" y="109301"/>
                  <a:pt x="74950" y="109426"/>
                </a:cubicBezTo>
                <a:cubicBezTo>
                  <a:pt x="72494" y="109550"/>
                  <a:pt x="70132" y="108431"/>
                  <a:pt x="68671" y="106441"/>
                </a:cubicBezTo>
                <a:lnTo>
                  <a:pt x="53749" y="86546"/>
                </a:lnTo>
                <a:cubicBezTo>
                  <a:pt x="51262" y="83250"/>
                  <a:pt x="51946" y="78587"/>
                  <a:pt x="55241" y="76101"/>
                </a:cubicBezTo>
                <a:cubicBezTo>
                  <a:pt x="58536" y="73614"/>
                  <a:pt x="63199" y="74297"/>
                  <a:pt x="65686" y="77593"/>
                </a:cubicBezTo>
                <a:lnTo>
                  <a:pt x="74080" y="88784"/>
                </a:lnTo>
                <a:lnTo>
                  <a:pt x="93167" y="58226"/>
                </a:lnTo>
                <a:cubicBezTo>
                  <a:pt x="95343" y="54744"/>
                  <a:pt x="99944" y="53656"/>
                  <a:pt x="103457" y="55863"/>
                </a:cubicBezTo>
                <a:cubicBezTo>
                  <a:pt x="106970" y="58070"/>
                  <a:pt x="108027" y="62640"/>
                  <a:pt x="105820" y="66153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4" name="Text 42"/>
          <p:cNvSpPr/>
          <p:nvPr/>
        </p:nvSpPr>
        <p:spPr>
          <a:xfrm>
            <a:off x="3267722" y="5801546"/>
            <a:ext cx="2514799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决议事项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485452" y="6119875"/>
            <a:ext cx="2650089" cy="572992"/>
          </a:xfrm>
          <a:custGeom>
            <a:avLst/>
            <a:gdLst/>
            <a:ahLst/>
            <a:cxnLst/>
            <a:rect l="l" t="t" r="r" b="b"/>
            <a:pathLst>
              <a:path w="2650089" h="572992">
                <a:moveTo>
                  <a:pt x="63665" y="0"/>
                </a:moveTo>
                <a:lnTo>
                  <a:pt x="2586424" y="0"/>
                </a:lnTo>
                <a:cubicBezTo>
                  <a:pt x="2621585" y="0"/>
                  <a:pt x="2650089" y="28504"/>
                  <a:pt x="2650089" y="63665"/>
                </a:cubicBezTo>
                <a:lnTo>
                  <a:pt x="2650089" y="509327"/>
                </a:lnTo>
                <a:cubicBezTo>
                  <a:pt x="2650089" y="544488"/>
                  <a:pt x="2621585" y="572992"/>
                  <a:pt x="2586424" y="572992"/>
                </a:cubicBezTo>
                <a:lnTo>
                  <a:pt x="63665" y="572992"/>
                </a:lnTo>
                <a:cubicBezTo>
                  <a:pt x="28504" y="572992"/>
                  <a:pt x="0" y="544488"/>
                  <a:pt x="0" y="509327"/>
                </a:cubicBezTo>
                <a:lnTo>
                  <a:pt x="0" y="63665"/>
                </a:lnTo>
                <a:cubicBezTo>
                  <a:pt x="0" y="28527"/>
                  <a:pt x="28527" y="0"/>
                  <a:pt x="63665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46" name="Shape 44"/>
          <p:cNvSpPr/>
          <p:nvPr/>
        </p:nvSpPr>
        <p:spPr>
          <a:xfrm>
            <a:off x="1731287" y="6215373"/>
            <a:ext cx="159164" cy="159164"/>
          </a:xfrm>
          <a:custGeom>
            <a:avLst/>
            <a:gdLst/>
            <a:ahLst/>
            <a:cxnLst/>
            <a:rect l="l" t="t" r="r" b="b"/>
            <a:pathLst>
              <a:path w="159164" h="159164">
                <a:moveTo>
                  <a:pt x="41594" y="11285"/>
                </a:moveTo>
                <a:cubicBezTo>
                  <a:pt x="44983" y="13647"/>
                  <a:pt x="45791" y="18310"/>
                  <a:pt x="43428" y="21668"/>
                </a:cubicBezTo>
                <a:lnTo>
                  <a:pt x="26020" y="46537"/>
                </a:lnTo>
                <a:cubicBezTo>
                  <a:pt x="24745" y="48340"/>
                  <a:pt x="22756" y="49490"/>
                  <a:pt x="20548" y="49677"/>
                </a:cubicBezTo>
                <a:cubicBezTo>
                  <a:pt x="18341" y="49863"/>
                  <a:pt x="16165" y="49117"/>
                  <a:pt x="14611" y="47563"/>
                </a:cubicBezTo>
                <a:lnTo>
                  <a:pt x="2176" y="35128"/>
                </a:lnTo>
                <a:cubicBezTo>
                  <a:pt x="-715" y="32206"/>
                  <a:pt x="-715" y="27481"/>
                  <a:pt x="2176" y="24559"/>
                </a:cubicBezTo>
                <a:cubicBezTo>
                  <a:pt x="5067" y="21636"/>
                  <a:pt x="9823" y="21668"/>
                  <a:pt x="12746" y="24559"/>
                </a:cubicBezTo>
                <a:lnTo>
                  <a:pt x="18901" y="30714"/>
                </a:lnTo>
                <a:lnTo>
                  <a:pt x="31211" y="13119"/>
                </a:lnTo>
                <a:cubicBezTo>
                  <a:pt x="33574" y="9730"/>
                  <a:pt x="38237" y="8922"/>
                  <a:pt x="41594" y="11285"/>
                </a:cubicBezTo>
                <a:close/>
                <a:moveTo>
                  <a:pt x="41594" y="61023"/>
                </a:moveTo>
                <a:cubicBezTo>
                  <a:pt x="44983" y="63386"/>
                  <a:pt x="45791" y="68049"/>
                  <a:pt x="43428" y="71406"/>
                </a:cubicBezTo>
                <a:lnTo>
                  <a:pt x="26020" y="96276"/>
                </a:lnTo>
                <a:cubicBezTo>
                  <a:pt x="24745" y="98079"/>
                  <a:pt x="22756" y="99229"/>
                  <a:pt x="20548" y="99416"/>
                </a:cubicBezTo>
                <a:cubicBezTo>
                  <a:pt x="18341" y="99602"/>
                  <a:pt x="16165" y="98856"/>
                  <a:pt x="14611" y="97302"/>
                </a:cubicBezTo>
                <a:lnTo>
                  <a:pt x="2176" y="84867"/>
                </a:lnTo>
                <a:cubicBezTo>
                  <a:pt x="-746" y="81945"/>
                  <a:pt x="-746" y="77220"/>
                  <a:pt x="2176" y="74329"/>
                </a:cubicBezTo>
                <a:cubicBezTo>
                  <a:pt x="5098" y="71438"/>
                  <a:pt x="9823" y="71406"/>
                  <a:pt x="12715" y="74329"/>
                </a:cubicBezTo>
                <a:lnTo>
                  <a:pt x="18870" y="80484"/>
                </a:lnTo>
                <a:lnTo>
                  <a:pt x="31180" y="62889"/>
                </a:lnTo>
                <a:cubicBezTo>
                  <a:pt x="33543" y="59500"/>
                  <a:pt x="38206" y="58692"/>
                  <a:pt x="41563" y="61055"/>
                </a:cubicBezTo>
                <a:close/>
                <a:moveTo>
                  <a:pt x="69634" y="29843"/>
                </a:moveTo>
                <a:cubicBezTo>
                  <a:pt x="69634" y="24341"/>
                  <a:pt x="74080" y="19896"/>
                  <a:pt x="79582" y="19896"/>
                </a:cubicBezTo>
                <a:lnTo>
                  <a:pt x="149217" y="19896"/>
                </a:lnTo>
                <a:cubicBezTo>
                  <a:pt x="154719" y="19896"/>
                  <a:pt x="159164" y="24341"/>
                  <a:pt x="159164" y="29843"/>
                </a:cubicBezTo>
                <a:cubicBezTo>
                  <a:pt x="159164" y="35346"/>
                  <a:pt x="154719" y="39791"/>
                  <a:pt x="149217" y="39791"/>
                </a:cubicBezTo>
                <a:lnTo>
                  <a:pt x="79582" y="39791"/>
                </a:lnTo>
                <a:cubicBezTo>
                  <a:pt x="74080" y="39791"/>
                  <a:pt x="69634" y="35346"/>
                  <a:pt x="69634" y="29843"/>
                </a:cubicBezTo>
                <a:close/>
                <a:moveTo>
                  <a:pt x="69634" y="79582"/>
                </a:moveTo>
                <a:cubicBezTo>
                  <a:pt x="69634" y="74080"/>
                  <a:pt x="74080" y="69634"/>
                  <a:pt x="79582" y="69634"/>
                </a:cubicBezTo>
                <a:lnTo>
                  <a:pt x="149217" y="69634"/>
                </a:lnTo>
                <a:cubicBezTo>
                  <a:pt x="154719" y="69634"/>
                  <a:pt x="159164" y="74080"/>
                  <a:pt x="159164" y="79582"/>
                </a:cubicBezTo>
                <a:cubicBezTo>
                  <a:pt x="159164" y="85085"/>
                  <a:pt x="154719" y="89530"/>
                  <a:pt x="149217" y="89530"/>
                </a:cubicBezTo>
                <a:lnTo>
                  <a:pt x="79582" y="89530"/>
                </a:lnTo>
                <a:cubicBezTo>
                  <a:pt x="74080" y="89530"/>
                  <a:pt x="69634" y="85085"/>
                  <a:pt x="69634" y="79582"/>
                </a:cubicBezTo>
                <a:close/>
                <a:moveTo>
                  <a:pt x="49739" y="129321"/>
                </a:moveTo>
                <a:cubicBezTo>
                  <a:pt x="49739" y="123819"/>
                  <a:pt x="54184" y="119373"/>
                  <a:pt x="59687" y="119373"/>
                </a:cubicBezTo>
                <a:lnTo>
                  <a:pt x="149217" y="119373"/>
                </a:lnTo>
                <a:cubicBezTo>
                  <a:pt x="154719" y="119373"/>
                  <a:pt x="159164" y="123819"/>
                  <a:pt x="159164" y="129321"/>
                </a:cubicBezTo>
                <a:cubicBezTo>
                  <a:pt x="159164" y="134824"/>
                  <a:pt x="154719" y="139269"/>
                  <a:pt x="149217" y="139269"/>
                </a:cubicBezTo>
                <a:lnTo>
                  <a:pt x="59687" y="139269"/>
                </a:lnTo>
                <a:cubicBezTo>
                  <a:pt x="54184" y="139269"/>
                  <a:pt x="49739" y="134824"/>
                  <a:pt x="49739" y="129321"/>
                </a:cubicBezTo>
                <a:close/>
                <a:moveTo>
                  <a:pt x="19896" y="116886"/>
                </a:moveTo>
                <a:cubicBezTo>
                  <a:pt x="26758" y="116886"/>
                  <a:pt x="32330" y="122458"/>
                  <a:pt x="32330" y="129321"/>
                </a:cubicBezTo>
                <a:cubicBezTo>
                  <a:pt x="32330" y="136184"/>
                  <a:pt x="26758" y="141756"/>
                  <a:pt x="19896" y="141756"/>
                </a:cubicBezTo>
                <a:cubicBezTo>
                  <a:pt x="13033" y="141756"/>
                  <a:pt x="7461" y="136184"/>
                  <a:pt x="7461" y="129321"/>
                </a:cubicBezTo>
                <a:cubicBezTo>
                  <a:pt x="7461" y="122458"/>
                  <a:pt x="13033" y="116886"/>
                  <a:pt x="19896" y="116886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7" name="Text 45"/>
          <p:cNvSpPr/>
          <p:nvPr/>
        </p:nvSpPr>
        <p:spPr>
          <a:xfrm>
            <a:off x="553097" y="6438204"/>
            <a:ext cx="2514799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行动项</a:t>
            </a:r>
            <a:endParaRPr lang="en-US" sz="1600" dirty="0"/>
          </a:p>
        </p:txBody>
      </p:sp>
      <p:sp>
        <p:nvSpPr>
          <p:cNvPr id="48" name="Shape 46"/>
          <p:cNvSpPr/>
          <p:nvPr/>
        </p:nvSpPr>
        <p:spPr>
          <a:xfrm>
            <a:off x="3200077" y="6119875"/>
            <a:ext cx="2650089" cy="572992"/>
          </a:xfrm>
          <a:custGeom>
            <a:avLst/>
            <a:gdLst/>
            <a:ahLst/>
            <a:cxnLst/>
            <a:rect l="l" t="t" r="r" b="b"/>
            <a:pathLst>
              <a:path w="2650089" h="572992">
                <a:moveTo>
                  <a:pt x="63665" y="0"/>
                </a:moveTo>
                <a:lnTo>
                  <a:pt x="2586424" y="0"/>
                </a:lnTo>
                <a:cubicBezTo>
                  <a:pt x="2621585" y="0"/>
                  <a:pt x="2650089" y="28504"/>
                  <a:pt x="2650089" y="63665"/>
                </a:cubicBezTo>
                <a:lnTo>
                  <a:pt x="2650089" y="509327"/>
                </a:lnTo>
                <a:cubicBezTo>
                  <a:pt x="2650089" y="544488"/>
                  <a:pt x="2621585" y="572992"/>
                  <a:pt x="2586424" y="572992"/>
                </a:cubicBezTo>
                <a:lnTo>
                  <a:pt x="63665" y="572992"/>
                </a:lnTo>
                <a:cubicBezTo>
                  <a:pt x="28504" y="572992"/>
                  <a:pt x="0" y="544488"/>
                  <a:pt x="0" y="509327"/>
                </a:cubicBezTo>
                <a:lnTo>
                  <a:pt x="0" y="63665"/>
                </a:lnTo>
                <a:cubicBezTo>
                  <a:pt x="0" y="28527"/>
                  <a:pt x="28527" y="0"/>
                  <a:pt x="63665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49" name="Shape 47"/>
          <p:cNvSpPr/>
          <p:nvPr/>
        </p:nvSpPr>
        <p:spPr>
          <a:xfrm>
            <a:off x="4445912" y="6215373"/>
            <a:ext cx="159164" cy="159164"/>
          </a:xfrm>
          <a:custGeom>
            <a:avLst/>
            <a:gdLst/>
            <a:ahLst/>
            <a:cxnLst/>
            <a:rect l="l" t="t" r="r" b="b"/>
            <a:pathLst>
              <a:path w="159164" h="159164">
                <a:moveTo>
                  <a:pt x="79582" y="0"/>
                </a:moveTo>
                <a:cubicBezTo>
                  <a:pt x="123505" y="0"/>
                  <a:pt x="159164" y="35660"/>
                  <a:pt x="159164" y="79582"/>
                </a:cubicBezTo>
                <a:cubicBezTo>
                  <a:pt x="159164" y="123505"/>
                  <a:pt x="123505" y="159164"/>
                  <a:pt x="79582" y="159164"/>
                </a:cubicBezTo>
                <a:cubicBezTo>
                  <a:pt x="35660" y="159164"/>
                  <a:pt x="0" y="123505"/>
                  <a:pt x="0" y="79582"/>
                </a:cubicBezTo>
                <a:cubicBezTo>
                  <a:pt x="0" y="35660"/>
                  <a:pt x="35660" y="0"/>
                  <a:pt x="79582" y="0"/>
                </a:cubicBezTo>
                <a:close/>
                <a:moveTo>
                  <a:pt x="72121" y="37304"/>
                </a:moveTo>
                <a:lnTo>
                  <a:pt x="72121" y="79582"/>
                </a:lnTo>
                <a:cubicBezTo>
                  <a:pt x="72121" y="82069"/>
                  <a:pt x="73365" y="84401"/>
                  <a:pt x="75448" y="85800"/>
                </a:cubicBezTo>
                <a:lnTo>
                  <a:pt x="105291" y="105695"/>
                </a:lnTo>
                <a:cubicBezTo>
                  <a:pt x="108711" y="107996"/>
                  <a:pt x="113343" y="107063"/>
                  <a:pt x="115643" y="103612"/>
                </a:cubicBezTo>
                <a:cubicBezTo>
                  <a:pt x="117943" y="100162"/>
                  <a:pt x="117011" y="95561"/>
                  <a:pt x="113560" y="93260"/>
                </a:cubicBezTo>
                <a:lnTo>
                  <a:pt x="87043" y="75603"/>
                </a:lnTo>
                <a:lnTo>
                  <a:pt x="87043" y="37304"/>
                </a:lnTo>
                <a:cubicBezTo>
                  <a:pt x="87043" y="33170"/>
                  <a:pt x="83717" y="29843"/>
                  <a:pt x="79582" y="29843"/>
                </a:cubicBezTo>
                <a:cubicBezTo>
                  <a:pt x="75448" y="29843"/>
                  <a:pt x="72121" y="33170"/>
                  <a:pt x="72121" y="37304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50" name="Text 48"/>
          <p:cNvSpPr/>
          <p:nvPr/>
        </p:nvSpPr>
        <p:spPr>
          <a:xfrm>
            <a:off x="3267722" y="6438204"/>
            <a:ext cx="2514799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截止日期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6181302" y="1197713"/>
            <a:ext cx="5690131" cy="5658298"/>
          </a:xfrm>
          <a:custGeom>
            <a:avLst/>
            <a:gdLst/>
            <a:ahLst/>
            <a:cxnLst/>
            <a:rect l="l" t="t" r="r" b="b"/>
            <a:pathLst>
              <a:path w="5690131" h="5658298">
                <a:moveTo>
                  <a:pt x="95512" y="0"/>
                </a:moveTo>
                <a:lnTo>
                  <a:pt x="5594618" y="0"/>
                </a:lnTo>
                <a:cubicBezTo>
                  <a:pt x="5647368" y="0"/>
                  <a:pt x="5690131" y="42762"/>
                  <a:pt x="5690131" y="95512"/>
                </a:cubicBezTo>
                <a:lnTo>
                  <a:pt x="5690131" y="5562786"/>
                </a:lnTo>
                <a:cubicBezTo>
                  <a:pt x="5690131" y="5615535"/>
                  <a:pt x="5647368" y="5658298"/>
                  <a:pt x="5594618" y="5658298"/>
                </a:cubicBezTo>
                <a:lnTo>
                  <a:pt x="95512" y="5658298"/>
                </a:lnTo>
                <a:cubicBezTo>
                  <a:pt x="42762" y="5658298"/>
                  <a:pt x="0" y="5615535"/>
                  <a:pt x="0" y="5562786"/>
                </a:cubicBezTo>
                <a:lnTo>
                  <a:pt x="0" y="95512"/>
                </a:lnTo>
                <a:cubicBezTo>
                  <a:pt x="0" y="42762"/>
                  <a:pt x="42762" y="0"/>
                  <a:pt x="95512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>
                  <a:alpha val="20000"/>
                </a:srgbClr>
              </a:gs>
              <a:gs pos="100000">
                <a:srgbClr val="F2A900">
                  <a:alpha val="5000"/>
                </a:srgbClr>
              </a:gs>
            </a:gsLst>
            <a:lin ang="2700000" scaled="1"/>
          </a:gra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52" name="Shape 50"/>
          <p:cNvSpPr/>
          <p:nvPr/>
        </p:nvSpPr>
        <p:spPr>
          <a:xfrm>
            <a:off x="6354394" y="1392689"/>
            <a:ext cx="179060" cy="159164"/>
          </a:xfrm>
          <a:custGeom>
            <a:avLst/>
            <a:gdLst/>
            <a:ahLst/>
            <a:cxnLst/>
            <a:rect l="l" t="t" r="r" b="b"/>
            <a:pathLst>
              <a:path w="179060" h="159164">
                <a:moveTo>
                  <a:pt x="112161" y="373"/>
                </a:moveTo>
                <a:cubicBezTo>
                  <a:pt x="106876" y="-1150"/>
                  <a:pt x="101374" y="1927"/>
                  <a:pt x="99851" y="7212"/>
                </a:cubicBezTo>
                <a:lnTo>
                  <a:pt x="60060" y="146481"/>
                </a:lnTo>
                <a:cubicBezTo>
                  <a:pt x="58536" y="151766"/>
                  <a:pt x="61614" y="157268"/>
                  <a:pt x="66899" y="158791"/>
                </a:cubicBezTo>
                <a:cubicBezTo>
                  <a:pt x="72184" y="160315"/>
                  <a:pt x="77686" y="157237"/>
                  <a:pt x="79209" y="151952"/>
                </a:cubicBezTo>
                <a:lnTo>
                  <a:pt x="119000" y="12683"/>
                </a:lnTo>
                <a:cubicBezTo>
                  <a:pt x="120524" y="7399"/>
                  <a:pt x="117446" y="1896"/>
                  <a:pt x="112161" y="373"/>
                </a:cubicBezTo>
                <a:close/>
                <a:moveTo>
                  <a:pt x="132243" y="42682"/>
                </a:moveTo>
                <a:cubicBezTo>
                  <a:pt x="128357" y="46568"/>
                  <a:pt x="128357" y="52879"/>
                  <a:pt x="132243" y="56765"/>
                </a:cubicBezTo>
                <a:lnTo>
                  <a:pt x="155061" y="79582"/>
                </a:lnTo>
                <a:lnTo>
                  <a:pt x="132243" y="102400"/>
                </a:lnTo>
                <a:cubicBezTo>
                  <a:pt x="128357" y="106286"/>
                  <a:pt x="128357" y="112596"/>
                  <a:pt x="132243" y="116482"/>
                </a:cubicBezTo>
                <a:cubicBezTo>
                  <a:pt x="136129" y="120368"/>
                  <a:pt x="142440" y="120368"/>
                  <a:pt x="146326" y="116482"/>
                </a:cubicBezTo>
                <a:lnTo>
                  <a:pt x="176169" y="86639"/>
                </a:lnTo>
                <a:cubicBezTo>
                  <a:pt x="180055" y="82753"/>
                  <a:pt x="180055" y="76442"/>
                  <a:pt x="176169" y="72557"/>
                </a:cubicBezTo>
                <a:lnTo>
                  <a:pt x="146326" y="42713"/>
                </a:lnTo>
                <a:cubicBezTo>
                  <a:pt x="142440" y="38827"/>
                  <a:pt x="136129" y="38827"/>
                  <a:pt x="132243" y="42713"/>
                </a:cubicBezTo>
                <a:close/>
                <a:moveTo>
                  <a:pt x="46848" y="42682"/>
                </a:moveTo>
                <a:cubicBezTo>
                  <a:pt x="42962" y="38796"/>
                  <a:pt x="36651" y="38796"/>
                  <a:pt x="32766" y="42682"/>
                </a:cubicBezTo>
                <a:lnTo>
                  <a:pt x="2922" y="72526"/>
                </a:lnTo>
                <a:cubicBezTo>
                  <a:pt x="-964" y="76411"/>
                  <a:pt x="-964" y="82722"/>
                  <a:pt x="2922" y="86608"/>
                </a:cubicBezTo>
                <a:lnTo>
                  <a:pt x="32766" y="116451"/>
                </a:lnTo>
                <a:cubicBezTo>
                  <a:pt x="36651" y="120337"/>
                  <a:pt x="42962" y="120337"/>
                  <a:pt x="46848" y="116451"/>
                </a:cubicBezTo>
                <a:cubicBezTo>
                  <a:pt x="50734" y="112565"/>
                  <a:pt x="50734" y="106255"/>
                  <a:pt x="46848" y="102369"/>
                </a:cubicBezTo>
                <a:lnTo>
                  <a:pt x="24030" y="79582"/>
                </a:lnTo>
                <a:lnTo>
                  <a:pt x="46817" y="56765"/>
                </a:lnTo>
                <a:cubicBezTo>
                  <a:pt x="50703" y="52879"/>
                  <a:pt x="50703" y="46568"/>
                  <a:pt x="46817" y="42682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53" name="Text 51"/>
          <p:cNvSpPr/>
          <p:nvPr/>
        </p:nvSpPr>
        <p:spPr>
          <a:xfrm>
            <a:off x="6543401" y="1360856"/>
            <a:ext cx="5244470" cy="22283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提示词模板</a:t>
            </a:r>
            <a:endParaRPr lang="en-US" sz="125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4" name="Shape 52"/>
          <p:cNvSpPr/>
          <p:nvPr/>
        </p:nvSpPr>
        <p:spPr>
          <a:xfrm>
            <a:off x="6344446" y="1711018"/>
            <a:ext cx="5363843" cy="3851781"/>
          </a:xfrm>
          <a:custGeom>
            <a:avLst/>
            <a:gdLst/>
            <a:ahLst/>
            <a:cxnLst/>
            <a:rect l="l" t="t" r="r" b="b"/>
            <a:pathLst>
              <a:path w="5363843" h="3851781">
                <a:moveTo>
                  <a:pt x="63670" y="0"/>
                </a:moveTo>
                <a:lnTo>
                  <a:pt x="5300173" y="0"/>
                </a:lnTo>
                <a:cubicBezTo>
                  <a:pt x="5335337" y="0"/>
                  <a:pt x="5363843" y="28506"/>
                  <a:pt x="5363843" y="63670"/>
                </a:cubicBezTo>
                <a:lnTo>
                  <a:pt x="5363843" y="3788111"/>
                </a:lnTo>
                <a:cubicBezTo>
                  <a:pt x="5363843" y="3823275"/>
                  <a:pt x="5335337" y="3851781"/>
                  <a:pt x="5300173" y="3851781"/>
                </a:cubicBezTo>
                <a:lnTo>
                  <a:pt x="63670" y="3851781"/>
                </a:lnTo>
                <a:cubicBezTo>
                  <a:pt x="28506" y="3851781"/>
                  <a:pt x="0" y="3823275"/>
                  <a:pt x="0" y="3788111"/>
                </a:cubicBezTo>
                <a:lnTo>
                  <a:pt x="0" y="63670"/>
                </a:lnTo>
                <a:cubicBezTo>
                  <a:pt x="0" y="28530"/>
                  <a:pt x="28530" y="0"/>
                  <a:pt x="63670" y="0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55" name="Text 53"/>
          <p:cNvSpPr/>
          <p:nvPr/>
        </p:nvSpPr>
        <p:spPr>
          <a:xfrm>
            <a:off x="6471777" y="1838350"/>
            <a:ext cx="5164888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4A5C6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# 角色设定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6471777" y="1997514"/>
            <a:ext cx="5164888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你是一位专业的会议记录员，</a:t>
            </a:r>
            <a:endParaRPr lang="en-US" sz="1600" dirty="0"/>
          </a:p>
        </p:txBody>
      </p:sp>
      <p:sp>
        <p:nvSpPr>
          <p:cNvPr id="57" name="Text 55"/>
          <p:cNvSpPr/>
          <p:nvPr/>
        </p:nvSpPr>
        <p:spPr>
          <a:xfrm>
            <a:off x="6471777" y="2252178"/>
            <a:ext cx="5164888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4A5C6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# 任务指令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6471777" y="2411342"/>
            <a:ext cx="5164888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请根据以下会议记录生成结构化的会议纪要：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6471777" y="2673963"/>
            <a:ext cx="1292465" cy="13529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[粘贴会议录音转录文本]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6471777" y="2920668"/>
            <a:ext cx="5164888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4A5C6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# 输出要求</a:t>
            </a:r>
            <a:endParaRPr lang="en-US" sz="1600" dirty="0"/>
          </a:p>
        </p:txBody>
      </p:sp>
      <p:sp>
        <p:nvSpPr>
          <p:cNvPr id="61" name="Text 59"/>
          <p:cNvSpPr/>
          <p:nvPr/>
        </p:nvSpPr>
        <p:spPr>
          <a:xfrm>
            <a:off x="6471777" y="3079833"/>
            <a:ext cx="5164888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请按以下格式输出：</a:t>
            </a:r>
            <a:endParaRPr lang="en-US" sz="1600" dirty="0"/>
          </a:p>
        </p:txBody>
      </p:sp>
      <p:sp>
        <p:nvSpPr>
          <p:cNvPr id="62" name="Text 60"/>
          <p:cNvSpPr/>
          <p:nvPr/>
        </p:nvSpPr>
        <p:spPr>
          <a:xfrm>
            <a:off x="6471777" y="3302663"/>
            <a:ext cx="5164888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1. </a:t>
            </a:r>
            <a:r>
              <a:rPr lang="en-US" sz="875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会议基本信息</a:t>
            </a: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（时间、地点、参会人、主持人）</a:t>
            </a:r>
            <a:endParaRPr lang="en-US" sz="1600" dirty="0"/>
          </a:p>
        </p:txBody>
      </p:sp>
      <p:sp>
        <p:nvSpPr>
          <p:cNvPr id="63" name="Text 61"/>
          <p:cNvSpPr/>
          <p:nvPr/>
        </p:nvSpPr>
        <p:spPr>
          <a:xfrm>
            <a:off x="6471777" y="3493661"/>
            <a:ext cx="5164888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2. </a:t>
            </a:r>
            <a:r>
              <a:rPr lang="en-US" sz="875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会议议题</a:t>
            </a: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（列出所有讨论议题）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6471777" y="3684658"/>
            <a:ext cx="5164888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3. </a:t>
            </a:r>
            <a:r>
              <a:rPr lang="en-US" sz="875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讨论要点</a:t>
            </a: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（每个议题的核心讨论内容）</a:t>
            </a:r>
            <a:endParaRPr lang="en-US" sz="1600" dirty="0"/>
          </a:p>
        </p:txBody>
      </p:sp>
      <p:sp>
        <p:nvSpPr>
          <p:cNvPr id="65" name="Text 63"/>
          <p:cNvSpPr/>
          <p:nvPr/>
        </p:nvSpPr>
        <p:spPr>
          <a:xfrm>
            <a:off x="6471777" y="3875655"/>
            <a:ext cx="5164888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4. </a:t>
            </a:r>
            <a:r>
              <a:rPr lang="en-US" sz="875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决议事项</a:t>
            </a: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（达成的共识和决定）</a:t>
            </a:r>
            <a:endParaRPr lang="en-US" sz="1600" dirty="0"/>
          </a:p>
        </p:txBody>
      </p:sp>
      <p:sp>
        <p:nvSpPr>
          <p:cNvPr id="66" name="Text 64"/>
          <p:cNvSpPr/>
          <p:nvPr/>
        </p:nvSpPr>
        <p:spPr>
          <a:xfrm>
            <a:off x="6471777" y="4066653"/>
            <a:ext cx="5164888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5. </a:t>
            </a:r>
            <a:r>
              <a:rPr lang="en-US" sz="875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行动项</a:t>
            </a: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（任务、责任人、截止日期）</a:t>
            </a:r>
            <a:endParaRPr lang="en-US" sz="1600" dirty="0"/>
          </a:p>
        </p:txBody>
      </p:sp>
      <p:sp>
        <p:nvSpPr>
          <p:cNvPr id="67" name="Text 65"/>
          <p:cNvSpPr/>
          <p:nvPr/>
        </p:nvSpPr>
        <p:spPr>
          <a:xfrm>
            <a:off x="6471777" y="4257650"/>
            <a:ext cx="5164888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6. </a:t>
            </a:r>
            <a:r>
              <a:rPr lang="en-US" sz="875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会议摘要</a:t>
            </a: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（200字以内总结）</a:t>
            </a:r>
            <a:endParaRPr lang="en-US" sz="1600" dirty="0"/>
          </a:p>
        </p:txBody>
      </p:sp>
      <p:sp>
        <p:nvSpPr>
          <p:cNvPr id="68" name="Shape 66"/>
          <p:cNvSpPr/>
          <p:nvPr/>
        </p:nvSpPr>
        <p:spPr>
          <a:xfrm>
            <a:off x="6348425" y="5694110"/>
            <a:ext cx="5355885" cy="994778"/>
          </a:xfrm>
          <a:custGeom>
            <a:avLst/>
            <a:gdLst/>
            <a:ahLst/>
            <a:cxnLst/>
            <a:rect l="l" t="t" r="r" b="b"/>
            <a:pathLst>
              <a:path w="5355885" h="994778">
                <a:moveTo>
                  <a:pt x="63666" y="0"/>
                </a:moveTo>
                <a:lnTo>
                  <a:pt x="5292219" y="0"/>
                </a:lnTo>
                <a:cubicBezTo>
                  <a:pt x="5327381" y="0"/>
                  <a:pt x="5355885" y="28504"/>
                  <a:pt x="5355885" y="63666"/>
                </a:cubicBezTo>
                <a:lnTo>
                  <a:pt x="5355885" y="931112"/>
                </a:lnTo>
                <a:cubicBezTo>
                  <a:pt x="5355885" y="966274"/>
                  <a:pt x="5327381" y="994778"/>
                  <a:pt x="5292219" y="994778"/>
                </a:cubicBezTo>
                <a:lnTo>
                  <a:pt x="63666" y="994778"/>
                </a:lnTo>
                <a:cubicBezTo>
                  <a:pt x="28504" y="994778"/>
                  <a:pt x="0" y="966274"/>
                  <a:pt x="0" y="931112"/>
                </a:cubicBezTo>
                <a:lnTo>
                  <a:pt x="0" y="63666"/>
                </a:lnTo>
                <a:cubicBezTo>
                  <a:pt x="0" y="28504"/>
                  <a:pt x="28504" y="0"/>
                  <a:pt x="63666" y="0"/>
                </a:cubicBezTo>
                <a:close/>
              </a:path>
            </a:pathLst>
          </a:custGeom>
          <a:solidFill>
            <a:srgbClr val="00A9E0">
              <a:alpha val="10196"/>
            </a:srgbClr>
          </a:soli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69" name="Shape 67"/>
          <p:cNvSpPr/>
          <p:nvPr/>
        </p:nvSpPr>
        <p:spPr>
          <a:xfrm>
            <a:off x="6479736" y="5825420"/>
            <a:ext cx="95499" cy="127332"/>
          </a:xfrm>
          <a:custGeom>
            <a:avLst/>
            <a:gdLst/>
            <a:ahLst/>
            <a:cxnLst/>
            <a:rect l="l" t="t" r="r" b="b"/>
            <a:pathLst>
              <a:path w="95499" h="127332">
                <a:moveTo>
                  <a:pt x="72843" y="95499"/>
                </a:moveTo>
                <a:cubicBezTo>
                  <a:pt x="74658" y="89953"/>
                  <a:pt x="78289" y="84929"/>
                  <a:pt x="82392" y="80602"/>
                </a:cubicBezTo>
                <a:cubicBezTo>
                  <a:pt x="90525" y="72047"/>
                  <a:pt x="95499" y="60483"/>
                  <a:pt x="95499" y="47749"/>
                </a:cubicBezTo>
                <a:cubicBezTo>
                  <a:pt x="95499" y="21388"/>
                  <a:pt x="74111" y="0"/>
                  <a:pt x="47749" y="0"/>
                </a:cubicBezTo>
                <a:cubicBezTo>
                  <a:pt x="21388" y="0"/>
                  <a:pt x="0" y="21388"/>
                  <a:pt x="0" y="47749"/>
                </a:cubicBezTo>
                <a:cubicBezTo>
                  <a:pt x="0" y="60483"/>
                  <a:pt x="4974" y="72047"/>
                  <a:pt x="13106" y="80602"/>
                </a:cubicBezTo>
                <a:cubicBezTo>
                  <a:pt x="17210" y="84929"/>
                  <a:pt x="20865" y="89953"/>
                  <a:pt x="22656" y="95499"/>
                </a:cubicBezTo>
                <a:lnTo>
                  <a:pt x="72818" y="95499"/>
                </a:lnTo>
                <a:close/>
                <a:moveTo>
                  <a:pt x="71624" y="107436"/>
                </a:moveTo>
                <a:lnTo>
                  <a:pt x="23875" y="107436"/>
                </a:lnTo>
                <a:lnTo>
                  <a:pt x="23875" y="111415"/>
                </a:lnTo>
                <a:cubicBezTo>
                  <a:pt x="23875" y="122407"/>
                  <a:pt x="32778" y="131311"/>
                  <a:pt x="43770" y="131311"/>
                </a:cubicBezTo>
                <a:lnTo>
                  <a:pt x="51728" y="131311"/>
                </a:lnTo>
                <a:cubicBezTo>
                  <a:pt x="62721" y="131311"/>
                  <a:pt x="71624" y="122407"/>
                  <a:pt x="71624" y="111415"/>
                </a:cubicBezTo>
                <a:lnTo>
                  <a:pt x="71624" y="107436"/>
                </a:lnTo>
                <a:close/>
                <a:moveTo>
                  <a:pt x="45760" y="27854"/>
                </a:moveTo>
                <a:cubicBezTo>
                  <a:pt x="35862" y="27854"/>
                  <a:pt x="27854" y="35862"/>
                  <a:pt x="27854" y="45760"/>
                </a:cubicBezTo>
                <a:cubicBezTo>
                  <a:pt x="27854" y="49067"/>
                  <a:pt x="25193" y="51728"/>
                  <a:pt x="21885" y="51728"/>
                </a:cubicBezTo>
                <a:cubicBezTo>
                  <a:pt x="18577" y="51728"/>
                  <a:pt x="15916" y="49067"/>
                  <a:pt x="15916" y="45760"/>
                </a:cubicBezTo>
                <a:cubicBezTo>
                  <a:pt x="15916" y="29271"/>
                  <a:pt x="29271" y="15916"/>
                  <a:pt x="45760" y="15916"/>
                </a:cubicBezTo>
                <a:cubicBezTo>
                  <a:pt x="49067" y="15916"/>
                  <a:pt x="51728" y="18577"/>
                  <a:pt x="51728" y="21885"/>
                </a:cubicBezTo>
                <a:cubicBezTo>
                  <a:pt x="51728" y="25193"/>
                  <a:pt x="49067" y="27854"/>
                  <a:pt x="45760" y="27854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70" name="Text 68"/>
          <p:cNvSpPr/>
          <p:nvPr/>
        </p:nvSpPr>
        <p:spPr>
          <a:xfrm>
            <a:off x="6607067" y="5793587"/>
            <a:ext cx="5061431" cy="19099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5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进阶技巧</a:t>
            </a:r>
            <a:endParaRPr lang="en-US" sz="1600" dirty="0"/>
          </a:p>
        </p:txBody>
      </p:sp>
      <p:sp>
        <p:nvSpPr>
          <p:cNvPr id="71" name="Text 69"/>
          <p:cNvSpPr/>
          <p:nvPr/>
        </p:nvSpPr>
        <p:spPr>
          <a:xfrm>
            <a:off x="6447903" y="6048251"/>
            <a:ext cx="5212637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指定会议类型（周会、项目评审、头脑风暴）</a:t>
            </a:r>
            <a:endParaRPr lang="en-US" sz="87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72" name="Text 70"/>
          <p:cNvSpPr/>
          <p:nvPr/>
        </p:nvSpPr>
        <p:spPr>
          <a:xfrm>
            <a:off x="6447903" y="6239248"/>
            <a:ext cx="5212637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强调重点关注的议题或决策</a:t>
            </a:r>
            <a:endParaRPr lang="en-US" sz="87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73" name="Text 71"/>
          <p:cNvSpPr/>
          <p:nvPr/>
        </p:nvSpPr>
        <p:spPr>
          <a:xfrm>
            <a:off x="6447903" y="6430245"/>
            <a:ext cx="5212637" cy="1591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要求标注关键时间节点和里程碑</a:t>
            </a:r>
            <a:endParaRPr lang="en-US" sz="87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thumbs.dreamstime.com/55296c68521e80422cb380d5d094e70b636bd7d1.jpg"/>
          <p:cNvPicPr>
            <a:picLocks noChangeAspect="1"/>
          </p:cNvPicPr>
          <p:nvPr/>
        </p:nvPicPr>
        <p:blipFill>
          <a:blip r:embed="rId1">
            <a:alphaModFix amt="30000"/>
          </a:blip>
          <a:srcRect l="1444" r="1444"/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1A1D21"/>
              </a:gs>
              <a:gs pos="50000">
                <a:srgbClr val="1A1D21">
                  <a:alpha val="90000"/>
                </a:srgbClr>
              </a:gs>
              <a:gs pos="100000">
                <a:srgbClr val="1A1D21">
                  <a:alpha val="60000"/>
                </a:srgbClr>
              </a:gs>
            </a:gsLst>
            <a:lin ang="0" scaled="1"/>
          </a:gradFill>
        </p:spPr>
      </p:sp>
      <p:sp>
        <p:nvSpPr>
          <p:cNvPr id="4" name="Shape 1"/>
          <p:cNvSpPr/>
          <p:nvPr/>
        </p:nvSpPr>
        <p:spPr>
          <a:xfrm>
            <a:off x="10490746" y="1652588"/>
            <a:ext cx="1314450" cy="400050"/>
          </a:xfrm>
          <a:custGeom>
            <a:avLst/>
            <a:gdLst/>
            <a:ahLst/>
            <a:cxnLst/>
            <a:rect l="l" t="t" r="r" b="b"/>
            <a:pathLst>
              <a:path w="1314450" h="400050">
                <a:moveTo>
                  <a:pt x="76202" y="0"/>
                </a:moveTo>
                <a:lnTo>
                  <a:pt x="1238248" y="0"/>
                </a:lnTo>
                <a:cubicBezTo>
                  <a:pt x="1280333" y="0"/>
                  <a:pt x="1314450" y="34117"/>
                  <a:pt x="1314450" y="76202"/>
                </a:cubicBezTo>
                <a:lnTo>
                  <a:pt x="1314450" y="323848"/>
                </a:lnTo>
                <a:cubicBezTo>
                  <a:pt x="1314450" y="365933"/>
                  <a:pt x="1280333" y="400050"/>
                  <a:pt x="1238248" y="400050"/>
                </a:cubicBezTo>
                <a:lnTo>
                  <a:pt x="76202" y="400050"/>
                </a:lnTo>
                <a:cubicBezTo>
                  <a:pt x="34145" y="400050"/>
                  <a:pt x="0" y="365905"/>
                  <a:pt x="0" y="32384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F2A900">
              <a:alpha val="20000"/>
            </a:srgbClr>
          </a:solidFill>
          <a:ln w="12700">
            <a:solidFill>
              <a:srgbClr val="F2A900">
                <a:alpha val="50196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609808" y="1771650"/>
            <a:ext cx="1001167" cy="1714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b="1" kern="0" spc="60" dirty="0">
                <a:solidFill>
                  <a:srgbClr val="F2A900"/>
                </a:solidFill>
                <a:latin typeface="Quattrocento Sans" panose="020B0502050000020003" pitchFamily="34" charset="0"/>
                <a:ea typeface="Quattrocento Sans" panose="020B0502050000020003" pitchFamily="34" charset="-122"/>
                <a:cs typeface="Quattrocento Sans" panose="020B0502050000020003" pitchFamily="34" charset="-120"/>
              </a:rPr>
              <a:t>CHAPTER 04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7735937" y="2286000"/>
            <a:ext cx="4076700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54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案例分析</a:t>
            </a:r>
            <a:endParaRPr lang="en-US" sz="1600" dirty="0"/>
          </a:p>
          <a:p>
            <a:pPr algn="r">
              <a:lnSpc>
                <a:spcPct val="100000"/>
              </a:lnSpc>
            </a:pPr>
            <a:r>
              <a:rPr lang="en-US" sz="54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与实践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7964537" y="4229100"/>
            <a:ext cx="3848100" cy="3714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40000"/>
              </a:lnSpc>
            </a:pPr>
            <a:r>
              <a:rPr lang="en-US" sz="1800" dirty="0">
                <a:solidFill>
                  <a:srgbClr val="E8ECE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通过实际案例深入理解AIGC报告撰写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9086850" y="4924425"/>
            <a:ext cx="7715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50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市场调研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10001250" y="494347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85738" y="92869"/>
                </a:moveTo>
                <a:cubicBezTo>
                  <a:pt x="185738" y="113362"/>
                  <a:pt x="179085" y="132293"/>
                  <a:pt x="167878" y="147652"/>
                </a:cubicBezTo>
                <a:lnTo>
                  <a:pt x="224403" y="204222"/>
                </a:lnTo>
                <a:cubicBezTo>
                  <a:pt x="229984" y="209803"/>
                  <a:pt x="229984" y="218867"/>
                  <a:pt x="224403" y="224448"/>
                </a:cubicBezTo>
                <a:cubicBezTo>
                  <a:pt x="218822" y="230029"/>
                  <a:pt x="209758" y="230029"/>
                  <a:pt x="204177" y="224448"/>
                </a:cubicBezTo>
                <a:lnTo>
                  <a:pt x="147652" y="167878"/>
                </a:lnTo>
                <a:cubicBezTo>
                  <a:pt x="132293" y="179085"/>
                  <a:pt x="113362" y="185738"/>
                  <a:pt x="92869" y="185738"/>
                </a:cubicBezTo>
                <a:cubicBezTo>
                  <a:pt x="41568" y="185738"/>
                  <a:pt x="0" y="144170"/>
                  <a:pt x="0" y="92869"/>
                </a:cubicBezTo>
                <a:cubicBezTo>
                  <a:pt x="0" y="41568"/>
                  <a:pt x="41568" y="0"/>
                  <a:pt x="92869" y="0"/>
                </a:cubicBezTo>
                <a:cubicBezTo>
                  <a:pt x="144170" y="0"/>
                  <a:pt x="185738" y="41568"/>
                  <a:pt x="185738" y="92869"/>
                </a:cubicBezTo>
                <a:close/>
                <a:moveTo>
                  <a:pt x="94655" y="42863"/>
                </a:moveTo>
                <a:cubicBezTo>
                  <a:pt x="89743" y="42863"/>
                  <a:pt x="85725" y="46881"/>
                  <a:pt x="85725" y="51792"/>
                </a:cubicBezTo>
                <a:lnTo>
                  <a:pt x="85725" y="53578"/>
                </a:lnTo>
                <a:cubicBezTo>
                  <a:pt x="72866" y="53712"/>
                  <a:pt x="62508" y="64160"/>
                  <a:pt x="62508" y="77019"/>
                </a:cubicBezTo>
                <a:cubicBezTo>
                  <a:pt x="62508" y="88493"/>
                  <a:pt x="70768" y="98271"/>
                  <a:pt x="82108" y="100146"/>
                </a:cubicBezTo>
                <a:lnTo>
                  <a:pt x="100727" y="103272"/>
                </a:lnTo>
                <a:cubicBezTo>
                  <a:pt x="103406" y="103718"/>
                  <a:pt x="105370" y="106040"/>
                  <a:pt x="105370" y="108764"/>
                </a:cubicBezTo>
                <a:cubicBezTo>
                  <a:pt x="105370" y="111844"/>
                  <a:pt x="102870" y="114345"/>
                  <a:pt x="99789" y="114345"/>
                </a:cubicBezTo>
                <a:lnTo>
                  <a:pt x="75009" y="114300"/>
                </a:lnTo>
                <a:cubicBezTo>
                  <a:pt x="70098" y="114300"/>
                  <a:pt x="66080" y="118318"/>
                  <a:pt x="66080" y="123230"/>
                </a:cubicBezTo>
                <a:cubicBezTo>
                  <a:pt x="66080" y="128141"/>
                  <a:pt x="70098" y="132159"/>
                  <a:pt x="75009" y="132159"/>
                </a:cubicBezTo>
                <a:lnTo>
                  <a:pt x="85725" y="132159"/>
                </a:lnTo>
                <a:lnTo>
                  <a:pt x="85725" y="133945"/>
                </a:lnTo>
                <a:cubicBezTo>
                  <a:pt x="85725" y="138857"/>
                  <a:pt x="89743" y="142875"/>
                  <a:pt x="94655" y="142875"/>
                </a:cubicBezTo>
                <a:cubicBezTo>
                  <a:pt x="99566" y="142875"/>
                  <a:pt x="103584" y="138857"/>
                  <a:pt x="103584" y="133945"/>
                </a:cubicBezTo>
                <a:lnTo>
                  <a:pt x="103584" y="131847"/>
                </a:lnTo>
                <a:cubicBezTo>
                  <a:pt x="114746" y="130016"/>
                  <a:pt x="123230" y="120372"/>
                  <a:pt x="123230" y="108719"/>
                </a:cubicBezTo>
                <a:cubicBezTo>
                  <a:pt x="123230" y="97244"/>
                  <a:pt x="114970" y="87466"/>
                  <a:pt x="103629" y="85591"/>
                </a:cubicBezTo>
                <a:lnTo>
                  <a:pt x="85011" y="82466"/>
                </a:lnTo>
                <a:cubicBezTo>
                  <a:pt x="82332" y="82019"/>
                  <a:pt x="80367" y="79697"/>
                  <a:pt x="80367" y="76974"/>
                </a:cubicBezTo>
                <a:cubicBezTo>
                  <a:pt x="80367" y="73893"/>
                  <a:pt x="82867" y="71393"/>
                  <a:pt x="85948" y="71393"/>
                </a:cubicBezTo>
                <a:lnTo>
                  <a:pt x="107156" y="71393"/>
                </a:lnTo>
                <a:cubicBezTo>
                  <a:pt x="112068" y="71393"/>
                  <a:pt x="116086" y="67374"/>
                  <a:pt x="116086" y="62463"/>
                </a:cubicBezTo>
                <a:cubicBezTo>
                  <a:pt x="116086" y="57552"/>
                  <a:pt x="112068" y="53533"/>
                  <a:pt x="107156" y="53533"/>
                </a:cubicBezTo>
                <a:lnTo>
                  <a:pt x="103584" y="53533"/>
                </a:lnTo>
                <a:lnTo>
                  <a:pt x="103584" y="51748"/>
                </a:lnTo>
                <a:cubicBezTo>
                  <a:pt x="103584" y="46836"/>
                  <a:pt x="99566" y="42818"/>
                  <a:pt x="94655" y="42818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10" name="Shape 7"/>
          <p:cNvSpPr/>
          <p:nvPr/>
        </p:nvSpPr>
        <p:spPr>
          <a:xfrm>
            <a:off x="10487025" y="4905375"/>
            <a:ext cx="9525" cy="304800"/>
          </a:xfrm>
          <a:custGeom>
            <a:avLst/>
            <a:gdLst/>
            <a:ahLst/>
            <a:cxnLst/>
            <a:rect l="l" t="t" r="r" b="b"/>
            <a:pathLst>
              <a:path w="9525" h="304800">
                <a:moveTo>
                  <a:pt x="0" y="0"/>
                </a:moveTo>
                <a:lnTo>
                  <a:pt x="9525" y="0"/>
                </a:lnTo>
                <a:lnTo>
                  <a:pt x="9525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4A5C6A"/>
          </a:solidFill>
        </p:spPr>
      </p:sp>
      <p:sp>
        <p:nvSpPr>
          <p:cNvPr id="11" name="Text 8"/>
          <p:cNvSpPr/>
          <p:nvPr/>
        </p:nvSpPr>
        <p:spPr>
          <a:xfrm>
            <a:off x="10639425" y="4924425"/>
            <a:ext cx="7715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50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项目总结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11553825" y="494347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0" y="35719"/>
                </a:moveTo>
                <a:cubicBezTo>
                  <a:pt x="0" y="23887"/>
                  <a:pt x="9599" y="14288"/>
                  <a:pt x="21431" y="14288"/>
                </a:cubicBezTo>
                <a:lnTo>
                  <a:pt x="64294" y="14288"/>
                </a:lnTo>
                <a:cubicBezTo>
                  <a:pt x="76126" y="14288"/>
                  <a:pt x="85725" y="23887"/>
                  <a:pt x="85725" y="35719"/>
                </a:cubicBezTo>
                <a:lnTo>
                  <a:pt x="85725" y="42863"/>
                </a:lnTo>
                <a:lnTo>
                  <a:pt x="142875" y="42863"/>
                </a:lnTo>
                <a:lnTo>
                  <a:pt x="142875" y="35719"/>
                </a:lnTo>
                <a:cubicBezTo>
                  <a:pt x="142875" y="23887"/>
                  <a:pt x="152474" y="14288"/>
                  <a:pt x="164306" y="14288"/>
                </a:cubicBezTo>
                <a:lnTo>
                  <a:pt x="207169" y="14288"/>
                </a:lnTo>
                <a:cubicBezTo>
                  <a:pt x="219001" y="14288"/>
                  <a:pt x="228600" y="23887"/>
                  <a:pt x="228600" y="35719"/>
                </a:cubicBezTo>
                <a:lnTo>
                  <a:pt x="228600" y="78581"/>
                </a:lnTo>
                <a:cubicBezTo>
                  <a:pt x="228600" y="90413"/>
                  <a:pt x="219001" y="100013"/>
                  <a:pt x="207169" y="100013"/>
                </a:cubicBezTo>
                <a:lnTo>
                  <a:pt x="164306" y="100013"/>
                </a:lnTo>
                <a:cubicBezTo>
                  <a:pt x="152474" y="100013"/>
                  <a:pt x="142875" y="90413"/>
                  <a:pt x="142875" y="78581"/>
                </a:cubicBezTo>
                <a:lnTo>
                  <a:pt x="142875" y="71438"/>
                </a:lnTo>
                <a:lnTo>
                  <a:pt x="85725" y="71438"/>
                </a:lnTo>
                <a:lnTo>
                  <a:pt x="85725" y="78581"/>
                </a:lnTo>
                <a:cubicBezTo>
                  <a:pt x="85725" y="81841"/>
                  <a:pt x="84966" y="84966"/>
                  <a:pt x="83671" y="87734"/>
                </a:cubicBezTo>
                <a:lnTo>
                  <a:pt x="114300" y="128588"/>
                </a:lnTo>
                <a:lnTo>
                  <a:pt x="150019" y="128588"/>
                </a:lnTo>
                <a:cubicBezTo>
                  <a:pt x="161851" y="128588"/>
                  <a:pt x="171450" y="138187"/>
                  <a:pt x="171450" y="150019"/>
                </a:cubicBezTo>
                <a:lnTo>
                  <a:pt x="171450" y="192881"/>
                </a:lnTo>
                <a:cubicBezTo>
                  <a:pt x="171450" y="204713"/>
                  <a:pt x="161851" y="214313"/>
                  <a:pt x="150019" y="214313"/>
                </a:cubicBezTo>
                <a:lnTo>
                  <a:pt x="107156" y="214313"/>
                </a:lnTo>
                <a:cubicBezTo>
                  <a:pt x="95324" y="214313"/>
                  <a:pt x="85725" y="204713"/>
                  <a:pt x="85725" y="192881"/>
                </a:cubicBezTo>
                <a:lnTo>
                  <a:pt x="85725" y="150019"/>
                </a:lnTo>
                <a:cubicBezTo>
                  <a:pt x="85725" y="146759"/>
                  <a:pt x="86484" y="143634"/>
                  <a:pt x="87779" y="140866"/>
                </a:cubicBezTo>
                <a:lnTo>
                  <a:pt x="57150" y="100013"/>
                </a:lnTo>
                <a:lnTo>
                  <a:pt x="21431" y="100013"/>
                </a:lnTo>
                <a:cubicBezTo>
                  <a:pt x="9599" y="100013"/>
                  <a:pt x="0" y="90413"/>
                  <a:pt x="0" y="78581"/>
                </a:cubicBezTo>
                <a:lnTo>
                  <a:pt x="0" y="35719"/>
                </a:lnTo>
                <a:close/>
              </a:path>
            </a:pathLst>
          </a:custGeom>
          <a:solidFill>
            <a:srgbClr val="F2A900"/>
          </a:solidFill>
        </p:spPr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17500" y="856615"/>
            <a:ext cx="11699875" cy="317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案例：市场调研报告</a:t>
            </a:r>
            <a:endParaRPr lang="en-US" sz="225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21469" y="1194594"/>
            <a:ext cx="3762375" cy="1754188"/>
          </a:xfrm>
          <a:custGeom>
            <a:avLst/>
            <a:gdLst/>
            <a:ahLst/>
            <a:cxnLst/>
            <a:rect l="l" t="t" r="r" b="b"/>
            <a:pathLst>
              <a:path w="3762375" h="1754188">
                <a:moveTo>
                  <a:pt x="95252" y="0"/>
                </a:moveTo>
                <a:lnTo>
                  <a:pt x="3667123" y="0"/>
                </a:lnTo>
                <a:cubicBezTo>
                  <a:pt x="3719729" y="0"/>
                  <a:pt x="3762375" y="42646"/>
                  <a:pt x="3762375" y="95252"/>
                </a:cubicBezTo>
                <a:lnTo>
                  <a:pt x="3762375" y="1658935"/>
                </a:lnTo>
                <a:cubicBezTo>
                  <a:pt x="3762375" y="1711542"/>
                  <a:pt x="3719729" y="1754187"/>
                  <a:pt x="3667123" y="1754188"/>
                </a:cubicBezTo>
                <a:lnTo>
                  <a:pt x="95252" y="1754188"/>
                </a:lnTo>
                <a:cubicBezTo>
                  <a:pt x="42646" y="1754188"/>
                  <a:pt x="0" y="1711542"/>
                  <a:pt x="0" y="1658935"/>
                </a:cubicBezTo>
                <a:lnTo>
                  <a:pt x="0" y="95252"/>
                </a:lnTo>
                <a:cubicBezTo>
                  <a:pt x="0" y="42681"/>
                  <a:pt x="42681" y="0"/>
                  <a:pt x="95252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52438" y="1325563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7" name="Shape 5"/>
          <p:cNvSpPr/>
          <p:nvPr/>
        </p:nvSpPr>
        <p:spPr>
          <a:xfrm>
            <a:off x="541734" y="141287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125016" y="71438"/>
                </a:moveTo>
                <a:cubicBezTo>
                  <a:pt x="125016" y="41867"/>
                  <a:pt x="101008" y="17859"/>
                  <a:pt x="71438" y="17859"/>
                </a:cubicBezTo>
                <a:cubicBezTo>
                  <a:pt x="41867" y="17859"/>
                  <a:pt x="17859" y="41867"/>
                  <a:pt x="17859" y="71438"/>
                </a:cubicBezTo>
                <a:cubicBezTo>
                  <a:pt x="17859" y="101008"/>
                  <a:pt x="41867" y="125016"/>
                  <a:pt x="71438" y="125016"/>
                </a:cubicBezTo>
                <a:cubicBezTo>
                  <a:pt x="101008" y="125016"/>
                  <a:pt x="125016" y="101008"/>
                  <a:pt x="125016" y="71438"/>
                </a:cubicBezTo>
                <a:close/>
                <a:moveTo>
                  <a:pt x="0" y="71438"/>
                </a:moveTo>
                <a:cubicBezTo>
                  <a:pt x="0" y="32010"/>
                  <a:pt x="32010" y="0"/>
                  <a:pt x="71437" y="0"/>
                </a:cubicBezTo>
                <a:cubicBezTo>
                  <a:pt x="110865" y="0"/>
                  <a:pt x="142875" y="32010"/>
                  <a:pt x="142875" y="71437"/>
                </a:cubicBezTo>
                <a:cubicBezTo>
                  <a:pt x="142875" y="110865"/>
                  <a:pt x="110865" y="142875"/>
                  <a:pt x="71438" y="142875"/>
                </a:cubicBezTo>
                <a:cubicBezTo>
                  <a:pt x="32010" y="142875"/>
                  <a:pt x="0" y="110865"/>
                  <a:pt x="0" y="71438"/>
                </a:cubicBezTo>
                <a:close/>
                <a:moveTo>
                  <a:pt x="71438" y="93762"/>
                </a:moveTo>
                <a:cubicBezTo>
                  <a:pt x="83759" y="93762"/>
                  <a:pt x="93762" y="83759"/>
                  <a:pt x="93762" y="71438"/>
                </a:cubicBezTo>
                <a:cubicBezTo>
                  <a:pt x="93762" y="59116"/>
                  <a:pt x="83759" y="49113"/>
                  <a:pt x="71438" y="49113"/>
                </a:cubicBezTo>
                <a:cubicBezTo>
                  <a:pt x="59116" y="49113"/>
                  <a:pt x="49113" y="59116"/>
                  <a:pt x="49113" y="71438"/>
                </a:cubicBezTo>
                <a:cubicBezTo>
                  <a:pt x="49113" y="83759"/>
                  <a:pt x="59116" y="93762"/>
                  <a:pt x="71438" y="93762"/>
                </a:cubicBezTo>
                <a:close/>
                <a:moveTo>
                  <a:pt x="71438" y="31254"/>
                </a:moveTo>
                <a:cubicBezTo>
                  <a:pt x="93615" y="31254"/>
                  <a:pt x="111621" y="49260"/>
                  <a:pt x="111621" y="71438"/>
                </a:cubicBezTo>
                <a:cubicBezTo>
                  <a:pt x="111621" y="93615"/>
                  <a:pt x="93615" y="111621"/>
                  <a:pt x="71438" y="111621"/>
                </a:cubicBezTo>
                <a:cubicBezTo>
                  <a:pt x="49260" y="111621"/>
                  <a:pt x="31254" y="93615"/>
                  <a:pt x="31254" y="71438"/>
                </a:cubicBezTo>
                <a:cubicBezTo>
                  <a:pt x="31254" y="49260"/>
                  <a:pt x="49260" y="31254"/>
                  <a:pt x="71438" y="31254"/>
                </a:cubicBezTo>
                <a:close/>
                <a:moveTo>
                  <a:pt x="62508" y="71438"/>
                </a:moveTo>
                <a:cubicBezTo>
                  <a:pt x="62508" y="66509"/>
                  <a:pt x="66509" y="62508"/>
                  <a:pt x="71438" y="62508"/>
                </a:cubicBezTo>
                <a:cubicBezTo>
                  <a:pt x="76366" y="62508"/>
                  <a:pt x="80367" y="66509"/>
                  <a:pt x="80367" y="71438"/>
                </a:cubicBezTo>
                <a:cubicBezTo>
                  <a:pt x="80367" y="76366"/>
                  <a:pt x="76366" y="80367"/>
                  <a:pt x="71438" y="80367"/>
                </a:cubicBezTo>
                <a:cubicBezTo>
                  <a:pt x="66509" y="80367"/>
                  <a:pt x="62508" y="76366"/>
                  <a:pt x="62508" y="71438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8" name="Text 6"/>
          <p:cNvSpPr/>
          <p:nvPr/>
        </p:nvSpPr>
        <p:spPr>
          <a:xfrm>
            <a:off x="833438" y="1373188"/>
            <a:ext cx="642938" cy="222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需求分析</a:t>
            </a:r>
            <a:endParaRPr lang="en-US" sz="112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452438" y="1738313"/>
            <a:ext cx="35639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目标：</a:t>
            </a:r>
            <a:r>
              <a:rPr lang="en-US" sz="10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分析母婴AI平台市场机会</a:t>
            </a:r>
            <a:endParaRPr lang="en-US" sz="10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452438" y="1992313"/>
            <a:ext cx="35639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受众：</a:t>
            </a:r>
            <a:r>
              <a:rPr lang="en-US" sz="10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投资人、创业团队</a:t>
            </a:r>
            <a:endParaRPr lang="en-US" sz="10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452438" y="2246313"/>
            <a:ext cx="35639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用途：</a:t>
            </a:r>
            <a:r>
              <a:rPr lang="en-US" sz="10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商业决策参考</a:t>
            </a:r>
            <a:endParaRPr lang="en-US" sz="10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4216053" y="1194594"/>
            <a:ext cx="3762375" cy="1754188"/>
          </a:xfrm>
          <a:custGeom>
            <a:avLst/>
            <a:gdLst/>
            <a:ahLst/>
            <a:cxnLst/>
            <a:rect l="l" t="t" r="r" b="b"/>
            <a:pathLst>
              <a:path w="3762375" h="1754188">
                <a:moveTo>
                  <a:pt x="95252" y="0"/>
                </a:moveTo>
                <a:lnTo>
                  <a:pt x="3667123" y="0"/>
                </a:lnTo>
                <a:cubicBezTo>
                  <a:pt x="3719729" y="0"/>
                  <a:pt x="3762375" y="42646"/>
                  <a:pt x="3762375" y="95252"/>
                </a:cubicBezTo>
                <a:lnTo>
                  <a:pt x="3762375" y="1658935"/>
                </a:lnTo>
                <a:cubicBezTo>
                  <a:pt x="3762375" y="1711542"/>
                  <a:pt x="3719729" y="1754187"/>
                  <a:pt x="3667123" y="1754188"/>
                </a:cubicBezTo>
                <a:lnTo>
                  <a:pt x="95252" y="1754188"/>
                </a:lnTo>
                <a:cubicBezTo>
                  <a:pt x="42646" y="1754188"/>
                  <a:pt x="0" y="1711542"/>
                  <a:pt x="0" y="1658935"/>
                </a:cubicBezTo>
                <a:lnTo>
                  <a:pt x="0" y="95252"/>
                </a:lnTo>
                <a:cubicBezTo>
                  <a:pt x="0" y="42681"/>
                  <a:pt x="42681" y="0"/>
                  <a:pt x="95252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>
                  <a:alpha val="20000"/>
                </a:srgbClr>
              </a:gs>
              <a:gs pos="100000">
                <a:srgbClr val="F2A900">
                  <a:alpha val="5000"/>
                </a:srgbClr>
              </a:gs>
            </a:gsLst>
            <a:lin ang="2700000" scaled="1"/>
          </a:gra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347021" y="1325563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14" name="Shape 12"/>
          <p:cNvSpPr/>
          <p:nvPr/>
        </p:nvSpPr>
        <p:spPr>
          <a:xfrm>
            <a:off x="4436318" y="1412875"/>
            <a:ext cx="142875" cy="142875"/>
          </a:xfrm>
          <a:custGeom>
            <a:avLst/>
            <a:gdLst/>
            <a:ahLst/>
            <a:cxnLst/>
            <a:rect l="l" t="t" r="r" b="b"/>
            <a:pathLst>
              <a:path w="142875" h="142875">
                <a:moveTo>
                  <a:pt x="64880" y="1451"/>
                </a:moveTo>
                <a:cubicBezTo>
                  <a:pt x="69038" y="-474"/>
                  <a:pt x="73837" y="-474"/>
                  <a:pt x="77995" y="1451"/>
                </a:cubicBezTo>
                <a:lnTo>
                  <a:pt x="138996" y="29635"/>
                </a:lnTo>
                <a:cubicBezTo>
                  <a:pt x="141368" y="30724"/>
                  <a:pt x="142875" y="33096"/>
                  <a:pt x="142875" y="35719"/>
                </a:cubicBezTo>
                <a:cubicBezTo>
                  <a:pt x="142875" y="38342"/>
                  <a:pt x="141368" y="40714"/>
                  <a:pt x="138996" y="41802"/>
                </a:cubicBezTo>
                <a:lnTo>
                  <a:pt x="77995" y="69986"/>
                </a:lnTo>
                <a:cubicBezTo>
                  <a:pt x="73837" y="71912"/>
                  <a:pt x="69038" y="71912"/>
                  <a:pt x="64880" y="69986"/>
                </a:cubicBezTo>
                <a:lnTo>
                  <a:pt x="3879" y="41802"/>
                </a:lnTo>
                <a:cubicBezTo>
                  <a:pt x="1507" y="40686"/>
                  <a:pt x="0" y="38314"/>
                  <a:pt x="0" y="35719"/>
                </a:cubicBezTo>
                <a:cubicBezTo>
                  <a:pt x="0" y="33124"/>
                  <a:pt x="1507" y="30724"/>
                  <a:pt x="3879" y="29635"/>
                </a:cubicBezTo>
                <a:lnTo>
                  <a:pt x="64880" y="1451"/>
                </a:lnTo>
                <a:close/>
                <a:moveTo>
                  <a:pt x="13422" y="60945"/>
                </a:moveTo>
                <a:lnTo>
                  <a:pt x="59271" y="82125"/>
                </a:lnTo>
                <a:cubicBezTo>
                  <a:pt x="67001" y="85697"/>
                  <a:pt x="75902" y="85697"/>
                  <a:pt x="83632" y="82125"/>
                </a:cubicBezTo>
                <a:lnTo>
                  <a:pt x="129480" y="60945"/>
                </a:lnTo>
                <a:lnTo>
                  <a:pt x="138996" y="65354"/>
                </a:lnTo>
                <a:cubicBezTo>
                  <a:pt x="141368" y="66442"/>
                  <a:pt x="142875" y="68814"/>
                  <a:pt x="142875" y="71438"/>
                </a:cubicBezTo>
                <a:cubicBezTo>
                  <a:pt x="142875" y="74061"/>
                  <a:pt x="141368" y="76433"/>
                  <a:pt x="138996" y="77521"/>
                </a:cubicBezTo>
                <a:lnTo>
                  <a:pt x="77995" y="105705"/>
                </a:lnTo>
                <a:cubicBezTo>
                  <a:pt x="73837" y="107631"/>
                  <a:pt x="69038" y="107631"/>
                  <a:pt x="64880" y="105705"/>
                </a:cubicBezTo>
                <a:lnTo>
                  <a:pt x="3879" y="77521"/>
                </a:lnTo>
                <a:cubicBezTo>
                  <a:pt x="1507" y="76405"/>
                  <a:pt x="0" y="74033"/>
                  <a:pt x="0" y="71438"/>
                </a:cubicBezTo>
                <a:cubicBezTo>
                  <a:pt x="0" y="68842"/>
                  <a:pt x="1507" y="66442"/>
                  <a:pt x="3879" y="65354"/>
                </a:cubicBezTo>
                <a:lnTo>
                  <a:pt x="13395" y="60945"/>
                </a:lnTo>
                <a:close/>
                <a:moveTo>
                  <a:pt x="3879" y="101073"/>
                </a:moveTo>
                <a:lnTo>
                  <a:pt x="13395" y="96664"/>
                </a:lnTo>
                <a:lnTo>
                  <a:pt x="59243" y="117844"/>
                </a:lnTo>
                <a:cubicBezTo>
                  <a:pt x="66973" y="121416"/>
                  <a:pt x="75874" y="121416"/>
                  <a:pt x="83604" y="117844"/>
                </a:cubicBezTo>
                <a:lnTo>
                  <a:pt x="129453" y="96664"/>
                </a:lnTo>
                <a:lnTo>
                  <a:pt x="138968" y="101073"/>
                </a:lnTo>
                <a:cubicBezTo>
                  <a:pt x="141340" y="102161"/>
                  <a:pt x="142847" y="104533"/>
                  <a:pt x="142847" y="107156"/>
                </a:cubicBezTo>
                <a:cubicBezTo>
                  <a:pt x="142847" y="109779"/>
                  <a:pt x="141340" y="112151"/>
                  <a:pt x="138968" y="113240"/>
                </a:cubicBezTo>
                <a:lnTo>
                  <a:pt x="77967" y="141424"/>
                </a:lnTo>
                <a:cubicBezTo>
                  <a:pt x="73809" y="143349"/>
                  <a:pt x="69010" y="143349"/>
                  <a:pt x="64852" y="141424"/>
                </a:cubicBezTo>
                <a:lnTo>
                  <a:pt x="3879" y="113240"/>
                </a:lnTo>
                <a:cubicBezTo>
                  <a:pt x="1507" y="112123"/>
                  <a:pt x="0" y="109751"/>
                  <a:pt x="0" y="107156"/>
                </a:cubicBezTo>
                <a:cubicBezTo>
                  <a:pt x="0" y="104561"/>
                  <a:pt x="1507" y="102161"/>
                  <a:pt x="3879" y="101073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15" name="Text 13"/>
          <p:cNvSpPr/>
          <p:nvPr/>
        </p:nvSpPr>
        <p:spPr>
          <a:xfrm>
            <a:off x="4728021" y="1373188"/>
            <a:ext cx="642938" cy="222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分析维度</a:t>
            </a:r>
            <a:endParaRPr lang="en-US" sz="112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4347021" y="1738313"/>
            <a:ext cx="35639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出生率趋势</a:t>
            </a:r>
            <a:endParaRPr lang="en-US" sz="10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4347021" y="1960563"/>
            <a:ext cx="35639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本地政策支持</a:t>
            </a:r>
            <a:endParaRPr lang="en-US" sz="10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4347021" y="2182813"/>
            <a:ext cx="35639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竞争格局分析</a:t>
            </a:r>
            <a:endParaRPr lang="en-US" sz="10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4347021" y="2405063"/>
            <a:ext cx="35639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用户需求洞察</a:t>
            </a:r>
            <a:endParaRPr lang="en-US" sz="10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4347021" y="2627313"/>
            <a:ext cx="35639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SWOT分析</a:t>
            </a:r>
            <a:endParaRPr lang="en-US" sz="10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8110761" y="1194594"/>
            <a:ext cx="3762375" cy="1754188"/>
          </a:xfrm>
          <a:custGeom>
            <a:avLst/>
            <a:gdLst/>
            <a:ahLst/>
            <a:cxnLst/>
            <a:rect l="l" t="t" r="r" b="b"/>
            <a:pathLst>
              <a:path w="3762375" h="1754188">
                <a:moveTo>
                  <a:pt x="95252" y="0"/>
                </a:moveTo>
                <a:lnTo>
                  <a:pt x="3667123" y="0"/>
                </a:lnTo>
                <a:cubicBezTo>
                  <a:pt x="3719729" y="0"/>
                  <a:pt x="3762375" y="42646"/>
                  <a:pt x="3762375" y="95252"/>
                </a:cubicBezTo>
                <a:lnTo>
                  <a:pt x="3762375" y="1658935"/>
                </a:lnTo>
                <a:cubicBezTo>
                  <a:pt x="3762375" y="1711542"/>
                  <a:pt x="3719729" y="1754187"/>
                  <a:pt x="3667123" y="1754188"/>
                </a:cubicBezTo>
                <a:lnTo>
                  <a:pt x="95252" y="1754188"/>
                </a:lnTo>
                <a:cubicBezTo>
                  <a:pt x="42646" y="1754188"/>
                  <a:pt x="0" y="1711542"/>
                  <a:pt x="0" y="1658935"/>
                </a:cubicBezTo>
                <a:lnTo>
                  <a:pt x="0" y="95252"/>
                </a:lnTo>
                <a:cubicBezTo>
                  <a:pt x="0" y="42681"/>
                  <a:pt x="42681" y="0"/>
                  <a:pt x="95252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8241729" y="1325563"/>
            <a:ext cx="317500" cy="317500"/>
          </a:xfrm>
          <a:custGeom>
            <a:avLst/>
            <a:gdLst/>
            <a:ahLst/>
            <a:cxnLst/>
            <a:rect l="l" t="t" r="r" b="b"/>
            <a:pathLst>
              <a:path w="317500" h="317500">
                <a:moveTo>
                  <a:pt x="63500" y="0"/>
                </a:moveTo>
                <a:lnTo>
                  <a:pt x="254000" y="0"/>
                </a:lnTo>
                <a:cubicBezTo>
                  <a:pt x="289047" y="0"/>
                  <a:pt x="317500" y="28453"/>
                  <a:pt x="317500" y="63500"/>
                </a:cubicBezTo>
                <a:lnTo>
                  <a:pt x="317500" y="254000"/>
                </a:lnTo>
                <a:cubicBezTo>
                  <a:pt x="317500" y="289047"/>
                  <a:pt x="289047" y="317500"/>
                  <a:pt x="254000" y="317500"/>
                </a:cubicBezTo>
                <a:lnTo>
                  <a:pt x="63500" y="317500"/>
                </a:lnTo>
                <a:cubicBezTo>
                  <a:pt x="28453" y="317500"/>
                  <a:pt x="0" y="289047"/>
                  <a:pt x="0" y="254000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23" name="Shape 21"/>
          <p:cNvSpPr/>
          <p:nvPr/>
        </p:nvSpPr>
        <p:spPr>
          <a:xfrm>
            <a:off x="8322097" y="1412875"/>
            <a:ext cx="160734" cy="142875"/>
          </a:xfrm>
          <a:custGeom>
            <a:avLst/>
            <a:gdLst/>
            <a:ahLst/>
            <a:cxnLst/>
            <a:rect l="l" t="t" r="r" b="b"/>
            <a:pathLst>
              <a:path w="160734" h="142875">
                <a:moveTo>
                  <a:pt x="26929" y="0"/>
                </a:moveTo>
                <a:cubicBezTo>
                  <a:pt x="17078" y="0"/>
                  <a:pt x="9069" y="8009"/>
                  <a:pt x="9069" y="17859"/>
                </a:cubicBezTo>
                <a:lnTo>
                  <a:pt x="9069" y="125016"/>
                </a:lnTo>
                <a:cubicBezTo>
                  <a:pt x="9069" y="134866"/>
                  <a:pt x="17078" y="142875"/>
                  <a:pt x="26929" y="142875"/>
                </a:cubicBezTo>
                <a:lnTo>
                  <a:pt x="98366" y="142875"/>
                </a:lnTo>
                <a:cubicBezTo>
                  <a:pt x="108217" y="142875"/>
                  <a:pt x="116225" y="134866"/>
                  <a:pt x="116225" y="125016"/>
                </a:cubicBezTo>
                <a:lnTo>
                  <a:pt x="116225" y="98227"/>
                </a:lnTo>
                <a:lnTo>
                  <a:pt x="138019" y="98227"/>
                </a:lnTo>
                <a:lnTo>
                  <a:pt x="129369" y="106877"/>
                </a:lnTo>
                <a:cubicBezTo>
                  <a:pt x="126746" y="109500"/>
                  <a:pt x="126746" y="113742"/>
                  <a:pt x="129369" y="116337"/>
                </a:cubicBezTo>
                <a:cubicBezTo>
                  <a:pt x="131992" y="118932"/>
                  <a:pt x="136234" y="118960"/>
                  <a:pt x="138829" y="116337"/>
                </a:cubicBezTo>
                <a:lnTo>
                  <a:pt x="158921" y="96245"/>
                </a:lnTo>
                <a:cubicBezTo>
                  <a:pt x="161544" y="93622"/>
                  <a:pt x="161544" y="89381"/>
                  <a:pt x="158921" y="86785"/>
                </a:cubicBezTo>
                <a:lnTo>
                  <a:pt x="138829" y="66694"/>
                </a:lnTo>
                <a:cubicBezTo>
                  <a:pt x="136206" y="64071"/>
                  <a:pt x="131964" y="64071"/>
                  <a:pt x="129369" y="66694"/>
                </a:cubicBezTo>
                <a:cubicBezTo>
                  <a:pt x="126774" y="69317"/>
                  <a:pt x="126746" y="73558"/>
                  <a:pt x="129369" y="76153"/>
                </a:cubicBezTo>
                <a:lnTo>
                  <a:pt x="138019" y="84804"/>
                </a:lnTo>
                <a:lnTo>
                  <a:pt x="116225" y="84804"/>
                </a:lnTo>
                <a:lnTo>
                  <a:pt x="116225" y="47551"/>
                </a:lnTo>
                <a:cubicBezTo>
                  <a:pt x="116225" y="42807"/>
                  <a:pt x="114356" y="38258"/>
                  <a:pt x="111007" y="34909"/>
                </a:cubicBezTo>
                <a:lnTo>
                  <a:pt x="81260" y="5218"/>
                </a:lnTo>
                <a:cubicBezTo>
                  <a:pt x="77912" y="1870"/>
                  <a:pt x="73391" y="0"/>
                  <a:pt x="68647" y="0"/>
                </a:cubicBezTo>
                <a:lnTo>
                  <a:pt x="26929" y="0"/>
                </a:lnTo>
                <a:close/>
                <a:moveTo>
                  <a:pt x="99901" y="49113"/>
                </a:moveTo>
                <a:lnTo>
                  <a:pt x="73809" y="49113"/>
                </a:lnTo>
                <a:cubicBezTo>
                  <a:pt x="70098" y="49113"/>
                  <a:pt x="67112" y="46127"/>
                  <a:pt x="67112" y="42416"/>
                </a:cubicBezTo>
                <a:lnTo>
                  <a:pt x="67112" y="16325"/>
                </a:lnTo>
                <a:lnTo>
                  <a:pt x="99901" y="49113"/>
                </a:lnTo>
                <a:close/>
                <a:moveTo>
                  <a:pt x="62647" y="91529"/>
                </a:moveTo>
                <a:cubicBezTo>
                  <a:pt x="62647" y="87818"/>
                  <a:pt x="65633" y="84832"/>
                  <a:pt x="69345" y="84832"/>
                </a:cubicBezTo>
                <a:lnTo>
                  <a:pt x="98366" y="84832"/>
                </a:lnTo>
                <a:lnTo>
                  <a:pt x="98366" y="98227"/>
                </a:lnTo>
                <a:lnTo>
                  <a:pt x="69345" y="98227"/>
                </a:lnTo>
                <a:cubicBezTo>
                  <a:pt x="65633" y="98227"/>
                  <a:pt x="62647" y="95241"/>
                  <a:pt x="62647" y="91529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24" name="Text 22"/>
          <p:cNvSpPr/>
          <p:nvPr/>
        </p:nvSpPr>
        <p:spPr>
          <a:xfrm>
            <a:off x="8622729" y="1373188"/>
            <a:ext cx="500063" cy="222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2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产出物</a:t>
            </a:r>
            <a:endParaRPr lang="en-US" sz="112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5" name="Text 23"/>
          <p:cNvSpPr/>
          <p:nvPr/>
        </p:nvSpPr>
        <p:spPr>
          <a:xfrm>
            <a:off x="8241729" y="1738313"/>
            <a:ext cx="35639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市场分析报告</a:t>
            </a:r>
            <a:endParaRPr lang="en-US" sz="10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6" name="Text 24"/>
          <p:cNvSpPr/>
          <p:nvPr/>
        </p:nvSpPr>
        <p:spPr>
          <a:xfrm>
            <a:off x="8241729" y="1960563"/>
            <a:ext cx="35639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数据可视化图表</a:t>
            </a:r>
            <a:endParaRPr lang="en-US" sz="10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7" name="Text 25"/>
          <p:cNvSpPr/>
          <p:nvPr/>
        </p:nvSpPr>
        <p:spPr>
          <a:xfrm>
            <a:off x="8241729" y="2182813"/>
            <a:ext cx="35639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机会与挑战总结</a:t>
            </a:r>
            <a:endParaRPr lang="en-US" sz="10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8241729" y="2405063"/>
            <a:ext cx="35639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战略建议</a:t>
            </a:r>
            <a:endParaRPr lang="en-US" sz="10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8241729" y="2627313"/>
            <a:ext cx="35639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可分享网页</a:t>
            </a:r>
            <a:endParaRPr lang="en-US" sz="10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321469" y="3083719"/>
            <a:ext cx="11549063" cy="2960688"/>
          </a:xfrm>
          <a:custGeom>
            <a:avLst/>
            <a:gdLst/>
            <a:ahLst/>
            <a:cxnLst/>
            <a:rect l="l" t="t" r="r" b="b"/>
            <a:pathLst>
              <a:path w="11549063" h="2960688">
                <a:moveTo>
                  <a:pt x="95245" y="0"/>
                </a:moveTo>
                <a:lnTo>
                  <a:pt x="11453817" y="0"/>
                </a:lnTo>
                <a:cubicBezTo>
                  <a:pt x="11506420" y="0"/>
                  <a:pt x="11549063" y="42643"/>
                  <a:pt x="11549063" y="95245"/>
                </a:cubicBezTo>
                <a:lnTo>
                  <a:pt x="11549063" y="2865442"/>
                </a:lnTo>
                <a:cubicBezTo>
                  <a:pt x="11549063" y="2918045"/>
                  <a:pt x="11506420" y="2960688"/>
                  <a:pt x="11453817" y="2960688"/>
                </a:cubicBezTo>
                <a:lnTo>
                  <a:pt x="95245" y="2960688"/>
                </a:lnTo>
                <a:cubicBezTo>
                  <a:pt x="42643" y="2960688"/>
                  <a:pt x="0" y="2918045"/>
                  <a:pt x="0" y="2865442"/>
                </a:cubicBezTo>
                <a:lnTo>
                  <a:pt x="0" y="95245"/>
                </a:lnTo>
                <a:cubicBezTo>
                  <a:pt x="0" y="42678"/>
                  <a:pt x="42678" y="0"/>
                  <a:pt x="95245" y="0"/>
                </a:cubicBezTo>
                <a:close/>
              </a:path>
            </a:pathLst>
          </a:custGeom>
          <a:gradFill flip="none" rotWithShape="1">
            <a:gsLst>
              <a:gs pos="0">
                <a:srgbClr val="4A5C6A">
                  <a:alpha val="20000"/>
                </a:srgbClr>
              </a:gs>
              <a:gs pos="100000">
                <a:srgbClr val="4A5C6A">
                  <a:alpha val="5000"/>
                </a:srgbClr>
              </a:gs>
            </a:gsLst>
            <a:lin ang="2700000" scaled="1"/>
          </a:gra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31" name="Shape 29"/>
          <p:cNvSpPr/>
          <p:nvPr/>
        </p:nvSpPr>
        <p:spPr>
          <a:xfrm>
            <a:off x="494109" y="3278188"/>
            <a:ext cx="178594" cy="158750"/>
          </a:xfrm>
          <a:custGeom>
            <a:avLst/>
            <a:gdLst/>
            <a:ahLst/>
            <a:cxnLst/>
            <a:rect l="l" t="t" r="r" b="b"/>
            <a:pathLst>
              <a:path w="178594" h="158750">
                <a:moveTo>
                  <a:pt x="111869" y="372"/>
                </a:moveTo>
                <a:cubicBezTo>
                  <a:pt x="106598" y="-1147"/>
                  <a:pt x="101110" y="1922"/>
                  <a:pt x="99591" y="7193"/>
                </a:cubicBezTo>
                <a:lnTo>
                  <a:pt x="59903" y="146100"/>
                </a:lnTo>
                <a:cubicBezTo>
                  <a:pt x="58384" y="151371"/>
                  <a:pt x="61454" y="156859"/>
                  <a:pt x="66725" y="158378"/>
                </a:cubicBezTo>
                <a:cubicBezTo>
                  <a:pt x="71996" y="159897"/>
                  <a:pt x="77484" y="156828"/>
                  <a:pt x="79003" y="151557"/>
                </a:cubicBezTo>
                <a:lnTo>
                  <a:pt x="118690" y="12650"/>
                </a:lnTo>
                <a:cubicBezTo>
                  <a:pt x="120210" y="7379"/>
                  <a:pt x="117140" y="1891"/>
                  <a:pt x="111869" y="372"/>
                </a:cubicBezTo>
                <a:close/>
                <a:moveTo>
                  <a:pt x="131899" y="42571"/>
                </a:moveTo>
                <a:cubicBezTo>
                  <a:pt x="128023" y="46447"/>
                  <a:pt x="128023" y="52741"/>
                  <a:pt x="131899" y="56617"/>
                </a:cubicBezTo>
                <a:lnTo>
                  <a:pt x="154657" y="79375"/>
                </a:lnTo>
                <a:lnTo>
                  <a:pt x="131899" y="102133"/>
                </a:lnTo>
                <a:cubicBezTo>
                  <a:pt x="128023" y="106009"/>
                  <a:pt x="128023" y="112303"/>
                  <a:pt x="131899" y="116179"/>
                </a:cubicBezTo>
                <a:cubicBezTo>
                  <a:pt x="135775" y="120055"/>
                  <a:pt x="142069" y="120055"/>
                  <a:pt x="145945" y="116179"/>
                </a:cubicBezTo>
                <a:lnTo>
                  <a:pt x="175710" y="86413"/>
                </a:lnTo>
                <a:cubicBezTo>
                  <a:pt x="179586" y="82538"/>
                  <a:pt x="179586" y="76243"/>
                  <a:pt x="175710" y="72368"/>
                </a:cubicBezTo>
                <a:lnTo>
                  <a:pt x="145945" y="42602"/>
                </a:lnTo>
                <a:cubicBezTo>
                  <a:pt x="142069" y="38726"/>
                  <a:pt x="135775" y="38726"/>
                  <a:pt x="131899" y="42602"/>
                </a:cubicBezTo>
                <a:close/>
                <a:moveTo>
                  <a:pt x="46726" y="42571"/>
                </a:moveTo>
                <a:cubicBezTo>
                  <a:pt x="42850" y="38695"/>
                  <a:pt x="36556" y="38695"/>
                  <a:pt x="32680" y="42571"/>
                </a:cubicBezTo>
                <a:lnTo>
                  <a:pt x="2915" y="72337"/>
                </a:lnTo>
                <a:cubicBezTo>
                  <a:pt x="-961" y="76212"/>
                  <a:pt x="-961" y="82507"/>
                  <a:pt x="2915" y="86382"/>
                </a:cubicBezTo>
                <a:lnTo>
                  <a:pt x="32680" y="116148"/>
                </a:lnTo>
                <a:cubicBezTo>
                  <a:pt x="36556" y="120024"/>
                  <a:pt x="42850" y="120024"/>
                  <a:pt x="46726" y="116148"/>
                </a:cubicBezTo>
                <a:cubicBezTo>
                  <a:pt x="50602" y="112272"/>
                  <a:pt x="50602" y="105978"/>
                  <a:pt x="46726" y="102102"/>
                </a:cubicBezTo>
                <a:lnTo>
                  <a:pt x="23968" y="79375"/>
                </a:lnTo>
                <a:lnTo>
                  <a:pt x="46695" y="56617"/>
                </a:lnTo>
                <a:cubicBezTo>
                  <a:pt x="50571" y="52741"/>
                  <a:pt x="50571" y="46447"/>
                  <a:pt x="46695" y="42571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32" name="Text 30"/>
          <p:cNvSpPr/>
          <p:nvPr/>
        </p:nvSpPr>
        <p:spPr>
          <a:xfrm>
            <a:off x="682625" y="3246438"/>
            <a:ext cx="11104563" cy="222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提示词设计（三段式模板）</a:t>
            </a:r>
            <a:endParaRPr lang="en-US" sz="125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484187" y="3595688"/>
            <a:ext cx="11223625" cy="2286000"/>
          </a:xfrm>
          <a:custGeom>
            <a:avLst/>
            <a:gdLst/>
            <a:ahLst/>
            <a:cxnLst/>
            <a:rect l="l" t="t" r="r" b="b"/>
            <a:pathLst>
              <a:path w="11223625" h="2286000">
                <a:moveTo>
                  <a:pt x="63505" y="0"/>
                </a:moveTo>
                <a:lnTo>
                  <a:pt x="11160120" y="0"/>
                </a:lnTo>
                <a:cubicBezTo>
                  <a:pt x="11195193" y="0"/>
                  <a:pt x="11223625" y="28432"/>
                  <a:pt x="11223625" y="63505"/>
                </a:cubicBezTo>
                <a:lnTo>
                  <a:pt x="11223625" y="2222495"/>
                </a:lnTo>
                <a:cubicBezTo>
                  <a:pt x="11223625" y="2257568"/>
                  <a:pt x="11195193" y="2286000"/>
                  <a:pt x="11160120" y="2286000"/>
                </a:cubicBezTo>
                <a:lnTo>
                  <a:pt x="63505" y="2286000"/>
                </a:lnTo>
                <a:cubicBezTo>
                  <a:pt x="28432" y="2286000"/>
                  <a:pt x="0" y="2257568"/>
                  <a:pt x="0" y="2222495"/>
                </a:cubicBezTo>
                <a:lnTo>
                  <a:pt x="0" y="63505"/>
                </a:lnTo>
                <a:cubicBezTo>
                  <a:pt x="0" y="28456"/>
                  <a:pt x="28456" y="0"/>
                  <a:pt x="63505" y="0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34" name="Text 32"/>
          <p:cNvSpPr/>
          <p:nvPr/>
        </p:nvSpPr>
        <p:spPr>
          <a:xfrm>
            <a:off x="611188" y="3722688"/>
            <a:ext cx="11025188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4A5C6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# 目标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11188" y="3881438"/>
            <a:ext cx="11025188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分析南京母婴家政AI平台的市场机会与挑战，为创业决策提供数据支持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11188" y="4103688"/>
            <a:ext cx="11025188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4A5C6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# 维度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11188" y="4262438"/>
            <a:ext cx="11025188" cy="793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1. 出生率变化趋势与母婴市场规模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2. 地方政府对家政行业的政策支持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3. 现有竞争对手分析（传统家政、互联网平台）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4. 目标用户需求与痛点分析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5. SWOT分析（优势、劣势、机会、威胁）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11188" y="5119688"/>
            <a:ext cx="11025188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4A5C6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# 产出物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11188" y="5278438"/>
            <a:ext cx="11025188" cy="476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1. 3000字市场调研报告，包含执行摘要、市场分析、竞争分析、用户分析、SWOT分析、战略建议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2. 引用国家统计局、地方政府官网等权威数据源</a:t>
            </a:r>
            <a:endParaRPr lang="en-US" sz="1600" dirty="0"/>
          </a:p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3. 生成可分享的精美网页，采用粉色渐变主题</a:t>
            </a:r>
            <a:endParaRPr lang="en-US" sz="1600" dirty="0"/>
          </a:p>
        </p:txBody>
      </p:sp>
      <p:sp>
        <p:nvSpPr>
          <p:cNvPr id="40" name="Shape 38"/>
          <p:cNvSpPr/>
          <p:nvPr/>
        </p:nvSpPr>
        <p:spPr>
          <a:xfrm>
            <a:off x="321469" y="6179344"/>
            <a:ext cx="5707063" cy="1055688"/>
          </a:xfrm>
          <a:custGeom>
            <a:avLst/>
            <a:gdLst/>
            <a:ahLst/>
            <a:cxnLst/>
            <a:rect l="l" t="t" r="r" b="b"/>
            <a:pathLst>
              <a:path w="5707063" h="1055688">
                <a:moveTo>
                  <a:pt x="63500" y="0"/>
                </a:moveTo>
                <a:lnTo>
                  <a:pt x="5643563" y="0"/>
                </a:lnTo>
                <a:cubicBezTo>
                  <a:pt x="5678633" y="0"/>
                  <a:pt x="5707063" y="28430"/>
                  <a:pt x="5707063" y="63500"/>
                </a:cubicBezTo>
                <a:lnTo>
                  <a:pt x="5707063" y="992188"/>
                </a:lnTo>
                <a:cubicBezTo>
                  <a:pt x="5707063" y="1027258"/>
                  <a:pt x="5678633" y="1055688"/>
                  <a:pt x="5643563" y="1055688"/>
                </a:cubicBezTo>
                <a:lnTo>
                  <a:pt x="63500" y="1055688"/>
                </a:lnTo>
                <a:cubicBezTo>
                  <a:pt x="28430" y="1055688"/>
                  <a:pt x="0" y="1027258"/>
                  <a:pt x="0" y="99218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00A9E0">
              <a:alpha val="10196"/>
            </a:srgbClr>
          </a:soli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468313" y="634206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42" name="Text 40"/>
          <p:cNvSpPr/>
          <p:nvPr/>
        </p:nvSpPr>
        <p:spPr>
          <a:xfrm>
            <a:off x="611188" y="6310313"/>
            <a:ext cx="53498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关键成功因素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452438" y="6564313"/>
            <a:ext cx="5500688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明确分析维度和数据来源</a:t>
            </a:r>
            <a:endParaRPr lang="en-US" sz="87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452438" y="6754813"/>
            <a:ext cx="5500688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结构化提示词降低理解成本</a:t>
            </a:r>
            <a:endParaRPr lang="en-US" sz="87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452438" y="6945313"/>
            <a:ext cx="5500688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指定输出格式和可视化要求</a:t>
            </a:r>
            <a:endParaRPr lang="en-US" sz="87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6163469" y="6179344"/>
            <a:ext cx="5707063" cy="1055688"/>
          </a:xfrm>
          <a:custGeom>
            <a:avLst/>
            <a:gdLst/>
            <a:ahLst/>
            <a:cxnLst/>
            <a:rect l="l" t="t" r="r" b="b"/>
            <a:pathLst>
              <a:path w="5707063" h="1055688">
                <a:moveTo>
                  <a:pt x="63500" y="0"/>
                </a:moveTo>
                <a:lnTo>
                  <a:pt x="5643563" y="0"/>
                </a:lnTo>
                <a:cubicBezTo>
                  <a:pt x="5678633" y="0"/>
                  <a:pt x="5707063" y="28430"/>
                  <a:pt x="5707063" y="63500"/>
                </a:cubicBezTo>
                <a:lnTo>
                  <a:pt x="5707063" y="992188"/>
                </a:lnTo>
                <a:cubicBezTo>
                  <a:pt x="5707063" y="1027258"/>
                  <a:pt x="5678633" y="1055688"/>
                  <a:pt x="5643563" y="1055688"/>
                </a:cubicBezTo>
                <a:lnTo>
                  <a:pt x="63500" y="1055688"/>
                </a:lnTo>
                <a:cubicBezTo>
                  <a:pt x="28430" y="1055688"/>
                  <a:pt x="0" y="1027258"/>
                  <a:pt x="0" y="99218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F2A900">
              <a:alpha val="10196"/>
            </a:srgbClr>
          </a:soli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47" name="Shape 45"/>
          <p:cNvSpPr/>
          <p:nvPr/>
        </p:nvSpPr>
        <p:spPr>
          <a:xfrm>
            <a:off x="6310313" y="634206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0"/>
                </a:moveTo>
                <a:cubicBezTo>
                  <a:pt x="98547" y="0"/>
                  <a:pt x="127000" y="28453"/>
                  <a:pt x="127000" y="63500"/>
                </a:cubicBezTo>
                <a:cubicBezTo>
                  <a:pt x="127000" y="98547"/>
                  <a:pt x="98547" y="127000"/>
                  <a:pt x="63500" y="127000"/>
                </a:cubicBezTo>
                <a:cubicBezTo>
                  <a:pt x="28453" y="127000"/>
                  <a:pt x="0" y="98547"/>
                  <a:pt x="0" y="63500"/>
                </a:cubicBezTo>
                <a:cubicBezTo>
                  <a:pt x="0" y="28453"/>
                  <a:pt x="28453" y="0"/>
                  <a:pt x="63500" y="0"/>
                </a:cubicBezTo>
                <a:close/>
                <a:moveTo>
                  <a:pt x="57547" y="29766"/>
                </a:moveTo>
                <a:lnTo>
                  <a:pt x="57547" y="63500"/>
                </a:lnTo>
                <a:cubicBezTo>
                  <a:pt x="57547" y="65484"/>
                  <a:pt x="58539" y="67345"/>
                  <a:pt x="60201" y="68461"/>
                </a:cubicBezTo>
                <a:lnTo>
                  <a:pt x="84013" y="84336"/>
                </a:lnTo>
                <a:cubicBezTo>
                  <a:pt x="86742" y="86171"/>
                  <a:pt x="90438" y="85427"/>
                  <a:pt x="92273" y="82674"/>
                </a:cubicBezTo>
                <a:cubicBezTo>
                  <a:pt x="94109" y="79921"/>
                  <a:pt x="93365" y="76250"/>
                  <a:pt x="90612" y="74414"/>
                </a:cubicBezTo>
                <a:lnTo>
                  <a:pt x="69453" y="60325"/>
                </a:lnTo>
                <a:lnTo>
                  <a:pt x="69453" y="29766"/>
                </a:lnTo>
                <a:cubicBezTo>
                  <a:pt x="69453" y="26467"/>
                  <a:pt x="66799" y="23812"/>
                  <a:pt x="63500" y="23812"/>
                </a:cubicBezTo>
                <a:cubicBezTo>
                  <a:pt x="60201" y="23812"/>
                  <a:pt x="57547" y="26467"/>
                  <a:pt x="57547" y="29766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8" name="Text 46"/>
          <p:cNvSpPr/>
          <p:nvPr/>
        </p:nvSpPr>
        <p:spPr>
          <a:xfrm>
            <a:off x="6453188" y="6310313"/>
            <a:ext cx="53498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效率提升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294438" y="6564313"/>
            <a:ext cx="5500688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传统方式：1-2天完成</a:t>
            </a:r>
            <a:endParaRPr lang="en-US" sz="87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0" name="Text 48"/>
          <p:cNvSpPr/>
          <p:nvPr/>
        </p:nvSpPr>
        <p:spPr>
          <a:xfrm>
            <a:off x="6294438" y="6754813"/>
            <a:ext cx="5500688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AI辅助：10分钟生成初稿</a:t>
            </a:r>
            <a:endParaRPr lang="en-US" sz="87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1" name="Text 49"/>
          <p:cNvSpPr/>
          <p:nvPr/>
        </p:nvSpPr>
        <p:spPr>
          <a:xfrm>
            <a:off x="6294438" y="6945313"/>
            <a:ext cx="5500688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人工审核优化：30分钟</a:t>
            </a:r>
            <a:endParaRPr lang="en-US" sz="87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</p:spTree>
  </p:cSld>
  <p:clrMapOvr>
    <a:masterClrMapping/>
  </p:clrMapOvr>
  <p:transition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47350" y="781538"/>
            <a:ext cx="11653607" cy="3473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6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案例：项目总结报告</a:t>
            </a:r>
            <a:endParaRPr lang="en-US" sz="246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51692" y="1306906"/>
            <a:ext cx="5653128" cy="1780171"/>
          </a:xfrm>
          <a:custGeom>
            <a:avLst/>
            <a:gdLst/>
            <a:ahLst/>
            <a:cxnLst/>
            <a:rect l="l" t="t" r="r" b="b"/>
            <a:pathLst>
              <a:path w="5653128" h="1780171">
                <a:moveTo>
                  <a:pt x="104211" y="0"/>
                </a:moveTo>
                <a:lnTo>
                  <a:pt x="5548917" y="0"/>
                </a:lnTo>
                <a:cubicBezTo>
                  <a:pt x="5606471" y="0"/>
                  <a:pt x="5653128" y="46657"/>
                  <a:pt x="5653128" y="104211"/>
                </a:cubicBezTo>
                <a:lnTo>
                  <a:pt x="5653128" y="1675960"/>
                </a:lnTo>
                <a:cubicBezTo>
                  <a:pt x="5653128" y="1733514"/>
                  <a:pt x="5606471" y="1780171"/>
                  <a:pt x="5548917" y="1780171"/>
                </a:cubicBezTo>
                <a:lnTo>
                  <a:pt x="104211" y="1780171"/>
                </a:lnTo>
                <a:cubicBezTo>
                  <a:pt x="46657" y="1780171"/>
                  <a:pt x="0" y="1733514"/>
                  <a:pt x="0" y="1675960"/>
                </a:cubicBezTo>
                <a:lnTo>
                  <a:pt x="0" y="104211"/>
                </a:lnTo>
                <a:cubicBezTo>
                  <a:pt x="0" y="46657"/>
                  <a:pt x="46657" y="0"/>
                  <a:pt x="104211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51419" y="1519658"/>
            <a:ext cx="173675" cy="173675"/>
          </a:xfrm>
          <a:custGeom>
            <a:avLst/>
            <a:gdLst/>
            <a:ahLst/>
            <a:cxnLst/>
            <a:rect l="l" t="t" r="r" b="b"/>
            <a:pathLst>
              <a:path w="173675" h="173675">
                <a:moveTo>
                  <a:pt x="0" y="27137"/>
                </a:moveTo>
                <a:cubicBezTo>
                  <a:pt x="0" y="18148"/>
                  <a:pt x="7293" y="10855"/>
                  <a:pt x="16282" y="10855"/>
                </a:cubicBezTo>
                <a:lnTo>
                  <a:pt x="48846" y="10855"/>
                </a:lnTo>
                <a:cubicBezTo>
                  <a:pt x="57835" y="10855"/>
                  <a:pt x="65128" y="18148"/>
                  <a:pt x="65128" y="27137"/>
                </a:cubicBezTo>
                <a:lnTo>
                  <a:pt x="65128" y="32564"/>
                </a:lnTo>
                <a:lnTo>
                  <a:pt x="108547" y="32564"/>
                </a:lnTo>
                <a:lnTo>
                  <a:pt x="108547" y="27137"/>
                </a:lnTo>
                <a:cubicBezTo>
                  <a:pt x="108547" y="18148"/>
                  <a:pt x="115840" y="10855"/>
                  <a:pt x="124829" y="10855"/>
                </a:cubicBezTo>
                <a:lnTo>
                  <a:pt x="157393" y="10855"/>
                </a:lnTo>
                <a:cubicBezTo>
                  <a:pt x="166382" y="10855"/>
                  <a:pt x="173675" y="18148"/>
                  <a:pt x="173675" y="27137"/>
                </a:cubicBezTo>
                <a:lnTo>
                  <a:pt x="173675" y="59701"/>
                </a:lnTo>
                <a:cubicBezTo>
                  <a:pt x="173675" y="68690"/>
                  <a:pt x="166382" y="75983"/>
                  <a:pt x="157393" y="75983"/>
                </a:cubicBezTo>
                <a:lnTo>
                  <a:pt x="124829" y="75983"/>
                </a:lnTo>
                <a:cubicBezTo>
                  <a:pt x="115840" y="75983"/>
                  <a:pt x="108547" y="68690"/>
                  <a:pt x="108547" y="59701"/>
                </a:cubicBezTo>
                <a:lnTo>
                  <a:pt x="108547" y="54274"/>
                </a:lnTo>
                <a:lnTo>
                  <a:pt x="65128" y="54274"/>
                </a:lnTo>
                <a:lnTo>
                  <a:pt x="65128" y="59701"/>
                </a:lnTo>
                <a:cubicBezTo>
                  <a:pt x="65128" y="62177"/>
                  <a:pt x="64552" y="64552"/>
                  <a:pt x="63568" y="66655"/>
                </a:cubicBezTo>
                <a:lnTo>
                  <a:pt x="86838" y="97692"/>
                </a:lnTo>
                <a:lnTo>
                  <a:pt x="113974" y="97692"/>
                </a:lnTo>
                <a:cubicBezTo>
                  <a:pt x="122963" y="97692"/>
                  <a:pt x="130256" y="104985"/>
                  <a:pt x="130256" y="113974"/>
                </a:cubicBezTo>
                <a:lnTo>
                  <a:pt x="130256" y="146538"/>
                </a:lnTo>
                <a:cubicBezTo>
                  <a:pt x="130256" y="155528"/>
                  <a:pt x="122963" y="162821"/>
                  <a:pt x="113974" y="162821"/>
                </a:cubicBezTo>
                <a:lnTo>
                  <a:pt x="81410" y="162821"/>
                </a:lnTo>
                <a:cubicBezTo>
                  <a:pt x="72421" y="162821"/>
                  <a:pt x="65128" y="155528"/>
                  <a:pt x="65128" y="146538"/>
                </a:cubicBezTo>
                <a:lnTo>
                  <a:pt x="65128" y="113974"/>
                </a:lnTo>
                <a:cubicBezTo>
                  <a:pt x="65128" y="111498"/>
                  <a:pt x="65705" y="109124"/>
                  <a:pt x="66689" y="107021"/>
                </a:cubicBezTo>
                <a:lnTo>
                  <a:pt x="43419" y="75983"/>
                </a:lnTo>
                <a:lnTo>
                  <a:pt x="16282" y="75983"/>
                </a:lnTo>
                <a:cubicBezTo>
                  <a:pt x="7293" y="75983"/>
                  <a:pt x="0" y="68690"/>
                  <a:pt x="0" y="59701"/>
                </a:cubicBezTo>
                <a:lnTo>
                  <a:pt x="0" y="27137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7" name="Text 5"/>
          <p:cNvSpPr/>
          <p:nvPr/>
        </p:nvSpPr>
        <p:spPr>
          <a:xfrm>
            <a:off x="746803" y="1484923"/>
            <a:ext cx="5166838" cy="24314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7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项目背景</a:t>
            </a:r>
            <a:endParaRPr lang="en-US" sz="137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8" name="Text 6"/>
          <p:cNvSpPr/>
          <p:nvPr/>
        </p:nvSpPr>
        <p:spPr>
          <a:xfrm>
            <a:off x="529709" y="1867009"/>
            <a:ext cx="5366564" cy="20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项目名称：</a:t>
            </a:r>
            <a:r>
              <a:rPr lang="en-US" sz="109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智能办公APP 2.0升级</a:t>
            </a:r>
            <a:endParaRPr lang="en-US" sz="109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29709" y="2144889"/>
            <a:ext cx="5366564" cy="20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项目周期：</a:t>
            </a:r>
            <a:r>
              <a:rPr lang="en-US" sz="109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6个月（2024.7-2024.12）</a:t>
            </a:r>
            <a:endParaRPr lang="en-US" sz="109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0" name="Text 8"/>
          <p:cNvSpPr/>
          <p:nvPr/>
        </p:nvSpPr>
        <p:spPr>
          <a:xfrm>
            <a:off x="529709" y="2422769"/>
            <a:ext cx="5366564" cy="20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团队规模：</a:t>
            </a:r>
            <a:r>
              <a:rPr lang="en-US" sz="109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15人（产品、开发、设计、测试）</a:t>
            </a:r>
            <a:endParaRPr lang="en-US" sz="109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1" name="Text 9"/>
          <p:cNvSpPr/>
          <p:nvPr/>
        </p:nvSpPr>
        <p:spPr>
          <a:xfrm>
            <a:off x="529709" y="2700650"/>
            <a:ext cx="5366564" cy="20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项目目标：</a:t>
            </a:r>
            <a:r>
              <a:rPr lang="en-US" sz="109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提升用户体验，增加核心功能</a:t>
            </a:r>
            <a:endParaRPr lang="en-US" sz="109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2" name="Shape 10"/>
          <p:cNvSpPr/>
          <p:nvPr/>
        </p:nvSpPr>
        <p:spPr>
          <a:xfrm>
            <a:off x="351692" y="3234701"/>
            <a:ext cx="5653128" cy="3621128"/>
          </a:xfrm>
          <a:custGeom>
            <a:avLst/>
            <a:gdLst/>
            <a:ahLst/>
            <a:cxnLst/>
            <a:rect l="l" t="t" r="r" b="b"/>
            <a:pathLst>
              <a:path w="5653128" h="3621128">
                <a:moveTo>
                  <a:pt x="104216" y="0"/>
                </a:moveTo>
                <a:lnTo>
                  <a:pt x="5548912" y="0"/>
                </a:lnTo>
                <a:cubicBezTo>
                  <a:pt x="5606469" y="0"/>
                  <a:pt x="5653128" y="46659"/>
                  <a:pt x="5653128" y="104216"/>
                </a:cubicBezTo>
                <a:lnTo>
                  <a:pt x="5653128" y="3516912"/>
                </a:lnTo>
                <a:cubicBezTo>
                  <a:pt x="5653128" y="3574469"/>
                  <a:pt x="5606469" y="3621128"/>
                  <a:pt x="5548912" y="3621128"/>
                </a:cubicBezTo>
                <a:lnTo>
                  <a:pt x="104216" y="3621128"/>
                </a:lnTo>
                <a:cubicBezTo>
                  <a:pt x="46659" y="3621128"/>
                  <a:pt x="0" y="3574469"/>
                  <a:pt x="0" y="3516912"/>
                </a:cubicBezTo>
                <a:lnTo>
                  <a:pt x="0" y="104216"/>
                </a:lnTo>
                <a:cubicBezTo>
                  <a:pt x="0" y="46698"/>
                  <a:pt x="46698" y="0"/>
                  <a:pt x="104216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551419" y="3447453"/>
            <a:ext cx="173675" cy="173675"/>
          </a:xfrm>
          <a:custGeom>
            <a:avLst/>
            <a:gdLst/>
            <a:ahLst/>
            <a:cxnLst/>
            <a:rect l="l" t="t" r="r" b="b"/>
            <a:pathLst>
              <a:path w="173675" h="173675">
                <a:moveTo>
                  <a:pt x="16282" y="48846"/>
                </a:moveTo>
                <a:cubicBezTo>
                  <a:pt x="25268" y="48846"/>
                  <a:pt x="32564" y="41550"/>
                  <a:pt x="32564" y="32564"/>
                </a:cubicBezTo>
                <a:cubicBezTo>
                  <a:pt x="32564" y="23578"/>
                  <a:pt x="25268" y="16282"/>
                  <a:pt x="16282" y="16282"/>
                </a:cubicBezTo>
                <a:cubicBezTo>
                  <a:pt x="7296" y="16282"/>
                  <a:pt x="0" y="23578"/>
                  <a:pt x="0" y="32564"/>
                </a:cubicBezTo>
                <a:cubicBezTo>
                  <a:pt x="0" y="41550"/>
                  <a:pt x="7296" y="48846"/>
                  <a:pt x="16282" y="48846"/>
                </a:cubicBezTo>
                <a:close/>
                <a:moveTo>
                  <a:pt x="65128" y="21709"/>
                </a:moveTo>
                <a:cubicBezTo>
                  <a:pt x="59124" y="21709"/>
                  <a:pt x="54274" y="26560"/>
                  <a:pt x="54274" y="32564"/>
                </a:cubicBezTo>
                <a:cubicBezTo>
                  <a:pt x="54274" y="38568"/>
                  <a:pt x="59124" y="43419"/>
                  <a:pt x="65128" y="43419"/>
                </a:cubicBezTo>
                <a:lnTo>
                  <a:pt x="162821" y="43419"/>
                </a:lnTo>
                <a:cubicBezTo>
                  <a:pt x="168825" y="43419"/>
                  <a:pt x="173675" y="38568"/>
                  <a:pt x="173675" y="32564"/>
                </a:cubicBezTo>
                <a:cubicBezTo>
                  <a:pt x="173675" y="26560"/>
                  <a:pt x="168825" y="21709"/>
                  <a:pt x="162821" y="21709"/>
                </a:cubicBezTo>
                <a:lnTo>
                  <a:pt x="65128" y="21709"/>
                </a:lnTo>
                <a:close/>
                <a:moveTo>
                  <a:pt x="65128" y="75983"/>
                </a:moveTo>
                <a:cubicBezTo>
                  <a:pt x="59124" y="75983"/>
                  <a:pt x="54274" y="80834"/>
                  <a:pt x="54274" y="86838"/>
                </a:cubicBezTo>
                <a:cubicBezTo>
                  <a:pt x="54274" y="92842"/>
                  <a:pt x="59124" y="97692"/>
                  <a:pt x="65128" y="97692"/>
                </a:cubicBezTo>
                <a:lnTo>
                  <a:pt x="162821" y="97692"/>
                </a:lnTo>
                <a:cubicBezTo>
                  <a:pt x="168825" y="97692"/>
                  <a:pt x="173675" y="92842"/>
                  <a:pt x="173675" y="86838"/>
                </a:cubicBezTo>
                <a:cubicBezTo>
                  <a:pt x="173675" y="80834"/>
                  <a:pt x="168825" y="75983"/>
                  <a:pt x="162821" y="75983"/>
                </a:cubicBezTo>
                <a:lnTo>
                  <a:pt x="65128" y="75983"/>
                </a:lnTo>
                <a:close/>
                <a:moveTo>
                  <a:pt x="65128" y="130256"/>
                </a:moveTo>
                <a:cubicBezTo>
                  <a:pt x="59124" y="130256"/>
                  <a:pt x="54274" y="135107"/>
                  <a:pt x="54274" y="141111"/>
                </a:cubicBezTo>
                <a:cubicBezTo>
                  <a:pt x="54274" y="147115"/>
                  <a:pt x="59124" y="151966"/>
                  <a:pt x="65128" y="151966"/>
                </a:cubicBezTo>
                <a:lnTo>
                  <a:pt x="162821" y="151966"/>
                </a:lnTo>
                <a:cubicBezTo>
                  <a:pt x="168825" y="151966"/>
                  <a:pt x="173675" y="147115"/>
                  <a:pt x="173675" y="141111"/>
                </a:cubicBezTo>
                <a:cubicBezTo>
                  <a:pt x="173675" y="135107"/>
                  <a:pt x="168825" y="130256"/>
                  <a:pt x="162821" y="130256"/>
                </a:cubicBezTo>
                <a:lnTo>
                  <a:pt x="65128" y="130256"/>
                </a:lnTo>
                <a:close/>
                <a:moveTo>
                  <a:pt x="16282" y="157393"/>
                </a:moveTo>
                <a:cubicBezTo>
                  <a:pt x="25268" y="157393"/>
                  <a:pt x="32564" y="150097"/>
                  <a:pt x="32564" y="141111"/>
                </a:cubicBezTo>
                <a:cubicBezTo>
                  <a:pt x="32564" y="132125"/>
                  <a:pt x="25268" y="124829"/>
                  <a:pt x="16282" y="124829"/>
                </a:cubicBezTo>
                <a:cubicBezTo>
                  <a:pt x="7296" y="124829"/>
                  <a:pt x="0" y="132125"/>
                  <a:pt x="0" y="141111"/>
                </a:cubicBezTo>
                <a:cubicBezTo>
                  <a:pt x="0" y="150097"/>
                  <a:pt x="7296" y="157393"/>
                  <a:pt x="16282" y="157393"/>
                </a:cubicBezTo>
                <a:close/>
                <a:moveTo>
                  <a:pt x="32564" y="86838"/>
                </a:moveTo>
                <a:cubicBezTo>
                  <a:pt x="32564" y="77851"/>
                  <a:pt x="25268" y="70556"/>
                  <a:pt x="16282" y="70556"/>
                </a:cubicBezTo>
                <a:cubicBezTo>
                  <a:pt x="7296" y="70556"/>
                  <a:pt x="0" y="77851"/>
                  <a:pt x="0" y="86838"/>
                </a:cubicBezTo>
                <a:cubicBezTo>
                  <a:pt x="0" y="95824"/>
                  <a:pt x="7296" y="103120"/>
                  <a:pt x="16282" y="103120"/>
                </a:cubicBezTo>
                <a:cubicBezTo>
                  <a:pt x="25268" y="103120"/>
                  <a:pt x="32564" y="95824"/>
                  <a:pt x="32564" y="86838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14" name="Text 12"/>
          <p:cNvSpPr/>
          <p:nvPr/>
        </p:nvSpPr>
        <p:spPr>
          <a:xfrm>
            <a:off x="746803" y="3412718"/>
            <a:ext cx="5166838" cy="24314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7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报告要素</a:t>
            </a:r>
            <a:endParaRPr lang="en-US" sz="137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529709" y="3794803"/>
            <a:ext cx="5297094" cy="416821"/>
          </a:xfrm>
          <a:custGeom>
            <a:avLst/>
            <a:gdLst/>
            <a:ahLst/>
            <a:cxnLst/>
            <a:rect l="l" t="t" r="r" b="b"/>
            <a:pathLst>
              <a:path w="5297094" h="416821">
                <a:moveTo>
                  <a:pt x="69471" y="0"/>
                </a:moveTo>
                <a:lnTo>
                  <a:pt x="5227623" y="0"/>
                </a:lnTo>
                <a:cubicBezTo>
                  <a:pt x="5265991" y="0"/>
                  <a:pt x="5297094" y="31103"/>
                  <a:pt x="5297094" y="69471"/>
                </a:cubicBezTo>
                <a:lnTo>
                  <a:pt x="5297094" y="347349"/>
                </a:lnTo>
                <a:cubicBezTo>
                  <a:pt x="5297094" y="385717"/>
                  <a:pt x="5265991" y="416821"/>
                  <a:pt x="5227623" y="416821"/>
                </a:cubicBezTo>
                <a:lnTo>
                  <a:pt x="69471" y="416821"/>
                </a:lnTo>
                <a:cubicBezTo>
                  <a:pt x="31129" y="416821"/>
                  <a:pt x="0" y="385691"/>
                  <a:pt x="0" y="347349"/>
                </a:cubicBezTo>
                <a:lnTo>
                  <a:pt x="0" y="69471"/>
                </a:lnTo>
                <a:cubicBezTo>
                  <a:pt x="0" y="31103"/>
                  <a:pt x="31103" y="0"/>
                  <a:pt x="6947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16" name="Shape 14"/>
          <p:cNvSpPr/>
          <p:nvPr/>
        </p:nvSpPr>
        <p:spPr>
          <a:xfrm>
            <a:off x="659966" y="3933744"/>
            <a:ext cx="121573" cy="138940"/>
          </a:xfrm>
          <a:custGeom>
            <a:avLst/>
            <a:gdLst/>
            <a:ahLst/>
            <a:cxnLst/>
            <a:rect l="l" t="t" r="r" b="b"/>
            <a:pathLst>
              <a:path w="121573" h="138940">
                <a:moveTo>
                  <a:pt x="17368" y="8684"/>
                </a:moveTo>
                <a:cubicBezTo>
                  <a:pt x="17368" y="3881"/>
                  <a:pt x="13487" y="0"/>
                  <a:pt x="8684" y="0"/>
                </a:cubicBezTo>
                <a:cubicBezTo>
                  <a:pt x="3881" y="0"/>
                  <a:pt x="0" y="3881"/>
                  <a:pt x="0" y="8684"/>
                </a:cubicBezTo>
                <a:lnTo>
                  <a:pt x="0" y="130256"/>
                </a:lnTo>
                <a:cubicBezTo>
                  <a:pt x="0" y="135060"/>
                  <a:pt x="3881" y="138940"/>
                  <a:pt x="8684" y="138940"/>
                </a:cubicBezTo>
                <a:cubicBezTo>
                  <a:pt x="13487" y="138940"/>
                  <a:pt x="17368" y="135060"/>
                  <a:pt x="17368" y="130256"/>
                </a:cubicBezTo>
                <a:lnTo>
                  <a:pt x="17368" y="97258"/>
                </a:lnTo>
                <a:lnTo>
                  <a:pt x="34382" y="92156"/>
                </a:lnTo>
                <a:cubicBezTo>
                  <a:pt x="45753" y="88737"/>
                  <a:pt x="58018" y="89796"/>
                  <a:pt x="68629" y="95114"/>
                </a:cubicBezTo>
                <a:cubicBezTo>
                  <a:pt x="80216" y="100922"/>
                  <a:pt x="93730" y="101627"/>
                  <a:pt x="105860" y="97068"/>
                </a:cubicBezTo>
                <a:lnTo>
                  <a:pt x="115928" y="93296"/>
                </a:lnTo>
                <a:cubicBezTo>
                  <a:pt x="119320" y="92021"/>
                  <a:pt x="121573" y="88791"/>
                  <a:pt x="121573" y="85155"/>
                </a:cubicBezTo>
                <a:lnTo>
                  <a:pt x="121573" y="17937"/>
                </a:lnTo>
                <a:cubicBezTo>
                  <a:pt x="121573" y="11696"/>
                  <a:pt x="115006" y="7625"/>
                  <a:pt x="109415" y="10421"/>
                </a:cubicBezTo>
                <a:lnTo>
                  <a:pt x="106213" y="12022"/>
                </a:lnTo>
                <a:cubicBezTo>
                  <a:pt x="94029" y="18127"/>
                  <a:pt x="79674" y="18127"/>
                  <a:pt x="67462" y="12022"/>
                </a:cubicBezTo>
                <a:cubicBezTo>
                  <a:pt x="57584" y="7083"/>
                  <a:pt x="46214" y="6106"/>
                  <a:pt x="35658" y="9281"/>
                </a:cubicBezTo>
                <a:lnTo>
                  <a:pt x="17368" y="14762"/>
                </a:lnTo>
                <a:lnTo>
                  <a:pt x="17368" y="8684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17" name="Text 15"/>
          <p:cNvSpPr/>
          <p:nvPr/>
        </p:nvSpPr>
        <p:spPr>
          <a:xfrm>
            <a:off x="877060" y="3899009"/>
            <a:ext cx="1042051" cy="20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项目背景与目标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29709" y="4281094"/>
            <a:ext cx="5297094" cy="416821"/>
          </a:xfrm>
          <a:custGeom>
            <a:avLst/>
            <a:gdLst/>
            <a:ahLst/>
            <a:cxnLst/>
            <a:rect l="l" t="t" r="r" b="b"/>
            <a:pathLst>
              <a:path w="5297094" h="416821">
                <a:moveTo>
                  <a:pt x="69471" y="0"/>
                </a:moveTo>
                <a:lnTo>
                  <a:pt x="5227623" y="0"/>
                </a:lnTo>
                <a:cubicBezTo>
                  <a:pt x="5265991" y="0"/>
                  <a:pt x="5297094" y="31103"/>
                  <a:pt x="5297094" y="69471"/>
                </a:cubicBezTo>
                <a:lnTo>
                  <a:pt x="5297094" y="347349"/>
                </a:lnTo>
                <a:cubicBezTo>
                  <a:pt x="5297094" y="385717"/>
                  <a:pt x="5265991" y="416821"/>
                  <a:pt x="5227623" y="416821"/>
                </a:cubicBezTo>
                <a:lnTo>
                  <a:pt x="69471" y="416821"/>
                </a:lnTo>
                <a:cubicBezTo>
                  <a:pt x="31129" y="416821"/>
                  <a:pt x="0" y="385691"/>
                  <a:pt x="0" y="347349"/>
                </a:cubicBezTo>
                <a:lnTo>
                  <a:pt x="0" y="69471"/>
                </a:lnTo>
                <a:cubicBezTo>
                  <a:pt x="0" y="31103"/>
                  <a:pt x="31103" y="0"/>
                  <a:pt x="6947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19" name="Shape 17"/>
          <p:cNvSpPr/>
          <p:nvPr/>
        </p:nvSpPr>
        <p:spPr>
          <a:xfrm>
            <a:off x="651282" y="4420034"/>
            <a:ext cx="138940" cy="138940"/>
          </a:xfrm>
          <a:custGeom>
            <a:avLst/>
            <a:gdLst/>
            <a:ahLst/>
            <a:cxnLst/>
            <a:rect l="l" t="t" r="r" b="b"/>
            <a:pathLst>
              <a:path w="138940" h="138940">
                <a:moveTo>
                  <a:pt x="39158" y="0"/>
                </a:moveTo>
                <a:lnTo>
                  <a:pt x="99945" y="0"/>
                </a:lnTo>
                <a:cubicBezTo>
                  <a:pt x="107136" y="0"/>
                  <a:pt x="112997" y="5916"/>
                  <a:pt x="112726" y="13080"/>
                </a:cubicBezTo>
                <a:cubicBezTo>
                  <a:pt x="112672" y="14518"/>
                  <a:pt x="112618" y="15956"/>
                  <a:pt x="112536" y="17368"/>
                </a:cubicBezTo>
                <a:lnTo>
                  <a:pt x="125996" y="17368"/>
                </a:lnTo>
                <a:cubicBezTo>
                  <a:pt x="133079" y="17368"/>
                  <a:pt x="139320" y="23229"/>
                  <a:pt x="138777" y="30882"/>
                </a:cubicBezTo>
                <a:cubicBezTo>
                  <a:pt x="136742" y="59022"/>
                  <a:pt x="122360" y="74490"/>
                  <a:pt x="106756" y="82577"/>
                </a:cubicBezTo>
                <a:cubicBezTo>
                  <a:pt x="102468" y="84802"/>
                  <a:pt x="98099" y="86458"/>
                  <a:pt x="93947" y="87679"/>
                </a:cubicBezTo>
                <a:cubicBezTo>
                  <a:pt x="88466" y="95440"/>
                  <a:pt x="82767" y="99538"/>
                  <a:pt x="78235" y="101736"/>
                </a:cubicBezTo>
                <a:lnTo>
                  <a:pt x="78235" y="121573"/>
                </a:lnTo>
                <a:lnTo>
                  <a:pt x="95603" y="121573"/>
                </a:lnTo>
                <a:cubicBezTo>
                  <a:pt x="100406" y="121573"/>
                  <a:pt x="104287" y="125453"/>
                  <a:pt x="104287" y="130256"/>
                </a:cubicBezTo>
                <a:cubicBezTo>
                  <a:pt x="104287" y="135060"/>
                  <a:pt x="100406" y="138940"/>
                  <a:pt x="95603" y="138940"/>
                </a:cubicBezTo>
                <a:lnTo>
                  <a:pt x="43500" y="138940"/>
                </a:lnTo>
                <a:cubicBezTo>
                  <a:pt x="38697" y="138940"/>
                  <a:pt x="34816" y="135060"/>
                  <a:pt x="34816" y="130256"/>
                </a:cubicBezTo>
                <a:cubicBezTo>
                  <a:pt x="34816" y="125453"/>
                  <a:pt x="38697" y="121573"/>
                  <a:pt x="43500" y="121573"/>
                </a:cubicBezTo>
                <a:lnTo>
                  <a:pt x="60868" y="121573"/>
                </a:lnTo>
                <a:lnTo>
                  <a:pt x="60868" y="101736"/>
                </a:lnTo>
                <a:cubicBezTo>
                  <a:pt x="56526" y="99646"/>
                  <a:pt x="51126" y="95766"/>
                  <a:pt x="45861" y="88629"/>
                </a:cubicBezTo>
                <a:cubicBezTo>
                  <a:pt x="40868" y="87326"/>
                  <a:pt x="35441" y="85345"/>
                  <a:pt x="30149" y="82360"/>
                </a:cubicBezTo>
                <a:cubicBezTo>
                  <a:pt x="15468" y="74138"/>
                  <a:pt x="2225" y="58643"/>
                  <a:pt x="326" y="30827"/>
                </a:cubicBezTo>
                <a:cubicBezTo>
                  <a:pt x="-190" y="23202"/>
                  <a:pt x="6024" y="17340"/>
                  <a:pt x="13107" y="17340"/>
                </a:cubicBezTo>
                <a:lnTo>
                  <a:pt x="26567" y="17340"/>
                </a:lnTo>
                <a:cubicBezTo>
                  <a:pt x="26485" y="15929"/>
                  <a:pt x="26431" y="14518"/>
                  <a:pt x="26377" y="13053"/>
                </a:cubicBezTo>
                <a:cubicBezTo>
                  <a:pt x="26106" y="5862"/>
                  <a:pt x="31967" y="-27"/>
                  <a:pt x="39158" y="-27"/>
                </a:cubicBezTo>
                <a:close/>
                <a:moveTo>
                  <a:pt x="27544" y="30393"/>
                </a:moveTo>
                <a:lnTo>
                  <a:pt x="13324" y="30393"/>
                </a:lnTo>
                <a:cubicBezTo>
                  <a:pt x="15007" y="53378"/>
                  <a:pt x="25563" y="64884"/>
                  <a:pt x="36445" y="70990"/>
                </a:cubicBezTo>
                <a:cubicBezTo>
                  <a:pt x="32537" y="60868"/>
                  <a:pt x="29308" y="47652"/>
                  <a:pt x="27544" y="30393"/>
                </a:cubicBezTo>
                <a:close/>
                <a:moveTo>
                  <a:pt x="103120" y="69687"/>
                </a:moveTo>
                <a:cubicBezTo>
                  <a:pt x="114110" y="63229"/>
                  <a:pt x="124042" y="51750"/>
                  <a:pt x="125725" y="30393"/>
                </a:cubicBezTo>
                <a:lnTo>
                  <a:pt x="111532" y="30393"/>
                </a:lnTo>
                <a:cubicBezTo>
                  <a:pt x="109850" y="46919"/>
                  <a:pt x="106810" y="59755"/>
                  <a:pt x="103120" y="69687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20" name="Text 18"/>
          <p:cNvSpPr/>
          <p:nvPr/>
        </p:nvSpPr>
        <p:spPr>
          <a:xfrm>
            <a:off x="877060" y="4385299"/>
            <a:ext cx="903111" cy="20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目标达成情况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29709" y="4767385"/>
            <a:ext cx="5297094" cy="416821"/>
          </a:xfrm>
          <a:custGeom>
            <a:avLst/>
            <a:gdLst/>
            <a:ahLst/>
            <a:cxnLst/>
            <a:rect l="l" t="t" r="r" b="b"/>
            <a:pathLst>
              <a:path w="5297094" h="416821">
                <a:moveTo>
                  <a:pt x="69471" y="0"/>
                </a:moveTo>
                <a:lnTo>
                  <a:pt x="5227623" y="0"/>
                </a:lnTo>
                <a:cubicBezTo>
                  <a:pt x="5265991" y="0"/>
                  <a:pt x="5297094" y="31103"/>
                  <a:pt x="5297094" y="69471"/>
                </a:cubicBezTo>
                <a:lnTo>
                  <a:pt x="5297094" y="347349"/>
                </a:lnTo>
                <a:cubicBezTo>
                  <a:pt x="5297094" y="385717"/>
                  <a:pt x="5265991" y="416821"/>
                  <a:pt x="5227623" y="416821"/>
                </a:cubicBezTo>
                <a:lnTo>
                  <a:pt x="69471" y="416821"/>
                </a:lnTo>
                <a:cubicBezTo>
                  <a:pt x="31129" y="416821"/>
                  <a:pt x="0" y="385691"/>
                  <a:pt x="0" y="347349"/>
                </a:cubicBezTo>
                <a:lnTo>
                  <a:pt x="0" y="69471"/>
                </a:lnTo>
                <a:cubicBezTo>
                  <a:pt x="0" y="31103"/>
                  <a:pt x="31103" y="0"/>
                  <a:pt x="6947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  <p:txBody>
          <a:bodyPr/>
          <a:p>
            <a:endParaRPr lang="zh-CN" altLang="en-US"/>
          </a:p>
        </p:txBody>
      </p:sp>
      <p:sp>
        <p:nvSpPr>
          <p:cNvPr id="22" name="Shape 20"/>
          <p:cNvSpPr/>
          <p:nvPr/>
        </p:nvSpPr>
        <p:spPr>
          <a:xfrm>
            <a:off x="642598" y="4906325"/>
            <a:ext cx="156308" cy="138940"/>
          </a:xfrm>
          <a:custGeom>
            <a:avLst/>
            <a:gdLst/>
            <a:ahLst/>
            <a:cxnLst/>
            <a:rect l="l" t="t" r="r" b="b"/>
            <a:pathLst>
              <a:path w="156308" h="138940">
                <a:moveTo>
                  <a:pt x="83988" y="-5129"/>
                </a:moveTo>
                <a:cubicBezTo>
                  <a:pt x="82876" y="-7300"/>
                  <a:pt x="80623" y="-8684"/>
                  <a:pt x="78181" y="-8684"/>
                </a:cubicBezTo>
                <a:cubicBezTo>
                  <a:pt x="75739" y="-8684"/>
                  <a:pt x="73486" y="-7300"/>
                  <a:pt x="72374" y="-5129"/>
                </a:cubicBezTo>
                <a:lnTo>
                  <a:pt x="52401" y="34002"/>
                </a:lnTo>
                <a:lnTo>
                  <a:pt x="9009" y="40895"/>
                </a:lnTo>
                <a:cubicBezTo>
                  <a:pt x="6594" y="41275"/>
                  <a:pt x="4586" y="42985"/>
                  <a:pt x="3826" y="45318"/>
                </a:cubicBezTo>
                <a:cubicBezTo>
                  <a:pt x="3066" y="47652"/>
                  <a:pt x="3691" y="50203"/>
                  <a:pt x="5400" y="51940"/>
                </a:cubicBezTo>
                <a:lnTo>
                  <a:pt x="36445" y="83011"/>
                </a:lnTo>
                <a:lnTo>
                  <a:pt x="29606" y="126403"/>
                </a:lnTo>
                <a:cubicBezTo>
                  <a:pt x="29226" y="128818"/>
                  <a:pt x="30230" y="131260"/>
                  <a:pt x="32211" y="132699"/>
                </a:cubicBezTo>
                <a:cubicBezTo>
                  <a:pt x="34192" y="134137"/>
                  <a:pt x="36797" y="134354"/>
                  <a:pt x="38996" y="133241"/>
                </a:cubicBezTo>
                <a:lnTo>
                  <a:pt x="78181" y="113323"/>
                </a:lnTo>
                <a:lnTo>
                  <a:pt x="117339" y="133241"/>
                </a:lnTo>
                <a:cubicBezTo>
                  <a:pt x="119510" y="134354"/>
                  <a:pt x="122143" y="134137"/>
                  <a:pt x="124124" y="132699"/>
                </a:cubicBezTo>
                <a:cubicBezTo>
                  <a:pt x="126104" y="131260"/>
                  <a:pt x="127109" y="128845"/>
                  <a:pt x="126729" y="126403"/>
                </a:cubicBezTo>
                <a:lnTo>
                  <a:pt x="119863" y="83011"/>
                </a:lnTo>
                <a:lnTo>
                  <a:pt x="150907" y="51940"/>
                </a:lnTo>
                <a:cubicBezTo>
                  <a:pt x="152644" y="50203"/>
                  <a:pt x="153241" y="47652"/>
                  <a:pt x="152481" y="45318"/>
                </a:cubicBezTo>
                <a:cubicBezTo>
                  <a:pt x="151722" y="42985"/>
                  <a:pt x="149741" y="41275"/>
                  <a:pt x="147298" y="40895"/>
                </a:cubicBezTo>
                <a:lnTo>
                  <a:pt x="103934" y="34002"/>
                </a:lnTo>
                <a:lnTo>
                  <a:pt x="83988" y="-5129"/>
                </a:lnTo>
                <a:close/>
              </a:path>
            </a:pathLst>
          </a:custGeom>
          <a:solidFill>
            <a:srgbClr val="F2A900"/>
          </a:solidFill>
        </p:spPr>
      </p:sp>
      <p:sp>
        <p:nvSpPr>
          <p:cNvPr id="23" name="Text 21"/>
          <p:cNvSpPr/>
          <p:nvPr/>
        </p:nvSpPr>
        <p:spPr>
          <a:xfrm>
            <a:off x="877060" y="4871590"/>
            <a:ext cx="1042051" cy="20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关键成果与亮点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529709" y="5253675"/>
            <a:ext cx="5297094" cy="416821"/>
          </a:xfrm>
          <a:custGeom>
            <a:avLst/>
            <a:gdLst/>
            <a:ahLst/>
            <a:cxnLst/>
            <a:rect l="l" t="t" r="r" b="b"/>
            <a:pathLst>
              <a:path w="5297094" h="416821">
                <a:moveTo>
                  <a:pt x="69471" y="0"/>
                </a:moveTo>
                <a:lnTo>
                  <a:pt x="5227623" y="0"/>
                </a:lnTo>
                <a:cubicBezTo>
                  <a:pt x="5265991" y="0"/>
                  <a:pt x="5297094" y="31103"/>
                  <a:pt x="5297094" y="69471"/>
                </a:cubicBezTo>
                <a:lnTo>
                  <a:pt x="5297094" y="347349"/>
                </a:lnTo>
                <a:cubicBezTo>
                  <a:pt x="5297094" y="385717"/>
                  <a:pt x="5265991" y="416821"/>
                  <a:pt x="5227623" y="416821"/>
                </a:cubicBezTo>
                <a:lnTo>
                  <a:pt x="69471" y="416821"/>
                </a:lnTo>
                <a:cubicBezTo>
                  <a:pt x="31129" y="416821"/>
                  <a:pt x="0" y="385691"/>
                  <a:pt x="0" y="347349"/>
                </a:cubicBezTo>
                <a:lnTo>
                  <a:pt x="0" y="69471"/>
                </a:lnTo>
                <a:cubicBezTo>
                  <a:pt x="0" y="31103"/>
                  <a:pt x="31103" y="0"/>
                  <a:pt x="6947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25" name="Shape 23"/>
          <p:cNvSpPr/>
          <p:nvPr/>
        </p:nvSpPr>
        <p:spPr>
          <a:xfrm>
            <a:off x="651282" y="5392615"/>
            <a:ext cx="138940" cy="138940"/>
          </a:xfrm>
          <a:custGeom>
            <a:avLst/>
            <a:gdLst/>
            <a:ahLst/>
            <a:cxnLst/>
            <a:rect l="l" t="t" r="r" b="b"/>
            <a:pathLst>
              <a:path w="138940" h="138940">
                <a:moveTo>
                  <a:pt x="69470" y="0"/>
                </a:moveTo>
                <a:cubicBezTo>
                  <a:pt x="73459" y="0"/>
                  <a:pt x="77123" y="2198"/>
                  <a:pt x="79022" y="5699"/>
                </a:cubicBezTo>
                <a:lnTo>
                  <a:pt x="137638" y="114246"/>
                </a:lnTo>
                <a:cubicBezTo>
                  <a:pt x="139456" y="117611"/>
                  <a:pt x="139374" y="121681"/>
                  <a:pt x="137421" y="124965"/>
                </a:cubicBezTo>
                <a:cubicBezTo>
                  <a:pt x="135467" y="128248"/>
                  <a:pt x="131912" y="130256"/>
                  <a:pt x="128085" y="130256"/>
                </a:cubicBezTo>
                <a:lnTo>
                  <a:pt x="10855" y="130256"/>
                </a:lnTo>
                <a:cubicBezTo>
                  <a:pt x="7028" y="130256"/>
                  <a:pt x="3501" y="128248"/>
                  <a:pt x="1520" y="124965"/>
                </a:cubicBezTo>
                <a:cubicBezTo>
                  <a:pt x="-461" y="121681"/>
                  <a:pt x="-516" y="117611"/>
                  <a:pt x="1303" y="114246"/>
                </a:cubicBezTo>
                <a:lnTo>
                  <a:pt x="59918" y="5699"/>
                </a:lnTo>
                <a:cubicBezTo>
                  <a:pt x="61818" y="2198"/>
                  <a:pt x="65481" y="0"/>
                  <a:pt x="69470" y="0"/>
                </a:cubicBezTo>
                <a:close/>
                <a:moveTo>
                  <a:pt x="69470" y="45590"/>
                </a:moveTo>
                <a:cubicBezTo>
                  <a:pt x="65861" y="45590"/>
                  <a:pt x="62957" y="48493"/>
                  <a:pt x="62957" y="52103"/>
                </a:cubicBezTo>
                <a:lnTo>
                  <a:pt x="62957" y="82496"/>
                </a:lnTo>
                <a:cubicBezTo>
                  <a:pt x="62957" y="86105"/>
                  <a:pt x="65861" y="89009"/>
                  <a:pt x="69470" y="89009"/>
                </a:cubicBezTo>
                <a:cubicBezTo>
                  <a:pt x="73079" y="89009"/>
                  <a:pt x="75983" y="86105"/>
                  <a:pt x="75983" y="82496"/>
                </a:cubicBezTo>
                <a:lnTo>
                  <a:pt x="75983" y="52103"/>
                </a:lnTo>
                <a:cubicBezTo>
                  <a:pt x="75983" y="48493"/>
                  <a:pt x="73079" y="45590"/>
                  <a:pt x="69470" y="45590"/>
                </a:cubicBezTo>
                <a:close/>
                <a:moveTo>
                  <a:pt x="76716" y="104205"/>
                </a:moveTo>
                <a:cubicBezTo>
                  <a:pt x="76880" y="101516"/>
                  <a:pt x="75539" y="98957"/>
                  <a:pt x="73234" y="97562"/>
                </a:cubicBezTo>
                <a:cubicBezTo>
                  <a:pt x="70928" y="96168"/>
                  <a:pt x="68039" y="96168"/>
                  <a:pt x="65734" y="97562"/>
                </a:cubicBezTo>
                <a:cubicBezTo>
                  <a:pt x="63428" y="98957"/>
                  <a:pt x="62087" y="101516"/>
                  <a:pt x="62252" y="104205"/>
                </a:cubicBezTo>
                <a:cubicBezTo>
                  <a:pt x="62087" y="106895"/>
                  <a:pt x="63428" y="109453"/>
                  <a:pt x="65734" y="110848"/>
                </a:cubicBezTo>
                <a:cubicBezTo>
                  <a:pt x="68039" y="112242"/>
                  <a:pt x="70928" y="112242"/>
                  <a:pt x="73234" y="110848"/>
                </a:cubicBezTo>
                <a:cubicBezTo>
                  <a:pt x="75539" y="109453"/>
                  <a:pt x="76880" y="106895"/>
                  <a:pt x="76716" y="104205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26" name="Text 24"/>
          <p:cNvSpPr/>
          <p:nvPr/>
        </p:nvSpPr>
        <p:spPr>
          <a:xfrm>
            <a:off x="877060" y="5357880"/>
            <a:ext cx="764171" cy="20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问题与挑战</a:t>
            </a:r>
            <a:endParaRPr lang="en-US" sz="1600" dirty="0"/>
          </a:p>
        </p:txBody>
      </p:sp>
      <p:sp>
        <p:nvSpPr>
          <p:cNvPr id="27" name="Shape 25"/>
          <p:cNvSpPr/>
          <p:nvPr/>
        </p:nvSpPr>
        <p:spPr>
          <a:xfrm>
            <a:off x="529709" y="5739966"/>
            <a:ext cx="5297094" cy="416821"/>
          </a:xfrm>
          <a:custGeom>
            <a:avLst/>
            <a:gdLst/>
            <a:ahLst/>
            <a:cxnLst/>
            <a:rect l="l" t="t" r="r" b="b"/>
            <a:pathLst>
              <a:path w="5297094" h="416821">
                <a:moveTo>
                  <a:pt x="69471" y="0"/>
                </a:moveTo>
                <a:lnTo>
                  <a:pt x="5227623" y="0"/>
                </a:lnTo>
                <a:cubicBezTo>
                  <a:pt x="5265991" y="0"/>
                  <a:pt x="5297094" y="31103"/>
                  <a:pt x="5297094" y="69471"/>
                </a:cubicBezTo>
                <a:lnTo>
                  <a:pt x="5297094" y="347349"/>
                </a:lnTo>
                <a:cubicBezTo>
                  <a:pt x="5297094" y="385717"/>
                  <a:pt x="5265991" y="416821"/>
                  <a:pt x="5227623" y="416821"/>
                </a:cubicBezTo>
                <a:lnTo>
                  <a:pt x="69471" y="416821"/>
                </a:lnTo>
                <a:cubicBezTo>
                  <a:pt x="31129" y="416821"/>
                  <a:pt x="0" y="385691"/>
                  <a:pt x="0" y="347349"/>
                </a:cubicBezTo>
                <a:lnTo>
                  <a:pt x="0" y="69471"/>
                </a:lnTo>
                <a:cubicBezTo>
                  <a:pt x="0" y="31103"/>
                  <a:pt x="31103" y="0"/>
                  <a:pt x="6947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28" name="Shape 26"/>
          <p:cNvSpPr/>
          <p:nvPr/>
        </p:nvSpPr>
        <p:spPr>
          <a:xfrm>
            <a:off x="642598" y="5878906"/>
            <a:ext cx="156308" cy="138940"/>
          </a:xfrm>
          <a:custGeom>
            <a:avLst/>
            <a:gdLst/>
            <a:ahLst/>
            <a:cxnLst/>
            <a:rect l="l" t="t" r="r" b="b"/>
            <a:pathLst>
              <a:path w="156308" h="138940">
                <a:moveTo>
                  <a:pt x="13026" y="53134"/>
                </a:moveTo>
                <a:lnTo>
                  <a:pt x="69796" y="76499"/>
                </a:lnTo>
                <a:cubicBezTo>
                  <a:pt x="72455" y="77584"/>
                  <a:pt x="75277" y="78154"/>
                  <a:pt x="78154" y="78154"/>
                </a:cubicBezTo>
                <a:cubicBezTo>
                  <a:pt x="81030" y="78154"/>
                  <a:pt x="83853" y="77584"/>
                  <a:pt x="86512" y="76499"/>
                </a:cubicBezTo>
                <a:lnTo>
                  <a:pt x="152291" y="49416"/>
                </a:lnTo>
                <a:cubicBezTo>
                  <a:pt x="154734" y="48412"/>
                  <a:pt x="156308" y="46051"/>
                  <a:pt x="156308" y="43419"/>
                </a:cubicBezTo>
                <a:cubicBezTo>
                  <a:pt x="156308" y="40787"/>
                  <a:pt x="154734" y="38426"/>
                  <a:pt x="152291" y="37422"/>
                </a:cubicBezTo>
                <a:lnTo>
                  <a:pt x="86512" y="10339"/>
                </a:lnTo>
                <a:cubicBezTo>
                  <a:pt x="83853" y="9254"/>
                  <a:pt x="81030" y="8684"/>
                  <a:pt x="78154" y="8684"/>
                </a:cubicBezTo>
                <a:cubicBezTo>
                  <a:pt x="75277" y="8684"/>
                  <a:pt x="72455" y="9254"/>
                  <a:pt x="69796" y="10339"/>
                </a:cubicBezTo>
                <a:lnTo>
                  <a:pt x="4016" y="37422"/>
                </a:lnTo>
                <a:cubicBezTo>
                  <a:pt x="1574" y="38426"/>
                  <a:pt x="0" y="40787"/>
                  <a:pt x="0" y="43419"/>
                </a:cubicBezTo>
                <a:lnTo>
                  <a:pt x="0" y="123744"/>
                </a:lnTo>
                <a:cubicBezTo>
                  <a:pt x="0" y="127353"/>
                  <a:pt x="2904" y="130256"/>
                  <a:pt x="6513" y="130256"/>
                </a:cubicBezTo>
                <a:cubicBezTo>
                  <a:pt x="10122" y="130256"/>
                  <a:pt x="13026" y="127353"/>
                  <a:pt x="13026" y="123744"/>
                </a:cubicBezTo>
                <a:lnTo>
                  <a:pt x="13026" y="53134"/>
                </a:lnTo>
                <a:close/>
                <a:moveTo>
                  <a:pt x="26051" y="72591"/>
                </a:moveTo>
                <a:lnTo>
                  <a:pt x="26051" y="104205"/>
                </a:lnTo>
                <a:cubicBezTo>
                  <a:pt x="26051" y="118588"/>
                  <a:pt x="49389" y="130256"/>
                  <a:pt x="78154" y="130256"/>
                </a:cubicBezTo>
                <a:cubicBezTo>
                  <a:pt x="106919" y="130256"/>
                  <a:pt x="130256" y="118588"/>
                  <a:pt x="130256" y="104205"/>
                </a:cubicBezTo>
                <a:lnTo>
                  <a:pt x="130256" y="72564"/>
                </a:lnTo>
                <a:lnTo>
                  <a:pt x="91478" y="88547"/>
                </a:lnTo>
                <a:cubicBezTo>
                  <a:pt x="87245" y="90284"/>
                  <a:pt x="82740" y="91179"/>
                  <a:pt x="78154" y="91179"/>
                </a:cubicBezTo>
                <a:cubicBezTo>
                  <a:pt x="73568" y="91179"/>
                  <a:pt x="69063" y="90284"/>
                  <a:pt x="64830" y="88547"/>
                </a:cubicBezTo>
                <a:lnTo>
                  <a:pt x="26051" y="72564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29" name="Text 27"/>
          <p:cNvSpPr/>
          <p:nvPr/>
        </p:nvSpPr>
        <p:spPr>
          <a:xfrm>
            <a:off x="877060" y="5844171"/>
            <a:ext cx="625231" cy="20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经验教训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529709" y="6226256"/>
            <a:ext cx="5297094" cy="416821"/>
          </a:xfrm>
          <a:custGeom>
            <a:avLst/>
            <a:gdLst/>
            <a:ahLst/>
            <a:cxnLst/>
            <a:rect l="l" t="t" r="r" b="b"/>
            <a:pathLst>
              <a:path w="5297094" h="416821">
                <a:moveTo>
                  <a:pt x="69471" y="0"/>
                </a:moveTo>
                <a:lnTo>
                  <a:pt x="5227623" y="0"/>
                </a:lnTo>
                <a:cubicBezTo>
                  <a:pt x="5265991" y="0"/>
                  <a:pt x="5297094" y="31103"/>
                  <a:pt x="5297094" y="69471"/>
                </a:cubicBezTo>
                <a:lnTo>
                  <a:pt x="5297094" y="347349"/>
                </a:lnTo>
                <a:cubicBezTo>
                  <a:pt x="5297094" y="385717"/>
                  <a:pt x="5265991" y="416821"/>
                  <a:pt x="5227623" y="416821"/>
                </a:cubicBezTo>
                <a:lnTo>
                  <a:pt x="69471" y="416821"/>
                </a:lnTo>
                <a:cubicBezTo>
                  <a:pt x="31129" y="416821"/>
                  <a:pt x="0" y="385691"/>
                  <a:pt x="0" y="347349"/>
                </a:cubicBezTo>
                <a:lnTo>
                  <a:pt x="0" y="69471"/>
                </a:lnTo>
                <a:cubicBezTo>
                  <a:pt x="0" y="31103"/>
                  <a:pt x="31103" y="0"/>
                  <a:pt x="6947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1" name="Shape 29"/>
          <p:cNvSpPr/>
          <p:nvPr/>
        </p:nvSpPr>
        <p:spPr>
          <a:xfrm>
            <a:off x="651282" y="6365197"/>
            <a:ext cx="138940" cy="138940"/>
          </a:xfrm>
          <a:custGeom>
            <a:avLst/>
            <a:gdLst/>
            <a:ahLst/>
            <a:cxnLst/>
            <a:rect l="l" t="t" r="r" b="b"/>
            <a:pathLst>
              <a:path w="138940" h="138940">
                <a:moveTo>
                  <a:pt x="60759" y="8684"/>
                </a:moveTo>
                <a:lnTo>
                  <a:pt x="40081" y="8684"/>
                </a:lnTo>
                <a:cubicBezTo>
                  <a:pt x="32103" y="8684"/>
                  <a:pt x="25129" y="14138"/>
                  <a:pt x="23229" y="21872"/>
                </a:cubicBezTo>
                <a:lnTo>
                  <a:pt x="380" y="114110"/>
                </a:lnTo>
                <a:cubicBezTo>
                  <a:pt x="-1655" y="122305"/>
                  <a:pt x="4559" y="130256"/>
                  <a:pt x="13026" y="130256"/>
                </a:cubicBezTo>
                <a:lnTo>
                  <a:pt x="60759" y="130256"/>
                </a:lnTo>
                <a:lnTo>
                  <a:pt x="60759" y="112889"/>
                </a:lnTo>
                <a:cubicBezTo>
                  <a:pt x="60759" y="108086"/>
                  <a:pt x="64640" y="104205"/>
                  <a:pt x="69443" y="104205"/>
                </a:cubicBezTo>
                <a:cubicBezTo>
                  <a:pt x="74246" y="104205"/>
                  <a:pt x="78127" y="108086"/>
                  <a:pt x="78127" y="112889"/>
                </a:cubicBezTo>
                <a:lnTo>
                  <a:pt x="78127" y="130256"/>
                </a:lnTo>
                <a:lnTo>
                  <a:pt x="125915" y="130256"/>
                </a:lnTo>
                <a:cubicBezTo>
                  <a:pt x="134381" y="130256"/>
                  <a:pt x="140596" y="122305"/>
                  <a:pt x="138560" y="114110"/>
                </a:cubicBezTo>
                <a:lnTo>
                  <a:pt x="115738" y="21872"/>
                </a:lnTo>
                <a:cubicBezTo>
                  <a:pt x="113812" y="14138"/>
                  <a:pt x="106865" y="8684"/>
                  <a:pt x="98859" y="8684"/>
                </a:cubicBezTo>
                <a:lnTo>
                  <a:pt x="78127" y="8684"/>
                </a:lnTo>
                <a:lnTo>
                  <a:pt x="78127" y="26051"/>
                </a:lnTo>
                <a:cubicBezTo>
                  <a:pt x="78127" y="30854"/>
                  <a:pt x="74246" y="34735"/>
                  <a:pt x="69443" y="34735"/>
                </a:cubicBezTo>
                <a:cubicBezTo>
                  <a:pt x="64640" y="34735"/>
                  <a:pt x="60759" y="30854"/>
                  <a:pt x="60759" y="26051"/>
                </a:cubicBezTo>
                <a:lnTo>
                  <a:pt x="60759" y="8684"/>
                </a:lnTo>
                <a:close/>
                <a:moveTo>
                  <a:pt x="78127" y="60786"/>
                </a:moveTo>
                <a:lnTo>
                  <a:pt x="78127" y="78154"/>
                </a:lnTo>
                <a:cubicBezTo>
                  <a:pt x="78127" y="82957"/>
                  <a:pt x="74246" y="86838"/>
                  <a:pt x="69443" y="86838"/>
                </a:cubicBezTo>
                <a:cubicBezTo>
                  <a:pt x="64640" y="86838"/>
                  <a:pt x="60759" y="82957"/>
                  <a:pt x="60759" y="78154"/>
                </a:cubicBezTo>
                <a:lnTo>
                  <a:pt x="60759" y="60786"/>
                </a:lnTo>
                <a:cubicBezTo>
                  <a:pt x="60759" y="55983"/>
                  <a:pt x="64640" y="52103"/>
                  <a:pt x="69443" y="52103"/>
                </a:cubicBezTo>
                <a:cubicBezTo>
                  <a:pt x="74246" y="52103"/>
                  <a:pt x="78127" y="55983"/>
                  <a:pt x="78127" y="60786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32" name="Text 30"/>
          <p:cNvSpPr/>
          <p:nvPr/>
        </p:nvSpPr>
        <p:spPr>
          <a:xfrm>
            <a:off x="877060" y="6330462"/>
            <a:ext cx="625231" cy="20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5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后续计划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189079" y="1306906"/>
            <a:ext cx="5653128" cy="5548923"/>
          </a:xfrm>
          <a:custGeom>
            <a:avLst/>
            <a:gdLst/>
            <a:ahLst/>
            <a:cxnLst/>
            <a:rect l="l" t="t" r="r" b="b"/>
            <a:pathLst>
              <a:path w="5653128" h="5548923">
                <a:moveTo>
                  <a:pt x="104209" y="0"/>
                </a:moveTo>
                <a:lnTo>
                  <a:pt x="5548919" y="0"/>
                </a:lnTo>
                <a:cubicBezTo>
                  <a:pt x="5606472" y="0"/>
                  <a:pt x="5653128" y="46656"/>
                  <a:pt x="5653128" y="104209"/>
                </a:cubicBezTo>
                <a:lnTo>
                  <a:pt x="5653128" y="5444714"/>
                </a:lnTo>
                <a:cubicBezTo>
                  <a:pt x="5653128" y="5502267"/>
                  <a:pt x="5606472" y="5548923"/>
                  <a:pt x="5548919" y="5548923"/>
                </a:cubicBezTo>
                <a:lnTo>
                  <a:pt x="104209" y="5548923"/>
                </a:lnTo>
                <a:cubicBezTo>
                  <a:pt x="46656" y="5548923"/>
                  <a:pt x="0" y="5502267"/>
                  <a:pt x="0" y="5444714"/>
                </a:cubicBezTo>
                <a:lnTo>
                  <a:pt x="0" y="104209"/>
                </a:lnTo>
                <a:cubicBezTo>
                  <a:pt x="0" y="46694"/>
                  <a:pt x="46694" y="0"/>
                  <a:pt x="104209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>
                  <a:alpha val="20000"/>
                </a:srgbClr>
              </a:gs>
              <a:gs pos="100000">
                <a:srgbClr val="F2A900">
                  <a:alpha val="5000"/>
                </a:srgbClr>
              </a:gs>
            </a:gsLst>
            <a:lin ang="2700000" scaled="1"/>
          </a:gra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388806" y="1519658"/>
            <a:ext cx="173675" cy="173675"/>
          </a:xfrm>
          <a:custGeom>
            <a:avLst/>
            <a:gdLst/>
            <a:ahLst/>
            <a:cxnLst/>
            <a:rect l="l" t="t" r="r" b="b"/>
            <a:pathLst>
              <a:path w="173675" h="173675">
                <a:moveTo>
                  <a:pt x="135175" y="4138"/>
                </a:moveTo>
                <a:lnTo>
                  <a:pt x="105257" y="34057"/>
                </a:lnTo>
                <a:lnTo>
                  <a:pt x="139619" y="68419"/>
                </a:lnTo>
                <a:lnTo>
                  <a:pt x="169537" y="38500"/>
                </a:lnTo>
                <a:cubicBezTo>
                  <a:pt x="172183" y="35821"/>
                  <a:pt x="173675" y="32225"/>
                  <a:pt x="173675" y="28494"/>
                </a:cubicBezTo>
                <a:cubicBezTo>
                  <a:pt x="173675" y="24762"/>
                  <a:pt x="172183" y="21167"/>
                  <a:pt x="169537" y="18487"/>
                </a:cubicBezTo>
                <a:lnTo>
                  <a:pt x="155188" y="4138"/>
                </a:lnTo>
                <a:cubicBezTo>
                  <a:pt x="152509" y="1493"/>
                  <a:pt x="148913" y="0"/>
                  <a:pt x="145182" y="0"/>
                </a:cubicBezTo>
                <a:cubicBezTo>
                  <a:pt x="141450" y="0"/>
                  <a:pt x="137855" y="1493"/>
                  <a:pt x="135175" y="4138"/>
                </a:cubicBezTo>
                <a:close/>
                <a:moveTo>
                  <a:pt x="93757" y="45556"/>
                </a:moveTo>
                <a:lnTo>
                  <a:pt x="4138" y="135175"/>
                </a:lnTo>
                <a:cubicBezTo>
                  <a:pt x="1493" y="137855"/>
                  <a:pt x="0" y="141450"/>
                  <a:pt x="0" y="145182"/>
                </a:cubicBezTo>
                <a:cubicBezTo>
                  <a:pt x="0" y="148913"/>
                  <a:pt x="1493" y="152509"/>
                  <a:pt x="4138" y="155188"/>
                </a:cubicBezTo>
                <a:lnTo>
                  <a:pt x="18487" y="169537"/>
                </a:lnTo>
                <a:cubicBezTo>
                  <a:pt x="21167" y="172183"/>
                  <a:pt x="24762" y="173675"/>
                  <a:pt x="28494" y="173675"/>
                </a:cubicBezTo>
                <a:cubicBezTo>
                  <a:pt x="32225" y="173675"/>
                  <a:pt x="35821" y="172183"/>
                  <a:pt x="38500" y="169537"/>
                </a:cubicBezTo>
                <a:lnTo>
                  <a:pt x="128119" y="79918"/>
                </a:lnTo>
                <a:lnTo>
                  <a:pt x="93757" y="45556"/>
                </a:lnTo>
                <a:close/>
              </a:path>
            </a:pathLst>
          </a:custGeom>
          <a:solidFill>
            <a:srgbClr val="F2A900"/>
          </a:solidFill>
        </p:spPr>
      </p:sp>
      <p:sp>
        <p:nvSpPr>
          <p:cNvPr id="35" name="Text 33"/>
          <p:cNvSpPr/>
          <p:nvPr/>
        </p:nvSpPr>
        <p:spPr>
          <a:xfrm>
            <a:off x="6584190" y="1484923"/>
            <a:ext cx="5166838" cy="24314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7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迭代优化过程</a:t>
            </a:r>
            <a:endParaRPr lang="en-US" sz="137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6" name="Shape 34"/>
          <p:cNvSpPr/>
          <p:nvPr/>
        </p:nvSpPr>
        <p:spPr>
          <a:xfrm>
            <a:off x="6367096" y="1867009"/>
            <a:ext cx="5297094" cy="798906"/>
          </a:xfrm>
          <a:custGeom>
            <a:avLst/>
            <a:gdLst/>
            <a:ahLst/>
            <a:cxnLst/>
            <a:rect l="l" t="t" r="r" b="b"/>
            <a:pathLst>
              <a:path w="5297094" h="798906">
                <a:moveTo>
                  <a:pt x="69473" y="0"/>
                </a:moveTo>
                <a:lnTo>
                  <a:pt x="5227621" y="0"/>
                </a:lnTo>
                <a:cubicBezTo>
                  <a:pt x="5265990" y="0"/>
                  <a:pt x="5297094" y="31104"/>
                  <a:pt x="5297094" y="69473"/>
                </a:cubicBezTo>
                <a:lnTo>
                  <a:pt x="5297094" y="729433"/>
                </a:lnTo>
                <a:cubicBezTo>
                  <a:pt x="5297094" y="767802"/>
                  <a:pt x="5265990" y="798906"/>
                  <a:pt x="5227621" y="798906"/>
                </a:cubicBezTo>
                <a:lnTo>
                  <a:pt x="69473" y="798906"/>
                </a:lnTo>
                <a:cubicBezTo>
                  <a:pt x="31104" y="798906"/>
                  <a:pt x="0" y="767802"/>
                  <a:pt x="0" y="729433"/>
                </a:cubicBezTo>
                <a:lnTo>
                  <a:pt x="0" y="69473"/>
                </a:lnTo>
                <a:cubicBezTo>
                  <a:pt x="0" y="31130"/>
                  <a:pt x="31130" y="0"/>
                  <a:pt x="69473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7" name="Shape 35"/>
          <p:cNvSpPr/>
          <p:nvPr/>
        </p:nvSpPr>
        <p:spPr>
          <a:xfrm>
            <a:off x="6506036" y="2005949"/>
            <a:ext cx="277880" cy="277880"/>
          </a:xfrm>
          <a:custGeom>
            <a:avLst/>
            <a:gdLst/>
            <a:ahLst/>
            <a:cxnLst/>
            <a:rect l="l" t="t" r="r" b="b"/>
            <a:pathLst>
              <a:path w="277880" h="277880">
                <a:moveTo>
                  <a:pt x="138940" y="0"/>
                </a:moveTo>
                <a:lnTo>
                  <a:pt x="138940" y="0"/>
                </a:lnTo>
                <a:cubicBezTo>
                  <a:pt x="215623" y="0"/>
                  <a:pt x="277880" y="62257"/>
                  <a:pt x="277880" y="138940"/>
                </a:cubicBezTo>
                <a:lnTo>
                  <a:pt x="277880" y="138940"/>
                </a:lnTo>
                <a:cubicBezTo>
                  <a:pt x="277880" y="215623"/>
                  <a:pt x="215623" y="277880"/>
                  <a:pt x="138940" y="277880"/>
                </a:cubicBezTo>
                <a:lnTo>
                  <a:pt x="138940" y="277880"/>
                </a:lnTo>
                <a:cubicBezTo>
                  <a:pt x="62257" y="277880"/>
                  <a:pt x="0" y="215623"/>
                  <a:pt x="0" y="138940"/>
                </a:cubicBezTo>
                <a:lnTo>
                  <a:pt x="0" y="138940"/>
                </a:lnTo>
                <a:cubicBezTo>
                  <a:pt x="0" y="62257"/>
                  <a:pt x="62257" y="0"/>
                  <a:pt x="138940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38" name="Text 36"/>
          <p:cNvSpPr/>
          <p:nvPr/>
        </p:nvSpPr>
        <p:spPr>
          <a:xfrm>
            <a:off x="6620553" y="2058051"/>
            <a:ext cx="112889" cy="1736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6853387" y="2040684"/>
            <a:ext cx="1180991" cy="20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5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第一轮：生成初稿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506036" y="2353299"/>
            <a:ext cx="5080000" cy="173675"/>
          </a:xfrm>
          <a:prstGeom prst="rect">
            <a:avLst/>
          </a:prstGeom>
          <a:noFill/>
        </p:spPr>
        <p:txBody>
          <a:bodyPr wrap="square" lIns="34735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输入项目基本信息，AI生成报告框架和初稿内容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367096" y="2770120"/>
            <a:ext cx="5297094" cy="798906"/>
          </a:xfrm>
          <a:custGeom>
            <a:avLst/>
            <a:gdLst/>
            <a:ahLst/>
            <a:cxnLst/>
            <a:rect l="l" t="t" r="r" b="b"/>
            <a:pathLst>
              <a:path w="5297094" h="798906">
                <a:moveTo>
                  <a:pt x="69473" y="0"/>
                </a:moveTo>
                <a:lnTo>
                  <a:pt x="5227621" y="0"/>
                </a:lnTo>
                <a:cubicBezTo>
                  <a:pt x="5265990" y="0"/>
                  <a:pt x="5297094" y="31104"/>
                  <a:pt x="5297094" y="69473"/>
                </a:cubicBezTo>
                <a:lnTo>
                  <a:pt x="5297094" y="729433"/>
                </a:lnTo>
                <a:cubicBezTo>
                  <a:pt x="5297094" y="767802"/>
                  <a:pt x="5265990" y="798906"/>
                  <a:pt x="5227621" y="798906"/>
                </a:cubicBezTo>
                <a:lnTo>
                  <a:pt x="69473" y="798906"/>
                </a:lnTo>
                <a:cubicBezTo>
                  <a:pt x="31104" y="798906"/>
                  <a:pt x="0" y="767802"/>
                  <a:pt x="0" y="729433"/>
                </a:cubicBezTo>
                <a:lnTo>
                  <a:pt x="0" y="69473"/>
                </a:lnTo>
                <a:cubicBezTo>
                  <a:pt x="0" y="31130"/>
                  <a:pt x="31130" y="0"/>
                  <a:pt x="69473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42" name="Shape 40"/>
          <p:cNvSpPr/>
          <p:nvPr/>
        </p:nvSpPr>
        <p:spPr>
          <a:xfrm>
            <a:off x="6506036" y="2909060"/>
            <a:ext cx="277880" cy="277880"/>
          </a:xfrm>
          <a:custGeom>
            <a:avLst/>
            <a:gdLst/>
            <a:ahLst/>
            <a:cxnLst/>
            <a:rect l="l" t="t" r="r" b="b"/>
            <a:pathLst>
              <a:path w="277880" h="277880">
                <a:moveTo>
                  <a:pt x="138940" y="0"/>
                </a:moveTo>
                <a:lnTo>
                  <a:pt x="138940" y="0"/>
                </a:lnTo>
                <a:cubicBezTo>
                  <a:pt x="215623" y="0"/>
                  <a:pt x="277880" y="62257"/>
                  <a:pt x="277880" y="138940"/>
                </a:cubicBezTo>
                <a:lnTo>
                  <a:pt x="277880" y="138940"/>
                </a:lnTo>
                <a:cubicBezTo>
                  <a:pt x="277880" y="215623"/>
                  <a:pt x="215623" y="277880"/>
                  <a:pt x="138940" y="277880"/>
                </a:cubicBezTo>
                <a:lnTo>
                  <a:pt x="138940" y="277880"/>
                </a:lnTo>
                <a:cubicBezTo>
                  <a:pt x="62257" y="277880"/>
                  <a:pt x="0" y="215623"/>
                  <a:pt x="0" y="138940"/>
                </a:cubicBezTo>
                <a:lnTo>
                  <a:pt x="0" y="138940"/>
                </a:lnTo>
                <a:cubicBezTo>
                  <a:pt x="0" y="62257"/>
                  <a:pt x="62257" y="0"/>
                  <a:pt x="138940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3" name="Text 41"/>
          <p:cNvSpPr/>
          <p:nvPr/>
        </p:nvSpPr>
        <p:spPr>
          <a:xfrm>
            <a:off x="6609563" y="2961162"/>
            <a:ext cx="130256" cy="1736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853387" y="2943795"/>
            <a:ext cx="1180991" cy="20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5" b="1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第二轮：补充细节</a:t>
            </a:r>
            <a:endParaRPr lang="en-US" sz="1600" dirty="0"/>
          </a:p>
        </p:txBody>
      </p:sp>
      <p:sp>
        <p:nvSpPr>
          <p:cNvPr id="45" name="Text 43"/>
          <p:cNvSpPr/>
          <p:nvPr/>
        </p:nvSpPr>
        <p:spPr>
          <a:xfrm>
            <a:off x="6506036" y="3256410"/>
            <a:ext cx="5080000" cy="173675"/>
          </a:xfrm>
          <a:prstGeom prst="rect">
            <a:avLst/>
          </a:prstGeom>
          <a:noFill/>
        </p:spPr>
        <p:txBody>
          <a:bodyPr wrap="square" lIns="34735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要求AI补充具体数据、用户反馈、技术难点等细节</a:t>
            </a:r>
            <a:endParaRPr lang="en-US" sz="1600" dirty="0"/>
          </a:p>
        </p:txBody>
      </p:sp>
      <p:sp>
        <p:nvSpPr>
          <p:cNvPr id="46" name="Shape 44"/>
          <p:cNvSpPr/>
          <p:nvPr/>
        </p:nvSpPr>
        <p:spPr>
          <a:xfrm>
            <a:off x="6367096" y="3673231"/>
            <a:ext cx="5297094" cy="798906"/>
          </a:xfrm>
          <a:custGeom>
            <a:avLst/>
            <a:gdLst/>
            <a:ahLst/>
            <a:cxnLst/>
            <a:rect l="l" t="t" r="r" b="b"/>
            <a:pathLst>
              <a:path w="5297094" h="798906">
                <a:moveTo>
                  <a:pt x="69473" y="0"/>
                </a:moveTo>
                <a:lnTo>
                  <a:pt x="5227621" y="0"/>
                </a:lnTo>
                <a:cubicBezTo>
                  <a:pt x="5265990" y="0"/>
                  <a:pt x="5297094" y="31104"/>
                  <a:pt x="5297094" y="69473"/>
                </a:cubicBezTo>
                <a:lnTo>
                  <a:pt x="5297094" y="729433"/>
                </a:lnTo>
                <a:cubicBezTo>
                  <a:pt x="5297094" y="767802"/>
                  <a:pt x="5265990" y="798906"/>
                  <a:pt x="5227621" y="798906"/>
                </a:cubicBezTo>
                <a:lnTo>
                  <a:pt x="69473" y="798906"/>
                </a:lnTo>
                <a:cubicBezTo>
                  <a:pt x="31104" y="798906"/>
                  <a:pt x="0" y="767802"/>
                  <a:pt x="0" y="729433"/>
                </a:cubicBezTo>
                <a:lnTo>
                  <a:pt x="0" y="69473"/>
                </a:lnTo>
                <a:cubicBezTo>
                  <a:pt x="0" y="31130"/>
                  <a:pt x="31130" y="0"/>
                  <a:pt x="69473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47" name="Shape 45"/>
          <p:cNvSpPr/>
          <p:nvPr/>
        </p:nvSpPr>
        <p:spPr>
          <a:xfrm>
            <a:off x="6506036" y="3812171"/>
            <a:ext cx="277880" cy="277880"/>
          </a:xfrm>
          <a:custGeom>
            <a:avLst/>
            <a:gdLst/>
            <a:ahLst/>
            <a:cxnLst/>
            <a:rect l="l" t="t" r="r" b="b"/>
            <a:pathLst>
              <a:path w="277880" h="277880">
                <a:moveTo>
                  <a:pt x="138940" y="0"/>
                </a:moveTo>
                <a:lnTo>
                  <a:pt x="138940" y="0"/>
                </a:lnTo>
                <a:cubicBezTo>
                  <a:pt x="215623" y="0"/>
                  <a:pt x="277880" y="62257"/>
                  <a:pt x="277880" y="138940"/>
                </a:cubicBezTo>
                <a:lnTo>
                  <a:pt x="277880" y="138940"/>
                </a:lnTo>
                <a:cubicBezTo>
                  <a:pt x="277880" y="215623"/>
                  <a:pt x="215623" y="277880"/>
                  <a:pt x="138940" y="277880"/>
                </a:cubicBezTo>
                <a:lnTo>
                  <a:pt x="138940" y="277880"/>
                </a:lnTo>
                <a:cubicBezTo>
                  <a:pt x="62257" y="277880"/>
                  <a:pt x="0" y="215623"/>
                  <a:pt x="0" y="138940"/>
                </a:cubicBezTo>
                <a:lnTo>
                  <a:pt x="0" y="138940"/>
                </a:lnTo>
                <a:cubicBezTo>
                  <a:pt x="0" y="62257"/>
                  <a:pt x="62257" y="0"/>
                  <a:pt x="138940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48" name="Text 46"/>
          <p:cNvSpPr/>
          <p:nvPr/>
        </p:nvSpPr>
        <p:spPr>
          <a:xfrm>
            <a:off x="6609020" y="3864274"/>
            <a:ext cx="130256" cy="1736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6853387" y="3846906"/>
            <a:ext cx="1180991" cy="20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5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第三轮：优化表达</a:t>
            </a:r>
            <a:endParaRPr lang="en-US" sz="1600" dirty="0"/>
          </a:p>
        </p:txBody>
      </p:sp>
      <p:sp>
        <p:nvSpPr>
          <p:cNvPr id="50" name="Text 48"/>
          <p:cNvSpPr/>
          <p:nvPr/>
        </p:nvSpPr>
        <p:spPr>
          <a:xfrm>
            <a:off x="6506036" y="4159521"/>
            <a:ext cx="5080000" cy="173675"/>
          </a:xfrm>
          <a:prstGeom prst="rect">
            <a:avLst/>
          </a:prstGeom>
          <a:noFill/>
        </p:spPr>
        <p:txBody>
          <a:bodyPr wrap="square" lIns="34735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调整语言风格，增强逻辑性，突出重点成果</a:t>
            </a:r>
            <a:endParaRPr lang="en-US" sz="1600" dirty="0"/>
          </a:p>
        </p:txBody>
      </p:sp>
      <p:sp>
        <p:nvSpPr>
          <p:cNvPr id="51" name="Shape 49"/>
          <p:cNvSpPr/>
          <p:nvPr/>
        </p:nvSpPr>
        <p:spPr>
          <a:xfrm>
            <a:off x="6367096" y="4576342"/>
            <a:ext cx="5297094" cy="798906"/>
          </a:xfrm>
          <a:custGeom>
            <a:avLst/>
            <a:gdLst/>
            <a:ahLst/>
            <a:cxnLst/>
            <a:rect l="l" t="t" r="r" b="b"/>
            <a:pathLst>
              <a:path w="5297094" h="798906">
                <a:moveTo>
                  <a:pt x="69473" y="0"/>
                </a:moveTo>
                <a:lnTo>
                  <a:pt x="5227621" y="0"/>
                </a:lnTo>
                <a:cubicBezTo>
                  <a:pt x="5265990" y="0"/>
                  <a:pt x="5297094" y="31104"/>
                  <a:pt x="5297094" y="69473"/>
                </a:cubicBezTo>
                <a:lnTo>
                  <a:pt x="5297094" y="729433"/>
                </a:lnTo>
                <a:cubicBezTo>
                  <a:pt x="5297094" y="767802"/>
                  <a:pt x="5265990" y="798906"/>
                  <a:pt x="5227621" y="798906"/>
                </a:cubicBezTo>
                <a:lnTo>
                  <a:pt x="69473" y="798906"/>
                </a:lnTo>
                <a:cubicBezTo>
                  <a:pt x="31104" y="798906"/>
                  <a:pt x="0" y="767802"/>
                  <a:pt x="0" y="729433"/>
                </a:cubicBezTo>
                <a:lnTo>
                  <a:pt x="0" y="69473"/>
                </a:lnTo>
                <a:cubicBezTo>
                  <a:pt x="0" y="31130"/>
                  <a:pt x="31130" y="0"/>
                  <a:pt x="69473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52" name="Shape 50"/>
          <p:cNvSpPr/>
          <p:nvPr/>
        </p:nvSpPr>
        <p:spPr>
          <a:xfrm>
            <a:off x="6506036" y="4715282"/>
            <a:ext cx="277880" cy="277880"/>
          </a:xfrm>
          <a:custGeom>
            <a:avLst/>
            <a:gdLst/>
            <a:ahLst/>
            <a:cxnLst/>
            <a:rect l="l" t="t" r="r" b="b"/>
            <a:pathLst>
              <a:path w="277880" h="277880">
                <a:moveTo>
                  <a:pt x="138940" y="0"/>
                </a:moveTo>
                <a:lnTo>
                  <a:pt x="138940" y="0"/>
                </a:lnTo>
                <a:cubicBezTo>
                  <a:pt x="215623" y="0"/>
                  <a:pt x="277880" y="62257"/>
                  <a:pt x="277880" y="138940"/>
                </a:cubicBezTo>
                <a:lnTo>
                  <a:pt x="277880" y="138940"/>
                </a:lnTo>
                <a:cubicBezTo>
                  <a:pt x="277880" y="215623"/>
                  <a:pt x="215623" y="277880"/>
                  <a:pt x="138940" y="277880"/>
                </a:cubicBezTo>
                <a:lnTo>
                  <a:pt x="138940" y="277880"/>
                </a:lnTo>
                <a:cubicBezTo>
                  <a:pt x="62257" y="277880"/>
                  <a:pt x="0" y="215623"/>
                  <a:pt x="0" y="138940"/>
                </a:cubicBezTo>
                <a:lnTo>
                  <a:pt x="0" y="138940"/>
                </a:lnTo>
                <a:cubicBezTo>
                  <a:pt x="0" y="62257"/>
                  <a:pt x="62257" y="0"/>
                  <a:pt x="138940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53" name="Text 51"/>
          <p:cNvSpPr/>
          <p:nvPr/>
        </p:nvSpPr>
        <p:spPr>
          <a:xfrm>
            <a:off x="6609156" y="4767385"/>
            <a:ext cx="130256" cy="1736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4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853387" y="4750017"/>
            <a:ext cx="1180991" cy="20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5" b="1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第四轮：人工审核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6506036" y="5062632"/>
            <a:ext cx="5080000" cy="173675"/>
          </a:xfrm>
          <a:prstGeom prst="rect">
            <a:avLst/>
          </a:prstGeom>
          <a:noFill/>
        </p:spPr>
        <p:txBody>
          <a:bodyPr wrap="square" lIns="34735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核查数据准确性，补充个人洞察，完善报告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6371438" y="5518530"/>
            <a:ext cx="5288410" cy="1154940"/>
          </a:xfrm>
          <a:custGeom>
            <a:avLst/>
            <a:gdLst/>
            <a:ahLst/>
            <a:cxnLst/>
            <a:rect l="l" t="t" r="r" b="b"/>
            <a:pathLst>
              <a:path w="5288410" h="1154940">
                <a:moveTo>
                  <a:pt x="69470" y="0"/>
                </a:moveTo>
                <a:lnTo>
                  <a:pt x="5218941" y="0"/>
                </a:lnTo>
                <a:cubicBezTo>
                  <a:pt x="5257308" y="0"/>
                  <a:pt x="5288410" y="31103"/>
                  <a:pt x="5288410" y="69470"/>
                </a:cubicBezTo>
                <a:lnTo>
                  <a:pt x="5288410" y="1085471"/>
                </a:lnTo>
                <a:cubicBezTo>
                  <a:pt x="5288410" y="1123838"/>
                  <a:pt x="5257308" y="1154940"/>
                  <a:pt x="5218941" y="1154940"/>
                </a:cubicBezTo>
                <a:lnTo>
                  <a:pt x="69470" y="1154940"/>
                </a:lnTo>
                <a:cubicBezTo>
                  <a:pt x="31103" y="1154940"/>
                  <a:pt x="0" y="1123838"/>
                  <a:pt x="0" y="1085471"/>
                </a:cubicBezTo>
                <a:lnTo>
                  <a:pt x="0" y="69470"/>
                </a:lnTo>
                <a:cubicBezTo>
                  <a:pt x="0" y="31103"/>
                  <a:pt x="31103" y="0"/>
                  <a:pt x="69470" y="0"/>
                </a:cubicBezTo>
                <a:close/>
              </a:path>
            </a:pathLst>
          </a:custGeom>
          <a:solidFill>
            <a:srgbClr val="00A9E0">
              <a:alpha val="10196"/>
            </a:srgbClr>
          </a:soli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57" name="Shape 55"/>
          <p:cNvSpPr/>
          <p:nvPr/>
        </p:nvSpPr>
        <p:spPr>
          <a:xfrm>
            <a:off x="6549455" y="5696547"/>
            <a:ext cx="104205" cy="138940"/>
          </a:xfrm>
          <a:custGeom>
            <a:avLst/>
            <a:gdLst/>
            <a:ahLst/>
            <a:cxnLst/>
            <a:rect l="l" t="t" r="r" b="b"/>
            <a:pathLst>
              <a:path w="104205" h="138940">
                <a:moveTo>
                  <a:pt x="79484" y="104205"/>
                </a:moveTo>
                <a:cubicBezTo>
                  <a:pt x="81465" y="98154"/>
                  <a:pt x="85426" y="92672"/>
                  <a:pt x="89904" y="87950"/>
                </a:cubicBezTo>
                <a:cubicBezTo>
                  <a:pt x="98778" y="78615"/>
                  <a:pt x="104205" y="65997"/>
                  <a:pt x="104205" y="52103"/>
                </a:cubicBezTo>
                <a:cubicBezTo>
                  <a:pt x="104205" y="23338"/>
                  <a:pt x="80868" y="0"/>
                  <a:pt x="52103" y="0"/>
                </a:cubicBezTo>
                <a:cubicBezTo>
                  <a:pt x="23338" y="0"/>
                  <a:pt x="0" y="23338"/>
                  <a:pt x="0" y="52103"/>
                </a:cubicBezTo>
                <a:cubicBezTo>
                  <a:pt x="0" y="65997"/>
                  <a:pt x="5427" y="78615"/>
                  <a:pt x="14301" y="87950"/>
                </a:cubicBezTo>
                <a:cubicBezTo>
                  <a:pt x="18779" y="92672"/>
                  <a:pt x="22768" y="98154"/>
                  <a:pt x="24722" y="104205"/>
                </a:cubicBezTo>
                <a:lnTo>
                  <a:pt x="79456" y="104205"/>
                </a:lnTo>
                <a:close/>
                <a:moveTo>
                  <a:pt x="78154" y="117231"/>
                </a:moveTo>
                <a:lnTo>
                  <a:pt x="26051" y="117231"/>
                </a:lnTo>
                <a:lnTo>
                  <a:pt x="26051" y="121573"/>
                </a:lnTo>
                <a:cubicBezTo>
                  <a:pt x="26051" y="133567"/>
                  <a:pt x="35766" y="143282"/>
                  <a:pt x="47761" y="143282"/>
                </a:cubicBezTo>
                <a:lnTo>
                  <a:pt x="56444" y="143282"/>
                </a:lnTo>
                <a:cubicBezTo>
                  <a:pt x="68439" y="143282"/>
                  <a:pt x="78154" y="133567"/>
                  <a:pt x="78154" y="121573"/>
                </a:cubicBezTo>
                <a:lnTo>
                  <a:pt x="78154" y="117231"/>
                </a:lnTo>
                <a:close/>
                <a:moveTo>
                  <a:pt x="49932" y="30393"/>
                </a:moveTo>
                <a:cubicBezTo>
                  <a:pt x="39131" y="30393"/>
                  <a:pt x="30393" y="39131"/>
                  <a:pt x="30393" y="49932"/>
                </a:cubicBezTo>
                <a:cubicBezTo>
                  <a:pt x="30393" y="53541"/>
                  <a:pt x="27490" y="56444"/>
                  <a:pt x="23880" y="56444"/>
                </a:cubicBezTo>
                <a:cubicBezTo>
                  <a:pt x="20271" y="56444"/>
                  <a:pt x="17368" y="53541"/>
                  <a:pt x="17368" y="49932"/>
                </a:cubicBezTo>
                <a:cubicBezTo>
                  <a:pt x="17368" y="31940"/>
                  <a:pt x="31940" y="17368"/>
                  <a:pt x="49932" y="17368"/>
                </a:cubicBezTo>
                <a:cubicBezTo>
                  <a:pt x="53541" y="17368"/>
                  <a:pt x="56444" y="20271"/>
                  <a:pt x="56444" y="23880"/>
                </a:cubicBezTo>
                <a:cubicBezTo>
                  <a:pt x="56444" y="27490"/>
                  <a:pt x="53541" y="30393"/>
                  <a:pt x="49932" y="30393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58" name="Text 56"/>
          <p:cNvSpPr/>
          <p:nvPr/>
        </p:nvSpPr>
        <p:spPr>
          <a:xfrm>
            <a:off x="6688395" y="5661812"/>
            <a:ext cx="4897641" cy="20841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5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优化技巧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6514720" y="5939692"/>
            <a:ext cx="5062632" cy="1736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每轮迭代聚焦一个改进点</a:t>
            </a:r>
            <a:endParaRPr lang="en-US" sz="95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0" name="Text 58"/>
          <p:cNvSpPr/>
          <p:nvPr/>
        </p:nvSpPr>
        <p:spPr>
          <a:xfrm>
            <a:off x="6514720" y="6148103"/>
            <a:ext cx="5062632" cy="1736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提供具体修改建议而非笼统评价</a:t>
            </a:r>
            <a:endParaRPr lang="en-US" sz="95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1" name="Text 59"/>
          <p:cNvSpPr/>
          <p:nvPr/>
        </p:nvSpPr>
        <p:spPr>
          <a:xfrm>
            <a:off x="6514720" y="6356513"/>
            <a:ext cx="5062632" cy="1736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保留优质内容，针对性调整不足</a:t>
            </a:r>
            <a:endParaRPr lang="en-US" sz="95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thumbs.dreamstime.com/484ba1093e344c2464c96b5ed921adc106eec1d3.jpg"/>
          <p:cNvPicPr>
            <a:picLocks noChangeAspect="1"/>
          </p:cNvPicPr>
          <p:nvPr/>
        </p:nvPicPr>
        <p:blipFill>
          <a:blip r:embed="rId1">
            <a:alphaModFix amt="30000"/>
          </a:blip>
          <a:srcRect l="111" r="111"/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1A1D21"/>
              </a:gs>
              <a:gs pos="50000">
                <a:srgbClr val="1A1D21">
                  <a:alpha val="90000"/>
                </a:srgbClr>
              </a:gs>
              <a:gs pos="100000">
                <a:srgbClr val="1A1D21">
                  <a:alpha val="60000"/>
                </a:srgbClr>
              </a:gs>
            </a:gsLst>
            <a:lin ang="0" scaled="1"/>
          </a:gradFill>
        </p:spPr>
      </p:sp>
      <p:sp>
        <p:nvSpPr>
          <p:cNvPr id="4" name="Shape 1"/>
          <p:cNvSpPr/>
          <p:nvPr/>
        </p:nvSpPr>
        <p:spPr>
          <a:xfrm>
            <a:off x="385763" y="1652588"/>
            <a:ext cx="1323975" cy="400050"/>
          </a:xfrm>
          <a:custGeom>
            <a:avLst/>
            <a:gdLst/>
            <a:ahLst/>
            <a:cxnLst/>
            <a:rect l="l" t="t" r="r" b="b"/>
            <a:pathLst>
              <a:path w="1323975" h="400050">
                <a:moveTo>
                  <a:pt x="76202" y="0"/>
                </a:moveTo>
                <a:lnTo>
                  <a:pt x="1247773" y="0"/>
                </a:lnTo>
                <a:cubicBezTo>
                  <a:pt x="1289858" y="0"/>
                  <a:pt x="1323975" y="34117"/>
                  <a:pt x="1323975" y="76202"/>
                </a:cubicBezTo>
                <a:lnTo>
                  <a:pt x="1323975" y="323848"/>
                </a:lnTo>
                <a:cubicBezTo>
                  <a:pt x="1323975" y="365933"/>
                  <a:pt x="1289858" y="400050"/>
                  <a:pt x="1247773" y="400050"/>
                </a:cubicBezTo>
                <a:lnTo>
                  <a:pt x="76202" y="400050"/>
                </a:lnTo>
                <a:cubicBezTo>
                  <a:pt x="34145" y="400050"/>
                  <a:pt x="0" y="365905"/>
                  <a:pt x="0" y="32384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00A9E0">
              <a:alpha val="20000"/>
            </a:srgbClr>
          </a:solidFill>
          <a:ln w="12700">
            <a:solidFill>
              <a:srgbClr val="00A9E0">
                <a:alpha val="50196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81025" y="1771650"/>
            <a:ext cx="1005780" cy="1714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kern="0" spc="60" dirty="0">
                <a:solidFill>
                  <a:srgbClr val="00A9E0"/>
                </a:solidFill>
                <a:latin typeface="Quattrocento Sans" panose="020B0502050000020003" pitchFamily="34" charset="0"/>
                <a:ea typeface="Quattrocento Sans" panose="020B0502050000020003" pitchFamily="34" charset="-122"/>
                <a:cs typeface="Quattrocento Sans" panose="020B0502050000020003" pitchFamily="34" charset="-120"/>
              </a:rPr>
              <a:t>CHAPTER 05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2286000"/>
            <a:ext cx="4533900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注意事项与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最佳实践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4229100"/>
            <a:ext cx="4305300" cy="3714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E8ECE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确保AI辅助报告撰写的质量与规范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95288" y="4943475"/>
            <a:ext cx="257175" cy="228600"/>
          </a:xfrm>
          <a:custGeom>
            <a:avLst/>
            <a:gdLst/>
            <a:ahLst/>
            <a:cxnLst/>
            <a:rect l="l" t="t" r="r" b="b"/>
            <a:pathLst>
              <a:path w="257175" h="228600">
                <a:moveTo>
                  <a:pt x="120060" y="38040"/>
                </a:moveTo>
                <a:lnTo>
                  <a:pt x="68000" y="95905"/>
                </a:lnTo>
                <a:cubicBezTo>
                  <a:pt x="65946" y="98182"/>
                  <a:pt x="66035" y="101709"/>
                  <a:pt x="68223" y="103897"/>
                </a:cubicBezTo>
                <a:cubicBezTo>
                  <a:pt x="81841" y="117515"/>
                  <a:pt x="103942" y="117515"/>
                  <a:pt x="117559" y="103897"/>
                </a:cubicBezTo>
                <a:lnTo>
                  <a:pt x="131758" y="89699"/>
                </a:lnTo>
                <a:cubicBezTo>
                  <a:pt x="133633" y="87823"/>
                  <a:pt x="135999" y="86797"/>
                  <a:pt x="138410" y="86618"/>
                </a:cubicBezTo>
                <a:cubicBezTo>
                  <a:pt x="141446" y="86350"/>
                  <a:pt x="144572" y="87377"/>
                  <a:pt x="146893" y="89699"/>
                </a:cubicBezTo>
                <a:lnTo>
                  <a:pt x="225743" y="167878"/>
                </a:lnTo>
                <a:lnTo>
                  <a:pt x="257175" y="142875"/>
                </a:lnTo>
                <a:lnTo>
                  <a:pt x="257175" y="14288"/>
                </a:lnTo>
                <a:lnTo>
                  <a:pt x="207169" y="42863"/>
                </a:lnTo>
                <a:lnTo>
                  <a:pt x="196542" y="35763"/>
                </a:lnTo>
                <a:cubicBezTo>
                  <a:pt x="189488" y="31075"/>
                  <a:pt x="181228" y="28575"/>
                  <a:pt x="172745" y="28575"/>
                </a:cubicBezTo>
                <a:lnTo>
                  <a:pt x="141312" y="28575"/>
                </a:lnTo>
                <a:cubicBezTo>
                  <a:pt x="140821" y="28575"/>
                  <a:pt x="140285" y="28575"/>
                  <a:pt x="139794" y="28620"/>
                </a:cubicBezTo>
                <a:cubicBezTo>
                  <a:pt x="132249" y="29021"/>
                  <a:pt x="125150" y="32415"/>
                  <a:pt x="120060" y="38040"/>
                </a:cubicBezTo>
                <a:close/>
                <a:moveTo>
                  <a:pt x="52060" y="81573"/>
                </a:moveTo>
                <a:lnTo>
                  <a:pt x="99745" y="28575"/>
                </a:lnTo>
                <a:lnTo>
                  <a:pt x="82064" y="28575"/>
                </a:lnTo>
                <a:cubicBezTo>
                  <a:pt x="70678" y="28575"/>
                  <a:pt x="59784" y="33084"/>
                  <a:pt x="51748" y="41121"/>
                </a:cubicBezTo>
                <a:lnTo>
                  <a:pt x="50006" y="42863"/>
                </a:lnTo>
                <a:lnTo>
                  <a:pt x="0" y="14288"/>
                </a:lnTo>
                <a:lnTo>
                  <a:pt x="0" y="142875"/>
                </a:lnTo>
                <a:lnTo>
                  <a:pt x="69830" y="201052"/>
                </a:lnTo>
                <a:cubicBezTo>
                  <a:pt x="80099" y="209624"/>
                  <a:pt x="93047" y="214313"/>
                  <a:pt x="106397" y="214313"/>
                </a:cubicBezTo>
                <a:lnTo>
                  <a:pt x="113407" y="214313"/>
                </a:lnTo>
                <a:lnTo>
                  <a:pt x="110282" y="211187"/>
                </a:lnTo>
                <a:cubicBezTo>
                  <a:pt x="106085" y="206990"/>
                  <a:pt x="106085" y="200204"/>
                  <a:pt x="110282" y="196051"/>
                </a:cubicBezTo>
                <a:cubicBezTo>
                  <a:pt x="114479" y="191899"/>
                  <a:pt x="121265" y="191854"/>
                  <a:pt x="125417" y="196051"/>
                </a:cubicBezTo>
                <a:lnTo>
                  <a:pt x="143723" y="214357"/>
                </a:lnTo>
                <a:lnTo>
                  <a:pt x="147742" y="214357"/>
                </a:lnTo>
                <a:cubicBezTo>
                  <a:pt x="156270" y="214357"/>
                  <a:pt x="164619" y="212437"/>
                  <a:pt x="172209" y="208865"/>
                </a:cubicBezTo>
                <a:lnTo>
                  <a:pt x="160288" y="196900"/>
                </a:lnTo>
                <a:cubicBezTo>
                  <a:pt x="156091" y="192703"/>
                  <a:pt x="156091" y="185916"/>
                  <a:pt x="160288" y="181764"/>
                </a:cubicBezTo>
                <a:cubicBezTo>
                  <a:pt x="164485" y="177611"/>
                  <a:pt x="171271" y="177567"/>
                  <a:pt x="175424" y="181764"/>
                </a:cubicBezTo>
                <a:lnTo>
                  <a:pt x="189711" y="196051"/>
                </a:lnTo>
                <a:lnTo>
                  <a:pt x="197525" y="188238"/>
                </a:lnTo>
                <a:cubicBezTo>
                  <a:pt x="201498" y="184264"/>
                  <a:pt x="202659" y="178504"/>
                  <a:pt x="200918" y="173459"/>
                </a:cubicBezTo>
                <a:lnTo>
                  <a:pt x="139348" y="112380"/>
                </a:lnTo>
                <a:lnTo>
                  <a:pt x="132695" y="119033"/>
                </a:lnTo>
                <a:cubicBezTo>
                  <a:pt x="110683" y="141044"/>
                  <a:pt x="75054" y="141044"/>
                  <a:pt x="53042" y="119033"/>
                </a:cubicBezTo>
                <a:cubicBezTo>
                  <a:pt x="42773" y="108764"/>
                  <a:pt x="42371" y="92288"/>
                  <a:pt x="52060" y="81528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9" name="Text 6"/>
          <p:cNvSpPr/>
          <p:nvPr/>
        </p:nvSpPr>
        <p:spPr>
          <a:xfrm>
            <a:off x="781050" y="4924425"/>
            <a:ext cx="7715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人机协作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1695450" y="4905375"/>
            <a:ext cx="9525" cy="304800"/>
          </a:xfrm>
          <a:custGeom>
            <a:avLst/>
            <a:gdLst/>
            <a:ahLst/>
            <a:cxnLst/>
            <a:rect l="l" t="t" r="r" b="b"/>
            <a:pathLst>
              <a:path w="9525" h="304800">
                <a:moveTo>
                  <a:pt x="0" y="0"/>
                </a:moveTo>
                <a:lnTo>
                  <a:pt x="9525" y="0"/>
                </a:lnTo>
                <a:lnTo>
                  <a:pt x="9525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4A5C6A"/>
          </a:solidFill>
        </p:spPr>
      </p:sp>
      <p:sp>
        <p:nvSpPr>
          <p:cNvPr id="11" name="Shape 8"/>
          <p:cNvSpPr/>
          <p:nvPr/>
        </p:nvSpPr>
        <p:spPr>
          <a:xfrm>
            <a:off x="1962150" y="494347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114300" y="0"/>
                </a:moveTo>
                <a:cubicBezTo>
                  <a:pt x="116354" y="0"/>
                  <a:pt x="118408" y="446"/>
                  <a:pt x="120283" y="1295"/>
                </a:cubicBezTo>
                <a:lnTo>
                  <a:pt x="204401" y="36969"/>
                </a:lnTo>
                <a:cubicBezTo>
                  <a:pt x="214223" y="41121"/>
                  <a:pt x="221546" y="50810"/>
                  <a:pt x="221501" y="62508"/>
                </a:cubicBezTo>
                <a:cubicBezTo>
                  <a:pt x="221278" y="106799"/>
                  <a:pt x="203061" y="187836"/>
                  <a:pt x="126132" y="224671"/>
                </a:cubicBezTo>
                <a:cubicBezTo>
                  <a:pt x="118676" y="228243"/>
                  <a:pt x="110014" y="228243"/>
                  <a:pt x="102557" y="224671"/>
                </a:cubicBezTo>
                <a:cubicBezTo>
                  <a:pt x="25584" y="187836"/>
                  <a:pt x="7412" y="106799"/>
                  <a:pt x="7188" y="62508"/>
                </a:cubicBezTo>
                <a:cubicBezTo>
                  <a:pt x="7144" y="50810"/>
                  <a:pt x="14466" y="41121"/>
                  <a:pt x="24289" y="36969"/>
                </a:cubicBezTo>
                <a:lnTo>
                  <a:pt x="108362" y="1295"/>
                </a:lnTo>
                <a:cubicBezTo>
                  <a:pt x="110237" y="446"/>
                  <a:pt x="112246" y="0"/>
                  <a:pt x="114300" y="0"/>
                </a:cubicBezTo>
                <a:close/>
                <a:moveTo>
                  <a:pt x="114300" y="29825"/>
                </a:moveTo>
                <a:lnTo>
                  <a:pt x="114300" y="198641"/>
                </a:lnTo>
                <a:cubicBezTo>
                  <a:pt x="175915" y="168816"/>
                  <a:pt x="192479" y="102736"/>
                  <a:pt x="192881" y="63178"/>
                </a:cubicBezTo>
                <a:lnTo>
                  <a:pt x="114300" y="29870"/>
                </a:lnTo>
                <a:lnTo>
                  <a:pt x="114300" y="29870"/>
                </a:lnTo>
                <a:close/>
              </a:path>
            </a:pathLst>
          </a:custGeom>
          <a:solidFill>
            <a:srgbClr val="F2A900"/>
          </a:solidFill>
        </p:spPr>
      </p:sp>
      <p:sp>
        <p:nvSpPr>
          <p:cNvPr id="12" name="Text 9"/>
          <p:cNvSpPr/>
          <p:nvPr/>
        </p:nvSpPr>
        <p:spPr>
          <a:xfrm>
            <a:off x="2333625" y="4924425"/>
            <a:ext cx="7715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质量控制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3248025" y="4905375"/>
            <a:ext cx="9525" cy="304800"/>
          </a:xfrm>
          <a:custGeom>
            <a:avLst/>
            <a:gdLst/>
            <a:ahLst/>
            <a:cxnLst/>
            <a:rect l="l" t="t" r="r" b="b"/>
            <a:pathLst>
              <a:path w="9525" h="304800">
                <a:moveTo>
                  <a:pt x="0" y="0"/>
                </a:moveTo>
                <a:lnTo>
                  <a:pt x="9525" y="0"/>
                </a:lnTo>
                <a:lnTo>
                  <a:pt x="9525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4A5C6A"/>
          </a:solidFill>
        </p:spPr>
      </p:sp>
      <p:sp>
        <p:nvSpPr>
          <p:cNvPr id="14" name="Shape 11"/>
          <p:cNvSpPr/>
          <p:nvPr/>
        </p:nvSpPr>
        <p:spPr>
          <a:xfrm>
            <a:off x="3486150" y="4943475"/>
            <a:ext cx="285750" cy="228600"/>
          </a:xfrm>
          <a:custGeom>
            <a:avLst/>
            <a:gdLst/>
            <a:ahLst/>
            <a:cxnLst/>
            <a:rect l="l" t="t" r="r" b="b"/>
            <a:pathLst>
              <a:path w="285750" h="228600">
                <a:moveTo>
                  <a:pt x="171450" y="14288"/>
                </a:moveTo>
                <a:lnTo>
                  <a:pt x="228600" y="14288"/>
                </a:lnTo>
                <a:cubicBezTo>
                  <a:pt x="236503" y="14288"/>
                  <a:pt x="242888" y="20672"/>
                  <a:pt x="242888" y="28575"/>
                </a:cubicBezTo>
                <a:cubicBezTo>
                  <a:pt x="242888" y="36478"/>
                  <a:pt x="236503" y="42863"/>
                  <a:pt x="228600" y="42863"/>
                </a:cubicBezTo>
                <a:lnTo>
                  <a:pt x="177879" y="42863"/>
                </a:lnTo>
                <a:cubicBezTo>
                  <a:pt x="175558" y="54382"/>
                  <a:pt x="167655" y="63892"/>
                  <a:pt x="157163" y="68446"/>
                </a:cubicBezTo>
                <a:lnTo>
                  <a:pt x="157163" y="200025"/>
                </a:lnTo>
                <a:lnTo>
                  <a:pt x="228600" y="200025"/>
                </a:lnTo>
                <a:cubicBezTo>
                  <a:pt x="236503" y="200025"/>
                  <a:pt x="242888" y="206410"/>
                  <a:pt x="242888" y="214313"/>
                </a:cubicBezTo>
                <a:cubicBezTo>
                  <a:pt x="242888" y="222215"/>
                  <a:pt x="236503" y="228600"/>
                  <a:pt x="228600" y="228600"/>
                </a:cubicBezTo>
                <a:lnTo>
                  <a:pt x="57150" y="228600"/>
                </a:lnTo>
                <a:cubicBezTo>
                  <a:pt x="49247" y="228600"/>
                  <a:pt x="42863" y="222215"/>
                  <a:pt x="42863" y="214313"/>
                </a:cubicBezTo>
                <a:cubicBezTo>
                  <a:pt x="42863" y="206410"/>
                  <a:pt x="49247" y="200025"/>
                  <a:pt x="57150" y="200025"/>
                </a:cubicBezTo>
                <a:lnTo>
                  <a:pt x="128588" y="200025"/>
                </a:lnTo>
                <a:lnTo>
                  <a:pt x="128588" y="68446"/>
                </a:lnTo>
                <a:cubicBezTo>
                  <a:pt x="118095" y="63847"/>
                  <a:pt x="110192" y="54337"/>
                  <a:pt x="107871" y="42863"/>
                </a:cubicBezTo>
                <a:lnTo>
                  <a:pt x="57150" y="42863"/>
                </a:lnTo>
                <a:cubicBezTo>
                  <a:pt x="49247" y="42863"/>
                  <a:pt x="42863" y="36478"/>
                  <a:pt x="42863" y="28575"/>
                </a:cubicBezTo>
                <a:cubicBezTo>
                  <a:pt x="42863" y="20672"/>
                  <a:pt x="49247" y="14288"/>
                  <a:pt x="57150" y="14288"/>
                </a:cubicBezTo>
                <a:lnTo>
                  <a:pt x="114300" y="14288"/>
                </a:lnTo>
                <a:cubicBezTo>
                  <a:pt x="120819" y="5626"/>
                  <a:pt x="131177" y="0"/>
                  <a:pt x="142875" y="0"/>
                </a:cubicBezTo>
                <a:cubicBezTo>
                  <a:pt x="154573" y="0"/>
                  <a:pt x="164931" y="5626"/>
                  <a:pt x="171450" y="14288"/>
                </a:cubicBezTo>
                <a:close/>
                <a:moveTo>
                  <a:pt x="196275" y="142875"/>
                </a:moveTo>
                <a:lnTo>
                  <a:pt x="260925" y="142875"/>
                </a:lnTo>
                <a:lnTo>
                  <a:pt x="228600" y="87422"/>
                </a:lnTo>
                <a:lnTo>
                  <a:pt x="196275" y="142875"/>
                </a:lnTo>
                <a:close/>
                <a:moveTo>
                  <a:pt x="228600" y="185738"/>
                </a:moveTo>
                <a:cubicBezTo>
                  <a:pt x="200516" y="185738"/>
                  <a:pt x="177165" y="170557"/>
                  <a:pt x="172343" y="150510"/>
                </a:cubicBezTo>
                <a:cubicBezTo>
                  <a:pt x="171182" y="145599"/>
                  <a:pt x="172789" y="140553"/>
                  <a:pt x="175334" y="136178"/>
                </a:cubicBezTo>
                <a:lnTo>
                  <a:pt x="217840" y="63311"/>
                </a:lnTo>
                <a:cubicBezTo>
                  <a:pt x="220072" y="59472"/>
                  <a:pt x="224180" y="57150"/>
                  <a:pt x="228600" y="57150"/>
                </a:cubicBezTo>
                <a:cubicBezTo>
                  <a:pt x="233020" y="57150"/>
                  <a:pt x="237128" y="59516"/>
                  <a:pt x="239360" y="63311"/>
                </a:cubicBezTo>
                <a:lnTo>
                  <a:pt x="281866" y="136178"/>
                </a:lnTo>
                <a:cubicBezTo>
                  <a:pt x="284411" y="140553"/>
                  <a:pt x="286018" y="145599"/>
                  <a:pt x="284857" y="150510"/>
                </a:cubicBezTo>
                <a:cubicBezTo>
                  <a:pt x="280035" y="170512"/>
                  <a:pt x="256684" y="185738"/>
                  <a:pt x="228600" y="185738"/>
                </a:cubicBezTo>
                <a:close/>
                <a:moveTo>
                  <a:pt x="56614" y="87422"/>
                </a:moveTo>
                <a:lnTo>
                  <a:pt x="24289" y="142875"/>
                </a:lnTo>
                <a:lnTo>
                  <a:pt x="88984" y="142875"/>
                </a:lnTo>
                <a:lnTo>
                  <a:pt x="56614" y="87422"/>
                </a:lnTo>
                <a:close/>
                <a:moveTo>
                  <a:pt x="402" y="150510"/>
                </a:moveTo>
                <a:cubicBezTo>
                  <a:pt x="-759" y="145599"/>
                  <a:pt x="848" y="140553"/>
                  <a:pt x="3393" y="136178"/>
                </a:cubicBezTo>
                <a:lnTo>
                  <a:pt x="45899" y="63311"/>
                </a:lnTo>
                <a:cubicBezTo>
                  <a:pt x="48131" y="59472"/>
                  <a:pt x="52239" y="57150"/>
                  <a:pt x="56659" y="57150"/>
                </a:cubicBezTo>
                <a:cubicBezTo>
                  <a:pt x="61079" y="57150"/>
                  <a:pt x="65187" y="59516"/>
                  <a:pt x="67419" y="63311"/>
                </a:cubicBezTo>
                <a:lnTo>
                  <a:pt x="109924" y="136178"/>
                </a:lnTo>
                <a:cubicBezTo>
                  <a:pt x="112469" y="140553"/>
                  <a:pt x="114077" y="145599"/>
                  <a:pt x="112916" y="150510"/>
                </a:cubicBezTo>
                <a:cubicBezTo>
                  <a:pt x="108094" y="170512"/>
                  <a:pt x="84743" y="185738"/>
                  <a:pt x="56659" y="185738"/>
                </a:cubicBezTo>
                <a:cubicBezTo>
                  <a:pt x="28575" y="185738"/>
                  <a:pt x="5224" y="170557"/>
                  <a:pt x="402" y="15051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15" name="Text 12"/>
          <p:cNvSpPr/>
          <p:nvPr/>
        </p:nvSpPr>
        <p:spPr>
          <a:xfrm>
            <a:off x="3886200" y="4924425"/>
            <a:ext cx="7715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学术诚信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81000" y="1128395"/>
            <a:ext cx="11658600" cy="4572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80000"/>
              </a:lnSpc>
            </a:pPr>
            <a:r>
              <a:rPr lang="en-US" sz="36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目录</a:t>
            </a:r>
            <a:endParaRPr lang="en-US" sz="36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85763" y="1624013"/>
            <a:ext cx="5591175" cy="1457325"/>
          </a:xfrm>
          <a:custGeom>
            <a:avLst/>
            <a:gdLst/>
            <a:ahLst/>
            <a:cxnLst/>
            <a:rect l="l" t="t" r="r" b="b"/>
            <a:pathLst>
              <a:path w="5591175" h="1457325">
                <a:moveTo>
                  <a:pt x="152407" y="0"/>
                </a:moveTo>
                <a:lnTo>
                  <a:pt x="5438768" y="0"/>
                </a:lnTo>
                <a:cubicBezTo>
                  <a:pt x="5522940" y="0"/>
                  <a:pt x="5591175" y="68235"/>
                  <a:pt x="5591175" y="152407"/>
                </a:cubicBezTo>
                <a:lnTo>
                  <a:pt x="5591175" y="1304918"/>
                </a:lnTo>
                <a:cubicBezTo>
                  <a:pt x="5591175" y="1389090"/>
                  <a:pt x="5522940" y="1457325"/>
                  <a:pt x="5438768" y="1457325"/>
                </a:cubicBezTo>
                <a:lnTo>
                  <a:pt x="152407" y="1457325"/>
                </a:lnTo>
                <a:cubicBezTo>
                  <a:pt x="68235" y="1457325"/>
                  <a:pt x="0" y="1389090"/>
                  <a:pt x="0" y="1304918"/>
                </a:cubicBezTo>
                <a:lnTo>
                  <a:pt x="0" y="152407"/>
                </a:lnTo>
                <a:cubicBezTo>
                  <a:pt x="0" y="68291"/>
                  <a:pt x="68291" y="0"/>
                  <a:pt x="152407" y="0"/>
                </a:cubicBezTo>
                <a:close/>
              </a:path>
            </a:pathLst>
          </a:custGeom>
          <a:gradFill flip="none" rotWithShape="1">
            <a:gsLst>
              <a:gs pos="0">
                <a:srgbClr val="4A5C6A">
                  <a:alpha val="20000"/>
                </a:srgbClr>
              </a:gs>
              <a:gs pos="100000">
                <a:srgbClr val="4A5C6A">
                  <a:alpha val="5000"/>
                </a:srgbClr>
              </a:gs>
            </a:gsLst>
            <a:lin ang="2700000" scaled="1"/>
          </a:gra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19125" y="1857375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114302" y="0"/>
                </a:moveTo>
                <a:lnTo>
                  <a:pt x="419098" y="0"/>
                </a:lnTo>
                <a:cubicBezTo>
                  <a:pt x="482183" y="0"/>
                  <a:pt x="533400" y="51217"/>
                  <a:pt x="533400" y="114302"/>
                </a:cubicBezTo>
                <a:lnTo>
                  <a:pt x="533400" y="419098"/>
                </a:lnTo>
                <a:cubicBezTo>
                  <a:pt x="533400" y="482183"/>
                  <a:pt x="482183" y="533400"/>
                  <a:pt x="419098" y="533400"/>
                </a:cubicBezTo>
                <a:lnTo>
                  <a:pt x="114302" y="533400"/>
                </a:lnTo>
                <a:cubicBezTo>
                  <a:pt x="51217" y="533400"/>
                  <a:pt x="0" y="482183"/>
                  <a:pt x="0" y="4190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00A9E0">
              <a:alpha val="20000"/>
            </a:srgbClr>
          </a:solidFill>
        </p:spPr>
      </p:sp>
      <p:sp>
        <p:nvSpPr>
          <p:cNvPr id="7" name="Text 5"/>
          <p:cNvSpPr/>
          <p:nvPr/>
        </p:nvSpPr>
        <p:spPr>
          <a:xfrm>
            <a:off x="767060" y="1971675"/>
            <a:ext cx="352425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00A9E0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304925" y="1857375"/>
            <a:ext cx="455295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AIGC与报告撰写概述</a:t>
            </a:r>
            <a:endParaRPr lang="en-US" sz="18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304925" y="2238375"/>
            <a:ext cx="4514850" cy="2476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认识AIGC技术在报告撰写中的价值与应用场景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1340644" y="2628900"/>
            <a:ext cx="100013" cy="133350"/>
          </a:xfrm>
          <a:custGeom>
            <a:avLst/>
            <a:gdLst/>
            <a:ahLst/>
            <a:cxnLst/>
            <a:rect l="l" t="t" r="r" b="b"/>
            <a:pathLst>
              <a:path w="100013" h="133350">
                <a:moveTo>
                  <a:pt x="76286" y="100013"/>
                </a:moveTo>
                <a:cubicBezTo>
                  <a:pt x="78187" y="94204"/>
                  <a:pt x="81989" y="88943"/>
                  <a:pt x="86287" y="84412"/>
                </a:cubicBezTo>
                <a:cubicBezTo>
                  <a:pt x="94804" y="75452"/>
                  <a:pt x="100012" y="63341"/>
                  <a:pt x="100012" y="50006"/>
                </a:cubicBezTo>
                <a:cubicBezTo>
                  <a:pt x="100012" y="22399"/>
                  <a:pt x="77614" y="0"/>
                  <a:pt x="50006" y="0"/>
                </a:cubicBezTo>
                <a:cubicBezTo>
                  <a:pt x="22399" y="0"/>
                  <a:pt x="0" y="22399"/>
                  <a:pt x="0" y="50006"/>
                </a:cubicBezTo>
                <a:cubicBezTo>
                  <a:pt x="0" y="63341"/>
                  <a:pt x="5209" y="75452"/>
                  <a:pt x="13726" y="84412"/>
                </a:cubicBezTo>
                <a:cubicBezTo>
                  <a:pt x="18023" y="88943"/>
                  <a:pt x="21852" y="94204"/>
                  <a:pt x="23727" y="100013"/>
                </a:cubicBezTo>
                <a:lnTo>
                  <a:pt x="76260" y="100013"/>
                </a:lnTo>
                <a:close/>
                <a:moveTo>
                  <a:pt x="75009" y="112514"/>
                </a:moveTo>
                <a:lnTo>
                  <a:pt x="25003" y="112514"/>
                </a:lnTo>
                <a:lnTo>
                  <a:pt x="25003" y="116681"/>
                </a:lnTo>
                <a:cubicBezTo>
                  <a:pt x="25003" y="128193"/>
                  <a:pt x="34327" y="137517"/>
                  <a:pt x="45839" y="137517"/>
                </a:cubicBezTo>
                <a:lnTo>
                  <a:pt x="54173" y="137517"/>
                </a:lnTo>
                <a:cubicBezTo>
                  <a:pt x="65685" y="137517"/>
                  <a:pt x="75009" y="128193"/>
                  <a:pt x="75009" y="116681"/>
                </a:cubicBezTo>
                <a:lnTo>
                  <a:pt x="75009" y="112514"/>
                </a:lnTo>
                <a:close/>
                <a:moveTo>
                  <a:pt x="47923" y="29170"/>
                </a:moveTo>
                <a:cubicBezTo>
                  <a:pt x="37557" y="29170"/>
                  <a:pt x="29170" y="37557"/>
                  <a:pt x="29170" y="47923"/>
                </a:cubicBezTo>
                <a:cubicBezTo>
                  <a:pt x="29170" y="51387"/>
                  <a:pt x="26384" y="54173"/>
                  <a:pt x="22920" y="54173"/>
                </a:cubicBezTo>
                <a:cubicBezTo>
                  <a:pt x="19456" y="54173"/>
                  <a:pt x="16669" y="51387"/>
                  <a:pt x="16669" y="47923"/>
                </a:cubicBezTo>
                <a:cubicBezTo>
                  <a:pt x="16669" y="30655"/>
                  <a:pt x="30655" y="16669"/>
                  <a:pt x="47923" y="16669"/>
                </a:cubicBezTo>
                <a:cubicBezTo>
                  <a:pt x="51387" y="16669"/>
                  <a:pt x="54173" y="19456"/>
                  <a:pt x="54173" y="22920"/>
                </a:cubicBezTo>
                <a:cubicBezTo>
                  <a:pt x="54173" y="26384"/>
                  <a:pt x="51387" y="29170"/>
                  <a:pt x="47923" y="2917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11" name="Text 9"/>
          <p:cNvSpPr/>
          <p:nvPr/>
        </p:nvSpPr>
        <p:spPr>
          <a:xfrm>
            <a:off x="1547813" y="2600325"/>
            <a:ext cx="809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3个核心概念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215063" y="1624013"/>
            <a:ext cx="5591175" cy="1457325"/>
          </a:xfrm>
          <a:custGeom>
            <a:avLst/>
            <a:gdLst/>
            <a:ahLst/>
            <a:cxnLst/>
            <a:rect l="l" t="t" r="r" b="b"/>
            <a:pathLst>
              <a:path w="5591175" h="1457325">
                <a:moveTo>
                  <a:pt x="152407" y="0"/>
                </a:moveTo>
                <a:lnTo>
                  <a:pt x="5438768" y="0"/>
                </a:lnTo>
                <a:cubicBezTo>
                  <a:pt x="5522940" y="0"/>
                  <a:pt x="5591175" y="68235"/>
                  <a:pt x="5591175" y="152407"/>
                </a:cubicBezTo>
                <a:lnTo>
                  <a:pt x="5591175" y="1304918"/>
                </a:lnTo>
                <a:cubicBezTo>
                  <a:pt x="5591175" y="1389090"/>
                  <a:pt x="5522940" y="1457325"/>
                  <a:pt x="5438768" y="1457325"/>
                </a:cubicBezTo>
                <a:lnTo>
                  <a:pt x="152407" y="1457325"/>
                </a:lnTo>
                <a:cubicBezTo>
                  <a:pt x="68235" y="1457325"/>
                  <a:pt x="0" y="1389090"/>
                  <a:pt x="0" y="1304918"/>
                </a:cubicBezTo>
                <a:lnTo>
                  <a:pt x="0" y="152407"/>
                </a:lnTo>
                <a:cubicBezTo>
                  <a:pt x="0" y="68291"/>
                  <a:pt x="68291" y="0"/>
                  <a:pt x="152407" y="0"/>
                </a:cubicBezTo>
                <a:close/>
              </a:path>
            </a:pathLst>
          </a:custGeom>
          <a:gradFill flip="none" rotWithShape="1">
            <a:gsLst>
              <a:gs pos="0">
                <a:srgbClr val="4A5C6A">
                  <a:alpha val="20000"/>
                </a:srgbClr>
              </a:gs>
              <a:gs pos="100000">
                <a:srgbClr val="4A5C6A">
                  <a:alpha val="5000"/>
                </a:srgbClr>
              </a:gs>
            </a:gsLst>
            <a:lin ang="2700000" scaled="1"/>
          </a:gra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448425" y="1857375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114302" y="0"/>
                </a:moveTo>
                <a:lnTo>
                  <a:pt x="419098" y="0"/>
                </a:lnTo>
                <a:cubicBezTo>
                  <a:pt x="482183" y="0"/>
                  <a:pt x="533400" y="51217"/>
                  <a:pt x="533400" y="114302"/>
                </a:cubicBezTo>
                <a:lnTo>
                  <a:pt x="533400" y="419098"/>
                </a:lnTo>
                <a:cubicBezTo>
                  <a:pt x="533400" y="482183"/>
                  <a:pt x="482183" y="533400"/>
                  <a:pt x="419098" y="533400"/>
                </a:cubicBezTo>
                <a:lnTo>
                  <a:pt x="114302" y="533400"/>
                </a:lnTo>
                <a:cubicBezTo>
                  <a:pt x="51217" y="533400"/>
                  <a:pt x="0" y="482183"/>
                  <a:pt x="0" y="4190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F2A900">
              <a:alpha val="20000"/>
            </a:srgbClr>
          </a:solidFill>
        </p:spPr>
      </p:sp>
      <p:sp>
        <p:nvSpPr>
          <p:cNvPr id="14" name="Text 12"/>
          <p:cNvSpPr/>
          <p:nvPr/>
        </p:nvSpPr>
        <p:spPr>
          <a:xfrm>
            <a:off x="6575673" y="1971675"/>
            <a:ext cx="390525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2A900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02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7134225" y="1857375"/>
            <a:ext cx="455295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提示词工程基础</a:t>
            </a:r>
            <a:endParaRPr lang="en-US" sz="18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7134225" y="2238375"/>
            <a:ext cx="4514850" cy="2476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掌握与AI高效沟通的核心技巧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7153275" y="2628900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103789" y="3177"/>
                </a:moveTo>
                <a:lnTo>
                  <a:pt x="80817" y="26149"/>
                </a:lnTo>
                <a:lnTo>
                  <a:pt x="107201" y="52533"/>
                </a:lnTo>
                <a:lnTo>
                  <a:pt x="130173" y="29561"/>
                </a:lnTo>
                <a:cubicBezTo>
                  <a:pt x="132204" y="27503"/>
                  <a:pt x="133350" y="24743"/>
                  <a:pt x="133350" y="21878"/>
                </a:cubicBezTo>
                <a:cubicBezTo>
                  <a:pt x="133350" y="19013"/>
                  <a:pt x="132204" y="16252"/>
                  <a:pt x="130173" y="14194"/>
                </a:cubicBezTo>
                <a:lnTo>
                  <a:pt x="119156" y="3177"/>
                </a:lnTo>
                <a:cubicBezTo>
                  <a:pt x="117098" y="1146"/>
                  <a:pt x="114337" y="0"/>
                  <a:pt x="111472" y="0"/>
                </a:cubicBezTo>
                <a:cubicBezTo>
                  <a:pt x="108607" y="0"/>
                  <a:pt x="105847" y="1146"/>
                  <a:pt x="103789" y="3177"/>
                </a:cubicBezTo>
                <a:close/>
                <a:moveTo>
                  <a:pt x="71988" y="34978"/>
                </a:moveTo>
                <a:lnTo>
                  <a:pt x="3177" y="103789"/>
                </a:lnTo>
                <a:cubicBezTo>
                  <a:pt x="1146" y="105847"/>
                  <a:pt x="0" y="108607"/>
                  <a:pt x="0" y="111472"/>
                </a:cubicBezTo>
                <a:cubicBezTo>
                  <a:pt x="0" y="114337"/>
                  <a:pt x="1146" y="117098"/>
                  <a:pt x="3177" y="119156"/>
                </a:cubicBezTo>
                <a:lnTo>
                  <a:pt x="14194" y="130173"/>
                </a:lnTo>
                <a:cubicBezTo>
                  <a:pt x="16252" y="132204"/>
                  <a:pt x="19013" y="133350"/>
                  <a:pt x="21878" y="133350"/>
                </a:cubicBezTo>
                <a:cubicBezTo>
                  <a:pt x="24743" y="133350"/>
                  <a:pt x="27503" y="132204"/>
                  <a:pt x="29561" y="130173"/>
                </a:cubicBezTo>
                <a:lnTo>
                  <a:pt x="98372" y="61362"/>
                </a:lnTo>
                <a:lnTo>
                  <a:pt x="71988" y="34978"/>
                </a:lnTo>
                <a:close/>
              </a:path>
            </a:pathLst>
          </a:custGeom>
          <a:solidFill>
            <a:srgbClr val="F2A900"/>
          </a:solidFill>
        </p:spPr>
      </p:sp>
      <p:sp>
        <p:nvSpPr>
          <p:cNvPr id="18" name="Text 16"/>
          <p:cNvSpPr/>
          <p:nvPr/>
        </p:nvSpPr>
        <p:spPr>
          <a:xfrm>
            <a:off x="7377113" y="2600325"/>
            <a:ext cx="809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5大核心技巧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385763" y="3319463"/>
            <a:ext cx="5591175" cy="1457325"/>
          </a:xfrm>
          <a:custGeom>
            <a:avLst/>
            <a:gdLst/>
            <a:ahLst/>
            <a:cxnLst/>
            <a:rect l="l" t="t" r="r" b="b"/>
            <a:pathLst>
              <a:path w="5591175" h="1457325">
                <a:moveTo>
                  <a:pt x="152407" y="0"/>
                </a:moveTo>
                <a:lnTo>
                  <a:pt x="5438768" y="0"/>
                </a:lnTo>
                <a:cubicBezTo>
                  <a:pt x="5522940" y="0"/>
                  <a:pt x="5591175" y="68235"/>
                  <a:pt x="5591175" y="152407"/>
                </a:cubicBezTo>
                <a:lnTo>
                  <a:pt x="5591175" y="1304918"/>
                </a:lnTo>
                <a:cubicBezTo>
                  <a:pt x="5591175" y="1389090"/>
                  <a:pt x="5522940" y="1457325"/>
                  <a:pt x="5438768" y="1457325"/>
                </a:cubicBezTo>
                <a:lnTo>
                  <a:pt x="152407" y="1457325"/>
                </a:lnTo>
                <a:cubicBezTo>
                  <a:pt x="68235" y="1457325"/>
                  <a:pt x="0" y="1389090"/>
                  <a:pt x="0" y="1304918"/>
                </a:cubicBezTo>
                <a:lnTo>
                  <a:pt x="0" y="152407"/>
                </a:lnTo>
                <a:cubicBezTo>
                  <a:pt x="0" y="68291"/>
                  <a:pt x="68291" y="0"/>
                  <a:pt x="152407" y="0"/>
                </a:cubicBezTo>
                <a:close/>
              </a:path>
            </a:pathLst>
          </a:custGeom>
          <a:gradFill flip="none" rotWithShape="1">
            <a:gsLst>
              <a:gs pos="0">
                <a:srgbClr val="4A5C6A">
                  <a:alpha val="20000"/>
                </a:srgbClr>
              </a:gs>
              <a:gs pos="100000">
                <a:srgbClr val="4A5C6A">
                  <a:alpha val="5000"/>
                </a:srgbClr>
              </a:gs>
            </a:gsLst>
            <a:lin ang="2700000" scaled="1"/>
          </a:gra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619125" y="3552825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114302" y="0"/>
                </a:moveTo>
                <a:lnTo>
                  <a:pt x="419098" y="0"/>
                </a:lnTo>
                <a:cubicBezTo>
                  <a:pt x="482183" y="0"/>
                  <a:pt x="533400" y="51217"/>
                  <a:pt x="533400" y="114302"/>
                </a:cubicBezTo>
                <a:lnTo>
                  <a:pt x="533400" y="419098"/>
                </a:lnTo>
                <a:cubicBezTo>
                  <a:pt x="533400" y="482183"/>
                  <a:pt x="482183" y="533400"/>
                  <a:pt x="419098" y="533400"/>
                </a:cubicBezTo>
                <a:lnTo>
                  <a:pt x="114302" y="533400"/>
                </a:lnTo>
                <a:cubicBezTo>
                  <a:pt x="51217" y="533400"/>
                  <a:pt x="0" y="482183"/>
                  <a:pt x="0" y="4190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00A9E0">
              <a:alpha val="20000"/>
            </a:srgbClr>
          </a:solidFill>
        </p:spPr>
      </p:sp>
      <p:sp>
        <p:nvSpPr>
          <p:cNvPr id="21" name="Text 19"/>
          <p:cNvSpPr/>
          <p:nvPr/>
        </p:nvSpPr>
        <p:spPr>
          <a:xfrm>
            <a:off x="745331" y="3667125"/>
            <a:ext cx="390525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00A9E0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03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304925" y="3552825"/>
            <a:ext cx="455295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报告撰写实战应用</a:t>
            </a:r>
            <a:endParaRPr lang="en-US" sz="18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1304925" y="3933825"/>
            <a:ext cx="4514850" cy="2476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掌握不同类型报告的AI辅助撰写方法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1340644" y="4324350"/>
            <a:ext cx="100013" cy="133350"/>
          </a:xfrm>
          <a:custGeom>
            <a:avLst/>
            <a:gdLst/>
            <a:ahLst/>
            <a:cxnLst/>
            <a:rect l="l" t="t" r="r" b="b"/>
            <a:pathLst>
              <a:path w="100013" h="133350">
                <a:moveTo>
                  <a:pt x="0" y="16669"/>
                </a:moveTo>
                <a:cubicBezTo>
                  <a:pt x="0" y="7475"/>
                  <a:pt x="7475" y="0"/>
                  <a:pt x="16669" y="0"/>
                </a:cubicBezTo>
                <a:lnTo>
                  <a:pt x="55606" y="0"/>
                </a:lnTo>
                <a:cubicBezTo>
                  <a:pt x="60034" y="0"/>
                  <a:pt x="64279" y="1745"/>
                  <a:pt x="67404" y="4870"/>
                </a:cubicBezTo>
                <a:lnTo>
                  <a:pt x="95142" y="32634"/>
                </a:lnTo>
                <a:cubicBezTo>
                  <a:pt x="98267" y="35760"/>
                  <a:pt x="100013" y="40005"/>
                  <a:pt x="100013" y="44433"/>
                </a:cubicBezTo>
                <a:lnTo>
                  <a:pt x="100013" y="116681"/>
                </a:lnTo>
                <a:cubicBezTo>
                  <a:pt x="100013" y="125875"/>
                  <a:pt x="92538" y="133350"/>
                  <a:pt x="83344" y="133350"/>
                </a:cubicBezTo>
                <a:lnTo>
                  <a:pt x="16669" y="133350"/>
                </a:lnTo>
                <a:cubicBezTo>
                  <a:pt x="7475" y="133350"/>
                  <a:pt x="0" y="125875"/>
                  <a:pt x="0" y="116681"/>
                </a:cubicBezTo>
                <a:lnTo>
                  <a:pt x="0" y="16669"/>
                </a:lnTo>
                <a:close/>
                <a:moveTo>
                  <a:pt x="54173" y="15236"/>
                </a:moveTo>
                <a:lnTo>
                  <a:pt x="54173" y="39588"/>
                </a:lnTo>
                <a:cubicBezTo>
                  <a:pt x="54173" y="43052"/>
                  <a:pt x="56960" y="45839"/>
                  <a:pt x="60424" y="45839"/>
                </a:cubicBezTo>
                <a:lnTo>
                  <a:pt x="84776" y="45839"/>
                </a:lnTo>
                <a:lnTo>
                  <a:pt x="54173" y="15236"/>
                </a:lnTo>
                <a:close/>
                <a:moveTo>
                  <a:pt x="31254" y="66675"/>
                </a:moveTo>
                <a:cubicBezTo>
                  <a:pt x="27790" y="66675"/>
                  <a:pt x="25003" y="69462"/>
                  <a:pt x="25003" y="72926"/>
                </a:cubicBezTo>
                <a:cubicBezTo>
                  <a:pt x="25003" y="76390"/>
                  <a:pt x="27790" y="79177"/>
                  <a:pt x="31254" y="79177"/>
                </a:cubicBezTo>
                <a:lnTo>
                  <a:pt x="68759" y="79177"/>
                </a:lnTo>
                <a:cubicBezTo>
                  <a:pt x="72223" y="79177"/>
                  <a:pt x="75009" y="76390"/>
                  <a:pt x="75009" y="72926"/>
                </a:cubicBezTo>
                <a:cubicBezTo>
                  <a:pt x="75009" y="69462"/>
                  <a:pt x="72223" y="66675"/>
                  <a:pt x="68759" y="66675"/>
                </a:cubicBezTo>
                <a:lnTo>
                  <a:pt x="31254" y="66675"/>
                </a:lnTo>
                <a:close/>
                <a:moveTo>
                  <a:pt x="31254" y="91678"/>
                </a:moveTo>
                <a:cubicBezTo>
                  <a:pt x="27790" y="91678"/>
                  <a:pt x="25003" y="94465"/>
                  <a:pt x="25003" y="97929"/>
                </a:cubicBezTo>
                <a:cubicBezTo>
                  <a:pt x="25003" y="101393"/>
                  <a:pt x="27790" y="104180"/>
                  <a:pt x="31254" y="104180"/>
                </a:cubicBezTo>
                <a:lnTo>
                  <a:pt x="68759" y="104180"/>
                </a:lnTo>
                <a:cubicBezTo>
                  <a:pt x="72223" y="104180"/>
                  <a:pt x="75009" y="101393"/>
                  <a:pt x="75009" y="97929"/>
                </a:cubicBezTo>
                <a:cubicBezTo>
                  <a:pt x="75009" y="94465"/>
                  <a:pt x="72223" y="91678"/>
                  <a:pt x="68759" y="91678"/>
                </a:cubicBezTo>
                <a:lnTo>
                  <a:pt x="31254" y="91678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25" name="Text 23"/>
          <p:cNvSpPr/>
          <p:nvPr/>
        </p:nvSpPr>
        <p:spPr>
          <a:xfrm>
            <a:off x="1547813" y="4295775"/>
            <a:ext cx="809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3类报告场景</a:t>
            </a:r>
            <a:endParaRPr lang="en-US" sz="1600" dirty="0"/>
          </a:p>
        </p:txBody>
      </p:sp>
      <p:sp>
        <p:nvSpPr>
          <p:cNvPr id="26" name="Shape 24"/>
          <p:cNvSpPr/>
          <p:nvPr/>
        </p:nvSpPr>
        <p:spPr>
          <a:xfrm>
            <a:off x="6215063" y="3319463"/>
            <a:ext cx="5591175" cy="1457325"/>
          </a:xfrm>
          <a:custGeom>
            <a:avLst/>
            <a:gdLst/>
            <a:ahLst/>
            <a:cxnLst/>
            <a:rect l="l" t="t" r="r" b="b"/>
            <a:pathLst>
              <a:path w="5591175" h="1457325">
                <a:moveTo>
                  <a:pt x="152407" y="0"/>
                </a:moveTo>
                <a:lnTo>
                  <a:pt x="5438768" y="0"/>
                </a:lnTo>
                <a:cubicBezTo>
                  <a:pt x="5522940" y="0"/>
                  <a:pt x="5591175" y="68235"/>
                  <a:pt x="5591175" y="152407"/>
                </a:cubicBezTo>
                <a:lnTo>
                  <a:pt x="5591175" y="1304918"/>
                </a:lnTo>
                <a:cubicBezTo>
                  <a:pt x="5591175" y="1389090"/>
                  <a:pt x="5522940" y="1457325"/>
                  <a:pt x="5438768" y="1457325"/>
                </a:cubicBezTo>
                <a:lnTo>
                  <a:pt x="152407" y="1457325"/>
                </a:lnTo>
                <a:cubicBezTo>
                  <a:pt x="68235" y="1457325"/>
                  <a:pt x="0" y="1389090"/>
                  <a:pt x="0" y="1304918"/>
                </a:cubicBezTo>
                <a:lnTo>
                  <a:pt x="0" y="152407"/>
                </a:lnTo>
                <a:cubicBezTo>
                  <a:pt x="0" y="68291"/>
                  <a:pt x="68291" y="0"/>
                  <a:pt x="152407" y="0"/>
                </a:cubicBezTo>
                <a:close/>
              </a:path>
            </a:pathLst>
          </a:custGeom>
          <a:gradFill flip="none" rotWithShape="1">
            <a:gsLst>
              <a:gs pos="0">
                <a:srgbClr val="4A5C6A">
                  <a:alpha val="20000"/>
                </a:srgbClr>
              </a:gs>
              <a:gs pos="100000">
                <a:srgbClr val="4A5C6A">
                  <a:alpha val="5000"/>
                </a:srgbClr>
              </a:gs>
            </a:gsLst>
            <a:lin ang="2700000" scaled="1"/>
          </a:gra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6448425" y="3552825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114302" y="0"/>
                </a:moveTo>
                <a:lnTo>
                  <a:pt x="419098" y="0"/>
                </a:lnTo>
                <a:cubicBezTo>
                  <a:pt x="482183" y="0"/>
                  <a:pt x="533400" y="51217"/>
                  <a:pt x="533400" y="114302"/>
                </a:cubicBezTo>
                <a:lnTo>
                  <a:pt x="533400" y="419098"/>
                </a:lnTo>
                <a:cubicBezTo>
                  <a:pt x="533400" y="482183"/>
                  <a:pt x="482183" y="533400"/>
                  <a:pt x="419098" y="533400"/>
                </a:cubicBezTo>
                <a:lnTo>
                  <a:pt x="114302" y="533400"/>
                </a:lnTo>
                <a:cubicBezTo>
                  <a:pt x="51217" y="533400"/>
                  <a:pt x="0" y="482183"/>
                  <a:pt x="0" y="4190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F2A900">
              <a:alpha val="20000"/>
            </a:srgbClr>
          </a:solidFill>
        </p:spPr>
      </p:sp>
      <p:sp>
        <p:nvSpPr>
          <p:cNvPr id="28" name="Text 26"/>
          <p:cNvSpPr/>
          <p:nvPr/>
        </p:nvSpPr>
        <p:spPr>
          <a:xfrm>
            <a:off x="6574780" y="3667125"/>
            <a:ext cx="390525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F2A900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04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7134225" y="3552825"/>
            <a:ext cx="455295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案例分析与实践</a:t>
            </a:r>
            <a:endParaRPr lang="en-US" sz="18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7134225" y="3933825"/>
            <a:ext cx="4514850" cy="2476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通过实际案例深入理解AIGC报告撰写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7153275" y="4324350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16669" y="16669"/>
                </a:moveTo>
                <a:cubicBezTo>
                  <a:pt x="16669" y="12059"/>
                  <a:pt x="12944" y="8334"/>
                  <a:pt x="8334" y="8334"/>
                </a:cubicBezTo>
                <a:cubicBezTo>
                  <a:pt x="3724" y="8334"/>
                  <a:pt x="0" y="12059"/>
                  <a:pt x="0" y="16669"/>
                </a:cubicBezTo>
                <a:lnTo>
                  <a:pt x="0" y="104180"/>
                </a:lnTo>
                <a:cubicBezTo>
                  <a:pt x="0" y="115692"/>
                  <a:pt x="9324" y="125016"/>
                  <a:pt x="20836" y="125016"/>
                </a:cubicBezTo>
                <a:lnTo>
                  <a:pt x="125016" y="125016"/>
                </a:lnTo>
                <a:cubicBezTo>
                  <a:pt x="129626" y="125016"/>
                  <a:pt x="133350" y="121291"/>
                  <a:pt x="133350" y="116681"/>
                </a:cubicBezTo>
                <a:cubicBezTo>
                  <a:pt x="133350" y="112071"/>
                  <a:pt x="129626" y="108347"/>
                  <a:pt x="125016" y="108347"/>
                </a:cubicBezTo>
                <a:lnTo>
                  <a:pt x="20836" y="108347"/>
                </a:lnTo>
                <a:cubicBezTo>
                  <a:pt x="18544" y="108347"/>
                  <a:pt x="16669" y="106472"/>
                  <a:pt x="16669" y="104180"/>
                </a:cubicBezTo>
                <a:lnTo>
                  <a:pt x="16669" y="16669"/>
                </a:lnTo>
                <a:close/>
                <a:moveTo>
                  <a:pt x="122567" y="39224"/>
                </a:moveTo>
                <a:cubicBezTo>
                  <a:pt x="125823" y="35968"/>
                  <a:pt x="125823" y="30681"/>
                  <a:pt x="122567" y="27425"/>
                </a:cubicBezTo>
                <a:cubicBezTo>
                  <a:pt x="119312" y="24170"/>
                  <a:pt x="114025" y="24170"/>
                  <a:pt x="110769" y="27425"/>
                </a:cubicBezTo>
                <a:lnTo>
                  <a:pt x="83344" y="54877"/>
                </a:lnTo>
                <a:lnTo>
                  <a:pt x="68394" y="39953"/>
                </a:lnTo>
                <a:cubicBezTo>
                  <a:pt x="65138" y="36697"/>
                  <a:pt x="59851" y="36697"/>
                  <a:pt x="56596" y="39953"/>
                </a:cubicBezTo>
                <a:lnTo>
                  <a:pt x="31592" y="64956"/>
                </a:lnTo>
                <a:cubicBezTo>
                  <a:pt x="28337" y="68212"/>
                  <a:pt x="28337" y="73499"/>
                  <a:pt x="31592" y="76754"/>
                </a:cubicBezTo>
                <a:cubicBezTo>
                  <a:pt x="34848" y="80010"/>
                  <a:pt x="40135" y="80010"/>
                  <a:pt x="43391" y="76754"/>
                </a:cubicBezTo>
                <a:lnTo>
                  <a:pt x="62508" y="57637"/>
                </a:lnTo>
                <a:lnTo>
                  <a:pt x="77458" y="72587"/>
                </a:lnTo>
                <a:cubicBezTo>
                  <a:pt x="80713" y="75843"/>
                  <a:pt x="86000" y="75843"/>
                  <a:pt x="89256" y="72587"/>
                </a:cubicBezTo>
                <a:lnTo>
                  <a:pt x="122593" y="39250"/>
                </a:lnTo>
                <a:close/>
              </a:path>
            </a:pathLst>
          </a:custGeom>
          <a:solidFill>
            <a:srgbClr val="F2A900"/>
          </a:solidFill>
        </p:spPr>
      </p:sp>
      <p:sp>
        <p:nvSpPr>
          <p:cNvPr id="32" name="Text 30"/>
          <p:cNvSpPr/>
          <p:nvPr/>
        </p:nvSpPr>
        <p:spPr>
          <a:xfrm>
            <a:off x="7377113" y="4295775"/>
            <a:ext cx="809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2个实战案例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385763" y="5014913"/>
            <a:ext cx="11420475" cy="1457325"/>
          </a:xfrm>
          <a:custGeom>
            <a:avLst/>
            <a:gdLst/>
            <a:ahLst/>
            <a:cxnLst/>
            <a:rect l="l" t="t" r="r" b="b"/>
            <a:pathLst>
              <a:path w="11420475" h="1457325">
                <a:moveTo>
                  <a:pt x="152407" y="0"/>
                </a:moveTo>
                <a:lnTo>
                  <a:pt x="11268068" y="0"/>
                </a:lnTo>
                <a:cubicBezTo>
                  <a:pt x="11352240" y="0"/>
                  <a:pt x="11420475" y="68235"/>
                  <a:pt x="11420475" y="152407"/>
                </a:cubicBezTo>
                <a:lnTo>
                  <a:pt x="11420475" y="1304918"/>
                </a:lnTo>
                <a:cubicBezTo>
                  <a:pt x="11420475" y="1389090"/>
                  <a:pt x="11352240" y="1457325"/>
                  <a:pt x="11268068" y="1457325"/>
                </a:cubicBezTo>
                <a:lnTo>
                  <a:pt x="152407" y="1457325"/>
                </a:lnTo>
                <a:cubicBezTo>
                  <a:pt x="68235" y="1457325"/>
                  <a:pt x="0" y="1389090"/>
                  <a:pt x="0" y="1304918"/>
                </a:cubicBezTo>
                <a:lnTo>
                  <a:pt x="0" y="152407"/>
                </a:lnTo>
                <a:cubicBezTo>
                  <a:pt x="0" y="68291"/>
                  <a:pt x="68291" y="0"/>
                  <a:pt x="152407" y="0"/>
                </a:cubicBezTo>
                <a:close/>
              </a:path>
            </a:pathLst>
          </a:custGeom>
          <a:gradFill flip="none" rotWithShape="1">
            <a:gsLst>
              <a:gs pos="0">
                <a:srgbClr val="4A5C6A">
                  <a:alpha val="20000"/>
                </a:srgbClr>
              </a:gs>
              <a:gs pos="100000">
                <a:srgbClr val="4A5C6A">
                  <a:alpha val="5000"/>
                </a:srgbClr>
              </a:gs>
            </a:gsLst>
            <a:lin ang="2700000" scaled="1"/>
          </a:gra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19125" y="5248275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114302" y="0"/>
                </a:moveTo>
                <a:lnTo>
                  <a:pt x="419098" y="0"/>
                </a:lnTo>
                <a:cubicBezTo>
                  <a:pt x="482183" y="0"/>
                  <a:pt x="533400" y="51217"/>
                  <a:pt x="533400" y="114302"/>
                </a:cubicBezTo>
                <a:lnTo>
                  <a:pt x="533400" y="419098"/>
                </a:lnTo>
                <a:cubicBezTo>
                  <a:pt x="533400" y="482183"/>
                  <a:pt x="482183" y="533400"/>
                  <a:pt x="419098" y="533400"/>
                </a:cubicBezTo>
                <a:lnTo>
                  <a:pt x="114302" y="533400"/>
                </a:lnTo>
                <a:cubicBezTo>
                  <a:pt x="51217" y="533400"/>
                  <a:pt x="0" y="482183"/>
                  <a:pt x="0" y="419098"/>
                </a:cubicBezTo>
                <a:lnTo>
                  <a:pt x="0" y="114302"/>
                </a:lnTo>
                <a:cubicBezTo>
                  <a:pt x="0" y="51217"/>
                  <a:pt x="51217" y="0"/>
                  <a:pt x="114302" y="0"/>
                </a:cubicBezTo>
                <a:close/>
              </a:path>
            </a:pathLst>
          </a:custGeom>
          <a:solidFill>
            <a:srgbClr val="00A9E0">
              <a:alpha val="20000"/>
            </a:srgbClr>
          </a:solidFill>
        </p:spPr>
      </p:sp>
      <p:sp>
        <p:nvSpPr>
          <p:cNvPr id="35" name="Text 33"/>
          <p:cNvSpPr/>
          <p:nvPr/>
        </p:nvSpPr>
        <p:spPr>
          <a:xfrm>
            <a:off x="746968" y="5362575"/>
            <a:ext cx="390525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rgbClr val="00A9E0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05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1304925" y="5248275"/>
            <a:ext cx="1038225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注意事项与最佳实践</a:t>
            </a:r>
            <a:endParaRPr lang="en-US" sz="18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1304925" y="5629275"/>
            <a:ext cx="10344150" cy="2476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确保AI辅助报告撰写的质量与规范，包括人机协作方式、内容审核与质量控制、学术诚信与伦理规范</a:t>
            </a:r>
            <a:endParaRPr lang="en-US" sz="120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1323975" y="6019800"/>
            <a:ext cx="133350" cy="133350"/>
          </a:xfrm>
          <a:custGeom>
            <a:avLst/>
            <a:gdLst/>
            <a:ahLst/>
            <a:cxnLst/>
            <a:rect l="l" t="t" r="r" b="b"/>
            <a:pathLst>
              <a:path w="133350" h="133350">
                <a:moveTo>
                  <a:pt x="66675" y="0"/>
                </a:moveTo>
                <a:cubicBezTo>
                  <a:pt x="67873" y="0"/>
                  <a:pt x="69071" y="260"/>
                  <a:pt x="70165" y="755"/>
                </a:cubicBezTo>
                <a:lnTo>
                  <a:pt x="119234" y="21565"/>
                </a:lnTo>
                <a:cubicBezTo>
                  <a:pt x="124964" y="23987"/>
                  <a:pt x="129235" y="29639"/>
                  <a:pt x="129209" y="36463"/>
                </a:cubicBezTo>
                <a:cubicBezTo>
                  <a:pt x="129079" y="62299"/>
                  <a:pt x="118452" y="109571"/>
                  <a:pt x="73577" y="131058"/>
                </a:cubicBezTo>
                <a:cubicBezTo>
                  <a:pt x="69227" y="133142"/>
                  <a:pt x="64175" y="133142"/>
                  <a:pt x="59825" y="131058"/>
                </a:cubicBezTo>
                <a:cubicBezTo>
                  <a:pt x="14924" y="109571"/>
                  <a:pt x="4323" y="62299"/>
                  <a:pt x="4193" y="36463"/>
                </a:cubicBezTo>
                <a:cubicBezTo>
                  <a:pt x="4167" y="29639"/>
                  <a:pt x="8439" y="23987"/>
                  <a:pt x="14168" y="21565"/>
                </a:cubicBezTo>
                <a:lnTo>
                  <a:pt x="63211" y="755"/>
                </a:lnTo>
                <a:cubicBezTo>
                  <a:pt x="64305" y="260"/>
                  <a:pt x="65477" y="0"/>
                  <a:pt x="66675" y="0"/>
                </a:cubicBezTo>
                <a:close/>
                <a:moveTo>
                  <a:pt x="66675" y="17398"/>
                </a:moveTo>
                <a:lnTo>
                  <a:pt x="66675" y="115874"/>
                </a:lnTo>
                <a:cubicBezTo>
                  <a:pt x="102617" y="98476"/>
                  <a:pt x="112280" y="59929"/>
                  <a:pt x="112514" y="36854"/>
                </a:cubicBezTo>
                <a:lnTo>
                  <a:pt x="66675" y="17424"/>
                </a:lnTo>
                <a:lnTo>
                  <a:pt x="66675" y="17424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39" name="Text 37"/>
          <p:cNvSpPr/>
          <p:nvPr/>
        </p:nvSpPr>
        <p:spPr>
          <a:xfrm>
            <a:off x="1547813" y="5991225"/>
            <a:ext cx="809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3大注意事项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57275" y="803868"/>
            <a:ext cx="11638224" cy="3572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53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人机协作的正确方式</a:t>
            </a:r>
            <a:endParaRPr lang="en-US" sz="253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61741" y="1344246"/>
            <a:ext cx="5644941" cy="3117222"/>
          </a:xfrm>
          <a:custGeom>
            <a:avLst/>
            <a:gdLst/>
            <a:ahLst/>
            <a:cxnLst/>
            <a:rect l="l" t="t" r="r" b="b"/>
            <a:pathLst>
              <a:path w="5644941" h="3117222">
                <a:moveTo>
                  <a:pt x="107170" y="0"/>
                </a:moveTo>
                <a:lnTo>
                  <a:pt x="5537771" y="0"/>
                </a:lnTo>
                <a:cubicBezTo>
                  <a:pt x="5596959" y="0"/>
                  <a:pt x="5644941" y="47982"/>
                  <a:pt x="5644941" y="107170"/>
                </a:cubicBezTo>
                <a:lnTo>
                  <a:pt x="5644941" y="3010052"/>
                </a:lnTo>
                <a:cubicBezTo>
                  <a:pt x="5644941" y="3069240"/>
                  <a:pt x="5596959" y="3117222"/>
                  <a:pt x="5537771" y="3117222"/>
                </a:cubicBezTo>
                <a:lnTo>
                  <a:pt x="107170" y="3117222"/>
                </a:lnTo>
                <a:cubicBezTo>
                  <a:pt x="47982" y="3117222"/>
                  <a:pt x="0" y="3069240"/>
                  <a:pt x="0" y="3010052"/>
                </a:cubicBezTo>
                <a:lnTo>
                  <a:pt x="0" y="107170"/>
                </a:lnTo>
                <a:cubicBezTo>
                  <a:pt x="0" y="47982"/>
                  <a:pt x="47982" y="0"/>
                  <a:pt x="107170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44844" y="1527349"/>
            <a:ext cx="500185" cy="500185"/>
          </a:xfrm>
          <a:custGeom>
            <a:avLst/>
            <a:gdLst/>
            <a:ahLst/>
            <a:cxnLst/>
            <a:rect l="l" t="t" r="r" b="b"/>
            <a:pathLst>
              <a:path w="500185" h="500185">
                <a:moveTo>
                  <a:pt x="71456" y="0"/>
                </a:moveTo>
                <a:lnTo>
                  <a:pt x="428728" y="0"/>
                </a:lnTo>
                <a:cubicBezTo>
                  <a:pt x="468166" y="0"/>
                  <a:pt x="500185" y="32019"/>
                  <a:pt x="500185" y="71456"/>
                </a:cubicBezTo>
                <a:lnTo>
                  <a:pt x="500185" y="428728"/>
                </a:lnTo>
                <a:cubicBezTo>
                  <a:pt x="500185" y="468193"/>
                  <a:pt x="468193" y="500185"/>
                  <a:pt x="428728" y="500185"/>
                </a:cubicBezTo>
                <a:lnTo>
                  <a:pt x="71456" y="500185"/>
                </a:lnTo>
                <a:cubicBezTo>
                  <a:pt x="32019" y="500185"/>
                  <a:pt x="0" y="468166"/>
                  <a:pt x="0" y="428728"/>
                </a:cubicBezTo>
                <a:lnTo>
                  <a:pt x="0" y="71456"/>
                </a:lnTo>
                <a:cubicBezTo>
                  <a:pt x="0" y="31992"/>
                  <a:pt x="31992" y="0"/>
                  <a:pt x="71456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7" name="Shape 5"/>
          <p:cNvSpPr/>
          <p:nvPr/>
        </p:nvSpPr>
        <p:spPr>
          <a:xfrm>
            <a:off x="660958" y="1670259"/>
            <a:ext cx="267956" cy="214365"/>
          </a:xfrm>
          <a:custGeom>
            <a:avLst/>
            <a:gdLst/>
            <a:ahLst/>
            <a:cxnLst/>
            <a:rect l="l" t="t" r="r" b="b"/>
            <a:pathLst>
              <a:path w="267956" h="214365">
                <a:moveTo>
                  <a:pt x="49488" y="26126"/>
                </a:moveTo>
                <a:cubicBezTo>
                  <a:pt x="42496" y="23781"/>
                  <a:pt x="38686" y="16161"/>
                  <a:pt x="41031" y="9169"/>
                </a:cubicBezTo>
                <a:cubicBezTo>
                  <a:pt x="43375" y="2177"/>
                  <a:pt x="50954" y="-1633"/>
                  <a:pt x="57987" y="670"/>
                </a:cubicBezTo>
                <a:lnTo>
                  <a:pt x="105298" y="16454"/>
                </a:lnTo>
                <a:cubicBezTo>
                  <a:pt x="111118" y="6615"/>
                  <a:pt x="121878" y="0"/>
                  <a:pt x="134145" y="0"/>
                </a:cubicBezTo>
                <a:cubicBezTo>
                  <a:pt x="152651" y="0"/>
                  <a:pt x="167640" y="14989"/>
                  <a:pt x="167640" y="33495"/>
                </a:cubicBezTo>
                <a:cubicBezTo>
                  <a:pt x="167640" y="34751"/>
                  <a:pt x="167556" y="35965"/>
                  <a:pt x="167431" y="37179"/>
                </a:cubicBezTo>
                <a:lnTo>
                  <a:pt x="218761" y="54303"/>
                </a:lnTo>
                <a:cubicBezTo>
                  <a:pt x="225795" y="56648"/>
                  <a:pt x="229563" y="64226"/>
                  <a:pt x="227218" y="71260"/>
                </a:cubicBezTo>
                <a:cubicBezTo>
                  <a:pt x="224874" y="78293"/>
                  <a:pt x="217296" y="82062"/>
                  <a:pt x="210262" y="79717"/>
                </a:cubicBezTo>
                <a:lnTo>
                  <a:pt x="153530" y="60793"/>
                </a:lnTo>
                <a:cubicBezTo>
                  <a:pt x="151646" y="62132"/>
                  <a:pt x="149637" y="63263"/>
                  <a:pt x="147501" y="64226"/>
                </a:cubicBezTo>
                <a:lnTo>
                  <a:pt x="147501" y="201009"/>
                </a:lnTo>
                <a:cubicBezTo>
                  <a:pt x="147501" y="208420"/>
                  <a:pt x="141514" y="214407"/>
                  <a:pt x="134104" y="214407"/>
                </a:cubicBezTo>
                <a:lnTo>
                  <a:pt x="53717" y="214407"/>
                </a:lnTo>
                <a:cubicBezTo>
                  <a:pt x="46306" y="214407"/>
                  <a:pt x="40319" y="208420"/>
                  <a:pt x="40319" y="201009"/>
                </a:cubicBezTo>
                <a:cubicBezTo>
                  <a:pt x="40319" y="193598"/>
                  <a:pt x="46306" y="187611"/>
                  <a:pt x="53717" y="187611"/>
                </a:cubicBezTo>
                <a:lnTo>
                  <a:pt x="120706" y="187611"/>
                </a:lnTo>
                <a:lnTo>
                  <a:pt x="120706" y="64226"/>
                </a:lnTo>
                <a:cubicBezTo>
                  <a:pt x="111914" y="60374"/>
                  <a:pt x="105131" y="52921"/>
                  <a:pt x="102200" y="43710"/>
                </a:cubicBezTo>
                <a:lnTo>
                  <a:pt x="49488" y="26126"/>
                </a:lnTo>
                <a:close/>
                <a:moveTo>
                  <a:pt x="84071" y="120580"/>
                </a:moveTo>
                <a:lnTo>
                  <a:pt x="53717" y="68580"/>
                </a:lnTo>
                <a:lnTo>
                  <a:pt x="23404" y="120580"/>
                </a:lnTo>
                <a:lnTo>
                  <a:pt x="84071" y="120580"/>
                </a:lnTo>
                <a:close/>
                <a:moveTo>
                  <a:pt x="53759" y="160774"/>
                </a:moveTo>
                <a:cubicBezTo>
                  <a:pt x="27424" y="160774"/>
                  <a:pt x="5527" y="146538"/>
                  <a:pt x="1005" y="127740"/>
                </a:cubicBezTo>
                <a:cubicBezTo>
                  <a:pt x="-84" y="123134"/>
                  <a:pt x="1424" y="118403"/>
                  <a:pt x="3810" y="114300"/>
                </a:cubicBezTo>
                <a:lnTo>
                  <a:pt x="43668" y="45971"/>
                </a:lnTo>
                <a:cubicBezTo>
                  <a:pt x="45762" y="42371"/>
                  <a:pt x="49614" y="40193"/>
                  <a:pt x="53759" y="40193"/>
                </a:cubicBezTo>
                <a:cubicBezTo>
                  <a:pt x="57904" y="40193"/>
                  <a:pt x="61755" y="42412"/>
                  <a:pt x="63849" y="45971"/>
                </a:cubicBezTo>
                <a:lnTo>
                  <a:pt x="103707" y="114300"/>
                </a:lnTo>
                <a:cubicBezTo>
                  <a:pt x="106094" y="118403"/>
                  <a:pt x="107601" y="123134"/>
                  <a:pt x="106513" y="127740"/>
                </a:cubicBezTo>
                <a:cubicBezTo>
                  <a:pt x="101991" y="146497"/>
                  <a:pt x="80094" y="160774"/>
                  <a:pt x="53759" y="160774"/>
                </a:cubicBezTo>
                <a:close/>
                <a:moveTo>
                  <a:pt x="214030" y="122171"/>
                </a:moveTo>
                <a:lnTo>
                  <a:pt x="183717" y="174171"/>
                </a:lnTo>
                <a:lnTo>
                  <a:pt x="244384" y="174171"/>
                </a:lnTo>
                <a:lnTo>
                  <a:pt x="214072" y="122171"/>
                </a:lnTo>
                <a:close/>
                <a:moveTo>
                  <a:pt x="266784" y="181331"/>
                </a:moveTo>
                <a:cubicBezTo>
                  <a:pt x="262262" y="200130"/>
                  <a:pt x="240365" y="214365"/>
                  <a:pt x="214030" y="214365"/>
                </a:cubicBezTo>
                <a:cubicBezTo>
                  <a:pt x="187695" y="214365"/>
                  <a:pt x="165798" y="200130"/>
                  <a:pt x="161276" y="181331"/>
                </a:cubicBezTo>
                <a:cubicBezTo>
                  <a:pt x="160187" y="176725"/>
                  <a:pt x="161695" y="171994"/>
                  <a:pt x="164081" y="167891"/>
                </a:cubicBezTo>
                <a:lnTo>
                  <a:pt x="203940" y="99562"/>
                </a:lnTo>
                <a:cubicBezTo>
                  <a:pt x="206033" y="95962"/>
                  <a:pt x="209885" y="93785"/>
                  <a:pt x="214030" y="93785"/>
                </a:cubicBezTo>
                <a:cubicBezTo>
                  <a:pt x="218175" y="93785"/>
                  <a:pt x="222027" y="96004"/>
                  <a:pt x="224120" y="99562"/>
                </a:cubicBezTo>
                <a:lnTo>
                  <a:pt x="263979" y="167891"/>
                </a:lnTo>
                <a:cubicBezTo>
                  <a:pt x="266365" y="171994"/>
                  <a:pt x="267872" y="176725"/>
                  <a:pt x="266784" y="181331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8" name="Text 6"/>
          <p:cNvSpPr/>
          <p:nvPr/>
        </p:nvSpPr>
        <p:spPr>
          <a:xfrm>
            <a:off x="1152211" y="1634532"/>
            <a:ext cx="1125415" cy="2858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9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70/30法则</a:t>
            </a:r>
            <a:endParaRPr lang="en-US" sz="169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544844" y="2170444"/>
            <a:ext cx="5350189" cy="4644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125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至少70%的内容应由人工思考和表达，AI辅助最多占30%。</a:t>
            </a:r>
            <a:r>
              <a:rPr lang="en-US" sz="1125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AI是辅助工具而非替代者，核心观点、专业判断、深度分析必须来自人。</a:t>
            </a:r>
            <a:endParaRPr lang="en-US" sz="1125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44844" y="2777811"/>
            <a:ext cx="5278734" cy="1500554"/>
          </a:xfrm>
          <a:custGeom>
            <a:avLst/>
            <a:gdLst/>
            <a:ahLst/>
            <a:cxnLst/>
            <a:rect l="l" t="t" r="r" b="b"/>
            <a:pathLst>
              <a:path w="5278734" h="1500554">
                <a:moveTo>
                  <a:pt x="71456" y="0"/>
                </a:moveTo>
                <a:lnTo>
                  <a:pt x="5207278" y="0"/>
                </a:lnTo>
                <a:cubicBezTo>
                  <a:pt x="5246742" y="0"/>
                  <a:pt x="5278734" y="31992"/>
                  <a:pt x="5278734" y="71456"/>
                </a:cubicBezTo>
                <a:lnTo>
                  <a:pt x="5278734" y="1429097"/>
                </a:lnTo>
                <a:cubicBezTo>
                  <a:pt x="5278734" y="1468562"/>
                  <a:pt x="5246742" y="1500554"/>
                  <a:pt x="5207278" y="1500554"/>
                </a:cubicBezTo>
                <a:lnTo>
                  <a:pt x="71456" y="1500554"/>
                </a:lnTo>
                <a:cubicBezTo>
                  <a:pt x="31992" y="1500554"/>
                  <a:pt x="0" y="1468562"/>
                  <a:pt x="0" y="1429097"/>
                </a:cubicBezTo>
                <a:lnTo>
                  <a:pt x="0" y="71456"/>
                </a:lnTo>
                <a:cubicBezTo>
                  <a:pt x="0" y="31992"/>
                  <a:pt x="31992" y="0"/>
                  <a:pt x="71456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11" name="Text 9"/>
          <p:cNvSpPr/>
          <p:nvPr/>
        </p:nvSpPr>
        <p:spPr>
          <a:xfrm>
            <a:off x="687754" y="2956448"/>
            <a:ext cx="643095" cy="2143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25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人工贡献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261010" y="2920721"/>
            <a:ext cx="526980" cy="2858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90" b="1" dirty="0">
                <a:solidFill>
                  <a:srgbClr val="00A9E0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70%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687754" y="3313723"/>
            <a:ext cx="4992914" cy="142910"/>
          </a:xfrm>
          <a:custGeom>
            <a:avLst/>
            <a:gdLst/>
            <a:ahLst/>
            <a:cxnLst/>
            <a:rect l="l" t="t" r="r" b="b"/>
            <a:pathLst>
              <a:path w="4992914" h="142910">
                <a:moveTo>
                  <a:pt x="71455" y="0"/>
                </a:moveTo>
                <a:lnTo>
                  <a:pt x="4921459" y="0"/>
                </a:lnTo>
                <a:cubicBezTo>
                  <a:pt x="4960923" y="0"/>
                  <a:pt x="4992914" y="31991"/>
                  <a:pt x="4992914" y="71455"/>
                </a:cubicBezTo>
                <a:lnTo>
                  <a:pt x="4992914" y="71455"/>
                </a:lnTo>
                <a:cubicBezTo>
                  <a:pt x="4992914" y="110918"/>
                  <a:pt x="4960923" y="142910"/>
                  <a:pt x="4921459" y="142910"/>
                </a:cubicBezTo>
                <a:lnTo>
                  <a:pt x="71455" y="142910"/>
                </a:lnTo>
                <a:cubicBezTo>
                  <a:pt x="31991" y="142910"/>
                  <a:pt x="0" y="110918"/>
                  <a:pt x="0" y="71455"/>
                </a:cubicBezTo>
                <a:lnTo>
                  <a:pt x="0" y="71455"/>
                </a:lnTo>
                <a:cubicBezTo>
                  <a:pt x="0" y="31991"/>
                  <a:pt x="31991" y="0"/>
                  <a:pt x="71455" y="0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14" name="Shape 12"/>
          <p:cNvSpPr/>
          <p:nvPr/>
        </p:nvSpPr>
        <p:spPr>
          <a:xfrm>
            <a:off x="687754" y="3313723"/>
            <a:ext cx="3492360" cy="142910"/>
          </a:xfrm>
          <a:custGeom>
            <a:avLst/>
            <a:gdLst/>
            <a:ahLst/>
            <a:cxnLst/>
            <a:rect l="l" t="t" r="r" b="b"/>
            <a:pathLst>
              <a:path w="3492360" h="142910">
                <a:moveTo>
                  <a:pt x="71455" y="0"/>
                </a:moveTo>
                <a:lnTo>
                  <a:pt x="3420905" y="0"/>
                </a:lnTo>
                <a:cubicBezTo>
                  <a:pt x="3460369" y="0"/>
                  <a:pt x="3492360" y="31991"/>
                  <a:pt x="3492360" y="71455"/>
                </a:cubicBezTo>
                <a:lnTo>
                  <a:pt x="3492360" y="71455"/>
                </a:lnTo>
                <a:cubicBezTo>
                  <a:pt x="3492360" y="110918"/>
                  <a:pt x="3460369" y="142910"/>
                  <a:pt x="3420905" y="142910"/>
                </a:cubicBezTo>
                <a:lnTo>
                  <a:pt x="71455" y="142910"/>
                </a:lnTo>
                <a:cubicBezTo>
                  <a:pt x="31991" y="142910"/>
                  <a:pt x="0" y="110918"/>
                  <a:pt x="0" y="71455"/>
                </a:cubicBezTo>
                <a:lnTo>
                  <a:pt x="0" y="71455"/>
                </a:lnTo>
                <a:cubicBezTo>
                  <a:pt x="0" y="31991"/>
                  <a:pt x="31991" y="0"/>
                  <a:pt x="71455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/>
              </a:gs>
              <a:gs pos="100000">
                <a:srgbClr val="00A9E0">
                  <a:alpha val="70000"/>
                </a:srgbClr>
              </a:gs>
            </a:gsLst>
            <a:lin ang="0" scaled="1"/>
          </a:gradFill>
        </p:spPr>
      </p:sp>
      <p:sp>
        <p:nvSpPr>
          <p:cNvPr id="15" name="Text 13"/>
          <p:cNvSpPr/>
          <p:nvPr/>
        </p:nvSpPr>
        <p:spPr>
          <a:xfrm>
            <a:off x="687754" y="3635270"/>
            <a:ext cx="482321" cy="2143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25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AI辅助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244263" y="3599543"/>
            <a:ext cx="544844" cy="28582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690" b="1" dirty="0">
                <a:solidFill>
                  <a:srgbClr val="F2A900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30%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687754" y="3992545"/>
            <a:ext cx="4992914" cy="142910"/>
          </a:xfrm>
          <a:custGeom>
            <a:avLst/>
            <a:gdLst/>
            <a:ahLst/>
            <a:cxnLst/>
            <a:rect l="l" t="t" r="r" b="b"/>
            <a:pathLst>
              <a:path w="4992914" h="142910">
                <a:moveTo>
                  <a:pt x="71455" y="0"/>
                </a:moveTo>
                <a:lnTo>
                  <a:pt x="4921459" y="0"/>
                </a:lnTo>
                <a:cubicBezTo>
                  <a:pt x="4960923" y="0"/>
                  <a:pt x="4992914" y="31991"/>
                  <a:pt x="4992914" y="71455"/>
                </a:cubicBezTo>
                <a:lnTo>
                  <a:pt x="4992914" y="71455"/>
                </a:lnTo>
                <a:cubicBezTo>
                  <a:pt x="4992914" y="110918"/>
                  <a:pt x="4960923" y="142910"/>
                  <a:pt x="4921459" y="142910"/>
                </a:cubicBezTo>
                <a:lnTo>
                  <a:pt x="71455" y="142910"/>
                </a:lnTo>
                <a:cubicBezTo>
                  <a:pt x="31991" y="142910"/>
                  <a:pt x="0" y="110918"/>
                  <a:pt x="0" y="71455"/>
                </a:cubicBezTo>
                <a:lnTo>
                  <a:pt x="0" y="71455"/>
                </a:lnTo>
                <a:cubicBezTo>
                  <a:pt x="0" y="31991"/>
                  <a:pt x="31991" y="0"/>
                  <a:pt x="71455" y="0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18" name="Shape 16"/>
          <p:cNvSpPr/>
          <p:nvPr/>
        </p:nvSpPr>
        <p:spPr>
          <a:xfrm>
            <a:off x="687754" y="3992545"/>
            <a:ext cx="1500554" cy="142910"/>
          </a:xfrm>
          <a:custGeom>
            <a:avLst/>
            <a:gdLst/>
            <a:ahLst/>
            <a:cxnLst/>
            <a:rect l="l" t="t" r="r" b="b"/>
            <a:pathLst>
              <a:path w="1500554" h="142910">
                <a:moveTo>
                  <a:pt x="71455" y="0"/>
                </a:moveTo>
                <a:lnTo>
                  <a:pt x="1429099" y="0"/>
                </a:lnTo>
                <a:cubicBezTo>
                  <a:pt x="1468562" y="0"/>
                  <a:pt x="1500554" y="31991"/>
                  <a:pt x="1500554" y="71455"/>
                </a:cubicBezTo>
                <a:lnTo>
                  <a:pt x="1500554" y="71455"/>
                </a:lnTo>
                <a:cubicBezTo>
                  <a:pt x="1500554" y="110918"/>
                  <a:pt x="1468562" y="142910"/>
                  <a:pt x="1429099" y="142910"/>
                </a:cubicBezTo>
                <a:lnTo>
                  <a:pt x="71455" y="142910"/>
                </a:lnTo>
                <a:cubicBezTo>
                  <a:pt x="31991" y="142910"/>
                  <a:pt x="0" y="110918"/>
                  <a:pt x="0" y="71455"/>
                </a:cubicBezTo>
                <a:lnTo>
                  <a:pt x="0" y="71455"/>
                </a:lnTo>
                <a:cubicBezTo>
                  <a:pt x="0" y="31991"/>
                  <a:pt x="31991" y="0"/>
                  <a:pt x="71455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/>
              </a:gs>
              <a:gs pos="100000">
                <a:srgbClr val="F2A900">
                  <a:alpha val="70000"/>
                </a:srgbClr>
              </a:gs>
            </a:gsLst>
            <a:lin ang="0" scaled="1"/>
          </a:gradFill>
        </p:spPr>
      </p:sp>
      <p:sp>
        <p:nvSpPr>
          <p:cNvPr id="19" name="Shape 17"/>
          <p:cNvSpPr/>
          <p:nvPr/>
        </p:nvSpPr>
        <p:spPr>
          <a:xfrm>
            <a:off x="361741" y="4613310"/>
            <a:ext cx="5644941" cy="2241899"/>
          </a:xfrm>
          <a:custGeom>
            <a:avLst/>
            <a:gdLst/>
            <a:ahLst/>
            <a:cxnLst/>
            <a:rect l="l" t="t" r="r" b="b"/>
            <a:pathLst>
              <a:path w="5644941" h="2241899">
                <a:moveTo>
                  <a:pt x="107185" y="0"/>
                </a:moveTo>
                <a:lnTo>
                  <a:pt x="5537755" y="0"/>
                </a:lnTo>
                <a:cubicBezTo>
                  <a:pt x="5596952" y="0"/>
                  <a:pt x="5644941" y="47988"/>
                  <a:pt x="5644941" y="107185"/>
                </a:cubicBezTo>
                <a:lnTo>
                  <a:pt x="5644941" y="2134714"/>
                </a:lnTo>
                <a:cubicBezTo>
                  <a:pt x="5644941" y="2193910"/>
                  <a:pt x="5596952" y="2241899"/>
                  <a:pt x="5537755" y="2241899"/>
                </a:cubicBezTo>
                <a:lnTo>
                  <a:pt x="107185" y="2241899"/>
                </a:lnTo>
                <a:cubicBezTo>
                  <a:pt x="47988" y="2241899"/>
                  <a:pt x="0" y="2193910"/>
                  <a:pt x="0" y="2134714"/>
                </a:cubicBezTo>
                <a:lnTo>
                  <a:pt x="0" y="107185"/>
                </a:lnTo>
                <a:cubicBezTo>
                  <a:pt x="0" y="48028"/>
                  <a:pt x="48028" y="0"/>
                  <a:pt x="107185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567174" y="4832141"/>
            <a:ext cx="178637" cy="178637"/>
          </a:xfrm>
          <a:custGeom>
            <a:avLst/>
            <a:gdLst/>
            <a:ahLst/>
            <a:cxnLst/>
            <a:rect l="l" t="t" r="r" b="b"/>
            <a:pathLst>
              <a:path w="178637" h="178637">
                <a:moveTo>
                  <a:pt x="89319" y="178637"/>
                </a:moveTo>
                <a:cubicBezTo>
                  <a:pt x="138615" y="178637"/>
                  <a:pt x="178637" y="138615"/>
                  <a:pt x="178637" y="89319"/>
                </a:cubicBezTo>
                <a:cubicBezTo>
                  <a:pt x="178637" y="40022"/>
                  <a:pt x="138615" y="0"/>
                  <a:pt x="89319" y="0"/>
                </a:cubicBezTo>
                <a:cubicBezTo>
                  <a:pt x="40022" y="0"/>
                  <a:pt x="0" y="40022"/>
                  <a:pt x="0" y="89319"/>
                </a:cubicBezTo>
                <a:cubicBezTo>
                  <a:pt x="0" y="138615"/>
                  <a:pt x="40022" y="178637"/>
                  <a:pt x="89319" y="178637"/>
                </a:cubicBezTo>
                <a:close/>
                <a:moveTo>
                  <a:pt x="89319" y="61407"/>
                </a:moveTo>
                <a:cubicBezTo>
                  <a:pt x="83143" y="61407"/>
                  <a:pt x="78154" y="66396"/>
                  <a:pt x="78154" y="72571"/>
                </a:cubicBezTo>
                <a:cubicBezTo>
                  <a:pt x="78154" y="77212"/>
                  <a:pt x="74421" y="80945"/>
                  <a:pt x="69780" y="80945"/>
                </a:cubicBezTo>
                <a:cubicBezTo>
                  <a:pt x="65140" y="80945"/>
                  <a:pt x="61407" y="77212"/>
                  <a:pt x="61407" y="72571"/>
                </a:cubicBezTo>
                <a:cubicBezTo>
                  <a:pt x="61407" y="57150"/>
                  <a:pt x="73897" y="44659"/>
                  <a:pt x="89319" y="44659"/>
                </a:cubicBezTo>
                <a:cubicBezTo>
                  <a:pt x="104740" y="44659"/>
                  <a:pt x="117231" y="57150"/>
                  <a:pt x="117231" y="72571"/>
                </a:cubicBezTo>
                <a:cubicBezTo>
                  <a:pt x="117231" y="89040"/>
                  <a:pt x="104670" y="96018"/>
                  <a:pt x="97692" y="98565"/>
                </a:cubicBezTo>
                <a:lnTo>
                  <a:pt x="97692" y="99890"/>
                </a:lnTo>
                <a:cubicBezTo>
                  <a:pt x="97692" y="104531"/>
                  <a:pt x="93959" y="108264"/>
                  <a:pt x="89319" y="108264"/>
                </a:cubicBezTo>
                <a:cubicBezTo>
                  <a:pt x="84678" y="108264"/>
                  <a:pt x="80945" y="104531"/>
                  <a:pt x="80945" y="99890"/>
                </a:cubicBezTo>
                <a:lnTo>
                  <a:pt x="80945" y="97064"/>
                </a:lnTo>
                <a:cubicBezTo>
                  <a:pt x="80945" y="89912"/>
                  <a:pt x="86109" y="84783"/>
                  <a:pt x="91447" y="83038"/>
                </a:cubicBezTo>
                <a:cubicBezTo>
                  <a:pt x="93680" y="82306"/>
                  <a:pt x="96052" y="81120"/>
                  <a:pt x="97797" y="79445"/>
                </a:cubicBezTo>
                <a:cubicBezTo>
                  <a:pt x="99297" y="77979"/>
                  <a:pt x="100484" y="75956"/>
                  <a:pt x="100484" y="72606"/>
                </a:cubicBezTo>
                <a:cubicBezTo>
                  <a:pt x="100484" y="66431"/>
                  <a:pt x="95494" y="61441"/>
                  <a:pt x="89319" y="61441"/>
                </a:cubicBezTo>
                <a:close/>
                <a:moveTo>
                  <a:pt x="78154" y="128396"/>
                </a:moveTo>
                <a:cubicBezTo>
                  <a:pt x="78154" y="122234"/>
                  <a:pt x="83157" y="117231"/>
                  <a:pt x="89319" y="117231"/>
                </a:cubicBezTo>
                <a:cubicBezTo>
                  <a:pt x="95481" y="117231"/>
                  <a:pt x="100484" y="122234"/>
                  <a:pt x="100484" y="128396"/>
                </a:cubicBezTo>
                <a:cubicBezTo>
                  <a:pt x="100484" y="134558"/>
                  <a:pt x="95481" y="139560"/>
                  <a:pt x="89319" y="139560"/>
                </a:cubicBezTo>
                <a:cubicBezTo>
                  <a:pt x="83157" y="139560"/>
                  <a:pt x="78154" y="134558"/>
                  <a:pt x="78154" y="128396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21" name="Text 19"/>
          <p:cNvSpPr/>
          <p:nvPr/>
        </p:nvSpPr>
        <p:spPr>
          <a:xfrm>
            <a:off x="768141" y="4796413"/>
            <a:ext cx="5144756" cy="2500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自测问题</a:t>
            </a:r>
            <a:endParaRPr lang="en-US" sz="140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571640" y="5225143"/>
            <a:ext cx="125046" cy="142910"/>
          </a:xfrm>
          <a:custGeom>
            <a:avLst/>
            <a:gdLst/>
            <a:ahLst/>
            <a:cxnLst/>
            <a:rect l="l" t="t" r="r" b="b"/>
            <a:pathLst>
              <a:path w="125046" h="142910">
                <a:moveTo>
                  <a:pt x="17864" y="8932"/>
                </a:moveTo>
                <a:cubicBezTo>
                  <a:pt x="8011" y="8932"/>
                  <a:pt x="0" y="16943"/>
                  <a:pt x="0" y="26796"/>
                </a:cubicBezTo>
                <a:lnTo>
                  <a:pt x="0" y="116114"/>
                </a:lnTo>
                <a:cubicBezTo>
                  <a:pt x="0" y="125967"/>
                  <a:pt x="8011" y="133978"/>
                  <a:pt x="17864" y="133978"/>
                </a:cubicBezTo>
                <a:lnTo>
                  <a:pt x="107182" y="133978"/>
                </a:lnTo>
                <a:cubicBezTo>
                  <a:pt x="117035" y="133978"/>
                  <a:pt x="125046" y="125967"/>
                  <a:pt x="125046" y="116114"/>
                </a:cubicBezTo>
                <a:lnTo>
                  <a:pt x="125046" y="26796"/>
                </a:lnTo>
                <a:cubicBezTo>
                  <a:pt x="125046" y="16943"/>
                  <a:pt x="117035" y="8932"/>
                  <a:pt x="107182" y="8932"/>
                </a:cubicBezTo>
                <a:lnTo>
                  <a:pt x="17864" y="8932"/>
                </a:lnTo>
                <a:close/>
                <a:moveTo>
                  <a:pt x="86081" y="59369"/>
                </a:moveTo>
                <a:lnTo>
                  <a:pt x="63751" y="95096"/>
                </a:lnTo>
                <a:cubicBezTo>
                  <a:pt x="62579" y="96967"/>
                  <a:pt x="60569" y="98139"/>
                  <a:pt x="58364" y="98251"/>
                </a:cubicBezTo>
                <a:cubicBezTo>
                  <a:pt x="56159" y="98362"/>
                  <a:pt x="54038" y="97357"/>
                  <a:pt x="52726" y="95571"/>
                </a:cubicBezTo>
                <a:lnTo>
                  <a:pt x="39328" y="77707"/>
                </a:lnTo>
                <a:cubicBezTo>
                  <a:pt x="37095" y="74749"/>
                  <a:pt x="37709" y="70562"/>
                  <a:pt x="40668" y="68329"/>
                </a:cubicBezTo>
                <a:cubicBezTo>
                  <a:pt x="43627" y="66096"/>
                  <a:pt x="47813" y="66710"/>
                  <a:pt x="50046" y="69669"/>
                </a:cubicBezTo>
                <a:lnTo>
                  <a:pt x="57583" y="79717"/>
                </a:lnTo>
                <a:lnTo>
                  <a:pt x="74721" y="52279"/>
                </a:lnTo>
                <a:cubicBezTo>
                  <a:pt x="76675" y="49153"/>
                  <a:pt x="80805" y="48176"/>
                  <a:pt x="83960" y="50158"/>
                </a:cubicBezTo>
                <a:cubicBezTo>
                  <a:pt x="87114" y="52140"/>
                  <a:pt x="88063" y="56243"/>
                  <a:pt x="86081" y="59397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23" name="Text 21"/>
          <p:cNvSpPr/>
          <p:nvPr/>
        </p:nvSpPr>
        <p:spPr>
          <a:xfrm>
            <a:off x="830664" y="5189415"/>
            <a:ext cx="2643833" cy="2143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2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论文中的每个观点，我都能清楚解释吗？</a:t>
            </a:r>
            <a:endParaRPr lang="en-US" sz="112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4" name="Shape 22"/>
          <p:cNvSpPr/>
          <p:nvPr/>
        </p:nvSpPr>
        <p:spPr>
          <a:xfrm>
            <a:off x="571640" y="5546690"/>
            <a:ext cx="125046" cy="142910"/>
          </a:xfrm>
          <a:custGeom>
            <a:avLst/>
            <a:gdLst/>
            <a:ahLst/>
            <a:cxnLst/>
            <a:rect l="l" t="t" r="r" b="b"/>
            <a:pathLst>
              <a:path w="125046" h="142910">
                <a:moveTo>
                  <a:pt x="17864" y="8932"/>
                </a:moveTo>
                <a:cubicBezTo>
                  <a:pt x="8011" y="8932"/>
                  <a:pt x="0" y="16943"/>
                  <a:pt x="0" y="26796"/>
                </a:cubicBezTo>
                <a:lnTo>
                  <a:pt x="0" y="116114"/>
                </a:lnTo>
                <a:cubicBezTo>
                  <a:pt x="0" y="125967"/>
                  <a:pt x="8011" y="133978"/>
                  <a:pt x="17864" y="133978"/>
                </a:cubicBezTo>
                <a:lnTo>
                  <a:pt x="107182" y="133978"/>
                </a:lnTo>
                <a:cubicBezTo>
                  <a:pt x="117035" y="133978"/>
                  <a:pt x="125046" y="125967"/>
                  <a:pt x="125046" y="116114"/>
                </a:cubicBezTo>
                <a:lnTo>
                  <a:pt x="125046" y="26796"/>
                </a:lnTo>
                <a:cubicBezTo>
                  <a:pt x="125046" y="16943"/>
                  <a:pt x="117035" y="8932"/>
                  <a:pt x="107182" y="8932"/>
                </a:cubicBezTo>
                <a:lnTo>
                  <a:pt x="17864" y="8932"/>
                </a:lnTo>
                <a:close/>
                <a:moveTo>
                  <a:pt x="86081" y="59369"/>
                </a:moveTo>
                <a:lnTo>
                  <a:pt x="63751" y="95096"/>
                </a:lnTo>
                <a:cubicBezTo>
                  <a:pt x="62579" y="96967"/>
                  <a:pt x="60569" y="98139"/>
                  <a:pt x="58364" y="98251"/>
                </a:cubicBezTo>
                <a:cubicBezTo>
                  <a:pt x="56159" y="98362"/>
                  <a:pt x="54038" y="97357"/>
                  <a:pt x="52726" y="95571"/>
                </a:cubicBezTo>
                <a:lnTo>
                  <a:pt x="39328" y="77707"/>
                </a:lnTo>
                <a:cubicBezTo>
                  <a:pt x="37095" y="74749"/>
                  <a:pt x="37709" y="70562"/>
                  <a:pt x="40668" y="68329"/>
                </a:cubicBezTo>
                <a:cubicBezTo>
                  <a:pt x="43627" y="66096"/>
                  <a:pt x="47813" y="66710"/>
                  <a:pt x="50046" y="69669"/>
                </a:cubicBezTo>
                <a:lnTo>
                  <a:pt x="57583" y="79717"/>
                </a:lnTo>
                <a:lnTo>
                  <a:pt x="74721" y="52279"/>
                </a:lnTo>
                <a:cubicBezTo>
                  <a:pt x="76675" y="49153"/>
                  <a:pt x="80805" y="48176"/>
                  <a:pt x="83960" y="50158"/>
                </a:cubicBezTo>
                <a:cubicBezTo>
                  <a:pt x="87114" y="52140"/>
                  <a:pt x="88063" y="56243"/>
                  <a:pt x="86081" y="59397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25" name="Text 23"/>
          <p:cNvSpPr/>
          <p:nvPr/>
        </p:nvSpPr>
        <p:spPr>
          <a:xfrm>
            <a:off x="830664" y="5510963"/>
            <a:ext cx="2643833" cy="2143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2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如果让我用自己的话复述，我能做到吗？</a:t>
            </a:r>
            <a:endParaRPr lang="en-US" sz="112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6" name="Shape 24"/>
          <p:cNvSpPr/>
          <p:nvPr/>
        </p:nvSpPr>
        <p:spPr>
          <a:xfrm>
            <a:off x="571640" y="5868237"/>
            <a:ext cx="125046" cy="142910"/>
          </a:xfrm>
          <a:custGeom>
            <a:avLst/>
            <a:gdLst/>
            <a:ahLst/>
            <a:cxnLst/>
            <a:rect l="l" t="t" r="r" b="b"/>
            <a:pathLst>
              <a:path w="125046" h="142910">
                <a:moveTo>
                  <a:pt x="17864" y="8932"/>
                </a:moveTo>
                <a:cubicBezTo>
                  <a:pt x="8011" y="8932"/>
                  <a:pt x="0" y="16943"/>
                  <a:pt x="0" y="26796"/>
                </a:cubicBezTo>
                <a:lnTo>
                  <a:pt x="0" y="116114"/>
                </a:lnTo>
                <a:cubicBezTo>
                  <a:pt x="0" y="125967"/>
                  <a:pt x="8011" y="133978"/>
                  <a:pt x="17864" y="133978"/>
                </a:cubicBezTo>
                <a:lnTo>
                  <a:pt x="107182" y="133978"/>
                </a:lnTo>
                <a:cubicBezTo>
                  <a:pt x="117035" y="133978"/>
                  <a:pt x="125046" y="125967"/>
                  <a:pt x="125046" y="116114"/>
                </a:cubicBezTo>
                <a:lnTo>
                  <a:pt x="125046" y="26796"/>
                </a:lnTo>
                <a:cubicBezTo>
                  <a:pt x="125046" y="16943"/>
                  <a:pt x="117035" y="8932"/>
                  <a:pt x="107182" y="8932"/>
                </a:cubicBezTo>
                <a:lnTo>
                  <a:pt x="17864" y="8932"/>
                </a:lnTo>
                <a:close/>
                <a:moveTo>
                  <a:pt x="86081" y="59369"/>
                </a:moveTo>
                <a:lnTo>
                  <a:pt x="63751" y="95096"/>
                </a:lnTo>
                <a:cubicBezTo>
                  <a:pt x="62579" y="96967"/>
                  <a:pt x="60569" y="98139"/>
                  <a:pt x="58364" y="98251"/>
                </a:cubicBezTo>
                <a:cubicBezTo>
                  <a:pt x="56159" y="98362"/>
                  <a:pt x="54038" y="97357"/>
                  <a:pt x="52726" y="95571"/>
                </a:cubicBezTo>
                <a:lnTo>
                  <a:pt x="39328" y="77707"/>
                </a:lnTo>
                <a:cubicBezTo>
                  <a:pt x="37095" y="74749"/>
                  <a:pt x="37709" y="70562"/>
                  <a:pt x="40668" y="68329"/>
                </a:cubicBezTo>
                <a:cubicBezTo>
                  <a:pt x="43627" y="66096"/>
                  <a:pt x="47813" y="66710"/>
                  <a:pt x="50046" y="69669"/>
                </a:cubicBezTo>
                <a:lnTo>
                  <a:pt x="57583" y="79717"/>
                </a:lnTo>
                <a:lnTo>
                  <a:pt x="74721" y="52279"/>
                </a:lnTo>
                <a:cubicBezTo>
                  <a:pt x="76675" y="49153"/>
                  <a:pt x="80805" y="48176"/>
                  <a:pt x="83960" y="50158"/>
                </a:cubicBezTo>
                <a:cubicBezTo>
                  <a:pt x="87114" y="52140"/>
                  <a:pt x="88063" y="56243"/>
                  <a:pt x="86081" y="59397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27" name="Text 25"/>
          <p:cNvSpPr/>
          <p:nvPr/>
        </p:nvSpPr>
        <p:spPr>
          <a:xfrm>
            <a:off x="830664" y="5832510"/>
            <a:ext cx="2215103" cy="2143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2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答辩时被追问细节，我能回答吗？</a:t>
            </a:r>
            <a:endParaRPr lang="en-US" sz="112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544844" y="6189785"/>
            <a:ext cx="5341257" cy="17863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如果答案都是"是"，说明你是论文的真正"主人"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6191180" y="1344246"/>
            <a:ext cx="5644941" cy="5510963"/>
          </a:xfrm>
          <a:custGeom>
            <a:avLst/>
            <a:gdLst/>
            <a:ahLst/>
            <a:cxnLst/>
            <a:rect l="l" t="t" r="r" b="b"/>
            <a:pathLst>
              <a:path w="5644941" h="5510963">
                <a:moveTo>
                  <a:pt x="107188" y="0"/>
                </a:moveTo>
                <a:lnTo>
                  <a:pt x="5537752" y="0"/>
                </a:lnTo>
                <a:cubicBezTo>
                  <a:pt x="5596951" y="0"/>
                  <a:pt x="5644941" y="47990"/>
                  <a:pt x="5644941" y="107188"/>
                </a:cubicBezTo>
                <a:lnTo>
                  <a:pt x="5644941" y="5403774"/>
                </a:lnTo>
                <a:cubicBezTo>
                  <a:pt x="5644941" y="5462973"/>
                  <a:pt x="5596951" y="5510963"/>
                  <a:pt x="5537752" y="5510963"/>
                </a:cubicBezTo>
                <a:lnTo>
                  <a:pt x="107188" y="5510963"/>
                </a:lnTo>
                <a:cubicBezTo>
                  <a:pt x="47990" y="5510963"/>
                  <a:pt x="0" y="5462973"/>
                  <a:pt x="0" y="5403774"/>
                </a:cubicBezTo>
                <a:lnTo>
                  <a:pt x="0" y="107188"/>
                </a:lnTo>
                <a:cubicBezTo>
                  <a:pt x="0" y="47990"/>
                  <a:pt x="47990" y="0"/>
                  <a:pt x="107188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>
                  <a:alpha val="20000"/>
                </a:srgbClr>
              </a:gs>
              <a:gs pos="100000">
                <a:srgbClr val="F2A900">
                  <a:alpha val="5000"/>
                </a:srgbClr>
              </a:gs>
            </a:gsLst>
            <a:lin ang="2700000" scaled="1"/>
          </a:gra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6396613" y="1563077"/>
            <a:ext cx="178637" cy="178637"/>
          </a:xfrm>
          <a:custGeom>
            <a:avLst/>
            <a:gdLst/>
            <a:ahLst/>
            <a:cxnLst/>
            <a:rect l="l" t="t" r="r" b="b"/>
            <a:pathLst>
              <a:path w="178637" h="178637">
                <a:moveTo>
                  <a:pt x="46683" y="12665"/>
                </a:moveTo>
                <a:cubicBezTo>
                  <a:pt x="50486" y="15317"/>
                  <a:pt x="51393" y="20550"/>
                  <a:pt x="48741" y="24318"/>
                </a:cubicBezTo>
                <a:lnTo>
                  <a:pt x="29203" y="52230"/>
                </a:lnTo>
                <a:cubicBezTo>
                  <a:pt x="27773" y="54254"/>
                  <a:pt x="25540" y="55545"/>
                  <a:pt x="23062" y="55754"/>
                </a:cubicBezTo>
                <a:cubicBezTo>
                  <a:pt x="20585" y="55964"/>
                  <a:pt x="18143" y="55126"/>
                  <a:pt x="16398" y="53382"/>
                </a:cubicBezTo>
                <a:lnTo>
                  <a:pt x="2442" y="39426"/>
                </a:lnTo>
                <a:cubicBezTo>
                  <a:pt x="-802" y="36146"/>
                  <a:pt x="-802" y="30843"/>
                  <a:pt x="2442" y="27563"/>
                </a:cubicBezTo>
                <a:cubicBezTo>
                  <a:pt x="5687" y="24284"/>
                  <a:pt x="11025" y="24318"/>
                  <a:pt x="14305" y="27563"/>
                </a:cubicBezTo>
                <a:lnTo>
                  <a:pt x="21213" y="34471"/>
                </a:lnTo>
                <a:lnTo>
                  <a:pt x="35030" y="14724"/>
                </a:lnTo>
                <a:cubicBezTo>
                  <a:pt x="37681" y="10921"/>
                  <a:pt x="42915" y="10013"/>
                  <a:pt x="46683" y="12665"/>
                </a:cubicBezTo>
                <a:close/>
                <a:moveTo>
                  <a:pt x="46683" y="68489"/>
                </a:moveTo>
                <a:cubicBezTo>
                  <a:pt x="50486" y="71141"/>
                  <a:pt x="51393" y="76374"/>
                  <a:pt x="48741" y="80143"/>
                </a:cubicBezTo>
                <a:lnTo>
                  <a:pt x="29203" y="108055"/>
                </a:lnTo>
                <a:cubicBezTo>
                  <a:pt x="27773" y="110078"/>
                  <a:pt x="25540" y="111369"/>
                  <a:pt x="23062" y="111579"/>
                </a:cubicBezTo>
                <a:cubicBezTo>
                  <a:pt x="20585" y="111788"/>
                  <a:pt x="18143" y="110951"/>
                  <a:pt x="16398" y="109206"/>
                </a:cubicBezTo>
                <a:lnTo>
                  <a:pt x="2442" y="95250"/>
                </a:lnTo>
                <a:cubicBezTo>
                  <a:pt x="-837" y="91970"/>
                  <a:pt x="-837" y="86667"/>
                  <a:pt x="2442" y="83422"/>
                </a:cubicBezTo>
                <a:cubicBezTo>
                  <a:pt x="5722" y="80177"/>
                  <a:pt x="11025" y="80143"/>
                  <a:pt x="14270" y="83422"/>
                </a:cubicBezTo>
                <a:lnTo>
                  <a:pt x="21178" y="90330"/>
                </a:lnTo>
                <a:lnTo>
                  <a:pt x="34995" y="70583"/>
                </a:lnTo>
                <a:cubicBezTo>
                  <a:pt x="37646" y="66780"/>
                  <a:pt x="42880" y="65873"/>
                  <a:pt x="46648" y="68524"/>
                </a:cubicBezTo>
                <a:close/>
                <a:moveTo>
                  <a:pt x="78154" y="33495"/>
                </a:moveTo>
                <a:cubicBezTo>
                  <a:pt x="78154" y="27319"/>
                  <a:pt x="83143" y="22330"/>
                  <a:pt x="89319" y="22330"/>
                </a:cubicBezTo>
                <a:lnTo>
                  <a:pt x="167473" y="22330"/>
                </a:lnTo>
                <a:cubicBezTo>
                  <a:pt x="173648" y="22330"/>
                  <a:pt x="178637" y="27319"/>
                  <a:pt x="178637" y="33495"/>
                </a:cubicBezTo>
                <a:cubicBezTo>
                  <a:pt x="178637" y="39670"/>
                  <a:pt x="173648" y="44659"/>
                  <a:pt x="167473" y="44659"/>
                </a:cubicBezTo>
                <a:lnTo>
                  <a:pt x="89319" y="44659"/>
                </a:lnTo>
                <a:cubicBezTo>
                  <a:pt x="83143" y="44659"/>
                  <a:pt x="78154" y="39670"/>
                  <a:pt x="78154" y="33495"/>
                </a:cubicBezTo>
                <a:close/>
                <a:moveTo>
                  <a:pt x="78154" y="89319"/>
                </a:moveTo>
                <a:cubicBezTo>
                  <a:pt x="78154" y="83143"/>
                  <a:pt x="83143" y="78154"/>
                  <a:pt x="89319" y="78154"/>
                </a:cubicBezTo>
                <a:lnTo>
                  <a:pt x="167473" y="78154"/>
                </a:lnTo>
                <a:cubicBezTo>
                  <a:pt x="173648" y="78154"/>
                  <a:pt x="178637" y="83143"/>
                  <a:pt x="178637" y="89319"/>
                </a:cubicBezTo>
                <a:cubicBezTo>
                  <a:pt x="178637" y="95494"/>
                  <a:pt x="173648" y="100484"/>
                  <a:pt x="167473" y="100484"/>
                </a:cubicBezTo>
                <a:lnTo>
                  <a:pt x="89319" y="100484"/>
                </a:lnTo>
                <a:cubicBezTo>
                  <a:pt x="83143" y="100484"/>
                  <a:pt x="78154" y="95494"/>
                  <a:pt x="78154" y="89319"/>
                </a:cubicBezTo>
                <a:close/>
                <a:moveTo>
                  <a:pt x="55824" y="145143"/>
                </a:moveTo>
                <a:cubicBezTo>
                  <a:pt x="55824" y="138967"/>
                  <a:pt x="60813" y="133978"/>
                  <a:pt x="66989" y="133978"/>
                </a:cubicBezTo>
                <a:lnTo>
                  <a:pt x="167473" y="133978"/>
                </a:lnTo>
                <a:cubicBezTo>
                  <a:pt x="173648" y="133978"/>
                  <a:pt x="178637" y="138967"/>
                  <a:pt x="178637" y="145143"/>
                </a:cubicBezTo>
                <a:cubicBezTo>
                  <a:pt x="178637" y="151318"/>
                  <a:pt x="173648" y="156308"/>
                  <a:pt x="167473" y="156308"/>
                </a:cubicBezTo>
                <a:lnTo>
                  <a:pt x="66989" y="156308"/>
                </a:lnTo>
                <a:cubicBezTo>
                  <a:pt x="60813" y="156308"/>
                  <a:pt x="55824" y="151318"/>
                  <a:pt x="55824" y="145143"/>
                </a:cubicBezTo>
                <a:close/>
                <a:moveTo>
                  <a:pt x="22330" y="131187"/>
                </a:moveTo>
                <a:cubicBezTo>
                  <a:pt x="30032" y="131187"/>
                  <a:pt x="36286" y="137440"/>
                  <a:pt x="36286" y="145143"/>
                </a:cubicBezTo>
                <a:cubicBezTo>
                  <a:pt x="36286" y="152845"/>
                  <a:pt x="30032" y="159099"/>
                  <a:pt x="22330" y="159099"/>
                </a:cubicBezTo>
                <a:cubicBezTo>
                  <a:pt x="14627" y="159099"/>
                  <a:pt x="8374" y="152845"/>
                  <a:pt x="8374" y="145143"/>
                </a:cubicBezTo>
                <a:cubicBezTo>
                  <a:pt x="8374" y="137440"/>
                  <a:pt x="14627" y="131187"/>
                  <a:pt x="22330" y="131187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31" name="Text 29"/>
          <p:cNvSpPr/>
          <p:nvPr/>
        </p:nvSpPr>
        <p:spPr>
          <a:xfrm>
            <a:off x="6597580" y="1527349"/>
            <a:ext cx="5144756" cy="25009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40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推荐协作流程</a:t>
            </a:r>
            <a:endParaRPr lang="en-US" sz="140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2" name="Shape 30"/>
          <p:cNvSpPr/>
          <p:nvPr/>
        </p:nvSpPr>
        <p:spPr>
          <a:xfrm>
            <a:off x="6374284" y="1920352"/>
            <a:ext cx="5278734" cy="893187"/>
          </a:xfrm>
          <a:custGeom>
            <a:avLst/>
            <a:gdLst/>
            <a:ahLst/>
            <a:cxnLst/>
            <a:rect l="l" t="t" r="r" b="b"/>
            <a:pathLst>
              <a:path w="5278734" h="893187">
                <a:moveTo>
                  <a:pt x="71455" y="0"/>
                </a:moveTo>
                <a:lnTo>
                  <a:pt x="5207279" y="0"/>
                </a:lnTo>
                <a:cubicBezTo>
                  <a:pt x="5246743" y="0"/>
                  <a:pt x="5278734" y="31991"/>
                  <a:pt x="5278734" y="71455"/>
                </a:cubicBezTo>
                <a:lnTo>
                  <a:pt x="5278734" y="821732"/>
                </a:lnTo>
                <a:cubicBezTo>
                  <a:pt x="5278734" y="861195"/>
                  <a:pt x="5246743" y="893187"/>
                  <a:pt x="5207279" y="893187"/>
                </a:cubicBezTo>
                <a:lnTo>
                  <a:pt x="71455" y="893187"/>
                </a:lnTo>
                <a:cubicBezTo>
                  <a:pt x="31991" y="893187"/>
                  <a:pt x="0" y="861195"/>
                  <a:pt x="0" y="821732"/>
                </a:cubicBezTo>
                <a:lnTo>
                  <a:pt x="0" y="71455"/>
                </a:lnTo>
                <a:cubicBezTo>
                  <a:pt x="0" y="31991"/>
                  <a:pt x="31991" y="0"/>
                  <a:pt x="71455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3" name="Shape 31"/>
          <p:cNvSpPr/>
          <p:nvPr/>
        </p:nvSpPr>
        <p:spPr>
          <a:xfrm>
            <a:off x="6517193" y="2063262"/>
            <a:ext cx="357275" cy="357275"/>
          </a:xfrm>
          <a:custGeom>
            <a:avLst/>
            <a:gdLst/>
            <a:ahLst/>
            <a:cxnLst/>
            <a:rect l="l" t="t" r="r" b="b"/>
            <a:pathLst>
              <a:path w="357275" h="357275">
                <a:moveTo>
                  <a:pt x="178637" y="0"/>
                </a:moveTo>
                <a:lnTo>
                  <a:pt x="178637" y="0"/>
                </a:lnTo>
                <a:cubicBezTo>
                  <a:pt x="277230" y="0"/>
                  <a:pt x="357275" y="80045"/>
                  <a:pt x="357275" y="178637"/>
                </a:cubicBezTo>
                <a:lnTo>
                  <a:pt x="357275" y="178637"/>
                </a:lnTo>
                <a:cubicBezTo>
                  <a:pt x="357275" y="277230"/>
                  <a:pt x="277230" y="357275"/>
                  <a:pt x="178637" y="357275"/>
                </a:cubicBezTo>
                <a:lnTo>
                  <a:pt x="178637" y="357275"/>
                </a:lnTo>
                <a:cubicBezTo>
                  <a:pt x="80045" y="357275"/>
                  <a:pt x="0" y="277230"/>
                  <a:pt x="0" y="178637"/>
                </a:cubicBezTo>
                <a:lnTo>
                  <a:pt x="0" y="178637"/>
                </a:lnTo>
                <a:cubicBezTo>
                  <a:pt x="0" y="80045"/>
                  <a:pt x="80045" y="0"/>
                  <a:pt x="178637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34" name="Text 32"/>
          <p:cNvSpPr/>
          <p:nvPr/>
        </p:nvSpPr>
        <p:spPr>
          <a:xfrm>
            <a:off x="6667221" y="2134716"/>
            <a:ext cx="125046" cy="2143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25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981651" y="2134716"/>
            <a:ext cx="1071824" cy="2143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25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自己写初稿骨架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517193" y="2491991"/>
            <a:ext cx="5055437" cy="178637"/>
          </a:xfrm>
          <a:prstGeom prst="rect">
            <a:avLst/>
          </a:prstGeom>
          <a:noFill/>
        </p:spPr>
        <p:txBody>
          <a:bodyPr wrap="square" lIns="464457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确定报告结构、核心观点、关键数据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8945126" y="2920721"/>
            <a:ext cx="133978" cy="178637"/>
          </a:xfrm>
          <a:custGeom>
            <a:avLst/>
            <a:gdLst/>
            <a:ahLst/>
            <a:cxnLst/>
            <a:rect l="l" t="t" r="r" b="b"/>
            <a:pathLst>
              <a:path w="133978" h="178637">
                <a:moveTo>
                  <a:pt x="59104" y="175358"/>
                </a:moveTo>
                <a:cubicBezTo>
                  <a:pt x="63465" y="179719"/>
                  <a:pt x="70548" y="179719"/>
                  <a:pt x="74909" y="175358"/>
                </a:cubicBezTo>
                <a:lnTo>
                  <a:pt x="130733" y="119534"/>
                </a:lnTo>
                <a:cubicBezTo>
                  <a:pt x="135095" y="115172"/>
                  <a:pt x="135095" y="108090"/>
                  <a:pt x="130733" y="103728"/>
                </a:cubicBezTo>
                <a:cubicBezTo>
                  <a:pt x="126372" y="99367"/>
                  <a:pt x="119289" y="99367"/>
                  <a:pt x="114928" y="103728"/>
                </a:cubicBezTo>
                <a:lnTo>
                  <a:pt x="78154" y="140502"/>
                </a:lnTo>
                <a:lnTo>
                  <a:pt x="78154" y="11165"/>
                </a:lnTo>
                <a:cubicBezTo>
                  <a:pt x="78154" y="4989"/>
                  <a:pt x="73165" y="0"/>
                  <a:pt x="66989" y="0"/>
                </a:cubicBezTo>
                <a:cubicBezTo>
                  <a:pt x="60813" y="0"/>
                  <a:pt x="55824" y="4989"/>
                  <a:pt x="55824" y="11165"/>
                </a:cubicBezTo>
                <a:lnTo>
                  <a:pt x="55824" y="140502"/>
                </a:lnTo>
                <a:lnTo>
                  <a:pt x="19050" y="103728"/>
                </a:lnTo>
                <a:cubicBezTo>
                  <a:pt x="14689" y="99367"/>
                  <a:pt x="7606" y="99367"/>
                  <a:pt x="3245" y="103728"/>
                </a:cubicBezTo>
                <a:cubicBezTo>
                  <a:pt x="-1116" y="108090"/>
                  <a:pt x="-1116" y="115172"/>
                  <a:pt x="3245" y="119534"/>
                </a:cubicBezTo>
                <a:lnTo>
                  <a:pt x="59069" y="175358"/>
                </a:lnTo>
                <a:close/>
              </a:path>
            </a:pathLst>
          </a:custGeom>
          <a:solidFill>
            <a:srgbClr val="4A5C6A"/>
          </a:solidFill>
        </p:spPr>
      </p:sp>
      <p:sp>
        <p:nvSpPr>
          <p:cNvPr id="38" name="Shape 36"/>
          <p:cNvSpPr/>
          <p:nvPr/>
        </p:nvSpPr>
        <p:spPr>
          <a:xfrm>
            <a:off x="6374284" y="3206541"/>
            <a:ext cx="5278734" cy="893187"/>
          </a:xfrm>
          <a:custGeom>
            <a:avLst/>
            <a:gdLst/>
            <a:ahLst/>
            <a:cxnLst/>
            <a:rect l="l" t="t" r="r" b="b"/>
            <a:pathLst>
              <a:path w="5278734" h="893187">
                <a:moveTo>
                  <a:pt x="71455" y="0"/>
                </a:moveTo>
                <a:lnTo>
                  <a:pt x="5207279" y="0"/>
                </a:lnTo>
                <a:cubicBezTo>
                  <a:pt x="5246743" y="0"/>
                  <a:pt x="5278734" y="31991"/>
                  <a:pt x="5278734" y="71455"/>
                </a:cubicBezTo>
                <a:lnTo>
                  <a:pt x="5278734" y="821732"/>
                </a:lnTo>
                <a:cubicBezTo>
                  <a:pt x="5278734" y="861195"/>
                  <a:pt x="5246743" y="893187"/>
                  <a:pt x="5207279" y="893187"/>
                </a:cubicBezTo>
                <a:lnTo>
                  <a:pt x="71455" y="893187"/>
                </a:lnTo>
                <a:cubicBezTo>
                  <a:pt x="31991" y="893187"/>
                  <a:pt x="0" y="861195"/>
                  <a:pt x="0" y="821732"/>
                </a:cubicBezTo>
                <a:lnTo>
                  <a:pt x="0" y="71455"/>
                </a:lnTo>
                <a:cubicBezTo>
                  <a:pt x="0" y="31991"/>
                  <a:pt x="31991" y="0"/>
                  <a:pt x="71455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9" name="Shape 37"/>
          <p:cNvSpPr/>
          <p:nvPr/>
        </p:nvSpPr>
        <p:spPr>
          <a:xfrm>
            <a:off x="6517193" y="3349451"/>
            <a:ext cx="357275" cy="357275"/>
          </a:xfrm>
          <a:custGeom>
            <a:avLst/>
            <a:gdLst/>
            <a:ahLst/>
            <a:cxnLst/>
            <a:rect l="l" t="t" r="r" b="b"/>
            <a:pathLst>
              <a:path w="357275" h="357275">
                <a:moveTo>
                  <a:pt x="178637" y="0"/>
                </a:moveTo>
                <a:lnTo>
                  <a:pt x="178637" y="0"/>
                </a:lnTo>
                <a:cubicBezTo>
                  <a:pt x="277230" y="0"/>
                  <a:pt x="357275" y="80045"/>
                  <a:pt x="357275" y="178637"/>
                </a:cubicBezTo>
                <a:lnTo>
                  <a:pt x="357275" y="178637"/>
                </a:lnTo>
                <a:cubicBezTo>
                  <a:pt x="357275" y="277230"/>
                  <a:pt x="277230" y="357275"/>
                  <a:pt x="178637" y="357275"/>
                </a:cubicBezTo>
                <a:lnTo>
                  <a:pt x="178637" y="357275"/>
                </a:lnTo>
                <a:cubicBezTo>
                  <a:pt x="80045" y="357275"/>
                  <a:pt x="0" y="277230"/>
                  <a:pt x="0" y="178637"/>
                </a:cubicBezTo>
                <a:lnTo>
                  <a:pt x="0" y="178637"/>
                </a:lnTo>
                <a:cubicBezTo>
                  <a:pt x="0" y="80045"/>
                  <a:pt x="80045" y="0"/>
                  <a:pt x="178637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0" name="Text 38"/>
          <p:cNvSpPr/>
          <p:nvPr/>
        </p:nvSpPr>
        <p:spPr>
          <a:xfrm>
            <a:off x="6654242" y="3420905"/>
            <a:ext cx="151842" cy="2143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25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6981651" y="3420905"/>
            <a:ext cx="1053960" cy="2143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25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AI辅助完善表达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6517193" y="3778180"/>
            <a:ext cx="5055437" cy="178637"/>
          </a:xfrm>
          <a:prstGeom prst="rect">
            <a:avLst/>
          </a:prstGeom>
          <a:noFill/>
        </p:spPr>
        <p:txBody>
          <a:bodyPr wrap="square" lIns="464457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优化语言、补充内容、生成图表</a:t>
            </a:r>
            <a:endParaRPr lang="en-US" sz="1600" dirty="0"/>
          </a:p>
        </p:txBody>
      </p:sp>
      <p:sp>
        <p:nvSpPr>
          <p:cNvPr id="43" name="Shape 41"/>
          <p:cNvSpPr/>
          <p:nvPr/>
        </p:nvSpPr>
        <p:spPr>
          <a:xfrm>
            <a:off x="8945126" y="4206910"/>
            <a:ext cx="133978" cy="178637"/>
          </a:xfrm>
          <a:custGeom>
            <a:avLst/>
            <a:gdLst/>
            <a:ahLst/>
            <a:cxnLst/>
            <a:rect l="l" t="t" r="r" b="b"/>
            <a:pathLst>
              <a:path w="133978" h="178637">
                <a:moveTo>
                  <a:pt x="59104" y="175358"/>
                </a:moveTo>
                <a:cubicBezTo>
                  <a:pt x="63465" y="179719"/>
                  <a:pt x="70548" y="179719"/>
                  <a:pt x="74909" y="175358"/>
                </a:cubicBezTo>
                <a:lnTo>
                  <a:pt x="130733" y="119534"/>
                </a:lnTo>
                <a:cubicBezTo>
                  <a:pt x="135095" y="115172"/>
                  <a:pt x="135095" y="108090"/>
                  <a:pt x="130733" y="103728"/>
                </a:cubicBezTo>
                <a:cubicBezTo>
                  <a:pt x="126372" y="99367"/>
                  <a:pt x="119289" y="99367"/>
                  <a:pt x="114928" y="103728"/>
                </a:cubicBezTo>
                <a:lnTo>
                  <a:pt x="78154" y="140502"/>
                </a:lnTo>
                <a:lnTo>
                  <a:pt x="78154" y="11165"/>
                </a:lnTo>
                <a:cubicBezTo>
                  <a:pt x="78154" y="4989"/>
                  <a:pt x="73165" y="0"/>
                  <a:pt x="66989" y="0"/>
                </a:cubicBezTo>
                <a:cubicBezTo>
                  <a:pt x="60813" y="0"/>
                  <a:pt x="55824" y="4989"/>
                  <a:pt x="55824" y="11165"/>
                </a:cubicBezTo>
                <a:lnTo>
                  <a:pt x="55824" y="140502"/>
                </a:lnTo>
                <a:lnTo>
                  <a:pt x="19050" y="103728"/>
                </a:lnTo>
                <a:cubicBezTo>
                  <a:pt x="14689" y="99367"/>
                  <a:pt x="7606" y="99367"/>
                  <a:pt x="3245" y="103728"/>
                </a:cubicBezTo>
                <a:cubicBezTo>
                  <a:pt x="-1116" y="108090"/>
                  <a:pt x="-1116" y="115172"/>
                  <a:pt x="3245" y="119534"/>
                </a:cubicBezTo>
                <a:lnTo>
                  <a:pt x="59069" y="175358"/>
                </a:lnTo>
                <a:close/>
              </a:path>
            </a:pathLst>
          </a:custGeom>
          <a:solidFill>
            <a:srgbClr val="4A5C6A"/>
          </a:solidFill>
        </p:spPr>
      </p:sp>
      <p:sp>
        <p:nvSpPr>
          <p:cNvPr id="44" name="Shape 42"/>
          <p:cNvSpPr/>
          <p:nvPr/>
        </p:nvSpPr>
        <p:spPr>
          <a:xfrm>
            <a:off x="6374284" y="4492730"/>
            <a:ext cx="5278734" cy="893187"/>
          </a:xfrm>
          <a:custGeom>
            <a:avLst/>
            <a:gdLst/>
            <a:ahLst/>
            <a:cxnLst/>
            <a:rect l="l" t="t" r="r" b="b"/>
            <a:pathLst>
              <a:path w="5278734" h="893187">
                <a:moveTo>
                  <a:pt x="71455" y="0"/>
                </a:moveTo>
                <a:lnTo>
                  <a:pt x="5207279" y="0"/>
                </a:lnTo>
                <a:cubicBezTo>
                  <a:pt x="5246743" y="0"/>
                  <a:pt x="5278734" y="31991"/>
                  <a:pt x="5278734" y="71455"/>
                </a:cubicBezTo>
                <a:lnTo>
                  <a:pt x="5278734" y="821732"/>
                </a:lnTo>
                <a:cubicBezTo>
                  <a:pt x="5278734" y="861195"/>
                  <a:pt x="5246743" y="893187"/>
                  <a:pt x="5207279" y="893187"/>
                </a:cubicBezTo>
                <a:lnTo>
                  <a:pt x="71455" y="893187"/>
                </a:lnTo>
                <a:cubicBezTo>
                  <a:pt x="31991" y="893187"/>
                  <a:pt x="0" y="861195"/>
                  <a:pt x="0" y="821732"/>
                </a:cubicBezTo>
                <a:lnTo>
                  <a:pt x="0" y="71455"/>
                </a:lnTo>
                <a:cubicBezTo>
                  <a:pt x="0" y="31991"/>
                  <a:pt x="31991" y="0"/>
                  <a:pt x="71455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45" name="Shape 43"/>
          <p:cNvSpPr/>
          <p:nvPr/>
        </p:nvSpPr>
        <p:spPr>
          <a:xfrm>
            <a:off x="6517193" y="4635640"/>
            <a:ext cx="357275" cy="357275"/>
          </a:xfrm>
          <a:custGeom>
            <a:avLst/>
            <a:gdLst/>
            <a:ahLst/>
            <a:cxnLst/>
            <a:rect l="l" t="t" r="r" b="b"/>
            <a:pathLst>
              <a:path w="357275" h="357275">
                <a:moveTo>
                  <a:pt x="178637" y="0"/>
                </a:moveTo>
                <a:lnTo>
                  <a:pt x="178637" y="0"/>
                </a:lnTo>
                <a:cubicBezTo>
                  <a:pt x="277230" y="0"/>
                  <a:pt x="357275" y="80045"/>
                  <a:pt x="357275" y="178637"/>
                </a:cubicBezTo>
                <a:lnTo>
                  <a:pt x="357275" y="178637"/>
                </a:lnTo>
                <a:cubicBezTo>
                  <a:pt x="357275" y="277230"/>
                  <a:pt x="277230" y="357275"/>
                  <a:pt x="178637" y="357275"/>
                </a:cubicBezTo>
                <a:lnTo>
                  <a:pt x="178637" y="357275"/>
                </a:lnTo>
                <a:cubicBezTo>
                  <a:pt x="80045" y="357275"/>
                  <a:pt x="0" y="277230"/>
                  <a:pt x="0" y="178637"/>
                </a:cubicBezTo>
                <a:lnTo>
                  <a:pt x="0" y="178637"/>
                </a:lnTo>
                <a:cubicBezTo>
                  <a:pt x="0" y="80045"/>
                  <a:pt x="80045" y="0"/>
                  <a:pt x="178637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46" name="Text 44"/>
          <p:cNvSpPr/>
          <p:nvPr/>
        </p:nvSpPr>
        <p:spPr>
          <a:xfrm>
            <a:off x="6653544" y="4707095"/>
            <a:ext cx="151842" cy="2143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25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</a:t>
            </a:r>
            <a:endParaRPr lang="en-US" sz="1600" dirty="0"/>
          </a:p>
        </p:txBody>
      </p:sp>
      <p:sp>
        <p:nvSpPr>
          <p:cNvPr id="47" name="Text 45"/>
          <p:cNvSpPr/>
          <p:nvPr/>
        </p:nvSpPr>
        <p:spPr>
          <a:xfrm>
            <a:off x="6981651" y="4707095"/>
            <a:ext cx="928914" cy="2143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25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自己检查修改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517193" y="5064369"/>
            <a:ext cx="5055437" cy="178637"/>
          </a:xfrm>
          <a:prstGeom prst="rect">
            <a:avLst/>
          </a:prstGeom>
          <a:noFill/>
        </p:spPr>
        <p:txBody>
          <a:bodyPr wrap="square" lIns="464457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核查事实、验证数据、调整逻辑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8945126" y="5493099"/>
            <a:ext cx="133978" cy="178637"/>
          </a:xfrm>
          <a:custGeom>
            <a:avLst/>
            <a:gdLst/>
            <a:ahLst/>
            <a:cxnLst/>
            <a:rect l="l" t="t" r="r" b="b"/>
            <a:pathLst>
              <a:path w="133978" h="178637">
                <a:moveTo>
                  <a:pt x="59104" y="175358"/>
                </a:moveTo>
                <a:cubicBezTo>
                  <a:pt x="63465" y="179719"/>
                  <a:pt x="70548" y="179719"/>
                  <a:pt x="74909" y="175358"/>
                </a:cubicBezTo>
                <a:lnTo>
                  <a:pt x="130733" y="119534"/>
                </a:lnTo>
                <a:cubicBezTo>
                  <a:pt x="135095" y="115172"/>
                  <a:pt x="135095" y="108090"/>
                  <a:pt x="130733" y="103728"/>
                </a:cubicBezTo>
                <a:cubicBezTo>
                  <a:pt x="126372" y="99367"/>
                  <a:pt x="119289" y="99367"/>
                  <a:pt x="114928" y="103728"/>
                </a:cubicBezTo>
                <a:lnTo>
                  <a:pt x="78154" y="140502"/>
                </a:lnTo>
                <a:lnTo>
                  <a:pt x="78154" y="11165"/>
                </a:lnTo>
                <a:cubicBezTo>
                  <a:pt x="78154" y="4989"/>
                  <a:pt x="73165" y="0"/>
                  <a:pt x="66989" y="0"/>
                </a:cubicBezTo>
                <a:cubicBezTo>
                  <a:pt x="60813" y="0"/>
                  <a:pt x="55824" y="4989"/>
                  <a:pt x="55824" y="11165"/>
                </a:cubicBezTo>
                <a:lnTo>
                  <a:pt x="55824" y="140502"/>
                </a:lnTo>
                <a:lnTo>
                  <a:pt x="19050" y="103728"/>
                </a:lnTo>
                <a:cubicBezTo>
                  <a:pt x="14689" y="99367"/>
                  <a:pt x="7606" y="99367"/>
                  <a:pt x="3245" y="103728"/>
                </a:cubicBezTo>
                <a:cubicBezTo>
                  <a:pt x="-1116" y="108090"/>
                  <a:pt x="-1116" y="115172"/>
                  <a:pt x="3245" y="119534"/>
                </a:cubicBezTo>
                <a:lnTo>
                  <a:pt x="59069" y="175358"/>
                </a:lnTo>
                <a:close/>
              </a:path>
            </a:pathLst>
          </a:custGeom>
          <a:solidFill>
            <a:srgbClr val="4A5C6A"/>
          </a:solidFill>
        </p:spPr>
      </p:sp>
      <p:sp>
        <p:nvSpPr>
          <p:cNvPr id="50" name="Shape 48"/>
          <p:cNvSpPr/>
          <p:nvPr/>
        </p:nvSpPr>
        <p:spPr>
          <a:xfrm>
            <a:off x="6374284" y="5778919"/>
            <a:ext cx="5278734" cy="893187"/>
          </a:xfrm>
          <a:custGeom>
            <a:avLst/>
            <a:gdLst/>
            <a:ahLst/>
            <a:cxnLst/>
            <a:rect l="l" t="t" r="r" b="b"/>
            <a:pathLst>
              <a:path w="5278734" h="893187">
                <a:moveTo>
                  <a:pt x="71455" y="0"/>
                </a:moveTo>
                <a:lnTo>
                  <a:pt x="5207279" y="0"/>
                </a:lnTo>
                <a:cubicBezTo>
                  <a:pt x="5246743" y="0"/>
                  <a:pt x="5278734" y="31991"/>
                  <a:pt x="5278734" y="71455"/>
                </a:cubicBezTo>
                <a:lnTo>
                  <a:pt x="5278734" y="821732"/>
                </a:lnTo>
                <a:cubicBezTo>
                  <a:pt x="5278734" y="861195"/>
                  <a:pt x="5246743" y="893187"/>
                  <a:pt x="5207279" y="893187"/>
                </a:cubicBezTo>
                <a:lnTo>
                  <a:pt x="71455" y="893187"/>
                </a:lnTo>
                <a:cubicBezTo>
                  <a:pt x="31991" y="893187"/>
                  <a:pt x="0" y="861195"/>
                  <a:pt x="0" y="821732"/>
                </a:cubicBezTo>
                <a:lnTo>
                  <a:pt x="0" y="71455"/>
                </a:lnTo>
                <a:cubicBezTo>
                  <a:pt x="0" y="31991"/>
                  <a:pt x="31991" y="0"/>
                  <a:pt x="71455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51" name="Shape 49"/>
          <p:cNvSpPr/>
          <p:nvPr/>
        </p:nvSpPr>
        <p:spPr>
          <a:xfrm>
            <a:off x="6517193" y="5921829"/>
            <a:ext cx="357275" cy="357275"/>
          </a:xfrm>
          <a:custGeom>
            <a:avLst/>
            <a:gdLst/>
            <a:ahLst/>
            <a:cxnLst/>
            <a:rect l="l" t="t" r="r" b="b"/>
            <a:pathLst>
              <a:path w="357275" h="357275">
                <a:moveTo>
                  <a:pt x="178637" y="0"/>
                </a:moveTo>
                <a:lnTo>
                  <a:pt x="178637" y="0"/>
                </a:lnTo>
                <a:cubicBezTo>
                  <a:pt x="277230" y="0"/>
                  <a:pt x="357275" y="80045"/>
                  <a:pt x="357275" y="178637"/>
                </a:cubicBezTo>
                <a:lnTo>
                  <a:pt x="357275" y="178637"/>
                </a:lnTo>
                <a:cubicBezTo>
                  <a:pt x="357275" y="277230"/>
                  <a:pt x="277230" y="357275"/>
                  <a:pt x="178637" y="357275"/>
                </a:cubicBezTo>
                <a:lnTo>
                  <a:pt x="178637" y="357275"/>
                </a:lnTo>
                <a:cubicBezTo>
                  <a:pt x="80045" y="357275"/>
                  <a:pt x="0" y="277230"/>
                  <a:pt x="0" y="178637"/>
                </a:cubicBezTo>
                <a:lnTo>
                  <a:pt x="0" y="178637"/>
                </a:lnTo>
                <a:cubicBezTo>
                  <a:pt x="0" y="80045"/>
                  <a:pt x="80045" y="0"/>
                  <a:pt x="178637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52" name="Text 50"/>
          <p:cNvSpPr/>
          <p:nvPr/>
        </p:nvSpPr>
        <p:spPr>
          <a:xfrm>
            <a:off x="6653684" y="5993284"/>
            <a:ext cx="151842" cy="2143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25" b="1" dirty="0">
                <a:solidFill>
                  <a:srgbClr val="1A1D21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4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6981651" y="5993284"/>
            <a:ext cx="928914" cy="21436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125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循环迭代优化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6517193" y="6350558"/>
            <a:ext cx="5055437" cy="178637"/>
          </a:xfrm>
          <a:prstGeom prst="rect">
            <a:avLst/>
          </a:prstGeom>
          <a:noFill/>
        </p:spPr>
        <p:txBody>
          <a:bodyPr wrap="square" lIns="464457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8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多轮打磨直至满意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17500" y="876935"/>
            <a:ext cx="11699875" cy="317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25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内容审核与质量控制</a:t>
            </a:r>
            <a:endParaRPr lang="en-US" sz="225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21469" y="1194594"/>
            <a:ext cx="3762375" cy="2913063"/>
          </a:xfrm>
          <a:custGeom>
            <a:avLst/>
            <a:gdLst/>
            <a:ahLst/>
            <a:cxnLst/>
            <a:rect l="l" t="t" r="r" b="b"/>
            <a:pathLst>
              <a:path w="3762375" h="2913063">
                <a:moveTo>
                  <a:pt x="95257" y="0"/>
                </a:moveTo>
                <a:lnTo>
                  <a:pt x="3667118" y="0"/>
                </a:lnTo>
                <a:cubicBezTo>
                  <a:pt x="3719727" y="0"/>
                  <a:pt x="3762375" y="42648"/>
                  <a:pt x="3762375" y="95257"/>
                </a:cubicBezTo>
                <a:lnTo>
                  <a:pt x="3762375" y="2817805"/>
                </a:lnTo>
                <a:cubicBezTo>
                  <a:pt x="3762375" y="2870414"/>
                  <a:pt x="3719727" y="2913062"/>
                  <a:pt x="3667118" y="2913063"/>
                </a:cubicBezTo>
                <a:lnTo>
                  <a:pt x="95257" y="2913063"/>
                </a:lnTo>
                <a:cubicBezTo>
                  <a:pt x="42648" y="2913063"/>
                  <a:pt x="0" y="2870414"/>
                  <a:pt x="0" y="2817805"/>
                </a:cubicBezTo>
                <a:lnTo>
                  <a:pt x="0" y="95257"/>
                </a:lnTo>
                <a:cubicBezTo>
                  <a:pt x="0" y="42648"/>
                  <a:pt x="42648" y="0"/>
                  <a:pt x="95257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84187" y="13573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7" name="Shape 5"/>
          <p:cNvSpPr/>
          <p:nvPr/>
        </p:nvSpPr>
        <p:spPr>
          <a:xfrm>
            <a:off x="595313" y="146843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128984" y="64492"/>
                </a:moveTo>
                <a:cubicBezTo>
                  <a:pt x="128984" y="78724"/>
                  <a:pt x="124365" y="91870"/>
                  <a:pt x="116582" y="102536"/>
                </a:cubicBezTo>
                <a:lnTo>
                  <a:pt x="155835" y="141821"/>
                </a:lnTo>
                <a:cubicBezTo>
                  <a:pt x="159711" y="145697"/>
                  <a:pt x="159711" y="151991"/>
                  <a:pt x="155835" y="155866"/>
                </a:cubicBezTo>
                <a:cubicBezTo>
                  <a:pt x="151960" y="159742"/>
                  <a:pt x="145666" y="159742"/>
                  <a:pt x="141790" y="155866"/>
                </a:cubicBezTo>
                <a:lnTo>
                  <a:pt x="102536" y="116582"/>
                </a:lnTo>
                <a:cubicBezTo>
                  <a:pt x="91870" y="124365"/>
                  <a:pt x="78724" y="128984"/>
                  <a:pt x="64492" y="128984"/>
                </a:cubicBezTo>
                <a:cubicBezTo>
                  <a:pt x="28866" y="128984"/>
                  <a:pt x="0" y="100118"/>
                  <a:pt x="0" y="64492"/>
                </a:cubicBezTo>
                <a:cubicBezTo>
                  <a:pt x="0" y="28866"/>
                  <a:pt x="28866" y="0"/>
                  <a:pt x="64492" y="0"/>
                </a:cubicBezTo>
                <a:cubicBezTo>
                  <a:pt x="100118" y="0"/>
                  <a:pt x="128984" y="28866"/>
                  <a:pt x="128984" y="64492"/>
                </a:cubicBezTo>
                <a:close/>
                <a:moveTo>
                  <a:pt x="64492" y="109141"/>
                </a:moveTo>
                <a:cubicBezTo>
                  <a:pt x="89134" y="109141"/>
                  <a:pt x="109141" y="89134"/>
                  <a:pt x="109141" y="64492"/>
                </a:cubicBezTo>
                <a:cubicBezTo>
                  <a:pt x="109141" y="39850"/>
                  <a:pt x="89134" y="19844"/>
                  <a:pt x="64492" y="19844"/>
                </a:cubicBezTo>
                <a:cubicBezTo>
                  <a:pt x="39850" y="19844"/>
                  <a:pt x="19844" y="39850"/>
                  <a:pt x="19844" y="64492"/>
                </a:cubicBezTo>
                <a:cubicBezTo>
                  <a:pt x="19844" y="89134"/>
                  <a:pt x="39850" y="109141"/>
                  <a:pt x="64492" y="109141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8" name="Text 6"/>
          <p:cNvSpPr/>
          <p:nvPr/>
        </p:nvSpPr>
        <p:spPr>
          <a:xfrm>
            <a:off x="960438" y="1436688"/>
            <a:ext cx="714375" cy="222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事实核查</a:t>
            </a:r>
            <a:endParaRPr lang="en-US" sz="125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484187" y="1865312"/>
            <a:ext cx="3436938" cy="984250"/>
          </a:xfrm>
          <a:custGeom>
            <a:avLst/>
            <a:gdLst/>
            <a:ahLst/>
            <a:cxnLst/>
            <a:rect l="l" t="t" r="r" b="b"/>
            <a:pathLst>
              <a:path w="3436938" h="984250">
                <a:moveTo>
                  <a:pt x="63504" y="0"/>
                </a:moveTo>
                <a:lnTo>
                  <a:pt x="3373434" y="0"/>
                </a:lnTo>
                <a:cubicBezTo>
                  <a:pt x="3408506" y="0"/>
                  <a:pt x="3436938" y="28432"/>
                  <a:pt x="3436938" y="63504"/>
                </a:cubicBezTo>
                <a:lnTo>
                  <a:pt x="3436938" y="920746"/>
                </a:lnTo>
                <a:cubicBezTo>
                  <a:pt x="3436937" y="955818"/>
                  <a:pt x="3408506" y="984250"/>
                  <a:pt x="3373434" y="984250"/>
                </a:cubicBezTo>
                <a:lnTo>
                  <a:pt x="63504" y="984250"/>
                </a:lnTo>
                <a:cubicBezTo>
                  <a:pt x="28432" y="984250"/>
                  <a:pt x="0" y="955818"/>
                  <a:pt x="0" y="920746"/>
                </a:cubicBezTo>
                <a:lnTo>
                  <a:pt x="0" y="63504"/>
                </a:lnTo>
                <a:cubicBezTo>
                  <a:pt x="0" y="28455"/>
                  <a:pt x="28455" y="0"/>
                  <a:pt x="63504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10" name="Text 8"/>
          <p:cNvSpPr/>
          <p:nvPr/>
        </p:nvSpPr>
        <p:spPr>
          <a:xfrm>
            <a:off x="579438" y="1960563"/>
            <a:ext cx="33099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⚠️ AI可能编造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579438" y="2214563"/>
            <a:ext cx="3302000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虚假统计数据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79438" y="2405063"/>
            <a:ext cx="3302000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不存在的引用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79438" y="2595563"/>
            <a:ext cx="3302000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错误的历史事件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488156" y="2948781"/>
            <a:ext cx="3429000" cy="992188"/>
          </a:xfrm>
          <a:custGeom>
            <a:avLst/>
            <a:gdLst/>
            <a:ahLst/>
            <a:cxnLst/>
            <a:rect l="l" t="t" r="r" b="b"/>
            <a:pathLst>
              <a:path w="3429000" h="992188">
                <a:moveTo>
                  <a:pt x="63500" y="0"/>
                </a:moveTo>
                <a:lnTo>
                  <a:pt x="3365500" y="0"/>
                </a:lnTo>
                <a:cubicBezTo>
                  <a:pt x="3400547" y="0"/>
                  <a:pt x="3429000" y="28453"/>
                  <a:pt x="3429000" y="63500"/>
                </a:cubicBezTo>
                <a:lnTo>
                  <a:pt x="3429000" y="928688"/>
                </a:lnTo>
                <a:cubicBezTo>
                  <a:pt x="3429000" y="963734"/>
                  <a:pt x="3400547" y="992188"/>
                  <a:pt x="3365500" y="992188"/>
                </a:cubicBezTo>
                <a:lnTo>
                  <a:pt x="63500" y="992188"/>
                </a:lnTo>
                <a:cubicBezTo>
                  <a:pt x="28453" y="992188"/>
                  <a:pt x="0" y="963734"/>
                  <a:pt x="0" y="92868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00A9E0">
              <a:alpha val="10196"/>
            </a:srgbClr>
          </a:soli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87375" y="3048000"/>
            <a:ext cx="3294063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✓ 应对措施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87375" y="3302000"/>
            <a:ext cx="3286125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交叉验证关键数据</a:t>
            </a:r>
            <a:endParaRPr lang="en-US" sz="87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7" name="Text 15"/>
          <p:cNvSpPr/>
          <p:nvPr/>
        </p:nvSpPr>
        <p:spPr>
          <a:xfrm>
            <a:off x="587375" y="3492500"/>
            <a:ext cx="3286125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使用权威数据源</a:t>
            </a:r>
            <a:endParaRPr lang="en-US" sz="87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587375" y="3683000"/>
            <a:ext cx="3286125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标注数据来源</a:t>
            </a:r>
            <a:endParaRPr lang="en-US" sz="87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4216053" y="1194594"/>
            <a:ext cx="3762375" cy="2913063"/>
          </a:xfrm>
          <a:custGeom>
            <a:avLst/>
            <a:gdLst/>
            <a:ahLst/>
            <a:cxnLst/>
            <a:rect l="l" t="t" r="r" b="b"/>
            <a:pathLst>
              <a:path w="3762375" h="2913063">
                <a:moveTo>
                  <a:pt x="95257" y="0"/>
                </a:moveTo>
                <a:lnTo>
                  <a:pt x="3667118" y="0"/>
                </a:lnTo>
                <a:cubicBezTo>
                  <a:pt x="3719727" y="0"/>
                  <a:pt x="3762375" y="42648"/>
                  <a:pt x="3762375" y="95257"/>
                </a:cubicBezTo>
                <a:lnTo>
                  <a:pt x="3762375" y="2817805"/>
                </a:lnTo>
                <a:cubicBezTo>
                  <a:pt x="3762375" y="2870414"/>
                  <a:pt x="3719727" y="2913062"/>
                  <a:pt x="3667118" y="2913063"/>
                </a:cubicBezTo>
                <a:lnTo>
                  <a:pt x="95257" y="2913063"/>
                </a:lnTo>
                <a:cubicBezTo>
                  <a:pt x="42648" y="2913063"/>
                  <a:pt x="0" y="2870414"/>
                  <a:pt x="0" y="2817805"/>
                </a:cubicBezTo>
                <a:lnTo>
                  <a:pt x="0" y="95257"/>
                </a:lnTo>
                <a:cubicBezTo>
                  <a:pt x="0" y="42648"/>
                  <a:pt x="42648" y="0"/>
                  <a:pt x="95257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>
                  <a:alpha val="20000"/>
                </a:srgbClr>
              </a:gs>
              <a:gs pos="100000">
                <a:srgbClr val="F2A900">
                  <a:alpha val="5000"/>
                </a:srgbClr>
              </a:gs>
            </a:gsLst>
            <a:lin ang="2700000" scaled="1"/>
          </a:gra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4378771" y="13573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21" name="Shape 19"/>
          <p:cNvSpPr/>
          <p:nvPr/>
        </p:nvSpPr>
        <p:spPr>
          <a:xfrm>
            <a:off x="4499818" y="1468438"/>
            <a:ext cx="138906" cy="158750"/>
          </a:xfrm>
          <a:custGeom>
            <a:avLst/>
            <a:gdLst/>
            <a:ahLst/>
            <a:cxnLst/>
            <a:rect l="l" t="t" r="r" b="b"/>
            <a:pathLst>
              <a:path w="138906" h="158750">
                <a:moveTo>
                  <a:pt x="138906" y="63810"/>
                </a:moveTo>
                <a:cubicBezTo>
                  <a:pt x="134317" y="66849"/>
                  <a:pt x="129046" y="69298"/>
                  <a:pt x="123558" y="71251"/>
                </a:cubicBezTo>
                <a:cubicBezTo>
                  <a:pt x="108986" y="76460"/>
                  <a:pt x="89855" y="79375"/>
                  <a:pt x="69453" y="79375"/>
                </a:cubicBezTo>
                <a:cubicBezTo>
                  <a:pt x="49051" y="79375"/>
                  <a:pt x="29890" y="76429"/>
                  <a:pt x="15348" y="71251"/>
                </a:cubicBezTo>
                <a:cubicBezTo>
                  <a:pt x="9891" y="69298"/>
                  <a:pt x="4589" y="66849"/>
                  <a:pt x="0" y="63810"/>
                </a:cubicBezTo>
                <a:lnTo>
                  <a:pt x="0" y="89297"/>
                </a:lnTo>
                <a:cubicBezTo>
                  <a:pt x="0" y="103001"/>
                  <a:pt x="31099" y="114102"/>
                  <a:pt x="69453" y="114102"/>
                </a:cubicBezTo>
                <a:cubicBezTo>
                  <a:pt x="107807" y="114102"/>
                  <a:pt x="138906" y="103001"/>
                  <a:pt x="138906" y="89297"/>
                </a:cubicBezTo>
                <a:lnTo>
                  <a:pt x="138906" y="63810"/>
                </a:lnTo>
                <a:close/>
                <a:moveTo>
                  <a:pt x="138906" y="39688"/>
                </a:moveTo>
                <a:lnTo>
                  <a:pt x="138906" y="24805"/>
                </a:lnTo>
                <a:cubicBezTo>
                  <a:pt x="138906" y="11100"/>
                  <a:pt x="107807" y="0"/>
                  <a:pt x="69453" y="0"/>
                </a:cubicBezTo>
                <a:cubicBezTo>
                  <a:pt x="31099" y="0"/>
                  <a:pt x="0" y="11100"/>
                  <a:pt x="0" y="24805"/>
                </a:cubicBezTo>
                <a:lnTo>
                  <a:pt x="0" y="39688"/>
                </a:lnTo>
                <a:cubicBezTo>
                  <a:pt x="0" y="53392"/>
                  <a:pt x="31099" y="64492"/>
                  <a:pt x="69453" y="64492"/>
                </a:cubicBezTo>
                <a:cubicBezTo>
                  <a:pt x="107807" y="64492"/>
                  <a:pt x="138906" y="53392"/>
                  <a:pt x="138906" y="39688"/>
                </a:cubicBezTo>
                <a:close/>
                <a:moveTo>
                  <a:pt x="123558" y="120861"/>
                </a:moveTo>
                <a:cubicBezTo>
                  <a:pt x="109017" y="126039"/>
                  <a:pt x="89886" y="128984"/>
                  <a:pt x="69453" y="128984"/>
                </a:cubicBezTo>
                <a:cubicBezTo>
                  <a:pt x="49020" y="128984"/>
                  <a:pt x="29890" y="126039"/>
                  <a:pt x="15348" y="120861"/>
                </a:cubicBezTo>
                <a:cubicBezTo>
                  <a:pt x="9891" y="118907"/>
                  <a:pt x="4589" y="116458"/>
                  <a:pt x="0" y="113419"/>
                </a:cubicBezTo>
                <a:lnTo>
                  <a:pt x="0" y="133945"/>
                </a:lnTo>
                <a:cubicBezTo>
                  <a:pt x="0" y="147650"/>
                  <a:pt x="31099" y="158750"/>
                  <a:pt x="69453" y="158750"/>
                </a:cubicBezTo>
                <a:cubicBezTo>
                  <a:pt x="107807" y="158750"/>
                  <a:pt x="138906" y="147650"/>
                  <a:pt x="138906" y="133945"/>
                </a:cubicBezTo>
                <a:lnTo>
                  <a:pt x="138906" y="113419"/>
                </a:lnTo>
                <a:cubicBezTo>
                  <a:pt x="134317" y="116458"/>
                  <a:pt x="129046" y="118907"/>
                  <a:pt x="123558" y="120861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22" name="Text 20"/>
          <p:cNvSpPr/>
          <p:nvPr/>
        </p:nvSpPr>
        <p:spPr>
          <a:xfrm>
            <a:off x="4855021" y="1436688"/>
            <a:ext cx="714375" cy="222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数据验证</a:t>
            </a:r>
            <a:endParaRPr lang="en-US" sz="125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3" name="Shape 21"/>
          <p:cNvSpPr/>
          <p:nvPr/>
        </p:nvSpPr>
        <p:spPr>
          <a:xfrm>
            <a:off x="4378771" y="1865312"/>
            <a:ext cx="3436938" cy="984250"/>
          </a:xfrm>
          <a:custGeom>
            <a:avLst/>
            <a:gdLst/>
            <a:ahLst/>
            <a:cxnLst/>
            <a:rect l="l" t="t" r="r" b="b"/>
            <a:pathLst>
              <a:path w="3436938" h="984250">
                <a:moveTo>
                  <a:pt x="63504" y="0"/>
                </a:moveTo>
                <a:lnTo>
                  <a:pt x="3373434" y="0"/>
                </a:lnTo>
                <a:cubicBezTo>
                  <a:pt x="3408506" y="0"/>
                  <a:pt x="3436938" y="28432"/>
                  <a:pt x="3436938" y="63504"/>
                </a:cubicBezTo>
                <a:lnTo>
                  <a:pt x="3436938" y="920746"/>
                </a:lnTo>
                <a:cubicBezTo>
                  <a:pt x="3436937" y="955818"/>
                  <a:pt x="3408506" y="984250"/>
                  <a:pt x="3373434" y="984250"/>
                </a:cubicBezTo>
                <a:lnTo>
                  <a:pt x="63504" y="984250"/>
                </a:lnTo>
                <a:cubicBezTo>
                  <a:pt x="28432" y="984250"/>
                  <a:pt x="0" y="955818"/>
                  <a:pt x="0" y="920746"/>
                </a:cubicBezTo>
                <a:lnTo>
                  <a:pt x="0" y="63504"/>
                </a:lnTo>
                <a:cubicBezTo>
                  <a:pt x="0" y="28455"/>
                  <a:pt x="28455" y="0"/>
                  <a:pt x="63504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24" name="Text 22"/>
          <p:cNvSpPr/>
          <p:nvPr/>
        </p:nvSpPr>
        <p:spPr>
          <a:xfrm>
            <a:off x="4474021" y="1960563"/>
            <a:ext cx="33099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⚠️ 常见问题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474021" y="2214563"/>
            <a:ext cx="3302000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数据计算错误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4474021" y="2405063"/>
            <a:ext cx="3302000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单位不一致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474021" y="2595563"/>
            <a:ext cx="3302000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时间范围混乱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382740" y="2948781"/>
            <a:ext cx="3429000" cy="992188"/>
          </a:xfrm>
          <a:custGeom>
            <a:avLst/>
            <a:gdLst/>
            <a:ahLst/>
            <a:cxnLst/>
            <a:rect l="l" t="t" r="r" b="b"/>
            <a:pathLst>
              <a:path w="3429000" h="992188">
                <a:moveTo>
                  <a:pt x="63500" y="0"/>
                </a:moveTo>
                <a:lnTo>
                  <a:pt x="3365500" y="0"/>
                </a:lnTo>
                <a:cubicBezTo>
                  <a:pt x="3400547" y="0"/>
                  <a:pt x="3429000" y="28453"/>
                  <a:pt x="3429000" y="63500"/>
                </a:cubicBezTo>
                <a:lnTo>
                  <a:pt x="3429000" y="928688"/>
                </a:lnTo>
                <a:cubicBezTo>
                  <a:pt x="3429000" y="963734"/>
                  <a:pt x="3400547" y="992188"/>
                  <a:pt x="3365500" y="992188"/>
                </a:cubicBezTo>
                <a:lnTo>
                  <a:pt x="63500" y="992188"/>
                </a:lnTo>
                <a:cubicBezTo>
                  <a:pt x="28453" y="992188"/>
                  <a:pt x="0" y="963734"/>
                  <a:pt x="0" y="92868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00A9E0">
              <a:alpha val="10196"/>
            </a:srgbClr>
          </a:soli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481959" y="3048000"/>
            <a:ext cx="3294063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✓ 应对措施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481959" y="3302000"/>
            <a:ext cx="3286125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重新计算关键指标</a:t>
            </a:r>
            <a:endParaRPr lang="en-US" sz="87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1" name="Text 29"/>
          <p:cNvSpPr/>
          <p:nvPr/>
        </p:nvSpPr>
        <p:spPr>
          <a:xfrm>
            <a:off x="4481959" y="3492500"/>
            <a:ext cx="3286125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统一数据单位</a:t>
            </a:r>
            <a:endParaRPr lang="en-US" sz="87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2" name="Text 30"/>
          <p:cNvSpPr/>
          <p:nvPr/>
        </p:nvSpPr>
        <p:spPr>
          <a:xfrm>
            <a:off x="4481959" y="3683000"/>
            <a:ext cx="3286125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明确时间范围</a:t>
            </a:r>
            <a:endParaRPr lang="en-US" sz="87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8110761" y="1194594"/>
            <a:ext cx="3762375" cy="2913063"/>
          </a:xfrm>
          <a:custGeom>
            <a:avLst/>
            <a:gdLst/>
            <a:ahLst/>
            <a:cxnLst/>
            <a:rect l="l" t="t" r="r" b="b"/>
            <a:pathLst>
              <a:path w="3762375" h="2913063">
                <a:moveTo>
                  <a:pt x="95257" y="0"/>
                </a:moveTo>
                <a:lnTo>
                  <a:pt x="3667118" y="0"/>
                </a:lnTo>
                <a:cubicBezTo>
                  <a:pt x="3719727" y="0"/>
                  <a:pt x="3762375" y="42648"/>
                  <a:pt x="3762375" y="95257"/>
                </a:cubicBezTo>
                <a:lnTo>
                  <a:pt x="3762375" y="2817805"/>
                </a:lnTo>
                <a:cubicBezTo>
                  <a:pt x="3762375" y="2870414"/>
                  <a:pt x="3719727" y="2913062"/>
                  <a:pt x="3667118" y="2913063"/>
                </a:cubicBezTo>
                <a:lnTo>
                  <a:pt x="95257" y="2913063"/>
                </a:lnTo>
                <a:cubicBezTo>
                  <a:pt x="42648" y="2913063"/>
                  <a:pt x="0" y="2870414"/>
                  <a:pt x="0" y="2817805"/>
                </a:cubicBezTo>
                <a:lnTo>
                  <a:pt x="0" y="95257"/>
                </a:lnTo>
                <a:cubicBezTo>
                  <a:pt x="0" y="42648"/>
                  <a:pt x="42648" y="0"/>
                  <a:pt x="95257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8273479" y="13573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35" name="Shape 33"/>
          <p:cNvSpPr/>
          <p:nvPr/>
        </p:nvSpPr>
        <p:spPr>
          <a:xfrm>
            <a:off x="8384604" y="1468438"/>
            <a:ext cx="158750" cy="158750"/>
          </a:xfrm>
          <a:custGeom>
            <a:avLst/>
            <a:gdLst/>
            <a:ahLst/>
            <a:cxnLst/>
            <a:rect l="l" t="t" r="r" b="b"/>
            <a:pathLst>
              <a:path w="158750" h="158750">
                <a:moveTo>
                  <a:pt x="0" y="24805"/>
                </a:moveTo>
                <a:cubicBezTo>
                  <a:pt x="0" y="16588"/>
                  <a:pt x="6666" y="9922"/>
                  <a:pt x="14883" y="9922"/>
                </a:cubicBezTo>
                <a:lnTo>
                  <a:pt x="44648" y="9922"/>
                </a:lnTo>
                <a:cubicBezTo>
                  <a:pt x="52865" y="9922"/>
                  <a:pt x="59531" y="16588"/>
                  <a:pt x="59531" y="24805"/>
                </a:cubicBezTo>
                <a:lnTo>
                  <a:pt x="59531" y="29766"/>
                </a:lnTo>
                <a:lnTo>
                  <a:pt x="99219" y="29766"/>
                </a:lnTo>
                <a:lnTo>
                  <a:pt x="99219" y="24805"/>
                </a:lnTo>
                <a:cubicBezTo>
                  <a:pt x="99219" y="16588"/>
                  <a:pt x="105885" y="9922"/>
                  <a:pt x="114102" y="9922"/>
                </a:cubicBezTo>
                <a:lnTo>
                  <a:pt x="143867" y="9922"/>
                </a:lnTo>
                <a:cubicBezTo>
                  <a:pt x="152084" y="9922"/>
                  <a:pt x="158750" y="16588"/>
                  <a:pt x="158750" y="24805"/>
                </a:cubicBezTo>
                <a:lnTo>
                  <a:pt x="158750" y="54570"/>
                </a:lnTo>
                <a:cubicBezTo>
                  <a:pt x="158750" y="62787"/>
                  <a:pt x="152084" y="69453"/>
                  <a:pt x="143867" y="69453"/>
                </a:cubicBezTo>
                <a:lnTo>
                  <a:pt x="114102" y="69453"/>
                </a:lnTo>
                <a:cubicBezTo>
                  <a:pt x="105885" y="69453"/>
                  <a:pt x="99219" y="62787"/>
                  <a:pt x="99219" y="54570"/>
                </a:cubicBezTo>
                <a:lnTo>
                  <a:pt x="99219" y="49609"/>
                </a:lnTo>
                <a:lnTo>
                  <a:pt x="59531" y="49609"/>
                </a:lnTo>
                <a:lnTo>
                  <a:pt x="59531" y="54570"/>
                </a:lnTo>
                <a:cubicBezTo>
                  <a:pt x="59531" y="56834"/>
                  <a:pt x="59004" y="59004"/>
                  <a:pt x="58105" y="60927"/>
                </a:cubicBezTo>
                <a:lnTo>
                  <a:pt x="79375" y="89297"/>
                </a:lnTo>
                <a:lnTo>
                  <a:pt x="104180" y="89297"/>
                </a:lnTo>
                <a:cubicBezTo>
                  <a:pt x="112396" y="89297"/>
                  <a:pt x="119062" y="95963"/>
                  <a:pt x="119062" y="104180"/>
                </a:cubicBezTo>
                <a:lnTo>
                  <a:pt x="119062" y="133945"/>
                </a:lnTo>
                <a:cubicBezTo>
                  <a:pt x="119062" y="142162"/>
                  <a:pt x="112396" y="148828"/>
                  <a:pt x="104180" y="148828"/>
                </a:cubicBezTo>
                <a:lnTo>
                  <a:pt x="74414" y="148828"/>
                </a:lnTo>
                <a:cubicBezTo>
                  <a:pt x="66198" y="148828"/>
                  <a:pt x="59531" y="142162"/>
                  <a:pt x="59531" y="133945"/>
                </a:cubicBezTo>
                <a:lnTo>
                  <a:pt x="59531" y="104180"/>
                </a:lnTo>
                <a:cubicBezTo>
                  <a:pt x="59531" y="101916"/>
                  <a:pt x="60058" y="99746"/>
                  <a:pt x="60958" y="97823"/>
                </a:cubicBezTo>
                <a:lnTo>
                  <a:pt x="39688" y="69453"/>
                </a:lnTo>
                <a:lnTo>
                  <a:pt x="14883" y="69453"/>
                </a:lnTo>
                <a:cubicBezTo>
                  <a:pt x="6666" y="69453"/>
                  <a:pt x="0" y="62787"/>
                  <a:pt x="0" y="54570"/>
                </a:cubicBezTo>
                <a:lnTo>
                  <a:pt x="0" y="24805"/>
                </a:lnTo>
                <a:close/>
              </a:path>
            </a:pathLst>
          </a:custGeom>
          <a:solidFill>
            <a:srgbClr val="1A1D21"/>
          </a:solidFill>
        </p:spPr>
      </p:sp>
      <p:sp>
        <p:nvSpPr>
          <p:cNvPr id="36" name="Text 34"/>
          <p:cNvSpPr/>
          <p:nvPr/>
        </p:nvSpPr>
        <p:spPr>
          <a:xfrm>
            <a:off x="8749729" y="1436688"/>
            <a:ext cx="714375" cy="222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逻辑梳理</a:t>
            </a:r>
            <a:endParaRPr lang="en-US" sz="125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8273479" y="1865312"/>
            <a:ext cx="3436938" cy="984250"/>
          </a:xfrm>
          <a:custGeom>
            <a:avLst/>
            <a:gdLst/>
            <a:ahLst/>
            <a:cxnLst/>
            <a:rect l="l" t="t" r="r" b="b"/>
            <a:pathLst>
              <a:path w="3436938" h="984250">
                <a:moveTo>
                  <a:pt x="63504" y="0"/>
                </a:moveTo>
                <a:lnTo>
                  <a:pt x="3373434" y="0"/>
                </a:lnTo>
                <a:cubicBezTo>
                  <a:pt x="3408506" y="0"/>
                  <a:pt x="3436938" y="28432"/>
                  <a:pt x="3436938" y="63504"/>
                </a:cubicBezTo>
                <a:lnTo>
                  <a:pt x="3436938" y="920746"/>
                </a:lnTo>
                <a:cubicBezTo>
                  <a:pt x="3436937" y="955818"/>
                  <a:pt x="3408506" y="984250"/>
                  <a:pt x="3373434" y="984250"/>
                </a:cubicBezTo>
                <a:lnTo>
                  <a:pt x="63504" y="984250"/>
                </a:lnTo>
                <a:cubicBezTo>
                  <a:pt x="28432" y="984250"/>
                  <a:pt x="0" y="955818"/>
                  <a:pt x="0" y="920746"/>
                </a:cubicBezTo>
                <a:lnTo>
                  <a:pt x="0" y="63504"/>
                </a:lnTo>
                <a:cubicBezTo>
                  <a:pt x="0" y="28455"/>
                  <a:pt x="28455" y="0"/>
                  <a:pt x="63504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8" name="Text 36"/>
          <p:cNvSpPr/>
          <p:nvPr/>
        </p:nvSpPr>
        <p:spPr>
          <a:xfrm>
            <a:off x="8368729" y="1960563"/>
            <a:ext cx="33099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⚠️ 常见问题</a:t>
            </a:r>
            <a:endParaRPr lang="en-US" sz="1600" dirty="0"/>
          </a:p>
        </p:txBody>
      </p:sp>
      <p:sp>
        <p:nvSpPr>
          <p:cNvPr id="39" name="Text 37"/>
          <p:cNvSpPr/>
          <p:nvPr/>
        </p:nvSpPr>
        <p:spPr>
          <a:xfrm>
            <a:off x="8368729" y="2214563"/>
            <a:ext cx="3302000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论证逻辑跳跃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8368729" y="2405063"/>
            <a:ext cx="3302000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因果关系不清</a:t>
            </a:r>
            <a:endParaRPr lang="en-US" sz="1600" dirty="0"/>
          </a:p>
        </p:txBody>
      </p:sp>
      <p:sp>
        <p:nvSpPr>
          <p:cNvPr id="41" name="Text 39"/>
          <p:cNvSpPr/>
          <p:nvPr/>
        </p:nvSpPr>
        <p:spPr>
          <a:xfrm>
            <a:off x="8368729" y="2595563"/>
            <a:ext cx="3302000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前后矛盾</a:t>
            </a:r>
            <a:endParaRPr lang="en-US" sz="1600" dirty="0"/>
          </a:p>
        </p:txBody>
      </p:sp>
      <p:sp>
        <p:nvSpPr>
          <p:cNvPr id="42" name="Shape 40"/>
          <p:cNvSpPr/>
          <p:nvPr/>
        </p:nvSpPr>
        <p:spPr>
          <a:xfrm>
            <a:off x="8277448" y="2948781"/>
            <a:ext cx="3429000" cy="992188"/>
          </a:xfrm>
          <a:custGeom>
            <a:avLst/>
            <a:gdLst/>
            <a:ahLst/>
            <a:cxnLst/>
            <a:rect l="l" t="t" r="r" b="b"/>
            <a:pathLst>
              <a:path w="3429000" h="992188">
                <a:moveTo>
                  <a:pt x="63500" y="0"/>
                </a:moveTo>
                <a:lnTo>
                  <a:pt x="3365500" y="0"/>
                </a:lnTo>
                <a:cubicBezTo>
                  <a:pt x="3400547" y="0"/>
                  <a:pt x="3429000" y="28453"/>
                  <a:pt x="3429000" y="63500"/>
                </a:cubicBezTo>
                <a:lnTo>
                  <a:pt x="3429000" y="928688"/>
                </a:lnTo>
                <a:cubicBezTo>
                  <a:pt x="3429000" y="963734"/>
                  <a:pt x="3400547" y="992188"/>
                  <a:pt x="3365500" y="992188"/>
                </a:cubicBezTo>
                <a:lnTo>
                  <a:pt x="63500" y="992188"/>
                </a:lnTo>
                <a:cubicBezTo>
                  <a:pt x="28453" y="992188"/>
                  <a:pt x="0" y="963734"/>
                  <a:pt x="0" y="92868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00A9E0">
              <a:alpha val="10196"/>
            </a:srgbClr>
          </a:soli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43" name="Text 41"/>
          <p:cNvSpPr/>
          <p:nvPr/>
        </p:nvSpPr>
        <p:spPr>
          <a:xfrm>
            <a:off x="8376667" y="3048000"/>
            <a:ext cx="3294063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✓ 应对措施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8376667" y="3302000"/>
            <a:ext cx="3286125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检查论证链条</a:t>
            </a:r>
            <a:endParaRPr lang="en-US" sz="87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8376667" y="3492500"/>
            <a:ext cx="3286125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明确因果关系</a:t>
            </a:r>
            <a:endParaRPr lang="en-US" sz="87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8376667" y="3683000"/>
            <a:ext cx="3286125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确保逻辑一致</a:t>
            </a:r>
            <a:endParaRPr lang="en-US" sz="87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321469" y="4242594"/>
            <a:ext cx="3762375" cy="2913063"/>
          </a:xfrm>
          <a:custGeom>
            <a:avLst/>
            <a:gdLst/>
            <a:ahLst/>
            <a:cxnLst/>
            <a:rect l="l" t="t" r="r" b="b"/>
            <a:pathLst>
              <a:path w="3762375" h="2913063">
                <a:moveTo>
                  <a:pt x="95257" y="0"/>
                </a:moveTo>
                <a:lnTo>
                  <a:pt x="3667118" y="0"/>
                </a:lnTo>
                <a:cubicBezTo>
                  <a:pt x="3719727" y="0"/>
                  <a:pt x="3762375" y="42648"/>
                  <a:pt x="3762375" y="95257"/>
                </a:cubicBezTo>
                <a:lnTo>
                  <a:pt x="3762375" y="2817805"/>
                </a:lnTo>
                <a:cubicBezTo>
                  <a:pt x="3762375" y="2870414"/>
                  <a:pt x="3719727" y="2913062"/>
                  <a:pt x="3667118" y="2913063"/>
                </a:cubicBezTo>
                <a:lnTo>
                  <a:pt x="95257" y="2913063"/>
                </a:lnTo>
                <a:cubicBezTo>
                  <a:pt x="42648" y="2913063"/>
                  <a:pt x="0" y="2870414"/>
                  <a:pt x="0" y="2817805"/>
                </a:cubicBezTo>
                <a:lnTo>
                  <a:pt x="0" y="95257"/>
                </a:lnTo>
                <a:cubicBezTo>
                  <a:pt x="0" y="42648"/>
                  <a:pt x="42648" y="0"/>
                  <a:pt x="95257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>
                  <a:alpha val="20000"/>
                </a:srgbClr>
              </a:gs>
              <a:gs pos="100000">
                <a:srgbClr val="F2A900">
                  <a:alpha val="5000"/>
                </a:srgbClr>
              </a:gs>
            </a:gsLst>
            <a:lin ang="2700000" scaled="1"/>
          </a:gra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48" name="Shape 46"/>
          <p:cNvSpPr/>
          <p:nvPr/>
        </p:nvSpPr>
        <p:spPr>
          <a:xfrm>
            <a:off x="484187" y="4405313"/>
            <a:ext cx="381000" cy="381000"/>
          </a:xfrm>
          <a:custGeom>
            <a:avLst/>
            <a:gdLst/>
            <a:ahLst/>
            <a:cxnLst/>
            <a:rect l="l" t="t" r="r" b="b"/>
            <a:pathLst>
              <a:path w="381000" h="381000">
                <a:moveTo>
                  <a:pt x="63501" y="0"/>
                </a:moveTo>
                <a:lnTo>
                  <a:pt x="317499" y="0"/>
                </a:lnTo>
                <a:cubicBezTo>
                  <a:pt x="352546" y="0"/>
                  <a:pt x="381000" y="28454"/>
                  <a:pt x="381000" y="63501"/>
                </a:cubicBezTo>
                <a:lnTo>
                  <a:pt x="381000" y="317499"/>
                </a:lnTo>
                <a:cubicBezTo>
                  <a:pt x="381000" y="352546"/>
                  <a:pt x="352546" y="381000"/>
                  <a:pt x="3174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9" name="Shape 47"/>
          <p:cNvSpPr/>
          <p:nvPr/>
        </p:nvSpPr>
        <p:spPr>
          <a:xfrm>
            <a:off x="585391" y="4516438"/>
            <a:ext cx="178594" cy="158750"/>
          </a:xfrm>
          <a:custGeom>
            <a:avLst/>
            <a:gdLst/>
            <a:ahLst/>
            <a:cxnLst/>
            <a:rect l="l" t="t" r="r" b="b"/>
            <a:pathLst>
              <a:path w="178594" h="158750">
                <a:moveTo>
                  <a:pt x="49609" y="0"/>
                </a:moveTo>
                <a:cubicBezTo>
                  <a:pt x="55097" y="0"/>
                  <a:pt x="59531" y="4434"/>
                  <a:pt x="59531" y="9922"/>
                </a:cubicBezTo>
                <a:lnTo>
                  <a:pt x="59531" y="19844"/>
                </a:lnTo>
                <a:lnTo>
                  <a:pt x="99219" y="19844"/>
                </a:lnTo>
                <a:cubicBezTo>
                  <a:pt x="104707" y="19844"/>
                  <a:pt x="109141" y="24278"/>
                  <a:pt x="109141" y="29766"/>
                </a:cubicBezTo>
                <a:cubicBezTo>
                  <a:pt x="109141" y="35254"/>
                  <a:pt x="104707" y="39688"/>
                  <a:pt x="99219" y="39688"/>
                </a:cubicBezTo>
                <a:lnTo>
                  <a:pt x="96242" y="39688"/>
                </a:lnTo>
                <a:lnTo>
                  <a:pt x="93638" y="46850"/>
                </a:lnTo>
                <a:cubicBezTo>
                  <a:pt x="88553" y="60865"/>
                  <a:pt x="80894" y="73670"/>
                  <a:pt x="71251" y="84677"/>
                </a:cubicBezTo>
                <a:cubicBezTo>
                  <a:pt x="75654" y="87406"/>
                  <a:pt x="80243" y="89824"/>
                  <a:pt x="85018" y="91963"/>
                </a:cubicBezTo>
                <a:lnTo>
                  <a:pt x="100645" y="98909"/>
                </a:lnTo>
                <a:lnTo>
                  <a:pt x="119931" y="55500"/>
                </a:lnTo>
                <a:cubicBezTo>
                  <a:pt x="121512" y="51904"/>
                  <a:pt x="125078" y="49609"/>
                  <a:pt x="128984" y="49609"/>
                </a:cubicBezTo>
                <a:cubicBezTo>
                  <a:pt x="132891" y="49609"/>
                  <a:pt x="136457" y="51904"/>
                  <a:pt x="138038" y="55500"/>
                </a:cubicBezTo>
                <a:lnTo>
                  <a:pt x="177726" y="144797"/>
                </a:lnTo>
                <a:cubicBezTo>
                  <a:pt x="179958" y="149820"/>
                  <a:pt x="177695" y="155680"/>
                  <a:pt x="172703" y="157882"/>
                </a:cubicBezTo>
                <a:cubicBezTo>
                  <a:pt x="167711" y="160083"/>
                  <a:pt x="161820" y="157851"/>
                  <a:pt x="159618" y="152859"/>
                </a:cubicBezTo>
                <a:lnTo>
                  <a:pt x="153417" y="138906"/>
                </a:lnTo>
                <a:lnTo>
                  <a:pt x="104583" y="138906"/>
                </a:lnTo>
                <a:lnTo>
                  <a:pt x="98382" y="152859"/>
                </a:lnTo>
                <a:cubicBezTo>
                  <a:pt x="96149" y="157882"/>
                  <a:pt x="90289" y="160114"/>
                  <a:pt x="85297" y="157882"/>
                </a:cubicBezTo>
                <a:cubicBezTo>
                  <a:pt x="80305" y="155649"/>
                  <a:pt x="78042" y="149789"/>
                  <a:pt x="80274" y="144797"/>
                </a:cubicBezTo>
                <a:lnTo>
                  <a:pt x="92615" y="117047"/>
                </a:lnTo>
                <a:lnTo>
                  <a:pt x="76988" y="110102"/>
                </a:lnTo>
                <a:cubicBezTo>
                  <a:pt x="69856" y="106939"/>
                  <a:pt x="63035" y="103156"/>
                  <a:pt x="56586" y="98816"/>
                </a:cubicBezTo>
                <a:cubicBezTo>
                  <a:pt x="49981" y="104149"/>
                  <a:pt x="42757" y="108800"/>
                  <a:pt x="35037" y="112675"/>
                </a:cubicBezTo>
                <a:lnTo>
                  <a:pt x="24278" y="118008"/>
                </a:lnTo>
                <a:cubicBezTo>
                  <a:pt x="19379" y="120458"/>
                  <a:pt x="13426" y="118473"/>
                  <a:pt x="10976" y="113574"/>
                </a:cubicBezTo>
                <a:cubicBezTo>
                  <a:pt x="8527" y="108676"/>
                  <a:pt x="10511" y="102722"/>
                  <a:pt x="15410" y="100273"/>
                </a:cubicBezTo>
                <a:lnTo>
                  <a:pt x="26107" y="94909"/>
                </a:lnTo>
                <a:cubicBezTo>
                  <a:pt x="31161" y="92366"/>
                  <a:pt x="35967" y="89421"/>
                  <a:pt x="40494" y="86134"/>
                </a:cubicBezTo>
                <a:cubicBezTo>
                  <a:pt x="36215" y="82197"/>
                  <a:pt x="32184" y="77949"/>
                  <a:pt x="28432" y="73453"/>
                </a:cubicBezTo>
                <a:lnTo>
                  <a:pt x="25301" y="69670"/>
                </a:lnTo>
                <a:cubicBezTo>
                  <a:pt x="21797" y="65453"/>
                  <a:pt x="22355" y="59190"/>
                  <a:pt x="26572" y="55687"/>
                </a:cubicBezTo>
                <a:cubicBezTo>
                  <a:pt x="30789" y="52183"/>
                  <a:pt x="37052" y="52741"/>
                  <a:pt x="40556" y="56958"/>
                </a:cubicBezTo>
                <a:lnTo>
                  <a:pt x="43718" y="60740"/>
                </a:lnTo>
                <a:cubicBezTo>
                  <a:pt x="47284" y="65050"/>
                  <a:pt x="51191" y="69050"/>
                  <a:pt x="55314" y="72740"/>
                </a:cubicBezTo>
                <a:cubicBezTo>
                  <a:pt x="63841" y="63314"/>
                  <a:pt x="70569" y="52245"/>
                  <a:pt x="75003" y="40060"/>
                </a:cubicBezTo>
                <a:lnTo>
                  <a:pt x="75158" y="39687"/>
                </a:lnTo>
                <a:lnTo>
                  <a:pt x="9953" y="39687"/>
                </a:lnTo>
                <a:cubicBezTo>
                  <a:pt x="4434" y="39688"/>
                  <a:pt x="0" y="35254"/>
                  <a:pt x="0" y="29766"/>
                </a:cubicBezTo>
                <a:cubicBezTo>
                  <a:pt x="0" y="24278"/>
                  <a:pt x="4434" y="19844"/>
                  <a:pt x="9922" y="19844"/>
                </a:cubicBezTo>
                <a:lnTo>
                  <a:pt x="39688" y="19844"/>
                </a:lnTo>
                <a:lnTo>
                  <a:pt x="39688" y="9922"/>
                </a:lnTo>
                <a:cubicBezTo>
                  <a:pt x="39688" y="4434"/>
                  <a:pt x="44121" y="0"/>
                  <a:pt x="49609" y="0"/>
                </a:cubicBezTo>
                <a:close/>
                <a:moveTo>
                  <a:pt x="128984" y="83964"/>
                </a:moveTo>
                <a:lnTo>
                  <a:pt x="113388" y="119062"/>
                </a:lnTo>
                <a:lnTo>
                  <a:pt x="144580" y="119062"/>
                </a:lnTo>
                <a:lnTo>
                  <a:pt x="128984" y="83964"/>
                </a:lnTo>
                <a:close/>
              </a:path>
            </a:pathLst>
          </a:custGeom>
          <a:solidFill>
            <a:srgbClr val="1A1D21"/>
          </a:solidFill>
        </p:spPr>
      </p:sp>
      <p:sp>
        <p:nvSpPr>
          <p:cNvPr id="50" name="Text 48"/>
          <p:cNvSpPr/>
          <p:nvPr/>
        </p:nvSpPr>
        <p:spPr>
          <a:xfrm>
            <a:off x="960438" y="4484688"/>
            <a:ext cx="714375" cy="222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语言润色</a:t>
            </a:r>
            <a:endParaRPr lang="en-US" sz="125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1" name="Shape 49"/>
          <p:cNvSpPr/>
          <p:nvPr/>
        </p:nvSpPr>
        <p:spPr>
          <a:xfrm>
            <a:off x="484187" y="4913313"/>
            <a:ext cx="3436938" cy="984250"/>
          </a:xfrm>
          <a:custGeom>
            <a:avLst/>
            <a:gdLst/>
            <a:ahLst/>
            <a:cxnLst/>
            <a:rect l="l" t="t" r="r" b="b"/>
            <a:pathLst>
              <a:path w="3436938" h="984250">
                <a:moveTo>
                  <a:pt x="63504" y="0"/>
                </a:moveTo>
                <a:lnTo>
                  <a:pt x="3373434" y="0"/>
                </a:lnTo>
                <a:cubicBezTo>
                  <a:pt x="3408506" y="0"/>
                  <a:pt x="3436938" y="28432"/>
                  <a:pt x="3436938" y="63504"/>
                </a:cubicBezTo>
                <a:lnTo>
                  <a:pt x="3436938" y="920746"/>
                </a:lnTo>
                <a:cubicBezTo>
                  <a:pt x="3436937" y="955818"/>
                  <a:pt x="3408506" y="984250"/>
                  <a:pt x="3373434" y="984250"/>
                </a:cubicBezTo>
                <a:lnTo>
                  <a:pt x="63504" y="984250"/>
                </a:lnTo>
                <a:cubicBezTo>
                  <a:pt x="28432" y="984250"/>
                  <a:pt x="0" y="955818"/>
                  <a:pt x="0" y="920746"/>
                </a:cubicBezTo>
                <a:lnTo>
                  <a:pt x="0" y="63504"/>
                </a:lnTo>
                <a:cubicBezTo>
                  <a:pt x="0" y="28455"/>
                  <a:pt x="28455" y="0"/>
                  <a:pt x="63504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52" name="Text 50"/>
          <p:cNvSpPr/>
          <p:nvPr/>
        </p:nvSpPr>
        <p:spPr>
          <a:xfrm>
            <a:off x="579438" y="5008563"/>
            <a:ext cx="3309938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⚠️ 常见问题</a:t>
            </a:r>
            <a:endParaRPr lang="en-US" sz="1600" dirty="0"/>
          </a:p>
        </p:txBody>
      </p:sp>
      <p:sp>
        <p:nvSpPr>
          <p:cNvPr id="53" name="Text 51"/>
          <p:cNvSpPr/>
          <p:nvPr/>
        </p:nvSpPr>
        <p:spPr>
          <a:xfrm>
            <a:off x="579438" y="5262563"/>
            <a:ext cx="3302000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表达生硬</a:t>
            </a:r>
            <a:endParaRPr lang="en-US" sz="1600" dirty="0"/>
          </a:p>
        </p:txBody>
      </p:sp>
      <p:sp>
        <p:nvSpPr>
          <p:cNvPr id="54" name="Text 52"/>
          <p:cNvSpPr/>
          <p:nvPr/>
        </p:nvSpPr>
        <p:spPr>
          <a:xfrm>
            <a:off x="579438" y="5453063"/>
            <a:ext cx="3302000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术语使用不当</a:t>
            </a:r>
            <a:endParaRPr lang="en-US" sz="1600" dirty="0"/>
          </a:p>
        </p:txBody>
      </p:sp>
      <p:sp>
        <p:nvSpPr>
          <p:cNvPr id="55" name="Text 53"/>
          <p:cNvSpPr/>
          <p:nvPr/>
        </p:nvSpPr>
        <p:spPr>
          <a:xfrm>
            <a:off x="579438" y="5643563"/>
            <a:ext cx="3302000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风格不统一</a:t>
            </a:r>
            <a:endParaRPr lang="en-US" sz="1600" dirty="0"/>
          </a:p>
        </p:txBody>
      </p:sp>
      <p:sp>
        <p:nvSpPr>
          <p:cNvPr id="56" name="Shape 54"/>
          <p:cNvSpPr/>
          <p:nvPr/>
        </p:nvSpPr>
        <p:spPr>
          <a:xfrm>
            <a:off x="488156" y="5996781"/>
            <a:ext cx="3429000" cy="992188"/>
          </a:xfrm>
          <a:custGeom>
            <a:avLst/>
            <a:gdLst/>
            <a:ahLst/>
            <a:cxnLst/>
            <a:rect l="l" t="t" r="r" b="b"/>
            <a:pathLst>
              <a:path w="3429000" h="992188">
                <a:moveTo>
                  <a:pt x="63500" y="0"/>
                </a:moveTo>
                <a:lnTo>
                  <a:pt x="3365500" y="0"/>
                </a:lnTo>
                <a:cubicBezTo>
                  <a:pt x="3400547" y="0"/>
                  <a:pt x="3429000" y="28453"/>
                  <a:pt x="3429000" y="63500"/>
                </a:cubicBezTo>
                <a:lnTo>
                  <a:pt x="3429000" y="928688"/>
                </a:lnTo>
                <a:cubicBezTo>
                  <a:pt x="3429000" y="963734"/>
                  <a:pt x="3400547" y="992188"/>
                  <a:pt x="3365500" y="992188"/>
                </a:cubicBezTo>
                <a:lnTo>
                  <a:pt x="63500" y="992188"/>
                </a:lnTo>
                <a:cubicBezTo>
                  <a:pt x="28453" y="992188"/>
                  <a:pt x="0" y="963734"/>
                  <a:pt x="0" y="928688"/>
                </a:cubicBezTo>
                <a:lnTo>
                  <a:pt x="0" y="63500"/>
                </a:lnTo>
                <a:cubicBezTo>
                  <a:pt x="0" y="28453"/>
                  <a:pt x="28453" y="0"/>
                  <a:pt x="63500" y="0"/>
                </a:cubicBezTo>
                <a:close/>
              </a:path>
            </a:pathLst>
          </a:custGeom>
          <a:solidFill>
            <a:srgbClr val="00A9E0">
              <a:alpha val="10196"/>
            </a:srgbClr>
          </a:soli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57" name="Text 55"/>
          <p:cNvSpPr/>
          <p:nvPr/>
        </p:nvSpPr>
        <p:spPr>
          <a:xfrm>
            <a:off x="587375" y="6096000"/>
            <a:ext cx="3294063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✓ 应对措施</a:t>
            </a:r>
            <a:endParaRPr lang="en-US" sz="1600" dirty="0"/>
          </a:p>
        </p:txBody>
      </p:sp>
      <p:sp>
        <p:nvSpPr>
          <p:cNvPr id="58" name="Text 56"/>
          <p:cNvSpPr/>
          <p:nvPr/>
        </p:nvSpPr>
        <p:spPr>
          <a:xfrm>
            <a:off x="587375" y="6350000"/>
            <a:ext cx="3286125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调整语言风格</a:t>
            </a:r>
            <a:endParaRPr lang="en-US" sz="1600" dirty="0"/>
          </a:p>
        </p:txBody>
      </p:sp>
      <p:sp>
        <p:nvSpPr>
          <p:cNvPr id="59" name="Text 57"/>
          <p:cNvSpPr/>
          <p:nvPr/>
        </p:nvSpPr>
        <p:spPr>
          <a:xfrm>
            <a:off x="587375" y="6540500"/>
            <a:ext cx="3286125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规范术语使用</a:t>
            </a:r>
            <a:endParaRPr lang="en-US" sz="1600" dirty="0"/>
          </a:p>
        </p:txBody>
      </p:sp>
      <p:sp>
        <p:nvSpPr>
          <p:cNvPr id="60" name="Text 58"/>
          <p:cNvSpPr/>
          <p:nvPr/>
        </p:nvSpPr>
        <p:spPr>
          <a:xfrm>
            <a:off x="587375" y="6731000"/>
            <a:ext cx="3286125" cy="1587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87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保持全文一致</a:t>
            </a:r>
            <a:endParaRPr lang="en-US" sz="1600" dirty="0"/>
          </a:p>
        </p:txBody>
      </p:sp>
      <p:sp>
        <p:nvSpPr>
          <p:cNvPr id="61" name="Shape 59"/>
          <p:cNvSpPr/>
          <p:nvPr/>
        </p:nvSpPr>
        <p:spPr>
          <a:xfrm>
            <a:off x="4215765" y="4242435"/>
            <a:ext cx="7651750" cy="2038985"/>
          </a:xfrm>
          <a:custGeom>
            <a:avLst/>
            <a:gdLst/>
            <a:ahLst/>
            <a:cxnLst/>
            <a:rect l="l" t="t" r="r" b="b"/>
            <a:pathLst>
              <a:path w="7651750" h="2913063">
                <a:moveTo>
                  <a:pt x="95257" y="0"/>
                </a:moveTo>
                <a:lnTo>
                  <a:pt x="7556493" y="0"/>
                </a:lnTo>
                <a:cubicBezTo>
                  <a:pt x="7609102" y="0"/>
                  <a:pt x="7651750" y="42648"/>
                  <a:pt x="7651750" y="95257"/>
                </a:cubicBezTo>
                <a:lnTo>
                  <a:pt x="7651750" y="2817805"/>
                </a:lnTo>
                <a:cubicBezTo>
                  <a:pt x="7651750" y="2870414"/>
                  <a:pt x="7609102" y="2913062"/>
                  <a:pt x="7556493" y="2913063"/>
                </a:cubicBezTo>
                <a:lnTo>
                  <a:pt x="95257" y="2913063"/>
                </a:lnTo>
                <a:cubicBezTo>
                  <a:pt x="42648" y="2913063"/>
                  <a:pt x="0" y="2870414"/>
                  <a:pt x="0" y="2817805"/>
                </a:cubicBezTo>
                <a:lnTo>
                  <a:pt x="0" y="95257"/>
                </a:lnTo>
                <a:cubicBezTo>
                  <a:pt x="0" y="42648"/>
                  <a:pt x="42648" y="0"/>
                  <a:pt x="95257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62" name="Shape 60"/>
          <p:cNvSpPr/>
          <p:nvPr/>
        </p:nvSpPr>
        <p:spPr>
          <a:xfrm>
            <a:off x="4418459" y="4437063"/>
            <a:ext cx="119063" cy="158750"/>
          </a:xfrm>
          <a:custGeom>
            <a:avLst/>
            <a:gdLst/>
            <a:ahLst/>
            <a:cxnLst/>
            <a:rect l="l" t="t" r="r" b="b"/>
            <a:pathLst>
              <a:path w="119063" h="158750">
                <a:moveTo>
                  <a:pt x="96552" y="9922"/>
                </a:moveTo>
                <a:lnTo>
                  <a:pt x="99219" y="9922"/>
                </a:lnTo>
                <a:cubicBezTo>
                  <a:pt x="110164" y="9922"/>
                  <a:pt x="119062" y="18821"/>
                  <a:pt x="119062" y="29766"/>
                </a:cubicBezTo>
                <a:lnTo>
                  <a:pt x="119062" y="138906"/>
                </a:lnTo>
                <a:cubicBezTo>
                  <a:pt x="119062" y="149851"/>
                  <a:pt x="110164" y="158750"/>
                  <a:pt x="99219" y="158750"/>
                </a:cubicBezTo>
                <a:lnTo>
                  <a:pt x="19844" y="158750"/>
                </a:lnTo>
                <a:cubicBezTo>
                  <a:pt x="8899" y="158750"/>
                  <a:pt x="0" y="149851"/>
                  <a:pt x="0" y="138906"/>
                </a:cubicBezTo>
                <a:lnTo>
                  <a:pt x="0" y="29766"/>
                </a:lnTo>
                <a:cubicBezTo>
                  <a:pt x="0" y="18821"/>
                  <a:pt x="8899" y="9922"/>
                  <a:pt x="19844" y="9922"/>
                </a:cubicBezTo>
                <a:lnTo>
                  <a:pt x="22510" y="9922"/>
                </a:lnTo>
                <a:cubicBezTo>
                  <a:pt x="25921" y="4000"/>
                  <a:pt x="32339" y="0"/>
                  <a:pt x="39688" y="0"/>
                </a:cubicBezTo>
                <a:lnTo>
                  <a:pt x="79375" y="0"/>
                </a:lnTo>
                <a:cubicBezTo>
                  <a:pt x="86723" y="0"/>
                  <a:pt x="93142" y="4000"/>
                  <a:pt x="96552" y="9922"/>
                </a:cubicBezTo>
                <a:close/>
                <a:moveTo>
                  <a:pt x="76895" y="34727"/>
                </a:moveTo>
                <a:cubicBezTo>
                  <a:pt x="81018" y="34727"/>
                  <a:pt x="84336" y="31409"/>
                  <a:pt x="84336" y="27285"/>
                </a:cubicBezTo>
                <a:cubicBezTo>
                  <a:pt x="84336" y="23161"/>
                  <a:pt x="81018" y="19844"/>
                  <a:pt x="76895" y="19844"/>
                </a:cubicBezTo>
                <a:lnTo>
                  <a:pt x="42168" y="19844"/>
                </a:lnTo>
                <a:cubicBezTo>
                  <a:pt x="38044" y="19844"/>
                  <a:pt x="34727" y="23161"/>
                  <a:pt x="34727" y="27285"/>
                </a:cubicBezTo>
                <a:cubicBezTo>
                  <a:pt x="34727" y="31409"/>
                  <a:pt x="38044" y="34727"/>
                  <a:pt x="42168" y="34727"/>
                </a:cubicBezTo>
                <a:lnTo>
                  <a:pt x="76895" y="34727"/>
                </a:lnTo>
                <a:close/>
                <a:moveTo>
                  <a:pt x="85700" y="80832"/>
                </a:moveTo>
                <a:cubicBezTo>
                  <a:pt x="87871" y="77360"/>
                  <a:pt x="86816" y="72771"/>
                  <a:pt x="83344" y="70569"/>
                </a:cubicBezTo>
                <a:cubicBezTo>
                  <a:pt x="79871" y="68368"/>
                  <a:pt x="75282" y="69453"/>
                  <a:pt x="73081" y="72926"/>
                </a:cubicBezTo>
                <a:lnTo>
                  <a:pt x="54043" y="103405"/>
                </a:lnTo>
                <a:lnTo>
                  <a:pt x="45672" y="92242"/>
                </a:lnTo>
                <a:cubicBezTo>
                  <a:pt x="43191" y="88956"/>
                  <a:pt x="38540" y="88274"/>
                  <a:pt x="35254" y="90754"/>
                </a:cubicBezTo>
                <a:cubicBezTo>
                  <a:pt x="31967" y="93235"/>
                  <a:pt x="31285" y="97885"/>
                  <a:pt x="33765" y="101172"/>
                </a:cubicBezTo>
                <a:lnTo>
                  <a:pt x="48648" y="121016"/>
                </a:lnTo>
                <a:cubicBezTo>
                  <a:pt x="50105" y="122969"/>
                  <a:pt x="52462" y="124085"/>
                  <a:pt x="54911" y="123992"/>
                </a:cubicBezTo>
                <a:cubicBezTo>
                  <a:pt x="57361" y="123899"/>
                  <a:pt x="59593" y="122597"/>
                  <a:pt x="60896" y="120489"/>
                </a:cubicBezTo>
                <a:lnTo>
                  <a:pt x="85700" y="80801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63" name="Text 61"/>
          <p:cNvSpPr/>
          <p:nvPr/>
        </p:nvSpPr>
        <p:spPr>
          <a:xfrm>
            <a:off x="4577209" y="4405313"/>
            <a:ext cx="7207250" cy="2222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25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质量检查清单</a:t>
            </a:r>
            <a:endParaRPr lang="en-US" sz="125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4" name="Shape 62"/>
          <p:cNvSpPr/>
          <p:nvPr/>
        </p:nvSpPr>
        <p:spPr>
          <a:xfrm>
            <a:off x="4378771" y="4754563"/>
            <a:ext cx="3619500" cy="381000"/>
          </a:xfrm>
          <a:custGeom>
            <a:avLst/>
            <a:gdLst/>
            <a:ahLst/>
            <a:cxnLst/>
            <a:rect l="l" t="t" r="r" b="b"/>
            <a:pathLst>
              <a:path w="3619500" h="381000">
                <a:moveTo>
                  <a:pt x="63501" y="0"/>
                </a:moveTo>
                <a:lnTo>
                  <a:pt x="3555999" y="0"/>
                </a:lnTo>
                <a:cubicBezTo>
                  <a:pt x="3591070" y="0"/>
                  <a:pt x="3619500" y="28430"/>
                  <a:pt x="3619500" y="63501"/>
                </a:cubicBezTo>
                <a:lnTo>
                  <a:pt x="3619500" y="317499"/>
                </a:lnTo>
                <a:cubicBezTo>
                  <a:pt x="3619500" y="352570"/>
                  <a:pt x="3591070" y="381000"/>
                  <a:pt x="35559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65" name="Shape 63"/>
          <p:cNvSpPr/>
          <p:nvPr/>
        </p:nvSpPr>
        <p:spPr>
          <a:xfrm>
            <a:off x="4489896" y="488156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66" name="Text 64"/>
          <p:cNvSpPr/>
          <p:nvPr/>
        </p:nvSpPr>
        <p:spPr>
          <a:xfrm>
            <a:off x="4696271" y="4849813"/>
            <a:ext cx="8255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数据准确无误</a:t>
            </a:r>
            <a:endParaRPr lang="en-US" sz="1600" dirty="0"/>
          </a:p>
        </p:txBody>
      </p:sp>
      <p:sp>
        <p:nvSpPr>
          <p:cNvPr id="67" name="Shape 65"/>
          <p:cNvSpPr/>
          <p:nvPr/>
        </p:nvSpPr>
        <p:spPr>
          <a:xfrm>
            <a:off x="8090793" y="4754563"/>
            <a:ext cx="3619500" cy="381000"/>
          </a:xfrm>
          <a:custGeom>
            <a:avLst/>
            <a:gdLst/>
            <a:ahLst/>
            <a:cxnLst/>
            <a:rect l="l" t="t" r="r" b="b"/>
            <a:pathLst>
              <a:path w="3619500" h="381000">
                <a:moveTo>
                  <a:pt x="63501" y="0"/>
                </a:moveTo>
                <a:lnTo>
                  <a:pt x="3555999" y="0"/>
                </a:lnTo>
                <a:cubicBezTo>
                  <a:pt x="3591070" y="0"/>
                  <a:pt x="3619500" y="28430"/>
                  <a:pt x="3619500" y="63501"/>
                </a:cubicBezTo>
                <a:lnTo>
                  <a:pt x="3619500" y="317499"/>
                </a:lnTo>
                <a:cubicBezTo>
                  <a:pt x="3619500" y="352570"/>
                  <a:pt x="3591070" y="381000"/>
                  <a:pt x="35559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68" name="Shape 66"/>
          <p:cNvSpPr/>
          <p:nvPr/>
        </p:nvSpPr>
        <p:spPr>
          <a:xfrm>
            <a:off x="8201918" y="488156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69" name="Text 67"/>
          <p:cNvSpPr/>
          <p:nvPr/>
        </p:nvSpPr>
        <p:spPr>
          <a:xfrm>
            <a:off x="8408293" y="4849813"/>
            <a:ext cx="8255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引用来源可靠</a:t>
            </a:r>
            <a:endParaRPr lang="en-US" sz="1600" dirty="0"/>
          </a:p>
        </p:txBody>
      </p:sp>
      <p:sp>
        <p:nvSpPr>
          <p:cNvPr id="70" name="Shape 68"/>
          <p:cNvSpPr/>
          <p:nvPr/>
        </p:nvSpPr>
        <p:spPr>
          <a:xfrm>
            <a:off x="4378771" y="5230813"/>
            <a:ext cx="3619500" cy="381000"/>
          </a:xfrm>
          <a:custGeom>
            <a:avLst/>
            <a:gdLst/>
            <a:ahLst/>
            <a:cxnLst/>
            <a:rect l="l" t="t" r="r" b="b"/>
            <a:pathLst>
              <a:path w="3619500" h="381000">
                <a:moveTo>
                  <a:pt x="63501" y="0"/>
                </a:moveTo>
                <a:lnTo>
                  <a:pt x="3555999" y="0"/>
                </a:lnTo>
                <a:cubicBezTo>
                  <a:pt x="3591070" y="0"/>
                  <a:pt x="3619500" y="28430"/>
                  <a:pt x="3619500" y="63501"/>
                </a:cubicBezTo>
                <a:lnTo>
                  <a:pt x="3619500" y="317499"/>
                </a:lnTo>
                <a:cubicBezTo>
                  <a:pt x="3619500" y="352570"/>
                  <a:pt x="3591070" y="381000"/>
                  <a:pt x="35559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71" name="Shape 69"/>
          <p:cNvSpPr/>
          <p:nvPr/>
        </p:nvSpPr>
        <p:spPr>
          <a:xfrm>
            <a:off x="4489896" y="535781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72" name="Text 70"/>
          <p:cNvSpPr/>
          <p:nvPr/>
        </p:nvSpPr>
        <p:spPr>
          <a:xfrm>
            <a:off x="4696271" y="5326063"/>
            <a:ext cx="8255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逻辑清晰连贯</a:t>
            </a:r>
            <a:endParaRPr lang="en-US" sz="1600" dirty="0"/>
          </a:p>
        </p:txBody>
      </p:sp>
      <p:sp>
        <p:nvSpPr>
          <p:cNvPr id="73" name="Shape 71"/>
          <p:cNvSpPr/>
          <p:nvPr/>
        </p:nvSpPr>
        <p:spPr>
          <a:xfrm>
            <a:off x="8090793" y="5230813"/>
            <a:ext cx="3619500" cy="381000"/>
          </a:xfrm>
          <a:custGeom>
            <a:avLst/>
            <a:gdLst/>
            <a:ahLst/>
            <a:cxnLst/>
            <a:rect l="l" t="t" r="r" b="b"/>
            <a:pathLst>
              <a:path w="3619500" h="381000">
                <a:moveTo>
                  <a:pt x="63501" y="0"/>
                </a:moveTo>
                <a:lnTo>
                  <a:pt x="3555999" y="0"/>
                </a:lnTo>
                <a:cubicBezTo>
                  <a:pt x="3591070" y="0"/>
                  <a:pt x="3619500" y="28430"/>
                  <a:pt x="3619500" y="63501"/>
                </a:cubicBezTo>
                <a:lnTo>
                  <a:pt x="3619500" y="317499"/>
                </a:lnTo>
                <a:cubicBezTo>
                  <a:pt x="3619500" y="352570"/>
                  <a:pt x="3591070" y="381000"/>
                  <a:pt x="35559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74" name="Shape 72"/>
          <p:cNvSpPr/>
          <p:nvPr/>
        </p:nvSpPr>
        <p:spPr>
          <a:xfrm>
            <a:off x="8201918" y="535781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75" name="Text 73"/>
          <p:cNvSpPr/>
          <p:nvPr/>
        </p:nvSpPr>
        <p:spPr>
          <a:xfrm>
            <a:off x="8408293" y="5326063"/>
            <a:ext cx="8255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语言专业规范</a:t>
            </a:r>
            <a:endParaRPr lang="en-US" sz="1600" dirty="0"/>
          </a:p>
        </p:txBody>
      </p:sp>
      <p:sp>
        <p:nvSpPr>
          <p:cNvPr id="76" name="Shape 74"/>
          <p:cNvSpPr/>
          <p:nvPr/>
        </p:nvSpPr>
        <p:spPr>
          <a:xfrm>
            <a:off x="4378771" y="5707063"/>
            <a:ext cx="3619500" cy="381000"/>
          </a:xfrm>
          <a:custGeom>
            <a:avLst/>
            <a:gdLst/>
            <a:ahLst/>
            <a:cxnLst/>
            <a:rect l="l" t="t" r="r" b="b"/>
            <a:pathLst>
              <a:path w="3619500" h="381000">
                <a:moveTo>
                  <a:pt x="63501" y="0"/>
                </a:moveTo>
                <a:lnTo>
                  <a:pt x="3555999" y="0"/>
                </a:lnTo>
                <a:cubicBezTo>
                  <a:pt x="3591070" y="0"/>
                  <a:pt x="3619500" y="28430"/>
                  <a:pt x="3619500" y="63501"/>
                </a:cubicBezTo>
                <a:lnTo>
                  <a:pt x="3619500" y="317499"/>
                </a:lnTo>
                <a:cubicBezTo>
                  <a:pt x="3619500" y="352570"/>
                  <a:pt x="3591070" y="381000"/>
                  <a:pt x="35559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77" name="Shape 75"/>
          <p:cNvSpPr/>
          <p:nvPr/>
        </p:nvSpPr>
        <p:spPr>
          <a:xfrm>
            <a:off x="4489896" y="583406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78" name="Text 76"/>
          <p:cNvSpPr/>
          <p:nvPr/>
        </p:nvSpPr>
        <p:spPr>
          <a:xfrm>
            <a:off x="4696271" y="5802313"/>
            <a:ext cx="8255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格式符合要求</a:t>
            </a:r>
            <a:endParaRPr lang="en-US" sz="1600" dirty="0"/>
          </a:p>
        </p:txBody>
      </p:sp>
      <p:sp>
        <p:nvSpPr>
          <p:cNvPr id="79" name="Shape 77"/>
          <p:cNvSpPr/>
          <p:nvPr/>
        </p:nvSpPr>
        <p:spPr>
          <a:xfrm>
            <a:off x="8090793" y="5707063"/>
            <a:ext cx="3619500" cy="381000"/>
          </a:xfrm>
          <a:custGeom>
            <a:avLst/>
            <a:gdLst/>
            <a:ahLst/>
            <a:cxnLst/>
            <a:rect l="l" t="t" r="r" b="b"/>
            <a:pathLst>
              <a:path w="3619500" h="381000">
                <a:moveTo>
                  <a:pt x="63501" y="0"/>
                </a:moveTo>
                <a:lnTo>
                  <a:pt x="3555999" y="0"/>
                </a:lnTo>
                <a:cubicBezTo>
                  <a:pt x="3591070" y="0"/>
                  <a:pt x="3619500" y="28430"/>
                  <a:pt x="3619500" y="63501"/>
                </a:cubicBezTo>
                <a:lnTo>
                  <a:pt x="3619500" y="317499"/>
                </a:lnTo>
                <a:cubicBezTo>
                  <a:pt x="3619500" y="352570"/>
                  <a:pt x="3591070" y="381000"/>
                  <a:pt x="3555999" y="381000"/>
                </a:cubicBezTo>
                <a:lnTo>
                  <a:pt x="63501" y="381000"/>
                </a:lnTo>
                <a:cubicBezTo>
                  <a:pt x="28454" y="381000"/>
                  <a:pt x="0" y="352546"/>
                  <a:pt x="0" y="317499"/>
                </a:cubicBezTo>
                <a:lnTo>
                  <a:pt x="0" y="63501"/>
                </a:lnTo>
                <a:cubicBezTo>
                  <a:pt x="0" y="28454"/>
                  <a:pt x="28454" y="0"/>
                  <a:pt x="6350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80" name="Shape 78"/>
          <p:cNvSpPr/>
          <p:nvPr/>
        </p:nvSpPr>
        <p:spPr>
          <a:xfrm>
            <a:off x="8201918" y="5834063"/>
            <a:ext cx="127000" cy="127000"/>
          </a:xfrm>
          <a:custGeom>
            <a:avLst/>
            <a:gdLst/>
            <a:ahLst/>
            <a:cxnLst/>
            <a:rect l="l" t="t" r="r" b="b"/>
            <a:pathLst>
              <a:path w="127000" h="127000">
                <a:moveTo>
                  <a:pt x="63500" y="127000"/>
                </a:moveTo>
                <a:cubicBezTo>
                  <a:pt x="98547" y="127000"/>
                  <a:pt x="127000" y="98547"/>
                  <a:pt x="127000" y="63500"/>
                </a:cubicBezTo>
                <a:cubicBezTo>
                  <a:pt x="127000" y="28453"/>
                  <a:pt x="98547" y="0"/>
                  <a:pt x="63500" y="0"/>
                </a:cubicBezTo>
                <a:cubicBezTo>
                  <a:pt x="28453" y="0"/>
                  <a:pt x="0" y="28453"/>
                  <a:pt x="0" y="63500"/>
                </a:cubicBezTo>
                <a:cubicBezTo>
                  <a:pt x="0" y="98547"/>
                  <a:pt x="28453" y="127000"/>
                  <a:pt x="63500" y="127000"/>
                </a:cubicBezTo>
                <a:close/>
                <a:moveTo>
                  <a:pt x="84435" y="52760"/>
                </a:moveTo>
                <a:lnTo>
                  <a:pt x="64591" y="84510"/>
                </a:lnTo>
                <a:cubicBezTo>
                  <a:pt x="63550" y="86171"/>
                  <a:pt x="61764" y="87213"/>
                  <a:pt x="59804" y="87313"/>
                </a:cubicBezTo>
                <a:cubicBezTo>
                  <a:pt x="57845" y="87412"/>
                  <a:pt x="55959" y="86519"/>
                  <a:pt x="54794" y="84931"/>
                </a:cubicBezTo>
                <a:lnTo>
                  <a:pt x="42887" y="69056"/>
                </a:lnTo>
                <a:cubicBezTo>
                  <a:pt x="40903" y="66427"/>
                  <a:pt x="41449" y="62706"/>
                  <a:pt x="44078" y="60722"/>
                </a:cubicBezTo>
                <a:cubicBezTo>
                  <a:pt x="46707" y="58737"/>
                  <a:pt x="50428" y="59283"/>
                  <a:pt x="52412" y="61913"/>
                </a:cubicBezTo>
                <a:lnTo>
                  <a:pt x="59110" y="70842"/>
                </a:lnTo>
                <a:lnTo>
                  <a:pt x="74340" y="46459"/>
                </a:lnTo>
                <a:cubicBezTo>
                  <a:pt x="76076" y="43681"/>
                  <a:pt x="79747" y="42813"/>
                  <a:pt x="82550" y="44574"/>
                </a:cubicBezTo>
                <a:cubicBezTo>
                  <a:pt x="85353" y="46335"/>
                  <a:pt x="86196" y="49981"/>
                  <a:pt x="84435" y="52784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81" name="Text 79"/>
          <p:cNvSpPr/>
          <p:nvPr/>
        </p:nvSpPr>
        <p:spPr>
          <a:xfrm>
            <a:off x="8408293" y="5802313"/>
            <a:ext cx="6985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0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无敏感内容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29736" y="741907"/>
            <a:ext cx="11680909" cy="32973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zh-CN" altLang="en-US" sz="233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学术</a:t>
            </a:r>
            <a:r>
              <a:rPr lang="en-US" sz="233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诚信与伦理规范</a:t>
            </a:r>
            <a:endParaRPr lang="en-US" sz="233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33858" y="1240633"/>
            <a:ext cx="5679708" cy="3932105"/>
          </a:xfrm>
          <a:custGeom>
            <a:avLst/>
            <a:gdLst/>
            <a:ahLst/>
            <a:cxnLst/>
            <a:rect l="l" t="t" r="r" b="b"/>
            <a:pathLst>
              <a:path w="5679708" h="3932105">
                <a:moveTo>
                  <a:pt x="98932" y="0"/>
                </a:moveTo>
                <a:lnTo>
                  <a:pt x="5580776" y="0"/>
                </a:lnTo>
                <a:cubicBezTo>
                  <a:pt x="5635415" y="0"/>
                  <a:pt x="5679708" y="44293"/>
                  <a:pt x="5679708" y="98932"/>
                </a:cubicBezTo>
                <a:lnTo>
                  <a:pt x="5679708" y="3833174"/>
                </a:lnTo>
                <a:cubicBezTo>
                  <a:pt x="5679708" y="3887812"/>
                  <a:pt x="5635415" y="3932105"/>
                  <a:pt x="5580776" y="3932105"/>
                </a:cubicBezTo>
                <a:lnTo>
                  <a:pt x="98932" y="3932105"/>
                </a:lnTo>
                <a:cubicBezTo>
                  <a:pt x="44293" y="3932105"/>
                  <a:pt x="0" y="3887812"/>
                  <a:pt x="0" y="3833174"/>
                </a:cubicBezTo>
                <a:lnTo>
                  <a:pt x="0" y="98932"/>
                </a:lnTo>
                <a:cubicBezTo>
                  <a:pt x="0" y="44330"/>
                  <a:pt x="44330" y="0"/>
                  <a:pt x="98932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02848" y="1409623"/>
            <a:ext cx="395684" cy="395684"/>
          </a:xfrm>
          <a:custGeom>
            <a:avLst/>
            <a:gdLst/>
            <a:ahLst/>
            <a:cxnLst/>
            <a:rect l="l" t="t" r="r" b="b"/>
            <a:pathLst>
              <a:path w="395684" h="395684">
                <a:moveTo>
                  <a:pt x="65949" y="0"/>
                </a:moveTo>
                <a:lnTo>
                  <a:pt x="329735" y="0"/>
                </a:lnTo>
                <a:cubicBezTo>
                  <a:pt x="366133" y="0"/>
                  <a:pt x="395684" y="29551"/>
                  <a:pt x="395684" y="65949"/>
                </a:cubicBezTo>
                <a:lnTo>
                  <a:pt x="395684" y="329735"/>
                </a:lnTo>
                <a:cubicBezTo>
                  <a:pt x="395684" y="366157"/>
                  <a:pt x="366157" y="395684"/>
                  <a:pt x="329735" y="395684"/>
                </a:cubicBezTo>
                <a:lnTo>
                  <a:pt x="65949" y="395684"/>
                </a:lnTo>
                <a:cubicBezTo>
                  <a:pt x="29551" y="395684"/>
                  <a:pt x="0" y="366133"/>
                  <a:pt x="0" y="329735"/>
                </a:cubicBezTo>
                <a:lnTo>
                  <a:pt x="0" y="65949"/>
                </a:lnTo>
                <a:cubicBezTo>
                  <a:pt x="0" y="29551"/>
                  <a:pt x="29551" y="0"/>
                  <a:pt x="65949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7" name="Shape 5"/>
          <p:cNvSpPr/>
          <p:nvPr/>
        </p:nvSpPr>
        <p:spPr>
          <a:xfrm>
            <a:off x="618256" y="1525030"/>
            <a:ext cx="164868" cy="164868"/>
          </a:xfrm>
          <a:custGeom>
            <a:avLst/>
            <a:gdLst/>
            <a:ahLst/>
            <a:cxnLst/>
            <a:rect l="l" t="t" r="r" b="b"/>
            <a:pathLst>
              <a:path w="164868" h="164868">
                <a:moveTo>
                  <a:pt x="82434" y="164868"/>
                </a:moveTo>
                <a:cubicBezTo>
                  <a:pt x="127931" y="164868"/>
                  <a:pt x="164868" y="127931"/>
                  <a:pt x="164868" y="82434"/>
                </a:cubicBezTo>
                <a:cubicBezTo>
                  <a:pt x="164868" y="36937"/>
                  <a:pt x="127931" y="0"/>
                  <a:pt x="82434" y="0"/>
                </a:cubicBezTo>
                <a:cubicBezTo>
                  <a:pt x="36937" y="0"/>
                  <a:pt x="0" y="36937"/>
                  <a:pt x="0" y="82434"/>
                </a:cubicBezTo>
                <a:cubicBezTo>
                  <a:pt x="0" y="127931"/>
                  <a:pt x="36937" y="164868"/>
                  <a:pt x="82434" y="164868"/>
                </a:cubicBezTo>
                <a:close/>
                <a:moveTo>
                  <a:pt x="109612" y="68491"/>
                </a:moveTo>
                <a:lnTo>
                  <a:pt x="83851" y="109708"/>
                </a:lnTo>
                <a:cubicBezTo>
                  <a:pt x="82498" y="111866"/>
                  <a:pt x="80180" y="113218"/>
                  <a:pt x="77636" y="113347"/>
                </a:cubicBezTo>
                <a:cubicBezTo>
                  <a:pt x="75092" y="113476"/>
                  <a:pt x="72645" y="112316"/>
                  <a:pt x="71132" y="110256"/>
                </a:cubicBezTo>
                <a:lnTo>
                  <a:pt x="55675" y="89647"/>
                </a:lnTo>
                <a:cubicBezTo>
                  <a:pt x="53099" y="86234"/>
                  <a:pt x="53808" y="81404"/>
                  <a:pt x="57221" y="78828"/>
                </a:cubicBezTo>
                <a:cubicBezTo>
                  <a:pt x="60634" y="76252"/>
                  <a:pt x="65464" y="76960"/>
                  <a:pt x="68040" y="80373"/>
                </a:cubicBezTo>
                <a:lnTo>
                  <a:pt x="76735" y="91966"/>
                </a:lnTo>
                <a:lnTo>
                  <a:pt x="96506" y="60312"/>
                </a:lnTo>
                <a:cubicBezTo>
                  <a:pt x="98760" y="56706"/>
                  <a:pt x="103526" y="55579"/>
                  <a:pt x="107164" y="57865"/>
                </a:cubicBezTo>
                <a:cubicBezTo>
                  <a:pt x="110803" y="60151"/>
                  <a:pt x="111898" y="64885"/>
                  <a:pt x="109612" y="68523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8" name="Text 6"/>
          <p:cNvSpPr/>
          <p:nvPr/>
        </p:nvSpPr>
        <p:spPr>
          <a:xfrm>
            <a:off x="997452" y="1492057"/>
            <a:ext cx="1220024" cy="2308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可以使用AI辅助</a:t>
            </a:r>
            <a:endParaRPr lang="en-US" sz="13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02848" y="1937201"/>
            <a:ext cx="5341728" cy="560552"/>
          </a:xfrm>
          <a:custGeom>
            <a:avLst/>
            <a:gdLst/>
            <a:ahLst/>
            <a:cxnLst/>
            <a:rect l="l" t="t" r="r" b="b"/>
            <a:pathLst>
              <a:path w="5341728" h="560552">
                <a:moveTo>
                  <a:pt x="65949" y="0"/>
                </a:moveTo>
                <a:lnTo>
                  <a:pt x="5275779" y="0"/>
                </a:lnTo>
                <a:cubicBezTo>
                  <a:pt x="5312202" y="0"/>
                  <a:pt x="5341728" y="29526"/>
                  <a:pt x="5341728" y="65949"/>
                </a:cubicBezTo>
                <a:lnTo>
                  <a:pt x="5341728" y="494603"/>
                </a:lnTo>
                <a:cubicBezTo>
                  <a:pt x="5341728" y="531025"/>
                  <a:pt x="5312202" y="560552"/>
                  <a:pt x="5275779" y="560552"/>
                </a:cubicBezTo>
                <a:lnTo>
                  <a:pt x="65949" y="560552"/>
                </a:lnTo>
                <a:cubicBezTo>
                  <a:pt x="29551" y="560552"/>
                  <a:pt x="0" y="531001"/>
                  <a:pt x="0" y="494603"/>
                </a:cubicBezTo>
                <a:lnTo>
                  <a:pt x="0" y="65949"/>
                </a:lnTo>
                <a:cubicBezTo>
                  <a:pt x="0" y="29526"/>
                  <a:pt x="29526" y="0"/>
                  <a:pt x="6594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10" name="Shape 8"/>
          <p:cNvSpPr/>
          <p:nvPr/>
        </p:nvSpPr>
        <p:spPr>
          <a:xfrm>
            <a:off x="610012" y="2069095"/>
            <a:ext cx="148381" cy="131895"/>
          </a:xfrm>
          <a:custGeom>
            <a:avLst/>
            <a:gdLst/>
            <a:ahLst/>
            <a:cxnLst/>
            <a:rect l="l" t="t" r="r" b="b"/>
            <a:pathLst>
              <a:path w="148381" h="131895">
                <a:moveTo>
                  <a:pt x="30913" y="8243"/>
                </a:moveTo>
                <a:cubicBezTo>
                  <a:pt x="18393" y="8243"/>
                  <a:pt x="8243" y="18393"/>
                  <a:pt x="8243" y="30913"/>
                </a:cubicBezTo>
                <a:lnTo>
                  <a:pt x="8243" y="74191"/>
                </a:lnTo>
                <a:cubicBezTo>
                  <a:pt x="8243" y="78750"/>
                  <a:pt x="11927" y="82434"/>
                  <a:pt x="16487" y="82434"/>
                </a:cubicBezTo>
                <a:cubicBezTo>
                  <a:pt x="21046" y="82434"/>
                  <a:pt x="24730" y="78750"/>
                  <a:pt x="24730" y="74191"/>
                </a:cubicBezTo>
                <a:lnTo>
                  <a:pt x="24730" y="57704"/>
                </a:lnTo>
                <a:lnTo>
                  <a:pt x="41217" y="57704"/>
                </a:lnTo>
                <a:lnTo>
                  <a:pt x="41217" y="74191"/>
                </a:lnTo>
                <a:cubicBezTo>
                  <a:pt x="41217" y="78750"/>
                  <a:pt x="44901" y="82434"/>
                  <a:pt x="49460" y="82434"/>
                </a:cubicBezTo>
                <a:cubicBezTo>
                  <a:pt x="54020" y="82434"/>
                  <a:pt x="57704" y="78750"/>
                  <a:pt x="57704" y="74191"/>
                </a:cubicBezTo>
                <a:lnTo>
                  <a:pt x="57704" y="30913"/>
                </a:lnTo>
                <a:cubicBezTo>
                  <a:pt x="57704" y="18393"/>
                  <a:pt x="47554" y="8243"/>
                  <a:pt x="35034" y="8243"/>
                </a:cubicBezTo>
                <a:lnTo>
                  <a:pt x="30913" y="8243"/>
                </a:lnTo>
                <a:close/>
                <a:moveTo>
                  <a:pt x="41217" y="41217"/>
                </a:moveTo>
                <a:lnTo>
                  <a:pt x="24730" y="41217"/>
                </a:lnTo>
                <a:lnTo>
                  <a:pt x="24730" y="30913"/>
                </a:lnTo>
                <a:cubicBezTo>
                  <a:pt x="24730" y="27487"/>
                  <a:pt x="27487" y="24730"/>
                  <a:pt x="30913" y="24730"/>
                </a:cubicBezTo>
                <a:lnTo>
                  <a:pt x="35034" y="24730"/>
                </a:lnTo>
                <a:cubicBezTo>
                  <a:pt x="38461" y="24730"/>
                  <a:pt x="41217" y="27487"/>
                  <a:pt x="41217" y="30913"/>
                </a:cubicBezTo>
                <a:lnTo>
                  <a:pt x="41217" y="41217"/>
                </a:lnTo>
                <a:close/>
                <a:moveTo>
                  <a:pt x="78312" y="8243"/>
                </a:moveTo>
                <a:cubicBezTo>
                  <a:pt x="73753" y="8243"/>
                  <a:pt x="70069" y="11927"/>
                  <a:pt x="70069" y="16487"/>
                </a:cubicBezTo>
                <a:lnTo>
                  <a:pt x="70069" y="74191"/>
                </a:lnTo>
                <a:cubicBezTo>
                  <a:pt x="70069" y="78750"/>
                  <a:pt x="73753" y="82434"/>
                  <a:pt x="78312" y="82434"/>
                </a:cubicBezTo>
                <a:lnTo>
                  <a:pt x="96860" y="82434"/>
                </a:lnTo>
                <a:cubicBezTo>
                  <a:pt x="109380" y="82434"/>
                  <a:pt x="119529" y="72284"/>
                  <a:pt x="119529" y="59765"/>
                </a:cubicBezTo>
                <a:cubicBezTo>
                  <a:pt x="119529" y="53685"/>
                  <a:pt x="117134" y="48172"/>
                  <a:pt x="113244" y="44102"/>
                </a:cubicBezTo>
                <a:cubicBezTo>
                  <a:pt x="115897" y="40393"/>
                  <a:pt x="117469" y="35833"/>
                  <a:pt x="117469" y="30913"/>
                </a:cubicBezTo>
                <a:cubicBezTo>
                  <a:pt x="117469" y="18393"/>
                  <a:pt x="107319" y="8243"/>
                  <a:pt x="94799" y="8243"/>
                </a:cubicBezTo>
                <a:lnTo>
                  <a:pt x="78312" y="8243"/>
                </a:lnTo>
                <a:close/>
                <a:moveTo>
                  <a:pt x="94799" y="37095"/>
                </a:moveTo>
                <a:lnTo>
                  <a:pt x="86556" y="37095"/>
                </a:lnTo>
                <a:lnTo>
                  <a:pt x="86556" y="24730"/>
                </a:lnTo>
                <a:lnTo>
                  <a:pt x="94799" y="24730"/>
                </a:lnTo>
                <a:cubicBezTo>
                  <a:pt x="98225" y="24730"/>
                  <a:pt x="100982" y="27487"/>
                  <a:pt x="100982" y="30913"/>
                </a:cubicBezTo>
                <a:cubicBezTo>
                  <a:pt x="100982" y="34339"/>
                  <a:pt x="98225" y="37095"/>
                  <a:pt x="94799" y="37095"/>
                </a:cubicBezTo>
                <a:close/>
                <a:moveTo>
                  <a:pt x="86556" y="65947"/>
                </a:moveTo>
                <a:lnTo>
                  <a:pt x="86556" y="53582"/>
                </a:lnTo>
                <a:lnTo>
                  <a:pt x="96860" y="53582"/>
                </a:lnTo>
                <a:cubicBezTo>
                  <a:pt x="100286" y="53582"/>
                  <a:pt x="103043" y="56339"/>
                  <a:pt x="103043" y="59765"/>
                </a:cubicBezTo>
                <a:cubicBezTo>
                  <a:pt x="103043" y="63191"/>
                  <a:pt x="100286" y="65947"/>
                  <a:pt x="96860" y="65947"/>
                </a:cubicBezTo>
                <a:lnTo>
                  <a:pt x="86556" y="65947"/>
                </a:lnTo>
                <a:close/>
                <a:moveTo>
                  <a:pt x="146578" y="87586"/>
                </a:moveTo>
                <a:cubicBezTo>
                  <a:pt x="149412" y="84031"/>
                  <a:pt x="148845" y="78853"/>
                  <a:pt x="145290" y="75994"/>
                </a:cubicBezTo>
                <a:cubicBezTo>
                  <a:pt x="141735" y="73134"/>
                  <a:pt x="136557" y="73727"/>
                  <a:pt x="133698" y="77282"/>
                </a:cubicBezTo>
                <a:lnTo>
                  <a:pt x="106469" y="111312"/>
                </a:lnTo>
                <a:lnTo>
                  <a:pt x="96499" y="101342"/>
                </a:lnTo>
                <a:cubicBezTo>
                  <a:pt x="93279" y="98122"/>
                  <a:pt x="88050" y="98122"/>
                  <a:pt x="84830" y="101342"/>
                </a:cubicBezTo>
                <a:cubicBezTo>
                  <a:pt x="81610" y="104562"/>
                  <a:pt x="81610" y="109792"/>
                  <a:pt x="84830" y="113012"/>
                </a:cubicBezTo>
                <a:lnTo>
                  <a:pt x="101317" y="129499"/>
                </a:lnTo>
                <a:cubicBezTo>
                  <a:pt x="102965" y="131147"/>
                  <a:pt x="105258" y="132023"/>
                  <a:pt x="107602" y="131895"/>
                </a:cubicBezTo>
                <a:cubicBezTo>
                  <a:pt x="109946" y="131766"/>
                  <a:pt x="112110" y="130632"/>
                  <a:pt x="113579" y="128803"/>
                </a:cubicBezTo>
                <a:lnTo>
                  <a:pt x="146578" y="87586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11" name="Text 9"/>
          <p:cNvSpPr/>
          <p:nvPr/>
        </p:nvSpPr>
        <p:spPr>
          <a:xfrm>
            <a:off x="865558" y="2036122"/>
            <a:ext cx="1335432" cy="1978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语法检查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865558" y="2233963"/>
            <a:ext cx="1327189" cy="1648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0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检查语法错误、拼写错误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502848" y="2563700"/>
            <a:ext cx="5341728" cy="560552"/>
          </a:xfrm>
          <a:custGeom>
            <a:avLst/>
            <a:gdLst/>
            <a:ahLst/>
            <a:cxnLst/>
            <a:rect l="l" t="t" r="r" b="b"/>
            <a:pathLst>
              <a:path w="5341728" h="560552">
                <a:moveTo>
                  <a:pt x="65949" y="0"/>
                </a:moveTo>
                <a:lnTo>
                  <a:pt x="5275779" y="0"/>
                </a:lnTo>
                <a:cubicBezTo>
                  <a:pt x="5312202" y="0"/>
                  <a:pt x="5341728" y="29526"/>
                  <a:pt x="5341728" y="65949"/>
                </a:cubicBezTo>
                <a:lnTo>
                  <a:pt x="5341728" y="494603"/>
                </a:lnTo>
                <a:cubicBezTo>
                  <a:pt x="5341728" y="531025"/>
                  <a:pt x="5312202" y="560552"/>
                  <a:pt x="5275779" y="560552"/>
                </a:cubicBezTo>
                <a:lnTo>
                  <a:pt x="65949" y="560552"/>
                </a:lnTo>
                <a:cubicBezTo>
                  <a:pt x="29551" y="560552"/>
                  <a:pt x="0" y="531001"/>
                  <a:pt x="0" y="494603"/>
                </a:cubicBezTo>
                <a:lnTo>
                  <a:pt x="0" y="65949"/>
                </a:lnTo>
                <a:cubicBezTo>
                  <a:pt x="0" y="29526"/>
                  <a:pt x="29526" y="0"/>
                  <a:pt x="6594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14" name="Shape 12"/>
          <p:cNvSpPr/>
          <p:nvPr/>
        </p:nvSpPr>
        <p:spPr>
          <a:xfrm>
            <a:off x="618256" y="2695594"/>
            <a:ext cx="131895" cy="131895"/>
          </a:xfrm>
          <a:custGeom>
            <a:avLst/>
            <a:gdLst/>
            <a:ahLst/>
            <a:cxnLst/>
            <a:rect l="l" t="t" r="r" b="b"/>
            <a:pathLst>
              <a:path w="131895" h="131895">
                <a:moveTo>
                  <a:pt x="121487" y="5590"/>
                </a:moveTo>
                <a:cubicBezTo>
                  <a:pt x="115846" y="-52"/>
                  <a:pt x="106726" y="-52"/>
                  <a:pt x="101085" y="5590"/>
                </a:cubicBezTo>
                <a:lnTo>
                  <a:pt x="94799" y="11876"/>
                </a:lnTo>
                <a:lnTo>
                  <a:pt x="120019" y="37095"/>
                </a:lnTo>
                <a:lnTo>
                  <a:pt x="126304" y="30810"/>
                </a:lnTo>
                <a:cubicBezTo>
                  <a:pt x="131946" y="25168"/>
                  <a:pt x="131946" y="16049"/>
                  <a:pt x="126304" y="10407"/>
                </a:cubicBezTo>
                <a:lnTo>
                  <a:pt x="121487" y="5590"/>
                </a:lnTo>
                <a:close/>
                <a:moveTo>
                  <a:pt x="44411" y="62263"/>
                </a:moveTo>
                <a:cubicBezTo>
                  <a:pt x="42840" y="63835"/>
                  <a:pt x="41629" y="65767"/>
                  <a:pt x="40934" y="67905"/>
                </a:cubicBezTo>
                <a:lnTo>
                  <a:pt x="33309" y="90781"/>
                </a:lnTo>
                <a:cubicBezTo>
                  <a:pt x="32561" y="92996"/>
                  <a:pt x="33154" y="95443"/>
                  <a:pt x="34803" y="97118"/>
                </a:cubicBezTo>
                <a:cubicBezTo>
                  <a:pt x="36451" y="98792"/>
                  <a:pt x="38899" y="99359"/>
                  <a:pt x="41140" y="98612"/>
                </a:cubicBezTo>
                <a:lnTo>
                  <a:pt x="64015" y="90987"/>
                </a:lnTo>
                <a:cubicBezTo>
                  <a:pt x="66128" y="90291"/>
                  <a:pt x="68060" y="89080"/>
                  <a:pt x="69657" y="87509"/>
                </a:cubicBezTo>
                <a:lnTo>
                  <a:pt x="111286" y="45828"/>
                </a:lnTo>
                <a:lnTo>
                  <a:pt x="86066" y="20609"/>
                </a:lnTo>
                <a:lnTo>
                  <a:pt x="44411" y="62263"/>
                </a:lnTo>
                <a:close/>
                <a:moveTo>
                  <a:pt x="24730" y="16487"/>
                </a:moveTo>
                <a:cubicBezTo>
                  <a:pt x="11077" y="16487"/>
                  <a:pt x="0" y="27564"/>
                  <a:pt x="0" y="41217"/>
                </a:cubicBezTo>
                <a:lnTo>
                  <a:pt x="0" y="107164"/>
                </a:lnTo>
                <a:cubicBezTo>
                  <a:pt x="0" y="120817"/>
                  <a:pt x="11077" y="131895"/>
                  <a:pt x="24730" y="131895"/>
                </a:cubicBezTo>
                <a:lnTo>
                  <a:pt x="90677" y="131895"/>
                </a:lnTo>
                <a:cubicBezTo>
                  <a:pt x="104331" y="131895"/>
                  <a:pt x="115408" y="120817"/>
                  <a:pt x="115408" y="107164"/>
                </a:cubicBezTo>
                <a:lnTo>
                  <a:pt x="115408" y="82434"/>
                </a:lnTo>
                <a:cubicBezTo>
                  <a:pt x="115408" y="77874"/>
                  <a:pt x="111724" y="74191"/>
                  <a:pt x="107164" y="74191"/>
                </a:cubicBezTo>
                <a:cubicBezTo>
                  <a:pt x="102605" y="74191"/>
                  <a:pt x="98921" y="77874"/>
                  <a:pt x="98921" y="82434"/>
                </a:cubicBezTo>
                <a:lnTo>
                  <a:pt x="98921" y="107164"/>
                </a:lnTo>
                <a:cubicBezTo>
                  <a:pt x="98921" y="111724"/>
                  <a:pt x="95237" y="115408"/>
                  <a:pt x="90677" y="115408"/>
                </a:cubicBezTo>
                <a:lnTo>
                  <a:pt x="24730" y="115408"/>
                </a:lnTo>
                <a:cubicBezTo>
                  <a:pt x="20171" y="115408"/>
                  <a:pt x="16487" y="111724"/>
                  <a:pt x="16487" y="107164"/>
                </a:cubicBezTo>
                <a:lnTo>
                  <a:pt x="16487" y="41217"/>
                </a:lnTo>
                <a:cubicBezTo>
                  <a:pt x="16487" y="36657"/>
                  <a:pt x="20171" y="32974"/>
                  <a:pt x="24730" y="32974"/>
                </a:cubicBezTo>
                <a:lnTo>
                  <a:pt x="49460" y="32974"/>
                </a:lnTo>
                <a:cubicBezTo>
                  <a:pt x="54020" y="32974"/>
                  <a:pt x="57704" y="29290"/>
                  <a:pt x="57704" y="24730"/>
                </a:cubicBezTo>
                <a:cubicBezTo>
                  <a:pt x="57704" y="20171"/>
                  <a:pt x="54020" y="16487"/>
                  <a:pt x="49460" y="16487"/>
                </a:cubicBezTo>
                <a:lnTo>
                  <a:pt x="24730" y="16487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15" name="Text 13"/>
          <p:cNvSpPr/>
          <p:nvPr/>
        </p:nvSpPr>
        <p:spPr>
          <a:xfrm>
            <a:off x="865558" y="2662621"/>
            <a:ext cx="1450840" cy="1978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表达优化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65558" y="2860462"/>
            <a:ext cx="1442596" cy="1648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0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润色个别句子，提升可读性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502848" y="3190199"/>
            <a:ext cx="5341728" cy="560552"/>
          </a:xfrm>
          <a:custGeom>
            <a:avLst/>
            <a:gdLst/>
            <a:ahLst/>
            <a:cxnLst/>
            <a:rect l="l" t="t" r="r" b="b"/>
            <a:pathLst>
              <a:path w="5341728" h="560552">
                <a:moveTo>
                  <a:pt x="65949" y="0"/>
                </a:moveTo>
                <a:lnTo>
                  <a:pt x="5275779" y="0"/>
                </a:lnTo>
                <a:cubicBezTo>
                  <a:pt x="5312202" y="0"/>
                  <a:pt x="5341728" y="29526"/>
                  <a:pt x="5341728" y="65949"/>
                </a:cubicBezTo>
                <a:lnTo>
                  <a:pt x="5341728" y="494603"/>
                </a:lnTo>
                <a:cubicBezTo>
                  <a:pt x="5341728" y="531025"/>
                  <a:pt x="5312202" y="560552"/>
                  <a:pt x="5275779" y="560552"/>
                </a:cubicBezTo>
                <a:lnTo>
                  <a:pt x="65949" y="560552"/>
                </a:lnTo>
                <a:cubicBezTo>
                  <a:pt x="29551" y="560552"/>
                  <a:pt x="0" y="531001"/>
                  <a:pt x="0" y="494603"/>
                </a:cubicBezTo>
                <a:lnTo>
                  <a:pt x="0" y="65949"/>
                </a:lnTo>
                <a:cubicBezTo>
                  <a:pt x="0" y="29526"/>
                  <a:pt x="29526" y="0"/>
                  <a:pt x="6594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18" name="Shape 16"/>
          <p:cNvSpPr/>
          <p:nvPr/>
        </p:nvSpPr>
        <p:spPr>
          <a:xfrm>
            <a:off x="618256" y="3322093"/>
            <a:ext cx="131895" cy="131895"/>
          </a:xfrm>
          <a:custGeom>
            <a:avLst/>
            <a:gdLst/>
            <a:ahLst/>
            <a:cxnLst/>
            <a:rect l="l" t="t" r="r" b="b"/>
            <a:pathLst>
              <a:path w="131895" h="131895">
                <a:moveTo>
                  <a:pt x="10304" y="12365"/>
                </a:moveTo>
                <a:cubicBezTo>
                  <a:pt x="6878" y="12365"/>
                  <a:pt x="4122" y="15122"/>
                  <a:pt x="4122" y="18548"/>
                </a:cubicBezTo>
                <a:lnTo>
                  <a:pt x="4122" y="30913"/>
                </a:lnTo>
                <a:cubicBezTo>
                  <a:pt x="4122" y="34339"/>
                  <a:pt x="6878" y="37095"/>
                  <a:pt x="10304" y="37095"/>
                </a:cubicBezTo>
                <a:lnTo>
                  <a:pt x="22669" y="37095"/>
                </a:lnTo>
                <a:cubicBezTo>
                  <a:pt x="26096" y="37095"/>
                  <a:pt x="28852" y="34339"/>
                  <a:pt x="28852" y="30913"/>
                </a:cubicBezTo>
                <a:lnTo>
                  <a:pt x="28852" y="18548"/>
                </a:lnTo>
                <a:cubicBezTo>
                  <a:pt x="28852" y="15122"/>
                  <a:pt x="26096" y="12365"/>
                  <a:pt x="22669" y="12365"/>
                </a:cubicBezTo>
                <a:lnTo>
                  <a:pt x="10304" y="12365"/>
                </a:lnTo>
                <a:close/>
                <a:moveTo>
                  <a:pt x="49460" y="16487"/>
                </a:moveTo>
                <a:cubicBezTo>
                  <a:pt x="44901" y="16487"/>
                  <a:pt x="41217" y="20171"/>
                  <a:pt x="41217" y="24730"/>
                </a:cubicBezTo>
                <a:cubicBezTo>
                  <a:pt x="41217" y="29290"/>
                  <a:pt x="44901" y="32974"/>
                  <a:pt x="49460" y="32974"/>
                </a:cubicBezTo>
                <a:lnTo>
                  <a:pt x="123651" y="32974"/>
                </a:lnTo>
                <a:cubicBezTo>
                  <a:pt x="128211" y="32974"/>
                  <a:pt x="131895" y="29290"/>
                  <a:pt x="131895" y="24730"/>
                </a:cubicBezTo>
                <a:cubicBezTo>
                  <a:pt x="131895" y="20171"/>
                  <a:pt x="128211" y="16487"/>
                  <a:pt x="123651" y="16487"/>
                </a:cubicBezTo>
                <a:lnTo>
                  <a:pt x="49460" y="16487"/>
                </a:lnTo>
                <a:close/>
                <a:moveTo>
                  <a:pt x="49460" y="57704"/>
                </a:moveTo>
                <a:cubicBezTo>
                  <a:pt x="44901" y="57704"/>
                  <a:pt x="41217" y="61388"/>
                  <a:pt x="41217" y="65947"/>
                </a:cubicBezTo>
                <a:cubicBezTo>
                  <a:pt x="41217" y="70507"/>
                  <a:pt x="44901" y="74191"/>
                  <a:pt x="49460" y="74191"/>
                </a:cubicBezTo>
                <a:lnTo>
                  <a:pt x="123651" y="74191"/>
                </a:lnTo>
                <a:cubicBezTo>
                  <a:pt x="128211" y="74191"/>
                  <a:pt x="131895" y="70507"/>
                  <a:pt x="131895" y="65947"/>
                </a:cubicBezTo>
                <a:cubicBezTo>
                  <a:pt x="131895" y="61388"/>
                  <a:pt x="128211" y="57704"/>
                  <a:pt x="123651" y="57704"/>
                </a:cubicBezTo>
                <a:lnTo>
                  <a:pt x="49460" y="57704"/>
                </a:lnTo>
                <a:close/>
                <a:moveTo>
                  <a:pt x="49460" y="98921"/>
                </a:moveTo>
                <a:cubicBezTo>
                  <a:pt x="44901" y="98921"/>
                  <a:pt x="41217" y="102605"/>
                  <a:pt x="41217" y="107164"/>
                </a:cubicBezTo>
                <a:cubicBezTo>
                  <a:pt x="41217" y="111724"/>
                  <a:pt x="44901" y="115408"/>
                  <a:pt x="49460" y="115408"/>
                </a:cubicBezTo>
                <a:lnTo>
                  <a:pt x="123651" y="115408"/>
                </a:lnTo>
                <a:cubicBezTo>
                  <a:pt x="128211" y="115408"/>
                  <a:pt x="131895" y="111724"/>
                  <a:pt x="131895" y="107164"/>
                </a:cubicBezTo>
                <a:cubicBezTo>
                  <a:pt x="131895" y="102605"/>
                  <a:pt x="128211" y="98921"/>
                  <a:pt x="123651" y="98921"/>
                </a:cubicBezTo>
                <a:lnTo>
                  <a:pt x="49460" y="98921"/>
                </a:lnTo>
                <a:close/>
                <a:moveTo>
                  <a:pt x="4122" y="59765"/>
                </a:moveTo>
                <a:lnTo>
                  <a:pt x="4122" y="72130"/>
                </a:lnTo>
                <a:cubicBezTo>
                  <a:pt x="4122" y="75556"/>
                  <a:pt x="6878" y="78312"/>
                  <a:pt x="10304" y="78312"/>
                </a:cubicBezTo>
                <a:lnTo>
                  <a:pt x="22669" y="78312"/>
                </a:lnTo>
                <a:cubicBezTo>
                  <a:pt x="26096" y="78312"/>
                  <a:pt x="28852" y="75556"/>
                  <a:pt x="28852" y="72130"/>
                </a:cubicBezTo>
                <a:lnTo>
                  <a:pt x="28852" y="59765"/>
                </a:lnTo>
                <a:cubicBezTo>
                  <a:pt x="28852" y="56339"/>
                  <a:pt x="26096" y="53582"/>
                  <a:pt x="22669" y="53582"/>
                </a:cubicBezTo>
                <a:lnTo>
                  <a:pt x="10304" y="53582"/>
                </a:lnTo>
                <a:cubicBezTo>
                  <a:pt x="6878" y="53582"/>
                  <a:pt x="4122" y="56339"/>
                  <a:pt x="4122" y="59765"/>
                </a:cubicBezTo>
                <a:close/>
                <a:moveTo>
                  <a:pt x="10304" y="94799"/>
                </a:moveTo>
                <a:cubicBezTo>
                  <a:pt x="6878" y="94799"/>
                  <a:pt x="4122" y="97556"/>
                  <a:pt x="4122" y="100982"/>
                </a:cubicBezTo>
                <a:lnTo>
                  <a:pt x="4122" y="113347"/>
                </a:lnTo>
                <a:cubicBezTo>
                  <a:pt x="4122" y="116773"/>
                  <a:pt x="6878" y="119529"/>
                  <a:pt x="10304" y="119529"/>
                </a:cubicBezTo>
                <a:lnTo>
                  <a:pt x="22669" y="119529"/>
                </a:lnTo>
                <a:cubicBezTo>
                  <a:pt x="26096" y="119529"/>
                  <a:pt x="28852" y="116773"/>
                  <a:pt x="28852" y="113347"/>
                </a:cubicBezTo>
                <a:lnTo>
                  <a:pt x="28852" y="100982"/>
                </a:lnTo>
                <a:cubicBezTo>
                  <a:pt x="28852" y="97556"/>
                  <a:pt x="26096" y="94799"/>
                  <a:pt x="22669" y="94799"/>
                </a:cubicBezTo>
                <a:lnTo>
                  <a:pt x="10304" y="94799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19" name="Text 17"/>
          <p:cNvSpPr/>
          <p:nvPr/>
        </p:nvSpPr>
        <p:spPr>
          <a:xfrm>
            <a:off x="865558" y="3289120"/>
            <a:ext cx="1335432" cy="1978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格式建议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865558" y="3486961"/>
            <a:ext cx="1327189" cy="1648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0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参考文献格式、排版建议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502848" y="3816698"/>
            <a:ext cx="5341728" cy="560552"/>
          </a:xfrm>
          <a:custGeom>
            <a:avLst/>
            <a:gdLst/>
            <a:ahLst/>
            <a:cxnLst/>
            <a:rect l="l" t="t" r="r" b="b"/>
            <a:pathLst>
              <a:path w="5341728" h="560552">
                <a:moveTo>
                  <a:pt x="65949" y="0"/>
                </a:moveTo>
                <a:lnTo>
                  <a:pt x="5275779" y="0"/>
                </a:lnTo>
                <a:cubicBezTo>
                  <a:pt x="5312202" y="0"/>
                  <a:pt x="5341728" y="29526"/>
                  <a:pt x="5341728" y="65949"/>
                </a:cubicBezTo>
                <a:lnTo>
                  <a:pt x="5341728" y="494603"/>
                </a:lnTo>
                <a:cubicBezTo>
                  <a:pt x="5341728" y="531025"/>
                  <a:pt x="5312202" y="560552"/>
                  <a:pt x="5275779" y="560552"/>
                </a:cubicBezTo>
                <a:lnTo>
                  <a:pt x="65949" y="560552"/>
                </a:lnTo>
                <a:cubicBezTo>
                  <a:pt x="29551" y="560552"/>
                  <a:pt x="0" y="531001"/>
                  <a:pt x="0" y="494603"/>
                </a:cubicBezTo>
                <a:lnTo>
                  <a:pt x="0" y="65949"/>
                </a:lnTo>
                <a:cubicBezTo>
                  <a:pt x="0" y="29526"/>
                  <a:pt x="29526" y="0"/>
                  <a:pt x="6594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22" name="Shape 20"/>
          <p:cNvSpPr/>
          <p:nvPr/>
        </p:nvSpPr>
        <p:spPr>
          <a:xfrm>
            <a:off x="610012" y="3948592"/>
            <a:ext cx="148381" cy="131895"/>
          </a:xfrm>
          <a:custGeom>
            <a:avLst/>
            <a:gdLst/>
            <a:ahLst/>
            <a:cxnLst/>
            <a:rect l="l" t="t" r="r" b="b"/>
            <a:pathLst>
              <a:path w="148381" h="131895">
                <a:moveTo>
                  <a:pt x="41217" y="0"/>
                </a:moveTo>
                <a:cubicBezTo>
                  <a:pt x="45777" y="0"/>
                  <a:pt x="49460" y="3684"/>
                  <a:pt x="49460" y="8243"/>
                </a:cubicBezTo>
                <a:lnTo>
                  <a:pt x="49460" y="16487"/>
                </a:lnTo>
                <a:lnTo>
                  <a:pt x="82434" y="16487"/>
                </a:lnTo>
                <a:cubicBezTo>
                  <a:pt x="86994" y="16487"/>
                  <a:pt x="90677" y="20171"/>
                  <a:pt x="90677" y="24730"/>
                </a:cubicBezTo>
                <a:cubicBezTo>
                  <a:pt x="90677" y="29290"/>
                  <a:pt x="86994" y="32974"/>
                  <a:pt x="82434" y="32974"/>
                </a:cubicBezTo>
                <a:lnTo>
                  <a:pt x="79961" y="32974"/>
                </a:lnTo>
                <a:lnTo>
                  <a:pt x="77797" y="38924"/>
                </a:lnTo>
                <a:cubicBezTo>
                  <a:pt x="73572" y="50568"/>
                  <a:pt x="67210" y="61207"/>
                  <a:pt x="59198" y="70352"/>
                </a:cubicBezTo>
                <a:cubicBezTo>
                  <a:pt x="62856" y="72619"/>
                  <a:pt x="66669" y="74629"/>
                  <a:pt x="70636" y="76406"/>
                </a:cubicBezTo>
                <a:lnTo>
                  <a:pt x="83619" y="82176"/>
                </a:lnTo>
                <a:lnTo>
                  <a:pt x="99642" y="46112"/>
                </a:lnTo>
                <a:cubicBezTo>
                  <a:pt x="100956" y="43123"/>
                  <a:pt x="103918" y="41217"/>
                  <a:pt x="107164" y="41217"/>
                </a:cubicBezTo>
                <a:cubicBezTo>
                  <a:pt x="110410" y="41217"/>
                  <a:pt x="113373" y="43123"/>
                  <a:pt x="114686" y="46112"/>
                </a:cubicBezTo>
                <a:lnTo>
                  <a:pt x="147660" y="120302"/>
                </a:lnTo>
                <a:cubicBezTo>
                  <a:pt x="149515" y="124475"/>
                  <a:pt x="147634" y="129344"/>
                  <a:pt x="143487" y="131173"/>
                </a:cubicBezTo>
                <a:cubicBezTo>
                  <a:pt x="139339" y="133002"/>
                  <a:pt x="134445" y="131147"/>
                  <a:pt x="132616" y="127000"/>
                </a:cubicBezTo>
                <a:lnTo>
                  <a:pt x="127464" y="115408"/>
                </a:lnTo>
                <a:lnTo>
                  <a:pt x="86891" y="115408"/>
                </a:lnTo>
                <a:lnTo>
                  <a:pt x="81739" y="127000"/>
                </a:lnTo>
                <a:cubicBezTo>
                  <a:pt x="79884" y="131173"/>
                  <a:pt x="75015" y="133028"/>
                  <a:pt x="70868" y="131173"/>
                </a:cubicBezTo>
                <a:cubicBezTo>
                  <a:pt x="66720" y="129318"/>
                  <a:pt x="64840" y="124450"/>
                  <a:pt x="66694" y="120302"/>
                </a:cubicBezTo>
                <a:lnTo>
                  <a:pt x="76947" y="97246"/>
                </a:lnTo>
                <a:lnTo>
                  <a:pt x="63964" y="91476"/>
                </a:lnTo>
                <a:cubicBezTo>
                  <a:pt x="58039" y="88848"/>
                  <a:pt x="52371" y="85706"/>
                  <a:pt x="47013" y="82099"/>
                </a:cubicBezTo>
                <a:cubicBezTo>
                  <a:pt x="41526" y="86530"/>
                  <a:pt x="35524" y="90394"/>
                  <a:pt x="29110" y="93614"/>
                </a:cubicBezTo>
                <a:lnTo>
                  <a:pt x="20171" y="98045"/>
                </a:lnTo>
                <a:cubicBezTo>
                  <a:pt x="16100" y="100080"/>
                  <a:pt x="11154" y="98431"/>
                  <a:pt x="9119" y="94361"/>
                </a:cubicBezTo>
                <a:cubicBezTo>
                  <a:pt x="7084" y="90291"/>
                  <a:pt x="8733" y="85345"/>
                  <a:pt x="12803" y="83310"/>
                </a:cubicBezTo>
                <a:lnTo>
                  <a:pt x="21690" y="78853"/>
                </a:lnTo>
                <a:cubicBezTo>
                  <a:pt x="25889" y="76741"/>
                  <a:pt x="29882" y="74294"/>
                  <a:pt x="33643" y="71563"/>
                </a:cubicBezTo>
                <a:cubicBezTo>
                  <a:pt x="30088" y="68291"/>
                  <a:pt x="26740" y="64762"/>
                  <a:pt x="23623" y="61027"/>
                </a:cubicBezTo>
                <a:lnTo>
                  <a:pt x="21021" y="57884"/>
                </a:lnTo>
                <a:cubicBezTo>
                  <a:pt x="18110" y="54381"/>
                  <a:pt x="18573" y="49177"/>
                  <a:pt x="22077" y="46266"/>
                </a:cubicBezTo>
                <a:cubicBezTo>
                  <a:pt x="25580" y="43355"/>
                  <a:pt x="30784" y="43819"/>
                  <a:pt x="33695" y="47322"/>
                </a:cubicBezTo>
                <a:lnTo>
                  <a:pt x="36323" y="50465"/>
                </a:lnTo>
                <a:cubicBezTo>
                  <a:pt x="39285" y="54046"/>
                  <a:pt x="42531" y="57369"/>
                  <a:pt x="45957" y="60434"/>
                </a:cubicBezTo>
                <a:cubicBezTo>
                  <a:pt x="53041" y="52603"/>
                  <a:pt x="58631" y="43407"/>
                  <a:pt x="62315" y="33283"/>
                </a:cubicBezTo>
                <a:lnTo>
                  <a:pt x="62444" y="32974"/>
                </a:lnTo>
                <a:lnTo>
                  <a:pt x="8269" y="32974"/>
                </a:lnTo>
                <a:cubicBezTo>
                  <a:pt x="3684" y="32974"/>
                  <a:pt x="0" y="29290"/>
                  <a:pt x="0" y="24730"/>
                </a:cubicBezTo>
                <a:cubicBezTo>
                  <a:pt x="0" y="20171"/>
                  <a:pt x="3684" y="16487"/>
                  <a:pt x="8243" y="16487"/>
                </a:cubicBezTo>
                <a:lnTo>
                  <a:pt x="32974" y="16487"/>
                </a:lnTo>
                <a:lnTo>
                  <a:pt x="32974" y="8243"/>
                </a:lnTo>
                <a:cubicBezTo>
                  <a:pt x="32974" y="3684"/>
                  <a:pt x="36657" y="0"/>
                  <a:pt x="41217" y="0"/>
                </a:cubicBezTo>
                <a:close/>
                <a:moveTo>
                  <a:pt x="107164" y="69760"/>
                </a:moveTo>
                <a:lnTo>
                  <a:pt x="94207" y="98921"/>
                </a:lnTo>
                <a:lnTo>
                  <a:pt x="120122" y="98921"/>
                </a:lnTo>
                <a:lnTo>
                  <a:pt x="107164" y="69760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23" name="Text 21"/>
          <p:cNvSpPr/>
          <p:nvPr/>
        </p:nvSpPr>
        <p:spPr>
          <a:xfrm>
            <a:off x="865558" y="3915619"/>
            <a:ext cx="989209" cy="1978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翻译辅助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865558" y="4113460"/>
            <a:ext cx="980966" cy="1648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0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帮助理解外文资料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502848" y="4443197"/>
            <a:ext cx="5341728" cy="560552"/>
          </a:xfrm>
          <a:custGeom>
            <a:avLst/>
            <a:gdLst/>
            <a:ahLst/>
            <a:cxnLst/>
            <a:rect l="l" t="t" r="r" b="b"/>
            <a:pathLst>
              <a:path w="5341728" h="560552">
                <a:moveTo>
                  <a:pt x="65949" y="0"/>
                </a:moveTo>
                <a:lnTo>
                  <a:pt x="5275779" y="0"/>
                </a:lnTo>
                <a:cubicBezTo>
                  <a:pt x="5312202" y="0"/>
                  <a:pt x="5341728" y="29526"/>
                  <a:pt x="5341728" y="65949"/>
                </a:cubicBezTo>
                <a:lnTo>
                  <a:pt x="5341728" y="494603"/>
                </a:lnTo>
                <a:cubicBezTo>
                  <a:pt x="5341728" y="531025"/>
                  <a:pt x="5312202" y="560552"/>
                  <a:pt x="5275779" y="560552"/>
                </a:cubicBezTo>
                <a:lnTo>
                  <a:pt x="65949" y="560552"/>
                </a:lnTo>
                <a:cubicBezTo>
                  <a:pt x="29551" y="560552"/>
                  <a:pt x="0" y="531001"/>
                  <a:pt x="0" y="494603"/>
                </a:cubicBezTo>
                <a:lnTo>
                  <a:pt x="0" y="65949"/>
                </a:lnTo>
                <a:cubicBezTo>
                  <a:pt x="0" y="29526"/>
                  <a:pt x="29526" y="0"/>
                  <a:pt x="6594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26" name="Shape 24"/>
          <p:cNvSpPr/>
          <p:nvPr/>
        </p:nvSpPr>
        <p:spPr>
          <a:xfrm>
            <a:off x="610012" y="4575091"/>
            <a:ext cx="148381" cy="131895"/>
          </a:xfrm>
          <a:custGeom>
            <a:avLst/>
            <a:gdLst/>
            <a:ahLst/>
            <a:cxnLst/>
            <a:rect l="l" t="t" r="r" b="b"/>
            <a:pathLst>
              <a:path w="148381" h="131895">
                <a:moveTo>
                  <a:pt x="98921" y="37095"/>
                </a:moveTo>
                <a:cubicBezTo>
                  <a:pt x="98921" y="62135"/>
                  <a:pt x="76767" y="82434"/>
                  <a:pt x="49460" y="82434"/>
                </a:cubicBezTo>
                <a:cubicBezTo>
                  <a:pt x="42582" y="82434"/>
                  <a:pt x="36039" y="81146"/>
                  <a:pt x="30088" y="78828"/>
                </a:cubicBezTo>
                <a:lnTo>
                  <a:pt x="9068" y="89956"/>
                </a:lnTo>
                <a:cubicBezTo>
                  <a:pt x="6672" y="91218"/>
                  <a:pt x="3735" y="90781"/>
                  <a:pt x="1803" y="88874"/>
                </a:cubicBezTo>
                <a:cubicBezTo>
                  <a:pt x="-129" y="86968"/>
                  <a:pt x="-567" y="84005"/>
                  <a:pt x="721" y="81610"/>
                </a:cubicBezTo>
                <a:lnTo>
                  <a:pt x="9892" y="64299"/>
                </a:lnTo>
                <a:cubicBezTo>
                  <a:pt x="3684" y="56725"/>
                  <a:pt x="0" y="47297"/>
                  <a:pt x="0" y="37095"/>
                </a:cubicBezTo>
                <a:cubicBezTo>
                  <a:pt x="0" y="12056"/>
                  <a:pt x="22154" y="-8243"/>
                  <a:pt x="49460" y="-8243"/>
                </a:cubicBezTo>
                <a:cubicBezTo>
                  <a:pt x="76767" y="-8243"/>
                  <a:pt x="98921" y="12056"/>
                  <a:pt x="98921" y="37095"/>
                </a:cubicBezTo>
                <a:close/>
                <a:moveTo>
                  <a:pt x="98921" y="131895"/>
                </a:moveTo>
                <a:cubicBezTo>
                  <a:pt x="74680" y="131895"/>
                  <a:pt x="54510" y="115897"/>
                  <a:pt x="50285" y="94799"/>
                </a:cubicBezTo>
                <a:cubicBezTo>
                  <a:pt x="81198" y="94413"/>
                  <a:pt x="108066" y="72413"/>
                  <a:pt x="111028" y="42582"/>
                </a:cubicBezTo>
                <a:cubicBezTo>
                  <a:pt x="132487" y="47528"/>
                  <a:pt x="148381" y="65329"/>
                  <a:pt x="148381" y="86556"/>
                </a:cubicBezTo>
                <a:cubicBezTo>
                  <a:pt x="148381" y="96757"/>
                  <a:pt x="144698" y="106185"/>
                  <a:pt x="138489" y="113759"/>
                </a:cubicBezTo>
                <a:lnTo>
                  <a:pt x="147660" y="131070"/>
                </a:lnTo>
                <a:cubicBezTo>
                  <a:pt x="148922" y="133466"/>
                  <a:pt x="148484" y="136403"/>
                  <a:pt x="146578" y="138335"/>
                </a:cubicBezTo>
                <a:cubicBezTo>
                  <a:pt x="144672" y="140267"/>
                  <a:pt x="141709" y="140705"/>
                  <a:pt x="139314" y="139417"/>
                </a:cubicBezTo>
                <a:lnTo>
                  <a:pt x="118293" y="128288"/>
                </a:lnTo>
                <a:cubicBezTo>
                  <a:pt x="112342" y="130606"/>
                  <a:pt x="105799" y="131895"/>
                  <a:pt x="98921" y="131895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27" name="Text 25"/>
          <p:cNvSpPr/>
          <p:nvPr/>
        </p:nvSpPr>
        <p:spPr>
          <a:xfrm>
            <a:off x="865558" y="4542118"/>
            <a:ext cx="1335432" cy="1978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思路梳理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865558" y="4739959"/>
            <a:ext cx="1327189" cy="1648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0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讨论论点逻辑、结构优化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333858" y="5312876"/>
            <a:ext cx="5679708" cy="733663"/>
          </a:xfrm>
          <a:custGeom>
            <a:avLst/>
            <a:gdLst/>
            <a:ahLst/>
            <a:cxnLst/>
            <a:rect l="l" t="t" r="r" b="b"/>
            <a:pathLst>
              <a:path w="5679708" h="733663">
                <a:moveTo>
                  <a:pt x="65949" y="0"/>
                </a:moveTo>
                <a:lnTo>
                  <a:pt x="5613759" y="0"/>
                </a:lnTo>
                <a:cubicBezTo>
                  <a:pt x="5650182" y="0"/>
                  <a:pt x="5679708" y="29526"/>
                  <a:pt x="5679708" y="65949"/>
                </a:cubicBezTo>
                <a:lnTo>
                  <a:pt x="5679708" y="667714"/>
                </a:lnTo>
                <a:cubicBezTo>
                  <a:pt x="5679708" y="704137"/>
                  <a:pt x="5650182" y="733663"/>
                  <a:pt x="5613759" y="733663"/>
                </a:cubicBezTo>
                <a:lnTo>
                  <a:pt x="65949" y="733663"/>
                </a:lnTo>
                <a:cubicBezTo>
                  <a:pt x="29526" y="733663"/>
                  <a:pt x="0" y="704137"/>
                  <a:pt x="0" y="667714"/>
                </a:cubicBezTo>
                <a:lnTo>
                  <a:pt x="0" y="65949"/>
                </a:lnTo>
                <a:cubicBezTo>
                  <a:pt x="0" y="29526"/>
                  <a:pt x="29526" y="0"/>
                  <a:pt x="65949" y="0"/>
                </a:cubicBezTo>
                <a:close/>
              </a:path>
            </a:pathLst>
          </a:custGeom>
          <a:solidFill>
            <a:srgbClr val="00A9E0">
              <a:alpha val="10196"/>
            </a:srgbClr>
          </a:soli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486361" y="5481866"/>
            <a:ext cx="131895" cy="131895"/>
          </a:xfrm>
          <a:custGeom>
            <a:avLst/>
            <a:gdLst/>
            <a:ahLst/>
            <a:cxnLst/>
            <a:rect l="l" t="t" r="r" b="b"/>
            <a:pathLst>
              <a:path w="131895" h="131895">
                <a:moveTo>
                  <a:pt x="65947" y="131895"/>
                </a:moveTo>
                <a:cubicBezTo>
                  <a:pt x="102345" y="131895"/>
                  <a:pt x="131895" y="102345"/>
                  <a:pt x="131895" y="65947"/>
                </a:cubicBezTo>
                <a:cubicBezTo>
                  <a:pt x="131895" y="29550"/>
                  <a:pt x="102345" y="0"/>
                  <a:pt x="65947" y="0"/>
                </a:cubicBezTo>
                <a:cubicBezTo>
                  <a:pt x="29550" y="0"/>
                  <a:pt x="0" y="29550"/>
                  <a:pt x="0" y="65947"/>
                </a:cubicBezTo>
                <a:cubicBezTo>
                  <a:pt x="0" y="102345"/>
                  <a:pt x="29550" y="131895"/>
                  <a:pt x="65947" y="131895"/>
                </a:cubicBezTo>
                <a:close/>
                <a:moveTo>
                  <a:pt x="57704" y="41217"/>
                </a:moveTo>
                <a:cubicBezTo>
                  <a:pt x="57704" y="36667"/>
                  <a:pt x="61398" y="32974"/>
                  <a:pt x="65947" y="32974"/>
                </a:cubicBezTo>
                <a:cubicBezTo>
                  <a:pt x="70497" y="32974"/>
                  <a:pt x="74191" y="36667"/>
                  <a:pt x="74191" y="41217"/>
                </a:cubicBezTo>
                <a:cubicBezTo>
                  <a:pt x="74191" y="45767"/>
                  <a:pt x="70497" y="49460"/>
                  <a:pt x="65947" y="49460"/>
                </a:cubicBezTo>
                <a:cubicBezTo>
                  <a:pt x="61398" y="49460"/>
                  <a:pt x="57704" y="45767"/>
                  <a:pt x="57704" y="41217"/>
                </a:cubicBezTo>
                <a:close/>
                <a:moveTo>
                  <a:pt x="55643" y="57704"/>
                </a:moveTo>
                <a:lnTo>
                  <a:pt x="68008" y="57704"/>
                </a:lnTo>
                <a:cubicBezTo>
                  <a:pt x="71434" y="57704"/>
                  <a:pt x="74191" y="60460"/>
                  <a:pt x="74191" y="63886"/>
                </a:cubicBezTo>
                <a:lnTo>
                  <a:pt x="74191" y="86556"/>
                </a:lnTo>
                <a:lnTo>
                  <a:pt x="76252" y="86556"/>
                </a:lnTo>
                <a:cubicBezTo>
                  <a:pt x="79678" y="86556"/>
                  <a:pt x="82434" y="89312"/>
                  <a:pt x="82434" y="92738"/>
                </a:cubicBezTo>
                <a:cubicBezTo>
                  <a:pt x="82434" y="96165"/>
                  <a:pt x="79678" y="98921"/>
                  <a:pt x="76252" y="98921"/>
                </a:cubicBezTo>
                <a:lnTo>
                  <a:pt x="55643" y="98921"/>
                </a:lnTo>
                <a:cubicBezTo>
                  <a:pt x="52217" y="98921"/>
                  <a:pt x="49460" y="96165"/>
                  <a:pt x="49460" y="92738"/>
                </a:cubicBezTo>
                <a:cubicBezTo>
                  <a:pt x="49460" y="89312"/>
                  <a:pt x="52217" y="86556"/>
                  <a:pt x="55643" y="86556"/>
                </a:cubicBezTo>
                <a:lnTo>
                  <a:pt x="61826" y="86556"/>
                </a:lnTo>
                <a:lnTo>
                  <a:pt x="61826" y="70069"/>
                </a:lnTo>
                <a:lnTo>
                  <a:pt x="55643" y="70069"/>
                </a:lnTo>
                <a:cubicBezTo>
                  <a:pt x="52217" y="70069"/>
                  <a:pt x="49460" y="67313"/>
                  <a:pt x="49460" y="63886"/>
                </a:cubicBezTo>
                <a:cubicBezTo>
                  <a:pt x="49460" y="60460"/>
                  <a:pt x="52217" y="57704"/>
                  <a:pt x="55643" y="57704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31" name="Text 29"/>
          <p:cNvSpPr/>
          <p:nvPr/>
        </p:nvSpPr>
        <p:spPr>
          <a:xfrm>
            <a:off x="634742" y="5448892"/>
            <a:ext cx="5308755" cy="1978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使用原则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469874" y="5712682"/>
            <a:ext cx="5473623" cy="1978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AI辅助应仅限于提升表达质量，不改变原意，不替代原创思考</a:t>
            </a:r>
            <a:endParaRPr lang="en-US" sz="104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3" name="Shape 31"/>
          <p:cNvSpPr/>
          <p:nvPr/>
        </p:nvSpPr>
        <p:spPr>
          <a:xfrm>
            <a:off x="6182942" y="1240633"/>
            <a:ext cx="5679708" cy="3305606"/>
          </a:xfrm>
          <a:custGeom>
            <a:avLst/>
            <a:gdLst/>
            <a:ahLst/>
            <a:cxnLst/>
            <a:rect l="l" t="t" r="r" b="b"/>
            <a:pathLst>
              <a:path w="5679708" h="3305606">
                <a:moveTo>
                  <a:pt x="98937" y="0"/>
                </a:moveTo>
                <a:lnTo>
                  <a:pt x="5580771" y="0"/>
                </a:lnTo>
                <a:cubicBezTo>
                  <a:pt x="5635412" y="0"/>
                  <a:pt x="5679708" y="44296"/>
                  <a:pt x="5679708" y="98937"/>
                </a:cubicBezTo>
                <a:lnTo>
                  <a:pt x="5679708" y="3206670"/>
                </a:lnTo>
                <a:cubicBezTo>
                  <a:pt x="5679708" y="3261311"/>
                  <a:pt x="5635412" y="3305606"/>
                  <a:pt x="5580771" y="3305606"/>
                </a:cubicBezTo>
                <a:lnTo>
                  <a:pt x="98937" y="3305606"/>
                </a:lnTo>
                <a:cubicBezTo>
                  <a:pt x="44296" y="3305606"/>
                  <a:pt x="0" y="3261311"/>
                  <a:pt x="0" y="3206670"/>
                </a:cubicBezTo>
                <a:lnTo>
                  <a:pt x="0" y="98937"/>
                </a:lnTo>
                <a:cubicBezTo>
                  <a:pt x="0" y="44332"/>
                  <a:pt x="44332" y="0"/>
                  <a:pt x="98937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>
                  <a:alpha val="20000"/>
                </a:srgbClr>
              </a:gs>
              <a:gs pos="100000">
                <a:srgbClr val="F2A900">
                  <a:alpha val="5000"/>
                </a:srgbClr>
              </a:gs>
            </a:gsLst>
            <a:lin ang="2700000" scaled="1"/>
          </a:gra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6351932" y="1409623"/>
            <a:ext cx="395684" cy="395684"/>
          </a:xfrm>
          <a:custGeom>
            <a:avLst/>
            <a:gdLst/>
            <a:ahLst/>
            <a:cxnLst/>
            <a:rect l="l" t="t" r="r" b="b"/>
            <a:pathLst>
              <a:path w="395684" h="395684">
                <a:moveTo>
                  <a:pt x="65949" y="0"/>
                </a:moveTo>
                <a:lnTo>
                  <a:pt x="329735" y="0"/>
                </a:lnTo>
                <a:cubicBezTo>
                  <a:pt x="366133" y="0"/>
                  <a:pt x="395684" y="29551"/>
                  <a:pt x="395684" y="65949"/>
                </a:cubicBezTo>
                <a:lnTo>
                  <a:pt x="395684" y="329735"/>
                </a:lnTo>
                <a:cubicBezTo>
                  <a:pt x="395684" y="366157"/>
                  <a:pt x="366157" y="395684"/>
                  <a:pt x="329735" y="395684"/>
                </a:cubicBezTo>
                <a:lnTo>
                  <a:pt x="65949" y="395684"/>
                </a:lnTo>
                <a:cubicBezTo>
                  <a:pt x="29551" y="395684"/>
                  <a:pt x="0" y="366133"/>
                  <a:pt x="0" y="329735"/>
                </a:cubicBezTo>
                <a:lnTo>
                  <a:pt x="0" y="65949"/>
                </a:lnTo>
                <a:cubicBezTo>
                  <a:pt x="0" y="29551"/>
                  <a:pt x="29551" y="0"/>
                  <a:pt x="65949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35" name="Shape 33"/>
          <p:cNvSpPr/>
          <p:nvPr/>
        </p:nvSpPr>
        <p:spPr>
          <a:xfrm>
            <a:off x="6467340" y="1525030"/>
            <a:ext cx="164868" cy="164868"/>
          </a:xfrm>
          <a:custGeom>
            <a:avLst/>
            <a:gdLst/>
            <a:ahLst/>
            <a:cxnLst/>
            <a:rect l="l" t="t" r="r" b="b"/>
            <a:pathLst>
              <a:path w="164868" h="164868">
                <a:moveTo>
                  <a:pt x="82434" y="164868"/>
                </a:moveTo>
                <a:cubicBezTo>
                  <a:pt x="127931" y="164868"/>
                  <a:pt x="164868" y="127931"/>
                  <a:pt x="164868" y="82434"/>
                </a:cubicBezTo>
                <a:cubicBezTo>
                  <a:pt x="164868" y="36937"/>
                  <a:pt x="127931" y="0"/>
                  <a:pt x="82434" y="0"/>
                </a:cubicBezTo>
                <a:cubicBezTo>
                  <a:pt x="36937" y="0"/>
                  <a:pt x="0" y="36937"/>
                  <a:pt x="0" y="82434"/>
                </a:cubicBezTo>
                <a:cubicBezTo>
                  <a:pt x="0" y="127931"/>
                  <a:pt x="36937" y="164868"/>
                  <a:pt x="82434" y="164868"/>
                </a:cubicBezTo>
                <a:close/>
                <a:moveTo>
                  <a:pt x="53775" y="53775"/>
                </a:moveTo>
                <a:cubicBezTo>
                  <a:pt x="56802" y="50748"/>
                  <a:pt x="61697" y="50748"/>
                  <a:pt x="64691" y="53775"/>
                </a:cubicBezTo>
                <a:lnTo>
                  <a:pt x="82402" y="71486"/>
                </a:lnTo>
                <a:lnTo>
                  <a:pt x="100112" y="53775"/>
                </a:lnTo>
                <a:cubicBezTo>
                  <a:pt x="103139" y="50748"/>
                  <a:pt x="108034" y="50748"/>
                  <a:pt x="111028" y="53775"/>
                </a:cubicBezTo>
                <a:cubicBezTo>
                  <a:pt x="114023" y="56802"/>
                  <a:pt x="114055" y="61697"/>
                  <a:pt x="111028" y="64691"/>
                </a:cubicBezTo>
                <a:lnTo>
                  <a:pt x="93318" y="82402"/>
                </a:lnTo>
                <a:lnTo>
                  <a:pt x="111028" y="100112"/>
                </a:lnTo>
                <a:cubicBezTo>
                  <a:pt x="114055" y="103139"/>
                  <a:pt x="114055" y="108034"/>
                  <a:pt x="111028" y="111028"/>
                </a:cubicBezTo>
                <a:cubicBezTo>
                  <a:pt x="108002" y="114023"/>
                  <a:pt x="103107" y="114055"/>
                  <a:pt x="100112" y="111028"/>
                </a:cubicBezTo>
                <a:lnTo>
                  <a:pt x="82402" y="93318"/>
                </a:lnTo>
                <a:lnTo>
                  <a:pt x="64691" y="111028"/>
                </a:lnTo>
                <a:cubicBezTo>
                  <a:pt x="61665" y="114055"/>
                  <a:pt x="56770" y="114055"/>
                  <a:pt x="53775" y="111028"/>
                </a:cubicBezTo>
                <a:cubicBezTo>
                  <a:pt x="50781" y="108002"/>
                  <a:pt x="50748" y="103107"/>
                  <a:pt x="53775" y="100112"/>
                </a:cubicBezTo>
                <a:lnTo>
                  <a:pt x="71486" y="82402"/>
                </a:lnTo>
                <a:lnTo>
                  <a:pt x="53775" y="64691"/>
                </a:lnTo>
                <a:cubicBezTo>
                  <a:pt x="50748" y="61665"/>
                  <a:pt x="50748" y="56770"/>
                  <a:pt x="53775" y="53775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36" name="Text 34"/>
          <p:cNvSpPr/>
          <p:nvPr/>
        </p:nvSpPr>
        <p:spPr>
          <a:xfrm>
            <a:off x="6846537" y="1492057"/>
            <a:ext cx="1071643" cy="23081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必须自己完成</a:t>
            </a:r>
            <a:endParaRPr lang="en-US" sz="13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6351932" y="1937201"/>
            <a:ext cx="5341728" cy="560552"/>
          </a:xfrm>
          <a:custGeom>
            <a:avLst/>
            <a:gdLst/>
            <a:ahLst/>
            <a:cxnLst/>
            <a:rect l="l" t="t" r="r" b="b"/>
            <a:pathLst>
              <a:path w="5341728" h="560552">
                <a:moveTo>
                  <a:pt x="65949" y="0"/>
                </a:moveTo>
                <a:lnTo>
                  <a:pt x="5275779" y="0"/>
                </a:lnTo>
                <a:cubicBezTo>
                  <a:pt x="5312202" y="0"/>
                  <a:pt x="5341728" y="29526"/>
                  <a:pt x="5341728" y="65949"/>
                </a:cubicBezTo>
                <a:lnTo>
                  <a:pt x="5341728" y="494603"/>
                </a:lnTo>
                <a:cubicBezTo>
                  <a:pt x="5341728" y="531025"/>
                  <a:pt x="5312202" y="560552"/>
                  <a:pt x="5275779" y="560552"/>
                </a:cubicBezTo>
                <a:lnTo>
                  <a:pt x="65949" y="560552"/>
                </a:lnTo>
                <a:cubicBezTo>
                  <a:pt x="29551" y="560552"/>
                  <a:pt x="0" y="531001"/>
                  <a:pt x="0" y="494603"/>
                </a:cubicBezTo>
                <a:lnTo>
                  <a:pt x="0" y="65949"/>
                </a:lnTo>
                <a:cubicBezTo>
                  <a:pt x="0" y="29526"/>
                  <a:pt x="29526" y="0"/>
                  <a:pt x="6594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8" name="Shape 36"/>
          <p:cNvSpPr/>
          <p:nvPr/>
        </p:nvSpPr>
        <p:spPr>
          <a:xfrm>
            <a:off x="6483827" y="2069095"/>
            <a:ext cx="98921" cy="131895"/>
          </a:xfrm>
          <a:custGeom>
            <a:avLst/>
            <a:gdLst/>
            <a:ahLst/>
            <a:cxnLst/>
            <a:rect l="l" t="t" r="r" b="b"/>
            <a:pathLst>
              <a:path w="98921" h="131895">
                <a:moveTo>
                  <a:pt x="75453" y="98921"/>
                </a:moveTo>
                <a:cubicBezTo>
                  <a:pt x="77333" y="93176"/>
                  <a:pt x="81095" y="87973"/>
                  <a:pt x="85345" y="83490"/>
                </a:cubicBezTo>
                <a:cubicBezTo>
                  <a:pt x="93769" y="74629"/>
                  <a:pt x="98921" y="62650"/>
                  <a:pt x="98921" y="49460"/>
                </a:cubicBezTo>
                <a:cubicBezTo>
                  <a:pt x="98921" y="22154"/>
                  <a:pt x="76767" y="0"/>
                  <a:pt x="49460" y="0"/>
                </a:cubicBezTo>
                <a:cubicBezTo>
                  <a:pt x="22154" y="0"/>
                  <a:pt x="0" y="22154"/>
                  <a:pt x="0" y="49460"/>
                </a:cubicBezTo>
                <a:cubicBezTo>
                  <a:pt x="0" y="62650"/>
                  <a:pt x="5152" y="74629"/>
                  <a:pt x="13576" y="83490"/>
                </a:cubicBezTo>
                <a:cubicBezTo>
                  <a:pt x="17826" y="87973"/>
                  <a:pt x="21613" y="93176"/>
                  <a:pt x="23468" y="98921"/>
                </a:cubicBezTo>
                <a:lnTo>
                  <a:pt x="75427" y="98921"/>
                </a:lnTo>
                <a:close/>
                <a:moveTo>
                  <a:pt x="74191" y="111286"/>
                </a:moveTo>
                <a:lnTo>
                  <a:pt x="24730" y="111286"/>
                </a:lnTo>
                <a:lnTo>
                  <a:pt x="24730" y="115408"/>
                </a:lnTo>
                <a:cubicBezTo>
                  <a:pt x="24730" y="126794"/>
                  <a:pt x="33953" y="136016"/>
                  <a:pt x="45339" y="136016"/>
                </a:cubicBezTo>
                <a:lnTo>
                  <a:pt x="53582" y="136016"/>
                </a:lnTo>
                <a:cubicBezTo>
                  <a:pt x="64968" y="136016"/>
                  <a:pt x="74191" y="126794"/>
                  <a:pt x="74191" y="115408"/>
                </a:cubicBezTo>
                <a:lnTo>
                  <a:pt x="74191" y="111286"/>
                </a:lnTo>
                <a:close/>
                <a:moveTo>
                  <a:pt x="47400" y="28852"/>
                </a:moveTo>
                <a:cubicBezTo>
                  <a:pt x="37147" y="28852"/>
                  <a:pt x="28852" y="37147"/>
                  <a:pt x="28852" y="47400"/>
                </a:cubicBezTo>
                <a:cubicBezTo>
                  <a:pt x="28852" y="50826"/>
                  <a:pt x="26096" y="53582"/>
                  <a:pt x="22669" y="53582"/>
                </a:cubicBezTo>
                <a:cubicBezTo>
                  <a:pt x="19243" y="53582"/>
                  <a:pt x="16487" y="50826"/>
                  <a:pt x="16487" y="47400"/>
                </a:cubicBezTo>
                <a:cubicBezTo>
                  <a:pt x="16487" y="30320"/>
                  <a:pt x="30320" y="16487"/>
                  <a:pt x="47400" y="16487"/>
                </a:cubicBezTo>
                <a:cubicBezTo>
                  <a:pt x="50826" y="16487"/>
                  <a:pt x="53582" y="19243"/>
                  <a:pt x="53582" y="22669"/>
                </a:cubicBezTo>
                <a:cubicBezTo>
                  <a:pt x="53582" y="26096"/>
                  <a:pt x="50826" y="28852"/>
                  <a:pt x="47400" y="28852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39" name="Text 37"/>
          <p:cNvSpPr/>
          <p:nvPr/>
        </p:nvSpPr>
        <p:spPr>
          <a:xfrm>
            <a:off x="6714642" y="2036122"/>
            <a:ext cx="1525030" cy="1978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核心论点和创新点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6714642" y="2233963"/>
            <a:ext cx="1516787" cy="1648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0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论文的"灵魂"，体现原创思考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351932" y="2563700"/>
            <a:ext cx="5341728" cy="560552"/>
          </a:xfrm>
          <a:custGeom>
            <a:avLst/>
            <a:gdLst/>
            <a:ahLst/>
            <a:cxnLst/>
            <a:rect l="l" t="t" r="r" b="b"/>
            <a:pathLst>
              <a:path w="5341728" h="560552">
                <a:moveTo>
                  <a:pt x="65949" y="0"/>
                </a:moveTo>
                <a:lnTo>
                  <a:pt x="5275779" y="0"/>
                </a:lnTo>
                <a:cubicBezTo>
                  <a:pt x="5312202" y="0"/>
                  <a:pt x="5341728" y="29526"/>
                  <a:pt x="5341728" y="65949"/>
                </a:cubicBezTo>
                <a:lnTo>
                  <a:pt x="5341728" y="494603"/>
                </a:lnTo>
                <a:cubicBezTo>
                  <a:pt x="5341728" y="531025"/>
                  <a:pt x="5312202" y="560552"/>
                  <a:pt x="5275779" y="560552"/>
                </a:cubicBezTo>
                <a:lnTo>
                  <a:pt x="65949" y="560552"/>
                </a:lnTo>
                <a:cubicBezTo>
                  <a:pt x="29551" y="560552"/>
                  <a:pt x="0" y="531001"/>
                  <a:pt x="0" y="494603"/>
                </a:cubicBezTo>
                <a:lnTo>
                  <a:pt x="0" y="65949"/>
                </a:lnTo>
                <a:cubicBezTo>
                  <a:pt x="0" y="29526"/>
                  <a:pt x="29526" y="0"/>
                  <a:pt x="6594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42" name="Shape 40"/>
          <p:cNvSpPr/>
          <p:nvPr/>
        </p:nvSpPr>
        <p:spPr>
          <a:xfrm>
            <a:off x="6475583" y="2695594"/>
            <a:ext cx="115408" cy="131895"/>
          </a:xfrm>
          <a:custGeom>
            <a:avLst/>
            <a:gdLst/>
            <a:ahLst/>
            <a:cxnLst/>
            <a:rect l="l" t="t" r="r" b="b"/>
            <a:pathLst>
              <a:path w="115408" h="131895">
                <a:moveTo>
                  <a:pt x="74191" y="0"/>
                </a:moveTo>
                <a:lnTo>
                  <a:pt x="32974" y="0"/>
                </a:lnTo>
                <a:cubicBezTo>
                  <a:pt x="28414" y="0"/>
                  <a:pt x="24730" y="3684"/>
                  <a:pt x="24730" y="8243"/>
                </a:cubicBezTo>
                <a:cubicBezTo>
                  <a:pt x="24730" y="12803"/>
                  <a:pt x="28414" y="16487"/>
                  <a:pt x="32974" y="16487"/>
                </a:cubicBezTo>
                <a:lnTo>
                  <a:pt x="32974" y="55514"/>
                </a:lnTo>
                <a:lnTo>
                  <a:pt x="1932" y="109818"/>
                </a:lnTo>
                <a:cubicBezTo>
                  <a:pt x="670" y="112059"/>
                  <a:pt x="0" y="114558"/>
                  <a:pt x="0" y="117134"/>
                </a:cubicBezTo>
                <a:cubicBezTo>
                  <a:pt x="0" y="125300"/>
                  <a:pt x="6595" y="131895"/>
                  <a:pt x="14761" y="131895"/>
                </a:cubicBezTo>
                <a:lnTo>
                  <a:pt x="100647" y="131895"/>
                </a:lnTo>
                <a:cubicBezTo>
                  <a:pt x="108787" y="131895"/>
                  <a:pt x="115408" y="125300"/>
                  <a:pt x="115408" y="117134"/>
                </a:cubicBezTo>
                <a:cubicBezTo>
                  <a:pt x="115408" y="114558"/>
                  <a:pt x="114738" y="112033"/>
                  <a:pt x="113476" y="109818"/>
                </a:cubicBezTo>
                <a:lnTo>
                  <a:pt x="82434" y="55514"/>
                </a:lnTo>
                <a:lnTo>
                  <a:pt x="82434" y="16487"/>
                </a:lnTo>
                <a:cubicBezTo>
                  <a:pt x="86994" y="16487"/>
                  <a:pt x="90677" y="12803"/>
                  <a:pt x="90677" y="8243"/>
                </a:cubicBezTo>
                <a:cubicBezTo>
                  <a:pt x="90677" y="3684"/>
                  <a:pt x="86994" y="0"/>
                  <a:pt x="82434" y="0"/>
                </a:cubicBezTo>
                <a:lnTo>
                  <a:pt x="74191" y="0"/>
                </a:lnTo>
                <a:close/>
                <a:moveTo>
                  <a:pt x="49460" y="55514"/>
                </a:moveTo>
                <a:lnTo>
                  <a:pt x="49460" y="16487"/>
                </a:lnTo>
                <a:lnTo>
                  <a:pt x="65947" y="16487"/>
                </a:lnTo>
                <a:lnTo>
                  <a:pt x="65947" y="55514"/>
                </a:lnTo>
                <a:cubicBezTo>
                  <a:pt x="65947" y="58374"/>
                  <a:pt x="66694" y="61207"/>
                  <a:pt x="68111" y="63706"/>
                </a:cubicBezTo>
                <a:lnTo>
                  <a:pt x="78828" y="82434"/>
                </a:lnTo>
                <a:lnTo>
                  <a:pt x="36580" y="82434"/>
                </a:lnTo>
                <a:lnTo>
                  <a:pt x="47297" y="63706"/>
                </a:lnTo>
                <a:cubicBezTo>
                  <a:pt x="48713" y="61207"/>
                  <a:pt x="49460" y="58399"/>
                  <a:pt x="49460" y="55514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3" name="Text 41"/>
          <p:cNvSpPr/>
          <p:nvPr/>
        </p:nvSpPr>
        <p:spPr>
          <a:xfrm>
            <a:off x="6714642" y="2662621"/>
            <a:ext cx="1450840" cy="1978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研究方法描述</a:t>
            </a:r>
            <a:endParaRPr lang="en-US" sz="1600" dirty="0"/>
          </a:p>
        </p:txBody>
      </p:sp>
      <p:sp>
        <p:nvSpPr>
          <p:cNvPr id="44" name="Text 42"/>
          <p:cNvSpPr/>
          <p:nvPr/>
        </p:nvSpPr>
        <p:spPr>
          <a:xfrm>
            <a:off x="6714642" y="2860462"/>
            <a:ext cx="1442596" cy="1648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0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具体操作步骤、遇到的问题</a:t>
            </a:r>
            <a:endParaRPr lang="en-US" sz="1600" dirty="0"/>
          </a:p>
        </p:txBody>
      </p:sp>
      <p:sp>
        <p:nvSpPr>
          <p:cNvPr id="45" name="Shape 43"/>
          <p:cNvSpPr/>
          <p:nvPr/>
        </p:nvSpPr>
        <p:spPr>
          <a:xfrm>
            <a:off x="6351932" y="3190199"/>
            <a:ext cx="5341728" cy="560552"/>
          </a:xfrm>
          <a:custGeom>
            <a:avLst/>
            <a:gdLst/>
            <a:ahLst/>
            <a:cxnLst/>
            <a:rect l="l" t="t" r="r" b="b"/>
            <a:pathLst>
              <a:path w="5341728" h="560552">
                <a:moveTo>
                  <a:pt x="65949" y="0"/>
                </a:moveTo>
                <a:lnTo>
                  <a:pt x="5275779" y="0"/>
                </a:lnTo>
                <a:cubicBezTo>
                  <a:pt x="5312202" y="0"/>
                  <a:pt x="5341728" y="29526"/>
                  <a:pt x="5341728" y="65949"/>
                </a:cubicBezTo>
                <a:lnTo>
                  <a:pt x="5341728" y="494603"/>
                </a:lnTo>
                <a:cubicBezTo>
                  <a:pt x="5341728" y="531025"/>
                  <a:pt x="5312202" y="560552"/>
                  <a:pt x="5275779" y="560552"/>
                </a:cubicBezTo>
                <a:lnTo>
                  <a:pt x="65949" y="560552"/>
                </a:lnTo>
                <a:cubicBezTo>
                  <a:pt x="29551" y="560552"/>
                  <a:pt x="0" y="531001"/>
                  <a:pt x="0" y="494603"/>
                </a:cubicBezTo>
                <a:lnTo>
                  <a:pt x="0" y="65949"/>
                </a:lnTo>
                <a:cubicBezTo>
                  <a:pt x="0" y="29526"/>
                  <a:pt x="29526" y="0"/>
                  <a:pt x="6594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46" name="Shape 44"/>
          <p:cNvSpPr/>
          <p:nvPr/>
        </p:nvSpPr>
        <p:spPr>
          <a:xfrm>
            <a:off x="6467340" y="3322093"/>
            <a:ext cx="131895" cy="131895"/>
          </a:xfrm>
          <a:custGeom>
            <a:avLst/>
            <a:gdLst/>
            <a:ahLst/>
            <a:cxnLst/>
            <a:rect l="l" t="t" r="r" b="b"/>
            <a:pathLst>
              <a:path w="131895" h="131895">
                <a:moveTo>
                  <a:pt x="8243" y="8243"/>
                </a:moveTo>
                <a:cubicBezTo>
                  <a:pt x="12803" y="8243"/>
                  <a:pt x="16487" y="11927"/>
                  <a:pt x="16487" y="16487"/>
                </a:cubicBezTo>
                <a:lnTo>
                  <a:pt x="16487" y="103043"/>
                </a:lnTo>
                <a:cubicBezTo>
                  <a:pt x="16487" y="105310"/>
                  <a:pt x="18342" y="107164"/>
                  <a:pt x="20609" y="107164"/>
                </a:cubicBezTo>
                <a:lnTo>
                  <a:pt x="123651" y="107164"/>
                </a:lnTo>
                <a:cubicBezTo>
                  <a:pt x="128211" y="107164"/>
                  <a:pt x="131895" y="110848"/>
                  <a:pt x="131895" y="115408"/>
                </a:cubicBezTo>
                <a:cubicBezTo>
                  <a:pt x="131895" y="119967"/>
                  <a:pt x="128211" y="123651"/>
                  <a:pt x="123651" y="123651"/>
                </a:cubicBezTo>
                <a:lnTo>
                  <a:pt x="20609" y="123651"/>
                </a:lnTo>
                <a:cubicBezTo>
                  <a:pt x="9222" y="123651"/>
                  <a:pt x="0" y="114429"/>
                  <a:pt x="0" y="103043"/>
                </a:cubicBezTo>
                <a:lnTo>
                  <a:pt x="0" y="16487"/>
                </a:lnTo>
                <a:cubicBezTo>
                  <a:pt x="0" y="11927"/>
                  <a:pt x="3684" y="8243"/>
                  <a:pt x="8243" y="8243"/>
                </a:cubicBezTo>
                <a:close/>
                <a:moveTo>
                  <a:pt x="32974" y="24730"/>
                </a:moveTo>
                <a:cubicBezTo>
                  <a:pt x="32974" y="20171"/>
                  <a:pt x="36657" y="16487"/>
                  <a:pt x="41217" y="16487"/>
                </a:cubicBezTo>
                <a:lnTo>
                  <a:pt x="90677" y="16487"/>
                </a:lnTo>
                <a:cubicBezTo>
                  <a:pt x="95237" y="16487"/>
                  <a:pt x="98921" y="20171"/>
                  <a:pt x="98921" y="24730"/>
                </a:cubicBezTo>
                <a:cubicBezTo>
                  <a:pt x="98921" y="29290"/>
                  <a:pt x="95237" y="32974"/>
                  <a:pt x="90677" y="32974"/>
                </a:cubicBezTo>
                <a:lnTo>
                  <a:pt x="41217" y="32974"/>
                </a:lnTo>
                <a:cubicBezTo>
                  <a:pt x="36657" y="32974"/>
                  <a:pt x="32974" y="29290"/>
                  <a:pt x="32974" y="24730"/>
                </a:cubicBezTo>
                <a:close/>
                <a:moveTo>
                  <a:pt x="41217" y="45339"/>
                </a:moveTo>
                <a:lnTo>
                  <a:pt x="74191" y="45339"/>
                </a:lnTo>
                <a:cubicBezTo>
                  <a:pt x="78750" y="45339"/>
                  <a:pt x="82434" y="49023"/>
                  <a:pt x="82434" y="53582"/>
                </a:cubicBezTo>
                <a:cubicBezTo>
                  <a:pt x="82434" y="58142"/>
                  <a:pt x="78750" y="61826"/>
                  <a:pt x="74191" y="61826"/>
                </a:cubicBezTo>
                <a:lnTo>
                  <a:pt x="41217" y="61826"/>
                </a:lnTo>
                <a:cubicBezTo>
                  <a:pt x="36657" y="61826"/>
                  <a:pt x="32974" y="58142"/>
                  <a:pt x="32974" y="53582"/>
                </a:cubicBezTo>
                <a:cubicBezTo>
                  <a:pt x="32974" y="49023"/>
                  <a:pt x="36657" y="45339"/>
                  <a:pt x="41217" y="45339"/>
                </a:cubicBezTo>
                <a:close/>
                <a:moveTo>
                  <a:pt x="41217" y="74191"/>
                </a:moveTo>
                <a:lnTo>
                  <a:pt x="107164" y="74191"/>
                </a:lnTo>
                <a:cubicBezTo>
                  <a:pt x="111724" y="74191"/>
                  <a:pt x="115408" y="77874"/>
                  <a:pt x="115408" y="82434"/>
                </a:cubicBezTo>
                <a:cubicBezTo>
                  <a:pt x="115408" y="86994"/>
                  <a:pt x="111724" y="90677"/>
                  <a:pt x="107164" y="90677"/>
                </a:cubicBezTo>
                <a:lnTo>
                  <a:pt x="41217" y="90677"/>
                </a:lnTo>
                <a:cubicBezTo>
                  <a:pt x="36657" y="90677"/>
                  <a:pt x="32974" y="86994"/>
                  <a:pt x="32974" y="82434"/>
                </a:cubicBezTo>
                <a:cubicBezTo>
                  <a:pt x="32974" y="77874"/>
                  <a:pt x="36657" y="74191"/>
                  <a:pt x="41217" y="74191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7" name="Text 45"/>
          <p:cNvSpPr/>
          <p:nvPr/>
        </p:nvSpPr>
        <p:spPr>
          <a:xfrm>
            <a:off x="6714642" y="3289120"/>
            <a:ext cx="1104617" cy="1978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数据分析和解读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6714642" y="3486961"/>
            <a:ext cx="1096373" cy="1648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0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数据含义、结果解释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6351932" y="3816698"/>
            <a:ext cx="5341728" cy="560552"/>
          </a:xfrm>
          <a:custGeom>
            <a:avLst/>
            <a:gdLst/>
            <a:ahLst/>
            <a:cxnLst/>
            <a:rect l="l" t="t" r="r" b="b"/>
            <a:pathLst>
              <a:path w="5341728" h="560552">
                <a:moveTo>
                  <a:pt x="65949" y="0"/>
                </a:moveTo>
                <a:lnTo>
                  <a:pt x="5275779" y="0"/>
                </a:lnTo>
                <a:cubicBezTo>
                  <a:pt x="5312202" y="0"/>
                  <a:pt x="5341728" y="29526"/>
                  <a:pt x="5341728" y="65949"/>
                </a:cubicBezTo>
                <a:lnTo>
                  <a:pt x="5341728" y="494603"/>
                </a:lnTo>
                <a:cubicBezTo>
                  <a:pt x="5341728" y="531025"/>
                  <a:pt x="5312202" y="560552"/>
                  <a:pt x="5275779" y="560552"/>
                </a:cubicBezTo>
                <a:lnTo>
                  <a:pt x="65949" y="560552"/>
                </a:lnTo>
                <a:cubicBezTo>
                  <a:pt x="29551" y="560552"/>
                  <a:pt x="0" y="531001"/>
                  <a:pt x="0" y="494603"/>
                </a:cubicBezTo>
                <a:lnTo>
                  <a:pt x="0" y="65949"/>
                </a:lnTo>
                <a:cubicBezTo>
                  <a:pt x="0" y="29526"/>
                  <a:pt x="29526" y="0"/>
                  <a:pt x="65949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50" name="Shape 48"/>
          <p:cNvSpPr/>
          <p:nvPr/>
        </p:nvSpPr>
        <p:spPr>
          <a:xfrm>
            <a:off x="6475583" y="3948592"/>
            <a:ext cx="115408" cy="131895"/>
          </a:xfrm>
          <a:custGeom>
            <a:avLst/>
            <a:gdLst/>
            <a:ahLst/>
            <a:cxnLst/>
            <a:rect l="l" t="t" r="r" b="b"/>
            <a:pathLst>
              <a:path w="115408" h="131895">
                <a:moveTo>
                  <a:pt x="57704" y="63886"/>
                </a:moveTo>
                <a:cubicBezTo>
                  <a:pt x="74765" y="63886"/>
                  <a:pt x="88617" y="50035"/>
                  <a:pt x="88617" y="32974"/>
                </a:cubicBezTo>
                <a:cubicBezTo>
                  <a:pt x="88617" y="15912"/>
                  <a:pt x="74765" y="2061"/>
                  <a:pt x="57704" y="2061"/>
                </a:cubicBezTo>
                <a:cubicBezTo>
                  <a:pt x="40643" y="2061"/>
                  <a:pt x="26791" y="15912"/>
                  <a:pt x="26791" y="32974"/>
                </a:cubicBezTo>
                <a:cubicBezTo>
                  <a:pt x="26791" y="50035"/>
                  <a:pt x="40643" y="63886"/>
                  <a:pt x="57704" y="63886"/>
                </a:cubicBezTo>
                <a:close/>
                <a:moveTo>
                  <a:pt x="50053" y="78312"/>
                </a:moveTo>
                <a:cubicBezTo>
                  <a:pt x="24679" y="78312"/>
                  <a:pt x="4122" y="98869"/>
                  <a:pt x="4122" y="124244"/>
                </a:cubicBezTo>
                <a:cubicBezTo>
                  <a:pt x="4122" y="128468"/>
                  <a:pt x="7548" y="131895"/>
                  <a:pt x="11773" y="131895"/>
                </a:cubicBezTo>
                <a:lnTo>
                  <a:pt x="103635" y="131895"/>
                </a:lnTo>
                <a:cubicBezTo>
                  <a:pt x="107860" y="131895"/>
                  <a:pt x="111286" y="128468"/>
                  <a:pt x="111286" y="124244"/>
                </a:cubicBezTo>
                <a:cubicBezTo>
                  <a:pt x="111286" y="98869"/>
                  <a:pt x="90729" y="78312"/>
                  <a:pt x="65355" y="78312"/>
                </a:cubicBezTo>
                <a:lnTo>
                  <a:pt x="50053" y="78312"/>
                </a:lnTo>
                <a:close/>
              </a:path>
            </a:pathLst>
          </a:custGeom>
          <a:solidFill>
            <a:srgbClr val="F2A900"/>
          </a:solidFill>
        </p:spPr>
      </p:sp>
      <p:sp>
        <p:nvSpPr>
          <p:cNvPr id="51" name="Text 49"/>
          <p:cNvSpPr/>
          <p:nvPr/>
        </p:nvSpPr>
        <p:spPr>
          <a:xfrm>
            <a:off x="6714642" y="3915619"/>
            <a:ext cx="1104617" cy="1978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个人观点和反思</a:t>
            </a:r>
            <a:endParaRPr lang="en-US" sz="1600" dirty="0"/>
          </a:p>
        </p:txBody>
      </p:sp>
      <p:sp>
        <p:nvSpPr>
          <p:cNvPr id="52" name="Text 50"/>
          <p:cNvSpPr/>
          <p:nvPr/>
        </p:nvSpPr>
        <p:spPr>
          <a:xfrm>
            <a:off x="6714642" y="4113460"/>
            <a:ext cx="1096373" cy="1648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0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研究局限、未来建议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6182942" y="4686377"/>
            <a:ext cx="5679708" cy="733663"/>
          </a:xfrm>
          <a:custGeom>
            <a:avLst/>
            <a:gdLst/>
            <a:ahLst/>
            <a:cxnLst/>
            <a:rect l="l" t="t" r="r" b="b"/>
            <a:pathLst>
              <a:path w="5679708" h="733663">
                <a:moveTo>
                  <a:pt x="65949" y="0"/>
                </a:moveTo>
                <a:lnTo>
                  <a:pt x="5613759" y="0"/>
                </a:lnTo>
                <a:cubicBezTo>
                  <a:pt x="5650182" y="0"/>
                  <a:pt x="5679708" y="29526"/>
                  <a:pt x="5679708" y="65949"/>
                </a:cubicBezTo>
                <a:lnTo>
                  <a:pt x="5679708" y="667714"/>
                </a:lnTo>
                <a:cubicBezTo>
                  <a:pt x="5679708" y="704137"/>
                  <a:pt x="5650182" y="733663"/>
                  <a:pt x="5613759" y="733663"/>
                </a:cubicBezTo>
                <a:lnTo>
                  <a:pt x="65949" y="733663"/>
                </a:lnTo>
                <a:cubicBezTo>
                  <a:pt x="29526" y="733663"/>
                  <a:pt x="0" y="704137"/>
                  <a:pt x="0" y="667714"/>
                </a:cubicBezTo>
                <a:lnTo>
                  <a:pt x="0" y="65949"/>
                </a:lnTo>
                <a:cubicBezTo>
                  <a:pt x="0" y="29526"/>
                  <a:pt x="29526" y="0"/>
                  <a:pt x="65949" y="0"/>
                </a:cubicBezTo>
                <a:close/>
              </a:path>
            </a:pathLst>
          </a:custGeom>
          <a:solidFill>
            <a:srgbClr val="F2A900">
              <a:alpha val="10196"/>
            </a:srgbClr>
          </a:soli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6335445" y="4855367"/>
            <a:ext cx="131895" cy="131895"/>
          </a:xfrm>
          <a:custGeom>
            <a:avLst/>
            <a:gdLst/>
            <a:ahLst/>
            <a:cxnLst/>
            <a:rect l="l" t="t" r="r" b="b"/>
            <a:pathLst>
              <a:path w="131895" h="131895">
                <a:moveTo>
                  <a:pt x="65947" y="0"/>
                </a:moveTo>
                <a:cubicBezTo>
                  <a:pt x="69734" y="0"/>
                  <a:pt x="73212" y="2087"/>
                  <a:pt x="75015" y="5410"/>
                </a:cubicBezTo>
                <a:lnTo>
                  <a:pt x="130658" y="108452"/>
                </a:lnTo>
                <a:cubicBezTo>
                  <a:pt x="132384" y="111647"/>
                  <a:pt x="132307" y="115511"/>
                  <a:pt x="130452" y="118628"/>
                </a:cubicBezTo>
                <a:cubicBezTo>
                  <a:pt x="128597" y="121745"/>
                  <a:pt x="125223" y="123651"/>
                  <a:pt x="121590" y="123651"/>
                </a:cubicBezTo>
                <a:lnTo>
                  <a:pt x="10304" y="123651"/>
                </a:lnTo>
                <a:cubicBezTo>
                  <a:pt x="6672" y="123651"/>
                  <a:pt x="3323" y="121745"/>
                  <a:pt x="1443" y="118628"/>
                </a:cubicBezTo>
                <a:cubicBezTo>
                  <a:pt x="-438" y="115511"/>
                  <a:pt x="-489" y="111647"/>
                  <a:pt x="1237" y="108452"/>
                </a:cubicBezTo>
                <a:lnTo>
                  <a:pt x="56880" y="5410"/>
                </a:lnTo>
                <a:cubicBezTo>
                  <a:pt x="58683" y="2087"/>
                  <a:pt x="62160" y="0"/>
                  <a:pt x="65947" y="0"/>
                </a:cubicBezTo>
                <a:close/>
                <a:moveTo>
                  <a:pt x="65947" y="43278"/>
                </a:moveTo>
                <a:cubicBezTo>
                  <a:pt x="62521" y="43278"/>
                  <a:pt x="59765" y="46034"/>
                  <a:pt x="59765" y="49460"/>
                </a:cubicBezTo>
                <a:lnTo>
                  <a:pt x="59765" y="78312"/>
                </a:lnTo>
                <a:cubicBezTo>
                  <a:pt x="59765" y="81739"/>
                  <a:pt x="62521" y="84495"/>
                  <a:pt x="65947" y="84495"/>
                </a:cubicBezTo>
                <a:cubicBezTo>
                  <a:pt x="69373" y="84495"/>
                  <a:pt x="72130" y="81739"/>
                  <a:pt x="72130" y="78312"/>
                </a:cubicBezTo>
                <a:lnTo>
                  <a:pt x="72130" y="49460"/>
                </a:lnTo>
                <a:cubicBezTo>
                  <a:pt x="72130" y="46034"/>
                  <a:pt x="69373" y="43278"/>
                  <a:pt x="65947" y="43278"/>
                </a:cubicBezTo>
                <a:close/>
                <a:moveTo>
                  <a:pt x="72825" y="98921"/>
                </a:moveTo>
                <a:cubicBezTo>
                  <a:pt x="72982" y="96368"/>
                  <a:pt x="71709" y="93939"/>
                  <a:pt x="69520" y="92615"/>
                </a:cubicBezTo>
                <a:cubicBezTo>
                  <a:pt x="67331" y="91291"/>
                  <a:pt x="64589" y="91291"/>
                  <a:pt x="62400" y="92615"/>
                </a:cubicBezTo>
                <a:cubicBezTo>
                  <a:pt x="60212" y="93939"/>
                  <a:pt x="58938" y="96368"/>
                  <a:pt x="59095" y="98921"/>
                </a:cubicBezTo>
                <a:cubicBezTo>
                  <a:pt x="58938" y="101474"/>
                  <a:pt x="60212" y="103903"/>
                  <a:pt x="62400" y="105227"/>
                </a:cubicBezTo>
                <a:cubicBezTo>
                  <a:pt x="64589" y="106551"/>
                  <a:pt x="67331" y="106551"/>
                  <a:pt x="69520" y="105227"/>
                </a:cubicBezTo>
                <a:cubicBezTo>
                  <a:pt x="71709" y="103903"/>
                  <a:pt x="72982" y="101474"/>
                  <a:pt x="72825" y="98921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55" name="Text 53"/>
          <p:cNvSpPr/>
          <p:nvPr/>
        </p:nvSpPr>
        <p:spPr>
          <a:xfrm>
            <a:off x="6483827" y="4822394"/>
            <a:ext cx="5308755" cy="1978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风险提示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6318958" y="5086183"/>
            <a:ext cx="5473623" cy="1978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让AI写整段内容、生成论据、写结论等行为，极易被AI检测工具识别，存在学术不端风险</a:t>
            </a:r>
            <a:endParaRPr lang="en-US" sz="104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7" name="Shape 55"/>
          <p:cNvSpPr/>
          <p:nvPr/>
        </p:nvSpPr>
        <p:spPr>
          <a:xfrm>
            <a:off x="6182942" y="5560178"/>
            <a:ext cx="5679708" cy="1096373"/>
          </a:xfrm>
          <a:custGeom>
            <a:avLst/>
            <a:gdLst/>
            <a:ahLst/>
            <a:cxnLst/>
            <a:rect l="l" t="t" r="r" b="b"/>
            <a:pathLst>
              <a:path w="5679708" h="1096373">
                <a:moveTo>
                  <a:pt x="65947" y="0"/>
                </a:moveTo>
                <a:lnTo>
                  <a:pt x="5613761" y="0"/>
                </a:lnTo>
                <a:cubicBezTo>
                  <a:pt x="5650183" y="0"/>
                  <a:pt x="5679708" y="29525"/>
                  <a:pt x="5679708" y="65947"/>
                </a:cubicBezTo>
                <a:lnTo>
                  <a:pt x="5679708" y="1030426"/>
                </a:lnTo>
                <a:cubicBezTo>
                  <a:pt x="5679708" y="1066848"/>
                  <a:pt x="5650183" y="1096373"/>
                  <a:pt x="5613761" y="1096373"/>
                </a:cubicBezTo>
                <a:lnTo>
                  <a:pt x="65947" y="1096373"/>
                </a:lnTo>
                <a:cubicBezTo>
                  <a:pt x="29525" y="1096373"/>
                  <a:pt x="0" y="1066848"/>
                  <a:pt x="0" y="1030426"/>
                </a:cubicBezTo>
                <a:lnTo>
                  <a:pt x="0" y="65947"/>
                </a:lnTo>
                <a:cubicBezTo>
                  <a:pt x="0" y="29525"/>
                  <a:pt x="29525" y="0"/>
                  <a:pt x="65947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10000"/>
                </a:srgbClr>
              </a:gs>
              <a:gs pos="100000">
                <a:srgbClr val="F2A900">
                  <a:alpha val="10000"/>
                </a:srgbClr>
              </a:gs>
            </a:gsLst>
            <a:lin ang="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6318958" y="5729168"/>
            <a:ext cx="164868" cy="131895"/>
          </a:xfrm>
          <a:custGeom>
            <a:avLst/>
            <a:gdLst/>
            <a:ahLst/>
            <a:cxnLst/>
            <a:rect l="l" t="t" r="r" b="b"/>
            <a:pathLst>
              <a:path w="164868" h="131895">
                <a:moveTo>
                  <a:pt x="98921" y="8243"/>
                </a:moveTo>
                <a:lnTo>
                  <a:pt x="131895" y="8243"/>
                </a:lnTo>
                <a:cubicBezTo>
                  <a:pt x="136454" y="8243"/>
                  <a:pt x="140138" y="11927"/>
                  <a:pt x="140138" y="16487"/>
                </a:cubicBezTo>
                <a:cubicBezTo>
                  <a:pt x="140138" y="21046"/>
                  <a:pt x="136454" y="24730"/>
                  <a:pt x="131895" y="24730"/>
                </a:cubicBezTo>
                <a:lnTo>
                  <a:pt x="102630" y="24730"/>
                </a:lnTo>
                <a:cubicBezTo>
                  <a:pt x="101291" y="31376"/>
                  <a:pt x="96731" y="36863"/>
                  <a:pt x="90677" y="39491"/>
                </a:cubicBezTo>
                <a:lnTo>
                  <a:pt x="90677" y="115408"/>
                </a:lnTo>
                <a:lnTo>
                  <a:pt x="131895" y="115408"/>
                </a:lnTo>
                <a:cubicBezTo>
                  <a:pt x="136454" y="115408"/>
                  <a:pt x="140138" y="119091"/>
                  <a:pt x="140138" y="123651"/>
                </a:cubicBezTo>
                <a:cubicBezTo>
                  <a:pt x="140138" y="128211"/>
                  <a:pt x="136454" y="131895"/>
                  <a:pt x="131895" y="131895"/>
                </a:cubicBezTo>
                <a:lnTo>
                  <a:pt x="32974" y="131895"/>
                </a:lnTo>
                <a:cubicBezTo>
                  <a:pt x="28414" y="131895"/>
                  <a:pt x="24730" y="128211"/>
                  <a:pt x="24730" y="123651"/>
                </a:cubicBezTo>
                <a:cubicBezTo>
                  <a:pt x="24730" y="119091"/>
                  <a:pt x="28414" y="115408"/>
                  <a:pt x="32974" y="115408"/>
                </a:cubicBezTo>
                <a:lnTo>
                  <a:pt x="74191" y="115408"/>
                </a:lnTo>
                <a:lnTo>
                  <a:pt x="74191" y="39491"/>
                </a:lnTo>
                <a:cubicBezTo>
                  <a:pt x="68137" y="36838"/>
                  <a:pt x="63577" y="31351"/>
                  <a:pt x="62238" y="24730"/>
                </a:cubicBezTo>
                <a:lnTo>
                  <a:pt x="32974" y="24730"/>
                </a:lnTo>
                <a:cubicBezTo>
                  <a:pt x="28414" y="24730"/>
                  <a:pt x="24730" y="21046"/>
                  <a:pt x="24730" y="16487"/>
                </a:cubicBezTo>
                <a:cubicBezTo>
                  <a:pt x="24730" y="11927"/>
                  <a:pt x="28414" y="8243"/>
                  <a:pt x="32974" y="8243"/>
                </a:cubicBezTo>
                <a:lnTo>
                  <a:pt x="65947" y="8243"/>
                </a:lnTo>
                <a:cubicBezTo>
                  <a:pt x="69708" y="3246"/>
                  <a:pt x="75685" y="0"/>
                  <a:pt x="82434" y="0"/>
                </a:cubicBezTo>
                <a:cubicBezTo>
                  <a:pt x="89183" y="0"/>
                  <a:pt x="95160" y="3246"/>
                  <a:pt x="98921" y="8243"/>
                </a:cubicBezTo>
                <a:close/>
                <a:moveTo>
                  <a:pt x="113244" y="82434"/>
                </a:moveTo>
                <a:lnTo>
                  <a:pt x="150545" y="82434"/>
                </a:lnTo>
                <a:lnTo>
                  <a:pt x="131895" y="50439"/>
                </a:lnTo>
                <a:lnTo>
                  <a:pt x="113244" y="82434"/>
                </a:lnTo>
                <a:close/>
                <a:moveTo>
                  <a:pt x="131895" y="107164"/>
                </a:moveTo>
                <a:cubicBezTo>
                  <a:pt x="115691" y="107164"/>
                  <a:pt x="102218" y="98406"/>
                  <a:pt x="99436" y="86839"/>
                </a:cubicBezTo>
                <a:cubicBezTo>
                  <a:pt x="98766" y="84005"/>
                  <a:pt x="99694" y="81095"/>
                  <a:pt x="101162" y="78570"/>
                </a:cubicBezTo>
                <a:lnTo>
                  <a:pt x="125686" y="36529"/>
                </a:lnTo>
                <a:cubicBezTo>
                  <a:pt x="126974" y="34313"/>
                  <a:pt x="129344" y="32974"/>
                  <a:pt x="131895" y="32974"/>
                </a:cubicBezTo>
                <a:cubicBezTo>
                  <a:pt x="134445" y="32974"/>
                  <a:pt x="136815" y="34339"/>
                  <a:pt x="138103" y="36529"/>
                </a:cubicBezTo>
                <a:lnTo>
                  <a:pt x="162627" y="78570"/>
                </a:lnTo>
                <a:cubicBezTo>
                  <a:pt x="164095" y="81095"/>
                  <a:pt x="165023" y="84005"/>
                  <a:pt x="164353" y="86839"/>
                </a:cubicBezTo>
                <a:cubicBezTo>
                  <a:pt x="161571" y="98380"/>
                  <a:pt x="148098" y="107164"/>
                  <a:pt x="131895" y="107164"/>
                </a:cubicBezTo>
                <a:close/>
                <a:moveTo>
                  <a:pt x="32665" y="50439"/>
                </a:moveTo>
                <a:lnTo>
                  <a:pt x="14014" y="82434"/>
                </a:lnTo>
                <a:lnTo>
                  <a:pt x="51341" y="82434"/>
                </a:lnTo>
                <a:lnTo>
                  <a:pt x="32665" y="50439"/>
                </a:lnTo>
                <a:close/>
                <a:moveTo>
                  <a:pt x="232" y="86839"/>
                </a:moveTo>
                <a:cubicBezTo>
                  <a:pt x="-438" y="84005"/>
                  <a:pt x="489" y="81095"/>
                  <a:pt x="1958" y="78570"/>
                </a:cubicBezTo>
                <a:lnTo>
                  <a:pt x="26482" y="36529"/>
                </a:lnTo>
                <a:cubicBezTo>
                  <a:pt x="27770" y="34313"/>
                  <a:pt x="30140" y="32974"/>
                  <a:pt x="32690" y="32974"/>
                </a:cubicBezTo>
                <a:cubicBezTo>
                  <a:pt x="35241" y="32974"/>
                  <a:pt x="37611" y="34339"/>
                  <a:pt x="38899" y="36529"/>
                </a:cubicBezTo>
                <a:lnTo>
                  <a:pt x="63423" y="78570"/>
                </a:lnTo>
                <a:cubicBezTo>
                  <a:pt x="64891" y="81095"/>
                  <a:pt x="65818" y="84005"/>
                  <a:pt x="65149" y="86839"/>
                </a:cubicBezTo>
                <a:cubicBezTo>
                  <a:pt x="62367" y="98380"/>
                  <a:pt x="48894" y="107164"/>
                  <a:pt x="32690" y="107164"/>
                </a:cubicBezTo>
                <a:cubicBezTo>
                  <a:pt x="16487" y="107164"/>
                  <a:pt x="3014" y="98406"/>
                  <a:pt x="232" y="86839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59" name="Text 57"/>
          <p:cNvSpPr/>
          <p:nvPr/>
        </p:nvSpPr>
        <p:spPr>
          <a:xfrm>
            <a:off x="6483827" y="5696195"/>
            <a:ext cx="5308755" cy="1978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4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学术规范要点</a:t>
            </a:r>
            <a:endParaRPr lang="en-US" sz="104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0" name="Text 58"/>
          <p:cNvSpPr/>
          <p:nvPr/>
        </p:nvSpPr>
        <p:spPr>
          <a:xfrm>
            <a:off x="6318958" y="5959984"/>
            <a:ext cx="5465379" cy="1648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遵守学校/机构的AI使用政策</a:t>
            </a:r>
            <a:endParaRPr lang="en-US" sz="91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1" name="Text 59"/>
          <p:cNvSpPr/>
          <p:nvPr/>
        </p:nvSpPr>
        <p:spPr>
          <a:xfrm>
            <a:off x="6318958" y="6157826"/>
            <a:ext cx="5465379" cy="1648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如实披露AI使用情况</a:t>
            </a:r>
            <a:endParaRPr lang="en-US" sz="91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2" name="Text 60"/>
          <p:cNvSpPr/>
          <p:nvPr/>
        </p:nvSpPr>
        <p:spPr>
          <a:xfrm>
            <a:off x="6318958" y="6355667"/>
            <a:ext cx="5465379" cy="16486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1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保持学术诚信，避免抄袭</a:t>
            </a:r>
            <a:endParaRPr lang="en-US" sz="91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</p:spTree>
  </p:cSld>
  <p:clrMapOvr>
    <a:masterClrMapping/>
  </p:clrMapOvr>
  <p:transition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img.freepik.com/8558c5c702327bf223f3ee4443aa06814d8d0754.jpg"/>
          <p:cNvPicPr>
            <a:picLocks noChangeAspect="1"/>
          </p:cNvPicPr>
          <p:nvPr/>
        </p:nvPicPr>
        <p:blipFill>
          <a:blip r:embed="rId1">
            <a:alphaModFix amt="30000"/>
          </a:blip>
          <a:srcRect l="123" r="123"/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1A1D21">
                  <a:alpha val="95000"/>
                </a:srgbClr>
              </a:gs>
              <a:gs pos="50000">
                <a:srgbClr val="1A1D21">
                  <a:alpha val="85000"/>
                </a:srgbClr>
              </a:gs>
              <a:gs pos="100000">
                <a:srgbClr val="000000">
                  <a:alpha val="0"/>
                </a:srgbClr>
              </a:gs>
            </a:gsLst>
            <a:lin ang="2700000" scaled="1"/>
          </a:gradFill>
        </p:spPr>
      </p:sp>
      <p:sp>
        <p:nvSpPr>
          <p:cNvPr id="6" name="Text 3"/>
          <p:cNvSpPr/>
          <p:nvPr/>
        </p:nvSpPr>
        <p:spPr>
          <a:xfrm>
            <a:off x="238125" y="1323975"/>
            <a:ext cx="11715750" cy="571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80000"/>
              </a:lnSpc>
            </a:pPr>
            <a:r>
              <a:rPr lang="en-US" sz="45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课程总结与展望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33375" y="2047875"/>
            <a:ext cx="1152525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AIGC场景应用——撰写报告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2502545" y="2319338"/>
            <a:ext cx="2238375" cy="2752725"/>
          </a:xfrm>
          <a:custGeom>
            <a:avLst/>
            <a:gdLst/>
            <a:ahLst/>
            <a:cxnLst/>
            <a:rect l="l" t="t" r="r" b="b"/>
            <a:pathLst>
              <a:path w="2238375" h="2752725">
                <a:moveTo>
                  <a:pt x="114291" y="0"/>
                </a:moveTo>
                <a:lnTo>
                  <a:pt x="2124084" y="0"/>
                </a:lnTo>
                <a:cubicBezTo>
                  <a:pt x="2187205" y="0"/>
                  <a:pt x="2238375" y="51170"/>
                  <a:pt x="2238375" y="114291"/>
                </a:cubicBezTo>
                <a:lnTo>
                  <a:pt x="2238375" y="2638434"/>
                </a:lnTo>
                <a:cubicBezTo>
                  <a:pt x="2238375" y="2701555"/>
                  <a:pt x="2187205" y="2752725"/>
                  <a:pt x="2124084" y="2752725"/>
                </a:cubicBezTo>
                <a:lnTo>
                  <a:pt x="114291" y="2752725"/>
                </a:lnTo>
                <a:cubicBezTo>
                  <a:pt x="51170" y="2752725"/>
                  <a:pt x="0" y="2701555"/>
                  <a:pt x="0" y="2638434"/>
                </a:cubicBezTo>
                <a:lnTo>
                  <a:pt x="0" y="114291"/>
                </a:lnTo>
                <a:cubicBezTo>
                  <a:pt x="0" y="51212"/>
                  <a:pt x="51212" y="0"/>
                  <a:pt x="114291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316188" y="25527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14300" y="0"/>
                </a:moveTo>
                <a:lnTo>
                  <a:pt x="495300" y="0"/>
                </a:lnTo>
                <a:cubicBezTo>
                  <a:pt x="558384" y="0"/>
                  <a:pt x="609600" y="51216"/>
                  <a:pt x="609600" y="114300"/>
                </a:cubicBezTo>
                <a:lnTo>
                  <a:pt x="609600" y="495300"/>
                </a:lnTo>
                <a:cubicBezTo>
                  <a:pt x="609600" y="558384"/>
                  <a:pt x="558384" y="609600"/>
                  <a:pt x="495300" y="609600"/>
                </a:cubicBezTo>
                <a:lnTo>
                  <a:pt x="114300" y="609600"/>
                </a:lnTo>
                <a:cubicBezTo>
                  <a:pt x="51216" y="609600"/>
                  <a:pt x="0" y="558384"/>
                  <a:pt x="0" y="495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00A9E0">
              <a:alpha val="20000"/>
            </a:srgbClr>
          </a:solidFill>
        </p:spPr>
      </p:sp>
      <p:sp>
        <p:nvSpPr>
          <p:cNvPr id="10" name="Shape 7"/>
          <p:cNvSpPr/>
          <p:nvPr/>
        </p:nvSpPr>
        <p:spPr>
          <a:xfrm>
            <a:off x="3498354" y="2714625"/>
            <a:ext cx="250031" cy="285750"/>
          </a:xfrm>
          <a:custGeom>
            <a:avLst/>
            <a:gdLst/>
            <a:ahLst/>
            <a:cxnLst/>
            <a:rect l="l" t="t" r="r" b="b"/>
            <a:pathLst>
              <a:path w="250031" h="285750">
                <a:moveTo>
                  <a:pt x="214313" y="285750"/>
                </a:moveTo>
                <a:lnTo>
                  <a:pt x="53578" y="285750"/>
                </a:lnTo>
                <a:cubicBezTo>
                  <a:pt x="23999" y="285750"/>
                  <a:pt x="0" y="261751"/>
                  <a:pt x="0" y="232172"/>
                </a:cubicBezTo>
                <a:lnTo>
                  <a:pt x="0" y="53578"/>
                </a:lnTo>
                <a:cubicBezTo>
                  <a:pt x="0" y="23999"/>
                  <a:pt x="23999" y="0"/>
                  <a:pt x="53578" y="0"/>
                </a:cubicBezTo>
                <a:lnTo>
                  <a:pt x="223242" y="0"/>
                </a:lnTo>
                <a:cubicBezTo>
                  <a:pt x="238032" y="0"/>
                  <a:pt x="250031" y="11999"/>
                  <a:pt x="250031" y="26789"/>
                </a:cubicBezTo>
                <a:lnTo>
                  <a:pt x="250031" y="187523"/>
                </a:lnTo>
                <a:cubicBezTo>
                  <a:pt x="250031" y="199188"/>
                  <a:pt x="242553" y="209122"/>
                  <a:pt x="232172" y="212806"/>
                </a:cubicBezTo>
                <a:lnTo>
                  <a:pt x="232172" y="250031"/>
                </a:lnTo>
                <a:cubicBezTo>
                  <a:pt x="242050" y="250031"/>
                  <a:pt x="250031" y="258012"/>
                  <a:pt x="250031" y="267891"/>
                </a:cubicBezTo>
                <a:cubicBezTo>
                  <a:pt x="250031" y="277769"/>
                  <a:pt x="242050" y="285750"/>
                  <a:pt x="232172" y="285750"/>
                </a:cubicBezTo>
                <a:lnTo>
                  <a:pt x="214313" y="285750"/>
                </a:lnTo>
                <a:close/>
                <a:moveTo>
                  <a:pt x="53578" y="214313"/>
                </a:moveTo>
                <a:cubicBezTo>
                  <a:pt x="43700" y="214313"/>
                  <a:pt x="35719" y="222293"/>
                  <a:pt x="35719" y="232172"/>
                </a:cubicBezTo>
                <a:cubicBezTo>
                  <a:pt x="35719" y="242050"/>
                  <a:pt x="43700" y="250031"/>
                  <a:pt x="53578" y="250031"/>
                </a:cubicBezTo>
                <a:lnTo>
                  <a:pt x="196453" y="250031"/>
                </a:lnTo>
                <a:lnTo>
                  <a:pt x="196453" y="214313"/>
                </a:lnTo>
                <a:lnTo>
                  <a:pt x="53578" y="214313"/>
                </a:lnTo>
                <a:close/>
                <a:moveTo>
                  <a:pt x="71438" y="84832"/>
                </a:moveTo>
                <a:cubicBezTo>
                  <a:pt x="71438" y="92255"/>
                  <a:pt x="77409" y="98227"/>
                  <a:pt x="84832" y="98227"/>
                </a:cubicBezTo>
                <a:lnTo>
                  <a:pt x="183059" y="98227"/>
                </a:lnTo>
                <a:cubicBezTo>
                  <a:pt x="190481" y="98227"/>
                  <a:pt x="196453" y="92255"/>
                  <a:pt x="196453" y="84832"/>
                </a:cubicBezTo>
                <a:cubicBezTo>
                  <a:pt x="196453" y="77409"/>
                  <a:pt x="190481" y="71438"/>
                  <a:pt x="183059" y="71438"/>
                </a:cubicBezTo>
                <a:lnTo>
                  <a:pt x="84832" y="71438"/>
                </a:lnTo>
                <a:cubicBezTo>
                  <a:pt x="77409" y="71438"/>
                  <a:pt x="71438" y="77409"/>
                  <a:pt x="71438" y="84832"/>
                </a:cubicBezTo>
                <a:close/>
                <a:moveTo>
                  <a:pt x="84832" y="125016"/>
                </a:moveTo>
                <a:cubicBezTo>
                  <a:pt x="77409" y="125016"/>
                  <a:pt x="71438" y="130987"/>
                  <a:pt x="71438" y="138410"/>
                </a:cubicBezTo>
                <a:cubicBezTo>
                  <a:pt x="71438" y="145833"/>
                  <a:pt x="77409" y="151805"/>
                  <a:pt x="84832" y="151805"/>
                </a:cubicBezTo>
                <a:lnTo>
                  <a:pt x="183059" y="151805"/>
                </a:lnTo>
                <a:cubicBezTo>
                  <a:pt x="190481" y="151805"/>
                  <a:pt x="196453" y="145833"/>
                  <a:pt x="196453" y="138410"/>
                </a:cubicBezTo>
                <a:cubicBezTo>
                  <a:pt x="196453" y="130987"/>
                  <a:pt x="190481" y="125016"/>
                  <a:pt x="183059" y="125016"/>
                </a:cubicBezTo>
                <a:lnTo>
                  <a:pt x="84832" y="125016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11" name="Text 8"/>
          <p:cNvSpPr/>
          <p:nvPr/>
        </p:nvSpPr>
        <p:spPr>
          <a:xfrm>
            <a:off x="2688282" y="3314700"/>
            <a:ext cx="18669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核心知识点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2735907" y="3695700"/>
            <a:ext cx="18478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8ECE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AIGC报告撰写应用场景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2735907" y="4000500"/>
            <a:ext cx="18478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8ECE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提示词工程黄金公式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2735907" y="4305300"/>
            <a:ext cx="18478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8ECE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实战应用方法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2735907" y="4610100"/>
            <a:ext cx="18478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8ECE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注意事项与最佳实践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4977557" y="2319338"/>
            <a:ext cx="2238375" cy="2752725"/>
          </a:xfrm>
          <a:custGeom>
            <a:avLst/>
            <a:gdLst/>
            <a:ahLst/>
            <a:cxnLst/>
            <a:rect l="l" t="t" r="r" b="b"/>
            <a:pathLst>
              <a:path w="2238375" h="2752725">
                <a:moveTo>
                  <a:pt x="114291" y="0"/>
                </a:moveTo>
                <a:lnTo>
                  <a:pt x="2124084" y="0"/>
                </a:lnTo>
                <a:cubicBezTo>
                  <a:pt x="2187205" y="0"/>
                  <a:pt x="2238375" y="51170"/>
                  <a:pt x="2238375" y="114291"/>
                </a:cubicBezTo>
                <a:lnTo>
                  <a:pt x="2238375" y="2638434"/>
                </a:lnTo>
                <a:cubicBezTo>
                  <a:pt x="2238375" y="2701555"/>
                  <a:pt x="2187205" y="2752725"/>
                  <a:pt x="2124084" y="2752725"/>
                </a:cubicBezTo>
                <a:lnTo>
                  <a:pt x="114291" y="2752725"/>
                </a:lnTo>
                <a:cubicBezTo>
                  <a:pt x="51170" y="2752725"/>
                  <a:pt x="0" y="2701555"/>
                  <a:pt x="0" y="2638434"/>
                </a:cubicBezTo>
                <a:lnTo>
                  <a:pt x="0" y="114291"/>
                </a:lnTo>
                <a:cubicBezTo>
                  <a:pt x="0" y="51212"/>
                  <a:pt x="51212" y="0"/>
                  <a:pt x="114291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791200" y="25527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14300" y="0"/>
                </a:moveTo>
                <a:lnTo>
                  <a:pt x="495300" y="0"/>
                </a:lnTo>
                <a:cubicBezTo>
                  <a:pt x="558384" y="0"/>
                  <a:pt x="609600" y="51216"/>
                  <a:pt x="609600" y="114300"/>
                </a:cubicBezTo>
                <a:lnTo>
                  <a:pt x="609600" y="495300"/>
                </a:lnTo>
                <a:cubicBezTo>
                  <a:pt x="609600" y="558384"/>
                  <a:pt x="558384" y="609600"/>
                  <a:pt x="495300" y="609600"/>
                </a:cubicBezTo>
                <a:lnTo>
                  <a:pt x="114300" y="609600"/>
                </a:lnTo>
                <a:cubicBezTo>
                  <a:pt x="51216" y="609600"/>
                  <a:pt x="0" y="558384"/>
                  <a:pt x="0" y="495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F2A900">
              <a:alpha val="20000"/>
            </a:srgbClr>
          </a:solidFill>
        </p:spPr>
      </p:sp>
      <p:sp>
        <p:nvSpPr>
          <p:cNvPr id="18" name="Shape 15"/>
          <p:cNvSpPr/>
          <p:nvPr/>
        </p:nvSpPr>
        <p:spPr>
          <a:xfrm>
            <a:off x="5955506" y="2714625"/>
            <a:ext cx="285750" cy="285750"/>
          </a:xfrm>
          <a:custGeom>
            <a:avLst/>
            <a:gdLst/>
            <a:ahLst/>
            <a:cxnLst/>
            <a:rect l="l" t="t" r="r" b="b"/>
            <a:pathLst>
              <a:path w="285750" h="285750">
                <a:moveTo>
                  <a:pt x="71438" y="178594"/>
                </a:moveTo>
                <a:lnTo>
                  <a:pt x="13674" y="178594"/>
                </a:lnTo>
                <a:cubicBezTo>
                  <a:pt x="-223" y="178594"/>
                  <a:pt x="-8762" y="163469"/>
                  <a:pt x="-1619" y="151526"/>
                </a:cubicBezTo>
                <a:lnTo>
                  <a:pt x="27905" y="102301"/>
                </a:lnTo>
                <a:cubicBezTo>
                  <a:pt x="32761" y="94208"/>
                  <a:pt x="41467" y="89297"/>
                  <a:pt x="50899" y="89297"/>
                </a:cubicBezTo>
                <a:lnTo>
                  <a:pt x="103919" y="89297"/>
                </a:lnTo>
                <a:cubicBezTo>
                  <a:pt x="146391" y="17357"/>
                  <a:pt x="209736" y="13729"/>
                  <a:pt x="252096" y="19924"/>
                </a:cubicBezTo>
                <a:cubicBezTo>
                  <a:pt x="259240" y="20985"/>
                  <a:pt x="264821" y="26566"/>
                  <a:pt x="265826" y="33654"/>
                </a:cubicBezTo>
                <a:cubicBezTo>
                  <a:pt x="272021" y="76014"/>
                  <a:pt x="268393" y="139359"/>
                  <a:pt x="196453" y="181831"/>
                </a:cubicBezTo>
                <a:lnTo>
                  <a:pt x="196453" y="234851"/>
                </a:lnTo>
                <a:cubicBezTo>
                  <a:pt x="196453" y="244283"/>
                  <a:pt x="191542" y="252989"/>
                  <a:pt x="183449" y="257845"/>
                </a:cubicBezTo>
                <a:lnTo>
                  <a:pt x="134224" y="287369"/>
                </a:lnTo>
                <a:cubicBezTo>
                  <a:pt x="122337" y="294512"/>
                  <a:pt x="107156" y="285917"/>
                  <a:pt x="107156" y="272076"/>
                </a:cubicBezTo>
                <a:lnTo>
                  <a:pt x="107156" y="214313"/>
                </a:lnTo>
                <a:cubicBezTo>
                  <a:pt x="107156" y="194611"/>
                  <a:pt x="91139" y="178594"/>
                  <a:pt x="71438" y="178594"/>
                </a:cubicBezTo>
                <a:lnTo>
                  <a:pt x="71382" y="178594"/>
                </a:lnTo>
                <a:close/>
                <a:moveTo>
                  <a:pt x="223242" y="89297"/>
                </a:moveTo>
                <a:cubicBezTo>
                  <a:pt x="223242" y="74512"/>
                  <a:pt x="211238" y="62508"/>
                  <a:pt x="196453" y="62508"/>
                </a:cubicBezTo>
                <a:cubicBezTo>
                  <a:pt x="181668" y="62508"/>
                  <a:pt x="169664" y="74512"/>
                  <a:pt x="169664" y="89297"/>
                </a:cubicBezTo>
                <a:cubicBezTo>
                  <a:pt x="169664" y="104082"/>
                  <a:pt x="181668" y="116086"/>
                  <a:pt x="196453" y="116086"/>
                </a:cubicBezTo>
                <a:cubicBezTo>
                  <a:pt x="211238" y="116086"/>
                  <a:pt x="223242" y="104082"/>
                  <a:pt x="223242" y="89297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19" name="Text 16"/>
          <p:cNvSpPr/>
          <p:nvPr/>
        </p:nvSpPr>
        <p:spPr>
          <a:xfrm>
            <a:off x="5163294" y="3314700"/>
            <a:ext cx="18669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未来展望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5210919" y="3695700"/>
            <a:ext cx="18478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8ECE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多模态报告生成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5210919" y="4000500"/>
            <a:ext cx="18478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8ECE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实时数据集成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5210919" y="4305300"/>
            <a:ext cx="18478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8ECE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个性化定制增强</a:t>
            </a:r>
            <a:endParaRPr lang="en-US" sz="1600" dirty="0"/>
          </a:p>
        </p:txBody>
      </p:sp>
      <p:sp>
        <p:nvSpPr>
          <p:cNvPr id="23" name="Text 20"/>
          <p:cNvSpPr/>
          <p:nvPr/>
        </p:nvSpPr>
        <p:spPr>
          <a:xfrm>
            <a:off x="5210919" y="4610100"/>
            <a:ext cx="18478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8ECE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人机协作深化</a:t>
            </a:r>
            <a:endParaRPr lang="en-US" sz="1600" dirty="0"/>
          </a:p>
        </p:txBody>
      </p:sp>
      <p:sp>
        <p:nvSpPr>
          <p:cNvPr id="24" name="Shape 21"/>
          <p:cNvSpPr/>
          <p:nvPr/>
        </p:nvSpPr>
        <p:spPr>
          <a:xfrm>
            <a:off x="7452568" y="2319338"/>
            <a:ext cx="2238375" cy="2752725"/>
          </a:xfrm>
          <a:custGeom>
            <a:avLst/>
            <a:gdLst/>
            <a:ahLst/>
            <a:cxnLst/>
            <a:rect l="l" t="t" r="r" b="b"/>
            <a:pathLst>
              <a:path w="2238375" h="2752725">
                <a:moveTo>
                  <a:pt x="114291" y="0"/>
                </a:moveTo>
                <a:lnTo>
                  <a:pt x="2124084" y="0"/>
                </a:lnTo>
                <a:cubicBezTo>
                  <a:pt x="2187205" y="0"/>
                  <a:pt x="2238375" y="51170"/>
                  <a:pt x="2238375" y="114291"/>
                </a:cubicBezTo>
                <a:lnTo>
                  <a:pt x="2238375" y="2638434"/>
                </a:lnTo>
                <a:cubicBezTo>
                  <a:pt x="2238375" y="2701555"/>
                  <a:pt x="2187205" y="2752725"/>
                  <a:pt x="2124084" y="2752725"/>
                </a:cubicBezTo>
                <a:lnTo>
                  <a:pt x="114291" y="2752725"/>
                </a:lnTo>
                <a:cubicBezTo>
                  <a:pt x="51170" y="2752725"/>
                  <a:pt x="0" y="2701555"/>
                  <a:pt x="0" y="2638434"/>
                </a:cubicBezTo>
                <a:lnTo>
                  <a:pt x="0" y="114291"/>
                </a:lnTo>
                <a:cubicBezTo>
                  <a:pt x="0" y="51212"/>
                  <a:pt x="51212" y="0"/>
                  <a:pt x="114291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8266212" y="2552700"/>
            <a:ext cx="609600" cy="609600"/>
          </a:xfrm>
          <a:custGeom>
            <a:avLst/>
            <a:gdLst/>
            <a:ahLst/>
            <a:cxnLst/>
            <a:rect l="l" t="t" r="r" b="b"/>
            <a:pathLst>
              <a:path w="609600" h="609600">
                <a:moveTo>
                  <a:pt x="114300" y="0"/>
                </a:moveTo>
                <a:lnTo>
                  <a:pt x="495300" y="0"/>
                </a:lnTo>
                <a:cubicBezTo>
                  <a:pt x="558384" y="0"/>
                  <a:pt x="609600" y="51216"/>
                  <a:pt x="609600" y="114300"/>
                </a:cubicBezTo>
                <a:lnTo>
                  <a:pt x="609600" y="495300"/>
                </a:lnTo>
                <a:cubicBezTo>
                  <a:pt x="609600" y="558384"/>
                  <a:pt x="558384" y="609600"/>
                  <a:pt x="495300" y="609600"/>
                </a:cubicBezTo>
                <a:lnTo>
                  <a:pt x="114300" y="609600"/>
                </a:lnTo>
                <a:cubicBezTo>
                  <a:pt x="51216" y="609600"/>
                  <a:pt x="0" y="558384"/>
                  <a:pt x="0" y="495300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00A9E0">
              <a:alpha val="20000"/>
            </a:srgbClr>
          </a:solidFill>
        </p:spPr>
      </p:sp>
      <p:sp>
        <p:nvSpPr>
          <p:cNvPr id="26" name="Shape 23"/>
          <p:cNvSpPr/>
          <p:nvPr/>
        </p:nvSpPr>
        <p:spPr>
          <a:xfrm>
            <a:off x="8466237" y="2714625"/>
            <a:ext cx="214313" cy="285750"/>
          </a:xfrm>
          <a:custGeom>
            <a:avLst/>
            <a:gdLst/>
            <a:ahLst/>
            <a:cxnLst/>
            <a:rect l="l" t="t" r="r" b="b"/>
            <a:pathLst>
              <a:path w="214313" h="285750">
                <a:moveTo>
                  <a:pt x="163469" y="214313"/>
                </a:moveTo>
                <a:cubicBezTo>
                  <a:pt x="167543" y="201867"/>
                  <a:pt x="175692" y="190593"/>
                  <a:pt x="184900" y="180882"/>
                </a:cubicBezTo>
                <a:cubicBezTo>
                  <a:pt x="203150" y="161683"/>
                  <a:pt x="214312" y="135731"/>
                  <a:pt x="214312" y="107156"/>
                </a:cubicBezTo>
                <a:cubicBezTo>
                  <a:pt x="214312" y="47997"/>
                  <a:pt x="166315" y="0"/>
                  <a:pt x="107156" y="0"/>
                </a:cubicBezTo>
                <a:cubicBezTo>
                  <a:pt x="47997" y="0"/>
                  <a:pt x="0" y="47997"/>
                  <a:pt x="0" y="107156"/>
                </a:cubicBezTo>
                <a:cubicBezTo>
                  <a:pt x="0" y="135731"/>
                  <a:pt x="11162" y="161683"/>
                  <a:pt x="29412" y="180882"/>
                </a:cubicBezTo>
                <a:cubicBezTo>
                  <a:pt x="38621" y="190593"/>
                  <a:pt x="46825" y="201867"/>
                  <a:pt x="50843" y="214313"/>
                </a:cubicBezTo>
                <a:lnTo>
                  <a:pt x="163413" y="214313"/>
                </a:lnTo>
                <a:close/>
                <a:moveTo>
                  <a:pt x="160734" y="241102"/>
                </a:moveTo>
                <a:lnTo>
                  <a:pt x="53578" y="241102"/>
                </a:lnTo>
                <a:lnTo>
                  <a:pt x="53578" y="250031"/>
                </a:lnTo>
                <a:cubicBezTo>
                  <a:pt x="53578" y="274700"/>
                  <a:pt x="73558" y="294680"/>
                  <a:pt x="98227" y="294680"/>
                </a:cubicBezTo>
                <a:lnTo>
                  <a:pt x="116086" y="294680"/>
                </a:lnTo>
                <a:cubicBezTo>
                  <a:pt x="140754" y="294680"/>
                  <a:pt x="160734" y="274700"/>
                  <a:pt x="160734" y="250031"/>
                </a:cubicBezTo>
                <a:lnTo>
                  <a:pt x="160734" y="241102"/>
                </a:lnTo>
                <a:close/>
                <a:moveTo>
                  <a:pt x="102691" y="62508"/>
                </a:moveTo>
                <a:cubicBezTo>
                  <a:pt x="80479" y="62508"/>
                  <a:pt x="62508" y="80479"/>
                  <a:pt x="62508" y="102691"/>
                </a:cubicBezTo>
                <a:cubicBezTo>
                  <a:pt x="62508" y="110114"/>
                  <a:pt x="56536" y="116086"/>
                  <a:pt x="49113" y="116086"/>
                </a:cubicBezTo>
                <a:cubicBezTo>
                  <a:pt x="41690" y="116086"/>
                  <a:pt x="35719" y="110114"/>
                  <a:pt x="35719" y="102691"/>
                </a:cubicBezTo>
                <a:cubicBezTo>
                  <a:pt x="35719" y="65689"/>
                  <a:pt x="65689" y="35719"/>
                  <a:pt x="102691" y="35719"/>
                </a:cubicBezTo>
                <a:cubicBezTo>
                  <a:pt x="110114" y="35719"/>
                  <a:pt x="116086" y="41690"/>
                  <a:pt x="116086" y="49113"/>
                </a:cubicBezTo>
                <a:cubicBezTo>
                  <a:pt x="116086" y="56536"/>
                  <a:pt x="110114" y="62508"/>
                  <a:pt x="102691" y="62508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27" name="Text 24"/>
          <p:cNvSpPr/>
          <p:nvPr/>
        </p:nvSpPr>
        <p:spPr>
          <a:xfrm>
            <a:off x="7638306" y="3314700"/>
            <a:ext cx="18669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学习建议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7685931" y="3695700"/>
            <a:ext cx="18478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8ECE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多实践，勤练习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7685931" y="4000500"/>
            <a:ext cx="18478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8ECE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建立提示词模板库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7685931" y="4305300"/>
            <a:ext cx="18478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8ECE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关注AI技术发展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7685931" y="4610100"/>
            <a:ext cx="18478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rgbClr val="E8ECE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• 保持批判性思维</a:t>
            </a:r>
            <a:endParaRPr lang="en-US" sz="1600" dirty="0"/>
          </a:p>
        </p:txBody>
      </p:sp>
      <p:sp>
        <p:nvSpPr>
          <p:cNvPr id="32" name="Shape 29"/>
          <p:cNvSpPr/>
          <p:nvPr/>
        </p:nvSpPr>
        <p:spPr>
          <a:xfrm>
            <a:off x="4062859" y="5081588"/>
            <a:ext cx="4067175" cy="1114425"/>
          </a:xfrm>
          <a:custGeom>
            <a:avLst/>
            <a:gdLst/>
            <a:ahLst/>
            <a:cxnLst/>
            <a:rect l="l" t="t" r="r" b="b"/>
            <a:pathLst>
              <a:path w="4067175" h="1114425">
                <a:moveTo>
                  <a:pt x="152398" y="0"/>
                </a:moveTo>
                <a:lnTo>
                  <a:pt x="3914777" y="0"/>
                </a:lnTo>
                <a:cubicBezTo>
                  <a:pt x="3998944" y="0"/>
                  <a:pt x="4067175" y="68231"/>
                  <a:pt x="4067175" y="152398"/>
                </a:cubicBezTo>
                <a:lnTo>
                  <a:pt x="4067175" y="962027"/>
                </a:lnTo>
                <a:cubicBezTo>
                  <a:pt x="4067175" y="1046194"/>
                  <a:pt x="3998944" y="1114425"/>
                  <a:pt x="3914777" y="1114425"/>
                </a:cubicBezTo>
                <a:lnTo>
                  <a:pt x="152398" y="1114425"/>
                </a:lnTo>
                <a:cubicBezTo>
                  <a:pt x="68231" y="1114425"/>
                  <a:pt x="0" y="1046194"/>
                  <a:pt x="0" y="962027"/>
                </a:cubicBezTo>
                <a:lnTo>
                  <a:pt x="0" y="152398"/>
                </a:lnTo>
                <a:cubicBezTo>
                  <a:pt x="0" y="68287"/>
                  <a:pt x="68287" y="0"/>
                  <a:pt x="152398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F2A900">
                  <a:alpha val="20000"/>
                </a:srgbClr>
              </a:gs>
            </a:gsLst>
            <a:lin ang="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4239071" y="5314950"/>
            <a:ext cx="371475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800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感谢聆听</a:t>
            </a:r>
            <a:endParaRPr lang="en-US" sz="1600" dirty="0"/>
          </a:p>
        </p:txBody>
      </p:sp>
      <p:sp>
        <p:nvSpPr>
          <p:cNvPr id="34" name="Text 31"/>
          <p:cNvSpPr/>
          <p:nvPr/>
        </p:nvSpPr>
        <p:spPr>
          <a:xfrm>
            <a:off x="4248596" y="5695950"/>
            <a:ext cx="36957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1500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让AI成为你的得力助手，而非替代你的思考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www.shutterstock.com/0ecbce4dbe0f2247d213f21a88cad71cf68a8a3f.jpg"/>
          <p:cNvPicPr>
            <a:picLocks noChangeAspect="1"/>
          </p:cNvPicPr>
          <p:nvPr/>
        </p:nvPicPr>
        <p:blipFill>
          <a:blip r:embed="rId1">
            <a:alphaModFix amt="30000"/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1A1D21"/>
              </a:gs>
              <a:gs pos="50000">
                <a:srgbClr val="1A1D21">
                  <a:alpha val="90000"/>
                </a:srgbClr>
              </a:gs>
              <a:gs pos="100000">
                <a:srgbClr val="1A1D21">
                  <a:alpha val="60000"/>
                </a:srgbClr>
              </a:gs>
            </a:gsLst>
            <a:lin ang="0" scaled="1"/>
          </a:gradFill>
        </p:spPr>
      </p:sp>
      <p:sp>
        <p:nvSpPr>
          <p:cNvPr id="4" name="Shape 1"/>
          <p:cNvSpPr/>
          <p:nvPr/>
        </p:nvSpPr>
        <p:spPr>
          <a:xfrm>
            <a:off x="385763" y="1652588"/>
            <a:ext cx="1285875" cy="400050"/>
          </a:xfrm>
          <a:custGeom>
            <a:avLst/>
            <a:gdLst/>
            <a:ahLst/>
            <a:cxnLst/>
            <a:rect l="l" t="t" r="r" b="b"/>
            <a:pathLst>
              <a:path w="1285875" h="400050">
                <a:moveTo>
                  <a:pt x="76202" y="0"/>
                </a:moveTo>
                <a:lnTo>
                  <a:pt x="1209673" y="0"/>
                </a:lnTo>
                <a:cubicBezTo>
                  <a:pt x="1251758" y="0"/>
                  <a:pt x="1285875" y="34117"/>
                  <a:pt x="1285875" y="76202"/>
                </a:cubicBezTo>
                <a:lnTo>
                  <a:pt x="1285875" y="323848"/>
                </a:lnTo>
                <a:cubicBezTo>
                  <a:pt x="1285875" y="365933"/>
                  <a:pt x="1251758" y="400050"/>
                  <a:pt x="1209673" y="400050"/>
                </a:cubicBezTo>
                <a:lnTo>
                  <a:pt x="76202" y="400050"/>
                </a:lnTo>
                <a:cubicBezTo>
                  <a:pt x="34145" y="400050"/>
                  <a:pt x="0" y="365905"/>
                  <a:pt x="0" y="32384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00A9E0">
              <a:alpha val="20000"/>
            </a:srgbClr>
          </a:solidFill>
          <a:ln w="12700">
            <a:solidFill>
              <a:srgbClr val="00A9E0">
                <a:alpha val="50196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581025" y="1771650"/>
            <a:ext cx="972145" cy="1714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kern="0" spc="60" dirty="0">
                <a:solidFill>
                  <a:srgbClr val="00A9E0"/>
                </a:solidFill>
                <a:latin typeface="Quattrocento Sans" panose="020B0502050000020003" pitchFamily="34" charset="0"/>
                <a:ea typeface="Quattrocento Sans" panose="020B0502050000020003" pitchFamily="34" charset="-122"/>
                <a:cs typeface="Quattrocento Sans" panose="020B0502050000020003" pitchFamily="34" charset="-120"/>
              </a:rPr>
              <a:t>CHAPTER 01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381000" y="2286000"/>
            <a:ext cx="4991100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AIGC与</a:t>
            </a:r>
            <a:endParaRPr lang="en-US" sz="1600" dirty="0"/>
          </a:p>
          <a:p>
            <a:pPr>
              <a:lnSpc>
                <a:spcPct val="100000"/>
              </a:lnSpc>
            </a:pPr>
            <a:r>
              <a:rPr lang="en-US" sz="54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报告撰写概述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381000" y="4229100"/>
            <a:ext cx="4762500" cy="3714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800" dirty="0">
                <a:solidFill>
                  <a:srgbClr val="E8ECE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认识AIGC技术在报告撰写中的价值与应用场景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381000" y="4943475"/>
            <a:ext cx="285750" cy="228600"/>
          </a:xfrm>
          <a:custGeom>
            <a:avLst/>
            <a:gdLst/>
            <a:ahLst/>
            <a:cxnLst/>
            <a:rect l="l" t="t" r="r" b="b"/>
            <a:pathLst>
              <a:path w="285750" h="228600">
                <a:moveTo>
                  <a:pt x="157163" y="0"/>
                </a:moveTo>
                <a:cubicBezTo>
                  <a:pt x="157163" y="-7903"/>
                  <a:pt x="150778" y="-14287"/>
                  <a:pt x="142875" y="-14287"/>
                </a:cubicBezTo>
                <a:cubicBezTo>
                  <a:pt x="134972" y="-14287"/>
                  <a:pt x="128588" y="-7903"/>
                  <a:pt x="128588" y="0"/>
                </a:cubicBezTo>
                <a:lnTo>
                  <a:pt x="128588" y="28575"/>
                </a:lnTo>
                <a:lnTo>
                  <a:pt x="85725" y="28575"/>
                </a:lnTo>
                <a:cubicBezTo>
                  <a:pt x="62061" y="28575"/>
                  <a:pt x="42863" y="47774"/>
                  <a:pt x="42863" y="71438"/>
                </a:cubicBezTo>
                <a:lnTo>
                  <a:pt x="42863" y="171450"/>
                </a:lnTo>
                <a:cubicBezTo>
                  <a:pt x="42863" y="195114"/>
                  <a:pt x="62061" y="214313"/>
                  <a:pt x="85725" y="214313"/>
                </a:cubicBezTo>
                <a:lnTo>
                  <a:pt x="200025" y="214313"/>
                </a:lnTo>
                <a:cubicBezTo>
                  <a:pt x="223689" y="214313"/>
                  <a:pt x="242888" y="195114"/>
                  <a:pt x="242888" y="171450"/>
                </a:cubicBezTo>
                <a:lnTo>
                  <a:pt x="242888" y="71438"/>
                </a:lnTo>
                <a:cubicBezTo>
                  <a:pt x="242888" y="47774"/>
                  <a:pt x="223689" y="28575"/>
                  <a:pt x="200025" y="28575"/>
                </a:cubicBezTo>
                <a:lnTo>
                  <a:pt x="157163" y="28575"/>
                </a:lnTo>
                <a:lnTo>
                  <a:pt x="157163" y="0"/>
                </a:lnTo>
                <a:close/>
                <a:moveTo>
                  <a:pt x="71438" y="164306"/>
                </a:moveTo>
                <a:cubicBezTo>
                  <a:pt x="71438" y="158368"/>
                  <a:pt x="76215" y="153591"/>
                  <a:pt x="82153" y="153591"/>
                </a:cubicBezTo>
                <a:lnTo>
                  <a:pt x="96441" y="153591"/>
                </a:lnTo>
                <a:cubicBezTo>
                  <a:pt x="102379" y="153591"/>
                  <a:pt x="107156" y="158368"/>
                  <a:pt x="107156" y="164306"/>
                </a:cubicBezTo>
                <a:cubicBezTo>
                  <a:pt x="107156" y="170244"/>
                  <a:pt x="102379" y="175022"/>
                  <a:pt x="96441" y="175022"/>
                </a:cubicBezTo>
                <a:lnTo>
                  <a:pt x="82153" y="175022"/>
                </a:lnTo>
                <a:cubicBezTo>
                  <a:pt x="76215" y="175022"/>
                  <a:pt x="71438" y="170244"/>
                  <a:pt x="71438" y="164306"/>
                </a:cubicBezTo>
                <a:close/>
                <a:moveTo>
                  <a:pt x="125016" y="164306"/>
                </a:moveTo>
                <a:cubicBezTo>
                  <a:pt x="125016" y="158368"/>
                  <a:pt x="129793" y="153591"/>
                  <a:pt x="135731" y="153591"/>
                </a:cubicBezTo>
                <a:lnTo>
                  <a:pt x="150019" y="153591"/>
                </a:lnTo>
                <a:cubicBezTo>
                  <a:pt x="155957" y="153591"/>
                  <a:pt x="160734" y="158368"/>
                  <a:pt x="160734" y="164306"/>
                </a:cubicBezTo>
                <a:cubicBezTo>
                  <a:pt x="160734" y="170244"/>
                  <a:pt x="155957" y="175022"/>
                  <a:pt x="150019" y="175022"/>
                </a:cubicBezTo>
                <a:lnTo>
                  <a:pt x="135731" y="175022"/>
                </a:lnTo>
                <a:cubicBezTo>
                  <a:pt x="129793" y="175022"/>
                  <a:pt x="125016" y="170244"/>
                  <a:pt x="125016" y="164306"/>
                </a:cubicBezTo>
                <a:close/>
                <a:moveTo>
                  <a:pt x="178594" y="164306"/>
                </a:moveTo>
                <a:cubicBezTo>
                  <a:pt x="178594" y="158368"/>
                  <a:pt x="183371" y="153591"/>
                  <a:pt x="189309" y="153591"/>
                </a:cubicBezTo>
                <a:lnTo>
                  <a:pt x="203597" y="153591"/>
                </a:lnTo>
                <a:cubicBezTo>
                  <a:pt x="209535" y="153591"/>
                  <a:pt x="214313" y="158368"/>
                  <a:pt x="214313" y="164306"/>
                </a:cubicBezTo>
                <a:cubicBezTo>
                  <a:pt x="214313" y="170244"/>
                  <a:pt x="209535" y="175022"/>
                  <a:pt x="203597" y="175022"/>
                </a:cubicBezTo>
                <a:lnTo>
                  <a:pt x="189309" y="175022"/>
                </a:lnTo>
                <a:cubicBezTo>
                  <a:pt x="183371" y="175022"/>
                  <a:pt x="178594" y="170244"/>
                  <a:pt x="178594" y="164306"/>
                </a:cubicBezTo>
                <a:close/>
                <a:moveTo>
                  <a:pt x="100013" y="78581"/>
                </a:moveTo>
                <a:cubicBezTo>
                  <a:pt x="111841" y="78581"/>
                  <a:pt x="121444" y="88184"/>
                  <a:pt x="121444" y="100013"/>
                </a:cubicBezTo>
                <a:cubicBezTo>
                  <a:pt x="121444" y="111841"/>
                  <a:pt x="111841" y="121444"/>
                  <a:pt x="100013" y="121444"/>
                </a:cubicBezTo>
                <a:cubicBezTo>
                  <a:pt x="88184" y="121444"/>
                  <a:pt x="78581" y="111841"/>
                  <a:pt x="78581" y="100013"/>
                </a:cubicBezTo>
                <a:cubicBezTo>
                  <a:pt x="78581" y="88184"/>
                  <a:pt x="88184" y="78581"/>
                  <a:pt x="100013" y="78581"/>
                </a:cubicBezTo>
                <a:close/>
                <a:moveTo>
                  <a:pt x="164306" y="100013"/>
                </a:moveTo>
                <a:cubicBezTo>
                  <a:pt x="164306" y="88184"/>
                  <a:pt x="173909" y="78581"/>
                  <a:pt x="185738" y="78581"/>
                </a:cubicBezTo>
                <a:cubicBezTo>
                  <a:pt x="197566" y="78581"/>
                  <a:pt x="207169" y="88184"/>
                  <a:pt x="207169" y="100013"/>
                </a:cubicBezTo>
                <a:cubicBezTo>
                  <a:pt x="207169" y="111841"/>
                  <a:pt x="197566" y="121444"/>
                  <a:pt x="185738" y="121444"/>
                </a:cubicBezTo>
                <a:cubicBezTo>
                  <a:pt x="173909" y="121444"/>
                  <a:pt x="164306" y="111841"/>
                  <a:pt x="164306" y="100013"/>
                </a:cubicBezTo>
                <a:close/>
                <a:moveTo>
                  <a:pt x="28575" y="100013"/>
                </a:moveTo>
                <a:cubicBezTo>
                  <a:pt x="28575" y="92110"/>
                  <a:pt x="22190" y="85725"/>
                  <a:pt x="14288" y="85725"/>
                </a:cubicBezTo>
                <a:cubicBezTo>
                  <a:pt x="6385" y="85725"/>
                  <a:pt x="0" y="92110"/>
                  <a:pt x="0" y="100013"/>
                </a:cubicBezTo>
                <a:lnTo>
                  <a:pt x="0" y="142875"/>
                </a:lnTo>
                <a:cubicBezTo>
                  <a:pt x="0" y="150778"/>
                  <a:pt x="6385" y="157163"/>
                  <a:pt x="14288" y="157163"/>
                </a:cubicBezTo>
                <a:cubicBezTo>
                  <a:pt x="22190" y="157163"/>
                  <a:pt x="28575" y="150778"/>
                  <a:pt x="28575" y="142875"/>
                </a:cubicBezTo>
                <a:lnTo>
                  <a:pt x="28575" y="100013"/>
                </a:lnTo>
                <a:close/>
                <a:moveTo>
                  <a:pt x="271463" y="85725"/>
                </a:moveTo>
                <a:cubicBezTo>
                  <a:pt x="263560" y="85725"/>
                  <a:pt x="257175" y="92110"/>
                  <a:pt x="257175" y="100013"/>
                </a:cubicBezTo>
                <a:lnTo>
                  <a:pt x="257175" y="142875"/>
                </a:lnTo>
                <a:cubicBezTo>
                  <a:pt x="257175" y="150778"/>
                  <a:pt x="263560" y="157163"/>
                  <a:pt x="271463" y="157163"/>
                </a:cubicBezTo>
                <a:cubicBezTo>
                  <a:pt x="279365" y="157163"/>
                  <a:pt x="285750" y="150778"/>
                  <a:pt x="285750" y="142875"/>
                </a:cubicBezTo>
                <a:lnTo>
                  <a:pt x="285750" y="100013"/>
                </a:lnTo>
                <a:cubicBezTo>
                  <a:pt x="285750" y="92110"/>
                  <a:pt x="279365" y="85725"/>
                  <a:pt x="271463" y="85725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9" name="Text 6"/>
          <p:cNvSpPr/>
          <p:nvPr/>
        </p:nvSpPr>
        <p:spPr>
          <a:xfrm>
            <a:off x="781050" y="4924425"/>
            <a:ext cx="18002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 Generated Content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2723257" y="4905375"/>
            <a:ext cx="9525" cy="304800"/>
          </a:xfrm>
          <a:custGeom>
            <a:avLst/>
            <a:gdLst/>
            <a:ahLst/>
            <a:cxnLst/>
            <a:rect l="l" t="t" r="r" b="b"/>
            <a:pathLst>
              <a:path w="9525" h="304800">
                <a:moveTo>
                  <a:pt x="0" y="0"/>
                </a:moveTo>
                <a:lnTo>
                  <a:pt x="9525" y="0"/>
                </a:lnTo>
                <a:lnTo>
                  <a:pt x="9525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4A5C6A"/>
          </a:solidFill>
        </p:spPr>
      </p:sp>
      <p:sp>
        <p:nvSpPr>
          <p:cNvPr id="11" name="Shape 8"/>
          <p:cNvSpPr/>
          <p:nvPr/>
        </p:nvSpPr>
        <p:spPr>
          <a:xfrm>
            <a:off x="3018532" y="4943475"/>
            <a:ext cx="171450" cy="228600"/>
          </a:xfrm>
          <a:custGeom>
            <a:avLst/>
            <a:gdLst/>
            <a:ahLst/>
            <a:cxnLst/>
            <a:rect l="l" t="t" r="r" b="b"/>
            <a:pathLst>
              <a:path w="171450" h="228600">
                <a:moveTo>
                  <a:pt x="0" y="28575"/>
                </a:moveTo>
                <a:cubicBezTo>
                  <a:pt x="0" y="12814"/>
                  <a:pt x="12814" y="0"/>
                  <a:pt x="28575" y="0"/>
                </a:cubicBezTo>
                <a:lnTo>
                  <a:pt x="95324" y="0"/>
                </a:lnTo>
                <a:cubicBezTo>
                  <a:pt x="102915" y="0"/>
                  <a:pt x="110192" y="2991"/>
                  <a:pt x="115550" y="8349"/>
                </a:cubicBezTo>
                <a:lnTo>
                  <a:pt x="163101" y="55944"/>
                </a:lnTo>
                <a:cubicBezTo>
                  <a:pt x="168459" y="61302"/>
                  <a:pt x="171450" y="68580"/>
                  <a:pt x="171450" y="76170"/>
                </a:cubicBezTo>
                <a:lnTo>
                  <a:pt x="171450" y="200025"/>
                </a:lnTo>
                <a:cubicBezTo>
                  <a:pt x="171450" y="215786"/>
                  <a:pt x="158636" y="228600"/>
                  <a:pt x="142875" y="228600"/>
                </a:cubicBezTo>
                <a:lnTo>
                  <a:pt x="28575" y="228600"/>
                </a:lnTo>
                <a:cubicBezTo>
                  <a:pt x="12814" y="228600"/>
                  <a:pt x="0" y="215786"/>
                  <a:pt x="0" y="200025"/>
                </a:cubicBezTo>
                <a:lnTo>
                  <a:pt x="0" y="28575"/>
                </a:lnTo>
                <a:close/>
                <a:moveTo>
                  <a:pt x="92869" y="26119"/>
                </a:moveTo>
                <a:lnTo>
                  <a:pt x="92869" y="67866"/>
                </a:lnTo>
                <a:cubicBezTo>
                  <a:pt x="92869" y="73804"/>
                  <a:pt x="97646" y="78581"/>
                  <a:pt x="103584" y="78581"/>
                </a:cubicBezTo>
                <a:lnTo>
                  <a:pt x="145331" y="78581"/>
                </a:lnTo>
                <a:lnTo>
                  <a:pt x="92869" y="26119"/>
                </a:lnTo>
                <a:close/>
                <a:moveTo>
                  <a:pt x="53578" y="114300"/>
                </a:moveTo>
                <a:cubicBezTo>
                  <a:pt x="47640" y="114300"/>
                  <a:pt x="42863" y="119077"/>
                  <a:pt x="42863" y="125016"/>
                </a:cubicBezTo>
                <a:cubicBezTo>
                  <a:pt x="42863" y="130954"/>
                  <a:pt x="47640" y="135731"/>
                  <a:pt x="53578" y="135731"/>
                </a:cubicBezTo>
                <a:lnTo>
                  <a:pt x="117872" y="135731"/>
                </a:lnTo>
                <a:cubicBezTo>
                  <a:pt x="123810" y="135731"/>
                  <a:pt x="128588" y="130954"/>
                  <a:pt x="128588" y="125016"/>
                </a:cubicBezTo>
                <a:cubicBezTo>
                  <a:pt x="128588" y="119077"/>
                  <a:pt x="123810" y="114300"/>
                  <a:pt x="117872" y="114300"/>
                </a:cubicBezTo>
                <a:lnTo>
                  <a:pt x="53578" y="114300"/>
                </a:lnTo>
                <a:close/>
                <a:moveTo>
                  <a:pt x="53578" y="157163"/>
                </a:moveTo>
                <a:cubicBezTo>
                  <a:pt x="47640" y="157163"/>
                  <a:pt x="42863" y="161940"/>
                  <a:pt x="42863" y="167878"/>
                </a:cubicBezTo>
                <a:cubicBezTo>
                  <a:pt x="42863" y="173816"/>
                  <a:pt x="47640" y="178594"/>
                  <a:pt x="53578" y="178594"/>
                </a:cubicBezTo>
                <a:lnTo>
                  <a:pt x="117872" y="178594"/>
                </a:lnTo>
                <a:cubicBezTo>
                  <a:pt x="123810" y="178594"/>
                  <a:pt x="128588" y="173816"/>
                  <a:pt x="128588" y="167878"/>
                </a:cubicBezTo>
                <a:cubicBezTo>
                  <a:pt x="128588" y="161940"/>
                  <a:pt x="123810" y="157163"/>
                  <a:pt x="117872" y="157163"/>
                </a:cubicBezTo>
                <a:lnTo>
                  <a:pt x="53578" y="157163"/>
                </a:lnTo>
                <a:close/>
              </a:path>
            </a:pathLst>
          </a:custGeom>
          <a:solidFill>
            <a:srgbClr val="F2A900"/>
          </a:solidFill>
        </p:spPr>
      </p:sp>
      <p:sp>
        <p:nvSpPr>
          <p:cNvPr id="12" name="Text 9"/>
          <p:cNvSpPr/>
          <p:nvPr/>
        </p:nvSpPr>
        <p:spPr>
          <a:xfrm>
            <a:off x="3361432" y="4924425"/>
            <a:ext cx="11144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50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智能报告撰写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81000" y="985520"/>
            <a:ext cx="116014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什么是AIGC？</a:t>
            </a:r>
            <a:endParaRPr lang="en-US" sz="27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85763" y="1471613"/>
            <a:ext cx="5591175" cy="1819275"/>
          </a:xfrm>
          <a:custGeom>
            <a:avLst/>
            <a:gdLst/>
            <a:ahLst/>
            <a:cxnLst/>
            <a:rect l="l" t="t" r="r" b="b"/>
            <a:pathLst>
              <a:path w="5591175" h="1819275">
                <a:moveTo>
                  <a:pt x="114305" y="0"/>
                </a:moveTo>
                <a:lnTo>
                  <a:pt x="5476870" y="0"/>
                </a:lnTo>
                <a:cubicBezTo>
                  <a:pt x="5539999" y="0"/>
                  <a:pt x="5591175" y="51176"/>
                  <a:pt x="5591175" y="114305"/>
                </a:cubicBezTo>
                <a:lnTo>
                  <a:pt x="5591175" y="1704970"/>
                </a:lnTo>
                <a:cubicBezTo>
                  <a:pt x="5591175" y="1768099"/>
                  <a:pt x="5539999" y="1819275"/>
                  <a:pt x="5476870" y="1819275"/>
                </a:cubicBezTo>
                <a:lnTo>
                  <a:pt x="114305" y="1819275"/>
                </a:lnTo>
                <a:cubicBezTo>
                  <a:pt x="51176" y="1819275"/>
                  <a:pt x="0" y="1768099"/>
                  <a:pt x="0" y="1704970"/>
                </a:cubicBezTo>
                <a:lnTo>
                  <a:pt x="0" y="114305"/>
                </a:lnTo>
                <a:cubicBezTo>
                  <a:pt x="0" y="51218"/>
                  <a:pt x="51218" y="0"/>
                  <a:pt x="114305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19125" y="170497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7" name="Shape 5"/>
          <p:cNvSpPr/>
          <p:nvPr/>
        </p:nvSpPr>
        <p:spPr>
          <a:xfrm>
            <a:off x="752475" y="18383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44648" y="20836"/>
                </a:moveTo>
                <a:cubicBezTo>
                  <a:pt x="44648" y="9339"/>
                  <a:pt x="53987" y="0"/>
                  <a:pt x="65484" y="0"/>
                </a:cubicBezTo>
                <a:lnTo>
                  <a:pt x="74414" y="0"/>
                </a:lnTo>
                <a:cubicBezTo>
                  <a:pt x="81000" y="0"/>
                  <a:pt x="86320" y="5321"/>
                  <a:pt x="86320" y="11906"/>
                </a:cubicBezTo>
                <a:lnTo>
                  <a:pt x="86320" y="178594"/>
                </a:lnTo>
                <a:cubicBezTo>
                  <a:pt x="86320" y="185179"/>
                  <a:pt x="81000" y="190500"/>
                  <a:pt x="74414" y="190500"/>
                </a:cubicBezTo>
                <a:lnTo>
                  <a:pt x="62508" y="190500"/>
                </a:lnTo>
                <a:cubicBezTo>
                  <a:pt x="51420" y="190500"/>
                  <a:pt x="42081" y="182910"/>
                  <a:pt x="39439" y="172641"/>
                </a:cubicBezTo>
                <a:cubicBezTo>
                  <a:pt x="39179" y="172641"/>
                  <a:pt x="38956" y="172641"/>
                  <a:pt x="38695" y="172641"/>
                </a:cubicBezTo>
                <a:cubicBezTo>
                  <a:pt x="22250" y="172641"/>
                  <a:pt x="8930" y="159321"/>
                  <a:pt x="8930" y="142875"/>
                </a:cubicBezTo>
                <a:cubicBezTo>
                  <a:pt x="8930" y="136178"/>
                  <a:pt x="11162" y="130001"/>
                  <a:pt x="14883" y="125016"/>
                </a:cubicBezTo>
                <a:cubicBezTo>
                  <a:pt x="7665" y="119583"/>
                  <a:pt x="2977" y="110951"/>
                  <a:pt x="2977" y="101203"/>
                </a:cubicBezTo>
                <a:cubicBezTo>
                  <a:pt x="2977" y="89706"/>
                  <a:pt x="9525" y="79697"/>
                  <a:pt x="19050" y="74749"/>
                </a:cubicBezTo>
                <a:cubicBezTo>
                  <a:pt x="16408" y="70284"/>
                  <a:pt x="14883" y="65075"/>
                  <a:pt x="14883" y="59531"/>
                </a:cubicBezTo>
                <a:cubicBezTo>
                  <a:pt x="14883" y="43086"/>
                  <a:pt x="28203" y="29766"/>
                  <a:pt x="44648" y="29766"/>
                </a:cubicBezTo>
                <a:lnTo>
                  <a:pt x="44648" y="20836"/>
                </a:lnTo>
                <a:close/>
                <a:moveTo>
                  <a:pt x="145852" y="20836"/>
                </a:moveTo>
                <a:lnTo>
                  <a:pt x="145852" y="29766"/>
                </a:lnTo>
                <a:cubicBezTo>
                  <a:pt x="162297" y="29766"/>
                  <a:pt x="175617" y="43086"/>
                  <a:pt x="175617" y="59531"/>
                </a:cubicBezTo>
                <a:cubicBezTo>
                  <a:pt x="175617" y="65112"/>
                  <a:pt x="174092" y="70321"/>
                  <a:pt x="171450" y="74749"/>
                </a:cubicBezTo>
                <a:cubicBezTo>
                  <a:pt x="181012" y="79697"/>
                  <a:pt x="187523" y="89669"/>
                  <a:pt x="187523" y="101203"/>
                </a:cubicBezTo>
                <a:cubicBezTo>
                  <a:pt x="187523" y="110951"/>
                  <a:pt x="182835" y="119583"/>
                  <a:pt x="175617" y="125016"/>
                </a:cubicBezTo>
                <a:cubicBezTo>
                  <a:pt x="179338" y="130001"/>
                  <a:pt x="181570" y="136178"/>
                  <a:pt x="181570" y="142875"/>
                </a:cubicBezTo>
                <a:cubicBezTo>
                  <a:pt x="181570" y="159321"/>
                  <a:pt x="168250" y="172641"/>
                  <a:pt x="151805" y="172641"/>
                </a:cubicBezTo>
                <a:cubicBezTo>
                  <a:pt x="151544" y="172641"/>
                  <a:pt x="151321" y="172641"/>
                  <a:pt x="151061" y="172641"/>
                </a:cubicBezTo>
                <a:cubicBezTo>
                  <a:pt x="148419" y="182910"/>
                  <a:pt x="139080" y="190500"/>
                  <a:pt x="127992" y="190500"/>
                </a:cubicBezTo>
                <a:lnTo>
                  <a:pt x="116086" y="190500"/>
                </a:lnTo>
                <a:cubicBezTo>
                  <a:pt x="109500" y="190500"/>
                  <a:pt x="104180" y="185179"/>
                  <a:pt x="104180" y="178594"/>
                </a:cubicBezTo>
                <a:lnTo>
                  <a:pt x="104180" y="11906"/>
                </a:lnTo>
                <a:cubicBezTo>
                  <a:pt x="104180" y="5321"/>
                  <a:pt x="109500" y="0"/>
                  <a:pt x="116086" y="0"/>
                </a:cubicBezTo>
                <a:lnTo>
                  <a:pt x="125016" y="0"/>
                </a:lnTo>
                <a:cubicBezTo>
                  <a:pt x="136513" y="0"/>
                  <a:pt x="145852" y="9339"/>
                  <a:pt x="145852" y="20836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8" name="Text 6"/>
          <p:cNvSpPr/>
          <p:nvPr/>
        </p:nvSpPr>
        <p:spPr>
          <a:xfrm>
            <a:off x="1190625" y="1781175"/>
            <a:ext cx="5715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定义</a:t>
            </a:r>
            <a:endParaRPr lang="en-US" sz="18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19125" y="2314575"/>
            <a:ext cx="5200650" cy="7429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AIGC（AI Generated Content）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，即由人工智能生成的内容，是指利用深度学习、自然语言处理（NLP）等AI技术</a:t>
            </a:r>
            <a:r>
              <a:rPr lang="en-US" sz="1200" dirty="0">
                <a:solidFill>
                  <a:schemeClr val="tx1"/>
                </a:solidFill>
                <a:highlight>
                  <a:srgbClr val="F2A900">
                    <a:alpha val="2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自动生成文本、图片、音频和视频 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等内容的过程。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85763" y="3490913"/>
            <a:ext cx="5591175" cy="2981325"/>
          </a:xfrm>
          <a:custGeom>
            <a:avLst/>
            <a:gdLst/>
            <a:ahLst/>
            <a:cxnLst/>
            <a:rect l="l" t="t" r="r" b="b"/>
            <a:pathLst>
              <a:path w="5591175" h="2981325">
                <a:moveTo>
                  <a:pt x="114304" y="0"/>
                </a:moveTo>
                <a:lnTo>
                  <a:pt x="5476871" y="0"/>
                </a:lnTo>
                <a:cubicBezTo>
                  <a:pt x="5539999" y="0"/>
                  <a:pt x="5591175" y="51176"/>
                  <a:pt x="5591175" y="114304"/>
                </a:cubicBezTo>
                <a:lnTo>
                  <a:pt x="5591175" y="2867021"/>
                </a:lnTo>
                <a:cubicBezTo>
                  <a:pt x="5591175" y="2930149"/>
                  <a:pt x="5539999" y="2981325"/>
                  <a:pt x="5476871" y="2981325"/>
                </a:cubicBezTo>
                <a:lnTo>
                  <a:pt x="114304" y="2981325"/>
                </a:lnTo>
                <a:cubicBezTo>
                  <a:pt x="51176" y="2981325"/>
                  <a:pt x="0" y="2930149"/>
                  <a:pt x="0" y="2867021"/>
                </a:cubicBezTo>
                <a:lnTo>
                  <a:pt x="0" y="114304"/>
                </a:lnTo>
                <a:cubicBezTo>
                  <a:pt x="0" y="51176"/>
                  <a:pt x="51176" y="0"/>
                  <a:pt x="114304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19125" y="3762375"/>
            <a:ext cx="238125" cy="190500"/>
          </a:xfrm>
          <a:custGeom>
            <a:avLst/>
            <a:gdLst/>
            <a:ahLst/>
            <a:cxnLst/>
            <a:rect l="l" t="t" r="r" b="b"/>
            <a:pathLst>
              <a:path w="238125" h="190500">
                <a:moveTo>
                  <a:pt x="154744" y="78321"/>
                </a:moveTo>
                <a:cubicBezTo>
                  <a:pt x="159283" y="77093"/>
                  <a:pt x="164046" y="79251"/>
                  <a:pt x="166092" y="83455"/>
                </a:cubicBezTo>
                <a:lnTo>
                  <a:pt x="173013" y="97445"/>
                </a:lnTo>
                <a:cubicBezTo>
                  <a:pt x="176845" y="97966"/>
                  <a:pt x="180603" y="99008"/>
                  <a:pt x="184138" y="100459"/>
                </a:cubicBezTo>
                <a:lnTo>
                  <a:pt x="197160" y="91790"/>
                </a:lnTo>
                <a:cubicBezTo>
                  <a:pt x="201067" y="89185"/>
                  <a:pt x="206239" y="89706"/>
                  <a:pt x="209550" y="93018"/>
                </a:cubicBezTo>
                <a:lnTo>
                  <a:pt x="216694" y="100161"/>
                </a:lnTo>
                <a:cubicBezTo>
                  <a:pt x="220005" y="103473"/>
                  <a:pt x="220526" y="108682"/>
                  <a:pt x="217922" y="112551"/>
                </a:cubicBezTo>
                <a:lnTo>
                  <a:pt x="209252" y="125537"/>
                </a:lnTo>
                <a:cubicBezTo>
                  <a:pt x="209959" y="127285"/>
                  <a:pt x="210592" y="129108"/>
                  <a:pt x="211113" y="131006"/>
                </a:cubicBezTo>
                <a:cubicBezTo>
                  <a:pt x="211634" y="132904"/>
                  <a:pt x="211968" y="134764"/>
                  <a:pt x="212229" y="136661"/>
                </a:cubicBezTo>
                <a:lnTo>
                  <a:pt x="226256" y="143582"/>
                </a:lnTo>
                <a:cubicBezTo>
                  <a:pt x="230460" y="145666"/>
                  <a:pt x="232618" y="150428"/>
                  <a:pt x="231391" y="154930"/>
                </a:cubicBezTo>
                <a:lnTo>
                  <a:pt x="228786" y="164678"/>
                </a:lnTo>
                <a:cubicBezTo>
                  <a:pt x="227558" y="169180"/>
                  <a:pt x="223354" y="172231"/>
                  <a:pt x="218666" y="171934"/>
                </a:cubicBezTo>
                <a:lnTo>
                  <a:pt x="203039" y="170929"/>
                </a:lnTo>
                <a:cubicBezTo>
                  <a:pt x="200695" y="173943"/>
                  <a:pt x="197979" y="176733"/>
                  <a:pt x="194890" y="179115"/>
                </a:cubicBezTo>
                <a:lnTo>
                  <a:pt x="195895" y="194704"/>
                </a:lnTo>
                <a:cubicBezTo>
                  <a:pt x="196193" y="199392"/>
                  <a:pt x="193142" y="203634"/>
                  <a:pt x="188640" y="204825"/>
                </a:cubicBezTo>
                <a:lnTo>
                  <a:pt x="178891" y="207429"/>
                </a:lnTo>
                <a:cubicBezTo>
                  <a:pt x="174352" y="208657"/>
                  <a:pt x="169627" y="206499"/>
                  <a:pt x="167543" y="202295"/>
                </a:cubicBezTo>
                <a:lnTo>
                  <a:pt x="160623" y="188305"/>
                </a:lnTo>
                <a:cubicBezTo>
                  <a:pt x="156790" y="187784"/>
                  <a:pt x="153033" y="186742"/>
                  <a:pt x="149498" y="185291"/>
                </a:cubicBezTo>
                <a:lnTo>
                  <a:pt x="136475" y="193960"/>
                </a:lnTo>
                <a:cubicBezTo>
                  <a:pt x="132569" y="196565"/>
                  <a:pt x="127397" y="196044"/>
                  <a:pt x="124085" y="192732"/>
                </a:cubicBezTo>
                <a:lnTo>
                  <a:pt x="116942" y="185589"/>
                </a:lnTo>
                <a:cubicBezTo>
                  <a:pt x="113630" y="182277"/>
                  <a:pt x="113109" y="177105"/>
                  <a:pt x="115714" y="173199"/>
                </a:cubicBezTo>
                <a:lnTo>
                  <a:pt x="124383" y="160176"/>
                </a:lnTo>
                <a:cubicBezTo>
                  <a:pt x="123676" y="158428"/>
                  <a:pt x="123044" y="156604"/>
                  <a:pt x="122523" y="154707"/>
                </a:cubicBezTo>
                <a:cubicBezTo>
                  <a:pt x="122002" y="152809"/>
                  <a:pt x="121667" y="150912"/>
                  <a:pt x="121407" y="149051"/>
                </a:cubicBezTo>
                <a:lnTo>
                  <a:pt x="107379" y="142131"/>
                </a:lnTo>
                <a:cubicBezTo>
                  <a:pt x="103175" y="140047"/>
                  <a:pt x="101054" y="135285"/>
                  <a:pt x="102245" y="130783"/>
                </a:cubicBezTo>
                <a:lnTo>
                  <a:pt x="104849" y="121034"/>
                </a:lnTo>
                <a:cubicBezTo>
                  <a:pt x="106077" y="116532"/>
                  <a:pt x="110282" y="113481"/>
                  <a:pt x="114970" y="113779"/>
                </a:cubicBezTo>
                <a:lnTo>
                  <a:pt x="130559" y="114784"/>
                </a:lnTo>
                <a:cubicBezTo>
                  <a:pt x="132904" y="111770"/>
                  <a:pt x="135620" y="108979"/>
                  <a:pt x="138708" y="106598"/>
                </a:cubicBezTo>
                <a:lnTo>
                  <a:pt x="137703" y="91046"/>
                </a:lnTo>
                <a:cubicBezTo>
                  <a:pt x="137406" y="86358"/>
                  <a:pt x="140457" y="82116"/>
                  <a:pt x="144959" y="80925"/>
                </a:cubicBezTo>
                <a:lnTo>
                  <a:pt x="154707" y="78321"/>
                </a:lnTo>
                <a:close/>
                <a:moveTo>
                  <a:pt x="166836" y="126504"/>
                </a:moveTo>
                <a:cubicBezTo>
                  <a:pt x="157801" y="126514"/>
                  <a:pt x="150474" y="133858"/>
                  <a:pt x="150484" y="142894"/>
                </a:cubicBezTo>
                <a:cubicBezTo>
                  <a:pt x="150494" y="151929"/>
                  <a:pt x="157838" y="159256"/>
                  <a:pt x="166874" y="159246"/>
                </a:cubicBezTo>
                <a:cubicBezTo>
                  <a:pt x="175909" y="159236"/>
                  <a:pt x="183236" y="151892"/>
                  <a:pt x="183226" y="142856"/>
                </a:cubicBezTo>
                <a:cubicBezTo>
                  <a:pt x="183216" y="133821"/>
                  <a:pt x="175872" y="126494"/>
                  <a:pt x="166836" y="126504"/>
                </a:cubicBezTo>
                <a:close/>
                <a:moveTo>
                  <a:pt x="83679" y="-16929"/>
                </a:moveTo>
                <a:lnTo>
                  <a:pt x="93427" y="-14325"/>
                </a:lnTo>
                <a:cubicBezTo>
                  <a:pt x="97929" y="-13097"/>
                  <a:pt x="100980" y="-8855"/>
                  <a:pt x="100682" y="-4204"/>
                </a:cubicBezTo>
                <a:lnTo>
                  <a:pt x="99678" y="11348"/>
                </a:lnTo>
                <a:cubicBezTo>
                  <a:pt x="102766" y="13729"/>
                  <a:pt x="105482" y="16483"/>
                  <a:pt x="107826" y="19534"/>
                </a:cubicBezTo>
                <a:lnTo>
                  <a:pt x="123453" y="18529"/>
                </a:lnTo>
                <a:cubicBezTo>
                  <a:pt x="128104" y="18231"/>
                  <a:pt x="132345" y="21282"/>
                  <a:pt x="133573" y="25784"/>
                </a:cubicBezTo>
                <a:lnTo>
                  <a:pt x="136178" y="35533"/>
                </a:lnTo>
                <a:cubicBezTo>
                  <a:pt x="137368" y="40035"/>
                  <a:pt x="135248" y="44797"/>
                  <a:pt x="131043" y="46881"/>
                </a:cubicBezTo>
                <a:lnTo>
                  <a:pt x="117016" y="53801"/>
                </a:lnTo>
                <a:cubicBezTo>
                  <a:pt x="116756" y="55699"/>
                  <a:pt x="116384" y="57596"/>
                  <a:pt x="115900" y="59457"/>
                </a:cubicBezTo>
                <a:cubicBezTo>
                  <a:pt x="115416" y="61317"/>
                  <a:pt x="114746" y="63178"/>
                  <a:pt x="114040" y="64926"/>
                </a:cubicBezTo>
                <a:lnTo>
                  <a:pt x="122709" y="77949"/>
                </a:lnTo>
                <a:cubicBezTo>
                  <a:pt x="125313" y="81855"/>
                  <a:pt x="124792" y="87027"/>
                  <a:pt x="121481" y="90339"/>
                </a:cubicBezTo>
                <a:lnTo>
                  <a:pt x="114337" y="97482"/>
                </a:lnTo>
                <a:cubicBezTo>
                  <a:pt x="111026" y="100794"/>
                  <a:pt x="105854" y="101315"/>
                  <a:pt x="101947" y="98710"/>
                </a:cubicBezTo>
                <a:lnTo>
                  <a:pt x="88925" y="90041"/>
                </a:lnTo>
                <a:cubicBezTo>
                  <a:pt x="85390" y="91492"/>
                  <a:pt x="81632" y="92534"/>
                  <a:pt x="77800" y="93055"/>
                </a:cubicBezTo>
                <a:lnTo>
                  <a:pt x="70879" y="107045"/>
                </a:lnTo>
                <a:cubicBezTo>
                  <a:pt x="68796" y="111249"/>
                  <a:pt x="64033" y="113370"/>
                  <a:pt x="59531" y="112179"/>
                </a:cubicBezTo>
                <a:lnTo>
                  <a:pt x="49783" y="109575"/>
                </a:lnTo>
                <a:cubicBezTo>
                  <a:pt x="45244" y="108347"/>
                  <a:pt x="42230" y="104105"/>
                  <a:pt x="42528" y="99454"/>
                </a:cubicBezTo>
                <a:lnTo>
                  <a:pt x="43532" y="83865"/>
                </a:lnTo>
                <a:cubicBezTo>
                  <a:pt x="40444" y="81483"/>
                  <a:pt x="37728" y="78730"/>
                  <a:pt x="35384" y="75679"/>
                </a:cubicBezTo>
                <a:lnTo>
                  <a:pt x="19757" y="76684"/>
                </a:lnTo>
                <a:cubicBezTo>
                  <a:pt x="15106" y="76981"/>
                  <a:pt x="10864" y="73930"/>
                  <a:pt x="9637" y="69428"/>
                </a:cubicBezTo>
                <a:lnTo>
                  <a:pt x="7032" y="59680"/>
                </a:lnTo>
                <a:cubicBezTo>
                  <a:pt x="5842" y="55178"/>
                  <a:pt x="7962" y="50416"/>
                  <a:pt x="12167" y="48332"/>
                </a:cubicBezTo>
                <a:lnTo>
                  <a:pt x="26194" y="41411"/>
                </a:lnTo>
                <a:cubicBezTo>
                  <a:pt x="26454" y="39514"/>
                  <a:pt x="26826" y="37654"/>
                  <a:pt x="27310" y="35756"/>
                </a:cubicBezTo>
                <a:cubicBezTo>
                  <a:pt x="27831" y="33858"/>
                  <a:pt x="28426" y="32035"/>
                  <a:pt x="29170" y="30287"/>
                </a:cubicBezTo>
                <a:lnTo>
                  <a:pt x="20501" y="17301"/>
                </a:lnTo>
                <a:cubicBezTo>
                  <a:pt x="17897" y="13395"/>
                  <a:pt x="18417" y="8223"/>
                  <a:pt x="21729" y="4911"/>
                </a:cubicBezTo>
                <a:lnTo>
                  <a:pt x="28873" y="-2232"/>
                </a:lnTo>
                <a:cubicBezTo>
                  <a:pt x="32184" y="-5544"/>
                  <a:pt x="37356" y="-6065"/>
                  <a:pt x="41263" y="-3460"/>
                </a:cubicBezTo>
                <a:lnTo>
                  <a:pt x="54285" y="5209"/>
                </a:lnTo>
                <a:cubicBezTo>
                  <a:pt x="57820" y="3758"/>
                  <a:pt x="61578" y="2716"/>
                  <a:pt x="65410" y="2195"/>
                </a:cubicBezTo>
                <a:lnTo>
                  <a:pt x="72330" y="-11795"/>
                </a:lnTo>
                <a:cubicBezTo>
                  <a:pt x="74414" y="-15999"/>
                  <a:pt x="79139" y="-18120"/>
                  <a:pt x="83679" y="-16929"/>
                </a:cubicBezTo>
                <a:close/>
                <a:moveTo>
                  <a:pt x="71586" y="31254"/>
                </a:moveTo>
                <a:cubicBezTo>
                  <a:pt x="62551" y="31254"/>
                  <a:pt x="55215" y="38590"/>
                  <a:pt x="55215" y="47625"/>
                </a:cubicBezTo>
                <a:cubicBezTo>
                  <a:pt x="55215" y="56660"/>
                  <a:pt x="62551" y="63996"/>
                  <a:pt x="71586" y="63996"/>
                </a:cubicBezTo>
                <a:cubicBezTo>
                  <a:pt x="80622" y="63996"/>
                  <a:pt x="87957" y="56660"/>
                  <a:pt x="87957" y="47625"/>
                </a:cubicBezTo>
                <a:cubicBezTo>
                  <a:pt x="87957" y="38590"/>
                  <a:pt x="80622" y="31254"/>
                  <a:pt x="71586" y="31254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12" name="Text 10"/>
          <p:cNvSpPr/>
          <p:nvPr/>
        </p:nvSpPr>
        <p:spPr>
          <a:xfrm>
            <a:off x="857250" y="3724275"/>
            <a:ext cx="49815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核心技术</a:t>
            </a:r>
            <a:endParaRPr lang="en-US" sz="15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19125" y="42195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14" name="Text 12"/>
          <p:cNvSpPr/>
          <p:nvPr/>
        </p:nvSpPr>
        <p:spPr>
          <a:xfrm>
            <a:off x="809625" y="4143375"/>
            <a:ext cx="24765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深度学习（Deep Learning）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5" name="Text 13"/>
          <p:cNvSpPr/>
          <p:nvPr/>
        </p:nvSpPr>
        <p:spPr>
          <a:xfrm>
            <a:off x="809625" y="4371975"/>
            <a:ext cx="24669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通过神经网络模型学习海量数据中的模式</a:t>
            </a:r>
            <a:endParaRPr lang="en-US" sz="105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6" name="Shape 14"/>
          <p:cNvSpPr/>
          <p:nvPr/>
        </p:nvSpPr>
        <p:spPr>
          <a:xfrm>
            <a:off x="619125" y="47529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17" name="Text 15"/>
          <p:cNvSpPr/>
          <p:nvPr/>
        </p:nvSpPr>
        <p:spPr>
          <a:xfrm>
            <a:off x="809625" y="4676775"/>
            <a:ext cx="1676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自然语言处理（NLP）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8" name="Text 16"/>
          <p:cNvSpPr/>
          <p:nvPr/>
        </p:nvSpPr>
        <p:spPr>
          <a:xfrm>
            <a:off x="809625" y="4905375"/>
            <a:ext cx="16668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理解和生成人类语言的能力</a:t>
            </a:r>
            <a:endParaRPr lang="en-US" sz="105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9" name="Shape 17"/>
          <p:cNvSpPr/>
          <p:nvPr/>
        </p:nvSpPr>
        <p:spPr>
          <a:xfrm>
            <a:off x="619125" y="5286375"/>
            <a:ext cx="76200" cy="76200"/>
          </a:xfrm>
          <a:custGeom>
            <a:avLst/>
            <a:gdLst/>
            <a:ahLst/>
            <a:cxnLst/>
            <a:rect l="l" t="t" r="r" b="b"/>
            <a:pathLst>
              <a:path w="76200" h="76200">
                <a:moveTo>
                  <a:pt x="38100" y="0"/>
                </a:moveTo>
                <a:lnTo>
                  <a:pt x="38100" y="0"/>
                </a:lnTo>
                <a:cubicBezTo>
                  <a:pt x="59128" y="0"/>
                  <a:pt x="76200" y="17072"/>
                  <a:pt x="76200" y="38100"/>
                </a:cubicBezTo>
                <a:lnTo>
                  <a:pt x="76200" y="38100"/>
                </a:lnTo>
                <a:cubicBezTo>
                  <a:pt x="76200" y="59128"/>
                  <a:pt x="59128" y="76200"/>
                  <a:pt x="38100" y="76200"/>
                </a:cubicBezTo>
                <a:lnTo>
                  <a:pt x="38100" y="76200"/>
                </a:lnTo>
                <a:cubicBezTo>
                  <a:pt x="17072" y="76200"/>
                  <a:pt x="0" y="59128"/>
                  <a:pt x="0" y="38100"/>
                </a:cubicBezTo>
                <a:lnTo>
                  <a:pt x="0" y="38100"/>
                </a:lnTo>
                <a:cubicBezTo>
                  <a:pt x="0" y="17072"/>
                  <a:pt x="17072" y="0"/>
                  <a:pt x="38100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20" name="Text 18"/>
          <p:cNvSpPr/>
          <p:nvPr/>
        </p:nvSpPr>
        <p:spPr>
          <a:xfrm>
            <a:off x="809625" y="5210175"/>
            <a:ext cx="18669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大语言模型（LLM）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1" name="Text 19"/>
          <p:cNvSpPr/>
          <p:nvPr/>
        </p:nvSpPr>
        <p:spPr>
          <a:xfrm>
            <a:off x="809625" y="5438775"/>
            <a:ext cx="18573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GPT、BERT等预训练语言模型</a:t>
            </a:r>
            <a:endParaRPr lang="en-US" sz="105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2" name="Shape 20"/>
          <p:cNvSpPr/>
          <p:nvPr/>
        </p:nvSpPr>
        <p:spPr>
          <a:xfrm>
            <a:off x="6215063" y="1471613"/>
            <a:ext cx="5591175" cy="2638425"/>
          </a:xfrm>
          <a:custGeom>
            <a:avLst/>
            <a:gdLst/>
            <a:ahLst/>
            <a:cxnLst/>
            <a:rect l="l" t="t" r="r" b="b"/>
            <a:pathLst>
              <a:path w="5591175" h="2638425">
                <a:moveTo>
                  <a:pt x="114297" y="0"/>
                </a:moveTo>
                <a:lnTo>
                  <a:pt x="5476878" y="0"/>
                </a:lnTo>
                <a:cubicBezTo>
                  <a:pt x="5540003" y="0"/>
                  <a:pt x="5591175" y="51172"/>
                  <a:pt x="5591175" y="114297"/>
                </a:cubicBezTo>
                <a:lnTo>
                  <a:pt x="5591175" y="2524128"/>
                </a:lnTo>
                <a:cubicBezTo>
                  <a:pt x="5591175" y="2587253"/>
                  <a:pt x="5540003" y="2638425"/>
                  <a:pt x="5476878" y="2638425"/>
                </a:cubicBezTo>
                <a:lnTo>
                  <a:pt x="114297" y="2638425"/>
                </a:lnTo>
                <a:cubicBezTo>
                  <a:pt x="51172" y="2638425"/>
                  <a:pt x="0" y="2587253"/>
                  <a:pt x="0" y="2524128"/>
                </a:cubicBezTo>
                <a:lnTo>
                  <a:pt x="0" y="114297"/>
                </a:lnTo>
                <a:cubicBezTo>
                  <a:pt x="0" y="51172"/>
                  <a:pt x="51172" y="0"/>
                  <a:pt x="114297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6472238" y="17430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47625" y="119063"/>
                </a:moveTo>
                <a:lnTo>
                  <a:pt x="9116" y="119063"/>
                </a:lnTo>
                <a:cubicBezTo>
                  <a:pt x="-149" y="119063"/>
                  <a:pt x="-5842" y="108979"/>
                  <a:pt x="-1079" y="101017"/>
                </a:cubicBezTo>
                <a:lnTo>
                  <a:pt x="18604" y="68200"/>
                </a:lnTo>
                <a:cubicBezTo>
                  <a:pt x="21841" y="62805"/>
                  <a:pt x="27645" y="59531"/>
                  <a:pt x="33933" y="59531"/>
                </a:cubicBezTo>
                <a:lnTo>
                  <a:pt x="69279" y="59531"/>
                </a:lnTo>
                <a:cubicBezTo>
                  <a:pt x="97594" y="11571"/>
                  <a:pt x="139824" y="9153"/>
                  <a:pt x="168064" y="13283"/>
                </a:cubicBezTo>
                <a:cubicBezTo>
                  <a:pt x="172827" y="13990"/>
                  <a:pt x="176547" y="17711"/>
                  <a:pt x="177217" y="22436"/>
                </a:cubicBezTo>
                <a:cubicBezTo>
                  <a:pt x="181347" y="50676"/>
                  <a:pt x="178929" y="92906"/>
                  <a:pt x="130969" y="121221"/>
                </a:cubicBezTo>
                <a:lnTo>
                  <a:pt x="130969" y="156567"/>
                </a:lnTo>
                <a:cubicBezTo>
                  <a:pt x="130969" y="162855"/>
                  <a:pt x="127695" y="168659"/>
                  <a:pt x="122300" y="171896"/>
                </a:cubicBezTo>
                <a:lnTo>
                  <a:pt x="89483" y="191579"/>
                </a:lnTo>
                <a:cubicBezTo>
                  <a:pt x="81558" y="196342"/>
                  <a:pt x="71438" y="190612"/>
                  <a:pt x="71438" y="181384"/>
                </a:cubicBezTo>
                <a:lnTo>
                  <a:pt x="71438" y="142875"/>
                </a:lnTo>
                <a:cubicBezTo>
                  <a:pt x="71438" y="129741"/>
                  <a:pt x="60759" y="119063"/>
                  <a:pt x="47625" y="119063"/>
                </a:cubicBezTo>
                <a:lnTo>
                  <a:pt x="47588" y="119063"/>
                </a:lnTo>
                <a:close/>
                <a:moveTo>
                  <a:pt x="148828" y="59531"/>
                </a:moveTo>
                <a:cubicBezTo>
                  <a:pt x="148828" y="49674"/>
                  <a:pt x="140826" y="41672"/>
                  <a:pt x="130969" y="41672"/>
                </a:cubicBezTo>
                <a:cubicBezTo>
                  <a:pt x="121112" y="41672"/>
                  <a:pt x="113109" y="49674"/>
                  <a:pt x="113109" y="59531"/>
                </a:cubicBezTo>
                <a:cubicBezTo>
                  <a:pt x="113109" y="69388"/>
                  <a:pt x="121112" y="77391"/>
                  <a:pt x="130969" y="77391"/>
                </a:cubicBezTo>
                <a:cubicBezTo>
                  <a:pt x="140826" y="77391"/>
                  <a:pt x="148828" y="69388"/>
                  <a:pt x="148828" y="59531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24" name="Text 22"/>
          <p:cNvSpPr/>
          <p:nvPr/>
        </p:nvSpPr>
        <p:spPr>
          <a:xfrm>
            <a:off x="6686550" y="1704975"/>
            <a:ext cx="49815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AIGC的优势</a:t>
            </a:r>
            <a:endParaRPr lang="en-US" sz="15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448425" y="2124075"/>
            <a:ext cx="2486025" cy="800100"/>
          </a:xfrm>
          <a:custGeom>
            <a:avLst/>
            <a:gdLst/>
            <a:ahLst/>
            <a:cxnLst/>
            <a:rect l="l" t="t" r="r" b="b"/>
            <a:pathLst>
              <a:path w="2486025" h="800100">
                <a:moveTo>
                  <a:pt x="76202" y="0"/>
                </a:moveTo>
                <a:lnTo>
                  <a:pt x="2409823" y="0"/>
                </a:lnTo>
                <a:cubicBezTo>
                  <a:pt x="2451908" y="0"/>
                  <a:pt x="2486025" y="34117"/>
                  <a:pt x="2486025" y="76202"/>
                </a:cubicBezTo>
                <a:lnTo>
                  <a:pt x="2486025" y="723898"/>
                </a:lnTo>
                <a:cubicBezTo>
                  <a:pt x="2486025" y="765983"/>
                  <a:pt x="2451908" y="800100"/>
                  <a:pt x="2409823" y="800100"/>
                </a:cubicBezTo>
                <a:lnTo>
                  <a:pt x="76202" y="800100"/>
                </a:lnTo>
                <a:cubicBezTo>
                  <a:pt x="34117" y="800100"/>
                  <a:pt x="0" y="765983"/>
                  <a:pt x="0" y="7238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26" name="Shape 24"/>
          <p:cNvSpPr/>
          <p:nvPr/>
        </p:nvSpPr>
        <p:spPr>
          <a:xfrm>
            <a:off x="6635353" y="2305050"/>
            <a:ext cx="150019" cy="171450"/>
          </a:xfrm>
          <a:custGeom>
            <a:avLst/>
            <a:gdLst/>
            <a:ahLst/>
            <a:cxnLst/>
            <a:rect l="l" t="t" r="r" b="b"/>
            <a:pathLst>
              <a:path w="150019" h="171450">
                <a:moveTo>
                  <a:pt x="113452" y="-3315"/>
                </a:moveTo>
                <a:cubicBezTo>
                  <a:pt x="117437" y="-435"/>
                  <a:pt x="118910" y="4789"/>
                  <a:pt x="117102" y="9343"/>
                </a:cubicBezTo>
                <a:lnTo>
                  <a:pt x="90848" y="75009"/>
                </a:lnTo>
                <a:lnTo>
                  <a:pt x="139303" y="75009"/>
                </a:lnTo>
                <a:cubicBezTo>
                  <a:pt x="143824" y="75009"/>
                  <a:pt x="147842" y="77822"/>
                  <a:pt x="149383" y="82075"/>
                </a:cubicBezTo>
                <a:cubicBezTo>
                  <a:pt x="150923" y="86328"/>
                  <a:pt x="149617" y="91083"/>
                  <a:pt x="146168" y="93963"/>
                </a:cubicBezTo>
                <a:lnTo>
                  <a:pt x="49727" y="174330"/>
                </a:lnTo>
                <a:cubicBezTo>
                  <a:pt x="45943" y="177478"/>
                  <a:pt x="40552" y="177645"/>
                  <a:pt x="36567" y="174765"/>
                </a:cubicBezTo>
                <a:cubicBezTo>
                  <a:pt x="32582" y="171885"/>
                  <a:pt x="31109" y="166661"/>
                  <a:pt x="32917" y="162107"/>
                </a:cubicBezTo>
                <a:lnTo>
                  <a:pt x="59170" y="96441"/>
                </a:lnTo>
                <a:lnTo>
                  <a:pt x="10716" y="96441"/>
                </a:lnTo>
                <a:cubicBezTo>
                  <a:pt x="6195" y="96441"/>
                  <a:pt x="2177" y="93628"/>
                  <a:pt x="636" y="89375"/>
                </a:cubicBezTo>
                <a:cubicBezTo>
                  <a:pt x="-904" y="85122"/>
                  <a:pt x="402" y="80367"/>
                  <a:pt x="3851" y="77487"/>
                </a:cubicBezTo>
                <a:lnTo>
                  <a:pt x="100292" y="-2880"/>
                </a:lnTo>
                <a:cubicBezTo>
                  <a:pt x="104076" y="-6028"/>
                  <a:pt x="109467" y="-6195"/>
                  <a:pt x="113452" y="-3315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27" name="Text 25"/>
          <p:cNvSpPr/>
          <p:nvPr/>
        </p:nvSpPr>
        <p:spPr>
          <a:xfrm>
            <a:off x="6891338" y="2276475"/>
            <a:ext cx="838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自动化生成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600825" y="2581275"/>
            <a:ext cx="22479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无需手动编辑，大幅缩短创作时间</a:t>
            </a:r>
            <a:endParaRPr lang="en-US" sz="1600" dirty="0"/>
          </a:p>
        </p:txBody>
      </p:sp>
      <p:sp>
        <p:nvSpPr>
          <p:cNvPr id="29" name="Shape 27"/>
          <p:cNvSpPr/>
          <p:nvPr/>
        </p:nvSpPr>
        <p:spPr>
          <a:xfrm>
            <a:off x="9086850" y="2124075"/>
            <a:ext cx="2486025" cy="800100"/>
          </a:xfrm>
          <a:custGeom>
            <a:avLst/>
            <a:gdLst/>
            <a:ahLst/>
            <a:cxnLst/>
            <a:rect l="l" t="t" r="r" b="b"/>
            <a:pathLst>
              <a:path w="2486025" h="800100">
                <a:moveTo>
                  <a:pt x="76202" y="0"/>
                </a:moveTo>
                <a:lnTo>
                  <a:pt x="2409823" y="0"/>
                </a:lnTo>
                <a:cubicBezTo>
                  <a:pt x="2451908" y="0"/>
                  <a:pt x="2486025" y="34117"/>
                  <a:pt x="2486025" y="76202"/>
                </a:cubicBezTo>
                <a:lnTo>
                  <a:pt x="2486025" y="723898"/>
                </a:lnTo>
                <a:cubicBezTo>
                  <a:pt x="2486025" y="765983"/>
                  <a:pt x="2451908" y="800100"/>
                  <a:pt x="2409823" y="800100"/>
                </a:cubicBezTo>
                <a:lnTo>
                  <a:pt x="76202" y="800100"/>
                </a:lnTo>
                <a:cubicBezTo>
                  <a:pt x="34117" y="800100"/>
                  <a:pt x="0" y="765983"/>
                  <a:pt x="0" y="7238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0" name="Shape 28"/>
          <p:cNvSpPr/>
          <p:nvPr/>
        </p:nvSpPr>
        <p:spPr>
          <a:xfrm>
            <a:off x="9263063" y="230505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0" y="85725"/>
                </a:moveTo>
                <a:cubicBezTo>
                  <a:pt x="0" y="38412"/>
                  <a:pt x="38412" y="0"/>
                  <a:pt x="85725" y="0"/>
                </a:cubicBezTo>
                <a:cubicBezTo>
                  <a:pt x="133038" y="0"/>
                  <a:pt x="171450" y="38412"/>
                  <a:pt x="171450" y="85725"/>
                </a:cubicBezTo>
                <a:cubicBezTo>
                  <a:pt x="171450" y="133038"/>
                  <a:pt x="133038" y="171450"/>
                  <a:pt x="85725" y="171450"/>
                </a:cubicBezTo>
                <a:cubicBezTo>
                  <a:pt x="38412" y="171450"/>
                  <a:pt x="0" y="133038"/>
                  <a:pt x="0" y="85725"/>
                </a:cubicBezTo>
                <a:close/>
                <a:moveTo>
                  <a:pt x="96441" y="32147"/>
                </a:moveTo>
                <a:cubicBezTo>
                  <a:pt x="96441" y="26233"/>
                  <a:pt x="91639" y="21431"/>
                  <a:pt x="85725" y="21431"/>
                </a:cubicBezTo>
                <a:cubicBezTo>
                  <a:pt x="79811" y="21431"/>
                  <a:pt x="75009" y="26233"/>
                  <a:pt x="75009" y="32147"/>
                </a:cubicBezTo>
                <a:cubicBezTo>
                  <a:pt x="75009" y="38061"/>
                  <a:pt x="79811" y="42863"/>
                  <a:pt x="85725" y="42863"/>
                </a:cubicBezTo>
                <a:cubicBezTo>
                  <a:pt x="91639" y="42863"/>
                  <a:pt x="96441" y="38061"/>
                  <a:pt x="96441" y="32147"/>
                </a:cubicBezTo>
                <a:close/>
                <a:moveTo>
                  <a:pt x="85725" y="139303"/>
                </a:moveTo>
                <a:cubicBezTo>
                  <a:pt x="97546" y="139303"/>
                  <a:pt x="107156" y="129693"/>
                  <a:pt x="107156" y="117872"/>
                </a:cubicBezTo>
                <a:cubicBezTo>
                  <a:pt x="107156" y="112447"/>
                  <a:pt x="105147" y="107458"/>
                  <a:pt x="101798" y="103707"/>
                </a:cubicBezTo>
                <a:lnTo>
                  <a:pt x="125071" y="57195"/>
                </a:lnTo>
                <a:cubicBezTo>
                  <a:pt x="127047" y="53210"/>
                  <a:pt x="125440" y="48388"/>
                  <a:pt x="121488" y="46412"/>
                </a:cubicBezTo>
                <a:cubicBezTo>
                  <a:pt x="117537" y="44436"/>
                  <a:pt x="112681" y="46044"/>
                  <a:pt x="110706" y="49995"/>
                </a:cubicBezTo>
                <a:lnTo>
                  <a:pt x="87433" y="96508"/>
                </a:lnTo>
                <a:cubicBezTo>
                  <a:pt x="86864" y="96474"/>
                  <a:pt x="86294" y="96441"/>
                  <a:pt x="85725" y="96441"/>
                </a:cubicBezTo>
                <a:cubicBezTo>
                  <a:pt x="73904" y="96441"/>
                  <a:pt x="64294" y="106051"/>
                  <a:pt x="64294" y="117872"/>
                </a:cubicBezTo>
                <a:cubicBezTo>
                  <a:pt x="64294" y="129693"/>
                  <a:pt x="73904" y="139303"/>
                  <a:pt x="85725" y="139303"/>
                </a:cubicBezTo>
                <a:close/>
                <a:moveTo>
                  <a:pt x="58936" y="48220"/>
                </a:moveTo>
                <a:cubicBezTo>
                  <a:pt x="58936" y="42306"/>
                  <a:pt x="54134" y="37505"/>
                  <a:pt x="48220" y="37505"/>
                </a:cubicBezTo>
                <a:cubicBezTo>
                  <a:pt x="42306" y="37505"/>
                  <a:pt x="37505" y="42306"/>
                  <a:pt x="37505" y="48220"/>
                </a:cubicBezTo>
                <a:cubicBezTo>
                  <a:pt x="37505" y="54134"/>
                  <a:pt x="42306" y="58936"/>
                  <a:pt x="48220" y="58936"/>
                </a:cubicBezTo>
                <a:cubicBezTo>
                  <a:pt x="54134" y="58936"/>
                  <a:pt x="58936" y="54134"/>
                  <a:pt x="58936" y="48220"/>
                </a:cubicBezTo>
                <a:close/>
                <a:moveTo>
                  <a:pt x="32147" y="96441"/>
                </a:moveTo>
                <a:cubicBezTo>
                  <a:pt x="38061" y="96441"/>
                  <a:pt x="42863" y="91639"/>
                  <a:pt x="42863" y="85725"/>
                </a:cubicBezTo>
                <a:cubicBezTo>
                  <a:pt x="42863" y="79811"/>
                  <a:pt x="38061" y="75009"/>
                  <a:pt x="32147" y="75009"/>
                </a:cubicBezTo>
                <a:cubicBezTo>
                  <a:pt x="26233" y="75009"/>
                  <a:pt x="21431" y="79811"/>
                  <a:pt x="21431" y="85725"/>
                </a:cubicBezTo>
                <a:cubicBezTo>
                  <a:pt x="21431" y="91639"/>
                  <a:pt x="26233" y="96441"/>
                  <a:pt x="32147" y="96441"/>
                </a:cubicBezTo>
                <a:close/>
                <a:moveTo>
                  <a:pt x="150019" y="85725"/>
                </a:moveTo>
                <a:cubicBezTo>
                  <a:pt x="150019" y="79811"/>
                  <a:pt x="145217" y="75009"/>
                  <a:pt x="139303" y="75009"/>
                </a:cubicBezTo>
                <a:cubicBezTo>
                  <a:pt x="133389" y="75009"/>
                  <a:pt x="128588" y="79811"/>
                  <a:pt x="128588" y="85725"/>
                </a:cubicBezTo>
                <a:cubicBezTo>
                  <a:pt x="128588" y="91639"/>
                  <a:pt x="133389" y="96441"/>
                  <a:pt x="139303" y="96441"/>
                </a:cubicBezTo>
                <a:cubicBezTo>
                  <a:pt x="145217" y="96441"/>
                  <a:pt x="150019" y="91639"/>
                  <a:pt x="150019" y="85725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31" name="Text 29"/>
          <p:cNvSpPr/>
          <p:nvPr/>
        </p:nvSpPr>
        <p:spPr>
          <a:xfrm>
            <a:off x="9529763" y="2276475"/>
            <a:ext cx="533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高效性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9239250" y="2581275"/>
            <a:ext cx="22479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快速生成高质量内容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6448425" y="3076575"/>
            <a:ext cx="2486025" cy="800100"/>
          </a:xfrm>
          <a:custGeom>
            <a:avLst/>
            <a:gdLst/>
            <a:ahLst/>
            <a:cxnLst/>
            <a:rect l="l" t="t" r="r" b="b"/>
            <a:pathLst>
              <a:path w="2486025" h="800100">
                <a:moveTo>
                  <a:pt x="76202" y="0"/>
                </a:moveTo>
                <a:lnTo>
                  <a:pt x="2409823" y="0"/>
                </a:lnTo>
                <a:cubicBezTo>
                  <a:pt x="2451908" y="0"/>
                  <a:pt x="2486025" y="34117"/>
                  <a:pt x="2486025" y="76202"/>
                </a:cubicBezTo>
                <a:lnTo>
                  <a:pt x="2486025" y="723898"/>
                </a:lnTo>
                <a:cubicBezTo>
                  <a:pt x="2486025" y="765983"/>
                  <a:pt x="2451908" y="800100"/>
                  <a:pt x="2409823" y="800100"/>
                </a:cubicBezTo>
                <a:lnTo>
                  <a:pt x="76202" y="800100"/>
                </a:lnTo>
                <a:cubicBezTo>
                  <a:pt x="34117" y="800100"/>
                  <a:pt x="0" y="765983"/>
                  <a:pt x="0" y="7238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4" name="Shape 32"/>
          <p:cNvSpPr/>
          <p:nvPr/>
        </p:nvSpPr>
        <p:spPr>
          <a:xfrm>
            <a:off x="6624638" y="325755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133443" y="4085"/>
                </a:moveTo>
                <a:lnTo>
                  <a:pt x="103908" y="33620"/>
                </a:lnTo>
                <a:lnTo>
                  <a:pt x="137830" y="67542"/>
                </a:lnTo>
                <a:lnTo>
                  <a:pt x="167365" y="38007"/>
                </a:lnTo>
                <a:cubicBezTo>
                  <a:pt x="169977" y="35362"/>
                  <a:pt x="171450" y="31812"/>
                  <a:pt x="171450" y="28129"/>
                </a:cubicBezTo>
                <a:cubicBezTo>
                  <a:pt x="171450" y="24445"/>
                  <a:pt x="169977" y="20895"/>
                  <a:pt x="167365" y="18250"/>
                </a:cubicBezTo>
                <a:lnTo>
                  <a:pt x="153200" y="4085"/>
                </a:lnTo>
                <a:cubicBezTo>
                  <a:pt x="150555" y="1473"/>
                  <a:pt x="147005" y="0"/>
                  <a:pt x="143321" y="0"/>
                </a:cubicBezTo>
                <a:cubicBezTo>
                  <a:pt x="139638" y="0"/>
                  <a:pt x="136088" y="1473"/>
                  <a:pt x="133443" y="4085"/>
                </a:cubicBezTo>
                <a:close/>
                <a:moveTo>
                  <a:pt x="92556" y="44972"/>
                </a:moveTo>
                <a:lnTo>
                  <a:pt x="4085" y="133443"/>
                </a:lnTo>
                <a:cubicBezTo>
                  <a:pt x="1473" y="136088"/>
                  <a:pt x="0" y="139638"/>
                  <a:pt x="0" y="143321"/>
                </a:cubicBezTo>
                <a:cubicBezTo>
                  <a:pt x="0" y="147005"/>
                  <a:pt x="1473" y="150555"/>
                  <a:pt x="4085" y="153200"/>
                </a:cubicBezTo>
                <a:lnTo>
                  <a:pt x="18250" y="167365"/>
                </a:lnTo>
                <a:cubicBezTo>
                  <a:pt x="20895" y="169977"/>
                  <a:pt x="24445" y="171450"/>
                  <a:pt x="28129" y="171450"/>
                </a:cubicBezTo>
                <a:cubicBezTo>
                  <a:pt x="31812" y="171450"/>
                  <a:pt x="35362" y="169977"/>
                  <a:pt x="38007" y="167365"/>
                </a:cubicBezTo>
                <a:lnTo>
                  <a:pt x="126478" y="78894"/>
                </a:lnTo>
                <a:lnTo>
                  <a:pt x="92556" y="44972"/>
                </a:lnTo>
                <a:close/>
              </a:path>
            </a:pathLst>
          </a:custGeom>
          <a:solidFill>
            <a:srgbClr val="F2A900"/>
          </a:solidFill>
        </p:spPr>
      </p:sp>
      <p:sp>
        <p:nvSpPr>
          <p:cNvPr id="35" name="Text 33"/>
          <p:cNvSpPr/>
          <p:nvPr/>
        </p:nvSpPr>
        <p:spPr>
          <a:xfrm>
            <a:off x="6891338" y="3228975"/>
            <a:ext cx="533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智能化</a:t>
            </a:r>
            <a:endParaRPr lang="en-US" sz="1600" dirty="0"/>
          </a:p>
        </p:txBody>
      </p:sp>
      <p:sp>
        <p:nvSpPr>
          <p:cNvPr id="36" name="Text 34"/>
          <p:cNvSpPr/>
          <p:nvPr/>
        </p:nvSpPr>
        <p:spPr>
          <a:xfrm>
            <a:off x="6600825" y="3533775"/>
            <a:ext cx="22479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根据上下文调整输出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9086850" y="3076575"/>
            <a:ext cx="2486025" cy="800100"/>
          </a:xfrm>
          <a:custGeom>
            <a:avLst/>
            <a:gdLst/>
            <a:ahLst/>
            <a:cxnLst/>
            <a:rect l="l" t="t" r="r" b="b"/>
            <a:pathLst>
              <a:path w="2486025" h="800100">
                <a:moveTo>
                  <a:pt x="76202" y="0"/>
                </a:moveTo>
                <a:lnTo>
                  <a:pt x="2409823" y="0"/>
                </a:lnTo>
                <a:cubicBezTo>
                  <a:pt x="2451908" y="0"/>
                  <a:pt x="2486025" y="34117"/>
                  <a:pt x="2486025" y="76202"/>
                </a:cubicBezTo>
                <a:lnTo>
                  <a:pt x="2486025" y="723898"/>
                </a:lnTo>
                <a:cubicBezTo>
                  <a:pt x="2486025" y="765983"/>
                  <a:pt x="2451908" y="800100"/>
                  <a:pt x="2409823" y="800100"/>
                </a:cubicBezTo>
                <a:lnTo>
                  <a:pt x="76202" y="800100"/>
                </a:lnTo>
                <a:cubicBezTo>
                  <a:pt x="34117" y="800100"/>
                  <a:pt x="0" y="765983"/>
                  <a:pt x="0" y="7238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8" name="Shape 36"/>
          <p:cNvSpPr/>
          <p:nvPr/>
        </p:nvSpPr>
        <p:spPr>
          <a:xfrm>
            <a:off x="9263063" y="3257550"/>
            <a:ext cx="171450" cy="171450"/>
          </a:xfrm>
          <a:custGeom>
            <a:avLst/>
            <a:gdLst/>
            <a:ahLst/>
            <a:cxnLst/>
            <a:rect l="l" t="t" r="r" b="b"/>
            <a:pathLst>
              <a:path w="171450" h="171450">
                <a:moveTo>
                  <a:pt x="77856" y="1741"/>
                </a:moveTo>
                <a:cubicBezTo>
                  <a:pt x="82845" y="-569"/>
                  <a:pt x="88605" y="-569"/>
                  <a:pt x="93594" y="1741"/>
                </a:cubicBezTo>
                <a:lnTo>
                  <a:pt x="166795" y="35562"/>
                </a:lnTo>
                <a:cubicBezTo>
                  <a:pt x="169642" y="36868"/>
                  <a:pt x="171450" y="39715"/>
                  <a:pt x="171450" y="42863"/>
                </a:cubicBezTo>
                <a:cubicBezTo>
                  <a:pt x="171450" y="46010"/>
                  <a:pt x="169642" y="48857"/>
                  <a:pt x="166795" y="50163"/>
                </a:cubicBezTo>
                <a:lnTo>
                  <a:pt x="93594" y="83984"/>
                </a:lnTo>
                <a:cubicBezTo>
                  <a:pt x="88605" y="86294"/>
                  <a:pt x="82845" y="86294"/>
                  <a:pt x="77856" y="83984"/>
                </a:cubicBezTo>
                <a:lnTo>
                  <a:pt x="4655" y="50163"/>
                </a:lnTo>
                <a:cubicBezTo>
                  <a:pt x="1808" y="48823"/>
                  <a:pt x="0" y="45977"/>
                  <a:pt x="0" y="42863"/>
                </a:cubicBezTo>
                <a:cubicBezTo>
                  <a:pt x="0" y="39748"/>
                  <a:pt x="1808" y="36868"/>
                  <a:pt x="4655" y="35562"/>
                </a:cubicBezTo>
                <a:lnTo>
                  <a:pt x="77856" y="1741"/>
                </a:lnTo>
                <a:close/>
                <a:moveTo>
                  <a:pt x="16107" y="73134"/>
                </a:moveTo>
                <a:lnTo>
                  <a:pt x="71125" y="98550"/>
                </a:lnTo>
                <a:cubicBezTo>
                  <a:pt x="80401" y="102837"/>
                  <a:pt x="91083" y="102837"/>
                  <a:pt x="100359" y="98550"/>
                </a:cubicBezTo>
                <a:lnTo>
                  <a:pt x="155377" y="73134"/>
                </a:lnTo>
                <a:lnTo>
                  <a:pt x="166795" y="78425"/>
                </a:lnTo>
                <a:cubicBezTo>
                  <a:pt x="169642" y="79731"/>
                  <a:pt x="171450" y="82577"/>
                  <a:pt x="171450" y="85725"/>
                </a:cubicBezTo>
                <a:cubicBezTo>
                  <a:pt x="171450" y="88873"/>
                  <a:pt x="169642" y="91719"/>
                  <a:pt x="166795" y="93025"/>
                </a:cubicBezTo>
                <a:lnTo>
                  <a:pt x="93594" y="126846"/>
                </a:lnTo>
                <a:cubicBezTo>
                  <a:pt x="88605" y="129157"/>
                  <a:pt x="82845" y="129157"/>
                  <a:pt x="77856" y="126846"/>
                </a:cubicBezTo>
                <a:lnTo>
                  <a:pt x="4655" y="93025"/>
                </a:lnTo>
                <a:cubicBezTo>
                  <a:pt x="1808" y="91686"/>
                  <a:pt x="0" y="88839"/>
                  <a:pt x="0" y="85725"/>
                </a:cubicBezTo>
                <a:cubicBezTo>
                  <a:pt x="0" y="82611"/>
                  <a:pt x="1808" y="79731"/>
                  <a:pt x="4655" y="78425"/>
                </a:cubicBezTo>
                <a:lnTo>
                  <a:pt x="16073" y="73134"/>
                </a:lnTo>
                <a:close/>
                <a:moveTo>
                  <a:pt x="4655" y="121287"/>
                </a:moveTo>
                <a:lnTo>
                  <a:pt x="16073" y="115997"/>
                </a:lnTo>
                <a:lnTo>
                  <a:pt x="71091" y="141413"/>
                </a:lnTo>
                <a:cubicBezTo>
                  <a:pt x="80367" y="145699"/>
                  <a:pt x="91049" y="145699"/>
                  <a:pt x="100325" y="141413"/>
                </a:cubicBezTo>
                <a:lnTo>
                  <a:pt x="155343" y="115997"/>
                </a:lnTo>
                <a:lnTo>
                  <a:pt x="166762" y="121287"/>
                </a:lnTo>
                <a:cubicBezTo>
                  <a:pt x="169608" y="122593"/>
                  <a:pt x="171417" y="125440"/>
                  <a:pt x="171417" y="128588"/>
                </a:cubicBezTo>
                <a:cubicBezTo>
                  <a:pt x="171417" y="131735"/>
                  <a:pt x="169608" y="134582"/>
                  <a:pt x="166762" y="135888"/>
                </a:cubicBezTo>
                <a:lnTo>
                  <a:pt x="93561" y="169709"/>
                </a:lnTo>
                <a:cubicBezTo>
                  <a:pt x="88571" y="172019"/>
                  <a:pt x="82812" y="172019"/>
                  <a:pt x="77822" y="169709"/>
                </a:cubicBezTo>
                <a:lnTo>
                  <a:pt x="4655" y="135888"/>
                </a:lnTo>
                <a:cubicBezTo>
                  <a:pt x="1808" y="134548"/>
                  <a:pt x="0" y="131702"/>
                  <a:pt x="0" y="128588"/>
                </a:cubicBezTo>
                <a:cubicBezTo>
                  <a:pt x="0" y="125473"/>
                  <a:pt x="1808" y="122593"/>
                  <a:pt x="4655" y="121287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39" name="Text 37"/>
          <p:cNvSpPr/>
          <p:nvPr/>
        </p:nvSpPr>
        <p:spPr>
          <a:xfrm>
            <a:off x="9529763" y="3228975"/>
            <a:ext cx="533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多模态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9239250" y="3533775"/>
            <a:ext cx="224790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支持文本、图像、音频等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6215063" y="4310063"/>
            <a:ext cx="5591175" cy="2162175"/>
          </a:xfrm>
          <a:custGeom>
            <a:avLst/>
            <a:gdLst/>
            <a:ahLst/>
            <a:cxnLst/>
            <a:rect l="l" t="t" r="r" b="b"/>
            <a:pathLst>
              <a:path w="5591175" h="2162175">
                <a:moveTo>
                  <a:pt x="114293" y="0"/>
                </a:moveTo>
                <a:lnTo>
                  <a:pt x="5476882" y="0"/>
                </a:lnTo>
                <a:cubicBezTo>
                  <a:pt x="5539962" y="0"/>
                  <a:pt x="5591175" y="51213"/>
                  <a:pt x="5591175" y="114293"/>
                </a:cubicBezTo>
                <a:lnTo>
                  <a:pt x="5591175" y="2047882"/>
                </a:lnTo>
                <a:cubicBezTo>
                  <a:pt x="5591175" y="2111004"/>
                  <a:pt x="5540004" y="2162175"/>
                  <a:pt x="5476882" y="2162175"/>
                </a:cubicBezTo>
                <a:lnTo>
                  <a:pt x="114293" y="2162175"/>
                </a:lnTo>
                <a:cubicBezTo>
                  <a:pt x="51213" y="2162175"/>
                  <a:pt x="0" y="2110962"/>
                  <a:pt x="0" y="2047882"/>
                </a:cubicBezTo>
                <a:lnTo>
                  <a:pt x="0" y="114293"/>
                </a:lnTo>
                <a:cubicBezTo>
                  <a:pt x="0" y="51171"/>
                  <a:pt x="51171" y="0"/>
                  <a:pt x="114293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>
                  <a:alpha val="20000"/>
                </a:srgbClr>
              </a:gs>
              <a:gs pos="100000">
                <a:srgbClr val="F2A900">
                  <a:alpha val="5000"/>
                </a:srgbClr>
              </a:gs>
            </a:gsLst>
            <a:lin ang="2700000" scaled="1"/>
          </a:gra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6472238" y="45815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23812" y="23812"/>
                </a:moveTo>
                <a:cubicBezTo>
                  <a:pt x="23812" y="17227"/>
                  <a:pt x="18492" y="11906"/>
                  <a:pt x="11906" y="11906"/>
                </a:cubicBezTo>
                <a:cubicBezTo>
                  <a:pt x="5321" y="11906"/>
                  <a:pt x="0" y="17227"/>
                  <a:pt x="0" y="23812"/>
                </a:cubicBezTo>
                <a:lnTo>
                  <a:pt x="0" y="148828"/>
                </a:lnTo>
                <a:cubicBezTo>
                  <a:pt x="0" y="165274"/>
                  <a:pt x="13320" y="178594"/>
                  <a:pt x="29766" y="178594"/>
                </a:cubicBezTo>
                <a:lnTo>
                  <a:pt x="178594" y="178594"/>
                </a:lnTo>
                <a:cubicBezTo>
                  <a:pt x="185179" y="178594"/>
                  <a:pt x="190500" y="173273"/>
                  <a:pt x="190500" y="166688"/>
                </a:cubicBezTo>
                <a:cubicBezTo>
                  <a:pt x="190500" y="160102"/>
                  <a:pt x="185179" y="154781"/>
                  <a:pt x="178594" y="154781"/>
                </a:cubicBezTo>
                <a:lnTo>
                  <a:pt x="29766" y="154781"/>
                </a:lnTo>
                <a:cubicBezTo>
                  <a:pt x="26491" y="154781"/>
                  <a:pt x="23812" y="152102"/>
                  <a:pt x="23812" y="148828"/>
                </a:cubicBezTo>
                <a:lnTo>
                  <a:pt x="23812" y="23812"/>
                </a:lnTo>
                <a:close/>
                <a:moveTo>
                  <a:pt x="175096" y="56034"/>
                </a:moveTo>
                <a:cubicBezTo>
                  <a:pt x="179747" y="51383"/>
                  <a:pt x="179747" y="43830"/>
                  <a:pt x="175096" y="39179"/>
                </a:cubicBezTo>
                <a:cubicBezTo>
                  <a:pt x="170445" y="34528"/>
                  <a:pt x="162892" y="34528"/>
                  <a:pt x="158242" y="39179"/>
                </a:cubicBezTo>
                <a:lnTo>
                  <a:pt x="119063" y="78395"/>
                </a:lnTo>
                <a:lnTo>
                  <a:pt x="97706" y="57076"/>
                </a:lnTo>
                <a:cubicBezTo>
                  <a:pt x="93055" y="52425"/>
                  <a:pt x="85502" y="52425"/>
                  <a:pt x="80851" y="57076"/>
                </a:cubicBezTo>
                <a:lnTo>
                  <a:pt x="45132" y="92794"/>
                </a:lnTo>
                <a:cubicBezTo>
                  <a:pt x="40481" y="97445"/>
                  <a:pt x="40481" y="104998"/>
                  <a:pt x="45132" y="109649"/>
                </a:cubicBezTo>
                <a:cubicBezTo>
                  <a:pt x="49783" y="114300"/>
                  <a:pt x="57336" y="114300"/>
                  <a:pt x="61987" y="109649"/>
                </a:cubicBezTo>
                <a:lnTo>
                  <a:pt x="89297" y="82339"/>
                </a:lnTo>
                <a:lnTo>
                  <a:pt x="110654" y="103696"/>
                </a:lnTo>
                <a:cubicBezTo>
                  <a:pt x="115305" y="108347"/>
                  <a:pt x="122858" y="108347"/>
                  <a:pt x="127508" y="103696"/>
                </a:cubicBezTo>
                <a:lnTo>
                  <a:pt x="175133" y="56071"/>
                </a:lnTo>
                <a:close/>
              </a:path>
            </a:pathLst>
          </a:custGeom>
          <a:solidFill>
            <a:srgbClr val="F2A900"/>
          </a:solidFill>
        </p:spPr>
      </p:sp>
      <p:sp>
        <p:nvSpPr>
          <p:cNvPr id="43" name="Text 41"/>
          <p:cNvSpPr/>
          <p:nvPr/>
        </p:nvSpPr>
        <p:spPr>
          <a:xfrm>
            <a:off x="6686550" y="4543425"/>
            <a:ext cx="49815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发展历程</a:t>
            </a:r>
            <a:endParaRPr lang="en-US" sz="15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4" name="Text 42"/>
          <p:cNvSpPr/>
          <p:nvPr/>
        </p:nvSpPr>
        <p:spPr>
          <a:xfrm>
            <a:off x="6448425" y="4924425"/>
            <a:ext cx="52006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2020年前：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规则模板生成阶段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6448425" y="5229225"/>
            <a:ext cx="52006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2020-2022：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GPT-3等大模型突破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6" name="Text 44"/>
          <p:cNvSpPr/>
          <p:nvPr/>
        </p:nvSpPr>
        <p:spPr>
          <a:xfrm>
            <a:off x="6448425" y="5534025"/>
            <a:ext cx="52006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2022-至今：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ChatGPT引爆AIGC浪潮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</p:spTree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46856" y="949337"/>
            <a:ext cx="11654373" cy="346856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46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AIGC在报告撰写中的应用场景</a:t>
            </a:r>
            <a:endParaRPr lang="en-US" sz="246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51192" y="1305047"/>
            <a:ext cx="3728706" cy="3451220"/>
          </a:xfrm>
          <a:custGeom>
            <a:avLst/>
            <a:gdLst/>
            <a:ahLst/>
            <a:cxnLst/>
            <a:rect l="l" t="t" r="r" b="b"/>
            <a:pathLst>
              <a:path w="3728706" h="3451220">
                <a:moveTo>
                  <a:pt x="104054" y="0"/>
                </a:moveTo>
                <a:lnTo>
                  <a:pt x="3624651" y="0"/>
                </a:lnTo>
                <a:cubicBezTo>
                  <a:pt x="3682119" y="0"/>
                  <a:pt x="3728706" y="46587"/>
                  <a:pt x="3728706" y="104054"/>
                </a:cubicBezTo>
                <a:lnTo>
                  <a:pt x="3728706" y="3347166"/>
                </a:lnTo>
                <a:cubicBezTo>
                  <a:pt x="3728706" y="3404634"/>
                  <a:pt x="3682119" y="3451220"/>
                  <a:pt x="3624651" y="3451220"/>
                </a:cubicBezTo>
                <a:lnTo>
                  <a:pt x="104054" y="3451220"/>
                </a:lnTo>
                <a:cubicBezTo>
                  <a:pt x="46587" y="3451220"/>
                  <a:pt x="0" y="3404634"/>
                  <a:pt x="0" y="3347166"/>
                </a:cubicBezTo>
                <a:lnTo>
                  <a:pt x="0" y="104054"/>
                </a:lnTo>
                <a:cubicBezTo>
                  <a:pt x="0" y="46625"/>
                  <a:pt x="46625" y="0"/>
                  <a:pt x="104054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28956" y="1482811"/>
            <a:ext cx="416228" cy="416228"/>
          </a:xfrm>
          <a:custGeom>
            <a:avLst/>
            <a:gdLst/>
            <a:ahLst/>
            <a:cxnLst/>
            <a:rect l="l" t="t" r="r" b="b"/>
            <a:pathLst>
              <a:path w="416228" h="416228">
                <a:moveTo>
                  <a:pt x="69373" y="0"/>
                </a:moveTo>
                <a:lnTo>
                  <a:pt x="346855" y="0"/>
                </a:lnTo>
                <a:cubicBezTo>
                  <a:pt x="385168" y="0"/>
                  <a:pt x="416228" y="31059"/>
                  <a:pt x="416228" y="69373"/>
                </a:cubicBezTo>
                <a:lnTo>
                  <a:pt x="416228" y="346855"/>
                </a:lnTo>
                <a:cubicBezTo>
                  <a:pt x="416228" y="385168"/>
                  <a:pt x="385168" y="416228"/>
                  <a:pt x="346855" y="416228"/>
                </a:cubicBezTo>
                <a:lnTo>
                  <a:pt x="69373" y="416228"/>
                </a:lnTo>
                <a:cubicBezTo>
                  <a:pt x="31059" y="416228"/>
                  <a:pt x="0" y="385168"/>
                  <a:pt x="0" y="346855"/>
                </a:cubicBezTo>
                <a:lnTo>
                  <a:pt x="0" y="69373"/>
                </a:lnTo>
                <a:cubicBezTo>
                  <a:pt x="0" y="31059"/>
                  <a:pt x="31059" y="0"/>
                  <a:pt x="69373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7" name="Shape 5"/>
          <p:cNvSpPr/>
          <p:nvPr/>
        </p:nvSpPr>
        <p:spPr>
          <a:xfrm>
            <a:off x="650356" y="1604211"/>
            <a:ext cx="173428" cy="173428"/>
          </a:xfrm>
          <a:custGeom>
            <a:avLst/>
            <a:gdLst/>
            <a:ahLst/>
            <a:cxnLst/>
            <a:rect l="l" t="t" r="r" b="b"/>
            <a:pathLst>
              <a:path w="173428" h="173428">
                <a:moveTo>
                  <a:pt x="67745" y="16259"/>
                </a:moveTo>
                <a:lnTo>
                  <a:pt x="105683" y="16259"/>
                </a:lnTo>
                <a:cubicBezTo>
                  <a:pt x="107173" y="16259"/>
                  <a:pt x="108393" y="17478"/>
                  <a:pt x="108393" y="18969"/>
                </a:cubicBezTo>
                <a:lnTo>
                  <a:pt x="108393" y="32518"/>
                </a:lnTo>
                <a:lnTo>
                  <a:pt x="65036" y="32518"/>
                </a:lnTo>
                <a:lnTo>
                  <a:pt x="65036" y="18969"/>
                </a:lnTo>
                <a:cubicBezTo>
                  <a:pt x="65036" y="17478"/>
                  <a:pt x="66255" y="16259"/>
                  <a:pt x="67745" y="16259"/>
                </a:cubicBezTo>
                <a:close/>
                <a:moveTo>
                  <a:pt x="48777" y="18969"/>
                </a:moveTo>
                <a:lnTo>
                  <a:pt x="48777" y="32518"/>
                </a:lnTo>
                <a:lnTo>
                  <a:pt x="21679" y="32518"/>
                </a:lnTo>
                <a:cubicBezTo>
                  <a:pt x="9721" y="32518"/>
                  <a:pt x="0" y="42239"/>
                  <a:pt x="0" y="54196"/>
                </a:cubicBezTo>
                <a:lnTo>
                  <a:pt x="0" y="86714"/>
                </a:lnTo>
                <a:lnTo>
                  <a:pt x="173428" y="86714"/>
                </a:lnTo>
                <a:lnTo>
                  <a:pt x="173428" y="54196"/>
                </a:lnTo>
                <a:cubicBezTo>
                  <a:pt x="173428" y="42239"/>
                  <a:pt x="163707" y="32518"/>
                  <a:pt x="151750" y="32518"/>
                </a:cubicBezTo>
                <a:lnTo>
                  <a:pt x="124651" y="32518"/>
                </a:lnTo>
                <a:lnTo>
                  <a:pt x="124651" y="18969"/>
                </a:lnTo>
                <a:cubicBezTo>
                  <a:pt x="124651" y="8502"/>
                  <a:pt x="116149" y="0"/>
                  <a:pt x="105683" y="0"/>
                </a:cubicBezTo>
                <a:lnTo>
                  <a:pt x="67745" y="0"/>
                </a:lnTo>
                <a:cubicBezTo>
                  <a:pt x="57279" y="0"/>
                  <a:pt x="48777" y="8502"/>
                  <a:pt x="48777" y="18969"/>
                </a:cubicBezTo>
                <a:close/>
                <a:moveTo>
                  <a:pt x="173428" y="102973"/>
                </a:moveTo>
                <a:lnTo>
                  <a:pt x="108393" y="102973"/>
                </a:lnTo>
                <a:lnTo>
                  <a:pt x="108393" y="108393"/>
                </a:lnTo>
                <a:cubicBezTo>
                  <a:pt x="108393" y="114388"/>
                  <a:pt x="103549" y="119232"/>
                  <a:pt x="97553" y="119232"/>
                </a:cubicBezTo>
                <a:lnTo>
                  <a:pt x="75875" y="119232"/>
                </a:lnTo>
                <a:cubicBezTo>
                  <a:pt x="69879" y="119232"/>
                  <a:pt x="65036" y="114388"/>
                  <a:pt x="65036" y="108393"/>
                </a:cubicBezTo>
                <a:lnTo>
                  <a:pt x="65036" y="102973"/>
                </a:lnTo>
                <a:lnTo>
                  <a:pt x="0" y="102973"/>
                </a:lnTo>
                <a:lnTo>
                  <a:pt x="0" y="140910"/>
                </a:lnTo>
                <a:cubicBezTo>
                  <a:pt x="0" y="152867"/>
                  <a:pt x="9721" y="162589"/>
                  <a:pt x="21679" y="162589"/>
                </a:cubicBezTo>
                <a:lnTo>
                  <a:pt x="151750" y="162589"/>
                </a:lnTo>
                <a:cubicBezTo>
                  <a:pt x="163707" y="162589"/>
                  <a:pt x="173428" y="152867"/>
                  <a:pt x="173428" y="140910"/>
                </a:cubicBezTo>
                <a:lnTo>
                  <a:pt x="173428" y="102973"/>
                </a:lnTo>
                <a:close/>
              </a:path>
            </a:pathLst>
          </a:custGeom>
          <a:solidFill>
            <a:srgbClr val="1A1D21"/>
          </a:solidFill>
        </p:spPr>
      </p:sp>
      <p:sp>
        <p:nvSpPr>
          <p:cNvPr id="8" name="Text 6"/>
          <p:cNvSpPr/>
          <p:nvPr/>
        </p:nvSpPr>
        <p:spPr>
          <a:xfrm>
            <a:off x="1049240" y="1569525"/>
            <a:ext cx="780427" cy="24279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6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商业报告</a:t>
            </a:r>
            <a:endParaRPr lang="en-US" sz="136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9" name="Shape 7"/>
          <p:cNvSpPr/>
          <p:nvPr/>
        </p:nvSpPr>
        <p:spPr>
          <a:xfrm>
            <a:off x="528956" y="2037781"/>
            <a:ext cx="3373178" cy="624341"/>
          </a:xfrm>
          <a:custGeom>
            <a:avLst/>
            <a:gdLst/>
            <a:ahLst/>
            <a:cxnLst/>
            <a:rect l="l" t="t" r="r" b="b"/>
            <a:pathLst>
              <a:path w="3373178" h="624341">
                <a:moveTo>
                  <a:pt x="69371" y="0"/>
                </a:moveTo>
                <a:lnTo>
                  <a:pt x="3303807" y="0"/>
                </a:lnTo>
                <a:cubicBezTo>
                  <a:pt x="3342120" y="0"/>
                  <a:pt x="3373178" y="31058"/>
                  <a:pt x="3373178" y="69371"/>
                </a:cubicBezTo>
                <a:lnTo>
                  <a:pt x="3373178" y="554971"/>
                </a:lnTo>
                <a:cubicBezTo>
                  <a:pt x="3373178" y="593283"/>
                  <a:pt x="3342120" y="624341"/>
                  <a:pt x="3303807" y="624341"/>
                </a:cubicBezTo>
                <a:lnTo>
                  <a:pt x="69371" y="624341"/>
                </a:lnTo>
                <a:cubicBezTo>
                  <a:pt x="31084" y="624341"/>
                  <a:pt x="0" y="593257"/>
                  <a:pt x="0" y="554971"/>
                </a:cubicBezTo>
                <a:lnTo>
                  <a:pt x="0" y="69371"/>
                </a:lnTo>
                <a:cubicBezTo>
                  <a:pt x="0" y="31058"/>
                  <a:pt x="31058" y="0"/>
                  <a:pt x="6937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10" name="Text 8"/>
          <p:cNvSpPr/>
          <p:nvPr/>
        </p:nvSpPr>
        <p:spPr>
          <a:xfrm>
            <a:off x="633013" y="2141838"/>
            <a:ext cx="3234435" cy="2081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0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商业计划书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33013" y="2384637"/>
            <a:ext cx="3225764" cy="1734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市场分析、商业模式、财务预测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528956" y="2766179"/>
            <a:ext cx="3373178" cy="624341"/>
          </a:xfrm>
          <a:custGeom>
            <a:avLst/>
            <a:gdLst/>
            <a:ahLst/>
            <a:cxnLst/>
            <a:rect l="l" t="t" r="r" b="b"/>
            <a:pathLst>
              <a:path w="3373178" h="624341">
                <a:moveTo>
                  <a:pt x="69371" y="0"/>
                </a:moveTo>
                <a:lnTo>
                  <a:pt x="3303807" y="0"/>
                </a:lnTo>
                <a:cubicBezTo>
                  <a:pt x="3342120" y="0"/>
                  <a:pt x="3373178" y="31058"/>
                  <a:pt x="3373178" y="69371"/>
                </a:cubicBezTo>
                <a:lnTo>
                  <a:pt x="3373178" y="554971"/>
                </a:lnTo>
                <a:cubicBezTo>
                  <a:pt x="3373178" y="593283"/>
                  <a:pt x="3342120" y="624341"/>
                  <a:pt x="3303807" y="624341"/>
                </a:cubicBezTo>
                <a:lnTo>
                  <a:pt x="69371" y="624341"/>
                </a:lnTo>
                <a:cubicBezTo>
                  <a:pt x="31084" y="624341"/>
                  <a:pt x="0" y="593257"/>
                  <a:pt x="0" y="554971"/>
                </a:cubicBezTo>
                <a:lnTo>
                  <a:pt x="0" y="69371"/>
                </a:lnTo>
                <a:cubicBezTo>
                  <a:pt x="0" y="31058"/>
                  <a:pt x="31058" y="0"/>
                  <a:pt x="6937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13" name="Text 11"/>
          <p:cNvSpPr/>
          <p:nvPr/>
        </p:nvSpPr>
        <p:spPr>
          <a:xfrm>
            <a:off x="633013" y="2870236"/>
            <a:ext cx="3234435" cy="2081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0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市场调研报告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633013" y="3113036"/>
            <a:ext cx="3225764" cy="1734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行业趋势、竞争格局、用户需求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528956" y="3494578"/>
            <a:ext cx="3373178" cy="624341"/>
          </a:xfrm>
          <a:custGeom>
            <a:avLst/>
            <a:gdLst/>
            <a:ahLst/>
            <a:cxnLst/>
            <a:rect l="l" t="t" r="r" b="b"/>
            <a:pathLst>
              <a:path w="3373178" h="624341">
                <a:moveTo>
                  <a:pt x="69371" y="0"/>
                </a:moveTo>
                <a:lnTo>
                  <a:pt x="3303807" y="0"/>
                </a:lnTo>
                <a:cubicBezTo>
                  <a:pt x="3342120" y="0"/>
                  <a:pt x="3373178" y="31058"/>
                  <a:pt x="3373178" y="69371"/>
                </a:cubicBezTo>
                <a:lnTo>
                  <a:pt x="3373178" y="554971"/>
                </a:lnTo>
                <a:cubicBezTo>
                  <a:pt x="3373178" y="593283"/>
                  <a:pt x="3342120" y="624341"/>
                  <a:pt x="3303807" y="624341"/>
                </a:cubicBezTo>
                <a:lnTo>
                  <a:pt x="69371" y="624341"/>
                </a:lnTo>
                <a:cubicBezTo>
                  <a:pt x="31084" y="624341"/>
                  <a:pt x="0" y="593257"/>
                  <a:pt x="0" y="554971"/>
                </a:cubicBezTo>
                <a:lnTo>
                  <a:pt x="0" y="69371"/>
                </a:lnTo>
                <a:cubicBezTo>
                  <a:pt x="0" y="31058"/>
                  <a:pt x="31058" y="0"/>
                  <a:pt x="6937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16" name="Text 14"/>
          <p:cNvSpPr/>
          <p:nvPr/>
        </p:nvSpPr>
        <p:spPr>
          <a:xfrm>
            <a:off x="633013" y="3598634"/>
            <a:ext cx="3234435" cy="2081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0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可行性研究报告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33013" y="3841434"/>
            <a:ext cx="3225764" cy="1734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技术可行性、经济可行性分析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528956" y="4261997"/>
            <a:ext cx="3373178" cy="8671"/>
          </a:xfrm>
          <a:custGeom>
            <a:avLst/>
            <a:gdLst/>
            <a:ahLst/>
            <a:cxnLst/>
            <a:rect l="l" t="t" r="r" b="b"/>
            <a:pathLst>
              <a:path w="3373178" h="8671">
                <a:moveTo>
                  <a:pt x="0" y="0"/>
                </a:moveTo>
                <a:lnTo>
                  <a:pt x="3373178" y="0"/>
                </a:lnTo>
                <a:lnTo>
                  <a:pt x="3373178" y="8671"/>
                </a:lnTo>
                <a:lnTo>
                  <a:pt x="0" y="8671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30196"/>
            </a:srgbClr>
          </a:solidFill>
        </p:spPr>
      </p:sp>
      <p:sp>
        <p:nvSpPr>
          <p:cNvPr id="19" name="Shape 17"/>
          <p:cNvSpPr/>
          <p:nvPr/>
        </p:nvSpPr>
        <p:spPr>
          <a:xfrm>
            <a:off x="538711" y="4431090"/>
            <a:ext cx="136575" cy="121400"/>
          </a:xfrm>
          <a:custGeom>
            <a:avLst/>
            <a:gdLst/>
            <a:ahLst/>
            <a:cxnLst/>
            <a:rect l="l" t="t" r="r" b="b"/>
            <a:pathLst>
              <a:path w="136575" h="121400">
                <a:moveTo>
                  <a:pt x="73385" y="-4481"/>
                </a:moveTo>
                <a:cubicBezTo>
                  <a:pt x="72413" y="-6378"/>
                  <a:pt x="70445" y="-7587"/>
                  <a:pt x="68311" y="-7587"/>
                </a:cubicBezTo>
                <a:cubicBezTo>
                  <a:pt x="66177" y="-7587"/>
                  <a:pt x="64209" y="-6378"/>
                  <a:pt x="63237" y="-4481"/>
                </a:cubicBezTo>
                <a:lnTo>
                  <a:pt x="45786" y="29710"/>
                </a:lnTo>
                <a:lnTo>
                  <a:pt x="7872" y="35732"/>
                </a:lnTo>
                <a:cubicBezTo>
                  <a:pt x="5762" y="36064"/>
                  <a:pt x="4007" y="37558"/>
                  <a:pt x="3343" y="39597"/>
                </a:cubicBezTo>
                <a:cubicBezTo>
                  <a:pt x="2679" y="41636"/>
                  <a:pt x="3225" y="43865"/>
                  <a:pt x="4718" y="45383"/>
                </a:cubicBezTo>
                <a:lnTo>
                  <a:pt x="31844" y="72532"/>
                </a:lnTo>
                <a:lnTo>
                  <a:pt x="25869" y="110445"/>
                </a:lnTo>
                <a:cubicBezTo>
                  <a:pt x="25537" y="112556"/>
                  <a:pt x="26414" y="114690"/>
                  <a:pt x="28145" y="115946"/>
                </a:cubicBezTo>
                <a:cubicBezTo>
                  <a:pt x="29876" y="117203"/>
                  <a:pt x="32152" y="117393"/>
                  <a:pt x="34073" y="116420"/>
                </a:cubicBezTo>
                <a:lnTo>
                  <a:pt x="68311" y="99017"/>
                </a:lnTo>
                <a:lnTo>
                  <a:pt x="102526" y="116420"/>
                </a:lnTo>
                <a:cubicBezTo>
                  <a:pt x="104423" y="117393"/>
                  <a:pt x="106723" y="117203"/>
                  <a:pt x="108454" y="115946"/>
                </a:cubicBezTo>
                <a:cubicBezTo>
                  <a:pt x="110184" y="114690"/>
                  <a:pt x="111062" y="112579"/>
                  <a:pt x="110730" y="110445"/>
                </a:cubicBezTo>
                <a:lnTo>
                  <a:pt x="104731" y="72532"/>
                </a:lnTo>
                <a:lnTo>
                  <a:pt x="131856" y="45383"/>
                </a:lnTo>
                <a:cubicBezTo>
                  <a:pt x="133374" y="43865"/>
                  <a:pt x="133895" y="41636"/>
                  <a:pt x="133231" y="39597"/>
                </a:cubicBezTo>
                <a:cubicBezTo>
                  <a:pt x="132568" y="37558"/>
                  <a:pt x="130837" y="36064"/>
                  <a:pt x="128703" y="35732"/>
                </a:cubicBezTo>
                <a:lnTo>
                  <a:pt x="90813" y="29710"/>
                </a:lnTo>
                <a:lnTo>
                  <a:pt x="73385" y="-4481"/>
                </a:lnTo>
                <a:close/>
              </a:path>
            </a:pathLst>
          </a:custGeom>
          <a:solidFill>
            <a:srgbClr val="F2A900"/>
          </a:solidFill>
        </p:spPr>
      </p:sp>
      <p:sp>
        <p:nvSpPr>
          <p:cNvPr id="20" name="Text 18"/>
          <p:cNvSpPr/>
          <p:nvPr/>
        </p:nvSpPr>
        <p:spPr>
          <a:xfrm>
            <a:off x="750077" y="4405075"/>
            <a:ext cx="1396097" cy="1734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核心价值：提升决策效率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4230834" y="1305047"/>
            <a:ext cx="3728706" cy="3451220"/>
          </a:xfrm>
          <a:custGeom>
            <a:avLst/>
            <a:gdLst/>
            <a:ahLst/>
            <a:cxnLst/>
            <a:rect l="l" t="t" r="r" b="b"/>
            <a:pathLst>
              <a:path w="3728706" h="3451220">
                <a:moveTo>
                  <a:pt x="104054" y="0"/>
                </a:moveTo>
                <a:lnTo>
                  <a:pt x="3624651" y="0"/>
                </a:lnTo>
                <a:cubicBezTo>
                  <a:pt x="3682119" y="0"/>
                  <a:pt x="3728706" y="46587"/>
                  <a:pt x="3728706" y="104054"/>
                </a:cubicBezTo>
                <a:lnTo>
                  <a:pt x="3728706" y="3347166"/>
                </a:lnTo>
                <a:cubicBezTo>
                  <a:pt x="3728706" y="3404634"/>
                  <a:pt x="3682119" y="3451220"/>
                  <a:pt x="3624651" y="3451220"/>
                </a:cubicBezTo>
                <a:lnTo>
                  <a:pt x="104054" y="3451220"/>
                </a:lnTo>
                <a:cubicBezTo>
                  <a:pt x="46587" y="3451220"/>
                  <a:pt x="0" y="3404634"/>
                  <a:pt x="0" y="3347166"/>
                </a:cubicBezTo>
                <a:lnTo>
                  <a:pt x="0" y="104054"/>
                </a:lnTo>
                <a:cubicBezTo>
                  <a:pt x="0" y="46625"/>
                  <a:pt x="46625" y="0"/>
                  <a:pt x="104054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>
                  <a:alpha val="20000"/>
                </a:srgbClr>
              </a:gs>
              <a:gs pos="100000">
                <a:srgbClr val="F2A900">
                  <a:alpha val="5000"/>
                </a:srgbClr>
              </a:gs>
            </a:gsLst>
            <a:lin ang="2700000" scaled="1"/>
          </a:gra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4408598" y="1482811"/>
            <a:ext cx="416228" cy="416228"/>
          </a:xfrm>
          <a:custGeom>
            <a:avLst/>
            <a:gdLst/>
            <a:ahLst/>
            <a:cxnLst/>
            <a:rect l="l" t="t" r="r" b="b"/>
            <a:pathLst>
              <a:path w="416228" h="416228">
                <a:moveTo>
                  <a:pt x="69373" y="0"/>
                </a:moveTo>
                <a:lnTo>
                  <a:pt x="346855" y="0"/>
                </a:lnTo>
                <a:cubicBezTo>
                  <a:pt x="385168" y="0"/>
                  <a:pt x="416228" y="31059"/>
                  <a:pt x="416228" y="69373"/>
                </a:cubicBezTo>
                <a:lnTo>
                  <a:pt x="416228" y="346855"/>
                </a:lnTo>
                <a:cubicBezTo>
                  <a:pt x="416228" y="385168"/>
                  <a:pt x="385168" y="416228"/>
                  <a:pt x="346855" y="416228"/>
                </a:cubicBezTo>
                <a:lnTo>
                  <a:pt x="69373" y="416228"/>
                </a:lnTo>
                <a:cubicBezTo>
                  <a:pt x="31059" y="416228"/>
                  <a:pt x="0" y="385168"/>
                  <a:pt x="0" y="346855"/>
                </a:cubicBezTo>
                <a:lnTo>
                  <a:pt x="0" y="69373"/>
                </a:lnTo>
                <a:cubicBezTo>
                  <a:pt x="0" y="31059"/>
                  <a:pt x="31059" y="0"/>
                  <a:pt x="69373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23" name="Shape 21"/>
          <p:cNvSpPr/>
          <p:nvPr/>
        </p:nvSpPr>
        <p:spPr>
          <a:xfrm>
            <a:off x="4519159" y="1604211"/>
            <a:ext cx="195107" cy="173428"/>
          </a:xfrm>
          <a:custGeom>
            <a:avLst/>
            <a:gdLst/>
            <a:ahLst/>
            <a:cxnLst/>
            <a:rect l="l" t="t" r="r" b="b"/>
            <a:pathLst>
              <a:path w="195107" h="173428">
                <a:moveTo>
                  <a:pt x="16259" y="66323"/>
                </a:moveTo>
                <a:lnTo>
                  <a:pt x="87121" y="95487"/>
                </a:lnTo>
                <a:cubicBezTo>
                  <a:pt x="90440" y="96842"/>
                  <a:pt x="93963" y="97553"/>
                  <a:pt x="97553" y="97553"/>
                </a:cubicBezTo>
                <a:cubicBezTo>
                  <a:pt x="101144" y="97553"/>
                  <a:pt x="104667" y="96842"/>
                  <a:pt x="107986" y="95487"/>
                </a:cubicBezTo>
                <a:lnTo>
                  <a:pt x="190094" y="61682"/>
                </a:lnTo>
                <a:cubicBezTo>
                  <a:pt x="193142" y="60429"/>
                  <a:pt x="195107" y="57482"/>
                  <a:pt x="195107" y="54196"/>
                </a:cubicBezTo>
                <a:cubicBezTo>
                  <a:pt x="195107" y="50911"/>
                  <a:pt x="193142" y="47964"/>
                  <a:pt x="190094" y="46710"/>
                </a:cubicBezTo>
                <a:lnTo>
                  <a:pt x="107986" y="12905"/>
                </a:lnTo>
                <a:cubicBezTo>
                  <a:pt x="104667" y="11551"/>
                  <a:pt x="101144" y="10839"/>
                  <a:pt x="97553" y="10839"/>
                </a:cubicBezTo>
                <a:cubicBezTo>
                  <a:pt x="93963" y="10839"/>
                  <a:pt x="90440" y="11551"/>
                  <a:pt x="87121" y="12905"/>
                </a:cubicBezTo>
                <a:lnTo>
                  <a:pt x="5013" y="46710"/>
                </a:lnTo>
                <a:cubicBezTo>
                  <a:pt x="1965" y="47964"/>
                  <a:pt x="0" y="50911"/>
                  <a:pt x="0" y="54196"/>
                </a:cubicBezTo>
                <a:lnTo>
                  <a:pt x="0" y="154459"/>
                </a:lnTo>
                <a:cubicBezTo>
                  <a:pt x="0" y="158965"/>
                  <a:pt x="3624" y="162589"/>
                  <a:pt x="8129" y="162589"/>
                </a:cubicBezTo>
                <a:cubicBezTo>
                  <a:pt x="12635" y="162589"/>
                  <a:pt x="16259" y="158965"/>
                  <a:pt x="16259" y="154459"/>
                </a:cubicBezTo>
                <a:lnTo>
                  <a:pt x="16259" y="66323"/>
                </a:lnTo>
                <a:close/>
                <a:moveTo>
                  <a:pt x="32518" y="90609"/>
                </a:moveTo>
                <a:lnTo>
                  <a:pt x="32518" y="130071"/>
                </a:lnTo>
                <a:cubicBezTo>
                  <a:pt x="32518" y="148024"/>
                  <a:pt x="61648" y="162589"/>
                  <a:pt x="97553" y="162589"/>
                </a:cubicBezTo>
                <a:cubicBezTo>
                  <a:pt x="133458" y="162589"/>
                  <a:pt x="162589" y="148024"/>
                  <a:pt x="162589" y="130071"/>
                </a:cubicBezTo>
                <a:lnTo>
                  <a:pt x="162589" y="90576"/>
                </a:lnTo>
                <a:lnTo>
                  <a:pt x="114185" y="110527"/>
                </a:lnTo>
                <a:cubicBezTo>
                  <a:pt x="108901" y="112694"/>
                  <a:pt x="103278" y="113812"/>
                  <a:pt x="97553" y="113812"/>
                </a:cubicBezTo>
                <a:cubicBezTo>
                  <a:pt x="91829" y="113812"/>
                  <a:pt x="86206" y="112694"/>
                  <a:pt x="80922" y="110527"/>
                </a:cubicBezTo>
                <a:lnTo>
                  <a:pt x="32518" y="90576"/>
                </a:lnTo>
                <a:close/>
              </a:path>
            </a:pathLst>
          </a:custGeom>
          <a:solidFill>
            <a:srgbClr val="1A1D21"/>
          </a:solidFill>
        </p:spPr>
      </p:sp>
      <p:sp>
        <p:nvSpPr>
          <p:cNvPr id="24" name="Text 22"/>
          <p:cNvSpPr/>
          <p:nvPr/>
        </p:nvSpPr>
        <p:spPr>
          <a:xfrm>
            <a:off x="4928883" y="1569525"/>
            <a:ext cx="780427" cy="24279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6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学术报告</a:t>
            </a:r>
            <a:endParaRPr lang="en-US" sz="136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4408598" y="2037781"/>
            <a:ext cx="3373178" cy="624341"/>
          </a:xfrm>
          <a:custGeom>
            <a:avLst/>
            <a:gdLst/>
            <a:ahLst/>
            <a:cxnLst/>
            <a:rect l="l" t="t" r="r" b="b"/>
            <a:pathLst>
              <a:path w="3373178" h="624341">
                <a:moveTo>
                  <a:pt x="69371" y="0"/>
                </a:moveTo>
                <a:lnTo>
                  <a:pt x="3303807" y="0"/>
                </a:lnTo>
                <a:cubicBezTo>
                  <a:pt x="3342120" y="0"/>
                  <a:pt x="3373178" y="31058"/>
                  <a:pt x="3373178" y="69371"/>
                </a:cubicBezTo>
                <a:lnTo>
                  <a:pt x="3373178" y="554971"/>
                </a:lnTo>
                <a:cubicBezTo>
                  <a:pt x="3373178" y="593283"/>
                  <a:pt x="3342120" y="624341"/>
                  <a:pt x="3303807" y="624341"/>
                </a:cubicBezTo>
                <a:lnTo>
                  <a:pt x="69371" y="624341"/>
                </a:lnTo>
                <a:cubicBezTo>
                  <a:pt x="31084" y="624341"/>
                  <a:pt x="0" y="593257"/>
                  <a:pt x="0" y="554971"/>
                </a:cubicBezTo>
                <a:lnTo>
                  <a:pt x="0" y="69371"/>
                </a:lnTo>
                <a:cubicBezTo>
                  <a:pt x="0" y="31058"/>
                  <a:pt x="31058" y="0"/>
                  <a:pt x="6937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26" name="Text 24"/>
          <p:cNvSpPr/>
          <p:nvPr/>
        </p:nvSpPr>
        <p:spPr>
          <a:xfrm>
            <a:off x="4512655" y="2141838"/>
            <a:ext cx="3234435" cy="2081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0" b="1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研究论文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4512655" y="2384637"/>
            <a:ext cx="3225764" cy="1734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文献综述、方法论、结果分析</a:t>
            </a:r>
            <a:endParaRPr lang="en-US" sz="1600" dirty="0"/>
          </a:p>
        </p:txBody>
      </p:sp>
      <p:sp>
        <p:nvSpPr>
          <p:cNvPr id="28" name="Shape 26"/>
          <p:cNvSpPr/>
          <p:nvPr/>
        </p:nvSpPr>
        <p:spPr>
          <a:xfrm>
            <a:off x="4408598" y="2766179"/>
            <a:ext cx="3373178" cy="624341"/>
          </a:xfrm>
          <a:custGeom>
            <a:avLst/>
            <a:gdLst/>
            <a:ahLst/>
            <a:cxnLst/>
            <a:rect l="l" t="t" r="r" b="b"/>
            <a:pathLst>
              <a:path w="3373178" h="624341">
                <a:moveTo>
                  <a:pt x="69371" y="0"/>
                </a:moveTo>
                <a:lnTo>
                  <a:pt x="3303807" y="0"/>
                </a:lnTo>
                <a:cubicBezTo>
                  <a:pt x="3342120" y="0"/>
                  <a:pt x="3373178" y="31058"/>
                  <a:pt x="3373178" y="69371"/>
                </a:cubicBezTo>
                <a:lnTo>
                  <a:pt x="3373178" y="554971"/>
                </a:lnTo>
                <a:cubicBezTo>
                  <a:pt x="3373178" y="593283"/>
                  <a:pt x="3342120" y="624341"/>
                  <a:pt x="3303807" y="624341"/>
                </a:cubicBezTo>
                <a:lnTo>
                  <a:pt x="69371" y="624341"/>
                </a:lnTo>
                <a:cubicBezTo>
                  <a:pt x="31084" y="624341"/>
                  <a:pt x="0" y="593257"/>
                  <a:pt x="0" y="554971"/>
                </a:cubicBezTo>
                <a:lnTo>
                  <a:pt x="0" y="69371"/>
                </a:lnTo>
                <a:cubicBezTo>
                  <a:pt x="0" y="31058"/>
                  <a:pt x="31058" y="0"/>
                  <a:pt x="6937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29" name="Text 27"/>
          <p:cNvSpPr/>
          <p:nvPr/>
        </p:nvSpPr>
        <p:spPr>
          <a:xfrm>
            <a:off x="4512655" y="2870236"/>
            <a:ext cx="3234435" cy="2081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0" b="1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开题报告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4512655" y="3113036"/>
            <a:ext cx="3225764" cy="1734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研究背景、目标、技术路线</a:t>
            </a:r>
            <a:endParaRPr lang="en-US" sz="1600" dirty="0"/>
          </a:p>
        </p:txBody>
      </p:sp>
      <p:sp>
        <p:nvSpPr>
          <p:cNvPr id="31" name="Shape 29"/>
          <p:cNvSpPr/>
          <p:nvPr/>
        </p:nvSpPr>
        <p:spPr>
          <a:xfrm>
            <a:off x="4408598" y="3494578"/>
            <a:ext cx="3373178" cy="624341"/>
          </a:xfrm>
          <a:custGeom>
            <a:avLst/>
            <a:gdLst/>
            <a:ahLst/>
            <a:cxnLst/>
            <a:rect l="l" t="t" r="r" b="b"/>
            <a:pathLst>
              <a:path w="3373178" h="624341">
                <a:moveTo>
                  <a:pt x="69371" y="0"/>
                </a:moveTo>
                <a:lnTo>
                  <a:pt x="3303807" y="0"/>
                </a:lnTo>
                <a:cubicBezTo>
                  <a:pt x="3342120" y="0"/>
                  <a:pt x="3373178" y="31058"/>
                  <a:pt x="3373178" y="69371"/>
                </a:cubicBezTo>
                <a:lnTo>
                  <a:pt x="3373178" y="554971"/>
                </a:lnTo>
                <a:cubicBezTo>
                  <a:pt x="3373178" y="593283"/>
                  <a:pt x="3342120" y="624341"/>
                  <a:pt x="3303807" y="624341"/>
                </a:cubicBezTo>
                <a:lnTo>
                  <a:pt x="69371" y="624341"/>
                </a:lnTo>
                <a:cubicBezTo>
                  <a:pt x="31084" y="624341"/>
                  <a:pt x="0" y="593257"/>
                  <a:pt x="0" y="554971"/>
                </a:cubicBezTo>
                <a:lnTo>
                  <a:pt x="0" y="69371"/>
                </a:lnTo>
                <a:cubicBezTo>
                  <a:pt x="0" y="31058"/>
                  <a:pt x="31058" y="0"/>
                  <a:pt x="6937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2" name="Text 30"/>
          <p:cNvSpPr/>
          <p:nvPr/>
        </p:nvSpPr>
        <p:spPr>
          <a:xfrm>
            <a:off x="4512655" y="3598634"/>
            <a:ext cx="3234435" cy="2081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0" b="1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实验报告</a:t>
            </a:r>
            <a:endParaRPr lang="en-US" sz="1600" dirty="0"/>
          </a:p>
        </p:txBody>
      </p:sp>
      <p:sp>
        <p:nvSpPr>
          <p:cNvPr id="33" name="Text 31"/>
          <p:cNvSpPr/>
          <p:nvPr/>
        </p:nvSpPr>
        <p:spPr>
          <a:xfrm>
            <a:off x="4512655" y="3841434"/>
            <a:ext cx="3225764" cy="1734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实验设计、数据记录、结论推导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4408598" y="4261997"/>
            <a:ext cx="3373178" cy="8671"/>
          </a:xfrm>
          <a:custGeom>
            <a:avLst/>
            <a:gdLst/>
            <a:ahLst/>
            <a:cxnLst/>
            <a:rect l="l" t="t" r="r" b="b"/>
            <a:pathLst>
              <a:path w="3373178" h="8671">
                <a:moveTo>
                  <a:pt x="0" y="0"/>
                </a:moveTo>
                <a:lnTo>
                  <a:pt x="3373178" y="0"/>
                </a:lnTo>
                <a:lnTo>
                  <a:pt x="3373178" y="8671"/>
                </a:lnTo>
                <a:lnTo>
                  <a:pt x="0" y="8671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30196"/>
            </a:srgbClr>
          </a:solidFill>
        </p:spPr>
      </p:sp>
      <p:sp>
        <p:nvSpPr>
          <p:cNvPr id="35" name="Shape 33"/>
          <p:cNvSpPr/>
          <p:nvPr/>
        </p:nvSpPr>
        <p:spPr>
          <a:xfrm>
            <a:off x="4418353" y="4431090"/>
            <a:ext cx="136575" cy="121400"/>
          </a:xfrm>
          <a:custGeom>
            <a:avLst/>
            <a:gdLst/>
            <a:ahLst/>
            <a:cxnLst/>
            <a:rect l="l" t="t" r="r" b="b"/>
            <a:pathLst>
              <a:path w="136575" h="121400">
                <a:moveTo>
                  <a:pt x="73385" y="-4481"/>
                </a:moveTo>
                <a:cubicBezTo>
                  <a:pt x="72413" y="-6378"/>
                  <a:pt x="70445" y="-7587"/>
                  <a:pt x="68311" y="-7587"/>
                </a:cubicBezTo>
                <a:cubicBezTo>
                  <a:pt x="66177" y="-7587"/>
                  <a:pt x="64209" y="-6378"/>
                  <a:pt x="63237" y="-4481"/>
                </a:cubicBezTo>
                <a:lnTo>
                  <a:pt x="45786" y="29710"/>
                </a:lnTo>
                <a:lnTo>
                  <a:pt x="7872" y="35732"/>
                </a:lnTo>
                <a:cubicBezTo>
                  <a:pt x="5762" y="36064"/>
                  <a:pt x="4007" y="37558"/>
                  <a:pt x="3343" y="39597"/>
                </a:cubicBezTo>
                <a:cubicBezTo>
                  <a:pt x="2679" y="41636"/>
                  <a:pt x="3225" y="43865"/>
                  <a:pt x="4718" y="45383"/>
                </a:cubicBezTo>
                <a:lnTo>
                  <a:pt x="31844" y="72532"/>
                </a:lnTo>
                <a:lnTo>
                  <a:pt x="25869" y="110445"/>
                </a:lnTo>
                <a:cubicBezTo>
                  <a:pt x="25537" y="112556"/>
                  <a:pt x="26414" y="114690"/>
                  <a:pt x="28145" y="115946"/>
                </a:cubicBezTo>
                <a:cubicBezTo>
                  <a:pt x="29876" y="117203"/>
                  <a:pt x="32152" y="117393"/>
                  <a:pt x="34073" y="116420"/>
                </a:cubicBezTo>
                <a:lnTo>
                  <a:pt x="68311" y="99017"/>
                </a:lnTo>
                <a:lnTo>
                  <a:pt x="102526" y="116420"/>
                </a:lnTo>
                <a:cubicBezTo>
                  <a:pt x="104423" y="117393"/>
                  <a:pt x="106723" y="117203"/>
                  <a:pt x="108454" y="115946"/>
                </a:cubicBezTo>
                <a:cubicBezTo>
                  <a:pt x="110184" y="114690"/>
                  <a:pt x="111062" y="112579"/>
                  <a:pt x="110730" y="110445"/>
                </a:cubicBezTo>
                <a:lnTo>
                  <a:pt x="104731" y="72532"/>
                </a:lnTo>
                <a:lnTo>
                  <a:pt x="131856" y="45383"/>
                </a:lnTo>
                <a:cubicBezTo>
                  <a:pt x="133374" y="43865"/>
                  <a:pt x="133895" y="41636"/>
                  <a:pt x="133231" y="39597"/>
                </a:cubicBezTo>
                <a:cubicBezTo>
                  <a:pt x="132568" y="37558"/>
                  <a:pt x="130837" y="36064"/>
                  <a:pt x="128703" y="35732"/>
                </a:cubicBezTo>
                <a:lnTo>
                  <a:pt x="90813" y="29710"/>
                </a:lnTo>
                <a:lnTo>
                  <a:pt x="73385" y="-4481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36" name="Text 34"/>
          <p:cNvSpPr/>
          <p:nvPr/>
        </p:nvSpPr>
        <p:spPr>
          <a:xfrm>
            <a:off x="4629719" y="4405075"/>
            <a:ext cx="1396097" cy="1734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核心价值：辅助学术写作</a:t>
            </a:r>
            <a:endParaRPr lang="en-US" sz="1600" dirty="0"/>
          </a:p>
        </p:txBody>
      </p:sp>
      <p:sp>
        <p:nvSpPr>
          <p:cNvPr id="37" name="Shape 35"/>
          <p:cNvSpPr/>
          <p:nvPr/>
        </p:nvSpPr>
        <p:spPr>
          <a:xfrm>
            <a:off x="8110477" y="1305047"/>
            <a:ext cx="3728706" cy="3451220"/>
          </a:xfrm>
          <a:custGeom>
            <a:avLst/>
            <a:gdLst/>
            <a:ahLst/>
            <a:cxnLst/>
            <a:rect l="l" t="t" r="r" b="b"/>
            <a:pathLst>
              <a:path w="3728706" h="3451220">
                <a:moveTo>
                  <a:pt x="104054" y="0"/>
                </a:moveTo>
                <a:lnTo>
                  <a:pt x="3624651" y="0"/>
                </a:lnTo>
                <a:cubicBezTo>
                  <a:pt x="3682119" y="0"/>
                  <a:pt x="3728706" y="46587"/>
                  <a:pt x="3728706" y="104054"/>
                </a:cubicBezTo>
                <a:lnTo>
                  <a:pt x="3728706" y="3347166"/>
                </a:lnTo>
                <a:cubicBezTo>
                  <a:pt x="3728706" y="3404634"/>
                  <a:pt x="3682119" y="3451220"/>
                  <a:pt x="3624651" y="3451220"/>
                </a:cubicBezTo>
                <a:lnTo>
                  <a:pt x="104054" y="3451220"/>
                </a:lnTo>
                <a:cubicBezTo>
                  <a:pt x="46587" y="3451220"/>
                  <a:pt x="0" y="3404634"/>
                  <a:pt x="0" y="3347166"/>
                </a:cubicBezTo>
                <a:lnTo>
                  <a:pt x="0" y="104054"/>
                </a:lnTo>
                <a:cubicBezTo>
                  <a:pt x="0" y="46625"/>
                  <a:pt x="46625" y="0"/>
                  <a:pt x="104054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288240" y="1482811"/>
            <a:ext cx="416228" cy="416228"/>
          </a:xfrm>
          <a:custGeom>
            <a:avLst/>
            <a:gdLst/>
            <a:ahLst/>
            <a:cxnLst/>
            <a:rect l="l" t="t" r="r" b="b"/>
            <a:pathLst>
              <a:path w="416228" h="416228">
                <a:moveTo>
                  <a:pt x="69373" y="0"/>
                </a:moveTo>
                <a:lnTo>
                  <a:pt x="346855" y="0"/>
                </a:lnTo>
                <a:cubicBezTo>
                  <a:pt x="385168" y="0"/>
                  <a:pt x="416228" y="31059"/>
                  <a:pt x="416228" y="69373"/>
                </a:cubicBezTo>
                <a:lnTo>
                  <a:pt x="416228" y="346855"/>
                </a:lnTo>
                <a:cubicBezTo>
                  <a:pt x="416228" y="385168"/>
                  <a:pt x="385168" y="416228"/>
                  <a:pt x="346855" y="416228"/>
                </a:cubicBezTo>
                <a:lnTo>
                  <a:pt x="69373" y="416228"/>
                </a:lnTo>
                <a:cubicBezTo>
                  <a:pt x="31059" y="416228"/>
                  <a:pt x="0" y="385168"/>
                  <a:pt x="0" y="346855"/>
                </a:cubicBezTo>
                <a:lnTo>
                  <a:pt x="0" y="69373"/>
                </a:lnTo>
                <a:cubicBezTo>
                  <a:pt x="0" y="31059"/>
                  <a:pt x="31059" y="0"/>
                  <a:pt x="69373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39" name="Shape 37"/>
          <p:cNvSpPr/>
          <p:nvPr/>
        </p:nvSpPr>
        <p:spPr>
          <a:xfrm>
            <a:off x="8409640" y="1604211"/>
            <a:ext cx="173428" cy="173428"/>
          </a:xfrm>
          <a:custGeom>
            <a:avLst/>
            <a:gdLst/>
            <a:ahLst/>
            <a:cxnLst/>
            <a:rect l="l" t="t" r="r" b="b"/>
            <a:pathLst>
              <a:path w="173428" h="173428">
                <a:moveTo>
                  <a:pt x="10839" y="10839"/>
                </a:moveTo>
                <a:cubicBezTo>
                  <a:pt x="16835" y="10839"/>
                  <a:pt x="21679" y="15683"/>
                  <a:pt x="21679" y="21679"/>
                </a:cubicBezTo>
                <a:lnTo>
                  <a:pt x="21679" y="135491"/>
                </a:lnTo>
                <a:cubicBezTo>
                  <a:pt x="21679" y="138472"/>
                  <a:pt x="24117" y="140910"/>
                  <a:pt x="27098" y="140910"/>
                </a:cubicBezTo>
                <a:lnTo>
                  <a:pt x="162589" y="140910"/>
                </a:lnTo>
                <a:cubicBezTo>
                  <a:pt x="168584" y="140910"/>
                  <a:pt x="173428" y="145754"/>
                  <a:pt x="173428" y="151750"/>
                </a:cubicBezTo>
                <a:cubicBezTo>
                  <a:pt x="173428" y="157745"/>
                  <a:pt x="168584" y="162589"/>
                  <a:pt x="162589" y="162589"/>
                </a:cubicBezTo>
                <a:lnTo>
                  <a:pt x="27098" y="162589"/>
                </a:lnTo>
                <a:cubicBezTo>
                  <a:pt x="12126" y="162589"/>
                  <a:pt x="0" y="150462"/>
                  <a:pt x="0" y="135491"/>
                </a:cubicBezTo>
                <a:lnTo>
                  <a:pt x="0" y="21679"/>
                </a:lnTo>
                <a:cubicBezTo>
                  <a:pt x="0" y="15683"/>
                  <a:pt x="4844" y="10839"/>
                  <a:pt x="10839" y="10839"/>
                </a:cubicBezTo>
                <a:close/>
                <a:moveTo>
                  <a:pt x="43357" y="32518"/>
                </a:moveTo>
                <a:cubicBezTo>
                  <a:pt x="43357" y="26522"/>
                  <a:pt x="48201" y="21679"/>
                  <a:pt x="54196" y="21679"/>
                </a:cubicBezTo>
                <a:lnTo>
                  <a:pt x="119232" y="21679"/>
                </a:lnTo>
                <a:cubicBezTo>
                  <a:pt x="125227" y="21679"/>
                  <a:pt x="130071" y="26522"/>
                  <a:pt x="130071" y="32518"/>
                </a:cubicBezTo>
                <a:cubicBezTo>
                  <a:pt x="130071" y="38513"/>
                  <a:pt x="125227" y="43357"/>
                  <a:pt x="119232" y="43357"/>
                </a:cubicBezTo>
                <a:lnTo>
                  <a:pt x="54196" y="43357"/>
                </a:lnTo>
                <a:cubicBezTo>
                  <a:pt x="48201" y="43357"/>
                  <a:pt x="43357" y="38513"/>
                  <a:pt x="43357" y="32518"/>
                </a:cubicBezTo>
                <a:close/>
                <a:moveTo>
                  <a:pt x="54196" y="59616"/>
                </a:moveTo>
                <a:lnTo>
                  <a:pt x="97553" y="59616"/>
                </a:lnTo>
                <a:cubicBezTo>
                  <a:pt x="103549" y="59616"/>
                  <a:pt x="108393" y="64460"/>
                  <a:pt x="108393" y="70455"/>
                </a:cubicBezTo>
                <a:cubicBezTo>
                  <a:pt x="108393" y="76451"/>
                  <a:pt x="103549" y="81294"/>
                  <a:pt x="97553" y="81294"/>
                </a:cubicBezTo>
                <a:lnTo>
                  <a:pt x="54196" y="81294"/>
                </a:lnTo>
                <a:cubicBezTo>
                  <a:pt x="48201" y="81294"/>
                  <a:pt x="43357" y="76451"/>
                  <a:pt x="43357" y="70455"/>
                </a:cubicBezTo>
                <a:cubicBezTo>
                  <a:pt x="43357" y="64460"/>
                  <a:pt x="48201" y="59616"/>
                  <a:pt x="54196" y="59616"/>
                </a:cubicBezTo>
                <a:close/>
                <a:moveTo>
                  <a:pt x="54196" y="97553"/>
                </a:moveTo>
                <a:lnTo>
                  <a:pt x="140910" y="97553"/>
                </a:lnTo>
                <a:cubicBezTo>
                  <a:pt x="146906" y="97553"/>
                  <a:pt x="151750" y="102397"/>
                  <a:pt x="151750" y="108393"/>
                </a:cubicBezTo>
                <a:cubicBezTo>
                  <a:pt x="151750" y="114388"/>
                  <a:pt x="146906" y="119232"/>
                  <a:pt x="140910" y="119232"/>
                </a:cubicBezTo>
                <a:lnTo>
                  <a:pt x="54196" y="119232"/>
                </a:lnTo>
                <a:cubicBezTo>
                  <a:pt x="48201" y="119232"/>
                  <a:pt x="43357" y="114388"/>
                  <a:pt x="43357" y="108393"/>
                </a:cubicBezTo>
                <a:cubicBezTo>
                  <a:pt x="43357" y="102397"/>
                  <a:pt x="48201" y="97553"/>
                  <a:pt x="54196" y="97553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40" name="Text 38"/>
          <p:cNvSpPr/>
          <p:nvPr/>
        </p:nvSpPr>
        <p:spPr>
          <a:xfrm>
            <a:off x="8808525" y="1569525"/>
            <a:ext cx="780427" cy="24279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6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数据报告</a:t>
            </a:r>
            <a:endParaRPr lang="en-US" sz="136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1" name="Shape 39"/>
          <p:cNvSpPr/>
          <p:nvPr/>
        </p:nvSpPr>
        <p:spPr>
          <a:xfrm>
            <a:off x="8288240" y="2037781"/>
            <a:ext cx="3373178" cy="624341"/>
          </a:xfrm>
          <a:custGeom>
            <a:avLst/>
            <a:gdLst/>
            <a:ahLst/>
            <a:cxnLst/>
            <a:rect l="l" t="t" r="r" b="b"/>
            <a:pathLst>
              <a:path w="3373178" h="624341">
                <a:moveTo>
                  <a:pt x="69371" y="0"/>
                </a:moveTo>
                <a:lnTo>
                  <a:pt x="3303807" y="0"/>
                </a:lnTo>
                <a:cubicBezTo>
                  <a:pt x="3342120" y="0"/>
                  <a:pt x="3373178" y="31058"/>
                  <a:pt x="3373178" y="69371"/>
                </a:cubicBezTo>
                <a:lnTo>
                  <a:pt x="3373178" y="554971"/>
                </a:lnTo>
                <a:cubicBezTo>
                  <a:pt x="3373178" y="593283"/>
                  <a:pt x="3342120" y="624341"/>
                  <a:pt x="3303807" y="624341"/>
                </a:cubicBezTo>
                <a:lnTo>
                  <a:pt x="69371" y="624341"/>
                </a:lnTo>
                <a:cubicBezTo>
                  <a:pt x="31084" y="624341"/>
                  <a:pt x="0" y="593257"/>
                  <a:pt x="0" y="554971"/>
                </a:cubicBezTo>
                <a:lnTo>
                  <a:pt x="0" y="69371"/>
                </a:lnTo>
                <a:cubicBezTo>
                  <a:pt x="0" y="31058"/>
                  <a:pt x="31058" y="0"/>
                  <a:pt x="6937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42" name="Text 40"/>
          <p:cNvSpPr/>
          <p:nvPr/>
        </p:nvSpPr>
        <p:spPr>
          <a:xfrm>
            <a:off x="8392297" y="2141838"/>
            <a:ext cx="3234435" cy="2081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0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数据分析报告</a:t>
            </a:r>
            <a:endParaRPr lang="en-US" sz="1600" dirty="0"/>
          </a:p>
        </p:txBody>
      </p:sp>
      <p:sp>
        <p:nvSpPr>
          <p:cNvPr id="43" name="Text 41"/>
          <p:cNvSpPr/>
          <p:nvPr/>
        </p:nvSpPr>
        <p:spPr>
          <a:xfrm>
            <a:off x="8392297" y="2384637"/>
            <a:ext cx="3225764" cy="1734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数据解读、趋势分析、可视化</a:t>
            </a:r>
            <a:endParaRPr lang="en-US" sz="1600" dirty="0"/>
          </a:p>
        </p:txBody>
      </p:sp>
      <p:sp>
        <p:nvSpPr>
          <p:cNvPr id="44" name="Shape 42"/>
          <p:cNvSpPr/>
          <p:nvPr/>
        </p:nvSpPr>
        <p:spPr>
          <a:xfrm>
            <a:off x="8288240" y="2766179"/>
            <a:ext cx="3373178" cy="624341"/>
          </a:xfrm>
          <a:custGeom>
            <a:avLst/>
            <a:gdLst/>
            <a:ahLst/>
            <a:cxnLst/>
            <a:rect l="l" t="t" r="r" b="b"/>
            <a:pathLst>
              <a:path w="3373178" h="624341">
                <a:moveTo>
                  <a:pt x="69371" y="0"/>
                </a:moveTo>
                <a:lnTo>
                  <a:pt x="3303807" y="0"/>
                </a:lnTo>
                <a:cubicBezTo>
                  <a:pt x="3342120" y="0"/>
                  <a:pt x="3373178" y="31058"/>
                  <a:pt x="3373178" y="69371"/>
                </a:cubicBezTo>
                <a:lnTo>
                  <a:pt x="3373178" y="554971"/>
                </a:lnTo>
                <a:cubicBezTo>
                  <a:pt x="3373178" y="593283"/>
                  <a:pt x="3342120" y="624341"/>
                  <a:pt x="3303807" y="624341"/>
                </a:cubicBezTo>
                <a:lnTo>
                  <a:pt x="69371" y="624341"/>
                </a:lnTo>
                <a:cubicBezTo>
                  <a:pt x="31084" y="624341"/>
                  <a:pt x="0" y="593257"/>
                  <a:pt x="0" y="554971"/>
                </a:cubicBezTo>
                <a:lnTo>
                  <a:pt x="0" y="69371"/>
                </a:lnTo>
                <a:cubicBezTo>
                  <a:pt x="0" y="31058"/>
                  <a:pt x="31058" y="0"/>
                  <a:pt x="6937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45" name="Text 43"/>
          <p:cNvSpPr/>
          <p:nvPr/>
        </p:nvSpPr>
        <p:spPr>
          <a:xfrm>
            <a:off x="8392297" y="2870236"/>
            <a:ext cx="3234435" cy="2081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0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运营报告</a:t>
            </a:r>
            <a:endParaRPr lang="en-US" sz="1600" dirty="0"/>
          </a:p>
        </p:txBody>
      </p:sp>
      <p:sp>
        <p:nvSpPr>
          <p:cNvPr id="46" name="Text 44"/>
          <p:cNvSpPr/>
          <p:nvPr/>
        </p:nvSpPr>
        <p:spPr>
          <a:xfrm>
            <a:off x="8392297" y="3113036"/>
            <a:ext cx="3225764" cy="1734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KPI分析、用户行为、转化漏斗</a:t>
            </a:r>
            <a:endParaRPr lang="en-US" sz="1600" dirty="0"/>
          </a:p>
        </p:txBody>
      </p:sp>
      <p:sp>
        <p:nvSpPr>
          <p:cNvPr id="47" name="Shape 45"/>
          <p:cNvSpPr/>
          <p:nvPr/>
        </p:nvSpPr>
        <p:spPr>
          <a:xfrm>
            <a:off x="8288240" y="3494578"/>
            <a:ext cx="3373178" cy="624341"/>
          </a:xfrm>
          <a:custGeom>
            <a:avLst/>
            <a:gdLst/>
            <a:ahLst/>
            <a:cxnLst/>
            <a:rect l="l" t="t" r="r" b="b"/>
            <a:pathLst>
              <a:path w="3373178" h="624341">
                <a:moveTo>
                  <a:pt x="69371" y="0"/>
                </a:moveTo>
                <a:lnTo>
                  <a:pt x="3303807" y="0"/>
                </a:lnTo>
                <a:cubicBezTo>
                  <a:pt x="3342120" y="0"/>
                  <a:pt x="3373178" y="31058"/>
                  <a:pt x="3373178" y="69371"/>
                </a:cubicBezTo>
                <a:lnTo>
                  <a:pt x="3373178" y="554971"/>
                </a:lnTo>
                <a:cubicBezTo>
                  <a:pt x="3373178" y="593283"/>
                  <a:pt x="3342120" y="624341"/>
                  <a:pt x="3303807" y="624341"/>
                </a:cubicBezTo>
                <a:lnTo>
                  <a:pt x="69371" y="624341"/>
                </a:lnTo>
                <a:cubicBezTo>
                  <a:pt x="31084" y="624341"/>
                  <a:pt x="0" y="593257"/>
                  <a:pt x="0" y="554971"/>
                </a:cubicBezTo>
                <a:lnTo>
                  <a:pt x="0" y="69371"/>
                </a:lnTo>
                <a:cubicBezTo>
                  <a:pt x="0" y="31058"/>
                  <a:pt x="31058" y="0"/>
                  <a:pt x="69371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48" name="Text 46"/>
          <p:cNvSpPr/>
          <p:nvPr/>
        </p:nvSpPr>
        <p:spPr>
          <a:xfrm>
            <a:off x="8392297" y="3598634"/>
            <a:ext cx="3234435" cy="2081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0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财务报表</a:t>
            </a:r>
            <a:endParaRPr lang="en-US" sz="1600" dirty="0"/>
          </a:p>
        </p:txBody>
      </p:sp>
      <p:sp>
        <p:nvSpPr>
          <p:cNvPr id="49" name="Text 47"/>
          <p:cNvSpPr/>
          <p:nvPr/>
        </p:nvSpPr>
        <p:spPr>
          <a:xfrm>
            <a:off x="8392297" y="3841434"/>
            <a:ext cx="3225764" cy="1734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财务指标、预算执行、成本分析</a:t>
            </a:r>
            <a:endParaRPr lang="en-US" sz="1600" dirty="0"/>
          </a:p>
        </p:txBody>
      </p:sp>
      <p:sp>
        <p:nvSpPr>
          <p:cNvPr id="50" name="Shape 48"/>
          <p:cNvSpPr/>
          <p:nvPr/>
        </p:nvSpPr>
        <p:spPr>
          <a:xfrm>
            <a:off x="8288240" y="4261997"/>
            <a:ext cx="3373178" cy="8671"/>
          </a:xfrm>
          <a:custGeom>
            <a:avLst/>
            <a:gdLst/>
            <a:ahLst/>
            <a:cxnLst/>
            <a:rect l="l" t="t" r="r" b="b"/>
            <a:pathLst>
              <a:path w="3373178" h="8671">
                <a:moveTo>
                  <a:pt x="0" y="0"/>
                </a:moveTo>
                <a:lnTo>
                  <a:pt x="3373178" y="0"/>
                </a:lnTo>
                <a:lnTo>
                  <a:pt x="3373178" y="8671"/>
                </a:lnTo>
                <a:lnTo>
                  <a:pt x="0" y="8671"/>
                </a:lnTo>
                <a:lnTo>
                  <a:pt x="0" y="0"/>
                </a:lnTo>
                <a:close/>
              </a:path>
            </a:pathLst>
          </a:custGeom>
          <a:solidFill>
            <a:srgbClr val="4A5C6A">
              <a:alpha val="30196"/>
            </a:srgbClr>
          </a:solidFill>
        </p:spPr>
      </p:sp>
      <p:sp>
        <p:nvSpPr>
          <p:cNvPr id="51" name="Shape 49"/>
          <p:cNvSpPr/>
          <p:nvPr/>
        </p:nvSpPr>
        <p:spPr>
          <a:xfrm>
            <a:off x="8297996" y="4431090"/>
            <a:ext cx="136575" cy="121400"/>
          </a:xfrm>
          <a:custGeom>
            <a:avLst/>
            <a:gdLst/>
            <a:ahLst/>
            <a:cxnLst/>
            <a:rect l="l" t="t" r="r" b="b"/>
            <a:pathLst>
              <a:path w="136575" h="121400">
                <a:moveTo>
                  <a:pt x="73385" y="-4481"/>
                </a:moveTo>
                <a:cubicBezTo>
                  <a:pt x="72413" y="-6378"/>
                  <a:pt x="70445" y="-7587"/>
                  <a:pt x="68311" y="-7587"/>
                </a:cubicBezTo>
                <a:cubicBezTo>
                  <a:pt x="66177" y="-7587"/>
                  <a:pt x="64209" y="-6378"/>
                  <a:pt x="63237" y="-4481"/>
                </a:cubicBezTo>
                <a:lnTo>
                  <a:pt x="45786" y="29710"/>
                </a:lnTo>
                <a:lnTo>
                  <a:pt x="7872" y="35732"/>
                </a:lnTo>
                <a:cubicBezTo>
                  <a:pt x="5762" y="36064"/>
                  <a:pt x="4007" y="37558"/>
                  <a:pt x="3343" y="39597"/>
                </a:cubicBezTo>
                <a:cubicBezTo>
                  <a:pt x="2679" y="41636"/>
                  <a:pt x="3225" y="43865"/>
                  <a:pt x="4718" y="45383"/>
                </a:cubicBezTo>
                <a:lnTo>
                  <a:pt x="31844" y="72532"/>
                </a:lnTo>
                <a:lnTo>
                  <a:pt x="25869" y="110445"/>
                </a:lnTo>
                <a:cubicBezTo>
                  <a:pt x="25537" y="112556"/>
                  <a:pt x="26414" y="114690"/>
                  <a:pt x="28145" y="115946"/>
                </a:cubicBezTo>
                <a:cubicBezTo>
                  <a:pt x="29876" y="117203"/>
                  <a:pt x="32152" y="117393"/>
                  <a:pt x="34073" y="116420"/>
                </a:cubicBezTo>
                <a:lnTo>
                  <a:pt x="68311" y="99017"/>
                </a:lnTo>
                <a:lnTo>
                  <a:pt x="102526" y="116420"/>
                </a:lnTo>
                <a:cubicBezTo>
                  <a:pt x="104423" y="117393"/>
                  <a:pt x="106723" y="117203"/>
                  <a:pt x="108454" y="115946"/>
                </a:cubicBezTo>
                <a:cubicBezTo>
                  <a:pt x="110184" y="114690"/>
                  <a:pt x="111062" y="112579"/>
                  <a:pt x="110730" y="110445"/>
                </a:cubicBezTo>
                <a:lnTo>
                  <a:pt x="104731" y="72532"/>
                </a:lnTo>
                <a:lnTo>
                  <a:pt x="131856" y="45383"/>
                </a:lnTo>
                <a:cubicBezTo>
                  <a:pt x="133374" y="43865"/>
                  <a:pt x="133895" y="41636"/>
                  <a:pt x="133231" y="39597"/>
                </a:cubicBezTo>
                <a:cubicBezTo>
                  <a:pt x="132568" y="37558"/>
                  <a:pt x="130837" y="36064"/>
                  <a:pt x="128703" y="35732"/>
                </a:cubicBezTo>
                <a:lnTo>
                  <a:pt x="90813" y="29710"/>
                </a:lnTo>
                <a:lnTo>
                  <a:pt x="73385" y="-4481"/>
                </a:lnTo>
                <a:close/>
              </a:path>
            </a:pathLst>
          </a:custGeom>
          <a:solidFill>
            <a:srgbClr val="F2A900"/>
          </a:solidFill>
        </p:spPr>
      </p:sp>
      <p:sp>
        <p:nvSpPr>
          <p:cNvPr id="52" name="Text 50"/>
          <p:cNvSpPr/>
          <p:nvPr/>
        </p:nvSpPr>
        <p:spPr>
          <a:xfrm>
            <a:off x="8509361" y="4405075"/>
            <a:ext cx="1396097" cy="1734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955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核心价值：数据驱动决策</a:t>
            </a:r>
            <a:endParaRPr lang="en-US" sz="1600" dirty="0"/>
          </a:p>
        </p:txBody>
      </p:sp>
      <p:sp>
        <p:nvSpPr>
          <p:cNvPr id="53" name="Shape 51"/>
          <p:cNvSpPr/>
          <p:nvPr/>
        </p:nvSpPr>
        <p:spPr>
          <a:xfrm>
            <a:off x="351192" y="4903681"/>
            <a:ext cx="3728706" cy="1951067"/>
          </a:xfrm>
          <a:custGeom>
            <a:avLst/>
            <a:gdLst/>
            <a:ahLst/>
            <a:cxnLst/>
            <a:rect l="l" t="t" r="r" b="b"/>
            <a:pathLst>
              <a:path w="3728706" h="1951067">
                <a:moveTo>
                  <a:pt x="104050" y="0"/>
                </a:moveTo>
                <a:lnTo>
                  <a:pt x="3624655" y="0"/>
                </a:lnTo>
                <a:cubicBezTo>
                  <a:pt x="3682121" y="0"/>
                  <a:pt x="3728706" y="46585"/>
                  <a:pt x="3728706" y="104050"/>
                </a:cubicBezTo>
                <a:lnTo>
                  <a:pt x="3728706" y="1847016"/>
                </a:lnTo>
                <a:cubicBezTo>
                  <a:pt x="3728706" y="1904482"/>
                  <a:pt x="3682121" y="1951067"/>
                  <a:pt x="3624655" y="1951067"/>
                </a:cubicBezTo>
                <a:lnTo>
                  <a:pt x="104050" y="1951067"/>
                </a:lnTo>
                <a:cubicBezTo>
                  <a:pt x="46585" y="1951067"/>
                  <a:pt x="0" y="1904482"/>
                  <a:pt x="0" y="1847016"/>
                </a:cubicBezTo>
                <a:lnTo>
                  <a:pt x="0" y="104050"/>
                </a:lnTo>
                <a:cubicBezTo>
                  <a:pt x="0" y="46623"/>
                  <a:pt x="46623" y="0"/>
                  <a:pt x="104050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54" name="Shape 52"/>
          <p:cNvSpPr/>
          <p:nvPr/>
        </p:nvSpPr>
        <p:spPr>
          <a:xfrm>
            <a:off x="528956" y="5081445"/>
            <a:ext cx="416228" cy="416228"/>
          </a:xfrm>
          <a:custGeom>
            <a:avLst/>
            <a:gdLst/>
            <a:ahLst/>
            <a:cxnLst/>
            <a:rect l="l" t="t" r="r" b="b"/>
            <a:pathLst>
              <a:path w="416228" h="416228">
                <a:moveTo>
                  <a:pt x="69373" y="0"/>
                </a:moveTo>
                <a:lnTo>
                  <a:pt x="346855" y="0"/>
                </a:lnTo>
                <a:cubicBezTo>
                  <a:pt x="385168" y="0"/>
                  <a:pt x="416228" y="31059"/>
                  <a:pt x="416228" y="69373"/>
                </a:cubicBezTo>
                <a:lnTo>
                  <a:pt x="416228" y="346855"/>
                </a:lnTo>
                <a:cubicBezTo>
                  <a:pt x="416228" y="385168"/>
                  <a:pt x="385168" y="416228"/>
                  <a:pt x="346855" y="416228"/>
                </a:cubicBezTo>
                <a:lnTo>
                  <a:pt x="69373" y="416228"/>
                </a:lnTo>
                <a:cubicBezTo>
                  <a:pt x="31059" y="416228"/>
                  <a:pt x="0" y="385168"/>
                  <a:pt x="0" y="346855"/>
                </a:cubicBezTo>
                <a:lnTo>
                  <a:pt x="0" y="69373"/>
                </a:lnTo>
                <a:cubicBezTo>
                  <a:pt x="0" y="31059"/>
                  <a:pt x="31059" y="0"/>
                  <a:pt x="69373" y="0"/>
                </a:cubicBezTo>
                <a:close/>
              </a:path>
            </a:pathLst>
          </a:custGeom>
          <a:solidFill>
            <a:srgbClr val="4A5C6A"/>
          </a:solidFill>
        </p:spPr>
      </p:sp>
      <p:sp>
        <p:nvSpPr>
          <p:cNvPr id="55" name="Shape 53"/>
          <p:cNvSpPr/>
          <p:nvPr/>
        </p:nvSpPr>
        <p:spPr>
          <a:xfrm>
            <a:off x="628677" y="5202845"/>
            <a:ext cx="216785" cy="173428"/>
          </a:xfrm>
          <a:custGeom>
            <a:avLst/>
            <a:gdLst/>
            <a:ahLst/>
            <a:cxnLst/>
            <a:rect l="l" t="t" r="r" b="b"/>
            <a:pathLst>
              <a:path w="216785" h="173428">
                <a:moveTo>
                  <a:pt x="108393" y="5420"/>
                </a:moveTo>
                <a:cubicBezTo>
                  <a:pt x="127835" y="5420"/>
                  <a:pt x="143620" y="21205"/>
                  <a:pt x="143620" y="40647"/>
                </a:cubicBezTo>
                <a:cubicBezTo>
                  <a:pt x="143620" y="60090"/>
                  <a:pt x="127835" y="75875"/>
                  <a:pt x="108393" y="75875"/>
                </a:cubicBezTo>
                <a:cubicBezTo>
                  <a:pt x="88950" y="75875"/>
                  <a:pt x="73165" y="60090"/>
                  <a:pt x="73165" y="40647"/>
                </a:cubicBezTo>
                <a:cubicBezTo>
                  <a:pt x="73165" y="21205"/>
                  <a:pt x="88950" y="5420"/>
                  <a:pt x="108393" y="5420"/>
                </a:cubicBezTo>
                <a:close/>
                <a:moveTo>
                  <a:pt x="32518" y="29808"/>
                </a:moveTo>
                <a:cubicBezTo>
                  <a:pt x="45978" y="29808"/>
                  <a:pt x="56906" y="40736"/>
                  <a:pt x="56906" y="54196"/>
                </a:cubicBezTo>
                <a:cubicBezTo>
                  <a:pt x="56906" y="67657"/>
                  <a:pt x="45978" y="78585"/>
                  <a:pt x="32518" y="78585"/>
                </a:cubicBezTo>
                <a:cubicBezTo>
                  <a:pt x="19057" y="78585"/>
                  <a:pt x="8129" y="67657"/>
                  <a:pt x="8129" y="54196"/>
                </a:cubicBezTo>
                <a:cubicBezTo>
                  <a:pt x="8129" y="40736"/>
                  <a:pt x="19057" y="29808"/>
                  <a:pt x="32518" y="29808"/>
                </a:cubicBezTo>
                <a:close/>
                <a:moveTo>
                  <a:pt x="0" y="140910"/>
                </a:moveTo>
                <a:cubicBezTo>
                  <a:pt x="0" y="116962"/>
                  <a:pt x="19409" y="97553"/>
                  <a:pt x="43357" y="97553"/>
                </a:cubicBezTo>
                <a:cubicBezTo>
                  <a:pt x="47693" y="97553"/>
                  <a:pt x="51893" y="98197"/>
                  <a:pt x="55856" y="99382"/>
                </a:cubicBezTo>
                <a:cubicBezTo>
                  <a:pt x="44712" y="111848"/>
                  <a:pt x="37937" y="128310"/>
                  <a:pt x="37937" y="146330"/>
                </a:cubicBezTo>
                <a:lnTo>
                  <a:pt x="37937" y="151750"/>
                </a:lnTo>
                <a:cubicBezTo>
                  <a:pt x="37937" y="155611"/>
                  <a:pt x="38750" y="159269"/>
                  <a:pt x="40207" y="162589"/>
                </a:cubicBezTo>
                <a:lnTo>
                  <a:pt x="10839" y="162589"/>
                </a:lnTo>
                <a:cubicBezTo>
                  <a:pt x="4844" y="162589"/>
                  <a:pt x="0" y="157745"/>
                  <a:pt x="0" y="151750"/>
                </a:cubicBezTo>
                <a:lnTo>
                  <a:pt x="0" y="140910"/>
                </a:lnTo>
                <a:close/>
                <a:moveTo>
                  <a:pt x="176578" y="162589"/>
                </a:moveTo>
                <a:cubicBezTo>
                  <a:pt x="178035" y="159269"/>
                  <a:pt x="178848" y="155611"/>
                  <a:pt x="178848" y="151750"/>
                </a:cubicBezTo>
                <a:lnTo>
                  <a:pt x="178848" y="146330"/>
                </a:lnTo>
                <a:cubicBezTo>
                  <a:pt x="178848" y="128310"/>
                  <a:pt x="172073" y="111848"/>
                  <a:pt x="160929" y="99382"/>
                </a:cubicBezTo>
                <a:cubicBezTo>
                  <a:pt x="164892" y="98197"/>
                  <a:pt x="169092" y="97553"/>
                  <a:pt x="173428" y="97553"/>
                </a:cubicBezTo>
                <a:cubicBezTo>
                  <a:pt x="197376" y="97553"/>
                  <a:pt x="216785" y="116962"/>
                  <a:pt x="216785" y="140910"/>
                </a:cubicBezTo>
                <a:lnTo>
                  <a:pt x="216785" y="151750"/>
                </a:lnTo>
                <a:cubicBezTo>
                  <a:pt x="216785" y="157745"/>
                  <a:pt x="211941" y="162589"/>
                  <a:pt x="205946" y="162589"/>
                </a:cubicBezTo>
                <a:lnTo>
                  <a:pt x="176578" y="162589"/>
                </a:lnTo>
                <a:close/>
                <a:moveTo>
                  <a:pt x="159879" y="54196"/>
                </a:moveTo>
                <a:cubicBezTo>
                  <a:pt x="159879" y="40736"/>
                  <a:pt x="170807" y="29808"/>
                  <a:pt x="184267" y="29808"/>
                </a:cubicBezTo>
                <a:cubicBezTo>
                  <a:pt x="197728" y="29808"/>
                  <a:pt x="208656" y="40736"/>
                  <a:pt x="208656" y="54196"/>
                </a:cubicBezTo>
                <a:cubicBezTo>
                  <a:pt x="208656" y="67657"/>
                  <a:pt x="197728" y="78585"/>
                  <a:pt x="184267" y="78585"/>
                </a:cubicBezTo>
                <a:cubicBezTo>
                  <a:pt x="170807" y="78585"/>
                  <a:pt x="159879" y="67657"/>
                  <a:pt x="159879" y="54196"/>
                </a:cubicBezTo>
                <a:close/>
                <a:moveTo>
                  <a:pt x="54196" y="146330"/>
                </a:moveTo>
                <a:cubicBezTo>
                  <a:pt x="54196" y="116387"/>
                  <a:pt x="78449" y="92134"/>
                  <a:pt x="108393" y="92134"/>
                </a:cubicBezTo>
                <a:cubicBezTo>
                  <a:pt x="138336" y="92134"/>
                  <a:pt x="162589" y="116387"/>
                  <a:pt x="162589" y="146330"/>
                </a:cubicBezTo>
                <a:lnTo>
                  <a:pt x="162589" y="151750"/>
                </a:lnTo>
                <a:cubicBezTo>
                  <a:pt x="162589" y="157745"/>
                  <a:pt x="157745" y="162589"/>
                  <a:pt x="151750" y="162589"/>
                </a:cubicBezTo>
                <a:lnTo>
                  <a:pt x="65036" y="162589"/>
                </a:lnTo>
                <a:cubicBezTo>
                  <a:pt x="59040" y="162589"/>
                  <a:pt x="54196" y="157745"/>
                  <a:pt x="54196" y="151750"/>
                </a:cubicBezTo>
                <a:lnTo>
                  <a:pt x="54196" y="146330"/>
                </a:lnTo>
                <a:close/>
              </a:path>
            </a:pathLst>
          </a:custGeom>
          <a:solidFill>
            <a:srgbClr val="E8ECEF"/>
          </a:solidFill>
        </p:spPr>
      </p:sp>
      <p:sp>
        <p:nvSpPr>
          <p:cNvPr id="56" name="Text 54"/>
          <p:cNvSpPr/>
          <p:nvPr/>
        </p:nvSpPr>
        <p:spPr>
          <a:xfrm>
            <a:off x="1049240" y="5168159"/>
            <a:ext cx="780427" cy="24279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6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办公文档</a:t>
            </a:r>
            <a:endParaRPr lang="en-US" sz="136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7" name="Shape 55"/>
          <p:cNvSpPr/>
          <p:nvPr/>
        </p:nvSpPr>
        <p:spPr>
          <a:xfrm>
            <a:off x="546299" y="5679772"/>
            <a:ext cx="121400" cy="121400"/>
          </a:xfrm>
          <a:custGeom>
            <a:avLst/>
            <a:gdLst/>
            <a:ahLst/>
            <a:cxnLst/>
            <a:rect l="l" t="t" r="r" b="b"/>
            <a:pathLst>
              <a:path w="121400" h="121400">
                <a:moveTo>
                  <a:pt x="60700" y="121400"/>
                </a:moveTo>
                <a:cubicBezTo>
                  <a:pt x="94201" y="121400"/>
                  <a:pt x="121400" y="94201"/>
                  <a:pt x="121400" y="60700"/>
                </a:cubicBezTo>
                <a:cubicBezTo>
                  <a:pt x="121400" y="27199"/>
                  <a:pt x="94201" y="0"/>
                  <a:pt x="60700" y="0"/>
                </a:cubicBezTo>
                <a:cubicBezTo>
                  <a:pt x="27199" y="0"/>
                  <a:pt x="0" y="27199"/>
                  <a:pt x="0" y="60700"/>
                </a:cubicBezTo>
                <a:cubicBezTo>
                  <a:pt x="0" y="94201"/>
                  <a:pt x="27199" y="121400"/>
                  <a:pt x="60700" y="121400"/>
                </a:cubicBezTo>
                <a:close/>
                <a:moveTo>
                  <a:pt x="80712" y="50433"/>
                </a:moveTo>
                <a:lnTo>
                  <a:pt x="61743" y="80783"/>
                </a:lnTo>
                <a:cubicBezTo>
                  <a:pt x="60747" y="82372"/>
                  <a:pt x="59040" y="83367"/>
                  <a:pt x="57167" y="83462"/>
                </a:cubicBezTo>
                <a:cubicBezTo>
                  <a:pt x="55294" y="83557"/>
                  <a:pt x="53492" y="82704"/>
                  <a:pt x="52377" y="81186"/>
                </a:cubicBezTo>
                <a:lnTo>
                  <a:pt x="40996" y="66011"/>
                </a:lnTo>
                <a:cubicBezTo>
                  <a:pt x="39099" y="63498"/>
                  <a:pt x="39621" y="59941"/>
                  <a:pt x="42134" y="58044"/>
                </a:cubicBezTo>
                <a:cubicBezTo>
                  <a:pt x="44648" y="56147"/>
                  <a:pt x="48204" y="56669"/>
                  <a:pt x="50101" y="59182"/>
                </a:cubicBezTo>
                <a:lnTo>
                  <a:pt x="56503" y="67718"/>
                </a:lnTo>
                <a:lnTo>
                  <a:pt x="71062" y="44410"/>
                </a:lnTo>
                <a:cubicBezTo>
                  <a:pt x="72721" y="41755"/>
                  <a:pt x="76230" y="40925"/>
                  <a:pt x="78910" y="42608"/>
                </a:cubicBezTo>
                <a:cubicBezTo>
                  <a:pt x="81589" y="44292"/>
                  <a:pt x="82395" y="47777"/>
                  <a:pt x="80712" y="50457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58" name="Text 56"/>
          <p:cNvSpPr/>
          <p:nvPr/>
        </p:nvSpPr>
        <p:spPr>
          <a:xfrm>
            <a:off x="750077" y="5636415"/>
            <a:ext cx="1179312" cy="2081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会议纪要自动生成</a:t>
            </a:r>
            <a:endParaRPr lang="en-US" sz="109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9" name="Shape 57"/>
          <p:cNvSpPr/>
          <p:nvPr/>
        </p:nvSpPr>
        <p:spPr>
          <a:xfrm>
            <a:off x="546299" y="5957257"/>
            <a:ext cx="121400" cy="121400"/>
          </a:xfrm>
          <a:custGeom>
            <a:avLst/>
            <a:gdLst/>
            <a:ahLst/>
            <a:cxnLst/>
            <a:rect l="l" t="t" r="r" b="b"/>
            <a:pathLst>
              <a:path w="121400" h="121400">
                <a:moveTo>
                  <a:pt x="60700" y="121400"/>
                </a:moveTo>
                <a:cubicBezTo>
                  <a:pt x="94201" y="121400"/>
                  <a:pt x="121400" y="94201"/>
                  <a:pt x="121400" y="60700"/>
                </a:cubicBezTo>
                <a:cubicBezTo>
                  <a:pt x="121400" y="27199"/>
                  <a:pt x="94201" y="0"/>
                  <a:pt x="60700" y="0"/>
                </a:cubicBezTo>
                <a:cubicBezTo>
                  <a:pt x="27199" y="0"/>
                  <a:pt x="0" y="27199"/>
                  <a:pt x="0" y="60700"/>
                </a:cubicBezTo>
                <a:cubicBezTo>
                  <a:pt x="0" y="94201"/>
                  <a:pt x="27199" y="121400"/>
                  <a:pt x="60700" y="121400"/>
                </a:cubicBezTo>
                <a:close/>
                <a:moveTo>
                  <a:pt x="80712" y="50433"/>
                </a:moveTo>
                <a:lnTo>
                  <a:pt x="61743" y="80783"/>
                </a:lnTo>
                <a:cubicBezTo>
                  <a:pt x="60747" y="82372"/>
                  <a:pt x="59040" y="83367"/>
                  <a:pt x="57167" y="83462"/>
                </a:cubicBezTo>
                <a:cubicBezTo>
                  <a:pt x="55294" y="83557"/>
                  <a:pt x="53492" y="82704"/>
                  <a:pt x="52377" y="81186"/>
                </a:cubicBezTo>
                <a:lnTo>
                  <a:pt x="40996" y="66011"/>
                </a:lnTo>
                <a:cubicBezTo>
                  <a:pt x="39099" y="63498"/>
                  <a:pt x="39621" y="59941"/>
                  <a:pt x="42134" y="58044"/>
                </a:cubicBezTo>
                <a:cubicBezTo>
                  <a:pt x="44648" y="56147"/>
                  <a:pt x="48204" y="56669"/>
                  <a:pt x="50101" y="59182"/>
                </a:cubicBezTo>
                <a:lnTo>
                  <a:pt x="56503" y="67718"/>
                </a:lnTo>
                <a:lnTo>
                  <a:pt x="71062" y="44410"/>
                </a:lnTo>
                <a:cubicBezTo>
                  <a:pt x="72721" y="41755"/>
                  <a:pt x="76230" y="40925"/>
                  <a:pt x="78910" y="42608"/>
                </a:cubicBezTo>
                <a:cubicBezTo>
                  <a:pt x="81589" y="44292"/>
                  <a:pt x="82395" y="47777"/>
                  <a:pt x="80712" y="50457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60" name="Text 58"/>
          <p:cNvSpPr/>
          <p:nvPr/>
        </p:nvSpPr>
        <p:spPr>
          <a:xfrm>
            <a:off x="750077" y="5913900"/>
            <a:ext cx="1040569" cy="2081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工作总结与计划</a:t>
            </a:r>
            <a:endParaRPr lang="en-US" sz="109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1" name="Shape 59"/>
          <p:cNvSpPr/>
          <p:nvPr/>
        </p:nvSpPr>
        <p:spPr>
          <a:xfrm>
            <a:off x="546299" y="6234743"/>
            <a:ext cx="121400" cy="121400"/>
          </a:xfrm>
          <a:custGeom>
            <a:avLst/>
            <a:gdLst/>
            <a:ahLst/>
            <a:cxnLst/>
            <a:rect l="l" t="t" r="r" b="b"/>
            <a:pathLst>
              <a:path w="121400" h="121400">
                <a:moveTo>
                  <a:pt x="60700" y="121400"/>
                </a:moveTo>
                <a:cubicBezTo>
                  <a:pt x="94201" y="121400"/>
                  <a:pt x="121400" y="94201"/>
                  <a:pt x="121400" y="60700"/>
                </a:cubicBezTo>
                <a:cubicBezTo>
                  <a:pt x="121400" y="27199"/>
                  <a:pt x="94201" y="0"/>
                  <a:pt x="60700" y="0"/>
                </a:cubicBezTo>
                <a:cubicBezTo>
                  <a:pt x="27199" y="0"/>
                  <a:pt x="0" y="27199"/>
                  <a:pt x="0" y="60700"/>
                </a:cubicBezTo>
                <a:cubicBezTo>
                  <a:pt x="0" y="94201"/>
                  <a:pt x="27199" y="121400"/>
                  <a:pt x="60700" y="121400"/>
                </a:cubicBezTo>
                <a:close/>
                <a:moveTo>
                  <a:pt x="80712" y="50433"/>
                </a:moveTo>
                <a:lnTo>
                  <a:pt x="61743" y="80783"/>
                </a:lnTo>
                <a:cubicBezTo>
                  <a:pt x="60747" y="82372"/>
                  <a:pt x="59040" y="83367"/>
                  <a:pt x="57167" y="83462"/>
                </a:cubicBezTo>
                <a:cubicBezTo>
                  <a:pt x="55294" y="83557"/>
                  <a:pt x="53492" y="82704"/>
                  <a:pt x="52377" y="81186"/>
                </a:cubicBezTo>
                <a:lnTo>
                  <a:pt x="40996" y="66011"/>
                </a:lnTo>
                <a:cubicBezTo>
                  <a:pt x="39099" y="63498"/>
                  <a:pt x="39621" y="59941"/>
                  <a:pt x="42134" y="58044"/>
                </a:cubicBezTo>
                <a:cubicBezTo>
                  <a:pt x="44648" y="56147"/>
                  <a:pt x="48204" y="56669"/>
                  <a:pt x="50101" y="59182"/>
                </a:cubicBezTo>
                <a:lnTo>
                  <a:pt x="56503" y="67718"/>
                </a:lnTo>
                <a:lnTo>
                  <a:pt x="71062" y="44410"/>
                </a:lnTo>
                <a:cubicBezTo>
                  <a:pt x="72721" y="41755"/>
                  <a:pt x="76230" y="40925"/>
                  <a:pt x="78910" y="42608"/>
                </a:cubicBezTo>
                <a:cubicBezTo>
                  <a:pt x="81589" y="44292"/>
                  <a:pt x="82395" y="47777"/>
                  <a:pt x="80712" y="50457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62" name="Text 60"/>
          <p:cNvSpPr/>
          <p:nvPr/>
        </p:nvSpPr>
        <p:spPr>
          <a:xfrm>
            <a:off x="750077" y="6191385"/>
            <a:ext cx="901826" cy="2081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项目汇报材料</a:t>
            </a:r>
            <a:endParaRPr lang="en-US" sz="109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3" name="Shape 61"/>
          <p:cNvSpPr/>
          <p:nvPr/>
        </p:nvSpPr>
        <p:spPr>
          <a:xfrm>
            <a:off x="546299" y="6512228"/>
            <a:ext cx="121400" cy="121400"/>
          </a:xfrm>
          <a:custGeom>
            <a:avLst/>
            <a:gdLst/>
            <a:ahLst/>
            <a:cxnLst/>
            <a:rect l="l" t="t" r="r" b="b"/>
            <a:pathLst>
              <a:path w="121400" h="121400">
                <a:moveTo>
                  <a:pt x="60700" y="121400"/>
                </a:moveTo>
                <a:cubicBezTo>
                  <a:pt x="94201" y="121400"/>
                  <a:pt x="121400" y="94201"/>
                  <a:pt x="121400" y="60700"/>
                </a:cubicBezTo>
                <a:cubicBezTo>
                  <a:pt x="121400" y="27199"/>
                  <a:pt x="94201" y="0"/>
                  <a:pt x="60700" y="0"/>
                </a:cubicBezTo>
                <a:cubicBezTo>
                  <a:pt x="27199" y="0"/>
                  <a:pt x="0" y="27199"/>
                  <a:pt x="0" y="60700"/>
                </a:cubicBezTo>
                <a:cubicBezTo>
                  <a:pt x="0" y="94201"/>
                  <a:pt x="27199" y="121400"/>
                  <a:pt x="60700" y="121400"/>
                </a:cubicBezTo>
                <a:close/>
                <a:moveTo>
                  <a:pt x="80712" y="50433"/>
                </a:moveTo>
                <a:lnTo>
                  <a:pt x="61743" y="80783"/>
                </a:lnTo>
                <a:cubicBezTo>
                  <a:pt x="60747" y="82372"/>
                  <a:pt x="59040" y="83367"/>
                  <a:pt x="57167" y="83462"/>
                </a:cubicBezTo>
                <a:cubicBezTo>
                  <a:pt x="55294" y="83557"/>
                  <a:pt x="53492" y="82704"/>
                  <a:pt x="52377" y="81186"/>
                </a:cubicBezTo>
                <a:lnTo>
                  <a:pt x="40996" y="66011"/>
                </a:lnTo>
                <a:cubicBezTo>
                  <a:pt x="39099" y="63498"/>
                  <a:pt x="39621" y="59941"/>
                  <a:pt x="42134" y="58044"/>
                </a:cubicBezTo>
                <a:cubicBezTo>
                  <a:pt x="44648" y="56147"/>
                  <a:pt x="48204" y="56669"/>
                  <a:pt x="50101" y="59182"/>
                </a:cubicBezTo>
                <a:lnTo>
                  <a:pt x="56503" y="67718"/>
                </a:lnTo>
                <a:lnTo>
                  <a:pt x="71062" y="44410"/>
                </a:lnTo>
                <a:cubicBezTo>
                  <a:pt x="72721" y="41755"/>
                  <a:pt x="76230" y="40925"/>
                  <a:pt x="78910" y="42608"/>
                </a:cubicBezTo>
                <a:cubicBezTo>
                  <a:pt x="81589" y="44292"/>
                  <a:pt x="82395" y="47777"/>
                  <a:pt x="80712" y="50457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64" name="Text 62"/>
          <p:cNvSpPr/>
          <p:nvPr/>
        </p:nvSpPr>
        <p:spPr>
          <a:xfrm>
            <a:off x="750077" y="6468871"/>
            <a:ext cx="1040569" cy="2081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邮件与通知撰写</a:t>
            </a:r>
            <a:endParaRPr lang="en-US" sz="109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5" name="Shape 63"/>
          <p:cNvSpPr/>
          <p:nvPr/>
        </p:nvSpPr>
        <p:spPr>
          <a:xfrm>
            <a:off x="4230834" y="4903681"/>
            <a:ext cx="3728706" cy="1951067"/>
          </a:xfrm>
          <a:custGeom>
            <a:avLst/>
            <a:gdLst/>
            <a:ahLst/>
            <a:cxnLst/>
            <a:rect l="l" t="t" r="r" b="b"/>
            <a:pathLst>
              <a:path w="3728706" h="1951067">
                <a:moveTo>
                  <a:pt x="104050" y="0"/>
                </a:moveTo>
                <a:lnTo>
                  <a:pt x="3624655" y="0"/>
                </a:lnTo>
                <a:cubicBezTo>
                  <a:pt x="3682121" y="0"/>
                  <a:pt x="3728706" y="46585"/>
                  <a:pt x="3728706" y="104050"/>
                </a:cubicBezTo>
                <a:lnTo>
                  <a:pt x="3728706" y="1847016"/>
                </a:lnTo>
                <a:cubicBezTo>
                  <a:pt x="3728706" y="1904482"/>
                  <a:pt x="3682121" y="1951067"/>
                  <a:pt x="3624655" y="1951067"/>
                </a:cubicBezTo>
                <a:lnTo>
                  <a:pt x="104050" y="1951067"/>
                </a:lnTo>
                <a:cubicBezTo>
                  <a:pt x="46585" y="1951067"/>
                  <a:pt x="0" y="1904482"/>
                  <a:pt x="0" y="1847016"/>
                </a:cubicBezTo>
                <a:lnTo>
                  <a:pt x="0" y="104050"/>
                </a:lnTo>
                <a:cubicBezTo>
                  <a:pt x="0" y="46623"/>
                  <a:pt x="46623" y="0"/>
                  <a:pt x="104050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4408598" y="5081445"/>
            <a:ext cx="416228" cy="416228"/>
          </a:xfrm>
          <a:custGeom>
            <a:avLst/>
            <a:gdLst/>
            <a:ahLst/>
            <a:cxnLst/>
            <a:rect l="l" t="t" r="r" b="b"/>
            <a:pathLst>
              <a:path w="416228" h="416228">
                <a:moveTo>
                  <a:pt x="69373" y="0"/>
                </a:moveTo>
                <a:lnTo>
                  <a:pt x="346855" y="0"/>
                </a:lnTo>
                <a:cubicBezTo>
                  <a:pt x="385168" y="0"/>
                  <a:pt x="416228" y="31059"/>
                  <a:pt x="416228" y="69373"/>
                </a:cubicBezTo>
                <a:lnTo>
                  <a:pt x="416228" y="346855"/>
                </a:lnTo>
                <a:cubicBezTo>
                  <a:pt x="416228" y="385168"/>
                  <a:pt x="385168" y="416228"/>
                  <a:pt x="346855" y="416228"/>
                </a:cubicBezTo>
                <a:lnTo>
                  <a:pt x="69373" y="416228"/>
                </a:lnTo>
                <a:cubicBezTo>
                  <a:pt x="31059" y="416228"/>
                  <a:pt x="0" y="385168"/>
                  <a:pt x="0" y="346855"/>
                </a:cubicBezTo>
                <a:lnTo>
                  <a:pt x="0" y="69373"/>
                </a:lnTo>
                <a:cubicBezTo>
                  <a:pt x="0" y="31059"/>
                  <a:pt x="31059" y="0"/>
                  <a:pt x="69373" y="0"/>
                </a:cubicBezTo>
                <a:close/>
              </a:path>
            </a:pathLst>
          </a:custGeom>
          <a:solidFill>
            <a:srgbClr val="4A5C6A"/>
          </a:solidFill>
        </p:spPr>
      </p:sp>
      <p:sp>
        <p:nvSpPr>
          <p:cNvPr id="67" name="Shape 65"/>
          <p:cNvSpPr/>
          <p:nvPr/>
        </p:nvSpPr>
        <p:spPr>
          <a:xfrm>
            <a:off x="4551676" y="5202845"/>
            <a:ext cx="130071" cy="173428"/>
          </a:xfrm>
          <a:custGeom>
            <a:avLst/>
            <a:gdLst/>
            <a:ahLst/>
            <a:cxnLst/>
            <a:rect l="l" t="t" r="r" b="b"/>
            <a:pathLst>
              <a:path w="130071" h="173428">
                <a:moveTo>
                  <a:pt x="0" y="21679"/>
                </a:moveTo>
                <a:cubicBezTo>
                  <a:pt x="0" y="9721"/>
                  <a:pt x="9721" y="0"/>
                  <a:pt x="21679" y="0"/>
                </a:cubicBezTo>
                <a:lnTo>
                  <a:pt x="72318" y="0"/>
                </a:lnTo>
                <a:cubicBezTo>
                  <a:pt x="78077" y="0"/>
                  <a:pt x="83598" y="2269"/>
                  <a:pt x="87663" y="6334"/>
                </a:cubicBezTo>
                <a:lnTo>
                  <a:pt x="123737" y="42442"/>
                </a:lnTo>
                <a:cubicBezTo>
                  <a:pt x="127802" y="46507"/>
                  <a:pt x="130071" y="52028"/>
                  <a:pt x="130071" y="57787"/>
                </a:cubicBezTo>
                <a:lnTo>
                  <a:pt x="130071" y="151750"/>
                </a:lnTo>
                <a:cubicBezTo>
                  <a:pt x="130071" y="163707"/>
                  <a:pt x="120350" y="173428"/>
                  <a:pt x="108393" y="173428"/>
                </a:cubicBezTo>
                <a:lnTo>
                  <a:pt x="21679" y="173428"/>
                </a:lnTo>
                <a:cubicBezTo>
                  <a:pt x="9721" y="173428"/>
                  <a:pt x="0" y="163707"/>
                  <a:pt x="0" y="151750"/>
                </a:cubicBezTo>
                <a:lnTo>
                  <a:pt x="0" y="21679"/>
                </a:lnTo>
                <a:close/>
                <a:moveTo>
                  <a:pt x="70455" y="19816"/>
                </a:moveTo>
                <a:lnTo>
                  <a:pt x="70455" y="51486"/>
                </a:lnTo>
                <a:cubicBezTo>
                  <a:pt x="70455" y="55992"/>
                  <a:pt x="74080" y="59616"/>
                  <a:pt x="78585" y="59616"/>
                </a:cubicBezTo>
                <a:lnTo>
                  <a:pt x="110256" y="59616"/>
                </a:lnTo>
                <a:lnTo>
                  <a:pt x="70455" y="19816"/>
                </a:lnTo>
                <a:close/>
                <a:moveTo>
                  <a:pt x="29808" y="21679"/>
                </a:moveTo>
                <a:cubicBezTo>
                  <a:pt x="25303" y="21679"/>
                  <a:pt x="21679" y="25303"/>
                  <a:pt x="21679" y="29808"/>
                </a:cubicBezTo>
                <a:cubicBezTo>
                  <a:pt x="21679" y="34313"/>
                  <a:pt x="25303" y="37937"/>
                  <a:pt x="29808" y="37937"/>
                </a:cubicBezTo>
                <a:lnTo>
                  <a:pt x="46067" y="37937"/>
                </a:lnTo>
                <a:cubicBezTo>
                  <a:pt x="50572" y="37937"/>
                  <a:pt x="54196" y="34313"/>
                  <a:pt x="54196" y="29808"/>
                </a:cubicBezTo>
                <a:cubicBezTo>
                  <a:pt x="54196" y="25303"/>
                  <a:pt x="50572" y="21679"/>
                  <a:pt x="46067" y="21679"/>
                </a:cubicBezTo>
                <a:lnTo>
                  <a:pt x="29808" y="21679"/>
                </a:lnTo>
                <a:close/>
                <a:moveTo>
                  <a:pt x="29808" y="54196"/>
                </a:moveTo>
                <a:cubicBezTo>
                  <a:pt x="25303" y="54196"/>
                  <a:pt x="21679" y="57821"/>
                  <a:pt x="21679" y="62326"/>
                </a:cubicBezTo>
                <a:cubicBezTo>
                  <a:pt x="21679" y="66831"/>
                  <a:pt x="25303" y="70455"/>
                  <a:pt x="29808" y="70455"/>
                </a:cubicBezTo>
                <a:lnTo>
                  <a:pt x="46067" y="70455"/>
                </a:lnTo>
                <a:cubicBezTo>
                  <a:pt x="50572" y="70455"/>
                  <a:pt x="54196" y="66831"/>
                  <a:pt x="54196" y="62326"/>
                </a:cubicBezTo>
                <a:cubicBezTo>
                  <a:pt x="54196" y="57821"/>
                  <a:pt x="50572" y="54196"/>
                  <a:pt x="46067" y="54196"/>
                </a:cubicBezTo>
                <a:lnTo>
                  <a:pt x="29808" y="54196"/>
                </a:lnTo>
                <a:close/>
                <a:moveTo>
                  <a:pt x="53620" y="108393"/>
                </a:moveTo>
                <a:cubicBezTo>
                  <a:pt x="49793" y="108393"/>
                  <a:pt x="46202" y="110120"/>
                  <a:pt x="43831" y="113101"/>
                </a:cubicBezTo>
                <a:lnTo>
                  <a:pt x="23474" y="138539"/>
                </a:lnTo>
                <a:cubicBezTo>
                  <a:pt x="20662" y="142028"/>
                  <a:pt x="21238" y="147177"/>
                  <a:pt x="24727" y="149954"/>
                </a:cubicBezTo>
                <a:cubicBezTo>
                  <a:pt x="28216" y="152732"/>
                  <a:pt x="33365" y="152190"/>
                  <a:pt x="36142" y="148667"/>
                </a:cubicBezTo>
                <a:lnTo>
                  <a:pt x="52096" y="128750"/>
                </a:lnTo>
                <a:lnTo>
                  <a:pt x="57245" y="145924"/>
                </a:lnTo>
                <a:cubicBezTo>
                  <a:pt x="58261" y="149379"/>
                  <a:pt x="61445" y="151716"/>
                  <a:pt x="65036" y="151716"/>
                </a:cubicBezTo>
                <a:lnTo>
                  <a:pt x="100263" y="151716"/>
                </a:lnTo>
                <a:cubicBezTo>
                  <a:pt x="104768" y="151716"/>
                  <a:pt x="108393" y="148091"/>
                  <a:pt x="108393" y="143586"/>
                </a:cubicBezTo>
                <a:cubicBezTo>
                  <a:pt x="108393" y="139081"/>
                  <a:pt x="104768" y="135457"/>
                  <a:pt x="100263" y="135457"/>
                </a:cubicBezTo>
                <a:lnTo>
                  <a:pt x="71099" y="135457"/>
                </a:lnTo>
                <a:lnTo>
                  <a:pt x="65645" y="117301"/>
                </a:lnTo>
                <a:cubicBezTo>
                  <a:pt x="64053" y="111983"/>
                  <a:pt x="59176" y="108359"/>
                  <a:pt x="53620" y="108359"/>
                </a:cubicBezTo>
                <a:close/>
              </a:path>
            </a:pathLst>
          </a:custGeom>
          <a:solidFill>
            <a:srgbClr val="E8ECEF"/>
          </a:solidFill>
        </p:spPr>
      </p:sp>
      <p:sp>
        <p:nvSpPr>
          <p:cNvPr id="68" name="Text 66"/>
          <p:cNvSpPr/>
          <p:nvPr/>
        </p:nvSpPr>
        <p:spPr>
          <a:xfrm>
            <a:off x="4928883" y="5168159"/>
            <a:ext cx="780427" cy="24279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36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专业文档</a:t>
            </a:r>
            <a:endParaRPr lang="en-US" sz="136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9" name="Shape 67"/>
          <p:cNvSpPr/>
          <p:nvPr/>
        </p:nvSpPr>
        <p:spPr>
          <a:xfrm>
            <a:off x="4425941" y="5679772"/>
            <a:ext cx="121400" cy="121400"/>
          </a:xfrm>
          <a:custGeom>
            <a:avLst/>
            <a:gdLst/>
            <a:ahLst/>
            <a:cxnLst/>
            <a:rect l="l" t="t" r="r" b="b"/>
            <a:pathLst>
              <a:path w="121400" h="121400">
                <a:moveTo>
                  <a:pt x="60700" y="121400"/>
                </a:moveTo>
                <a:cubicBezTo>
                  <a:pt x="94201" y="121400"/>
                  <a:pt x="121400" y="94201"/>
                  <a:pt x="121400" y="60700"/>
                </a:cubicBezTo>
                <a:cubicBezTo>
                  <a:pt x="121400" y="27199"/>
                  <a:pt x="94201" y="0"/>
                  <a:pt x="60700" y="0"/>
                </a:cubicBezTo>
                <a:cubicBezTo>
                  <a:pt x="27199" y="0"/>
                  <a:pt x="0" y="27199"/>
                  <a:pt x="0" y="60700"/>
                </a:cubicBezTo>
                <a:cubicBezTo>
                  <a:pt x="0" y="94201"/>
                  <a:pt x="27199" y="121400"/>
                  <a:pt x="60700" y="121400"/>
                </a:cubicBezTo>
                <a:close/>
                <a:moveTo>
                  <a:pt x="80712" y="50433"/>
                </a:moveTo>
                <a:lnTo>
                  <a:pt x="61743" y="80783"/>
                </a:lnTo>
                <a:cubicBezTo>
                  <a:pt x="60747" y="82372"/>
                  <a:pt x="59040" y="83367"/>
                  <a:pt x="57167" y="83462"/>
                </a:cubicBezTo>
                <a:cubicBezTo>
                  <a:pt x="55294" y="83557"/>
                  <a:pt x="53492" y="82704"/>
                  <a:pt x="52377" y="81186"/>
                </a:cubicBezTo>
                <a:lnTo>
                  <a:pt x="40996" y="66011"/>
                </a:lnTo>
                <a:cubicBezTo>
                  <a:pt x="39099" y="63498"/>
                  <a:pt x="39621" y="59941"/>
                  <a:pt x="42134" y="58044"/>
                </a:cubicBezTo>
                <a:cubicBezTo>
                  <a:pt x="44648" y="56147"/>
                  <a:pt x="48204" y="56669"/>
                  <a:pt x="50101" y="59182"/>
                </a:cubicBezTo>
                <a:lnTo>
                  <a:pt x="56503" y="67718"/>
                </a:lnTo>
                <a:lnTo>
                  <a:pt x="71062" y="44410"/>
                </a:lnTo>
                <a:cubicBezTo>
                  <a:pt x="72721" y="41755"/>
                  <a:pt x="76230" y="40925"/>
                  <a:pt x="78910" y="42608"/>
                </a:cubicBezTo>
                <a:cubicBezTo>
                  <a:pt x="81589" y="44292"/>
                  <a:pt x="82395" y="47777"/>
                  <a:pt x="80712" y="50457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70" name="Text 68"/>
          <p:cNvSpPr/>
          <p:nvPr/>
        </p:nvSpPr>
        <p:spPr>
          <a:xfrm>
            <a:off x="4629719" y="5636415"/>
            <a:ext cx="624341" cy="2081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技术文档</a:t>
            </a:r>
            <a:endParaRPr lang="en-US" sz="109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71" name="Shape 69"/>
          <p:cNvSpPr/>
          <p:nvPr/>
        </p:nvSpPr>
        <p:spPr>
          <a:xfrm>
            <a:off x="4425941" y="5957257"/>
            <a:ext cx="121400" cy="121400"/>
          </a:xfrm>
          <a:custGeom>
            <a:avLst/>
            <a:gdLst/>
            <a:ahLst/>
            <a:cxnLst/>
            <a:rect l="l" t="t" r="r" b="b"/>
            <a:pathLst>
              <a:path w="121400" h="121400">
                <a:moveTo>
                  <a:pt x="60700" y="121400"/>
                </a:moveTo>
                <a:cubicBezTo>
                  <a:pt x="94201" y="121400"/>
                  <a:pt x="121400" y="94201"/>
                  <a:pt x="121400" y="60700"/>
                </a:cubicBezTo>
                <a:cubicBezTo>
                  <a:pt x="121400" y="27199"/>
                  <a:pt x="94201" y="0"/>
                  <a:pt x="60700" y="0"/>
                </a:cubicBezTo>
                <a:cubicBezTo>
                  <a:pt x="27199" y="0"/>
                  <a:pt x="0" y="27199"/>
                  <a:pt x="0" y="60700"/>
                </a:cubicBezTo>
                <a:cubicBezTo>
                  <a:pt x="0" y="94201"/>
                  <a:pt x="27199" y="121400"/>
                  <a:pt x="60700" y="121400"/>
                </a:cubicBezTo>
                <a:close/>
                <a:moveTo>
                  <a:pt x="80712" y="50433"/>
                </a:moveTo>
                <a:lnTo>
                  <a:pt x="61743" y="80783"/>
                </a:lnTo>
                <a:cubicBezTo>
                  <a:pt x="60747" y="82372"/>
                  <a:pt x="59040" y="83367"/>
                  <a:pt x="57167" y="83462"/>
                </a:cubicBezTo>
                <a:cubicBezTo>
                  <a:pt x="55294" y="83557"/>
                  <a:pt x="53492" y="82704"/>
                  <a:pt x="52377" y="81186"/>
                </a:cubicBezTo>
                <a:lnTo>
                  <a:pt x="40996" y="66011"/>
                </a:lnTo>
                <a:cubicBezTo>
                  <a:pt x="39099" y="63498"/>
                  <a:pt x="39621" y="59941"/>
                  <a:pt x="42134" y="58044"/>
                </a:cubicBezTo>
                <a:cubicBezTo>
                  <a:pt x="44648" y="56147"/>
                  <a:pt x="48204" y="56669"/>
                  <a:pt x="50101" y="59182"/>
                </a:cubicBezTo>
                <a:lnTo>
                  <a:pt x="56503" y="67718"/>
                </a:lnTo>
                <a:lnTo>
                  <a:pt x="71062" y="44410"/>
                </a:lnTo>
                <a:cubicBezTo>
                  <a:pt x="72721" y="41755"/>
                  <a:pt x="76230" y="40925"/>
                  <a:pt x="78910" y="42608"/>
                </a:cubicBezTo>
                <a:cubicBezTo>
                  <a:pt x="81589" y="44292"/>
                  <a:pt x="82395" y="47777"/>
                  <a:pt x="80712" y="50457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72" name="Text 70"/>
          <p:cNvSpPr/>
          <p:nvPr/>
        </p:nvSpPr>
        <p:spPr>
          <a:xfrm>
            <a:off x="4629719" y="5913900"/>
            <a:ext cx="763084" cy="2081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产品说明书</a:t>
            </a:r>
            <a:endParaRPr lang="en-US" sz="109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73" name="Shape 71"/>
          <p:cNvSpPr/>
          <p:nvPr/>
        </p:nvSpPr>
        <p:spPr>
          <a:xfrm>
            <a:off x="4425941" y="6234743"/>
            <a:ext cx="121400" cy="121400"/>
          </a:xfrm>
          <a:custGeom>
            <a:avLst/>
            <a:gdLst/>
            <a:ahLst/>
            <a:cxnLst/>
            <a:rect l="l" t="t" r="r" b="b"/>
            <a:pathLst>
              <a:path w="121400" h="121400">
                <a:moveTo>
                  <a:pt x="60700" y="121400"/>
                </a:moveTo>
                <a:cubicBezTo>
                  <a:pt x="94201" y="121400"/>
                  <a:pt x="121400" y="94201"/>
                  <a:pt x="121400" y="60700"/>
                </a:cubicBezTo>
                <a:cubicBezTo>
                  <a:pt x="121400" y="27199"/>
                  <a:pt x="94201" y="0"/>
                  <a:pt x="60700" y="0"/>
                </a:cubicBezTo>
                <a:cubicBezTo>
                  <a:pt x="27199" y="0"/>
                  <a:pt x="0" y="27199"/>
                  <a:pt x="0" y="60700"/>
                </a:cubicBezTo>
                <a:cubicBezTo>
                  <a:pt x="0" y="94201"/>
                  <a:pt x="27199" y="121400"/>
                  <a:pt x="60700" y="121400"/>
                </a:cubicBezTo>
                <a:close/>
                <a:moveTo>
                  <a:pt x="80712" y="50433"/>
                </a:moveTo>
                <a:lnTo>
                  <a:pt x="61743" y="80783"/>
                </a:lnTo>
                <a:cubicBezTo>
                  <a:pt x="60747" y="82372"/>
                  <a:pt x="59040" y="83367"/>
                  <a:pt x="57167" y="83462"/>
                </a:cubicBezTo>
                <a:cubicBezTo>
                  <a:pt x="55294" y="83557"/>
                  <a:pt x="53492" y="82704"/>
                  <a:pt x="52377" y="81186"/>
                </a:cubicBezTo>
                <a:lnTo>
                  <a:pt x="40996" y="66011"/>
                </a:lnTo>
                <a:cubicBezTo>
                  <a:pt x="39099" y="63498"/>
                  <a:pt x="39621" y="59941"/>
                  <a:pt x="42134" y="58044"/>
                </a:cubicBezTo>
                <a:cubicBezTo>
                  <a:pt x="44648" y="56147"/>
                  <a:pt x="48204" y="56669"/>
                  <a:pt x="50101" y="59182"/>
                </a:cubicBezTo>
                <a:lnTo>
                  <a:pt x="56503" y="67718"/>
                </a:lnTo>
                <a:lnTo>
                  <a:pt x="71062" y="44410"/>
                </a:lnTo>
                <a:cubicBezTo>
                  <a:pt x="72721" y="41755"/>
                  <a:pt x="76230" y="40925"/>
                  <a:pt x="78910" y="42608"/>
                </a:cubicBezTo>
                <a:cubicBezTo>
                  <a:pt x="81589" y="44292"/>
                  <a:pt x="82395" y="47777"/>
                  <a:pt x="80712" y="50457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74" name="Text 72"/>
          <p:cNvSpPr/>
          <p:nvPr/>
        </p:nvSpPr>
        <p:spPr>
          <a:xfrm>
            <a:off x="4629719" y="6191385"/>
            <a:ext cx="624341" cy="2081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培训材料</a:t>
            </a:r>
            <a:endParaRPr lang="en-US" sz="109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75" name="Shape 73"/>
          <p:cNvSpPr/>
          <p:nvPr/>
        </p:nvSpPr>
        <p:spPr>
          <a:xfrm>
            <a:off x="4425941" y="6512228"/>
            <a:ext cx="121400" cy="121400"/>
          </a:xfrm>
          <a:custGeom>
            <a:avLst/>
            <a:gdLst/>
            <a:ahLst/>
            <a:cxnLst/>
            <a:rect l="l" t="t" r="r" b="b"/>
            <a:pathLst>
              <a:path w="121400" h="121400">
                <a:moveTo>
                  <a:pt x="60700" y="121400"/>
                </a:moveTo>
                <a:cubicBezTo>
                  <a:pt x="94201" y="121400"/>
                  <a:pt x="121400" y="94201"/>
                  <a:pt x="121400" y="60700"/>
                </a:cubicBezTo>
                <a:cubicBezTo>
                  <a:pt x="121400" y="27199"/>
                  <a:pt x="94201" y="0"/>
                  <a:pt x="60700" y="0"/>
                </a:cubicBezTo>
                <a:cubicBezTo>
                  <a:pt x="27199" y="0"/>
                  <a:pt x="0" y="27199"/>
                  <a:pt x="0" y="60700"/>
                </a:cubicBezTo>
                <a:cubicBezTo>
                  <a:pt x="0" y="94201"/>
                  <a:pt x="27199" y="121400"/>
                  <a:pt x="60700" y="121400"/>
                </a:cubicBezTo>
                <a:close/>
                <a:moveTo>
                  <a:pt x="80712" y="50433"/>
                </a:moveTo>
                <a:lnTo>
                  <a:pt x="61743" y="80783"/>
                </a:lnTo>
                <a:cubicBezTo>
                  <a:pt x="60747" y="82372"/>
                  <a:pt x="59040" y="83367"/>
                  <a:pt x="57167" y="83462"/>
                </a:cubicBezTo>
                <a:cubicBezTo>
                  <a:pt x="55294" y="83557"/>
                  <a:pt x="53492" y="82704"/>
                  <a:pt x="52377" y="81186"/>
                </a:cubicBezTo>
                <a:lnTo>
                  <a:pt x="40996" y="66011"/>
                </a:lnTo>
                <a:cubicBezTo>
                  <a:pt x="39099" y="63498"/>
                  <a:pt x="39621" y="59941"/>
                  <a:pt x="42134" y="58044"/>
                </a:cubicBezTo>
                <a:cubicBezTo>
                  <a:pt x="44648" y="56147"/>
                  <a:pt x="48204" y="56669"/>
                  <a:pt x="50101" y="59182"/>
                </a:cubicBezTo>
                <a:lnTo>
                  <a:pt x="56503" y="67718"/>
                </a:lnTo>
                <a:lnTo>
                  <a:pt x="71062" y="44410"/>
                </a:lnTo>
                <a:cubicBezTo>
                  <a:pt x="72721" y="41755"/>
                  <a:pt x="76230" y="40925"/>
                  <a:pt x="78910" y="42608"/>
                </a:cubicBezTo>
                <a:cubicBezTo>
                  <a:pt x="81589" y="44292"/>
                  <a:pt x="82395" y="47777"/>
                  <a:pt x="80712" y="50457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76" name="Text 74"/>
          <p:cNvSpPr/>
          <p:nvPr/>
        </p:nvSpPr>
        <p:spPr>
          <a:xfrm>
            <a:off x="4629719" y="6468871"/>
            <a:ext cx="763084" cy="20811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09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合同与协议</a:t>
            </a:r>
            <a:endParaRPr lang="en-US" sz="109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77" name="Shape 75"/>
          <p:cNvSpPr/>
          <p:nvPr/>
        </p:nvSpPr>
        <p:spPr>
          <a:xfrm>
            <a:off x="8110477" y="4903681"/>
            <a:ext cx="3728706" cy="1951067"/>
          </a:xfrm>
          <a:custGeom>
            <a:avLst/>
            <a:gdLst/>
            <a:ahLst/>
            <a:cxnLst/>
            <a:rect l="l" t="t" r="r" b="b"/>
            <a:pathLst>
              <a:path w="3728706" h="1951067">
                <a:moveTo>
                  <a:pt x="104050" y="0"/>
                </a:moveTo>
                <a:lnTo>
                  <a:pt x="3624655" y="0"/>
                </a:lnTo>
                <a:cubicBezTo>
                  <a:pt x="3682121" y="0"/>
                  <a:pt x="3728706" y="46585"/>
                  <a:pt x="3728706" y="104050"/>
                </a:cubicBezTo>
                <a:lnTo>
                  <a:pt x="3728706" y="1847016"/>
                </a:lnTo>
                <a:cubicBezTo>
                  <a:pt x="3728706" y="1904482"/>
                  <a:pt x="3682121" y="1951067"/>
                  <a:pt x="3624655" y="1951067"/>
                </a:cubicBezTo>
                <a:lnTo>
                  <a:pt x="104050" y="1951067"/>
                </a:lnTo>
                <a:cubicBezTo>
                  <a:pt x="46585" y="1951067"/>
                  <a:pt x="0" y="1904482"/>
                  <a:pt x="0" y="1847016"/>
                </a:cubicBezTo>
                <a:lnTo>
                  <a:pt x="0" y="104050"/>
                </a:lnTo>
                <a:cubicBezTo>
                  <a:pt x="0" y="46623"/>
                  <a:pt x="46623" y="0"/>
                  <a:pt x="104050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10000"/>
                </a:srgbClr>
              </a:gs>
              <a:gs pos="100000">
                <a:srgbClr val="F2A900">
                  <a:alpha val="10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78" name="Shape 76"/>
          <p:cNvSpPr/>
          <p:nvPr/>
        </p:nvSpPr>
        <p:spPr>
          <a:xfrm>
            <a:off x="9716448" y="5393616"/>
            <a:ext cx="520284" cy="416228"/>
          </a:xfrm>
          <a:custGeom>
            <a:avLst/>
            <a:gdLst/>
            <a:ahLst/>
            <a:cxnLst/>
            <a:rect l="l" t="t" r="r" b="b"/>
            <a:pathLst>
              <a:path w="520284" h="416228">
                <a:moveTo>
                  <a:pt x="0" y="208114"/>
                </a:moveTo>
                <a:cubicBezTo>
                  <a:pt x="0" y="136250"/>
                  <a:pt x="58207" y="78043"/>
                  <a:pt x="130071" y="78043"/>
                </a:cubicBezTo>
                <a:cubicBezTo>
                  <a:pt x="171044" y="78043"/>
                  <a:pt x="209577" y="97309"/>
                  <a:pt x="234128" y="130071"/>
                </a:cubicBezTo>
                <a:lnTo>
                  <a:pt x="260142" y="164784"/>
                </a:lnTo>
                <a:lnTo>
                  <a:pt x="286156" y="130071"/>
                </a:lnTo>
                <a:cubicBezTo>
                  <a:pt x="310707" y="97309"/>
                  <a:pt x="349241" y="78043"/>
                  <a:pt x="390213" y="78043"/>
                </a:cubicBezTo>
                <a:cubicBezTo>
                  <a:pt x="462078" y="78043"/>
                  <a:pt x="520284" y="136250"/>
                  <a:pt x="520284" y="208114"/>
                </a:cubicBezTo>
                <a:cubicBezTo>
                  <a:pt x="520284" y="279978"/>
                  <a:pt x="462078" y="338185"/>
                  <a:pt x="390213" y="338185"/>
                </a:cubicBezTo>
                <a:cubicBezTo>
                  <a:pt x="349241" y="338185"/>
                  <a:pt x="310707" y="318918"/>
                  <a:pt x="286156" y="286156"/>
                </a:cubicBezTo>
                <a:lnTo>
                  <a:pt x="260142" y="251444"/>
                </a:lnTo>
                <a:lnTo>
                  <a:pt x="234128" y="286156"/>
                </a:lnTo>
                <a:cubicBezTo>
                  <a:pt x="209577" y="318918"/>
                  <a:pt x="171044" y="338185"/>
                  <a:pt x="130071" y="338185"/>
                </a:cubicBezTo>
                <a:cubicBezTo>
                  <a:pt x="58207" y="338185"/>
                  <a:pt x="0" y="279978"/>
                  <a:pt x="0" y="208114"/>
                </a:cubicBezTo>
                <a:close/>
                <a:moveTo>
                  <a:pt x="227624" y="208114"/>
                </a:moveTo>
                <a:lnTo>
                  <a:pt x="192505" y="161288"/>
                </a:lnTo>
                <a:cubicBezTo>
                  <a:pt x="177791" y="141615"/>
                  <a:pt x="154622" y="130071"/>
                  <a:pt x="130071" y="130071"/>
                </a:cubicBezTo>
                <a:cubicBezTo>
                  <a:pt x="86985" y="130071"/>
                  <a:pt x="52028" y="165028"/>
                  <a:pt x="52028" y="208114"/>
                </a:cubicBezTo>
                <a:cubicBezTo>
                  <a:pt x="52028" y="251200"/>
                  <a:pt x="86985" y="286156"/>
                  <a:pt x="130071" y="286156"/>
                </a:cubicBezTo>
                <a:cubicBezTo>
                  <a:pt x="154622" y="286156"/>
                  <a:pt x="177791" y="274613"/>
                  <a:pt x="192505" y="254939"/>
                </a:cubicBezTo>
                <a:lnTo>
                  <a:pt x="227624" y="208114"/>
                </a:lnTo>
                <a:close/>
                <a:moveTo>
                  <a:pt x="292660" y="208114"/>
                </a:moveTo>
                <a:lnTo>
                  <a:pt x="327779" y="254939"/>
                </a:lnTo>
                <a:cubicBezTo>
                  <a:pt x="342494" y="274613"/>
                  <a:pt x="365662" y="286156"/>
                  <a:pt x="390213" y="286156"/>
                </a:cubicBezTo>
                <a:cubicBezTo>
                  <a:pt x="433299" y="286156"/>
                  <a:pt x="468256" y="251200"/>
                  <a:pt x="468256" y="208114"/>
                </a:cubicBezTo>
                <a:cubicBezTo>
                  <a:pt x="468256" y="165028"/>
                  <a:pt x="433299" y="130071"/>
                  <a:pt x="390213" y="130071"/>
                </a:cubicBezTo>
                <a:cubicBezTo>
                  <a:pt x="365662" y="130071"/>
                  <a:pt x="342494" y="141615"/>
                  <a:pt x="327779" y="161288"/>
                </a:cubicBezTo>
                <a:lnTo>
                  <a:pt x="292660" y="208114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79" name="Text 77"/>
          <p:cNvSpPr/>
          <p:nvPr/>
        </p:nvSpPr>
        <p:spPr>
          <a:xfrm>
            <a:off x="9469313" y="5913900"/>
            <a:ext cx="1014555" cy="24279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23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更多应用场景</a:t>
            </a:r>
            <a:endParaRPr lang="en-US" sz="123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80" name="Text 78"/>
          <p:cNvSpPr/>
          <p:nvPr/>
        </p:nvSpPr>
        <p:spPr>
          <a:xfrm>
            <a:off x="9477985" y="6191385"/>
            <a:ext cx="997212" cy="1734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20000"/>
              </a:lnSpc>
            </a:pPr>
            <a:r>
              <a:rPr lang="en-US" sz="95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持续探索中...</a:t>
            </a:r>
            <a:endParaRPr lang="en-US" sz="95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81000" y="934720"/>
            <a:ext cx="116014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主流AIGC写作工具介绍</a:t>
            </a:r>
            <a:endParaRPr lang="en-US" sz="27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85763" y="1433513"/>
            <a:ext cx="5629275" cy="1914525"/>
          </a:xfrm>
          <a:custGeom>
            <a:avLst/>
            <a:gdLst/>
            <a:ahLst/>
            <a:cxnLst/>
            <a:rect l="l" t="t" r="r" b="b"/>
            <a:pathLst>
              <a:path w="5629275" h="1914525">
                <a:moveTo>
                  <a:pt x="114297" y="0"/>
                </a:moveTo>
                <a:lnTo>
                  <a:pt x="5514978" y="0"/>
                </a:lnTo>
                <a:cubicBezTo>
                  <a:pt x="5578060" y="0"/>
                  <a:pt x="5629275" y="51215"/>
                  <a:pt x="5629275" y="114297"/>
                </a:cubicBezTo>
                <a:lnTo>
                  <a:pt x="5629275" y="1800228"/>
                </a:lnTo>
                <a:cubicBezTo>
                  <a:pt x="5629275" y="1863310"/>
                  <a:pt x="5578060" y="1914525"/>
                  <a:pt x="5514978" y="1914525"/>
                </a:cubicBezTo>
                <a:lnTo>
                  <a:pt x="114297" y="1914525"/>
                </a:lnTo>
                <a:cubicBezTo>
                  <a:pt x="51215" y="1914525"/>
                  <a:pt x="0" y="1863310"/>
                  <a:pt x="0" y="1800228"/>
                </a:cubicBezTo>
                <a:lnTo>
                  <a:pt x="0" y="114297"/>
                </a:lnTo>
                <a:cubicBezTo>
                  <a:pt x="0" y="51215"/>
                  <a:pt x="51215" y="0"/>
                  <a:pt x="114297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581025" y="1628775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76202" y="0"/>
                </a:moveTo>
                <a:lnTo>
                  <a:pt x="457198" y="0"/>
                </a:lnTo>
                <a:cubicBezTo>
                  <a:pt x="499283" y="0"/>
                  <a:pt x="533400" y="34117"/>
                  <a:pt x="533400" y="76202"/>
                </a:cubicBezTo>
                <a:lnTo>
                  <a:pt x="533400" y="457198"/>
                </a:lnTo>
                <a:cubicBezTo>
                  <a:pt x="533400" y="499283"/>
                  <a:pt x="499283" y="533400"/>
                  <a:pt x="457198" y="533400"/>
                </a:cubicBezTo>
                <a:lnTo>
                  <a:pt x="76202" y="533400"/>
                </a:lnTo>
                <a:cubicBezTo>
                  <a:pt x="34117" y="533400"/>
                  <a:pt x="0" y="499283"/>
                  <a:pt x="0" y="4571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7" name="Shape 5"/>
          <p:cNvSpPr/>
          <p:nvPr/>
        </p:nvSpPr>
        <p:spPr>
          <a:xfrm>
            <a:off x="704850" y="1781175"/>
            <a:ext cx="285750" cy="228600"/>
          </a:xfrm>
          <a:custGeom>
            <a:avLst/>
            <a:gdLst/>
            <a:ahLst/>
            <a:cxnLst/>
            <a:rect l="l" t="t" r="r" b="b"/>
            <a:pathLst>
              <a:path w="285750" h="228600">
                <a:moveTo>
                  <a:pt x="157163" y="0"/>
                </a:moveTo>
                <a:cubicBezTo>
                  <a:pt x="157163" y="-7903"/>
                  <a:pt x="150778" y="-14287"/>
                  <a:pt x="142875" y="-14287"/>
                </a:cubicBezTo>
                <a:cubicBezTo>
                  <a:pt x="134972" y="-14287"/>
                  <a:pt x="128588" y="-7903"/>
                  <a:pt x="128588" y="0"/>
                </a:cubicBezTo>
                <a:lnTo>
                  <a:pt x="128588" y="28575"/>
                </a:lnTo>
                <a:lnTo>
                  <a:pt x="85725" y="28575"/>
                </a:lnTo>
                <a:cubicBezTo>
                  <a:pt x="62061" y="28575"/>
                  <a:pt x="42863" y="47774"/>
                  <a:pt x="42863" y="71438"/>
                </a:cubicBezTo>
                <a:lnTo>
                  <a:pt x="42863" y="171450"/>
                </a:lnTo>
                <a:cubicBezTo>
                  <a:pt x="42863" y="195114"/>
                  <a:pt x="62061" y="214313"/>
                  <a:pt x="85725" y="214313"/>
                </a:cubicBezTo>
                <a:lnTo>
                  <a:pt x="200025" y="214313"/>
                </a:lnTo>
                <a:cubicBezTo>
                  <a:pt x="223689" y="214313"/>
                  <a:pt x="242888" y="195114"/>
                  <a:pt x="242888" y="171450"/>
                </a:cubicBezTo>
                <a:lnTo>
                  <a:pt x="242888" y="71438"/>
                </a:lnTo>
                <a:cubicBezTo>
                  <a:pt x="242888" y="47774"/>
                  <a:pt x="223689" y="28575"/>
                  <a:pt x="200025" y="28575"/>
                </a:cubicBezTo>
                <a:lnTo>
                  <a:pt x="157163" y="28575"/>
                </a:lnTo>
                <a:lnTo>
                  <a:pt x="157163" y="0"/>
                </a:lnTo>
                <a:close/>
                <a:moveTo>
                  <a:pt x="71438" y="164306"/>
                </a:moveTo>
                <a:cubicBezTo>
                  <a:pt x="71438" y="158368"/>
                  <a:pt x="76215" y="153591"/>
                  <a:pt x="82153" y="153591"/>
                </a:cubicBezTo>
                <a:lnTo>
                  <a:pt x="96441" y="153591"/>
                </a:lnTo>
                <a:cubicBezTo>
                  <a:pt x="102379" y="153591"/>
                  <a:pt x="107156" y="158368"/>
                  <a:pt x="107156" y="164306"/>
                </a:cubicBezTo>
                <a:cubicBezTo>
                  <a:pt x="107156" y="170244"/>
                  <a:pt x="102379" y="175022"/>
                  <a:pt x="96441" y="175022"/>
                </a:cubicBezTo>
                <a:lnTo>
                  <a:pt x="82153" y="175022"/>
                </a:lnTo>
                <a:cubicBezTo>
                  <a:pt x="76215" y="175022"/>
                  <a:pt x="71438" y="170244"/>
                  <a:pt x="71438" y="164306"/>
                </a:cubicBezTo>
                <a:close/>
                <a:moveTo>
                  <a:pt x="125016" y="164306"/>
                </a:moveTo>
                <a:cubicBezTo>
                  <a:pt x="125016" y="158368"/>
                  <a:pt x="129793" y="153591"/>
                  <a:pt x="135731" y="153591"/>
                </a:cubicBezTo>
                <a:lnTo>
                  <a:pt x="150019" y="153591"/>
                </a:lnTo>
                <a:cubicBezTo>
                  <a:pt x="155957" y="153591"/>
                  <a:pt x="160734" y="158368"/>
                  <a:pt x="160734" y="164306"/>
                </a:cubicBezTo>
                <a:cubicBezTo>
                  <a:pt x="160734" y="170244"/>
                  <a:pt x="155957" y="175022"/>
                  <a:pt x="150019" y="175022"/>
                </a:cubicBezTo>
                <a:lnTo>
                  <a:pt x="135731" y="175022"/>
                </a:lnTo>
                <a:cubicBezTo>
                  <a:pt x="129793" y="175022"/>
                  <a:pt x="125016" y="170244"/>
                  <a:pt x="125016" y="164306"/>
                </a:cubicBezTo>
                <a:close/>
                <a:moveTo>
                  <a:pt x="178594" y="164306"/>
                </a:moveTo>
                <a:cubicBezTo>
                  <a:pt x="178594" y="158368"/>
                  <a:pt x="183371" y="153591"/>
                  <a:pt x="189309" y="153591"/>
                </a:cubicBezTo>
                <a:lnTo>
                  <a:pt x="203597" y="153591"/>
                </a:lnTo>
                <a:cubicBezTo>
                  <a:pt x="209535" y="153591"/>
                  <a:pt x="214313" y="158368"/>
                  <a:pt x="214313" y="164306"/>
                </a:cubicBezTo>
                <a:cubicBezTo>
                  <a:pt x="214313" y="170244"/>
                  <a:pt x="209535" y="175022"/>
                  <a:pt x="203597" y="175022"/>
                </a:cubicBezTo>
                <a:lnTo>
                  <a:pt x="189309" y="175022"/>
                </a:lnTo>
                <a:cubicBezTo>
                  <a:pt x="183371" y="175022"/>
                  <a:pt x="178594" y="170244"/>
                  <a:pt x="178594" y="164306"/>
                </a:cubicBezTo>
                <a:close/>
                <a:moveTo>
                  <a:pt x="100013" y="78581"/>
                </a:moveTo>
                <a:cubicBezTo>
                  <a:pt x="111841" y="78581"/>
                  <a:pt x="121444" y="88184"/>
                  <a:pt x="121444" y="100013"/>
                </a:cubicBezTo>
                <a:cubicBezTo>
                  <a:pt x="121444" y="111841"/>
                  <a:pt x="111841" y="121444"/>
                  <a:pt x="100013" y="121444"/>
                </a:cubicBezTo>
                <a:cubicBezTo>
                  <a:pt x="88184" y="121444"/>
                  <a:pt x="78581" y="111841"/>
                  <a:pt x="78581" y="100013"/>
                </a:cubicBezTo>
                <a:cubicBezTo>
                  <a:pt x="78581" y="88184"/>
                  <a:pt x="88184" y="78581"/>
                  <a:pt x="100013" y="78581"/>
                </a:cubicBezTo>
                <a:close/>
                <a:moveTo>
                  <a:pt x="164306" y="100013"/>
                </a:moveTo>
                <a:cubicBezTo>
                  <a:pt x="164306" y="88184"/>
                  <a:pt x="173909" y="78581"/>
                  <a:pt x="185738" y="78581"/>
                </a:cubicBezTo>
                <a:cubicBezTo>
                  <a:pt x="197566" y="78581"/>
                  <a:pt x="207169" y="88184"/>
                  <a:pt x="207169" y="100013"/>
                </a:cubicBezTo>
                <a:cubicBezTo>
                  <a:pt x="207169" y="111841"/>
                  <a:pt x="197566" y="121444"/>
                  <a:pt x="185738" y="121444"/>
                </a:cubicBezTo>
                <a:cubicBezTo>
                  <a:pt x="173909" y="121444"/>
                  <a:pt x="164306" y="111841"/>
                  <a:pt x="164306" y="100013"/>
                </a:cubicBezTo>
                <a:close/>
                <a:moveTo>
                  <a:pt x="28575" y="100013"/>
                </a:moveTo>
                <a:cubicBezTo>
                  <a:pt x="28575" y="92110"/>
                  <a:pt x="22190" y="85725"/>
                  <a:pt x="14288" y="85725"/>
                </a:cubicBezTo>
                <a:cubicBezTo>
                  <a:pt x="6385" y="85725"/>
                  <a:pt x="0" y="92110"/>
                  <a:pt x="0" y="100013"/>
                </a:cubicBezTo>
                <a:lnTo>
                  <a:pt x="0" y="142875"/>
                </a:lnTo>
                <a:cubicBezTo>
                  <a:pt x="0" y="150778"/>
                  <a:pt x="6385" y="157163"/>
                  <a:pt x="14288" y="157163"/>
                </a:cubicBezTo>
                <a:cubicBezTo>
                  <a:pt x="22190" y="157163"/>
                  <a:pt x="28575" y="150778"/>
                  <a:pt x="28575" y="142875"/>
                </a:cubicBezTo>
                <a:lnTo>
                  <a:pt x="28575" y="100013"/>
                </a:lnTo>
                <a:close/>
                <a:moveTo>
                  <a:pt x="271463" y="85725"/>
                </a:moveTo>
                <a:cubicBezTo>
                  <a:pt x="263560" y="85725"/>
                  <a:pt x="257175" y="92110"/>
                  <a:pt x="257175" y="100013"/>
                </a:cubicBezTo>
                <a:lnTo>
                  <a:pt x="257175" y="142875"/>
                </a:lnTo>
                <a:cubicBezTo>
                  <a:pt x="257175" y="150778"/>
                  <a:pt x="263560" y="157163"/>
                  <a:pt x="271463" y="157163"/>
                </a:cubicBezTo>
                <a:cubicBezTo>
                  <a:pt x="279365" y="157163"/>
                  <a:pt x="285750" y="150778"/>
                  <a:pt x="285750" y="142875"/>
                </a:cubicBezTo>
                <a:lnTo>
                  <a:pt x="285750" y="100013"/>
                </a:lnTo>
                <a:cubicBezTo>
                  <a:pt x="285750" y="92110"/>
                  <a:pt x="279365" y="85725"/>
                  <a:pt x="271463" y="85725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8" name="Text 6"/>
          <p:cNvSpPr/>
          <p:nvPr/>
        </p:nvSpPr>
        <p:spPr>
          <a:xfrm>
            <a:off x="1228725" y="1647825"/>
            <a:ext cx="1057275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ChatGPT</a:t>
            </a:r>
            <a:endParaRPr lang="en-US" sz="18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1228725" y="1952625"/>
            <a:ext cx="10096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chemeClr val="tx1"/>
                </a:solidFill>
                <a:latin typeface="Quattrocento Sans" panose="020B0502050000020003" pitchFamily="34" charset="0"/>
                <a:ea typeface="Quattrocento Sans" panose="020B0502050000020003" pitchFamily="34" charset="-122"/>
                <a:cs typeface="Quattrocento Sans" panose="020B0502050000020003" pitchFamily="34" charset="-120"/>
              </a:rPr>
              <a:t>OpenAI</a:t>
            </a:r>
            <a:endParaRPr lang="en-US" sz="1050" dirty="0">
              <a:solidFill>
                <a:schemeClr val="tx1"/>
              </a:solidFill>
              <a:latin typeface="Quattrocento Sans" panose="020B0502050000020003" pitchFamily="34" charset="0"/>
              <a:ea typeface="Quattrocento Sans" panose="020B0502050000020003" pitchFamily="34" charset="-122"/>
              <a:cs typeface="Quattrocento Sans" panose="020B0502050000020003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5057775" y="1743075"/>
            <a:ext cx="762000" cy="304800"/>
          </a:xfrm>
          <a:custGeom>
            <a:avLst/>
            <a:gdLst/>
            <a:ahLst/>
            <a:cxnLst/>
            <a:rect l="l" t="t" r="r" b="b"/>
            <a:pathLst>
              <a:path w="762000" h="304800">
                <a:moveTo>
                  <a:pt x="76200" y="0"/>
                </a:moveTo>
                <a:lnTo>
                  <a:pt x="685800" y="0"/>
                </a:lnTo>
                <a:cubicBezTo>
                  <a:pt x="727856" y="0"/>
                  <a:pt x="762000" y="34144"/>
                  <a:pt x="762000" y="76200"/>
                </a:cubicBezTo>
                <a:lnTo>
                  <a:pt x="762000" y="228600"/>
                </a:lnTo>
                <a:cubicBezTo>
                  <a:pt x="762000" y="270656"/>
                  <a:pt x="727856" y="304800"/>
                  <a:pt x="6858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00A9E0">
              <a:alpha val="20000"/>
            </a:srgbClr>
          </a:solidFill>
        </p:spPr>
      </p:sp>
      <p:sp>
        <p:nvSpPr>
          <p:cNvPr id="11" name="Text 9"/>
          <p:cNvSpPr/>
          <p:nvPr/>
        </p:nvSpPr>
        <p:spPr>
          <a:xfrm>
            <a:off x="5172075" y="1809750"/>
            <a:ext cx="600075" cy="1809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国际领先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81025" y="2314575"/>
            <a:ext cx="53149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特点：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强大的语言理解与生成能力，支持多轮对话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3" name="Text 11"/>
          <p:cNvSpPr/>
          <p:nvPr/>
        </p:nvSpPr>
        <p:spPr>
          <a:xfrm>
            <a:off x="581025" y="2619375"/>
            <a:ext cx="53149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适用：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各类报告撰写、创意写作、代码生成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4" name="Text 12"/>
          <p:cNvSpPr/>
          <p:nvPr/>
        </p:nvSpPr>
        <p:spPr>
          <a:xfrm>
            <a:off x="581025" y="2924175"/>
            <a:ext cx="53149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优势：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英文表达优秀，逻辑性强，知识面广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5" name="Shape 13"/>
          <p:cNvSpPr/>
          <p:nvPr/>
        </p:nvSpPr>
        <p:spPr>
          <a:xfrm>
            <a:off x="6176963" y="1433513"/>
            <a:ext cx="5629275" cy="1914525"/>
          </a:xfrm>
          <a:custGeom>
            <a:avLst/>
            <a:gdLst/>
            <a:ahLst/>
            <a:cxnLst/>
            <a:rect l="l" t="t" r="r" b="b"/>
            <a:pathLst>
              <a:path w="5629275" h="1914525">
                <a:moveTo>
                  <a:pt x="114297" y="0"/>
                </a:moveTo>
                <a:lnTo>
                  <a:pt x="5514978" y="0"/>
                </a:lnTo>
                <a:cubicBezTo>
                  <a:pt x="5578060" y="0"/>
                  <a:pt x="5629275" y="51215"/>
                  <a:pt x="5629275" y="114297"/>
                </a:cubicBezTo>
                <a:lnTo>
                  <a:pt x="5629275" y="1800228"/>
                </a:lnTo>
                <a:cubicBezTo>
                  <a:pt x="5629275" y="1863310"/>
                  <a:pt x="5578060" y="1914525"/>
                  <a:pt x="5514978" y="1914525"/>
                </a:cubicBezTo>
                <a:lnTo>
                  <a:pt x="114297" y="1914525"/>
                </a:lnTo>
                <a:cubicBezTo>
                  <a:pt x="51215" y="1914525"/>
                  <a:pt x="0" y="1863310"/>
                  <a:pt x="0" y="1800228"/>
                </a:cubicBezTo>
                <a:lnTo>
                  <a:pt x="0" y="114297"/>
                </a:lnTo>
                <a:cubicBezTo>
                  <a:pt x="0" y="51215"/>
                  <a:pt x="51215" y="0"/>
                  <a:pt x="114297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>
                  <a:alpha val="20000"/>
                </a:srgbClr>
              </a:gs>
              <a:gs pos="100000">
                <a:srgbClr val="F2A900">
                  <a:alpha val="5000"/>
                </a:srgbClr>
              </a:gs>
            </a:gsLst>
            <a:lin ang="2700000" scaled="1"/>
          </a:gra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6372225" y="1628775"/>
            <a:ext cx="533400" cy="533400"/>
          </a:xfrm>
          <a:custGeom>
            <a:avLst/>
            <a:gdLst/>
            <a:ahLst/>
            <a:cxnLst/>
            <a:rect l="l" t="t" r="r" b="b"/>
            <a:pathLst>
              <a:path w="533400" h="533400">
                <a:moveTo>
                  <a:pt x="76202" y="0"/>
                </a:moveTo>
                <a:lnTo>
                  <a:pt x="457198" y="0"/>
                </a:lnTo>
                <a:cubicBezTo>
                  <a:pt x="499283" y="0"/>
                  <a:pt x="533400" y="34117"/>
                  <a:pt x="533400" y="76202"/>
                </a:cubicBezTo>
                <a:lnTo>
                  <a:pt x="533400" y="457198"/>
                </a:lnTo>
                <a:cubicBezTo>
                  <a:pt x="533400" y="499283"/>
                  <a:pt x="499283" y="533400"/>
                  <a:pt x="457198" y="533400"/>
                </a:cubicBezTo>
                <a:lnTo>
                  <a:pt x="76202" y="533400"/>
                </a:lnTo>
                <a:cubicBezTo>
                  <a:pt x="34117" y="533400"/>
                  <a:pt x="0" y="499283"/>
                  <a:pt x="0" y="4571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17" name="Shape 15"/>
          <p:cNvSpPr/>
          <p:nvPr/>
        </p:nvSpPr>
        <p:spPr>
          <a:xfrm>
            <a:off x="6510338" y="1781175"/>
            <a:ext cx="257175" cy="228600"/>
          </a:xfrm>
          <a:custGeom>
            <a:avLst/>
            <a:gdLst/>
            <a:ahLst/>
            <a:cxnLst/>
            <a:rect l="l" t="t" r="r" b="b"/>
            <a:pathLst>
              <a:path w="257175" h="228600">
                <a:moveTo>
                  <a:pt x="71438" y="0"/>
                </a:moveTo>
                <a:cubicBezTo>
                  <a:pt x="79340" y="0"/>
                  <a:pt x="85725" y="6385"/>
                  <a:pt x="85725" y="14288"/>
                </a:cubicBezTo>
                <a:lnTo>
                  <a:pt x="85725" y="28575"/>
                </a:lnTo>
                <a:lnTo>
                  <a:pt x="142875" y="28575"/>
                </a:lnTo>
                <a:cubicBezTo>
                  <a:pt x="150778" y="28575"/>
                  <a:pt x="157163" y="34960"/>
                  <a:pt x="157163" y="42863"/>
                </a:cubicBezTo>
                <a:cubicBezTo>
                  <a:pt x="157163" y="50765"/>
                  <a:pt x="150778" y="57150"/>
                  <a:pt x="142875" y="57150"/>
                </a:cubicBezTo>
                <a:lnTo>
                  <a:pt x="138589" y="57150"/>
                </a:lnTo>
                <a:lnTo>
                  <a:pt x="134838" y="67464"/>
                </a:lnTo>
                <a:cubicBezTo>
                  <a:pt x="127516" y="87645"/>
                  <a:pt x="116488" y="106085"/>
                  <a:pt x="102602" y="121935"/>
                </a:cubicBezTo>
                <a:cubicBezTo>
                  <a:pt x="108942" y="125864"/>
                  <a:pt x="115550" y="129347"/>
                  <a:pt x="122426" y="132427"/>
                </a:cubicBezTo>
                <a:lnTo>
                  <a:pt x="144929" y="142429"/>
                </a:lnTo>
                <a:lnTo>
                  <a:pt x="172700" y="79921"/>
                </a:lnTo>
                <a:cubicBezTo>
                  <a:pt x="174977" y="74741"/>
                  <a:pt x="180112" y="71438"/>
                  <a:pt x="185737" y="71438"/>
                </a:cubicBezTo>
                <a:cubicBezTo>
                  <a:pt x="191363" y="71438"/>
                  <a:pt x="196498" y="74741"/>
                  <a:pt x="198775" y="79921"/>
                </a:cubicBezTo>
                <a:lnTo>
                  <a:pt x="255925" y="208508"/>
                </a:lnTo>
                <a:cubicBezTo>
                  <a:pt x="259140" y="215741"/>
                  <a:pt x="255880" y="224180"/>
                  <a:pt x="248692" y="227350"/>
                </a:cubicBezTo>
                <a:cubicBezTo>
                  <a:pt x="241503" y="230520"/>
                  <a:pt x="233020" y="227305"/>
                  <a:pt x="229850" y="220117"/>
                </a:cubicBezTo>
                <a:lnTo>
                  <a:pt x="220920" y="200025"/>
                </a:lnTo>
                <a:lnTo>
                  <a:pt x="150599" y="200025"/>
                </a:lnTo>
                <a:lnTo>
                  <a:pt x="141669" y="220117"/>
                </a:lnTo>
                <a:cubicBezTo>
                  <a:pt x="138455" y="227350"/>
                  <a:pt x="130016" y="230565"/>
                  <a:pt x="122828" y="227350"/>
                </a:cubicBezTo>
                <a:cubicBezTo>
                  <a:pt x="115639" y="224135"/>
                  <a:pt x="112380" y="215697"/>
                  <a:pt x="115595" y="208508"/>
                </a:cubicBezTo>
                <a:lnTo>
                  <a:pt x="133365" y="168548"/>
                </a:lnTo>
                <a:lnTo>
                  <a:pt x="110862" y="158547"/>
                </a:lnTo>
                <a:cubicBezTo>
                  <a:pt x="100593" y="153992"/>
                  <a:pt x="90770" y="148545"/>
                  <a:pt x="81483" y="142295"/>
                </a:cubicBezTo>
                <a:cubicBezTo>
                  <a:pt x="71973" y="149974"/>
                  <a:pt x="61570" y="156671"/>
                  <a:pt x="50453" y="162252"/>
                </a:cubicBezTo>
                <a:lnTo>
                  <a:pt x="34960" y="169932"/>
                </a:lnTo>
                <a:cubicBezTo>
                  <a:pt x="27905" y="173459"/>
                  <a:pt x="19333" y="170602"/>
                  <a:pt x="15806" y="163547"/>
                </a:cubicBezTo>
                <a:cubicBezTo>
                  <a:pt x="12278" y="156493"/>
                  <a:pt x="15136" y="147920"/>
                  <a:pt x="22190" y="144393"/>
                </a:cubicBezTo>
                <a:lnTo>
                  <a:pt x="37594" y="136669"/>
                </a:lnTo>
                <a:cubicBezTo>
                  <a:pt x="44872" y="133008"/>
                  <a:pt x="51792" y="128766"/>
                  <a:pt x="58311" y="124033"/>
                </a:cubicBezTo>
                <a:cubicBezTo>
                  <a:pt x="52149" y="118363"/>
                  <a:pt x="46345" y="112246"/>
                  <a:pt x="40943" y="105772"/>
                </a:cubicBezTo>
                <a:lnTo>
                  <a:pt x="36433" y="100325"/>
                </a:lnTo>
                <a:cubicBezTo>
                  <a:pt x="31388" y="94253"/>
                  <a:pt x="32192" y="85234"/>
                  <a:pt x="38264" y="80189"/>
                </a:cubicBezTo>
                <a:cubicBezTo>
                  <a:pt x="44336" y="75143"/>
                  <a:pt x="53355" y="75947"/>
                  <a:pt x="58400" y="82019"/>
                </a:cubicBezTo>
                <a:lnTo>
                  <a:pt x="62954" y="87466"/>
                </a:lnTo>
                <a:cubicBezTo>
                  <a:pt x="68089" y="93672"/>
                  <a:pt x="73715" y="99432"/>
                  <a:pt x="79653" y="104745"/>
                </a:cubicBezTo>
                <a:cubicBezTo>
                  <a:pt x="91931" y="91172"/>
                  <a:pt x="101620" y="75233"/>
                  <a:pt x="108005" y="57686"/>
                </a:cubicBezTo>
                <a:lnTo>
                  <a:pt x="108228" y="57150"/>
                </a:lnTo>
                <a:lnTo>
                  <a:pt x="14332" y="57150"/>
                </a:lnTo>
                <a:cubicBezTo>
                  <a:pt x="6385" y="57150"/>
                  <a:pt x="0" y="50765"/>
                  <a:pt x="0" y="42863"/>
                </a:cubicBezTo>
                <a:cubicBezTo>
                  <a:pt x="0" y="34960"/>
                  <a:pt x="6385" y="28575"/>
                  <a:pt x="14288" y="28575"/>
                </a:cubicBezTo>
                <a:lnTo>
                  <a:pt x="57150" y="28575"/>
                </a:lnTo>
                <a:lnTo>
                  <a:pt x="57150" y="14288"/>
                </a:lnTo>
                <a:cubicBezTo>
                  <a:pt x="57150" y="6385"/>
                  <a:pt x="63535" y="0"/>
                  <a:pt x="71438" y="0"/>
                </a:cubicBezTo>
                <a:close/>
                <a:moveTo>
                  <a:pt x="185738" y="120908"/>
                </a:moveTo>
                <a:lnTo>
                  <a:pt x="163279" y="171450"/>
                </a:lnTo>
                <a:lnTo>
                  <a:pt x="208196" y="171450"/>
                </a:lnTo>
                <a:lnTo>
                  <a:pt x="185738" y="120908"/>
                </a:lnTo>
                <a:close/>
              </a:path>
            </a:pathLst>
          </a:custGeom>
          <a:solidFill>
            <a:srgbClr val="1A1D21"/>
          </a:solidFill>
        </p:spPr>
      </p:sp>
      <p:sp>
        <p:nvSpPr>
          <p:cNvPr id="18" name="Text 16"/>
          <p:cNvSpPr/>
          <p:nvPr/>
        </p:nvSpPr>
        <p:spPr>
          <a:xfrm>
            <a:off x="7019925" y="1647825"/>
            <a:ext cx="10287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文心一言</a:t>
            </a:r>
            <a:endParaRPr lang="en-US" sz="18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9" name="Text 17"/>
          <p:cNvSpPr/>
          <p:nvPr/>
        </p:nvSpPr>
        <p:spPr>
          <a:xfrm>
            <a:off x="7019925" y="1952625"/>
            <a:ext cx="9810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百度</a:t>
            </a:r>
            <a:endParaRPr lang="en-US" sz="1050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0" name="Shape 18"/>
          <p:cNvSpPr/>
          <p:nvPr/>
        </p:nvSpPr>
        <p:spPr>
          <a:xfrm>
            <a:off x="10848975" y="1743075"/>
            <a:ext cx="762000" cy="304800"/>
          </a:xfrm>
          <a:custGeom>
            <a:avLst/>
            <a:gdLst/>
            <a:ahLst/>
            <a:cxnLst/>
            <a:rect l="l" t="t" r="r" b="b"/>
            <a:pathLst>
              <a:path w="762000" h="304800">
                <a:moveTo>
                  <a:pt x="76200" y="0"/>
                </a:moveTo>
                <a:lnTo>
                  <a:pt x="685800" y="0"/>
                </a:lnTo>
                <a:cubicBezTo>
                  <a:pt x="727856" y="0"/>
                  <a:pt x="762000" y="34144"/>
                  <a:pt x="762000" y="76200"/>
                </a:cubicBezTo>
                <a:lnTo>
                  <a:pt x="762000" y="228600"/>
                </a:lnTo>
                <a:cubicBezTo>
                  <a:pt x="762000" y="270656"/>
                  <a:pt x="727856" y="304800"/>
                  <a:pt x="6858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F2A900">
              <a:alpha val="20000"/>
            </a:srgbClr>
          </a:solidFill>
        </p:spPr>
      </p:sp>
      <p:sp>
        <p:nvSpPr>
          <p:cNvPr id="21" name="Text 19"/>
          <p:cNvSpPr/>
          <p:nvPr/>
        </p:nvSpPr>
        <p:spPr>
          <a:xfrm>
            <a:off x="10963275" y="1809750"/>
            <a:ext cx="600075" cy="1809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b="1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国产优秀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6372225" y="2314575"/>
            <a:ext cx="53149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特点：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中文理解能力强，本土化知识丰富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3" name="Text 21"/>
          <p:cNvSpPr/>
          <p:nvPr/>
        </p:nvSpPr>
        <p:spPr>
          <a:xfrm>
            <a:off x="6372225" y="2619375"/>
            <a:ext cx="53149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适用：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中文报告、营销文案、公文写作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6372225" y="2924175"/>
            <a:ext cx="53149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优势：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中文语境理解准确，支持多模态生成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385763" y="3509963"/>
            <a:ext cx="3695700" cy="1190625"/>
          </a:xfrm>
          <a:custGeom>
            <a:avLst/>
            <a:gdLst/>
            <a:ahLst/>
            <a:cxnLst/>
            <a:rect l="l" t="t" r="r" b="b"/>
            <a:pathLst>
              <a:path w="3695700" h="1190625">
                <a:moveTo>
                  <a:pt x="114300" y="0"/>
                </a:moveTo>
                <a:lnTo>
                  <a:pt x="3581400" y="0"/>
                </a:lnTo>
                <a:cubicBezTo>
                  <a:pt x="3644484" y="0"/>
                  <a:pt x="3695700" y="51216"/>
                  <a:pt x="3695700" y="114300"/>
                </a:cubicBezTo>
                <a:lnTo>
                  <a:pt x="3695700" y="1076325"/>
                </a:lnTo>
                <a:cubicBezTo>
                  <a:pt x="3695700" y="1139409"/>
                  <a:pt x="3644484" y="1190625"/>
                  <a:pt x="3581400" y="1190625"/>
                </a:cubicBezTo>
                <a:lnTo>
                  <a:pt x="114300" y="1190625"/>
                </a:lnTo>
                <a:cubicBezTo>
                  <a:pt x="51216" y="1190625"/>
                  <a:pt x="0" y="1139409"/>
                  <a:pt x="0" y="1076325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81025" y="37052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4A5C6A"/>
          </a:solidFill>
        </p:spPr>
      </p:sp>
      <p:sp>
        <p:nvSpPr>
          <p:cNvPr id="27" name="Shape 25"/>
          <p:cNvSpPr/>
          <p:nvPr/>
        </p:nvSpPr>
        <p:spPr>
          <a:xfrm>
            <a:off x="702469" y="3838575"/>
            <a:ext cx="214313" cy="190500"/>
          </a:xfrm>
          <a:custGeom>
            <a:avLst/>
            <a:gdLst/>
            <a:ahLst/>
            <a:cxnLst/>
            <a:rect l="l" t="t" r="r" b="b"/>
            <a:pathLst>
              <a:path w="214313" h="190500">
                <a:moveTo>
                  <a:pt x="0" y="125016"/>
                </a:moveTo>
                <a:cubicBezTo>
                  <a:pt x="0" y="154595"/>
                  <a:pt x="23999" y="178594"/>
                  <a:pt x="53578" y="178594"/>
                </a:cubicBezTo>
                <a:lnTo>
                  <a:pt x="166688" y="178594"/>
                </a:lnTo>
                <a:cubicBezTo>
                  <a:pt x="192993" y="178594"/>
                  <a:pt x="214313" y="157274"/>
                  <a:pt x="214313" y="130969"/>
                </a:cubicBezTo>
                <a:cubicBezTo>
                  <a:pt x="214313" y="111770"/>
                  <a:pt x="202964" y="95213"/>
                  <a:pt x="186593" y="87697"/>
                </a:cubicBezTo>
                <a:cubicBezTo>
                  <a:pt x="189086" y="82823"/>
                  <a:pt x="190500" y="77279"/>
                  <a:pt x="190500" y="71438"/>
                </a:cubicBezTo>
                <a:cubicBezTo>
                  <a:pt x="190500" y="51718"/>
                  <a:pt x="174501" y="35719"/>
                  <a:pt x="154781" y="35719"/>
                </a:cubicBezTo>
                <a:cubicBezTo>
                  <a:pt x="148196" y="35719"/>
                  <a:pt x="142056" y="37505"/>
                  <a:pt x="136773" y="40593"/>
                </a:cubicBezTo>
                <a:cubicBezTo>
                  <a:pt x="127806" y="23552"/>
                  <a:pt x="109910" y="11906"/>
                  <a:pt x="89297" y="11906"/>
                </a:cubicBezTo>
                <a:cubicBezTo>
                  <a:pt x="59717" y="11906"/>
                  <a:pt x="35719" y="35905"/>
                  <a:pt x="35719" y="65484"/>
                </a:cubicBezTo>
                <a:cubicBezTo>
                  <a:pt x="35719" y="68461"/>
                  <a:pt x="35979" y="71400"/>
                  <a:pt x="36426" y="74228"/>
                </a:cubicBezTo>
                <a:cubicBezTo>
                  <a:pt x="15255" y="81372"/>
                  <a:pt x="0" y="101426"/>
                  <a:pt x="0" y="125016"/>
                </a:cubicBezTo>
                <a:close/>
              </a:path>
            </a:pathLst>
          </a:custGeom>
          <a:solidFill>
            <a:srgbClr val="E8ECEF"/>
          </a:solidFill>
        </p:spPr>
      </p:sp>
      <p:sp>
        <p:nvSpPr>
          <p:cNvPr id="28" name="Text 26"/>
          <p:cNvSpPr/>
          <p:nvPr/>
        </p:nvSpPr>
        <p:spPr>
          <a:xfrm>
            <a:off x="1152525" y="3705225"/>
            <a:ext cx="85725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通义千问</a:t>
            </a:r>
            <a:endParaRPr lang="en-US" sz="15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152525" y="3971925"/>
            <a:ext cx="8286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chemeClr val="tx1">
                    <a:alpha val="6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阿里巴巴</a:t>
            </a:r>
            <a:endParaRPr lang="en-US" sz="1050" dirty="0">
              <a:solidFill>
                <a:schemeClr val="tx1">
                  <a:alpha val="6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0" name="Text 28"/>
          <p:cNvSpPr/>
          <p:nvPr/>
        </p:nvSpPr>
        <p:spPr>
          <a:xfrm>
            <a:off x="581025" y="4276725"/>
            <a:ext cx="33813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阿里出品，电商场景优化，支持长文本处理</a:t>
            </a:r>
            <a:endParaRPr lang="en-US" sz="12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1" name="Shape 29"/>
          <p:cNvSpPr/>
          <p:nvPr/>
        </p:nvSpPr>
        <p:spPr>
          <a:xfrm>
            <a:off x="4246513" y="3509963"/>
            <a:ext cx="3695700" cy="1190625"/>
          </a:xfrm>
          <a:custGeom>
            <a:avLst/>
            <a:gdLst/>
            <a:ahLst/>
            <a:cxnLst/>
            <a:rect l="l" t="t" r="r" b="b"/>
            <a:pathLst>
              <a:path w="3695700" h="1190625">
                <a:moveTo>
                  <a:pt x="114300" y="0"/>
                </a:moveTo>
                <a:lnTo>
                  <a:pt x="3581400" y="0"/>
                </a:lnTo>
                <a:cubicBezTo>
                  <a:pt x="3644484" y="0"/>
                  <a:pt x="3695700" y="51216"/>
                  <a:pt x="3695700" y="114300"/>
                </a:cubicBezTo>
                <a:lnTo>
                  <a:pt x="3695700" y="1076325"/>
                </a:lnTo>
                <a:cubicBezTo>
                  <a:pt x="3695700" y="1139409"/>
                  <a:pt x="3644484" y="1190625"/>
                  <a:pt x="3581400" y="1190625"/>
                </a:cubicBezTo>
                <a:lnTo>
                  <a:pt x="114300" y="1190625"/>
                </a:lnTo>
                <a:cubicBezTo>
                  <a:pt x="51216" y="1190625"/>
                  <a:pt x="0" y="1139409"/>
                  <a:pt x="0" y="1076325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32" name="Shape 30"/>
          <p:cNvSpPr/>
          <p:nvPr/>
        </p:nvSpPr>
        <p:spPr>
          <a:xfrm>
            <a:off x="4441775" y="37052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4A5C6A"/>
          </a:solidFill>
        </p:spPr>
      </p:sp>
      <p:sp>
        <p:nvSpPr>
          <p:cNvPr id="33" name="Shape 31"/>
          <p:cNvSpPr/>
          <p:nvPr/>
        </p:nvSpPr>
        <p:spPr>
          <a:xfrm>
            <a:off x="4575125" y="38385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24519" y="85018"/>
                </a:moveTo>
                <a:cubicBezTo>
                  <a:pt x="29468" y="50416"/>
                  <a:pt x="59271" y="23812"/>
                  <a:pt x="95250" y="23812"/>
                </a:cubicBezTo>
                <a:cubicBezTo>
                  <a:pt x="114970" y="23812"/>
                  <a:pt x="132829" y="31812"/>
                  <a:pt x="145777" y="44723"/>
                </a:cubicBezTo>
                <a:cubicBezTo>
                  <a:pt x="145852" y="44797"/>
                  <a:pt x="145926" y="44872"/>
                  <a:pt x="146000" y="44946"/>
                </a:cubicBezTo>
                <a:lnTo>
                  <a:pt x="148828" y="47625"/>
                </a:lnTo>
                <a:lnTo>
                  <a:pt x="131006" y="47625"/>
                </a:lnTo>
                <a:cubicBezTo>
                  <a:pt x="124420" y="47625"/>
                  <a:pt x="119100" y="52946"/>
                  <a:pt x="119100" y="59531"/>
                </a:cubicBezTo>
                <a:cubicBezTo>
                  <a:pt x="119100" y="66117"/>
                  <a:pt x="124420" y="71438"/>
                  <a:pt x="131006" y="71438"/>
                </a:cubicBezTo>
                <a:lnTo>
                  <a:pt x="178631" y="71438"/>
                </a:lnTo>
                <a:cubicBezTo>
                  <a:pt x="185217" y="71438"/>
                  <a:pt x="190537" y="66117"/>
                  <a:pt x="190537" y="59531"/>
                </a:cubicBezTo>
                <a:lnTo>
                  <a:pt x="190537" y="11906"/>
                </a:lnTo>
                <a:cubicBezTo>
                  <a:pt x="190537" y="5321"/>
                  <a:pt x="185217" y="0"/>
                  <a:pt x="178631" y="0"/>
                </a:cubicBezTo>
                <a:cubicBezTo>
                  <a:pt x="172045" y="0"/>
                  <a:pt x="166725" y="5321"/>
                  <a:pt x="166725" y="11906"/>
                </a:cubicBezTo>
                <a:lnTo>
                  <a:pt x="166725" y="31775"/>
                </a:lnTo>
                <a:lnTo>
                  <a:pt x="162520" y="27794"/>
                </a:lnTo>
                <a:cubicBezTo>
                  <a:pt x="145293" y="10641"/>
                  <a:pt x="121481" y="0"/>
                  <a:pt x="95250" y="0"/>
                </a:cubicBezTo>
                <a:cubicBezTo>
                  <a:pt x="47253" y="0"/>
                  <a:pt x="7553" y="35496"/>
                  <a:pt x="967" y="81669"/>
                </a:cubicBezTo>
                <a:cubicBezTo>
                  <a:pt x="37" y="88181"/>
                  <a:pt x="4539" y="94208"/>
                  <a:pt x="11050" y="95138"/>
                </a:cubicBezTo>
                <a:cubicBezTo>
                  <a:pt x="17562" y="96069"/>
                  <a:pt x="23589" y="91529"/>
                  <a:pt x="24519" y="85055"/>
                </a:cubicBezTo>
                <a:close/>
                <a:moveTo>
                  <a:pt x="189533" y="108831"/>
                </a:moveTo>
                <a:cubicBezTo>
                  <a:pt x="190463" y="102319"/>
                  <a:pt x="185924" y="96292"/>
                  <a:pt x="179450" y="95362"/>
                </a:cubicBezTo>
                <a:cubicBezTo>
                  <a:pt x="172975" y="94431"/>
                  <a:pt x="166911" y="98971"/>
                  <a:pt x="165981" y="105445"/>
                </a:cubicBezTo>
                <a:cubicBezTo>
                  <a:pt x="161032" y="140047"/>
                  <a:pt x="131229" y="166650"/>
                  <a:pt x="95250" y="166650"/>
                </a:cubicBezTo>
                <a:cubicBezTo>
                  <a:pt x="75530" y="166650"/>
                  <a:pt x="57671" y="158651"/>
                  <a:pt x="44723" y="145740"/>
                </a:cubicBezTo>
                <a:cubicBezTo>
                  <a:pt x="44648" y="145666"/>
                  <a:pt x="44574" y="145591"/>
                  <a:pt x="44500" y="145517"/>
                </a:cubicBezTo>
                <a:lnTo>
                  <a:pt x="41672" y="142838"/>
                </a:lnTo>
                <a:lnTo>
                  <a:pt x="59494" y="142838"/>
                </a:lnTo>
                <a:cubicBezTo>
                  <a:pt x="66080" y="142838"/>
                  <a:pt x="71400" y="137517"/>
                  <a:pt x="71400" y="130932"/>
                </a:cubicBezTo>
                <a:cubicBezTo>
                  <a:pt x="71400" y="124346"/>
                  <a:pt x="66080" y="119025"/>
                  <a:pt x="59494" y="119025"/>
                </a:cubicBezTo>
                <a:lnTo>
                  <a:pt x="11906" y="119063"/>
                </a:lnTo>
                <a:cubicBezTo>
                  <a:pt x="8744" y="119063"/>
                  <a:pt x="5693" y="120328"/>
                  <a:pt x="3460" y="122597"/>
                </a:cubicBezTo>
                <a:cubicBezTo>
                  <a:pt x="1228" y="124867"/>
                  <a:pt x="-37" y="127881"/>
                  <a:pt x="0" y="131080"/>
                </a:cubicBezTo>
                <a:lnTo>
                  <a:pt x="372" y="178333"/>
                </a:lnTo>
                <a:cubicBezTo>
                  <a:pt x="409" y="184919"/>
                  <a:pt x="5804" y="190202"/>
                  <a:pt x="12390" y="190128"/>
                </a:cubicBezTo>
                <a:cubicBezTo>
                  <a:pt x="18976" y="190054"/>
                  <a:pt x="24259" y="184696"/>
                  <a:pt x="24185" y="178110"/>
                </a:cubicBezTo>
                <a:lnTo>
                  <a:pt x="24036" y="158948"/>
                </a:lnTo>
                <a:lnTo>
                  <a:pt x="28017" y="162706"/>
                </a:lnTo>
                <a:cubicBezTo>
                  <a:pt x="45244" y="179859"/>
                  <a:pt x="69019" y="190500"/>
                  <a:pt x="95250" y="190500"/>
                </a:cubicBezTo>
                <a:cubicBezTo>
                  <a:pt x="143247" y="190500"/>
                  <a:pt x="182947" y="155004"/>
                  <a:pt x="189533" y="108831"/>
                </a:cubicBezTo>
                <a:close/>
              </a:path>
            </a:pathLst>
          </a:custGeom>
          <a:solidFill>
            <a:srgbClr val="E8ECEF"/>
          </a:solidFill>
        </p:spPr>
      </p:sp>
      <p:sp>
        <p:nvSpPr>
          <p:cNvPr id="34" name="Text 32"/>
          <p:cNvSpPr/>
          <p:nvPr/>
        </p:nvSpPr>
        <p:spPr>
          <a:xfrm>
            <a:off x="5013275" y="3705225"/>
            <a:ext cx="70485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Claude</a:t>
            </a:r>
            <a:endParaRPr lang="en-US" sz="15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5" name="Text 33"/>
          <p:cNvSpPr/>
          <p:nvPr/>
        </p:nvSpPr>
        <p:spPr>
          <a:xfrm>
            <a:off x="5013275" y="3971925"/>
            <a:ext cx="6762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chemeClr val="tx1">
                    <a:alpha val="60000"/>
                  </a:schemeClr>
                </a:solidFill>
                <a:latin typeface="Quattrocento Sans" panose="020B0502050000020003" pitchFamily="34" charset="0"/>
                <a:ea typeface="Quattrocento Sans" panose="020B0502050000020003" pitchFamily="34" charset="-122"/>
                <a:cs typeface="Quattrocento Sans" panose="020B0502050000020003" pitchFamily="34" charset="-120"/>
              </a:rPr>
              <a:t>Anthropic</a:t>
            </a:r>
            <a:endParaRPr lang="en-US" sz="1050" dirty="0">
              <a:solidFill>
                <a:schemeClr val="tx1">
                  <a:alpha val="60000"/>
                </a:schemeClr>
              </a:solidFill>
              <a:latin typeface="Quattrocento Sans" panose="020B0502050000020003" pitchFamily="34" charset="0"/>
              <a:ea typeface="Quattrocento Sans" panose="020B0502050000020003" pitchFamily="34" charset="-122"/>
              <a:cs typeface="Quattrocento Sans" panose="020B0502050000020003" pitchFamily="34" charset="-120"/>
            </a:endParaRPr>
          </a:p>
        </p:txBody>
      </p:sp>
      <p:sp>
        <p:nvSpPr>
          <p:cNvPr id="36" name="Text 34"/>
          <p:cNvSpPr/>
          <p:nvPr/>
        </p:nvSpPr>
        <p:spPr>
          <a:xfrm>
            <a:off x="4441775" y="4276725"/>
            <a:ext cx="33813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安全性高，长文本处理能力强，适合学术写作</a:t>
            </a:r>
            <a:endParaRPr lang="en-US" sz="12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7" name="Shape 35"/>
          <p:cNvSpPr/>
          <p:nvPr/>
        </p:nvSpPr>
        <p:spPr>
          <a:xfrm>
            <a:off x="8107263" y="3509963"/>
            <a:ext cx="3695700" cy="1190625"/>
          </a:xfrm>
          <a:custGeom>
            <a:avLst/>
            <a:gdLst/>
            <a:ahLst/>
            <a:cxnLst/>
            <a:rect l="l" t="t" r="r" b="b"/>
            <a:pathLst>
              <a:path w="3695700" h="1190625">
                <a:moveTo>
                  <a:pt x="114300" y="0"/>
                </a:moveTo>
                <a:lnTo>
                  <a:pt x="3581400" y="0"/>
                </a:lnTo>
                <a:cubicBezTo>
                  <a:pt x="3644484" y="0"/>
                  <a:pt x="3695700" y="51216"/>
                  <a:pt x="3695700" y="114300"/>
                </a:cubicBezTo>
                <a:lnTo>
                  <a:pt x="3695700" y="1076325"/>
                </a:lnTo>
                <a:cubicBezTo>
                  <a:pt x="3695700" y="1139409"/>
                  <a:pt x="3644484" y="1190625"/>
                  <a:pt x="3581400" y="1190625"/>
                </a:cubicBezTo>
                <a:lnTo>
                  <a:pt x="114300" y="1190625"/>
                </a:lnTo>
                <a:cubicBezTo>
                  <a:pt x="51216" y="1190625"/>
                  <a:pt x="0" y="1139409"/>
                  <a:pt x="0" y="1076325"/>
                </a:cubicBezTo>
                <a:lnTo>
                  <a:pt x="0" y="114300"/>
                </a:lnTo>
                <a:cubicBezTo>
                  <a:pt x="0" y="51216"/>
                  <a:pt x="51216" y="0"/>
                  <a:pt x="114300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38" name="Shape 36"/>
          <p:cNvSpPr/>
          <p:nvPr/>
        </p:nvSpPr>
        <p:spPr>
          <a:xfrm>
            <a:off x="8302526" y="370522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4A5C6A"/>
          </a:solidFill>
        </p:spPr>
      </p:sp>
      <p:sp>
        <p:nvSpPr>
          <p:cNvPr id="39" name="Shape 37"/>
          <p:cNvSpPr/>
          <p:nvPr/>
        </p:nvSpPr>
        <p:spPr>
          <a:xfrm>
            <a:off x="8435876" y="38385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74414" y="17859"/>
                </a:moveTo>
                <a:lnTo>
                  <a:pt x="116086" y="17859"/>
                </a:lnTo>
                <a:cubicBezTo>
                  <a:pt x="117723" y="17859"/>
                  <a:pt x="119063" y="19199"/>
                  <a:pt x="119063" y="20836"/>
                </a:cubicBezTo>
                <a:lnTo>
                  <a:pt x="119063" y="35719"/>
                </a:lnTo>
                <a:lnTo>
                  <a:pt x="71438" y="35719"/>
                </a:lnTo>
                <a:lnTo>
                  <a:pt x="71438" y="20836"/>
                </a:lnTo>
                <a:cubicBezTo>
                  <a:pt x="71438" y="19199"/>
                  <a:pt x="72777" y="17859"/>
                  <a:pt x="74414" y="17859"/>
                </a:cubicBezTo>
                <a:close/>
                <a:moveTo>
                  <a:pt x="53578" y="20836"/>
                </a:moveTo>
                <a:lnTo>
                  <a:pt x="53578" y="35719"/>
                </a:lnTo>
                <a:lnTo>
                  <a:pt x="23812" y="35719"/>
                </a:lnTo>
                <a:cubicBezTo>
                  <a:pt x="10678" y="35719"/>
                  <a:pt x="0" y="46397"/>
                  <a:pt x="0" y="59531"/>
                </a:cubicBezTo>
                <a:lnTo>
                  <a:pt x="0" y="95250"/>
                </a:lnTo>
                <a:lnTo>
                  <a:pt x="190500" y="95250"/>
                </a:lnTo>
                <a:lnTo>
                  <a:pt x="190500" y="59531"/>
                </a:lnTo>
                <a:cubicBezTo>
                  <a:pt x="190500" y="46397"/>
                  <a:pt x="179822" y="35719"/>
                  <a:pt x="166688" y="35719"/>
                </a:cubicBezTo>
                <a:lnTo>
                  <a:pt x="136922" y="35719"/>
                </a:lnTo>
                <a:lnTo>
                  <a:pt x="136922" y="20836"/>
                </a:lnTo>
                <a:cubicBezTo>
                  <a:pt x="136922" y="9339"/>
                  <a:pt x="127583" y="0"/>
                  <a:pt x="116086" y="0"/>
                </a:cubicBezTo>
                <a:lnTo>
                  <a:pt x="74414" y="0"/>
                </a:lnTo>
                <a:cubicBezTo>
                  <a:pt x="62917" y="0"/>
                  <a:pt x="53578" y="9339"/>
                  <a:pt x="53578" y="20836"/>
                </a:cubicBezTo>
                <a:close/>
                <a:moveTo>
                  <a:pt x="190500" y="113109"/>
                </a:moveTo>
                <a:lnTo>
                  <a:pt x="119063" y="113109"/>
                </a:lnTo>
                <a:lnTo>
                  <a:pt x="119063" y="119063"/>
                </a:lnTo>
                <a:cubicBezTo>
                  <a:pt x="119063" y="125648"/>
                  <a:pt x="113742" y="130969"/>
                  <a:pt x="107156" y="130969"/>
                </a:cubicBezTo>
                <a:lnTo>
                  <a:pt x="83344" y="130969"/>
                </a:lnTo>
                <a:cubicBezTo>
                  <a:pt x="76758" y="130969"/>
                  <a:pt x="71438" y="125648"/>
                  <a:pt x="71438" y="119063"/>
                </a:cubicBezTo>
                <a:lnTo>
                  <a:pt x="71438" y="113109"/>
                </a:lnTo>
                <a:lnTo>
                  <a:pt x="0" y="113109"/>
                </a:lnTo>
                <a:lnTo>
                  <a:pt x="0" y="154781"/>
                </a:lnTo>
                <a:cubicBezTo>
                  <a:pt x="0" y="167915"/>
                  <a:pt x="10678" y="178594"/>
                  <a:pt x="23812" y="178594"/>
                </a:cubicBezTo>
                <a:lnTo>
                  <a:pt x="166688" y="178594"/>
                </a:lnTo>
                <a:cubicBezTo>
                  <a:pt x="179822" y="178594"/>
                  <a:pt x="190500" y="167915"/>
                  <a:pt x="190500" y="154781"/>
                </a:cubicBezTo>
                <a:lnTo>
                  <a:pt x="190500" y="113109"/>
                </a:lnTo>
                <a:close/>
              </a:path>
            </a:pathLst>
          </a:custGeom>
          <a:solidFill>
            <a:srgbClr val="E8ECEF"/>
          </a:solidFill>
        </p:spPr>
      </p:sp>
      <p:sp>
        <p:nvSpPr>
          <p:cNvPr id="40" name="Text 38"/>
          <p:cNvSpPr/>
          <p:nvPr/>
        </p:nvSpPr>
        <p:spPr>
          <a:xfrm>
            <a:off x="8874026" y="3705225"/>
            <a:ext cx="1600200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Microsoft Copilot</a:t>
            </a:r>
            <a:endParaRPr lang="en-US" sz="15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1" name="Text 39"/>
          <p:cNvSpPr/>
          <p:nvPr/>
        </p:nvSpPr>
        <p:spPr>
          <a:xfrm>
            <a:off x="8874026" y="3971925"/>
            <a:ext cx="15716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chemeClr val="tx1">
                    <a:alpha val="6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微软</a:t>
            </a:r>
            <a:endParaRPr lang="en-US" sz="1050" dirty="0">
              <a:solidFill>
                <a:schemeClr val="tx1">
                  <a:alpha val="6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2" name="Text 40"/>
          <p:cNvSpPr/>
          <p:nvPr/>
        </p:nvSpPr>
        <p:spPr>
          <a:xfrm>
            <a:off x="8302526" y="4276725"/>
            <a:ext cx="33813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Office深度集成，办公场景优化，实时协作</a:t>
            </a:r>
            <a:endParaRPr lang="en-US" sz="1200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385763" y="4862513"/>
            <a:ext cx="11420475" cy="542925"/>
          </a:xfrm>
          <a:custGeom>
            <a:avLst/>
            <a:gdLst/>
            <a:ahLst/>
            <a:cxnLst/>
            <a:rect l="l" t="t" r="r" b="b"/>
            <a:pathLst>
              <a:path w="11420475" h="542925">
                <a:moveTo>
                  <a:pt x="114302" y="0"/>
                </a:moveTo>
                <a:lnTo>
                  <a:pt x="11306173" y="0"/>
                </a:lnTo>
                <a:cubicBezTo>
                  <a:pt x="11369300" y="0"/>
                  <a:pt x="11420475" y="51175"/>
                  <a:pt x="11420475" y="114302"/>
                </a:cubicBezTo>
                <a:lnTo>
                  <a:pt x="11420475" y="428623"/>
                </a:lnTo>
                <a:cubicBezTo>
                  <a:pt x="11420475" y="491750"/>
                  <a:pt x="11369300" y="542925"/>
                  <a:pt x="11306173" y="542925"/>
                </a:cubicBezTo>
                <a:lnTo>
                  <a:pt x="114302" y="542925"/>
                </a:lnTo>
                <a:cubicBezTo>
                  <a:pt x="51175" y="542925"/>
                  <a:pt x="0" y="491750"/>
                  <a:pt x="0" y="428623"/>
                </a:cubicBezTo>
                <a:lnTo>
                  <a:pt x="0" y="114302"/>
                </a:lnTo>
                <a:cubicBezTo>
                  <a:pt x="0" y="51175"/>
                  <a:pt x="51175" y="0"/>
                  <a:pt x="114302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10000"/>
                </a:srgbClr>
              </a:gs>
              <a:gs pos="100000">
                <a:srgbClr val="F2A900">
                  <a:alpha val="10000"/>
                </a:srgbClr>
              </a:gs>
            </a:gsLst>
            <a:lin ang="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44" name="Shape 42"/>
          <p:cNvSpPr/>
          <p:nvPr/>
        </p:nvSpPr>
        <p:spPr>
          <a:xfrm>
            <a:off x="600075" y="5019675"/>
            <a:ext cx="171450" cy="228600"/>
          </a:xfrm>
          <a:custGeom>
            <a:avLst/>
            <a:gdLst/>
            <a:ahLst/>
            <a:cxnLst/>
            <a:rect l="l" t="t" r="r" b="b"/>
            <a:pathLst>
              <a:path w="171450" h="228600">
                <a:moveTo>
                  <a:pt x="130775" y="171450"/>
                </a:moveTo>
                <a:cubicBezTo>
                  <a:pt x="134035" y="161493"/>
                  <a:pt x="140553" y="152474"/>
                  <a:pt x="147920" y="144706"/>
                </a:cubicBezTo>
                <a:cubicBezTo>
                  <a:pt x="162520" y="129347"/>
                  <a:pt x="171450" y="108585"/>
                  <a:pt x="171450" y="85725"/>
                </a:cubicBezTo>
                <a:cubicBezTo>
                  <a:pt x="171450" y="38398"/>
                  <a:pt x="133052" y="0"/>
                  <a:pt x="85725" y="0"/>
                </a:cubicBezTo>
                <a:cubicBezTo>
                  <a:pt x="38398" y="0"/>
                  <a:pt x="0" y="38398"/>
                  <a:pt x="0" y="85725"/>
                </a:cubicBezTo>
                <a:cubicBezTo>
                  <a:pt x="0" y="108585"/>
                  <a:pt x="8930" y="129347"/>
                  <a:pt x="23530" y="144706"/>
                </a:cubicBezTo>
                <a:cubicBezTo>
                  <a:pt x="30897" y="152474"/>
                  <a:pt x="37460" y="161493"/>
                  <a:pt x="40675" y="171450"/>
                </a:cubicBezTo>
                <a:lnTo>
                  <a:pt x="130731" y="171450"/>
                </a:lnTo>
                <a:close/>
                <a:moveTo>
                  <a:pt x="128588" y="192881"/>
                </a:moveTo>
                <a:lnTo>
                  <a:pt x="42863" y="192881"/>
                </a:lnTo>
                <a:lnTo>
                  <a:pt x="42863" y="200025"/>
                </a:lnTo>
                <a:cubicBezTo>
                  <a:pt x="42863" y="219760"/>
                  <a:pt x="58847" y="235744"/>
                  <a:pt x="78581" y="235744"/>
                </a:cubicBezTo>
                <a:lnTo>
                  <a:pt x="92869" y="235744"/>
                </a:lnTo>
                <a:cubicBezTo>
                  <a:pt x="112603" y="235744"/>
                  <a:pt x="128588" y="219760"/>
                  <a:pt x="128588" y="200025"/>
                </a:cubicBezTo>
                <a:lnTo>
                  <a:pt x="128588" y="192881"/>
                </a:lnTo>
                <a:close/>
                <a:moveTo>
                  <a:pt x="82153" y="50006"/>
                </a:moveTo>
                <a:cubicBezTo>
                  <a:pt x="64383" y="50006"/>
                  <a:pt x="50006" y="64383"/>
                  <a:pt x="50006" y="82153"/>
                </a:cubicBezTo>
                <a:cubicBezTo>
                  <a:pt x="50006" y="88091"/>
                  <a:pt x="45229" y="92869"/>
                  <a:pt x="39291" y="92869"/>
                </a:cubicBezTo>
                <a:cubicBezTo>
                  <a:pt x="33352" y="92869"/>
                  <a:pt x="28575" y="88091"/>
                  <a:pt x="28575" y="82153"/>
                </a:cubicBezTo>
                <a:cubicBezTo>
                  <a:pt x="28575" y="52551"/>
                  <a:pt x="52551" y="28575"/>
                  <a:pt x="82153" y="28575"/>
                </a:cubicBezTo>
                <a:cubicBezTo>
                  <a:pt x="88091" y="28575"/>
                  <a:pt x="92869" y="33352"/>
                  <a:pt x="92869" y="39291"/>
                </a:cubicBezTo>
                <a:cubicBezTo>
                  <a:pt x="92869" y="45229"/>
                  <a:pt x="88091" y="50006"/>
                  <a:pt x="82153" y="50006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5" name="Text 43"/>
          <p:cNvSpPr/>
          <p:nvPr/>
        </p:nvSpPr>
        <p:spPr>
          <a:xfrm>
            <a:off x="981075" y="5019675"/>
            <a:ext cx="107442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选择建议：</a:t>
            </a:r>
            <a:r>
              <a:rPr lang="en-US" sz="1200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根据具体需求选择合适工具，中文报告推荐文心一言、通义千问；英文报告推荐ChatGPT、Claude；办公协作推荐Microsoft Copilot。</a:t>
            </a:r>
            <a:endParaRPr lang="en-US" sz="1200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https://kimi-web-img.moonshot.cn/img/static.vecteezy.com/a50b86465248deae4335ed940418e768adddf0c7.jpg"/>
          <p:cNvPicPr>
            <a:picLocks noChangeAspect="1"/>
          </p:cNvPicPr>
          <p:nvPr/>
        </p:nvPicPr>
        <p:blipFill>
          <a:blip r:embed="rId1">
            <a:alphaModFix amt="30000"/>
          </a:blip>
          <a:srcRect t="6" b="6"/>
          <a:stretch>
            <a:fillRect/>
          </a:stretch>
        </p:blipFill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1A1D21"/>
              </a:gs>
              <a:gs pos="50000">
                <a:srgbClr val="1A1D21">
                  <a:alpha val="90000"/>
                </a:srgbClr>
              </a:gs>
              <a:gs pos="100000">
                <a:srgbClr val="1A1D21">
                  <a:alpha val="60000"/>
                </a:srgbClr>
              </a:gs>
            </a:gsLst>
            <a:lin ang="0" scaled="1"/>
          </a:gradFill>
        </p:spPr>
      </p:sp>
      <p:sp>
        <p:nvSpPr>
          <p:cNvPr id="4" name="Shape 1"/>
          <p:cNvSpPr/>
          <p:nvPr/>
        </p:nvSpPr>
        <p:spPr>
          <a:xfrm>
            <a:off x="10490597" y="1652588"/>
            <a:ext cx="1314450" cy="400050"/>
          </a:xfrm>
          <a:custGeom>
            <a:avLst/>
            <a:gdLst/>
            <a:ahLst/>
            <a:cxnLst/>
            <a:rect l="l" t="t" r="r" b="b"/>
            <a:pathLst>
              <a:path w="1314450" h="400050">
                <a:moveTo>
                  <a:pt x="76202" y="0"/>
                </a:moveTo>
                <a:lnTo>
                  <a:pt x="1238248" y="0"/>
                </a:lnTo>
                <a:cubicBezTo>
                  <a:pt x="1280333" y="0"/>
                  <a:pt x="1314450" y="34117"/>
                  <a:pt x="1314450" y="76202"/>
                </a:cubicBezTo>
                <a:lnTo>
                  <a:pt x="1314450" y="323848"/>
                </a:lnTo>
                <a:cubicBezTo>
                  <a:pt x="1314450" y="365933"/>
                  <a:pt x="1280333" y="400050"/>
                  <a:pt x="1238248" y="400050"/>
                </a:cubicBezTo>
                <a:lnTo>
                  <a:pt x="76202" y="400050"/>
                </a:lnTo>
                <a:cubicBezTo>
                  <a:pt x="34145" y="400050"/>
                  <a:pt x="0" y="365905"/>
                  <a:pt x="0" y="32384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F2A900">
              <a:alpha val="20000"/>
            </a:srgbClr>
          </a:solidFill>
          <a:ln w="12700">
            <a:solidFill>
              <a:srgbClr val="F2A900">
                <a:alpha val="50196"/>
              </a:srgbClr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10609659" y="1771650"/>
            <a:ext cx="1001316" cy="1714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200" b="1" kern="0" spc="60" dirty="0">
                <a:solidFill>
                  <a:srgbClr val="F2A900"/>
                </a:solidFill>
                <a:latin typeface="Quattrocento Sans" panose="020B0502050000020003" pitchFamily="34" charset="0"/>
                <a:ea typeface="Quattrocento Sans" panose="020B0502050000020003" pitchFamily="34" charset="-122"/>
                <a:cs typeface="Quattrocento Sans" panose="020B0502050000020003" pitchFamily="34" charset="-120"/>
              </a:rPr>
              <a:t>CHAPTER 02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7943255" y="2286000"/>
            <a:ext cx="3867150" cy="1714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00000"/>
              </a:lnSpc>
            </a:pPr>
            <a:r>
              <a:rPr lang="en-US" sz="54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提示词</a:t>
            </a:r>
            <a:endParaRPr lang="en-US" sz="1600" dirty="0"/>
          </a:p>
          <a:p>
            <a:pPr algn="r">
              <a:lnSpc>
                <a:spcPct val="100000"/>
              </a:lnSpc>
            </a:pPr>
            <a:r>
              <a:rPr lang="en-US" sz="5400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工程基础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171855" y="4229100"/>
            <a:ext cx="3638550" cy="371475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40000"/>
              </a:lnSpc>
            </a:pPr>
            <a:r>
              <a:rPr lang="en-US" sz="1800" dirty="0">
                <a:solidFill>
                  <a:srgbClr val="E8ECEF">
                    <a:alpha val="8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掌握与AI高效沟通的核心技巧</a:t>
            </a:r>
            <a:endParaRPr lang="en-US" sz="1600" dirty="0"/>
          </a:p>
        </p:txBody>
      </p:sp>
      <p:sp>
        <p:nvSpPr>
          <p:cNvPr id="10" name="Shape 7"/>
          <p:cNvSpPr/>
          <p:nvPr/>
        </p:nvSpPr>
        <p:spPr>
          <a:xfrm>
            <a:off x="10487025" y="4905375"/>
            <a:ext cx="9525" cy="304800"/>
          </a:xfrm>
          <a:custGeom>
            <a:avLst/>
            <a:gdLst/>
            <a:ahLst/>
            <a:cxnLst/>
            <a:rect l="l" t="t" r="r" b="b"/>
            <a:pathLst>
              <a:path w="9525" h="304800">
                <a:moveTo>
                  <a:pt x="0" y="0"/>
                </a:moveTo>
                <a:lnTo>
                  <a:pt x="9525" y="0"/>
                </a:lnTo>
                <a:lnTo>
                  <a:pt x="9525" y="304800"/>
                </a:lnTo>
                <a:lnTo>
                  <a:pt x="0" y="304800"/>
                </a:lnTo>
                <a:lnTo>
                  <a:pt x="0" y="0"/>
                </a:lnTo>
                <a:close/>
              </a:path>
            </a:pathLst>
          </a:custGeom>
          <a:solidFill>
            <a:srgbClr val="4A5C6A"/>
          </a:solidFill>
        </p:spPr>
      </p:sp>
      <p:sp>
        <p:nvSpPr>
          <p:cNvPr id="11" name="Text 8"/>
          <p:cNvSpPr/>
          <p:nvPr/>
        </p:nvSpPr>
        <p:spPr>
          <a:xfrm>
            <a:off x="10639425" y="4924425"/>
            <a:ext cx="77152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r">
              <a:lnSpc>
                <a:spcPct val="130000"/>
              </a:lnSpc>
            </a:pPr>
            <a:r>
              <a:rPr lang="en-US" sz="1350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精准表达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11553825" y="4943475"/>
            <a:ext cx="228600" cy="228600"/>
          </a:xfrm>
          <a:custGeom>
            <a:avLst/>
            <a:gdLst/>
            <a:ahLst/>
            <a:cxnLst/>
            <a:rect l="l" t="t" r="r" b="b"/>
            <a:pathLst>
              <a:path w="228600" h="228600">
                <a:moveTo>
                  <a:pt x="200025" y="114300"/>
                </a:moveTo>
                <a:cubicBezTo>
                  <a:pt x="200025" y="66987"/>
                  <a:pt x="161613" y="28575"/>
                  <a:pt x="114300" y="28575"/>
                </a:cubicBezTo>
                <a:cubicBezTo>
                  <a:pt x="66987" y="28575"/>
                  <a:pt x="28575" y="66987"/>
                  <a:pt x="28575" y="114300"/>
                </a:cubicBezTo>
                <a:cubicBezTo>
                  <a:pt x="28575" y="161613"/>
                  <a:pt x="66987" y="200025"/>
                  <a:pt x="114300" y="200025"/>
                </a:cubicBezTo>
                <a:cubicBezTo>
                  <a:pt x="161613" y="200025"/>
                  <a:pt x="200025" y="161613"/>
                  <a:pt x="200025" y="114300"/>
                </a:cubicBezTo>
                <a:close/>
                <a:moveTo>
                  <a:pt x="0" y="114300"/>
                </a:moveTo>
                <a:cubicBezTo>
                  <a:pt x="0" y="51216"/>
                  <a:pt x="51216" y="0"/>
                  <a:pt x="114300" y="0"/>
                </a:cubicBezTo>
                <a:cubicBezTo>
                  <a:pt x="177384" y="0"/>
                  <a:pt x="228600" y="51216"/>
                  <a:pt x="228600" y="114300"/>
                </a:cubicBezTo>
                <a:cubicBezTo>
                  <a:pt x="228600" y="177384"/>
                  <a:pt x="177384" y="228600"/>
                  <a:pt x="114300" y="228600"/>
                </a:cubicBezTo>
                <a:cubicBezTo>
                  <a:pt x="51216" y="228600"/>
                  <a:pt x="0" y="177384"/>
                  <a:pt x="0" y="114300"/>
                </a:cubicBezTo>
                <a:close/>
                <a:moveTo>
                  <a:pt x="114300" y="150019"/>
                </a:moveTo>
                <a:cubicBezTo>
                  <a:pt x="134014" y="150019"/>
                  <a:pt x="150019" y="134014"/>
                  <a:pt x="150019" y="114300"/>
                </a:cubicBezTo>
                <a:cubicBezTo>
                  <a:pt x="150019" y="94586"/>
                  <a:pt x="134014" y="78581"/>
                  <a:pt x="114300" y="78581"/>
                </a:cubicBezTo>
                <a:cubicBezTo>
                  <a:pt x="94586" y="78581"/>
                  <a:pt x="78581" y="94586"/>
                  <a:pt x="78581" y="114300"/>
                </a:cubicBezTo>
                <a:cubicBezTo>
                  <a:pt x="78581" y="134014"/>
                  <a:pt x="94586" y="150019"/>
                  <a:pt x="114300" y="150019"/>
                </a:cubicBezTo>
                <a:close/>
                <a:moveTo>
                  <a:pt x="114300" y="50006"/>
                </a:moveTo>
                <a:cubicBezTo>
                  <a:pt x="149785" y="50006"/>
                  <a:pt x="178594" y="78815"/>
                  <a:pt x="178594" y="114300"/>
                </a:cubicBezTo>
                <a:cubicBezTo>
                  <a:pt x="178594" y="149785"/>
                  <a:pt x="149785" y="178594"/>
                  <a:pt x="114300" y="178594"/>
                </a:cubicBezTo>
                <a:cubicBezTo>
                  <a:pt x="78815" y="178594"/>
                  <a:pt x="50006" y="149785"/>
                  <a:pt x="50006" y="114300"/>
                </a:cubicBezTo>
                <a:cubicBezTo>
                  <a:pt x="50006" y="78815"/>
                  <a:pt x="78815" y="50006"/>
                  <a:pt x="114300" y="50006"/>
                </a:cubicBezTo>
                <a:close/>
                <a:moveTo>
                  <a:pt x="100013" y="114300"/>
                </a:moveTo>
                <a:cubicBezTo>
                  <a:pt x="100013" y="106415"/>
                  <a:pt x="106415" y="100013"/>
                  <a:pt x="114300" y="100013"/>
                </a:cubicBezTo>
                <a:cubicBezTo>
                  <a:pt x="122185" y="100013"/>
                  <a:pt x="128588" y="106415"/>
                  <a:pt x="128588" y="114300"/>
                </a:cubicBezTo>
                <a:cubicBezTo>
                  <a:pt x="128588" y="122185"/>
                  <a:pt x="122185" y="128588"/>
                  <a:pt x="114300" y="128588"/>
                </a:cubicBezTo>
                <a:cubicBezTo>
                  <a:pt x="106415" y="128588"/>
                  <a:pt x="100013" y="122185"/>
                  <a:pt x="100013" y="114300"/>
                </a:cubicBezTo>
                <a:close/>
              </a:path>
            </a:pathLst>
          </a:custGeom>
          <a:solidFill>
            <a:srgbClr val="F2A900"/>
          </a:solidFill>
        </p:spPr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81000" y="963930"/>
            <a:ext cx="11601450" cy="3810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7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提示词的重要性</a:t>
            </a:r>
            <a:endParaRPr lang="en-US" sz="27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85763" y="1433513"/>
            <a:ext cx="5591175" cy="1819275"/>
          </a:xfrm>
          <a:custGeom>
            <a:avLst/>
            <a:gdLst/>
            <a:ahLst/>
            <a:cxnLst/>
            <a:rect l="l" t="t" r="r" b="b"/>
            <a:pathLst>
              <a:path w="5591175" h="1819275">
                <a:moveTo>
                  <a:pt x="114305" y="0"/>
                </a:moveTo>
                <a:lnTo>
                  <a:pt x="5476870" y="0"/>
                </a:lnTo>
                <a:cubicBezTo>
                  <a:pt x="5539999" y="0"/>
                  <a:pt x="5591175" y="51176"/>
                  <a:pt x="5591175" y="114305"/>
                </a:cubicBezTo>
                <a:lnTo>
                  <a:pt x="5591175" y="1704970"/>
                </a:lnTo>
                <a:cubicBezTo>
                  <a:pt x="5591175" y="1768099"/>
                  <a:pt x="5539999" y="1819275"/>
                  <a:pt x="5476870" y="1819275"/>
                </a:cubicBezTo>
                <a:lnTo>
                  <a:pt x="114305" y="1819275"/>
                </a:lnTo>
                <a:cubicBezTo>
                  <a:pt x="51176" y="1819275"/>
                  <a:pt x="0" y="1768099"/>
                  <a:pt x="0" y="1704970"/>
                </a:cubicBezTo>
                <a:lnTo>
                  <a:pt x="0" y="114305"/>
                </a:lnTo>
                <a:cubicBezTo>
                  <a:pt x="0" y="51218"/>
                  <a:pt x="51218" y="0"/>
                  <a:pt x="114305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>
                  <a:alpha val="20000"/>
                </a:srgbClr>
              </a:gs>
              <a:gs pos="100000">
                <a:srgbClr val="F2A900">
                  <a:alpha val="5000"/>
                </a:srgbClr>
              </a:gs>
            </a:gsLst>
            <a:lin ang="2700000" scaled="1"/>
          </a:gradFill>
          <a:ln w="12700">
            <a:solidFill>
              <a:srgbClr val="F2A900">
                <a:alpha val="30196"/>
              </a:srgbClr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19125" y="1666875"/>
            <a:ext cx="457200" cy="457200"/>
          </a:xfrm>
          <a:custGeom>
            <a:avLst/>
            <a:gdLst/>
            <a:ahLst/>
            <a:cxnLst/>
            <a:rect l="l" t="t" r="r" b="b"/>
            <a:pathLst>
              <a:path w="457200" h="457200">
                <a:moveTo>
                  <a:pt x="76202" y="0"/>
                </a:moveTo>
                <a:lnTo>
                  <a:pt x="380998" y="0"/>
                </a:lnTo>
                <a:cubicBezTo>
                  <a:pt x="423055" y="0"/>
                  <a:pt x="457200" y="34145"/>
                  <a:pt x="457200" y="76202"/>
                </a:cubicBezTo>
                <a:lnTo>
                  <a:pt x="457200" y="380998"/>
                </a:lnTo>
                <a:cubicBezTo>
                  <a:pt x="457200" y="423055"/>
                  <a:pt x="423055" y="457200"/>
                  <a:pt x="380998" y="457200"/>
                </a:cubicBezTo>
                <a:lnTo>
                  <a:pt x="76202" y="457200"/>
                </a:lnTo>
                <a:cubicBezTo>
                  <a:pt x="34145" y="457200"/>
                  <a:pt x="0" y="423055"/>
                  <a:pt x="0" y="380998"/>
                </a:cubicBezTo>
                <a:lnTo>
                  <a:pt x="0" y="76202"/>
                </a:lnTo>
                <a:cubicBezTo>
                  <a:pt x="0" y="34145"/>
                  <a:pt x="34145" y="0"/>
                  <a:pt x="76202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7" name="Shape 5"/>
          <p:cNvSpPr/>
          <p:nvPr/>
        </p:nvSpPr>
        <p:spPr>
          <a:xfrm>
            <a:off x="752475" y="18002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25016" y="130969"/>
                </a:moveTo>
                <a:cubicBezTo>
                  <a:pt x="161181" y="130969"/>
                  <a:pt x="190500" y="101650"/>
                  <a:pt x="190500" y="65484"/>
                </a:cubicBezTo>
                <a:cubicBezTo>
                  <a:pt x="190500" y="29319"/>
                  <a:pt x="161181" y="0"/>
                  <a:pt x="125016" y="0"/>
                </a:cubicBezTo>
                <a:cubicBezTo>
                  <a:pt x="88850" y="0"/>
                  <a:pt x="59531" y="29319"/>
                  <a:pt x="59531" y="65484"/>
                </a:cubicBezTo>
                <a:cubicBezTo>
                  <a:pt x="59531" y="72442"/>
                  <a:pt x="60610" y="79177"/>
                  <a:pt x="62619" y="85465"/>
                </a:cubicBezTo>
                <a:lnTo>
                  <a:pt x="2604" y="145479"/>
                </a:lnTo>
                <a:cubicBezTo>
                  <a:pt x="930" y="147154"/>
                  <a:pt x="0" y="149423"/>
                  <a:pt x="0" y="151805"/>
                </a:cubicBezTo>
                <a:lnTo>
                  <a:pt x="0" y="181570"/>
                </a:lnTo>
                <a:cubicBezTo>
                  <a:pt x="0" y="186519"/>
                  <a:pt x="3981" y="190500"/>
                  <a:pt x="8930" y="190500"/>
                </a:cubicBezTo>
                <a:lnTo>
                  <a:pt x="38695" y="190500"/>
                </a:lnTo>
                <a:cubicBezTo>
                  <a:pt x="43644" y="190500"/>
                  <a:pt x="47625" y="186519"/>
                  <a:pt x="47625" y="181570"/>
                </a:cubicBezTo>
                <a:lnTo>
                  <a:pt x="47625" y="166688"/>
                </a:lnTo>
                <a:lnTo>
                  <a:pt x="62508" y="166688"/>
                </a:lnTo>
                <a:cubicBezTo>
                  <a:pt x="67456" y="166688"/>
                  <a:pt x="71438" y="162706"/>
                  <a:pt x="71438" y="157758"/>
                </a:cubicBezTo>
                <a:lnTo>
                  <a:pt x="71438" y="142875"/>
                </a:lnTo>
                <a:lnTo>
                  <a:pt x="86320" y="142875"/>
                </a:lnTo>
                <a:cubicBezTo>
                  <a:pt x="88702" y="142875"/>
                  <a:pt x="90971" y="141945"/>
                  <a:pt x="92646" y="140271"/>
                </a:cubicBezTo>
                <a:lnTo>
                  <a:pt x="105035" y="127881"/>
                </a:lnTo>
                <a:cubicBezTo>
                  <a:pt x="111323" y="129890"/>
                  <a:pt x="118058" y="130969"/>
                  <a:pt x="125016" y="130969"/>
                </a:cubicBezTo>
                <a:close/>
                <a:moveTo>
                  <a:pt x="139898" y="35719"/>
                </a:moveTo>
                <a:cubicBezTo>
                  <a:pt x="148112" y="35719"/>
                  <a:pt x="154781" y="42388"/>
                  <a:pt x="154781" y="50602"/>
                </a:cubicBezTo>
                <a:cubicBezTo>
                  <a:pt x="154781" y="58816"/>
                  <a:pt x="148112" y="65484"/>
                  <a:pt x="139898" y="65484"/>
                </a:cubicBezTo>
                <a:cubicBezTo>
                  <a:pt x="131684" y="65484"/>
                  <a:pt x="125016" y="58816"/>
                  <a:pt x="125016" y="50602"/>
                </a:cubicBezTo>
                <a:cubicBezTo>
                  <a:pt x="125016" y="42388"/>
                  <a:pt x="131684" y="35719"/>
                  <a:pt x="139898" y="35719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8" name="Text 6"/>
          <p:cNvSpPr/>
          <p:nvPr/>
        </p:nvSpPr>
        <p:spPr>
          <a:xfrm>
            <a:off x="1190625" y="1743075"/>
            <a:ext cx="1714500" cy="3048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什么是提示词？</a:t>
            </a:r>
            <a:endParaRPr lang="en-US" sz="18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9" name="Text 7"/>
          <p:cNvSpPr/>
          <p:nvPr/>
        </p:nvSpPr>
        <p:spPr>
          <a:xfrm>
            <a:off x="619125" y="2276475"/>
            <a:ext cx="5200650" cy="74295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4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提示词（Prompt）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是用户向AI模型输入的指令或问题，用于引导AI生成符合预期的输出。它是人机协作的</a:t>
            </a:r>
            <a:r>
              <a:rPr lang="en-US" sz="1200" dirty="0">
                <a:solidFill>
                  <a:schemeClr val="tx1"/>
                </a:solidFill>
                <a:highlight>
                  <a:srgbClr val="00A9E0">
                    <a:alpha val="20000"/>
                  </a:srgbClr>
                </a:highlight>
                <a:latin typeface="MiSans" pitchFamily="34" charset="-122"/>
                <a:ea typeface="MiSans" pitchFamily="34" charset="-122"/>
                <a:cs typeface="MiSans" pitchFamily="34" charset="-120"/>
              </a:rPr>
              <a:t> 关键桥梁 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，直接决定了AI输出内容的质量和相关性。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0" name="Shape 8"/>
          <p:cNvSpPr/>
          <p:nvPr/>
        </p:nvSpPr>
        <p:spPr>
          <a:xfrm>
            <a:off x="385763" y="3452813"/>
            <a:ext cx="5591175" cy="3019425"/>
          </a:xfrm>
          <a:custGeom>
            <a:avLst/>
            <a:gdLst/>
            <a:ahLst/>
            <a:cxnLst/>
            <a:rect l="l" t="t" r="r" b="b"/>
            <a:pathLst>
              <a:path w="5591175" h="3019425">
                <a:moveTo>
                  <a:pt x="114285" y="0"/>
                </a:moveTo>
                <a:lnTo>
                  <a:pt x="5476890" y="0"/>
                </a:lnTo>
                <a:cubicBezTo>
                  <a:pt x="5540008" y="0"/>
                  <a:pt x="5591175" y="51167"/>
                  <a:pt x="5591175" y="114285"/>
                </a:cubicBezTo>
                <a:lnTo>
                  <a:pt x="5591175" y="2905140"/>
                </a:lnTo>
                <a:cubicBezTo>
                  <a:pt x="5591175" y="2968258"/>
                  <a:pt x="5540008" y="3019425"/>
                  <a:pt x="5476890" y="3019425"/>
                </a:cubicBezTo>
                <a:lnTo>
                  <a:pt x="114285" y="3019425"/>
                </a:lnTo>
                <a:cubicBezTo>
                  <a:pt x="51167" y="3019425"/>
                  <a:pt x="0" y="2968258"/>
                  <a:pt x="0" y="2905140"/>
                </a:cubicBezTo>
                <a:lnTo>
                  <a:pt x="0" y="114285"/>
                </a:lnTo>
                <a:cubicBezTo>
                  <a:pt x="0" y="51167"/>
                  <a:pt x="51167" y="0"/>
                  <a:pt x="114285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654844" y="3724275"/>
            <a:ext cx="166688" cy="190500"/>
          </a:xfrm>
          <a:custGeom>
            <a:avLst/>
            <a:gdLst/>
            <a:ahLst/>
            <a:cxnLst/>
            <a:rect l="l" t="t" r="r" b="b"/>
            <a:pathLst>
              <a:path w="166688" h="190500">
                <a:moveTo>
                  <a:pt x="0" y="80367"/>
                </a:moveTo>
                <a:cubicBezTo>
                  <a:pt x="0" y="55699"/>
                  <a:pt x="19980" y="35719"/>
                  <a:pt x="44648" y="35719"/>
                </a:cubicBezTo>
                <a:lnTo>
                  <a:pt x="47625" y="35719"/>
                </a:lnTo>
                <a:cubicBezTo>
                  <a:pt x="54211" y="35719"/>
                  <a:pt x="59531" y="41039"/>
                  <a:pt x="59531" y="47625"/>
                </a:cubicBezTo>
                <a:cubicBezTo>
                  <a:pt x="59531" y="54211"/>
                  <a:pt x="54211" y="59531"/>
                  <a:pt x="47625" y="59531"/>
                </a:cubicBezTo>
                <a:lnTo>
                  <a:pt x="44648" y="59531"/>
                </a:lnTo>
                <a:cubicBezTo>
                  <a:pt x="33151" y="59531"/>
                  <a:pt x="23812" y="68870"/>
                  <a:pt x="23812" y="80367"/>
                </a:cubicBezTo>
                <a:lnTo>
                  <a:pt x="23812" y="83344"/>
                </a:lnTo>
                <a:lnTo>
                  <a:pt x="47625" y="83344"/>
                </a:lnTo>
                <a:cubicBezTo>
                  <a:pt x="60759" y="83344"/>
                  <a:pt x="71438" y="94022"/>
                  <a:pt x="71438" y="107156"/>
                </a:cubicBezTo>
                <a:lnTo>
                  <a:pt x="71438" y="130969"/>
                </a:lnTo>
                <a:cubicBezTo>
                  <a:pt x="71438" y="144103"/>
                  <a:pt x="60759" y="154781"/>
                  <a:pt x="47625" y="154781"/>
                </a:cubicBezTo>
                <a:lnTo>
                  <a:pt x="23812" y="154781"/>
                </a:lnTo>
                <a:cubicBezTo>
                  <a:pt x="10678" y="154781"/>
                  <a:pt x="0" y="144103"/>
                  <a:pt x="0" y="130969"/>
                </a:cubicBezTo>
                <a:lnTo>
                  <a:pt x="0" y="80367"/>
                </a:lnTo>
                <a:close/>
                <a:moveTo>
                  <a:pt x="95250" y="80367"/>
                </a:moveTo>
                <a:cubicBezTo>
                  <a:pt x="95250" y="55699"/>
                  <a:pt x="115230" y="35719"/>
                  <a:pt x="139898" y="35719"/>
                </a:cubicBezTo>
                <a:lnTo>
                  <a:pt x="142875" y="35719"/>
                </a:lnTo>
                <a:cubicBezTo>
                  <a:pt x="149461" y="35719"/>
                  <a:pt x="154781" y="41039"/>
                  <a:pt x="154781" y="47625"/>
                </a:cubicBezTo>
                <a:cubicBezTo>
                  <a:pt x="154781" y="54211"/>
                  <a:pt x="149461" y="59531"/>
                  <a:pt x="142875" y="59531"/>
                </a:cubicBezTo>
                <a:lnTo>
                  <a:pt x="139898" y="59531"/>
                </a:lnTo>
                <a:cubicBezTo>
                  <a:pt x="128401" y="59531"/>
                  <a:pt x="119063" y="68870"/>
                  <a:pt x="119063" y="80367"/>
                </a:cubicBezTo>
                <a:lnTo>
                  <a:pt x="119063" y="83344"/>
                </a:lnTo>
                <a:lnTo>
                  <a:pt x="142875" y="83344"/>
                </a:lnTo>
                <a:cubicBezTo>
                  <a:pt x="156009" y="83344"/>
                  <a:pt x="166688" y="94022"/>
                  <a:pt x="166688" y="107156"/>
                </a:cubicBezTo>
                <a:lnTo>
                  <a:pt x="166688" y="130969"/>
                </a:lnTo>
                <a:cubicBezTo>
                  <a:pt x="166688" y="144103"/>
                  <a:pt x="156009" y="154781"/>
                  <a:pt x="142875" y="154781"/>
                </a:cubicBezTo>
                <a:lnTo>
                  <a:pt x="119063" y="154781"/>
                </a:lnTo>
                <a:cubicBezTo>
                  <a:pt x="105928" y="154781"/>
                  <a:pt x="95250" y="144103"/>
                  <a:pt x="95250" y="130969"/>
                </a:cubicBezTo>
                <a:lnTo>
                  <a:pt x="95250" y="80367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12" name="Text 10"/>
          <p:cNvSpPr/>
          <p:nvPr/>
        </p:nvSpPr>
        <p:spPr>
          <a:xfrm>
            <a:off x="857250" y="3686175"/>
            <a:ext cx="49815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为什么提示词如此重要？</a:t>
            </a:r>
            <a:endParaRPr lang="en-US" sz="15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3" name="Shape 11"/>
          <p:cNvSpPr/>
          <p:nvPr/>
        </p:nvSpPr>
        <p:spPr>
          <a:xfrm>
            <a:off x="619125" y="41433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76200" y="0"/>
                </a:moveTo>
                <a:lnTo>
                  <a:pt x="228600" y="0"/>
                </a:lnTo>
                <a:cubicBezTo>
                  <a:pt x="270656" y="0"/>
                  <a:pt x="304800" y="34144"/>
                  <a:pt x="304800" y="76200"/>
                </a:cubicBezTo>
                <a:lnTo>
                  <a:pt x="304800" y="228600"/>
                </a:lnTo>
                <a:cubicBezTo>
                  <a:pt x="304800" y="270656"/>
                  <a:pt x="270656" y="304800"/>
                  <a:pt x="2286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F2A900">
              <a:alpha val="20000"/>
            </a:srgbClr>
          </a:solidFill>
        </p:spPr>
      </p:sp>
      <p:sp>
        <p:nvSpPr>
          <p:cNvPr id="14" name="Text 12"/>
          <p:cNvSpPr/>
          <p:nvPr/>
        </p:nvSpPr>
        <p:spPr>
          <a:xfrm>
            <a:off x="741015" y="4181475"/>
            <a:ext cx="1333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2A900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1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38225" y="4105275"/>
            <a:ext cx="287655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AI无法读心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6" name="Text 14"/>
          <p:cNvSpPr/>
          <p:nvPr/>
        </p:nvSpPr>
        <p:spPr>
          <a:xfrm>
            <a:off x="1038225" y="4371975"/>
            <a:ext cx="286702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模棱两可的指令只会得到随机或偏离预期的答案</a:t>
            </a:r>
            <a:endParaRPr lang="en-US" sz="105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17" name="Shape 15"/>
          <p:cNvSpPr/>
          <p:nvPr/>
        </p:nvSpPr>
        <p:spPr>
          <a:xfrm>
            <a:off x="619125" y="47529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76200" y="0"/>
                </a:moveTo>
                <a:lnTo>
                  <a:pt x="228600" y="0"/>
                </a:lnTo>
                <a:cubicBezTo>
                  <a:pt x="270656" y="0"/>
                  <a:pt x="304800" y="34144"/>
                  <a:pt x="304800" y="76200"/>
                </a:cubicBezTo>
                <a:lnTo>
                  <a:pt x="304800" y="228600"/>
                </a:lnTo>
                <a:cubicBezTo>
                  <a:pt x="304800" y="270656"/>
                  <a:pt x="270656" y="304800"/>
                  <a:pt x="2286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F2A900">
              <a:alpha val="20000"/>
            </a:srgbClr>
          </a:solidFill>
        </p:spPr>
      </p:sp>
      <p:sp>
        <p:nvSpPr>
          <p:cNvPr id="18" name="Text 16"/>
          <p:cNvSpPr/>
          <p:nvPr/>
        </p:nvSpPr>
        <p:spPr>
          <a:xfrm>
            <a:off x="727174" y="4791075"/>
            <a:ext cx="1619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2A900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2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038225" y="4714875"/>
            <a:ext cx="30003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质量差异显著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0" name="Text 18"/>
          <p:cNvSpPr/>
          <p:nvPr/>
        </p:nvSpPr>
        <p:spPr>
          <a:xfrm>
            <a:off x="1038225" y="4981575"/>
            <a:ext cx="2990850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同样的AI工具，不同的提示词产生截然不同的效果</a:t>
            </a:r>
            <a:endParaRPr lang="en-US" sz="105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1" name="Shape 19"/>
          <p:cNvSpPr/>
          <p:nvPr/>
        </p:nvSpPr>
        <p:spPr>
          <a:xfrm>
            <a:off x="619125" y="5362575"/>
            <a:ext cx="304800" cy="304800"/>
          </a:xfrm>
          <a:custGeom>
            <a:avLst/>
            <a:gdLst/>
            <a:ahLst/>
            <a:cxnLst/>
            <a:rect l="l" t="t" r="r" b="b"/>
            <a:pathLst>
              <a:path w="304800" h="304800">
                <a:moveTo>
                  <a:pt x="76200" y="0"/>
                </a:moveTo>
                <a:lnTo>
                  <a:pt x="228600" y="0"/>
                </a:lnTo>
                <a:cubicBezTo>
                  <a:pt x="270656" y="0"/>
                  <a:pt x="304800" y="34144"/>
                  <a:pt x="304800" y="76200"/>
                </a:cubicBezTo>
                <a:lnTo>
                  <a:pt x="304800" y="228600"/>
                </a:lnTo>
                <a:cubicBezTo>
                  <a:pt x="304800" y="270656"/>
                  <a:pt x="270656" y="304800"/>
                  <a:pt x="228600" y="304800"/>
                </a:cubicBezTo>
                <a:lnTo>
                  <a:pt x="76200" y="304800"/>
                </a:lnTo>
                <a:cubicBezTo>
                  <a:pt x="34144" y="304800"/>
                  <a:pt x="0" y="270656"/>
                  <a:pt x="0" y="228600"/>
                </a:cubicBezTo>
                <a:lnTo>
                  <a:pt x="0" y="76200"/>
                </a:lnTo>
                <a:cubicBezTo>
                  <a:pt x="0" y="34144"/>
                  <a:pt x="34144" y="0"/>
                  <a:pt x="76200" y="0"/>
                </a:cubicBezTo>
                <a:close/>
              </a:path>
            </a:pathLst>
          </a:custGeom>
          <a:solidFill>
            <a:srgbClr val="F2A900">
              <a:alpha val="20000"/>
            </a:srgbClr>
          </a:solidFill>
        </p:spPr>
      </p:sp>
      <p:sp>
        <p:nvSpPr>
          <p:cNvPr id="22" name="Text 20"/>
          <p:cNvSpPr/>
          <p:nvPr/>
        </p:nvSpPr>
        <p:spPr>
          <a:xfrm>
            <a:off x="726430" y="5400675"/>
            <a:ext cx="16192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2A900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038225" y="5324475"/>
            <a:ext cx="30099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效率提升关键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4" name="Text 22"/>
          <p:cNvSpPr/>
          <p:nvPr/>
        </p:nvSpPr>
        <p:spPr>
          <a:xfrm>
            <a:off x="1038225" y="5591175"/>
            <a:ext cx="3000375" cy="1905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50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精准的提示词能减少迭代次数，大幅提升工作效率</a:t>
            </a:r>
            <a:endParaRPr lang="en-US" sz="1050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5" name="Shape 23"/>
          <p:cNvSpPr/>
          <p:nvPr/>
        </p:nvSpPr>
        <p:spPr>
          <a:xfrm>
            <a:off x="6215063" y="1433513"/>
            <a:ext cx="5591175" cy="2447925"/>
          </a:xfrm>
          <a:custGeom>
            <a:avLst/>
            <a:gdLst/>
            <a:ahLst/>
            <a:cxnLst/>
            <a:rect l="l" t="t" r="r" b="b"/>
            <a:pathLst>
              <a:path w="5591175" h="2447925">
                <a:moveTo>
                  <a:pt x="114294" y="0"/>
                </a:moveTo>
                <a:lnTo>
                  <a:pt x="5476881" y="0"/>
                </a:lnTo>
                <a:cubicBezTo>
                  <a:pt x="5540004" y="0"/>
                  <a:pt x="5591175" y="51171"/>
                  <a:pt x="5591175" y="114294"/>
                </a:cubicBezTo>
                <a:lnTo>
                  <a:pt x="5591175" y="2333631"/>
                </a:lnTo>
                <a:cubicBezTo>
                  <a:pt x="5591175" y="2396754"/>
                  <a:pt x="5540004" y="2447925"/>
                  <a:pt x="5476881" y="2447925"/>
                </a:cubicBezTo>
                <a:lnTo>
                  <a:pt x="114294" y="2447925"/>
                </a:lnTo>
                <a:cubicBezTo>
                  <a:pt x="51171" y="2447925"/>
                  <a:pt x="0" y="2396754"/>
                  <a:pt x="0" y="2333631"/>
                </a:cubicBezTo>
                <a:lnTo>
                  <a:pt x="0" y="114294"/>
                </a:lnTo>
                <a:cubicBezTo>
                  <a:pt x="0" y="51213"/>
                  <a:pt x="51213" y="0"/>
                  <a:pt x="114294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6472238" y="170497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11906" y="11906"/>
                </a:moveTo>
                <a:cubicBezTo>
                  <a:pt x="18492" y="11906"/>
                  <a:pt x="23812" y="17227"/>
                  <a:pt x="23812" y="23812"/>
                </a:cubicBezTo>
                <a:lnTo>
                  <a:pt x="23812" y="148828"/>
                </a:lnTo>
                <a:cubicBezTo>
                  <a:pt x="23812" y="152102"/>
                  <a:pt x="26491" y="154781"/>
                  <a:pt x="29766" y="154781"/>
                </a:cubicBezTo>
                <a:lnTo>
                  <a:pt x="178594" y="154781"/>
                </a:lnTo>
                <a:cubicBezTo>
                  <a:pt x="185179" y="154781"/>
                  <a:pt x="190500" y="160102"/>
                  <a:pt x="190500" y="166688"/>
                </a:cubicBezTo>
                <a:cubicBezTo>
                  <a:pt x="190500" y="173273"/>
                  <a:pt x="185179" y="178594"/>
                  <a:pt x="178594" y="178594"/>
                </a:cubicBezTo>
                <a:lnTo>
                  <a:pt x="29766" y="178594"/>
                </a:lnTo>
                <a:cubicBezTo>
                  <a:pt x="13320" y="178594"/>
                  <a:pt x="0" y="165274"/>
                  <a:pt x="0" y="148828"/>
                </a:cubicBezTo>
                <a:lnTo>
                  <a:pt x="0" y="23812"/>
                </a:lnTo>
                <a:cubicBezTo>
                  <a:pt x="0" y="17227"/>
                  <a:pt x="5321" y="11906"/>
                  <a:pt x="11906" y="11906"/>
                </a:cubicBezTo>
                <a:close/>
                <a:moveTo>
                  <a:pt x="47625" y="35719"/>
                </a:moveTo>
                <a:cubicBezTo>
                  <a:pt x="47625" y="29133"/>
                  <a:pt x="52946" y="23812"/>
                  <a:pt x="59531" y="23812"/>
                </a:cubicBezTo>
                <a:lnTo>
                  <a:pt x="130969" y="23812"/>
                </a:lnTo>
                <a:cubicBezTo>
                  <a:pt x="137554" y="23812"/>
                  <a:pt x="142875" y="29133"/>
                  <a:pt x="142875" y="35719"/>
                </a:cubicBezTo>
                <a:cubicBezTo>
                  <a:pt x="142875" y="42304"/>
                  <a:pt x="137554" y="47625"/>
                  <a:pt x="130969" y="47625"/>
                </a:cubicBezTo>
                <a:lnTo>
                  <a:pt x="59531" y="47625"/>
                </a:lnTo>
                <a:cubicBezTo>
                  <a:pt x="52946" y="47625"/>
                  <a:pt x="47625" y="42304"/>
                  <a:pt x="47625" y="35719"/>
                </a:cubicBezTo>
                <a:close/>
                <a:moveTo>
                  <a:pt x="59531" y="65484"/>
                </a:moveTo>
                <a:lnTo>
                  <a:pt x="107156" y="65484"/>
                </a:lnTo>
                <a:cubicBezTo>
                  <a:pt x="113742" y="65484"/>
                  <a:pt x="119063" y="70805"/>
                  <a:pt x="119063" y="77391"/>
                </a:cubicBezTo>
                <a:cubicBezTo>
                  <a:pt x="119063" y="83976"/>
                  <a:pt x="113742" y="89297"/>
                  <a:pt x="107156" y="89297"/>
                </a:cubicBezTo>
                <a:lnTo>
                  <a:pt x="59531" y="89297"/>
                </a:lnTo>
                <a:cubicBezTo>
                  <a:pt x="52946" y="89297"/>
                  <a:pt x="47625" y="83976"/>
                  <a:pt x="47625" y="77391"/>
                </a:cubicBezTo>
                <a:cubicBezTo>
                  <a:pt x="47625" y="70805"/>
                  <a:pt x="52946" y="65484"/>
                  <a:pt x="59531" y="65484"/>
                </a:cubicBezTo>
                <a:close/>
                <a:moveTo>
                  <a:pt x="59531" y="107156"/>
                </a:moveTo>
                <a:lnTo>
                  <a:pt x="154781" y="107156"/>
                </a:lnTo>
                <a:cubicBezTo>
                  <a:pt x="161367" y="107156"/>
                  <a:pt x="166688" y="112477"/>
                  <a:pt x="166688" y="119063"/>
                </a:cubicBezTo>
                <a:cubicBezTo>
                  <a:pt x="166688" y="125648"/>
                  <a:pt x="161367" y="130969"/>
                  <a:pt x="154781" y="130969"/>
                </a:cubicBezTo>
                <a:lnTo>
                  <a:pt x="59531" y="130969"/>
                </a:lnTo>
                <a:cubicBezTo>
                  <a:pt x="52946" y="130969"/>
                  <a:pt x="47625" y="125648"/>
                  <a:pt x="47625" y="119063"/>
                </a:cubicBezTo>
                <a:cubicBezTo>
                  <a:pt x="47625" y="112477"/>
                  <a:pt x="52946" y="107156"/>
                  <a:pt x="59531" y="107156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27" name="Text 25"/>
          <p:cNvSpPr/>
          <p:nvPr/>
        </p:nvSpPr>
        <p:spPr>
          <a:xfrm>
            <a:off x="6686550" y="1666875"/>
            <a:ext cx="49815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提示词质量的影响</a:t>
            </a:r>
            <a:endParaRPr lang="en-US" sz="15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8" name="Text 26"/>
          <p:cNvSpPr/>
          <p:nvPr/>
        </p:nvSpPr>
        <p:spPr>
          <a:xfrm>
            <a:off x="6448425" y="2085975"/>
            <a:ext cx="1295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模糊提示词成功率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11264801" y="2085975"/>
            <a:ext cx="3810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F2A900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30%</a:t>
            </a:r>
            <a:endParaRPr lang="en-US" sz="1600" dirty="0"/>
          </a:p>
        </p:txBody>
      </p:sp>
      <p:sp>
        <p:nvSpPr>
          <p:cNvPr id="30" name="Shape 28"/>
          <p:cNvSpPr/>
          <p:nvPr/>
        </p:nvSpPr>
        <p:spPr>
          <a:xfrm>
            <a:off x="6448425" y="2390775"/>
            <a:ext cx="5124450" cy="114300"/>
          </a:xfrm>
          <a:custGeom>
            <a:avLst/>
            <a:gdLst/>
            <a:ahLst/>
            <a:cxnLst/>
            <a:rect l="l" t="t" r="r" b="b"/>
            <a:pathLst>
              <a:path w="5124450" h="114300">
                <a:moveTo>
                  <a:pt x="57150" y="0"/>
                </a:moveTo>
                <a:lnTo>
                  <a:pt x="5067300" y="0"/>
                </a:lnTo>
                <a:cubicBezTo>
                  <a:pt x="5098842" y="0"/>
                  <a:pt x="5124450" y="25608"/>
                  <a:pt x="5124450" y="57150"/>
                </a:cubicBezTo>
                <a:lnTo>
                  <a:pt x="5124450" y="57150"/>
                </a:lnTo>
                <a:cubicBezTo>
                  <a:pt x="5124450" y="88692"/>
                  <a:pt x="5098842" y="114300"/>
                  <a:pt x="5067300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31" name="Shape 29"/>
          <p:cNvSpPr/>
          <p:nvPr/>
        </p:nvSpPr>
        <p:spPr>
          <a:xfrm>
            <a:off x="6448425" y="2390775"/>
            <a:ext cx="1533525" cy="114300"/>
          </a:xfrm>
          <a:custGeom>
            <a:avLst/>
            <a:gdLst/>
            <a:ahLst/>
            <a:cxnLst/>
            <a:rect l="l" t="t" r="r" b="b"/>
            <a:pathLst>
              <a:path w="1533525" h="114300">
                <a:moveTo>
                  <a:pt x="57150" y="0"/>
                </a:moveTo>
                <a:lnTo>
                  <a:pt x="1476375" y="0"/>
                </a:lnTo>
                <a:cubicBezTo>
                  <a:pt x="1507917" y="0"/>
                  <a:pt x="1533525" y="25608"/>
                  <a:pt x="1533525" y="57150"/>
                </a:cubicBezTo>
                <a:lnTo>
                  <a:pt x="1533525" y="57150"/>
                </a:lnTo>
                <a:cubicBezTo>
                  <a:pt x="1533525" y="88692"/>
                  <a:pt x="1507917" y="114300"/>
                  <a:pt x="1476375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gradFill flip="none" rotWithShape="1">
            <a:gsLst>
              <a:gs pos="0">
                <a:srgbClr val="F2A900"/>
              </a:gs>
              <a:gs pos="100000">
                <a:srgbClr val="F2A900">
                  <a:alpha val="50000"/>
                </a:srgbClr>
              </a:gs>
            </a:gsLst>
            <a:lin ang="0" scaled="1"/>
          </a:gradFill>
        </p:spPr>
      </p:sp>
      <p:sp>
        <p:nvSpPr>
          <p:cNvPr id="32" name="Text 30"/>
          <p:cNvSpPr/>
          <p:nvPr/>
        </p:nvSpPr>
        <p:spPr>
          <a:xfrm>
            <a:off x="6448425" y="2657475"/>
            <a:ext cx="12954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精准提示词成功率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3" name="Text 31"/>
          <p:cNvSpPr/>
          <p:nvPr/>
        </p:nvSpPr>
        <p:spPr>
          <a:xfrm>
            <a:off x="11270605" y="2657475"/>
            <a:ext cx="3810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00A9E0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85%</a:t>
            </a:r>
            <a:endParaRPr lang="en-US" sz="1600" dirty="0"/>
          </a:p>
        </p:txBody>
      </p:sp>
      <p:sp>
        <p:nvSpPr>
          <p:cNvPr id="34" name="Shape 32"/>
          <p:cNvSpPr/>
          <p:nvPr/>
        </p:nvSpPr>
        <p:spPr>
          <a:xfrm>
            <a:off x="6448425" y="2962275"/>
            <a:ext cx="5124450" cy="114300"/>
          </a:xfrm>
          <a:custGeom>
            <a:avLst/>
            <a:gdLst/>
            <a:ahLst/>
            <a:cxnLst/>
            <a:rect l="l" t="t" r="r" b="b"/>
            <a:pathLst>
              <a:path w="5124450" h="114300">
                <a:moveTo>
                  <a:pt x="57150" y="0"/>
                </a:moveTo>
                <a:lnTo>
                  <a:pt x="5067300" y="0"/>
                </a:lnTo>
                <a:cubicBezTo>
                  <a:pt x="5098842" y="0"/>
                  <a:pt x="5124450" y="25608"/>
                  <a:pt x="5124450" y="57150"/>
                </a:cubicBezTo>
                <a:lnTo>
                  <a:pt x="5124450" y="57150"/>
                </a:lnTo>
                <a:cubicBezTo>
                  <a:pt x="5124450" y="88692"/>
                  <a:pt x="5098842" y="114300"/>
                  <a:pt x="5067300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35" name="Shape 33"/>
          <p:cNvSpPr/>
          <p:nvPr/>
        </p:nvSpPr>
        <p:spPr>
          <a:xfrm>
            <a:off x="6448425" y="2962275"/>
            <a:ext cx="4352925" cy="114300"/>
          </a:xfrm>
          <a:custGeom>
            <a:avLst/>
            <a:gdLst/>
            <a:ahLst/>
            <a:cxnLst/>
            <a:rect l="l" t="t" r="r" b="b"/>
            <a:pathLst>
              <a:path w="4352925" h="114300">
                <a:moveTo>
                  <a:pt x="57150" y="0"/>
                </a:moveTo>
                <a:lnTo>
                  <a:pt x="4295775" y="0"/>
                </a:lnTo>
                <a:cubicBezTo>
                  <a:pt x="4327317" y="0"/>
                  <a:pt x="4352925" y="25608"/>
                  <a:pt x="4352925" y="57150"/>
                </a:cubicBezTo>
                <a:lnTo>
                  <a:pt x="4352925" y="57150"/>
                </a:lnTo>
                <a:cubicBezTo>
                  <a:pt x="4352925" y="88692"/>
                  <a:pt x="4327317" y="114300"/>
                  <a:pt x="4295775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/>
              </a:gs>
              <a:gs pos="100000">
                <a:srgbClr val="00A9E0">
                  <a:alpha val="50000"/>
                </a:srgbClr>
              </a:gs>
            </a:gsLst>
            <a:lin ang="0" scaled="1"/>
          </a:gradFill>
        </p:spPr>
      </p:sp>
      <p:sp>
        <p:nvSpPr>
          <p:cNvPr id="36" name="Text 34"/>
          <p:cNvSpPr/>
          <p:nvPr/>
        </p:nvSpPr>
        <p:spPr>
          <a:xfrm>
            <a:off x="6448425" y="3228975"/>
            <a:ext cx="14478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结构化提示词成功率</a:t>
            </a:r>
            <a:endParaRPr lang="en-US" sz="12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11272986" y="3228975"/>
            <a:ext cx="371475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rgbClr val="00A9E0"/>
                </a:solidFill>
                <a:latin typeface="Liter" panose="02000503030000020004" pitchFamily="34" charset="0"/>
                <a:ea typeface="Liter" panose="02000503030000020004" pitchFamily="34" charset="-122"/>
                <a:cs typeface="Liter" panose="02000503030000020004" pitchFamily="34" charset="-120"/>
              </a:rPr>
              <a:t>95%</a:t>
            </a:r>
            <a:endParaRPr lang="en-US" sz="1600" dirty="0"/>
          </a:p>
        </p:txBody>
      </p:sp>
      <p:sp>
        <p:nvSpPr>
          <p:cNvPr id="38" name="Shape 36"/>
          <p:cNvSpPr/>
          <p:nvPr/>
        </p:nvSpPr>
        <p:spPr>
          <a:xfrm>
            <a:off x="6448425" y="3533775"/>
            <a:ext cx="5124450" cy="114300"/>
          </a:xfrm>
          <a:custGeom>
            <a:avLst/>
            <a:gdLst/>
            <a:ahLst/>
            <a:cxnLst/>
            <a:rect l="l" t="t" r="r" b="b"/>
            <a:pathLst>
              <a:path w="5124450" h="114300">
                <a:moveTo>
                  <a:pt x="57150" y="0"/>
                </a:moveTo>
                <a:lnTo>
                  <a:pt x="5067300" y="0"/>
                </a:lnTo>
                <a:cubicBezTo>
                  <a:pt x="5098842" y="0"/>
                  <a:pt x="5124450" y="25608"/>
                  <a:pt x="5124450" y="57150"/>
                </a:cubicBezTo>
                <a:lnTo>
                  <a:pt x="5124450" y="57150"/>
                </a:lnTo>
                <a:cubicBezTo>
                  <a:pt x="5124450" y="88692"/>
                  <a:pt x="5098842" y="114300"/>
                  <a:pt x="5067300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39" name="Shape 37"/>
          <p:cNvSpPr/>
          <p:nvPr/>
        </p:nvSpPr>
        <p:spPr>
          <a:xfrm>
            <a:off x="6448425" y="3533775"/>
            <a:ext cx="4867275" cy="114300"/>
          </a:xfrm>
          <a:custGeom>
            <a:avLst/>
            <a:gdLst/>
            <a:ahLst/>
            <a:cxnLst/>
            <a:rect l="l" t="t" r="r" b="b"/>
            <a:pathLst>
              <a:path w="4867275" h="114300">
                <a:moveTo>
                  <a:pt x="57150" y="0"/>
                </a:moveTo>
                <a:lnTo>
                  <a:pt x="4810125" y="0"/>
                </a:lnTo>
                <a:cubicBezTo>
                  <a:pt x="4841667" y="0"/>
                  <a:pt x="4867275" y="25608"/>
                  <a:pt x="4867275" y="57150"/>
                </a:cubicBezTo>
                <a:lnTo>
                  <a:pt x="4867275" y="57150"/>
                </a:lnTo>
                <a:cubicBezTo>
                  <a:pt x="4867275" y="88692"/>
                  <a:pt x="4841667" y="114300"/>
                  <a:pt x="4810125" y="114300"/>
                </a:cubicBezTo>
                <a:lnTo>
                  <a:pt x="57150" y="114300"/>
                </a:lnTo>
                <a:cubicBezTo>
                  <a:pt x="25608" y="114300"/>
                  <a:pt x="0" y="88692"/>
                  <a:pt x="0" y="57150"/>
                </a:cubicBezTo>
                <a:lnTo>
                  <a:pt x="0" y="57150"/>
                </a:lnTo>
                <a:cubicBezTo>
                  <a:pt x="0" y="25608"/>
                  <a:pt x="25608" y="0"/>
                  <a:pt x="57150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/>
              </a:gs>
              <a:gs pos="100000">
                <a:srgbClr val="00A9E0">
                  <a:alpha val="50000"/>
                </a:srgbClr>
              </a:gs>
            </a:gsLst>
            <a:lin ang="0" scaled="1"/>
          </a:gradFill>
        </p:spPr>
      </p:sp>
      <p:sp>
        <p:nvSpPr>
          <p:cNvPr id="40" name="Shape 38"/>
          <p:cNvSpPr/>
          <p:nvPr/>
        </p:nvSpPr>
        <p:spPr>
          <a:xfrm>
            <a:off x="6215063" y="4081463"/>
            <a:ext cx="5591175" cy="2390775"/>
          </a:xfrm>
          <a:custGeom>
            <a:avLst/>
            <a:gdLst/>
            <a:ahLst/>
            <a:cxnLst/>
            <a:rect l="l" t="t" r="r" b="b"/>
            <a:pathLst>
              <a:path w="5591175" h="2390775">
                <a:moveTo>
                  <a:pt x="114303" y="0"/>
                </a:moveTo>
                <a:lnTo>
                  <a:pt x="5476872" y="0"/>
                </a:lnTo>
                <a:cubicBezTo>
                  <a:pt x="5540000" y="0"/>
                  <a:pt x="5591175" y="51175"/>
                  <a:pt x="5591175" y="114303"/>
                </a:cubicBezTo>
                <a:lnTo>
                  <a:pt x="5591175" y="2276472"/>
                </a:lnTo>
                <a:cubicBezTo>
                  <a:pt x="5591175" y="2339600"/>
                  <a:pt x="5540000" y="2390775"/>
                  <a:pt x="5476872" y="2390775"/>
                </a:cubicBezTo>
                <a:lnTo>
                  <a:pt x="114303" y="2390775"/>
                </a:lnTo>
                <a:cubicBezTo>
                  <a:pt x="51175" y="2390775"/>
                  <a:pt x="0" y="2339600"/>
                  <a:pt x="0" y="2276472"/>
                </a:cubicBezTo>
                <a:lnTo>
                  <a:pt x="0" y="114303"/>
                </a:lnTo>
                <a:cubicBezTo>
                  <a:pt x="0" y="51175"/>
                  <a:pt x="51175" y="0"/>
                  <a:pt x="114303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100000">
                <a:srgbClr val="00A9E0">
                  <a:alpha val="5000"/>
                </a:srgbClr>
              </a:gs>
            </a:gsLst>
            <a:lin ang="270000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41" name="Shape 39"/>
          <p:cNvSpPr/>
          <p:nvPr/>
        </p:nvSpPr>
        <p:spPr>
          <a:xfrm>
            <a:off x="6472238" y="4352925"/>
            <a:ext cx="190500" cy="190500"/>
          </a:xfrm>
          <a:custGeom>
            <a:avLst/>
            <a:gdLst/>
            <a:ahLst/>
            <a:cxnLst/>
            <a:rect l="l" t="t" r="r" b="b"/>
            <a:pathLst>
              <a:path w="190500" h="190500">
                <a:moveTo>
                  <a:pt x="95250" y="0"/>
                </a:moveTo>
                <a:cubicBezTo>
                  <a:pt x="100719" y="0"/>
                  <a:pt x="105742" y="3014"/>
                  <a:pt x="108347" y="7813"/>
                </a:cubicBezTo>
                <a:lnTo>
                  <a:pt x="188714" y="156642"/>
                </a:lnTo>
                <a:cubicBezTo>
                  <a:pt x="191207" y="161255"/>
                  <a:pt x="191095" y="166836"/>
                  <a:pt x="188416" y="171338"/>
                </a:cubicBezTo>
                <a:cubicBezTo>
                  <a:pt x="185737" y="175840"/>
                  <a:pt x="180863" y="178594"/>
                  <a:pt x="175617" y="178594"/>
                </a:cubicBezTo>
                <a:lnTo>
                  <a:pt x="14883" y="178594"/>
                </a:lnTo>
                <a:cubicBezTo>
                  <a:pt x="9637" y="178594"/>
                  <a:pt x="4800" y="175840"/>
                  <a:pt x="2084" y="171338"/>
                </a:cubicBezTo>
                <a:cubicBezTo>
                  <a:pt x="-633" y="166836"/>
                  <a:pt x="-707" y="161255"/>
                  <a:pt x="1786" y="156642"/>
                </a:cubicBezTo>
                <a:lnTo>
                  <a:pt x="82153" y="7813"/>
                </a:lnTo>
                <a:cubicBezTo>
                  <a:pt x="84758" y="3014"/>
                  <a:pt x="89781" y="0"/>
                  <a:pt x="95250" y="0"/>
                </a:cubicBezTo>
                <a:close/>
                <a:moveTo>
                  <a:pt x="95250" y="62508"/>
                </a:moveTo>
                <a:cubicBezTo>
                  <a:pt x="90301" y="62508"/>
                  <a:pt x="86320" y="66489"/>
                  <a:pt x="86320" y="71438"/>
                </a:cubicBezTo>
                <a:lnTo>
                  <a:pt x="86320" y="113109"/>
                </a:lnTo>
                <a:cubicBezTo>
                  <a:pt x="86320" y="118058"/>
                  <a:pt x="90301" y="122039"/>
                  <a:pt x="95250" y="122039"/>
                </a:cubicBezTo>
                <a:cubicBezTo>
                  <a:pt x="100199" y="122039"/>
                  <a:pt x="104180" y="118058"/>
                  <a:pt x="104180" y="113109"/>
                </a:cubicBezTo>
                <a:lnTo>
                  <a:pt x="104180" y="71438"/>
                </a:lnTo>
                <a:cubicBezTo>
                  <a:pt x="104180" y="66489"/>
                  <a:pt x="100199" y="62508"/>
                  <a:pt x="95250" y="62508"/>
                </a:cubicBezTo>
                <a:close/>
                <a:moveTo>
                  <a:pt x="105184" y="142875"/>
                </a:moveTo>
                <a:cubicBezTo>
                  <a:pt x="105410" y="139188"/>
                  <a:pt x="103571" y="135679"/>
                  <a:pt x="100410" y="133767"/>
                </a:cubicBezTo>
                <a:cubicBezTo>
                  <a:pt x="97249" y="131855"/>
                  <a:pt x="93288" y="131855"/>
                  <a:pt x="90127" y="133767"/>
                </a:cubicBezTo>
                <a:cubicBezTo>
                  <a:pt x="86966" y="135679"/>
                  <a:pt x="85127" y="139188"/>
                  <a:pt x="85353" y="142875"/>
                </a:cubicBezTo>
                <a:cubicBezTo>
                  <a:pt x="85127" y="146562"/>
                  <a:pt x="86966" y="150071"/>
                  <a:pt x="90127" y="151983"/>
                </a:cubicBezTo>
                <a:cubicBezTo>
                  <a:pt x="93288" y="153895"/>
                  <a:pt x="97249" y="153895"/>
                  <a:pt x="100410" y="151983"/>
                </a:cubicBezTo>
                <a:cubicBezTo>
                  <a:pt x="103571" y="150071"/>
                  <a:pt x="105410" y="146562"/>
                  <a:pt x="105184" y="142875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2" name="Text 40"/>
          <p:cNvSpPr/>
          <p:nvPr/>
        </p:nvSpPr>
        <p:spPr>
          <a:xfrm>
            <a:off x="6686550" y="4314825"/>
            <a:ext cx="4981575" cy="2667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5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常见现象</a:t>
            </a:r>
            <a:endParaRPr lang="en-US" sz="150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3" name="Shape 41"/>
          <p:cNvSpPr/>
          <p:nvPr/>
        </p:nvSpPr>
        <p:spPr>
          <a:xfrm>
            <a:off x="6467475" y="47720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49709" y="49709"/>
                </a:moveTo>
                <a:cubicBezTo>
                  <a:pt x="52507" y="46911"/>
                  <a:pt x="57031" y="46911"/>
                  <a:pt x="59799" y="49709"/>
                </a:cubicBezTo>
                <a:lnTo>
                  <a:pt x="76170" y="66080"/>
                </a:lnTo>
                <a:lnTo>
                  <a:pt x="92541" y="49709"/>
                </a:lnTo>
                <a:cubicBezTo>
                  <a:pt x="95339" y="46911"/>
                  <a:pt x="99864" y="46911"/>
                  <a:pt x="102632" y="49709"/>
                </a:cubicBezTo>
                <a:cubicBezTo>
                  <a:pt x="105400" y="52507"/>
                  <a:pt x="105430" y="57031"/>
                  <a:pt x="102632" y="59799"/>
                </a:cubicBezTo>
                <a:lnTo>
                  <a:pt x="86261" y="76170"/>
                </a:lnTo>
                <a:lnTo>
                  <a:pt x="102632" y="92541"/>
                </a:lnTo>
                <a:cubicBezTo>
                  <a:pt x="105430" y="95339"/>
                  <a:pt x="105430" y="99864"/>
                  <a:pt x="102632" y="102632"/>
                </a:cubicBezTo>
                <a:cubicBezTo>
                  <a:pt x="99834" y="105400"/>
                  <a:pt x="95310" y="105430"/>
                  <a:pt x="92541" y="102632"/>
                </a:cubicBezTo>
                <a:lnTo>
                  <a:pt x="76170" y="86261"/>
                </a:lnTo>
                <a:lnTo>
                  <a:pt x="59799" y="102632"/>
                </a:lnTo>
                <a:cubicBezTo>
                  <a:pt x="57001" y="105430"/>
                  <a:pt x="52477" y="105430"/>
                  <a:pt x="49709" y="102632"/>
                </a:cubicBezTo>
                <a:cubicBezTo>
                  <a:pt x="46940" y="99834"/>
                  <a:pt x="46911" y="95310"/>
                  <a:pt x="49709" y="92541"/>
                </a:cubicBezTo>
                <a:lnTo>
                  <a:pt x="66080" y="76170"/>
                </a:lnTo>
                <a:lnTo>
                  <a:pt x="49709" y="59799"/>
                </a:lnTo>
                <a:cubicBezTo>
                  <a:pt x="46911" y="57001"/>
                  <a:pt x="46911" y="52477"/>
                  <a:pt x="49709" y="49709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4" name="Text 42"/>
          <p:cNvSpPr/>
          <p:nvPr/>
        </p:nvSpPr>
        <p:spPr>
          <a:xfrm>
            <a:off x="6753225" y="4733925"/>
            <a:ext cx="40767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问题：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输入"帮我写个报告" → 输出泛泛而谈，无法满足需求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5" name="Shape 43"/>
          <p:cNvSpPr/>
          <p:nvPr/>
        </p:nvSpPr>
        <p:spPr>
          <a:xfrm>
            <a:off x="6467475" y="51149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76200" y="152400"/>
                </a:moveTo>
                <a:cubicBezTo>
                  <a:pt x="118256" y="152400"/>
                  <a:pt x="152400" y="118256"/>
                  <a:pt x="152400" y="76200"/>
                </a:cubicBezTo>
                <a:cubicBezTo>
                  <a:pt x="152400" y="34144"/>
                  <a:pt x="118256" y="0"/>
                  <a:pt x="76200" y="0"/>
                </a:cubicBezTo>
                <a:cubicBezTo>
                  <a:pt x="34144" y="0"/>
                  <a:pt x="0" y="34144"/>
                  <a:pt x="0" y="76200"/>
                </a:cubicBezTo>
                <a:cubicBezTo>
                  <a:pt x="0" y="118256"/>
                  <a:pt x="34144" y="152400"/>
                  <a:pt x="76200" y="152400"/>
                </a:cubicBezTo>
                <a:close/>
                <a:moveTo>
                  <a:pt x="101322" y="63311"/>
                </a:moveTo>
                <a:lnTo>
                  <a:pt x="77510" y="101411"/>
                </a:lnTo>
                <a:cubicBezTo>
                  <a:pt x="76260" y="103406"/>
                  <a:pt x="74116" y="104656"/>
                  <a:pt x="71765" y="104775"/>
                </a:cubicBezTo>
                <a:cubicBezTo>
                  <a:pt x="69413" y="104894"/>
                  <a:pt x="67151" y="103823"/>
                  <a:pt x="65752" y="101918"/>
                </a:cubicBezTo>
                <a:lnTo>
                  <a:pt x="51465" y="82867"/>
                </a:lnTo>
                <a:cubicBezTo>
                  <a:pt x="49084" y="79712"/>
                  <a:pt x="49738" y="75248"/>
                  <a:pt x="52894" y="72866"/>
                </a:cubicBezTo>
                <a:cubicBezTo>
                  <a:pt x="56049" y="70485"/>
                  <a:pt x="60514" y="71140"/>
                  <a:pt x="62895" y="74295"/>
                </a:cubicBezTo>
                <a:lnTo>
                  <a:pt x="70931" y="85011"/>
                </a:lnTo>
                <a:lnTo>
                  <a:pt x="89208" y="55751"/>
                </a:lnTo>
                <a:cubicBezTo>
                  <a:pt x="91291" y="52417"/>
                  <a:pt x="95696" y="51375"/>
                  <a:pt x="99060" y="53489"/>
                </a:cubicBezTo>
                <a:cubicBezTo>
                  <a:pt x="102424" y="55602"/>
                  <a:pt x="103436" y="59978"/>
                  <a:pt x="101322" y="63341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46" name="Text 44"/>
          <p:cNvSpPr/>
          <p:nvPr/>
        </p:nvSpPr>
        <p:spPr>
          <a:xfrm>
            <a:off x="6753225" y="5076825"/>
            <a:ext cx="37338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改进：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明确报告类型、目标受众、核心内容、格式要求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7" name="Shape 45"/>
          <p:cNvSpPr/>
          <p:nvPr/>
        </p:nvSpPr>
        <p:spPr>
          <a:xfrm>
            <a:off x="6467475" y="5457825"/>
            <a:ext cx="152400" cy="152400"/>
          </a:xfrm>
          <a:custGeom>
            <a:avLst/>
            <a:gdLst/>
            <a:ahLst/>
            <a:cxnLst/>
            <a:rect l="l" t="t" r="r" b="b"/>
            <a:pathLst>
              <a:path w="152400" h="152400">
                <a:moveTo>
                  <a:pt x="149602" y="82927"/>
                </a:moveTo>
                <a:cubicBezTo>
                  <a:pt x="153323" y="79206"/>
                  <a:pt x="153323" y="73164"/>
                  <a:pt x="149602" y="69443"/>
                </a:cubicBezTo>
                <a:lnTo>
                  <a:pt x="101977" y="21818"/>
                </a:lnTo>
                <a:cubicBezTo>
                  <a:pt x="98256" y="18098"/>
                  <a:pt x="92214" y="18098"/>
                  <a:pt x="88493" y="21818"/>
                </a:cubicBezTo>
                <a:cubicBezTo>
                  <a:pt x="84773" y="25539"/>
                  <a:pt x="84773" y="31581"/>
                  <a:pt x="88493" y="35302"/>
                </a:cubicBezTo>
                <a:lnTo>
                  <a:pt x="119866" y="66675"/>
                </a:lnTo>
                <a:lnTo>
                  <a:pt x="9525" y="66675"/>
                </a:lnTo>
                <a:cubicBezTo>
                  <a:pt x="4256" y="66675"/>
                  <a:pt x="0" y="70931"/>
                  <a:pt x="0" y="76200"/>
                </a:cubicBezTo>
                <a:cubicBezTo>
                  <a:pt x="0" y="81469"/>
                  <a:pt x="4256" y="85725"/>
                  <a:pt x="9525" y="85725"/>
                </a:cubicBezTo>
                <a:lnTo>
                  <a:pt x="119866" y="85725"/>
                </a:lnTo>
                <a:lnTo>
                  <a:pt x="88493" y="117098"/>
                </a:lnTo>
                <a:cubicBezTo>
                  <a:pt x="84772" y="120819"/>
                  <a:pt x="84772" y="126861"/>
                  <a:pt x="88493" y="130582"/>
                </a:cubicBezTo>
                <a:cubicBezTo>
                  <a:pt x="92214" y="134303"/>
                  <a:pt x="98256" y="134303"/>
                  <a:pt x="101977" y="130582"/>
                </a:cubicBezTo>
                <a:lnTo>
                  <a:pt x="149602" y="82957"/>
                </a:lnTo>
                <a:close/>
              </a:path>
            </a:pathLst>
          </a:custGeom>
          <a:solidFill>
            <a:srgbClr val="00A9E0"/>
          </a:solidFill>
        </p:spPr>
      </p:sp>
      <p:sp>
        <p:nvSpPr>
          <p:cNvPr id="48" name="Text 46"/>
          <p:cNvSpPr/>
          <p:nvPr/>
        </p:nvSpPr>
        <p:spPr>
          <a:xfrm>
            <a:off x="6753225" y="5419725"/>
            <a:ext cx="3429000" cy="228600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20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结果：</a:t>
            </a:r>
            <a:r>
              <a:rPr lang="en-US" sz="1200" dirty="0">
                <a:solidFill>
                  <a:schemeClr val="tx1">
                    <a:alpha val="9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精准提示词可获得专业、结构化的报告初稿</a:t>
            </a:r>
            <a:endParaRPr lang="en-US" sz="1200" dirty="0">
              <a:solidFill>
                <a:schemeClr val="tx1">
                  <a:alpha val="9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2"/>
          <p:cNvSpPr/>
          <p:nvPr/>
        </p:nvSpPr>
        <p:spPr>
          <a:xfrm>
            <a:off x="378928" y="959267"/>
            <a:ext cx="11604662" cy="378928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90000"/>
              </a:lnSpc>
            </a:pPr>
            <a:r>
              <a:rPr lang="en-US" sz="268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提示词黄金公式</a:t>
            </a:r>
            <a:endParaRPr lang="en-US" sz="268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" name="Shape 3"/>
          <p:cNvSpPr/>
          <p:nvPr/>
        </p:nvSpPr>
        <p:spPr>
          <a:xfrm>
            <a:off x="383664" y="1425716"/>
            <a:ext cx="11424671" cy="1600970"/>
          </a:xfrm>
          <a:custGeom>
            <a:avLst/>
            <a:gdLst/>
            <a:ahLst/>
            <a:cxnLst/>
            <a:rect l="l" t="t" r="r" b="b"/>
            <a:pathLst>
              <a:path w="11424671" h="1600970">
                <a:moveTo>
                  <a:pt x="113685" y="0"/>
                </a:moveTo>
                <a:lnTo>
                  <a:pt x="11310986" y="0"/>
                </a:lnTo>
                <a:cubicBezTo>
                  <a:pt x="11373773" y="0"/>
                  <a:pt x="11424671" y="50898"/>
                  <a:pt x="11424671" y="113685"/>
                </a:cubicBezTo>
                <a:lnTo>
                  <a:pt x="11424671" y="1487285"/>
                </a:lnTo>
                <a:cubicBezTo>
                  <a:pt x="11424671" y="1550071"/>
                  <a:pt x="11373773" y="1600970"/>
                  <a:pt x="11310986" y="1600970"/>
                </a:cubicBezTo>
                <a:lnTo>
                  <a:pt x="113685" y="1600970"/>
                </a:lnTo>
                <a:cubicBezTo>
                  <a:pt x="50898" y="1600970"/>
                  <a:pt x="0" y="1550071"/>
                  <a:pt x="0" y="1487285"/>
                </a:cubicBezTo>
                <a:lnTo>
                  <a:pt x="0" y="113685"/>
                </a:lnTo>
                <a:cubicBezTo>
                  <a:pt x="0" y="50940"/>
                  <a:pt x="50940" y="0"/>
                  <a:pt x="113685" y="0"/>
                </a:cubicBezTo>
                <a:close/>
              </a:path>
            </a:pathLst>
          </a:custGeom>
          <a:gradFill flip="none" rotWithShape="1">
            <a:gsLst>
              <a:gs pos="0">
                <a:srgbClr val="00A9E0">
                  <a:alpha val="20000"/>
                </a:srgbClr>
              </a:gs>
              <a:gs pos="50000">
                <a:srgbClr val="F2A900">
                  <a:alpha val="20000"/>
                </a:srgbClr>
              </a:gs>
              <a:gs pos="100000">
                <a:srgbClr val="00A9E0">
                  <a:alpha val="20000"/>
                </a:srgbClr>
              </a:gs>
            </a:gsLst>
            <a:lin ang="0" scaled="1"/>
          </a:gradFill>
          <a:ln w="12700">
            <a:solidFill>
              <a:srgbClr val="00A9E0">
                <a:alpha val="30196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21026" y="1619916"/>
            <a:ext cx="11149949" cy="303142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10000"/>
              </a:lnSpc>
            </a:pPr>
            <a:r>
              <a:rPr lang="en-US" sz="1790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结构化提示词框架</a:t>
            </a:r>
            <a:endParaRPr lang="en-US" sz="1790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7" name="Text 5"/>
          <p:cNvSpPr/>
          <p:nvPr/>
        </p:nvSpPr>
        <p:spPr>
          <a:xfrm>
            <a:off x="539972" y="1998844"/>
            <a:ext cx="11112056" cy="2273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 algn="ctr">
              <a:lnSpc>
                <a:spcPct val="130000"/>
              </a:lnSpc>
            </a:pPr>
            <a:r>
              <a:rPr lang="en-US" sz="1195" dirty="0">
                <a:solidFill>
                  <a:schemeClr val="tx1">
                    <a:alpha val="7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掌握这个公式，让AI精准理解你的需求</a:t>
            </a:r>
            <a:endParaRPr lang="en-US" sz="1195" dirty="0">
              <a:solidFill>
                <a:schemeClr val="tx1">
                  <a:alpha val="7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8" name="Shape 6"/>
          <p:cNvSpPr/>
          <p:nvPr/>
        </p:nvSpPr>
        <p:spPr>
          <a:xfrm>
            <a:off x="2266906" y="2377772"/>
            <a:ext cx="606284" cy="454713"/>
          </a:xfrm>
          <a:custGeom>
            <a:avLst/>
            <a:gdLst/>
            <a:ahLst/>
            <a:cxnLst/>
            <a:rect l="l" t="t" r="r" b="b"/>
            <a:pathLst>
              <a:path w="606284" h="454713">
                <a:moveTo>
                  <a:pt x="75787" y="0"/>
                </a:moveTo>
                <a:lnTo>
                  <a:pt x="530497" y="0"/>
                </a:lnTo>
                <a:cubicBezTo>
                  <a:pt x="572325" y="0"/>
                  <a:pt x="606284" y="33959"/>
                  <a:pt x="606284" y="75787"/>
                </a:cubicBezTo>
                <a:lnTo>
                  <a:pt x="606284" y="378926"/>
                </a:lnTo>
                <a:cubicBezTo>
                  <a:pt x="606284" y="420754"/>
                  <a:pt x="572325" y="454713"/>
                  <a:pt x="530497" y="454713"/>
                </a:cubicBezTo>
                <a:lnTo>
                  <a:pt x="75787" y="454713"/>
                </a:lnTo>
                <a:cubicBezTo>
                  <a:pt x="33931" y="454713"/>
                  <a:pt x="0" y="420782"/>
                  <a:pt x="0" y="378926"/>
                </a:cubicBezTo>
                <a:lnTo>
                  <a:pt x="0" y="75787"/>
                </a:lnTo>
                <a:cubicBezTo>
                  <a:pt x="0" y="33959"/>
                  <a:pt x="33959" y="0"/>
                  <a:pt x="75787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9" name="Text 7"/>
          <p:cNvSpPr/>
          <p:nvPr/>
        </p:nvSpPr>
        <p:spPr>
          <a:xfrm>
            <a:off x="2418477" y="2491450"/>
            <a:ext cx="378928" cy="2273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b="1" dirty="0">
                <a:solidFill>
                  <a:srgbClr val="1A1D2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角色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021209" y="2519869"/>
            <a:ext cx="149203" cy="170517"/>
          </a:xfrm>
          <a:custGeom>
            <a:avLst/>
            <a:gdLst/>
            <a:ahLst/>
            <a:cxnLst/>
            <a:rect l="l" t="t" r="r" b="b"/>
            <a:pathLst>
              <a:path w="149203" h="170517">
                <a:moveTo>
                  <a:pt x="85259" y="21315"/>
                </a:moveTo>
                <a:cubicBezTo>
                  <a:pt x="85259" y="15420"/>
                  <a:pt x="80496" y="10657"/>
                  <a:pt x="74601" y="10657"/>
                </a:cubicBezTo>
                <a:cubicBezTo>
                  <a:pt x="68707" y="10657"/>
                  <a:pt x="63944" y="15420"/>
                  <a:pt x="63944" y="21315"/>
                </a:cubicBezTo>
                <a:lnTo>
                  <a:pt x="63944" y="74601"/>
                </a:lnTo>
                <a:lnTo>
                  <a:pt x="10657" y="74601"/>
                </a:lnTo>
                <a:cubicBezTo>
                  <a:pt x="4763" y="74601"/>
                  <a:pt x="0" y="79364"/>
                  <a:pt x="0" y="85259"/>
                </a:cubicBezTo>
                <a:cubicBezTo>
                  <a:pt x="0" y="91154"/>
                  <a:pt x="4763" y="95916"/>
                  <a:pt x="10657" y="95916"/>
                </a:cubicBezTo>
                <a:lnTo>
                  <a:pt x="63944" y="95916"/>
                </a:lnTo>
                <a:lnTo>
                  <a:pt x="63944" y="149203"/>
                </a:lnTo>
                <a:cubicBezTo>
                  <a:pt x="63944" y="155098"/>
                  <a:pt x="68707" y="159860"/>
                  <a:pt x="74601" y="159860"/>
                </a:cubicBezTo>
                <a:cubicBezTo>
                  <a:pt x="80496" y="159860"/>
                  <a:pt x="85259" y="155098"/>
                  <a:pt x="85259" y="149203"/>
                </a:cubicBezTo>
                <a:lnTo>
                  <a:pt x="85259" y="95916"/>
                </a:lnTo>
                <a:lnTo>
                  <a:pt x="138545" y="95916"/>
                </a:lnTo>
                <a:cubicBezTo>
                  <a:pt x="144440" y="95916"/>
                  <a:pt x="149203" y="91154"/>
                  <a:pt x="149203" y="85259"/>
                </a:cubicBezTo>
                <a:cubicBezTo>
                  <a:pt x="149203" y="79364"/>
                  <a:pt x="144440" y="74601"/>
                  <a:pt x="138545" y="74601"/>
                </a:cubicBezTo>
                <a:lnTo>
                  <a:pt x="85259" y="74601"/>
                </a:lnTo>
                <a:lnTo>
                  <a:pt x="85259" y="21315"/>
                </a:lnTo>
                <a:close/>
              </a:path>
            </a:pathLst>
          </a:custGeom>
          <a:solidFill>
            <a:srgbClr val="4A5C6A"/>
          </a:solidFill>
        </p:spPr>
      </p:sp>
      <p:sp>
        <p:nvSpPr>
          <p:cNvPr id="11" name="Shape 9"/>
          <p:cNvSpPr/>
          <p:nvPr/>
        </p:nvSpPr>
        <p:spPr>
          <a:xfrm>
            <a:off x="3313693" y="2377772"/>
            <a:ext cx="909427" cy="454713"/>
          </a:xfrm>
          <a:custGeom>
            <a:avLst/>
            <a:gdLst/>
            <a:ahLst/>
            <a:cxnLst/>
            <a:rect l="l" t="t" r="r" b="b"/>
            <a:pathLst>
              <a:path w="909427" h="454713">
                <a:moveTo>
                  <a:pt x="75787" y="0"/>
                </a:moveTo>
                <a:lnTo>
                  <a:pt x="833640" y="0"/>
                </a:lnTo>
                <a:cubicBezTo>
                  <a:pt x="875496" y="0"/>
                  <a:pt x="909427" y="33931"/>
                  <a:pt x="909427" y="75787"/>
                </a:cubicBezTo>
                <a:lnTo>
                  <a:pt x="909427" y="378926"/>
                </a:lnTo>
                <a:cubicBezTo>
                  <a:pt x="909427" y="420782"/>
                  <a:pt x="875496" y="454713"/>
                  <a:pt x="833640" y="454713"/>
                </a:cubicBezTo>
                <a:lnTo>
                  <a:pt x="75787" y="454713"/>
                </a:lnTo>
                <a:cubicBezTo>
                  <a:pt x="33931" y="454713"/>
                  <a:pt x="0" y="420782"/>
                  <a:pt x="0" y="378926"/>
                </a:cubicBezTo>
                <a:lnTo>
                  <a:pt x="0" y="75787"/>
                </a:lnTo>
                <a:cubicBezTo>
                  <a:pt x="0" y="33959"/>
                  <a:pt x="33959" y="0"/>
                  <a:pt x="75787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12" name="Text 10"/>
          <p:cNvSpPr/>
          <p:nvPr/>
        </p:nvSpPr>
        <p:spPr>
          <a:xfrm>
            <a:off x="3465265" y="2491450"/>
            <a:ext cx="682070" cy="2273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b="1" dirty="0">
                <a:solidFill>
                  <a:srgbClr val="1A1D2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任务指令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371139" y="2519869"/>
            <a:ext cx="149203" cy="170517"/>
          </a:xfrm>
          <a:custGeom>
            <a:avLst/>
            <a:gdLst/>
            <a:ahLst/>
            <a:cxnLst/>
            <a:rect l="l" t="t" r="r" b="b"/>
            <a:pathLst>
              <a:path w="149203" h="170517">
                <a:moveTo>
                  <a:pt x="85259" y="21315"/>
                </a:moveTo>
                <a:cubicBezTo>
                  <a:pt x="85259" y="15420"/>
                  <a:pt x="80496" y="10657"/>
                  <a:pt x="74601" y="10657"/>
                </a:cubicBezTo>
                <a:cubicBezTo>
                  <a:pt x="68707" y="10657"/>
                  <a:pt x="63944" y="15420"/>
                  <a:pt x="63944" y="21315"/>
                </a:cubicBezTo>
                <a:lnTo>
                  <a:pt x="63944" y="74601"/>
                </a:lnTo>
                <a:lnTo>
                  <a:pt x="10657" y="74601"/>
                </a:lnTo>
                <a:cubicBezTo>
                  <a:pt x="4763" y="74601"/>
                  <a:pt x="0" y="79364"/>
                  <a:pt x="0" y="85259"/>
                </a:cubicBezTo>
                <a:cubicBezTo>
                  <a:pt x="0" y="91154"/>
                  <a:pt x="4763" y="95916"/>
                  <a:pt x="10657" y="95916"/>
                </a:cubicBezTo>
                <a:lnTo>
                  <a:pt x="63944" y="95916"/>
                </a:lnTo>
                <a:lnTo>
                  <a:pt x="63944" y="149203"/>
                </a:lnTo>
                <a:cubicBezTo>
                  <a:pt x="63944" y="155098"/>
                  <a:pt x="68707" y="159860"/>
                  <a:pt x="74601" y="159860"/>
                </a:cubicBezTo>
                <a:cubicBezTo>
                  <a:pt x="80496" y="159860"/>
                  <a:pt x="85259" y="155098"/>
                  <a:pt x="85259" y="149203"/>
                </a:cubicBezTo>
                <a:lnTo>
                  <a:pt x="85259" y="95916"/>
                </a:lnTo>
                <a:lnTo>
                  <a:pt x="138545" y="95916"/>
                </a:lnTo>
                <a:cubicBezTo>
                  <a:pt x="144440" y="95916"/>
                  <a:pt x="149203" y="91154"/>
                  <a:pt x="149203" y="85259"/>
                </a:cubicBezTo>
                <a:cubicBezTo>
                  <a:pt x="149203" y="79364"/>
                  <a:pt x="144440" y="74601"/>
                  <a:pt x="138545" y="74601"/>
                </a:cubicBezTo>
                <a:lnTo>
                  <a:pt x="85259" y="74601"/>
                </a:lnTo>
                <a:lnTo>
                  <a:pt x="85259" y="21315"/>
                </a:lnTo>
                <a:close/>
              </a:path>
            </a:pathLst>
          </a:custGeom>
          <a:solidFill>
            <a:srgbClr val="4A5C6A"/>
          </a:solidFill>
        </p:spPr>
      </p:sp>
      <p:sp>
        <p:nvSpPr>
          <p:cNvPr id="14" name="Shape 12"/>
          <p:cNvSpPr/>
          <p:nvPr/>
        </p:nvSpPr>
        <p:spPr>
          <a:xfrm>
            <a:off x="4663624" y="2377772"/>
            <a:ext cx="909427" cy="454713"/>
          </a:xfrm>
          <a:custGeom>
            <a:avLst/>
            <a:gdLst/>
            <a:ahLst/>
            <a:cxnLst/>
            <a:rect l="l" t="t" r="r" b="b"/>
            <a:pathLst>
              <a:path w="909427" h="454713">
                <a:moveTo>
                  <a:pt x="75787" y="0"/>
                </a:moveTo>
                <a:lnTo>
                  <a:pt x="833640" y="0"/>
                </a:lnTo>
                <a:cubicBezTo>
                  <a:pt x="875496" y="0"/>
                  <a:pt x="909427" y="33931"/>
                  <a:pt x="909427" y="75787"/>
                </a:cubicBezTo>
                <a:lnTo>
                  <a:pt x="909427" y="378926"/>
                </a:lnTo>
                <a:cubicBezTo>
                  <a:pt x="909427" y="420782"/>
                  <a:pt x="875496" y="454713"/>
                  <a:pt x="833640" y="454713"/>
                </a:cubicBezTo>
                <a:lnTo>
                  <a:pt x="75787" y="454713"/>
                </a:lnTo>
                <a:cubicBezTo>
                  <a:pt x="33931" y="454713"/>
                  <a:pt x="0" y="420782"/>
                  <a:pt x="0" y="378926"/>
                </a:cubicBezTo>
                <a:lnTo>
                  <a:pt x="0" y="75787"/>
                </a:lnTo>
                <a:cubicBezTo>
                  <a:pt x="0" y="33959"/>
                  <a:pt x="33959" y="0"/>
                  <a:pt x="75787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15" name="Text 13"/>
          <p:cNvSpPr/>
          <p:nvPr/>
        </p:nvSpPr>
        <p:spPr>
          <a:xfrm>
            <a:off x="4815195" y="2491450"/>
            <a:ext cx="682070" cy="2273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b="1" dirty="0">
                <a:solidFill>
                  <a:srgbClr val="1A1D2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背景信息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5721069" y="2519869"/>
            <a:ext cx="149203" cy="170517"/>
          </a:xfrm>
          <a:custGeom>
            <a:avLst/>
            <a:gdLst/>
            <a:ahLst/>
            <a:cxnLst/>
            <a:rect l="l" t="t" r="r" b="b"/>
            <a:pathLst>
              <a:path w="149203" h="170517">
                <a:moveTo>
                  <a:pt x="85259" y="21315"/>
                </a:moveTo>
                <a:cubicBezTo>
                  <a:pt x="85259" y="15420"/>
                  <a:pt x="80496" y="10657"/>
                  <a:pt x="74601" y="10657"/>
                </a:cubicBezTo>
                <a:cubicBezTo>
                  <a:pt x="68707" y="10657"/>
                  <a:pt x="63944" y="15420"/>
                  <a:pt x="63944" y="21315"/>
                </a:cubicBezTo>
                <a:lnTo>
                  <a:pt x="63944" y="74601"/>
                </a:lnTo>
                <a:lnTo>
                  <a:pt x="10657" y="74601"/>
                </a:lnTo>
                <a:cubicBezTo>
                  <a:pt x="4763" y="74601"/>
                  <a:pt x="0" y="79364"/>
                  <a:pt x="0" y="85259"/>
                </a:cubicBezTo>
                <a:cubicBezTo>
                  <a:pt x="0" y="91154"/>
                  <a:pt x="4763" y="95916"/>
                  <a:pt x="10657" y="95916"/>
                </a:cubicBezTo>
                <a:lnTo>
                  <a:pt x="63944" y="95916"/>
                </a:lnTo>
                <a:lnTo>
                  <a:pt x="63944" y="149203"/>
                </a:lnTo>
                <a:cubicBezTo>
                  <a:pt x="63944" y="155098"/>
                  <a:pt x="68707" y="159860"/>
                  <a:pt x="74601" y="159860"/>
                </a:cubicBezTo>
                <a:cubicBezTo>
                  <a:pt x="80496" y="159860"/>
                  <a:pt x="85259" y="155098"/>
                  <a:pt x="85259" y="149203"/>
                </a:cubicBezTo>
                <a:lnTo>
                  <a:pt x="85259" y="95916"/>
                </a:lnTo>
                <a:lnTo>
                  <a:pt x="138545" y="95916"/>
                </a:lnTo>
                <a:cubicBezTo>
                  <a:pt x="144440" y="95916"/>
                  <a:pt x="149203" y="91154"/>
                  <a:pt x="149203" y="85259"/>
                </a:cubicBezTo>
                <a:cubicBezTo>
                  <a:pt x="149203" y="79364"/>
                  <a:pt x="144440" y="74601"/>
                  <a:pt x="138545" y="74601"/>
                </a:cubicBezTo>
                <a:lnTo>
                  <a:pt x="85259" y="74601"/>
                </a:lnTo>
                <a:lnTo>
                  <a:pt x="85259" y="21315"/>
                </a:lnTo>
                <a:close/>
              </a:path>
            </a:pathLst>
          </a:custGeom>
          <a:solidFill>
            <a:srgbClr val="4A5C6A"/>
          </a:solidFill>
        </p:spPr>
      </p:sp>
      <p:sp>
        <p:nvSpPr>
          <p:cNvPr id="17" name="Shape 15"/>
          <p:cNvSpPr/>
          <p:nvPr/>
        </p:nvSpPr>
        <p:spPr>
          <a:xfrm>
            <a:off x="6013554" y="2377772"/>
            <a:ext cx="909427" cy="454713"/>
          </a:xfrm>
          <a:custGeom>
            <a:avLst/>
            <a:gdLst/>
            <a:ahLst/>
            <a:cxnLst/>
            <a:rect l="l" t="t" r="r" b="b"/>
            <a:pathLst>
              <a:path w="909427" h="454713">
                <a:moveTo>
                  <a:pt x="75787" y="0"/>
                </a:moveTo>
                <a:lnTo>
                  <a:pt x="833640" y="0"/>
                </a:lnTo>
                <a:cubicBezTo>
                  <a:pt x="875496" y="0"/>
                  <a:pt x="909427" y="33931"/>
                  <a:pt x="909427" y="75787"/>
                </a:cubicBezTo>
                <a:lnTo>
                  <a:pt x="909427" y="378926"/>
                </a:lnTo>
                <a:cubicBezTo>
                  <a:pt x="909427" y="420782"/>
                  <a:pt x="875496" y="454713"/>
                  <a:pt x="833640" y="454713"/>
                </a:cubicBezTo>
                <a:lnTo>
                  <a:pt x="75787" y="454713"/>
                </a:lnTo>
                <a:cubicBezTo>
                  <a:pt x="33931" y="454713"/>
                  <a:pt x="0" y="420782"/>
                  <a:pt x="0" y="378926"/>
                </a:cubicBezTo>
                <a:lnTo>
                  <a:pt x="0" y="75787"/>
                </a:lnTo>
                <a:cubicBezTo>
                  <a:pt x="0" y="33959"/>
                  <a:pt x="33959" y="0"/>
                  <a:pt x="75787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18" name="Text 16"/>
          <p:cNvSpPr/>
          <p:nvPr/>
        </p:nvSpPr>
        <p:spPr>
          <a:xfrm>
            <a:off x="6165125" y="2491450"/>
            <a:ext cx="682070" cy="2273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b="1" dirty="0">
                <a:solidFill>
                  <a:srgbClr val="1A1D2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约束条件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7070999" y="2519869"/>
            <a:ext cx="149203" cy="170517"/>
          </a:xfrm>
          <a:custGeom>
            <a:avLst/>
            <a:gdLst/>
            <a:ahLst/>
            <a:cxnLst/>
            <a:rect l="l" t="t" r="r" b="b"/>
            <a:pathLst>
              <a:path w="149203" h="170517">
                <a:moveTo>
                  <a:pt x="85259" y="21315"/>
                </a:moveTo>
                <a:cubicBezTo>
                  <a:pt x="85259" y="15420"/>
                  <a:pt x="80496" y="10657"/>
                  <a:pt x="74601" y="10657"/>
                </a:cubicBezTo>
                <a:cubicBezTo>
                  <a:pt x="68707" y="10657"/>
                  <a:pt x="63944" y="15420"/>
                  <a:pt x="63944" y="21315"/>
                </a:cubicBezTo>
                <a:lnTo>
                  <a:pt x="63944" y="74601"/>
                </a:lnTo>
                <a:lnTo>
                  <a:pt x="10657" y="74601"/>
                </a:lnTo>
                <a:cubicBezTo>
                  <a:pt x="4763" y="74601"/>
                  <a:pt x="0" y="79364"/>
                  <a:pt x="0" y="85259"/>
                </a:cubicBezTo>
                <a:cubicBezTo>
                  <a:pt x="0" y="91154"/>
                  <a:pt x="4763" y="95916"/>
                  <a:pt x="10657" y="95916"/>
                </a:cubicBezTo>
                <a:lnTo>
                  <a:pt x="63944" y="95916"/>
                </a:lnTo>
                <a:lnTo>
                  <a:pt x="63944" y="149203"/>
                </a:lnTo>
                <a:cubicBezTo>
                  <a:pt x="63944" y="155098"/>
                  <a:pt x="68707" y="159860"/>
                  <a:pt x="74601" y="159860"/>
                </a:cubicBezTo>
                <a:cubicBezTo>
                  <a:pt x="80496" y="159860"/>
                  <a:pt x="85259" y="155098"/>
                  <a:pt x="85259" y="149203"/>
                </a:cubicBezTo>
                <a:lnTo>
                  <a:pt x="85259" y="95916"/>
                </a:lnTo>
                <a:lnTo>
                  <a:pt x="138545" y="95916"/>
                </a:lnTo>
                <a:cubicBezTo>
                  <a:pt x="144440" y="95916"/>
                  <a:pt x="149203" y="91154"/>
                  <a:pt x="149203" y="85259"/>
                </a:cubicBezTo>
                <a:cubicBezTo>
                  <a:pt x="149203" y="79364"/>
                  <a:pt x="144440" y="74601"/>
                  <a:pt x="138545" y="74601"/>
                </a:cubicBezTo>
                <a:lnTo>
                  <a:pt x="85259" y="74601"/>
                </a:lnTo>
                <a:lnTo>
                  <a:pt x="85259" y="21315"/>
                </a:lnTo>
                <a:close/>
              </a:path>
            </a:pathLst>
          </a:custGeom>
          <a:solidFill>
            <a:srgbClr val="4A5C6A"/>
          </a:solidFill>
        </p:spPr>
      </p:sp>
      <p:sp>
        <p:nvSpPr>
          <p:cNvPr id="20" name="Shape 18"/>
          <p:cNvSpPr/>
          <p:nvPr/>
        </p:nvSpPr>
        <p:spPr>
          <a:xfrm>
            <a:off x="7363484" y="2377772"/>
            <a:ext cx="909427" cy="454713"/>
          </a:xfrm>
          <a:custGeom>
            <a:avLst/>
            <a:gdLst/>
            <a:ahLst/>
            <a:cxnLst/>
            <a:rect l="l" t="t" r="r" b="b"/>
            <a:pathLst>
              <a:path w="909427" h="454713">
                <a:moveTo>
                  <a:pt x="75787" y="0"/>
                </a:moveTo>
                <a:lnTo>
                  <a:pt x="833640" y="0"/>
                </a:lnTo>
                <a:cubicBezTo>
                  <a:pt x="875496" y="0"/>
                  <a:pt x="909427" y="33931"/>
                  <a:pt x="909427" y="75787"/>
                </a:cubicBezTo>
                <a:lnTo>
                  <a:pt x="909427" y="378926"/>
                </a:lnTo>
                <a:cubicBezTo>
                  <a:pt x="909427" y="420782"/>
                  <a:pt x="875496" y="454713"/>
                  <a:pt x="833640" y="454713"/>
                </a:cubicBezTo>
                <a:lnTo>
                  <a:pt x="75787" y="454713"/>
                </a:lnTo>
                <a:cubicBezTo>
                  <a:pt x="33931" y="454713"/>
                  <a:pt x="0" y="420782"/>
                  <a:pt x="0" y="378926"/>
                </a:cubicBezTo>
                <a:lnTo>
                  <a:pt x="0" y="75787"/>
                </a:lnTo>
                <a:cubicBezTo>
                  <a:pt x="0" y="33959"/>
                  <a:pt x="33959" y="0"/>
                  <a:pt x="75787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21" name="Text 19"/>
          <p:cNvSpPr/>
          <p:nvPr/>
        </p:nvSpPr>
        <p:spPr>
          <a:xfrm>
            <a:off x="7515055" y="2491450"/>
            <a:ext cx="682070" cy="2273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b="1" dirty="0">
                <a:solidFill>
                  <a:srgbClr val="1A1D2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输出格式</a:t>
            </a:r>
            <a:endParaRPr lang="en-US" sz="1600" dirty="0"/>
          </a:p>
        </p:txBody>
      </p:sp>
      <p:sp>
        <p:nvSpPr>
          <p:cNvPr id="22" name="Shape 20"/>
          <p:cNvSpPr/>
          <p:nvPr/>
        </p:nvSpPr>
        <p:spPr>
          <a:xfrm>
            <a:off x="8420929" y="2519869"/>
            <a:ext cx="149203" cy="170517"/>
          </a:xfrm>
          <a:custGeom>
            <a:avLst/>
            <a:gdLst/>
            <a:ahLst/>
            <a:cxnLst/>
            <a:rect l="l" t="t" r="r" b="b"/>
            <a:pathLst>
              <a:path w="149203" h="170517">
                <a:moveTo>
                  <a:pt x="85259" y="21315"/>
                </a:moveTo>
                <a:cubicBezTo>
                  <a:pt x="85259" y="15420"/>
                  <a:pt x="80496" y="10657"/>
                  <a:pt x="74601" y="10657"/>
                </a:cubicBezTo>
                <a:cubicBezTo>
                  <a:pt x="68707" y="10657"/>
                  <a:pt x="63944" y="15420"/>
                  <a:pt x="63944" y="21315"/>
                </a:cubicBezTo>
                <a:lnTo>
                  <a:pt x="63944" y="74601"/>
                </a:lnTo>
                <a:lnTo>
                  <a:pt x="10657" y="74601"/>
                </a:lnTo>
                <a:cubicBezTo>
                  <a:pt x="4763" y="74601"/>
                  <a:pt x="0" y="79364"/>
                  <a:pt x="0" y="85259"/>
                </a:cubicBezTo>
                <a:cubicBezTo>
                  <a:pt x="0" y="91154"/>
                  <a:pt x="4763" y="95916"/>
                  <a:pt x="10657" y="95916"/>
                </a:cubicBezTo>
                <a:lnTo>
                  <a:pt x="63944" y="95916"/>
                </a:lnTo>
                <a:lnTo>
                  <a:pt x="63944" y="149203"/>
                </a:lnTo>
                <a:cubicBezTo>
                  <a:pt x="63944" y="155098"/>
                  <a:pt x="68707" y="159860"/>
                  <a:pt x="74601" y="159860"/>
                </a:cubicBezTo>
                <a:cubicBezTo>
                  <a:pt x="80496" y="159860"/>
                  <a:pt x="85259" y="155098"/>
                  <a:pt x="85259" y="149203"/>
                </a:cubicBezTo>
                <a:lnTo>
                  <a:pt x="85259" y="95916"/>
                </a:lnTo>
                <a:lnTo>
                  <a:pt x="138545" y="95916"/>
                </a:lnTo>
                <a:cubicBezTo>
                  <a:pt x="144440" y="95916"/>
                  <a:pt x="149203" y="91154"/>
                  <a:pt x="149203" y="85259"/>
                </a:cubicBezTo>
                <a:cubicBezTo>
                  <a:pt x="149203" y="79364"/>
                  <a:pt x="144440" y="74601"/>
                  <a:pt x="138545" y="74601"/>
                </a:cubicBezTo>
                <a:lnTo>
                  <a:pt x="85259" y="74601"/>
                </a:lnTo>
                <a:lnTo>
                  <a:pt x="85259" y="21315"/>
                </a:lnTo>
                <a:close/>
              </a:path>
            </a:pathLst>
          </a:custGeom>
          <a:solidFill>
            <a:srgbClr val="4A5C6A"/>
          </a:solidFill>
        </p:spPr>
      </p:sp>
      <p:sp>
        <p:nvSpPr>
          <p:cNvPr id="23" name="Shape 21"/>
          <p:cNvSpPr/>
          <p:nvPr/>
        </p:nvSpPr>
        <p:spPr>
          <a:xfrm>
            <a:off x="8713414" y="2377772"/>
            <a:ext cx="1212569" cy="454713"/>
          </a:xfrm>
          <a:custGeom>
            <a:avLst/>
            <a:gdLst/>
            <a:ahLst/>
            <a:cxnLst/>
            <a:rect l="l" t="t" r="r" b="b"/>
            <a:pathLst>
              <a:path w="1212569" h="454713">
                <a:moveTo>
                  <a:pt x="75787" y="0"/>
                </a:moveTo>
                <a:lnTo>
                  <a:pt x="1136782" y="0"/>
                </a:lnTo>
                <a:cubicBezTo>
                  <a:pt x="1178638" y="0"/>
                  <a:pt x="1212569" y="33931"/>
                  <a:pt x="1212569" y="75787"/>
                </a:cubicBezTo>
                <a:lnTo>
                  <a:pt x="1212569" y="378926"/>
                </a:lnTo>
                <a:cubicBezTo>
                  <a:pt x="1212569" y="420782"/>
                  <a:pt x="1178638" y="454713"/>
                  <a:pt x="1136782" y="454713"/>
                </a:cubicBezTo>
                <a:lnTo>
                  <a:pt x="75787" y="454713"/>
                </a:lnTo>
                <a:cubicBezTo>
                  <a:pt x="33931" y="454713"/>
                  <a:pt x="0" y="420782"/>
                  <a:pt x="0" y="378926"/>
                </a:cubicBezTo>
                <a:lnTo>
                  <a:pt x="0" y="75787"/>
                </a:lnTo>
                <a:cubicBezTo>
                  <a:pt x="0" y="33959"/>
                  <a:pt x="33959" y="0"/>
                  <a:pt x="75787" y="0"/>
                </a:cubicBezTo>
                <a:close/>
              </a:path>
            </a:pathLst>
          </a:custGeom>
          <a:solidFill>
            <a:srgbClr val="4A5C6A"/>
          </a:solidFill>
        </p:spPr>
      </p:sp>
      <p:sp>
        <p:nvSpPr>
          <p:cNvPr id="24" name="Text 22"/>
          <p:cNvSpPr/>
          <p:nvPr/>
        </p:nvSpPr>
        <p:spPr>
          <a:xfrm>
            <a:off x="8864985" y="2491450"/>
            <a:ext cx="985212" cy="2273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b="1" dirty="0">
                <a:solidFill>
                  <a:srgbClr val="E8ECEF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示例（可选）</a:t>
            </a:r>
            <a:endParaRPr lang="en-US" sz="1600" dirty="0"/>
          </a:p>
        </p:txBody>
      </p:sp>
      <p:sp>
        <p:nvSpPr>
          <p:cNvPr id="25" name="Shape 23"/>
          <p:cNvSpPr/>
          <p:nvPr/>
        </p:nvSpPr>
        <p:spPr>
          <a:xfrm>
            <a:off x="383664" y="3187730"/>
            <a:ext cx="3704019" cy="1752541"/>
          </a:xfrm>
          <a:custGeom>
            <a:avLst/>
            <a:gdLst/>
            <a:ahLst/>
            <a:cxnLst/>
            <a:rect l="l" t="t" r="r" b="b"/>
            <a:pathLst>
              <a:path w="3704019" h="1752541">
                <a:moveTo>
                  <a:pt x="113670" y="0"/>
                </a:moveTo>
                <a:lnTo>
                  <a:pt x="3590349" y="0"/>
                </a:lnTo>
                <a:cubicBezTo>
                  <a:pt x="3653127" y="0"/>
                  <a:pt x="3704019" y="50892"/>
                  <a:pt x="3704019" y="113670"/>
                </a:cubicBezTo>
                <a:lnTo>
                  <a:pt x="3704019" y="1638871"/>
                </a:lnTo>
                <a:cubicBezTo>
                  <a:pt x="3704019" y="1701649"/>
                  <a:pt x="3653127" y="1752541"/>
                  <a:pt x="3590349" y="1752541"/>
                </a:cubicBezTo>
                <a:lnTo>
                  <a:pt x="113670" y="1752541"/>
                </a:lnTo>
                <a:cubicBezTo>
                  <a:pt x="50892" y="1752541"/>
                  <a:pt x="0" y="1701649"/>
                  <a:pt x="0" y="1638871"/>
                </a:cubicBezTo>
                <a:lnTo>
                  <a:pt x="0" y="113670"/>
                </a:lnTo>
                <a:cubicBezTo>
                  <a:pt x="0" y="50892"/>
                  <a:pt x="50892" y="0"/>
                  <a:pt x="113670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539972" y="3344037"/>
            <a:ext cx="378928" cy="378928"/>
          </a:xfrm>
          <a:custGeom>
            <a:avLst/>
            <a:gdLst/>
            <a:ahLst/>
            <a:cxnLst/>
            <a:rect l="l" t="t" r="r" b="b"/>
            <a:pathLst>
              <a:path w="378928" h="378928">
                <a:moveTo>
                  <a:pt x="75786" y="0"/>
                </a:moveTo>
                <a:lnTo>
                  <a:pt x="303142" y="0"/>
                </a:lnTo>
                <a:cubicBezTo>
                  <a:pt x="344997" y="0"/>
                  <a:pt x="378928" y="33930"/>
                  <a:pt x="378928" y="75786"/>
                </a:cubicBezTo>
                <a:lnTo>
                  <a:pt x="378928" y="303142"/>
                </a:lnTo>
                <a:cubicBezTo>
                  <a:pt x="378928" y="344997"/>
                  <a:pt x="344997" y="378928"/>
                  <a:pt x="303142" y="378928"/>
                </a:cubicBezTo>
                <a:lnTo>
                  <a:pt x="75786" y="378928"/>
                </a:lnTo>
                <a:cubicBezTo>
                  <a:pt x="33930" y="378928"/>
                  <a:pt x="0" y="344997"/>
                  <a:pt x="0" y="303142"/>
                </a:cubicBezTo>
                <a:lnTo>
                  <a:pt x="0" y="75786"/>
                </a:lnTo>
                <a:cubicBezTo>
                  <a:pt x="0" y="33958"/>
                  <a:pt x="33958" y="0"/>
                  <a:pt x="75786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27" name="Shape 25"/>
          <p:cNvSpPr/>
          <p:nvPr/>
        </p:nvSpPr>
        <p:spPr>
          <a:xfrm>
            <a:off x="657203" y="3448242"/>
            <a:ext cx="149203" cy="170517"/>
          </a:xfrm>
          <a:custGeom>
            <a:avLst/>
            <a:gdLst/>
            <a:ahLst/>
            <a:cxnLst/>
            <a:rect l="l" t="t" r="r" b="b"/>
            <a:pathLst>
              <a:path w="149203" h="170517">
                <a:moveTo>
                  <a:pt x="74601" y="82594"/>
                </a:moveTo>
                <a:cubicBezTo>
                  <a:pt x="52544" y="82594"/>
                  <a:pt x="34636" y="64687"/>
                  <a:pt x="34636" y="42629"/>
                </a:cubicBezTo>
                <a:cubicBezTo>
                  <a:pt x="34636" y="20572"/>
                  <a:pt x="52544" y="2664"/>
                  <a:pt x="74601" y="2664"/>
                </a:cubicBezTo>
                <a:cubicBezTo>
                  <a:pt x="96659" y="2664"/>
                  <a:pt x="114566" y="20572"/>
                  <a:pt x="114566" y="42629"/>
                </a:cubicBezTo>
                <a:cubicBezTo>
                  <a:pt x="114566" y="64687"/>
                  <a:pt x="96659" y="82594"/>
                  <a:pt x="74601" y="82594"/>
                </a:cubicBezTo>
                <a:close/>
                <a:moveTo>
                  <a:pt x="64444" y="101245"/>
                </a:moveTo>
                <a:lnTo>
                  <a:pt x="84759" y="101245"/>
                </a:lnTo>
                <a:cubicBezTo>
                  <a:pt x="87990" y="101245"/>
                  <a:pt x="90587" y="103842"/>
                  <a:pt x="90587" y="107073"/>
                </a:cubicBezTo>
                <a:cubicBezTo>
                  <a:pt x="90587" y="108472"/>
                  <a:pt x="90088" y="109804"/>
                  <a:pt x="89189" y="110870"/>
                </a:cubicBezTo>
                <a:lnTo>
                  <a:pt x="80063" y="121527"/>
                </a:lnTo>
                <a:lnTo>
                  <a:pt x="90388" y="159860"/>
                </a:lnTo>
                <a:lnTo>
                  <a:pt x="90587" y="159860"/>
                </a:lnTo>
                <a:lnTo>
                  <a:pt x="102111" y="113734"/>
                </a:lnTo>
                <a:cubicBezTo>
                  <a:pt x="102843" y="110836"/>
                  <a:pt x="105807" y="109071"/>
                  <a:pt x="108605" y="110137"/>
                </a:cubicBezTo>
                <a:cubicBezTo>
                  <a:pt x="129220" y="117997"/>
                  <a:pt x="143874" y="137979"/>
                  <a:pt x="143874" y="161359"/>
                </a:cubicBezTo>
                <a:cubicBezTo>
                  <a:pt x="143874" y="166388"/>
                  <a:pt x="139778" y="170484"/>
                  <a:pt x="134749" y="170484"/>
                </a:cubicBezTo>
                <a:lnTo>
                  <a:pt x="14454" y="170517"/>
                </a:lnTo>
                <a:cubicBezTo>
                  <a:pt x="9425" y="170517"/>
                  <a:pt x="5329" y="166421"/>
                  <a:pt x="5329" y="161392"/>
                </a:cubicBezTo>
                <a:cubicBezTo>
                  <a:pt x="5329" y="138013"/>
                  <a:pt x="19983" y="118030"/>
                  <a:pt x="40598" y="110170"/>
                </a:cubicBezTo>
                <a:cubicBezTo>
                  <a:pt x="43395" y="109105"/>
                  <a:pt x="46359" y="110870"/>
                  <a:pt x="47092" y="113767"/>
                </a:cubicBezTo>
                <a:lnTo>
                  <a:pt x="58615" y="159893"/>
                </a:lnTo>
                <a:lnTo>
                  <a:pt x="58815" y="159893"/>
                </a:lnTo>
                <a:lnTo>
                  <a:pt x="69140" y="121560"/>
                </a:lnTo>
                <a:lnTo>
                  <a:pt x="60014" y="110903"/>
                </a:lnTo>
                <a:cubicBezTo>
                  <a:pt x="59115" y="109837"/>
                  <a:pt x="58615" y="108505"/>
                  <a:pt x="58615" y="107106"/>
                </a:cubicBezTo>
                <a:cubicBezTo>
                  <a:pt x="58615" y="103876"/>
                  <a:pt x="61213" y="101278"/>
                  <a:pt x="64444" y="101278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28" name="Text 26"/>
          <p:cNvSpPr/>
          <p:nvPr/>
        </p:nvSpPr>
        <p:spPr>
          <a:xfrm>
            <a:off x="994685" y="3400876"/>
            <a:ext cx="426294" cy="2652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4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角色</a:t>
            </a:r>
            <a:endParaRPr lang="en-US" sz="134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29" name="Text 27"/>
          <p:cNvSpPr/>
          <p:nvPr/>
        </p:nvSpPr>
        <p:spPr>
          <a:xfrm>
            <a:off x="539972" y="3836643"/>
            <a:ext cx="3467189" cy="2273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设定AI的身份或专业背景</a:t>
            </a:r>
            <a:endParaRPr lang="en-US" sz="119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0" name="Shape 28"/>
          <p:cNvSpPr/>
          <p:nvPr/>
        </p:nvSpPr>
        <p:spPr>
          <a:xfrm>
            <a:off x="539972" y="4139786"/>
            <a:ext cx="3391403" cy="644177"/>
          </a:xfrm>
          <a:custGeom>
            <a:avLst/>
            <a:gdLst/>
            <a:ahLst/>
            <a:cxnLst/>
            <a:rect l="l" t="t" r="r" b="b"/>
            <a:pathLst>
              <a:path w="3391403" h="644177">
                <a:moveTo>
                  <a:pt x="75787" y="0"/>
                </a:moveTo>
                <a:lnTo>
                  <a:pt x="3315616" y="0"/>
                </a:lnTo>
                <a:cubicBezTo>
                  <a:pt x="3357472" y="0"/>
                  <a:pt x="3391403" y="33931"/>
                  <a:pt x="3391403" y="75787"/>
                </a:cubicBezTo>
                <a:lnTo>
                  <a:pt x="3391403" y="568390"/>
                </a:lnTo>
                <a:cubicBezTo>
                  <a:pt x="3391403" y="610246"/>
                  <a:pt x="3357472" y="644177"/>
                  <a:pt x="3315616" y="644177"/>
                </a:cubicBezTo>
                <a:lnTo>
                  <a:pt x="75787" y="644177"/>
                </a:lnTo>
                <a:cubicBezTo>
                  <a:pt x="33931" y="644177"/>
                  <a:pt x="0" y="610246"/>
                  <a:pt x="0" y="568390"/>
                </a:cubicBezTo>
                <a:lnTo>
                  <a:pt x="0" y="75787"/>
                </a:lnTo>
                <a:cubicBezTo>
                  <a:pt x="0" y="33931"/>
                  <a:pt x="33931" y="0"/>
                  <a:pt x="75787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1" name="Text 29"/>
          <p:cNvSpPr/>
          <p:nvPr/>
        </p:nvSpPr>
        <p:spPr>
          <a:xfrm>
            <a:off x="653650" y="4253464"/>
            <a:ext cx="3230359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示例：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653650" y="4480821"/>
            <a:ext cx="3230359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"你是一位资深市场分析师"</a:t>
            </a:r>
            <a:endParaRPr lang="en-US" sz="1600" dirty="0"/>
          </a:p>
        </p:txBody>
      </p:sp>
      <p:sp>
        <p:nvSpPr>
          <p:cNvPr id="33" name="Shape 31"/>
          <p:cNvSpPr/>
          <p:nvPr/>
        </p:nvSpPr>
        <p:spPr>
          <a:xfrm>
            <a:off x="4245915" y="3187730"/>
            <a:ext cx="3704019" cy="1752541"/>
          </a:xfrm>
          <a:custGeom>
            <a:avLst/>
            <a:gdLst/>
            <a:ahLst/>
            <a:cxnLst/>
            <a:rect l="l" t="t" r="r" b="b"/>
            <a:pathLst>
              <a:path w="3704019" h="1752541">
                <a:moveTo>
                  <a:pt x="113670" y="0"/>
                </a:moveTo>
                <a:lnTo>
                  <a:pt x="3590349" y="0"/>
                </a:lnTo>
                <a:cubicBezTo>
                  <a:pt x="3653127" y="0"/>
                  <a:pt x="3704019" y="50892"/>
                  <a:pt x="3704019" y="113670"/>
                </a:cubicBezTo>
                <a:lnTo>
                  <a:pt x="3704019" y="1638871"/>
                </a:lnTo>
                <a:cubicBezTo>
                  <a:pt x="3704019" y="1701649"/>
                  <a:pt x="3653127" y="1752541"/>
                  <a:pt x="3590349" y="1752541"/>
                </a:cubicBezTo>
                <a:lnTo>
                  <a:pt x="113670" y="1752541"/>
                </a:lnTo>
                <a:cubicBezTo>
                  <a:pt x="50892" y="1752541"/>
                  <a:pt x="0" y="1701649"/>
                  <a:pt x="0" y="1638871"/>
                </a:cubicBezTo>
                <a:lnTo>
                  <a:pt x="0" y="113670"/>
                </a:lnTo>
                <a:cubicBezTo>
                  <a:pt x="0" y="50892"/>
                  <a:pt x="50892" y="0"/>
                  <a:pt x="113670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34" name="Shape 32"/>
          <p:cNvSpPr/>
          <p:nvPr/>
        </p:nvSpPr>
        <p:spPr>
          <a:xfrm>
            <a:off x="4402223" y="3344037"/>
            <a:ext cx="378928" cy="378928"/>
          </a:xfrm>
          <a:custGeom>
            <a:avLst/>
            <a:gdLst/>
            <a:ahLst/>
            <a:cxnLst/>
            <a:rect l="l" t="t" r="r" b="b"/>
            <a:pathLst>
              <a:path w="378928" h="378928">
                <a:moveTo>
                  <a:pt x="75786" y="0"/>
                </a:moveTo>
                <a:lnTo>
                  <a:pt x="303142" y="0"/>
                </a:lnTo>
                <a:cubicBezTo>
                  <a:pt x="344997" y="0"/>
                  <a:pt x="378928" y="33930"/>
                  <a:pt x="378928" y="75786"/>
                </a:cubicBezTo>
                <a:lnTo>
                  <a:pt x="378928" y="303142"/>
                </a:lnTo>
                <a:cubicBezTo>
                  <a:pt x="378928" y="344997"/>
                  <a:pt x="344997" y="378928"/>
                  <a:pt x="303142" y="378928"/>
                </a:cubicBezTo>
                <a:lnTo>
                  <a:pt x="75786" y="378928"/>
                </a:lnTo>
                <a:cubicBezTo>
                  <a:pt x="33930" y="378928"/>
                  <a:pt x="0" y="344997"/>
                  <a:pt x="0" y="303142"/>
                </a:cubicBezTo>
                <a:lnTo>
                  <a:pt x="0" y="75786"/>
                </a:lnTo>
                <a:cubicBezTo>
                  <a:pt x="0" y="33958"/>
                  <a:pt x="33958" y="0"/>
                  <a:pt x="75786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35" name="Shape 33"/>
          <p:cNvSpPr/>
          <p:nvPr/>
        </p:nvSpPr>
        <p:spPr>
          <a:xfrm>
            <a:off x="4508796" y="3448242"/>
            <a:ext cx="170517" cy="170517"/>
          </a:xfrm>
          <a:custGeom>
            <a:avLst/>
            <a:gdLst/>
            <a:ahLst/>
            <a:cxnLst/>
            <a:rect l="l" t="t" r="r" b="b"/>
            <a:pathLst>
              <a:path w="170517" h="170517">
                <a:moveTo>
                  <a:pt x="44561" y="12089"/>
                </a:moveTo>
                <a:cubicBezTo>
                  <a:pt x="48191" y="14621"/>
                  <a:pt x="49057" y="19616"/>
                  <a:pt x="46526" y="23213"/>
                </a:cubicBezTo>
                <a:lnTo>
                  <a:pt x="27876" y="49856"/>
                </a:lnTo>
                <a:cubicBezTo>
                  <a:pt x="26510" y="51788"/>
                  <a:pt x="24379" y="53020"/>
                  <a:pt x="22014" y="53220"/>
                </a:cubicBezTo>
                <a:cubicBezTo>
                  <a:pt x="19649" y="53420"/>
                  <a:pt x="17318" y="52621"/>
                  <a:pt x="15653" y="50955"/>
                </a:cubicBezTo>
                <a:lnTo>
                  <a:pt x="2331" y="37634"/>
                </a:lnTo>
                <a:cubicBezTo>
                  <a:pt x="-766" y="34503"/>
                  <a:pt x="-766" y="29441"/>
                  <a:pt x="2331" y="26310"/>
                </a:cubicBezTo>
                <a:cubicBezTo>
                  <a:pt x="5429" y="23180"/>
                  <a:pt x="10524" y="23213"/>
                  <a:pt x="13655" y="26310"/>
                </a:cubicBezTo>
                <a:lnTo>
                  <a:pt x="20249" y="32905"/>
                </a:lnTo>
                <a:lnTo>
                  <a:pt x="33437" y="14054"/>
                </a:lnTo>
                <a:cubicBezTo>
                  <a:pt x="35969" y="10424"/>
                  <a:pt x="40964" y="9558"/>
                  <a:pt x="44561" y="12089"/>
                </a:cubicBezTo>
                <a:close/>
                <a:moveTo>
                  <a:pt x="44561" y="65376"/>
                </a:moveTo>
                <a:cubicBezTo>
                  <a:pt x="48191" y="67907"/>
                  <a:pt x="49057" y="72903"/>
                  <a:pt x="46526" y="76500"/>
                </a:cubicBezTo>
                <a:lnTo>
                  <a:pt x="27876" y="103143"/>
                </a:lnTo>
                <a:cubicBezTo>
                  <a:pt x="26510" y="105075"/>
                  <a:pt x="24379" y="106307"/>
                  <a:pt x="22014" y="106507"/>
                </a:cubicBezTo>
                <a:cubicBezTo>
                  <a:pt x="19649" y="106707"/>
                  <a:pt x="17318" y="105907"/>
                  <a:pt x="15653" y="104242"/>
                </a:cubicBezTo>
                <a:lnTo>
                  <a:pt x="2331" y="90920"/>
                </a:lnTo>
                <a:cubicBezTo>
                  <a:pt x="-799" y="87790"/>
                  <a:pt x="-799" y="82728"/>
                  <a:pt x="2331" y="79630"/>
                </a:cubicBezTo>
                <a:cubicBezTo>
                  <a:pt x="5462" y="76533"/>
                  <a:pt x="10524" y="76500"/>
                  <a:pt x="13621" y="79630"/>
                </a:cubicBezTo>
                <a:lnTo>
                  <a:pt x="20216" y="86225"/>
                </a:lnTo>
                <a:lnTo>
                  <a:pt x="33404" y="67374"/>
                </a:lnTo>
                <a:cubicBezTo>
                  <a:pt x="35935" y="63744"/>
                  <a:pt x="40931" y="62878"/>
                  <a:pt x="44528" y="65409"/>
                </a:cubicBezTo>
                <a:close/>
                <a:moveTo>
                  <a:pt x="74601" y="31972"/>
                </a:moveTo>
                <a:cubicBezTo>
                  <a:pt x="74601" y="26077"/>
                  <a:pt x="79364" y="21315"/>
                  <a:pt x="85259" y="21315"/>
                </a:cubicBezTo>
                <a:lnTo>
                  <a:pt x="159860" y="21315"/>
                </a:lnTo>
                <a:cubicBezTo>
                  <a:pt x="165755" y="21315"/>
                  <a:pt x="170517" y="26077"/>
                  <a:pt x="170517" y="31972"/>
                </a:cubicBezTo>
                <a:cubicBezTo>
                  <a:pt x="170517" y="37867"/>
                  <a:pt x="165755" y="42629"/>
                  <a:pt x="159860" y="42629"/>
                </a:cubicBezTo>
                <a:lnTo>
                  <a:pt x="85259" y="42629"/>
                </a:lnTo>
                <a:cubicBezTo>
                  <a:pt x="79364" y="42629"/>
                  <a:pt x="74601" y="37867"/>
                  <a:pt x="74601" y="31972"/>
                </a:cubicBezTo>
                <a:close/>
                <a:moveTo>
                  <a:pt x="74601" y="85259"/>
                </a:moveTo>
                <a:cubicBezTo>
                  <a:pt x="74601" y="79364"/>
                  <a:pt x="79364" y="74601"/>
                  <a:pt x="85259" y="74601"/>
                </a:cubicBezTo>
                <a:lnTo>
                  <a:pt x="159860" y="74601"/>
                </a:lnTo>
                <a:cubicBezTo>
                  <a:pt x="165755" y="74601"/>
                  <a:pt x="170517" y="79364"/>
                  <a:pt x="170517" y="85259"/>
                </a:cubicBezTo>
                <a:cubicBezTo>
                  <a:pt x="170517" y="91154"/>
                  <a:pt x="165755" y="95916"/>
                  <a:pt x="159860" y="95916"/>
                </a:cubicBezTo>
                <a:lnTo>
                  <a:pt x="85259" y="95916"/>
                </a:lnTo>
                <a:cubicBezTo>
                  <a:pt x="79364" y="95916"/>
                  <a:pt x="74601" y="91154"/>
                  <a:pt x="74601" y="85259"/>
                </a:cubicBezTo>
                <a:close/>
                <a:moveTo>
                  <a:pt x="53287" y="138545"/>
                </a:moveTo>
                <a:cubicBezTo>
                  <a:pt x="53287" y="132651"/>
                  <a:pt x="58049" y="127888"/>
                  <a:pt x="63944" y="127888"/>
                </a:cubicBezTo>
                <a:lnTo>
                  <a:pt x="159860" y="127888"/>
                </a:lnTo>
                <a:cubicBezTo>
                  <a:pt x="165755" y="127888"/>
                  <a:pt x="170517" y="132651"/>
                  <a:pt x="170517" y="138545"/>
                </a:cubicBezTo>
                <a:cubicBezTo>
                  <a:pt x="170517" y="144440"/>
                  <a:pt x="165755" y="149203"/>
                  <a:pt x="159860" y="149203"/>
                </a:cubicBezTo>
                <a:lnTo>
                  <a:pt x="63944" y="149203"/>
                </a:lnTo>
                <a:cubicBezTo>
                  <a:pt x="58049" y="149203"/>
                  <a:pt x="53287" y="144440"/>
                  <a:pt x="53287" y="138545"/>
                </a:cubicBezTo>
                <a:close/>
                <a:moveTo>
                  <a:pt x="21315" y="125224"/>
                </a:moveTo>
                <a:cubicBezTo>
                  <a:pt x="28667" y="125224"/>
                  <a:pt x="34636" y="131193"/>
                  <a:pt x="34636" y="138545"/>
                </a:cubicBezTo>
                <a:cubicBezTo>
                  <a:pt x="34636" y="145898"/>
                  <a:pt x="28667" y="151867"/>
                  <a:pt x="21315" y="151867"/>
                </a:cubicBezTo>
                <a:cubicBezTo>
                  <a:pt x="13962" y="151867"/>
                  <a:pt x="7993" y="145898"/>
                  <a:pt x="7993" y="138545"/>
                </a:cubicBezTo>
                <a:cubicBezTo>
                  <a:pt x="7993" y="131193"/>
                  <a:pt x="13962" y="125224"/>
                  <a:pt x="21315" y="125224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36" name="Text 34"/>
          <p:cNvSpPr/>
          <p:nvPr/>
        </p:nvSpPr>
        <p:spPr>
          <a:xfrm>
            <a:off x="4856936" y="3400876"/>
            <a:ext cx="767329" cy="2652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4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任务指令</a:t>
            </a:r>
            <a:endParaRPr lang="en-US" sz="134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7" name="Text 35"/>
          <p:cNvSpPr/>
          <p:nvPr/>
        </p:nvSpPr>
        <p:spPr>
          <a:xfrm>
            <a:off x="4402223" y="3836643"/>
            <a:ext cx="3467189" cy="2273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明确具体的任务目标</a:t>
            </a:r>
            <a:endParaRPr lang="en-US" sz="119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38" name="Shape 36"/>
          <p:cNvSpPr/>
          <p:nvPr/>
        </p:nvSpPr>
        <p:spPr>
          <a:xfrm>
            <a:off x="4402223" y="4139786"/>
            <a:ext cx="3391403" cy="644177"/>
          </a:xfrm>
          <a:custGeom>
            <a:avLst/>
            <a:gdLst/>
            <a:ahLst/>
            <a:cxnLst/>
            <a:rect l="l" t="t" r="r" b="b"/>
            <a:pathLst>
              <a:path w="3391403" h="644177">
                <a:moveTo>
                  <a:pt x="75787" y="0"/>
                </a:moveTo>
                <a:lnTo>
                  <a:pt x="3315616" y="0"/>
                </a:lnTo>
                <a:cubicBezTo>
                  <a:pt x="3357472" y="0"/>
                  <a:pt x="3391403" y="33931"/>
                  <a:pt x="3391403" y="75787"/>
                </a:cubicBezTo>
                <a:lnTo>
                  <a:pt x="3391403" y="568390"/>
                </a:lnTo>
                <a:cubicBezTo>
                  <a:pt x="3391403" y="610246"/>
                  <a:pt x="3357472" y="644177"/>
                  <a:pt x="3315616" y="644177"/>
                </a:cubicBezTo>
                <a:lnTo>
                  <a:pt x="75787" y="644177"/>
                </a:lnTo>
                <a:cubicBezTo>
                  <a:pt x="33931" y="644177"/>
                  <a:pt x="0" y="610246"/>
                  <a:pt x="0" y="568390"/>
                </a:cubicBezTo>
                <a:lnTo>
                  <a:pt x="0" y="75787"/>
                </a:lnTo>
                <a:cubicBezTo>
                  <a:pt x="0" y="33931"/>
                  <a:pt x="33931" y="0"/>
                  <a:pt x="75787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39" name="Text 37"/>
          <p:cNvSpPr/>
          <p:nvPr/>
        </p:nvSpPr>
        <p:spPr>
          <a:xfrm>
            <a:off x="4515901" y="4253464"/>
            <a:ext cx="3230359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示例：</a:t>
            </a:r>
            <a:endParaRPr lang="en-US" sz="1600" dirty="0"/>
          </a:p>
        </p:txBody>
      </p:sp>
      <p:sp>
        <p:nvSpPr>
          <p:cNvPr id="40" name="Text 38"/>
          <p:cNvSpPr/>
          <p:nvPr/>
        </p:nvSpPr>
        <p:spPr>
          <a:xfrm>
            <a:off x="4515901" y="4480821"/>
            <a:ext cx="3230359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"撰写一份市场调研报告"</a:t>
            </a:r>
            <a:endParaRPr lang="en-US" sz="1600" dirty="0"/>
          </a:p>
        </p:txBody>
      </p:sp>
      <p:sp>
        <p:nvSpPr>
          <p:cNvPr id="41" name="Shape 39"/>
          <p:cNvSpPr/>
          <p:nvPr/>
        </p:nvSpPr>
        <p:spPr>
          <a:xfrm>
            <a:off x="8108166" y="3187730"/>
            <a:ext cx="3704019" cy="1752541"/>
          </a:xfrm>
          <a:custGeom>
            <a:avLst/>
            <a:gdLst/>
            <a:ahLst/>
            <a:cxnLst/>
            <a:rect l="l" t="t" r="r" b="b"/>
            <a:pathLst>
              <a:path w="3704019" h="1752541">
                <a:moveTo>
                  <a:pt x="113670" y="0"/>
                </a:moveTo>
                <a:lnTo>
                  <a:pt x="3590349" y="0"/>
                </a:lnTo>
                <a:cubicBezTo>
                  <a:pt x="3653127" y="0"/>
                  <a:pt x="3704019" y="50892"/>
                  <a:pt x="3704019" y="113670"/>
                </a:cubicBezTo>
                <a:lnTo>
                  <a:pt x="3704019" y="1638871"/>
                </a:lnTo>
                <a:cubicBezTo>
                  <a:pt x="3704019" y="1701649"/>
                  <a:pt x="3653127" y="1752541"/>
                  <a:pt x="3590349" y="1752541"/>
                </a:cubicBezTo>
                <a:lnTo>
                  <a:pt x="113670" y="1752541"/>
                </a:lnTo>
                <a:cubicBezTo>
                  <a:pt x="50892" y="1752541"/>
                  <a:pt x="0" y="1701649"/>
                  <a:pt x="0" y="1638871"/>
                </a:cubicBezTo>
                <a:lnTo>
                  <a:pt x="0" y="113670"/>
                </a:lnTo>
                <a:cubicBezTo>
                  <a:pt x="0" y="50892"/>
                  <a:pt x="50892" y="0"/>
                  <a:pt x="113670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42" name="Shape 40"/>
          <p:cNvSpPr/>
          <p:nvPr/>
        </p:nvSpPr>
        <p:spPr>
          <a:xfrm>
            <a:off x="8264473" y="3344037"/>
            <a:ext cx="378928" cy="378928"/>
          </a:xfrm>
          <a:custGeom>
            <a:avLst/>
            <a:gdLst/>
            <a:ahLst/>
            <a:cxnLst/>
            <a:rect l="l" t="t" r="r" b="b"/>
            <a:pathLst>
              <a:path w="378928" h="378928">
                <a:moveTo>
                  <a:pt x="75786" y="0"/>
                </a:moveTo>
                <a:lnTo>
                  <a:pt x="303142" y="0"/>
                </a:lnTo>
                <a:cubicBezTo>
                  <a:pt x="344997" y="0"/>
                  <a:pt x="378928" y="33930"/>
                  <a:pt x="378928" y="75786"/>
                </a:cubicBezTo>
                <a:lnTo>
                  <a:pt x="378928" y="303142"/>
                </a:lnTo>
                <a:cubicBezTo>
                  <a:pt x="378928" y="344997"/>
                  <a:pt x="344997" y="378928"/>
                  <a:pt x="303142" y="378928"/>
                </a:cubicBezTo>
                <a:lnTo>
                  <a:pt x="75786" y="378928"/>
                </a:lnTo>
                <a:cubicBezTo>
                  <a:pt x="33930" y="378928"/>
                  <a:pt x="0" y="344997"/>
                  <a:pt x="0" y="303142"/>
                </a:cubicBezTo>
                <a:lnTo>
                  <a:pt x="0" y="75786"/>
                </a:lnTo>
                <a:cubicBezTo>
                  <a:pt x="0" y="33958"/>
                  <a:pt x="33958" y="0"/>
                  <a:pt x="75786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43" name="Shape 41"/>
          <p:cNvSpPr/>
          <p:nvPr/>
        </p:nvSpPr>
        <p:spPr>
          <a:xfrm>
            <a:off x="8371047" y="3448242"/>
            <a:ext cx="170517" cy="170517"/>
          </a:xfrm>
          <a:custGeom>
            <a:avLst/>
            <a:gdLst/>
            <a:ahLst/>
            <a:cxnLst/>
            <a:rect l="l" t="t" r="r" b="b"/>
            <a:pathLst>
              <a:path w="170517" h="170517">
                <a:moveTo>
                  <a:pt x="85259" y="170517"/>
                </a:moveTo>
                <a:cubicBezTo>
                  <a:pt x="132314" y="170517"/>
                  <a:pt x="170517" y="132314"/>
                  <a:pt x="170517" y="85259"/>
                </a:cubicBezTo>
                <a:cubicBezTo>
                  <a:pt x="170517" y="38203"/>
                  <a:pt x="132314" y="0"/>
                  <a:pt x="85259" y="0"/>
                </a:cubicBezTo>
                <a:cubicBezTo>
                  <a:pt x="38203" y="0"/>
                  <a:pt x="0" y="38203"/>
                  <a:pt x="0" y="85259"/>
                </a:cubicBezTo>
                <a:cubicBezTo>
                  <a:pt x="0" y="132314"/>
                  <a:pt x="38203" y="170517"/>
                  <a:pt x="85259" y="170517"/>
                </a:cubicBezTo>
                <a:close/>
                <a:moveTo>
                  <a:pt x="74601" y="53287"/>
                </a:moveTo>
                <a:cubicBezTo>
                  <a:pt x="74601" y="47405"/>
                  <a:pt x="79377" y="42629"/>
                  <a:pt x="85259" y="42629"/>
                </a:cubicBezTo>
                <a:cubicBezTo>
                  <a:pt x="91141" y="42629"/>
                  <a:pt x="95916" y="47405"/>
                  <a:pt x="95916" y="53287"/>
                </a:cubicBezTo>
                <a:cubicBezTo>
                  <a:pt x="95916" y="59169"/>
                  <a:pt x="91141" y="63944"/>
                  <a:pt x="85259" y="63944"/>
                </a:cubicBezTo>
                <a:cubicBezTo>
                  <a:pt x="79377" y="63944"/>
                  <a:pt x="74601" y="59169"/>
                  <a:pt x="74601" y="53287"/>
                </a:cubicBezTo>
                <a:close/>
                <a:moveTo>
                  <a:pt x="71937" y="74601"/>
                </a:moveTo>
                <a:lnTo>
                  <a:pt x="87923" y="74601"/>
                </a:lnTo>
                <a:cubicBezTo>
                  <a:pt x="92353" y="74601"/>
                  <a:pt x="95916" y="78165"/>
                  <a:pt x="95916" y="82594"/>
                </a:cubicBezTo>
                <a:lnTo>
                  <a:pt x="95916" y="111902"/>
                </a:lnTo>
                <a:lnTo>
                  <a:pt x="98580" y="111902"/>
                </a:lnTo>
                <a:cubicBezTo>
                  <a:pt x="103010" y="111902"/>
                  <a:pt x="106573" y="115466"/>
                  <a:pt x="106573" y="119895"/>
                </a:cubicBezTo>
                <a:cubicBezTo>
                  <a:pt x="106573" y="124325"/>
                  <a:pt x="103010" y="127888"/>
                  <a:pt x="98580" y="127888"/>
                </a:cubicBezTo>
                <a:lnTo>
                  <a:pt x="71937" y="127888"/>
                </a:lnTo>
                <a:cubicBezTo>
                  <a:pt x="67508" y="127888"/>
                  <a:pt x="63944" y="124325"/>
                  <a:pt x="63944" y="119895"/>
                </a:cubicBezTo>
                <a:cubicBezTo>
                  <a:pt x="63944" y="115466"/>
                  <a:pt x="67508" y="111902"/>
                  <a:pt x="71937" y="111902"/>
                </a:cubicBezTo>
                <a:lnTo>
                  <a:pt x="79930" y="111902"/>
                </a:lnTo>
                <a:lnTo>
                  <a:pt x="79930" y="90587"/>
                </a:lnTo>
                <a:lnTo>
                  <a:pt x="71937" y="90587"/>
                </a:lnTo>
                <a:cubicBezTo>
                  <a:pt x="67508" y="90587"/>
                  <a:pt x="63944" y="87024"/>
                  <a:pt x="63944" y="82594"/>
                </a:cubicBezTo>
                <a:cubicBezTo>
                  <a:pt x="63944" y="78165"/>
                  <a:pt x="67508" y="74601"/>
                  <a:pt x="71937" y="74601"/>
                </a:cubicBezTo>
                <a:close/>
              </a:path>
            </a:pathLst>
          </a:custGeom>
          <a:solidFill>
            <a:srgbClr val="1A1D21"/>
          </a:solidFill>
        </p:spPr>
      </p:sp>
      <p:sp>
        <p:nvSpPr>
          <p:cNvPr id="44" name="Text 42"/>
          <p:cNvSpPr/>
          <p:nvPr/>
        </p:nvSpPr>
        <p:spPr>
          <a:xfrm>
            <a:off x="8719186" y="3400876"/>
            <a:ext cx="767329" cy="2652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4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背景信息</a:t>
            </a:r>
            <a:endParaRPr lang="en-US" sz="134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5" name="Text 43"/>
          <p:cNvSpPr/>
          <p:nvPr/>
        </p:nvSpPr>
        <p:spPr>
          <a:xfrm>
            <a:off x="8264473" y="3836643"/>
            <a:ext cx="3467189" cy="2273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提供必要的上下文</a:t>
            </a:r>
            <a:endParaRPr lang="en-US" sz="119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46" name="Shape 44"/>
          <p:cNvSpPr/>
          <p:nvPr/>
        </p:nvSpPr>
        <p:spPr>
          <a:xfrm>
            <a:off x="8264473" y="4139786"/>
            <a:ext cx="3391403" cy="644177"/>
          </a:xfrm>
          <a:custGeom>
            <a:avLst/>
            <a:gdLst/>
            <a:ahLst/>
            <a:cxnLst/>
            <a:rect l="l" t="t" r="r" b="b"/>
            <a:pathLst>
              <a:path w="3391403" h="644177">
                <a:moveTo>
                  <a:pt x="75787" y="0"/>
                </a:moveTo>
                <a:lnTo>
                  <a:pt x="3315616" y="0"/>
                </a:lnTo>
                <a:cubicBezTo>
                  <a:pt x="3357472" y="0"/>
                  <a:pt x="3391403" y="33931"/>
                  <a:pt x="3391403" y="75787"/>
                </a:cubicBezTo>
                <a:lnTo>
                  <a:pt x="3391403" y="568390"/>
                </a:lnTo>
                <a:cubicBezTo>
                  <a:pt x="3391403" y="610246"/>
                  <a:pt x="3357472" y="644177"/>
                  <a:pt x="3315616" y="644177"/>
                </a:cubicBezTo>
                <a:lnTo>
                  <a:pt x="75787" y="644177"/>
                </a:lnTo>
                <a:cubicBezTo>
                  <a:pt x="33931" y="644177"/>
                  <a:pt x="0" y="610246"/>
                  <a:pt x="0" y="568390"/>
                </a:cubicBezTo>
                <a:lnTo>
                  <a:pt x="0" y="75787"/>
                </a:lnTo>
                <a:cubicBezTo>
                  <a:pt x="0" y="33931"/>
                  <a:pt x="33931" y="0"/>
                  <a:pt x="75787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47" name="Text 45"/>
          <p:cNvSpPr/>
          <p:nvPr/>
        </p:nvSpPr>
        <p:spPr>
          <a:xfrm>
            <a:off x="8378152" y="4253464"/>
            <a:ext cx="3230359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示例：</a:t>
            </a:r>
            <a:endParaRPr lang="en-US" sz="1600" dirty="0"/>
          </a:p>
        </p:txBody>
      </p:sp>
      <p:sp>
        <p:nvSpPr>
          <p:cNvPr id="48" name="Text 46"/>
          <p:cNvSpPr/>
          <p:nvPr/>
        </p:nvSpPr>
        <p:spPr>
          <a:xfrm>
            <a:off x="8378152" y="4480821"/>
            <a:ext cx="3230359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"分析新能源汽车市场"</a:t>
            </a:r>
            <a:endParaRPr lang="en-US" sz="1600" dirty="0"/>
          </a:p>
        </p:txBody>
      </p:sp>
      <p:sp>
        <p:nvSpPr>
          <p:cNvPr id="49" name="Shape 47"/>
          <p:cNvSpPr/>
          <p:nvPr/>
        </p:nvSpPr>
        <p:spPr>
          <a:xfrm>
            <a:off x="383664" y="5101315"/>
            <a:ext cx="3704019" cy="1752541"/>
          </a:xfrm>
          <a:custGeom>
            <a:avLst/>
            <a:gdLst/>
            <a:ahLst/>
            <a:cxnLst/>
            <a:rect l="l" t="t" r="r" b="b"/>
            <a:pathLst>
              <a:path w="3704019" h="1752541">
                <a:moveTo>
                  <a:pt x="113670" y="0"/>
                </a:moveTo>
                <a:lnTo>
                  <a:pt x="3590349" y="0"/>
                </a:lnTo>
                <a:cubicBezTo>
                  <a:pt x="3653127" y="0"/>
                  <a:pt x="3704019" y="50892"/>
                  <a:pt x="3704019" y="113670"/>
                </a:cubicBezTo>
                <a:lnTo>
                  <a:pt x="3704019" y="1638871"/>
                </a:lnTo>
                <a:cubicBezTo>
                  <a:pt x="3704019" y="1701649"/>
                  <a:pt x="3653127" y="1752541"/>
                  <a:pt x="3590349" y="1752541"/>
                </a:cubicBezTo>
                <a:lnTo>
                  <a:pt x="113670" y="1752541"/>
                </a:lnTo>
                <a:cubicBezTo>
                  <a:pt x="50892" y="1752541"/>
                  <a:pt x="0" y="1701649"/>
                  <a:pt x="0" y="1638871"/>
                </a:cubicBezTo>
                <a:lnTo>
                  <a:pt x="0" y="113670"/>
                </a:lnTo>
                <a:cubicBezTo>
                  <a:pt x="0" y="50892"/>
                  <a:pt x="50892" y="0"/>
                  <a:pt x="113670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50" name="Shape 48"/>
          <p:cNvSpPr/>
          <p:nvPr/>
        </p:nvSpPr>
        <p:spPr>
          <a:xfrm>
            <a:off x="539972" y="5257622"/>
            <a:ext cx="378928" cy="378928"/>
          </a:xfrm>
          <a:custGeom>
            <a:avLst/>
            <a:gdLst/>
            <a:ahLst/>
            <a:cxnLst/>
            <a:rect l="l" t="t" r="r" b="b"/>
            <a:pathLst>
              <a:path w="378928" h="378928">
                <a:moveTo>
                  <a:pt x="75786" y="0"/>
                </a:moveTo>
                <a:lnTo>
                  <a:pt x="303142" y="0"/>
                </a:lnTo>
                <a:cubicBezTo>
                  <a:pt x="344997" y="0"/>
                  <a:pt x="378928" y="33930"/>
                  <a:pt x="378928" y="75786"/>
                </a:cubicBezTo>
                <a:lnTo>
                  <a:pt x="378928" y="303142"/>
                </a:lnTo>
                <a:cubicBezTo>
                  <a:pt x="378928" y="344997"/>
                  <a:pt x="344997" y="378928"/>
                  <a:pt x="303142" y="378928"/>
                </a:cubicBezTo>
                <a:lnTo>
                  <a:pt x="75786" y="378928"/>
                </a:lnTo>
                <a:cubicBezTo>
                  <a:pt x="33930" y="378928"/>
                  <a:pt x="0" y="344997"/>
                  <a:pt x="0" y="303142"/>
                </a:cubicBezTo>
                <a:lnTo>
                  <a:pt x="0" y="75786"/>
                </a:lnTo>
                <a:cubicBezTo>
                  <a:pt x="0" y="33958"/>
                  <a:pt x="33958" y="0"/>
                  <a:pt x="75786" y="0"/>
                </a:cubicBezTo>
                <a:close/>
              </a:path>
            </a:pathLst>
          </a:custGeom>
          <a:solidFill>
            <a:srgbClr val="F2A900"/>
          </a:solidFill>
        </p:spPr>
      </p:sp>
      <p:sp>
        <p:nvSpPr>
          <p:cNvPr id="51" name="Shape 49"/>
          <p:cNvSpPr/>
          <p:nvPr/>
        </p:nvSpPr>
        <p:spPr>
          <a:xfrm>
            <a:off x="646545" y="5361828"/>
            <a:ext cx="170517" cy="170517"/>
          </a:xfrm>
          <a:custGeom>
            <a:avLst/>
            <a:gdLst/>
            <a:ahLst/>
            <a:cxnLst/>
            <a:rect l="l" t="t" r="r" b="b"/>
            <a:pathLst>
              <a:path w="170517" h="170517">
                <a:moveTo>
                  <a:pt x="10657" y="21315"/>
                </a:moveTo>
                <a:cubicBezTo>
                  <a:pt x="4763" y="21315"/>
                  <a:pt x="0" y="26077"/>
                  <a:pt x="0" y="31972"/>
                </a:cubicBezTo>
                <a:cubicBezTo>
                  <a:pt x="0" y="37867"/>
                  <a:pt x="4763" y="42629"/>
                  <a:pt x="10657" y="42629"/>
                </a:cubicBezTo>
                <a:lnTo>
                  <a:pt x="39532" y="42629"/>
                </a:lnTo>
                <a:cubicBezTo>
                  <a:pt x="43628" y="52054"/>
                  <a:pt x="53020" y="58615"/>
                  <a:pt x="63944" y="58615"/>
                </a:cubicBezTo>
                <a:cubicBezTo>
                  <a:pt x="74868" y="58615"/>
                  <a:pt x="84260" y="52054"/>
                  <a:pt x="88356" y="42629"/>
                </a:cubicBezTo>
                <a:lnTo>
                  <a:pt x="159860" y="42629"/>
                </a:lnTo>
                <a:cubicBezTo>
                  <a:pt x="165755" y="42629"/>
                  <a:pt x="170517" y="37867"/>
                  <a:pt x="170517" y="31972"/>
                </a:cubicBezTo>
                <a:cubicBezTo>
                  <a:pt x="170517" y="26077"/>
                  <a:pt x="165755" y="21315"/>
                  <a:pt x="159860" y="21315"/>
                </a:cubicBezTo>
                <a:lnTo>
                  <a:pt x="88356" y="21315"/>
                </a:lnTo>
                <a:cubicBezTo>
                  <a:pt x="84260" y="11890"/>
                  <a:pt x="74868" y="5329"/>
                  <a:pt x="63944" y="5329"/>
                </a:cubicBezTo>
                <a:cubicBezTo>
                  <a:pt x="53020" y="5329"/>
                  <a:pt x="43628" y="11890"/>
                  <a:pt x="39532" y="21315"/>
                </a:cubicBezTo>
                <a:lnTo>
                  <a:pt x="10657" y="21315"/>
                </a:lnTo>
                <a:close/>
                <a:moveTo>
                  <a:pt x="10657" y="74601"/>
                </a:moveTo>
                <a:cubicBezTo>
                  <a:pt x="4763" y="74601"/>
                  <a:pt x="0" y="79364"/>
                  <a:pt x="0" y="85259"/>
                </a:cubicBezTo>
                <a:cubicBezTo>
                  <a:pt x="0" y="91154"/>
                  <a:pt x="4763" y="95916"/>
                  <a:pt x="10657" y="95916"/>
                </a:cubicBezTo>
                <a:lnTo>
                  <a:pt x="92819" y="95916"/>
                </a:lnTo>
                <a:cubicBezTo>
                  <a:pt x="96915" y="105341"/>
                  <a:pt x="106307" y="111902"/>
                  <a:pt x="117231" y="111902"/>
                </a:cubicBezTo>
                <a:cubicBezTo>
                  <a:pt x="128155" y="111902"/>
                  <a:pt x="137546" y="105341"/>
                  <a:pt x="141643" y="95916"/>
                </a:cubicBezTo>
                <a:lnTo>
                  <a:pt x="159860" y="95916"/>
                </a:lnTo>
                <a:cubicBezTo>
                  <a:pt x="165755" y="95916"/>
                  <a:pt x="170517" y="91154"/>
                  <a:pt x="170517" y="85259"/>
                </a:cubicBezTo>
                <a:cubicBezTo>
                  <a:pt x="170517" y="79364"/>
                  <a:pt x="165755" y="74601"/>
                  <a:pt x="159860" y="74601"/>
                </a:cubicBezTo>
                <a:lnTo>
                  <a:pt x="141643" y="74601"/>
                </a:lnTo>
                <a:cubicBezTo>
                  <a:pt x="137546" y="65176"/>
                  <a:pt x="128155" y="58615"/>
                  <a:pt x="117231" y="58615"/>
                </a:cubicBezTo>
                <a:cubicBezTo>
                  <a:pt x="106307" y="58615"/>
                  <a:pt x="96915" y="65176"/>
                  <a:pt x="92819" y="74601"/>
                </a:cubicBezTo>
                <a:lnTo>
                  <a:pt x="10657" y="74601"/>
                </a:lnTo>
                <a:close/>
                <a:moveTo>
                  <a:pt x="10657" y="127888"/>
                </a:moveTo>
                <a:cubicBezTo>
                  <a:pt x="4763" y="127888"/>
                  <a:pt x="0" y="132651"/>
                  <a:pt x="0" y="138545"/>
                </a:cubicBezTo>
                <a:cubicBezTo>
                  <a:pt x="0" y="144440"/>
                  <a:pt x="4763" y="149203"/>
                  <a:pt x="10657" y="149203"/>
                </a:cubicBezTo>
                <a:lnTo>
                  <a:pt x="28875" y="149203"/>
                </a:lnTo>
                <a:cubicBezTo>
                  <a:pt x="32971" y="158628"/>
                  <a:pt x="42363" y="165189"/>
                  <a:pt x="53287" y="165189"/>
                </a:cubicBezTo>
                <a:cubicBezTo>
                  <a:pt x="64210" y="165189"/>
                  <a:pt x="73602" y="158628"/>
                  <a:pt x="77699" y="149203"/>
                </a:cubicBezTo>
                <a:lnTo>
                  <a:pt x="159860" y="149203"/>
                </a:lnTo>
                <a:cubicBezTo>
                  <a:pt x="165755" y="149203"/>
                  <a:pt x="170517" y="144440"/>
                  <a:pt x="170517" y="138545"/>
                </a:cubicBezTo>
                <a:cubicBezTo>
                  <a:pt x="170517" y="132651"/>
                  <a:pt x="165755" y="127888"/>
                  <a:pt x="159860" y="127888"/>
                </a:cubicBezTo>
                <a:lnTo>
                  <a:pt x="77699" y="127888"/>
                </a:lnTo>
                <a:cubicBezTo>
                  <a:pt x="73602" y="118463"/>
                  <a:pt x="64210" y="111902"/>
                  <a:pt x="53287" y="111902"/>
                </a:cubicBezTo>
                <a:cubicBezTo>
                  <a:pt x="42363" y="111902"/>
                  <a:pt x="32971" y="118463"/>
                  <a:pt x="28875" y="127888"/>
                </a:cubicBezTo>
                <a:lnTo>
                  <a:pt x="10657" y="127888"/>
                </a:lnTo>
                <a:close/>
              </a:path>
            </a:pathLst>
          </a:custGeom>
          <a:solidFill>
            <a:srgbClr val="1A1D21"/>
          </a:solidFill>
        </p:spPr>
      </p:sp>
      <p:sp>
        <p:nvSpPr>
          <p:cNvPr id="52" name="Text 50"/>
          <p:cNvSpPr/>
          <p:nvPr/>
        </p:nvSpPr>
        <p:spPr>
          <a:xfrm>
            <a:off x="994685" y="5314462"/>
            <a:ext cx="767329" cy="2652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4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约束条件</a:t>
            </a:r>
            <a:endParaRPr lang="en-US" sz="134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3" name="Text 51"/>
          <p:cNvSpPr/>
          <p:nvPr/>
        </p:nvSpPr>
        <p:spPr>
          <a:xfrm>
            <a:off x="539972" y="5750228"/>
            <a:ext cx="3467189" cy="2273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设定限制和边界</a:t>
            </a:r>
            <a:endParaRPr lang="en-US" sz="119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54" name="Shape 52"/>
          <p:cNvSpPr/>
          <p:nvPr/>
        </p:nvSpPr>
        <p:spPr>
          <a:xfrm>
            <a:off x="539972" y="6053371"/>
            <a:ext cx="3391403" cy="644177"/>
          </a:xfrm>
          <a:custGeom>
            <a:avLst/>
            <a:gdLst/>
            <a:ahLst/>
            <a:cxnLst/>
            <a:rect l="l" t="t" r="r" b="b"/>
            <a:pathLst>
              <a:path w="3391403" h="644177">
                <a:moveTo>
                  <a:pt x="75787" y="0"/>
                </a:moveTo>
                <a:lnTo>
                  <a:pt x="3315616" y="0"/>
                </a:lnTo>
                <a:cubicBezTo>
                  <a:pt x="3357472" y="0"/>
                  <a:pt x="3391403" y="33931"/>
                  <a:pt x="3391403" y="75787"/>
                </a:cubicBezTo>
                <a:lnTo>
                  <a:pt x="3391403" y="568390"/>
                </a:lnTo>
                <a:cubicBezTo>
                  <a:pt x="3391403" y="610246"/>
                  <a:pt x="3357472" y="644177"/>
                  <a:pt x="3315616" y="644177"/>
                </a:cubicBezTo>
                <a:lnTo>
                  <a:pt x="75787" y="644177"/>
                </a:lnTo>
                <a:cubicBezTo>
                  <a:pt x="33931" y="644177"/>
                  <a:pt x="0" y="610246"/>
                  <a:pt x="0" y="568390"/>
                </a:cubicBezTo>
                <a:lnTo>
                  <a:pt x="0" y="75787"/>
                </a:lnTo>
                <a:cubicBezTo>
                  <a:pt x="0" y="33931"/>
                  <a:pt x="33931" y="0"/>
                  <a:pt x="75787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55" name="Text 53"/>
          <p:cNvSpPr/>
          <p:nvPr/>
        </p:nvSpPr>
        <p:spPr>
          <a:xfrm>
            <a:off x="653650" y="6167049"/>
            <a:ext cx="3230359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dirty="0">
                <a:solidFill>
                  <a:srgbClr val="F2A90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示例：</a:t>
            </a:r>
            <a:endParaRPr lang="en-US" sz="1600" dirty="0"/>
          </a:p>
        </p:txBody>
      </p:sp>
      <p:sp>
        <p:nvSpPr>
          <p:cNvPr id="56" name="Text 54"/>
          <p:cNvSpPr/>
          <p:nvPr/>
        </p:nvSpPr>
        <p:spPr>
          <a:xfrm>
            <a:off x="653650" y="6394406"/>
            <a:ext cx="3230359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"2000字，引用权威数据"</a:t>
            </a:r>
            <a:endParaRPr lang="en-US" sz="1600" dirty="0"/>
          </a:p>
        </p:txBody>
      </p:sp>
      <p:sp>
        <p:nvSpPr>
          <p:cNvPr id="57" name="Shape 55"/>
          <p:cNvSpPr/>
          <p:nvPr/>
        </p:nvSpPr>
        <p:spPr>
          <a:xfrm>
            <a:off x="4245915" y="5101315"/>
            <a:ext cx="3704019" cy="1752541"/>
          </a:xfrm>
          <a:custGeom>
            <a:avLst/>
            <a:gdLst/>
            <a:ahLst/>
            <a:cxnLst/>
            <a:rect l="l" t="t" r="r" b="b"/>
            <a:pathLst>
              <a:path w="3704019" h="1752541">
                <a:moveTo>
                  <a:pt x="113670" y="0"/>
                </a:moveTo>
                <a:lnTo>
                  <a:pt x="3590349" y="0"/>
                </a:lnTo>
                <a:cubicBezTo>
                  <a:pt x="3653127" y="0"/>
                  <a:pt x="3704019" y="50892"/>
                  <a:pt x="3704019" y="113670"/>
                </a:cubicBezTo>
                <a:lnTo>
                  <a:pt x="3704019" y="1638871"/>
                </a:lnTo>
                <a:cubicBezTo>
                  <a:pt x="3704019" y="1701649"/>
                  <a:pt x="3653127" y="1752541"/>
                  <a:pt x="3590349" y="1752541"/>
                </a:cubicBezTo>
                <a:lnTo>
                  <a:pt x="113670" y="1752541"/>
                </a:lnTo>
                <a:cubicBezTo>
                  <a:pt x="50892" y="1752541"/>
                  <a:pt x="0" y="1701649"/>
                  <a:pt x="0" y="1638871"/>
                </a:cubicBezTo>
                <a:lnTo>
                  <a:pt x="0" y="113670"/>
                </a:lnTo>
                <a:cubicBezTo>
                  <a:pt x="0" y="50892"/>
                  <a:pt x="50892" y="0"/>
                  <a:pt x="113670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58" name="Shape 56"/>
          <p:cNvSpPr/>
          <p:nvPr/>
        </p:nvSpPr>
        <p:spPr>
          <a:xfrm>
            <a:off x="4402223" y="5257622"/>
            <a:ext cx="378928" cy="378928"/>
          </a:xfrm>
          <a:custGeom>
            <a:avLst/>
            <a:gdLst/>
            <a:ahLst/>
            <a:cxnLst/>
            <a:rect l="l" t="t" r="r" b="b"/>
            <a:pathLst>
              <a:path w="378928" h="378928">
                <a:moveTo>
                  <a:pt x="75786" y="0"/>
                </a:moveTo>
                <a:lnTo>
                  <a:pt x="303142" y="0"/>
                </a:lnTo>
                <a:cubicBezTo>
                  <a:pt x="344997" y="0"/>
                  <a:pt x="378928" y="33930"/>
                  <a:pt x="378928" y="75786"/>
                </a:cubicBezTo>
                <a:lnTo>
                  <a:pt x="378928" y="303142"/>
                </a:lnTo>
                <a:cubicBezTo>
                  <a:pt x="378928" y="344997"/>
                  <a:pt x="344997" y="378928"/>
                  <a:pt x="303142" y="378928"/>
                </a:cubicBezTo>
                <a:lnTo>
                  <a:pt x="75786" y="378928"/>
                </a:lnTo>
                <a:cubicBezTo>
                  <a:pt x="33930" y="378928"/>
                  <a:pt x="0" y="344997"/>
                  <a:pt x="0" y="303142"/>
                </a:cubicBezTo>
                <a:lnTo>
                  <a:pt x="0" y="75786"/>
                </a:lnTo>
                <a:cubicBezTo>
                  <a:pt x="0" y="33958"/>
                  <a:pt x="33958" y="0"/>
                  <a:pt x="75786" y="0"/>
                </a:cubicBezTo>
                <a:close/>
              </a:path>
            </a:pathLst>
          </a:custGeom>
          <a:solidFill>
            <a:srgbClr val="00A9E0"/>
          </a:solidFill>
        </p:spPr>
      </p:sp>
      <p:sp>
        <p:nvSpPr>
          <p:cNvPr id="59" name="Shape 57"/>
          <p:cNvSpPr/>
          <p:nvPr/>
        </p:nvSpPr>
        <p:spPr>
          <a:xfrm>
            <a:off x="4530111" y="5361828"/>
            <a:ext cx="127888" cy="170517"/>
          </a:xfrm>
          <a:custGeom>
            <a:avLst/>
            <a:gdLst/>
            <a:ahLst/>
            <a:cxnLst/>
            <a:rect l="l" t="t" r="r" b="b"/>
            <a:pathLst>
              <a:path w="127888" h="170517">
                <a:moveTo>
                  <a:pt x="0" y="21315"/>
                </a:moveTo>
                <a:cubicBezTo>
                  <a:pt x="0" y="9558"/>
                  <a:pt x="9558" y="0"/>
                  <a:pt x="21315" y="0"/>
                </a:cubicBezTo>
                <a:lnTo>
                  <a:pt x="71104" y="0"/>
                </a:lnTo>
                <a:cubicBezTo>
                  <a:pt x="76766" y="0"/>
                  <a:pt x="82195" y="2231"/>
                  <a:pt x="86191" y="6228"/>
                </a:cubicBezTo>
                <a:lnTo>
                  <a:pt x="121660" y="41730"/>
                </a:lnTo>
                <a:cubicBezTo>
                  <a:pt x="125657" y="45727"/>
                  <a:pt x="127888" y="51155"/>
                  <a:pt x="127888" y="56817"/>
                </a:cubicBezTo>
                <a:lnTo>
                  <a:pt x="127888" y="149203"/>
                </a:lnTo>
                <a:cubicBezTo>
                  <a:pt x="127888" y="160959"/>
                  <a:pt x="118330" y="170517"/>
                  <a:pt x="106573" y="170517"/>
                </a:cubicBezTo>
                <a:lnTo>
                  <a:pt x="21315" y="170517"/>
                </a:lnTo>
                <a:cubicBezTo>
                  <a:pt x="9558" y="170517"/>
                  <a:pt x="0" y="160959"/>
                  <a:pt x="0" y="149203"/>
                </a:cubicBezTo>
                <a:lnTo>
                  <a:pt x="0" y="21315"/>
                </a:lnTo>
                <a:close/>
                <a:moveTo>
                  <a:pt x="69273" y="19483"/>
                </a:moveTo>
                <a:lnTo>
                  <a:pt x="69273" y="50622"/>
                </a:lnTo>
                <a:cubicBezTo>
                  <a:pt x="69273" y="55052"/>
                  <a:pt x="72836" y="58615"/>
                  <a:pt x="77266" y="58615"/>
                </a:cubicBezTo>
                <a:lnTo>
                  <a:pt x="108405" y="58615"/>
                </a:lnTo>
                <a:lnTo>
                  <a:pt x="69273" y="19483"/>
                </a:lnTo>
                <a:close/>
                <a:moveTo>
                  <a:pt x="39965" y="85259"/>
                </a:moveTo>
                <a:cubicBezTo>
                  <a:pt x="35536" y="85259"/>
                  <a:pt x="31972" y="88822"/>
                  <a:pt x="31972" y="93252"/>
                </a:cubicBezTo>
                <a:cubicBezTo>
                  <a:pt x="31972" y="97681"/>
                  <a:pt x="35536" y="101245"/>
                  <a:pt x="39965" y="101245"/>
                </a:cubicBezTo>
                <a:lnTo>
                  <a:pt x="87923" y="101245"/>
                </a:lnTo>
                <a:cubicBezTo>
                  <a:pt x="92353" y="101245"/>
                  <a:pt x="95916" y="97681"/>
                  <a:pt x="95916" y="93252"/>
                </a:cubicBezTo>
                <a:cubicBezTo>
                  <a:pt x="95916" y="88822"/>
                  <a:pt x="92353" y="85259"/>
                  <a:pt x="87923" y="85259"/>
                </a:cubicBezTo>
                <a:lnTo>
                  <a:pt x="39965" y="85259"/>
                </a:lnTo>
                <a:close/>
                <a:moveTo>
                  <a:pt x="39965" y="117231"/>
                </a:moveTo>
                <a:cubicBezTo>
                  <a:pt x="35536" y="117231"/>
                  <a:pt x="31972" y="120794"/>
                  <a:pt x="31972" y="125224"/>
                </a:cubicBezTo>
                <a:cubicBezTo>
                  <a:pt x="31972" y="129653"/>
                  <a:pt x="35536" y="133217"/>
                  <a:pt x="39965" y="133217"/>
                </a:cubicBezTo>
                <a:lnTo>
                  <a:pt x="87923" y="133217"/>
                </a:lnTo>
                <a:cubicBezTo>
                  <a:pt x="92353" y="133217"/>
                  <a:pt x="95916" y="129653"/>
                  <a:pt x="95916" y="125224"/>
                </a:cubicBezTo>
                <a:cubicBezTo>
                  <a:pt x="95916" y="120794"/>
                  <a:pt x="92353" y="117231"/>
                  <a:pt x="87923" y="117231"/>
                </a:cubicBezTo>
                <a:lnTo>
                  <a:pt x="39965" y="117231"/>
                </a:lnTo>
                <a:close/>
              </a:path>
            </a:pathLst>
          </a:custGeom>
          <a:solidFill>
            <a:srgbClr val="1A1D21"/>
          </a:solidFill>
        </p:spPr>
      </p:sp>
      <p:sp>
        <p:nvSpPr>
          <p:cNvPr id="60" name="Text 58"/>
          <p:cNvSpPr/>
          <p:nvPr/>
        </p:nvSpPr>
        <p:spPr>
          <a:xfrm>
            <a:off x="4856936" y="5314462"/>
            <a:ext cx="767329" cy="2652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4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输出格式</a:t>
            </a:r>
            <a:endParaRPr lang="en-US" sz="134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1" name="Text 59"/>
          <p:cNvSpPr/>
          <p:nvPr/>
        </p:nvSpPr>
        <p:spPr>
          <a:xfrm>
            <a:off x="4402223" y="5750228"/>
            <a:ext cx="3467189" cy="2273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指定输出形式</a:t>
            </a:r>
            <a:endParaRPr lang="en-US" sz="119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2" name="Shape 60"/>
          <p:cNvSpPr/>
          <p:nvPr/>
        </p:nvSpPr>
        <p:spPr>
          <a:xfrm>
            <a:off x="4402223" y="6053371"/>
            <a:ext cx="3391403" cy="644177"/>
          </a:xfrm>
          <a:custGeom>
            <a:avLst/>
            <a:gdLst/>
            <a:ahLst/>
            <a:cxnLst/>
            <a:rect l="l" t="t" r="r" b="b"/>
            <a:pathLst>
              <a:path w="3391403" h="644177">
                <a:moveTo>
                  <a:pt x="75787" y="0"/>
                </a:moveTo>
                <a:lnTo>
                  <a:pt x="3315616" y="0"/>
                </a:lnTo>
                <a:cubicBezTo>
                  <a:pt x="3357472" y="0"/>
                  <a:pt x="3391403" y="33931"/>
                  <a:pt x="3391403" y="75787"/>
                </a:cubicBezTo>
                <a:lnTo>
                  <a:pt x="3391403" y="568390"/>
                </a:lnTo>
                <a:cubicBezTo>
                  <a:pt x="3391403" y="610246"/>
                  <a:pt x="3357472" y="644177"/>
                  <a:pt x="3315616" y="644177"/>
                </a:cubicBezTo>
                <a:lnTo>
                  <a:pt x="75787" y="644177"/>
                </a:lnTo>
                <a:cubicBezTo>
                  <a:pt x="33931" y="644177"/>
                  <a:pt x="0" y="610246"/>
                  <a:pt x="0" y="568390"/>
                </a:cubicBezTo>
                <a:lnTo>
                  <a:pt x="0" y="75787"/>
                </a:lnTo>
                <a:cubicBezTo>
                  <a:pt x="0" y="33931"/>
                  <a:pt x="33931" y="0"/>
                  <a:pt x="75787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63" name="Text 61"/>
          <p:cNvSpPr/>
          <p:nvPr/>
        </p:nvSpPr>
        <p:spPr>
          <a:xfrm>
            <a:off x="4515901" y="6167049"/>
            <a:ext cx="3230359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dirty="0">
                <a:solidFill>
                  <a:srgbClr val="00A9E0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示例：</a:t>
            </a:r>
            <a:endParaRPr lang="en-US" sz="1600" dirty="0"/>
          </a:p>
        </p:txBody>
      </p:sp>
      <p:sp>
        <p:nvSpPr>
          <p:cNvPr id="64" name="Text 62"/>
          <p:cNvSpPr/>
          <p:nvPr/>
        </p:nvSpPr>
        <p:spPr>
          <a:xfrm>
            <a:off x="4515901" y="6394406"/>
            <a:ext cx="3230359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"Markdown格式，分章节"</a:t>
            </a:r>
            <a:endParaRPr lang="en-US" sz="1600" dirty="0"/>
          </a:p>
        </p:txBody>
      </p:sp>
      <p:sp>
        <p:nvSpPr>
          <p:cNvPr id="65" name="Shape 63"/>
          <p:cNvSpPr/>
          <p:nvPr/>
        </p:nvSpPr>
        <p:spPr>
          <a:xfrm>
            <a:off x="8108166" y="5101315"/>
            <a:ext cx="3704019" cy="1752541"/>
          </a:xfrm>
          <a:custGeom>
            <a:avLst/>
            <a:gdLst/>
            <a:ahLst/>
            <a:cxnLst/>
            <a:rect l="l" t="t" r="r" b="b"/>
            <a:pathLst>
              <a:path w="3704019" h="1752541">
                <a:moveTo>
                  <a:pt x="113670" y="0"/>
                </a:moveTo>
                <a:lnTo>
                  <a:pt x="3590349" y="0"/>
                </a:lnTo>
                <a:cubicBezTo>
                  <a:pt x="3653127" y="0"/>
                  <a:pt x="3704019" y="50892"/>
                  <a:pt x="3704019" y="113670"/>
                </a:cubicBezTo>
                <a:lnTo>
                  <a:pt x="3704019" y="1638871"/>
                </a:lnTo>
                <a:cubicBezTo>
                  <a:pt x="3704019" y="1701649"/>
                  <a:pt x="3653127" y="1752541"/>
                  <a:pt x="3590349" y="1752541"/>
                </a:cubicBezTo>
                <a:lnTo>
                  <a:pt x="113670" y="1752541"/>
                </a:lnTo>
                <a:cubicBezTo>
                  <a:pt x="50892" y="1752541"/>
                  <a:pt x="0" y="1701649"/>
                  <a:pt x="0" y="1638871"/>
                </a:cubicBezTo>
                <a:lnTo>
                  <a:pt x="0" y="113670"/>
                </a:lnTo>
                <a:cubicBezTo>
                  <a:pt x="0" y="50892"/>
                  <a:pt x="50892" y="0"/>
                  <a:pt x="113670" y="0"/>
                </a:cubicBezTo>
                <a:close/>
              </a:path>
            </a:pathLst>
          </a:custGeom>
          <a:solidFill>
            <a:srgbClr val="4A5C6A">
              <a:alpha val="20000"/>
            </a:srgbClr>
          </a:solidFill>
          <a:ln w="12700">
            <a:solidFill>
              <a:srgbClr val="4A5C6A">
                <a:alpha val="30196"/>
              </a:srgbClr>
            </a:solidFill>
            <a:prstDash val="solid"/>
          </a:ln>
        </p:spPr>
      </p:sp>
      <p:sp>
        <p:nvSpPr>
          <p:cNvPr id="66" name="Shape 64"/>
          <p:cNvSpPr/>
          <p:nvPr/>
        </p:nvSpPr>
        <p:spPr>
          <a:xfrm>
            <a:off x="8264473" y="5257622"/>
            <a:ext cx="378928" cy="378928"/>
          </a:xfrm>
          <a:custGeom>
            <a:avLst/>
            <a:gdLst/>
            <a:ahLst/>
            <a:cxnLst/>
            <a:rect l="l" t="t" r="r" b="b"/>
            <a:pathLst>
              <a:path w="378928" h="378928">
                <a:moveTo>
                  <a:pt x="75786" y="0"/>
                </a:moveTo>
                <a:lnTo>
                  <a:pt x="303142" y="0"/>
                </a:lnTo>
                <a:cubicBezTo>
                  <a:pt x="344997" y="0"/>
                  <a:pt x="378928" y="33930"/>
                  <a:pt x="378928" y="75786"/>
                </a:cubicBezTo>
                <a:lnTo>
                  <a:pt x="378928" y="303142"/>
                </a:lnTo>
                <a:cubicBezTo>
                  <a:pt x="378928" y="344997"/>
                  <a:pt x="344997" y="378928"/>
                  <a:pt x="303142" y="378928"/>
                </a:cubicBezTo>
                <a:lnTo>
                  <a:pt x="75786" y="378928"/>
                </a:lnTo>
                <a:cubicBezTo>
                  <a:pt x="33930" y="378928"/>
                  <a:pt x="0" y="344997"/>
                  <a:pt x="0" y="303142"/>
                </a:cubicBezTo>
                <a:lnTo>
                  <a:pt x="0" y="75786"/>
                </a:lnTo>
                <a:cubicBezTo>
                  <a:pt x="0" y="33958"/>
                  <a:pt x="33958" y="0"/>
                  <a:pt x="75786" y="0"/>
                </a:cubicBezTo>
                <a:close/>
              </a:path>
            </a:pathLst>
          </a:custGeom>
          <a:solidFill>
            <a:srgbClr val="4A5C6A"/>
          </a:solidFill>
        </p:spPr>
      </p:sp>
      <p:sp>
        <p:nvSpPr>
          <p:cNvPr id="67" name="Shape 65"/>
          <p:cNvSpPr/>
          <p:nvPr/>
        </p:nvSpPr>
        <p:spPr>
          <a:xfrm>
            <a:off x="8392361" y="5361828"/>
            <a:ext cx="127888" cy="170517"/>
          </a:xfrm>
          <a:custGeom>
            <a:avLst/>
            <a:gdLst/>
            <a:ahLst/>
            <a:cxnLst/>
            <a:rect l="l" t="t" r="r" b="b"/>
            <a:pathLst>
              <a:path w="127888" h="170517">
                <a:moveTo>
                  <a:pt x="97548" y="127888"/>
                </a:moveTo>
                <a:cubicBezTo>
                  <a:pt x="99979" y="120461"/>
                  <a:pt x="104842" y="113734"/>
                  <a:pt x="110337" y="107939"/>
                </a:cubicBezTo>
                <a:cubicBezTo>
                  <a:pt x="121227" y="96482"/>
                  <a:pt x="127888" y="80996"/>
                  <a:pt x="127888" y="63944"/>
                </a:cubicBezTo>
                <a:cubicBezTo>
                  <a:pt x="127888" y="28642"/>
                  <a:pt x="99247" y="0"/>
                  <a:pt x="63944" y="0"/>
                </a:cubicBezTo>
                <a:cubicBezTo>
                  <a:pt x="28642" y="0"/>
                  <a:pt x="0" y="28642"/>
                  <a:pt x="0" y="63944"/>
                </a:cubicBezTo>
                <a:cubicBezTo>
                  <a:pt x="0" y="80996"/>
                  <a:pt x="6661" y="96482"/>
                  <a:pt x="17551" y="107939"/>
                </a:cubicBezTo>
                <a:cubicBezTo>
                  <a:pt x="23047" y="113734"/>
                  <a:pt x="27942" y="120461"/>
                  <a:pt x="30340" y="127888"/>
                </a:cubicBezTo>
                <a:lnTo>
                  <a:pt x="97515" y="127888"/>
                </a:lnTo>
                <a:close/>
                <a:moveTo>
                  <a:pt x="95916" y="143874"/>
                </a:moveTo>
                <a:lnTo>
                  <a:pt x="31972" y="143874"/>
                </a:lnTo>
                <a:lnTo>
                  <a:pt x="31972" y="149203"/>
                </a:lnTo>
                <a:cubicBezTo>
                  <a:pt x="31972" y="163923"/>
                  <a:pt x="43895" y="175846"/>
                  <a:pt x="58615" y="175846"/>
                </a:cubicBezTo>
                <a:lnTo>
                  <a:pt x="69273" y="175846"/>
                </a:lnTo>
                <a:cubicBezTo>
                  <a:pt x="83993" y="175846"/>
                  <a:pt x="95916" y="163923"/>
                  <a:pt x="95916" y="149203"/>
                </a:cubicBezTo>
                <a:lnTo>
                  <a:pt x="95916" y="143874"/>
                </a:lnTo>
                <a:close/>
                <a:moveTo>
                  <a:pt x="61280" y="37301"/>
                </a:moveTo>
                <a:cubicBezTo>
                  <a:pt x="48025" y="37301"/>
                  <a:pt x="37301" y="48025"/>
                  <a:pt x="37301" y="61280"/>
                </a:cubicBezTo>
                <a:cubicBezTo>
                  <a:pt x="37301" y="65709"/>
                  <a:pt x="33737" y="69273"/>
                  <a:pt x="29308" y="69273"/>
                </a:cubicBezTo>
                <a:cubicBezTo>
                  <a:pt x="24878" y="69273"/>
                  <a:pt x="21315" y="65709"/>
                  <a:pt x="21315" y="61280"/>
                </a:cubicBezTo>
                <a:cubicBezTo>
                  <a:pt x="21315" y="39199"/>
                  <a:pt x="39199" y="21315"/>
                  <a:pt x="61280" y="21315"/>
                </a:cubicBezTo>
                <a:cubicBezTo>
                  <a:pt x="65709" y="21315"/>
                  <a:pt x="69273" y="24878"/>
                  <a:pt x="69273" y="29308"/>
                </a:cubicBezTo>
                <a:cubicBezTo>
                  <a:pt x="69273" y="33737"/>
                  <a:pt x="65709" y="37301"/>
                  <a:pt x="61280" y="37301"/>
                </a:cubicBezTo>
                <a:close/>
              </a:path>
            </a:pathLst>
          </a:custGeom>
          <a:solidFill>
            <a:srgbClr val="E8ECEF"/>
          </a:solidFill>
        </p:spPr>
      </p:sp>
      <p:sp>
        <p:nvSpPr>
          <p:cNvPr id="68" name="Text 66"/>
          <p:cNvSpPr/>
          <p:nvPr/>
        </p:nvSpPr>
        <p:spPr>
          <a:xfrm>
            <a:off x="8719186" y="5314462"/>
            <a:ext cx="1108364" cy="265249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345" b="1" dirty="0">
                <a:solidFill>
                  <a:schemeClr val="tx1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示例（可选）</a:t>
            </a:r>
            <a:endParaRPr lang="en-US" sz="1345" b="1" dirty="0">
              <a:solidFill>
                <a:schemeClr val="tx1"/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69" name="Text 67"/>
          <p:cNvSpPr/>
          <p:nvPr/>
        </p:nvSpPr>
        <p:spPr>
          <a:xfrm>
            <a:off x="8264473" y="5750228"/>
            <a:ext cx="3467189" cy="227357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30000"/>
              </a:lnSpc>
            </a:pPr>
            <a:r>
              <a:rPr lang="en-US" sz="1195" dirty="0">
                <a:solidFill>
                  <a:schemeClr val="tx1">
                    <a:alpha val="80000"/>
                  </a:scheme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提供参考样例</a:t>
            </a:r>
            <a:endParaRPr lang="en-US" sz="1195" dirty="0">
              <a:solidFill>
                <a:schemeClr val="tx1">
                  <a:alpha val="80000"/>
                </a:schemeClr>
              </a:solidFill>
              <a:latin typeface="MiSans" pitchFamily="34" charset="-122"/>
              <a:ea typeface="MiSans" pitchFamily="34" charset="-122"/>
              <a:cs typeface="MiSans" pitchFamily="34" charset="-120"/>
            </a:endParaRPr>
          </a:p>
        </p:txBody>
      </p:sp>
      <p:sp>
        <p:nvSpPr>
          <p:cNvPr id="70" name="Shape 68"/>
          <p:cNvSpPr/>
          <p:nvPr/>
        </p:nvSpPr>
        <p:spPr>
          <a:xfrm>
            <a:off x="8264473" y="6053371"/>
            <a:ext cx="3391403" cy="644177"/>
          </a:xfrm>
          <a:custGeom>
            <a:avLst/>
            <a:gdLst/>
            <a:ahLst/>
            <a:cxnLst/>
            <a:rect l="l" t="t" r="r" b="b"/>
            <a:pathLst>
              <a:path w="3391403" h="644177">
                <a:moveTo>
                  <a:pt x="75787" y="0"/>
                </a:moveTo>
                <a:lnTo>
                  <a:pt x="3315616" y="0"/>
                </a:lnTo>
                <a:cubicBezTo>
                  <a:pt x="3357472" y="0"/>
                  <a:pt x="3391403" y="33931"/>
                  <a:pt x="3391403" y="75787"/>
                </a:cubicBezTo>
                <a:lnTo>
                  <a:pt x="3391403" y="568390"/>
                </a:lnTo>
                <a:cubicBezTo>
                  <a:pt x="3391403" y="610246"/>
                  <a:pt x="3357472" y="644177"/>
                  <a:pt x="3315616" y="644177"/>
                </a:cubicBezTo>
                <a:lnTo>
                  <a:pt x="75787" y="644177"/>
                </a:lnTo>
                <a:cubicBezTo>
                  <a:pt x="33931" y="644177"/>
                  <a:pt x="0" y="610246"/>
                  <a:pt x="0" y="568390"/>
                </a:cubicBezTo>
                <a:lnTo>
                  <a:pt x="0" y="75787"/>
                </a:lnTo>
                <a:cubicBezTo>
                  <a:pt x="0" y="33931"/>
                  <a:pt x="33931" y="0"/>
                  <a:pt x="75787" y="0"/>
                </a:cubicBezTo>
                <a:close/>
              </a:path>
            </a:pathLst>
          </a:custGeom>
          <a:solidFill>
            <a:srgbClr val="1A1D21">
              <a:alpha val="50196"/>
            </a:srgbClr>
          </a:solidFill>
        </p:spPr>
      </p:sp>
      <p:sp>
        <p:nvSpPr>
          <p:cNvPr id="71" name="Text 69"/>
          <p:cNvSpPr/>
          <p:nvPr/>
        </p:nvSpPr>
        <p:spPr>
          <a:xfrm>
            <a:off x="8378152" y="6167049"/>
            <a:ext cx="3230359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dirty="0">
                <a:solidFill>
                  <a:srgbClr val="4A5C6A"/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示例：</a:t>
            </a:r>
            <a:endParaRPr lang="en-US" sz="1600" dirty="0"/>
          </a:p>
        </p:txBody>
      </p:sp>
      <p:sp>
        <p:nvSpPr>
          <p:cNvPr id="72" name="Text 70"/>
          <p:cNvSpPr/>
          <p:nvPr/>
        </p:nvSpPr>
        <p:spPr>
          <a:xfrm>
            <a:off x="8378152" y="6394406"/>
            <a:ext cx="3230359" cy="189464"/>
          </a:xfrm>
          <a:prstGeom prst="rect">
            <a:avLst/>
          </a:prstGeom>
          <a:noFill/>
        </p:spPr>
        <p:txBody>
          <a:bodyPr wrap="square" lIns="0" tIns="0" rIns="0" bIns="0" rtlCol="0" anchor="ctr"/>
          <a:lstStyle/>
          <a:p>
            <a:pPr>
              <a:lnSpc>
                <a:spcPct val="120000"/>
              </a:lnSpc>
            </a:pPr>
            <a:r>
              <a:rPr lang="en-US" sz="1045" dirty="0">
                <a:solidFill>
                  <a:srgbClr val="E8ECEF">
                    <a:alpha val="70000"/>
                  </a:srgbClr>
                </a:solidFill>
                <a:latin typeface="MiSans" pitchFamily="34" charset="-122"/>
                <a:ea typeface="MiSans" pitchFamily="34" charset="-122"/>
                <a:cs typeface="MiSans" pitchFamily="34" charset="-120"/>
              </a:rPr>
              <a:t>"参考以下格式..."</a:t>
            </a:r>
            <a:endParaRPr lang="en-US" sz="1600" dirty="0"/>
          </a:p>
        </p:txBody>
      </p:sp>
    </p:spTree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333333"/>
      </a:dk2>
      <a:lt2>
        <a:srgbClr val="EEEEEE"/>
      </a:lt2>
      <a:accent1>
        <a:srgbClr val="8DAAC2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5563</Words>
  <Application>WPS 演示</Application>
  <PresentationFormat>On-screen Show (16:9)</PresentationFormat>
  <Paragraphs>1091</Paragraphs>
  <Slides>23</Slides>
  <Notes>23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42" baseType="lpstr">
      <vt:lpstr>Arial</vt:lpstr>
      <vt:lpstr>宋体</vt:lpstr>
      <vt:lpstr>Wingdings</vt:lpstr>
      <vt:lpstr>MiSans</vt:lpstr>
      <vt:lpstr>MiSans</vt:lpstr>
      <vt:lpstr>Liter</vt:lpstr>
      <vt:lpstr>Liter</vt:lpstr>
      <vt:lpstr>Liter</vt:lpstr>
      <vt:lpstr>Quattrocento Sans</vt:lpstr>
      <vt:lpstr>Quattrocento Sans</vt:lpstr>
      <vt:lpstr>Quattrocento Sans</vt:lpstr>
      <vt:lpstr>Calibri</vt:lpstr>
      <vt:lpstr>微软雅黑</vt:lpstr>
      <vt:lpstr>Arial Unicode MS</vt:lpstr>
      <vt:lpstr>等线</vt:lpstr>
      <vt:lpstr>Adobe 明體 Std L</vt:lpstr>
      <vt:lpstr>MiSans</vt:lpstr>
      <vt:lpstr>Segoe Print</vt:lpstr>
      <vt:lpstr>Custom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Moonshot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AIGC场景应用——撰写报告</dc:title>
  <dc:creator>Kimi</dc:creator>
  <dc:subject>AIGC场景应用——撰写报告</dc:subject>
  <cp:lastModifiedBy>高银</cp:lastModifiedBy>
  <cp:revision>4</cp:revision>
  <dcterms:created xsi:type="dcterms:W3CDTF">2026-02-25T14:15:00Z</dcterms:created>
  <dcterms:modified xsi:type="dcterms:W3CDTF">2026-02-27T06:08:59Z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AIGC场景应用——撰写报告","ContentProducer":"001191110108MACG2KBH8F10000","ProduceID":"19c9488b-d782-8e86-8000-000094aef206","ReservedCode1":"","ContentPropagator":"001191110108MACG2KBH8F20000","PropagateID":"19c9488b-d782-8e86-8000-000094aef206","ReservedCode2":""}</vt:lpwstr>
  </property>
  <property fmtid="{D5CDD505-2E9C-101B-9397-08002B2CF9AE}" pid="3" name="KSOProductBuildVer">
    <vt:lpwstr>2052-12.1.0.24657</vt:lpwstr>
  </property>
  <property fmtid="{D5CDD505-2E9C-101B-9397-08002B2CF9AE}" pid="4" name="ICV">
    <vt:lpwstr>E4AB7896B5274AECA1808B92BE07E389_12</vt:lpwstr>
  </property>
</Properties>
</file>