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57" r:id="rId3"/>
    <p:sldId id="458" r:id="rId5"/>
    <p:sldId id="402" r:id="rId6"/>
    <p:sldId id="426" r:id="rId7"/>
    <p:sldId id="401" r:id="rId8"/>
    <p:sldId id="337" r:id="rId9"/>
    <p:sldId id="435" r:id="rId10"/>
    <p:sldId id="427" r:id="rId11"/>
    <p:sldId id="436" r:id="rId12"/>
    <p:sldId id="474" r:id="rId13"/>
    <p:sldId id="475" r:id="rId14"/>
    <p:sldId id="476" r:id="rId15"/>
    <p:sldId id="437" r:id="rId16"/>
    <p:sldId id="431" r:id="rId17"/>
    <p:sldId id="438" r:id="rId18"/>
    <p:sldId id="439" r:id="rId19"/>
    <p:sldId id="440" r:id="rId20"/>
    <p:sldId id="432" r:id="rId21"/>
    <p:sldId id="433" r:id="rId22"/>
    <p:sldId id="311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2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BCE1"/>
    <a:srgbClr val="82D8CD"/>
    <a:srgbClr val="3FD0BF"/>
    <a:srgbClr val="42CEC3"/>
    <a:srgbClr val="2ABEDA"/>
    <a:srgbClr val="00A0DA"/>
    <a:srgbClr val="00AAC3"/>
    <a:srgbClr val="028EC9"/>
    <a:srgbClr val="0080CA"/>
    <a:srgbClr val="02A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82" autoAdjust="0"/>
    <p:restoredTop sz="94660" autoAdjust="0"/>
  </p:normalViewPr>
  <p:slideViewPr>
    <p:cSldViewPr snapToGrid="0" showGuides="1">
      <p:cViewPr varScale="1">
        <p:scale>
          <a:sx n="89" d="100"/>
          <a:sy n="89" d="100"/>
        </p:scale>
        <p:origin x="-648" y="-102"/>
      </p:cViewPr>
      <p:guideLst>
        <p:guide orient="horz" pos="352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54B8A4-21AC-4020-BA60-861D53E168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ython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76595" y="233917"/>
            <a:ext cx="3455433" cy="46570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DCDC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 userDrawn="1"/>
        </p:nvGraphicFramePr>
        <p:xfrm>
          <a:off x="0" y="632593"/>
          <a:ext cx="1297172" cy="395883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97172"/>
              </a:tblGrid>
              <a:tr h="536055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621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与数据分析的关系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5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数据分析常用的类库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开发环境的搭建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集成开发环境的搭建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3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项目实践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4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本章小结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" name="组合 12"/>
          <p:cNvGrpSpPr/>
          <p:nvPr userDrawn="1"/>
        </p:nvGrpSpPr>
        <p:grpSpPr>
          <a:xfrm>
            <a:off x="0" y="614255"/>
            <a:ext cx="1268760" cy="555327"/>
            <a:chOff x="0" y="1272662"/>
            <a:chExt cx="1691680" cy="788186"/>
          </a:xfrm>
          <a:gradFill>
            <a:gsLst>
              <a:gs pos="100000">
                <a:srgbClr val="00AAC3"/>
              </a:gs>
              <a:gs pos="50000">
                <a:srgbClr val="02BCE1"/>
              </a:gs>
            </a:gsLst>
            <a:lin ang="7200000" scaled="0"/>
          </a:gradFill>
        </p:grpSpPr>
        <p:sp>
          <p:nvSpPr>
            <p:cNvPr id="14" name="矩形 13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Python</a:t>
              </a:r>
              <a:r>
                <a:rPr lang="zh-CN" altLang="en-US" sz="12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简介</a:t>
              </a:r>
              <a:endParaRPr lang="zh-CN" altLang="en-US" sz="1200" kern="12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 userDrawn="1"/>
        </p:nvCxnSpPr>
        <p:spPr>
          <a:xfrm>
            <a:off x="1403498" y="606055"/>
            <a:ext cx="4051004" cy="0"/>
          </a:xfrm>
          <a:prstGeom prst="line">
            <a:avLst/>
          </a:prstGeom>
          <a:ln w="50800">
            <a:solidFill>
              <a:srgbClr val="00A0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V="1">
            <a:off x="6974958" y="212651"/>
            <a:ext cx="2169042" cy="10632"/>
          </a:xfrm>
          <a:prstGeom prst="line">
            <a:avLst/>
          </a:prstGeom>
          <a:ln w="50800">
            <a:solidFill>
              <a:srgbClr val="028E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 userDrawn="1"/>
        </p:nvSpPr>
        <p:spPr>
          <a:xfrm>
            <a:off x="1658681" y="148855"/>
            <a:ext cx="3083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与数据分析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 userDrawn="1"/>
        </p:nvSpPr>
        <p:spPr>
          <a:xfrm>
            <a:off x="5996763" y="372140"/>
            <a:ext cx="3147237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数据分析基础教程（第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3227" y="3657600"/>
            <a:ext cx="23907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DCDC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752495" y="185025"/>
            <a:ext cx="2839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zh-CN" altLang="en-US" sz="1800" kern="1200" baseline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en-US" altLang="zh-CN" sz="1800" kern="1200" baseline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Python</a:t>
            </a:r>
            <a:r>
              <a:rPr lang="zh-CN" altLang="en-US" sz="1800" kern="1200" baseline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与数据分析</a:t>
            </a:r>
            <a:endParaRPr lang="zh-CN" altLang="en-US" sz="18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 flipV="1">
            <a:off x="1424765" y="584791"/>
            <a:ext cx="4029739" cy="10632"/>
          </a:xfrm>
          <a:prstGeom prst="line">
            <a:avLst/>
          </a:prstGeom>
          <a:ln w="50800">
            <a:solidFill>
              <a:srgbClr val="00A0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V="1">
            <a:off x="6953695" y="223284"/>
            <a:ext cx="2190307" cy="10632"/>
          </a:xfrm>
          <a:prstGeom prst="line">
            <a:avLst/>
          </a:prstGeom>
          <a:ln w="50800">
            <a:solidFill>
              <a:srgbClr val="028E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5996765" y="382773"/>
            <a:ext cx="3147237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数据分析基础教程（第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3227" y="3657600"/>
            <a:ext cx="23907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表格 15"/>
          <p:cNvGraphicFramePr>
            <a:graphicFrameLocks noGrp="1"/>
          </p:cNvGraphicFramePr>
          <p:nvPr userDrawn="1"/>
        </p:nvGraphicFramePr>
        <p:xfrm>
          <a:off x="0" y="632593"/>
          <a:ext cx="1297172" cy="395883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97172"/>
              </a:tblGrid>
              <a:tr h="536055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621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200" dirty="0">
                        <a:solidFill>
                          <a:srgbClr val="80808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5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数据分析常用的类库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开发环境的搭建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集成开发环境的搭建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3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项目实践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4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本章小结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0" y="1201480"/>
            <a:ext cx="1297172" cy="552894"/>
          </a:xfrm>
          <a:prstGeom prst="rect">
            <a:avLst/>
          </a:prstGeom>
          <a:gradFill>
            <a:gsLst>
              <a:gs pos="100000">
                <a:srgbClr val="00AAC3"/>
              </a:gs>
              <a:gs pos="50000">
                <a:srgbClr val="02BCE1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与数据分析的关系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DCDC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733110" y="159487"/>
            <a:ext cx="2892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与数据分析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 flipV="1">
            <a:off x="1403499" y="542260"/>
            <a:ext cx="4051005" cy="21266"/>
          </a:xfrm>
          <a:prstGeom prst="line">
            <a:avLst/>
          </a:prstGeom>
          <a:ln w="50800">
            <a:solidFill>
              <a:srgbClr val="00A0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V="1">
            <a:off x="6953695" y="223284"/>
            <a:ext cx="2190307" cy="10632"/>
          </a:xfrm>
          <a:prstGeom prst="line">
            <a:avLst/>
          </a:prstGeom>
          <a:ln w="50800">
            <a:solidFill>
              <a:srgbClr val="028E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6211327" y="333881"/>
            <a:ext cx="302133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数据分析基础教程（第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3227" y="3657600"/>
            <a:ext cx="23907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 userDrawn="1"/>
        </p:nvSpPr>
        <p:spPr>
          <a:xfrm>
            <a:off x="0" y="1794470"/>
            <a:ext cx="1286540" cy="555327"/>
          </a:xfrm>
          <a:prstGeom prst="rect">
            <a:avLst/>
          </a:prstGeom>
          <a:gradFill>
            <a:gsLst>
              <a:gs pos="100000">
                <a:srgbClr val="00AAC3"/>
              </a:gs>
              <a:gs pos="50000">
                <a:srgbClr val="02BCE1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数据分析常用的类库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 userDrawn="1"/>
        </p:nvGraphicFramePr>
        <p:xfrm>
          <a:off x="0" y="590064"/>
          <a:ext cx="1297172" cy="395883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97172"/>
              </a:tblGrid>
              <a:tr h="536055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621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与数据分析的关系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5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200" dirty="0">
                        <a:solidFill>
                          <a:srgbClr val="80808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开发环境的搭建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集成开发环境的搭建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3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项目实践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4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本章小结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DCDC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733110" y="159487"/>
            <a:ext cx="2892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与数据分析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 flipV="1">
            <a:off x="1403499" y="542260"/>
            <a:ext cx="4051005" cy="21266"/>
          </a:xfrm>
          <a:prstGeom prst="line">
            <a:avLst/>
          </a:prstGeom>
          <a:ln w="50800">
            <a:solidFill>
              <a:srgbClr val="00A0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V="1">
            <a:off x="6953695" y="223284"/>
            <a:ext cx="2190307" cy="10632"/>
          </a:xfrm>
          <a:prstGeom prst="line">
            <a:avLst/>
          </a:prstGeom>
          <a:ln w="50800">
            <a:solidFill>
              <a:srgbClr val="028E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6115634" y="333881"/>
            <a:ext cx="304673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数据分析基础教程（第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3227" y="3657600"/>
            <a:ext cx="23907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 userDrawn="1"/>
        </p:nvSpPr>
        <p:spPr>
          <a:xfrm>
            <a:off x="-1" y="2421791"/>
            <a:ext cx="1297173" cy="555327"/>
          </a:xfrm>
          <a:prstGeom prst="rect">
            <a:avLst/>
          </a:prstGeom>
          <a:gradFill>
            <a:gsLst>
              <a:gs pos="100000">
                <a:srgbClr val="00AAC3"/>
              </a:gs>
              <a:gs pos="50000">
                <a:srgbClr val="02BCE1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开发环境的搭建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 userDrawn="1"/>
        </p:nvGraphicFramePr>
        <p:xfrm>
          <a:off x="0" y="621960"/>
          <a:ext cx="1297172" cy="395883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97172"/>
              </a:tblGrid>
              <a:tr h="536055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621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与数据分析的关系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5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数据分析常用的类库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80808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集成开发环境的搭建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3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项目实践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4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本章小结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DCDC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733110" y="159487"/>
            <a:ext cx="2892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与数据分析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 flipV="1">
            <a:off x="1403499" y="542260"/>
            <a:ext cx="4051005" cy="21266"/>
          </a:xfrm>
          <a:prstGeom prst="line">
            <a:avLst/>
          </a:prstGeom>
          <a:ln w="50800">
            <a:solidFill>
              <a:srgbClr val="00A0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V="1">
            <a:off x="6953695" y="223284"/>
            <a:ext cx="2190307" cy="10632"/>
          </a:xfrm>
          <a:prstGeom prst="line">
            <a:avLst/>
          </a:prstGeom>
          <a:ln w="50800">
            <a:solidFill>
              <a:srgbClr val="028E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6115634" y="333881"/>
            <a:ext cx="302133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数据分析基础教程（第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3227" y="3657600"/>
            <a:ext cx="23907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 userDrawn="1"/>
        </p:nvSpPr>
        <p:spPr>
          <a:xfrm>
            <a:off x="0" y="2974685"/>
            <a:ext cx="1268760" cy="555327"/>
          </a:xfrm>
          <a:prstGeom prst="rect">
            <a:avLst/>
          </a:prstGeom>
          <a:gradFill>
            <a:gsLst>
              <a:gs pos="100000">
                <a:srgbClr val="00AAC3"/>
              </a:gs>
              <a:gs pos="50000">
                <a:srgbClr val="02BCE1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集成开发环境的搭建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 userDrawn="1"/>
        </p:nvGraphicFramePr>
        <p:xfrm>
          <a:off x="0" y="558165"/>
          <a:ext cx="1297172" cy="393940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97172"/>
              </a:tblGrid>
              <a:tr h="536055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621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与数据分析的关系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5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数据分析常用的类库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5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开发环境的搭建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79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80808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3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项目实践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4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本章小结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DCDC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733110" y="159487"/>
            <a:ext cx="2892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与数据分析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 flipV="1">
            <a:off x="1403499" y="542260"/>
            <a:ext cx="4051005" cy="21266"/>
          </a:xfrm>
          <a:prstGeom prst="line">
            <a:avLst/>
          </a:prstGeom>
          <a:ln w="50800">
            <a:solidFill>
              <a:srgbClr val="00A0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V="1">
            <a:off x="6953695" y="223284"/>
            <a:ext cx="2190307" cy="10632"/>
          </a:xfrm>
          <a:prstGeom prst="line">
            <a:avLst/>
          </a:prstGeom>
          <a:ln w="50800">
            <a:solidFill>
              <a:srgbClr val="028E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6115634" y="333881"/>
            <a:ext cx="302133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数据分析基础教程（第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3227" y="3657600"/>
            <a:ext cx="23907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 userDrawn="1"/>
        </p:nvSpPr>
        <p:spPr>
          <a:xfrm>
            <a:off x="0" y="3538211"/>
            <a:ext cx="1297172" cy="555327"/>
          </a:xfrm>
          <a:prstGeom prst="rect">
            <a:avLst/>
          </a:prstGeom>
          <a:gradFill>
            <a:gsLst>
              <a:gs pos="100000">
                <a:srgbClr val="00AAC3"/>
              </a:gs>
              <a:gs pos="50000">
                <a:srgbClr val="02BCE1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项目实践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 userDrawn="1"/>
        </p:nvGraphicFramePr>
        <p:xfrm>
          <a:off x="0" y="526267"/>
          <a:ext cx="1297172" cy="402321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97172"/>
              </a:tblGrid>
              <a:tr h="525758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与数据分析的关系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数据分析常用的类库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896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开发环境的搭建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2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集成开发环境的搭建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269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6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本章小结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DCDC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733110" y="159487"/>
            <a:ext cx="2892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18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与数据分析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 flipV="1">
            <a:off x="1403499" y="542260"/>
            <a:ext cx="4051005" cy="21266"/>
          </a:xfrm>
          <a:prstGeom prst="line">
            <a:avLst/>
          </a:prstGeom>
          <a:ln w="50800">
            <a:solidFill>
              <a:srgbClr val="00A0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V="1">
            <a:off x="6953695" y="223284"/>
            <a:ext cx="2190307" cy="10632"/>
          </a:xfrm>
          <a:prstGeom prst="line">
            <a:avLst/>
          </a:prstGeom>
          <a:ln w="50800">
            <a:solidFill>
              <a:srgbClr val="028E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6115634" y="333881"/>
            <a:ext cx="302133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数据分析基础教程（第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3227" y="3657600"/>
            <a:ext cx="23907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 userDrawn="1"/>
        </p:nvSpPr>
        <p:spPr>
          <a:xfrm>
            <a:off x="-1" y="4016675"/>
            <a:ext cx="1307805" cy="555327"/>
          </a:xfrm>
          <a:prstGeom prst="rect">
            <a:avLst/>
          </a:prstGeom>
          <a:gradFill>
            <a:gsLst>
              <a:gs pos="100000">
                <a:srgbClr val="00AAC3"/>
              </a:gs>
              <a:gs pos="50000">
                <a:srgbClr val="02BCE1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本章小结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 userDrawn="1"/>
        </p:nvGraphicFramePr>
        <p:xfrm>
          <a:off x="0" y="505003"/>
          <a:ext cx="1297172" cy="402321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97172"/>
              </a:tblGrid>
              <a:tr h="525758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简介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与数据分析的关系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数据分析常用的类库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896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开发环境的搭建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2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Python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集成开发环境的搭建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26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项目实践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623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B0437-F67B-4BA4-9C21-028C9F680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20D1F-AB3E-4382-8C48-424BE9FD27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385333" y="4402649"/>
            <a:ext cx="5066665" cy="304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45" name="Freeform 3026"/>
          <p:cNvSpPr/>
          <p:nvPr/>
        </p:nvSpPr>
        <p:spPr bwMode="auto">
          <a:xfrm flipH="1">
            <a:off x="9816027" y="-366237"/>
            <a:ext cx="34289" cy="381056435"/>
          </a:xfrm>
          <a:custGeom>
            <a:avLst/>
            <a:gdLst>
              <a:gd name="T0" fmla="*/ 0 h 3"/>
              <a:gd name="T1" fmla="*/ 3 h 3"/>
              <a:gd name="T2" fmla="*/ 0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">
                <a:moveTo>
                  <a:pt x="0" y="0"/>
                </a:moveTo>
                <a:cubicBezTo>
                  <a:pt x="0" y="1"/>
                  <a:pt x="0" y="2"/>
                  <a:pt x="0" y="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147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239" name="Freeform 3220"/>
          <p:cNvSpPr/>
          <p:nvPr/>
        </p:nvSpPr>
        <p:spPr bwMode="auto">
          <a:xfrm flipH="1">
            <a:off x="9816027" y="-366238"/>
            <a:ext cx="34289" cy="272188067"/>
          </a:xfrm>
          <a:custGeom>
            <a:avLst/>
            <a:gdLst>
              <a:gd name="T0" fmla="*/ 0 h 2"/>
              <a:gd name="T1" fmla="*/ 2 h 2"/>
              <a:gd name="T2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FFD4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485382" y="2413045"/>
            <a:ext cx="1995806" cy="1989470"/>
            <a:chOff x="3841256" y="473794"/>
            <a:chExt cx="1448395" cy="1443797"/>
          </a:xfrm>
        </p:grpSpPr>
        <p:grpSp>
          <p:nvGrpSpPr>
            <p:cNvPr id="17" name="组合 16"/>
            <p:cNvGrpSpPr/>
            <p:nvPr/>
          </p:nvGrpSpPr>
          <p:grpSpPr>
            <a:xfrm>
              <a:off x="3841256" y="473794"/>
              <a:ext cx="1448395" cy="1443797"/>
              <a:chOff x="4319641" y="1941261"/>
              <a:chExt cx="1463132" cy="1458487"/>
            </a:xfrm>
          </p:grpSpPr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4319641" y="1941261"/>
                <a:ext cx="1463132" cy="145848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Oval 19"/>
              <p:cNvSpPr>
                <a:spLocks noChangeArrowheads="1"/>
              </p:cNvSpPr>
              <p:nvPr/>
            </p:nvSpPr>
            <p:spPr bwMode="auto">
              <a:xfrm>
                <a:off x="4456021" y="2074813"/>
                <a:ext cx="1203628" cy="1199808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976331" y="826534"/>
              <a:ext cx="1244246" cy="847931"/>
            </a:xfrm>
            <a:prstGeom prst="rect">
              <a:avLst/>
            </a:prstGeom>
            <a:noFill/>
            <a:effectLst>
              <a:innerShdw blurRad="63500" dist="17526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200" b="1" dirty="0" smtClean="0">
                  <a:solidFill>
                    <a:schemeClr val="bg1"/>
                  </a:solidFill>
                  <a:latin typeface="+mn-ea"/>
                  <a:sym typeface="+mn-ea"/>
                </a:rPr>
                <a:t> </a:t>
              </a:r>
              <a:r>
                <a:rPr b="1" dirty="0" smtClean="0">
                  <a:solidFill>
                    <a:schemeClr val="bg1"/>
                  </a:solidFill>
                  <a:latin typeface="+mn-ea"/>
                  <a:sym typeface="+mn-ea"/>
                </a:rPr>
                <a:t>Python数据分析</a:t>
              </a:r>
              <a:endParaRPr b="1" dirty="0" smtClean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algn="l"/>
              <a:r>
                <a:rPr b="1" dirty="0" smtClean="0">
                  <a:solidFill>
                    <a:schemeClr val="bg1"/>
                  </a:solidFill>
                  <a:latin typeface="+mn-ea"/>
                  <a:sym typeface="+mn-ea"/>
                </a:rPr>
                <a:t>基础教程（第2版）</a:t>
              </a:r>
              <a:endParaRPr b="1" dirty="0" smtClean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algn="l"/>
              <a:endParaRPr b="1" dirty="0" smtClean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algn="l"/>
              <a:r>
                <a:rPr b="1" dirty="0" smtClean="0">
                  <a:solidFill>
                    <a:schemeClr val="bg1"/>
                  </a:solidFill>
                  <a:latin typeface="+mn-ea"/>
                  <a:sym typeface="+mn-ea"/>
                </a:rPr>
                <a:t>     </a:t>
              </a:r>
              <a:r>
                <a:rPr lang="en-US" b="1" dirty="0" smtClean="0">
                  <a:solidFill>
                    <a:schemeClr val="bg1"/>
                  </a:solidFill>
                  <a:latin typeface="+mn-ea"/>
                  <a:sym typeface="+mn-ea"/>
                </a:rPr>
                <a:t>   </a:t>
              </a:r>
              <a:r>
                <a:rPr b="1" dirty="0" smtClean="0">
                  <a:solidFill>
                    <a:schemeClr val="bg1"/>
                  </a:solidFill>
                  <a:latin typeface="+mn-ea"/>
                  <a:sym typeface="+mn-ea"/>
                </a:rPr>
                <a:t>郑丹青</a:t>
              </a:r>
              <a:endParaRPr b="1" dirty="0" smtClean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algn="l"/>
              <a:r>
                <a:rPr b="1" dirty="0" smtClean="0">
                  <a:solidFill>
                    <a:schemeClr val="bg1"/>
                  </a:solidFill>
                  <a:latin typeface="+mn-ea"/>
                  <a:sym typeface="+mn-ea"/>
                </a:rPr>
                <a:t> 人民邮电出版社</a:t>
              </a:r>
              <a:endParaRPr lang="zh-CN" altLang="en-US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2" name="TextBox 10"/>
          <p:cNvSpPr txBox="1"/>
          <p:nvPr/>
        </p:nvSpPr>
        <p:spPr>
          <a:xfrm>
            <a:off x="2126426" y="642665"/>
            <a:ext cx="5535930" cy="62230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  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Python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与数据分析</a:t>
            </a:r>
            <a:endParaRPr lang="zh-CN" altLang="en-US" sz="3600" b="1" dirty="0">
              <a:solidFill>
                <a:srgbClr val="00206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024636" y="1396888"/>
            <a:ext cx="4011410" cy="387946"/>
          </a:xfrm>
          <a:prstGeom prst="roundRect">
            <a:avLst>
              <a:gd name="adj" fmla="val 42270"/>
            </a:avLst>
          </a:prstGeom>
          <a:solidFill>
            <a:srgbClr val="0070C0"/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13384" y="1397093"/>
            <a:ext cx="343257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333208" y="3137956"/>
            <a:ext cx="405907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3525693" y="1917176"/>
            <a:ext cx="4029106" cy="26536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dirty="0" smtClean="0">
                <a:sym typeface="+mn-ea"/>
              </a:rPr>
              <a:t>  </a:t>
            </a:r>
            <a:r>
              <a:rPr lang="zh-CN" altLang="zh-CN" sz="1600" b="1" dirty="0" smtClean="0">
                <a:sym typeface="+mn-ea"/>
              </a:rPr>
              <a:t>了解</a:t>
            </a:r>
            <a:r>
              <a:rPr lang="en-US" altLang="zh-CN" sz="1600" b="1" dirty="0" smtClean="0">
                <a:sym typeface="+mn-ea"/>
              </a:rPr>
              <a:t>Python</a:t>
            </a:r>
            <a:r>
              <a:rPr lang="zh-CN" altLang="zh-CN" sz="1600" b="1" dirty="0" smtClean="0">
                <a:sym typeface="+mn-ea"/>
              </a:rPr>
              <a:t>语言的特点。</a:t>
            </a:r>
            <a:endParaRPr lang="zh-CN" altLang="zh-CN" sz="1600" b="1" dirty="0" smtClean="0"/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dirty="0" smtClean="0">
                <a:sym typeface="+mn-ea"/>
              </a:rPr>
              <a:t>  </a:t>
            </a:r>
            <a:r>
              <a:rPr lang="zh-CN" altLang="zh-CN" sz="1600" b="1" dirty="0" smtClean="0">
                <a:sym typeface="+mn-ea"/>
              </a:rPr>
              <a:t>了解</a:t>
            </a:r>
            <a:r>
              <a:rPr lang="en-US" altLang="zh-CN" sz="1600" b="1" dirty="0" smtClean="0">
                <a:sym typeface="+mn-ea"/>
              </a:rPr>
              <a:t>Python</a:t>
            </a:r>
            <a:r>
              <a:rPr lang="zh-CN" altLang="zh-CN" sz="1600" b="1" dirty="0" smtClean="0">
                <a:sym typeface="+mn-ea"/>
              </a:rPr>
              <a:t>与数据分析的关系。</a:t>
            </a:r>
            <a:endParaRPr lang="zh-CN" altLang="zh-CN" sz="1600" b="1" dirty="0" smtClean="0"/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dirty="0" smtClean="0">
                <a:sym typeface="+mn-ea"/>
              </a:rPr>
              <a:t>  </a:t>
            </a:r>
            <a:r>
              <a:rPr lang="zh-CN" altLang="zh-CN" sz="1600" b="1" dirty="0" smtClean="0">
                <a:sym typeface="+mn-ea"/>
              </a:rPr>
              <a:t>了解</a:t>
            </a:r>
            <a:r>
              <a:rPr lang="en-US" altLang="zh-CN" sz="1600" b="1" dirty="0" smtClean="0">
                <a:sym typeface="+mn-ea"/>
              </a:rPr>
              <a:t>Python</a:t>
            </a:r>
            <a:r>
              <a:rPr lang="zh-CN" altLang="zh-CN" sz="1600" b="1" dirty="0" smtClean="0">
                <a:sym typeface="+mn-ea"/>
              </a:rPr>
              <a:t>数据分析常用的类库。</a:t>
            </a:r>
            <a:endParaRPr lang="zh-CN" altLang="zh-CN" sz="1600" b="1" dirty="0" smtClean="0"/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dirty="0" smtClean="0">
                <a:sym typeface="+mn-ea"/>
              </a:rPr>
              <a:t>  </a:t>
            </a:r>
            <a:r>
              <a:rPr lang="zh-CN" altLang="zh-CN" sz="1600" b="1" dirty="0" smtClean="0">
                <a:sym typeface="+mn-ea"/>
              </a:rPr>
              <a:t>掌握</a:t>
            </a:r>
            <a:r>
              <a:rPr lang="en-US" altLang="zh-CN" sz="1600" b="1" dirty="0" smtClean="0">
                <a:sym typeface="+mn-ea"/>
              </a:rPr>
              <a:t>Python</a:t>
            </a:r>
            <a:r>
              <a:rPr lang="zh-CN" altLang="zh-CN" sz="1600" b="1" dirty="0" smtClean="0">
                <a:sym typeface="+mn-ea"/>
              </a:rPr>
              <a:t>的环境搭建。</a:t>
            </a:r>
            <a:endParaRPr lang="zh-CN" altLang="zh-CN" sz="1600" b="1" dirty="0" smtClean="0"/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dirty="0" smtClean="0">
                <a:sym typeface="+mn-ea"/>
              </a:rPr>
              <a:t>  </a:t>
            </a:r>
            <a:r>
              <a:rPr lang="zh-CN" altLang="zh-CN" sz="1600" b="1" dirty="0" smtClean="0">
                <a:sym typeface="+mn-ea"/>
              </a:rPr>
              <a:t>掌握</a:t>
            </a:r>
            <a:r>
              <a:rPr lang="en-US" altLang="zh-CN" sz="1600" b="1" dirty="0" smtClean="0">
                <a:sym typeface="+mn-ea"/>
              </a:rPr>
              <a:t>PyCharm</a:t>
            </a:r>
            <a:r>
              <a:rPr lang="zh-CN" altLang="zh-CN" sz="1600" b="1" dirty="0" smtClean="0">
                <a:sym typeface="+mn-ea"/>
              </a:rPr>
              <a:t>安装与使用。</a:t>
            </a:r>
            <a:endParaRPr lang="zh-CN" altLang="zh-CN" sz="1600" b="1" dirty="0" smtClean="0"/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dirty="0" smtClean="0">
                <a:sym typeface="+mn-ea"/>
              </a:rPr>
              <a:t>  </a:t>
            </a:r>
            <a:r>
              <a:rPr lang="zh-CN" altLang="zh-CN" sz="1600" b="1" dirty="0" smtClean="0">
                <a:sym typeface="+mn-ea"/>
              </a:rPr>
              <a:t>掌握</a:t>
            </a:r>
            <a:r>
              <a:rPr lang="en-US" altLang="zh-CN" sz="1600" b="1" dirty="0" smtClean="0">
                <a:sym typeface="+mn-ea"/>
              </a:rPr>
              <a:t>Jupyter Notebook</a:t>
            </a:r>
            <a:r>
              <a:rPr lang="zh-CN" altLang="zh-CN" sz="1600" b="1" dirty="0" smtClean="0">
                <a:sym typeface="+mn-ea"/>
              </a:rPr>
              <a:t>安装与使用。</a:t>
            </a:r>
            <a:endParaRPr lang="zh-CN" altLang="zh-CN" sz="1600" b="1" dirty="0" smtClean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</a:pPr>
            <a:endParaRPr lang="en-US" altLang="zh-CN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6" name="Picture 2" descr="C:\Users\Administrator\Desktop\手.png" hidden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446240" y="2472231"/>
            <a:ext cx="2959860" cy="287631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17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18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2222E-6 4.81481E-6 L 0.42604 4.81481E-6 " pathEditMode="relative" rAng="0" ptsTypes="AA">
                                          <p:cBhvr>
                                            <p:cTn id="29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30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4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469"/>
                                </p:stCondLst>
                                <p:childTnLst>
                                  <p:par>
                                    <p:cTn id="4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31" grpId="0" bldLvl="0" animBg="1"/>
          <p:bldP spid="32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2222E-6 4.81481E-6 L 0.42604 4.81481E-6 " pathEditMode="relative" rAng="0" ptsTypes="AA">
                                          <p:cBhvr>
                                            <p:cTn id="29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30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4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469"/>
                                </p:stCondLst>
                                <p:childTnLst>
                                  <p:par>
                                    <p:cTn id="4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31" grpId="0" bldLvl="0" animBg="1"/>
          <p:bldP spid="32" grpId="0"/>
          <p:bldP spid="2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474586" y="1156581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3" y="773112"/>
            <a:ext cx="2687571" cy="338554"/>
            <a:chOff x="568442" y="319364"/>
            <a:chExt cx="3583428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3485912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2.5.1 PyCharm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安装与使用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4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635125" y="1243965"/>
            <a:ext cx="6905625" cy="36931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      3.   PyCharm</a:t>
            </a:r>
            <a:r>
              <a:rPr lang="zh-CN" altLang="zh-CN" sz="1600" dirty="0" smtClean="0"/>
              <a:t>简单设置</a:t>
            </a:r>
            <a:r>
              <a:rPr lang="zh-CN" altLang="en-US" sz="1600" dirty="0" smtClean="0"/>
              <a:t>，如</a:t>
            </a:r>
            <a:r>
              <a:rPr lang="zh-CN" altLang="zh-CN" sz="1600" dirty="0" smtClean="0"/>
              <a:t>更换主题</a:t>
            </a:r>
            <a:r>
              <a:rPr lang="zh-CN" altLang="en-US" sz="1600" dirty="0" smtClean="0"/>
              <a:t>、</a:t>
            </a:r>
            <a:r>
              <a:rPr lang="zh-CN" altLang="zh-CN" sz="1600" dirty="0" smtClean="0"/>
              <a:t>修改源代码字体大小</a:t>
            </a:r>
            <a:r>
              <a:rPr lang="zh-CN" altLang="en-US" sz="1600" dirty="0" smtClean="0"/>
              <a:t>、</a:t>
            </a:r>
            <a:r>
              <a:rPr lang="zh-CN" altLang="zh-CN" sz="1600" dirty="0" smtClean="0"/>
              <a:t>编码设置</a:t>
            </a:r>
            <a:r>
              <a:rPr lang="zh-CN" altLang="en-US" sz="1600" dirty="0" smtClean="0"/>
              <a:t>等。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（1）更换主题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如果要修改PyCharm的界面，可以采用更换主题的方法。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操作步骤：选择 File→Settings→Appearance &amp; Behavior→Appearance，可在</a:t>
            </a:r>
            <a:r>
              <a:rPr lang="zh-CN" altLang="zh-CN" sz="1600" dirty="0" smtClean="0"/>
              <a:t>Theme 下拉列表中选择主题，如选择Darcula，单击OK按钮，将主题设置为背景为黑色的经典样式。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</a:t>
            </a:r>
            <a:r>
              <a:rPr lang="zh-CN" altLang="zh-CN" sz="1600" dirty="0" smtClean="0"/>
              <a:t>（2）修改源代码字号 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操作步骤：选择File→Settings→Editor→Font，可在 Font 下拉列表中选择Source Code Pro，在Size 栏中选择20，单击OK按钮，将源代码字号设置为20。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endParaRPr lang="zh-CN" altLang="zh-CN" sz="16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474586" y="1156581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3" y="773112"/>
            <a:ext cx="2687571" cy="338554"/>
            <a:chOff x="568442" y="319364"/>
            <a:chExt cx="3583428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3485912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2.5.1 PyCharm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安装与使用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4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635125" y="1243965"/>
            <a:ext cx="6905625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      3.   PyCharm</a:t>
            </a:r>
            <a:r>
              <a:rPr lang="zh-CN" altLang="zh-CN" sz="1600" dirty="0" smtClean="0"/>
              <a:t>简单设置</a:t>
            </a:r>
            <a:r>
              <a:rPr lang="zh-CN" altLang="en-US" sz="1600" dirty="0" smtClean="0"/>
              <a:t>，如</a:t>
            </a:r>
            <a:r>
              <a:rPr lang="zh-CN" altLang="zh-CN" sz="1600" dirty="0" smtClean="0"/>
              <a:t>更换主题</a:t>
            </a:r>
            <a:r>
              <a:rPr lang="zh-CN" altLang="en-US" sz="1600" dirty="0" smtClean="0"/>
              <a:t>、</a:t>
            </a:r>
            <a:r>
              <a:rPr lang="zh-CN" altLang="zh-CN" sz="1600" dirty="0" smtClean="0"/>
              <a:t>修改源代码字体大小</a:t>
            </a:r>
            <a:r>
              <a:rPr lang="zh-CN" altLang="en-US" sz="1600" dirty="0" smtClean="0"/>
              <a:t>、</a:t>
            </a:r>
            <a:r>
              <a:rPr lang="zh-CN" altLang="zh-CN" sz="1600" dirty="0" smtClean="0"/>
              <a:t>编码设置</a:t>
            </a:r>
            <a:r>
              <a:rPr lang="zh-CN" altLang="en-US" sz="1600" dirty="0" smtClean="0"/>
              <a:t>等。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</a:t>
            </a:r>
            <a:r>
              <a:rPr lang="zh-CN" altLang="zh-CN" sz="1600" dirty="0" smtClean="0"/>
              <a:t>（3）修改编码设置 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zh-CN" sz="1600" dirty="0" smtClean="0"/>
              <a:t>PyCharm 使用编码设置的3处分别是IDE Encoding、Project Encoding和Property Files。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zh-CN" sz="1600" dirty="0" smtClean="0"/>
              <a:t>操作步骤：选择File→Settings→Editor→File Encodings，调整 Global Encoding、Project Encoding 和 Default encoding for properties files 这 3 个下拉列表中的选项，选择文件编码方式。例如，Project Encoding 下拉列表中选择 UTF-8，单击OK按钮，可将项目编码设置为UTF-8。 </a:t>
            </a:r>
            <a:endParaRPr lang="zh-CN" altLang="zh-CN" sz="16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474586" y="1156581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3" y="773112"/>
            <a:ext cx="2687571" cy="338554"/>
            <a:chOff x="568442" y="319364"/>
            <a:chExt cx="3583428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3485912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2.5.1 PyCharm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安装与使用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4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635125" y="1243965"/>
            <a:ext cx="6905625" cy="36931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      3.   PyCharm</a:t>
            </a:r>
            <a:r>
              <a:rPr lang="zh-CN" altLang="zh-CN" sz="1600" dirty="0" smtClean="0"/>
              <a:t>简单设置</a:t>
            </a:r>
            <a:r>
              <a:rPr lang="zh-CN" altLang="en-US" sz="1600" dirty="0" smtClean="0"/>
              <a:t>，如</a:t>
            </a:r>
            <a:r>
              <a:rPr lang="zh-CN" altLang="zh-CN" sz="1600" dirty="0" smtClean="0"/>
              <a:t>更换主题</a:t>
            </a:r>
            <a:r>
              <a:rPr lang="zh-CN" altLang="en-US" sz="1600" dirty="0" smtClean="0"/>
              <a:t>、</a:t>
            </a:r>
            <a:r>
              <a:rPr lang="zh-CN" altLang="zh-CN" sz="1600" dirty="0" smtClean="0"/>
              <a:t>修改源代码字体大小</a:t>
            </a:r>
            <a:r>
              <a:rPr lang="zh-CN" altLang="en-US" sz="1600" dirty="0" smtClean="0"/>
              <a:t>、</a:t>
            </a:r>
            <a:r>
              <a:rPr lang="zh-CN" altLang="zh-CN" sz="1600" dirty="0" smtClean="0"/>
              <a:t>编码设置</a:t>
            </a:r>
            <a:r>
              <a:rPr lang="zh-CN" altLang="en-US" sz="1600" dirty="0" smtClean="0"/>
              <a:t>等。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</a:t>
            </a:r>
            <a:r>
              <a:rPr lang="zh-CN" altLang="zh-CN" sz="1600" dirty="0" smtClean="0"/>
              <a:t>（4）选择解释器设置 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如果在计算机上安装了多个Python 的版本，当需要更改解释器设置时，其操作步骤为选择File→Settings→Project:pythonProject→Python Interpreter，弹出图 2-16 所示的设置对话框。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zh-CN" sz="1600" dirty="0" smtClean="0"/>
              <a:t>（5）设置快捷键方案 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PyCharm 可以为不同平台的用户提供不同的定制快捷键方案，其操作步骤为选择File→Settings→Keymap，在 Keymap 下拉列表中选择一个快捷键方案，单击Apply按钮，保存更改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endParaRPr lang="zh-CN" altLang="zh-CN" sz="16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474586" y="1156581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3" y="773112"/>
            <a:ext cx="2687571" cy="338554"/>
            <a:chOff x="568442" y="319364"/>
            <a:chExt cx="3583428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3485912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2.5.1 PyCharm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安装与使用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4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721225" y="1244101"/>
            <a:ext cx="6669740" cy="2831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      4 PyCharm</a:t>
            </a:r>
            <a:r>
              <a:rPr lang="zh-CN" altLang="zh-CN" sz="1600" dirty="0" smtClean="0"/>
              <a:t>使用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600" dirty="0" smtClean="0"/>
              <a:t>新建项目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</a:t>
            </a:r>
            <a:r>
              <a:rPr lang="zh-CN" altLang="zh-CN" sz="1600" dirty="0" smtClean="0"/>
              <a:t>操作步骤：打开</a:t>
            </a:r>
            <a:r>
              <a:rPr lang="en-US" altLang="zh-CN" sz="1600" dirty="0" smtClean="0"/>
              <a:t>PyCharm</a:t>
            </a:r>
            <a:r>
              <a:rPr lang="zh-CN" altLang="zh-CN" sz="1600" dirty="0" smtClean="0"/>
              <a:t>，单击“</a:t>
            </a:r>
            <a:r>
              <a:rPr lang="en-US" altLang="zh-CN" sz="1600" dirty="0" smtClean="0"/>
              <a:t>File-&gt;New Project</a:t>
            </a:r>
            <a:r>
              <a:rPr lang="zh-CN" altLang="zh-CN" sz="1600" dirty="0" smtClean="0"/>
              <a:t>”</a:t>
            </a:r>
            <a:r>
              <a:rPr lang="zh-CN" altLang="en-US" sz="1600" dirty="0" smtClean="0"/>
              <a:t>，操作演示。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en-US" sz="1600" dirty="0" smtClean="0"/>
              <a:t>）</a:t>
            </a:r>
            <a:r>
              <a:rPr lang="zh-CN" altLang="zh-CN" sz="1600" dirty="0" smtClean="0"/>
              <a:t>创建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文件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</a:t>
            </a:r>
            <a:r>
              <a:rPr lang="zh-CN" altLang="zh-CN" sz="1600" dirty="0" smtClean="0"/>
              <a:t>操作步骤：右键单击项目名称，选择“</a:t>
            </a:r>
            <a:r>
              <a:rPr lang="en-US" altLang="zh-CN" sz="1600" dirty="0" smtClean="0"/>
              <a:t>New-&gt;Python File</a:t>
            </a:r>
            <a:r>
              <a:rPr lang="zh-CN" altLang="zh-CN" sz="1600" dirty="0" smtClean="0"/>
              <a:t>”</a:t>
            </a:r>
            <a:r>
              <a:rPr lang="zh-CN" altLang="en-US" sz="1600" dirty="0" smtClean="0"/>
              <a:t>，操作演示。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）</a:t>
            </a:r>
            <a:r>
              <a:rPr lang="zh-CN" altLang="zh-CN" sz="1600" dirty="0" smtClean="0"/>
              <a:t>编写和运行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程序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       </a:t>
            </a:r>
            <a:r>
              <a:rPr lang="en-US" altLang="zh-CN" sz="1600" dirty="0" smtClean="0"/>
              <a:t>【</a:t>
            </a:r>
            <a:r>
              <a:rPr lang="zh-CN" altLang="en-US" sz="1600" dirty="0" smtClean="0"/>
              <a:t>操作演示</a:t>
            </a:r>
            <a:r>
              <a:rPr lang="en-US" altLang="zh-CN" sz="1600" dirty="0" smtClean="0"/>
              <a:t>】</a:t>
            </a:r>
            <a:endParaRPr lang="en-US" altLang="zh-CN" sz="1600" dirty="0" smtClean="0"/>
          </a:p>
          <a:p>
            <a:endParaRPr lang="zh-CN" altLang="zh-CN" sz="16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441536" y="1244716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3" y="773112"/>
            <a:ext cx="3577943" cy="338554"/>
            <a:chOff x="568442" y="319364"/>
            <a:chExt cx="4770592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4673076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2.5.2 Jupyter Notebook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安装与使用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3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842538" y="1330163"/>
            <a:ext cx="6239435" cy="36931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1. Jupyter Notebook</a:t>
            </a:r>
            <a:r>
              <a:rPr lang="zh-CN" altLang="zh-CN" sz="1600" dirty="0" smtClean="0"/>
              <a:t>简介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Jupyter Notebook</a:t>
            </a:r>
            <a:r>
              <a:rPr lang="zh-CN" altLang="zh-CN" sz="1600" dirty="0" smtClean="0"/>
              <a:t>（又称</a:t>
            </a:r>
            <a:r>
              <a:rPr lang="en-US" altLang="zh-CN" sz="1600" dirty="0" smtClean="0"/>
              <a:t>IPython Notebook</a:t>
            </a:r>
            <a:r>
              <a:rPr lang="zh-CN" altLang="zh-CN" sz="1600" dirty="0" smtClean="0"/>
              <a:t>）是一个交互式的在线编辑器，它可以每编辑一行代码就运行一行代码，并且将运行的结果显示在代码的下方，以方便用户查看。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2. Jupyter Notebook</a:t>
            </a:r>
            <a:r>
              <a:rPr lang="zh-CN" altLang="zh-CN" sz="1600" dirty="0" smtClean="0"/>
              <a:t>安装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zh-CN" sz="1600" dirty="0" smtClean="0"/>
              <a:t>安装步骤如下：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1</a:t>
            </a:r>
            <a:r>
              <a:rPr lang="zh-CN" altLang="en-US" sz="1600" dirty="0" smtClean="0"/>
              <a:t>）</a:t>
            </a:r>
            <a:r>
              <a:rPr lang="zh-CN" altLang="zh-CN" sz="1600" dirty="0" smtClean="0">
                <a:sym typeface="+mn-ea"/>
              </a:rPr>
              <a:t>在计算机连接互联网的情况下，按【Windows】+【R】键，打开“运行”对话框</a:t>
            </a:r>
            <a:r>
              <a:rPr lang="zh-CN" altLang="zh-CN" sz="1600" dirty="0" smtClean="0"/>
              <a:t>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en-US" sz="1600" dirty="0" smtClean="0"/>
              <a:t>）</a:t>
            </a:r>
            <a:r>
              <a:rPr lang="zh-CN" altLang="zh-CN" sz="1600" dirty="0" smtClean="0">
                <a:sym typeface="+mn-ea"/>
              </a:rPr>
              <a:t>在打开栏中输入“pip install jupyter”命令，按【Enter】键，进入jupyter模块安装</a:t>
            </a:r>
            <a:r>
              <a:rPr lang="zh-CN" altLang="en-US" sz="1600" dirty="0" smtClean="0"/>
              <a:t>。</a:t>
            </a:r>
            <a:endParaRPr lang="zh-CN" altLang="zh-CN" sz="16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 flipV="1">
            <a:off x="1506084" y="1086522"/>
            <a:ext cx="7067763" cy="8289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3" y="773112"/>
            <a:ext cx="3577943" cy="338554"/>
            <a:chOff x="568442" y="319364"/>
            <a:chExt cx="4770592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4673076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2.5.2 Jupyter Notebook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安装与使用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3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627386" y="1502285"/>
            <a:ext cx="6239435" cy="1846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600" dirty="0" smtClean="0"/>
              <a:t>启动</a:t>
            </a:r>
            <a:r>
              <a:rPr lang="en-US" altLang="zh-CN" sz="1600" dirty="0" smtClean="0"/>
              <a:t>Jupyter Notebook</a:t>
            </a:r>
            <a:r>
              <a:rPr lang="zh-CN" altLang="zh-CN" sz="1600" dirty="0" smtClean="0"/>
              <a:t>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zh-CN" sz="1600" dirty="0" smtClean="0"/>
              <a:t>安装完成后，打开“运行”对话框，在打开栏中输入“Jupyter Notebook”命令，按【Enter】键，即可启动Jupyter Notebook。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3. </a:t>
            </a:r>
            <a:r>
              <a:rPr lang="zh-CN" altLang="zh-CN" sz="1600" dirty="0" smtClean="0"/>
              <a:t>新建一个</a:t>
            </a:r>
            <a:r>
              <a:rPr lang="en-US" altLang="zh-CN" sz="1600" dirty="0" smtClean="0"/>
              <a:t>Notebook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【</a:t>
            </a:r>
            <a:r>
              <a:rPr lang="zh-CN" altLang="en-US" sz="1600" dirty="0" smtClean="0"/>
              <a:t>操作演示</a:t>
            </a:r>
            <a:r>
              <a:rPr lang="en-US" altLang="zh-CN" sz="1600" dirty="0" smtClean="0"/>
              <a:t>】</a:t>
            </a:r>
            <a:endParaRPr lang="zh-CN" altLang="zh-CN" sz="16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 flipV="1">
            <a:off x="1506084" y="1075766"/>
            <a:ext cx="7046247" cy="9364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3" y="773112"/>
            <a:ext cx="3577943" cy="338554"/>
            <a:chOff x="568442" y="319364"/>
            <a:chExt cx="4770592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4673076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2.5.2 Jupyter Notebook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安装与使用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3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777993" y="1233344"/>
            <a:ext cx="6430093" cy="36931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4. Jupyter Notebook</a:t>
            </a:r>
            <a:r>
              <a:rPr lang="zh-CN" altLang="zh-CN" sz="1600" dirty="0" smtClean="0"/>
              <a:t>使用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1</a:t>
            </a:r>
            <a:r>
              <a:rPr lang="zh-CN" altLang="en-US" sz="1600" dirty="0" smtClean="0"/>
              <a:t>）</a:t>
            </a:r>
            <a:r>
              <a:rPr lang="en-US" altLang="zh-CN" sz="1600" dirty="0" smtClean="0"/>
              <a:t>Jupyter Notebook</a:t>
            </a:r>
            <a:r>
              <a:rPr lang="zh-CN" altLang="zh-CN" sz="1600" dirty="0" smtClean="0"/>
              <a:t>界面构成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Jupyter Notebook</a:t>
            </a:r>
            <a:r>
              <a:rPr lang="zh-CN" altLang="zh-CN" sz="1600" dirty="0" smtClean="0"/>
              <a:t>界面是由</a:t>
            </a:r>
            <a:r>
              <a:rPr lang="en-US" altLang="zh-CN" sz="1600" dirty="0" smtClean="0"/>
              <a:t>Notebook </a:t>
            </a:r>
            <a:r>
              <a:rPr lang="zh-CN" altLang="zh-CN" sz="1600" dirty="0" smtClean="0"/>
              <a:t>的名称，菜单栏、工具栏和</a:t>
            </a:r>
            <a:r>
              <a:rPr lang="en-US" altLang="zh-CN" sz="1600" dirty="0" smtClean="0"/>
              <a:t>Notebook </a:t>
            </a:r>
            <a:r>
              <a:rPr lang="zh-CN" altLang="zh-CN" sz="1600" dirty="0" smtClean="0"/>
              <a:t>的内容编辑区组成。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en-US" sz="1600" dirty="0" smtClean="0"/>
              <a:t>）</a:t>
            </a:r>
            <a:r>
              <a:rPr lang="zh-CN" altLang="zh-CN" sz="1600" dirty="0" smtClean="0"/>
              <a:t>菜单栏组成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菜单栏中有</a:t>
            </a:r>
            <a:r>
              <a:rPr lang="en-US" altLang="zh-CN" sz="1600" dirty="0" smtClean="0"/>
              <a:t>File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Edit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View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Insert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Cell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Kernel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Help</a:t>
            </a:r>
            <a:r>
              <a:rPr lang="zh-CN" altLang="zh-CN" sz="1600" dirty="0" smtClean="0"/>
              <a:t>等功能。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）</a:t>
            </a:r>
            <a:r>
              <a:rPr lang="zh-CN" altLang="zh-CN" sz="1600" dirty="0" smtClean="0"/>
              <a:t>具栏组成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工具栏从左到右的按钮依次为：保存、新建、剪切、复制、粘贴、上移</a:t>
            </a:r>
            <a:r>
              <a:rPr lang="en-US" altLang="zh-CN" sz="1600" dirty="0" smtClean="0"/>
              <a:t>cell</a:t>
            </a:r>
            <a:r>
              <a:rPr lang="zh-CN" altLang="zh-CN" sz="1600" dirty="0" smtClean="0"/>
              <a:t>、下移</a:t>
            </a:r>
            <a:r>
              <a:rPr lang="en-US" altLang="zh-CN" sz="1600" dirty="0" smtClean="0"/>
              <a:t>cell</a:t>
            </a:r>
            <a:r>
              <a:rPr lang="zh-CN" altLang="zh-CN" sz="1600" dirty="0" smtClean="0"/>
              <a:t>、运行代码、终止运行、重启内核、改变</a:t>
            </a:r>
            <a:r>
              <a:rPr lang="en-US" altLang="zh-CN" sz="1600" dirty="0" smtClean="0"/>
              <a:t>cell</a:t>
            </a:r>
            <a:r>
              <a:rPr lang="zh-CN" altLang="zh-CN" sz="1600" dirty="0" smtClean="0"/>
              <a:t>类型和命令面板等。</a:t>
            </a:r>
            <a:endParaRPr lang="zh-CN" altLang="zh-CN" sz="16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 flipV="1">
            <a:off x="1506084" y="1086522"/>
            <a:ext cx="7067763" cy="8289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3" y="773112"/>
            <a:ext cx="3577943" cy="338554"/>
            <a:chOff x="568442" y="319364"/>
            <a:chExt cx="4770592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4673076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2.5.2 Jupyter Notebook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安装与使用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3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874811" y="1244101"/>
            <a:ext cx="6430093" cy="36931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600" dirty="0" smtClean="0"/>
              <a:t>单元模式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在</a:t>
            </a:r>
            <a:r>
              <a:rPr lang="en-US" altLang="zh-CN" sz="1600" dirty="0" smtClean="0"/>
              <a:t>Notebook</a:t>
            </a:r>
            <a:r>
              <a:rPr lang="zh-CN" altLang="zh-CN" sz="1600" dirty="0" smtClean="0"/>
              <a:t>中的单元有两种模式：命令模式（</a:t>
            </a:r>
            <a:r>
              <a:rPr lang="en-US" altLang="zh-CN" sz="1600" dirty="0" smtClean="0"/>
              <a:t>Command Mode</a:t>
            </a:r>
            <a:r>
              <a:rPr lang="zh-CN" altLang="zh-CN" sz="1600" dirty="0" smtClean="0"/>
              <a:t>）与编辑模式（</a:t>
            </a:r>
            <a:r>
              <a:rPr lang="en-US" altLang="zh-CN" sz="1600" dirty="0" smtClean="0"/>
              <a:t>Edit Mode</a:t>
            </a:r>
            <a:r>
              <a:rPr lang="zh-CN" altLang="zh-CN" sz="1600" dirty="0" smtClean="0"/>
              <a:t>）。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5</a:t>
            </a:r>
            <a:r>
              <a:rPr lang="zh-CN" altLang="en-US" sz="1600" dirty="0" smtClean="0"/>
              <a:t>）</a:t>
            </a:r>
            <a:r>
              <a:rPr lang="zh-CN" altLang="zh-CN" sz="1600" dirty="0" smtClean="0"/>
              <a:t>标题单元（</a:t>
            </a:r>
            <a:r>
              <a:rPr lang="en-US" altLang="zh-CN" sz="1600" dirty="0" smtClean="0"/>
              <a:t>Heading cell</a:t>
            </a:r>
            <a:r>
              <a:rPr lang="zh-CN" altLang="zh-CN" sz="1600" dirty="0" smtClean="0"/>
              <a:t>）使用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600" dirty="0" smtClean="0"/>
              <a:t>代码单元（</a:t>
            </a:r>
            <a:r>
              <a:rPr lang="en-US" altLang="zh-CN" sz="1600" dirty="0" smtClean="0"/>
              <a:t>code cell</a:t>
            </a:r>
            <a:r>
              <a:rPr lang="zh-CN" altLang="zh-CN" sz="1600" dirty="0" smtClean="0"/>
              <a:t>）使用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1600" dirty="0" smtClean="0"/>
              <a:t>Markdown</a:t>
            </a:r>
            <a:r>
              <a:rPr lang="zh-CN" altLang="zh-CN" sz="1600" dirty="0" smtClean="0"/>
              <a:t>单元使用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（</a:t>
            </a:r>
            <a:r>
              <a:rPr lang="en-US" altLang="zh-CN" sz="1600" dirty="0" smtClean="0"/>
              <a:t>8</a:t>
            </a:r>
            <a:r>
              <a:rPr lang="zh-CN" altLang="en-US" sz="1600" dirty="0" smtClean="0"/>
              <a:t>）</a:t>
            </a:r>
            <a:r>
              <a:rPr lang="zh-CN" altLang="zh-CN" sz="1600" dirty="0" smtClean="0"/>
              <a:t>单元操作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600" dirty="0" smtClean="0"/>
              <a:t>其他操作：</a:t>
            </a:r>
            <a:r>
              <a:rPr lang="en-US" altLang="zh-CN" sz="1600" dirty="0" smtClean="0"/>
              <a:t> Jupyter Notebook</a:t>
            </a:r>
            <a:r>
              <a:rPr lang="zh-CN" altLang="zh-CN" sz="1600" dirty="0" smtClean="0"/>
              <a:t>其他操作如表</a:t>
            </a:r>
            <a:r>
              <a:rPr lang="en-US" altLang="zh-CN" sz="1600" dirty="0" smtClean="0"/>
              <a:t>2-9</a:t>
            </a:r>
            <a:r>
              <a:rPr lang="zh-CN" altLang="zh-CN" sz="1600" dirty="0" smtClean="0"/>
              <a:t>所示。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（</a:t>
            </a:r>
            <a:r>
              <a:rPr lang="en-US" altLang="zh-CN" sz="1600" dirty="0" smtClean="0"/>
              <a:t>10</a:t>
            </a:r>
            <a:r>
              <a:rPr lang="zh-CN" altLang="en-US" sz="1600" dirty="0" smtClean="0"/>
              <a:t>）</a:t>
            </a:r>
            <a:r>
              <a:rPr lang="zh-CN" altLang="zh-CN" sz="1600" dirty="0" smtClean="0"/>
              <a:t>Jupyter Notebook的常用快捷键：见表2-10所示。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5. Jupyter Notebook</a:t>
            </a:r>
            <a:r>
              <a:rPr lang="zh-CN" altLang="zh-CN" sz="1600" dirty="0" smtClean="0"/>
              <a:t>高级功能</a:t>
            </a:r>
            <a:endParaRPr lang="zh-CN" altLang="zh-CN" sz="16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452553" y="1134547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5" y="773112"/>
            <a:ext cx="1487901" cy="338554"/>
            <a:chOff x="568442" y="319364"/>
            <a:chExt cx="1983869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1340538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项目实践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3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559859" y="1589082"/>
            <a:ext cx="684186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dirty="0" smtClean="0"/>
              <a:t>1</a:t>
            </a:r>
            <a:r>
              <a:rPr lang="zh-CN" altLang="en-US" sz="1600" dirty="0" smtClean="0"/>
              <a:t>、</a:t>
            </a:r>
            <a:r>
              <a:rPr lang="zh-CN" altLang="zh-CN" sz="1600" dirty="0" smtClean="0"/>
              <a:t>在</a:t>
            </a:r>
            <a:r>
              <a:rPr lang="en-US" altLang="zh-CN" sz="1600" dirty="0" smtClean="0"/>
              <a:t>Windows</a:t>
            </a:r>
            <a:r>
              <a:rPr lang="zh-CN" altLang="zh-CN" sz="1600" dirty="0" smtClean="0"/>
              <a:t>系统下搭建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的开发环境。</a:t>
            </a:r>
            <a:endParaRPr lang="zh-CN" altLang="zh-CN" sz="1600" dirty="0" smtClean="0"/>
          </a:p>
          <a:p>
            <a:pPr lvl="0">
              <a:lnSpc>
                <a:spcPct val="150000"/>
              </a:lnSpc>
            </a:pPr>
            <a:r>
              <a:rPr lang="en-US" altLang="zh-CN" sz="1600" dirty="0" smtClean="0"/>
              <a:t>2</a:t>
            </a:r>
            <a:r>
              <a:rPr lang="zh-CN" altLang="en-US" sz="1600" dirty="0" smtClean="0"/>
              <a:t>、</a:t>
            </a:r>
            <a:r>
              <a:rPr lang="zh-CN" altLang="zh-CN" sz="1600" dirty="0" smtClean="0"/>
              <a:t>在</a:t>
            </a:r>
            <a:r>
              <a:rPr lang="en-US" altLang="zh-CN" sz="1600" dirty="0" smtClean="0"/>
              <a:t>Windows</a:t>
            </a:r>
            <a:r>
              <a:rPr lang="zh-CN" altLang="zh-CN" sz="1600" dirty="0" smtClean="0"/>
              <a:t>系统下安装使用</a:t>
            </a:r>
            <a:r>
              <a:rPr lang="en-US" altLang="zh-CN" sz="1600" dirty="0" smtClean="0"/>
              <a:t>PyCharm</a:t>
            </a:r>
            <a:r>
              <a:rPr lang="zh-CN" altLang="zh-CN" sz="1600" dirty="0" smtClean="0"/>
              <a:t>，创建输出“</a:t>
            </a:r>
            <a:r>
              <a:rPr lang="en-US" altLang="zh-CN" sz="1600" dirty="0" smtClean="0"/>
              <a:t>hello world!</a:t>
            </a:r>
            <a:r>
              <a:rPr lang="zh-CN" altLang="zh-CN" sz="1600" dirty="0" smtClean="0"/>
              <a:t>”的程序。</a:t>
            </a:r>
            <a:endParaRPr lang="zh-CN" altLang="zh-CN" sz="1600" dirty="0" smtClean="0"/>
          </a:p>
          <a:p>
            <a:pPr lvl="0">
              <a:lnSpc>
                <a:spcPct val="150000"/>
              </a:lnSpc>
            </a:pPr>
            <a:r>
              <a:rPr lang="en-US" altLang="zh-CN" sz="1600" dirty="0" smtClean="0"/>
              <a:t>3</a:t>
            </a:r>
            <a:r>
              <a:rPr lang="zh-CN" altLang="en-US" sz="1600" dirty="0" smtClean="0"/>
              <a:t>、</a:t>
            </a:r>
            <a:r>
              <a:rPr lang="zh-CN" altLang="zh-CN" sz="1600" dirty="0" smtClean="0"/>
              <a:t>在</a:t>
            </a:r>
            <a:r>
              <a:rPr lang="en-US" altLang="zh-CN" sz="1600" dirty="0" smtClean="0"/>
              <a:t>Windows</a:t>
            </a:r>
            <a:r>
              <a:rPr lang="zh-CN" altLang="zh-CN" sz="1600" dirty="0" smtClean="0"/>
              <a:t>系统下安装使用</a:t>
            </a:r>
            <a:r>
              <a:rPr lang="en-US" altLang="zh-CN" sz="1600" dirty="0" smtClean="0"/>
              <a:t>Jupyter Notebook</a:t>
            </a:r>
            <a:r>
              <a:rPr lang="zh-CN" altLang="zh-CN" sz="1600" dirty="0" smtClean="0"/>
              <a:t>，创建输出“</a:t>
            </a:r>
            <a:r>
              <a:rPr lang="en-US" altLang="zh-CN" sz="1600" dirty="0" smtClean="0"/>
              <a:t>hello world!</a:t>
            </a:r>
            <a:r>
              <a:rPr lang="zh-CN" altLang="zh-CN" sz="1600" dirty="0" smtClean="0"/>
              <a:t>”的程序。</a:t>
            </a:r>
            <a:endParaRPr lang="zh-CN" altLang="zh-CN" sz="1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507637" y="1156581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5" y="773112"/>
            <a:ext cx="1487901" cy="338554"/>
            <a:chOff x="568442" y="319364"/>
            <a:chExt cx="1983869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1340538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本章小结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3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605872" y="1652115"/>
            <a:ext cx="6239435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本章介绍了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语言的特点，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语言在数据分析中优势，以及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数据分析常用的类库。重点是要掌握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的环境搭建，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集成开发环境</a:t>
            </a:r>
            <a:r>
              <a:rPr lang="en-US" altLang="zh-CN" sz="1600" dirty="0" smtClean="0"/>
              <a:t>PyCharm</a:t>
            </a:r>
            <a:r>
              <a:rPr lang="zh-CN" altLang="zh-CN" sz="1600" dirty="0" smtClean="0"/>
              <a:t>安装与使用和</a:t>
            </a:r>
            <a:r>
              <a:rPr lang="en-US" altLang="zh-CN" sz="1600" dirty="0" smtClean="0"/>
              <a:t>Jupyter Notebook</a:t>
            </a:r>
            <a:r>
              <a:rPr lang="zh-CN" altLang="zh-CN" sz="1600" dirty="0" smtClean="0"/>
              <a:t>安装与使用。</a:t>
            </a:r>
            <a:endParaRPr lang="zh-CN" altLang="zh-CN" sz="1600" dirty="0" smtClean="0"/>
          </a:p>
          <a:p>
            <a:pPr lvl="0">
              <a:lnSpc>
                <a:spcPct val="150000"/>
              </a:lnSpc>
            </a:pPr>
            <a:endParaRPr lang="zh-CN" altLang="zh-CN" sz="1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893545" y="1144386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rgbClr val="028EC9"/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1</a:t>
            </a:r>
            <a:endParaRPr lang="zh-CN" altLang="en-US" sz="1800" dirty="0">
              <a:solidFill>
                <a:srgbClr val="028EC9"/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893535" y="1676987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rgbClr val="028EC9"/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2</a:t>
            </a:r>
            <a:endParaRPr lang="zh-CN" altLang="en-US" sz="1800" dirty="0">
              <a:solidFill>
                <a:srgbClr val="028EC9"/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885925" y="2171439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rgbClr val="028EC9"/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3</a:t>
            </a:r>
            <a:endParaRPr lang="zh-CN" altLang="en-US" sz="1800" dirty="0">
              <a:solidFill>
                <a:srgbClr val="028EC9"/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2748" y="1171527"/>
            <a:ext cx="151384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b="1" spc="300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UUS UN INCHIKE" panose="02020603070505020304" pitchFamily="18" charset="0"/>
                <a:sym typeface="+mn-lt"/>
              </a:rPr>
              <a:t>Python</a:t>
            </a:r>
            <a:r>
              <a:rPr lang="zh-CN" altLang="en-US" sz="1600" b="1" spc="300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UUS UN INCHIKE" panose="02020603070505020304" pitchFamily="18" charset="0"/>
                <a:sym typeface="+mn-lt"/>
              </a:rPr>
              <a:t>简介</a:t>
            </a:r>
            <a:endParaRPr lang="zh-CN" altLang="en-US" sz="1600" b="1" spc="300" dirty="0">
              <a:solidFill>
                <a:schemeClr val="tx1">
                  <a:lumMod val="75000"/>
                </a:schemeClr>
              </a:solidFill>
              <a:latin typeface="+mn-ea"/>
              <a:cs typeface="UUS UN INCHIKE" panose="02020603070505020304" pitchFamily="18" charset="0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02738" y="1677269"/>
            <a:ext cx="29692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b="1" spc="300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UUS UN INCHIKE" panose="02020603070505020304" pitchFamily="18" charset="0"/>
                <a:sym typeface="+mn-lt"/>
              </a:rPr>
              <a:t>Python</a:t>
            </a:r>
            <a:r>
              <a:rPr lang="zh-CN" altLang="en-US" sz="1600" b="1" spc="300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UUS UN INCHIKE" panose="02020603070505020304" pitchFamily="18" charset="0"/>
                <a:sym typeface="+mn-lt"/>
              </a:rPr>
              <a:t>与数据分析的关系</a:t>
            </a:r>
            <a:endParaRPr lang="zh-CN" altLang="en-US" sz="1600" b="1" spc="300" dirty="0">
              <a:solidFill>
                <a:schemeClr val="tx1">
                  <a:lumMod val="75000"/>
                </a:schemeClr>
              </a:solidFill>
              <a:latin typeface="+mn-ea"/>
              <a:cs typeface="UUS UN INCHIKE" panose="02020603070505020304" pitchFamily="18" charset="0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02748" y="2200741"/>
            <a:ext cx="29692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b="1" spc="300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UUS UN INCHIKE" panose="02020603070505020304" pitchFamily="18" charset="0"/>
                <a:sym typeface="+mn-lt"/>
              </a:rPr>
              <a:t>Python</a:t>
            </a:r>
            <a:r>
              <a:rPr lang="zh-CN" altLang="en-US" sz="1600" b="1" spc="300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UUS UN INCHIKE" panose="02020603070505020304" pitchFamily="18" charset="0"/>
                <a:sym typeface="+mn-lt"/>
              </a:rPr>
              <a:t>数据分析常用类库</a:t>
            </a:r>
            <a:endParaRPr lang="zh-CN" altLang="en-US" sz="1600" b="1" spc="300" dirty="0">
              <a:solidFill>
                <a:schemeClr val="tx1">
                  <a:lumMod val="75000"/>
                </a:schemeClr>
              </a:solidFill>
              <a:latin typeface="+mn-ea"/>
              <a:cs typeface="UUS UN INCHIKE" panose="02020603070505020304" pitchFamily="18" charset="0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54173" y="2703705"/>
            <a:ext cx="27266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1600" b="1" spc="300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UUS UN INCHIKE" panose="02020603070505020304" pitchFamily="18" charset="0"/>
                <a:sym typeface="+mn-ea"/>
              </a:rPr>
              <a:t>Python开发环境的搭建</a:t>
            </a:r>
            <a:endParaRPr lang="en-US" altLang="zh-CN" sz="1600" b="1" spc="300" dirty="0" smtClean="0">
              <a:solidFill>
                <a:schemeClr val="tx1">
                  <a:lumMod val="75000"/>
                </a:schemeClr>
              </a:solidFill>
              <a:latin typeface="+mn-ea"/>
              <a:cs typeface="UUS UN INCHIKE" panose="02020603070505020304" pitchFamily="18" charset="0"/>
            </a:endParaRPr>
          </a:p>
          <a:p>
            <a:pPr algn="l">
              <a:defRPr/>
            </a:pPr>
            <a:endParaRPr lang="zh-CN" altLang="en-US" sz="1600" b="1" spc="300" dirty="0">
              <a:solidFill>
                <a:schemeClr val="tx1">
                  <a:lumMod val="75000"/>
                </a:schemeClr>
              </a:solidFill>
              <a:latin typeface="+mn-ea"/>
              <a:cs typeface="UUS UN INCHIKE" panose="02020603070505020304" pitchFamily="18" charset="0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885915" y="2687378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rgbClr val="028EC9"/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4</a:t>
            </a:r>
            <a:endParaRPr lang="zh-CN" altLang="en-US" sz="1800" dirty="0">
              <a:solidFill>
                <a:srgbClr val="028EC9"/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579504" y="1592580"/>
            <a:ext cx="1823170" cy="18231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254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1050" b="1" dirty="0">
              <a:solidFill>
                <a:srgbClr val="005696"/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9585" y="2013319"/>
            <a:ext cx="15430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00AF90"/>
                </a:solidFill>
                <a:effectLst>
                  <a:innerShdw blurRad="38100">
                    <a:prstClr val="black">
                      <a:alpha val="48000"/>
                    </a:prstClr>
                  </a:inn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800" b="1" dirty="0" smtClean="0">
                <a:solidFill>
                  <a:srgbClr val="028EC9"/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目录</a:t>
            </a:r>
            <a:r>
              <a:rPr lang="en-US" altLang="zh-CN" sz="2800" b="1" dirty="0" smtClean="0">
                <a:solidFill>
                  <a:srgbClr val="028EC9"/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CONTEN</a:t>
            </a:r>
            <a:endParaRPr lang="zh-CN" altLang="en-US" sz="2800" b="1" dirty="0">
              <a:solidFill>
                <a:srgbClr val="028EC9"/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54183" y="3230242"/>
            <a:ext cx="321183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1600" b="1" spc="300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UUS UN INCHIKE" panose="02020603070505020304" pitchFamily="18" charset="0"/>
                <a:sym typeface="+mn-ea"/>
              </a:rPr>
              <a:t>Python集成开发环境的搭建</a:t>
            </a:r>
            <a:endParaRPr lang="en-US" altLang="zh-CN" sz="1600" b="1" spc="300" dirty="0" smtClean="0">
              <a:solidFill>
                <a:schemeClr val="tx1">
                  <a:lumMod val="75000"/>
                </a:schemeClr>
              </a:solidFill>
              <a:latin typeface="+mn-ea"/>
              <a:cs typeface="UUS UN INCHIKE" panose="02020603070505020304" pitchFamily="18" charset="0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893545" y="3198675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rgbClr val="028EC9"/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5</a:t>
            </a:r>
            <a:endParaRPr lang="zh-CN" altLang="en-US" sz="1800" dirty="0">
              <a:solidFill>
                <a:srgbClr val="028EC9"/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3488374" y="416190"/>
            <a:ext cx="57150" cy="450405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885925" y="3697785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rgbClr val="028EC9"/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6</a:t>
            </a:r>
            <a:endParaRPr lang="zh-CN" altLang="en-US" sz="1800" dirty="0">
              <a:solidFill>
                <a:srgbClr val="028EC9"/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893545" y="4196895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rgbClr val="028EC9"/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7</a:t>
            </a:r>
            <a:endParaRPr lang="zh-CN" altLang="en-US" sz="1800" dirty="0">
              <a:solidFill>
                <a:srgbClr val="028EC9"/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54183" y="3697602"/>
            <a:ext cx="1153160" cy="337185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defRPr/>
            </a:pPr>
            <a:r>
              <a:rPr lang="zh-CN" altLang="en-US" sz="1600" b="1" spc="300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UUS UN INCHIKE" panose="02020603070505020304" pitchFamily="18" charset="0"/>
                <a:sym typeface="+mn-ea"/>
              </a:rPr>
              <a:t>项目实践</a:t>
            </a:r>
            <a:endParaRPr lang="en-US" altLang="zh-CN" sz="1600" b="1" spc="300" dirty="0" smtClean="0">
              <a:solidFill>
                <a:schemeClr val="tx1">
                  <a:lumMod val="75000"/>
                </a:schemeClr>
              </a:solidFill>
              <a:latin typeface="+mn-ea"/>
              <a:cs typeface="UUS UN INCHIKE" panose="02020603070505020304" pitchFamily="18" charset="0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54183" y="4202427"/>
            <a:ext cx="11531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1600" b="1" spc="300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UUS UN INCHIKE" panose="02020603070505020304" pitchFamily="18" charset="0"/>
                <a:sym typeface="+mn-ea"/>
              </a:rPr>
              <a:t>本章小结</a:t>
            </a:r>
            <a:endParaRPr lang="en-US" altLang="zh-CN" sz="1600" b="1" spc="300" dirty="0" smtClean="0">
              <a:solidFill>
                <a:schemeClr val="tx1">
                  <a:lumMod val="75000"/>
                </a:schemeClr>
              </a:solidFill>
              <a:latin typeface="+mn-ea"/>
              <a:cs typeface="UUS UN INCHIKE" panose="02020603070505020304" pitchFamily="18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1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1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nodePh="1" p14:presetBounceEnd="42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0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2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3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" presetClass="entr" presetSubtype="4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5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5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4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6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6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7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  <p:bldP spid="3" grpId="0" bldLvl="0" animBg="1"/>
          <p:bldP spid="4" grpId="0" bldLvl="0" animBg="1"/>
          <p:bldP spid="5" grpId="0"/>
          <p:bldP spid="6" grpId="0"/>
          <p:bldP spid="7" grpId="0"/>
          <p:bldP spid="8" grpId="0"/>
          <p:bldP spid="9" grpId="0" bldLvl="0" animBg="1"/>
          <p:bldP spid="10" grpId="0" animBg="1" uiExpand="1" build="allAtOnce"/>
          <p:bldP spid="11" grpId="0"/>
          <p:bldP spid="12" grpId="0"/>
          <p:bldP spid="13" grpId="0" bldLvl="0" animBg="1"/>
          <p:bldP spid="14" grpId="0" animBg="1"/>
          <p:bldP spid="18" grpId="0"/>
          <p:bldP spid="17" grpId="0" animBg="1"/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0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  <p:bldP spid="3" grpId="0" bldLvl="0" animBg="1"/>
          <p:bldP spid="4" grpId="0" bldLvl="0" animBg="1"/>
          <p:bldP spid="5" grpId="0"/>
          <p:bldP spid="6" grpId="0"/>
          <p:bldP spid="7" grpId="0"/>
          <p:bldP spid="8" grpId="0"/>
          <p:bldP spid="9" grpId="0" bldLvl="0" animBg="1"/>
          <p:bldP spid="10" grpId="0" animBg="1" uiExpand="1" build="allAtOnce"/>
          <p:bldP spid="11" grpId="0"/>
          <p:bldP spid="12" grpId="0"/>
          <p:bldP spid="13" grpId="0" bldLvl="0" animBg="1"/>
          <p:bldP spid="14" grpId="0" animBg="1"/>
          <p:bldP spid="18" grpId="0"/>
          <p:bldP spid="17" grpId="0" animBg="1"/>
          <p:bldP spid="1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57" name="直接连接符 56"/>
          <p:cNvCxnSpPr/>
          <p:nvPr/>
        </p:nvCxnSpPr>
        <p:spPr>
          <a:xfrm flipV="1">
            <a:off x="2587898" y="3386105"/>
            <a:ext cx="4961218" cy="8799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3026"/>
          <p:cNvSpPr/>
          <p:nvPr/>
        </p:nvSpPr>
        <p:spPr bwMode="auto">
          <a:xfrm flipH="1">
            <a:off x="9816029" y="-366236"/>
            <a:ext cx="34289" cy="381056435"/>
          </a:xfrm>
          <a:custGeom>
            <a:avLst/>
            <a:gdLst>
              <a:gd name="T0" fmla="*/ 0 h 3"/>
              <a:gd name="T1" fmla="*/ 3 h 3"/>
              <a:gd name="T2" fmla="*/ 0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">
                <a:moveTo>
                  <a:pt x="0" y="0"/>
                </a:moveTo>
                <a:cubicBezTo>
                  <a:pt x="0" y="1"/>
                  <a:pt x="0" y="2"/>
                  <a:pt x="0" y="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147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7" name="Freeform 3220"/>
          <p:cNvSpPr/>
          <p:nvPr/>
        </p:nvSpPr>
        <p:spPr bwMode="auto">
          <a:xfrm flipH="1">
            <a:off x="9816029" y="-366237"/>
            <a:ext cx="34289" cy="272188067"/>
          </a:xfrm>
          <a:custGeom>
            <a:avLst/>
            <a:gdLst>
              <a:gd name="T0" fmla="*/ 0 h 2"/>
              <a:gd name="T1" fmla="*/ 2 h 2"/>
              <a:gd name="T2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FFD4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3" name="TextBox 10"/>
          <p:cNvSpPr txBox="1"/>
          <p:nvPr/>
        </p:nvSpPr>
        <p:spPr>
          <a:xfrm>
            <a:off x="3417319" y="2018910"/>
            <a:ext cx="2026051" cy="68480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028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000" b="1" dirty="0">
              <a:solidFill>
                <a:srgbClr val="028EC9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602121" y="2612752"/>
            <a:ext cx="405907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710465" y="1396003"/>
            <a:ext cx="6422315" cy="3447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1600" dirty="0" smtClean="0"/>
              <a:t>        Python</a:t>
            </a:r>
            <a:r>
              <a:rPr lang="zh-CN" altLang="zh-CN" sz="1600" dirty="0" smtClean="0"/>
              <a:t>是一种面向对象的解释型计算机程序设计语言</a:t>
            </a:r>
            <a:r>
              <a:rPr lang="zh-CN" altLang="en-US" sz="1600" dirty="0" smtClean="0"/>
              <a:t>，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语言特点如下：</a:t>
            </a:r>
            <a:endParaRPr lang="zh-CN" altLang="zh-CN" sz="1600" dirty="0" smtClean="0"/>
          </a:p>
          <a:p>
            <a:pPr>
              <a:lnSpc>
                <a:spcPts val="24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① </a:t>
            </a:r>
            <a:r>
              <a:rPr lang="en-US" altLang="zh-CN" sz="1600" dirty="0" smtClean="0"/>
              <a:t>Python </a:t>
            </a:r>
            <a:r>
              <a:rPr lang="zh-CN" altLang="zh-CN" sz="1600" dirty="0" smtClean="0"/>
              <a:t>是一种解释型编程语言。</a:t>
            </a:r>
            <a:endParaRPr lang="en-US" altLang="zh-CN" sz="1600" dirty="0" smtClean="0"/>
          </a:p>
          <a:p>
            <a:pPr>
              <a:lnSpc>
                <a:spcPts val="24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② 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是一种交互式编程语言。</a:t>
            </a:r>
            <a:endParaRPr lang="en-US" altLang="zh-CN" sz="1600" dirty="0" smtClean="0"/>
          </a:p>
          <a:p>
            <a:pPr>
              <a:lnSpc>
                <a:spcPts val="24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③ 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是一种面向对象编程语言。</a:t>
            </a:r>
            <a:endParaRPr lang="en-US" altLang="zh-CN" sz="1600" dirty="0" smtClean="0"/>
          </a:p>
          <a:p>
            <a:pPr>
              <a:lnSpc>
                <a:spcPts val="24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④ 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具有很高的可移植性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>
              <a:lnSpc>
                <a:spcPts val="24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⑤ 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具有可扩展性。</a:t>
            </a:r>
            <a:endParaRPr lang="en-US" altLang="zh-CN" sz="1600" dirty="0" smtClean="0"/>
          </a:p>
          <a:p>
            <a:pPr>
              <a:lnSpc>
                <a:spcPts val="24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⑥ 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具有可嵌入性。</a:t>
            </a:r>
            <a:endParaRPr lang="en-US" altLang="zh-CN" sz="1600" dirty="0" smtClean="0"/>
          </a:p>
          <a:p>
            <a:pPr>
              <a:lnSpc>
                <a:spcPts val="24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⑦ 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提供了许多商业数据库的接口，同时，还支持</a:t>
            </a:r>
            <a:r>
              <a:rPr lang="en-US" altLang="zh-CN" sz="1600" dirty="0" smtClean="0"/>
              <a:t>GUI</a:t>
            </a:r>
            <a:r>
              <a:rPr lang="zh-CN" altLang="zh-CN" sz="1600" dirty="0" smtClean="0"/>
              <a:t>编程。</a:t>
            </a:r>
            <a:endParaRPr lang="en-US" altLang="zh-CN" sz="1600" dirty="0" smtClean="0"/>
          </a:p>
          <a:p>
            <a:pPr>
              <a:lnSpc>
                <a:spcPts val="24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⑧ 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是一门开源的编程语言</a:t>
            </a:r>
            <a:r>
              <a:rPr lang="zh-CN" altLang="en-US" sz="1600" dirty="0" smtClean="0"/>
              <a:t>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</a:t>
            </a:r>
            <a:endParaRPr lang="zh-CN" altLang="zh-CN" sz="1600" dirty="0" smtClean="0"/>
          </a:p>
        </p:txBody>
      </p:sp>
      <p:cxnSp>
        <p:nvCxnSpPr>
          <p:cNvPr id="39" name="直接连接符 38"/>
          <p:cNvCxnSpPr/>
          <p:nvPr/>
        </p:nvCxnSpPr>
        <p:spPr>
          <a:xfrm>
            <a:off x="1495324" y="1169413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672369" y="750717"/>
            <a:ext cx="2510137" cy="877670"/>
            <a:chOff x="568442" y="233303"/>
            <a:chExt cx="3346850" cy="1170228"/>
          </a:xfrm>
        </p:grpSpPr>
        <p:sp>
          <p:nvSpPr>
            <p:cNvPr id="41" name="文本框 23"/>
            <p:cNvSpPr txBox="1"/>
            <p:nvPr/>
          </p:nvSpPr>
          <p:spPr>
            <a:xfrm>
              <a:off x="680302" y="233303"/>
              <a:ext cx="3234990" cy="4514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2.1.1 Python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语言的特点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4" name="文本框 23"/>
            <p:cNvSpPr txBox="1"/>
            <p:nvPr/>
          </p:nvSpPr>
          <p:spPr>
            <a:xfrm>
              <a:off x="2678935" y="1075236"/>
              <a:ext cx="246308" cy="3282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731983" y="1471308"/>
            <a:ext cx="673428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        Python </a:t>
            </a:r>
            <a:r>
              <a:rPr lang="zh-CN" altLang="zh-CN" sz="1600" dirty="0" smtClean="0"/>
              <a:t>是一种解释型编程语言，每次运行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命令时，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的解释器就会启动，此时就会出现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命令提示符</a:t>
            </a:r>
            <a:r>
              <a:rPr lang="en-US" altLang="zh-CN" sz="1600" dirty="0" smtClean="0"/>
              <a:t>&gt;&gt;&gt;</a:t>
            </a:r>
            <a:r>
              <a:rPr lang="zh-CN" altLang="zh-CN" sz="1600" dirty="0" smtClean="0"/>
              <a:t>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Python</a:t>
            </a:r>
            <a:r>
              <a:rPr lang="zh-CN" altLang="zh-CN" sz="1600" dirty="0" smtClean="0"/>
              <a:t>的解释器可分为</a:t>
            </a:r>
            <a:r>
              <a:rPr lang="en-US" altLang="zh-CN" sz="1600" dirty="0" smtClean="0"/>
              <a:t>CPython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IPython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Jython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PyPy</a:t>
            </a:r>
            <a:r>
              <a:rPr lang="zh-CN" altLang="zh-CN" sz="1600" dirty="0" smtClean="0"/>
              <a:t>和</a:t>
            </a:r>
            <a:r>
              <a:rPr lang="en-US" altLang="zh-CN" sz="1600" dirty="0" smtClean="0"/>
              <a:t>IronPython</a:t>
            </a:r>
            <a:r>
              <a:rPr lang="zh-CN" altLang="zh-CN" sz="1600" dirty="0" smtClean="0"/>
              <a:t>几种</a:t>
            </a:r>
            <a:r>
              <a:rPr lang="zh-CN" altLang="en-US" sz="1600" dirty="0" smtClean="0"/>
              <a:t>。</a:t>
            </a:r>
            <a:endParaRPr lang="zh-CN" altLang="zh-CN" sz="1600" dirty="0" smtClean="0"/>
          </a:p>
        </p:txBody>
      </p:sp>
      <p:cxnSp>
        <p:nvCxnSpPr>
          <p:cNvPr id="39" name="直接连接符 38"/>
          <p:cNvCxnSpPr/>
          <p:nvPr/>
        </p:nvCxnSpPr>
        <p:spPr>
          <a:xfrm>
            <a:off x="1527597" y="1190928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9"/>
          <p:cNvGrpSpPr/>
          <p:nvPr/>
        </p:nvGrpSpPr>
        <p:grpSpPr>
          <a:xfrm>
            <a:off x="1672370" y="815264"/>
            <a:ext cx="2089010" cy="813123"/>
            <a:chOff x="568442" y="319364"/>
            <a:chExt cx="2785347" cy="1084167"/>
          </a:xfrm>
        </p:grpSpPr>
        <p:sp>
          <p:nvSpPr>
            <p:cNvPr id="41" name="文本框 23"/>
            <p:cNvSpPr txBox="1"/>
            <p:nvPr/>
          </p:nvSpPr>
          <p:spPr>
            <a:xfrm>
              <a:off x="665958" y="319364"/>
              <a:ext cx="2687831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2.1.2 Python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解释器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4" name="文本框 23"/>
            <p:cNvSpPr txBox="1"/>
            <p:nvPr/>
          </p:nvSpPr>
          <p:spPr>
            <a:xfrm>
              <a:off x="2678935" y="1075236"/>
              <a:ext cx="246308" cy="3282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430778" y="1201684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1523760" y="807332"/>
            <a:ext cx="2739829" cy="338554"/>
            <a:chOff x="568442" y="319364"/>
            <a:chExt cx="3653108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3555592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2.2 Python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与数据分析关系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2BCE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3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678192" y="1430093"/>
            <a:ext cx="6777318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zh-CN" sz="1600" dirty="0" smtClean="0"/>
              <a:t>常用的数据分析工具有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语言、</a:t>
            </a:r>
            <a:r>
              <a:rPr lang="en-US" altLang="zh-CN" sz="1600" dirty="0" smtClean="0"/>
              <a:t>R</a:t>
            </a:r>
            <a:r>
              <a:rPr lang="zh-CN" altLang="zh-CN" sz="1600" dirty="0" smtClean="0"/>
              <a:t>语言、</a:t>
            </a:r>
            <a:r>
              <a:rPr lang="en-US" altLang="zh-CN" sz="1600" dirty="0" smtClean="0"/>
              <a:t>MATLAB</a:t>
            </a:r>
            <a:r>
              <a:rPr lang="zh-CN" altLang="zh-CN" sz="1600" dirty="0" smtClean="0"/>
              <a:t>等，但在大数据分析领域，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是最受欢迎的主流程序语言。究其原因主要有：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（</a:t>
            </a:r>
            <a:r>
              <a:rPr lang="en-US" altLang="zh-CN" sz="1600" dirty="0" smtClean="0"/>
              <a:t>1</a:t>
            </a:r>
            <a:r>
              <a:rPr lang="zh-CN" altLang="en-US" sz="1600" dirty="0" smtClean="0"/>
              <a:t>）</a:t>
            </a:r>
            <a:r>
              <a:rPr lang="en-US" altLang="zh-CN" sz="1600" dirty="0" smtClean="0"/>
              <a:t>Python </a:t>
            </a:r>
            <a:r>
              <a:rPr lang="zh-CN" altLang="zh-CN" sz="1600" dirty="0" smtClean="0"/>
              <a:t>是一种解释型编程语言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en-US" sz="1600" dirty="0" smtClean="0"/>
              <a:t>）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语言拥有和数据分析相关的大量开源库和分析框架，可直接使用，非常方便。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）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其实不是只能专用于数据分析，它还有很多其他方面的用途。如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是一门通用型的编程语言，它也可以作为脚本来使用，还能操作数据库；而且由于</a:t>
            </a:r>
            <a:r>
              <a:rPr lang="en-US" altLang="zh-CN" sz="1600" dirty="0" smtClean="0"/>
              <a:t>Django</a:t>
            </a:r>
            <a:r>
              <a:rPr lang="zh-CN" altLang="zh-CN" sz="1600" dirty="0" smtClean="0"/>
              <a:t>等框架的问世，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近年来还用于开发</a:t>
            </a:r>
            <a:r>
              <a:rPr lang="en-US" altLang="zh-CN" sz="1600" dirty="0" smtClean="0"/>
              <a:t>Web</a:t>
            </a:r>
            <a:r>
              <a:rPr lang="zh-CN" altLang="zh-CN" sz="1600" dirty="0" smtClean="0"/>
              <a:t>应用</a:t>
            </a:r>
            <a:r>
              <a:rPr lang="zh-CN" altLang="en-US" sz="1600" dirty="0" smtClean="0"/>
              <a:t>。</a:t>
            </a:r>
            <a:endParaRPr lang="zh-CN" altLang="en-US" sz="1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441536" y="1158655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1635173" y="773112"/>
            <a:ext cx="3150198" cy="338554"/>
            <a:chOff x="568442" y="319364"/>
            <a:chExt cx="4200264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4102748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2.3 Python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数据分析常用的类库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3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688950" y="1376305"/>
            <a:ext cx="6777318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        Python</a:t>
            </a:r>
            <a:r>
              <a:rPr lang="zh-CN" altLang="zh-CN" sz="1600" dirty="0" smtClean="0"/>
              <a:t>数据分析中常用的库有</a:t>
            </a:r>
            <a:r>
              <a:rPr lang="en-US" altLang="zh-CN" sz="1600" dirty="0" smtClean="0"/>
              <a:t>NumPy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pandas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Matplotlib</a:t>
            </a:r>
            <a:r>
              <a:rPr lang="zh-CN" altLang="zh-CN" sz="1600" dirty="0" smtClean="0"/>
              <a:t>和</a:t>
            </a:r>
            <a:r>
              <a:rPr lang="en-US" altLang="zh-CN" sz="1600" dirty="0" smtClean="0"/>
              <a:t>SciPy</a:t>
            </a:r>
            <a:r>
              <a:rPr lang="zh-CN" altLang="zh-CN" sz="1600" dirty="0" smtClean="0"/>
              <a:t>等，这些库在数据分析中起着很重要的作用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 dirty="0" smtClean="0"/>
              <a:t>NumPy(Numerical Python</a:t>
            </a:r>
            <a:r>
              <a:rPr lang="zh-CN" altLang="zh-CN" sz="1600" dirty="0" smtClean="0"/>
              <a:t>的简称</a:t>
            </a:r>
            <a:r>
              <a:rPr lang="en-US" altLang="zh-CN" sz="1600" dirty="0" smtClean="0"/>
              <a:t>)</a:t>
            </a:r>
            <a:r>
              <a:rPr lang="zh-CN" altLang="zh-CN" sz="1600" dirty="0" smtClean="0"/>
              <a:t>是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科学计算的基础包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 dirty="0" smtClean="0"/>
              <a:t>pandas </a:t>
            </a:r>
            <a:r>
              <a:rPr lang="zh-CN" altLang="zh-CN" sz="1600" dirty="0" smtClean="0"/>
              <a:t>是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数据分析的核心库，它是基于</a:t>
            </a:r>
            <a:r>
              <a:rPr lang="en-US" altLang="zh-CN" sz="1600" dirty="0" smtClean="0"/>
              <a:t> NumPy </a:t>
            </a:r>
            <a:r>
              <a:rPr lang="zh-CN" altLang="zh-CN" sz="1600" dirty="0" smtClean="0"/>
              <a:t>构建的含有复杂数据结构和工具的数据分析包。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 smtClean="0"/>
              <a:t>Matplotlib</a:t>
            </a:r>
            <a:r>
              <a:rPr lang="zh-CN" altLang="zh-CN" sz="1600" dirty="0" smtClean="0"/>
              <a:t>是最流行的用于绘制数据图表的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库，它非常适合创建出版物中用的图表。</a:t>
            </a:r>
            <a:r>
              <a:rPr lang="en-US" altLang="zh-CN" sz="1600" dirty="0" smtClean="0"/>
              <a:t>Matplotlib</a:t>
            </a:r>
            <a:r>
              <a:rPr lang="zh-CN" altLang="zh-CN" sz="1600" dirty="0" smtClean="0"/>
              <a:t>提供了一整套和</a:t>
            </a:r>
            <a:r>
              <a:rPr lang="en-US" altLang="zh-CN" sz="1600" dirty="0" smtClean="0"/>
              <a:t>MATLAB</a:t>
            </a:r>
            <a:r>
              <a:rPr lang="zh-CN" altLang="zh-CN" sz="1600" dirty="0" smtClean="0"/>
              <a:t>相似的命令</a:t>
            </a:r>
            <a:r>
              <a:rPr lang="en-US" altLang="zh-CN" sz="1600" dirty="0" smtClean="0"/>
              <a:t>API</a:t>
            </a:r>
            <a:r>
              <a:rPr lang="zh-CN" altLang="zh-CN" sz="1600" dirty="0" smtClean="0"/>
              <a:t>，十分适合交互式地进行制图。</a:t>
            </a:r>
            <a:endParaRPr lang="en-US" altLang="zh-CN" sz="16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441536" y="1158655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3" y="773112"/>
            <a:ext cx="3150198" cy="338554"/>
            <a:chOff x="568442" y="319364"/>
            <a:chExt cx="4200264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4102748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2.3 Python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数据分析常用的类库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3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721224" y="1214940"/>
            <a:ext cx="6529893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4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 smtClean="0"/>
              <a:t>SciPy</a:t>
            </a:r>
            <a:r>
              <a:rPr lang="zh-CN" altLang="zh-CN" sz="1600" dirty="0" smtClean="0"/>
              <a:t>是一组专门用于科学计算的开源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库，它是构建于</a:t>
            </a:r>
            <a:r>
              <a:rPr lang="en-US" altLang="zh-CN" sz="1600" dirty="0" smtClean="0"/>
              <a:t>NumPy</a:t>
            </a:r>
            <a:r>
              <a:rPr lang="zh-CN" altLang="zh-CN" sz="1600" dirty="0" smtClean="0"/>
              <a:t>之上，提供了一个用于在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中进行科学计算的工具集。</a:t>
            </a:r>
            <a:r>
              <a:rPr lang="en-US" altLang="zh-CN" sz="1600" dirty="0" smtClean="0"/>
              <a:t>SciPy</a:t>
            </a:r>
            <a:r>
              <a:rPr lang="zh-CN" altLang="zh-CN" sz="1600" dirty="0" smtClean="0"/>
              <a:t>经常与</a:t>
            </a:r>
            <a:r>
              <a:rPr lang="en-US" altLang="zh-CN" sz="1600" dirty="0" smtClean="0"/>
              <a:t>NumPy</a:t>
            </a:r>
            <a:r>
              <a:rPr lang="zh-CN" altLang="zh-CN" sz="1600" dirty="0" smtClean="0"/>
              <a:t>、 </a:t>
            </a:r>
            <a:r>
              <a:rPr lang="en-US" altLang="zh-CN" sz="1600" dirty="0" smtClean="0"/>
              <a:t>pandas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Matplotlib</a:t>
            </a:r>
            <a:r>
              <a:rPr lang="zh-CN" altLang="zh-CN" sz="1600" dirty="0" smtClean="0"/>
              <a:t>这些核心库一起使用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 smtClean="0"/>
              <a:t>scikit-learn</a:t>
            </a:r>
            <a:r>
              <a:rPr lang="zh-CN" altLang="zh-CN" sz="1600" dirty="0" smtClean="0"/>
              <a:t>是一个简单有效的数据挖掘和数据分析工具，</a:t>
            </a:r>
            <a:r>
              <a:rPr lang="en-US" altLang="zh-CN" sz="1600" dirty="0" smtClean="0"/>
              <a:t>scikit-learn</a:t>
            </a:r>
            <a:r>
              <a:rPr lang="zh-CN" altLang="zh-CN" sz="1600" dirty="0" smtClean="0"/>
              <a:t>是建立在</a:t>
            </a:r>
            <a:r>
              <a:rPr lang="en-US" altLang="zh-CN" sz="1600" dirty="0" smtClean="0"/>
              <a:t>NumPy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SciPy</a:t>
            </a:r>
            <a:r>
              <a:rPr lang="zh-CN" altLang="zh-CN" sz="1600" dirty="0" smtClean="0"/>
              <a:t>和</a:t>
            </a:r>
            <a:r>
              <a:rPr lang="en-US" altLang="zh-CN" sz="1600" dirty="0" smtClean="0"/>
              <a:t>Matplotlib</a:t>
            </a:r>
            <a:r>
              <a:rPr lang="zh-CN" altLang="zh-CN" sz="1600" dirty="0" smtClean="0"/>
              <a:t>的基础之上，对一些常用的算法方法进行了封装。</a:t>
            </a:r>
            <a:r>
              <a:rPr lang="en-US" altLang="zh-CN" sz="1600" dirty="0" smtClean="0"/>
              <a:t>Scikit-learn</a:t>
            </a:r>
            <a:r>
              <a:rPr lang="zh-CN" altLang="zh-CN" sz="1600" dirty="0" smtClean="0"/>
              <a:t>的基本功能主要被分为六大部分：分类，回归，聚类，数据降维，模型选择和数据预处理。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endParaRPr lang="zh-CN" altLang="zh-CN" sz="1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441536" y="1244716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4" y="773112"/>
            <a:ext cx="2739829" cy="338554"/>
            <a:chOff x="568442" y="319364"/>
            <a:chExt cx="3653106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3555590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2.4 Python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的开发环境搭建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4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789269" y="1602732"/>
            <a:ext cx="6239435" cy="2461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latinLnBrk="1">
              <a:lnSpc>
                <a:spcPct val="150000"/>
              </a:lnSpc>
              <a:buAutoNum type="arabicPeriod"/>
            </a:pPr>
            <a:r>
              <a:rPr lang="en-US" altLang="zh-CN" sz="1600" dirty="0" smtClean="0"/>
              <a:t>Python3.10.2</a:t>
            </a:r>
            <a:r>
              <a:rPr lang="zh-CN" altLang="zh-CN" sz="1600" dirty="0" smtClean="0"/>
              <a:t>软件安装</a:t>
            </a:r>
            <a:endParaRPr lang="en-US" altLang="zh-CN" sz="1600" dirty="0" smtClean="0"/>
          </a:p>
          <a:p>
            <a:pPr marL="342900" indent="-342900" latinLnBrk="1">
              <a:lnSpc>
                <a:spcPct val="150000"/>
              </a:lnSpc>
              <a:buFontTx/>
              <a:buAutoNum type="arabicPeriod"/>
            </a:pPr>
            <a:r>
              <a:rPr lang="zh-CN" altLang="zh-CN" sz="1600" dirty="0" smtClean="0"/>
              <a:t>环境变量配置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3.   </a:t>
            </a:r>
            <a:r>
              <a:rPr lang="zh-CN" altLang="zh-CN" sz="1600" dirty="0" smtClean="0"/>
              <a:t>测试</a:t>
            </a:r>
            <a:r>
              <a:rPr lang="en-US" altLang="zh-CN" sz="1600" dirty="0" smtClean="0"/>
              <a:t>Python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按【Windows】+【R】键，打开“运行”对话框，在打开栏中输入python，按【Enter】键，进入Python的交互式终端，如图2-7所示。在Python命令提示符&gt;&gt;&gt;后可输入Python命令代码，按回车键后直接运行。</a:t>
            </a:r>
            <a:endParaRPr lang="zh-CN" altLang="zh-CN" sz="1600" dirty="0" smtClean="0"/>
          </a:p>
          <a:p>
            <a:pPr marL="342900" indent="-342900" latinLnBrk="1">
              <a:buAutoNum type="arabicPeriod"/>
            </a:pPr>
            <a:endParaRPr lang="zh-CN" altLang="zh-CN" sz="16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1474586" y="1156581"/>
            <a:ext cx="70655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2"/>
          <p:cNvGrpSpPr/>
          <p:nvPr/>
        </p:nvGrpSpPr>
        <p:grpSpPr>
          <a:xfrm>
            <a:off x="1635173" y="773112"/>
            <a:ext cx="2687571" cy="338554"/>
            <a:chOff x="568442" y="319364"/>
            <a:chExt cx="3583428" cy="451407"/>
          </a:xfrm>
        </p:grpSpPr>
        <p:sp>
          <p:nvSpPr>
            <p:cNvPr id="64" name="文本框 23"/>
            <p:cNvSpPr txBox="1"/>
            <p:nvPr/>
          </p:nvSpPr>
          <p:spPr>
            <a:xfrm>
              <a:off x="665958" y="319364"/>
              <a:ext cx="3485912" cy="451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2.5.1 PyCharm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安装与使用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rgbClr val="00AAC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23"/>
            <p:cNvSpPr txBox="1"/>
            <p:nvPr/>
          </p:nvSpPr>
          <p:spPr>
            <a:xfrm>
              <a:off x="2306004" y="429775"/>
              <a:ext cx="246308" cy="32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47135" y="16459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721225" y="1244102"/>
            <a:ext cx="6669740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1.  PyCharm</a:t>
            </a:r>
            <a:r>
              <a:rPr lang="zh-CN" altLang="zh-CN" sz="1600" dirty="0" smtClean="0"/>
              <a:t>简介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PyCharm</a:t>
            </a:r>
            <a:r>
              <a:rPr lang="zh-CN" altLang="zh-CN" sz="1600" dirty="0" smtClean="0"/>
              <a:t>是由</a:t>
            </a:r>
            <a:r>
              <a:rPr lang="en-US" altLang="zh-CN" sz="1600" dirty="0" smtClean="0"/>
              <a:t>JetBrains</a:t>
            </a:r>
            <a:r>
              <a:rPr lang="zh-CN" altLang="zh-CN" sz="1600" dirty="0" smtClean="0"/>
              <a:t>公司开发的一款</a:t>
            </a:r>
            <a:r>
              <a:rPr lang="en-US" altLang="zh-CN" sz="1600" dirty="0" smtClean="0"/>
              <a:t>Python</a:t>
            </a:r>
            <a:r>
              <a:rPr lang="zh-CN" altLang="zh-CN" sz="1600" dirty="0" smtClean="0"/>
              <a:t>的集成开发环境软件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2.  PyCharm</a:t>
            </a:r>
            <a:r>
              <a:rPr lang="zh-CN" altLang="zh-CN" sz="1600" dirty="0" smtClean="0"/>
              <a:t>安装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ym typeface="+mn-ea"/>
              </a:rPr>
              <a:t>   </a:t>
            </a:r>
            <a:r>
              <a:rPr lang="zh-CN" altLang="en-US" sz="1600" dirty="0" smtClean="0">
                <a:sym typeface="+mn-ea"/>
              </a:rPr>
              <a:t>（</a:t>
            </a:r>
            <a:r>
              <a:rPr lang="en-US" altLang="zh-CN" sz="1600" dirty="0" smtClean="0">
                <a:sym typeface="+mn-ea"/>
              </a:rPr>
              <a:t>1</a:t>
            </a:r>
            <a:r>
              <a:rPr lang="zh-CN" altLang="en-US" sz="1600" dirty="0" smtClean="0">
                <a:sym typeface="+mn-ea"/>
              </a:rPr>
              <a:t>）</a:t>
            </a:r>
            <a:r>
              <a:rPr lang="zh-CN" altLang="zh-CN" sz="1600" dirty="0" smtClean="0"/>
              <a:t>首先到JetBrains官网下载社区版本的PyCharm软件，软件名称为pycharm-community- 2020.3.3.exe。</a:t>
            </a:r>
            <a:endParaRPr lang="zh-CN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ym typeface="+mn-ea"/>
              </a:rPr>
              <a:t>    </a:t>
            </a:r>
            <a:r>
              <a:rPr lang="zh-CN" altLang="en-US" sz="1600" dirty="0" smtClean="0">
                <a:sym typeface="+mn-ea"/>
              </a:rPr>
              <a:t>（</a:t>
            </a:r>
            <a:r>
              <a:rPr lang="en-US" altLang="zh-CN" sz="1600" dirty="0" smtClean="0">
                <a:sym typeface="+mn-ea"/>
              </a:rPr>
              <a:t>2</a:t>
            </a:r>
            <a:r>
              <a:rPr lang="zh-CN" altLang="en-US" sz="1600" dirty="0" smtClean="0">
                <a:sym typeface="+mn-ea"/>
              </a:rPr>
              <a:t>）</a:t>
            </a:r>
            <a:r>
              <a:rPr lang="zh-CN" altLang="zh-CN" sz="1600" dirty="0" smtClean="0"/>
              <a:t>双击pycharm-community-2020.3.3.exe，打开PyCharm软件安装界面，</a:t>
            </a:r>
            <a:r>
              <a:rPr lang="zh-CN" altLang="en-US" sz="1600" dirty="0" smtClean="0">
                <a:sym typeface="+mn-ea"/>
              </a:rPr>
              <a:t>参考教材安装说明进行安装和启动</a:t>
            </a:r>
            <a:r>
              <a:rPr lang="en-US" altLang="zh-CN" sz="1600" dirty="0" smtClean="0">
                <a:sym typeface="+mn-ea"/>
              </a:rPr>
              <a:t> PyCharm</a:t>
            </a:r>
            <a:r>
              <a:rPr lang="zh-CN" altLang="en-US" sz="1600" dirty="0" smtClean="0">
                <a:sym typeface="+mn-ea"/>
              </a:rPr>
              <a:t>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endParaRPr lang="en-US" altLang="zh-CN" sz="16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ULTRA_SCORM_COURSE_ID" val="DED0E57C-33B6-46D7-B7C1-EE56C629DF8D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Mqlpk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KpaZ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Mqlpk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yqWm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yqWm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yqWm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yqWm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yqWm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yqWmSG7UU1AADQAAvxwAABcAAAB1bml2ZXJzYWwvdW5pdmVyc2FsLnBuZ+2YeVyS+fbHn8pW0/k5jWmmch2nvJXjVmpm6pRbNeOWmSuQmaOloia4Iert1miTS7cyZ8Jkrjaoqag5biw6jaMYKKiIGwIZgySIpoSoINyHu71+f9+//YMXz3k/3+0czjnfz4v7gf6+evtM9gEAoHfxgtdlANhRBgDb3+/ZBZL3MSOZ4Ne2tMu+5wECw3QeNHTizvmdA4CWUl1V9E7Q3ptyITwNAPR7tZ9t1OTaGwBgeuWi17krmTApN6D+C/kUdTbLrzufnJ94z/rO4VQri/C6/7M4531K99DOc58afxp6yesz50+3p/5Nx1LnMwOvL4j2h/Z4ZfhUjwYsCmRYFZ7B1XRjsitYaYZRH12gIVAom1ujZIVwRbRbJu4alYxthct5tfG+upRBVvDQ4IlmZn0sr9pedWb0FteqqB7qEcZ+kLaKqfYV3sIaXO60/x7Qfi4eaK1VrdBtOXtB69pj8ZsTqG8SnT8FDae6SvLK692QXyy3/fsNVztj8l6tDgD86ehxkBbevwSS61Xg8PwftvAW3sJbeAtv4S28hbfwFt7CW3gLb+Et/D/jUPXmUl4T+PQni/9hDe+g9ak4XCMsb1POTmO6dWS/u2919RO3j8NJNYRQaA+xEoUhycGZ2bIE9aJ8NTZoooe8QjuBRp3zi5QVrZPo3dbiDUjrg9USmmSiqSlXLcN1hK6mh0x0EDI63AHg1yF39ZqAky4asXipe4tLRFWyT5U3ZqUHdczbSHqaKNUr94xg8U1vpQTt+ILsdWE5Eyl4ap67Nsv2hWCQiyoPzTqzPg6HWR1MzpVh0wQulRl8jKK/XcNdys1gda6n183PpbYSh/qRGpXII9nEmcGXp0MzIF2FsYnYxTdWuJnOyoJnfCm50OqYryXwa+oY44fg/bTZiR41isRrfYbHKj4bS0KPuM6APtAjFlAUktzFi3K6R0IgMWC1GYLyRdJSd5oo5OH4uqGdUMnXqKfmb58pqW7H9N1IkuFUf1g5//bqt6SZg8LdHmuvp511bnWfacxKINoTFo0MbzkiVGeZnPlFS6OWIj8WmzgunMB09TNl0CcxkNnAcmm8DnA6ihKElovZq+urT5ASd8mcyxHUYfgf2BW0b2zGzzYPEJjL8s/JsJmJm5QLS/gfQx4ibdcSmGOq8902CeV0QUobV/RVPQVp+EgucyCL9e4SG8WibMtrM99aXqIiUXnGaMKJ0TnK93wlTzFtZzbO9R2NHTtThHP2C5WcXWRSv6dFpt7tbSnxAfJdL5ptG3NjVj5DcOO4Z2vwCAmCe6DK4ZT+gRnH7ScuzdmFUStpkTWIx8Kk0OWQGvpkE44K+31fjwHKMC7mmcPiJ4aJdEqJXInnpHMxX0B9NqMUrCRWcWcFkxTf8W5PQYxpMQBkPNpogCpM0d8T5TiUrOJZthQZhGv6rGy3ie0HUmrr9IFTS8fEVwaKKNGm8AxOcW3Urqub5P2tDnhIf2w6K/lBO0rxN8/yFgmSQ+BbEKkCeyR9F9Be72kRsJ725Guu0w/golVn9rdHajD3aTuKjda4nVMr3psN56v6dWmR9SRpN712waankMZFaSe6Cm3x80jOtfGhtJdiPh58glStfCXYmeuMqPU0mfALPheOi5W4f01NZVs0pA0wcXUNMqoFIVb9jbABDykofbqcRT2THDXePH+yDLtoWWATMzHvdQSY+ZGXIxtazZI/QXGiwbVpvFylNN11Qez6gCZslnR6IiVptdCqV3dSuT23agMPwR86WMMX0kzbnp8g9CcFd/TtoX7fToQe3/BdKx1oYBnAZWdRLmkNIQNDMuteRLvU/ZF19WK5Mqqc8+XxPI2S3yFK3sAOf3kYCFua5A/nksTtfQ1Y0ROzDb8N0B35dgw5DB6X9X7WTh8NnU7PiqqYHkdl3jxk4NIfMlCc2paRUuGRF8Tcw7Dn5nCKgQaZBBnczJbynsPBZIktCeQKiYn7OJ6oUipKXDrNV692tJVuokTliCng1+wClfJh9o7M+XURrse+GxY5KIChpW1s27x1OpsV4EGR36Yl5yk5h8uDPJiyJ8QGk9AaeioHybk+PtTqBy2PoK6TU80S3MSKiNINSrAgQclmytKtUV2oXIr/M1H4pfa+lAHRCe8jKUiuoCU4b4+HRiXT5P2B05DscOnE2B0AZcMaqsgh1qN699Rnw+DO2r84I21reDcIy4K217dLxWDRKlplvs3Sao55K6Iyqd+uAHqPl8PLFJAP38rZmaHXxojBnLBLMObEsALp9Tcvz/9nv9TJU9Y12ABX7qtt+TJenmZztQsJcSwaPmb4WJZleVw0XAeoPrICmAyIfVhvjsvXeZsSOBP/o2L7ONnxShiDtfiSc/SfOwZKnBmRRmUxOXGDwRJotEtV9iFmjBIxnX6fmIzk3DgQtNcUqsg0ddKLycmYnn+qB1RkGPBXI3od4vt5vRtdD2grVA/18oLKIMIxcV91iwKhP2DQzI1uIb1vf9OAjcNmGUsqvGIPcVK/6Zn5ThgWFK4oRmATPz/+l2qJeWkvPrpoyf9fThBFIxh24HJwarCP9Xhlm4mHb4B3ULj/SZuaw3MPTdDOVJG9L/LLT+5zQzr8vuWe5YwFSiImGsebVq0J2tTd32sw6jiIdo8DG8do0mM/L+EuCNitxaE9G+wps+tXRexOhPlb8uLy6UST/rXFX1hgTp5uQptzJ4jROW8GCysN7jpeSWSLjkkc5TkuqNy+kUSersv1X/wTeCbiD8P2uXCu048oWWKwJ3SphddWKam6DWNeljjCx3MmE4pxVL2qlZ6nvQSB/khjQM2dlsUGMCqloT1rfbZXmWdlg37meapl9qaCn+dU3HlXCvaH5pvGAhLLvyMReEu2qsyswthwffVklTQD/97CyhZqqs64w0+3Jg/6yIwmizzh5fyHxFIEdpCY1V4X3UBdM43fhPVOOgkUWd3+O2/qWQ6ImI/1Y5Qw5JVxTDXnKLaQdk/7k9fvNs98a20qKSEy2hImGPi6mwmVi6/yk8GCiWY1VyDcpdouxUALip2nRaOYseZj8U+Dwvuj6+nJedwjRXNulRL9vf+NuN14DI8V1useFI6OT6i9KfrBvECtD8b735nSFYj+PG+DhWu3mPp/+zAyd6ftl3UuK0//c69sppsiSgkWhYnTTj+jMsEw28Qnnj1spiaSF1oKXn0n5DEwKE6MtgT1ZCjCVeNeh+MilOlxkwTlWPuf5WlDJ8dJd3Ki0l18QE+rOOacQtrFTYHiTAPqUAlnBtQK9aFwDErOcF1KeUP+OPp1XIFLK2zzLxJzW+V781LJGGRgmQFzzuWu/xzpBAwrF1qZ72yJxwxPYt8RYJ5jp+jJ8Y0XXsp8E8eZkkFZyI1imW/Kz0SpvWRuCk+YuI0ei25GqSfpYQLqGWv2qTY/sUg4SxDcfunWnxWjNDeZ9OQaid1HkkqTvIQvuvNr3D27ivqJqZqPNR7P63DlAgh6oYVtWXp21Ee3o8fmRWe4InPKV5E580Jdy4a8Qczge/Zqi0Fu804TAvPhtmsvDWIHP5fEPUhaY1StkIYbmQu+HhsjU7BHLsYS6J3Yu2NZslNt2LUCD9Vs13ynKbHw3bdcQSyEK1g21vYgLEW9IZHKxMck7b3azkv58JuuNH2yrLZiBhQszn3X5z9/YV1DUi6SOPOdmyiDviEile7+3/uLlC2/pZzJfklMsgMFQIg8qWk+uumvtRWFNNdgo6CZBjR5oRp91twTTONrJFBqQT6u0+h4zi6wtwTLl6mQDu29dXvUTB2B+3uUz8BKWpl+HmXmP4fseHfx5dMRsBIn/TB4ArrEzZu7wSRm+Y9gk7unCJpuMIhqxwsKb7e8tV4IQufCJtkUDh8L1kTc0De0KbWp+lf8zGr4bkdtR/+O2wkAiKG0VelPkYpwZ2Zd18CEP9pXGMv9spsOK+pRCW3jbH8qH+kcoih4pOzlPiPOtdnV1fHI5Oe6f0asvv3rJ+2l5RhT5cNnxIUIH61DHgVqDY0DxXzXHLkU7scaQh8f1fh2MXhBWeF8ymTb73mrrbhGbWE7mbs6Jg2xoAc/eKDIavvKF2IH23etoMzs8N+UlZGQr48ttbj1Y5e1pyE/lrbOuq//8biVedV94311kpf+BAHqisXjG7OI9O1APr2W1+zW1zzTpuvv2JDwvGT5WxUvKLykjTpr/IhibHhfvk47s9DkX35ufSw44LnZwTCBzhEAqHnvQJnj93VDU2qaNO5VteRg8nL/4XorXM7KArx4UEw2mRjaAQApVgZloG7+HZQCAGAftBcAvlqgGcFzRkpAO9/vpVUTqFY1N323g4c/yn4c2r0+h03/AnyXeNktK1bOf83TCvbVILPw3vAr4x/YofC2A9qxDRup+52rXn3X1KPOlgvL4e0nQRmfElcPa0Co+M0Rm5DJXy+rPV2/OQ/OBi56+3sRzl+78w9QSwMEFAACAAgAyqWmSLE0Q2lKAAAAagAAABsAAAB1bml2ZXJzYWwvdW5pdmVyc2FsLnBuZy54bWyzsa/IzVEoSy0qzszPs1Uy1DNQsrfj5bIpKEoty0wtV6gAihnpGUCAkkIlKrc8M6Ukw1bJwtIYIZaRmpmeUWKrZGZuABfUBxoJAFBLAQIAABQAAgAIAMqlpkgVDq0oZAQAAAcRAAAdAAAAAAAAAAEAAAAAAAAAAAB1bml2ZXJzYWwvY29tbW9uX21lc3NhZ2VzLmxuZ1BLAQIAABQAAgAIAMqlpkgIfgsjKQMAAIYMAAAnAAAAAAAAAAEAAAAAAJ8EAAB1bml2ZXJzYWwvZmxhc2hfcHVibGlzaGluZ19zZXR0aW5ncy54bWxQSwECAAAUAAIACADKpaZItfwJZLoCAABVCgAAIQAAAAAAAAABAAAAAAANCAAAdW5pdmVyc2FsL2ZsYXNoX3NraW5fc2V0dGluZ3MueG1sUEsBAgAAFAACAAgAyqWmSCqWD2f+AgAAlwsAACYAAAAAAAAAAQAAAAAABgsAAHVuaXZlcnNhbC9odG1sX3B1Ymxpc2hpbmdfc2V0dGluZ3MueG1sUEsBAgAAFAACAAgAyqWmSGhxUpGaAQAAHwYAAB8AAAAAAAAAAQAAAAAASA4AAHVuaXZlcnNhbC9odG1sX3NraW5fc2V0dGluZ3MuanNQSwECAAAUAAIACADKpaZIPTwv0cEAAADlAQAAGgAAAAAAAAABAAAAAAAfEAAAdW5pdmVyc2FsL2kxOG5fcHJlc2V0cy54bWxQSwECAAAUAAIACADKpaZImvmWZGsAAABrAAAAHAAAAAAAAAABAAAAAAAYEQAAdW5pdmVyc2FsL2xvY2FsX3NldHRpbmdzLnhtbFBLAQIAABQAAgAIAESUV0cjtE77+wIAALAIAAAUAAAAAAAAAAEAAAAAAL0RAAB1bml2ZXJzYWwvcGxheWVyLnhtbFBLAQIAABQAAgAIAMqlpkiwhyP0bAEAAPcCAAApAAAAAAAAAAEAAAAAAOoUAAB1bml2ZXJzYWwvc2tpbl9jdXN0b21pemF0aW9uX3NldHRpbmdzLnhtbFBLAQIAABQAAgAIAMqlpkhu1FNQAA0AAL8cAAAXAAAAAAAAAAAAAAAAAJ0WAAB1bml2ZXJzYWwvdW5pdmVyc2FsLnBuZ1BLAQIAABQAAgAIAMqlpkixNENpSgAAAGoAAAAbAAAAAAAAAAEAAAAAANIjAAB1bml2ZXJzYWwvdW5pdmVyc2FsLnBuZy54bWxQSwUGAAAAAAsACwBJAwAAVSQAAAAA"/>
  <p:tag name="ISPRING_PRESENTATION_TITLE" val="花木兰HG00049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commondata" val="eyJoZGlkIjoiZDI0Nzc1N2U1ZDgyZTQ0MjE1MTkyZDI5NzZmYTZmOG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4533</Words>
  <Application>WPS 演示</Application>
  <PresentationFormat>全屏显示(16:9)</PresentationFormat>
  <Paragraphs>192</Paragraphs>
  <Slides>20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造字工房悦黑（非商用）纤细体</vt:lpstr>
      <vt:lpstr>黑体</vt:lpstr>
      <vt:lpstr>UUS UN INCHIKE</vt:lpstr>
      <vt:lpstr>微软雅黑 Light</vt:lpstr>
      <vt:lpstr>Calibri</vt:lpstr>
      <vt:lpstr>Arial Unicode MS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www.1ppt.com</dc:title>
  <dc:creator>user</dc:creator>
  <cp:lastModifiedBy>h9317</cp:lastModifiedBy>
  <cp:revision>644</cp:revision>
  <dcterms:created xsi:type="dcterms:W3CDTF">2014-07-15T12:53:00Z</dcterms:created>
  <dcterms:modified xsi:type="dcterms:W3CDTF">2025-05-25T13:46:50Z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C28FD831F2A54B45B41738ED66DAB904_12</vt:lpwstr>
  </property>
  <property fmtid="{D5CDD505-2E9C-101B-9397-08002B2CF9AE}" pid="3" name="KSOProductBuildVer">
    <vt:lpwstr>2052-12.1.0.16120</vt:lpwstr>
  </property>
</Properties>
</file>