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5"/>
  </p:notesMasterIdLst>
  <p:handoutMasterIdLst>
    <p:handoutMasterId r:id="rId51"/>
  </p:handoutMasterIdLst>
  <p:sldIdLst>
    <p:sldId id="325" r:id="rId4"/>
    <p:sldId id="819" r:id="rId6"/>
    <p:sldId id="264" r:id="rId7"/>
    <p:sldId id="328" r:id="rId8"/>
    <p:sldId id="820" r:id="rId9"/>
    <p:sldId id="821" r:id="rId10"/>
    <p:sldId id="327" r:id="rId11"/>
    <p:sldId id="822" r:id="rId12"/>
    <p:sldId id="823" r:id="rId13"/>
    <p:sldId id="824" r:id="rId14"/>
    <p:sldId id="825" r:id="rId15"/>
    <p:sldId id="826" r:id="rId16"/>
    <p:sldId id="827" r:id="rId17"/>
    <p:sldId id="828" r:id="rId18"/>
    <p:sldId id="831" r:id="rId19"/>
    <p:sldId id="832" r:id="rId20"/>
    <p:sldId id="829" r:id="rId21"/>
    <p:sldId id="830" r:id="rId22"/>
    <p:sldId id="833" r:id="rId23"/>
    <p:sldId id="834" r:id="rId24"/>
    <p:sldId id="837" r:id="rId25"/>
    <p:sldId id="835" r:id="rId26"/>
    <p:sldId id="836" r:id="rId27"/>
    <p:sldId id="838" r:id="rId28"/>
    <p:sldId id="841" r:id="rId29"/>
    <p:sldId id="842" r:id="rId30"/>
    <p:sldId id="843" r:id="rId31"/>
    <p:sldId id="844" r:id="rId32"/>
    <p:sldId id="845" r:id="rId33"/>
    <p:sldId id="846" r:id="rId34"/>
    <p:sldId id="847" r:id="rId35"/>
    <p:sldId id="848" r:id="rId36"/>
    <p:sldId id="855" r:id="rId37"/>
    <p:sldId id="856" r:id="rId38"/>
    <p:sldId id="857" r:id="rId39"/>
    <p:sldId id="858" r:id="rId40"/>
    <p:sldId id="859" r:id="rId41"/>
    <p:sldId id="860" r:id="rId42"/>
    <p:sldId id="849" r:id="rId43"/>
    <p:sldId id="850" r:id="rId44"/>
    <p:sldId id="851" r:id="rId45"/>
    <p:sldId id="854" r:id="rId46"/>
    <p:sldId id="852" r:id="rId47"/>
    <p:sldId id="853" r:id="rId48"/>
    <p:sldId id="510" r:id="rId49"/>
    <p:sldId id="326" r:id="rId50"/>
  </p:sldIdLst>
  <p:sldSz cx="12190095" cy="6859270"/>
  <p:notesSz cx="6858000" cy="9144000"/>
  <p:custDataLst>
    <p:tags r:id="rId56"/>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256" userDrawn="1">
          <p15:clr>
            <a:srgbClr val="A4A3A4"/>
          </p15:clr>
        </p15:guide>
        <p15:guide id="3" pos="65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晓娟" initials="W用"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9B2"/>
    <a:srgbClr val="C0060F"/>
    <a:srgbClr val="595959"/>
    <a:srgbClr val="79ABAA"/>
    <a:srgbClr val="C5E7E6"/>
    <a:srgbClr val="D8ECEB"/>
    <a:srgbClr val="C47B7D"/>
    <a:srgbClr val="F7D9D9"/>
    <a:srgbClr val="7DA97B"/>
    <a:srgbClr val="D9EC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48" autoAdjust="0"/>
    <p:restoredTop sz="95894" autoAdjust="0"/>
  </p:normalViewPr>
  <p:slideViewPr>
    <p:cSldViewPr showGuides="1">
      <p:cViewPr varScale="1">
        <p:scale>
          <a:sx n="66" d="100"/>
          <a:sy n="66" d="100"/>
        </p:scale>
        <p:origin x="90" y="1074"/>
      </p:cViewPr>
      <p:guideLst>
        <p:guide orient="horz" pos="2150"/>
        <p:guide pos="256"/>
        <p:guide pos="656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66"/>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6" Type="http://schemas.openxmlformats.org/officeDocument/2006/relationships/tags" Target="tags/tag1.xml"/><Relationship Id="rId55" Type="http://schemas.openxmlformats.org/officeDocument/2006/relationships/commentAuthors" Target="commentAuthors.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handoutMaster" Target="handoutMasters/handoutMaster1.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和副标题">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69777" y="2309308"/>
            <a:ext cx="10850541" cy="899333"/>
          </a:xfrm>
        </p:spPr>
        <p:txBody>
          <a:bodyPr lIns="101600" tIns="38100" rIns="25400" bIns="38100" anchor="t" anchorCtr="0">
            <a:noAutofit/>
          </a:bodyPr>
          <a:lstStyle>
            <a:lvl1pPr algn="ctr">
              <a:defRPr sz="5400" b="0" spc="600">
                <a:effectLst/>
                <a:latin typeface="+mn-ea"/>
                <a:ea typeface="+mn-ea"/>
              </a:defRPr>
            </a:lvl1pPr>
          </a:lstStyle>
          <a:p>
            <a:r>
              <a:rPr lang="zh-CN" altLang="en-US" dirty="0"/>
              <a:t>单击此处编辑标题</a:t>
            </a:r>
            <a:endParaRPr lang="zh-CN" altLang="en-US" dirty="0"/>
          </a:p>
        </p:txBody>
      </p:sp>
      <p:sp>
        <p:nvSpPr>
          <p:cNvPr id="3" name="副标题 2"/>
          <p:cNvSpPr>
            <a:spLocks noGrp="1"/>
          </p:cNvSpPr>
          <p:nvPr>
            <p:ph type="subTitle" idx="1" hasCustomPrompt="1"/>
          </p:nvPr>
        </p:nvSpPr>
        <p:spPr>
          <a:xfrm>
            <a:off x="669820" y="3566185"/>
            <a:ext cx="10850454" cy="801518"/>
          </a:xfrm>
        </p:spPr>
        <p:txBody>
          <a:bodyPr lIns="101600" tIns="38100" rIns="76200" bIns="38100" anchor="ctr" anchorCtr="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dirty="0"/>
              <a:t>单击此处编辑副标题</a:t>
            </a:r>
            <a:endParaRPr lang="zh-CN" altLang="en-US" dirty="0"/>
          </a:p>
        </p:txBody>
      </p:sp>
      <p:sp>
        <p:nvSpPr>
          <p:cNvPr id="17" name="页脚占位符 16"/>
          <p:cNvSpPr>
            <a:spLocks noGrp="1"/>
          </p:cNvSpPr>
          <p:nvPr>
            <p:ph type="ftr" sz="quarter" idx="11"/>
          </p:nvPr>
        </p:nvSpPr>
        <p:spPr/>
        <p:txBody>
          <a:bodyPr/>
          <a:lstStyle>
            <a:lvl1pPr>
              <a:defRPr>
                <a:latin typeface="+mn-ea"/>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1007304" y="834057"/>
            <a:ext cx="10463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15" y="390618"/>
            <a:ext cx="520428" cy="274702"/>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6" name="矩形 5"/>
          <p:cNvSpPr/>
          <p:nvPr userDrawn="1"/>
        </p:nvSpPr>
        <p:spPr>
          <a:xfrm>
            <a:off x="0" y="6794447"/>
            <a:ext cx="10631710" cy="84639"/>
          </a:xfrm>
          <a:prstGeom prst="rect">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userDrawn="1"/>
        </p:nvSpPr>
        <p:spPr>
          <a:xfrm>
            <a:off x="10703717" y="6794446"/>
            <a:ext cx="1486695" cy="846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2"/>
            <a:ext cx="10361851" cy="1362390"/>
          </a:xfrm>
        </p:spPr>
        <p:txBody>
          <a:bodyPr anchor="t"/>
          <a:lstStyle>
            <a:lvl1pPr algn="l">
              <a:defRPr sz="53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7386"/>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8"/>
            <a:ext cx="5386216"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8"/>
            <a:ext cx="5388332"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等腰三角形 7"/>
          <p:cNvSpPr/>
          <p:nvPr userDrawn="1"/>
        </p:nvSpPr>
        <p:spPr>
          <a:xfrm flipH="1" flipV="1">
            <a:off x="-767029" y="-29126"/>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1413539" y="0"/>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a:off x="6085438" y="4298493"/>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userDrawn="1"/>
        </p:nvGrpSpPr>
        <p:grpSpPr>
          <a:xfrm>
            <a:off x="2308773" y="3693670"/>
            <a:ext cx="7551038" cy="105497"/>
            <a:chOff x="2101845" y="3387257"/>
            <a:chExt cx="7551038" cy="105497"/>
          </a:xfrm>
        </p:grpSpPr>
        <p:cxnSp>
          <p:nvCxnSpPr>
            <p:cNvPr id="42" name="直接连接符 41"/>
            <p:cNvCxnSpPr/>
            <p:nvPr/>
          </p:nvCxnSpPr>
          <p:spPr>
            <a:xfrm>
              <a:off x="2369489" y="3440005"/>
              <a:ext cx="7283394"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椭圆 44"/>
            <p:cNvSpPr/>
            <p:nvPr/>
          </p:nvSpPr>
          <p:spPr>
            <a:xfrm>
              <a:off x="2101845" y="3387257"/>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椭圆 1"/>
          <p:cNvSpPr/>
          <p:nvPr userDrawn="1"/>
        </p:nvSpPr>
        <p:spPr>
          <a:xfrm>
            <a:off x="9998623" y="3693670"/>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cxnSp>
        <p:nvCxnSpPr>
          <p:cNvPr id="8" name="直接连接符 7"/>
          <p:cNvCxnSpPr/>
          <p:nvPr userDrawn="1"/>
        </p:nvCxnSpPr>
        <p:spPr>
          <a:xfrm>
            <a:off x="984634" y="1413103"/>
            <a:ext cx="10198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10607120" y="654595"/>
            <a:ext cx="575989" cy="577246"/>
            <a:chOff x="6084168" y="1274820"/>
            <a:chExt cx="432048" cy="432834"/>
          </a:xfrm>
        </p:grpSpPr>
        <p:sp>
          <p:nvSpPr>
            <p:cNvPr id="10"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8879153" y="655120"/>
            <a:ext cx="575989" cy="576197"/>
            <a:chOff x="4788024" y="1275213"/>
            <a:chExt cx="432048" cy="432048"/>
          </a:xfrm>
        </p:grpSpPr>
        <p:sp>
          <p:nvSpPr>
            <p:cNvPr id="1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5" name="组合 14"/>
          <p:cNvGrpSpPr/>
          <p:nvPr userDrawn="1"/>
        </p:nvGrpSpPr>
        <p:grpSpPr>
          <a:xfrm>
            <a:off x="9743137" y="654595"/>
            <a:ext cx="577036" cy="577246"/>
            <a:chOff x="5436096" y="1274820"/>
            <a:chExt cx="432833" cy="432834"/>
          </a:xfrm>
        </p:grpSpPr>
        <p:sp>
          <p:nvSpPr>
            <p:cNvPr id="1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8" name="组合 17"/>
          <p:cNvGrpSpPr/>
          <p:nvPr userDrawn="1"/>
        </p:nvGrpSpPr>
        <p:grpSpPr>
          <a:xfrm>
            <a:off x="7151187" y="654595"/>
            <a:ext cx="577036" cy="577246"/>
            <a:chOff x="3491880" y="1274820"/>
            <a:chExt cx="432833" cy="432834"/>
          </a:xfrm>
        </p:grpSpPr>
        <p:sp>
          <p:nvSpPr>
            <p:cNvPr id="19"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21" name="组合 20"/>
          <p:cNvGrpSpPr/>
          <p:nvPr userDrawn="1"/>
        </p:nvGrpSpPr>
        <p:grpSpPr>
          <a:xfrm>
            <a:off x="8015170" y="654595"/>
            <a:ext cx="577036" cy="577246"/>
            <a:chOff x="4139952" y="1274820"/>
            <a:chExt cx="432833" cy="432834"/>
          </a:xfrm>
        </p:grpSpPr>
        <p:sp>
          <p:nvSpPr>
            <p:cNvPr id="2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正文">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文本占位符 6"/>
          <p:cNvSpPr>
            <a:spLocks noGrp="1"/>
          </p:cNvSpPr>
          <p:nvPr>
            <p:ph type="body" idx="1" hasCustomPrompt="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0" name="等腰三角形 39"/>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flipH="1" flipV="1">
            <a:off x="-766394" y="-28491"/>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414174" y="635"/>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a:off x="6086073" y="4299128"/>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标题与图文">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atin typeface="+mn-ea"/>
              </a:defRPr>
            </a:lvl1pPr>
          </a:lstStyle>
          <a:p>
            <a:endParaRPr lang="zh-CN" altLang="en-US"/>
          </a:p>
        </p:txBody>
      </p:sp>
      <p:sp>
        <p:nvSpPr>
          <p:cNvPr id="4" name="灯片编号占位符 3"/>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5" name="标题 4"/>
          <p:cNvSpPr>
            <a:spLocks noGrp="1"/>
          </p:cNvSpPr>
          <p:nvPr>
            <p:ph type="title" hasCustomPrompt="1"/>
          </p:nvPr>
        </p:nvSpPr>
        <p:spPr>
          <a:xfrm>
            <a:off x="839974" y="727845"/>
            <a:ext cx="3931306" cy="1115266"/>
          </a:xfrm>
        </p:spPr>
        <p:txBody>
          <a:bodyPr anchor="ctr" anchorCtr="0"/>
          <a:lstStyle>
            <a:lvl1pPr>
              <a:defRPr sz="3200">
                <a:latin typeface="+mn-ea"/>
                <a:ea typeface="+mn-ea"/>
              </a:defRPr>
            </a:lvl1pPr>
          </a:lstStyle>
          <a:p>
            <a:r>
              <a:rPr lang="zh-CN" altLang="en-US"/>
              <a:t>单击此处编辑标题</a:t>
            </a:r>
            <a:endParaRPr lang="zh-CN" altLang="en-US"/>
          </a:p>
        </p:txBody>
      </p:sp>
      <p:sp>
        <p:nvSpPr>
          <p:cNvPr id="6" name="内容占位符 5"/>
          <p:cNvSpPr>
            <a:spLocks noGrp="1"/>
          </p:cNvSpPr>
          <p:nvPr>
            <p:ph idx="1" hasCustomPrompt="1"/>
          </p:nvPr>
        </p:nvSpPr>
        <p:spPr>
          <a:xfrm>
            <a:off x="5137617" y="727845"/>
            <a:ext cx="6171235" cy="5404215"/>
          </a:xfrm>
        </p:spPr>
        <p:txBody>
          <a:bodyPr/>
          <a:lstStyle>
            <a:lvl1pPr>
              <a:defRPr sz="2400">
                <a:latin typeface="+mn-ea"/>
                <a:ea typeface="+mn-ea"/>
              </a:defRPr>
            </a:lvl1pPr>
            <a:lvl2pPr marL="457200" indent="0">
              <a:buNone/>
              <a:defRPr sz="2400">
                <a:latin typeface="+mn-ea"/>
                <a:ea typeface="+mn-ea"/>
              </a:defRPr>
            </a:lvl2pPr>
            <a:lvl3pPr>
              <a:defRPr sz="2400">
                <a:latin typeface="+mn-ea"/>
                <a:ea typeface="+mn-ea"/>
              </a:defRPr>
            </a:lvl3pPr>
            <a:lvl4pPr>
              <a:defRPr sz="2400">
                <a:latin typeface="+mn-ea"/>
                <a:ea typeface="+mn-ea"/>
              </a:defRPr>
            </a:lvl4pPr>
            <a:lvl5pPr>
              <a:defRPr sz="2400">
                <a:latin typeface="+mn-ea"/>
                <a:ea typeface="+mn-ea"/>
              </a:defRPr>
            </a:lvl5pPr>
            <a:lvl6pPr>
              <a:defRPr sz="2000"/>
            </a:lvl6pPr>
            <a:lvl7pPr>
              <a:defRPr sz="2000"/>
            </a:lvl7pPr>
            <a:lvl8pPr>
              <a:defRPr sz="2000"/>
            </a:lvl8pPr>
            <a:lvl9pPr>
              <a:defRPr sz="2000"/>
            </a:lvl9pPr>
          </a:lstStyle>
          <a:p>
            <a:pPr lvl="0"/>
            <a:r>
              <a:rPr lang="zh-CN" altLang="en-US"/>
              <a:t>单击此处编辑正文</a:t>
            </a:r>
            <a:endParaRPr lang="zh-CN" altLang="en-US"/>
          </a:p>
        </p:txBody>
      </p:sp>
      <p:sp>
        <p:nvSpPr>
          <p:cNvPr id="7" name="文本占位符 6"/>
          <p:cNvSpPr>
            <a:spLocks noGrp="1"/>
          </p:cNvSpPr>
          <p:nvPr>
            <p:ph type="body" sz="half" idx="2" hasCustomPrompt="1"/>
          </p:nvPr>
        </p:nvSpPr>
        <p:spPr>
          <a:xfrm>
            <a:off x="839974" y="2240060"/>
            <a:ext cx="3931306" cy="3892636"/>
          </a:xfrm>
        </p:spPr>
        <p:txBody>
          <a:bodyPr/>
          <a:lstStyle>
            <a:lvl1pPr marL="342900" indent="-342900">
              <a:buFont typeface="Arial" panose="020B0604020202020204" pitchFamily="34" charset="0"/>
              <a:buChar char="•"/>
              <a:defRPr sz="2400">
                <a:latin typeface="+mn-ea"/>
                <a:ea typeface="+mn-ea"/>
              </a:defRPr>
            </a:lvl1pPr>
            <a:lvl2pPr marL="457200" indent="0">
              <a:buNone/>
              <a:defRPr sz="1400"/>
            </a:lvl2pPr>
            <a:lvl3pPr marL="914400" indent="0">
              <a:buNone/>
              <a:defRPr sz="1200"/>
            </a:lvl3pPr>
            <a:lvl4pPr marL="1371600" indent="0">
              <a:buNone/>
              <a:defRPr sz="1000"/>
            </a:lvl4pPr>
            <a:lvl5pPr marL="1828800"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sym typeface="+mn-ea"/>
            </a:endParaRPr>
          </a:p>
          <a:p>
            <a:pPr lvl="0"/>
            <a:r>
              <a:rPr lang="zh-CN" altLang="en-US">
                <a:sym typeface="+mn-ea"/>
              </a:rPr>
              <a:t>单击此处编辑正文</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图片与注释">
    <p:spTree>
      <p:nvGrpSpPr>
        <p:cNvPr id="1" name=""/>
        <p:cNvGrpSpPr/>
        <p:nvPr/>
      </p:nvGrpSpPr>
      <p:grpSpPr>
        <a:xfrm>
          <a:off x="0" y="0"/>
          <a:ext cx="0" cy="0"/>
          <a:chOff x="0" y="0"/>
          <a:chExt cx="0" cy="0"/>
        </a:xfrm>
      </p:grpSpPr>
      <p:sp>
        <p:nvSpPr>
          <p:cNvPr id="6" name="页脚占位符 5"/>
          <p:cNvSpPr>
            <a:spLocks noGrp="1"/>
          </p:cNvSpPr>
          <p:nvPr>
            <p:ph type="ftr" sz="quarter" idx="11"/>
          </p:nvPr>
        </p:nvSpPr>
        <p:spPr/>
        <p:txBody>
          <a:bodyPr/>
          <a:lstStyle>
            <a:lvl1pPr>
              <a:defRPr>
                <a:latin typeface="+mn-ea"/>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mn-ea"/>
              </a:defRPr>
            </a:lvl1pPr>
          </a:lstStyle>
          <a:p>
            <a:fld id="{FABC47A4-756D-490B-A52F-7D9E2C9FC05F}" type="slidenum">
              <a:rPr lang="zh-CN" altLang="en-US" smtClean="0"/>
            </a:fld>
            <a:endParaRPr lang="zh-CN" altLang="en-US"/>
          </a:p>
        </p:txBody>
      </p:sp>
      <p:sp>
        <p:nvSpPr>
          <p:cNvPr id="9" name="标题 8"/>
          <p:cNvSpPr>
            <a:spLocks noGrp="1"/>
          </p:cNvSpPr>
          <p:nvPr>
            <p:ph type="title" hasCustomPrompt="1"/>
          </p:nvPr>
        </p:nvSpPr>
        <p:spPr>
          <a:xfrm>
            <a:off x="669820" y="5606183"/>
            <a:ext cx="10850454" cy="558268"/>
          </a:xfrm>
        </p:spPr>
        <p:txBody>
          <a:bodyPr/>
          <a:lstStyle>
            <a:lvl1pPr>
              <a:defRPr b="0">
                <a:latin typeface="+mn-ea"/>
                <a:ea typeface="+mn-ea"/>
              </a:defRPr>
            </a:lvl1pPr>
          </a:lstStyle>
          <a:p>
            <a:r>
              <a:rPr lang="zh-CN" altLang="en-US"/>
              <a:t>单击此处编辑正文</a:t>
            </a:r>
            <a:endParaRPr lang="zh-CN" altLang="en-US"/>
          </a:p>
        </p:txBody>
      </p:sp>
      <p:sp>
        <p:nvSpPr>
          <p:cNvPr id="8" name="内容占位符 7"/>
          <p:cNvSpPr>
            <a:spLocks noGrp="1"/>
          </p:cNvSpPr>
          <p:nvPr>
            <p:ph idx="1" hasCustomPrompt="1"/>
          </p:nvPr>
        </p:nvSpPr>
        <p:spPr>
          <a:xfrm>
            <a:off x="669820" y="641469"/>
            <a:ext cx="10850454" cy="4556969"/>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单张大图">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内容占位符 6"/>
          <p:cNvSpPr>
            <a:spLocks noGrp="1"/>
          </p:cNvSpPr>
          <p:nvPr>
            <p:ph idx="1" hasCustomPrompt="1"/>
          </p:nvPr>
        </p:nvSpPr>
        <p:spPr>
          <a:xfrm>
            <a:off x="0" y="0"/>
            <a:ext cx="12194539" cy="686943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联图片">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内容占位符 1"/>
          <p:cNvSpPr>
            <a:spLocks noGrp="1"/>
          </p:cNvSpPr>
          <p:nvPr>
            <p:ph sz="half" idx="2" hasCustomPrompt="1"/>
          </p:nvPr>
        </p:nvSpPr>
        <p:spPr>
          <a:xfrm>
            <a:off x="467922"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
        <p:nvSpPr>
          <p:cNvPr id="6" name="内容占位符 5"/>
          <p:cNvSpPr>
            <a:spLocks noGrp="1"/>
          </p:cNvSpPr>
          <p:nvPr>
            <p:ph sz="half" idx="13" hasCustomPrompt="1"/>
          </p:nvPr>
        </p:nvSpPr>
        <p:spPr>
          <a:xfrm>
            <a:off x="6286787"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a:t>
            </a:r>
            <a:r>
              <a:rPr>
                <a:sym typeface="+mn-ea"/>
              </a:rPr>
              <a:t>正文</a:t>
            </a:r>
            <a:endParaRPr dirty="0">
              <a:sym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669777" y="623706"/>
            <a:ext cx="10850541" cy="899333"/>
          </a:xfrm>
        </p:spPr>
        <p:txBody>
          <a:bodyPr vert="horz" lIns="101600" tIns="38100" rIns="25400" bIns="38100" rtlCol="0" anchor="ctr" anchorCtr="0">
            <a:noAutofit/>
          </a:bodyPr>
          <a:lstStyle>
            <a:lvl1pPr marL="0" marR="0" algn="ctr" defTabSz="914400" rtl="0" eaLnBrk="1" fontAlgn="auto" latinLnBrk="0" hangingPunct="1">
              <a:lnSpc>
                <a:spcPct val="100000"/>
              </a:lnSpc>
              <a:buNone/>
              <a:defRPr kumimoji="0" lang="zh-CN" altLang="en-US" sz="3200" b="0" i="0" u="none" strike="noStrike" kern="1200" cap="none" spc="600" normalizeH="0" baseline="0" noProof="1" dirty="0">
                <a:solidFill>
                  <a:schemeClr val="tx1"/>
                </a:solidFill>
                <a:effectLst/>
                <a:uFillTx/>
                <a:latin typeface="+mn-ea"/>
                <a:ea typeface="+mn-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2" name="组合 41"/>
          <p:cNvGrpSpPr/>
          <p:nvPr userDrawn="1"/>
        </p:nvGrpSpPr>
        <p:grpSpPr>
          <a:xfrm>
            <a:off x="0" y="2202951"/>
            <a:ext cx="12190413" cy="2420263"/>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6" name="矩形 45"/>
            <p:cNvSpPr/>
            <p:nvPr/>
          </p:nvSpPr>
          <p:spPr>
            <a:xfrm>
              <a:off x="170694" y="261768"/>
              <a:ext cx="3936004" cy="611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7" name="平行四边形 46"/>
            <p:cNvSpPr/>
            <p:nvPr/>
          </p:nvSpPr>
          <p:spPr>
            <a:xfrm>
              <a:off x="376965" y="178257"/>
              <a:ext cx="1036076" cy="779005"/>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8" name="文本框 6"/>
            <p:cNvSpPr txBox="1"/>
            <p:nvPr/>
          </p:nvSpPr>
          <p:spPr>
            <a:xfrm>
              <a:off x="619911" y="284178"/>
              <a:ext cx="650908" cy="553578"/>
            </a:xfrm>
            <a:prstGeom prst="rect">
              <a:avLst/>
            </a:prstGeom>
            <a:noFill/>
          </p:spPr>
          <p:txBody>
            <a:bodyPr wrap="square" lIns="68580" tIns="34290" rIns="68580" bIns="34290" rtlCol="0">
              <a:spAutoFit/>
            </a:bodyPr>
            <a:lstStyle/>
            <a:p>
              <a:endParaRPr lang="zh-CN" altLang="en-US" sz="10700" dirty="0">
                <a:solidFill>
                  <a:schemeClr val="bg1">
                    <a:lumMod val="9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userDrawn="1"/>
        </p:nvGrpSpPr>
        <p:grpSpPr>
          <a:xfrm>
            <a:off x="7919172" y="1700153"/>
            <a:ext cx="575989" cy="577246"/>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8" name="组合 7"/>
          <p:cNvGrpSpPr/>
          <p:nvPr userDrawn="1"/>
        </p:nvGrpSpPr>
        <p:grpSpPr>
          <a:xfrm>
            <a:off x="6191205" y="1700678"/>
            <a:ext cx="575989" cy="576197"/>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9" name="组合 8"/>
          <p:cNvGrpSpPr/>
          <p:nvPr userDrawn="1"/>
        </p:nvGrpSpPr>
        <p:grpSpPr>
          <a:xfrm>
            <a:off x="7055189" y="1700153"/>
            <a:ext cx="577036" cy="577246"/>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0" name="组合 9"/>
          <p:cNvGrpSpPr/>
          <p:nvPr userDrawn="1"/>
        </p:nvGrpSpPr>
        <p:grpSpPr>
          <a:xfrm>
            <a:off x="4463238" y="1700153"/>
            <a:ext cx="577036" cy="577246"/>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5327222" y="1700153"/>
            <a:ext cx="577036" cy="577246"/>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5" Type="http://schemas.openxmlformats.org/officeDocument/2006/relationships/theme" Target="../theme/theme2.xml"/><Relationship Id="rId14" Type="http://schemas.openxmlformats.org/officeDocument/2006/relationships/image" Target="../media/image1.png"/><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79605" y="6351009"/>
            <a:ext cx="2699578" cy="316859"/>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5357" y="6351009"/>
            <a:ext cx="3959381" cy="316859"/>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defRPr>
            </a:lvl1pPr>
          </a:lstStyle>
          <a:p>
            <a:endParaRPr lang="zh-CN" altLang="en-US" dirty="0"/>
          </a:p>
        </p:txBody>
      </p:sp>
      <p:sp>
        <p:nvSpPr>
          <p:cNvPr id="6" name="灯片编号占位符 5"/>
          <p:cNvSpPr>
            <a:spLocks noGrp="1"/>
          </p:cNvSpPr>
          <p:nvPr>
            <p:ph type="sldNum" sz="quarter" idx="4"/>
          </p:nvPr>
        </p:nvSpPr>
        <p:spPr>
          <a:xfrm>
            <a:off x="8609254" y="6351009"/>
            <a:ext cx="2699578" cy="316859"/>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defRPr>
            </a:lvl1pPr>
          </a:lstStyle>
          <a:p>
            <a:fld id="{49AE70B2-8BF9-45C0-BB95-33D1B9D3A854}" type="slidenum">
              <a:rPr lang="zh-CN" altLang="en-US" smtClean="0"/>
            </a:fld>
            <a:endParaRPr lang="zh-CN" altLang="en-US" dirty="0"/>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7"/>
          <p:cNvSpPr>
            <a:spLocks noGrp="1"/>
          </p:cNvSpPr>
          <p:nvPr>
            <p:ph type="title"/>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9" name="文本占位符 8"/>
          <p:cNvSpPr>
            <a:spLocks noGrp="1"/>
          </p:cNvSpPr>
          <p:nvPr>
            <p:ph type="body" idx="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pic>
        <p:nvPicPr>
          <p:cNvPr id="2" name="图片 1" descr="PPT课件logo学校logo@交职院"/>
          <p:cNvPicPr>
            <a:picLocks noChangeAspect="1"/>
          </p:cNvPicPr>
          <p:nvPr userDrawn="1"/>
        </p:nvPicPr>
        <p:blipFill>
          <a:blip r:embed="rId9"/>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n-ea"/>
          <a:ea typeface="+mn-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ea"/>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4pPr>
      <a:lvl5pPr marL="2056765"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21917" tIns="60958" rIns="121917" bIns="6095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21917" tIns="60958" rIns="121917" bIns="6095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21917" tIns="60958" rIns="121917" bIns="60958"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21917" tIns="60958" rIns="121917" bIns="6095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21917" tIns="60958" rIns="121917" bIns="60958"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pic>
        <p:nvPicPr>
          <p:cNvPr id="7" name="图片 6" descr="PPT课件logo学校logo@交职院"/>
          <p:cNvPicPr>
            <a:picLocks noChangeAspect="1"/>
          </p:cNvPicPr>
          <p:nvPr userDrawn="1"/>
        </p:nvPicPr>
        <p:blipFill>
          <a:blip r:embed="rId14"/>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18"/>
          <p:cNvSpPr txBox="1"/>
          <p:nvPr/>
        </p:nvSpPr>
        <p:spPr>
          <a:xfrm>
            <a:off x="1414686" y="2781722"/>
            <a:ext cx="9577064" cy="707886"/>
          </a:xfrm>
          <a:prstGeom prst="rect">
            <a:avLst/>
          </a:prstGeom>
          <a:noFill/>
        </p:spPr>
        <p:txBody>
          <a:bodyPr wrap="square" rtlCol="0">
            <a:spAutoFit/>
          </a:bodyPr>
          <a:lstStyle/>
          <a:p>
            <a:pPr algn="ctr"/>
            <a:r>
              <a:rPr lang="zh-CN" altLang="en-US" sz="4000" dirty="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单元</a:t>
            </a:r>
            <a:r>
              <a:rPr lang="en-US" altLang="zh-CN" sz="4000" dirty="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9</a:t>
            </a:r>
            <a:r>
              <a:rPr lang="zh-CN" altLang="en-US" sz="4000" dirty="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 </a:t>
            </a:r>
            <a:r>
              <a:rPr lang="zh-CN" altLang="zh-CN" sz="4000" dirty="0" smtClean="0">
                <a:solidFill>
                  <a:srgbClr val="1369B2"/>
                </a:solidFill>
                <a:latin typeface="微软雅黑" panose="020B0503020204020204" pitchFamily="34" charset="-122"/>
                <a:ea typeface="微软雅黑" panose="020B0503020204020204" pitchFamily="34" charset="-122"/>
                <a:cs typeface="+mn-ea"/>
              </a:rPr>
              <a:t>实战</a:t>
            </a:r>
            <a:r>
              <a:rPr lang="zh-CN" altLang="zh-CN" sz="4000" dirty="0">
                <a:solidFill>
                  <a:srgbClr val="1369B2"/>
                </a:solidFill>
                <a:latin typeface="微软雅黑" panose="020B0503020204020204" pitchFamily="34" charset="-122"/>
                <a:ea typeface="微软雅黑" panose="020B0503020204020204" pitchFamily="34" charset="-122"/>
                <a:cs typeface="+mn-ea"/>
              </a:rPr>
              <a:t>演练：用户行为分析</a:t>
            </a:r>
            <a:endParaRPr lang="zh-CN" altLang="zh-CN" sz="4000" dirty="0">
              <a:solidFill>
                <a:srgbClr val="1369B2"/>
              </a:solidFill>
              <a:latin typeface="微软雅黑" panose="020B0503020204020204" pitchFamily="34" charset="-122"/>
              <a:ea typeface="微软雅黑" panose="020B0503020204020204" pitchFamily="34" charset="-122"/>
              <a:cs typeface="+mn-ea"/>
            </a:endParaRPr>
          </a:p>
        </p:txBody>
      </p:sp>
      <p:sp>
        <p:nvSpPr>
          <p:cNvPr id="4" name="Rectangle 4"/>
          <p:cNvSpPr txBox="1">
            <a:spLocks noChangeArrowheads="1"/>
          </p:cNvSpPr>
          <p:nvPr/>
        </p:nvSpPr>
        <p:spPr>
          <a:xfrm>
            <a:off x="2206774" y="4005858"/>
            <a:ext cx="8424936" cy="430312"/>
          </a:xfrm>
          <a:prstGeom prst="rect">
            <a:avLst/>
          </a:prstGeom>
        </p:spPr>
        <p:txBody>
          <a:bodyPr vert="horz" lIns="121917" tIns="60958" rIns="121917" bIns="60958"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595959"/>
                </a:solidFill>
                <a:latin typeface="微软雅黑" panose="020B0503020204020204" pitchFamily="34" charset="-122"/>
                <a:ea typeface="微软雅黑" panose="020B0503020204020204" pitchFamily="34" charset="-122"/>
                <a:cs typeface="+mn-ea"/>
              </a:rPr>
              <a:t>Python</a:t>
            </a:r>
            <a:r>
              <a:rPr lang="zh-CN" altLang="en-US" sz="2400" dirty="0">
                <a:solidFill>
                  <a:srgbClr val="595959"/>
                </a:solidFill>
                <a:latin typeface="微软雅黑" panose="020B0503020204020204" pitchFamily="34" charset="-122"/>
                <a:ea typeface="微软雅黑" panose="020B0503020204020204" pitchFamily="34" charset="-122"/>
                <a:cs typeface="+mn-ea"/>
              </a:rPr>
              <a:t>数据分析任务驱动教程</a:t>
            </a: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endParaRPr lang="zh-CN" altLang="en-US" sz="2400" dirty="0">
              <a:solidFill>
                <a:srgbClr val="595959"/>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2781722"/>
            <a:ext cx="2865070" cy="1846659"/>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solidFill>
                  <a:srgbClr val="1369B2"/>
                </a:solidFill>
              </a:rPr>
              <a:t>用户行为数据</a:t>
            </a:r>
            <a:r>
              <a:rPr lang="zh-CN" altLang="zh-CN" sz="1900" dirty="0"/>
              <a:t>全部保存在</a:t>
            </a:r>
            <a:r>
              <a:rPr lang="en-US" altLang="zh-CN" sz="1900" dirty="0"/>
              <a:t>customer_behavior.csv</a:t>
            </a:r>
            <a:r>
              <a:rPr lang="zh-CN" altLang="zh-CN" sz="1900" dirty="0"/>
              <a:t>文件中，该文件的内容</a:t>
            </a:r>
            <a:r>
              <a:rPr lang="zh-CN" altLang="zh-CN" sz="1900" dirty="0" smtClean="0"/>
              <a:t>如</a:t>
            </a:r>
            <a:r>
              <a:rPr lang="zh-CN" altLang="en-US" sz="1900" dirty="0" smtClean="0"/>
              <a:t>右图</a:t>
            </a:r>
            <a:r>
              <a:rPr lang="zh-CN" altLang="zh-CN" sz="1900" dirty="0" smtClean="0"/>
              <a:t>所</a:t>
            </a:r>
            <a:r>
              <a:rPr lang="zh-CN" altLang="zh-CN" sz="1900" dirty="0"/>
              <a:t>示。</a:t>
            </a:r>
            <a:endParaRPr lang="zh-CN" altLang="zh-CN" sz="1900" dirty="0"/>
          </a:p>
        </p:txBody>
      </p:sp>
      <p:pic>
        <p:nvPicPr>
          <p:cNvPr id="6" name="图片 5"/>
          <p:cNvPicPr/>
          <p:nvPr/>
        </p:nvPicPr>
        <p:blipFill>
          <a:blip r:embed="rId1"/>
          <a:stretch>
            <a:fillRect/>
          </a:stretch>
        </p:blipFill>
        <p:spPr>
          <a:xfrm>
            <a:off x="4222998" y="2764478"/>
            <a:ext cx="6912768" cy="188831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124794"/>
            <a:ext cx="6679708" cy="302433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218868"/>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916882"/>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本任务要求编写代码，从</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customer_behavior.csv</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文件中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加载所有的用户行为数据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，并结合用户行为数据的实际情况</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预处理</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198963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815286" y="2637706"/>
            <a:ext cx="3204118" cy="3631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en-US" sz="1900" dirty="0" smtClean="0">
                <a:solidFill>
                  <a:srgbClr val="595959"/>
                </a:solidFill>
                <a:latin typeface="微软雅黑" panose="020B0503020204020204" pitchFamily="34" charset="-122"/>
                <a:ea typeface="微软雅黑" panose="020B0503020204020204" pitchFamily="34" charset="-122"/>
              </a:rPr>
              <a:t>（</a:t>
            </a:r>
            <a:r>
              <a:rPr lang="en-US" altLang="zh-CN" sz="1900" dirty="0" smtClean="0">
                <a:solidFill>
                  <a:srgbClr val="595959"/>
                </a:solidFill>
                <a:latin typeface="微软雅黑" panose="020B0503020204020204" pitchFamily="34" charset="-122"/>
                <a:ea typeface="微软雅黑" panose="020B0503020204020204" pitchFamily="34" charset="-122"/>
              </a:rPr>
              <a:t>1</a:t>
            </a:r>
            <a:r>
              <a:rPr lang="zh-CN" altLang="en-US" sz="1900" dirty="0" smtClean="0">
                <a:solidFill>
                  <a:srgbClr val="595959"/>
                </a:solidFill>
                <a:latin typeface="微软雅黑" panose="020B0503020204020204" pitchFamily="34" charset="-122"/>
                <a:ea typeface="微软雅黑" panose="020B0503020204020204" pitchFamily="34" charset="-122"/>
              </a:rPr>
              <a:t>）</a:t>
            </a:r>
            <a:r>
              <a:rPr lang="zh-CN" altLang="zh-CN" sz="1900" dirty="0" smtClean="0">
                <a:solidFill>
                  <a:srgbClr val="595959"/>
                </a:solidFill>
                <a:latin typeface="微软雅黑" panose="020B0503020204020204" pitchFamily="34" charset="-122"/>
                <a:ea typeface="微软雅黑" panose="020B0503020204020204" pitchFamily="34" charset="-122"/>
              </a:rPr>
              <a:t>数据</a:t>
            </a:r>
            <a:r>
              <a:rPr lang="zh-CN" altLang="zh-CN" sz="1900" dirty="0">
                <a:solidFill>
                  <a:srgbClr val="595959"/>
                </a:solidFill>
                <a:latin typeface="微软雅黑" panose="020B0503020204020204" pitchFamily="34" charset="-122"/>
                <a:ea typeface="微软雅黑" panose="020B0503020204020204" pitchFamily="34" charset="-122"/>
              </a:rPr>
              <a:t>加载</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algn="just">
              <a:lnSpc>
                <a:spcPct val="150000"/>
              </a:lnSpc>
            </a:pPr>
            <a:r>
              <a:rPr lang="zh-CN" altLang="en-US" sz="1900" dirty="0">
                <a:solidFill>
                  <a:srgbClr val="595959"/>
                </a:solidFill>
                <a:latin typeface="微软雅黑" panose="020B0503020204020204" pitchFamily="34" charset="-122"/>
                <a:ea typeface="微软雅黑" panose="020B0503020204020204" pitchFamily="34" charset="-122"/>
              </a:rPr>
              <a:t>（</a:t>
            </a:r>
            <a:r>
              <a:rPr lang="en-US" altLang="zh-CN" sz="1900" dirty="0">
                <a:solidFill>
                  <a:srgbClr val="595959"/>
                </a:solidFill>
                <a:latin typeface="微软雅黑" panose="020B0503020204020204" pitchFamily="34" charset="-122"/>
                <a:ea typeface="微软雅黑" panose="020B0503020204020204" pitchFamily="34" charset="-122"/>
              </a:rPr>
              <a:t>2</a:t>
            </a:r>
            <a:r>
              <a:rPr lang="zh-CN" altLang="en-US"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数据处理</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en-US" altLang="zh-CN" sz="1900" dirty="0" smtClean="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去掉</a:t>
            </a:r>
            <a:r>
              <a:rPr lang="zh-CN" altLang="zh-CN" sz="1900" dirty="0">
                <a:solidFill>
                  <a:srgbClr val="595959"/>
                </a:solidFill>
                <a:latin typeface="微软雅黑" panose="020B0503020204020204" pitchFamily="34" charset="-122"/>
                <a:ea typeface="微软雅黑" panose="020B0503020204020204" pitchFamily="34" charset="-122"/>
              </a:rPr>
              <a:t>没有意义的列。</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检测</a:t>
            </a:r>
            <a:r>
              <a:rPr lang="zh-CN" altLang="zh-CN" sz="1900" dirty="0">
                <a:solidFill>
                  <a:srgbClr val="595959"/>
                </a:solidFill>
                <a:latin typeface="微软雅黑" panose="020B0503020204020204" pitchFamily="34" charset="-122"/>
                <a:ea typeface="微软雅黑" panose="020B0503020204020204" pitchFamily="34" charset="-122"/>
              </a:rPr>
              <a:t>与处理缺失值。</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检测</a:t>
            </a:r>
            <a:r>
              <a:rPr lang="zh-CN" altLang="zh-CN" sz="1900" dirty="0">
                <a:solidFill>
                  <a:srgbClr val="595959"/>
                </a:solidFill>
                <a:latin typeface="微软雅黑" panose="020B0503020204020204" pitchFamily="34" charset="-122"/>
                <a:ea typeface="微软雅黑" panose="020B0503020204020204" pitchFamily="34" charset="-122"/>
              </a:rPr>
              <a:t>与处理重复值。</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转换</a:t>
            </a:r>
            <a:r>
              <a:rPr lang="zh-CN" altLang="zh-CN" sz="1900" dirty="0">
                <a:solidFill>
                  <a:srgbClr val="595959"/>
                </a:solidFill>
                <a:latin typeface="微软雅黑" panose="020B0503020204020204" pitchFamily="34" charset="-122"/>
                <a:ea typeface="微软雅黑" panose="020B0503020204020204" pitchFamily="34" charset="-122"/>
              </a:rPr>
              <a:t>数据类型。</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筛选</a:t>
            </a:r>
            <a:r>
              <a:rPr lang="zh-CN" altLang="zh-CN" sz="1900" dirty="0">
                <a:solidFill>
                  <a:srgbClr val="595959"/>
                </a:solidFill>
                <a:latin typeface="微软雅黑" panose="020B0503020204020204" pitchFamily="34" charset="-122"/>
                <a:ea typeface="微软雅黑" panose="020B0503020204020204" pitchFamily="34" charset="-122"/>
              </a:rPr>
              <a:t>目标数据。</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提取</a:t>
            </a:r>
            <a:r>
              <a:rPr lang="zh-CN" altLang="zh-CN" sz="1900" dirty="0">
                <a:solidFill>
                  <a:srgbClr val="595959"/>
                </a:solidFill>
                <a:latin typeface="微软雅黑" panose="020B0503020204020204" pitchFamily="34" charset="-122"/>
                <a:ea typeface="微软雅黑" panose="020B0503020204020204" pitchFamily="34" charset="-122"/>
              </a:rPr>
              <a:t>日期的不同成分</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计算数据指标</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9-2</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0677" y="1845618"/>
            <a:ext cx="9851073"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模型的第一个阶段</a:t>
            </a:r>
            <a:r>
              <a:rPr lang="en-US" altLang="zh-CN" sz="2000" dirty="0"/>
              <a:t>A</a:t>
            </a:r>
            <a:r>
              <a:rPr lang="zh-CN" altLang="zh-CN" sz="2000" dirty="0"/>
              <a:t>，即用户获取阶段，这个阶段的主要任务是吸引潜在客户访问网站或应用程序。为了评估吸引力和效果，需要计算一些基础的数据指标，比如</a:t>
            </a:r>
            <a:r>
              <a:rPr lang="en-US" altLang="zh-CN" sz="2000" dirty="0">
                <a:solidFill>
                  <a:srgbClr val="1369B2"/>
                </a:solidFill>
              </a:rPr>
              <a:t>PV</a:t>
            </a:r>
            <a:r>
              <a:rPr lang="zh-CN" altLang="zh-CN" sz="2000" dirty="0">
                <a:solidFill>
                  <a:srgbClr val="1369B2"/>
                </a:solidFill>
              </a:rPr>
              <a:t>、</a:t>
            </a:r>
            <a:r>
              <a:rPr lang="en-US" altLang="zh-CN" sz="2000" dirty="0">
                <a:solidFill>
                  <a:srgbClr val="1369B2"/>
                </a:solidFill>
              </a:rPr>
              <a:t>UV</a:t>
            </a:r>
            <a:r>
              <a:rPr lang="zh-CN" altLang="zh-CN" sz="2000" dirty="0">
                <a:solidFill>
                  <a:srgbClr val="1369B2"/>
                </a:solidFill>
              </a:rPr>
              <a:t>、平均访问量以及跳失率</a:t>
            </a:r>
            <a:r>
              <a:rPr lang="zh-CN" altLang="zh-CN" sz="2000" dirty="0"/>
              <a:t>等。</a:t>
            </a:r>
            <a:endParaRPr lang="zh-CN" altLang="zh-CN" sz="2000" dirty="0"/>
          </a:p>
        </p:txBody>
      </p:sp>
      <p:sp>
        <p:nvSpPr>
          <p:cNvPr id="5" name="矩形: 圆角 139"/>
          <p:cNvSpPr/>
          <p:nvPr/>
        </p:nvSpPr>
        <p:spPr>
          <a:xfrm>
            <a:off x="1140677" y="1125538"/>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7" name="组合 6"/>
          <p:cNvGrpSpPr/>
          <p:nvPr/>
        </p:nvGrpSpPr>
        <p:grpSpPr>
          <a:xfrm>
            <a:off x="1486694" y="3436155"/>
            <a:ext cx="4104456" cy="2585928"/>
            <a:chOff x="1009964" y="3555751"/>
            <a:chExt cx="2116765" cy="2068788"/>
          </a:xfrm>
        </p:grpSpPr>
        <p:sp>
          <p:nvSpPr>
            <p:cNvPr id="8" name="原创设计师QQ598969553          _3"/>
            <p:cNvSpPr/>
            <p:nvPr/>
          </p:nvSpPr>
          <p:spPr>
            <a:xfrm>
              <a:off x="1009964" y="3789835"/>
              <a:ext cx="2116765" cy="1834704"/>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原创设计师QQ598969553          _4"/>
            <p:cNvSpPr/>
            <p:nvPr/>
          </p:nvSpPr>
          <p:spPr>
            <a:xfrm>
              <a:off x="1164246" y="4117351"/>
              <a:ext cx="1843843" cy="1434270"/>
            </a:xfrm>
            <a:prstGeom prst="rect">
              <a:avLst/>
            </a:prstGeom>
          </p:spPr>
          <p:txBody>
            <a:bodyPr wrap="square">
              <a:spAutoFit/>
            </a:bodyPr>
            <a:lstStyle/>
            <a:p>
              <a:pPr>
                <a:lnSpc>
                  <a:spcPct val="130000"/>
                </a:lnSpc>
              </a:pPr>
              <a:r>
                <a:rPr lang="en-US" altLang="zh-CN" sz="1700" dirty="0">
                  <a:solidFill>
                    <a:srgbClr val="595959"/>
                  </a:solidFill>
                  <a:latin typeface="微软雅黑" panose="020B0503020204020204" pitchFamily="34" charset="-122"/>
                  <a:ea typeface="微软雅黑" panose="020B0503020204020204" pitchFamily="34" charset="-122"/>
                  <a:cs typeface="+mn-ea"/>
                </a:rPr>
                <a:t>PV</a:t>
              </a:r>
              <a:r>
                <a:rPr lang="zh-CN" altLang="zh-CN" sz="1700" dirty="0">
                  <a:solidFill>
                    <a:srgbClr val="595959"/>
                  </a:solidFill>
                  <a:latin typeface="微软雅黑" panose="020B0503020204020204" pitchFamily="34" charset="-122"/>
                  <a:ea typeface="微软雅黑" panose="020B0503020204020204" pitchFamily="34" charset="-122"/>
                  <a:cs typeface="+mn-ea"/>
                </a:rPr>
                <a:t>（</a:t>
              </a:r>
              <a:r>
                <a:rPr lang="en-US" altLang="zh-CN" sz="1700" dirty="0">
                  <a:solidFill>
                    <a:srgbClr val="595959"/>
                  </a:solidFill>
                  <a:latin typeface="微软雅黑" panose="020B0503020204020204" pitchFamily="34" charset="-122"/>
                  <a:ea typeface="微软雅黑" panose="020B0503020204020204" pitchFamily="34" charset="-122"/>
                  <a:cs typeface="+mn-ea"/>
                </a:rPr>
                <a:t>Page View</a:t>
              </a:r>
              <a:r>
                <a:rPr lang="zh-CN" altLang="zh-CN" sz="1700" dirty="0">
                  <a:solidFill>
                    <a:srgbClr val="595959"/>
                  </a:solidFill>
                  <a:latin typeface="微软雅黑" panose="020B0503020204020204" pitchFamily="34" charset="-122"/>
                  <a:ea typeface="微软雅黑" panose="020B0503020204020204" pitchFamily="34" charset="-122"/>
                  <a:cs typeface="+mn-ea"/>
                </a:rPr>
                <a:t>）即</a:t>
              </a:r>
              <a:r>
                <a:rPr lang="zh-CN" altLang="zh-CN" sz="1700" dirty="0">
                  <a:solidFill>
                    <a:srgbClr val="1369B2"/>
                  </a:solidFill>
                  <a:latin typeface="微软雅黑" panose="020B0503020204020204" pitchFamily="34" charset="-122"/>
                  <a:ea typeface="微软雅黑" panose="020B0503020204020204" pitchFamily="34" charset="-122"/>
                  <a:cs typeface="+mn-ea"/>
                </a:rPr>
                <a:t>页面浏览量</a:t>
              </a:r>
              <a:r>
                <a:rPr lang="zh-CN" altLang="zh-CN" sz="1700" dirty="0">
                  <a:solidFill>
                    <a:srgbClr val="595959"/>
                  </a:solidFill>
                  <a:latin typeface="微软雅黑" panose="020B0503020204020204" pitchFamily="34" charset="-122"/>
                  <a:ea typeface="微软雅黑" panose="020B0503020204020204" pitchFamily="34" charset="-122"/>
                  <a:cs typeface="+mn-ea"/>
                </a:rPr>
                <a:t>，表示</a:t>
              </a:r>
              <a:r>
                <a:rPr lang="zh-CN" altLang="zh-CN" sz="1700" dirty="0">
                  <a:solidFill>
                    <a:srgbClr val="1369B2"/>
                  </a:solidFill>
                  <a:latin typeface="微软雅黑" panose="020B0503020204020204" pitchFamily="34" charset="-122"/>
                  <a:ea typeface="微软雅黑" panose="020B0503020204020204" pitchFamily="34" charset="-122"/>
                  <a:cs typeface="+mn-ea"/>
                </a:rPr>
                <a:t>用户在一定时间段内访问网站或应用程序的页面总次数</a:t>
              </a:r>
              <a:r>
                <a:rPr lang="zh-CN" altLang="zh-CN" sz="1700" dirty="0">
                  <a:solidFill>
                    <a:srgbClr val="595959"/>
                  </a:solidFill>
                  <a:latin typeface="微软雅黑" panose="020B0503020204020204" pitchFamily="34" charset="-122"/>
                  <a:ea typeface="微软雅黑" panose="020B0503020204020204" pitchFamily="34" charset="-122"/>
                  <a:cs typeface="+mn-ea"/>
                </a:rPr>
                <a:t>，用于评估网站或应用程序的流量情况，以及用户对内容的兴趣程度。</a:t>
              </a:r>
              <a:endParaRPr lang="zh-CN" altLang="en-US" sz="17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1"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2" name="原创设计师QQ598969553          _7"/>
            <p:cNvSpPr txBox="1"/>
            <p:nvPr/>
          </p:nvSpPr>
          <p:spPr>
            <a:xfrm>
              <a:off x="1318529" y="3595377"/>
              <a:ext cx="1528996" cy="320095"/>
            </a:xfrm>
            <a:prstGeom prst="rect">
              <a:avLst/>
            </a:prstGeom>
            <a:noFill/>
          </p:spPr>
          <p:txBody>
            <a:bodyPr wrap="square" rtlCol="0">
              <a:spAutoFit/>
            </a:bodyPr>
            <a:lstStyle/>
            <a:p>
              <a:pPr algn="ctr" defTabSz="1216660">
                <a:spcBef>
                  <a:spcPct val="20000"/>
                </a:spcBef>
                <a:defRPr/>
              </a:pPr>
              <a:r>
                <a:rPr lang="en-US" altLang="zh-CN" sz="2000" b="1" dirty="0" smtClean="0">
                  <a:solidFill>
                    <a:schemeClr val="bg1"/>
                  </a:solidFill>
                  <a:latin typeface="微软雅黑" panose="020B0503020204020204" pitchFamily="34" charset="-122"/>
                  <a:ea typeface="微软雅黑" panose="020B0503020204020204" pitchFamily="34" charset="-122"/>
                  <a:cs typeface="+mn-ea"/>
                </a:rPr>
                <a:t>PV</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13" name="组合 12"/>
          <p:cNvGrpSpPr/>
          <p:nvPr/>
        </p:nvGrpSpPr>
        <p:grpSpPr>
          <a:xfrm>
            <a:off x="6599262" y="3436155"/>
            <a:ext cx="4104456" cy="2585928"/>
            <a:chOff x="1009964" y="3555751"/>
            <a:chExt cx="2116765" cy="2068788"/>
          </a:xfrm>
        </p:grpSpPr>
        <p:sp>
          <p:nvSpPr>
            <p:cNvPr id="14" name="原创设计师QQ598969553          _3"/>
            <p:cNvSpPr/>
            <p:nvPr/>
          </p:nvSpPr>
          <p:spPr>
            <a:xfrm>
              <a:off x="1009964" y="3789835"/>
              <a:ext cx="2116765" cy="1834704"/>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原创设计师QQ598969553          _4"/>
            <p:cNvSpPr/>
            <p:nvPr/>
          </p:nvSpPr>
          <p:spPr>
            <a:xfrm>
              <a:off x="1164246" y="4115820"/>
              <a:ext cx="1843843" cy="1434270"/>
            </a:xfrm>
            <a:prstGeom prst="rect">
              <a:avLst/>
            </a:prstGeom>
          </p:spPr>
          <p:txBody>
            <a:bodyPr wrap="square">
              <a:spAutoFit/>
            </a:bodyPr>
            <a:lstStyle/>
            <a:p>
              <a:pPr>
                <a:lnSpc>
                  <a:spcPct val="130000"/>
                </a:lnSpc>
              </a:pPr>
              <a:r>
                <a:rPr lang="en-US" altLang="zh-CN" sz="1700" dirty="0">
                  <a:solidFill>
                    <a:srgbClr val="595959"/>
                  </a:solidFill>
                  <a:latin typeface="微软雅黑" panose="020B0503020204020204" pitchFamily="34" charset="-122"/>
                  <a:ea typeface="微软雅黑" panose="020B0503020204020204" pitchFamily="34" charset="-122"/>
                  <a:cs typeface="+mn-ea"/>
                </a:rPr>
                <a:t>UV</a:t>
              </a:r>
              <a:r>
                <a:rPr lang="zh-CN" altLang="zh-CN" sz="1700" dirty="0">
                  <a:solidFill>
                    <a:srgbClr val="595959"/>
                  </a:solidFill>
                  <a:latin typeface="微软雅黑" panose="020B0503020204020204" pitchFamily="34" charset="-122"/>
                  <a:ea typeface="微软雅黑" panose="020B0503020204020204" pitchFamily="34" charset="-122"/>
                  <a:cs typeface="+mn-ea"/>
                </a:rPr>
                <a:t>（</a:t>
              </a:r>
              <a:r>
                <a:rPr lang="en-US" altLang="zh-CN" sz="1700" dirty="0">
                  <a:solidFill>
                    <a:srgbClr val="595959"/>
                  </a:solidFill>
                  <a:latin typeface="微软雅黑" panose="020B0503020204020204" pitchFamily="34" charset="-122"/>
                  <a:ea typeface="微软雅黑" panose="020B0503020204020204" pitchFamily="34" charset="-122"/>
                  <a:cs typeface="+mn-ea"/>
                </a:rPr>
                <a:t>Unique Visitor</a:t>
              </a:r>
              <a:r>
                <a:rPr lang="zh-CN" altLang="zh-CN" sz="1700" dirty="0">
                  <a:solidFill>
                    <a:srgbClr val="595959"/>
                  </a:solidFill>
                  <a:latin typeface="微软雅黑" panose="020B0503020204020204" pitchFamily="34" charset="-122"/>
                  <a:ea typeface="微软雅黑" panose="020B0503020204020204" pitchFamily="34" charset="-122"/>
                  <a:cs typeface="+mn-ea"/>
                </a:rPr>
                <a:t>）即</a:t>
              </a:r>
              <a:r>
                <a:rPr lang="zh-CN" altLang="zh-CN" sz="1700" dirty="0">
                  <a:solidFill>
                    <a:srgbClr val="1369B2"/>
                  </a:solidFill>
                  <a:latin typeface="微软雅黑" panose="020B0503020204020204" pitchFamily="34" charset="-122"/>
                  <a:ea typeface="微软雅黑" panose="020B0503020204020204" pitchFamily="34" charset="-122"/>
                  <a:cs typeface="+mn-ea"/>
                </a:rPr>
                <a:t>独立访客</a:t>
              </a:r>
              <a:r>
                <a:rPr lang="zh-CN" altLang="zh-CN" sz="1700" dirty="0">
                  <a:solidFill>
                    <a:srgbClr val="595959"/>
                  </a:solidFill>
                  <a:latin typeface="微软雅黑" panose="020B0503020204020204" pitchFamily="34" charset="-122"/>
                  <a:ea typeface="微软雅黑" panose="020B0503020204020204" pitchFamily="34" charset="-122"/>
                  <a:cs typeface="+mn-ea"/>
                </a:rPr>
                <a:t>，表示</a:t>
              </a:r>
              <a:r>
                <a:rPr lang="zh-CN" altLang="zh-CN" sz="1700" dirty="0">
                  <a:solidFill>
                    <a:srgbClr val="1369B2"/>
                  </a:solidFill>
                  <a:latin typeface="微软雅黑" panose="020B0503020204020204" pitchFamily="34" charset="-122"/>
                  <a:ea typeface="微软雅黑" panose="020B0503020204020204" pitchFamily="34" charset="-122"/>
                  <a:cs typeface="+mn-ea"/>
                </a:rPr>
                <a:t>在一定时间段内访问网站或应用程序的独立用户数量</a:t>
              </a:r>
              <a:r>
                <a:rPr lang="zh-CN" altLang="zh-CN" sz="1700" dirty="0">
                  <a:solidFill>
                    <a:srgbClr val="595959"/>
                  </a:solidFill>
                  <a:latin typeface="微软雅黑" panose="020B0503020204020204" pitchFamily="34" charset="-122"/>
                  <a:ea typeface="微软雅黑" panose="020B0503020204020204" pitchFamily="34" charset="-122"/>
                  <a:cs typeface="+mn-ea"/>
                </a:rPr>
                <a:t>，用于评估有多少独立的用户被吸引到了网站或应用程序</a:t>
              </a:r>
              <a:r>
                <a:rPr lang="zh-CN" altLang="zh-CN" sz="1700" dirty="0" smtClean="0">
                  <a:solidFill>
                    <a:srgbClr val="595959"/>
                  </a:solidFill>
                  <a:latin typeface="微软雅黑" panose="020B0503020204020204" pitchFamily="34" charset="-122"/>
                  <a:ea typeface="微软雅黑" panose="020B0503020204020204" pitchFamily="34" charset="-122"/>
                  <a:cs typeface="+mn-ea"/>
                </a:rPr>
                <a:t>。</a:t>
              </a:r>
              <a:endParaRPr lang="zh-CN" altLang="en-US" sz="17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6"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7" name="原创设计师QQ598969553          _7"/>
            <p:cNvSpPr txBox="1"/>
            <p:nvPr/>
          </p:nvSpPr>
          <p:spPr>
            <a:xfrm>
              <a:off x="1318529" y="3626784"/>
              <a:ext cx="1528996" cy="320095"/>
            </a:xfrm>
            <a:prstGeom prst="rect">
              <a:avLst/>
            </a:prstGeom>
            <a:noFill/>
          </p:spPr>
          <p:txBody>
            <a:bodyPr wrap="square" rtlCol="0">
              <a:spAutoFit/>
            </a:bodyPr>
            <a:lstStyle/>
            <a:p>
              <a:pPr algn="ctr" defTabSz="1216660">
                <a:spcBef>
                  <a:spcPct val="20000"/>
                </a:spcBef>
                <a:defRPr/>
              </a:pPr>
              <a:r>
                <a:rPr lang="en-US" altLang="zh-CN" sz="2000" b="1" dirty="0">
                  <a:solidFill>
                    <a:schemeClr val="bg1"/>
                  </a:solidFill>
                  <a:latin typeface="微软雅黑" panose="020B0503020204020204" pitchFamily="34" charset="-122"/>
                  <a:ea typeface="微软雅黑" panose="020B0503020204020204" pitchFamily="34" charset="-122"/>
                  <a:cs typeface="+mn-ea"/>
                </a:rPr>
                <a:t>UV</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0677" y="1845618"/>
            <a:ext cx="9851073"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模型的第一个阶段</a:t>
            </a:r>
            <a:r>
              <a:rPr lang="en-US" altLang="zh-CN" sz="2000" dirty="0"/>
              <a:t>A</a:t>
            </a:r>
            <a:r>
              <a:rPr lang="zh-CN" altLang="zh-CN" sz="2000" dirty="0"/>
              <a:t>，即用户获取阶段，这个阶段的主要任务是吸引潜在客户访问网站或应用程序。为了评估吸引力和效果，需要计算一些基础的数据指标，比如</a:t>
            </a:r>
            <a:r>
              <a:rPr lang="en-US" altLang="zh-CN" sz="2000" dirty="0">
                <a:solidFill>
                  <a:srgbClr val="1369B2"/>
                </a:solidFill>
              </a:rPr>
              <a:t>PV</a:t>
            </a:r>
            <a:r>
              <a:rPr lang="zh-CN" altLang="zh-CN" sz="2000" dirty="0">
                <a:solidFill>
                  <a:srgbClr val="1369B2"/>
                </a:solidFill>
              </a:rPr>
              <a:t>、</a:t>
            </a:r>
            <a:r>
              <a:rPr lang="en-US" altLang="zh-CN" sz="2000" dirty="0">
                <a:solidFill>
                  <a:srgbClr val="1369B2"/>
                </a:solidFill>
              </a:rPr>
              <a:t>UV</a:t>
            </a:r>
            <a:r>
              <a:rPr lang="zh-CN" altLang="zh-CN" sz="2000" dirty="0">
                <a:solidFill>
                  <a:srgbClr val="1369B2"/>
                </a:solidFill>
              </a:rPr>
              <a:t>、平均访问量以及跳失率</a:t>
            </a:r>
            <a:r>
              <a:rPr lang="zh-CN" altLang="zh-CN" sz="2000" dirty="0"/>
              <a:t>等。</a:t>
            </a:r>
            <a:endParaRPr lang="zh-CN" altLang="zh-CN" sz="2000" dirty="0"/>
          </a:p>
        </p:txBody>
      </p:sp>
      <p:sp>
        <p:nvSpPr>
          <p:cNvPr id="5" name="矩形: 圆角 139"/>
          <p:cNvSpPr/>
          <p:nvPr/>
        </p:nvSpPr>
        <p:spPr>
          <a:xfrm>
            <a:off x="1140677" y="1125538"/>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7" name="组合 6"/>
          <p:cNvGrpSpPr/>
          <p:nvPr/>
        </p:nvGrpSpPr>
        <p:grpSpPr>
          <a:xfrm>
            <a:off x="1486694" y="3436152"/>
            <a:ext cx="9289031" cy="2945971"/>
            <a:chOff x="1009964" y="3555751"/>
            <a:chExt cx="4790573" cy="2356830"/>
          </a:xfrm>
        </p:grpSpPr>
        <p:sp>
          <p:nvSpPr>
            <p:cNvPr id="8" name="原创设计师QQ598969553          _3"/>
            <p:cNvSpPr/>
            <p:nvPr/>
          </p:nvSpPr>
          <p:spPr>
            <a:xfrm>
              <a:off x="1009964" y="3789835"/>
              <a:ext cx="4790573" cy="2122746"/>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原创设计师QQ598969553          _4"/>
            <p:cNvSpPr/>
            <p:nvPr/>
          </p:nvSpPr>
          <p:spPr>
            <a:xfrm>
              <a:off x="1187312" y="4155077"/>
              <a:ext cx="4464681" cy="1654645"/>
            </a:xfrm>
            <a:prstGeom prst="rect">
              <a:avLst/>
            </a:prstGeom>
          </p:spPr>
          <p:txBody>
            <a:bodyPr wrap="square">
              <a:spAutoFit/>
            </a:bodyPr>
            <a:lstStyle/>
            <a:p>
              <a:pPr>
                <a:lnSpc>
                  <a:spcPct val="130000"/>
                </a:lnSpc>
              </a:pPr>
              <a:r>
                <a:rPr lang="zh-CN" altLang="zh-CN" sz="1700" dirty="0">
                  <a:solidFill>
                    <a:srgbClr val="595959"/>
                  </a:solidFill>
                  <a:latin typeface="微软雅黑" panose="020B0503020204020204" pitchFamily="34" charset="-122"/>
                  <a:ea typeface="微软雅黑" panose="020B0503020204020204" pitchFamily="34" charset="-122"/>
                  <a:cs typeface="+mn-ea"/>
                </a:rPr>
                <a:t>平均访问量</a:t>
              </a:r>
              <a:r>
                <a:rPr lang="zh-CN" altLang="zh-CN" sz="1700" dirty="0">
                  <a:solidFill>
                    <a:srgbClr val="1369B2"/>
                  </a:solidFill>
                  <a:latin typeface="微软雅黑" panose="020B0503020204020204" pitchFamily="34" charset="-122"/>
                  <a:ea typeface="微软雅黑" panose="020B0503020204020204" pitchFamily="34" charset="-122"/>
                  <a:cs typeface="+mn-ea"/>
                </a:rPr>
                <a:t>表示一定时间段内平均每个用户访问网站或应用程序的次数</a:t>
              </a:r>
              <a:r>
                <a:rPr lang="zh-CN" altLang="zh-CN" sz="1700" dirty="0">
                  <a:solidFill>
                    <a:srgbClr val="595959"/>
                  </a:solidFill>
                  <a:latin typeface="微软雅黑" panose="020B0503020204020204" pitchFamily="34" charset="-122"/>
                  <a:ea typeface="微软雅黑" panose="020B0503020204020204" pitchFamily="34" charset="-122"/>
                  <a:cs typeface="+mn-ea"/>
                </a:rPr>
                <a:t>，用于评估一个网站或应用程序的流量和受欢迎程度。通过了解平均访问量，可以帮助运营人员了解网站或应用程序吸引了多少用户，以及用户对网站或应用程序内容的兴趣程度。平均访问量的基本计算方式具体如下：</a:t>
              </a:r>
              <a:endParaRPr lang="en-US" altLang="zh-CN" sz="1700" dirty="0">
                <a:solidFill>
                  <a:srgbClr val="595959"/>
                </a:solidFill>
                <a:latin typeface="微软雅黑" panose="020B0503020204020204" pitchFamily="34" charset="-122"/>
                <a:ea typeface="微软雅黑" panose="020B0503020204020204" pitchFamily="34" charset="-122"/>
                <a:cs typeface="+mn-ea"/>
              </a:endParaRPr>
            </a:p>
            <a:p>
              <a:pPr algn="ctr">
                <a:lnSpc>
                  <a:spcPct val="200000"/>
                </a:lnSpc>
              </a:pPr>
              <a:r>
                <a:rPr lang="zh-CN" altLang="zh-CN" sz="2000" b="1" dirty="0">
                  <a:latin typeface="宋体" panose="02010600030101010101" pitchFamily="2" charset="-122"/>
                  <a:ea typeface="宋体" panose="02010600030101010101" pitchFamily="2" charset="-122"/>
                  <a:cs typeface="+mn-ea"/>
                </a:rPr>
                <a:t>平均访问量</a:t>
              </a:r>
              <a:r>
                <a:rPr lang="en-US" altLang="zh-CN" sz="2000" b="1" dirty="0">
                  <a:latin typeface="宋体" panose="02010600030101010101" pitchFamily="2" charset="-122"/>
                  <a:ea typeface="宋体" panose="02010600030101010101" pitchFamily="2" charset="-122"/>
                  <a:cs typeface="+mn-ea"/>
                </a:rPr>
                <a:t>=</a:t>
              </a:r>
              <a:r>
                <a:rPr lang="zh-CN" altLang="zh-CN" sz="2000" b="1" dirty="0">
                  <a:latin typeface="宋体" panose="02010600030101010101" pitchFamily="2" charset="-122"/>
                  <a:ea typeface="宋体" panose="02010600030101010101" pitchFamily="2" charset="-122"/>
                  <a:cs typeface="+mn-ea"/>
                </a:rPr>
                <a:t>总访问次数÷总访客数</a:t>
              </a:r>
              <a:endParaRPr lang="zh-CN" altLang="en-US" sz="2000" b="1" dirty="0">
                <a:latin typeface="宋体" panose="02010600030101010101" pitchFamily="2" charset="-122"/>
                <a:ea typeface="宋体" panose="02010600030101010101" pitchFamily="2" charset="-122"/>
                <a:cs typeface="+mn-ea"/>
                <a:sym typeface="+mn-lt"/>
              </a:endParaRPr>
            </a:p>
          </p:txBody>
        </p:sp>
        <p:sp>
          <p:nvSpPr>
            <p:cNvPr id="11" name="原创设计师QQ598969553          _6"/>
            <p:cNvSpPr/>
            <p:nvPr/>
          </p:nvSpPr>
          <p:spPr>
            <a:xfrm>
              <a:off x="2569686"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2" name="原创设计师QQ598969553          _7"/>
            <p:cNvSpPr txBox="1"/>
            <p:nvPr/>
          </p:nvSpPr>
          <p:spPr>
            <a:xfrm>
              <a:off x="2648120" y="3605549"/>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平均访问量</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0677" y="1845618"/>
            <a:ext cx="9851073"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模型的第一个阶段</a:t>
            </a:r>
            <a:r>
              <a:rPr lang="en-US" altLang="zh-CN" sz="2000" dirty="0"/>
              <a:t>A</a:t>
            </a:r>
            <a:r>
              <a:rPr lang="zh-CN" altLang="zh-CN" sz="2000" dirty="0"/>
              <a:t>，即用户获取阶段，这个阶段的主要任务是吸引潜在客户访问网站或应用程序。为了评估吸引力和效果，需要计算一些基础的数据指标，比如</a:t>
            </a:r>
            <a:r>
              <a:rPr lang="en-US" altLang="zh-CN" sz="2000" dirty="0">
                <a:solidFill>
                  <a:srgbClr val="1369B2"/>
                </a:solidFill>
              </a:rPr>
              <a:t>PV</a:t>
            </a:r>
            <a:r>
              <a:rPr lang="zh-CN" altLang="zh-CN" sz="2000" dirty="0">
                <a:solidFill>
                  <a:srgbClr val="1369B2"/>
                </a:solidFill>
              </a:rPr>
              <a:t>、</a:t>
            </a:r>
            <a:r>
              <a:rPr lang="en-US" altLang="zh-CN" sz="2000" dirty="0">
                <a:solidFill>
                  <a:srgbClr val="1369B2"/>
                </a:solidFill>
              </a:rPr>
              <a:t>UV</a:t>
            </a:r>
            <a:r>
              <a:rPr lang="zh-CN" altLang="zh-CN" sz="2000" dirty="0">
                <a:solidFill>
                  <a:srgbClr val="1369B2"/>
                </a:solidFill>
              </a:rPr>
              <a:t>、平均访问量以及跳失率</a:t>
            </a:r>
            <a:r>
              <a:rPr lang="zh-CN" altLang="zh-CN" sz="2000" dirty="0"/>
              <a:t>等。</a:t>
            </a:r>
            <a:endParaRPr lang="zh-CN" altLang="zh-CN" sz="2000" dirty="0"/>
          </a:p>
        </p:txBody>
      </p:sp>
      <p:sp>
        <p:nvSpPr>
          <p:cNvPr id="5" name="矩形: 圆角 139"/>
          <p:cNvSpPr/>
          <p:nvPr/>
        </p:nvSpPr>
        <p:spPr>
          <a:xfrm>
            <a:off x="1140677" y="1125538"/>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7" name="组合 6"/>
          <p:cNvGrpSpPr/>
          <p:nvPr/>
        </p:nvGrpSpPr>
        <p:grpSpPr>
          <a:xfrm>
            <a:off x="1486694" y="3436151"/>
            <a:ext cx="9289031" cy="2585930"/>
            <a:chOff x="1009964" y="3555751"/>
            <a:chExt cx="4790573" cy="2068791"/>
          </a:xfrm>
        </p:grpSpPr>
        <p:sp>
          <p:nvSpPr>
            <p:cNvPr id="8" name="原创设计师QQ598969553          _3"/>
            <p:cNvSpPr/>
            <p:nvPr/>
          </p:nvSpPr>
          <p:spPr>
            <a:xfrm>
              <a:off x="1009964" y="3789835"/>
              <a:ext cx="4790573" cy="1834707"/>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原创设计师QQ598969553          _4"/>
            <p:cNvSpPr/>
            <p:nvPr/>
          </p:nvSpPr>
          <p:spPr>
            <a:xfrm>
              <a:off x="1187312" y="4155077"/>
              <a:ext cx="4464681" cy="1382563"/>
            </a:xfrm>
            <a:prstGeom prst="rect">
              <a:avLst/>
            </a:prstGeom>
          </p:spPr>
          <p:txBody>
            <a:bodyPr wrap="square">
              <a:spAutoFit/>
            </a:bodyPr>
            <a:lstStyle/>
            <a:p>
              <a:pPr>
                <a:lnSpc>
                  <a:spcPct val="130000"/>
                </a:lnSpc>
              </a:pPr>
              <a:r>
                <a:rPr lang="zh-CN" altLang="zh-CN" sz="1700" dirty="0">
                  <a:solidFill>
                    <a:srgbClr val="595959"/>
                  </a:solidFill>
                  <a:latin typeface="微软雅黑" panose="020B0503020204020204" pitchFamily="34" charset="-122"/>
                  <a:ea typeface="微软雅黑" panose="020B0503020204020204" pitchFamily="34" charset="-122"/>
                  <a:cs typeface="+mn-ea"/>
                </a:rPr>
                <a:t>跳失率表示</a:t>
              </a:r>
              <a:r>
                <a:rPr lang="zh-CN" altLang="zh-CN" sz="1700" dirty="0">
                  <a:solidFill>
                    <a:srgbClr val="1369B2"/>
                  </a:solidFill>
                  <a:latin typeface="微软雅黑" panose="020B0503020204020204" pitchFamily="34" charset="-122"/>
                  <a:ea typeface="微软雅黑" panose="020B0503020204020204" pitchFamily="34" charset="-122"/>
                  <a:cs typeface="+mn-ea"/>
                </a:rPr>
                <a:t>用户在访问网站或应用程序后，没有与该网站或应用程序的其他页面互动而直接离开的比例</a:t>
              </a:r>
              <a:r>
                <a:rPr lang="zh-CN" altLang="zh-CN" sz="1700" dirty="0">
                  <a:solidFill>
                    <a:srgbClr val="595959"/>
                  </a:solidFill>
                  <a:latin typeface="微软雅黑" panose="020B0503020204020204" pitchFamily="34" charset="-122"/>
                  <a:ea typeface="微软雅黑" panose="020B0503020204020204" pitchFamily="34" charset="-122"/>
                  <a:cs typeface="+mn-ea"/>
                </a:rPr>
                <a:t>，用于衡量用户对网站或应用程序内容的吸引力和页面的质量。跳失率的基本计算方式具体如下</a:t>
              </a:r>
              <a:r>
                <a:rPr lang="zh-CN" altLang="zh-CN" sz="1700" dirty="0" smtClean="0">
                  <a:solidFill>
                    <a:srgbClr val="595959"/>
                  </a:solidFill>
                  <a:latin typeface="微软雅黑" panose="020B0503020204020204" pitchFamily="34" charset="-122"/>
                  <a:ea typeface="微软雅黑" panose="020B0503020204020204" pitchFamily="34" charset="-122"/>
                  <a:cs typeface="+mn-ea"/>
                </a:rPr>
                <a:t>：</a:t>
              </a:r>
              <a:endParaRPr lang="en-US" altLang="zh-CN" sz="1700" dirty="0" smtClean="0">
                <a:solidFill>
                  <a:srgbClr val="595959"/>
                </a:solidFill>
                <a:latin typeface="微软雅黑" panose="020B0503020204020204" pitchFamily="34" charset="-122"/>
                <a:ea typeface="微软雅黑" panose="020B0503020204020204" pitchFamily="34" charset="-122"/>
                <a:cs typeface="+mn-ea"/>
              </a:endParaRPr>
            </a:p>
            <a:p>
              <a:pPr algn="ctr">
                <a:lnSpc>
                  <a:spcPct val="200000"/>
                </a:lnSpc>
              </a:pPr>
              <a:r>
                <a:rPr lang="zh-CN" altLang="zh-CN" sz="2000" b="1" dirty="0">
                  <a:latin typeface="宋体" panose="02010600030101010101" pitchFamily="2" charset="-122"/>
                  <a:ea typeface="宋体" panose="02010600030101010101" pitchFamily="2" charset="-122"/>
                  <a:cs typeface="+mn-ea"/>
                </a:rPr>
                <a:t>跳失率</a:t>
              </a:r>
              <a:r>
                <a:rPr lang="en-US" altLang="zh-CN" sz="2000" b="1" dirty="0">
                  <a:latin typeface="宋体" panose="02010600030101010101" pitchFamily="2" charset="-122"/>
                  <a:ea typeface="宋体" panose="02010600030101010101" pitchFamily="2" charset="-122"/>
                  <a:cs typeface="+mn-ea"/>
                </a:rPr>
                <a:t>=(</a:t>
              </a:r>
              <a:r>
                <a:rPr lang="zh-CN" altLang="zh-CN" sz="2000" b="1" dirty="0">
                  <a:latin typeface="宋体" panose="02010600030101010101" pitchFamily="2" charset="-122"/>
                  <a:ea typeface="宋体" panose="02010600030101010101" pitchFamily="2" charset="-122"/>
                  <a:cs typeface="+mn-ea"/>
                </a:rPr>
                <a:t>只浏览一个页面的访客数÷总访客数</a:t>
              </a:r>
              <a:r>
                <a:rPr lang="en-US" altLang="zh-CN" sz="2000" b="1" dirty="0">
                  <a:latin typeface="宋体" panose="02010600030101010101" pitchFamily="2" charset="-122"/>
                  <a:ea typeface="宋体" panose="02010600030101010101" pitchFamily="2" charset="-122"/>
                  <a:cs typeface="+mn-ea"/>
                </a:rPr>
                <a:t>)</a:t>
              </a:r>
              <a:r>
                <a:rPr lang="zh-CN" altLang="zh-CN" sz="2000" b="1" dirty="0">
                  <a:latin typeface="宋体" panose="02010600030101010101" pitchFamily="2" charset="-122"/>
                  <a:ea typeface="宋体" panose="02010600030101010101" pitchFamily="2" charset="-122"/>
                  <a:cs typeface="+mn-ea"/>
                </a:rPr>
                <a:t>×</a:t>
              </a:r>
              <a:r>
                <a:rPr lang="en-US" altLang="zh-CN" sz="2000" b="1" dirty="0">
                  <a:latin typeface="宋体" panose="02010600030101010101" pitchFamily="2" charset="-122"/>
                  <a:ea typeface="宋体" panose="02010600030101010101" pitchFamily="2" charset="-122"/>
                  <a:cs typeface="+mn-ea"/>
                </a:rPr>
                <a:t>100</a:t>
              </a:r>
              <a:endParaRPr lang="zh-CN" altLang="en-US" sz="2000" b="1" dirty="0">
                <a:latin typeface="宋体" panose="02010600030101010101" pitchFamily="2" charset="-122"/>
                <a:ea typeface="宋体" panose="02010600030101010101" pitchFamily="2" charset="-122"/>
                <a:cs typeface="+mn-ea"/>
                <a:sym typeface="+mn-lt"/>
              </a:endParaRPr>
            </a:p>
          </p:txBody>
        </p:sp>
        <p:sp>
          <p:nvSpPr>
            <p:cNvPr id="11" name="原创设计师QQ598969553          _6"/>
            <p:cNvSpPr/>
            <p:nvPr/>
          </p:nvSpPr>
          <p:spPr>
            <a:xfrm>
              <a:off x="2569686"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2" name="原创设计师QQ598969553          _7"/>
            <p:cNvSpPr txBox="1"/>
            <p:nvPr/>
          </p:nvSpPr>
          <p:spPr>
            <a:xfrm>
              <a:off x="2648120" y="3605549"/>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跳失率</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349674"/>
            <a:ext cx="6679708" cy="2471813"/>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458433"/>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156447"/>
            <a:ext cx="5436205" cy="1477328"/>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的知识编写代码，根据处理好的用户行为数据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PV</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UV</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、平均访问量以及跳失率共</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4</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个数据指标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421682"/>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813884" y="3069754"/>
            <a:ext cx="2592288" cy="18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a:t>
            </a:r>
            <a:r>
              <a:rPr lang="en-US" altLang="zh-CN" sz="1900" dirty="0">
                <a:solidFill>
                  <a:srgbClr val="595959"/>
                </a:solidFill>
                <a:latin typeface="微软雅黑" panose="020B0503020204020204" pitchFamily="34" charset="-122"/>
                <a:ea typeface="微软雅黑" panose="020B0503020204020204" pitchFamily="34" charset="-122"/>
              </a:rPr>
              <a:t>PV</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a:t>
            </a:r>
            <a:r>
              <a:rPr lang="en-US" altLang="zh-CN" sz="1900" dirty="0">
                <a:solidFill>
                  <a:srgbClr val="595959"/>
                </a:solidFill>
                <a:latin typeface="微软雅黑" panose="020B0503020204020204" pitchFamily="34" charset="-122"/>
                <a:ea typeface="微软雅黑" panose="020B0503020204020204" pitchFamily="34" charset="-122"/>
              </a:rPr>
              <a:t>UV</a:t>
            </a:r>
            <a:r>
              <a:rPr lang="zh-CN" altLang="zh-CN"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计算平均访问量。</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计算跳失率</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分析日活跃度</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9-3</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709714"/>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en-US" altLang="zh-CN" sz="2000" dirty="0">
                  <a:solidFill>
                    <a:srgbClr val="1369B2"/>
                  </a:solidFill>
                  <a:latin typeface="微软雅黑" panose="020B0503020204020204" pitchFamily="34" charset="-122"/>
                  <a:ea typeface="微软雅黑" panose="020B0503020204020204" pitchFamily="34" charset="-122"/>
                  <a:cs typeface="+mn-ea"/>
                </a:rPr>
                <a:t>AARRR</a:t>
              </a:r>
              <a:r>
                <a:rPr lang="zh-CN" altLang="zh-CN" sz="2000" dirty="0">
                  <a:solidFill>
                    <a:srgbClr val="1369B2"/>
                  </a:solidFill>
                  <a:latin typeface="微软雅黑" panose="020B0503020204020204" pitchFamily="34" charset="-122"/>
                  <a:ea typeface="微软雅黑" panose="020B0503020204020204" pitchFamily="34" charset="-122"/>
                  <a:cs typeface="+mn-ea"/>
                </a:rPr>
                <a:t>模型</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，能够说出</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AARRR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模型的概念</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及其</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5</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个关键</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阶段</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3754888"/>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pandas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a:solidFill>
                    <a:srgbClr val="1369B2"/>
                  </a:solidFill>
                  <a:latin typeface="微软雅黑" panose="020B0503020204020204" pitchFamily="34" charset="-122"/>
                  <a:ea typeface="微软雅黑" panose="020B0503020204020204" pitchFamily="34" charset="-122"/>
                  <a:cs typeface="+mn-ea"/>
                </a:rPr>
                <a:t>读取功能</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，能够熟练地从各种文件中读取所需的数据</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479794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pandas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a:solidFill>
                    <a:srgbClr val="1369B2"/>
                  </a:solidFill>
                  <a:latin typeface="微软雅黑" panose="020B0503020204020204" pitchFamily="34" charset="-122"/>
                  <a:ea typeface="微软雅黑" panose="020B0503020204020204" pitchFamily="34" charset="-122"/>
                  <a:cs typeface="+mn-ea"/>
                </a:rPr>
                <a:t>数据预处理功能</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，能够检测与处理缺失值和重复值</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342678" y="2445489"/>
            <a:ext cx="4104456" cy="24006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模型的第二个阶段</a:t>
            </a:r>
            <a:r>
              <a:rPr lang="en-US" altLang="zh-CN" sz="2000" dirty="0"/>
              <a:t>A</a:t>
            </a:r>
            <a:r>
              <a:rPr lang="zh-CN" altLang="zh-CN" sz="2000" dirty="0"/>
              <a:t>，即</a:t>
            </a:r>
            <a:r>
              <a:rPr lang="zh-CN" altLang="zh-CN" sz="2000" dirty="0">
                <a:solidFill>
                  <a:srgbClr val="1369B2"/>
                </a:solidFill>
              </a:rPr>
              <a:t>用户激活阶段</a:t>
            </a:r>
            <a:r>
              <a:rPr lang="zh-CN" altLang="zh-CN" sz="2000" dirty="0"/>
              <a:t>，这个阶段的主要任务是</a:t>
            </a:r>
            <a:r>
              <a:rPr lang="zh-CN" altLang="zh-CN" sz="2000" dirty="0">
                <a:solidFill>
                  <a:srgbClr val="1369B2"/>
                </a:solidFill>
              </a:rPr>
              <a:t>确保吸引来的用户能够完成某种预定的行为</a:t>
            </a:r>
            <a:r>
              <a:rPr lang="zh-CN" altLang="zh-CN" sz="2000" dirty="0"/>
              <a:t>，比如注册、订阅、下载、购买等，从而成为活跃用户</a:t>
            </a:r>
            <a:r>
              <a:rPr lang="zh-CN" altLang="zh-CN" sz="2000" dirty="0" smtClean="0"/>
              <a:t>。</a:t>
            </a:r>
            <a:endParaRPr lang="zh-CN" altLang="zh-CN" sz="2000" dirty="0"/>
          </a:p>
        </p:txBody>
      </p:sp>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677" t="7700" r="4638" b="2988"/>
          <a:stretch>
            <a:fillRect/>
          </a:stretch>
        </p:blipFill>
        <p:spPr>
          <a:xfrm>
            <a:off x="5807174" y="1701602"/>
            <a:ext cx="5688632" cy="417646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nvSpPr>
        <p:spPr>
          <a:xfrm>
            <a:off x="1140677" y="1845618"/>
            <a:ext cx="9851073"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为了评估用户在激活阶段的活跃程度，可以使用多种数据指标来进行评估，包括</a:t>
            </a:r>
            <a:r>
              <a:rPr lang="zh-CN" altLang="zh-CN" sz="2000" dirty="0">
                <a:solidFill>
                  <a:srgbClr val="1369B2"/>
                </a:solidFill>
              </a:rPr>
              <a:t>日活跃度、时活跃度、关键行为完成率、平均使用时长</a:t>
            </a:r>
            <a:r>
              <a:rPr lang="zh-CN" altLang="zh-CN" sz="2000" dirty="0"/>
              <a:t>等。</a:t>
            </a:r>
            <a:endParaRPr lang="zh-CN" altLang="zh-CN" sz="2000" dirty="0"/>
          </a:p>
        </p:txBody>
      </p:sp>
      <p:grpSp>
        <p:nvGrpSpPr>
          <p:cNvPr id="6" name="组合 5"/>
          <p:cNvGrpSpPr/>
          <p:nvPr/>
        </p:nvGrpSpPr>
        <p:grpSpPr>
          <a:xfrm>
            <a:off x="1486694" y="3141762"/>
            <a:ext cx="4104456" cy="2801951"/>
            <a:chOff x="1009964" y="3555751"/>
            <a:chExt cx="2116765" cy="2241610"/>
          </a:xfrm>
        </p:grpSpPr>
        <p:sp>
          <p:nvSpPr>
            <p:cNvPr id="7" name="原创设计师QQ598969553          _3"/>
            <p:cNvSpPr/>
            <p:nvPr/>
          </p:nvSpPr>
          <p:spPr>
            <a:xfrm>
              <a:off x="1009964" y="3789835"/>
              <a:ext cx="2116765" cy="2007526"/>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164246" y="4180963"/>
              <a:ext cx="1843843" cy="1434270"/>
            </a:xfrm>
            <a:prstGeom prst="rect">
              <a:avLst/>
            </a:prstGeom>
          </p:spPr>
          <p:txBody>
            <a:bodyPr wrap="square">
              <a:spAutoFit/>
            </a:bodyPr>
            <a:lstStyle/>
            <a:p>
              <a:pPr>
                <a:lnSpc>
                  <a:spcPct val="130000"/>
                </a:lnSpc>
              </a:pPr>
              <a:r>
                <a:rPr lang="zh-CN" altLang="zh-CN" sz="1700" dirty="0">
                  <a:solidFill>
                    <a:srgbClr val="595959"/>
                  </a:solidFill>
                  <a:latin typeface="微软雅黑" panose="020B0503020204020204" pitchFamily="34" charset="-122"/>
                  <a:ea typeface="微软雅黑" panose="020B0503020204020204" pitchFamily="34" charset="-122"/>
                  <a:cs typeface="+mn-ea"/>
                </a:rPr>
                <a:t>即日活跃用户数，表示</a:t>
              </a:r>
              <a:r>
                <a:rPr lang="zh-CN" altLang="zh-CN" sz="1700" dirty="0">
                  <a:solidFill>
                    <a:srgbClr val="1369B2"/>
                  </a:solidFill>
                  <a:latin typeface="微软雅黑" panose="020B0503020204020204" pitchFamily="34" charset="-122"/>
                  <a:ea typeface="微软雅黑" panose="020B0503020204020204" pitchFamily="34" charset="-122"/>
                  <a:cs typeface="+mn-ea"/>
                </a:rPr>
                <a:t>在一定日历日内访问或使用网站或应用程序的用户数量</a:t>
              </a:r>
              <a:r>
                <a:rPr lang="zh-CN" altLang="zh-CN" sz="1700" dirty="0">
                  <a:solidFill>
                    <a:srgbClr val="595959"/>
                  </a:solidFill>
                  <a:latin typeface="微软雅黑" panose="020B0503020204020204" pitchFamily="34" charset="-122"/>
                  <a:ea typeface="微软雅黑" panose="020B0503020204020204" pitchFamily="34" charset="-122"/>
                  <a:cs typeface="+mn-ea"/>
                </a:rPr>
                <a:t>。通过分析日活跃度，可以帮助运营人员了解用户对网站或应用程序的使用频率和偏好。</a:t>
              </a:r>
              <a:endParaRPr lang="zh-CN" altLang="en-US" sz="17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0"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1" name="原创设计师QQ598969553          _7"/>
            <p:cNvSpPr txBox="1"/>
            <p:nvPr/>
          </p:nvSpPr>
          <p:spPr>
            <a:xfrm>
              <a:off x="1318529" y="3626784"/>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日活跃度</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12" name="组合 11"/>
          <p:cNvGrpSpPr/>
          <p:nvPr/>
        </p:nvGrpSpPr>
        <p:grpSpPr>
          <a:xfrm>
            <a:off x="6599262" y="3141762"/>
            <a:ext cx="4104456" cy="2801951"/>
            <a:chOff x="1009964" y="3555751"/>
            <a:chExt cx="2116765" cy="2241610"/>
          </a:xfrm>
        </p:grpSpPr>
        <p:sp>
          <p:nvSpPr>
            <p:cNvPr id="13" name="原创设计师QQ598969553          _3"/>
            <p:cNvSpPr/>
            <p:nvPr/>
          </p:nvSpPr>
          <p:spPr>
            <a:xfrm>
              <a:off x="1009964" y="3789835"/>
              <a:ext cx="2116765" cy="2007526"/>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164246" y="4180962"/>
              <a:ext cx="1843843" cy="1434270"/>
            </a:xfrm>
            <a:prstGeom prst="rect">
              <a:avLst/>
            </a:prstGeom>
          </p:spPr>
          <p:txBody>
            <a:bodyPr wrap="square">
              <a:spAutoFit/>
            </a:bodyPr>
            <a:lstStyle/>
            <a:p>
              <a:pPr>
                <a:lnSpc>
                  <a:spcPct val="130000"/>
                </a:lnSpc>
              </a:pPr>
              <a:r>
                <a:rPr lang="zh-CN" altLang="zh-CN" sz="1700" dirty="0">
                  <a:solidFill>
                    <a:srgbClr val="595959"/>
                  </a:solidFill>
                  <a:latin typeface="微软雅黑" panose="020B0503020204020204" pitchFamily="34" charset="-122"/>
                  <a:ea typeface="微软雅黑" panose="020B0503020204020204" pitchFamily="34" charset="-122"/>
                  <a:cs typeface="+mn-ea"/>
                </a:rPr>
                <a:t>即时活跃用户数，</a:t>
              </a:r>
              <a:r>
                <a:rPr lang="zh-CN" altLang="zh-CN" sz="1700" dirty="0">
                  <a:solidFill>
                    <a:srgbClr val="1369B2"/>
                  </a:solidFill>
                  <a:latin typeface="微软雅黑" panose="020B0503020204020204" pitchFamily="34" charset="-122"/>
                  <a:ea typeface="微软雅黑" panose="020B0503020204020204" pitchFamily="34" charset="-122"/>
                  <a:cs typeface="+mn-ea"/>
                </a:rPr>
                <a:t>表示在一天内访问或使用网站或应用程序的用户数量</a:t>
              </a:r>
              <a:r>
                <a:rPr lang="zh-CN" altLang="zh-CN" sz="1700" dirty="0">
                  <a:solidFill>
                    <a:srgbClr val="595959"/>
                  </a:solidFill>
                  <a:latin typeface="微软雅黑" panose="020B0503020204020204" pitchFamily="34" charset="-122"/>
                  <a:ea typeface="微软雅黑" panose="020B0503020204020204" pitchFamily="34" charset="-122"/>
                  <a:cs typeface="+mn-ea"/>
                </a:rPr>
                <a:t>。通过分析时活跃度，可以帮助了解用户在一天内的活动模式，以及在不同时间段内的活跃程度。</a:t>
              </a:r>
              <a:endParaRPr lang="zh-CN" altLang="en-US" sz="17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5"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6" name="原创设计师QQ598969553          _7"/>
            <p:cNvSpPr txBox="1"/>
            <p:nvPr/>
          </p:nvSpPr>
          <p:spPr>
            <a:xfrm>
              <a:off x="1307054" y="3626784"/>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时活跃度</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17" name="矩形: 圆角 139"/>
          <p:cNvSpPr/>
          <p:nvPr/>
        </p:nvSpPr>
        <p:spPr>
          <a:xfrm>
            <a:off x="1140677" y="1125538"/>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124794"/>
            <a:ext cx="6679708" cy="302433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218868"/>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916882"/>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本任务要求编写代码，根据用户行为数据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计算每天的浏览量和独立访客数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使用折线图展示双十一活动期间每天浏览量和独立访客数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的趋势。</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507969" y="3357786"/>
            <a:ext cx="3204118"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计算每天的浏览量</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计算每天的独立访客数。</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绘制折线图</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分析时活跃度</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9-4</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124794"/>
            <a:ext cx="6679708" cy="302433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218868"/>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916882"/>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的知识编写代码，根据用户行为数据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计算每小时的浏览量和独立访客数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使用折线图展示双十一活动期间每小时浏览量和独立访客数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的趋势。</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336189" y="3357786"/>
            <a:ext cx="3547677"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计算每小时的浏览量</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计算每小时的独立访客数。</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绘制折线图。</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计算留存率</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9-5</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342678" y="2277666"/>
            <a:ext cx="3888432" cy="2954655"/>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模型的第三个阶段</a:t>
            </a:r>
            <a:r>
              <a:rPr lang="en-US" altLang="zh-CN" sz="2000" dirty="0"/>
              <a:t>R</a:t>
            </a:r>
            <a:r>
              <a:rPr lang="zh-CN" altLang="zh-CN" sz="2000" dirty="0"/>
              <a:t>，即</a:t>
            </a:r>
            <a:r>
              <a:rPr lang="zh-CN" altLang="zh-CN" sz="2000" dirty="0">
                <a:solidFill>
                  <a:srgbClr val="1369B2"/>
                </a:solidFill>
              </a:rPr>
              <a:t>用户留存阶段</a:t>
            </a:r>
            <a:r>
              <a:rPr lang="zh-CN" altLang="zh-CN" sz="2000" dirty="0"/>
              <a:t>，</a:t>
            </a:r>
            <a:r>
              <a:rPr lang="zh-CN" altLang="zh-CN" sz="2000" dirty="0">
                <a:solidFill>
                  <a:srgbClr val="1369B2"/>
                </a:solidFill>
              </a:rPr>
              <a:t>这个阶段的主要任务是提高用户的留存率</a:t>
            </a:r>
            <a:r>
              <a:rPr lang="zh-CN" altLang="zh-CN" sz="2000" dirty="0"/>
              <a:t>，即让已经获得的用户继续使用网站或应用程序</a:t>
            </a:r>
            <a:r>
              <a:rPr lang="zh-CN" altLang="zh-CN" sz="2000" dirty="0" smtClean="0"/>
              <a:t>。</a:t>
            </a:r>
            <a:endParaRPr lang="en-US" altLang="zh-CN" sz="2000" dirty="0" smtClean="0"/>
          </a:p>
          <a:p>
            <a:pPr indent="0" algn="ctr"/>
            <a:r>
              <a:rPr lang="zh-CN" altLang="zh-CN" sz="2400" kern="1200" dirty="0">
                <a:solidFill>
                  <a:srgbClr val="FF0000"/>
                </a:solidFill>
                <a:latin typeface="微软雅黑" panose="020B0503020204020204" pitchFamily="34" charset="-122"/>
                <a:ea typeface="微软雅黑" panose="020B0503020204020204" pitchFamily="34" charset="-122"/>
                <a:cs typeface="+mn-cs"/>
              </a:rPr>
              <a:t>那么，什么是留存率呢？</a:t>
            </a:r>
            <a:endParaRPr lang="zh-CN" altLang="zh-CN" sz="2400" kern="1200" dirty="0">
              <a:solidFill>
                <a:srgbClr val="FF0000"/>
              </a:solidFill>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677" t="7700" r="4638" b="2988"/>
          <a:stretch>
            <a:fillRect/>
          </a:stretch>
        </p:blipFill>
        <p:spPr>
          <a:xfrm>
            <a:off x="5807174" y="1701602"/>
            <a:ext cx="5688632" cy="417646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nvSpPr>
        <p:spPr>
          <a:xfrm>
            <a:off x="1140677" y="2637706"/>
            <a:ext cx="9851073"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留存率</a:t>
            </a:r>
            <a:r>
              <a:rPr lang="zh-CN" altLang="zh-CN" sz="2000" dirty="0"/>
              <a:t>是用于反映网站或应用程序运营情况的统计指标，其具体含义为</a:t>
            </a:r>
            <a:r>
              <a:rPr lang="zh-CN" altLang="zh-CN" sz="2000" dirty="0">
                <a:solidFill>
                  <a:srgbClr val="1369B2"/>
                </a:solidFill>
              </a:rPr>
              <a:t>在一定时间内，每日活跃用户数在第</a:t>
            </a:r>
            <a:r>
              <a:rPr lang="en-US" altLang="zh-CN" sz="2000" dirty="0">
                <a:solidFill>
                  <a:srgbClr val="1369B2"/>
                </a:solidFill>
              </a:rPr>
              <a:t>N</a:t>
            </a:r>
            <a:r>
              <a:rPr lang="zh-CN" altLang="zh-CN" sz="2000" dirty="0">
                <a:solidFill>
                  <a:srgbClr val="1369B2"/>
                </a:solidFill>
              </a:rPr>
              <a:t>日仍启动该网站或应用程序的用户数的比例</a:t>
            </a:r>
            <a:r>
              <a:rPr lang="zh-CN" altLang="zh-CN" sz="2000" dirty="0"/>
              <a:t>。其中</a:t>
            </a:r>
            <a:r>
              <a:rPr lang="en-US" altLang="zh-CN" sz="2000" dirty="0"/>
              <a:t>N</a:t>
            </a:r>
            <a:r>
              <a:rPr lang="zh-CN" altLang="zh-CN" sz="2000" dirty="0"/>
              <a:t>通常取</a:t>
            </a:r>
            <a:r>
              <a:rPr lang="en-US" altLang="zh-CN" sz="2000" dirty="0"/>
              <a:t>2</a:t>
            </a:r>
            <a:r>
              <a:rPr lang="zh-CN" altLang="zh-CN" sz="2000" dirty="0"/>
              <a:t>、</a:t>
            </a:r>
            <a:r>
              <a:rPr lang="en-US" altLang="zh-CN" sz="2000" dirty="0"/>
              <a:t>4</a:t>
            </a:r>
            <a:r>
              <a:rPr lang="zh-CN" altLang="zh-CN" sz="2000" dirty="0"/>
              <a:t>、</a:t>
            </a:r>
            <a:r>
              <a:rPr lang="en-US" altLang="zh-CN" sz="2000" dirty="0"/>
              <a:t>8</a:t>
            </a:r>
            <a:r>
              <a:rPr lang="zh-CN" altLang="zh-CN" sz="2000" dirty="0"/>
              <a:t>、</a:t>
            </a:r>
            <a:r>
              <a:rPr lang="en-US" altLang="zh-CN" sz="2000" dirty="0"/>
              <a:t>15</a:t>
            </a:r>
            <a:r>
              <a:rPr lang="zh-CN" altLang="zh-CN" sz="2000" dirty="0"/>
              <a:t>、</a:t>
            </a:r>
            <a:r>
              <a:rPr lang="en-US" altLang="zh-CN" sz="2000" dirty="0"/>
              <a:t>31</a:t>
            </a:r>
            <a:r>
              <a:rPr lang="zh-CN" altLang="zh-CN" sz="2000" dirty="0"/>
              <a:t>，分别对应次日留存率、三日留存率、周留存率、半月留存率和月留存率。留存率常用于反映用户粘性，当</a:t>
            </a:r>
            <a:r>
              <a:rPr lang="en-US" altLang="zh-CN" sz="2000" dirty="0"/>
              <a:t>N</a:t>
            </a:r>
            <a:r>
              <a:rPr lang="zh-CN" altLang="zh-CN" sz="2000" dirty="0"/>
              <a:t>取值越大、留存率越高时，用户粘性越高。</a:t>
            </a:r>
            <a:endParaRPr lang="zh-CN" altLang="zh-CN" sz="2000" dirty="0"/>
          </a:p>
        </p:txBody>
      </p:sp>
      <p:sp>
        <p:nvSpPr>
          <p:cNvPr id="17" name="矩形: 圆角 139"/>
          <p:cNvSpPr/>
          <p:nvPr/>
        </p:nvSpPr>
        <p:spPr>
          <a:xfrm>
            <a:off x="1140677" y="1917626"/>
            <a:ext cx="236224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留存率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 name="文本框 1"/>
          <p:cNvSpPr txBox="1"/>
          <p:nvPr/>
        </p:nvSpPr>
        <p:spPr>
          <a:xfrm>
            <a:off x="1270670" y="4797946"/>
            <a:ext cx="9161482" cy="481863"/>
          </a:xfrm>
          <a:prstGeom prst="rect">
            <a:avLst/>
          </a:prstGeom>
          <a:noFill/>
        </p:spPr>
        <p:txBody>
          <a:bodyPr wrap="none" rtlCol="0">
            <a:spAutoFit/>
          </a:bodyPr>
          <a:lstStyle/>
          <a:p>
            <a:pPr>
              <a:lnSpc>
                <a:spcPct val="150000"/>
              </a:lnSpc>
            </a:pPr>
            <a:r>
              <a:rPr lang="zh-CN" altLang="zh-CN" sz="2000" b="1" kern="0" dirty="0">
                <a:latin typeface="宋体" panose="02010600030101010101" pitchFamily="2" charset="-122"/>
                <a:ea typeface="宋体" panose="02010600030101010101" pitchFamily="2" charset="-122"/>
                <a:cs typeface="宋体" panose="02010600030101010101" pitchFamily="2" charset="-122"/>
              </a:rPr>
              <a:t>留存率</a:t>
            </a:r>
            <a:r>
              <a:rPr lang="en-US" altLang="zh-CN" sz="2000" b="1" kern="0" dirty="0">
                <a:latin typeface="宋体" panose="02010600030101010101" pitchFamily="2" charset="-122"/>
                <a:ea typeface="宋体" panose="02010600030101010101" pitchFamily="2" charset="-122"/>
                <a:cs typeface="宋体" panose="02010600030101010101" pitchFamily="2" charset="-122"/>
              </a:rPr>
              <a:t>=(</a:t>
            </a:r>
            <a:r>
              <a:rPr lang="zh-CN" altLang="zh-CN" sz="2000" b="1" kern="0" dirty="0">
                <a:latin typeface="宋体" panose="02010600030101010101" pitchFamily="2" charset="-122"/>
                <a:ea typeface="宋体" panose="02010600030101010101" pitchFamily="2" charset="-122"/>
                <a:cs typeface="宋体" panose="02010600030101010101" pitchFamily="2" charset="-122"/>
              </a:rPr>
              <a:t>一定时间段内继续使用网站或应用程序的用户数量÷初始用户数</a:t>
            </a:r>
            <a:r>
              <a:rPr lang="en-US" altLang="zh-CN" sz="2000" b="1" kern="0" dirty="0">
                <a:latin typeface="宋体" panose="02010600030101010101" pitchFamily="2" charset="-122"/>
                <a:ea typeface="宋体" panose="02010600030101010101" pitchFamily="2" charset="-122"/>
                <a:cs typeface="宋体" panose="02010600030101010101" pitchFamily="2" charset="-122"/>
              </a:rPr>
              <a:t>)</a:t>
            </a:r>
            <a:r>
              <a:rPr lang="zh-CN" altLang="zh-CN" sz="2000" b="1" kern="0" dirty="0">
                <a:latin typeface="宋体" panose="02010600030101010101" pitchFamily="2" charset="-122"/>
                <a:ea typeface="宋体" panose="02010600030101010101" pitchFamily="2" charset="-122"/>
                <a:cs typeface="宋体" panose="02010600030101010101" pitchFamily="2" charset="-122"/>
              </a:rPr>
              <a:t>×</a:t>
            </a:r>
            <a:r>
              <a:rPr lang="en-US" altLang="zh-CN" sz="2000" b="1" kern="0" dirty="0">
                <a:latin typeface="宋体" panose="02010600030101010101" pitchFamily="2" charset="-122"/>
                <a:ea typeface="宋体" panose="02010600030101010101" pitchFamily="2" charset="-122"/>
                <a:cs typeface="宋体" panose="02010600030101010101" pitchFamily="2" charset="-122"/>
              </a:rPr>
              <a:t>100</a:t>
            </a:r>
            <a:endParaRPr lang="zh-CN" altLang="en-US" sz="2000" b="1" kern="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709714"/>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pandas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a:solidFill>
                    <a:srgbClr val="1369B2"/>
                  </a:solidFill>
                  <a:latin typeface="微软雅黑" panose="020B0503020204020204" pitchFamily="34" charset="-122"/>
                  <a:ea typeface="微软雅黑" panose="020B0503020204020204" pitchFamily="34" charset="-122"/>
                  <a:cs typeface="+mn-ea"/>
                </a:rPr>
                <a:t>分组与聚合功能</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，能够对数据进行分组与聚合</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3754888"/>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en-US" altLang="zh-CN" sz="2000" dirty="0" err="1">
                  <a:solidFill>
                    <a:srgbClr val="1369B2"/>
                  </a:solidFill>
                  <a:latin typeface="微软雅黑" panose="020B0503020204020204" pitchFamily="34" charset="-122"/>
                  <a:ea typeface="微软雅黑" panose="020B0503020204020204" pitchFamily="34" charset="-122"/>
                  <a:cs typeface="+mn-ea"/>
                </a:rPr>
                <a:t>Matplotlib</a:t>
              </a:r>
              <a:r>
                <a:rPr lang="zh-CN" altLang="zh-CN" sz="2000" dirty="0">
                  <a:solidFill>
                    <a:srgbClr val="1369B2"/>
                  </a:solidFill>
                  <a:latin typeface="微软雅黑" panose="020B0503020204020204" pitchFamily="34" charset="-122"/>
                  <a:ea typeface="微软雅黑" panose="020B0503020204020204" pitchFamily="34" charset="-122"/>
                  <a:cs typeface="+mn-ea"/>
                </a:rPr>
                <a:t>的基本使用</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，能够使用</a:t>
              </a:r>
              <a:r>
                <a:rPr lang="en-US" altLang="zh-CN" sz="2000" dirty="0" err="1">
                  <a:solidFill>
                    <a:schemeClr val="tx1">
                      <a:lumMod val="65000"/>
                      <a:lumOff val="35000"/>
                    </a:schemeClr>
                  </a:solidFill>
                  <a:latin typeface="微软雅黑" panose="020B0503020204020204" pitchFamily="34" charset="-122"/>
                  <a:ea typeface="微软雅黑" panose="020B0503020204020204" pitchFamily="34" charset="-122"/>
                  <a:cs typeface="+mn-ea"/>
                </a:rPr>
                <a:t>Matplotlib</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绘制并完善折线图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479794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en-US" altLang="zh-CN" sz="2000" dirty="0" err="1">
                  <a:solidFill>
                    <a:srgbClr val="1369B2"/>
                  </a:solidFill>
                  <a:latin typeface="微软雅黑" panose="020B0503020204020204" pitchFamily="34" charset="-122"/>
                  <a:ea typeface="微软雅黑" panose="020B0503020204020204" pitchFamily="34" charset="-122"/>
                  <a:cs typeface="+mn-ea"/>
                </a:rPr>
                <a:t>Pyecharts</a:t>
              </a:r>
              <a:r>
                <a:rPr lang="zh-CN" altLang="zh-CN" sz="2000" dirty="0">
                  <a:solidFill>
                    <a:srgbClr val="1369B2"/>
                  </a:solidFill>
                  <a:latin typeface="微软雅黑" panose="020B0503020204020204" pitchFamily="34" charset="-122"/>
                  <a:ea typeface="微软雅黑" panose="020B0503020204020204" pitchFamily="34" charset="-122"/>
                  <a:cs typeface="+mn-ea"/>
                </a:rPr>
                <a:t>的基本使用</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，能够使用</a:t>
              </a:r>
              <a:r>
                <a:rPr lang="en-US" altLang="zh-CN" sz="2000" dirty="0" err="1">
                  <a:solidFill>
                    <a:schemeClr val="tx1">
                      <a:lumMod val="65000"/>
                      <a:lumOff val="35000"/>
                    </a:schemeClr>
                  </a:solidFill>
                  <a:latin typeface="微软雅黑" panose="020B0503020204020204" pitchFamily="34" charset="-122"/>
                  <a:ea typeface="微软雅黑" panose="020B0503020204020204" pitchFamily="34" charset="-122"/>
                  <a:cs typeface="+mn-ea"/>
                </a:rPr>
                <a:t>Pyecharts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绘制漏斗图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565698"/>
            <a:ext cx="6679708" cy="202508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65977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357786"/>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的知识编写代码，根据用户行为数据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计算三日留存率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5519142" y="1943140"/>
            <a:ext cx="5472608" cy="3600986"/>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根据任务描述可知，</a:t>
            </a:r>
            <a:r>
              <a:rPr lang="zh-CN" altLang="zh-CN" sz="1900" dirty="0">
                <a:solidFill>
                  <a:srgbClr val="1369B2"/>
                </a:solidFill>
              </a:rPr>
              <a:t>三日留存率指的是用户在首次使用网站或应用程序后，连续三天内继续使用的比例，这个比例是根据连续继续使用网站或应用程序的用户数量和初始用户数计算出来的</a:t>
            </a:r>
            <a:r>
              <a:rPr lang="zh-CN" altLang="zh-CN" sz="1900" dirty="0"/>
              <a:t>。例如，</a:t>
            </a:r>
            <a:r>
              <a:rPr lang="en-US" altLang="zh-CN" sz="1900" dirty="0"/>
              <a:t>11</a:t>
            </a:r>
            <a:r>
              <a:rPr lang="zh-CN" altLang="zh-CN" sz="1900" dirty="0"/>
              <a:t>月</a:t>
            </a:r>
            <a:r>
              <a:rPr lang="en-US" altLang="zh-CN" sz="1900" dirty="0"/>
              <a:t>5</a:t>
            </a:r>
            <a:r>
              <a:rPr lang="zh-CN" altLang="zh-CN" sz="1900" dirty="0"/>
              <a:t>日有</a:t>
            </a:r>
            <a:r>
              <a:rPr lang="en-US" altLang="zh-CN" sz="1900" dirty="0"/>
              <a:t>1000</a:t>
            </a:r>
            <a:r>
              <a:rPr lang="zh-CN" altLang="zh-CN" sz="1900" dirty="0"/>
              <a:t>个新用户开始使用网站，而在接下来的三天，也就是</a:t>
            </a:r>
            <a:r>
              <a:rPr lang="en-US" altLang="zh-CN" sz="1900" dirty="0"/>
              <a:t>11</a:t>
            </a:r>
            <a:r>
              <a:rPr lang="zh-CN" altLang="zh-CN" sz="1900" dirty="0"/>
              <a:t>月</a:t>
            </a:r>
            <a:r>
              <a:rPr lang="en-US" altLang="zh-CN" sz="1900" dirty="0"/>
              <a:t>8</a:t>
            </a:r>
            <a:r>
              <a:rPr lang="zh-CN" altLang="zh-CN" sz="1900" dirty="0"/>
              <a:t>日有</a:t>
            </a:r>
            <a:r>
              <a:rPr lang="en-US" altLang="zh-CN" sz="1900" dirty="0"/>
              <a:t>700</a:t>
            </a:r>
            <a:r>
              <a:rPr lang="zh-CN" altLang="zh-CN" sz="1900" dirty="0"/>
              <a:t>个用户仍然继续使用，那么</a:t>
            </a:r>
            <a:r>
              <a:rPr lang="en-US" altLang="zh-CN" sz="1900" dirty="0"/>
              <a:t>11</a:t>
            </a:r>
            <a:r>
              <a:rPr lang="zh-CN" altLang="zh-CN" sz="1900" dirty="0"/>
              <a:t>月</a:t>
            </a:r>
            <a:r>
              <a:rPr lang="en-US" altLang="zh-CN" sz="1900" dirty="0"/>
              <a:t>8</a:t>
            </a:r>
            <a:r>
              <a:rPr lang="zh-CN" altLang="zh-CN" sz="1900" dirty="0"/>
              <a:t>日得出的留存率就是</a:t>
            </a:r>
            <a:r>
              <a:rPr lang="en-US" altLang="zh-CN" sz="1900" dirty="0"/>
              <a:t>700 / 1000= 0.7</a:t>
            </a:r>
            <a:r>
              <a:rPr lang="zh-CN" altLang="zh-CN" sz="1900" dirty="0"/>
              <a:t>，换算成百分比是</a:t>
            </a:r>
            <a:r>
              <a:rPr lang="en-US" altLang="zh-CN" sz="1900" dirty="0"/>
              <a:t>70%</a:t>
            </a:r>
            <a:r>
              <a:rPr lang="zh-CN" altLang="zh-CN" sz="1900" dirty="0"/>
              <a:t>。</a:t>
            </a:r>
            <a:endParaRPr lang="zh-CN" altLang="zh-CN" sz="19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084161" y="3357786"/>
            <a:ext cx="4051734" cy="100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定义</a:t>
            </a:r>
            <a:r>
              <a:rPr lang="zh-CN" altLang="zh-CN" sz="1900" dirty="0">
                <a:solidFill>
                  <a:srgbClr val="595959"/>
                </a:solidFill>
                <a:latin typeface="微软雅黑" panose="020B0503020204020204" pitchFamily="34" charset="-122"/>
                <a:ea typeface="微软雅黑" panose="020B0503020204020204" pitchFamily="34" charset="-122"/>
              </a:rPr>
              <a:t>计算留存率的函数。</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根据</a:t>
            </a:r>
            <a:r>
              <a:rPr lang="zh-CN" altLang="zh-CN" sz="1900" dirty="0">
                <a:solidFill>
                  <a:srgbClr val="595959"/>
                </a:solidFill>
                <a:latin typeface="微软雅黑" panose="020B0503020204020204" pitchFamily="34" charset="-122"/>
                <a:ea typeface="微软雅黑" panose="020B0503020204020204" pitchFamily="34" charset="-122"/>
              </a:rPr>
              <a:t>上述函数计算三日留存率。</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7093640"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分析购买率和重复购买率</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9-6</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342678" y="2616692"/>
            <a:ext cx="3888432" cy="24006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a:t>
            </a:r>
            <a:r>
              <a:rPr lang="en-US" altLang="zh-CN" sz="2000" dirty="0"/>
              <a:t>AARRR</a:t>
            </a:r>
            <a:r>
              <a:rPr lang="zh-CN" altLang="zh-CN" sz="2000" dirty="0"/>
              <a:t>模型的第四个阶段</a:t>
            </a:r>
            <a:r>
              <a:rPr lang="en-US" altLang="zh-CN" sz="2000" dirty="0"/>
              <a:t>R</a:t>
            </a:r>
            <a:r>
              <a:rPr lang="zh-CN" altLang="zh-CN" sz="2000" dirty="0"/>
              <a:t>，即</a:t>
            </a:r>
            <a:r>
              <a:rPr lang="zh-CN" altLang="zh-CN" sz="2000" dirty="0">
                <a:solidFill>
                  <a:srgbClr val="1369B2"/>
                </a:solidFill>
              </a:rPr>
              <a:t>用户付费阶段</a:t>
            </a:r>
            <a:r>
              <a:rPr lang="zh-CN" altLang="zh-CN" sz="2000" dirty="0"/>
              <a:t>，</a:t>
            </a:r>
            <a:r>
              <a:rPr lang="zh-CN" altLang="zh-CN" sz="2000" dirty="0">
                <a:solidFill>
                  <a:srgbClr val="1369B2"/>
                </a:solidFill>
              </a:rPr>
              <a:t>这个阶段的主要任务是将用户转化为付费客户</a:t>
            </a:r>
            <a:r>
              <a:rPr lang="zh-CN" altLang="zh-CN" sz="2000" dirty="0"/>
              <a:t>，促使他们购买网站或应用程序的产品或服务。</a:t>
            </a:r>
            <a:endParaRPr lang="zh-CN" altLang="zh-CN" sz="2000" dirty="0"/>
          </a:p>
        </p:txBody>
      </p:sp>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677" t="7700" r="4638" b="2988"/>
          <a:stretch>
            <a:fillRect/>
          </a:stretch>
        </p:blipFill>
        <p:spPr>
          <a:xfrm>
            <a:off x="5807174" y="1701602"/>
            <a:ext cx="5688632" cy="417646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140677" y="2349674"/>
            <a:ext cx="9851073"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为了方便运营人员了解这个阶段的转化情况，可以使用多种数据指标来进行评估，包括</a:t>
            </a:r>
            <a:r>
              <a:rPr lang="zh-CN" altLang="zh-CN" sz="2000" dirty="0">
                <a:solidFill>
                  <a:srgbClr val="1369B2"/>
                </a:solidFill>
              </a:rPr>
              <a:t>购买人数、购买率和重复购买率</a:t>
            </a:r>
            <a:r>
              <a:rPr lang="zh-CN" altLang="zh-CN" sz="2000" dirty="0"/>
              <a:t>等。</a:t>
            </a:r>
            <a:endParaRPr lang="zh-CN" altLang="zh-CN" sz="2000" dirty="0"/>
          </a:p>
        </p:txBody>
      </p:sp>
      <p:sp>
        <p:nvSpPr>
          <p:cNvPr id="18" name="矩形: 圆角 139"/>
          <p:cNvSpPr/>
          <p:nvPr/>
        </p:nvSpPr>
        <p:spPr>
          <a:xfrm>
            <a:off x="1140677" y="1629594"/>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9" name="组合 18"/>
          <p:cNvGrpSpPr/>
          <p:nvPr/>
        </p:nvGrpSpPr>
        <p:grpSpPr>
          <a:xfrm>
            <a:off x="1486694" y="3645818"/>
            <a:ext cx="9289031" cy="1944216"/>
            <a:chOff x="1009964" y="3555751"/>
            <a:chExt cx="4790573" cy="1555408"/>
          </a:xfrm>
        </p:grpSpPr>
        <p:sp>
          <p:nvSpPr>
            <p:cNvPr id="20" name="原创设计师QQ598969553          _3"/>
            <p:cNvSpPr/>
            <p:nvPr/>
          </p:nvSpPr>
          <p:spPr>
            <a:xfrm>
              <a:off x="1009964" y="3789835"/>
              <a:ext cx="4790573" cy="1321324"/>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原创设计师QQ598969553          _4"/>
            <p:cNvSpPr/>
            <p:nvPr/>
          </p:nvSpPr>
          <p:spPr>
            <a:xfrm>
              <a:off x="1187312" y="4155077"/>
              <a:ext cx="4464681" cy="838402"/>
            </a:xfrm>
            <a:prstGeom prst="rect">
              <a:avLst/>
            </a:prstGeom>
          </p:spPr>
          <p:txBody>
            <a:bodyPr wrap="square">
              <a:spAutoFit/>
            </a:bodyPr>
            <a:lstStyle/>
            <a:p>
              <a:pPr>
                <a:lnSpc>
                  <a:spcPct val="130000"/>
                </a:lnSpc>
              </a:pPr>
              <a:r>
                <a:rPr lang="zh-CN" altLang="zh-CN" sz="1700" dirty="0">
                  <a:solidFill>
                    <a:srgbClr val="1369B2"/>
                  </a:solidFill>
                  <a:latin typeface="微软雅黑" panose="020B0503020204020204" pitchFamily="34" charset="-122"/>
                  <a:ea typeface="微软雅黑" panose="020B0503020204020204" pitchFamily="34" charset="-122"/>
                  <a:cs typeface="+mn-ea"/>
                </a:rPr>
                <a:t>购买率</a:t>
              </a:r>
              <a:r>
                <a:rPr lang="zh-CN" altLang="zh-CN" sz="1700" dirty="0">
                  <a:solidFill>
                    <a:srgbClr val="595959"/>
                  </a:solidFill>
                  <a:latin typeface="微软雅黑" panose="020B0503020204020204" pitchFamily="34" charset="-122"/>
                  <a:ea typeface="微软雅黑" panose="020B0503020204020204" pitchFamily="34" charset="-122"/>
                  <a:cs typeface="+mn-ea"/>
                </a:rPr>
                <a:t>是衡量用户在一定时间</a:t>
              </a:r>
              <a:r>
                <a:rPr lang="zh-CN" altLang="zh-CN" sz="1700" dirty="0">
                  <a:solidFill>
                    <a:srgbClr val="1369B2"/>
                  </a:solidFill>
                  <a:latin typeface="微软雅黑" panose="020B0503020204020204" pitchFamily="34" charset="-122"/>
                  <a:ea typeface="微软雅黑" panose="020B0503020204020204" pitchFamily="34" charset="-122"/>
                  <a:cs typeface="+mn-ea"/>
                </a:rPr>
                <a:t>内购买产品或服务的比例</a:t>
              </a:r>
              <a:r>
                <a:rPr lang="zh-CN" altLang="zh-CN" sz="1700" dirty="0">
                  <a:solidFill>
                    <a:srgbClr val="595959"/>
                  </a:solidFill>
                  <a:latin typeface="微软雅黑" panose="020B0503020204020204" pitchFamily="34" charset="-122"/>
                  <a:ea typeface="微软雅黑" panose="020B0503020204020204" pitchFamily="34" charset="-122"/>
                  <a:cs typeface="+mn-ea"/>
                </a:rPr>
                <a:t>，它的计算方式具体如下：</a:t>
              </a:r>
              <a:endParaRPr lang="en-US" altLang="zh-CN" sz="1700" dirty="0">
                <a:solidFill>
                  <a:srgbClr val="595959"/>
                </a:solidFill>
                <a:latin typeface="微软雅黑" panose="020B0503020204020204" pitchFamily="34" charset="-122"/>
                <a:ea typeface="微软雅黑" panose="020B0503020204020204" pitchFamily="34" charset="-122"/>
                <a:cs typeface="+mn-ea"/>
              </a:endParaRPr>
            </a:p>
            <a:p>
              <a:pPr algn="ctr">
                <a:lnSpc>
                  <a:spcPct val="200000"/>
                </a:lnSpc>
              </a:pPr>
              <a:r>
                <a:rPr lang="zh-CN" altLang="zh-CN" sz="2000" b="1" dirty="0">
                  <a:latin typeface="宋体" panose="02010600030101010101" pitchFamily="2" charset="-122"/>
                  <a:ea typeface="宋体" panose="02010600030101010101" pitchFamily="2" charset="-122"/>
                  <a:cs typeface="+mn-ea"/>
                </a:rPr>
                <a:t>购买率</a:t>
              </a:r>
              <a:r>
                <a:rPr lang="en-US" altLang="zh-CN" sz="2000" b="1" dirty="0">
                  <a:latin typeface="宋体" panose="02010600030101010101" pitchFamily="2" charset="-122"/>
                  <a:ea typeface="宋体" panose="02010600030101010101" pitchFamily="2" charset="-122"/>
                  <a:cs typeface="+mn-ea"/>
                </a:rPr>
                <a:t>=</a:t>
              </a:r>
              <a:r>
                <a:rPr lang="zh-CN" altLang="zh-CN" sz="2000" b="1" dirty="0">
                  <a:latin typeface="宋体" panose="02010600030101010101" pitchFamily="2" charset="-122"/>
                  <a:ea typeface="宋体" panose="02010600030101010101" pitchFamily="2" charset="-122"/>
                  <a:cs typeface="+mn-ea"/>
                </a:rPr>
                <a:t>购买用户数÷总用户数×</a:t>
              </a:r>
              <a:r>
                <a:rPr lang="en-US" altLang="zh-CN" sz="2000" b="1" dirty="0">
                  <a:latin typeface="宋体" panose="02010600030101010101" pitchFamily="2" charset="-122"/>
                  <a:ea typeface="宋体" panose="02010600030101010101" pitchFamily="2" charset="-122"/>
                  <a:cs typeface="+mn-ea"/>
                </a:rPr>
                <a:t>100</a:t>
              </a:r>
              <a:endParaRPr lang="zh-CN" altLang="en-US" sz="2000" b="1" dirty="0">
                <a:latin typeface="宋体" panose="02010600030101010101" pitchFamily="2" charset="-122"/>
                <a:ea typeface="宋体" panose="02010600030101010101" pitchFamily="2" charset="-122"/>
                <a:cs typeface="+mn-ea"/>
                <a:sym typeface="+mn-lt"/>
              </a:endParaRPr>
            </a:p>
          </p:txBody>
        </p:sp>
        <p:sp>
          <p:nvSpPr>
            <p:cNvPr id="22" name="原创设计师QQ598969553          _6"/>
            <p:cNvSpPr/>
            <p:nvPr/>
          </p:nvSpPr>
          <p:spPr>
            <a:xfrm>
              <a:off x="2569686"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3" name="原创设计师QQ598969553          _7"/>
            <p:cNvSpPr txBox="1"/>
            <p:nvPr/>
          </p:nvSpPr>
          <p:spPr>
            <a:xfrm>
              <a:off x="2648120" y="3605549"/>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购买率</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140677" y="2349674"/>
            <a:ext cx="9851073"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为了方便运营人员了解这个阶段的转化情况，可以使用多种数据指标来进行评估，包括</a:t>
            </a:r>
            <a:r>
              <a:rPr lang="zh-CN" altLang="zh-CN" sz="2000" dirty="0">
                <a:solidFill>
                  <a:srgbClr val="1369B2"/>
                </a:solidFill>
              </a:rPr>
              <a:t>购买人数、购买率和重复购买率</a:t>
            </a:r>
            <a:r>
              <a:rPr lang="zh-CN" altLang="zh-CN" sz="2000" dirty="0"/>
              <a:t>等。</a:t>
            </a:r>
            <a:endParaRPr lang="zh-CN" altLang="zh-CN" sz="2000" dirty="0"/>
          </a:p>
        </p:txBody>
      </p:sp>
      <p:sp>
        <p:nvSpPr>
          <p:cNvPr id="18" name="矩形: 圆角 139"/>
          <p:cNvSpPr/>
          <p:nvPr/>
        </p:nvSpPr>
        <p:spPr>
          <a:xfrm>
            <a:off x="1140677" y="1629594"/>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常见的数据指标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9" name="组合 18"/>
          <p:cNvGrpSpPr/>
          <p:nvPr/>
        </p:nvGrpSpPr>
        <p:grpSpPr>
          <a:xfrm>
            <a:off x="1486694" y="3645817"/>
            <a:ext cx="9289031" cy="2232248"/>
            <a:chOff x="1009964" y="3555751"/>
            <a:chExt cx="4790573" cy="1785839"/>
          </a:xfrm>
        </p:grpSpPr>
        <p:sp>
          <p:nvSpPr>
            <p:cNvPr id="20" name="原创设计师QQ598969553          _3"/>
            <p:cNvSpPr/>
            <p:nvPr/>
          </p:nvSpPr>
          <p:spPr>
            <a:xfrm>
              <a:off x="1009964" y="3789835"/>
              <a:ext cx="4790573" cy="1551755"/>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原创设计师QQ598969553          _4"/>
            <p:cNvSpPr/>
            <p:nvPr/>
          </p:nvSpPr>
          <p:spPr>
            <a:xfrm>
              <a:off x="1187312" y="4155077"/>
              <a:ext cx="4464681" cy="1110483"/>
            </a:xfrm>
            <a:prstGeom prst="rect">
              <a:avLst/>
            </a:prstGeom>
          </p:spPr>
          <p:txBody>
            <a:bodyPr wrap="square">
              <a:spAutoFit/>
            </a:bodyPr>
            <a:lstStyle/>
            <a:p>
              <a:pPr>
                <a:lnSpc>
                  <a:spcPct val="130000"/>
                </a:lnSpc>
              </a:pPr>
              <a:r>
                <a:rPr lang="zh-CN" altLang="zh-CN" sz="1700" dirty="0">
                  <a:solidFill>
                    <a:srgbClr val="1369B2"/>
                  </a:solidFill>
                  <a:latin typeface="微软雅黑" panose="020B0503020204020204" pitchFamily="34" charset="-122"/>
                  <a:ea typeface="微软雅黑" panose="020B0503020204020204" pitchFamily="34" charset="-122"/>
                  <a:cs typeface="+mn-ea"/>
                </a:rPr>
                <a:t>重复购买率</a:t>
              </a:r>
              <a:r>
                <a:rPr lang="zh-CN" altLang="zh-CN" sz="1700" dirty="0">
                  <a:solidFill>
                    <a:srgbClr val="595959"/>
                  </a:solidFill>
                  <a:latin typeface="微软雅黑" panose="020B0503020204020204" pitchFamily="34" charset="-122"/>
                  <a:ea typeface="微软雅黑" panose="020B0503020204020204" pitchFamily="34" charset="-122"/>
                  <a:cs typeface="+mn-ea"/>
                </a:rPr>
                <a:t>是指在</a:t>
              </a:r>
              <a:r>
                <a:rPr lang="zh-CN" altLang="zh-CN" sz="1700" dirty="0">
                  <a:solidFill>
                    <a:srgbClr val="1369B2"/>
                  </a:solidFill>
                  <a:latin typeface="微软雅黑" panose="020B0503020204020204" pitchFamily="34" charset="-122"/>
                  <a:ea typeface="微软雅黑" panose="020B0503020204020204" pitchFamily="34" charset="-122"/>
                  <a:cs typeface="+mn-ea"/>
                </a:rPr>
                <a:t>一定时间内多次购买产品或服务的用户数量与总购买用户数量的比例</a:t>
              </a:r>
              <a:r>
                <a:rPr lang="zh-CN" altLang="zh-CN" sz="1700" dirty="0">
                  <a:solidFill>
                    <a:srgbClr val="595959"/>
                  </a:solidFill>
                  <a:latin typeface="微软雅黑" panose="020B0503020204020204" pitchFamily="34" charset="-122"/>
                  <a:ea typeface="微软雅黑" panose="020B0503020204020204" pitchFamily="34" charset="-122"/>
                  <a:cs typeface="+mn-ea"/>
                </a:rPr>
                <a:t>，用于衡量用户对产品或服务的忠诚度和满意度。重复购买率的计算方式具体如下</a:t>
              </a:r>
              <a:r>
                <a:rPr lang="zh-CN" altLang="zh-CN" sz="1700" dirty="0" smtClean="0">
                  <a:solidFill>
                    <a:srgbClr val="595959"/>
                  </a:solidFill>
                  <a:latin typeface="微软雅黑" panose="020B0503020204020204" pitchFamily="34" charset="-122"/>
                  <a:ea typeface="微软雅黑" panose="020B0503020204020204" pitchFamily="34" charset="-122"/>
                  <a:cs typeface="+mn-ea"/>
                </a:rPr>
                <a:t>：</a:t>
              </a:r>
              <a:endParaRPr lang="en-US" altLang="zh-CN" sz="1700" dirty="0">
                <a:solidFill>
                  <a:srgbClr val="595959"/>
                </a:solidFill>
                <a:latin typeface="微软雅黑" panose="020B0503020204020204" pitchFamily="34" charset="-122"/>
                <a:ea typeface="微软雅黑" panose="020B0503020204020204" pitchFamily="34" charset="-122"/>
                <a:cs typeface="+mn-ea"/>
              </a:endParaRPr>
            </a:p>
            <a:p>
              <a:pPr algn="ctr">
                <a:lnSpc>
                  <a:spcPct val="200000"/>
                </a:lnSpc>
              </a:pPr>
              <a:r>
                <a:rPr lang="zh-CN" altLang="zh-CN" sz="2000" b="1" dirty="0">
                  <a:latin typeface="宋体" panose="02010600030101010101" pitchFamily="2" charset="-122"/>
                  <a:ea typeface="宋体" panose="02010600030101010101" pitchFamily="2" charset="-122"/>
                  <a:cs typeface="+mn-ea"/>
                </a:rPr>
                <a:t>重复购买率</a:t>
              </a:r>
              <a:r>
                <a:rPr lang="en-US" altLang="zh-CN" sz="2000" b="1" dirty="0">
                  <a:latin typeface="宋体" panose="02010600030101010101" pitchFamily="2" charset="-122"/>
                  <a:ea typeface="宋体" panose="02010600030101010101" pitchFamily="2" charset="-122"/>
                  <a:cs typeface="+mn-ea"/>
                </a:rPr>
                <a:t>=</a:t>
              </a:r>
              <a:r>
                <a:rPr lang="zh-CN" altLang="zh-CN" sz="2000" b="1" dirty="0">
                  <a:latin typeface="宋体" panose="02010600030101010101" pitchFamily="2" charset="-122"/>
                  <a:ea typeface="宋体" panose="02010600030101010101" pitchFamily="2" charset="-122"/>
                  <a:cs typeface="+mn-ea"/>
                </a:rPr>
                <a:t>重复购买用户数÷购买用户数×</a:t>
              </a:r>
              <a:r>
                <a:rPr lang="en-US" altLang="zh-CN" sz="2000" b="1" dirty="0">
                  <a:latin typeface="宋体" panose="02010600030101010101" pitchFamily="2" charset="-122"/>
                  <a:ea typeface="宋体" panose="02010600030101010101" pitchFamily="2" charset="-122"/>
                  <a:cs typeface="+mn-ea"/>
                </a:rPr>
                <a:t>100</a:t>
              </a:r>
              <a:endParaRPr lang="zh-CN" altLang="en-US" sz="2000" b="1" dirty="0">
                <a:latin typeface="宋体" panose="02010600030101010101" pitchFamily="2" charset="-122"/>
                <a:ea typeface="宋体" panose="02010600030101010101" pitchFamily="2" charset="-122"/>
                <a:cs typeface="+mn-ea"/>
                <a:sym typeface="+mn-lt"/>
              </a:endParaRPr>
            </a:p>
          </p:txBody>
        </p:sp>
        <p:sp>
          <p:nvSpPr>
            <p:cNvPr id="22" name="原创设计师QQ598969553          _6"/>
            <p:cNvSpPr/>
            <p:nvPr/>
          </p:nvSpPr>
          <p:spPr>
            <a:xfrm>
              <a:off x="2569686"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3" name="原创设计师QQ598969553          _7"/>
            <p:cNvSpPr txBox="1"/>
            <p:nvPr/>
          </p:nvSpPr>
          <p:spPr>
            <a:xfrm>
              <a:off x="2648120" y="3605549"/>
              <a:ext cx="1528996" cy="320095"/>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重复购买率</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277666"/>
            <a:ext cx="6679708" cy="288032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37174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069754"/>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的知识编写代码，根据用户行为数据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计算购买用户数、购买率和重复购买率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通过折线图展示双十一活动期间每天购买人数的趋势和购买率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的趋势。</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7" name="TextBox 35"/>
          <p:cNvSpPr txBox="1">
            <a:spLocks noChangeArrowheads="1"/>
          </p:cNvSpPr>
          <p:nvPr/>
        </p:nvSpPr>
        <p:spPr bwMode="auto">
          <a:xfrm>
            <a:off x="6527254" y="3357786"/>
            <a:ext cx="3503195" cy="18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计算每天的购买用户数</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计算每天的购买率</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绘制折线图</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计算重复购买率</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7093640"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分析购物转化情况</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9-7</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2206774" y="3141762"/>
            <a:ext cx="7776864" cy="2431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a:solidFill>
                  <a:srgbClr val="595959"/>
                </a:solidFill>
                <a:latin typeface="微软雅黑" panose="020B0503020204020204" pitchFamily="34" charset="-122"/>
                <a:ea typeface="微软雅黑" panose="020B0503020204020204" pitchFamily="34" charset="-122"/>
              </a:rPr>
              <a:t>在产品运营中，及时准确地获取用户对产品的反馈是十分重要的，运营人员可以根据用户的反馈及时改进产品，从而保持竞争优势。</a:t>
            </a:r>
            <a:r>
              <a:rPr lang="zh-CN" altLang="zh-CN" sz="2000" dirty="0">
                <a:solidFill>
                  <a:srgbClr val="1369B2"/>
                </a:solidFill>
                <a:latin typeface="微软雅黑" panose="020B0503020204020204" pitchFamily="34" charset="-122"/>
                <a:ea typeface="微软雅黑" panose="020B0503020204020204" pitchFamily="34" charset="-122"/>
              </a:rPr>
              <a:t>用户行为涵盖了登录、浏览商品、加购物车、收藏、点赞、分享、视频完播以及划走视频等动作</a:t>
            </a:r>
            <a:r>
              <a:rPr lang="zh-CN" altLang="zh-CN" sz="2000" dirty="0">
                <a:solidFill>
                  <a:srgbClr val="595959"/>
                </a:solidFill>
                <a:latin typeface="微软雅黑" panose="020B0503020204020204" pitchFamily="34" charset="-122"/>
                <a:ea typeface="微软雅黑" panose="020B0503020204020204" pitchFamily="34" charset="-122"/>
              </a:rPr>
              <a:t>，这些行为反映了用户与产品的互动情况。</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4727054" y="2945590"/>
            <a:ext cx="6264696"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当考虑购物转化情况时，除了前面提到的购买率和重复购买率外，还可以使用</a:t>
            </a:r>
            <a:r>
              <a:rPr lang="zh-CN" altLang="zh-CN" sz="2000" dirty="0">
                <a:solidFill>
                  <a:srgbClr val="1369B2"/>
                </a:solidFill>
              </a:rPr>
              <a:t>漏斗图</a:t>
            </a:r>
            <a:r>
              <a:rPr lang="zh-CN" altLang="zh-CN" sz="2000" dirty="0"/>
              <a:t>来直观地展示用户从访问网站到最终购买的转化情况，也可以计算用户在不同阶段的</a:t>
            </a:r>
            <a:r>
              <a:rPr lang="zh-CN" altLang="zh-CN" sz="2000" dirty="0">
                <a:solidFill>
                  <a:srgbClr val="1369B2"/>
                </a:solidFill>
              </a:rPr>
              <a:t>转化率</a:t>
            </a:r>
            <a:r>
              <a:rPr lang="zh-CN" altLang="zh-CN" sz="2000" dirty="0"/>
              <a:t>。</a:t>
            </a:r>
            <a:endParaRPr lang="zh-CN" altLang="zh-CN" sz="2000" dirty="0"/>
          </a:p>
        </p:txBody>
      </p:sp>
      <p:pic>
        <p:nvPicPr>
          <p:cNvPr id="5"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140677" y="2421682"/>
            <a:ext cx="4666497" cy="3600986"/>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solidFill>
                  <a:srgbClr val="1369B2"/>
                </a:solidFill>
              </a:rPr>
              <a:t>漏斗图</a:t>
            </a:r>
            <a:r>
              <a:rPr lang="zh-CN" altLang="zh-CN" sz="1900" dirty="0"/>
              <a:t>是在数据分析和市场营销领域中被广泛应用的图表，</a:t>
            </a:r>
            <a:r>
              <a:rPr lang="zh-CN" altLang="zh-CN" sz="1900" dirty="0">
                <a:solidFill>
                  <a:srgbClr val="1369B2"/>
                </a:solidFill>
              </a:rPr>
              <a:t>通常用于表示一个过程中的逐渐减少的数量或比率</a:t>
            </a:r>
            <a:r>
              <a:rPr lang="zh-CN" altLang="zh-CN" sz="1900" dirty="0"/>
              <a:t>，例如用户从访问网站到最终购买的转化过程。漏斗图通常由一系列水平条形块组成，每个块代表一个阶段，顶部的水平条形块表示初始访问量或总用户量，而底部的水平条形块表示最终转化为购买的用户量。</a:t>
            </a:r>
            <a:endParaRPr lang="zh-CN" altLang="zh-CN" sz="1900" dirty="0"/>
          </a:p>
        </p:txBody>
      </p:sp>
      <p:sp>
        <p:nvSpPr>
          <p:cNvPr id="18" name="矩形: 圆角 139"/>
          <p:cNvSpPr/>
          <p:nvPr/>
        </p:nvSpPr>
        <p:spPr>
          <a:xfrm>
            <a:off x="1140677" y="1629594"/>
            <a:ext cx="243424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漏斗图</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7" name="图片 6" descr="https://i2.wp.com/imgconvert.csdnimg.cn/aHR0cHM6Ly9ndy5hbGljZG4uY29tL3Rmcy9UQjFYTEJ4dXhuMWdLMGpTWktQWFhYdlVYWGEtNTkwLTM4Ni5wbmc?x-oss-process=image/format,png"/>
          <p:cNvPicPr/>
          <p:nvPr/>
        </p:nvPicPr>
        <p:blipFill>
          <a:blip r:embed="rId1">
            <a:extLst>
              <a:ext uri="{28A0092B-C50C-407E-A947-70E740481C1C}">
                <a14:useLocalDpi xmlns:a14="http://schemas.microsoft.com/office/drawing/2010/main" val="0"/>
              </a:ext>
            </a:extLst>
          </a:blip>
          <a:srcRect/>
          <a:stretch>
            <a:fillRect/>
          </a:stretch>
        </p:blipFill>
        <p:spPr bwMode="auto">
          <a:xfrm>
            <a:off x="6167214" y="2421682"/>
            <a:ext cx="5400600" cy="352925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342678" y="2349674"/>
            <a:ext cx="9563041"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转化率</a:t>
            </a:r>
            <a:r>
              <a:rPr lang="zh-CN" altLang="zh-CN" sz="2000" dirty="0"/>
              <a:t>是指在某一过程中，</a:t>
            </a:r>
            <a:r>
              <a:rPr lang="zh-CN" altLang="zh-CN" sz="2000" dirty="0">
                <a:solidFill>
                  <a:srgbClr val="1369B2"/>
                </a:solidFill>
              </a:rPr>
              <a:t>从一个阶段到下一个阶段发生转化的比率</a:t>
            </a:r>
            <a:r>
              <a:rPr lang="zh-CN" altLang="zh-CN" sz="2000" dirty="0"/>
              <a:t>，通常用百分比表示，可以衡量从一个特定动作或事件到达另一个预期目标的成功程度。</a:t>
            </a:r>
            <a:endParaRPr lang="zh-CN" altLang="zh-CN" sz="2000" dirty="0"/>
          </a:p>
        </p:txBody>
      </p:sp>
      <p:sp>
        <p:nvSpPr>
          <p:cNvPr id="18" name="矩形: 圆角 139"/>
          <p:cNvSpPr/>
          <p:nvPr/>
        </p:nvSpPr>
        <p:spPr>
          <a:xfrm>
            <a:off x="1140677" y="1629594"/>
            <a:ext cx="313322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转化率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 name="矩形 1"/>
          <p:cNvSpPr/>
          <p:nvPr/>
        </p:nvSpPr>
        <p:spPr>
          <a:xfrm>
            <a:off x="2019742" y="3758927"/>
            <a:ext cx="8496943" cy="1938992"/>
          </a:xfrm>
          <a:prstGeom prst="rect">
            <a:avLst/>
          </a:prstGeom>
        </p:spPr>
        <p:txBody>
          <a:bodyPr wrap="square">
            <a:spAutoFit/>
          </a:bodyPr>
          <a:lstStyle/>
          <a:p>
            <a:pPr>
              <a:lnSpc>
                <a:spcPct val="150000"/>
              </a:lnSpc>
            </a:pP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举个例子，假设一个电子商务网站在一个月内总共接收了</a:t>
            </a:r>
            <a:r>
              <a:rPr lang="en-US"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1000</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次访问，其中有</a:t>
            </a:r>
            <a:r>
              <a:rPr lang="en-US"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300</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次访问的用户进行了收藏和加购物车，</a:t>
            </a:r>
            <a:r>
              <a:rPr lang="en-US"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100</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次访问的用户最终完成了购买，那么该网站的</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收藏加购转化率可以按照</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(300 /1000) * 100%</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计算，结果为</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30%</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购买转化率可以按照</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(100/1000) * 100%</a:t>
            </a:r>
            <a:r>
              <a:rPr lang="zh-CN"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计算，结果为</a:t>
            </a:r>
            <a:r>
              <a:rPr lang="en-US" altLang="zh-CN" sz="2000" kern="0" dirty="0">
                <a:solidFill>
                  <a:srgbClr val="1369B2"/>
                </a:solidFill>
                <a:latin typeface="宋体" panose="02010600030101010101" pitchFamily="2" charset="-122"/>
                <a:ea typeface="宋体" panose="02010600030101010101" pitchFamily="2" charset="-122"/>
                <a:cs typeface="宋体" panose="02010600030101010101" pitchFamily="2" charset="-122"/>
              </a:rPr>
              <a:t>10%</a:t>
            </a:r>
            <a:r>
              <a:rPr lang="zh-CN" altLang="zh-CN" sz="2000" kern="0" dirty="0">
                <a:solidFill>
                  <a:srgbClr val="595959"/>
                </a:solidFill>
                <a:latin typeface="宋体" panose="02010600030101010101" pitchFamily="2" charset="-122"/>
                <a:ea typeface="宋体" panose="02010600030101010101" pitchFamily="2" charset="-122"/>
                <a:cs typeface="宋体" panose="02010600030101010101" pitchFamily="2" charset="-122"/>
              </a:rPr>
              <a:t>。</a:t>
            </a:r>
            <a:endParaRPr lang="zh-CN" altLang="en-US" sz="2000" kern="0" dirty="0">
              <a:solidFill>
                <a:srgbClr val="595959"/>
              </a:solidFill>
              <a:latin typeface="宋体" panose="02010600030101010101" pitchFamily="2" charset="-122"/>
              <a:ea typeface="宋体" panose="02010600030101010101" pitchFamily="2" charset="-122"/>
              <a:cs typeface="宋体" panose="02010600030101010101" pitchFamily="2" charset="-122"/>
            </a:endParaRPr>
          </a:p>
        </p:txBody>
      </p:sp>
      <p:sp>
        <p:nvSpPr>
          <p:cNvPr id="3" name="矩形 2"/>
          <p:cNvSpPr/>
          <p:nvPr/>
        </p:nvSpPr>
        <p:spPr>
          <a:xfrm>
            <a:off x="1342678" y="3468220"/>
            <a:ext cx="9563041" cy="2448272"/>
          </a:xfrm>
          <a:prstGeom prst="rect">
            <a:avLst/>
          </a:prstGeom>
          <a:no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277666"/>
            <a:ext cx="6679708" cy="288032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37174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069754"/>
            <a:ext cx="5648170"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和</a:t>
            </a:r>
            <a:r>
              <a:rPr lang="en-US" altLang="zh-CN" sz="2000" kern="0" dirty="0" err="1">
                <a:solidFill>
                  <a:srgbClr val="595959"/>
                </a:solidFill>
                <a:latin typeface="微软雅黑" panose="020B0503020204020204" pitchFamily="34" charset="-122"/>
                <a:ea typeface="微软雅黑" panose="020B0503020204020204" pitchFamily="34" charset="-122"/>
                <a:cs typeface="宋体" panose="02010600030101010101" pitchFamily="2" charset="-122"/>
              </a:rPr>
              <a:t>Pyecharts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的知识编写代码，根据从浏览到购买过程的数量</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绘制漏斗图</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，通过漏斗图展示用户从浏览到购买过程中的转化情况，并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计算收藏加购转化率和购买转化率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7" name="TextBox 35"/>
          <p:cNvSpPr txBox="1">
            <a:spLocks noChangeArrowheads="1"/>
          </p:cNvSpPr>
          <p:nvPr/>
        </p:nvSpPr>
        <p:spPr bwMode="auto">
          <a:xfrm>
            <a:off x="6632700" y="3357786"/>
            <a:ext cx="3060102"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绘制漏斗图</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计算收藏加购转化率</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计算购买转化率</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5095532"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en-US" sz="2400" b="1" dirty="0" smtClean="0">
                <a:solidFill>
                  <a:srgbClr val="595959"/>
                </a:solidFill>
                <a:latin typeface="微软雅黑" panose="020B0503020204020204" pitchFamily="34" charset="-122"/>
                <a:ea typeface="微软雅黑" panose="020B0503020204020204" pitchFamily="34" charset="-122"/>
                <a:cs typeface="+mn-ea"/>
                <a:sym typeface="+mn-lt"/>
              </a:rPr>
              <a:t>单元小结</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nvSpPr>
        <p:spPr>
          <a:xfrm>
            <a:off x="1651683" y="2997928"/>
            <a:ext cx="9161791" cy="1477328"/>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本章采用任务驱动的方式，利用</a:t>
            </a:r>
            <a:r>
              <a:rPr lang="en-US" altLang="zh-CN" dirty="0"/>
              <a:t>7</a:t>
            </a:r>
            <a:r>
              <a:rPr lang="zh-CN" altLang="zh-CN" dirty="0"/>
              <a:t>个任务逐步开发了一个</a:t>
            </a:r>
            <a:r>
              <a:rPr lang="zh-CN" altLang="zh-CN" dirty="0">
                <a:solidFill>
                  <a:srgbClr val="1369B2"/>
                </a:solidFill>
              </a:rPr>
              <a:t>完整的数据分析项目——用户行为分析</a:t>
            </a:r>
            <a:r>
              <a:rPr lang="zh-CN" altLang="zh-CN" dirty="0"/>
              <a:t>。通过学习本章的内容，读者能够将所学的知识灵活运用到实际项目的开发中。</a:t>
            </a:r>
            <a:endParaRPr lang="zh-CN" altLang="zh-CN" dirty="0"/>
          </a:p>
        </p:txBody>
      </p:sp>
      <p:sp>
        <p:nvSpPr>
          <p:cNvPr id="7" name="矩形 6"/>
          <p:cNvSpPr/>
          <p:nvPr/>
        </p:nvSpPr>
        <p:spPr>
          <a:xfrm>
            <a:off x="1123449" y="2565698"/>
            <a:ext cx="10218261" cy="2232248"/>
          </a:xfrm>
          <a:prstGeom prst="rect">
            <a:avLst/>
          </a:prstGeom>
          <a:noFill/>
          <a:ln w="508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1054646" y="1773610"/>
            <a:ext cx="9937104" cy="497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smtClean="0">
                <a:solidFill>
                  <a:srgbClr val="595959"/>
                </a:solidFill>
                <a:latin typeface="微软雅黑" panose="020B0503020204020204" pitchFamily="34" charset="-122"/>
                <a:ea typeface="微软雅黑" panose="020B0503020204020204" pitchFamily="34" charset="-122"/>
              </a:rPr>
              <a:t>为了</a:t>
            </a:r>
            <a:r>
              <a:rPr lang="zh-CN" altLang="en-US" sz="2000" dirty="0" smtClean="0">
                <a:solidFill>
                  <a:srgbClr val="595959"/>
                </a:solidFill>
                <a:latin typeface="微软雅黑" panose="020B0503020204020204" pitchFamily="34" charset="-122"/>
                <a:ea typeface="微软雅黑" panose="020B0503020204020204" pitchFamily="34" charset="-122"/>
              </a:rPr>
              <a:t>协助</a:t>
            </a:r>
            <a:r>
              <a:rPr lang="zh-CN" altLang="zh-CN" sz="2000" dirty="0" smtClean="0">
                <a:solidFill>
                  <a:srgbClr val="595959"/>
                </a:solidFill>
                <a:latin typeface="微软雅黑" panose="020B0503020204020204" pitchFamily="34" charset="-122"/>
                <a:ea typeface="微软雅黑" panose="020B0503020204020204" pitchFamily="34" charset="-122"/>
              </a:rPr>
              <a:t>运营</a:t>
            </a:r>
            <a:r>
              <a:rPr lang="zh-CN" altLang="zh-CN" sz="2000" dirty="0">
                <a:solidFill>
                  <a:srgbClr val="595959"/>
                </a:solidFill>
                <a:latin typeface="微软雅黑" panose="020B0503020204020204" pitchFamily="34" charset="-122"/>
                <a:ea typeface="微软雅黑" panose="020B0503020204020204" pitchFamily="34" charset="-122"/>
              </a:rPr>
              <a:t>人员深入理解用户行为</a:t>
            </a:r>
            <a:r>
              <a:rPr lang="zh-CN"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业界广泛采用了一种名为</a:t>
            </a:r>
            <a:r>
              <a:rPr lang="en-US" altLang="zh-CN" sz="2000" dirty="0" smtClean="0">
                <a:solidFill>
                  <a:srgbClr val="595959"/>
                </a:solidFill>
                <a:latin typeface="微软雅黑" panose="020B0503020204020204" pitchFamily="34" charset="-122"/>
                <a:ea typeface="微软雅黑" panose="020B0503020204020204" pitchFamily="34" charset="-122"/>
              </a:rPr>
              <a:t>AARRR</a:t>
            </a:r>
            <a:r>
              <a:rPr lang="zh-CN" altLang="en-US" sz="2000" dirty="0" smtClean="0">
                <a:solidFill>
                  <a:srgbClr val="595959"/>
                </a:solidFill>
                <a:latin typeface="微软雅黑" panose="020B0503020204020204" pitchFamily="34" charset="-122"/>
                <a:ea typeface="微软雅黑" panose="020B0503020204020204" pitchFamily="34" charset="-122"/>
              </a:rPr>
              <a:t>的</a:t>
            </a:r>
            <a:r>
              <a:rPr lang="zh-CN" altLang="zh-CN" sz="2000" dirty="0" smtClean="0">
                <a:solidFill>
                  <a:srgbClr val="595959"/>
                </a:solidFill>
                <a:latin typeface="微软雅黑" panose="020B0503020204020204" pitchFamily="34" charset="-122"/>
                <a:ea typeface="微软雅黑" panose="020B0503020204020204" pitchFamily="34" charset="-122"/>
              </a:rPr>
              <a:t>模型</a:t>
            </a:r>
            <a:r>
              <a:rPr lang="zh-CN" altLang="zh-CN" sz="2000" dirty="0">
                <a:solidFill>
                  <a:srgbClr val="595959"/>
                </a:solidFill>
                <a:latin typeface="微软雅黑" panose="020B0503020204020204" pitchFamily="34" charset="-122"/>
                <a:ea typeface="微软雅黑" panose="020B0503020204020204" pitchFamily="34" charset="-122"/>
              </a:rPr>
              <a:t>。</a:t>
            </a:r>
            <a:r>
              <a:rPr lang="en-US" altLang="zh-CN" sz="2000" dirty="0">
                <a:solidFill>
                  <a:srgbClr val="1369B2"/>
                </a:solidFill>
                <a:latin typeface="微软雅黑" panose="020B0503020204020204" pitchFamily="34" charset="-122"/>
                <a:ea typeface="微软雅黑" panose="020B0503020204020204" pitchFamily="34" charset="-122"/>
              </a:rPr>
              <a:t>AARRR</a:t>
            </a:r>
            <a:r>
              <a:rPr lang="zh-CN" altLang="zh-CN" sz="2000" dirty="0">
                <a:solidFill>
                  <a:srgbClr val="1369B2"/>
                </a:solidFill>
                <a:latin typeface="微软雅黑" panose="020B0503020204020204" pitchFamily="34" charset="-122"/>
                <a:ea typeface="微软雅黑" panose="020B0503020204020204" pitchFamily="34" charset="-122"/>
              </a:rPr>
              <a:t>模型</a:t>
            </a:r>
            <a:r>
              <a:rPr lang="zh-CN" altLang="zh-CN" sz="2000" dirty="0">
                <a:solidFill>
                  <a:srgbClr val="595959"/>
                </a:solidFill>
                <a:latin typeface="微软雅黑" panose="020B0503020204020204" pitchFamily="34" charset="-122"/>
                <a:ea typeface="微软雅黑" panose="020B0503020204020204" pitchFamily="34" charset="-122"/>
              </a:rPr>
              <a:t>是一个用于描述用户生命周期和运营流程的重要工具，它将用户生命周期</a:t>
            </a:r>
            <a:r>
              <a:rPr lang="zh-CN" altLang="zh-CN" sz="2000" dirty="0" smtClean="0">
                <a:solidFill>
                  <a:srgbClr val="595959"/>
                </a:solidFill>
                <a:latin typeface="微软雅黑" panose="020B0503020204020204" pitchFamily="34" charset="-122"/>
                <a:ea typeface="微软雅黑" panose="020B0503020204020204" pitchFamily="34" charset="-122"/>
              </a:rPr>
              <a:t>分为</a:t>
            </a: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个</a:t>
            </a:r>
            <a:r>
              <a:rPr lang="zh-CN" altLang="zh-CN" sz="2000" dirty="0">
                <a:solidFill>
                  <a:srgbClr val="595959"/>
                </a:solidFill>
                <a:latin typeface="微软雅黑" panose="020B0503020204020204" pitchFamily="34" charset="-122"/>
                <a:ea typeface="微软雅黑" panose="020B0503020204020204" pitchFamily="34" charset="-122"/>
              </a:rPr>
              <a:t>关键阶段：</a:t>
            </a:r>
            <a:endParaRPr lang="zh-CN" altLang="zh-CN" sz="2000" dirty="0">
              <a:solidFill>
                <a:srgbClr val="595959"/>
              </a:solidFill>
              <a:latin typeface="微软雅黑" panose="020B0503020204020204" pitchFamily="34" charset="-122"/>
              <a:ea typeface="微软雅黑" panose="020B0503020204020204" pitchFamily="34" charset="-122"/>
            </a:endParaRPr>
          </a:p>
          <a:p>
            <a:pPr lvl="0" algn="just">
              <a:lnSpc>
                <a:spcPct val="150000"/>
              </a:lnSpc>
            </a:pP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1</a:t>
            </a: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Acquisition</a:t>
            </a:r>
            <a:r>
              <a:rPr lang="zh-CN" altLang="zh-CN" sz="1800" dirty="0">
                <a:solidFill>
                  <a:srgbClr val="595959"/>
                </a:solidFill>
                <a:latin typeface="宋体" panose="02010600030101010101" pitchFamily="2" charset="-122"/>
              </a:rPr>
              <a:t>（</a:t>
            </a:r>
            <a:r>
              <a:rPr lang="zh-CN" altLang="zh-CN" sz="1800" dirty="0">
                <a:solidFill>
                  <a:srgbClr val="1369B2"/>
                </a:solidFill>
                <a:latin typeface="宋体" panose="02010600030101010101" pitchFamily="2" charset="-122"/>
              </a:rPr>
              <a:t>获得新用户</a:t>
            </a:r>
            <a:r>
              <a:rPr lang="zh-CN" altLang="zh-CN" sz="1800" dirty="0">
                <a:solidFill>
                  <a:srgbClr val="595959"/>
                </a:solidFill>
                <a:latin typeface="宋体" panose="02010600030101010101" pitchFamily="2" charset="-122"/>
              </a:rPr>
              <a:t>）：获取潜在客户，引导他们访问网站或应用程序。</a:t>
            </a:r>
            <a:endParaRPr lang="zh-CN" altLang="zh-CN" sz="1800" dirty="0">
              <a:solidFill>
                <a:srgbClr val="595959"/>
              </a:solidFill>
              <a:latin typeface="宋体" panose="02010600030101010101" pitchFamily="2" charset="-122"/>
            </a:endParaRPr>
          </a:p>
          <a:p>
            <a:pPr lvl="0" algn="just">
              <a:lnSpc>
                <a:spcPct val="150000"/>
              </a:lnSpc>
            </a:pP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2</a:t>
            </a: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Activation</a:t>
            </a:r>
            <a:r>
              <a:rPr lang="zh-CN" altLang="zh-CN" sz="1800" dirty="0">
                <a:solidFill>
                  <a:srgbClr val="595959"/>
                </a:solidFill>
                <a:latin typeface="宋体" panose="02010600030101010101" pitchFamily="2" charset="-122"/>
              </a:rPr>
              <a:t>（</a:t>
            </a:r>
            <a:r>
              <a:rPr lang="zh-CN" altLang="zh-CN" sz="1800" dirty="0">
                <a:solidFill>
                  <a:srgbClr val="1369B2"/>
                </a:solidFill>
                <a:latin typeface="宋体" panose="02010600030101010101" pitchFamily="2" charset="-122"/>
              </a:rPr>
              <a:t>用户激活</a:t>
            </a:r>
            <a:r>
              <a:rPr lang="zh-CN" altLang="zh-CN" sz="1800" dirty="0">
                <a:solidFill>
                  <a:srgbClr val="595959"/>
                </a:solidFill>
                <a:latin typeface="宋体" panose="02010600030101010101" pitchFamily="2" charset="-122"/>
              </a:rPr>
              <a:t>）：激活访问者成为活跃用户，让他们开始使用产品或服务。</a:t>
            </a:r>
            <a:endParaRPr lang="zh-CN" altLang="zh-CN" sz="1800" dirty="0">
              <a:solidFill>
                <a:srgbClr val="595959"/>
              </a:solidFill>
              <a:latin typeface="宋体" panose="02010600030101010101" pitchFamily="2" charset="-122"/>
            </a:endParaRPr>
          </a:p>
          <a:p>
            <a:pPr lvl="0" algn="just">
              <a:lnSpc>
                <a:spcPct val="150000"/>
              </a:lnSpc>
            </a:pP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3</a:t>
            </a: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Retention</a:t>
            </a:r>
            <a:r>
              <a:rPr lang="zh-CN" altLang="zh-CN" sz="1800" dirty="0">
                <a:solidFill>
                  <a:srgbClr val="595959"/>
                </a:solidFill>
                <a:latin typeface="宋体" panose="02010600030101010101" pitchFamily="2" charset="-122"/>
              </a:rPr>
              <a:t>（</a:t>
            </a:r>
            <a:r>
              <a:rPr lang="zh-CN" altLang="zh-CN" sz="1800" dirty="0">
                <a:solidFill>
                  <a:srgbClr val="1369B2"/>
                </a:solidFill>
                <a:latin typeface="宋体" panose="02010600030101010101" pitchFamily="2" charset="-122"/>
              </a:rPr>
              <a:t>用户留存</a:t>
            </a:r>
            <a:r>
              <a:rPr lang="zh-CN" altLang="zh-CN" sz="1800" dirty="0">
                <a:solidFill>
                  <a:srgbClr val="595959"/>
                </a:solidFill>
                <a:latin typeface="宋体" panose="02010600030101010101" pitchFamily="2" charset="-122"/>
              </a:rPr>
              <a:t>）：留住活跃用户，让他们成为忠实用户并持续使用产品或服务。</a:t>
            </a:r>
            <a:endParaRPr lang="zh-CN" altLang="zh-CN" sz="1800" dirty="0">
              <a:solidFill>
                <a:srgbClr val="595959"/>
              </a:solidFill>
              <a:latin typeface="宋体" panose="02010600030101010101" pitchFamily="2" charset="-122"/>
            </a:endParaRPr>
          </a:p>
          <a:p>
            <a:pPr lvl="0" algn="just">
              <a:lnSpc>
                <a:spcPct val="150000"/>
              </a:lnSpc>
            </a:pP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4</a:t>
            </a: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Revenue</a:t>
            </a:r>
            <a:r>
              <a:rPr lang="zh-CN" altLang="zh-CN" sz="1800" dirty="0">
                <a:solidFill>
                  <a:srgbClr val="595959"/>
                </a:solidFill>
                <a:latin typeface="宋体" panose="02010600030101010101" pitchFamily="2" charset="-122"/>
              </a:rPr>
              <a:t>（</a:t>
            </a:r>
            <a:r>
              <a:rPr lang="zh-CN" altLang="zh-CN" sz="1800" dirty="0">
                <a:solidFill>
                  <a:srgbClr val="1369B2"/>
                </a:solidFill>
                <a:latin typeface="宋体" panose="02010600030101010101" pitchFamily="2" charset="-122"/>
              </a:rPr>
              <a:t>用户付费</a:t>
            </a:r>
            <a:r>
              <a:rPr lang="zh-CN" altLang="zh-CN" sz="1800" dirty="0">
                <a:solidFill>
                  <a:srgbClr val="595959"/>
                </a:solidFill>
                <a:latin typeface="宋体" panose="02010600030101010101" pitchFamily="2" charset="-122"/>
              </a:rPr>
              <a:t>）：通过转化用户行为为收入，实现商业</a:t>
            </a:r>
            <a:r>
              <a:rPr lang="zh-CN" altLang="zh-CN" sz="1800" dirty="0" smtClean="0">
                <a:solidFill>
                  <a:srgbClr val="595959"/>
                </a:solidFill>
                <a:latin typeface="宋体" panose="02010600030101010101" pitchFamily="2" charset="-122"/>
              </a:rPr>
              <a:t>目标。</a:t>
            </a:r>
            <a:endParaRPr lang="zh-CN" altLang="zh-CN" sz="1800" dirty="0">
              <a:solidFill>
                <a:srgbClr val="595959"/>
              </a:solidFill>
              <a:latin typeface="宋体" panose="02010600030101010101" pitchFamily="2" charset="-122"/>
            </a:endParaRPr>
          </a:p>
          <a:p>
            <a:pPr lvl="0" algn="just">
              <a:lnSpc>
                <a:spcPct val="150000"/>
              </a:lnSpc>
            </a:pP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5</a:t>
            </a:r>
            <a:r>
              <a:rPr lang="zh-CN" altLang="en-US" sz="1800" dirty="0" smtClean="0">
                <a:solidFill>
                  <a:srgbClr val="595959"/>
                </a:solidFill>
                <a:latin typeface="宋体" panose="02010600030101010101" pitchFamily="2" charset="-122"/>
              </a:rPr>
              <a:t>）</a:t>
            </a:r>
            <a:r>
              <a:rPr lang="en-US" altLang="zh-CN" sz="1800" dirty="0" smtClean="0">
                <a:solidFill>
                  <a:srgbClr val="595959"/>
                </a:solidFill>
                <a:latin typeface="宋体" panose="02010600030101010101" pitchFamily="2" charset="-122"/>
              </a:rPr>
              <a:t>Referral</a:t>
            </a:r>
            <a:r>
              <a:rPr lang="zh-CN" altLang="zh-CN" sz="1800" dirty="0">
                <a:solidFill>
                  <a:srgbClr val="595959"/>
                </a:solidFill>
                <a:latin typeface="宋体" panose="02010600030101010101" pitchFamily="2" charset="-122"/>
              </a:rPr>
              <a:t>（</a:t>
            </a:r>
            <a:r>
              <a:rPr lang="zh-CN" altLang="zh-CN" sz="1800" dirty="0">
                <a:solidFill>
                  <a:srgbClr val="1369B2"/>
                </a:solidFill>
                <a:latin typeface="宋体" panose="02010600030101010101" pitchFamily="2" charset="-122"/>
              </a:rPr>
              <a:t>用户推荐</a:t>
            </a:r>
            <a:r>
              <a:rPr lang="zh-CN" altLang="zh-CN" sz="1800" dirty="0">
                <a:solidFill>
                  <a:srgbClr val="595959"/>
                </a:solidFill>
                <a:latin typeface="宋体" panose="02010600030101010101" pitchFamily="2" charset="-122"/>
              </a:rPr>
              <a:t>）：鼓励现有用户向其他人推荐产品或服务。</a:t>
            </a:r>
            <a:endParaRPr lang="zh-CN" altLang="zh-CN" sz="2000" dirty="0">
              <a:solidFill>
                <a:srgbClr val="595959"/>
              </a:solidFill>
              <a:latin typeface="宋体" panose="02010600030101010101" pitchFamily="2" charset="-122"/>
            </a:endParaRPr>
          </a:p>
          <a:p>
            <a:pPr algn="just">
              <a:lnSpc>
                <a:spcPct val="150000"/>
              </a:lnSpc>
            </a:pPr>
            <a:r>
              <a:rPr lang="zh-CN" altLang="zh-CN" sz="2000" dirty="0">
                <a:solidFill>
                  <a:srgbClr val="595959"/>
                </a:solidFill>
                <a:latin typeface="微软雅黑" panose="020B0503020204020204" pitchFamily="34" charset="-122"/>
                <a:ea typeface="微软雅黑" panose="020B0503020204020204" pitchFamily="34" charset="-122"/>
              </a:rPr>
              <a:t>通过使用</a:t>
            </a:r>
            <a:r>
              <a:rPr lang="en-US" altLang="zh-CN" sz="2000" dirty="0">
                <a:solidFill>
                  <a:srgbClr val="595959"/>
                </a:solidFill>
                <a:latin typeface="微软雅黑" panose="020B0503020204020204" pitchFamily="34" charset="-122"/>
                <a:ea typeface="微软雅黑" panose="020B0503020204020204" pitchFamily="34" charset="-122"/>
              </a:rPr>
              <a:t>AARRR</a:t>
            </a:r>
            <a:r>
              <a:rPr lang="zh-CN" altLang="zh-CN" sz="2000" dirty="0">
                <a:solidFill>
                  <a:srgbClr val="595959"/>
                </a:solidFill>
                <a:latin typeface="微软雅黑" panose="020B0503020204020204" pitchFamily="34" charset="-122"/>
                <a:ea typeface="微软雅黑" panose="020B0503020204020204" pitchFamily="34" charset="-122"/>
              </a:rPr>
              <a:t>模型</a:t>
            </a:r>
            <a:r>
              <a:rPr lang="zh-CN"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1369B2"/>
                </a:solidFill>
                <a:latin typeface="微软雅黑" panose="020B0503020204020204" pitchFamily="34" charset="-122"/>
                <a:ea typeface="微软雅黑" panose="020B0503020204020204" pitchFamily="34" charset="-122"/>
              </a:rPr>
              <a:t>运营人员</a:t>
            </a:r>
            <a:r>
              <a:rPr lang="zh-CN" altLang="en-US" sz="2000" dirty="0">
                <a:solidFill>
                  <a:srgbClr val="1369B2"/>
                </a:solidFill>
                <a:latin typeface="微软雅黑" panose="020B0503020204020204" pitchFamily="34" charset="-122"/>
                <a:ea typeface="微软雅黑" panose="020B0503020204020204" pitchFamily="34" charset="-122"/>
              </a:rPr>
              <a:t>可以</a:t>
            </a:r>
            <a:r>
              <a:rPr lang="zh-CN" altLang="zh-CN" sz="2000" dirty="0" smtClean="0">
                <a:solidFill>
                  <a:srgbClr val="1369B2"/>
                </a:solidFill>
                <a:latin typeface="微软雅黑" panose="020B0503020204020204" pitchFamily="34" charset="-122"/>
                <a:ea typeface="微软雅黑" panose="020B0503020204020204" pitchFamily="34" charset="-122"/>
              </a:rPr>
              <a:t>系统</a:t>
            </a:r>
            <a:r>
              <a:rPr lang="zh-CN" altLang="zh-CN" sz="2000" dirty="0">
                <a:solidFill>
                  <a:srgbClr val="1369B2"/>
                </a:solidFill>
                <a:latin typeface="微软雅黑" panose="020B0503020204020204" pitchFamily="34" charset="-122"/>
                <a:ea typeface="微软雅黑" panose="020B0503020204020204" pitchFamily="34" charset="-122"/>
              </a:rPr>
              <a:t>地分析每个阶段的关键指标</a:t>
            </a:r>
            <a:r>
              <a:rPr lang="zh-CN" altLang="zh-CN" sz="2000" dirty="0">
                <a:solidFill>
                  <a:srgbClr val="595959"/>
                </a:solidFill>
                <a:latin typeface="微软雅黑" panose="020B0503020204020204" pitchFamily="34" charset="-122"/>
                <a:ea typeface="微软雅黑" panose="020B0503020204020204" pitchFamily="34" charset="-122"/>
              </a:rPr>
              <a:t>，并针对性地制定策略，以</a:t>
            </a:r>
            <a:r>
              <a:rPr lang="zh-CN" altLang="zh-CN" sz="2000" dirty="0" smtClean="0">
                <a:solidFill>
                  <a:srgbClr val="595959"/>
                </a:solidFill>
                <a:latin typeface="微软雅黑" panose="020B0503020204020204" pitchFamily="34" charset="-122"/>
                <a:ea typeface="微软雅黑" panose="020B0503020204020204" pitchFamily="34" charset="-122"/>
              </a:rPr>
              <a:t>促进</a:t>
            </a:r>
            <a:r>
              <a:rPr lang="zh-CN" altLang="en-US" sz="2000" dirty="0" smtClean="0">
                <a:solidFill>
                  <a:srgbClr val="595959"/>
                </a:solidFill>
                <a:latin typeface="微软雅黑" panose="020B0503020204020204" pitchFamily="34" charset="-122"/>
                <a:ea typeface="微软雅黑" panose="020B0503020204020204" pitchFamily="34" charset="-122"/>
              </a:rPr>
              <a:t>用户</a:t>
            </a:r>
            <a:r>
              <a:rPr lang="zh-CN" altLang="zh-CN" sz="2000" dirty="0" smtClean="0">
                <a:solidFill>
                  <a:srgbClr val="595959"/>
                </a:solidFill>
                <a:latin typeface="微软雅黑" panose="020B0503020204020204" pitchFamily="34" charset="-122"/>
                <a:ea typeface="微软雅黑" panose="020B0503020204020204" pitchFamily="34" charset="-122"/>
              </a:rPr>
              <a:t>持续</a:t>
            </a:r>
            <a:r>
              <a:rPr lang="zh-CN" altLang="zh-CN" sz="2000" dirty="0">
                <a:solidFill>
                  <a:srgbClr val="595959"/>
                </a:solidFill>
                <a:latin typeface="微软雅黑" panose="020B0503020204020204" pitchFamily="34" charset="-122"/>
                <a:ea typeface="微软雅黑" panose="020B0503020204020204" pitchFamily="34" charset="-122"/>
              </a:rPr>
              <a:t>增长</a:t>
            </a:r>
            <a:r>
              <a:rPr lang="zh-CN" altLang="zh-CN" sz="2000" dirty="0" smtClean="0">
                <a:solidFill>
                  <a:srgbClr val="595959"/>
                </a:solidFill>
                <a:latin typeface="微软雅黑" panose="020B0503020204020204" pitchFamily="34" charset="-122"/>
                <a:ea typeface="微软雅黑" panose="020B0503020204020204" pitchFamily="34" charset="-122"/>
              </a:rPr>
              <a:t>和</a:t>
            </a:r>
            <a:r>
              <a:rPr lang="zh-CN" altLang="en-US" sz="2000" dirty="0" smtClean="0">
                <a:solidFill>
                  <a:srgbClr val="595959"/>
                </a:solidFill>
                <a:latin typeface="微软雅黑" panose="020B0503020204020204" pitchFamily="34" charset="-122"/>
                <a:ea typeface="微软雅黑" panose="020B0503020204020204" pitchFamily="34" charset="-122"/>
              </a:rPr>
              <a:t>业务表现持续</a:t>
            </a:r>
            <a:r>
              <a:rPr lang="zh-CN" altLang="zh-CN" sz="2000" dirty="0" smtClean="0">
                <a:solidFill>
                  <a:srgbClr val="595959"/>
                </a:solidFill>
                <a:latin typeface="微软雅黑" panose="020B0503020204020204" pitchFamily="34" charset="-122"/>
                <a:ea typeface="微软雅黑" panose="020B0503020204020204" pitchFamily="34" charset="-122"/>
              </a:rPr>
              <a:t>优化</a:t>
            </a:r>
            <a:r>
              <a:rPr lang="zh-CN" altLang="zh-CN" sz="2000" dirty="0">
                <a:solidFill>
                  <a:srgbClr val="595959"/>
                </a:solidFill>
                <a:latin typeface="微软雅黑" panose="020B0503020204020204" pitchFamily="34" charset="-122"/>
                <a:ea typeface="微软雅黑" panose="020B0503020204020204" pitchFamily="34" charset="-122"/>
              </a:rPr>
              <a:t>。由于</a:t>
            </a:r>
            <a:r>
              <a:rPr lang="zh-CN" altLang="zh-CN" sz="2000" dirty="0" smtClean="0">
                <a:solidFill>
                  <a:srgbClr val="595959"/>
                </a:solidFill>
                <a:latin typeface="微软雅黑" panose="020B0503020204020204" pitchFamily="34" charset="-122"/>
                <a:ea typeface="微软雅黑" panose="020B0503020204020204" pitchFamily="34" charset="-122"/>
              </a:rPr>
              <a:t>本</a:t>
            </a:r>
            <a:r>
              <a:rPr lang="zh-CN" altLang="en-US" sz="2000" dirty="0" smtClean="0">
                <a:solidFill>
                  <a:srgbClr val="595959"/>
                </a:solidFill>
                <a:latin typeface="微软雅黑" panose="020B0503020204020204" pitchFamily="34" charset="-122"/>
                <a:ea typeface="微软雅黑" panose="020B0503020204020204" pitchFamily="34" charset="-122"/>
              </a:rPr>
              <a:t>单元</a:t>
            </a:r>
            <a:r>
              <a:rPr lang="zh-CN" altLang="zh-CN" sz="2000" dirty="0" smtClean="0">
                <a:solidFill>
                  <a:srgbClr val="595959"/>
                </a:solidFill>
                <a:latin typeface="微软雅黑" panose="020B0503020204020204" pitchFamily="34" charset="-122"/>
                <a:ea typeface="微软雅黑" panose="020B0503020204020204" pitchFamily="34" charset="-122"/>
              </a:rPr>
              <a:t>缺少</a:t>
            </a:r>
            <a:r>
              <a:rPr lang="zh-CN" altLang="zh-CN" sz="2000" dirty="0">
                <a:solidFill>
                  <a:srgbClr val="595959"/>
                </a:solidFill>
                <a:latin typeface="微软雅黑" panose="020B0503020204020204" pitchFamily="34" charset="-122"/>
                <a:ea typeface="微软雅黑" panose="020B0503020204020204" pitchFamily="34" charset="-122"/>
              </a:rPr>
              <a:t>用户分享的相关数据，因此不涉及用户推荐方面的分析。</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4" name="TextBox 35"/>
          <p:cNvSpPr txBox="1">
            <a:spLocks noChangeArrowheads="1"/>
          </p:cNvSpPr>
          <p:nvPr/>
        </p:nvSpPr>
        <p:spPr bwMode="auto">
          <a:xfrm>
            <a:off x="2566814" y="3357786"/>
            <a:ext cx="7416824" cy="150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a:solidFill>
                  <a:srgbClr val="595959"/>
                </a:solidFill>
                <a:latin typeface="微软雅黑" panose="020B0503020204020204" pitchFamily="34" charset="-122"/>
                <a:ea typeface="微软雅黑" panose="020B0503020204020204" pitchFamily="34" charset="-122"/>
              </a:rPr>
              <a:t>本单元以</a:t>
            </a:r>
            <a:r>
              <a:rPr lang="en-US" altLang="zh-CN" sz="2000" dirty="0">
                <a:solidFill>
                  <a:srgbClr val="595959"/>
                </a:solidFill>
                <a:latin typeface="微软雅黑" panose="020B0503020204020204" pitchFamily="34" charset="-122"/>
                <a:ea typeface="微软雅黑" panose="020B0503020204020204" pitchFamily="34" charset="-122"/>
              </a:rPr>
              <a:t>7</a:t>
            </a:r>
            <a:r>
              <a:rPr lang="zh-CN" altLang="zh-CN" sz="2000" dirty="0">
                <a:solidFill>
                  <a:srgbClr val="595959"/>
                </a:solidFill>
                <a:latin typeface="微软雅黑" panose="020B0503020204020204" pitchFamily="34" charset="-122"/>
                <a:ea typeface="微软雅黑" panose="020B0503020204020204" pitchFamily="34" charset="-122"/>
              </a:rPr>
              <a:t>个任务为主线，带领大家一起</a:t>
            </a:r>
            <a:r>
              <a:rPr lang="zh-CN" altLang="zh-CN" sz="2000" dirty="0">
                <a:solidFill>
                  <a:srgbClr val="1369B2"/>
                </a:solidFill>
                <a:latin typeface="微软雅黑" panose="020B0503020204020204" pitchFamily="34" charset="-122"/>
                <a:ea typeface="微软雅黑" panose="020B0503020204020204" pitchFamily="34" charset="-122"/>
              </a:rPr>
              <a:t>运用</a:t>
            </a:r>
            <a:r>
              <a:rPr lang="en-US" altLang="zh-CN" sz="2000" dirty="0">
                <a:solidFill>
                  <a:srgbClr val="1369B2"/>
                </a:solidFill>
                <a:latin typeface="微软雅黑" panose="020B0503020204020204" pitchFamily="34" charset="-122"/>
                <a:ea typeface="微软雅黑" panose="020B0503020204020204" pitchFamily="34" charset="-122"/>
              </a:rPr>
              <a:t>AARRR</a:t>
            </a:r>
            <a:r>
              <a:rPr lang="zh-CN" altLang="zh-CN" sz="2000" dirty="0">
                <a:solidFill>
                  <a:srgbClr val="1369B2"/>
                </a:solidFill>
                <a:latin typeface="微软雅黑" panose="020B0503020204020204" pitchFamily="34" charset="-122"/>
                <a:ea typeface="微软雅黑" panose="020B0503020204020204" pitchFamily="34" charset="-122"/>
              </a:rPr>
              <a:t>模型完成用户行为分析的实战项目</a:t>
            </a:r>
            <a:r>
              <a:rPr lang="zh-CN"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帮助读者</a:t>
            </a:r>
            <a:r>
              <a:rPr lang="zh-CN" altLang="zh-CN" sz="2000" dirty="0" smtClean="0">
                <a:solidFill>
                  <a:srgbClr val="595959"/>
                </a:solidFill>
                <a:latin typeface="微软雅黑" panose="020B0503020204020204" pitchFamily="34" charset="-122"/>
                <a:ea typeface="微软雅黑" panose="020B0503020204020204" pitchFamily="34" charset="-122"/>
              </a:rPr>
              <a:t>提升</a:t>
            </a:r>
            <a:r>
              <a:rPr lang="zh-CN" altLang="en-US" sz="2000" dirty="0" smtClean="0">
                <a:solidFill>
                  <a:srgbClr val="595959"/>
                </a:solidFill>
                <a:latin typeface="微软雅黑" panose="020B0503020204020204" pitchFamily="34" charset="-122"/>
                <a:ea typeface="微软雅黑" panose="020B0503020204020204" pitchFamily="34" charset="-122"/>
              </a:rPr>
              <a:t>完成</a:t>
            </a:r>
            <a:r>
              <a:rPr lang="zh-CN" altLang="zh-CN" sz="2000" dirty="0" smtClean="0">
                <a:solidFill>
                  <a:srgbClr val="595959"/>
                </a:solidFill>
                <a:latin typeface="微软雅黑" panose="020B0503020204020204" pitchFamily="34" charset="-122"/>
                <a:ea typeface="微软雅黑" panose="020B0503020204020204" pitchFamily="34" charset="-122"/>
              </a:rPr>
              <a:t>真实</a:t>
            </a:r>
            <a:r>
              <a:rPr lang="zh-CN" altLang="zh-CN" sz="2000" dirty="0">
                <a:solidFill>
                  <a:srgbClr val="595959"/>
                </a:solidFill>
                <a:latin typeface="微软雅黑" panose="020B0503020204020204" pitchFamily="34" charset="-122"/>
                <a:ea typeface="微软雅黑" panose="020B0503020204020204" pitchFamily="34" charset="-122"/>
              </a:rPr>
              <a:t>数据分析业务的能力。</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24" name="组合 23"/>
          <p:cNvGrpSpPr/>
          <p:nvPr/>
        </p:nvGrpSpPr>
        <p:grpSpPr>
          <a:xfrm>
            <a:off x="2476964" y="2515869"/>
            <a:ext cx="2123954" cy="613062"/>
            <a:chOff x="2087386" y="982844"/>
            <a:chExt cx="1256128" cy="842780"/>
          </a:xfrm>
        </p:grpSpPr>
        <p:sp>
          <p:nvSpPr>
            <p:cNvPr id="25" name="平行四边形 24"/>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26"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9-1</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27" name="组合 26"/>
          <p:cNvGrpSpPr/>
          <p:nvPr/>
        </p:nvGrpSpPr>
        <p:grpSpPr>
          <a:xfrm>
            <a:off x="2476964" y="3441612"/>
            <a:ext cx="2309096" cy="613061"/>
            <a:chOff x="2215144" y="2033848"/>
            <a:chExt cx="1238504" cy="842781"/>
          </a:xfrm>
        </p:grpSpPr>
        <p:sp>
          <p:nvSpPr>
            <p:cNvPr id="28" name="平行四边形 27"/>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29"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9-2</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0" name="组合 29"/>
          <p:cNvGrpSpPr/>
          <p:nvPr/>
        </p:nvGrpSpPr>
        <p:grpSpPr>
          <a:xfrm>
            <a:off x="2476964" y="4366843"/>
            <a:ext cx="2309096" cy="613061"/>
            <a:chOff x="2215144" y="3084852"/>
            <a:chExt cx="1238504" cy="842781"/>
          </a:xfrm>
        </p:grpSpPr>
        <p:sp>
          <p:nvSpPr>
            <p:cNvPr id="40" name="平行四边形 39"/>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1"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9-3</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2" name="组合 41"/>
          <p:cNvGrpSpPr/>
          <p:nvPr/>
        </p:nvGrpSpPr>
        <p:grpSpPr>
          <a:xfrm>
            <a:off x="4511030" y="2493690"/>
            <a:ext cx="5142331" cy="613062"/>
            <a:chOff x="4315150" y="953426"/>
            <a:chExt cx="3857250" cy="540057"/>
          </a:xfrm>
        </p:grpSpPr>
        <p:sp>
          <p:nvSpPr>
            <p:cNvPr id="45" name="矩形 44"/>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数据加载和处理</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6" name="平行四边形 45"/>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47" name="组合 46"/>
          <p:cNvGrpSpPr/>
          <p:nvPr/>
        </p:nvGrpSpPr>
        <p:grpSpPr>
          <a:xfrm>
            <a:off x="4511030" y="3419441"/>
            <a:ext cx="5142331" cy="613062"/>
            <a:chOff x="4315150" y="1647579"/>
            <a:chExt cx="3857250" cy="540057"/>
          </a:xfrm>
        </p:grpSpPr>
        <p:sp>
          <p:nvSpPr>
            <p:cNvPr id="48" name="矩形 47"/>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计算数据指标</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9" name="平行四边形 48"/>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0" name="组合 49"/>
          <p:cNvGrpSpPr/>
          <p:nvPr/>
        </p:nvGrpSpPr>
        <p:grpSpPr>
          <a:xfrm>
            <a:off x="4511030" y="4345192"/>
            <a:ext cx="5142331" cy="613062"/>
            <a:chOff x="4315150" y="2341731"/>
            <a:chExt cx="3857250" cy="540057"/>
          </a:xfrm>
        </p:grpSpPr>
        <p:sp>
          <p:nvSpPr>
            <p:cNvPr id="51" name="矩形 50"/>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分析日活跃度</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52" name="平行四边形 51"/>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3" name="组合 52"/>
          <p:cNvGrpSpPr/>
          <p:nvPr/>
        </p:nvGrpSpPr>
        <p:grpSpPr>
          <a:xfrm>
            <a:off x="2476964" y="5313725"/>
            <a:ext cx="2309096" cy="613061"/>
            <a:chOff x="2215144" y="3084852"/>
            <a:chExt cx="1238504" cy="842781"/>
          </a:xfrm>
        </p:grpSpPr>
        <p:sp>
          <p:nvSpPr>
            <p:cNvPr id="60" name="平行四边形 59"/>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61"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9-4</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2" name="组合 61"/>
          <p:cNvGrpSpPr/>
          <p:nvPr/>
        </p:nvGrpSpPr>
        <p:grpSpPr>
          <a:xfrm>
            <a:off x="4511030" y="5292074"/>
            <a:ext cx="5142331" cy="613062"/>
            <a:chOff x="4315150" y="2341731"/>
            <a:chExt cx="3857250" cy="540057"/>
          </a:xfrm>
        </p:grpSpPr>
        <p:sp>
          <p:nvSpPr>
            <p:cNvPr id="63" name="矩形 6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分析时活跃度</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4" name="平行四边形 6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24" name="组合 23"/>
          <p:cNvGrpSpPr/>
          <p:nvPr/>
        </p:nvGrpSpPr>
        <p:grpSpPr>
          <a:xfrm>
            <a:off x="2476964" y="2515869"/>
            <a:ext cx="2123954" cy="613062"/>
            <a:chOff x="2087386" y="982844"/>
            <a:chExt cx="1256128" cy="842780"/>
          </a:xfrm>
        </p:grpSpPr>
        <p:sp>
          <p:nvSpPr>
            <p:cNvPr id="25" name="平行四边形 24"/>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26"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9-5</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27" name="组合 26"/>
          <p:cNvGrpSpPr/>
          <p:nvPr/>
        </p:nvGrpSpPr>
        <p:grpSpPr>
          <a:xfrm>
            <a:off x="2476964" y="3441612"/>
            <a:ext cx="2309096" cy="613061"/>
            <a:chOff x="2215144" y="2033848"/>
            <a:chExt cx="1238504" cy="842781"/>
          </a:xfrm>
        </p:grpSpPr>
        <p:sp>
          <p:nvSpPr>
            <p:cNvPr id="28" name="平行四边形 27"/>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29"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9-6</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0" name="组合 29"/>
          <p:cNvGrpSpPr/>
          <p:nvPr/>
        </p:nvGrpSpPr>
        <p:grpSpPr>
          <a:xfrm>
            <a:off x="2476964" y="4366843"/>
            <a:ext cx="2309096" cy="613061"/>
            <a:chOff x="2215144" y="3084852"/>
            <a:chExt cx="1238504" cy="842781"/>
          </a:xfrm>
        </p:grpSpPr>
        <p:sp>
          <p:nvSpPr>
            <p:cNvPr id="40" name="平行四边形 39"/>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1"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9-7</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2" name="组合 41"/>
          <p:cNvGrpSpPr/>
          <p:nvPr/>
        </p:nvGrpSpPr>
        <p:grpSpPr>
          <a:xfrm>
            <a:off x="4511030" y="2493690"/>
            <a:ext cx="5142331" cy="613062"/>
            <a:chOff x="4315150" y="953426"/>
            <a:chExt cx="3857250" cy="540057"/>
          </a:xfrm>
        </p:grpSpPr>
        <p:sp>
          <p:nvSpPr>
            <p:cNvPr id="45" name="矩形 44"/>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计算留存率</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6" name="平行四边形 45"/>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47" name="组合 46"/>
          <p:cNvGrpSpPr/>
          <p:nvPr/>
        </p:nvGrpSpPr>
        <p:grpSpPr>
          <a:xfrm>
            <a:off x="4511030" y="3419441"/>
            <a:ext cx="5142331" cy="613062"/>
            <a:chOff x="4315150" y="1647579"/>
            <a:chExt cx="3857250" cy="540057"/>
          </a:xfrm>
        </p:grpSpPr>
        <p:sp>
          <p:nvSpPr>
            <p:cNvPr id="48" name="矩形 47"/>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分析购买率和重复购买率</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9" name="平行四边形 48"/>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0" name="组合 49"/>
          <p:cNvGrpSpPr/>
          <p:nvPr/>
        </p:nvGrpSpPr>
        <p:grpSpPr>
          <a:xfrm>
            <a:off x="4511030" y="4345192"/>
            <a:ext cx="5142331" cy="613062"/>
            <a:chOff x="4315150" y="2341731"/>
            <a:chExt cx="3857250" cy="540057"/>
          </a:xfrm>
        </p:grpSpPr>
        <p:sp>
          <p:nvSpPr>
            <p:cNvPr id="51" name="矩形 50"/>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分析购物转化情况</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52" name="平行四边形 51"/>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数据加载和处理</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9-1</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ISPRING_RESOURCE_PATHS_HASH_PRESENTER" val="3f15e6573a385e41c33bb97e7105a62faa5c484"/>
</p:tagLst>
</file>

<file path=ppt/theme/theme1.xml><?xml version="1.0" encoding="utf-8"?>
<a:theme xmlns:a="http://schemas.openxmlformats.org/drawingml/2006/main" name="webwppDef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ud0ofpxa">
      <a:majorFont>
        <a:latin typeface="字魂105号-简雅黑"/>
        <a:ea typeface="字魂105号-简雅黑"/>
        <a:cs typeface=""/>
      </a:majorFont>
      <a:minorFont>
        <a:latin typeface="字魂105号-简雅黑"/>
        <a:ea typeface="字魂105号-简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4616</Words>
  <Application>WPS 演示</Application>
  <PresentationFormat>自定义</PresentationFormat>
  <Paragraphs>346</Paragraphs>
  <Slides>46</Slides>
  <Notes>46</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46</vt:i4>
      </vt:variant>
    </vt:vector>
  </HeadingPairs>
  <TitlesOfParts>
    <vt:vector size="70" baseType="lpstr">
      <vt:lpstr>Arial</vt:lpstr>
      <vt:lpstr>宋体</vt:lpstr>
      <vt:lpstr>Wingdings</vt:lpstr>
      <vt:lpstr>微软雅黑</vt:lpstr>
      <vt:lpstr>思源黑体 CN Medium</vt:lpstr>
      <vt:lpstr>黑体</vt:lpstr>
      <vt:lpstr>Source Han Sans K Bold</vt:lpstr>
      <vt:lpstr>Calibri</vt:lpstr>
      <vt:lpstr>U.S. 101</vt:lpstr>
      <vt:lpstr>Roboto</vt:lpstr>
      <vt:lpstr>Open Sans Light</vt:lpstr>
      <vt:lpstr>Times New Roman</vt:lpstr>
      <vt:lpstr>字魂105号-简雅黑</vt:lpstr>
      <vt:lpstr>Arial Unicode MS</vt:lpstr>
      <vt:lpstr>思源宋体 CN</vt:lpstr>
      <vt:lpstr>Source Han Sans K Bold</vt:lpstr>
      <vt:lpstr>思源宋体 CN</vt:lpstr>
      <vt:lpstr>思源黑体 CN Medium</vt:lpstr>
      <vt:lpstr>方正宝黑体 简 Medium</vt:lpstr>
      <vt:lpstr>Wonder Sans Bold</vt:lpstr>
      <vt:lpstr>字小魂简雅黑</vt:lpstr>
      <vt:lpstr>方正颜宋体</vt:lpstr>
      <vt:lpstr>webwppDefTheme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蓝白商务述职报告工作总结ppt模板</dc:title>
  <dc:creator>常董</dc:creator>
  <cp:lastModifiedBy>拽完了</cp:lastModifiedBy>
  <cp:revision>4373</cp:revision>
  <dcterms:created xsi:type="dcterms:W3CDTF">2020-11-11T09:29:00Z</dcterms:created>
  <dcterms:modified xsi:type="dcterms:W3CDTF">2026-03-01T16:14:16Z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F2341B0D455B4A059326F4359F9FF23F_12</vt:lpwstr>
  </property>
</Properties>
</file>