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5"/>
  </p:notesMasterIdLst>
  <p:handoutMasterIdLst>
    <p:handoutMasterId r:id="rId109"/>
  </p:handoutMasterIdLst>
  <p:sldIdLst>
    <p:sldId id="325" r:id="rId4"/>
    <p:sldId id="264" r:id="rId6"/>
    <p:sldId id="795" r:id="rId7"/>
    <p:sldId id="328" r:id="rId8"/>
    <p:sldId id="327" r:id="rId9"/>
    <p:sldId id="309" r:id="rId10"/>
    <p:sldId id="796" r:id="rId11"/>
    <p:sldId id="400" r:id="rId12"/>
    <p:sldId id="676" r:id="rId13"/>
    <p:sldId id="802" r:id="rId14"/>
    <p:sldId id="726" r:id="rId15"/>
    <p:sldId id="727" r:id="rId16"/>
    <p:sldId id="728" r:id="rId17"/>
    <p:sldId id="729" r:id="rId18"/>
    <p:sldId id="401" r:id="rId19"/>
    <p:sldId id="730" r:id="rId20"/>
    <p:sldId id="731" r:id="rId21"/>
    <p:sldId id="732" r:id="rId22"/>
    <p:sldId id="733" r:id="rId23"/>
    <p:sldId id="734" r:id="rId24"/>
    <p:sldId id="735" r:id="rId25"/>
    <p:sldId id="736" r:id="rId26"/>
    <p:sldId id="607" r:id="rId27"/>
    <p:sldId id="737" r:id="rId28"/>
    <p:sldId id="738" r:id="rId29"/>
    <p:sldId id="739" r:id="rId30"/>
    <p:sldId id="740" r:id="rId31"/>
    <p:sldId id="741" r:id="rId32"/>
    <p:sldId id="742" r:id="rId33"/>
    <p:sldId id="743" r:id="rId34"/>
    <p:sldId id="744" r:id="rId35"/>
    <p:sldId id="745" r:id="rId36"/>
    <p:sldId id="746" r:id="rId37"/>
    <p:sldId id="803" r:id="rId38"/>
    <p:sldId id="747" r:id="rId39"/>
    <p:sldId id="748" r:id="rId40"/>
    <p:sldId id="804" r:id="rId41"/>
    <p:sldId id="805" r:id="rId42"/>
    <p:sldId id="749" r:id="rId43"/>
    <p:sldId id="752" r:id="rId44"/>
    <p:sldId id="753" r:id="rId45"/>
    <p:sldId id="754" r:id="rId46"/>
    <p:sldId id="806" r:id="rId47"/>
    <p:sldId id="756" r:id="rId48"/>
    <p:sldId id="807" r:id="rId49"/>
    <p:sldId id="610" r:id="rId50"/>
    <p:sldId id="757" r:id="rId51"/>
    <p:sldId id="758" r:id="rId52"/>
    <p:sldId id="759" r:id="rId53"/>
    <p:sldId id="760" r:id="rId54"/>
    <p:sldId id="761" r:id="rId55"/>
    <p:sldId id="762" r:id="rId56"/>
    <p:sldId id="763" r:id="rId57"/>
    <p:sldId id="681" r:id="rId58"/>
    <p:sldId id="764" r:id="rId59"/>
    <p:sldId id="808" r:id="rId60"/>
    <p:sldId id="809" r:id="rId61"/>
    <p:sldId id="810" r:id="rId62"/>
    <p:sldId id="811" r:id="rId63"/>
    <p:sldId id="812" r:id="rId64"/>
    <p:sldId id="813" r:id="rId65"/>
    <p:sldId id="814" r:id="rId66"/>
    <p:sldId id="815" r:id="rId67"/>
    <p:sldId id="816" r:id="rId68"/>
    <p:sldId id="817" r:id="rId69"/>
    <p:sldId id="818" r:id="rId70"/>
    <p:sldId id="797" r:id="rId71"/>
    <p:sldId id="798" r:id="rId72"/>
    <p:sldId id="800" r:id="rId73"/>
    <p:sldId id="799" r:id="rId74"/>
    <p:sldId id="767" r:id="rId75"/>
    <p:sldId id="611" r:id="rId76"/>
    <p:sldId id="768" r:id="rId77"/>
    <p:sldId id="769" r:id="rId78"/>
    <p:sldId id="819" r:id="rId79"/>
    <p:sldId id="770" r:id="rId80"/>
    <p:sldId id="771" r:id="rId81"/>
    <p:sldId id="772" r:id="rId82"/>
    <p:sldId id="773" r:id="rId83"/>
    <p:sldId id="774" r:id="rId84"/>
    <p:sldId id="820" r:id="rId85"/>
    <p:sldId id="775" r:id="rId86"/>
    <p:sldId id="776" r:id="rId87"/>
    <p:sldId id="777" r:id="rId88"/>
    <p:sldId id="778" r:id="rId89"/>
    <p:sldId id="682" r:id="rId90"/>
    <p:sldId id="779" r:id="rId91"/>
    <p:sldId id="780" r:id="rId92"/>
    <p:sldId id="781" r:id="rId93"/>
    <p:sldId id="821" r:id="rId94"/>
    <p:sldId id="783" r:id="rId95"/>
    <p:sldId id="784" r:id="rId96"/>
    <p:sldId id="785" r:id="rId97"/>
    <p:sldId id="786" r:id="rId98"/>
    <p:sldId id="787" r:id="rId99"/>
    <p:sldId id="788" r:id="rId100"/>
    <p:sldId id="789" r:id="rId101"/>
    <p:sldId id="791" r:id="rId102"/>
    <p:sldId id="792" r:id="rId103"/>
    <p:sldId id="683" r:id="rId104"/>
    <p:sldId id="793" r:id="rId105"/>
    <p:sldId id="794" r:id="rId106"/>
    <p:sldId id="801" r:id="rId107"/>
    <p:sldId id="326" r:id="rId108"/>
  </p:sldIdLst>
  <p:sldSz cx="12190095" cy="6859270"/>
  <p:notesSz cx="6858000" cy="9144000"/>
  <p:custDataLst>
    <p:tags r:id="rId114"/>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256" userDrawn="1">
          <p15:clr>
            <a:srgbClr val="A4A3A4"/>
          </p15:clr>
        </p15:guide>
        <p15:guide id="3" pos="65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晓娟" initials="W用"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9B2"/>
    <a:srgbClr val="C0060F"/>
    <a:srgbClr val="595959"/>
    <a:srgbClr val="79ABAA"/>
    <a:srgbClr val="C5E7E6"/>
    <a:srgbClr val="D8ECEB"/>
    <a:srgbClr val="C47B7D"/>
    <a:srgbClr val="F7D9D9"/>
    <a:srgbClr val="7DA97B"/>
    <a:srgbClr val="D9EC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84" autoAdjust="0"/>
    <p:restoredTop sz="95894" autoAdjust="0"/>
  </p:normalViewPr>
  <p:slideViewPr>
    <p:cSldViewPr showGuides="1">
      <p:cViewPr varScale="1">
        <p:scale>
          <a:sx n="66" d="100"/>
          <a:sy n="66" d="100"/>
        </p:scale>
        <p:origin x="102" y="1074"/>
      </p:cViewPr>
      <p:guideLst>
        <p:guide orient="horz" pos="2150"/>
        <p:guide pos="256"/>
        <p:guide pos="656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66"/>
        <p:guide pos="216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4" Type="http://schemas.openxmlformats.org/officeDocument/2006/relationships/tags" Target="tags/tag1.xml"/><Relationship Id="rId113" Type="http://schemas.openxmlformats.org/officeDocument/2006/relationships/commentAuthors" Target="commentAuthors.xml"/><Relationship Id="rId112" Type="http://schemas.openxmlformats.org/officeDocument/2006/relationships/tableStyles" Target="tableStyles.xml"/><Relationship Id="rId111" Type="http://schemas.openxmlformats.org/officeDocument/2006/relationships/viewProps" Target="viewProps.xml"/><Relationship Id="rId110" Type="http://schemas.openxmlformats.org/officeDocument/2006/relationships/presProps" Target="presProps.xml"/><Relationship Id="rId11" Type="http://schemas.openxmlformats.org/officeDocument/2006/relationships/slide" Target="slides/slide7.xml"/><Relationship Id="rId109" Type="http://schemas.openxmlformats.org/officeDocument/2006/relationships/handoutMaster" Target="handoutMasters/handoutMaster1.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和副标题">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69777" y="2309308"/>
            <a:ext cx="10850541" cy="899333"/>
          </a:xfrm>
        </p:spPr>
        <p:txBody>
          <a:bodyPr lIns="101600" tIns="38100" rIns="25400" bIns="38100" anchor="t" anchorCtr="0">
            <a:noAutofit/>
          </a:bodyPr>
          <a:lstStyle>
            <a:lvl1pPr algn="ctr">
              <a:defRPr sz="5400" b="0" spc="600">
                <a:effectLst/>
                <a:latin typeface="+mn-ea"/>
                <a:ea typeface="+mn-ea"/>
              </a:defRPr>
            </a:lvl1pPr>
          </a:lstStyle>
          <a:p>
            <a:r>
              <a:rPr lang="zh-CN" altLang="en-US" dirty="0"/>
              <a:t>单击此处编辑标题</a:t>
            </a:r>
            <a:endParaRPr lang="zh-CN" altLang="en-US" dirty="0"/>
          </a:p>
        </p:txBody>
      </p:sp>
      <p:sp>
        <p:nvSpPr>
          <p:cNvPr id="3" name="副标题 2"/>
          <p:cNvSpPr>
            <a:spLocks noGrp="1"/>
          </p:cNvSpPr>
          <p:nvPr>
            <p:ph type="subTitle" idx="1" hasCustomPrompt="1"/>
          </p:nvPr>
        </p:nvSpPr>
        <p:spPr>
          <a:xfrm>
            <a:off x="669820" y="3566185"/>
            <a:ext cx="10850454" cy="801518"/>
          </a:xfrm>
        </p:spPr>
        <p:txBody>
          <a:bodyPr lIns="101600" tIns="38100" rIns="76200" bIns="38100" anchor="ctr" anchorCtr="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dirty="0"/>
              <a:t>单击此处编辑副标题</a:t>
            </a:r>
            <a:endParaRPr lang="zh-CN" altLang="en-US" dirty="0"/>
          </a:p>
        </p:txBody>
      </p:sp>
      <p:sp>
        <p:nvSpPr>
          <p:cNvPr id="17" name="页脚占位符 16"/>
          <p:cNvSpPr>
            <a:spLocks noGrp="1"/>
          </p:cNvSpPr>
          <p:nvPr>
            <p:ph type="ftr" sz="quarter" idx="11"/>
          </p:nvPr>
        </p:nvSpPr>
        <p:spPr/>
        <p:txBody>
          <a:bodyPr/>
          <a:lstStyle>
            <a:lvl1pPr>
              <a:defRPr>
                <a:latin typeface="+mn-ea"/>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1007304" y="834057"/>
            <a:ext cx="10463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15" y="390618"/>
            <a:ext cx="520428" cy="274702"/>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6" name="矩形 5"/>
          <p:cNvSpPr/>
          <p:nvPr userDrawn="1"/>
        </p:nvSpPr>
        <p:spPr>
          <a:xfrm>
            <a:off x="0" y="6794447"/>
            <a:ext cx="10631710" cy="84639"/>
          </a:xfrm>
          <a:prstGeom prst="rect">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userDrawn="1"/>
        </p:nvSpPr>
        <p:spPr>
          <a:xfrm>
            <a:off x="10703717" y="6794446"/>
            <a:ext cx="1486695" cy="846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2"/>
            <a:ext cx="10361851" cy="1362390"/>
          </a:xfrm>
        </p:spPr>
        <p:txBody>
          <a:bodyPr anchor="t"/>
          <a:lstStyle>
            <a:lvl1pPr algn="l">
              <a:defRPr sz="53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7386"/>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8"/>
            <a:ext cx="5386216"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8"/>
            <a:ext cx="5388332"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等腰三角形 7"/>
          <p:cNvSpPr/>
          <p:nvPr userDrawn="1"/>
        </p:nvSpPr>
        <p:spPr>
          <a:xfrm flipH="1" flipV="1">
            <a:off x="-767029" y="-29126"/>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1413539" y="0"/>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a:off x="6085438" y="4298493"/>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1" name="组合 40"/>
          <p:cNvGrpSpPr/>
          <p:nvPr userDrawn="1"/>
        </p:nvGrpSpPr>
        <p:grpSpPr>
          <a:xfrm>
            <a:off x="2308773" y="3693670"/>
            <a:ext cx="7551038" cy="105497"/>
            <a:chOff x="2101845" y="3387257"/>
            <a:chExt cx="7551038" cy="105497"/>
          </a:xfrm>
        </p:grpSpPr>
        <p:cxnSp>
          <p:nvCxnSpPr>
            <p:cNvPr id="42" name="直接连接符 41"/>
            <p:cNvCxnSpPr/>
            <p:nvPr/>
          </p:nvCxnSpPr>
          <p:spPr>
            <a:xfrm>
              <a:off x="2369489" y="3440005"/>
              <a:ext cx="7283394"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5" name="椭圆 44"/>
            <p:cNvSpPr/>
            <p:nvPr/>
          </p:nvSpPr>
          <p:spPr>
            <a:xfrm>
              <a:off x="2101845" y="3387257"/>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椭圆 1"/>
          <p:cNvSpPr/>
          <p:nvPr userDrawn="1"/>
        </p:nvSpPr>
        <p:spPr>
          <a:xfrm>
            <a:off x="9998623" y="3693670"/>
            <a:ext cx="105497" cy="105497"/>
          </a:xfrm>
          <a:prstGeom prst="ellipse">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cxnSp>
        <p:nvCxnSpPr>
          <p:cNvPr id="8" name="直接连接符 7"/>
          <p:cNvCxnSpPr/>
          <p:nvPr userDrawn="1"/>
        </p:nvCxnSpPr>
        <p:spPr>
          <a:xfrm>
            <a:off x="984634" y="1413103"/>
            <a:ext cx="10198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10607120" y="654595"/>
            <a:ext cx="575989" cy="577246"/>
            <a:chOff x="6084168" y="1274820"/>
            <a:chExt cx="432048" cy="432834"/>
          </a:xfrm>
        </p:grpSpPr>
        <p:sp>
          <p:nvSpPr>
            <p:cNvPr id="10"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8879153" y="655120"/>
            <a:ext cx="575989" cy="576197"/>
            <a:chOff x="4788024" y="1275213"/>
            <a:chExt cx="432048" cy="432048"/>
          </a:xfrm>
        </p:grpSpPr>
        <p:sp>
          <p:nvSpPr>
            <p:cNvPr id="1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5" name="组合 14"/>
          <p:cNvGrpSpPr/>
          <p:nvPr userDrawn="1"/>
        </p:nvGrpSpPr>
        <p:grpSpPr>
          <a:xfrm>
            <a:off x="9743137" y="654595"/>
            <a:ext cx="577036" cy="577246"/>
            <a:chOff x="5436096" y="1274820"/>
            <a:chExt cx="432833" cy="432834"/>
          </a:xfrm>
        </p:grpSpPr>
        <p:sp>
          <p:nvSpPr>
            <p:cNvPr id="1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8" name="组合 17"/>
          <p:cNvGrpSpPr/>
          <p:nvPr userDrawn="1"/>
        </p:nvGrpSpPr>
        <p:grpSpPr>
          <a:xfrm>
            <a:off x="7151187" y="654595"/>
            <a:ext cx="577036" cy="577246"/>
            <a:chOff x="3491880" y="1274820"/>
            <a:chExt cx="432833" cy="432834"/>
          </a:xfrm>
        </p:grpSpPr>
        <p:sp>
          <p:nvSpPr>
            <p:cNvPr id="19"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21" name="组合 20"/>
          <p:cNvGrpSpPr/>
          <p:nvPr userDrawn="1"/>
        </p:nvGrpSpPr>
        <p:grpSpPr>
          <a:xfrm>
            <a:off x="8015170" y="654595"/>
            <a:ext cx="577036" cy="577246"/>
            <a:chOff x="4139952" y="1274820"/>
            <a:chExt cx="432833" cy="432834"/>
          </a:xfrm>
        </p:grpSpPr>
        <p:sp>
          <p:nvSpPr>
            <p:cNvPr id="2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正文">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文本占位符 6"/>
          <p:cNvSpPr>
            <a:spLocks noGrp="1"/>
          </p:cNvSpPr>
          <p:nvPr>
            <p:ph type="body" idx="1" hasCustomPrompt="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0" name="等腰三角形 39"/>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414174" y="635"/>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a:off x="6086073" y="4299128"/>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标题与图文">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atin typeface="+mn-ea"/>
              </a:defRPr>
            </a:lvl1pPr>
          </a:lstStyle>
          <a:p>
            <a:endParaRPr lang="zh-CN" altLang="en-US"/>
          </a:p>
        </p:txBody>
      </p:sp>
      <p:sp>
        <p:nvSpPr>
          <p:cNvPr id="4" name="灯片编号占位符 3"/>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5" name="标题 4"/>
          <p:cNvSpPr>
            <a:spLocks noGrp="1"/>
          </p:cNvSpPr>
          <p:nvPr>
            <p:ph type="title" hasCustomPrompt="1"/>
          </p:nvPr>
        </p:nvSpPr>
        <p:spPr>
          <a:xfrm>
            <a:off x="839974" y="727845"/>
            <a:ext cx="3931306" cy="1115266"/>
          </a:xfrm>
        </p:spPr>
        <p:txBody>
          <a:bodyPr anchor="ctr" anchorCtr="0"/>
          <a:lstStyle>
            <a:lvl1pPr>
              <a:defRPr sz="3200">
                <a:latin typeface="+mn-ea"/>
                <a:ea typeface="+mn-ea"/>
              </a:defRPr>
            </a:lvl1pPr>
          </a:lstStyle>
          <a:p>
            <a:r>
              <a:rPr lang="zh-CN" altLang="en-US"/>
              <a:t>单击此处编辑标题</a:t>
            </a:r>
            <a:endParaRPr lang="zh-CN" altLang="en-US"/>
          </a:p>
        </p:txBody>
      </p:sp>
      <p:sp>
        <p:nvSpPr>
          <p:cNvPr id="6" name="内容占位符 5"/>
          <p:cNvSpPr>
            <a:spLocks noGrp="1"/>
          </p:cNvSpPr>
          <p:nvPr>
            <p:ph idx="1" hasCustomPrompt="1"/>
          </p:nvPr>
        </p:nvSpPr>
        <p:spPr>
          <a:xfrm>
            <a:off x="5137617" y="727845"/>
            <a:ext cx="6171235" cy="5404215"/>
          </a:xfrm>
        </p:spPr>
        <p:txBody>
          <a:bodyPr/>
          <a:lstStyle>
            <a:lvl1pPr>
              <a:defRPr sz="2400">
                <a:latin typeface="+mn-ea"/>
                <a:ea typeface="+mn-ea"/>
              </a:defRPr>
            </a:lvl1pPr>
            <a:lvl2pPr marL="457200" indent="0">
              <a:buNone/>
              <a:defRPr sz="2400">
                <a:latin typeface="+mn-ea"/>
                <a:ea typeface="+mn-ea"/>
              </a:defRPr>
            </a:lvl2pPr>
            <a:lvl3pPr>
              <a:defRPr sz="2400">
                <a:latin typeface="+mn-ea"/>
                <a:ea typeface="+mn-ea"/>
              </a:defRPr>
            </a:lvl3pPr>
            <a:lvl4pPr>
              <a:defRPr sz="2400">
                <a:latin typeface="+mn-ea"/>
                <a:ea typeface="+mn-ea"/>
              </a:defRPr>
            </a:lvl4pPr>
            <a:lvl5pPr>
              <a:defRPr sz="2400">
                <a:latin typeface="+mn-ea"/>
                <a:ea typeface="+mn-ea"/>
              </a:defRPr>
            </a:lvl5pPr>
            <a:lvl6pPr>
              <a:defRPr sz="2000"/>
            </a:lvl6pPr>
            <a:lvl7pPr>
              <a:defRPr sz="2000"/>
            </a:lvl7pPr>
            <a:lvl8pPr>
              <a:defRPr sz="2000"/>
            </a:lvl8pPr>
            <a:lvl9pPr>
              <a:defRPr sz="2000"/>
            </a:lvl9pPr>
          </a:lstStyle>
          <a:p>
            <a:pPr lvl="0"/>
            <a:r>
              <a:rPr lang="zh-CN" altLang="en-US"/>
              <a:t>单击此处编辑正文</a:t>
            </a:r>
            <a:endParaRPr lang="zh-CN" altLang="en-US"/>
          </a:p>
        </p:txBody>
      </p:sp>
      <p:sp>
        <p:nvSpPr>
          <p:cNvPr id="7" name="文本占位符 6"/>
          <p:cNvSpPr>
            <a:spLocks noGrp="1"/>
          </p:cNvSpPr>
          <p:nvPr>
            <p:ph type="body" sz="half" idx="2" hasCustomPrompt="1"/>
          </p:nvPr>
        </p:nvSpPr>
        <p:spPr>
          <a:xfrm>
            <a:off x="839974" y="2240060"/>
            <a:ext cx="3931306" cy="3892636"/>
          </a:xfrm>
        </p:spPr>
        <p:txBody>
          <a:bodyPr/>
          <a:lstStyle>
            <a:lvl1pPr marL="342900" indent="-342900">
              <a:buFont typeface="Arial" panose="020B0604020202020204" pitchFamily="34" charset="0"/>
              <a:buChar char="•"/>
              <a:defRPr sz="2400">
                <a:latin typeface="+mn-ea"/>
                <a:ea typeface="+mn-ea"/>
              </a:defRPr>
            </a:lvl1pPr>
            <a:lvl2pPr marL="457200" indent="0">
              <a:buNone/>
              <a:defRPr sz="1400"/>
            </a:lvl2pPr>
            <a:lvl3pPr marL="914400" indent="0">
              <a:buNone/>
              <a:defRPr sz="1200"/>
            </a:lvl3pPr>
            <a:lvl4pPr marL="1371600" indent="0">
              <a:buNone/>
              <a:defRPr sz="1000"/>
            </a:lvl4pPr>
            <a:lvl5pPr marL="1828800"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sym typeface="+mn-ea"/>
            </a:endParaRPr>
          </a:p>
          <a:p>
            <a:pPr lvl="0"/>
            <a:r>
              <a:rPr lang="zh-CN" altLang="en-US">
                <a:sym typeface="+mn-ea"/>
              </a:rPr>
              <a:t>单击此处编辑正文</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图片与注释">
    <p:spTree>
      <p:nvGrpSpPr>
        <p:cNvPr id="1" name=""/>
        <p:cNvGrpSpPr/>
        <p:nvPr/>
      </p:nvGrpSpPr>
      <p:grpSpPr>
        <a:xfrm>
          <a:off x="0" y="0"/>
          <a:ext cx="0" cy="0"/>
          <a:chOff x="0" y="0"/>
          <a:chExt cx="0" cy="0"/>
        </a:xfrm>
      </p:grpSpPr>
      <p:sp>
        <p:nvSpPr>
          <p:cNvPr id="6" name="页脚占位符 5"/>
          <p:cNvSpPr>
            <a:spLocks noGrp="1"/>
          </p:cNvSpPr>
          <p:nvPr>
            <p:ph type="ftr" sz="quarter" idx="11"/>
          </p:nvPr>
        </p:nvSpPr>
        <p:spPr/>
        <p:txBody>
          <a:bodyPr/>
          <a:lstStyle>
            <a:lvl1pPr>
              <a:defRPr>
                <a:latin typeface="+mn-ea"/>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mn-ea"/>
              </a:defRPr>
            </a:lvl1pPr>
          </a:lstStyle>
          <a:p>
            <a:fld id="{FABC47A4-756D-490B-A52F-7D9E2C9FC05F}" type="slidenum">
              <a:rPr lang="zh-CN" altLang="en-US" smtClean="0"/>
            </a:fld>
            <a:endParaRPr lang="zh-CN" altLang="en-US"/>
          </a:p>
        </p:txBody>
      </p:sp>
      <p:sp>
        <p:nvSpPr>
          <p:cNvPr id="9" name="标题 8"/>
          <p:cNvSpPr>
            <a:spLocks noGrp="1"/>
          </p:cNvSpPr>
          <p:nvPr>
            <p:ph type="title" hasCustomPrompt="1"/>
          </p:nvPr>
        </p:nvSpPr>
        <p:spPr>
          <a:xfrm>
            <a:off x="669820" y="5606183"/>
            <a:ext cx="10850454" cy="558268"/>
          </a:xfrm>
        </p:spPr>
        <p:txBody>
          <a:bodyPr/>
          <a:lstStyle>
            <a:lvl1pPr>
              <a:defRPr b="0">
                <a:latin typeface="+mn-ea"/>
                <a:ea typeface="+mn-ea"/>
              </a:defRPr>
            </a:lvl1pPr>
          </a:lstStyle>
          <a:p>
            <a:r>
              <a:rPr lang="zh-CN" altLang="en-US"/>
              <a:t>单击此处编辑正文</a:t>
            </a:r>
            <a:endParaRPr lang="zh-CN" altLang="en-US"/>
          </a:p>
        </p:txBody>
      </p:sp>
      <p:sp>
        <p:nvSpPr>
          <p:cNvPr id="8" name="内容占位符 7"/>
          <p:cNvSpPr>
            <a:spLocks noGrp="1"/>
          </p:cNvSpPr>
          <p:nvPr>
            <p:ph idx="1" hasCustomPrompt="1"/>
          </p:nvPr>
        </p:nvSpPr>
        <p:spPr>
          <a:xfrm>
            <a:off x="669820" y="641469"/>
            <a:ext cx="10850454" cy="4556969"/>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单张大图">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内容占位符 6"/>
          <p:cNvSpPr>
            <a:spLocks noGrp="1"/>
          </p:cNvSpPr>
          <p:nvPr>
            <p:ph idx="1" hasCustomPrompt="1"/>
          </p:nvPr>
        </p:nvSpPr>
        <p:spPr>
          <a:xfrm>
            <a:off x="0" y="0"/>
            <a:ext cx="12194539" cy="686943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联图片">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内容占位符 1"/>
          <p:cNvSpPr>
            <a:spLocks noGrp="1"/>
          </p:cNvSpPr>
          <p:nvPr>
            <p:ph sz="half" idx="2" hasCustomPrompt="1"/>
          </p:nvPr>
        </p:nvSpPr>
        <p:spPr>
          <a:xfrm>
            <a:off x="467922"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
        <p:nvSpPr>
          <p:cNvPr id="6" name="内容占位符 5"/>
          <p:cNvSpPr>
            <a:spLocks noGrp="1"/>
          </p:cNvSpPr>
          <p:nvPr>
            <p:ph sz="half" idx="13" hasCustomPrompt="1"/>
          </p:nvPr>
        </p:nvSpPr>
        <p:spPr>
          <a:xfrm>
            <a:off x="6286787"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a:t>
            </a:r>
            <a:r>
              <a:rPr>
                <a:sym typeface="+mn-ea"/>
              </a:rPr>
              <a:t>正文</a:t>
            </a:r>
            <a:endParaRPr dirty="0">
              <a:sym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669777" y="623706"/>
            <a:ext cx="10850541" cy="899333"/>
          </a:xfrm>
        </p:spPr>
        <p:txBody>
          <a:bodyPr vert="horz" lIns="101600" tIns="38100" rIns="25400" bIns="38100" rtlCol="0" anchor="ctr" anchorCtr="0">
            <a:noAutofit/>
          </a:bodyPr>
          <a:lstStyle>
            <a:lvl1pPr marL="0" marR="0" algn="ctr" defTabSz="914400" rtl="0" eaLnBrk="1" fontAlgn="auto" latinLnBrk="0" hangingPunct="1">
              <a:lnSpc>
                <a:spcPct val="100000"/>
              </a:lnSpc>
              <a:buNone/>
              <a:defRPr kumimoji="0" lang="zh-CN" altLang="en-US" sz="3200" b="0" i="0" u="none" strike="noStrike" kern="1200" cap="none" spc="600" normalizeH="0" baseline="0" noProof="1" dirty="0">
                <a:solidFill>
                  <a:schemeClr val="tx1"/>
                </a:solidFill>
                <a:effectLst/>
                <a:uFillTx/>
                <a:latin typeface="+mn-ea"/>
                <a:ea typeface="+mn-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2" name="组合 41"/>
          <p:cNvGrpSpPr/>
          <p:nvPr userDrawn="1"/>
        </p:nvGrpSpPr>
        <p:grpSpPr>
          <a:xfrm>
            <a:off x="0" y="2202951"/>
            <a:ext cx="12190413" cy="2420263"/>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6" name="矩形 45"/>
            <p:cNvSpPr/>
            <p:nvPr/>
          </p:nvSpPr>
          <p:spPr>
            <a:xfrm>
              <a:off x="170694" y="261768"/>
              <a:ext cx="3936004" cy="611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7" name="平行四边形 46"/>
            <p:cNvSpPr/>
            <p:nvPr/>
          </p:nvSpPr>
          <p:spPr>
            <a:xfrm>
              <a:off x="376965" y="178257"/>
              <a:ext cx="1036076" cy="779005"/>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8" name="文本框 6"/>
            <p:cNvSpPr txBox="1"/>
            <p:nvPr/>
          </p:nvSpPr>
          <p:spPr>
            <a:xfrm>
              <a:off x="619911" y="284178"/>
              <a:ext cx="650908" cy="553578"/>
            </a:xfrm>
            <a:prstGeom prst="rect">
              <a:avLst/>
            </a:prstGeom>
            <a:noFill/>
          </p:spPr>
          <p:txBody>
            <a:bodyPr wrap="square" lIns="68580" tIns="34290" rIns="68580" bIns="34290" rtlCol="0">
              <a:spAutoFit/>
            </a:bodyPr>
            <a:lstStyle/>
            <a:p>
              <a:endParaRPr lang="zh-CN" altLang="en-US" sz="10700" dirty="0">
                <a:solidFill>
                  <a:schemeClr val="bg1">
                    <a:lumMod val="9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userDrawn="1"/>
        </p:nvGrpSpPr>
        <p:grpSpPr>
          <a:xfrm>
            <a:off x="7919172" y="1700153"/>
            <a:ext cx="575989" cy="577246"/>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8" name="组合 7"/>
          <p:cNvGrpSpPr/>
          <p:nvPr userDrawn="1"/>
        </p:nvGrpSpPr>
        <p:grpSpPr>
          <a:xfrm>
            <a:off x="6191205" y="1700678"/>
            <a:ext cx="575989" cy="576197"/>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9" name="组合 8"/>
          <p:cNvGrpSpPr/>
          <p:nvPr userDrawn="1"/>
        </p:nvGrpSpPr>
        <p:grpSpPr>
          <a:xfrm>
            <a:off x="7055189" y="1700153"/>
            <a:ext cx="577036" cy="577246"/>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0" name="组合 9"/>
          <p:cNvGrpSpPr/>
          <p:nvPr userDrawn="1"/>
        </p:nvGrpSpPr>
        <p:grpSpPr>
          <a:xfrm>
            <a:off x="4463238" y="1700153"/>
            <a:ext cx="577036" cy="577246"/>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5327222" y="1700153"/>
            <a:ext cx="577036" cy="577246"/>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5" Type="http://schemas.openxmlformats.org/officeDocument/2006/relationships/theme" Target="../theme/theme2.xml"/><Relationship Id="rId14" Type="http://schemas.openxmlformats.org/officeDocument/2006/relationships/image" Target="../media/image1.png"/><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79605" y="6351009"/>
            <a:ext cx="2699578" cy="316859"/>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5357" y="6351009"/>
            <a:ext cx="3959381" cy="316859"/>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defRPr>
            </a:lvl1pPr>
          </a:lstStyle>
          <a:p>
            <a:endParaRPr lang="zh-CN" altLang="en-US" dirty="0"/>
          </a:p>
        </p:txBody>
      </p:sp>
      <p:sp>
        <p:nvSpPr>
          <p:cNvPr id="6" name="灯片编号占位符 5"/>
          <p:cNvSpPr>
            <a:spLocks noGrp="1"/>
          </p:cNvSpPr>
          <p:nvPr>
            <p:ph type="sldNum" sz="quarter" idx="4"/>
          </p:nvPr>
        </p:nvSpPr>
        <p:spPr>
          <a:xfrm>
            <a:off x="8609254" y="6351009"/>
            <a:ext cx="2699578" cy="316859"/>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defRPr>
            </a:lvl1pPr>
          </a:lstStyle>
          <a:p>
            <a:fld id="{49AE70B2-8BF9-45C0-BB95-33D1B9D3A854}" type="slidenum">
              <a:rPr lang="zh-CN" altLang="en-US" smtClean="0"/>
            </a:fld>
            <a:endParaRPr lang="zh-CN" altLang="en-US" dirty="0"/>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7"/>
          <p:cNvSpPr>
            <a:spLocks noGrp="1"/>
          </p:cNvSpPr>
          <p:nvPr>
            <p:ph type="title"/>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9" name="文本占位符 8"/>
          <p:cNvSpPr>
            <a:spLocks noGrp="1"/>
          </p:cNvSpPr>
          <p:nvPr>
            <p:ph type="body" idx="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pic>
        <p:nvPicPr>
          <p:cNvPr id="2" name="图片 1" descr="PPT课件logo学校logo@交职院"/>
          <p:cNvPicPr>
            <a:picLocks noChangeAspect="1"/>
          </p:cNvPicPr>
          <p:nvPr userDrawn="1"/>
        </p:nvPicPr>
        <p:blipFill>
          <a:blip r:embed="rId9"/>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n-ea"/>
          <a:ea typeface="+mn-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ea"/>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4pPr>
      <a:lvl5pPr marL="2056765"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21917" tIns="60958" rIns="121917" bIns="6095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21917" tIns="60958" rIns="121917" bIns="6095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21917" tIns="60958" rIns="121917" bIns="60958"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21917" tIns="60958" rIns="121917" bIns="6095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21917" tIns="60958" rIns="121917" bIns="60958"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pic>
        <p:nvPicPr>
          <p:cNvPr id="7" name="图片 6" descr="PPT课件logo学校logo@交职院"/>
          <p:cNvPicPr>
            <a:picLocks noChangeAspect="1"/>
          </p:cNvPicPr>
          <p:nvPr userDrawn="1"/>
        </p:nvPicPr>
        <p:blipFill>
          <a:blip r:embed="rId14"/>
          <a:stretch>
            <a:fillRect/>
          </a:stretch>
        </p:blipFill>
        <p:spPr>
          <a:xfrm>
            <a:off x="9599930" y="45085"/>
            <a:ext cx="2583180" cy="438150"/>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0.xml"/><Relationship Id="rId1" Type="http://schemas.openxmlformats.org/officeDocument/2006/relationships/image" Target="../media/image21.jpe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0.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0.xml"/><Relationship Id="rId2" Type="http://schemas.openxmlformats.org/officeDocument/2006/relationships/image" Target="../media/image16.png"/><Relationship Id="rId1"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image" Target="../media/image1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xml"/><Relationship Id="rId1" Type="http://schemas.openxmlformats.org/officeDocument/2006/relationships/image" Target="../media/image20.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0.xml"/><Relationship Id="rId1" Type="http://schemas.openxmlformats.org/officeDocument/2006/relationships/image" Target="../media/image21.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0.xml"/><Relationship Id="rId1"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image" Target="../media/image2.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0.xml"/><Relationship Id="rId1" Type="http://schemas.openxmlformats.org/officeDocument/2006/relationships/image" Target="../media/image2.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0.xml"/><Relationship Id="rId1" Type="http://schemas.openxmlformats.org/officeDocument/2006/relationships/image" Target="../media/image23.jpeg"/></Relationships>
</file>

<file path=ppt/slides/_rels/slide78.xml.rels><?xml version="1.0" encoding="UTF-8" standalone="yes"?>
<Relationships xmlns="http://schemas.openxmlformats.org/package/2006/relationships"><Relationship Id="rId4" Type="http://schemas.openxmlformats.org/officeDocument/2006/relationships/notesSlide" Target="../notesSlides/notesSlide78.xml"/><Relationship Id="rId3" Type="http://schemas.openxmlformats.org/officeDocument/2006/relationships/slideLayout" Target="../slideLayouts/slideLayout10.xml"/><Relationship Id="rId2" Type="http://schemas.openxmlformats.org/officeDocument/2006/relationships/image" Target="../media/image25.png"/><Relationship Id="rId1" Type="http://schemas.openxmlformats.org/officeDocument/2006/relationships/image" Target="../media/image24.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0.xml"/><Relationship Id="rId1" Type="http://schemas.openxmlformats.org/officeDocument/2006/relationships/image" Target="../media/image26.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5" Type="http://schemas.openxmlformats.org/officeDocument/2006/relationships/notesSlide" Target="../notesSlides/notesSlide83.xml"/><Relationship Id="rId4" Type="http://schemas.openxmlformats.org/officeDocument/2006/relationships/slideLayout" Target="../slideLayouts/slideLayout10.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0.xml"/><Relationship Id="rId1" Type="http://schemas.openxmlformats.org/officeDocument/2006/relationships/image" Target="../media/image30.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0.xml"/><Relationship Id="rId1"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0.xml"/><Relationship Id="rId1" Type="http://schemas.openxmlformats.org/officeDocument/2006/relationships/image" Target="../media/image31.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0.xml"/><Relationship Id="rId1"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0.xml"/><Relationship Id="rId1" Type="http://schemas.openxmlformats.org/officeDocument/2006/relationships/image" Target="../media/image17.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0.xml"/><Relationship Id="rId1" Type="http://schemas.openxmlformats.org/officeDocument/2006/relationships/image" Target="../media/image32.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0.xml"/><Relationship Id="rId1" Type="http://schemas.openxmlformats.org/officeDocument/2006/relationships/image" Target="../media/image33.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0.xml"/><Relationship Id="rId1" Type="http://schemas.openxmlformats.org/officeDocument/2006/relationships/image" Target="../media/image34.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0.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18"/>
          <p:cNvSpPr txBox="1"/>
          <p:nvPr/>
        </p:nvSpPr>
        <p:spPr>
          <a:xfrm>
            <a:off x="1414686" y="2709714"/>
            <a:ext cx="9577064" cy="830997"/>
          </a:xfrm>
          <a:prstGeom prst="rect">
            <a:avLst/>
          </a:prstGeom>
          <a:noFill/>
        </p:spPr>
        <p:txBody>
          <a:bodyPr wrap="square" rtlCol="0">
            <a:spAutoFit/>
          </a:bodyPr>
          <a:lstStyle/>
          <a:p>
            <a:pPr algn="ctr"/>
            <a:r>
              <a:rPr lang="zh-CN" altLang="en-US" sz="4800" dirty="0" smtClean="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单元</a:t>
            </a:r>
            <a:r>
              <a:rPr lang="en-US" altLang="zh-CN" sz="4800" dirty="0" smtClean="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8</a:t>
            </a:r>
            <a:r>
              <a:rPr lang="zh-CN" altLang="en-US" sz="4800" dirty="0" smtClean="0">
                <a:solidFill>
                  <a:srgbClr val="1369B2"/>
                </a:solidFill>
                <a:latin typeface="微软雅黑" panose="020B0503020204020204" pitchFamily="34" charset="-122"/>
                <a:ea typeface="微软雅黑" panose="020B0503020204020204" pitchFamily="34" charset="-122"/>
                <a:cs typeface="+mn-ea"/>
                <a:sym typeface="思源黑体 CN Medium" panose="020B0600000000000000" pitchFamily="34" charset="-122"/>
              </a:rPr>
              <a:t> </a:t>
            </a:r>
            <a:r>
              <a:rPr lang="zh-CN" altLang="zh-CN" sz="4800" dirty="0" smtClean="0">
                <a:solidFill>
                  <a:srgbClr val="1369B2"/>
                </a:solidFill>
                <a:latin typeface="微软雅黑" panose="020B0503020204020204" pitchFamily="34" charset="-122"/>
                <a:ea typeface="微软雅黑" panose="020B0503020204020204" pitchFamily="34" charset="-122"/>
                <a:cs typeface="+mn-ea"/>
              </a:rPr>
              <a:t>机器学习入门</a:t>
            </a:r>
            <a:endParaRPr lang="zh-CN" altLang="zh-CN" sz="4800" dirty="0">
              <a:solidFill>
                <a:srgbClr val="1369B2"/>
              </a:solidFill>
              <a:latin typeface="微软雅黑" panose="020B0503020204020204" pitchFamily="34" charset="-122"/>
              <a:ea typeface="微软雅黑" panose="020B0503020204020204" pitchFamily="34" charset="-122"/>
              <a:cs typeface="+mn-ea"/>
            </a:endParaRPr>
          </a:p>
        </p:txBody>
      </p:sp>
      <p:sp>
        <p:nvSpPr>
          <p:cNvPr id="4" name="Rectangle 4"/>
          <p:cNvSpPr txBox="1">
            <a:spLocks noChangeArrowheads="1"/>
          </p:cNvSpPr>
          <p:nvPr/>
        </p:nvSpPr>
        <p:spPr>
          <a:xfrm>
            <a:off x="2206774" y="4005858"/>
            <a:ext cx="8424936" cy="430312"/>
          </a:xfrm>
          <a:prstGeom prst="rect">
            <a:avLst/>
          </a:prstGeom>
        </p:spPr>
        <p:txBody>
          <a:bodyPr vert="horz" lIns="121917" tIns="60958" rIns="121917" bIns="60958"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595959"/>
                </a:solidFill>
                <a:latin typeface="微软雅黑" panose="020B0503020204020204" pitchFamily="34" charset="-122"/>
                <a:ea typeface="微软雅黑" panose="020B0503020204020204" pitchFamily="34" charset="-122"/>
                <a:cs typeface="+mn-ea"/>
              </a:rPr>
              <a:t>Python</a:t>
            </a:r>
            <a:r>
              <a:rPr lang="zh-CN" altLang="en-US" sz="2400" dirty="0">
                <a:solidFill>
                  <a:srgbClr val="595959"/>
                </a:solidFill>
                <a:latin typeface="微软雅黑" panose="020B0503020204020204" pitchFamily="34" charset="-122"/>
                <a:ea typeface="微软雅黑" panose="020B0503020204020204" pitchFamily="34" charset="-122"/>
                <a:cs typeface="+mn-ea"/>
              </a:rPr>
              <a:t>数据分析任务驱动教程</a:t>
            </a: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endParaRPr lang="zh-CN" altLang="en-US" sz="2400" dirty="0">
              <a:solidFill>
                <a:srgbClr val="595959"/>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276318" y="3368314"/>
            <a:ext cx="4314832" cy="1846659"/>
          </a:xfrm>
          <a:prstGeom prst="rect">
            <a:avLst/>
          </a:prstGeom>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机器学习研究的是计算机怎么模拟或实现人类的学习行为，它能够</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通过给定数据和一定的学习规则</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从数据中获取新的知识技能</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，并识别现有知识的</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学问</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圆角 139"/>
          <p:cNvSpPr/>
          <p:nvPr/>
        </p:nvSpPr>
        <p:spPr>
          <a:xfrm>
            <a:off x="1276318" y="2565698"/>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机器学习的概念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0" name="图片 9" descr="形状&#10;&#10;中度可信度描述已自动生成"/>
          <p:cNvPicPr/>
          <p:nvPr/>
        </p:nvPicPr>
        <p:blipFill>
          <a:blip r:embed="rId1">
            <a:extLst>
              <a:ext uri="{28A0092B-C50C-407E-A947-70E740481C1C}">
                <a14:useLocalDpi xmlns:a14="http://schemas.microsoft.com/office/drawing/2010/main" val="0"/>
              </a:ext>
            </a:extLst>
          </a:blip>
          <a:stretch>
            <a:fillRect/>
          </a:stretch>
        </p:blipFill>
        <p:spPr>
          <a:xfrm>
            <a:off x="6023198" y="3228141"/>
            <a:ext cx="5292588" cy="1986832"/>
          </a:xfrm>
          <a:prstGeom prst="rect">
            <a:avLst/>
          </a:prstGeom>
        </p:spPr>
      </p:pic>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316225" y="2745278"/>
            <a:ext cx="6675525"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前面介绍的归一化主要针对训练数据集，这样可以很容易得到训练数据集的均值、方差、最大值和最小值。归一化后的训练数据集要进行模型训练，并使用训练好的模型进行数据预测，此时，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测试数据集同样要进行归一化</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p:cNvSpPr txBox="1"/>
          <p:nvPr/>
        </p:nvSpPr>
        <p:spPr>
          <a:xfrm>
            <a:off x="4367014" y="4895273"/>
            <a:ext cx="6192688" cy="504369"/>
          </a:xfrm>
          <a:prstGeom prst="rect">
            <a:avLst/>
          </a:prstGeom>
          <a:noFill/>
        </p:spPr>
        <p:txBody>
          <a:bodyPr wrap="square" rtlCol="0">
            <a:spAutoFit/>
          </a:bodyPr>
          <a:lstStyle/>
          <a:p>
            <a:pPr>
              <a:lnSpc>
                <a:spcPct val="130000"/>
              </a:lnSpc>
            </a:pPr>
            <a:r>
              <a:rPr lang="zh-CN" altLang="zh-CN" sz="2200" dirty="0">
                <a:solidFill>
                  <a:srgbClr val="FF0000"/>
                </a:solidFill>
                <a:latin typeface="微软雅黑" panose="020B0503020204020204" pitchFamily="34" charset="-122"/>
                <a:ea typeface="微软雅黑" panose="020B0503020204020204" pitchFamily="34" charset="-122"/>
              </a:rPr>
              <a:t>如何对测试数据集进行归一化处理呢</a:t>
            </a:r>
            <a:r>
              <a:rPr lang="en-US" altLang="zh-CN" sz="2200" dirty="0">
                <a:solidFill>
                  <a:srgbClr val="FF0000"/>
                </a:solidFill>
                <a:latin typeface="微软雅黑" panose="020B0503020204020204" pitchFamily="34" charset="-122"/>
                <a:ea typeface="微软雅黑" panose="020B0503020204020204" pitchFamily="34" charset="-122"/>
              </a:rPr>
              <a:t>?</a:t>
            </a:r>
            <a:endParaRPr lang="zh-CN" altLang="zh-CN" sz="2200" dirty="0">
              <a:solidFill>
                <a:srgbClr val="FF0000"/>
              </a:solidFill>
              <a:latin typeface="微软雅黑" panose="020B0503020204020204" pitchFamily="34" charset="-122"/>
              <a:ea typeface="微软雅黑" panose="020B0503020204020204" pitchFamily="34"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375027" cy="741194"/>
            <a:chOff x="1019175" y="847725"/>
            <a:chExt cx="3533775" cy="741194"/>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707886"/>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en-US"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smtClean="0">
                  <a:solidFill>
                    <a:srgbClr val="595959"/>
                  </a:solidFill>
                  <a:latin typeface="微软雅黑" panose="020B0503020204020204" pitchFamily="34" charset="-122"/>
                  <a:ea typeface="微软雅黑" panose="020B0503020204020204" pitchFamily="34" charset="-122"/>
                </a:rPr>
                <a:t>scikit</a:t>
              </a:r>
              <a:r>
                <a:rPr lang="en-US" altLang="zh-CN" sz="2000" dirty="0" smtClean="0">
                  <a:solidFill>
                    <a:srgbClr val="595959"/>
                  </a:solidFill>
                  <a:latin typeface="微软雅黑" panose="020B0503020204020204" pitchFamily="34" charset="-122"/>
                  <a:ea typeface="微软雅黑" panose="020B0503020204020204" pitchFamily="34" charset="-122"/>
                </a:rPr>
                <a:t>-learn</a:t>
              </a:r>
              <a:r>
                <a:rPr lang="zh-CN" altLang="en-US" sz="2000" dirty="0" smtClean="0">
                  <a:solidFill>
                    <a:srgbClr val="595959"/>
                  </a:solidFill>
                  <a:latin typeface="微软雅黑" panose="020B0503020204020204" pitchFamily="34" charset="-122"/>
                  <a:ea typeface="微软雅黑" panose="020B0503020204020204" pitchFamily="34" charset="-122"/>
                </a:rPr>
                <a:t>实现数据归一化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316225" y="2637706"/>
            <a:ext cx="6387493" cy="286232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正常情况下，测试数据集模拟的是真实环境的数据，但是</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真实环境很有可能无法得到测试数据集的均值、标准差等这些信息</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。比如，有一个训练好的鸢尾花数据模型，如果要预测一条新数据</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类别</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那么这个数据是无法得到均值、方差这些信息的。此时，可以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使用训练数据集的均值、方差、最大值或最小值等信息进行归一化</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4375027" cy="741194"/>
            <a:chOff x="1019175" y="847725"/>
            <a:chExt cx="3533775" cy="741194"/>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707886"/>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en-US"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smtClean="0">
                  <a:solidFill>
                    <a:srgbClr val="595959"/>
                  </a:solidFill>
                  <a:latin typeface="微软雅黑" panose="020B0503020204020204" pitchFamily="34" charset="-122"/>
                  <a:ea typeface="微软雅黑" panose="020B0503020204020204" pitchFamily="34" charset="-122"/>
                </a:rPr>
                <a:t>scikit</a:t>
              </a:r>
              <a:r>
                <a:rPr lang="en-US" altLang="zh-CN" sz="2000" dirty="0" smtClean="0">
                  <a:solidFill>
                    <a:srgbClr val="595959"/>
                  </a:solidFill>
                  <a:latin typeface="微软雅黑" panose="020B0503020204020204" pitchFamily="34" charset="-122"/>
                  <a:ea typeface="微软雅黑" panose="020B0503020204020204" pitchFamily="34" charset="-122"/>
                </a:rPr>
                <a:t>-learn</a:t>
              </a:r>
              <a:r>
                <a:rPr lang="zh-CN" altLang="en-US" sz="2000" dirty="0" smtClean="0">
                  <a:solidFill>
                    <a:srgbClr val="595959"/>
                  </a:solidFill>
                  <a:latin typeface="微软雅黑" panose="020B0503020204020204" pitchFamily="34" charset="-122"/>
                  <a:ea typeface="微软雅黑" panose="020B0503020204020204" pitchFamily="34" charset="-122"/>
                </a:rPr>
                <a:t>实现数据归一化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629498"/>
            <a:ext cx="48188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latin typeface="宋体" panose="02010600030101010101" pitchFamily="2" charset="-122"/>
                <a:ea typeface="宋体" panose="02010600030101010101" pitchFamily="2" charset="-122"/>
              </a:rPr>
              <a:t>StandardScaler</a:t>
            </a:r>
            <a:r>
              <a:rPr lang="zh-CN" altLang="en-US" b="1" dirty="0" smtClean="0">
                <a:latin typeface="宋体" panose="02010600030101010101" pitchFamily="2" charset="-122"/>
                <a:ea typeface="宋体" panose="02010600030101010101" pitchFamily="2" charset="-122"/>
              </a:rPr>
              <a:t>类的</a:t>
            </a:r>
            <a:r>
              <a:rPr lang="zh-CN" altLang="en-US" b="1" dirty="0">
                <a:latin typeface="宋体" panose="02010600030101010101" pitchFamily="2" charset="-122"/>
                <a:ea typeface="宋体" panose="02010600030101010101" pitchFamily="2" charset="-122"/>
              </a:rPr>
              <a:t>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6" name="表格 5"/>
          <p:cNvGraphicFramePr>
            <a:graphicFrameLocks noGrp="1"/>
          </p:cNvGraphicFramePr>
          <p:nvPr/>
        </p:nvGraphicFramePr>
        <p:xfrm>
          <a:off x="1274010" y="3389842"/>
          <a:ext cx="9289032" cy="2521982"/>
        </p:xfrm>
        <a:graphic>
          <a:graphicData uri="http://schemas.openxmlformats.org/drawingml/2006/table">
            <a:tbl>
              <a:tblPr>
                <a:tableStyleId>{00A15C55-8517-42AA-B614-E9B94910E393}</a:tableStyleId>
              </a:tblPr>
              <a:tblGrid>
                <a:gridCol w="2631892"/>
                <a:gridCol w="6657140"/>
              </a:tblGrid>
              <a:tr h="562306">
                <a:tc>
                  <a:txBody>
                    <a:bodyPr/>
                    <a:lstStyle/>
                    <a:p>
                      <a:pPr marL="0" indent="266700" algn="ctr" defTabSz="1219200" rtl="0" eaLnBrk="1" latinLnBrk="0" hangingPunct="1">
                        <a:lnSpc>
                          <a:spcPct val="115000"/>
                        </a:lnSpc>
                        <a:spcAft>
                          <a:spcPts val="0"/>
                        </a:spcAft>
                      </a:pPr>
                      <a:r>
                        <a:rPr lang="zh-CN" altLang="en-US" sz="1600" b="1"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altLang="en-US" sz="1600" b="1"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66548">
                <a:tc>
                  <a:txBody>
                    <a:bodyPr/>
                    <a:lstStyle/>
                    <a:p>
                      <a:pPr marL="0" indent="457200" algn="ctr" defTabSz="1219200" rtl="0" eaLnBrk="1" latinLnBrk="0" hangingPunct="1">
                        <a:lnSpc>
                          <a:spcPct val="115000"/>
                        </a:lnSpc>
                        <a:spcAft>
                          <a:spcPts val="0"/>
                        </a:spcAft>
                      </a:pP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fit()</a:t>
                      </a:r>
                      <a:endPar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计算训练集的均值和标准差</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26580">
                <a:tc>
                  <a:txBody>
                    <a:bodyPr/>
                    <a:lstStyle/>
                    <a:p>
                      <a:pPr marL="0" indent="457200" algn="ctr" defTabSz="1219200" rtl="0" eaLnBrk="1" latinLnBrk="0" hangingPunct="1">
                        <a:lnSpc>
                          <a:spcPct val="115000"/>
                        </a:lnSpc>
                        <a:spcAft>
                          <a:spcPts val="0"/>
                        </a:spcAft>
                      </a:pP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transform()</a:t>
                      </a:r>
                      <a:endPar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通过居中和缩放执行数据归一化</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66548">
                <a:tc>
                  <a:txBody>
                    <a:bodyPr/>
                    <a:lstStyle/>
                    <a:p>
                      <a:pPr marL="0" indent="457200" algn="ctr" defTabSz="1219200" rtl="0" eaLnBrk="1" latinLnBrk="0" hangingPunct="1">
                        <a:lnSpc>
                          <a:spcPct val="115000"/>
                        </a:lnSpc>
                        <a:spcAft>
                          <a:spcPts val="0"/>
                        </a:spcAft>
                      </a:pPr>
                      <a:r>
                        <a:rPr lang="en-US" altLang="zh-CN" sz="1600" kern="100" dirty="0" err="1"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fit_transform</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marR="0" lvl="0" indent="457200" algn="l" defTabSz="1219200" rtl="0" eaLnBrk="1" fontAlgn="auto" latinLnBrk="0" hangingPunct="1">
                        <a:lnSpc>
                          <a:spcPct val="115000"/>
                        </a:lnSpc>
                        <a:spcBef>
                          <a:spcPts val="0"/>
                        </a:spcBef>
                        <a:spcAft>
                          <a:spcPts val="0"/>
                        </a:spcAft>
                        <a:buClrTx/>
                        <a:buSzTx/>
                        <a:buFontTx/>
                        <a:buNone/>
                        <a:defRPr/>
                      </a:pP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等同于</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fit()</a:t>
                      </a: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方法和</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transform()</a:t>
                      </a: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方法的功能结合，即先调用</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fit()</a:t>
                      </a: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方法计算均值和标准差，后调用</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transform()</a:t>
                      </a:r>
                      <a:r>
                        <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方法进行归一化</a:t>
                      </a:r>
                      <a:endParaRPr lang="zh-CN"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1" name="矩形 10"/>
          <p:cNvSpPr/>
          <p:nvPr/>
        </p:nvSpPr>
        <p:spPr>
          <a:xfrm>
            <a:off x="1280344" y="2374178"/>
            <a:ext cx="9282698" cy="1015663"/>
          </a:xfrm>
          <a:prstGeom prst="rect">
            <a:avLst/>
          </a:prstGeom>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cs typeface="宋体" panose="02010600030101010101" pitchFamily="2" charset="-122"/>
              </a:rPr>
              <a:t>scikit</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-learn</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提供了实现数据归一化的</a:t>
            </a:r>
            <a:r>
              <a:rPr lang="en-US" altLang="zh-CN" sz="2000" kern="0" dirty="0" err="1">
                <a:solidFill>
                  <a:srgbClr val="1369B2"/>
                </a:solidFill>
                <a:latin typeface="微软雅黑" panose="020B0503020204020204" pitchFamily="34" charset="-122"/>
                <a:ea typeface="微软雅黑" panose="020B0503020204020204" pitchFamily="34" charset="-122"/>
                <a:cs typeface="宋体" panose="02010600030101010101" pitchFamily="2" charset="-122"/>
              </a:rPr>
              <a:t>StandardScaler</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类</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，该类除了提供构造方法来创建归一化器对象外，还有三个非常重要的</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方法</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1019175" y="857056"/>
            <a:ext cx="4375027" cy="741194"/>
            <a:chOff x="1019175" y="847725"/>
            <a:chExt cx="3533775" cy="741194"/>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707886"/>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en-US"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smtClean="0">
                  <a:solidFill>
                    <a:srgbClr val="595959"/>
                  </a:solidFill>
                  <a:latin typeface="微软雅黑" panose="020B0503020204020204" pitchFamily="34" charset="-122"/>
                  <a:ea typeface="微软雅黑" panose="020B0503020204020204" pitchFamily="34" charset="-122"/>
                </a:rPr>
                <a:t>scikit</a:t>
              </a:r>
              <a:r>
                <a:rPr lang="en-US" altLang="zh-CN" sz="2000" dirty="0" smtClean="0">
                  <a:solidFill>
                    <a:srgbClr val="595959"/>
                  </a:solidFill>
                  <a:latin typeface="微软雅黑" panose="020B0503020204020204" pitchFamily="34" charset="-122"/>
                  <a:ea typeface="微软雅黑" panose="020B0503020204020204" pitchFamily="34" charset="-122"/>
                </a:rPr>
                <a:t>-learn</a:t>
              </a:r>
              <a:r>
                <a:rPr lang="zh-CN" altLang="en-US" sz="2000" dirty="0" smtClean="0">
                  <a:solidFill>
                    <a:srgbClr val="595959"/>
                  </a:solidFill>
                  <a:latin typeface="微软雅黑" panose="020B0503020204020204" pitchFamily="34" charset="-122"/>
                  <a:ea typeface="微软雅黑" panose="020B0503020204020204" pitchFamily="34" charset="-122"/>
                </a:rPr>
                <a:t>实现数据归一化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959302" y="3357786"/>
            <a:ext cx="3457786" cy="231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准备数据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处理数据。</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en-US" sz="1900" dirty="0" smtClean="0">
                <a:solidFill>
                  <a:srgbClr val="595959"/>
                </a:solidFill>
                <a:latin typeface="微软雅黑" panose="020B0503020204020204" pitchFamily="34" charset="-122"/>
                <a:ea typeface="微软雅黑" panose="020B0503020204020204" pitchFamily="34" charset="-122"/>
              </a:rPr>
              <a:t>归一化。</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en-US" sz="1900" dirty="0" smtClean="0">
                <a:solidFill>
                  <a:srgbClr val="595959"/>
                </a:solidFill>
                <a:latin typeface="微软雅黑" panose="020B0503020204020204" pitchFamily="34" charset="-122"/>
                <a:ea typeface="微软雅黑" panose="020B0503020204020204" pitchFamily="34" charset="-122"/>
              </a:rPr>
              <a:t>模拟训练。</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模型评估</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7247334" y="3313418"/>
            <a:ext cx="3600400" cy="1754326"/>
          </a:xfrm>
          <a:prstGeom prst="rect">
            <a:avLst/>
          </a:prstGeom>
          <a:noFill/>
        </p:spPr>
        <p:txBody>
          <a:bodyPr wrap="square" rtlCol="0">
            <a:spAutoFit/>
          </a:bodyPr>
          <a:lstStyle/>
          <a:p>
            <a:pPr algn="ctr">
              <a:lnSpc>
                <a:spcPct val="150000"/>
              </a:lnSpc>
            </a:pPr>
            <a:r>
              <a:rPr lang="zh-CN" altLang="zh-CN" dirty="0">
                <a:solidFill>
                  <a:srgbClr val="FF0000"/>
                </a:solidFill>
                <a:latin typeface="微软雅黑" panose="020B0503020204020204" pitchFamily="34" charset="-122"/>
                <a:ea typeface="微软雅黑" panose="020B0503020204020204" pitchFamily="34" charset="-122"/>
              </a:rPr>
              <a:t>机器学习是一种能够从数据中学习</a:t>
            </a:r>
            <a:r>
              <a:rPr lang="zh-CN" altLang="zh-CN" dirty="0" smtClean="0">
                <a:solidFill>
                  <a:srgbClr val="FF0000"/>
                </a:solidFill>
                <a:latin typeface="微软雅黑" panose="020B0503020204020204" pitchFamily="34" charset="-122"/>
                <a:ea typeface="微软雅黑" panose="020B0503020204020204" pitchFamily="34" charset="-122"/>
              </a:rPr>
              <a:t>的</a:t>
            </a:r>
            <a:r>
              <a:rPr lang="zh-CN" altLang="en-US" dirty="0" smtClean="0">
                <a:solidFill>
                  <a:srgbClr val="FF0000"/>
                </a:solidFill>
                <a:latin typeface="微软雅黑" panose="020B0503020204020204" pitchFamily="34" charset="-122"/>
                <a:ea typeface="微软雅黑" panose="020B0503020204020204" pitchFamily="34" charset="-122"/>
              </a:rPr>
              <a:t>技术，</a:t>
            </a:r>
            <a:r>
              <a:rPr lang="zh-CN" altLang="zh-CN" dirty="0" smtClean="0">
                <a:solidFill>
                  <a:srgbClr val="FF0000"/>
                </a:solidFill>
                <a:latin typeface="微软雅黑" panose="020B0503020204020204" pitchFamily="34" charset="-122"/>
                <a:ea typeface="微软雅黑" panose="020B0503020204020204" pitchFamily="34" charset="-122"/>
              </a:rPr>
              <a:t>所谓</a:t>
            </a:r>
            <a:r>
              <a:rPr lang="zh-CN" altLang="zh-CN" dirty="0">
                <a:solidFill>
                  <a:srgbClr val="FF0000"/>
                </a:solidFill>
                <a:latin typeface="微软雅黑" panose="020B0503020204020204" pitchFamily="34" charset="-122"/>
                <a:ea typeface="微软雅黑" panose="020B0503020204020204" pitchFamily="34" charset="-122"/>
              </a:rPr>
              <a:t>的</a:t>
            </a:r>
            <a:r>
              <a:rPr lang="en-US" altLang="zh-CN" dirty="0">
                <a:solidFill>
                  <a:srgbClr val="FF0000"/>
                </a:solidFill>
                <a:latin typeface="微软雅黑" panose="020B0503020204020204" pitchFamily="34" charset="-122"/>
                <a:ea typeface="微软雅黑" panose="020B0503020204020204" pitchFamily="34" charset="-122"/>
              </a:rPr>
              <a:t>“</a:t>
            </a:r>
            <a:r>
              <a:rPr lang="zh-CN" altLang="zh-CN" dirty="0">
                <a:solidFill>
                  <a:srgbClr val="FF0000"/>
                </a:solidFill>
                <a:latin typeface="微软雅黑" panose="020B0503020204020204" pitchFamily="34" charset="-122"/>
                <a:ea typeface="微软雅黑" panose="020B0503020204020204" pitchFamily="34" charset="-122"/>
              </a:rPr>
              <a:t>学习</a:t>
            </a:r>
            <a:r>
              <a:rPr lang="en-US" altLang="zh-CN" dirty="0">
                <a:solidFill>
                  <a:srgbClr val="FF0000"/>
                </a:solidFill>
                <a:latin typeface="微软雅黑" panose="020B0503020204020204" pitchFamily="34" charset="-122"/>
                <a:ea typeface="微软雅黑" panose="020B0503020204020204" pitchFamily="34" charset="-122"/>
              </a:rPr>
              <a:t>”</a:t>
            </a:r>
            <a:r>
              <a:rPr lang="zh-CN" altLang="zh-CN" dirty="0">
                <a:solidFill>
                  <a:srgbClr val="FF0000"/>
                </a:solidFill>
                <a:latin typeface="微软雅黑" panose="020B0503020204020204" pitchFamily="34" charset="-122"/>
                <a:ea typeface="微软雅黑" panose="020B0503020204020204" pitchFamily="34" charset="-122"/>
              </a:rPr>
              <a:t>是什么意思呢？</a:t>
            </a:r>
            <a:endParaRPr lang="zh-CN" altLang="en-US" dirty="0">
              <a:solidFill>
                <a:srgbClr val="FF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486694" y="2709714"/>
            <a:ext cx="4602864" cy="2961734"/>
          </a:xfrm>
          <a:prstGeom prst="rect">
            <a:avLst/>
          </a:prstGeom>
        </p:spPr>
      </p:pic>
      <p:sp>
        <p:nvSpPr>
          <p:cNvPr id="11" name="矩形: 圆角 139"/>
          <p:cNvSpPr/>
          <p:nvPr/>
        </p:nvSpPr>
        <p:spPr>
          <a:xfrm>
            <a:off x="1276318" y="1735336"/>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学习的定义</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455246" y="2828669"/>
            <a:ext cx="4824536" cy="2723823"/>
          </a:xfrm>
          <a:prstGeom prst="rect">
            <a:avLst/>
          </a:prstGeom>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汤姆</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米切尔（</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Tom Michael Mitchell</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）于</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1997</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年提供了一个简洁的定义：对于某类任务</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T</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和性能度量</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P</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，一个计算机程序被认为可以</a:t>
            </a:r>
            <a:r>
              <a:rPr lang="zh-CN" altLang="zh-CN"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从</a:t>
            </a:r>
            <a:r>
              <a:rPr lang="zh-CN" altLang="en-US"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训练</a:t>
            </a:r>
            <a:r>
              <a:rPr lang="zh-CN" altLang="zh-CN"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经验</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E</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中学习</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通过</a:t>
            </a:r>
            <a:r>
              <a:rPr lang="zh-CN" altLang="en-US"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训练</a:t>
            </a:r>
            <a:r>
              <a:rPr lang="zh-CN" altLang="zh-CN" sz="19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经验</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E</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改进后</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它在任务</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T</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上由性能度量衡量的性能有所提升</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486694" y="2709714"/>
            <a:ext cx="4602864" cy="2961734"/>
          </a:xfrm>
          <a:prstGeom prst="rect">
            <a:avLst/>
          </a:prstGeom>
        </p:spPr>
      </p:pic>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735336"/>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学习的定义</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900430"/>
            <a:ext cx="34507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学习</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a:t>
            </a:r>
            <a:r>
              <a:rPr lang="en-US" altLang="zh-CN" b="1" dirty="0" smtClean="0">
                <a:latin typeface="宋体" panose="02010600030101010101" pitchFamily="2" charset="-122"/>
                <a:ea typeface="宋体" panose="02010600030101010101" pitchFamily="2" charset="-122"/>
                <a:sym typeface="思源宋体 CN" panose="02020400000000000000" pitchFamily="18" charset="-122"/>
              </a:rPr>
              <a:t>3</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个</a:t>
            </a:r>
            <a:r>
              <a:rPr lang="zh-CN" altLang="en-US" b="1" dirty="0">
                <a:latin typeface="宋体" panose="02010600030101010101" pitchFamily="2" charset="-122"/>
                <a:ea typeface="宋体" panose="02010600030101010101" pitchFamily="2" charset="-122"/>
                <a:sym typeface="思源宋体 CN" panose="02020400000000000000" pitchFamily="18" charset="-122"/>
              </a:rPr>
              <a:t>核心</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要素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143690" y="2565698"/>
            <a:ext cx="9704044" cy="1477328"/>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2000" kern="0" dirty="0">
                <a:solidFill>
                  <a:srgbClr val="595959"/>
                </a:solidFill>
                <a:latin typeface="微软雅黑" panose="020B0503020204020204" pitchFamily="34" charset="-122"/>
                <a:ea typeface="微软雅黑" panose="020B0503020204020204" pitchFamily="34" charset="-122"/>
              </a:rPr>
              <a:t>汤姆</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米切尔（</a:t>
            </a:r>
            <a:r>
              <a:rPr lang="en-US" altLang="zh-CN" sz="2000" kern="0" dirty="0">
                <a:solidFill>
                  <a:srgbClr val="595959"/>
                </a:solidFill>
                <a:latin typeface="微软雅黑" panose="020B0503020204020204" pitchFamily="34" charset="-122"/>
                <a:ea typeface="微软雅黑" panose="020B0503020204020204" pitchFamily="34" charset="-122"/>
              </a:rPr>
              <a:t>Tom Michael Mitchell</a:t>
            </a:r>
            <a:r>
              <a:rPr lang="zh-CN" altLang="zh-CN" sz="2000" kern="0" dirty="0">
                <a:solidFill>
                  <a:srgbClr val="595959"/>
                </a:solidFill>
                <a:latin typeface="微软雅黑" panose="020B0503020204020204" pitchFamily="34" charset="-122"/>
                <a:ea typeface="微软雅黑" panose="020B0503020204020204" pitchFamily="34" charset="-122"/>
              </a:rPr>
              <a:t>）定义“学习”时，提到三个概念，分别是</a:t>
            </a:r>
            <a:r>
              <a:rPr lang="zh-CN" altLang="zh-CN" sz="2000" kern="0" dirty="0">
                <a:solidFill>
                  <a:srgbClr val="1369B2"/>
                </a:solidFill>
                <a:latin typeface="微软雅黑" panose="020B0503020204020204" pitchFamily="34" charset="-122"/>
                <a:ea typeface="微软雅黑" panose="020B0503020204020204" pitchFamily="34" charset="-122"/>
              </a:rPr>
              <a:t>任务</a:t>
            </a:r>
            <a:r>
              <a:rPr lang="en-US" altLang="zh-CN" sz="2000" kern="0" dirty="0">
                <a:solidFill>
                  <a:srgbClr val="1369B2"/>
                </a:solidFill>
                <a:latin typeface="微软雅黑" panose="020B0503020204020204" pitchFamily="34" charset="-122"/>
                <a:ea typeface="微软雅黑" panose="020B0503020204020204" pitchFamily="34" charset="-122"/>
              </a:rPr>
              <a:t>T</a:t>
            </a:r>
            <a:r>
              <a:rPr lang="zh-CN" altLang="zh-CN" sz="2000" kern="0" dirty="0">
                <a:solidFill>
                  <a:srgbClr val="1369B2"/>
                </a:solidFill>
                <a:latin typeface="微软雅黑" panose="020B0503020204020204" pitchFamily="34" charset="-122"/>
                <a:ea typeface="微软雅黑" panose="020B0503020204020204" pitchFamily="34" charset="-122"/>
              </a:rPr>
              <a:t>，训练经验</a:t>
            </a:r>
            <a:r>
              <a:rPr lang="en-US" altLang="zh-CN" sz="2000" kern="0" dirty="0">
                <a:solidFill>
                  <a:srgbClr val="1369B2"/>
                </a:solidFill>
                <a:latin typeface="微软雅黑" panose="020B0503020204020204" pitchFamily="34" charset="-122"/>
                <a:ea typeface="微软雅黑" panose="020B0503020204020204" pitchFamily="34" charset="-122"/>
              </a:rPr>
              <a:t>E</a:t>
            </a:r>
            <a:r>
              <a:rPr lang="zh-CN" altLang="zh-CN" sz="2000" kern="0" dirty="0">
                <a:solidFill>
                  <a:srgbClr val="1369B2"/>
                </a:solidFill>
                <a:latin typeface="微软雅黑" panose="020B0503020204020204" pitchFamily="34" charset="-122"/>
                <a:ea typeface="微软雅黑" panose="020B0503020204020204" pitchFamily="34" charset="-122"/>
              </a:rPr>
              <a:t>和性能目标</a:t>
            </a:r>
            <a:r>
              <a:rPr lang="en-US" altLang="zh-CN" sz="2000" kern="0" dirty="0">
                <a:solidFill>
                  <a:srgbClr val="1369B2"/>
                </a:solidFill>
                <a:latin typeface="微软雅黑" panose="020B0503020204020204" pitchFamily="34" charset="-122"/>
                <a:ea typeface="微软雅黑" panose="020B0503020204020204" pitchFamily="34" charset="-122"/>
              </a:rPr>
              <a:t>P</a:t>
            </a:r>
            <a:r>
              <a:rPr lang="zh-CN" altLang="zh-CN" sz="2000" kern="0" dirty="0">
                <a:solidFill>
                  <a:srgbClr val="595959"/>
                </a:solidFill>
                <a:latin typeface="微软雅黑" panose="020B0503020204020204" pitchFamily="34" charset="-122"/>
                <a:ea typeface="微软雅黑" panose="020B0503020204020204" pitchFamily="34" charset="-122"/>
              </a:rPr>
              <a:t>，这三个概念是构建机器学习算法的核心要素</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en-US" altLang="zh-CN" sz="2000" kern="0" dirty="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2000" kern="0" dirty="0">
                <a:solidFill>
                  <a:srgbClr val="595959"/>
                </a:solidFill>
                <a:latin typeface="微软雅黑" panose="020B0503020204020204" pitchFamily="34" charset="-122"/>
                <a:ea typeface="微软雅黑" panose="020B0503020204020204" pitchFamily="34" charset="-122"/>
              </a:rPr>
              <a:t>结合中国象棋程序的例子，解释机器学习算法的这三个</a:t>
            </a:r>
            <a:r>
              <a:rPr lang="zh-CN" altLang="zh-CN" sz="2000" kern="0" dirty="0" smtClean="0">
                <a:solidFill>
                  <a:srgbClr val="595959"/>
                </a:solidFill>
                <a:latin typeface="微软雅黑" panose="020B0503020204020204" pitchFamily="34" charset="-122"/>
                <a:ea typeface="微软雅黑" panose="020B0503020204020204" pitchFamily="34" charset="-122"/>
              </a:rPr>
              <a:t>要素</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graphicFrame>
        <p:nvGraphicFramePr>
          <p:cNvPr id="10" name="表格 9"/>
          <p:cNvGraphicFramePr>
            <a:graphicFrameLocks noGrp="1"/>
          </p:cNvGraphicFramePr>
          <p:nvPr/>
        </p:nvGraphicFramePr>
        <p:xfrm>
          <a:off x="1286213" y="4145471"/>
          <a:ext cx="9561520" cy="1944216"/>
        </p:xfrm>
        <a:graphic>
          <a:graphicData uri="http://schemas.openxmlformats.org/drawingml/2006/table">
            <a:tbl>
              <a:tblPr>
                <a:tableStyleId>{00A15C55-8517-42AA-B614-E9B94910E393}</a:tableStyleId>
              </a:tblPr>
              <a:tblGrid>
                <a:gridCol w="4780760"/>
                <a:gridCol w="4780760"/>
              </a:tblGrid>
              <a:tr h="486054">
                <a:tc>
                  <a:txBody>
                    <a:bodyPr/>
                    <a:lstStyle/>
                    <a:p>
                      <a:pPr marL="0" indent="266700" algn="ctr" defTabSz="1219200" rtl="0" eaLnBrk="1" latinLnBrk="0" hangingPunct="1">
                        <a:lnSpc>
                          <a:spcPct val="115000"/>
                        </a:lnSpc>
                        <a:spcAft>
                          <a:spcPts val="0"/>
                        </a:spcAft>
                      </a:pPr>
                      <a:r>
                        <a:rPr lang="zh-CN" sz="18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概念</a:t>
                      </a:r>
                      <a:endParaRPr lang="zh-CN" sz="18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8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中国象棋程序</a:t>
                      </a:r>
                      <a:endParaRPr lang="zh-CN" sz="18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任务</a:t>
                      </a:r>
                      <a:r>
                        <a:rPr lang="en-US"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人机对弈</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性能目标</a:t>
                      </a:r>
                      <a:r>
                        <a:rPr lang="en-US"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P</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比赛中击败对手的概率</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训练经验</a:t>
                      </a:r>
                      <a:r>
                        <a:rPr lang="en-US"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E</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和机器对弈</a:t>
                      </a:r>
                      <a:endParaRPr lang="zh-CN" sz="18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23224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zh-CN" altLang="zh-CN" sz="1800" dirty="0">
                <a:solidFill>
                  <a:srgbClr val="1369B2"/>
                </a:solidFill>
                <a:latin typeface="微软雅黑" panose="020B0503020204020204" pitchFamily="34" charset="-122"/>
                <a:ea typeface="微软雅黑" panose="020B0503020204020204" pitchFamily="34" charset="-122"/>
                <a:cs typeface="+mn-ea"/>
              </a:rPr>
              <a:t>机器学习的基本概念</a:t>
            </a:r>
            <a:r>
              <a:rPr lang="zh-CN" altLang="zh-CN" sz="1800" dirty="0">
                <a:solidFill>
                  <a:srgbClr val="595959"/>
                </a:solidFill>
                <a:latin typeface="微软雅黑" panose="020B0503020204020204" pitchFamily="34" charset="-122"/>
                <a:ea typeface="微软雅黑" panose="020B0503020204020204" pitchFamily="34" charset="-122"/>
                <a:cs typeface="+mn-ea"/>
              </a:rPr>
              <a:t>，能够归纳机器学习涉及的基本概念</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0390"/>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鸢尾花数据集</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165482" y="2205658"/>
            <a:ext cx="10075472"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在机器学习领域有一</a:t>
            </a:r>
            <a:r>
              <a:rPr lang="zh-CN" altLang="zh-CN" sz="2000" kern="0" dirty="0" smtClean="0">
                <a:solidFill>
                  <a:srgbClr val="595959"/>
                </a:solidFill>
                <a:latin typeface="微软雅黑" panose="020B0503020204020204" pitchFamily="34" charset="-122"/>
                <a:ea typeface="微软雅黑" panose="020B0503020204020204" pitchFamily="34" charset="-122"/>
              </a:rPr>
              <a:t>个著名</a:t>
            </a:r>
            <a:r>
              <a:rPr lang="zh-CN" altLang="zh-CN" sz="2000" kern="0" dirty="0">
                <a:solidFill>
                  <a:srgbClr val="595959"/>
                </a:solidFill>
                <a:latin typeface="微软雅黑" panose="020B0503020204020204" pitchFamily="34" charset="-122"/>
                <a:ea typeface="微软雅黑" panose="020B0503020204020204" pitchFamily="34" charset="-122"/>
              </a:rPr>
              <a:t>的鸢尾花数据集，该数据集记录了三类鸢尾花，分别</a:t>
            </a:r>
            <a:r>
              <a:rPr lang="zh-CN" altLang="zh-CN" sz="2000" kern="0" dirty="0" smtClean="0">
                <a:solidFill>
                  <a:srgbClr val="595959"/>
                </a:solidFill>
                <a:latin typeface="微软雅黑" panose="020B0503020204020204" pitchFamily="34" charset="-122"/>
                <a:ea typeface="微软雅黑" panose="020B0503020204020204" pitchFamily="34" charset="-122"/>
              </a:rPr>
              <a:t>是</a:t>
            </a:r>
            <a:r>
              <a:rPr lang="zh-CN" altLang="zh-CN" sz="2000" kern="0" dirty="0" smtClean="0">
                <a:solidFill>
                  <a:srgbClr val="1369B2"/>
                </a:solidFill>
                <a:latin typeface="微软雅黑" panose="020B0503020204020204" pitchFamily="34" charset="-122"/>
                <a:ea typeface="微软雅黑" panose="020B0503020204020204" pitchFamily="34" charset="-122"/>
              </a:rPr>
              <a:t>山</a:t>
            </a:r>
            <a:r>
              <a:rPr lang="zh-CN" altLang="zh-CN" sz="2000" kern="0" dirty="0">
                <a:solidFill>
                  <a:srgbClr val="1369B2"/>
                </a:solidFill>
                <a:latin typeface="微软雅黑" panose="020B0503020204020204" pitchFamily="34" charset="-122"/>
                <a:ea typeface="微软雅黑" panose="020B0503020204020204" pitchFamily="34" charset="-122"/>
              </a:rPr>
              <a:t>鸢尾花</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Iris </a:t>
            </a:r>
            <a:r>
              <a:rPr lang="en-US" altLang="zh-CN" sz="2000" kern="0" dirty="0" err="1">
                <a:solidFill>
                  <a:srgbClr val="595959"/>
                </a:solidFill>
                <a:latin typeface="微软雅黑" panose="020B0503020204020204" pitchFamily="34" charset="-122"/>
                <a:ea typeface="微软雅黑" panose="020B0503020204020204" pitchFamily="34" charset="-122"/>
              </a:rPr>
              <a:t>Setosa</a:t>
            </a:r>
            <a:r>
              <a:rPr lang="zh-CN" altLang="zh-CN" sz="2000" kern="0" dirty="0" smtClean="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 、</a:t>
            </a:r>
            <a:r>
              <a:rPr lang="zh-CN" altLang="zh-CN" sz="2000" kern="0" dirty="0" smtClean="0">
                <a:solidFill>
                  <a:srgbClr val="1369B2"/>
                </a:solidFill>
                <a:latin typeface="微软雅黑" panose="020B0503020204020204" pitchFamily="34" charset="-122"/>
                <a:ea typeface="微软雅黑" panose="020B0503020204020204" pitchFamily="34" charset="-122"/>
              </a:rPr>
              <a:t>变色</a:t>
            </a:r>
            <a:r>
              <a:rPr lang="zh-CN" altLang="zh-CN" sz="2000" kern="0" dirty="0">
                <a:solidFill>
                  <a:srgbClr val="1369B2"/>
                </a:solidFill>
                <a:latin typeface="微软雅黑" panose="020B0503020204020204" pitchFamily="34" charset="-122"/>
                <a:ea typeface="微软雅黑" panose="020B0503020204020204" pitchFamily="34" charset="-122"/>
              </a:rPr>
              <a:t>鸢尾花</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Iris </a:t>
            </a:r>
            <a:r>
              <a:rPr lang="en-US" altLang="zh-CN" sz="2000" kern="0" dirty="0" err="1">
                <a:solidFill>
                  <a:srgbClr val="595959"/>
                </a:solidFill>
                <a:latin typeface="微软雅黑" panose="020B0503020204020204" pitchFamily="34" charset="-122"/>
                <a:ea typeface="微软雅黑" panose="020B0503020204020204" pitchFamily="34" charset="-122"/>
              </a:rPr>
              <a:t>Versicolour</a:t>
            </a:r>
            <a:r>
              <a:rPr lang="zh-CN" altLang="zh-CN" sz="2000" kern="0" dirty="0" smtClean="0">
                <a:solidFill>
                  <a:srgbClr val="595959"/>
                </a:solidFill>
                <a:latin typeface="微软雅黑" panose="020B0503020204020204" pitchFamily="34" charset="-122"/>
                <a:ea typeface="微软雅黑" panose="020B0503020204020204" pitchFamily="34" charset="-122"/>
              </a:rPr>
              <a:t>）和</a:t>
            </a:r>
            <a:r>
              <a:rPr lang="zh-CN" altLang="zh-CN" sz="2000" kern="0" dirty="0">
                <a:solidFill>
                  <a:srgbClr val="1369B2"/>
                </a:solidFill>
                <a:latin typeface="微软雅黑" panose="020B0503020204020204" pitchFamily="34" charset="-122"/>
                <a:ea typeface="微软雅黑" panose="020B0503020204020204" pitchFamily="34" charset="-122"/>
              </a:rPr>
              <a:t>维吉尼亚鸢尾花</a:t>
            </a:r>
            <a:r>
              <a:rPr lang="en-US" altLang="zh-CN" sz="2000" kern="0" dirty="0">
                <a:solidFill>
                  <a:srgbClr val="595959"/>
                </a:solidFill>
                <a:latin typeface="微软雅黑" panose="020B0503020204020204" pitchFamily="34" charset="-122"/>
                <a:ea typeface="微软雅黑" panose="020B0503020204020204" pitchFamily="34" charset="-122"/>
              </a:rPr>
              <a:t>(Iris </a:t>
            </a:r>
            <a:r>
              <a:rPr lang="en-US" altLang="zh-CN" sz="2000" kern="0" dirty="0" err="1">
                <a:solidFill>
                  <a:srgbClr val="595959"/>
                </a:solidFill>
                <a:latin typeface="微软雅黑" panose="020B0503020204020204" pitchFamily="34" charset="-122"/>
                <a:ea typeface="微软雅黑" panose="020B0503020204020204" pitchFamily="34" charset="-122"/>
              </a:rPr>
              <a:t>Virginica</a:t>
            </a:r>
            <a:r>
              <a:rPr lang="en-US" altLang="zh-CN" sz="2000" kern="0" dirty="0" smtClean="0">
                <a:solidFill>
                  <a:srgbClr val="595959"/>
                </a:solidFill>
                <a:latin typeface="微软雅黑" panose="020B0503020204020204" pitchFamily="34" charset="-122"/>
                <a:ea typeface="微软雅黑" panose="020B0503020204020204" pitchFamily="34"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026" name="Picture 2" descr="123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57300" y="3323766"/>
            <a:ext cx="7891835" cy="295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0390"/>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鸢尾花数据集</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276318" y="2205658"/>
            <a:ext cx="9427400"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在鸢尾花</a:t>
            </a:r>
            <a:r>
              <a:rPr lang="zh-CN" altLang="zh-CN" sz="2000" kern="0" dirty="0" smtClean="0">
                <a:solidFill>
                  <a:srgbClr val="595959"/>
                </a:solidFill>
                <a:latin typeface="微软雅黑" panose="020B0503020204020204" pitchFamily="34" charset="-122"/>
                <a:ea typeface="微软雅黑" panose="020B0503020204020204" pitchFamily="34" charset="-122"/>
              </a:rPr>
              <a:t>数据中</a:t>
            </a:r>
            <a:r>
              <a:rPr lang="zh-CN" altLang="zh-CN" sz="2000" kern="0" dirty="0">
                <a:solidFill>
                  <a:srgbClr val="595959"/>
                </a:solidFill>
                <a:latin typeface="微软雅黑" panose="020B0503020204020204" pitchFamily="34" charset="-122"/>
                <a:ea typeface="微软雅黑" panose="020B0503020204020204" pitchFamily="34" charset="-122"/>
              </a:rPr>
              <a:t>，每一类鸢尾</a:t>
            </a:r>
            <a:r>
              <a:rPr lang="zh-CN" altLang="zh-CN" sz="2000" kern="0" dirty="0" smtClean="0">
                <a:solidFill>
                  <a:srgbClr val="595959"/>
                </a:solidFill>
                <a:latin typeface="微软雅黑" panose="020B0503020204020204" pitchFamily="34" charset="-122"/>
                <a:ea typeface="微软雅黑" panose="020B0503020204020204" pitchFamily="34" charset="-122"/>
              </a:rPr>
              <a:t>花</a:t>
            </a:r>
            <a:r>
              <a:rPr lang="zh-CN" altLang="en-US" sz="2000" kern="0" dirty="0" smtClean="0">
                <a:solidFill>
                  <a:srgbClr val="595959"/>
                </a:solidFill>
                <a:latin typeface="微软雅黑" panose="020B0503020204020204" pitchFamily="34" charset="-122"/>
                <a:ea typeface="微软雅黑" panose="020B0503020204020204" pitchFamily="34" charset="-122"/>
              </a:rPr>
              <a:t>有</a:t>
            </a:r>
            <a:r>
              <a:rPr lang="en-US" altLang="zh-CN" sz="2000" kern="0" dirty="0" smtClean="0">
                <a:solidFill>
                  <a:srgbClr val="595959"/>
                </a:solidFill>
                <a:latin typeface="微软雅黑" panose="020B0503020204020204" pitchFamily="34" charset="-122"/>
                <a:ea typeface="微软雅黑" panose="020B0503020204020204" pitchFamily="34" charset="-122"/>
              </a:rPr>
              <a:t>50</a:t>
            </a:r>
            <a:r>
              <a:rPr lang="zh-CN" altLang="zh-CN" sz="2000" kern="0" dirty="0">
                <a:solidFill>
                  <a:srgbClr val="595959"/>
                </a:solidFill>
                <a:latin typeface="微软雅黑" panose="020B0503020204020204" pitchFamily="34" charset="-122"/>
                <a:ea typeface="微软雅黑" panose="020B0503020204020204" pitchFamily="34" charset="-122"/>
              </a:rPr>
              <a:t>条记录，每条记录代表的是一朵花的数据，整个鸢尾花数据集共</a:t>
            </a:r>
            <a:r>
              <a:rPr lang="en-US" altLang="zh-CN" sz="2000" kern="0" dirty="0">
                <a:solidFill>
                  <a:srgbClr val="595959"/>
                </a:solidFill>
                <a:latin typeface="微软雅黑" panose="020B0503020204020204" pitchFamily="34" charset="-122"/>
                <a:ea typeface="微软雅黑" panose="020B0503020204020204" pitchFamily="34" charset="-122"/>
              </a:rPr>
              <a:t>150</a:t>
            </a:r>
            <a:r>
              <a:rPr lang="zh-CN" altLang="zh-CN" sz="2000" kern="0" dirty="0">
                <a:solidFill>
                  <a:srgbClr val="595959"/>
                </a:solidFill>
                <a:latin typeface="微软雅黑" panose="020B0503020204020204" pitchFamily="34" charset="-122"/>
                <a:ea typeface="微软雅黑" panose="020B0503020204020204" pitchFamily="34" charset="-122"/>
              </a:rPr>
              <a:t>条记录。</a:t>
            </a:r>
            <a:r>
              <a:rPr lang="zh-CN" altLang="zh-CN" sz="2000" kern="0" dirty="0">
                <a:solidFill>
                  <a:srgbClr val="1369B2"/>
                </a:solidFill>
                <a:latin typeface="微软雅黑" panose="020B0503020204020204" pitchFamily="34" charset="-122"/>
                <a:ea typeface="微软雅黑" panose="020B0503020204020204" pitchFamily="34" charset="-122"/>
              </a:rPr>
              <a:t>每一条记录包括</a:t>
            </a:r>
            <a:r>
              <a:rPr lang="en-US" altLang="zh-CN" sz="2000" kern="0" dirty="0">
                <a:solidFill>
                  <a:srgbClr val="1369B2"/>
                </a:solidFill>
                <a:latin typeface="微软雅黑" panose="020B0503020204020204" pitchFamily="34" charset="-122"/>
                <a:ea typeface="微软雅黑" panose="020B0503020204020204" pitchFamily="34" charset="-122"/>
              </a:rPr>
              <a:t>4</a:t>
            </a:r>
            <a:r>
              <a:rPr lang="zh-CN" altLang="zh-CN" sz="2000" kern="0" dirty="0">
                <a:solidFill>
                  <a:srgbClr val="1369B2"/>
                </a:solidFill>
                <a:latin typeface="微软雅黑" panose="020B0503020204020204" pitchFamily="34" charset="-122"/>
                <a:ea typeface="微软雅黑" panose="020B0503020204020204" pitchFamily="34" charset="-122"/>
              </a:rPr>
              <a:t>个属性，分别是萼片长度、萼片宽度、花瓣长度和花瓣宽度</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graphicFrame>
        <p:nvGraphicFramePr>
          <p:cNvPr id="7" name="表格 6"/>
          <p:cNvGraphicFramePr>
            <a:graphicFrameLocks noGrp="1"/>
          </p:cNvGraphicFramePr>
          <p:nvPr/>
        </p:nvGraphicFramePr>
        <p:xfrm>
          <a:off x="1276318" y="3785431"/>
          <a:ext cx="9427400" cy="1944216"/>
        </p:xfrm>
        <a:graphic>
          <a:graphicData uri="http://schemas.openxmlformats.org/drawingml/2006/table">
            <a:tbl>
              <a:tblPr>
                <a:tableStyleId>{00A15C55-8517-42AA-B614-E9B94910E393}</a:tableStyleId>
              </a:tblPr>
              <a:tblGrid>
                <a:gridCol w="1794552"/>
                <a:gridCol w="1944216"/>
                <a:gridCol w="1944216"/>
                <a:gridCol w="1872208"/>
                <a:gridCol w="1872208"/>
              </a:tblGrid>
              <a:tr h="486054">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萼片长度（</a:t>
                      </a:r>
                      <a:r>
                        <a:rPr lang="en-US"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cm</a:t>
                      </a: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萼片宽度（</a:t>
                      </a:r>
                      <a:r>
                        <a:rPr lang="en-US"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cm</a:t>
                      </a: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花瓣长度（</a:t>
                      </a:r>
                      <a:r>
                        <a:rPr lang="en-US"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cm</a:t>
                      </a: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花瓣宽度（</a:t>
                      </a:r>
                      <a:r>
                        <a:rPr lang="en-US"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cm</a:t>
                      </a:r>
                      <a:r>
                        <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种类</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4.9</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1.4</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6.1</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4.7</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1.4</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86054">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5.9</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5.1</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1.8</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9" name="矩形标注 8"/>
          <p:cNvSpPr/>
          <p:nvPr/>
        </p:nvSpPr>
        <p:spPr>
          <a:xfrm>
            <a:off x="4583038" y="5837822"/>
            <a:ext cx="6120680" cy="619449"/>
          </a:xfrm>
          <a:prstGeom prst="wedgeRectCallout">
            <a:avLst>
              <a:gd name="adj1" fmla="val 32764"/>
              <a:gd name="adj2" fmla="val -87798"/>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4583038" y="5931025"/>
            <a:ext cx="6120680" cy="461665"/>
          </a:xfrm>
          <a:prstGeom prst="rect">
            <a:avLst/>
          </a:prstGeom>
          <a:noFill/>
        </p:spPr>
        <p:txBody>
          <a:bodyPr wrap="square" rtlCol="0">
            <a:spAutoFit/>
          </a:bodyPr>
          <a:lstStyle/>
          <a:p>
            <a:pPr algn="ctr">
              <a:lnSpc>
                <a:spcPct val="150000"/>
              </a:lnSpc>
            </a:pP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0</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1</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2</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分别代表山鸢尾花、变色鸢尾花和维吉尼亚鸢尾花。</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0390"/>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机器学习</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基本</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文本框 9"/>
          <p:cNvSpPr txBox="1"/>
          <p:nvPr/>
        </p:nvSpPr>
        <p:spPr>
          <a:xfrm>
            <a:off x="1276318" y="2783584"/>
            <a:ext cx="9643424" cy="1938992"/>
          </a:xfrm>
          <a:prstGeom prst="rect">
            <a:avLst/>
          </a:prstGeom>
          <a:noFill/>
        </p:spPr>
        <p:txBody>
          <a:bodyPr wrap="square">
            <a:spAutoFit/>
          </a:bodyPr>
          <a:lstStyle/>
          <a:p>
            <a:pPr>
              <a:lnSpc>
                <a:spcPct val="150000"/>
              </a:lnSpc>
            </a:pPr>
            <a:r>
              <a:rPr lang="zh-CN" altLang="en-US" sz="2000" kern="0" dirty="0" smtClean="0">
                <a:solidFill>
                  <a:srgbClr val="595959"/>
                </a:solidFill>
                <a:latin typeface="微软雅黑" panose="020B0503020204020204" pitchFamily="34" charset="-122"/>
                <a:ea typeface="微软雅黑" panose="020B0503020204020204" pitchFamily="34" charset="-122"/>
              </a:rPr>
              <a:t>收</a:t>
            </a:r>
            <a:r>
              <a:rPr lang="zh-CN" altLang="zh-CN" sz="2000" kern="0" dirty="0" smtClean="0">
                <a:solidFill>
                  <a:srgbClr val="595959"/>
                </a:solidFill>
                <a:latin typeface="微软雅黑" panose="020B0503020204020204" pitchFamily="34" charset="-122"/>
                <a:ea typeface="微软雅黑" panose="020B0503020204020204" pitchFamily="34" charset="-122"/>
              </a:rPr>
              <a:t>集、整理和组织的一系列</a:t>
            </a:r>
            <a:r>
              <a:rPr lang="zh-CN" altLang="zh-CN" sz="2000" kern="0" dirty="0" smtClean="0">
                <a:solidFill>
                  <a:srgbClr val="1369B2"/>
                </a:solidFill>
                <a:latin typeface="微软雅黑" panose="020B0503020204020204" pitchFamily="34" charset="-122"/>
                <a:ea typeface="微软雅黑" panose="020B0503020204020204" pitchFamily="34" charset="-122"/>
              </a:rPr>
              <a:t>数据的集合</a:t>
            </a:r>
            <a:r>
              <a:rPr lang="zh-CN" altLang="zh-CN" sz="2000" kern="0" dirty="0" smtClean="0">
                <a:solidFill>
                  <a:srgbClr val="595959"/>
                </a:solidFill>
                <a:latin typeface="微软雅黑" panose="020B0503020204020204" pitchFamily="34" charset="-122"/>
                <a:ea typeface="微软雅黑" panose="020B0503020204020204" pitchFamily="34" charset="-122"/>
              </a:rPr>
              <a:t>。大部分</a:t>
            </a:r>
            <a:r>
              <a:rPr lang="zh-CN" altLang="zh-CN" sz="2000" kern="0" dirty="0">
                <a:solidFill>
                  <a:srgbClr val="595959"/>
                </a:solidFill>
                <a:latin typeface="微软雅黑" panose="020B0503020204020204" pitchFamily="34" charset="-122"/>
                <a:ea typeface="微软雅黑" panose="020B0503020204020204" pitchFamily="34" charset="-122"/>
              </a:rPr>
              <a:t>机器学习算法的经验就是从数据集上获取的。根据用途</a:t>
            </a:r>
            <a:r>
              <a:rPr lang="zh-CN" altLang="zh-CN" sz="2000" kern="0" dirty="0" smtClean="0">
                <a:solidFill>
                  <a:srgbClr val="595959"/>
                </a:solidFill>
                <a:latin typeface="微软雅黑" panose="020B0503020204020204" pitchFamily="34" charset="-122"/>
                <a:ea typeface="微软雅黑" panose="020B0503020204020204" pitchFamily="34" charset="-122"/>
              </a:rPr>
              <a:t>不同，</a:t>
            </a:r>
            <a:r>
              <a:rPr lang="zh-CN" altLang="zh-CN" sz="2000" kern="0" dirty="0">
                <a:solidFill>
                  <a:srgbClr val="1369B2"/>
                </a:solidFill>
                <a:latin typeface="微软雅黑" panose="020B0503020204020204" pitchFamily="34" charset="-122"/>
                <a:ea typeface="微软雅黑" panose="020B0503020204020204" pitchFamily="34" charset="-122"/>
              </a:rPr>
              <a:t>数据集可分为训练集、验证集和测试集</a:t>
            </a:r>
            <a:r>
              <a:rPr lang="zh-CN" altLang="zh-CN" sz="2000" kern="0" dirty="0">
                <a:solidFill>
                  <a:srgbClr val="595959"/>
                </a:solidFill>
                <a:latin typeface="微软雅黑" panose="020B0503020204020204" pitchFamily="34" charset="-122"/>
                <a:ea typeface="微软雅黑" panose="020B0503020204020204" pitchFamily="34" charset="-122"/>
              </a:rPr>
              <a:t>，其中</a:t>
            </a:r>
            <a:r>
              <a:rPr lang="zh-CN" altLang="zh-CN" sz="2000" kern="0" dirty="0">
                <a:solidFill>
                  <a:srgbClr val="1369B2"/>
                </a:solidFill>
                <a:latin typeface="微软雅黑" panose="020B0503020204020204" pitchFamily="34" charset="-122"/>
                <a:ea typeface="微软雅黑" panose="020B0503020204020204" pitchFamily="34" charset="-122"/>
              </a:rPr>
              <a:t>训练集用于训练模型</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验证集用于调整模型超参数</a:t>
            </a:r>
            <a:r>
              <a:rPr lang="zh-CN" altLang="zh-CN" sz="2000" kern="0" dirty="0">
                <a:solidFill>
                  <a:srgbClr val="595959"/>
                </a:solidFill>
                <a:latin typeface="微软雅黑" panose="020B0503020204020204" pitchFamily="34" charset="-122"/>
                <a:ea typeface="微软雅黑" panose="020B0503020204020204" pitchFamily="34" charset="-122"/>
              </a:rPr>
              <a:t>（如学习率、正则化参数等），</a:t>
            </a:r>
            <a:r>
              <a:rPr lang="zh-CN" altLang="zh-CN" sz="2000" kern="0" dirty="0">
                <a:solidFill>
                  <a:srgbClr val="1369B2"/>
                </a:solidFill>
                <a:latin typeface="微软雅黑" panose="020B0503020204020204" pitchFamily="34" charset="-122"/>
                <a:ea typeface="微软雅黑" panose="020B0503020204020204" pitchFamily="34" charset="-122"/>
              </a:rPr>
              <a:t>测试集用于评估模型性能</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287706" y="2261792"/>
            <a:ext cx="3594254"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1</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数据</a:t>
            </a:r>
            <a:r>
              <a:rPr lang="zh-CN" altLang="zh-CN" b="1" dirty="0">
                <a:latin typeface="黑体" panose="02010609060101010101" charset="-122"/>
                <a:ea typeface="黑体" panose="02010609060101010101" charset="-122"/>
                <a:cs typeface="+mn-ea"/>
              </a:rPr>
              <a:t>集</a:t>
            </a:r>
            <a:r>
              <a:rPr lang="zh-CN" altLang="zh-CN"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Dataset</a:t>
            </a:r>
            <a:r>
              <a:rPr lang="zh-CN" altLang="zh-CN"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13" name="文本框 12"/>
          <p:cNvSpPr txBox="1"/>
          <p:nvPr/>
        </p:nvSpPr>
        <p:spPr>
          <a:xfrm>
            <a:off x="1276318" y="5410056"/>
            <a:ext cx="9643424"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数据集的</a:t>
            </a:r>
            <a:r>
              <a:rPr lang="zh-CN" altLang="zh-CN" sz="2000" kern="0" dirty="0">
                <a:solidFill>
                  <a:srgbClr val="1369B2"/>
                </a:solidFill>
                <a:latin typeface="微软雅黑" panose="020B0503020204020204" pitchFamily="34" charset="-122"/>
                <a:ea typeface="微软雅黑" panose="020B0503020204020204" pitchFamily="34" charset="-122"/>
              </a:rPr>
              <a:t>每一行数据通常称为一个样本</a:t>
            </a:r>
            <a:r>
              <a:rPr lang="zh-CN" altLang="zh-CN" sz="2000" kern="0" dirty="0">
                <a:solidFill>
                  <a:srgbClr val="595959"/>
                </a:solidFill>
                <a:latin typeface="微软雅黑" panose="020B0503020204020204" pitchFamily="34" charset="-122"/>
                <a:ea typeface="微软雅黑" panose="020B0503020204020204" pitchFamily="34" charset="-122"/>
              </a:rPr>
              <a:t>，用于代表一个个体，数据集有多少行，就代表有多少个样本</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287706" y="4888264"/>
            <a:ext cx="3129383"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2</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样本（</a:t>
            </a:r>
            <a:r>
              <a:rPr lang="en-US" altLang="zh-CN" b="1" dirty="0" smtClean="0">
                <a:latin typeface="黑体" panose="02010609060101010101" charset="-122"/>
                <a:ea typeface="黑体" panose="02010609060101010101" charset="-122"/>
                <a:cs typeface="+mn-ea"/>
              </a:rPr>
              <a:t>Sample</a:t>
            </a:r>
            <a:r>
              <a:rPr lang="zh-CN" altLang="zh-CN"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276318" y="2925738"/>
            <a:ext cx="9643424" cy="1015663"/>
          </a:xfrm>
          <a:prstGeom prst="rect">
            <a:avLst/>
          </a:prstGeom>
          <a:noFill/>
        </p:spPr>
        <p:txBody>
          <a:bodyPr wrap="square">
            <a:spAutoFit/>
          </a:bodyPr>
          <a:lstStyle/>
          <a:p>
            <a:pPr>
              <a:lnSpc>
                <a:spcPct val="150000"/>
              </a:lnSpc>
            </a:pPr>
            <a:r>
              <a:rPr lang="zh-CN" altLang="en-US" sz="2000" kern="0" dirty="0" smtClean="0">
                <a:solidFill>
                  <a:srgbClr val="595959"/>
                </a:solidFill>
                <a:latin typeface="微软雅黑" panose="020B0503020204020204" pitchFamily="34" charset="-122"/>
                <a:ea typeface="微软雅黑" panose="020B0503020204020204" pitchFamily="34" charset="-122"/>
              </a:rPr>
              <a:t>特征</a:t>
            </a:r>
            <a:r>
              <a:rPr lang="zh-CN" altLang="zh-CN" sz="2000" kern="0" dirty="0" smtClean="0">
                <a:solidFill>
                  <a:srgbClr val="595959"/>
                </a:solidFill>
                <a:latin typeface="微软雅黑" panose="020B0503020204020204" pitchFamily="34" charset="-122"/>
                <a:ea typeface="微软雅黑" panose="020B0503020204020204" pitchFamily="34" charset="-122"/>
              </a:rPr>
              <a:t>用于</a:t>
            </a:r>
            <a:r>
              <a:rPr lang="zh-CN" altLang="zh-CN" sz="2000" kern="0" dirty="0">
                <a:solidFill>
                  <a:srgbClr val="1369B2"/>
                </a:solidFill>
                <a:latin typeface="微软雅黑" panose="020B0503020204020204" pitchFamily="34" charset="-122"/>
                <a:ea typeface="微软雅黑" panose="020B0503020204020204" pitchFamily="34" charset="-122"/>
              </a:rPr>
              <a:t>描述样本的属性或者变量</a:t>
            </a:r>
            <a:r>
              <a:rPr lang="zh-CN" altLang="zh-CN" sz="2000" kern="0" dirty="0">
                <a:solidFill>
                  <a:srgbClr val="595959"/>
                </a:solidFill>
                <a:latin typeface="微软雅黑" panose="020B0503020204020204" pitchFamily="34" charset="-122"/>
                <a:ea typeface="微软雅黑" panose="020B0503020204020204" pitchFamily="34" charset="-122"/>
              </a:rPr>
              <a:t>，可以是各种类型的数据，包括数值型的数据（如身高、体重）、类别型的数据（如性别、颜色）、文本数据（如评论内容）等。</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287706" y="2403946"/>
            <a:ext cx="3284874"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3</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特征（</a:t>
            </a:r>
            <a:r>
              <a:rPr lang="en-US" altLang="zh-CN" b="1" dirty="0" smtClean="0">
                <a:latin typeface="黑体" panose="02010609060101010101" charset="-122"/>
                <a:ea typeface="黑体" panose="02010609060101010101" charset="-122"/>
                <a:cs typeface="+mn-ea"/>
              </a:rPr>
              <a:t>Feature</a:t>
            </a:r>
            <a:r>
              <a:rPr lang="zh-CN" altLang="zh-CN"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540390"/>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机器学习</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基本</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mc:AlternateContent xmlns:mc="http://schemas.openxmlformats.org/markup-compatibility/2006">
        <mc:Choice xmlns:a14="http://schemas.microsoft.com/office/drawing/2010/main" Requires="a14">
          <p:sp>
            <p:nvSpPr>
              <p:cNvPr id="14" name="文本框 13"/>
              <p:cNvSpPr txBox="1"/>
              <p:nvPr/>
            </p:nvSpPr>
            <p:spPr>
              <a:xfrm>
                <a:off x="1276318" y="4149874"/>
                <a:ext cx="9643424" cy="1657570"/>
              </a:xfrm>
              <a:prstGeom prst="rect">
                <a:avLst/>
              </a:prstGeom>
              <a:noFill/>
              <a:ln w="19050">
                <a:solidFill>
                  <a:srgbClr val="1369B2"/>
                </a:solidFill>
                <a:prstDash val="sysDot"/>
              </a:ln>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在机器学习中，通常使用矩阵表示所有特征，</a:t>
                </a:r>
                <a:r>
                  <a:rPr lang="zh-CN" altLang="zh-CN" sz="2000" kern="0" dirty="0">
                    <a:solidFill>
                      <a:srgbClr val="1369B2"/>
                    </a:solidFill>
                    <a:latin typeface="微软雅黑" panose="020B0503020204020204" pitchFamily="34" charset="-122"/>
                    <a:ea typeface="微软雅黑" panose="020B0503020204020204" pitchFamily="34" charset="-122"/>
                  </a:rPr>
                  <a:t>矩阵有多少行，说明有多少个样本，矩阵有多少列，说明有多少个特征</a:t>
                </a:r>
                <a:r>
                  <a:rPr lang="zh-CN" altLang="zh-CN" sz="2000" kern="0" dirty="0">
                    <a:solidFill>
                      <a:srgbClr val="595959"/>
                    </a:solidFill>
                    <a:latin typeface="微软雅黑" panose="020B0503020204020204" pitchFamily="34" charset="-122"/>
                    <a:ea typeface="微软雅黑" panose="020B0503020204020204" pitchFamily="34" charset="-122"/>
                  </a:rPr>
                  <a:t>。为了后续讲解方便，这里约定，使用矩阵</a:t>
                </a:r>
                <a:r>
                  <a:rPr lang="en-US" altLang="zh-CN" sz="2000" kern="0" dirty="0">
                    <a:solidFill>
                      <a:srgbClr val="595959"/>
                    </a:solidFill>
                    <a:latin typeface="微软雅黑" panose="020B0503020204020204" pitchFamily="34" charset="-122"/>
                    <a:ea typeface="微软雅黑" panose="020B0503020204020204" pitchFamily="34" charset="-122"/>
                  </a:rPr>
                  <a:t>X</a:t>
                </a:r>
                <a:r>
                  <a:rPr lang="zh-CN" altLang="zh-CN" sz="2000" kern="0" dirty="0">
                    <a:solidFill>
                      <a:srgbClr val="595959"/>
                    </a:solidFill>
                    <a:latin typeface="微软雅黑" panose="020B0503020204020204" pitchFamily="34" charset="-122"/>
                    <a:ea typeface="微软雅黑" panose="020B0503020204020204" pitchFamily="34" charset="-122"/>
                  </a:rPr>
                  <a:t>表示数据集特征，其中，第</a:t>
                </a:r>
                <a:r>
                  <a:rPr lang="en-US" altLang="zh-CN" sz="2000" kern="0" dirty="0" err="1">
                    <a:solidFill>
                      <a:srgbClr val="595959"/>
                    </a:solidFill>
                    <a:latin typeface="微软雅黑" panose="020B0503020204020204" pitchFamily="34" charset="-122"/>
                    <a:ea typeface="微软雅黑" panose="020B0503020204020204" pitchFamily="34" charset="-122"/>
                  </a:rPr>
                  <a:t>i</a:t>
                </a:r>
                <a:r>
                  <a:rPr lang="zh-CN" altLang="zh-CN" sz="2000" kern="0" dirty="0">
                    <a:solidFill>
                      <a:srgbClr val="595959"/>
                    </a:solidFill>
                    <a:latin typeface="微软雅黑" panose="020B0503020204020204" pitchFamily="34" charset="-122"/>
                    <a:ea typeface="微软雅黑" panose="020B0503020204020204" pitchFamily="34" charset="-122"/>
                  </a:rPr>
                  <a:t>个样本记作</a:t>
                </a:r>
                <a14:m>
                  <m:oMath xmlns:m="http://schemas.openxmlformats.org/officeDocument/2006/math">
                    <m:sSup>
                      <m:sSupPr>
                        <m:ctrlPr>
                          <a:rPr lang="zh-CN" altLang="zh-CN" sz="2000" i="1" kern="0">
                            <a:solidFill>
                              <a:srgbClr val="595959"/>
                            </a:solidFill>
                            <a:latin typeface="Cambria Math" panose="02040503050406030204" pitchFamily="18" charset="0"/>
                            <a:ea typeface="微软雅黑" panose="020B0503020204020204" pitchFamily="34" charset="-122"/>
                          </a:rPr>
                        </m:ctrlPr>
                      </m:sSupPr>
                      <m:e>
                        <m:r>
                          <a:rPr lang="en-US" altLang="zh-CN" sz="2000" kern="0">
                            <a:solidFill>
                              <a:srgbClr val="595959"/>
                            </a:solidFill>
                            <a:latin typeface="Cambria Math" panose="02040503050406030204" pitchFamily="18" charset="0"/>
                            <a:ea typeface="微软雅黑" panose="020B0503020204020204" pitchFamily="34" charset="-122"/>
                          </a:rPr>
                          <m:t>𝑋</m:t>
                        </m:r>
                      </m:e>
                      <m:sup>
                        <m:r>
                          <a:rPr lang="en-US" altLang="zh-CN" sz="2000" kern="0">
                            <a:solidFill>
                              <a:srgbClr val="595959"/>
                            </a:solidFill>
                            <a:latin typeface="Cambria Math" panose="02040503050406030204" pitchFamily="18" charset="0"/>
                            <a:ea typeface="微软雅黑" panose="020B0503020204020204" pitchFamily="34" charset="-122"/>
                          </a:rPr>
                          <m:t>(</m:t>
                        </m:r>
                        <m:r>
                          <a:rPr lang="en-US" altLang="zh-CN" sz="2000" kern="0">
                            <a:solidFill>
                              <a:srgbClr val="595959"/>
                            </a:solidFill>
                            <a:latin typeface="Cambria Math" panose="02040503050406030204" pitchFamily="18" charset="0"/>
                            <a:ea typeface="微软雅黑" panose="020B0503020204020204" pitchFamily="34" charset="-122"/>
                          </a:rPr>
                          <m:t>𝑖</m:t>
                        </m:r>
                        <m:r>
                          <a:rPr lang="en-US" altLang="zh-CN" sz="2000" kern="0">
                            <a:solidFill>
                              <a:srgbClr val="595959"/>
                            </a:solidFill>
                            <a:latin typeface="Cambria Math" panose="02040503050406030204" pitchFamily="18" charset="0"/>
                            <a:ea typeface="微软雅黑" panose="020B0503020204020204" pitchFamily="34" charset="-122"/>
                          </a:rPr>
                          <m:t>)</m:t>
                        </m:r>
                      </m:sup>
                    </m:sSup>
                  </m:oMath>
                </a14:m>
                <a:r>
                  <a:rPr lang="zh-CN" altLang="zh-CN" sz="2000" kern="0" dirty="0">
                    <a:solidFill>
                      <a:srgbClr val="595959"/>
                    </a:solidFill>
                    <a:latin typeface="微软雅黑" panose="020B0503020204020204" pitchFamily="34" charset="-122"/>
                    <a:ea typeface="微软雅黑" panose="020B0503020204020204" pitchFamily="34" charset="-122"/>
                  </a:rPr>
                  <a:t>，第</a:t>
                </a:r>
                <a:r>
                  <a:rPr lang="en-US" altLang="zh-CN" sz="2000" kern="0" dirty="0" err="1">
                    <a:solidFill>
                      <a:srgbClr val="595959"/>
                    </a:solidFill>
                    <a:latin typeface="微软雅黑" panose="020B0503020204020204" pitchFamily="34" charset="-122"/>
                    <a:ea typeface="微软雅黑" panose="020B0503020204020204" pitchFamily="34" charset="-122"/>
                  </a:rPr>
                  <a:t>i</a:t>
                </a:r>
                <a:r>
                  <a:rPr lang="zh-CN" altLang="zh-CN" sz="2000" kern="0" dirty="0">
                    <a:solidFill>
                      <a:srgbClr val="595959"/>
                    </a:solidFill>
                    <a:latin typeface="微软雅黑" panose="020B0503020204020204" pitchFamily="34" charset="-122"/>
                    <a:ea typeface="微软雅黑" panose="020B0503020204020204" pitchFamily="34" charset="-122"/>
                  </a:rPr>
                  <a:t>个样本第</a:t>
                </a:r>
                <a:r>
                  <a:rPr lang="en-US" altLang="zh-CN" sz="2000" kern="0" dirty="0">
                    <a:solidFill>
                      <a:srgbClr val="595959"/>
                    </a:solidFill>
                    <a:latin typeface="微软雅黑" panose="020B0503020204020204" pitchFamily="34" charset="-122"/>
                    <a:ea typeface="微软雅黑" panose="020B0503020204020204" pitchFamily="34" charset="-122"/>
                  </a:rPr>
                  <a:t>j</a:t>
                </a:r>
                <a:r>
                  <a:rPr lang="zh-CN" altLang="zh-CN" sz="2000" kern="0" dirty="0">
                    <a:solidFill>
                      <a:srgbClr val="595959"/>
                    </a:solidFill>
                    <a:latin typeface="微软雅黑" panose="020B0503020204020204" pitchFamily="34" charset="-122"/>
                    <a:ea typeface="微软雅黑" panose="020B0503020204020204" pitchFamily="34" charset="-122"/>
                  </a:rPr>
                  <a:t>个特征记作</a:t>
                </a:r>
                <a14:m>
                  <m:oMath xmlns:m="http://schemas.openxmlformats.org/officeDocument/2006/math">
                    <m:sSubSup>
                      <m:sSubSupPr>
                        <m:ctrlPr>
                          <a:rPr lang="zh-CN" altLang="zh-CN" sz="2000" i="1" kern="0">
                            <a:solidFill>
                              <a:srgbClr val="595959"/>
                            </a:solidFill>
                            <a:latin typeface="Cambria Math" panose="02040503050406030204" pitchFamily="18" charset="0"/>
                            <a:ea typeface="微软雅黑" panose="020B0503020204020204" pitchFamily="34" charset="-122"/>
                          </a:rPr>
                        </m:ctrlPr>
                      </m:sSubSupPr>
                      <m:e>
                        <m:r>
                          <a:rPr lang="en-US" altLang="zh-CN" sz="2000" kern="0">
                            <a:solidFill>
                              <a:srgbClr val="595959"/>
                            </a:solidFill>
                            <a:latin typeface="Cambria Math" panose="02040503050406030204" pitchFamily="18" charset="0"/>
                            <a:ea typeface="微软雅黑" panose="020B0503020204020204" pitchFamily="34" charset="-122"/>
                          </a:rPr>
                          <m:t>𝑋</m:t>
                        </m:r>
                      </m:e>
                      <m:sub>
                        <m:r>
                          <a:rPr lang="en-US" altLang="zh-CN" sz="2000" kern="0">
                            <a:solidFill>
                              <a:srgbClr val="595959"/>
                            </a:solidFill>
                            <a:latin typeface="Cambria Math" panose="02040503050406030204" pitchFamily="18" charset="0"/>
                            <a:ea typeface="微软雅黑" panose="020B0503020204020204" pitchFamily="34" charset="-122"/>
                          </a:rPr>
                          <m:t>𝑗</m:t>
                        </m:r>
                      </m:sub>
                      <m:sup>
                        <m:r>
                          <a:rPr lang="en-US" altLang="zh-CN" sz="2000" kern="0">
                            <a:solidFill>
                              <a:srgbClr val="595959"/>
                            </a:solidFill>
                            <a:latin typeface="Cambria Math" panose="02040503050406030204" pitchFamily="18" charset="0"/>
                            <a:ea typeface="微软雅黑" panose="020B0503020204020204" pitchFamily="34" charset="-122"/>
                          </a:rPr>
                          <m:t>(</m:t>
                        </m:r>
                        <m:r>
                          <a:rPr lang="en-US" altLang="zh-CN" sz="2000" kern="0">
                            <a:solidFill>
                              <a:srgbClr val="595959"/>
                            </a:solidFill>
                            <a:latin typeface="Cambria Math" panose="02040503050406030204" pitchFamily="18" charset="0"/>
                            <a:ea typeface="微软雅黑" panose="020B0503020204020204" pitchFamily="34" charset="-122"/>
                          </a:rPr>
                          <m:t>𝑖</m:t>
                        </m:r>
                        <m:r>
                          <a:rPr lang="en-US" altLang="zh-CN" sz="2000" kern="0">
                            <a:solidFill>
                              <a:srgbClr val="595959"/>
                            </a:solidFill>
                            <a:latin typeface="Cambria Math" panose="02040503050406030204" pitchFamily="18" charset="0"/>
                            <a:ea typeface="微软雅黑" panose="020B0503020204020204" pitchFamily="34" charset="-122"/>
                          </a:rPr>
                          <m:t>)</m:t>
                        </m:r>
                      </m:sup>
                    </m:sSubSup>
                  </m:oMath>
                </a14:m>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mc:Choice>
        <mc:Fallback>
          <p:sp>
            <p:nvSpPr>
              <p:cNvPr id="14" name="文本框 13"/>
              <p:cNvSpPr txBox="1">
                <a:spLocks noRot="1" noChangeAspect="1" noMove="1" noResize="1" noEditPoints="1" noAdjustHandles="1" noChangeArrowheads="1" noChangeShapeType="1" noTextEdit="1"/>
              </p:cNvSpPr>
              <p:nvPr/>
            </p:nvSpPr>
            <p:spPr>
              <a:xfrm>
                <a:off x="1276318" y="4149874"/>
                <a:ext cx="9643424" cy="1657570"/>
              </a:xfrm>
              <a:prstGeom prst="rect">
                <a:avLst/>
              </a:prstGeom>
              <a:blipFill rotWithShape="1">
                <a:blip r:embed="rId1"/>
                <a:stretch>
                  <a:fillRect l="-105" t="-584" r="-96" b="-552"/>
                </a:stretch>
              </a:blipFill>
              <a:ln w="19050">
                <a:solidFill>
                  <a:srgbClr val="1369B2"/>
                </a:solidFill>
                <a:prstDash val="sysDot"/>
              </a:ln>
            </p:spPr>
            <p:txBody>
              <a:bodyPr/>
              <a:lstStyle/>
              <a:p>
                <a:r>
                  <a:rPr lang="zh-CN" alt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0" name="文本框 9"/>
              <p:cNvSpPr txBox="1"/>
              <p:nvPr/>
            </p:nvSpPr>
            <p:spPr>
              <a:xfrm>
                <a:off x="1276318" y="3645818"/>
                <a:ext cx="10003464" cy="149656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rPr>
                  <a:t>标签表示</a:t>
                </a:r>
                <a:r>
                  <a:rPr lang="zh-CN" altLang="zh-CN" sz="2000" kern="0" dirty="0">
                    <a:solidFill>
                      <a:srgbClr val="1369B2"/>
                    </a:solidFill>
                    <a:latin typeface="微软雅黑" panose="020B0503020204020204" pitchFamily="34" charset="-122"/>
                    <a:ea typeface="微软雅黑" panose="020B0503020204020204" pitchFamily="34" charset="-122"/>
                  </a:rPr>
                  <a:t>样本的所属的类别、类别标识或其他属性</a:t>
                </a:r>
                <a:r>
                  <a:rPr lang="zh-CN" altLang="zh-CN" sz="2000" kern="0" dirty="0">
                    <a:solidFill>
                      <a:srgbClr val="595959"/>
                    </a:solidFill>
                    <a:latin typeface="微软雅黑" panose="020B0503020204020204" pitchFamily="34" charset="-122"/>
                    <a:ea typeface="微软雅黑" panose="020B0503020204020204" pitchFamily="34" charset="-122"/>
                  </a:rPr>
                  <a:t>，这是机器学习最终要预测的结果</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smtClean="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rPr>
                  <a:t>在</a:t>
                </a:r>
                <a:r>
                  <a:rPr lang="zh-CN" altLang="zh-CN" sz="2000" kern="0" dirty="0">
                    <a:solidFill>
                      <a:srgbClr val="595959"/>
                    </a:solidFill>
                    <a:latin typeface="微软雅黑" panose="020B0503020204020204" pitchFamily="34" charset="-122"/>
                    <a:ea typeface="微软雅黑" panose="020B0503020204020204" pitchFamily="34" charset="-122"/>
                  </a:rPr>
                  <a:t>机器学习中，通常使用向量表示所有标签</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smtClean="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rPr>
                  <a:t>这里</a:t>
                </a:r>
                <a:r>
                  <a:rPr lang="zh-CN" altLang="zh-CN" sz="2000" kern="0" dirty="0">
                    <a:solidFill>
                      <a:srgbClr val="595959"/>
                    </a:solidFill>
                    <a:latin typeface="微软雅黑" panose="020B0503020204020204" pitchFamily="34" charset="-122"/>
                    <a:ea typeface="微软雅黑" panose="020B0503020204020204" pitchFamily="34" charset="-122"/>
                  </a:rPr>
                  <a:t>约定，使用向量</a:t>
                </a:r>
                <a:r>
                  <a:rPr lang="en-US" altLang="zh-CN" sz="2000" kern="0" dirty="0">
                    <a:solidFill>
                      <a:srgbClr val="595959"/>
                    </a:solidFill>
                    <a:latin typeface="微软雅黑" panose="020B0503020204020204" pitchFamily="34" charset="-122"/>
                    <a:ea typeface="微软雅黑" panose="020B0503020204020204" pitchFamily="34" charset="-122"/>
                  </a:rPr>
                  <a:t>y</a:t>
                </a:r>
                <a:r>
                  <a:rPr lang="zh-CN" altLang="zh-CN" sz="2000" kern="0" dirty="0">
                    <a:solidFill>
                      <a:srgbClr val="595959"/>
                    </a:solidFill>
                    <a:latin typeface="微软雅黑" panose="020B0503020204020204" pitchFamily="34" charset="-122"/>
                    <a:ea typeface="微软雅黑" panose="020B0503020204020204" pitchFamily="34" charset="-122"/>
                  </a:rPr>
                  <a:t>表示标签，第</a:t>
                </a:r>
                <a:r>
                  <a:rPr lang="en-US" altLang="zh-CN" sz="2000" kern="0" dirty="0" err="1">
                    <a:solidFill>
                      <a:srgbClr val="595959"/>
                    </a:solidFill>
                    <a:latin typeface="微软雅黑" panose="020B0503020204020204" pitchFamily="34" charset="-122"/>
                    <a:ea typeface="微软雅黑" panose="020B0503020204020204" pitchFamily="34" charset="-122"/>
                  </a:rPr>
                  <a:t>i</a:t>
                </a:r>
                <a:r>
                  <a:rPr lang="zh-CN" altLang="zh-CN" sz="2000" kern="0" dirty="0">
                    <a:solidFill>
                      <a:srgbClr val="595959"/>
                    </a:solidFill>
                    <a:latin typeface="微软雅黑" panose="020B0503020204020204" pitchFamily="34" charset="-122"/>
                    <a:ea typeface="微软雅黑" panose="020B0503020204020204" pitchFamily="34" charset="-122"/>
                  </a:rPr>
                  <a:t>个样本的标签记作</a:t>
                </a:r>
                <a14:m>
                  <m:oMath xmlns:m="http://schemas.openxmlformats.org/officeDocument/2006/math">
                    <m:sSup>
                      <m:sSupPr>
                        <m:ctrlPr>
                          <a:rPr lang="zh-CN" altLang="zh-CN" sz="2000" i="1" kern="0">
                            <a:solidFill>
                              <a:srgbClr val="595959"/>
                            </a:solidFill>
                            <a:latin typeface="Cambria Math" panose="02040503050406030204" pitchFamily="18" charset="0"/>
                            <a:ea typeface="微软雅黑" panose="020B0503020204020204" pitchFamily="34" charset="-122"/>
                          </a:rPr>
                        </m:ctrlPr>
                      </m:sSupPr>
                      <m:e>
                        <m:r>
                          <a:rPr lang="en-US" altLang="zh-CN" sz="2000" kern="0">
                            <a:solidFill>
                              <a:srgbClr val="595959"/>
                            </a:solidFill>
                            <a:latin typeface="Cambria Math" panose="02040503050406030204" pitchFamily="18" charset="0"/>
                            <a:ea typeface="微软雅黑" panose="020B0503020204020204" pitchFamily="34" charset="-122"/>
                          </a:rPr>
                          <m:t>𝑦</m:t>
                        </m:r>
                      </m:e>
                      <m:sup>
                        <m:r>
                          <a:rPr lang="en-US" altLang="zh-CN" sz="2000" kern="0">
                            <a:solidFill>
                              <a:srgbClr val="595959"/>
                            </a:solidFill>
                            <a:latin typeface="Cambria Math" panose="02040503050406030204" pitchFamily="18" charset="0"/>
                            <a:ea typeface="微软雅黑" panose="020B0503020204020204" pitchFamily="34" charset="-122"/>
                          </a:rPr>
                          <m:t>(</m:t>
                        </m:r>
                        <m:r>
                          <a:rPr lang="en-US" altLang="zh-CN" sz="2000" kern="0">
                            <a:solidFill>
                              <a:srgbClr val="595959"/>
                            </a:solidFill>
                            <a:latin typeface="Cambria Math" panose="02040503050406030204" pitchFamily="18" charset="0"/>
                            <a:ea typeface="微软雅黑" panose="020B0503020204020204" pitchFamily="34" charset="-122"/>
                          </a:rPr>
                          <m:t>𝑖</m:t>
                        </m:r>
                        <m:r>
                          <a:rPr lang="en-US" altLang="zh-CN" sz="2000" kern="0">
                            <a:solidFill>
                              <a:srgbClr val="595959"/>
                            </a:solidFill>
                            <a:latin typeface="Cambria Math" panose="02040503050406030204" pitchFamily="18" charset="0"/>
                            <a:ea typeface="微软雅黑" panose="020B0503020204020204" pitchFamily="34" charset="-122"/>
                          </a:rPr>
                          <m:t>)</m:t>
                        </m:r>
                      </m:sup>
                    </m:sSup>
                  </m:oMath>
                </a14:m>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mc:Choice>
        <mc:Fallback>
          <p:sp>
            <p:nvSpPr>
              <p:cNvPr id="10" name="文本框 9"/>
              <p:cNvSpPr txBox="1">
                <a:spLocks noRot="1" noChangeAspect="1" noMove="1" noResize="1" noEditPoints="1" noAdjustHandles="1" noChangeArrowheads="1" noChangeShapeType="1" noTextEdit="1"/>
              </p:cNvSpPr>
              <p:nvPr/>
            </p:nvSpPr>
            <p:spPr>
              <a:xfrm>
                <a:off x="1276318" y="3645818"/>
                <a:ext cx="10003464" cy="1496564"/>
              </a:xfrm>
              <a:prstGeom prst="rect">
                <a:avLst/>
              </a:prstGeom>
              <a:blipFill rotWithShape="1">
                <a:blip r:embed="rId1"/>
                <a:stretch>
                  <a:fillRect l="-6" t="-19" r="-822" b="10"/>
                </a:stretch>
              </a:blipFill>
            </p:spPr>
            <p:txBody>
              <a:bodyPr/>
              <a:lstStyle/>
              <a:p>
                <a:r>
                  <a:rPr lang="zh-CN" altLang="en-US">
                    <a:noFill/>
                  </a:rPr>
                  <a:t> </a:t>
                </a:r>
              </a:p>
            </p:txBody>
          </p:sp>
        </mc:Fallback>
      </mc:AlternateContent>
      <p:sp>
        <p:nvSpPr>
          <p:cNvPr id="12" name="文本框 11"/>
          <p:cNvSpPr txBox="1"/>
          <p:nvPr/>
        </p:nvSpPr>
        <p:spPr>
          <a:xfrm>
            <a:off x="1287706" y="3124026"/>
            <a:ext cx="2973891"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4</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标签（</a:t>
            </a:r>
            <a:r>
              <a:rPr lang="en-US" altLang="zh-CN" b="1" dirty="0" smtClean="0">
                <a:latin typeface="黑体" panose="02010609060101010101" charset="-122"/>
                <a:ea typeface="黑体" panose="02010609060101010101" charset="-122"/>
                <a:cs typeface="+mn-ea"/>
              </a:rPr>
              <a:t>Label</a:t>
            </a:r>
            <a:r>
              <a:rPr lang="zh-CN" altLang="zh-CN"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2260470"/>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机器学习</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基本</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133650"/>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zh-CN" altLang="zh-CN" sz="2000" dirty="0">
                  <a:solidFill>
                    <a:srgbClr val="1369B2"/>
                  </a:solidFill>
                  <a:latin typeface="微软雅黑" panose="020B0503020204020204" pitchFamily="34" charset="-122"/>
                  <a:ea typeface="微软雅黑" panose="020B0503020204020204" pitchFamily="34" charset="-122"/>
                  <a:cs typeface="+mn-ea"/>
                </a:rPr>
                <a:t>机器学习</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，能够说出机器学习的概念和算法的三个核心要素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8053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机器学习的基本概念</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，能够归纳机器学习涉及的基本概念</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308"/>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机器学习算法的分类，能够区分</a:t>
              </a:r>
              <a:r>
                <a:rPr lang="zh-CN" altLang="zh-CN" sz="2000" dirty="0">
                  <a:solidFill>
                    <a:srgbClr val="1369B2"/>
                  </a:solidFill>
                  <a:latin typeface="微软雅黑" panose="020B0503020204020204" pitchFamily="34" charset="-122"/>
                  <a:ea typeface="微软雅黑" panose="020B0503020204020204" pitchFamily="34" charset="-122"/>
                  <a:cs typeface="+mn-ea"/>
                </a:rPr>
                <a:t>监督学习、无监督学习和强化学习</a:t>
              </a:r>
              <a:endParaRPr lang="zh-CN" altLang="zh-CN" sz="2000" dirty="0">
                <a:solidFill>
                  <a:srgbClr val="1369B2"/>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2" name="组合 11"/>
          <p:cNvGrpSpPr/>
          <p:nvPr/>
        </p:nvGrpSpPr>
        <p:grpSpPr>
          <a:xfrm>
            <a:off x="1702718" y="4672197"/>
            <a:ext cx="9001000" cy="685959"/>
            <a:chOff x="978872" y="2570437"/>
            <a:chExt cx="5437064" cy="514350"/>
          </a:xfrm>
        </p:grpSpPr>
        <p:sp>
          <p:nvSpPr>
            <p:cNvPr id="1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zh-CN" altLang="zh-CN" sz="2000" dirty="0">
                  <a:solidFill>
                    <a:srgbClr val="1369B2"/>
                  </a:solidFill>
                  <a:latin typeface="微软雅黑" panose="020B0503020204020204" pitchFamily="34" charset="-122"/>
                  <a:ea typeface="微软雅黑" panose="020B0503020204020204" pitchFamily="34" charset="-122"/>
                  <a:cs typeface="+mn-ea"/>
                </a:rPr>
                <a:t>机器学习解决问题的流程</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，能够说出机器学习解决问题</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工作</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流程</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516968"/>
            <a:ext cx="9001000" cy="688077"/>
            <a:chOff x="978872" y="3338787"/>
            <a:chExt cx="5437064" cy="515938"/>
          </a:xfrm>
        </p:grpSpPr>
        <p:sp>
          <p:nvSpPr>
            <p:cNvPr id="17"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机器学习库</a:t>
              </a:r>
              <a:r>
                <a:rPr lang="en-US" altLang="zh-CN" sz="2000" dirty="0" err="1">
                  <a:solidFill>
                    <a:srgbClr val="1369B2"/>
                  </a:solidFill>
                  <a:latin typeface="微软雅黑" panose="020B0503020204020204" pitchFamily="34" charset="-122"/>
                  <a:ea typeface="微软雅黑" panose="020B0503020204020204" pitchFamily="34" charset="-122"/>
                  <a:cs typeface="+mn-ea"/>
                </a:rPr>
                <a:t>scikit</a:t>
              </a:r>
              <a:r>
                <a:rPr lang="en-US" altLang="zh-CN" sz="2000" dirty="0">
                  <a:solidFill>
                    <a:srgbClr val="1369B2"/>
                  </a:solidFill>
                  <a:latin typeface="微软雅黑" panose="020B0503020204020204" pitchFamily="34" charset="-122"/>
                  <a:ea typeface="微软雅黑" panose="020B0503020204020204" pitchFamily="34" charset="-122"/>
                  <a:cs typeface="+mn-ea"/>
                </a:rPr>
                <a:t>-learn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，能够列举</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3</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个数据</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集及</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归纳加载数据集的方式</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276318" y="3807570"/>
            <a:ext cx="5106920" cy="1477328"/>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以</a:t>
            </a:r>
            <a:r>
              <a:rPr lang="zh-CN" altLang="zh-CN" sz="2000" kern="0" dirty="0">
                <a:solidFill>
                  <a:srgbClr val="595959"/>
                </a:solidFill>
                <a:latin typeface="微软雅黑" panose="020B0503020204020204" pitchFamily="34" charset="-122"/>
                <a:ea typeface="微软雅黑" panose="020B0503020204020204" pitchFamily="34" charset="-122"/>
              </a:rPr>
              <a:t>每个特征作为一个坐标轴，所有特征所在坐标轴组成的一个用于</a:t>
            </a:r>
            <a:r>
              <a:rPr lang="zh-CN" altLang="zh-CN" sz="2000" kern="0" dirty="0">
                <a:solidFill>
                  <a:srgbClr val="1369B2"/>
                </a:solidFill>
                <a:latin typeface="微软雅黑" panose="020B0503020204020204" pitchFamily="34" charset="-122"/>
                <a:ea typeface="微软雅黑" panose="020B0503020204020204" pitchFamily="34" charset="-122"/>
              </a:rPr>
              <a:t>描述不同样本的空间</a:t>
            </a:r>
            <a:r>
              <a:rPr lang="zh-CN" altLang="zh-CN" sz="2000" kern="0" dirty="0">
                <a:solidFill>
                  <a:srgbClr val="595959"/>
                </a:solidFill>
                <a:latin typeface="微软雅黑" panose="020B0503020204020204" pitchFamily="34" charset="-122"/>
                <a:ea typeface="微软雅黑" panose="020B0503020204020204" pitchFamily="34" charset="-122"/>
              </a:rPr>
              <a:t>，称为</a:t>
            </a:r>
            <a:r>
              <a:rPr lang="zh-CN" altLang="zh-CN" sz="2000" kern="0" dirty="0">
                <a:solidFill>
                  <a:srgbClr val="1369B2"/>
                </a:solidFill>
                <a:latin typeface="微软雅黑" panose="020B0503020204020204" pitchFamily="34" charset="-122"/>
                <a:ea typeface="微软雅黑" panose="020B0503020204020204" pitchFamily="34" charset="-122"/>
              </a:rPr>
              <a:t>特征空间</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287706" y="3285778"/>
            <a:ext cx="4836580"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5</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特征</a:t>
            </a:r>
            <a:r>
              <a:rPr lang="zh-CN" altLang="zh-CN" b="1" dirty="0">
                <a:latin typeface="黑体" panose="02010609060101010101" charset="-122"/>
                <a:ea typeface="黑体" panose="02010609060101010101" charset="-122"/>
                <a:cs typeface="+mn-ea"/>
              </a:rPr>
              <a:t>空间</a:t>
            </a:r>
            <a:r>
              <a:rPr lang="zh-CN" altLang="zh-CN" b="1" dirty="0" smtClean="0">
                <a:latin typeface="黑体" panose="02010609060101010101" charset="-122"/>
                <a:ea typeface="黑体" panose="02010609060101010101" charset="-122"/>
                <a:cs typeface="+mn-ea"/>
              </a:rPr>
              <a:t>（</a:t>
            </a:r>
            <a:r>
              <a:rPr lang="en-US" altLang="zh-CN" b="1" dirty="0" smtClean="0">
                <a:latin typeface="黑体" panose="02010609060101010101" charset="-122"/>
                <a:ea typeface="黑体" panose="02010609060101010101" charset="-122"/>
                <a:cs typeface="+mn-ea"/>
              </a:rPr>
              <a:t>Feature Space</a:t>
            </a:r>
            <a:r>
              <a:rPr lang="zh-CN" altLang="zh-CN" b="1" dirty="0">
                <a:latin typeface="黑体" panose="02010609060101010101" charset="-122"/>
                <a:ea typeface="黑体" panose="02010609060101010101" charset="-122"/>
                <a:cs typeface="+mn-ea"/>
              </a:rPr>
              <a:t>）</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2422222"/>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机器学习</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基本</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2051" name="Picture 3" descr="123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527254" y="2205658"/>
            <a:ext cx="4680520" cy="399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276318" y="3507555"/>
            <a:ext cx="5322944" cy="1938992"/>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在特征空间中，每个样本对应空间中的一个点，也称为样本点，</a:t>
            </a:r>
            <a:r>
              <a:rPr lang="zh-CN" altLang="zh-CN" sz="2000" kern="0" dirty="0">
                <a:solidFill>
                  <a:srgbClr val="1369B2"/>
                </a:solidFill>
                <a:latin typeface="微软雅黑" panose="020B0503020204020204" pitchFamily="34" charset="-122"/>
                <a:ea typeface="微软雅黑" panose="020B0503020204020204" pitchFamily="34" charset="-122"/>
              </a:rPr>
              <a:t>每个样本点对应特征空间的一个向量，称为特征向量</a:t>
            </a:r>
            <a:r>
              <a:rPr lang="zh-CN" altLang="zh-CN" sz="2000" kern="0" dirty="0">
                <a:solidFill>
                  <a:srgbClr val="595959"/>
                </a:solidFill>
                <a:latin typeface="微软雅黑" panose="020B0503020204020204" pitchFamily="34" charset="-122"/>
                <a:ea typeface="微软雅黑" panose="020B0503020204020204" pitchFamily="34" charset="-122"/>
              </a:rPr>
              <a:t>。通常情况下，特征向量是一个列向量。</a:t>
            </a:r>
            <a:endParaRPr lang="zh-CN" altLang="en-US" sz="2000" kern="0" dirty="0">
              <a:solidFill>
                <a:srgbClr val="595959"/>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287706" y="2985763"/>
            <a:ext cx="2196435" cy="461665"/>
          </a:xfrm>
          <a:prstGeom prst="rect">
            <a:avLst/>
          </a:prstGeom>
          <a:noFill/>
        </p:spPr>
        <p:txBody>
          <a:bodyPr wrap="none" rtlCol="0">
            <a:spAutoFit/>
          </a:bodyPr>
          <a:lstStyle/>
          <a:p>
            <a:r>
              <a:rPr lang="zh-CN" altLang="en-US" b="1" dirty="0" smtClean="0">
                <a:latin typeface="黑体" panose="02010609060101010101" charset="-122"/>
                <a:ea typeface="黑体" panose="02010609060101010101" charset="-122"/>
                <a:cs typeface="+mn-ea"/>
                <a:sym typeface="+mn-lt"/>
              </a:rPr>
              <a:t>（</a:t>
            </a:r>
            <a:r>
              <a:rPr lang="en-US" altLang="zh-CN" b="1" dirty="0" smtClean="0">
                <a:latin typeface="黑体" panose="02010609060101010101" charset="-122"/>
                <a:ea typeface="黑体" panose="02010609060101010101" charset="-122"/>
                <a:cs typeface="+mn-ea"/>
                <a:sym typeface="+mn-lt"/>
              </a:rPr>
              <a:t>6</a:t>
            </a:r>
            <a:r>
              <a:rPr lang="zh-CN" altLang="en-US" b="1" dirty="0" smtClean="0">
                <a:latin typeface="黑体" panose="02010609060101010101" charset="-122"/>
                <a:ea typeface="黑体" panose="02010609060101010101" charset="-122"/>
                <a:cs typeface="+mn-ea"/>
                <a:sym typeface="+mn-lt"/>
              </a:rPr>
              <a:t>）</a:t>
            </a:r>
            <a:r>
              <a:rPr lang="zh-CN" altLang="zh-CN" b="1" dirty="0" smtClean="0">
                <a:latin typeface="黑体" panose="02010609060101010101" charset="-122"/>
                <a:ea typeface="黑体" panose="02010609060101010101" charset="-122"/>
                <a:cs typeface="+mn-ea"/>
              </a:rPr>
              <a:t>特征向量</a:t>
            </a:r>
            <a:endParaRPr lang="zh-CN" altLang="en-US" b="1" dirty="0">
              <a:latin typeface="黑体" panose="02010609060101010101" charset="-122"/>
              <a:ea typeface="黑体" panose="02010609060101010101" charset="-122"/>
              <a:cs typeface="+mn-ea"/>
              <a:sym typeface="思源宋体 CN" panose="02020400000000000000" pitchFamily="18" charset="-122"/>
            </a:endParaRPr>
          </a:p>
        </p:txBody>
      </p:sp>
      <p:pic>
        <p:nvPicPr>
          <p:cNvPr id="2" name="图片 1"/>
          <p:cNvPicPr>
            <a:picLocks noChangeAspect="1"/>
          </p:cNvPicPr>
          <p:nvPr/>
        </p:nvPicPr>
        <p:blipFill>
          <a:blip r:embed="rId1"/>
          <a:stretch>
            <a:fillRect/>
          </a:stretch>
        </p:blipFill>
        <p:spPr>
          <a:xfrm>
            <a:off x="7679382" y="3501802"/>
            <a:ext cx="2229342" cy="1944745"/>
          </a:xfrm>
          <a:prstGeom prst="rect">
            <a:avLst/>
          </a:prstGeom>
        </p:spPr>
      </p:pic>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2</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的基本概念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2122207"/>
            <a:ext cx="381077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机器学习</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基本</a:t>
            </a:r>
            <a:r>
              <a:rPr lang="zh-CN" altLang="en-US" b="1" dirty="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23224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843331" cy="874407"/>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了解机器学习算法的分类，能够区分</a:t>
            </a:r>
            <a:r>
              <a:rPr lang="zh-CN" altLang="zh-CN" sz="1800" dirty="0">
                <a:solidFill>
                  <a:srgbClr val="1369B2"/>
                </a:solidFill>
                <a:latin typeface="微软雅黑" panose="020B0503020204020204" pitchFamily="34" charset="-122"/>
                <a:ea typeface="微软雅黑" panose="020B0503020204020204" pitchFamily="34" charset="-122"/>
                <a:cs typeface="+mn-ea"/>
              </a:rPr>
              <a:t>监督学习、无监督学习和强化学习</a:t>
            </a:r>
            <a:endParaRPr lang="zh-CN" altLang="zh-CN" sz="1800" dirty="0">
              <a:solidFill>
                <a:srgbClr val="1369B2"/>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143690" y="1604002"/>
            <a:ext cx="417081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机器学习算法的</a:t>
            </a:r>
            <a:r>
              <a:rPr lang="en-US" altLang="zh-CN" b="1" dirty="0" smtClean="0">
                <a:latin typeface="宋体" panose="02010600030101010101" pitchFamily="2" charset="-122"/>
                <a:ea typeface="宋体" panose="02010600030101010101" pitchFamily="2" charset="-122"/>
                <a:sym typeface="思源宋体 CN" panose="02020400000000000000" pitchFamily="18" charset="-122"/>
              </a:rPr>
              <a:t>3</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个分类</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21" name="图片 20" descr="图示&#10;&#10;描述已自动生成"/>
          <p:cNvPicPr/>
          <p:nvPr/>
        </p:nvPicPr>
        <p:blipFill>
          <a:blip r:embed="rId1"/>
          <a:stretch>
            <a:fillRect/>
          </a:stretch>
        </p:blipFill>
        <p:spPr>
          <a:xfrm>
            <a:off x="1702718" y="3069754"/>
            <a:ext cx="8928992" cy="3206740"/>
          </a:xfrm>
          <a:prstGeom prst="rect">
            <a:avLst/>
          </a:prstGeom>
        </p:spPr>
      </p:pic>
      <p:sp>
        <p:nvSpPr>
          <p:cNvPr id="27" name="文本框 26"/>
          <p:cNvSpPr txBox="1"/>
          <p:nvPr/>
        </p:nvSpPr>
        <p:spPr>
          <a:xfrm>
            <a:off x="1099168" y="2413997"/>
            <a:ext cx="10324630"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根据数据集组成不同</a:t>
            </a:r>
            <a:r>
              <a:rPr lang="zh-CN" altLang="zh-CN" sz="2000" kern="0" dirty="0" smtClean="0">
                <a:solidFill>
                  <a:srgbClr val="595959"/>
                </a:solidFill>
                <a:latin typeface="微软雅黑" panose="020B0503020204020204" pitchFamily="34" charset="-122"/>
                <a:ea typeface="微软雅黑" panose="020B0503020204020204" pitchFamily="34" charset="-122"/>
              </a:rPr>
              <a:t>，机器学习</a:t>
            </a:r>
            <a:r>
              <a:rPr lang="zh-CN" altLang="zh-CN" sz="2000" kern="0" dirty="0">
                <a:solidFill>
                  <a:srgbClr val="595959"/>
                </a:solidFill>
                <a:latin typeface="微软雅黑" panose="020B0503020204020204" pitchFamily="34" charset="-122"/>
                <a:ea typeface="微软雅黑" panose="020B0503020204020204" pitchFamily="34" charset="-122"/>
              </a:rPr>
              <a:t>的算法主要分为</a:t>
            </a:r>
            <a:r>
              <a:rPr lang="zh-CN" altLang="zh-CN" sz="2000" kern="0" dirty="0">
                <a:solidFill>
                  <a:srgbClr val="1369B2"/>
                </a:solidFill>
                <a:latin typeface="微软雅黑" panose="020B0503020204020204" pitchFamily="34" charset="-122"/>
                <a:ea typeface="微软雅黑" panose="020B0503020204020204" pitchFamily="34" charset="-122"/>
              </a:rPr>
              <a:t>监督学习、无监督学习和强化学习</a:t>
            </a:r>
            <a:r>
              <a:rPr lang="zh-CN" altLang="zh-CN" sz="2000" kern="0" dirty="0">
                <a:solidFill>
                  <a:srgbClr val="595959"/>
                </a:solidFill>
                <a:latin typeface="微软雅黑" panose="020B0503020204020204" pitchFamily="34" charset="-122"/>
                <a:ea typeface="微软雅黑" panose="020B0503020204020204" pitchFamily="34" charset="-122"/>
              </a:rPr>
              <a:t>三类</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2054925"/>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监督学习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67346" y="2925738"/>
            <a:ext cx="6196012" cy="286232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2000" kern="0" dirty="0">
                <a:solidFill>
                  <a:srgbClr val="1369B2"/>
                </a:solidFill>
                <a:latin typeface="微软雅黑" panose="020B0503020204020204" pitchFamily="34" charset="-122"/>
                <a:ea typeface="微软雅黑" panose="020B0503020204020204" pitchFamily="34" charset="-122"/>
              </a:rPr>
              <a:t>监督学习</a:t>
            </a:r>
            <a:r>
              <a:rPr lang="zh-CN" altLang="zh-CN" sz="2000" kern="0" dirty="0">
                <a:solidFill>
                  <a:srgbClr val="595959"/>
                </a:solidFill>
                <a:latin typeface="微软雅黑" panose="020B0503020204020204" pitchFamily="34" charset="-122"/>
                <a:ea typeface="微软雅黑" panose="020B0503020204020204" pitchFamily="34" charset="-122"/>
              </a:rPr>
              <a:t>指的是</a:t>
            </a:r>
            <a:r>
              <a:rPr lang="zh-CN" altLang="zh-CN" sz="2000" kern="0" dirty="0">
                <a:solidFill>
                  <a:srgbClr val="1369B2"/>
                </a:solidFill>
                <a:latin typeface="微软雅黑" panose="020B0503020204020204" pitchFamily="34" charset="-122"/>
                <a:ea typeface="微软雅黑" panose="020B0503020204020204" pitchFamily="34" charset="-122"/>
              </a:rPr>
              <a:t>利用一组已知类别的样本作为训练集</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调整分类器的参数</a:t>
            </a:r>
            <a:r>
              <a:rPr lang="zh-CN" altLang="zh-CN" sz="2000" kern="0" dirty="0">
                <a:solidFill>
                  <a:srgbClr val="595959"/>
                </a:solidFill>
                <a:latin typeface="微软雅黑" panose="020B0503020204020204" pitchFamily="34" charset="-122"/>
                <a:ea typeface="微软雅黑" panose="020B0503020204020204" pitchFamily="34" charset="-122"/>
              </a:rPr>
              <a:t>，以使其达到所需的性能水平。这个过程也被称为监督训练</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smtClean="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2000" kern="0" dirty="0">
                <a:solidFill>
                  <a:srgbClr val="595959"/>
                </a:solidFill>
                <a:latin typeface="微软雅黑" panose="020B0503020204020204" pitchFamily="34" charset="-122"/>
                <a:ea typeface="微软雅黑" panose="020B0503020204020204" pitchFamily="34" charset="-122"/>
              </a:rPr>
              <a:t>在监督学习中，每个样本由一个输入对象和一个期望的输出值组成。通过分析训练数据，我们可以构建一个推断功能，用于对新样本进行预测</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rotWithShape="1">
          <a:blip r:embed="rId1"/>
          <a:srcRect l="18574" r="10319"/>
          <a:stretch>
            <a:fillRect/>
          </a:stretch>
        </p:blipFill>
        <p:spPr>
          <a:xfrm flipH="1">
            <a:off x="7751390" y="2261823"/>
            <a:ext cx="2736307" cy="3848151"/>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684041"/>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监督学习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4943078" y="2235959"/>
            <a:ext cx="6130578" cy="4039567"/>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1900" kern="0" dirty="0">
                <a:solidFill>
                  <a:srgbClr val="595959"/>
                </a:solidFill>
                <a:latin typeface="微软雅黑" panose="020B0503020204020204" pitchFamily="34" charset="-122"/>
                <a:ea typeface="微软雅黑" panose="020B0503020204020204" pitchFamily="34" charset="-122"/>
              </a:rPr>
              <a:t>监督学习根据输出值的不同可分为回归和分类问题。如果</a:t>
            </a:r>
            <a:r>
              <a:rPr lang="zh-CN" altLang="zh-CN" sz="1900" kern="0" dirty="0">
                <a:solidFill>
                  <a:srgbClr val="1369B2"/>
                </a:solidFill>
                <a:latin typeface="微软雅黑" panose="020B0503020204020204" pitchFamily="34" charset="-122"/>
                <a:ea typeface="微软雅黑" panose="020B0503020204020204" pitchFamily="34" charset="-122"/>
              </a:rPr>
              <a:t>输出值是连续的</a:t>
            </a:r>
            <a:r>
              <a:rPr lang="zh-CN" altLang="zh-CN" sz="1900" kern="0" dirty="0">
                <a:solidFill>
                  <a:srgbClr val="595959"/>
                </a:solidFill>
                <a:latin typeface="微软雅黑" panose="020B0503020204020204" pitchFamily="34" charset="-122"/>
                <a:ea typeface="微软雅黑" panose="020B0503020204020204" pitchFamily="34" charset="-122"/>
              </a:rPr>
              <a:t>，则</a:t>
            </a:r>
            <a:r>
              <a:rPr lang="zh-CN" altLang="zh-CN" sz="1900" kern="0" dirty="0">
                <a:solidFill>
                  <a:srgbClr val="1369B2"/>
                </a:solidFill>
                <a:latin typeface="微软雅黑" panose="020B0503020204020204" pitchFamily="34" charset="-122"/>
                <a:ea typeface="微软雅黑" panose="020B0503020204020204" pitchFamily="34" charset="-122"/>
              </a:rPr>
              <a:t>是回归问题</a:t>
            </a:r>
            <a:r>
              <a:rPr lang="zh-CN" altLang="zh-CN" sz="1900" kern="0" dirty="0">
                <a:solidFill>
                  <a:srgbClr val="595959"/>
                </a:solidFill>
                <a:latin typeface="微软雅黑" panose="020B0503020204020204" pitchFamily="34" charset="-122"/>
                <a:ea typeface="微软雅黑" panose="020B0503020204020204" pitchFamily="34" charset="-122"/>
              </a:rPr>
              <a:t>；如果</a:t>
            </a:r>
            <a:r>
              <a:rPr lang="zh-CN" altLang="zh-CN" sz="1900" kern="0" dirty="0">
                <a:solidFill>
                  <a:srgbClr val="1369B2"/>
                </a:solidFill>
                <a:latin typeface="微软雅黑" panose="020B0503020204020204" pitchFamily="34" charset="-122"/>
                <a:ea typeface="微软雅黑" panose="020B0503020204020204" pitchFamily="34" charset="-122"/>
              </a:rPr>
              <a:t>输出值是离散的</a:t>
            </a:r>
            <a:r>
              <a:rPr lang="zh-CN" altLang="zh-CN" sz="1900" kern="0" dirty="0">
                <a:solidFill>
                  <a:srgbClr val="595959"/>
                </a:solidFill>
                <a:latin typeface="微软雅黑" panose="020B0503020204020204" pitchFamily="34" charset="-122"/>
                <a:ea typeface="微软雅黑" panose="020B0503020204020204" pitchFamily="34" charset="-122"/>
              </a:rPr>
              <a:t>，则</a:t>
            </a:r>
            <a:r>
              <a:rPr lang="zh-CN" altLang="zh-CN" sz="1900" kern="0" dirty="0">
                <a:solidFill>
                  <a:srgbClr val="1369B2"/>
                </a:solidFill>
                <a:latin typeface="微软雅黑" panose="020B0503020204020204" pitchFamily="34" charset="-122"/>
                <a:ea typeface="微软雅黑" panose="020B0503020204020204" pitchFamily="34" charset="-122"/>
              </a:rPr>
              <a:t>是分类问题</a:t>
            </a:r>
            <a:r>
              <a:rPr lang="zh-CN" altLang="zh-CN" sz="1900" kern="0" dirty="0">
                <a:solidFill>
                  <a:srgbClr val="595959"/>
                </a:solidFill>
                <a:latin typeface="微软雅黑" panose="020B0503020204020204" pitchFamily="34" charset="-122"/>
                <a:ea typeface="微软雅黑" panose="020B0503020204020204" pitchFamily="34" charset="-122"/>
              </a:rPr>
              <a:t>。</a:t>
            </a:r>
            <a:endParaRPr lang="en-US" altLang="zh-CN" sz="1900" kern="0" dirty="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1900" kern="0" dirty="0">
                <a:solidFill>
                  <a:srgbClr val="1369B2"/>
                </a:solidFill>
                <a:latin typeface="微软雅黑" panose="020B0503020204020204" pitchFamily="34" charset="-122"/>
                <a:ea typeface="微软雅黑" panose="020B0503020204020204" pitchFamily="34" charset="-122"/>
              </a:rPr>
              <a:t>在回归问题中，我们尝试预测连续值</a:t>
            </a:r>
            <a:r>
              <a:rPr lang="zh-CN" altLang="zh-CN" sz="1900" kern="0" dirty="0">
                <a:solidFill>
                  <a:srgbClr val="595959"/>
                </a:solidFill>
                <a:latin typeface="微软雅黑" panose="020B0503020204020204" pitchFamily="34" charset="-122"/>
                <a:ea typeface="微软雅黑" panose="020B0503020204020204" pitchFamily="34" charset="-122"/>
              </a:rPr>
              <a:t>，即通过一个连续函数将输入与输出对应起来。例如，利用房地产市场数据预测给定房屋面积的价格是一个回归问题。而</a:t>
            </a:r>
            <a:r>
              <a:rPr lang="zh-CN" altLang="zh-CN" sz="1900" kern="0" dirty="0">
                <a:solidFill>
                  <a:srgbClr val="1369B2"/>
                </a:solidFill>
                <a:latin typeface="微软雅黑" panose="020B0503020204020204" pitchFamily="34" charset="-122"/>
                <a:ea typeface="微软雅黑" panose="020B0503020204020204" pitchFamily="34" charset="-122"/>
              </a:rPr>
              <a:t>在分类问题中，我们尝试预测离散值</a:t>
            </a:r>
            <a:r>
              <a:rPr lang="zh-CN" altLang="zh-CN" sz="1900" kern="0" dirty="0">
                <a:solidFill>
                  <a:srgbClr val="595959"/>
                </a:solidFill>
                <a:latin typeface="微软雅黑" panose="020B0503020204020204" pitchFamily="34" charset="-122"/>
                <a:ea typeface="微软雅黑" panose="020B0503020204020204" pitchFamily="34" charset="-122"/>
              </a:rPr>
              <a:t>，即将输入数据映射到离散的类别中。例如，利用医学数据中肿瘤大小来预测肿瘤是恶性还是良性就属于分类问题。</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0630" y="2640430"/>
            <a:ext cx="4193937" cy="2995670"/>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276318" y="3213770"/>
            <a:ext cx="5827000" cy="2285241"/>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rPr>
              <a:t>在现实生活中，经常会遇到缺乏足够先验知识、难以进行人工类别标注或者人工标注成本过高的问题。在这种情况下，我们自然希望计算机能够代替或者辅助完成这些工作。</a:t>
            </a:r>
            <a:r>
              <a:rPr lang="zh-CN" altLang="zh-CN" sz="1900" kern="0" dirty="0">
                <a:solidFill>
                  <a:srgbClr val="1369B2"/>
                </a:solidFill>
                <a:latin typeface="微软雅黑" panose="020B0503020204020204" pitchFamily="34" charset="-122"/>
                <a:ea typeface="微软雅黑" panose="020B0503020204020204" pitchFamily="34" charset="-122"/>
              </a:rPr>
              <a:t>针对训练样本中类别未知的情况，解决模式识别问题的方法称为无监督学习</a:t>
            </a:r>
            <a:r>
              <a:rPr lang="zh-CN" altLang="zh-CN" sz="1900" kern="0" dirty="0">
                <a:solidFill>
                  <a:srgbClr val="595959"/>
                </a:solidFill>
                <a:latin typeface="微软雅黑" panose="020B0503020204020204" pitchFamily="34" charset="-122"/>
                <a:ea typeface="微软雅黑" panose="020B0503020204020204" pitchFamily="34" charset="-122"/>
              </a:rPr>
              <a:t>。</a:t>
            </a:r>
            <a:endParaRPr lang="en-US" altLang="zh-CN" sz="1900" kern="0" dirty="0">
              <a:solidFill>
                <a:srgbClr val="595959"/>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rotWithShape="1">
          <a:blip r:embed="rId1"/>
          <a:srcRect l="18574" r="10319"/>
          <a:stretch>
            <a:fillRect/>
          </a:stretch>
        </p:blipFill>
        <p:spPr>
          <a:xfrm flipH="1">
            <a:off x="8255446"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2414965"/>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无</a:t>
            </a:r>
            <a:r>
              <a:rPr lang="zh-CN" altLang="zh-CN" b="1" dirty="0" smtClean="0">
                <a:latin typeface="宋体" panose="02010600030101010101" pitchFamily="2" charset="-122"/>
                <a:ea typeface="宋体" panose="02010600030101010101" pitchFamily="2" charset="-122"/>
              </a:rPr>
              <a:t>监督学习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677956"/>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无监督学习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矩形: 剪去单角 444"/>
          <p:cNvSpPr/>
          <p:nvPr/>
        </p:nvSpPr>
        <p:spPr bwMode="auto">
          <a:xfrm>
            <a:off x="7319552" y="2560254"/>
            <a:ext cx="2982018" cy="3820892"/>
          </a:xfrm>
          <a:prstGeom prst="snip1Rect">
            <a:avLst>
              <a:gd name="adj" fmla="val 29383"/>
            </a:avLst>
          </a:prstGeom>
          <a:solidFill>
            <a:srgbClr val="F6F6F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latin typeface="微软雅黑" panose="020B0503020204020204" pitchFamily="34" charset="-122"/>
              <a:ea typeface="微软雅黑" panose="020B0503020204020204" pitchFamily="34" charset="-122"/>
              <a:sym typeface="Arial" panose="020B0604020202020204"/>
            </a:endParaRPr>
          </a:p>
        </p:txBody>
      </p:sp>
      <p:sp>
        <p:nvSpPr>
          <p:cNvPr id="10" name="矩形 45"/>
          <p:cNvSpPr>
            <a:spLocks noChangeArrowheads="1"/>
          </p:cNvSpPr>
          <p:nvPr/>
        </p:nvSpPr>
        <p:spPr bwMode="auto">
          <a:xfrm>
            <a:off x="7319131" y="6244272"/>
            <a:ext cx="2982439" cy="137850"/>
          </a:xfrm>
          <a:prstGeom prst="rect">
            <a:avLst/>
          </a:prstGeom>
          <a:solidFill>
            <a:srgbClr val="0070C0"/>
          </a:solidFill>
          <a:ln>
            <a:noFill/>
          </a:ln>
        </p:spPr>
        <p:txBody>
          <a:bodyPr anchor="ctr"/>
          <a:lstStyle/>
          <a:p>
            <a:pPr algn="ctr"/>
            <a:endParaRPr lang="zh-CN" altLang="zh-CN">
              <a:latin typeface="微软雅黑" panose="020B0503020204020204" pitchFamily="34" charset="-122"/>
              <a:ea typeface="微软雅黑" panose="020B0503020204020204" pitchFamily="34" charset="-122"/>
              <a:sym typeface="Arial" panose="020B0604020202020204" pitchFamily="34" charset="0"/>
            </a:endParaRPr>
          </a:p>
        </p:txBody>
      </p:sp>
      <p:sp>
        <p:nvSpPr>
          <p:cNvPr id="11" name="任意多边形: 形状 445"/>
          <p:cNvSpPr/>
          <p:nvPr/>
        </p:nvSpPr>
        <p:spPr bwMode="auto">
          <a:xfrm>
            <a:off x="9549114" y="2565698"/>
            <a:ext cx="752457" cy="805713"/>
          </a:xfrm>
          <a:custGeom>
            <a:avLst/>
            <a:gdLst>
              <a:gd name="T0" fmla="*/ 719975 w 608"/>
              <a:gd name="T1" fmla="*/ 0 h 608"/>
              <a:gd name="T2" fmla="*/ 0 w 608"/>
              <a:gd name="T3" fmla="*/ 0 h 608"/>
              <a:gd name="T4" fmla="*/ 719975 w 608"/>
              <a:gd name="T5" fmla="*/ 719975 h 608"/>
              <a:gd name="T6" fmla="*/ 719975 w 608"/>
              <a:gd name="T7" fmla="*/ 0 h 608"/>
              <a:gd name="T8" fmla="*/ 0 60000 65536"/>
              <a:gd name="T9" fmla="*/ 0 60000 65536"/>
              <a:gd name="T10" fmla="*/ 0 60000 65536"/>
              <a:gd name="T11" fmla="*/ 0 60000 65536"/>
              <a:gd name="T12" fmla="*/ 0 w 608"/>
              <a:gd name="T13" fmla="*/ 0 h 608"/>
              <a:gd name="T14" fmla="*/ 608 w 608"/>
              <a:gd name="T15" fmla="*/ 608 h 608"/>
            </a:gdLst>
            <a:ahLst/>
            <a:cxnLst>
              <a:cxn ang="T8">
                <a:pos x="T0" y="T1"/>
              </a:cxn>
              <a:cxn ang="T9">
                <a:pos x="T2" y="T3"/>
              </a:cxn>
              <a:cxn ang="T10">
                <a:pos x="T4" y="T5"/>
              </a:cxn>
              <a:cxn ang="T11">
                <a:pos x="T6" y="T7"/>
              </a:cxn>
            </a:cxnLst>
            <a:rect l="T12" t="T13" r="T14" b="T15"/>
            <a:pathLst>
              <a:path w="608" h="608">
                <a:moveTo>
                  <a:pt x="608" y="0"/>
                </a:moveTo>
                <a:lnTo>
                  <a:pt x="0" y="0"/>
                </a:lnTo>
                <a:lnTo>
                  <a:pt x="608" y="608"/>
                </a:lnTo>
                <a:lnTo>
                  <a:pt x="608" y="0"/>
                </a:lnTo>
                <a:close/>
              </a:path>
            </a:pathLst>
          </a:custGeom>
          <a:solidFill>
            <a:srgbClr val="0070C0"/>
          </a:solidFill>
          <a:ln>
            <a:noFill/>
          </a:ln>
        </p:spPr>
        <p:txBody>
          <a:bodyPr lIns="121920" tIns="60960" rIns="121920" bIns="60960"/>
          <a:lstStyle/>
          <a:p>
            <a:pPr algn="r"/>
            <a:r>
              <a:rPr lang="en-US" altLang="zh-CN"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2</a:t>
            </a:r>
            <a:endParaRPr lang="en-US" altLang="zh-CN"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矩形: 剪去单角 437"/>
          <p:cNvSpPr/>
          <p:nvPr/>
        </p:nvSpPr>
        <p:spPr bwMode="auto">
          <a:xfrm>
            <a:off x="1918742" y="2565697"/>
            <a:ext cx="2982018" cy="3815449"/>
          </a:xfrm>
          <a:prstGeom prst="snip1Rect">
            <a:avLst>
              <a:gd name="adj" fmla="val 29383"/>
            </a:avLst>
          </a:prstGeom>
          <a:solidFill>
            <a:srgbClr val="F6F6F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latin typeface="微软雅黑" panose="020B0503020204020204" pitchFamily="34" charset="-122"/>
              <a:ea typeface="微软雅黑" panose="020B0503020204020204" pitchFamily="34" charset="-122"/>
              <a:sym typeface="Arial" panose="020B0604020202020204"/>
            </a:endParaRPr>
          </a:p>
        </p:txBody>
      </p:sp>
      <p:sp>
        <p:nvSpPr>
          <p:cNvPr id="13" name="矩形 42"/>
          <p:cNvSpPr>
            <a:spLocks noChangeArrowheads="1"/>
          </p:cNvSpPr>
          <p:nvPr/>
        </p:nvSpPr>
        <p:spPr bwMode="auto">
          <a:xfrm>
            <a:off x="1918743" y="6244272"/>
            <a:ext cx="2982439" cy="137850"/>
          </a:xfrm>
          <a:prstGeom prst="rect">
            <a:avLst/>
          </a:prstGeom>
          <a:solidFill>
            <a:srgbClr val="0070C0"/>
          </a:solidFill>
          <a:ln>
            <a:noFill/>
          </a:ln>
        </p:spPr>
        <p:txBody>
          <a:bodyPr anchor="ctr"/>
          <a:lstStyle/>
          <a:p>
            <a:pPr algn="ctr"/>
            <a:endParaRPr lang="zh-CN" altLang="zh-CN">
              <a:latin typeface="微软雅黑" panose="020B0503020204020204" pitchFamily="34" charset="-122"/>
              <a:ea typeface="微软雅黑" panose="020B0503020204020204" pitchFamily="34" charset="-122"/>
              <a:sym typeface="Arial" panose="020B0604020202020204" pitchFamily="34" charset="0"/>
            </a:endParaRPr>
          </a:p>
        </p:txBody>
      </p:sp>
      <p:sp>
        <p:nvSpPr>
          <p:cNvPr id="14" name="任意多边形: 形状 438"/>
          <p:cNvSpPr/>
          <p:nvPr/>
        </p:nvSpPr>
        <p:spPr bwMode="auto">
          <a:xfrm>
            <a:off x="4148726" y="2565698"/>
            <a:ext cx="752457" cy="805713"/>
          </a:xfrm>
          <a:custGeom>
            <a:avLst/>
            <a:gdLst>
              <a:gd name="T0" fmla="*/ 631242 w 608"/>
              <a:gd name="T1" fmla="*/ 0 h 608"/>
              <a:gd name="T2" fmla="*/ 0 w 608"/>
              <a:gd name="T3" fmla="*/ 0 h 608"/>
              <a:gd name="T4" fmla="*/ 631242 w 608"/>
              <a:gd name="T5" fmla="*/ 631242 h 608"/>
              <a:gd name="T6" fmla="*/ 631242 w 608"/>
              <a:gd name="T7" fmla="*/ 0 h 608"/>
              <a:gd name="T8" fmla="*/ 0 60000 65536"/>
              <a:gd name="T9" fmla="*/ 0 60000 65536"/>
              <a:gd name="T10" fmla="*/ 0 60000 65536"/>
              <a:gd name="T11" fmla="*/ 0 60000 65536"/>
              <a:gd name="T12" fmla="*/ 0 w 608"/>
              <a:gd name="T13" fmla="*/ 0 h 608"/>
              <a:gd name="T14" fmla="*/ 608 w 608"/>
              <a:gd name="T15" fmla="*/ 608 h 608"/>
            </a:gdLst>
            <a:ahLst/>
            <a:cxnLst>
              <a:cxn ang="T8">
                <a:pos x="T0" y="T1"/>
              </a:cxn>
              <a:cxn ang="T9">
                <a:pos x="T2" y="T3"/>
              </a:cxn>
              <a:cxn ang="T10">
                <a:pos x="T4" y="T5"/>
              </a:cxn>
              <a:cxn ang="T11">
                <a:pos x="T6" y="T7"/>
              </a:cxn>
            </a:cxnLst>
            <a:rect l="T12" t="T13" r="T14" b="T15"/>
            <a:pathLst>
              <a:path w="608" h="608">
                <a:moveTo>
                  <a:pt x="608" y="0"/>
                </a:moveTo>
                <a:lnTo>
                  <a:pt x="0" y="0"/>
                </a:lnTo>
                <a:lnTo>
                  <a:pt x="608" y="608"/>
                </a:lnTo>
                <a:lnTo>
                  <a:pt x="608" y="0"/>
                </a:lnTo>
                <a:close/>
              </a:path>
            </a:pathLst>
          </a:custGeom>
          <a:solidFill>
            <a:srgbClr val="0070C0"/>
          </a:solidFill>
          <a:ln>
            <a:noFill/>
          </a:ln>
        </p:spPr>
        <p:txBody>
          <a:bodyPr lIns="121920" tIns="60960" rIns="121920" bIns="60960"/>
          <a:lstStyle/>
          <a:p>
            <a:pPr algn="r"/>
            <a:r>
              <a:rPr lang="en-US" altLang="ko-KR" sz="1600" b="1">
                <a:solidFill>
                  <a:schemeClr val="bg1"/>
                </a:solidFill>
                <a:latin typeface="微软雅黑" panose="020B0503020204020204" pitchFamily="34" charset="-122"/>
                <a:ea typeface="微软雅黑" panose="020B0503020204020204" pitchFamily="34" charset="-122"/>
                <a:sym typeface="Arial" panose="020B0604020202020204" pitchFamily="34" charset="0"/>
              </a:rPr>
              <a:t>1</a:t>
            </a:r>
            <a:endParaRPr lang="en-US" altLang="ko-KR" sz="1600" b="1">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5" name="矩形 14"/>
          <p:cNvSpPr/>
          <p:nvPr/>
        </p:nvSpPr>
        <p:spPr bwMode="auto">
          <a:xfrm>
            <a:off x="2088201" y="3489688"/>
            <a:ext cx="2643099" cy="2308324"/>
          </a:xfrm>
          <a:prstGeom prst="rect">
            <a:avLst/>
          </a:prstGeom>
        </p:spPr>
        <p:txBody>
          <a:bodyPr>
            <a:spAutoFit/>
            <a:scene3d>
              <a:camera prst="orthographicFront"/>
              <a:lightRig rig="threePt" dir="t"/>
            </a:scene3d>
            <a:sp3d contourW="12700"/>
          </a:bodyPr>
          <a:lstStyle/>
          <a:p>
            <a:pPr>
              <a:lnSpc>
                <a:spcPct val="150000"/>
              </a:lnSpc>
              <a:defRPr/>
            </a:pPr>
            <a:r>
              <a:rPr lang="zh-CN" altLang="zh-CN" sz="1600" dirty="0">
                <a:solidFill>
                  <a:srgbClr val="595959"/>
                </a:solidFill>
                <a:latin typeface="微软雅黑" panose="020B0503020204020204" pitchFamily="34" charset="-122"/>
                <a:ea typeface="微软雅黑" panose="020B0503020204020204" pitchFamily="34" charset="-122"/>
              </a:rPr>
              <a:t>聚类类似于分类，但其目的不同。</a:t>
            </a:r>
            <a:r>
              <a:rPr lang="zh-CN" altLang="zh-CN" sz="1600" dirty="0">
                <a:solidFill>
                  <a:srgbClr val="1369B2"/>
                </a:solidFill>
                <a:latin typeface="微软雅黑" panose="020B0503020204020204" pitchFamily="34" charset="-122"/>
                <a:ea typeface="微软雅黑" panose="020B0503020204020204" pitchFamily="34" charset="-122"/>
              </a:rPr>
              <a:t>聚类根据数据的相似性和差异性将一组数据分成几个类别，同一类别内的数据相似性很高</a:t>
            </a:r>
            <a:r>
              <a:rPr lang="zh-CN" altLang="zh-CN" sz="1600" dirty="0">
                <a:solidFill>
                  <a:srgbClr val="595959"/>
                </a:solidFill>
                <a:latin typeface="微软雅黑" panose="020B0503020204020204" pitchFamily="34" charset="-122"/>
                <a:ea typeface="微软雅黑" panose="020B0503020204020204" pitchFamily="34" charset="-122"/>
              </a:rPr>
              <a:t>，但不同类别之间的相似性很低</a:t>
            </a:r>
            <a:r>
              <a:rPr lang="zh-CN" altLang="zh-CN" sz="1600" dirty="0" smtClean="0">
                <a:solidFill>
                  <a:srgbClr val="595959"/>
                </a:solidFill>
                <a:latin typeface="微软雅黑" panose="020B0503020204020204" pitchFamily="34" charset="-122"/>
                <a:ea typeface="微软雅黑" panose="020B0503020204020204" pitchFamily="34" charset="-122"/>
              </a:rPr>
              <a:t>。</a:t>
            </a:r>
            <a:endParaRPr lang="zh-CN" altLang="en-US" sz="1600"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16" name="矩形 15"/>
          <p:cNvSpPr/>
          <p:nvPr/>
        </p:nvSpPr>
        <p:spPr bwMode="auto">
          <a:xfrm>
            <a:off x="2134978" y="2837395"/>
            <a:ext cx="2192198" cy="499624"/>
          </a:xfrm>
          <a:prstGeom prst="rect">
            <a:avLst/>
          </a:prstGeom>
        </p:spPr>
        <p:txBody>
          <a:bodyPr>
            <a:spAutoFit/>
            <a:scene3d>
              <a:camera prst="orthographicFront"/>
              <a:lightRig rig="threePt" dir="t"/>
            </a:scene3d>
            <a:sp3d contourW="12700"/>
          </a:bodyPr>
          <a:lstStyle/>
          <a:p>
            <a:pPr algn="ctr">
              <a:lnSpc>
                <a:spcPct val="150000"/>
              </a:lnSpc>
              <a:defRPr/>
            </a:pPr>
            <a:r>
              <a:rPr lang="zh-CN" altLang="en-US" sz="2000" b="1" dirty="0" smtClean="0">
                <a:solidFill>
                  <a:srgbClr val="595959"/>
                </a:solidFill>
                <a:latin typeface="微软雅黑" panose="020B0503020204020204" pitchFamily="34" charset="-122"/>
                <a:ea typeface="微软雅黑" panose="020B0503020204020204" pitchFamily="34" charset="-122"/>
              </a:rPr>
              <a:t>聚类问题</a:t>
            </a:r>
            <a:endParaRPr lang="zh-CN" altLang="en-US" sz="2000" b="1"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17" name="矩形 16"/>
          <p:cNvSpPr/>
          <p:nvPr/>
        </p:nvSpPr>
        <p:spPr bwMode="auto">
          <a:xfrm>
            <a:off x="7488800" y="3384462"/>
            <a:ext cx="2643099" cy="2677656"/>
          </a:xfrm>
          <a:prstGeom prst="rect">
            <a:avLst/>
          </a:prstGeom>
        </p:spPr>
        <p:txBody>
          <a:bodyPr>
            <a:spAutoFit/>
            <a:scene3d>
              <a:camera prst="orthographicFront"/>
              <a:lightRig rig="threePt" dir="t"/>
            </a:scene3d>
            <a:sp3d contourW="12700"/>
          </a:bodyPr>
          <a:lstStyle/>
          <a:p>
            <a:pPr>
              <a:lnSpc>
                <a:spcPct val="150000"/>
              </a:lnSpc>
              <a:defRPr/>
            </a:pPr>
            <a:r>
              <a:rPr lang="zh-CN" altLang="zh-CN" sz="1600" dirty="0">
                <a:solidFill>
                  <a:srgbClr val="1369B2"/>
                </a:solidFill>
                <a:latin typeface="微软雅黑" panose="020B0503020204020204" pitchFamily="34" charset="-122"/>
                <a:ea typeface="微软雅黑" panose="020B0503020204020204" pitchFamily="34" charset="-122"/>
              </a:rPr>
              <a:t>关联规则</a:t>
            </a:r>
            <a:r>
              <a:rPr lang="zh-CN" altLang="zh-CN" sz="1600" dirty="0">
                <a:solidFill>
                  <a:srgbClr val="595959"/>
                </a:solidFill>
                <a:latin typeface="微软雅黑" panose="020B0503020204020204" pitchFamily="34" charset="-122"/>
                <a:ea typeface="微软雅黑" panose="020B0503020204020204" pitchFamily="34" charset="-122"/>
              </a:rPr>
              <a:t>指</a:t>
            </a:r>
            <a:r>
              <a:rPr lang="zh-CN" altLang="zh-CN" sz="1600" dirty="0">
                <a:solidFill>
                  <a:srgbClr val="1369B2"/>
                </a:solidFill>
                <a:latin typeface="微软雅黑" panose="020B0503020204020204" pitchFamily="34" charset="-122"/>
                <a:ea typeface="微软雅黑" panose="020B0503020204020204" pitchFamily="34" charset="-122"/>
              </a:rPr>
              <a:t>隐藏在数据项之间的关联或相互关系</a:t>
            </a:r>
            <a:r>
              <a:rPr lang="zh-CN" altLang="zh-CN" sz="1600" dirty="0">
                <a:solidFill>
                  <a:srgbClr val="595959"/>
                </a:solidFill>
                <a:latin typeface="微软雅黑" panose="020B0503020204020204" pitchFamily="34" charset="-122"/>
                <a:ea typeface="微软雅黑" panose="020B0503020204020204" pitchFamily="34" charset="-122"/>
              </a:rPr>
              <a:t>，</a:t>
            </a:r>
            <a:r>
              <a:rPr lang="zh-CN" altLang="zh-CN" sz="1600" dirty="0">
                <a:solidFill>
                  <a:srgbClr val="1369B2"/>
                </a:solidFill>
                <a:latin typeface="微软雅黑" panose="020B0503020204020204" pitchFamily="34" charset="-122"/>
                <a:ea typeface="微软雅黑" panose="020B0503020204020204" pitchFamily="34" charset="-122"/>
              </a:rPr>
              <a:t>通过一个数据项的出现推导出其他数据项的出现</a:t>
            </a:r>
            <a:r>
              <a:rPr lang="zh-CN" altLang="zh-CN" sz="1600" dirty="0">
                <a:solidFill>
                  <a:srgbClr val="595959"/>
                </a:solidFill>
                <a:latin typeface="微软雅黑" panose="020B0503020204020204" pitchFamily="34" charset="-122"/>
                <a:ea typeface="微软雅黑" panose="020B0503020204020204" pitchFamily="34" charset="-122"/>
              </a:rPr>
              <a:t>。关联规则的挖掘通常包括从海量原始数据中找出所有高频数据项，然后从中生成关联规则。</a:t>
            </a:r>
            <a:endParaRPr lang="zh-CN" altLang="en-US" sz="1600"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18" name="矩形 17"/>
          <p:cNvSpPr/>
          <p:nvPr/>
        </p:nvSpPr>
        <p:spPr bwMode="auto">
          <a:xfrm>
            <a:off x="7535367" y="2837395"/>
            <a:ext cx="2192198" cy="499624"/>
          </a:xfrm>
          <a:prstGeom prst="rect">
            <a:avLst/>
          </a:prstGeom>
        </p:spPr>
        <p:txBody>
          <a:bodyPr>
            <a:spAutoFit/>
            <a:scene3d>
              <a:camera prst="orthographicFront"/>
              <a:lightRig rig="threePt" dir="t"/>
            </a:scene3d>
            <a:sp3d contourW="12700"/>
          </a:bodyPr>
          <a:lstStyle/>
          <a:p>
            <a:pPr algn="ctr">
              <a:lnSpc>
                <a:spcPct val="150000"/>
              </a:lnSpc>
              <a:defRPr/>
            </a:pPr>
            <a:r>
              <a:rPr lang="zh-CN" altLang="zh-CN" sz="2000" b="1" dirty="0">
                <a:solidFill>
                  <a:srgbClr val="595959"/>
                </a:solidFill>
                <a:latin typeface="微软雅黑" panose="020B0503020204020204" pitchFamily="34" charset="-122"/>
                <a:ea typeface="微软雅黑" panose="020B0503020204020204" pitchFamily="34" charset="-122"/>
              </a:rPr>
              <a:t>关联</a:t>
            </a:r>
            <a:r>
              <a:rPr lang="zh-CN" altLang="zh-CN" sz="2000" b="1" dirty="0" smtClean="0">
                <a:solidFill>
                  <a:srgbClr val="595959"/>
                </a:solidFill>
                <a:latin typeface="微软雅黑" panose="020B0503020204020204" pitchFamily="34" charset="-122"/>
                <a:ea typeface="微软雅黑" panose="020B0503020204020204" pitchFamily="34" charset="-122"/>
              </a:rPr>
              <a:t>规则</a:t>
            </a:r>
            <a:r>
              <a:rPr lang="zh-CN" altLang="en-US" sz="2000" b="1" dirty="0" smtClean="0">
                <a:solidFill>
                  <a:srgbClr val="595959"/>
                </a:solidFill>
                <a:latin typeface="微软雅黑" panose="020B0503020204020204" pitchFamily="34" charset="-122"/>
                <a:ea typeface="微软雅黑" panose="020B0503020204020204" pitchFamily="34" charset="-122"/>
              </a:rPr>
              <a:t>问题</a:t>
            </a:r>
            <a:endParaRPr lang="zh-CN" altLang="en-US" sz="2000" b="1" dirty="0">
              <a:solidFill>
                <a:srgbClr val="595959"/>
              </a:solidFill>
              <a:latin typeface="微软雅黑" panose="020B0503020204020204" pitchFamily="34" charset="-122"/>
              <a:ea typeface="微软雅黑" panose="020B0503020204020204" pitchFamily="34" charset="-122"/>
              <a:sym typeface="Arial" panose="020B0604020202020204"/>
            </a:endParaRPr>
          </a:p>
        </p:txBody>
      </p:sp>
      <p:sp>
        <p:nvSpPr>
          <p:cNvPr id="1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0" name="组合 19"/>
          <p:cNvGrpSpPr/>
          <p:nvPr/>
        </p:nvGrpSpPr>
        <p:grpSpPr>
          <a:xfrm>
            <a:off x="1019175" y="857056"/>
            <a:ext cx="3533775" cy="466725"/>
            <a:chOff x="1019175" y="847725"/>
            <a:chExt cx="3533775" cy="466725"/>
          </a:xfrm>
        </p:grpSpPr>
        <p:sp>
          <p:nvSpPr>
            <p:cNvPr id="2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2220247"/>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强化学习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9" name="文本框 18"/>
          <p:cNvSpPr txBox="1"/>
          <p:nvPr/>
        </p:nvSpPr>
        <p:spPr>
          <a:xfrm>
            <a:off x="1276318" y="3285778"/>
            <a:ext cx="5167540" cy="1477328"/>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强化学习</a:t>
            </a:r>
            <a:r>
              <a:rPr lang="zh-CN" altLang="zh-CN" sz="2000" kern="0" dirty="0">
                <a:solidFill>
                  <a:srgbClr val="595959"/>
                </a:solidFill>
                <a:latin typeface="微软雅黑" panose="020B0503020204020204" pitchFamily="34" charset="-122"/>
                <a:ea typeface="微软雅黑" panose="020B0503020204020204" pitchFamily="34" charset="-122"/>
              </a:rPr>
              <a:t>又称再励学习、评价学习，是一种重要的机器学习方法，它是</a:t>
            </a:r>
            <a:r>
              <a:rPr lang="zh-CN" altLang="zh-CN" sz="2000" kern="0" dirty="0">
                <a:solidFill>
                  <a:srgbClr val="1369B2"/>
                </a:solidFill>
                <a:latin typeface="微软雅黑" panose="020B0503020204020204" pitchFamily="34" charset="-122"/>
                <a:ea typeface="微软雅黑" panose="020B0503020204020204" pitchFamily="34" charset="-122"/>
              </a:rPr>
              <a:t>从动物学习、参数扰动自适应控制等理论发展而</a:t>
            </a:r>
            <a:r>
              <a:rPr lang="zh-CN" altLang="zh-CN" sz="2000" kern="0" dirty="0" smtClean="0">
                <a:solidFill>
                  <a:srgbClr val="1369B2"/>
                </a:solidFill>
                <a:latin typeface="微软雅黑" panose="020B0503020204020204" pitchFamily="34" charset="-122"/>
                <a:ea typeface="微软雅黑" panose="020B0503020204020204" pitchFamily="34" charset="-122"/>
              </a:rPr>
              <a:t>来</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21" name="图片 20"/>
          <p:cNvPicPr>
            <a:picLocks noChangeAspect="1"/>
          </p:cNvPicPr>
          <p:nvPr/>
        </p:nvPicPr>
        <p:blipFill rotWithShape="1">
          <a:blip r:embed="rId1"/>
          <a:srcRect l="18574" r="10319"/>
          <a:stretch>
            <a:fillRect/>
          </a:stretch>
        </p:blipFill>
        <p:spPr>
          <a:xfrm flipH="1">
            <a:off x="7535366"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805593"/>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强化学习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8" name="文本框 7"/>
          <p:cNvSpPr txBox="1"/>
          <p:nvPr/>
        </p:nvSpPr>
        <p:spPr>
          <a:xfrm>
            <a:off x="6599262" y="2590959"/>
            <a:ext cx="4464496" cy="3416320"/>
          </a:xfrm>
          <a:prstGeom prst="rect">
            <a:avLst/>
          </a:prstGeom>
          <a:noFill/>
        </p:spPr>
        <p:txBody>
          <a:bodyPr wrap="square">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rPr>
              <a:t>在</a:t>
            </a:r>
            <a:r>
              <a:rPr lang="zh-CN" altLang="zh-CN" sz="1800" kern="0" dirty="0" smtClean="0">
                <a:solidFill>
                  <a:srgbClr val="595959"/>
                </a:solidFill>
                <a:latin typeface="微软雅黑" panose="020B0503020204020204" pitchFamily="34" charset="-122"/>
                <a:ea typeface="微软雅黑" panose="020B0503020204020204" pitchFamily="34" charset="-122"/>
              </a:rPr>
              <a:t>图中</a:t>
            </a:r>
            <a:r>
              <a:rPr lang="zh-CN" altLang="zh-CN" sz="1800" kern="0" dirty="0">
                <a:solidFill>
                  <a:srgbClr val="595959"/>
                </a:solidFill>
                <a:latin typeface="微软雅黑" panose="020B0503020204020204" pitchFamily="34" charset="-122"/>
                <a:ea typeface="微软雅黑" panose="020B0503020204020204" pitchFamily="34" charset="-122"/>
              </a:rPr>
              <a:t>涉及到五个元素，分别是</a:t>
            </a:r>
            <a:r>
              <a:rPr lang="en-US" altLang="zh-CN" sz="1800" kern="0" dirty="0">
                <a:solidFill>
                  <a:srgbClr val="1369B2"/>
                </a:solidFill>
                <a:latin typeface="微软雅黑" panose="020B0503020204020204" pitchFamily="34" charset="-122"/>
                <a:ea typeface="微软雅黑" panose="020B0503020204020204" pitchFamily="34" charset="-122"/>
              </a:rPr>
              <a:t>Agent</a:t>
            </a:r>
            <a:r>
              <a:rPr lang="zh-CN" altLang="zh-CN" sz="1800" kern="0" dirty="0">
                <a:solidFill>
                  <a:srgbClr val="1369B2"/>
                </a:solidFill>
                <a:latin typeface="微软雅黑" panose="020B0503020204020204" pitchFamily="34" charset="-122"/>
                <a:ea typeface="微软雅黑" panose="020B0503020204020204" pitchFamily="34" charset="-122"/>
              </a:rPr>
              <a:t>（执行动作并学习策略的主体）、环境、状态、动作、奖赏</a:t>
            </a:r>
            <a:r>
              <a:rPr lang="zh-CN" altLang="zh-CN" sz="1800" kern="0" dirty="0">
                <a:solidFill>
                  <a:srgbClr val="595959"/>
                </a:solidFill>
                <a:latin typeface="微软雅黑" panose="020B0503020204020204" pitchFamily="34" charset="-122"/>
                <a:ea typeface="微软雅黑" panose="020B0503020204020204" pitchFamily="34" charset="-122"/>
              </a:rPr>
              <a:t>，其中</a:t>
            </a:r>
            <a:r>
              <a:rPr lang="en-US" altLang="zh-CN" sz="1800" kern="0" dirty="0">
                <a:solidFill>
                  <a:srgbClr val="595959"/>
                </a:solidFill>
                <a:latin typeface="微软雅黑" panose="020B0503020204020204" pitchFamily="34" charset="-122"/>
                <a:ea typeface="微软雅黑" panose="020B0503020204020204" pitchFamily="34" charset="-122"/>
              </a:rPr>
              <a:t>Agent</a:t>
            </a:r>
            <a:r>
              <a:rPr lang="zh-CN" altLang="zh-CN" sz="1800" kern="0" dirty="0">
                <a:solidFill>
                  <a:srgbClr val="595959"/>
                </a:solidFill>
                <a:latin typeface="微软雅黑" panose="020B0503020204020204" pitchFamily="34" charset="-122"/>
                <a:ea typeface="微软雅黑" panose="020B0503020204020204" pitchFamily="34" charset="-122"/>
              </a:rPr>
              <a:t>选择一个动作用于环境，环境接收该动作后状态发生变化，同时产生一个强化信号反馈给</a:t>
            </a:r>
            <a:r>
              <a:rPr lang="en-US" altLang="zh-CN" sz="1800" kern="0" dirty="0">
                <a:solidFill>
                  <a:srgbClr val="595959"/>
                </a:solidFill>
                <a:latin typeface="微软雅黑" panose="020B0503020204020204" pitchFamily="34" charset="-122"/>
                <a:ea typeface="微软雅黑" panose="020B0503020204020204" pitchFamily="34" charset="-122"/>
              </a:rPr>
              <a:t>Agent</a:t>
            </a:r>
            <a:r>
              <a:rPr lang="zh-CN" altLang="zh-CN" sz="1800" kern="0" dirty="0">
                <a:solidFill>
                  <a:srgbClr val="595959"/>
                </a:solidFill>
                <a:latin typeface="微软雅黑" panose="020B0503020204020204" pitchFamily="34" charset="-122"/>
                <a:ea typeface="微软雅黑" panose="020B0503020204020204" pitchFamily="34" charset="-122"/>
              </a:rPr>
              <a:t>，</a:t>
            </a:r>
            <a:r>
              <a:rPr lang="en-US" altLang="zh-CN" sz="1800" kern="0" dirty="0">
                <a:solidFill>
                  <a:srgbClr val="595959"/>
                </a:solidFill>
                <a:latin typeface="微软雅黑" panose="020B0503020204020204" pitchFamily="34" charset="-122"/>
                <a:ea typeface="微软雅黑" panose="020B0503020204020204" pitchFamily="34" charset="-122"/>
              </a:rPr>
              <a:t>Agent</a:t>
            </a:r>
            <a:r>
              <a:rPr lang="zh-CN" altLang="zh-CN" sz="1800" kern="0" dirty="0">
                <a:solidFill>
                  <a:srgbClr val="595959"/>
                </a:solidFill>
                <a:latin typeface="微软雅黑" panose="020B0503020204020204" pitchFamily="34" charset="-122"/>
                <a:ea typeface="微软雅黑" panose="020B0503020204020204" pitchFamily="34" charset="-122"/>
              </a:rPr>
              <a:t>根据强化信号和环境当前的状态再选择下一个动作，选择的原则是使受到奖励的概率增大。</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786484" y="5422503"/>
            <a:ext cx="2031325" cy="338554"/>
          </a:xfrm>
          <a:prstGeom prst="rect">
            <a:avLst/>
          </a:prstGeom>
          <a:solidFill>
            <a:srgbClr val="FFFF00"/>
          </a:solidFill>
        </p:spPr>
        <p:txBody>
          <a:bodyPr wrap="none" rtlCol="0">
            <a:spAutoFit/>
          </a:bodyPr>
          <a:lstStyle/>
          <a:p>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强化学习的基本原理</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3074" name="Picture 2" descr="123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19175" y="2846198"/>
            <a:ext cx="527050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133650"/>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en-US" altLang="zh-CN" sz="2000" dirty="0">
                  <a:solidFill>
                    <a:srgbClr val="1369B2"/>
                  </a:solidFill>
                  <a:latin typeface="微软雅黑" panose="020B0503020204020204" pitchFamily="34" charset="-122"/>
                  <a:ea typeface="微软雅黑" panose="020B0503020204020204" pitchFamily="34" charset="-122"/>
                  <a:cs typeface="+mn-ea"/>
                </a:rPr>
                <a:t>KNN</a:t>
              </a:r>
              <a:r>
                <a:rPr lang="zh-CN" altLang="zh-CN" sz="2000" dirty="0">
                  <a:solidFill>
                    <a:srgbClr val="1369B2"/>
                  </a:solidFill>
                  <a:latin typeface="微软雅黑" panose="020B0503020204020204" pitchFamily="34" charset="-122"/>
                  <a:ea typeface="微软雅黑" panose="020B0503020204020204" pitchFamily="34" charset="-122"/>
                  <a:cs typeface="+mn-ea"/>
                </a:rPr>
                <a:t>算法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，能够使用</a:t>
              </a:r>
              <a:r>
                <a:rPr lang="en-US" altLang="zh-CN" sz="2000" dirty="0" err="1">
                  <a:solidFill>
                    <a:schemeClr val="tx1">
                      <a:lumMod val="65000"/>
                      <a:lumOff val="35000"/>
                    </a:schemeClr>
                  </a:solidFill>
                  <a:latin typeface="微软雅黑" panose="020B0503020204020204" pitchFamily="34" charset="-122"/>
                  <a:ea typeface="微软雅黑" panose="020B0503020204020204" pitchFamily="34" charset="-122"/>
                  <a:cs typeface="+mn-ea"/>
                </a:rPr>
                <a:t>scikit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-learn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的功能实现</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KNN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算法</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8053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rgbClr val="1369B2"/>
                  </a:solidFill>
                  <a:latin typeface="微软雅黑" panose="020B0503020204020204" pitchFamily="34" charset="-122"/>
                  <a:ea typeface="微软雅黑" panose="020B0503020204020204" pitchFamily="34" charset="-122"/>
                  <a:cs typeface="+mn-ea"/>
                </a:rPr>
                <a:t>超参数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，能够根据需求寻找比较好的超参数</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308"/>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1369B2"/>
                  </a:solidFill>
                  <a:latin typeface="微软雅黑" panose="020B0503020204020204" pitchFamily="34" charset="-122"/>
                  <a:ea typeface="微软雅黑" panose="020B0503020204020204" pitchFamily="34" charset="-122"/>
                  <a:cs typeface="+mn-ea"/>
                </a:rPr>
                <a:t>网格搜索</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的方式，能够通过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GridSearchCV</a:t>
              </a:r>
              <a:r>
                <a:rPr lang="zh-CN" altLang="zh-CN" sz="2000" dirty="0">
                  <a:solidFill>
                    <a:srgbClr val="1369B2"/>
                  </a:solidFill>
                  <a:latin typeface="微软雅黑" panose="020B0503020204020204" pitchFamily="34" charset="-122"/>
                  <a:ea typeface="微软雅黑" panose="020B0503020204020204" pitchFamily="34" charset="-122"/>
                  <a:cs typeface="+mn-ea"/>
                </a:rPr>
                <a:t>类</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的功能实现网格搜索</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2" name="组合 11"/>
          <p:cNvGrpSpPr/>
          <p:nvPr/>
        </p:nvGrpSpPr>
        <p:grpSpPr>
          <a:xfrm>
            <a:off x="1702718" y="4672197"/>
            <a:ext cx="9001000" cy="685959"/>
            <a:chOff x="978872" y="2570437"/>
            <a:chExt cx="5437064" cy="514350"/>
          </a:xfrm>
        </p:grpSpPr>
        <p:sp>
          <p:nvSpPr>
            <p:cNvPr id="1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归一化的分类，能够区分</a:t>
              </a:r>
              <a:r>
                <a:rPr lang="zh-CN" altLang="zh-CN" sz="2000" dirty="0">
                  <a:solidFill>
                    <a:srgbClr val="1369B2"/>
                  </a:solidFill>
                  <a:latin typeface="微软雅黑" panose="020B0503020204020204" pitchFamily="34" charset="-122"/>
                  <a:ea typeface="微软雅黑" panose="020B0503020204020204" pitchFamily="34" charset="-122"/>
                  <a:cs typeface="+mn-ea"/>
                </a:rPr>
                <a:t>最值归一化和均值方差归一化</a:t>
              </a:r>
              <a:endParaRPr lang="zh-CN" altLang="zh-CN" sz="2000" dirty="0">
                <a:solidFill>
                  <a:srgbClr val="1369B2"/>
                </a:solidFill>
                <a:latin typeface="微软雅黑" panose="020B0503020204020204" pitchFamily="34" charset="-122"/>
                <a:ea typeface="微软雅黑" panose="020B0503020204020204" pitchFamily="34" charset="-122"/>
                <a:cs typeface="+mn-ea"/>
              </a:endParaRPr>
            </a:p>
          </p:txBody>
        </p:sp>
        <p:sp>
          <p:nvSpPr>
            <p:cNvPr id="1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516968"/>
            <a:ext cx="9001000" cy="688077"/>
            <a:chOff x="978872" y="3338787"/>
            <a:chExt cx="5437064" cy="515938"/>
          </a:xfrm>
        </p:grpSpPr>
        <p:sp>
          <p:nvSpPr>
            <p:cNvPr id="17"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归一化的方式，能够通过</a:t>
              </a:r>
              <a:r>
                <a:rPr lang="en-US" altLang="zh-CN" sz="2000" dirty="0" err="1">
                  <a:solidFill>
                    <a:srgbClr val="1369B2"/>
                  </a:solidFill>
                  <a:latin typeface="微软雅黑" panose="020B0503020204020204" pitchFamily="34" charset="-122"/>
                  <a:ea typeface="微软雅黑" panose="020B0503020204020204" pitchFamily="34" charset="-122"/>
                  <a:cs typeface="+mn-ea"/>
                </a:rPr>
                <a:t>StandardScaler</a:t>
              </a:r>
              <a:r>
                <a:rPr lang="zh-CN" altLang="zh-CN" sz="2000" dirty="0">
                  <a:solidFill>
                    <a:srgbClr val="1369B2"/>
                  </a:solidFill>
                  <a:latin typeface="微软雅黑" panose="020B0503020204020204" pitchFamily="34" charset="-122"/>
                  <a:ea typeface="微软雅黑" panose="020B0503020204020204" pitchFamily="34" charset="-122"/>
                  <a:cs typeface="+mn-ea"/>
                </a:rPr>
                <a:t>类</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的功能实现归一化</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540390"/>
            <a:ext cx="24426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强化学习</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36" name="组合 35"/>
          <p:cNvGrpSpPr/>
          <p:nvPr/>
        </p:nvGrpSpPr>
        <p:grpSpPr>
          <a:xfrm>
            <a:off x="1702718" y="2997746"/>
            <a:ext cx="8789993" cy="2736304"/>
            <a:chOff x="1702718" y="2997746"/>
            <a:chExt cx="8789993" cy="2736304"/>
          </a:xfrm>
        </p:grpSpPr>
        <p:grpSp>
          <p:nvGrpSpPr>
            <p:cNvPr id="3" name="组合 2"/>
            <p:cNvGrpSpPr/>
            <p:nvPr/>
          </p:nvGrpSpPr>
          <p:grpSpPr>
            <a:xfrm>
              <a:off x="1702718" y="2997746"/>
              <a:ext cx="8789993" cy="2736304"/>
              <a:chOff x="1337660" y="2860253"/>
              <a:chExt cx="8789993" cy="2736304"/>
            </a:xfrm>
          </p:grpSpPr>
          <p:pic>
            <p:nvPicPr>
              <p:cNvPr id="1026" name="Picture 2" descr="https://img1.baidu.com/it/u=2234627782,83482193&amp;fm=253&amp;fmt=auto&amp;app=138&amp;f=JPEG?w=639&amp;h=447"/>
              <p:cNvPicPr>
                <a:picLocks noChangeAspect="1" noChangeArrowheads="1"/>
              </p:cNvPicPr>
              <p:nvPr/>
            </p:nvPicPr>
            <p:blipFill rotWithShape="1">
              <a:blip r:embed="rId1">
                <a:extLst>
                  <a:ext uri="{28A0092B-C50C-407E-A947-70E740481C1C}">
                    <a14:useLocalDpi xmlns:a14="http://schemas.microsoft.com/office/drawing/2010/main" val="0"/>
                  </a:ext>
                </a:extLst>
              </a:blip>
              <a:srcRect r="53978"/>
              <a:stretch>
                <a:fillRect/>
              </a:stretch>
            </p:blipFill>
            <p:spPr bwMode="auto">
              <a:xfrm>
                <a:off x="1337660" y="2860253"/>
                <a:ext cx="1800200" cy="273630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img1.baidu.com/it/u=2234627782,83482193&amp;fm=253&amp;fmt=auto&amp;app=138&amp;f=JPEG?w=639&amp;h=447"/>
              <p:cNvPicPr>
                <a:picLocks noChangeAspect="1" noChangeArrowheads="1"/>
              </p:cNvPicPr>
              <p:nvPr/>
            </p:nvPicPr>
            <p:blipFill rotWithShape="1">
              <a:blip r:embed="rId1">
                <a:extLst>
                  <a:ext uri="{28A0092B-C50C-407E-A947-70E740481C1C}">
                    <a14:useLocalDpi xmlns:a14="http://schemas.microsoft.com/office/drawing/2010/main" val="0"/>
                  </a:ext>
                </a:extLst>
              </a:blip>
              <a:srcRect r="53978"/>
              <a:stretch>
                <a:fillRect/>
              </a:stretch>
            </p:blipFill>
            <p:spPr bwMode="auto">
              <a:xfrm>
                <a:off x="3137859" y="2860253"/>
                <a:ext cx="1800200" cy="273630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img1.baidu.com/it/u=2234627782,83482193&amp;fm=253&amp;fmt=auto&amp;app=138&amp;f=JPEG?w=639&amp;h=447"/>
              <p:cNvPicPr>
                <a:picLocks noChangeAspect="1" noChangeArrowheads="1"/>
              </p:cNvPicPr>
              <p:nvPr/>
            </p:nvPicPr>
            <p:blipFill rotWithShape="1">
              <a:blip r:embed="rId1">
                <a:extLst>
                  <a:ext uri="{28A0092B-C50C-407E-A947-70E740481C1C}">
                    <a14:useLocalDpi xmlns:a14="http://schemas.microsoft.com/office/drawing/2010/main" val="0"/>
                  </a:ext>
                </a:extLst>
              </a:blip>
              <a:srcRect r="53978"/>
              <a:stretch>
                <a:fillRect/>
              </a:stretch>
            </p:blipFill>
            <p:spPr bwMode="auto">
              <a:xfrm>
                <a:off x="4930963" y="2860253"/>
                <a:ext cx="1800200" cy="273630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img1.baidu.com/it/u=2234627782,83482193&amp;fm=253&amp;fmt=auto&amp;app=138&amp;f=JPEG?w=639&amp;h=447"/>
              <p:cNvPicPr>
                <a:picLocks noChangeAspect="1" noChangeArrowheads="1"/>
              </p:cNvPicPr>
              <p:nvPr/>
            </p:nvPicPr>
            <p:blipFill rotWithShape="1">
              <a:blip r:embed="rId1">
                <a:extLst>
                  <a:ext uri="{28A0092B-C50C-407E-A947-70E740481C1C}">
                    <a14:useLocalDpi xmlns:a14="http://schemas.microsoft.com/office/drawing/2010/main" val="0"/>
                  </a:ext>
                </a:extLst>
              </a:blip>
              <a:srcRect l="36946" r="53978"/>
              <a:stretch>
                <a:fillRect/>
              </a:stretch>
            </p:blipFill>
            <p:spPr bwMode="auto">
              <a:xfrm>
                <a:off x="6694724" y="2860253"/>
                <a:ext cx="3432929" cy="2736304"/>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https://img1.baidu.com/it/u=2234627782,83482193&amp;fm=253&amp;fmt=auto&amp;app=138&amp;f=JPEG?w=639&amp;h=447"/>
            <p:cNvPicPr>
              <a:picLocks noChangeAspect="1" noChangeArrowheads="1"/>
            </p:cNvPicPr>
            <p:nvPr/>
          </p:nvPicPr>
          <p:blipFill rotWithShape="1">
            <a:blip r:embed="rId1">
              <a:extLst>
                <a:ext uri="{28A0092B-C50C-407E-A947-70E740481C1C}">
                  <a14:useLocalDpi xmlns:a14="http://schemas.microsoft.com/office/drawing/2010/main" val="0"/>
                </a:ext>
              </a:extLst>
            </a:blip>
            <a:srcRect l="44327" r="5448" b="14906"/>
            <a:stretch>
              <a:fillRect/>
            </a:stretch>
          </p:blipFill>
          <p:spPr bwMode="auto">
            <a:xfrm>
              <a:off x="8548494" y="3022526"/>
              <a:ext cx="1944217" cy="2304255"/>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流程图: 顺序访问存储器 4"/>
          <p:cNvSpPr/>
          <p:nvPr/>
        </p:nvSpPr>
        <p:spPr>
          <a:xfrm>
            <a:off x="1563248" y="2565698"/>
            <a:ext cx="936104" cy="864096"/>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603939" y="2813080"/>
            <a:ext cx="891591" cy="369332"/>
          </a:xfrm>
          <a:prstGeom prst="rect">
            <a:avLst/>
          </a:prstGeom>
          <a:noFill/>
        </p:spPr>
        <p:txBody>
          <a:bodyPr wrap="none" rtlCol="0">
            <a:spAutoFit/>
          </a:bodyPr>
          <a:lstStyle/>
          <a:p>
            <a:r>
              <a:rPr lang="en-US" altLang="zh-CN" sz="1800" b="1" dirty="0">
                <a:solidFill>
                  <a:schemeClr val="tx1">
                    <a:lumMod val="75000"/>
                    <a:lumOff val="25000"/>
                  </a:schemeClr>
                </a:solidFill>
                <a:latin typeface="微软雅黑" panose="020B0503020204020204" pitchFamily="34" charset="-122"/>
                <a:ea typeface="微软雅黑" panose="020B0503020204020204" pitchFamily="34" charset="-122"/>
              </a:rPr>
              <a:t>Agent</a:t>
            </a:r>
            <a:endPar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4" name="流程图: 顺序访问存储器 43"/>
          <p:cNvSpPr/>
          <p:nvPr/>
        </p:nvSpPr>
        <p:spPr>
          <a:xfrm flipV="1">
            <a:off x="1123375" y="4797946"/>
            <a:ext cx="932282" cy="860568"/>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1255125" y="5028175"/>
            <a:ext cx="697627" cy="400110"/>
          </a:xfrm>
          <a:prstGeom prst="rect">
            <a:avLst/>
          </a:prstGeom>
          <a:noFill/>
        </p:spPr>
        <p:txBody>
          <a:bodyPr wrap="none" rtlCol="0">
            <a:spAutoFit/>
          </a:bodyPr>
          <a:lstStyle/>
          <a:p>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rPr>
              <a:t>环境</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46" name="曲线连接符 45"/>
          <p:cNvCxnSpPr/>
          <p:nvPr/>
        </p:nvCxnSpPr>
        <p:spPr>
          <a:xfrm rot="16200000" flipH="1">
            <a:off x="3512396" y="3979333"/>
            <a:ext cx="12700" cy="1781241"/>
          </a:xfrm>
          <a:prstGeom prst="curvedConnector3">
            <a:avLst>
              <a:gd name="adj1" fmla="val 1200000"/>
            </a:avLst>
          </a:prstGeom>
          <a:ln w="28575">
            <a:solidFill>
              <a:schemeClr val="tx1"/>
            </a:solidFill>
            <a:prstDash val="sysDot"/>
            <a:tailEnd type="triangle" w="med" len="lg"/>
          </a:ln>
        </p:spPr>
        <p:style>
          <a:lnRef idx="1">
            <a:schemeClr val="accent1"/>
          </a:lnRef>
          <a:fillRef idx="0">
            <a:schemeClr val="accent1"/>
          </a:fillRef>
          <a:effectRef idx="0">
            <a:schemeClr val="accent1"/>
          </a:effectRef>
          <a:fontRef idx="minor">
            <a:schemeClr val="tx1"/>
          </a:fontRef>
        </p:style>
      </p:cxnSp>
      <p:cxnSp>
        <p:nvCxnSpPr>
          <p:cNvPr id="54" name="曲线连接符 53"/>
          <p:cNvCxnSpPr/>
          <p:nvPr/>
        </p:nvCxnSpPr>
        <p:spPr>
          <a:xfrm rot="16200000" flipH="1">
            <a:off x="5303116" y="3969854"/>
            <a:ext cx="12700" cy="1800199"/>
          </a:xfrm>
          <a:prstGeom prst="curvedConnector3">
            <a:avLst>
              <a:gd name="adj1" fmla="val 1800000"/>
            </a:avLst>
          </a:prstGeom>
          <a:ln w="28575">
            <a:solidFill>
              <a:schemeClr val="tx1"/>
            </a:solidFill>
            <a:prstDash val="sysDot"/>
            <a:tailEnd type="triangle" w="med" len="lg"/>
          </a:ln>
        </p:spPr>
        <p:style>
          <a:lnRef idx="1">
            <a:schemeClr val="accent1"/>
          </a:lnRef>
          <a:fillRef idx="0">
            <a:schemeClr val="accent1"/>
          </a:fillRef>
          <a:effectRef idx="0">
            <a:schemeClr val="accent1"/>
          </a:effectRef>
          <a:fontRef idx="minor">
            <a:schemeClr val="tx1"/>
          </a:fontRef>
        </p:style>
      </p:cxnSp>
      <p:pic>
        <p:nvPicPr>
          <p:cNvPr id="53" name="图片 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504" y="3399121"/>
            <a:ext cx="791523" cy="791523"/>
          </a:xfrm>
          <a:prstGeom prst="rect">
            <a:avLst/>
          </a:prstGeom>
        </p:spPr>
      </p:pic>
      <p:sp>
        <p:nvSpPr>
          <p:cNvPr id="58" name="流程图: 顺序访问存储器 57"/>
          <p:cNvSpPr/>
          <p:nvPr/>
        </p:nvSpPr>
        <p:spPr>
          <a:xfrm flipH="1">
            <a:off x="6926623" y="2765376"/>
            <a:ext cx="932382" cy="833423"/>
          </a:xfrm>
          <a:prstGeom prst="flowChartMagneticTap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7040812" y="2982032"/>
            <a:ext cx="697627" cy="400110"/>
          </a:xfrm>
          <a:prstGeom prst="rect">
            <a:avLst/>
          </a:prstGeom>
          <a:noFill/>
        </p:spPr>
        <p:txBody>
          <a:bodyPr wrap="none" rtlCol="0">
            <a:spAutoFit/>
          </a:bodyPr>
          <a:lstStyle/>
          <a:p>
            <a:r>
              <a:rPr lang="zh-CN" altLang="en-US" sz="2000" b="1" dirty="0" smtClean="0">
                <a:solidFill>
                  <a:schemeClr val="tx1">
                    <a:lumMod val="75000"/>
                    <a:lumOff val="25000"/>
                  </a:schemeClr>
                </a:solidFill>
                <a:latin typeface="微软雅黑" panose="020B0503020204020204" pitchFamily="34" charset="-122"/>
                <a:ea typeface="微软雅黑" panose="020B0503020204020204" pitchFamily="34" charset="-122"/>
              </a:rPr>
              <a:t>奖励</a:t>
            </a:r>
            <a:endParaRPr lang="zh-CN" altLang="en-US" sz="2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1" name="组合 20"/>
          <p:cNvGrpSpPr/>
          <p:nvPr/>
        </p:nvGrpSpPr>
        <p:grpSpPr>
          <a:xfrm>
            <a:off x="1019175" y="857056"/>
            <a:ext cx="3533775" cy="466725"/>
            <a:chOff x="1019175" y="847725"/>
            <a:chExt cx="3533775" cy="466725"/>
          </a:xfrm>
        </p:grpSpPr>
        <p:sp>
          <p:nvSpPr>
            <p:cNvPr id="2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算法的分类</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23224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a:t>
            </a:r>
            <a:r>
              <a:rPr lang="zh-CN" altLang="zh-CN" sz="1800" dirty="0">
                <a:solidFill>
                  <a:srgbClr val="1369B2"/>
                </a:solidFill>
                <a:latin typeface="微软雅黑" panose="020B0503020204020204" pitchFamily="34" charset="-122"/>
                <a:ea typeface="微软雅黑" panose="020B0503020204020204" pitchFamily="34" charset="-122"/>
                <a:cs typeface="+mn-ea"/>
              </a:rPr>
              <a:t>机器学习解决问题的流程</a:t>
            </a:r>
            <a:r>
              <a:rPr lang="zh-CN" altLang="zh-CN" sz="1800" dirty="0">
                <a:solidFill>
                  <a:srgbClr val="595959"/>
                </a:solidFill>
                <a:latin typeface="微软雅黑" panose="020B0503020204020204" pitchFamily="34" charset="-122"/>
                <a:ea typeface="微软雅黑" panose="020B0503020204020204" pitchFamily="34" charset="-122"/>
                <a:cs typeface="+mn-ea"/>
              </a:rPr>
              <a:t>，能够说出机器学习解决问题的流程</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4139927" cy="741194"/>
            <a:chOff x="1019175" y="847725"/>
            <a:chExt cx="3533775" cy="741194"/>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520003" y="2781722"/>
            <a:ext cx="6183715"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随着大数据时代的到来，机器学习作为一种重要且关键的问题解决工具得到广泛应用。在</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要应用机器学习解决问题时</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通常有一种“套路”可供遵循</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，只要按照这个“套路”执行，就能得出结果。</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8"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4139927" cy="741194"/>
            <a:chOff x="1019175" y="847725"/>
            <a:chExt cx="3533775" cy="741194"/>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9" name="图片 8"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1702718" y="2421682"/>
            <a:ext cx="3180184" cy="1008112"/>
          </a:xfrm>
          <a:prstGeom prst="wedgeRectCallout">
            <a:avLst>
              <a:gd name="adj1" fmla="val -25899"/>
              <a:gd name="adj2" fmla="val 87899"/>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852305" y="2510239"/>
            <a:ext cx="2886582" cy="787523"/>
          </a:xfrm>
          <a:prstGeom prst="rect">
            <a:avLst/>
          </a:prstGeom>
          <a:noFill/>
        </p:spPr>
        <p:txBody>
          <a:bodyPr wrap="square" rtlCol="0">
            <a:spAutoFit/>
          </a:bodyPr>
          <a:lstStyle/>
          <a:p>
            <a:pPr algn="ctr">
              <a:lnSpc>
                <a:spcPct val="150000"/>
              </a:lnSpc>
            </a:pP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数据</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搜集的</a:t>
            </a:r>
            <a:r>
              <a:rPr lang="zh-CN" altLang="zh-CN" sz="1600" dirty="0">
                <a:solidFill>
                  <a:srgbClr val="1369B2"/>
                </a:solidFill>
                <a:latin typeface="微软雅黑" panose="020B0503020204020204" pitchFamily="34" charset="-122"/>
                <a:ea typeface="微软雅黑" panose="020B0503020204020204" pitchFamily="34" charset="-122"/>
                <a:cs typeface="+mn-ea"/>
              </a:rPr>
              <a:t>数量越多</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，后期</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所做出的</a:t>
            </a:r>
            <a:r>
              <a:rPr lang="zh-CN" altLang="zh-CN" sz="1600" dirty="0">
                <a:solidFill>
                  <a:srgbClr val="1369B2"/>
                </a:solidFill>
                <a:latin typeface="微软雅黑" panose="020B0503020204020204" pitchFamily="34" charset="-122"/>
                <a:ea typeface="微软雅黑" panose="020B0503020204020204" pitchFamily="34" charset="-122"/>
                <a:cs typeface="+mn-ea"/>
              </a:rPr>
              <a:t>预测或者判断会更精准</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4" name="组合 13"/>
          <p:cNvGrpSpPr/>
          <p:nvPr/>
        </p:nvGrpSpPr>
        <p:grpSpPr>
          <a:xfrm>
            <a:off x="1019175" y="857056"/>
            <a:ext cx="4139927" cy="741194"/>
            <a:chOff x="1019175" y="847725"/>
            <a:chExt cx="3533775" cy="741194"/>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9" name="图片 8"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2566814" y="2436352"/>
            <a:ext cx="3180184" cy="1008112"/>
          </a:xfrm>
          <a:prstGeom prst="wedgeRectCallout">
            <a:avLst>
              <a:gd name="adj1" fmla="val 26167"/>
              <a:gd name="adj2" fmla="val 8667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2716401" y="2524909"/>
            <a:ext cx="2886582" cy="787523"/>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对数据进行一些预处理操作</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提高</a:t>
            </a:r>
            <a:r>
              <a:rPr lang="zh-CN" altLang="zh-CN" sz="1600" dirty="0">
                <a:solidFill>
                  <a:srgbClr val="1369B2"/>
                </a:solidFill>
                <a:latin typeface="微软雅黑" panose="020B0503020204020204" pitchFamily="34" charset="-122"/>
                <a:ea typeface="微软雅黑" panose="020B0503020204020204" pitchFamily="34" charset="-122"/>
                <a:cs typeface="+mn-ea"/>
              </a:rPr>
              <a:t>数据整体的质量</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4" name="组合 13"/>
          <p:cNvGrpSpPr/>
          <p:nvPr/>
        </p:nvGrpSpPr>
        <p:grpSpPr>
          <a:xfrm>
            <a:off x="1019175" y="857056"/>
            <a:ext cx="4139927" cy="741194"/>
            <a:chOff x="1019175" y="847725"/>
            <a:chExt cx="3533775" cy="741194"/>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694606" y="4941962"/>
            <a:ext cx="3534040" cy="1024662"/>
          </a:xfrm>
          <a:prstGeom prst="wedgeRectCallout">
            <a:avLst>
              <a:gd name="adj1" fmla="val 57456"/>
              <a:gd name="adj2" fmla="val -12650"/>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910630" y="5030520"/>
            <a:ext cx="3174000" cy="787523"/>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特征工程是机器学习成功的关键</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，目的就是</a:t>
            </a:r>
            <a:r>
              <a:rPr lang="zh-CN" altLang="zh-CN" sz="1600" dirty="0">
                <a:solidFill>
                  <a:srgbClr val="1369B2"/>
                </a:solidFill>
                <a:latin typeface="微软雅黑" panose="020B0503020204020204" pitchFamily="34" charset="-122"/>
                <a:ea typeface="微软雅黑" panose="020B0503020204020204" pitchFamily="34" charset="-122"/>
                <a:cs typeface="+mn-ea"/>
              </a:rPr>
              <a:t>获取更好的训练数据</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5" name="组合 14"/>
          <p:cNvGrpSpPr/>
          <p:nvPr/>
        </p:nvGrpSpPr>
        <p:grpSpPr>
          <a:xfrm>
            <a:off x="1019175" y="857056"/>
            <a:ext cx="4139927" cy="741194"/>
            <a:chOff x="1019175" y="847725"/>
            <a:chExt cx="3533775" cy="741194"/>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5375126" y="5734050"/>
            <a:ext cx="3534040" cy="919555"/>
          </a:xfrm>
          <a:prstGeom prst="wedgeRectCallout">
            <a:avLst>
              <a:gd name="adj1" fmla="val 18105"/>
              <a:gd name="adj2" fmla="val -7114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5591150" y="5822608"/>
            <a:ext cx="3174000" cy="830997"/>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a:solidFill>
                  <a:srgbClr val="1369B2"/>
                </a:solidFill>
                <a:latin typeface="微软雅黑" panose="020B0503020204020204" pitchFamily="34" charset="-122"/>
                <a:ea typeface="微软雅黑" panose="020B0503020204020204" pitchFamily="34" charset="-122"/>
                <a:cs typeface="+mn-ea"/>
              </a:rPr>
              <a:t>模型</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”可以简单理解为</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函数</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，通过一些方法确定函数的参数</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5" name="组合 14"/>
          <p:cNvGrpSpPr/>
          <p:nvPr/>
        </p:nvGrpSpPr>
        <p:grpSpPr>
          <a:xfrm>
            <a:off x="1019175" y="857056"/>
            <a:ext cx="4139927" cy="741194"/>
            <a:chOff x="1019175" y="847725"/>
            <a:chExt cx="3533775" cy="741194"/>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7247334" y="5808705"/>
            <a:ext cx="3534040" cy="919555"/>
          </a:xfrm>
          <a:prstGeom prst="wedgeRectCallout">
            <a:avLst>
              <a:gd name="adj1" fmla="val 20036"/>
              <a:gd name="adj2" fmla="val -7980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7396998" y="5860100"/>
            <a:ext cx="3234712" cy="830997"/>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对模型在验证数据集上面的</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泛化功能</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进行度量，</a:t>
            </a:r>
            <a:r>
              <a:rPr lang="zh-CN" altLang="zh-CN" sz="1600" dirty="0">
                <a:solidFill>
                  <a:srgbClr val="1369B2"/>
                </a:solidFill>
                <a:latin typeface="微软雅黑" panose="020B0503020204020204" pitchFamily="34" charset="-122"/>
                <a:ea typeface="微软雅黑" panose="020B0503020204020204" pitchFamily="34" charset="-122"/>
                <a:cs typeface="+mn-ea"/>
              </a:rPr>
              <a:t>评估模型</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性能</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5" name="组合 14"/>
          <p:cNvGrpSpPr/>
          <p:nvPr/>
        </p:nvGrpSpPr>
        <p:grpSpPr>
          <a:xfrm>
            <a:off x="1019175" y="857056"/>
            <a:ext cx="4139927" cy="741194"/>
            <a:chOff x="1019175" y="847725"/>
            <a:chExt cx="3533775" cy="741194"/>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示&#10;&#10;描述已自动生成"/>
          <p:cNvPicPr/>
          <p:nvPr/>
        </p:nvPicPr>
        <p:blipFill>
          <a:blip r:embed="rId1"/>
          <a:stretch>
            <a:fillRect/>
          </a:stretch>
        </p:blipFill>
        <p:spPr>
          <a:xfrm>
            <a:off x="1702718" y="2349674"/>
            <a:ext cx="8738150" cy="3384376"/>
          </a:xfrm>
          <a:prstGeom prst="rect">
            <a:avLst/>
          </a:prstGeom>
        </p:spPr>
      </p:pic>
      <p:sp>
        <p:nvSpPr>
          <p:cNvPr id="10" name="矩形标注 9"/>
          <p:cNvSpPr/>
          <p:nvPr/>
        </p:nvSpPr>
        <p:spPr>
          <a:xfrm>
            <a:off x="8327454" y="2349674"/>
            <a:ext cx="3534040" cy="919555"/>
          </a:xfrm>
          <a:prstGeom prst="wedgeRectCallout">
            <a:avLst>
              <a:gd name="adj1" fmla="val -59684"/>
              <a:gd name="adj2" fmla="val 216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8477118" y="2401069"/>
            <a:ext cx="3234712" cy="830997"/>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将优化后的模型</a:t>
            </a:r>
            <a:r>
              <a:rPr lang="zh-CN" altLang="zh-CN" sz="1600" dirty="0">
                <a:solidFill>
                  <a:srgbClr val="1369B2"/>
                </a:solidFill>
                <a:latin typeface="微软雅黑" panose="020B0503020204020204" pitchFamily="34" charset="-122"/>
                <a:ea typeface="微软雅黑" panose="020B0503020204020204" pitchFamily="34" charset="-122"/>
                <a:cs typeface="+mn-ea"/>
              </a:rPr>
              <a:t>部署到实际应用</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中，用于对后期新数据的预测和分类。</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14" name="矩形: 圆角 139"/>
          <p:cNvSpPr/>
          <p:nvPr/>
        </p:nvSpPr>
        <p:spPr>
          <a:xfrm>
            <a:off x="1276318" y="1575333"/>
            <a:ext cx="49629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机器学习解决问题的工作</a:t>
            </a:r>
            <a:r>
              <a:rPr lang="zh-CN" altLang="zh-CN" b="1" dirty="0" smtClean="0">
                <a:latin typeface="宋体" panose="02010600030101010101" pitchFamily="2" charset="-122"/>
                <a:ea typeface="宋体" panose="02010600030101010101" pitchFamily="2" charset="-122"/>
              </a:rPr>
              <a:t>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5" name="组合 14"/>
          <p:cNvGrpSpPr/>
          <p:nvPr/>
        </p:nvGrpSpPr>
        <p:grpSpPr>
          <a:xfrm>
            <a:off x="1019175" y="857056"/>
            <a:ext cx="4139927" cy="741194"/>
            <a:chOff x="1019175" y="847725"/>
            <a:chExt cx="3533775" cy="741194"/>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22" name="矩形 21"/>
          <p:cNvSpPr/>
          <p:nvPr/>
        </p:nvSpPr>
        <p:spPr>
          <a:xfrm>
            <a:off x="4441034" y="3668427"/>
            <a:ext cx="6246379" cy="1015663"/>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我们搜集的原始数据最好分为两部分，其中</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80%</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的数据作为训练数据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，保留</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20%</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的数据作为验证数据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3" name="Группа 65"/>
          <p:cNvGrpSpPr/>
          <p:nvPr/>
        </p:nvGrpSpPr>
        <p:grpSpPr>
          <a:xfrm flipH="1">
            <a:off x="1630710" y="2853731"/>
            <a:ext cx="2016224" cy="3033670"/>
            <a:chOff x="10248578" y="3546427"/>
            <a:chExt cx="4067901" cy="6120679"/>
          </a:xfrm>
        </p:grpSpPr>
        <p:grpSp>
          <p:nvGrpSpPr>
            <p:cNvPr id="24" name="Группа 66"/>
            <p:cNvGrpSpPr/>
            <p:nvPr/>
          </p:nvGrpSpPr>
          <p:grpSpPr>
            <a:xfrm>
              <a:off x="10248578" y="3656158"/>
              <a:ext cx="4067901" cy="6010948"/>
              <a:chOff x="15868751" y="9379074"/>
              <a:chExt cx="1136650" cy="1679575"/>
            </a:xfrm>
          </p:grpSpPr>
          <p:sp>
            <p:nvSpPr>
              <p:cNvPr id="26" name="Freeform 917"/>
              <p:cNvSpPr/>
              <p:nvPr/>
            </p:nvSpPr>
            <p:spPr bwMode="auto">
              <a:xfrm>
                <a:off x="16608526" y="10871324"/>
                <a:ext cx="165100" cy="187325"/>
              </a:xfrm>
              <a:custGeom>
                <a:avLst/>
                <a:gdLst>
                  <a:gd name="T0" fmla="*/ 42 w 52"/>
                  <a:gd name="T1" fmla="*/ 34 h 59"/>
                  <a:gd name="T2" fmla="*/ 42 w 52"/>
                  <a:gd name="T3" fmla="*/ 10 h 59"/>
                  <a:gd name="T4" fmla="*/ 43 w 52"/>
                  <a:gd name="T5" fmla="*/ 4 h 59"/>
                  <a:gd name="T6" fmla="*/ 7 w 52"/>
                  <a:gd name="T7" fmla="*/ 0 h 59"/>
                  <a:gd name="T8" fmla="*/ 9 w 52"/>
                  <a:gd name="T9" fmla="*/ 10 h 59"/>
                  <a:gd name="T10" fmla="*/ 10 w 52"/>
                  <a:gd name="T11" fmla="*/ 34 h 59"/>
                  <a:gd name="T12" fmla="*/ 0 w 52"/>
                  <a:gd name="T13" fmla="*/ 51 h 59"/>
                  <a:gd name="T14" fmla="*/ 26 w 52"/>
                  <a:gd name="T15" fmla="*/ 57 h 59"/>
                  <a:gd name="T16" fmla="*/ 52 w 52"/>
                  <a:gd name="T17" fmla="*/ 51 h 59"/>
                  <a:gd name="T18" fmla="*/ 42 w 52"/>
                  <a:gd name="T19" fmla="*/ 3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9">
                    <a:moveTo>
                      <a:pt x="42" y="34"/>
                    </a:moveTo>
                    <a:cubicBezTo>
                      <a:pt x="42" y="29"/>
                      <a:pt x="41" y="22"/>
                      <a:pt x="42" y="10"/>
                    </a:cubicBezTo>
                    <a:cubicBezTo>
                      <a:pt x="43" y="8"/>
                      <a:pt x="43" y="6"/>
                      <a:pt x="43" y="4"/>
                    </a:cubicBezTo>
                    <a:cubicBezTo>
                      <a:pt x="35" y="3"/>
                      <a:pt x="21" y="2"/>
                      <a:pt x="7" y="0"/>
                    </a:cubicBezTo>
                    <a:cubicBezTo>
                      <a:pt x="8" y="3"/>
                      <a:pt x="9" y="6"/>
                      <a:pt x="9" y="10"/>
                    </a:cubicBezTo>
                    <a:cubicBezTo>
                      <a:pt x="11" y="22"/>
                      <a:pt x="10" y="29"/>
                      <a:pt x="10" y="34"/>
                    </a:cubicBezTo>
                    <a:cubicBezTo>
                      <a:pt x="4" y="38"/>
                      <a:pt x="0" y="44"/>
                      <a:pt x="0" y="51"/>
                    </a:cubicBezTo>
                    <a:cubicBezTo>
                      <a:pt x="0" y="59"/>
                      <a:pt x="11" y="57"/>
                      <a:pt x="26" y="57"/>
                    </a:cubicBezTo>
                    <a:cubicBezTo>
                      <a:pt x="40" y="57"/>
                      <a:pt x="52" y="59"/>
                      <a:pt x="52" y="51"/>
                    </a:cubicBezTo>
                    <a:cubicBezTo>
                      <a:pt x="52" y="44"/>
                      <a:pt x="48" y="38"/>
                      <a:pt x="42" y="34"/>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27" name="Freeform 918"/>
              <p:cNvSpPr/>
              <p:nvPr/>
            </p:nvSpPr>
            <p:spPr bwMode="auto">
              <a:xfrm>
                <a:off x="16075126" y="9379074"/>
                <a:ext cx="930275" cy="1676400"/>
              </a:xfrm>
              <a:custGeom>
                <a:avLst/>
                <a:gdLst>
                  <a:gd name="T0" fmla="*/ 229 w 293"/>
                  <a:gd name="T1" fmla="*/ 347 h 528"/>
                  <a:gd name="T2" fmla="*/ 271 w 293"/>
                  <a:gd name="T3" fmla="*/ 308 h 528"/>
                  <a:gd name="T4" fmla="*/ 189 w 293"/>
                  <a:gd name="T5" fmla="*/ 215 h 528"/>
                  <a:gd name="T6" fmla="*/ 276 w 293"/>
                  <a:gd name="T7" fmla="*/ 100 h 528"/>
                  <a:gd name="T8" fmla="*/ 76 w 293"/>
                  <a:gd name="T9" fmla="*/ 100 h 528"/>
                  <a:gd name="T10" fmla="*/ 141 w 293"/>
                  <a:gd name="T11" fmla="*/ 215 h 528"/>
                  <a:gd name="T12" fmla="*/ 19 w 293"/>
                  <a:gd name="T13" fmla="*/ 284 h 528"/>
                  <a:gd name="T14" fmla="*/ 1 w 293"/>
                  <a:gd name="T15" fmla="*/ 294 h 528"/>
                  <a:gd name="T16" fmla="*/ 7 w 293"/>
                  <a:gd name="T17" fmla="*/ 302 h 528"/>
                  <a:gd name="T18" fmla="*/ 10 w 293"/>
                  <a:gd name="T19" fmla="*/ 295 h 528"/>
                  <a:gd name="T20" fmla="*/ 8 w 293"/>
                  <a:gd name="T21" fmla="*/ 315 h 528"/>
                  <a:gd name="T22" fmla="*/ 16 w 293"/>
                  <a:gd name="T23" fmla="*/ 302 h 528"/>
                  <a:gd name="T24" fmla="*/ 18 w 293"/>
                  <a:gd name="T25" fmla="*/ 302 h 528"/>
                  <a:gd name="T26" fmla="*/ 25 w 293"/>
                  <a:gd name="T27" fmla="*/ 320 h 528"/>
                  <a:gd name="T28" fmla="*/ 27 w 293"/>
                  <a:gd name="T29" fmla="*/ 300 h 528"/>
                  <a:gd name="T30" fmla="*/ 34 w 293"/>
                  <a:gd name="T31" fmla="*/ 317 h 528"/>
                  <a:gd name="T32" fmla="*/ 43 w 293"/>
                  <a:gd name="T33" fmla="*/ 292 h 528"/>
                  <a:gd name="T34" fmla="*/ 45 w 293"/>
                  <a:gd name="T35" fmla="*/ 293 h 528"/>
                  <a:gd name="T36" fmla="*/ 56 w 293"/>
                  <a:gd name="T37" fmla="*/ 299 h 528"/>
                  <a:gd name="T38" fmla="*/ 89 w 293"/>
                  <a:gd name="T39" fmla="*/ 264 h 528"/>
                  <a:gd name="T40" fmla="*/ 116 w 293"/>
                  <a:gd name="T41" fmla="*/ 308 h 528"/>
                  <a:gd name="T42" fmla="*/ 135 w 293"/>
                  <a:gd name="T43" fmla="*/ 439 h 528"/>
                  <a:gd name="T44" fmla="*/ 214 w 293"/>
                  <a:gd name="T45" fmla="*/ 467 h 528"/>
                  <a:gd name="T46" fmla="*/ 220 w 293"/>
                  <a:gd name="T47" fmla="*/ 496 h 528"/>
                  <a:gd name="T48" fmla="*/ 257 w 293"/>
                  <a:gd name="T49" fmla="*/ 488 h 528"/>
                  <a:gd name="T50" fmla="*/ 238 w 293"/>
                  <a:gd name="T51" fmla="*/ 434 h 528"/>
                  <a:gd name="T52" fmla="*/ 203 w 293"/>
                  <a:gd name="T53" fmla="*/ 424 h 528"/>
                  <a:gd name="T54" fmla="*/ 171 w 293"/>
                  <a:gd name="T55" fmla="*/ 375 h 528"/>
                  <a:gd name="T56" fmla="*/ 208 w 293"/>
                  <a:gd name="T57" fmla="*/ 420 h 528"/>
                  <a:gd name="T58" fmla="*/ 224 w 293"/>
                  <a:gd name="T59" fmla="*/ 413 h 528"/>
                  <a:gd name="T60" fmla="*/ 223 w 293"/>
                  <a:gd name="T61" fmla="*/ 351 h 528"/>
                  <a:gd name="T62" fmla="*/ 212 w 293"/>
                  <a:gd name="T63" fmla="*/ 316 h 528"/>
                  <a:gd name="T64" fmla="*/ 211 w 293"/>
                  <a:gd name="T65" fmla="*/ 314 h 528"/>
                  <a:gd name="T66" fmla="*/ 219 w 293"/>
                  <a:gd name="T67" fmla="*/ 295 h 528"/>
                  <a:gd name="T68" fmla="*/ 261 w 293"/>
                  <a:gd name="T69" fmla="*/ 276 h 528"/>
                  <a:gd name="T70" fmla="*/ 236 w 293"/>
                  <a:gd name="T71" fmla="*/ 296 h 528"/>
                  <a:gd name="T72" fmla="*/ 216 w 293"/>
                  <a:gd name="T73" fmla="*/ 311 h 528"/>
                  <a:gd name="T74" fmla="*/ 218 w 293"/>
                  <a:gd name="T75" fmla="*/ 31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3" h="528">
                    <a:moveTo>
                      <a:pt x="218" y="318"/>
                    </a:moveTo>
                    <a:cubicBezTo>
                      <a:pt x="216" y="324"/>
                      <a:pt x="222" y="348"/>
                      <a:pt x="229" y="347"/>
                    </a:cubicBezTo>
                    <a:cubicBezTo>
                      <a:pt x="239" y="345"/>
                      <a:pt x="252" y="333"/>
                      <a:pt x="258" y="326"/>
                    </a:cubicBezTo>
                    <a:cubicBezTo>
                      <a:pt x="266" y="316"/>
                      <a:pt x="266" y="315"/>
                      <a:pt x="271" y="308"/>
                    </a:cubicBezTo>
                    <a:cubicBezTo>
                      <a:pt x="275" y="301"/>
                      <a:pt x="293" y="280"/>
                      <a:pt x="291" y="273"/>
                    </a:cubicBezTo>
                    <a:cubicBezTo>
                      <a:pt x="283" y="246"/>
                      <a:pt x="218" y="222"/>
                      <a:pt x="189" y="215"/>
                    </a:cubicBezTo>
                    <a:cubicBezTo>
                      <a:pt x="186" y="215"/>
                      <a:pt x="186" y="205"/>
                      <a:pt x="191" y="199"/>
                    </a:cubicBezTo>
                    <a:cubicBezTo>
                      <a:pt x="239" y="192"/>
                      <a:pt x="276" y="151"/>
                      <a:pt x="276" y="100"/>
                    </a:cubicBezTo>
                    <a:cubicBezTo>
                      <a:pt x="276" y="45"/>
                      <a:pt x="231" y="0"/>
                      <a:pt x="176" y="0"/>
                    </a:cubicBezTo>
                    <a:cubicBezTo>
                      <a:pt x="121" y="0"/>
                      <a:pt x="76" y="45"/>
                      <a:pt x="76" y="100"/>
                    </a:cubicBezTo>
                    <a:cubicBezTo>
                      <a:pt x="76" y="144"/>
                      <a:pt x="103" y="180"/>
                      <a:pt x="142" y="194"/>
                    </a:cubicBezTo>
                    <a:cubicBezTo>
                      <a:pt x="146" y="201"/>
                      <a:pt x="147" y="215"/>
                      <a:pt x="141" y="215"/>
                    </a:cubicBezTo>
                    <a:cubicBezTo>
                      <a:pt x="107" y="218"/>
                      <a:pt x="92" y="228"/>
                      <a:pt x="85" y="233"/>
                    </a:cubicBezTo>
                    <a:cubicBezTo>
                      <a:pt x="74" y="242"/>
                      <a:pt x="33" y="275"/>
                      <a:pt x="19" y="284"/>
                    </a:cubicBezTo>
                    <a:cubicBezTo>
                      <a:pt x="18" y="284"/>
                      <a:pt x="18" y="284"/>
                      <a:pt x="18" y="284"/>
                    </a:cubicBezTo>
                    <a:cubicBezTo>
                      <a:pt x="5" y="286"/>
                      <a:pt x="1" y="291"/>
                      <a:pt x="1" y="294"/>
                    </a:cubicBezTo>
                    <a:cubicBezTo>
                      <a:pt x="1" y="301"/>
                      <a:pt x="1" y="301"/>
                      <a:pt x="1" y="301"/>
                    </a:cubicBezTo>
                    <a:cubicBezTo>
                      <a:pt x="0" y="307"/>
                      <a:pt x="6" y="308"/>
                      <a:pt x="7" y="302"/>
                    </a:cubicBezTo>
                    <a:cubicBezTo>
                      <a:pt x="7" y="302"/>
                      <a:pt x="7" y="305"/>
                      <a:pt x="8" y="298"/>
                    </a:cubicBezTo>
                    <a:cubicBezTo>
                      <a:pt x="8" y="297"/>
                      <a:pt x="9" y="296"/>
                      <a:pt x="10" y="295"/>
                    </a:cubicBezTo>
                    <a:cubicBezTo>
                      <a:pt x="9" y="296"/>
                      <a:pt x="9" y="297"/>
                      <a:pt x="8" y="298"/>
                    </a:cubicBezTo>
                    <a:cubicBezTo>
                      <a:pt x="8" y="306"/>
                      <a:pt x="8" y="315"/>
                      <a:pt x="8" y="315"/>
                    </a:cubicBezTo>
                    <a:cubicBezTo>
                      <a:pt x="7" y="321"/>
                      <a:pt x="15" y="322"/>
                      <a:pt x="16" y="316"/>
                    </a:cubicBezTo>
                    <a:cubicBezTo>
                      <a:pt x="16" y="316"/>
                      <a:pt x="15" y="310"/>
                      <a:pt x="16" y="302"/>
                    </a:cubicBezTo>
                    <a:cubicBezTo>
                      <a:pt x="16" y="301"/>
                      <a:pt x="18" y="299"/>
                      <a:pt x="19" y="298"/>
                    </a:cubicBezTo>
                    <a:cubicBezTo>
                      <a:pt x="18" y="299"/>
                      <a:pt x="18" y="301"/>
                      <a:pt x="18" y="302"/>
                    </a:cubicBezTo>
                    <a:cubicBezTo>
                      <a:pt x="17" y="309"/>
                      <a:pt x="17" y="319"/>
                      <a:pt x="17" y="319"/>
                    </a:cubicBezTo>
                    <a:cubicBezTo>
                      <a:pt x="16" y="325"/>
                      <a:pt x="24" y="326"/>
                      <a:pt x="25" y="320"/>
                    </a:cubicBezTo>
                    <a:cubicBezTo>
                      <a:pt x="25" y="320"/>
                      <a:pt x="25" y="311"/>
                      <a:pt x="26" y="303"/>
                    </a:cubicBezTo>
                    <a:cubicBezTo>
                      <a:pt x="26" y="302"/>
                      <a:pt x="26" y="301"/>
                      <a:pt x="27" y="300"/>
                    </a:cubicBezTo>
                    <a:cubicBezTo>
                      <a:pt x="27" y="308"/>
                      <a:pt x="26" y="316"/>
                      <a:pt x="26" y="316"/>
                    </a:cubicBezTo>
                    <a:cubicBezTo>
                      <a:pt x="26" y="322"/>
                      <a:pt x="34" y="323"/>
                      <a:pt x="34" y="317"/>
                    </a:cubicBezTo>
                    <a:cubicBezTo>
                      <a:pt x="34" y="317"/>
                      <a:pt x="35" y="308"/>
                      <a:pt x="35" y="300"/>
                    </a:cubicBezTo>
                    <a:cubicBezTo>
                      <a:pt x="36" y="297"/>
                      <a:pt x="40" y="292"/>
                      <a:pt x="43" y="292"/>
                    </a:cubicBezTo>
                    <a:cubicBezTo>
                      <a:pt x="46" y="292"/>
                      <a:pt x="49" y="290"/>
                      <a:pt x="49" y="290"/>
                    </a:cubicBezTo>
                    <a:cubicBezTo>
                      <a:pt x="49" y="293"/>
                      <a:pt x="47" y="293"/>
                      <a:pt x="45" y="293"/>
                    </a:cubicBezTo>
                    <a:cubicBezTo>
                      <a:pt x="39" y="293"/>
                      <a:pt x="39" y="302"/>
                      <a:pt x="45" y="302"/>
                    </a:cubicBezTo>
                    <a:cubicBezTo>
                      <a:pt x="45" y="302"/>
                      <a:pt x="54" y="301"/>
                      <a:pt x="56" y="299"/>
                    </a:cubicBezTo>
                    <a:cubicBezTo>
                      <a:pt x="59" y="294"/>
                      <a:pt x="59" y="289"/>
                      <a:pt x="55" y="285"/>
                    </a:cubicBezTo>
                    <a:cubicBezTo>
                      <a:pt x="62" y="280"/>
                      <a:pt x="75" y="275"/>
                      <a:pt x="89" y="264"/>
                    </a:cubicBezTo>
                    <a:cubicBezTo>
                      <a:pt x="102" y="254"/>
                      <a:pt x="112" y="255"/>
                      <a:pt x="113" y="259"/>
                    </a:cubicBezTo>
                    <a:cubicBezTo>
                      <a:pt x="114" y="264"/>
                      <a:pt x="115" y="288"/>
                      <a:pt x="116" y="308"/>
                    </a:cubicBezTo>
                    <a:cubicBezTo>
                      <a:pt x="118" y="330"/>
                      <a:pt x="112" y="350"/>
                      <a:pt x="113" y="370"/>
                    </a:cubicBezTo>
                    <a:cubicBezTo>
                      <a:pt x="113" y="388"/>
                      <a:pt x="120" y="423"/>
                      <a:pt x="135" y="439"/>
                    </a:cubicBezTo>
                    <a:cubicBezTo>
                      <a:pt x="142" y="447"/>
                      <a:pt x="150" y="453"/>
                      <a:pt x="157" y="457"/>
                    </a:cubicBezTo>
                    <a:cubicBezTo>
                      <a:pt x="180" y="466"/>
                      <a:pt x="204" y="467"/>
                      <a:pt x="214" y="467"/>
                    </a:cubicBezTo>
                    <a:cubicBezTo>
                      <a:pt x="232" y="467"/>
                      <a:pt x="227" y="479"/>
                      <a:pt x="226" y="482"/>
                    </a:cubicBezTo>
                    <a:cubicBezTo>
                      <a:pt x="225" y="490"/>
                      <a:pt x="222" y="493"/>
                      <a:pt x="220" y="496"/>
                    </a:cubicBezTo>
                    <a:cubicBezTo>
                      <a:pt x="214" y="509"/>
                      <a:pt x="223" y="527"/>
                      <a:pt x="235" y="527"/>
                    </a:cubicBezTo>
                    <a:cubicBezTo>
                      <a:pt x="246" y="528"/>
                      <a:pt x="252" y="504"/>
                      <a:pt x="257" y="488"/>
                    </a:cubicBezTo>
                    <a:cubicBezTo>
                      <a:pt x="262" y="472"/>
                      <a:pt x="274" y="436"/>
                      <a:pt x="244" y="434"/>
                    </a:cubicBezTo>
                    <a:cubicBezTo>
                      <a:pt x="243" y="434"/>
                      <a:pt x="241" y="434"/>
                      <a:pt x="238" y="434"/>
                    </a:cubicBezTo>
                    <a:cubicBezTo>
                      <a:pt x="238" y="434"/>
                      <a:pt x="238" y="434"/>
                      <a:pt x="238" y="434"/>
                    </a:cubicBezTo>
                    <a:cubicBezTo>
                      <a:pt x="230" y="434"/>
                      <a:pt x="213" y="430"/>
                      <a:pt x="203" y="424"/>
                    </a:cubicBezTo>
                    <a:cubicBezTo>
                      <a:pt x="196" y="420"/>
                      <a:pt x="182" y="413"/>
                      <a:pt x="178" y="412"/>
                    </a:cubicBezTo>
                    <a:cubicBezTo>
                      <a:pt x="177" y="384"/>
                      <a:pt x="170" y="374"/>
                      <a:pt x="171" y="375"/>
                    </a:cubicBezTo>
                    <a:cubicBezTo>
                      <a:pt x="177" y="382"/>
                      <a:pt x="181" y="390"/>
                      <a:pt x="183" y="409"/>
                    </a:cubicBezTo>
                    <a:cubicBezTo>
                      <a:pt x="192" y="412"/>
                      <a:pt x="201" y="416"/>
                      <a:pt x="208" y="420"/>
                    </a:cubicBezTo>
                    <a:cubicBezTo>
                      <a:pt x="212" y="423"/>
                      <a:pt x="217" y="424"/>
                      <a:pt x="222" y="426"/>
                    </a:cubicBezTo>
                    <a:cubicBezTo>
                      <a:pt x="223" y="422"/>
                      <a:pt x="224" y="417"/>
                      <a:pt x="224" y="413"/>
                    </a:cubicBezTo>
                    <a:cubicBezTo>
                      <a:pt x="227" y="396"/>
                      <a:pt x="224" y="368"/>
                      <a:pt x="224" y="368"/>
                    </a:cubicBezTo>
                    <a:cubicBezTo>
                      <a:pt x="224" y="368"/>
                      <a:pt x="224" y="360"/>
                      <a:pt x="223" y="351"/>
                    </a:cubicBezTo>
                    <a:cubicBezTo>
                      <a:pt x="222" y="350"/>
                      <a:pt x="221" y="349"/>
                      <a:pt x="220" y="348"/>
                    </a:cubicBezTo>
                    <a:cubicBezTo>
                      <a:pt x="214" y="341"/>
                      <a:pt x="211" y="323"/>
                      <a:pt x="212" y="316"/>
                    </a:cubicBezTo>
                    <a:cubicBezTo>
                      <a:pt x="212" y="316"/>
                      <a:pt x="212" y="316"/>
                      <a:pt x="212" y="316"/>
                    </a:cubicBezTo>
                    <a:cubicBezTo>
                      <a:pt x="212" y="315"/>
                      <a:pt x="211" y="315"/>
                      <a:pt x="211" y="314"/>
                    </a:cubicBezTo>
                    <a:cubicBezTo>
                      <a:pt x="209" y="310"/>
                      <a:pt x="209" y="306"/>
                      <a:pt x="211" y="302"/>
                    </a:cubicBezTo>
                    <a:cubicBezTo>
                      <a:pt x="213" y="300"/>
                      <a:pt x="216" y="297"/>
                      <a:pt x="219" y="295"/>
                    </a:cubicBezTo>
                    <a:cubicBezTo>
                      <a:pt x="219" y="284"/>
                      <a:pt x="220" y="275"/>
                      <a:pt x="219" y="268"/>
                    </a:cubicBezTo>
                    <a:cubicBezTo>
                      <a:pt x="227" y="273"/>
                      <a:pt x="260" y="274"/>
                      <a:pt x="261" y="276"/>
                    </a:cubicBezTo>
                    <a:cubicBezTo>
                      <a:pt x="261" y="277"/>
                      <a:pt x="258" y="290"/>
                      <a:pt x="255" y="292"/>
                    </a:cubicBezTo>
                    <a:cubicBezTo>
                      <a:pt x="246" y="297"/>
                      <a:pt x="241" y="297"/>
                      <a:pt x="236" y="296"/>
                    </a:cubicBezTo>
                    <a:cubicBezTo>
                      <a:pt x="230" y="296"/>
                      <a:pt x="219" y="300"/>
                      <a:pt x="217" y="305"/>
                    </a:cubicBezTo>
                    <a:cubicBezTo>
                      <a:pt x="215" y="308"/>
                      <a:pt x="216" y="310"/>
                      <a:pt x="216" y="311"/>
                    </a:cubicBezTo>
                    <a:cubicBezTo>
                      <a:pt x="218" y="315"/>
                      <a:pt x="230" y="306"/>
                      <a:pt x="231" y="306"/>
                    </a:cubicBezTo>
                    <a:cubicBezTo>
                      <a:pt x="236" y="305"/>
                      <a:pt x="219" y="313"/>
                      <a:pt x="218" y="318"/>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28" name="Freeform 919"/>
              <p:cNvSpPr/>
              <p:nvPr/>
            </p:nvSpPr>
            <p:spPr bwMode="auto">
              <a:xfrm>
                <a:off x="15868751" y="10306174"/>
                <a:ext cx="581025" cy="746125"/>
              </a:xfrm>
              <a:custGeom>
                <a:avLst/>
                <a:gdLst>
                  <a:gd name="T0" fmla="*/ 176 w 183"/>
                  <a:gd name="T1" fmla="*/ 198 h 235"/>
                  <a:gd name="T2" fmla="*/ 154 w 183"/>
                  <a:gd name="T3" fmla="*/ 198 h 235"/>
                  <a:gd name="T4" fmla="*/ 147 w 183"/>
                  <a:gd name="T5" fmla="*/ 191 h 235"/>
                  <a:gd name="T6" fmla="*/ 147 w 183"/>
                  <a:gd name="T7" fmla="*/ 6 h 235"/>
                  <a:gd name="T8" fmla="*/ 141 w 183"/>
                  <a:gd name="T9" fmla="*/ 0 h 235"/>
                  <a:gd name="T10" fmla="*/ 129 w 183"/>
                  <a:gd name="T11" fmla="*/ 0 h 235"/>
                  <a:gd name="T12" fmla="*/ 126 w 183"/>
                  <a:gd name="T13" fmla="*/ 10 h 235"/>
                  <a:gd name="T14" fmla="*/ 110 w 183"/>
                  <a:gd name="T15" fmla="*/ 16 h 235"/>
                  <a:gd name="T16" fmla="*/ 109 w 183"/>
                  <a:gd name="T17" fmla="*/ 16 h 235"/>
                  <a:gd name="T18" fmla="*/ 106 w 183"/>
                  <a:gd name="T19" fmla="*/ 15 h 235"/>
                  <a:gd name="T20" fmla="*/ 105 w 183"/>
                  <a:gd name="T21" fmla="*/ 25 h 235"/>
                  <a:gd name="T22" fmla="*/ 105 w 183"/>
                  <a:gd name="T23" fmla="*/ 26 h 235"/>
                  <a:gd name="T24" fmla="*/ 105 w 183"/>
                  <a:gd name="T25" fmla="*/ 26 h 235"/>
                  <a:gd name="T26" fmla="*/ 95 w 183"/>
                  <a:gd name="T27" fmla="*/ 35 h 235"/>
                  <a:gd name="T28" fmla="*/ 93 w 183"/>
                  <a:gd name="T29" fmla="*/ 35 h 235"/>
                  <a:gd name="T30" fmla="*/ 85 w 183"/>
                  <a:gd name="T31" fmla="*/ 38 h 235"/>
                  <a:gd name="T32" fmla="*/ 78 w 183"/>
                  <a:gd name="T33" fmla="*/ 35 h 235"/>
                  <a:gd name="T34" fmla="*/ 77 w 183"/>
                  <a:gd name="T35" fmla="*/ 34 h 235"/>
                  <a:gd name="T36" fmla="*/ 76 w 183"/>
                  <a:gd name="T37" fmla="*/ 34 h 235"/>
                  <a:gd name="T38" fmla="*/ 69 w 183"/>
                  <a:gd name="T39" fmla="*/ 30 h 235"/>
                  <a:gd name="T40" fmla="*/ 67 w 183"/>
                  <a:gd name="T41" fmla="*/ 23 h 235"/>
                  <a:gd name="T42" fmla="*/ 67 w 183"/>
                  <a:gd name="T43" fmla="*/ 20 h 235"/>
                  <a:gd name="T44" fmla="*/ 62 w 183"/>
                  <a:gd name="T45" fmla="*/ 17 h 235"/>
                  <a:gd name="T46" fmla="*/ 60 w 183"/>
                  <a:gd name="T47" fmla="*/ 10 h 235"/>
                  <a:gd name="T48" fmla="*/ 60 w 183"/>
                  <a:gd name="T49" fmla="*/ 1 h 235"/>
                  <a:gd name="T50" fmla="*/ 60 w 183"/>
                  <a:gd name="T51" fmla="*/ 0 h 235"/>
                  <a:gd name="T52" fmla="*/ 7 w 183"/>
                  <a:gd name="T53" fmla="*/ 0 h 235"/>
                  <a:gd name="T54" fmla="*/ 0 w 183"/>
                  <a:gd name="T55" fmla="*/ 6 h 235"/>
                  <a:gd name="T56" fmla="*/ 0 w 183"/>
                  <a:gd name="T57" fmla="*/ 30 h 235"/>
                  <a:gd name="T58" fmla="*/ 7 w 183"/>
                  <a:gd name="T59" fmla="*/ 37 h 235"/>
                  <a:gd name="T60" fmla="*/ 29 w 183"/>
                  <a:gd name="T61" fmla="*/ 37 h 235"/>
                  <a:gd name="T62" fmla="*/ 36 w 183"/>
                  <a:gd name="T63" fmla="*/ 43 h 235"/>
                  <a:gd name="T64" fmla="*/ 36 w 183"/>
                  <a:gd name="T65" fmla="*/ 191 h 235"/>
                  <a:gd name="T66" fmla="*/ 29 w 183"/>
                  <a:gd name="T67" fmla="*/ 198 h 235"/>
                  <a:gd name="T68" fmla="*/ 7 w 183"/>
                  <a:gd name="T69" fmla="*/ 198 h 235"/>
                  <a:gd name="T70" fmla="*/ 0 w 183"/>
                  <a:gd name="T71" fmla="*/ 204 h 235"/>
                  <a:gd name="T72" fmla="*/ 0 w 183"/>
                  <a:gd name="T73" fmla="*/ 228 h 235"/>
                  <a:gd name="T74" fmla="*/ 7 w 183"/>
                  <a:gd name="T75" fmla="*/ 235 h 235"/>
                  <a:gd name="T76" fmla="*/ 176 w 183"/>
                  <a:gd name="T77" fmla="*/ 235 h 235"/>
                  <a:gd name="T78" fmla="*/ 183 w 183"/>
                  <a:gd name="T79" fmla="*/ 228 h 235"/>
                  <a:gd name="T80" fmla="*/ 183 w 183"/>
                  <a:gd name="T81" fmla="*/ 204 h 235"/>
                  <a:gd name="T82" fmla="*/ 176 w 183"/>
                  <a:gd name="T83" fmla="*/ 19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3" h="235">
                    <a:moveTo>
                      <a:pt x="176" y="198"/>
                    </a:moveTo>
                    <a:cubicBezTo>
                      <a:pt x="154" y="198"/>
                      <a:pt x="154" y="198"/>
                      <a:pt x="154" y="198"/>
                    </a:cubicBezTo>
                    <a:cubicBezTo>
                      <a:pt x="150" y="198"/>
                      <a:pt x="147" y="195"/>
                      <a:pt x="147" y="191"/>
                    </a:cubicBezTo>
                    <a:cubicBezTo>
                      <a:pt x="147" y="6"/>
                      <a:pt x="147" y="6"/>
                      <a:pt x="147" y="6"/>
                    </a:cubicBezTo>
                    <a:cubicBezTo>
                      <a:pt x="147" y="3"/>
                      <a:pt x="144" y="0"/>
                      <a:pt x="141" y="0"/>
                    </a:cubicBezTo>
                    <a:cubicBezTo>
                      <a:pt x="129" y="0"/>
                      <a:pt x="129" y="0"/>
                      <a:pt x="129" y="0"/>
                    </a:cubicBezTo>
                    <a:cubicBezTo>
                      <a:pt x="129" y="3"/>
                      <a:pt x="128" y="6"/>
                      <a:pt x="126" y="10"/>
                    </a:cubicBezTo>
                    <a:cubicBezTo>
                      <a:pt x="124" y="13"/>
                      <a:pt x="118" y="15"/>
                      <a:pt x="110" y="16"/>
                    </a:cubicBezTo>
                    <a:cubicBezTo>
                      <a:pt x="110" y="16"/>
                      <a:pt x="110" y="16"/>
                      <a:pt x="109" y="16"/>
                    </a:cubicBezTo>
                    <a:cubicBezTo>
                      <a:pt x="108" y="16"/>
                      <a:pt x="107" y="15"/>
                      <a:pt x="106" y="15"/>
                    </a:cubicBezTo>
                    <a:cubicBezTo>
                      <a:pt x="105" y="20"/>
                      <a:pt x="105" y="25"/>
                      <a:pt x="105" y="25"/>
                    </a:cubicBezTo>
                    <a:cubicBezTo>
                      <a:pt x="105" y="26"/>
                      <a:pt x="105" y="26"/>
                      <a:pt x="105" y="26"/>
                    </a:cubicBezTo>
                    <a:cubicBezTo>
                      <a:pt x="105" y="26"/>
                      <a:pt x="105" y="26"/>
                      <a:pt x="105" y="26"/>
                    </a:cubicBezTo>
                    <a:cubicBezTo>
                      <a:pt x="105" y="32"/>
                      <a:pt x="100" y="36"/>
                      <a:pt x="95" y="35"/>
                    </a:cubicBezTo>
                    <a:cubicBezTo>
                      <a:pt x="94" y="35"/>
                      <a:pt x="94" y="35"/>
                      <a:pt x="93" y="35"/>
                    </a:cubicBezTo>
                    <a:cubicBezTo>
                      <a:pt x="91" y="37"/>
                      <a:pt x="88" y="38"/>
                      <a:pt x="85" y="38"/>
                    </a:cubicBezTo>
                    <a:cubicBezTo>
                      <a:pt x="82" y="38"/>
                      <a:pt x="80" y="37"/>
                      <a:pt x="78" y="35"/>
                    </a:cubicBezTo>
                    <a:cubicBezTo>
                      <a:pt x="78" y="35"/>
                      <a:pt x="78" y="34"/>
                      <a:pt x="77" y="34"/>
                    </a:cubicBezTo>
                    <a:cubicBezTo>
                      <a:pt x="77" y="34"/>
                      <a:pt x="76" y="34"/>
                      <a:pt x="76" y="34"/>
                    </a:cubicBezTo>
                    <a:cubicBezTo>
                      <a:pt x="73" y="34"/>
                      <a:pt x="71" y="33"/>
                      <a:pt x="69" y="30"/>
                    </a:cubicBezTo>
                    <a:cubicBezTo>
                      <a:pt x="67" y="28"/>
                      <a:pt x="66" y="26"/>
                      <a:pt x="67" y="23"/>
                    </a:cubicBezTo>
                    <a:cubicBezTo>
                      <a:pt x="67" y="22"/>
                      <a:pt x="67" y="21"/>
                      <a:pt x="67" y="20"/>
                    </a:cubicBezTo>
                    <a:cubicBezTo>
                      <a:pt x="65" y="20"/>
                      <a:pt x="63" y="19"/>
                      <a:pt x="62" y="17"/>
                    </a:cubicBezTo>
                    <a:cubicBezTo>
                      <a:pt x="60" y="15"/>
                      <a:pt x="60" y="12"/>
                      <a:pt x="60" y="10"/>
                    </a:cubicBezTo>
                    <a:cubicBezTo>
                      <a:pt x="60" y="8"/>
                      <a:pt x="60" y="5"/>
                      <a:pt x="60" y="1"/>
                    </a:cubicBezTo>
                    <a:cubicBezTo>
                      <a:pt x="60" y="1"/>
                      <a:pt x="60" y="0"/>
                      <a:pt x="60" y="0"/>
                    </a:cubicBezTo>
                    <a:cubicBezTo>
                      <a:pt x="7" y="0"/>
                      <a:pt x="7" y="0"/>
                      <a:pt x="7" y="0"/>
                    </a:cubicBezTo>
                    <a:cubicBezTo>
                      <a:pt x="3" y="0"/>
                      <a:pt x="0" y="3"/>
                      <a:pt x="0" y="6"/>
                    </a:cubicBezTo>
                    <a:cubicBezTo>
                      <a:pt x="0" y="30"/>
                      <a:pt x="0" y="30"/>
                      <a:pt x="0" y="30"/>
                    </a:cubicBezTo>
                    <a:cubicBezTo>
                      <a:pt x="0" y="34"/>
                      <a:pt x="3" y="37"/>
                      <a:pt x="7" y="37"/>
                    </a:cubicBezTo>
                    <a:cubicBezTo>
                      <a:pt x="29" y="37"/>
                      <a:pt x="29" y="37"/>
                      <a:pt x="29" y="37"/>
                    </a:cubicBezTo>
                    <a:cubicBezTo>
                      <a:pt x="33" y="37"/>
                      <a:pt x="36" y="40"/>
                      <a:pt x="36" y="43"/>
                    </a:cubicBezTo>
                    <a:cubicBezTo>
                      <a:pt x="36" y="191"/>
                      <a:pt x="36" y="191"/>
                      <a:pt x="36" y="191"/>
                    </a:cubicBezTo>
                    <a:cubicBezTo>
                      <a:pt x="36" y="195"/>
                      <a:pt x="33" y="198"/>
                      <a:pt x="29" y="198"/>
                    </a:cubicBezTo>
                    <a:cubicBezTo>
                      <a:pt x="7" y="198"/>
                      <a:pt x="7" y="198"/>
                      <a:pt x="7" y="198"/>
                    </a:cubicBezTo>
                    <a:cubicBezTo>
                      <a:pt x="3" y="198"/>
                      <a:pt x="0" y="201"/>
                      <a:pt x="0" y="204"/>
                    </a:cubicBezTo>
                    <a:cubicBezTo>
                      <a:pt x="0" y="228"/>
                      <a:pt x="0" y="228"/>
                      <a:pt x="0" y="228"/>
                    </a:cubicBezTo>
                    <a:cubicBezTo>
                      <a:pt x="0" y="232"/>
                      <a:pt x="3" y="235"/>
                      <a:pt x="7" y="235"/>
                    </a:cubicBezTo>
                    <a:cubicBezTo>
                      <a:pt x="176" y="235"/>
                      <a:pt x="176" y="235"/>
                      <a:pt x="176" y="235"/>
                    </a:cubicBezTo>
                    <a:cubicBezTo>
                      <a:pt x="180" y="235"/>
                      <a:pt x="183" y="232"/>
                      <a:pt x="183" y="228"/>
                    </a:cubicBezTo>
                    <a:cubicBezTo>
                      <a:pt x="183" y="204"/>
                      <a:pt x="183" y="204"/>
                      <a:pt x="183" y="204"/>
                    </a:cubicBezTo>
                    <a:cubicBezTo>
                      <a:pt x="183" y="201"/>
                      <a:pt x="180" y="198"/>
                      <a:pt x="176" y="198"/>
                    </a:cubicBezTo>
                    <a:close/>
                  </a:path>
                </a:pathLst>
              </a:cu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sp>
            <p:nvSpPr>
              <p:cNvPr id="29" name="Oval 920"/>
              <p:cNvSpPr>
                <a:spLocks noChangeArrowheads="1"/>
              </p:cNvSpPr>
              <p:nvPr/>
            </p:nvSpPr>
            <p:spPr bwMode="auto">
              <a:xfrm>
                <a:off x="15967176" y="9807699"/>
                <a:ext cx="384175" cy="381000"/>
              </a:xfrm>
              <a:prstGeom prst="ellipse">
                <a:avLst/>
              </a:pr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grpSp>
        <p:sp>
          <p:nvSpPr>
            <p:cNvPr id="25" name="Овал 67"/>
            <p:cNvSpPr/>
            <p:nvPr/>
          </p:nvSpPr>
          <p:spPr>
            <a:xfrm rot="10800000">
              <a:off x="12001341" y="3546427"/>
              <a:ext cx="2135669" cy="1941517"/>
            </a:xfrm>
            <a:prstGeom prst="ellipse">
              <a:avLst/>
            </a:prstGeom>
            <a:gradFill>
              <a:gsLst>
                <a:gs pos="0">
                  <a:schemeClr val="bg1">
                    <a:alpha val="0"/>
                  </a:schemeClr>
                </a:gs>
                <a:gs pos="100000">
                  <a:schemeClr val="bg1">
                    <a:alpha val="4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cs typeface="+mn-ea"/>
                <a:sym typeface="+mn-lt"/>
              </a:endParaRPr>
            </a:p>
          </p:txBody>
        </p:sp>
      </p:grpSp>
      <p:sp>
        <p:nvSpPr>
          <p:cNvPr id="30" name="矩形: 圆角 139"/>
          <p:cNvSpPr/>
          <p:nvPr/>
        </p:nvSpPr>
        <p:spPr>
          <a:xfrm>
            <a:off x="1143689" y="1887234"/>
            <a:ext cx="250324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注意事项</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15" name="组合 14"/>
          <p:cNvGrpSpPr/>
          <p:nvPr/>
        </p:nvGrpSpPr>
        <p:grpSpPr>
          <a:xfrm>
            <a:off x="1019175" y="857056"/>
            <a:ext cx="4139927" cy="741194"/>
            <a:chOff x="1019175" y="847725"/>
            <a:chExt cx="3533775" cy="741194"/>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707886"/>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en-US" sz="2000" dirty="0" smtClean="0">
                  <a:solidFill>
                    <a:srgbClr val="595959"/>
                  </a:solidFill>
                  <a:latin typeface="微软雅黑" panose="020B0503020204020204" pitchFamily="34" charset="-122"/>
                  <a:ea typeface="微软雅黑" panose="020B0503020204020204" pitchFamily="34" charset="-122"/>
                </a:rPr>
                <a:t>机器学习解决问题的工作流程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1630710" y="2925738"/>
            <a:ext cx="8640960" cy="1969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zh-CN" altLang="zh-CN" sz="2000" dirty="0">
                <a:solidFill>
                  <a:srgbClr val="595959"/>
                </a:solidFill>
                <a:latin typeface="微软雅黑" panose="020B0503020204020204" pitchFamily="34" charset="-122"/>
                <a:ea typeface="微软雅黑" panose="020B0503020204020204" pitchFamily="34" charset="-122"/>
              </a:rPr>
              <a:t>在这个数据为王的时代，海量</a:t>
            </a:r>
            <a:r>
              <a:rPr lang="zh-CN" altLang="zh-CN" sz="2000" dirty="0" smtClean="0">
                <a:solidFill>
                  <a:srgbClr val="595959"/>
                </a:solidFill>
                <a:latin typeface="微软雅黑" panose="020B0503020204020204" pitchFamily="34" charset="-122"/>
                <a:ea typeface="微软雅黑" panose="020B0503020204020204" pitchFamily="34" charset="-122"/>
              </a:rPr>
              <a:t>数据</a:t>
            </a:r>
            <a:r>
              <a:rPr lang="zh-CN" altLang="en-US" sz="2000" dirty="0" smtClean="0">
                <a:solidFill>
                  <a:srgbClr val="595959"/>
                </a:solidFill>
                <a:latin typeface="微软雅黑" panose="020B0503020204020204" pitchFamily="34" charset="-122"/>
                <a:ea typeface="微软雅黑" panose="020B0503020204020204" pitchFamily="34" charset="-122"/>
              </a:rPr>
              <a:t>难以进行</a:t>
            </a:r>
            <a:r>
              <a:rPr lang="zh-CN" altLang="zh-CN" sz="2000" dirty="0" smtClean="0">
                <a:solidFill>
                  <a:srgbClr val="595959"/>
                </a:solidFill>
                <a:latin typeface="微软雅黑" panose="020B0503020204020204" pitchFamily="34" charset="-122"/>
                <a:ea typeface="微软雅黑" panose="020B0503020204020204" pitchFamily="34" charset="-122"/>
              </a:rPr>
              <a:t>直接计算，</a:t>
            </a:r>
            <a:r>
              <a:rPr lang="zh-CN" altLang="zh-CN" sz="2000" dirty="0">
                <a:solidFill>
                  <a:srgbClr val="1369B2"/>
                </a:solidFill>
                <a:latin typeface="微软雅黑" panose="020B0503020204020204" pitchFamily="34" charset="-122"/>
                <a:ea typeface="微软雅黑" panose="020B0503020204020204" pitchFamily="34" charset="-122"/>
              </a:rPr>
              <a:t>若想要从海量的数据中高效地提取有价值的信息，需要用到专门的学习算法，这就是</a:t>
            </a:r>
            <a:r>
              <a:rPr lang="zh-CN" altLang="zh-CN" sz="2000" dirty="0" smtClean="0">
                <a:solidFill>
                  <a:srgbClr val="1369B2"/>
                </a:solidFill>
                <a:latin typeface="微软雅黑" panose="020B0503020204020204" pitchFamily="34" charset="-122"/>
                <a:ea typeface="微软雅黑" panose="020B0503020204020204" pitchFamily="34" charset="-122"/>
              </a:rPr>
              <a:t>机器学习</a:t>
            </a:r>
            <a:r>
              <a:rPr lang="zh-CN" altLang="en-US" sz="2000" dirty="0" smtClean="0">
                <a:solidFill>
                  <a:srgbClr val="1369B2"/>
                </a:solidFill>
                <a:latin typeface="微软雅黑" panose="020B0503020204020204" pitchFamily="34" charset="-122"/>
                <a:ea typeface="微软雅黑" panose="020B0503020204020204" pitchFamily="34" charset="-122"/>
              </a:rPr>
              <a:t>发挥作用的地方</a:t>
            </a:r>
            <a:r>
              <a:rPr lang="zh-CN"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a:solidFill>
                  <a:srgbClr val="595959"/>
                </a:solidFill>
                <a:latin typeface="微软雅黑" panose="020B0503020204020204" pitchFamily="34" charset="-122"/>
                <a:ea typeface="微软雅黑" panose="020B0503020204020204" pitchFamily="34" charset="-122"/>
              </a:rPr>
              <a:t>本单元以</a:t>
            </a:r>
            <a:r>
              <a:rPr lang="en-US" altLang="zh-CN" sz="2000" dirty="0">
                <a:solidFill>
                  <a:srgbClr val="595959"/>
                </a:solidFill>
                <a:latin typeface="微软雅黑" panose="020B0503020204020204" pitchFamily="34" charset="-122"/>
                <a:ea typeface="微软雅黑" panose="020B0503020204020204" pitchFamily="34" charset="-122"/>
              </a:rPr>
              <a:t>2</a:t>
            </a:r>
            <a:r>
              <a:rPr lang="zh-CN" altLang="zh-CN" sz="2000" dirty="0">
                <a:solidFill>
                  <a:srgbClr val="595959"/>
                </a:solidFill>
                <a:latin typeface="微软雅黑" panose="020B0503020204020204" pitchFamily="34" charset="-122"/>
                <a:ea typeface="微软雅黑" panose="020B0503020204020204" pitchFamily="34" charset="-122"/>
              </a:rPr>
              <a:t>个任务为主线</a:t>
            </a:r>
            <a:r>
              <a:rPr lang="zh-CN" altLang="zh-CN" sz="2000" dirty="0" smtClean="0">
                <a:solidFill>
                  <a:srgbClr val="595959"/>
                </a:solidFill>
                <a:latin typeface="微软雅黑" panose="020B0503020204020204" pitchFamily="34" charset="-122"/>
                <a:ea typeface="微软雅黑" panose="020B0503020204020204" pitchFamily="34" charset="-122"/>
              </a:rPr>
              <a:t>，介绍</a:t>
            </a:r>
            <a:r>
              <a:rPr lang="zh-CN" altLang="zh-CN" sz="2000" dirty="0">
                <a:solidFill>
                  <a:srgbClr val="595959"/>
                </a:solidFill>
                <a:latin typeface="微软雅黑" panose="020B0503020204020204" pitchFamily="34" charset="-122"/>
                <a:ea typeface="微软雅黑" panose="020B0503020204020204" pitchFamily="34" charset="-122"/>
              </a:rPr>
              <a:t>机器学习的相关内容，</a:t>
            </a:r>
            <a:r>
              <a:rPr lang="zh-CN" altLang="zh-CN" sz="2000" dirty="0" smtClean="0">
                <a:solidFill>
                  <a:srgbClr val="595959"/>
                </a:solidFill>
                <a:latin typeface="微软雅黑" panose="020B0503020204020204" pitchFamily="34" charset="-122"/>
                <a:ea typeface="微软雅黑" panose="020B0503020204020204" pitchFamily="34" charset="-122"/>
              </a:rPr>
              <a:t>相信</a:t>
            </a:r>
            <a:r>
              <a:rPr lang="zh-CN" altLang="en-US" sz="2000" dirty="0" smtClean="0">
                <a:solidFill>
                  <a:srgbClr val="595959"/>
                </a:solidFill>
                <a:latin typeface="微软雅黑" panose="020B0503020204020204" pitchFamily="34" charset="-122"/>
                <a:ea typeface="微软雅黑" panose="020B0503020204020204" pitchFamily="34" charset="-122"/>
              </a:rPr>
              <a:t>读者</a:t>
            </a:r>
            <a:r>
              <a:rPr lang="zh-CN" altLang="zh-CN" sz="2000" dirty="0" smtClean="0">
                <a:solidFill>
                  <a:srgbClr val="595959"/>
                </a:solidFill>
                <a:latin typeface="微软雅黑" panose="020B0503020204020204" pitchFamily="34" charset="-122"/>
                <a:ea typeface="微软雅黑" panose="020B0503020204020204" pitchFamily="34" charset="-122"/>
              </a:rPr>
              <a:t>会</a:t>
            </a:r>
            <a:r>
              <a:rPr lang="zh-CN" altLang="zh-CN" sz="2000" dirty="0">
                <a:solidFill>
                  <a:srgbClr val="595959"/>
                </a:solidFill>
                <a:latin typeface="微软雅黑" panose="020B0503020204020204" pitchFamily="34" charset="-122"/>
                <a:ea typeface="微软雅黑" panose="020B0503020204020204" pitchFamily="34" charset="-122"/>
              </a:rPr>
              <a:t>惊叹机器学习的神奇并为之着迷的。</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9"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原创设计师QQ598969553          _4"/>
          <p:cNvSpPr/>
          <p:nvPr/>
        </p:nvSpPr>
        <p:spPr>
          <a:xfrm>
            <a:off x="1284862" y="3746576"/>
            <a:ext cx="4162272"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zh-CN" altLang="zh-CN" sz="1800" dirty="0">
                <a:solidFill>
                  <a:srgbClr val="1369B2"/>
                </a:solidFill>
                <a:latin typeface="微软雅黑" panose="020B0503020204020204" pitchFamily="34" charset="-122"/>
                <a:ea typeface="微软雅黑" panose="020B0503020204020204" pitchFamily="34" charset="-122"/>
                <a:cs typeface="+mn-ea"/>
              </a:rPr>
              <a:t>机器学习库</a:t>
            </a:r>
            <a:r>
              <a:rPr lang="en-US" altLang="zh-CN" sz="1800" dirty="0" err="1">
                <a:solidFill>
                  <a:srgbClr val="1369B2"/>
                </a:solidFill>
                <a:latin typeface="微软雅黑" panose="020B0503020204020204" pitchFamily="34" charset="-122"/>
                <a:ea typeface="微软雅黑" panose="020B0503020204020204" pitchFamily="34" charset="-122"/>
                <a:cs typeface="+mn-ea"/>
              </a:rPr>
              <a:t>scikit</a:t>
            </a:r>
            <a:r>
              <a:rPr lang="en-US" altLang="zh-CN" sz="1800" dirty="0">
                <a:solidFill>
                  <a:srgbClr val="1369B2"/>
                </a:solidFill>
                <a:latin typeface="微软雅黑" panose="020B0503020204020204" pitchFamily="34" charset="-122"/>
                <a:ea typeface="微软雅黑" panose="020B0503020204020204" pitchFamily="34" charset="-122"/>
                <a:cs typeface="+mn-ea"/>
              </a:rPr>
              <a:t>-learn</a:t>
            </a:r>
            <a:r>
              <a:rPr lang="zh-CN" altLang="zh-CN" sz="1800" dirty="0">
                <a:solidFill>
                  <a:srgbClr val="595959"/>
                </a:solidFill>
                <a:latin typeface="微软雅黑" panose="020B0503020204020204" pitchFamily="34" charset="-122"/>
                <a:ea typeface="微软雅黑" panose="020B0503020204020204" pitchFamily="34" charset="-122"/>
                <a:cs typeface="+mn-ea"/>
              </a:rPr>
              <a:t>，能够列举</a:t>
            </a:r>
            <a:r>
              <a:rPr lang="en-US" altLang="zh-CN" sz="1800" dirty="0">
                <a:solidFill>
                  <a:srgbClr val="595959"/>
                </a:solidFill>
                <a:latin typeface="微软雅黑" panose="020B0503020204020204" pitchFamily="34" charset="-122"/>
                <a:ea typeface="微软雅黑" panose="020B0503020204020204" pitchFamily="34" charset="-122"/>
                <a:cs typeface="+mn-ea"/>
              </a:rPr>
              <a:t>3</a:t>
            </a:r>
            <a:r>
              <a:rPr lang="zh-CN" altLang="zh-CN" sz="1800" dirty="0">
                <a:solidFill>
                  <a:srgbClr val="595959"/>
                </a:solidFill>
                <a:latin typeface="微软雅黑" panose="020B0503020204020204" pitchFamily="34" charset="-122"/>
                <a:ea typeface="微软雅黑" panose="020B0503020204020204" pitchFamily="34" charset="-122"/>
                <a:cs typeface="+mn-ea"/>
              </a:rPr>
              <a:t>个数据集以及归纳加载数据集的方式</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1"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76318" y="2637706"/>
            <a:ext cx="6187040" cy="3000821"/>
          </a:xfrm>
          <a:prstGeom prst="rect">
            <a:avLst/>
          </a:prstGeom>
          <a:noFill/>
        </p:spPr>
        <p:txBody>
          <a:bodyPr wrap="square">
            <a:spAutoFit/>
          </a:bodyPr>
          <a:lstStyle/>
          <a:p>
            <a:pPr>
              <a:lnSpc>
                <a:spcPct val="150000"/>
              </a:lnSpc>
            </a:pPr>
            <a:r>
              <a:rPr lang="en-US" altLang="zh-CN" sz="1800" kern="0" dirty="0" err="1">
                <a:solidFill>
                  <a:srgbClr val="1369B2"/>
                </a:solidFill>
                <a:latin typeface="微软雅黑" panose="020B0503020204020204" pitchFamily="34" charset="-122"/>
                <a:ea typeface="微软雅黑" panose="020B0503020204020204" pitchFamily="34" charset="-122"/>
              </a:rPr>
              <a:t>scikit</a:t>
            </a:r>
            <a:r>
              <a:rPr lang="en-US" altLang="zh-CN" sz="1800" kern="0" dirty="0">
                <a:solidFill>
                  <a:srgbClr val="1369B2"/>
                </a:solidFill>
                <a:latin typeface="微软雅黑" panose="020B0503020204020204" pitchFamily="34" charset="-122"/>
                <a:ea typeface="微软雅黑" panose="020B0503020204020204" pitchFamily="34" charset="-122"/>
              </a:rPr>
              <a:t>-learn</a:t>
            </a:r>
            <a:r>
              <a:rPr lang="zh-CN" altLang="zh-CN" sz="1800" kern="0" dirty="0">
                <a:solidFill>
                  <a:srgbClr val="595959"/>
                </a:solidFill>
                <a:latin typeface="微软雅黑" panose="020B0503020204020204" pitchFamily="34" charset="-122"/>
                <a:ea typeface="微软雅黑" panose="020B0503020204020204" pitchFamily="34" charset="-122"/>
              </a:rPr>
              <a:t>（也称为</a:t>
            </a:r>
            <a:r>
              <a:rPr lang="en-US" altLang="zh-CN" sz="1800" kern="0" dirty="0" err="1">
                <a:solidFill>
                  <a:srgbClr val="595959"/>
                </a:solidFill>
                <a:latin typeface="微软雅黑" panose="020B0503020204020204" pitchFamily="34" charset="-122"/>
                <a:ea typeface="微软雅黑" panose="020B0503020204020204" pitchFamily="34" charset="-122"/>
              </a:rPr>
              <a:t>sklearn</a:t>
            </a:r>
            <a:r>
              <a:rPr lang="zh-CN" altLang="zh-CN" sz="1800" kern="0" dirty="0">
                <a:solidFill>
                  <a:srgbClr val="595959"/>
                </a:solidFill>
                <a:latin typeface="微软雅黑" panose="020B0503020204020204" pitchFamily="34" charset="-122"/>
                <a:ea typeface="微软雅黑" panose="020B0503020204020204" pitchFamily="34" charset="-122"/>
              </a:rPr>
              <a:t>）是机器学习领域中非常热门的基于</a:t>
            </a:r>
            <a:r>
              <a:rPr lang="en-US" altLang="zh-CN" sz="1800" kern="0" dirty="0">
                <a:solidFill>
                  <a:srgbClr val="595959"/>
                </a:solidFill>
                <a:latin typeface="微软雅黑" panose="020B0503020204020204" pitchFamily="34" charset="-122"/>
                <a:ea typeface="微软雅黑" panose="020B0503020204020204" pitchFamily="34" charset="-122"/>
              </a:rPr>
              <a:t>Python</a:t>
            </a:r>
            <a:r>
              <a:rPr lang="zh-CN" altLang="zh-CN" sz="1800" kern="0" dirty="0">
                <a:solidFill>
                  <a:srgbClr val="595959"/>
                </a:solidFill>
                <a:latin typeface="微软雅黑" panose="020B0503020204020204" pitchFamily="34" charset="-122"/>
                <a:ea typeface="微软雅黑" panose="020B0503020204020204" pitchFamily="34" charset="-122"/>
              </a:rPr>
              <a:t>语言的开源库，它</a:t>
            </a:r>
            <a:r>
              <a:rPr lang="zh-CN" altLang="zh-CN" sz="1800" kern="0" dirty="0">
                <a:solidFill>
                  <a:srgbClr val="1369B2"/>
                </a:solidFill>
                <a:latin typeface="微软雅黑" panose="020B0503020204020204" pitchFamily="34" charset="-122"/>
                <a:ea typeface="微软雅黑" panose="020B0503020204020204" pitchFamily="34" charset="-122"/>
              </a:rPr>
              <a:t>依赖于</a:t>
            </a:r>
            <a:r>
              <a:rPr lang="en-US" altLang="zh-CN" sz="1800" kern="0" dirty="0" err="1">
                <a:solidFill>
                  <a:srgbClr val="1369B2"/>
                </a:solidFill>
                <a:latin typeface="微软雅黑" panose="020B0503020204020204" pitchFamily="34" charset="-122"/>
                <a:ea typeface="微软雅黑" panose="020B0503020204020204" pitchFamily="34" charset="-122"/>
              </a:rPr>
              <a:t>NumPy</a:t>
            </a:r>
            <a:r>
              <a:rPr lang="zh-CN" altLang="zh-CN" sz="1800" kern="0" dirty="0">
                <a:solidFill>
                  <a:srgbClr val="1369B2"/>
                </a:solidFill>
                <a:latin typeface="微软雅黑" panose="020B0503020204020204" pitchFamily="34" charset="-122"/>
                <a:ea typeface="微软雅黑" panose="020B0503020204020204" pitchFamily="34" charset="-122"/>
              </a:rPr>
              <a:t>、</a:t>
            </a:r>
            <a:r>
              <a:rPr lang="en-US" altLang="zh-CN" sz="1800" kern="0" dirty="0">
                <a:solidFill>
                  <a:srgbClr val="1369B2"/>
                </a:solidFill>
                <a:latin typeface="微软雅黑" panose="020B0503020204020204" pitchFamily="34" charset="-122"/>
                <a:ea typeface="微软雅黑" panose="020B0503020204020204" pitchFamily="34" charset="-122"/>
              </a:rPr>
              <a:t>pandas</a:t>
            </a:r>
            <a:r>
              <a:rPr lang="zh-CN" altLang="zh-CN" sz="1800" kern="0" dirty="0">
                <a:solidFill>
                  <a:srgbClr val="1369B2"/>
                </a:solidFill>
                <a:latin typeface="微软雅黑" panose="020B0503020204020204" pitchFamily="34" charset="-122"/>
                <a:ea typeface="微软雅黑" panose="020B0503020204020204" pitchFamily="34" charset="-122"/>
              </a:rPr>
              <a:t>、</a:t>
            </a:r>
            <a:r>
              <a:rPr lang="en-US" altLang="zh-CN" sz="1800" kern="0" dirty="0" err="1">
                <a:solidFill>
                  <a:srgbClr val="1369B2"/>
                </a:solidFill>
                <a:latin typeface="微软雅黑" panose="020B0503020204020204" pitchFamily="34" charset="-122"/>
                <a:ea typeface="微软雅黑" panose="020B0503020204020204" pitchFamily="34" charset="-122"/>
              </a:rPr>
              <a:t>SciPy</a:t>
            </a:r>
            <a:r>
              <a:rPr lang="zh-CN" altLang="zh-CN" sz="1800" kern="0" dirty="0">
                <a:solidFill>
                  <a:srgbClr val="1369B2"/>
                </a:solidFill>
                <a:latin typeface="微软雅黑" panose="020B0503020204020204" pitchFamily="34" charset="-122"/>
                <a:ea typeface="微软雅黑" panose="020B0503020204020204" pitchFamily="34" charset="-122"/>
              </a:rPr>
              <a:t>、</a:t>
            </a:r>
            <a:r>
              <a:rPr lang="en-US" altLang="zh-CN" sz="1800" kern="0" dirty="0" err="1">
                <a:solidFill>
                  <a:srgbClr val="1369B2"/>
                </a:solidFill>
                <a:latin typeface="微软雅黑" panose="020B0503020204020204" pitchFamily="34" charset="-122"/>
                <a:ea typeface="微软雅黑" panose="020B0503020204020204" pitchFamily="34" charset="-122"/>
              </a:rPr>
              <a:t>Matplotlib</a:t>
            </a:r>
            <a:r>
              <a:rPr lang="zh-CN" altLang="zh-CN" sz="1800" kern="0" dirty="0">
                <a:solidFill>
                  <a:srgbClr val="1369B2"/>
                </a:solidFill>
                <a:latin typeface="微软雅黑" panose="020B0503020204020204" pitchFamily="34" charset="-122"/>
                <a:ea typeface="微软雅黑" panose="020B0503020204020204" pitchFamily="34" charset="-122"/>
              </a:rPr>
              <a:t>等一些扩展库</a:t>
            </a:r>
            <a:r>
              <a:rPr lang="zh-CN" altLang="zh-CN" sz="1800" kern="0" dirty="0">
                <a:solidFill>
                  <a:srgbClr val="595959"/>
                </a:solidFill>
                <a:latin typeface="微软雅黑" panose="020B0503020204020204" pitchFamily="34" charset="-122"/>
                <a:ea typeface="微软雅黑" panose="020B0503020204020204" pitchFamily="34" charset="-122"/>
              </a:rPr>
              <a:t>，不仅涵盖了一些有助于初学者学习机器学习的经典样例数据集，而且</a:t>
            </a:r>
            <a:r>
              <a:rPr lang="zh-CN" altLang="zh-CN" sz="1800" kern="0" dirty="0">
                <a:solidFill>
                  <a:srgbClr val="1369B2"/>
                </a:solidFill>
                <a:latin typeface="微软雅黑" panose="020B0503020204020204" pitchFamily="34" charset="-122"/>
                <a:ea typeface="微软雅黑" panose="020B0503020204020204" pitchFamily="34" charset="-122"/>
              </a:rPr>
              <a:t>拥有很多用于回归、分类、聚类等问题的高效算法</a:t>
            </a:r>
            <a:r>
              <a:rPr lang="zh-CN" altLang="zh-CN" sz="1800" kern="0" dirty="0">
                <a:solidFill>
                  <a:srgbClr val="595959"/>
                </a:solidFill>
                <a:latin typeface="微软雅黑" panose="020B0503020204020204" pitchFamily="34" charset="-122"/>
                <a:ea typeface="微软雅黑" panose="020B0503020204020204" pitchFamily="34" charset="-122"/>
              </a:rPr>
              <a:t>，包括</a:t>
            </a:r>
            <a:r>
              <a:rPr lang="en-US" altLang="zh-CN" sz="1800" kern="0" dirty="0">
                <a:solidFill>
                  <a:srgbClr val="595959"/>
                </a:solidFill>
                <a:latin typeface="微软雅黑" panose="020B0503020204020204" pitchFamily="34" charset="-122"/>
                <a:ea typeface="微软雅黑" panose="020B0503020204020204" pitchFamily="34" charset="-122"/>
              </a:rPr>
              <a:t>KNN</a:t>
            </a:r>
            <a:r>
              <a:rPr lang="zh-CN" altLang="zh-CN" sz="1800" kern="0" dirty="0">
                <a:solidFill>
                  <a:srgbClr val="595959"/>
                </a:solidFill>
                <a:latin typeface="微软雅黑" panose="020B0503020204020204" pitchFamily="34" charset="-122"/>
                <a:ea typeface="微软雅黑" panose="020B0503020204020204" pitchFamily="34" charset="-122"/>
              </a:rPr>
              <a:t>、线性回归、岭回归、朴素贝叶斯等</a:t>
            </a:r>
            <a:r>
              <a:rPr lang="zh-CN" altLang="zh-CN" sz="1800" kern="0" dirty="0" smtClean="0">
                <a:solidFill>
                  <a:srgbClr val="595959"/>
                </a:solidFill>
                <a:latin typeface="微软雅黑" panose="020B0503020204020204" pitchFamily="34" charset="-122"/>
                <a:ea typeface="微软雅黑" panose="020B0503020204020204" pitchFamily="34" charset="-122"/>
              </a:rPr>
              <a:t>，还</a:t>
            </a:r>
            <a:r>
              <a:rPr lang="zh-CN" altLang="zh-CN" sz="1800" kern="0" dirty="0">
                <a:solidFill>
                  <a:srgbClr val="595959"/>
                </a:solidFill>
                <a:latin typeface="微软雅黑" panose="020B0503020204020204" pitchFamily="34" charset="-122"/>
                <a:ea typeface="微软雅黑" panose="020B0503020204020204" pitchFamily="34" charset="-122"/>
              </a:rPr>
              <a:t>提供了数据预处理、特征工程、模型评估等一些功能，功能十分强大。</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rotWithShape="1">
          <a:blip r:embed="rId1"/>
          <a:srcRect l="18574" r="10319"/>
          <a:stretch>
            <a:fillRect/>
          </a:stretch>
        </p:blipFill>
        <p:spPr>
          <a:xfrm flipH="1">
            <a:off x="8255446" y="2261823"/>
            <a:ext cx="2736307" cy="3848151"/>
          </a:xfrm>
          <a:prstGeom prst="rect">
            <a:avLst/>
          </a:prstGeom>
        </p:spPr>
      </p:pic>
      <p:sp>
        <p:nvSpPr>
          <p:cNvPr id="13" name="矩形: 圆角 139"/>
          <p:cNvSpPr/>
          <p:nvPr/>
        </p:nvSpPr>
        <p:spPr>
          <a:xfrm>
            <a:off x="1276318" y="1838901"/>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latin typeface="宋体" panose="02010600030101010101" pitchFamily="2" charset="-122"/>
                <a:ea typeface="宋体" panose="02010600030101010101" pitchFamily="2" charset="-122"/>
              </a:rPr>
              <a:t>scikit</a:t>
            </a:r>
            <a:r>
              <a:rPr lang="en-US" altLang="zh-CN" b="1" dirty="0" smtClean="0">
                <a:latin typeface="宋体" panose="02010600030101010101" pitchFamily="2" charset="-122"/>
                <a:ea typeface="宋体" panose="02010600030101010101" pitchFamily="2" charset="-122"/>
              </a:rPr>
              <a:t>-learn</a:t>
            </a:r>
            <a:r>
              <a:rPr lang="zh-CN" altLang="en-US" b="1" dirty="0" smtClean="0">
                <a:latin typeface="宋体" panose="02010600030101010101" pitchFamily="2" charset="-122"/>
                <a:ea typeface="宋体" panose="02010600030101010101" pitchFamily="2" charset="-122"/>
              </a:rPr>
              <a:t>的功能</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19312"/>
            <a:ext cx="46028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latin typeface="宋体" panose="02010600030101010101" pitchFamily="2" charset="-122"/>
                <a:ea typeface="宋体" panose="02010600030101010101" pitchFamily="2" charset="-122"/>
              </a:rPr>
              <a:t>scikit</a:t>
            </a:r>
            <a:r>
              <a:rPr lang="en-US" altLang="zh-CN" b="1" dirty="0">
                <a:latin typeface="宋体" panose="02010600030101010101" pitchFamily="2" charset="-122"/>
                <a:ea typeface="宋体" panose="02010600030101010101" pitchFamily="2" charset="-122"/>
              </a:rPr>
              <a:t>-learn</a:t>
            </a:r>
            <a:r>
              <a:rPr lang="zh-CN" altLang="zh-CN" b="1" dirty="0">
                <a:latin typeface="宋体" panose="02010600030101010101" pitchFamily="2" charset="-122"/>
                <a:ea typeface="宋体" panose="02010600030101010101" pitchFamily="2" charset="-122"/>
              </a:rPr>
              <a:t>库的常用模块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9" name="表格 8"/>
          <p:cNvGraphicFramePr>
            <a:graphicFrameLocks noGrp="1"/>
          </p:cNvGraphicFramePr>
          <p:nvPr/>
        </p:nvGraphicFramePr>
        <p:xfrm>
          <a:off x="1276318" y="2310973"/>
          <a:ext cx="9571416" cy="3781704"/>
        </p:xfrm>
        <a:graphic>
          <a:graphicData uri="http://schemas.openxmlformats.org/drawingml/2006/table">
            <a:tbl>
              <a:tblPr>
                <a:tableStyleId>{00A15C55-8517-42AA-B614-E9B94910E393}</a:tableStyleId>
              </a:tblPr>
              <a:tblGrid>
                <a:gridCol w="2730656"/>
                <a:gridCol w="6840760"/>
              </a:tblGrid>
              <a:tr h="523544">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模块名</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base</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包含所有估计器的基类和常用函数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preprocessing</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包含用于数据预处理和特征工程的工具，例如数据标准化、归一化</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、缺失</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值处理等</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cluster</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包含常用的无监督聚类算法实现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1540">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datasets</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包含加载常用参考数据集和生成模拟数据的工具</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75156">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ensemble</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包含用于分类、回归和异常检测的集成方法</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kernel_approximation</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实现了几个基于傅里叶变换的近似核特征映射</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19312"/>
            <a:ext cx="46028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latin typeface="宋体" panose="02010600030101010101" pitchFamily="2" charset="-122"/>
                <a:ea typeface="宋体" panose="02010600030101010101" pitchFamily="2" charset="-122"/>
              </a:rPr>
              <a:t>scikit</a:t>
            </a:r>
            <a:r>
              <a:rPr lang="en-US" altLang="zh-CN" b="1" dirty="0">
                <a:latin typeface="宋体" panose="02010600030101010101" pitchFamily="2" charset="-122"/>
                <a:ea typeface="宋体" panose="02010600030101010101" pitchFamily="2" charset="-122"/>
              </a:rPr>
              <a:t>-learn</a:t>
            </a:r>
            <a:r>
              <a:rPr lang="zh-CN" altLang="zh-CN" b="1" dirty="0">
                <a:latin typeface="宋体" panose="02010600030101010101" pitchFamily="2" charset="-122"/>
                <a:ea typeface="宋体" panose="02010600030101010101" pitchFamily="2" charset="-122"/>
              </a:rPr>
              <a:t>库的常用模块</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9" name="表格 8"/>
          <p:cNvGraphicFramePr>
            <a:graphicFrameLocks noGrp="1"/>
          </p:cNvGraphicFramePr>
          <p:nvPr/>
        </p:nvGraphicFramePr>
        <p:xfrm>
          <a:off x="1276318" y="2310973"/>
          <a:ext cx="9571416" cy="3781704"/>
        </p:xfrm>
        <a:graphic>
          <a:graphicData uri="http://schemas.openxmlformats.org/drawingml/2006/table">
            <a:tbl>
              <a:tblPr>
                <a:tableStyleId>{00A15C55-8517-42AA-B614-E9B94910E393}</a:tableStyleId>
              </a:tblPr>
              <a:tblGrid>
                <a:gridCol w="2730656"/>
                <a:gridCol w="6840760"/>
              </a:tblGrid>
              <a:tr h="523544">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模块名</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kernel_ridge</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实现了核岭回归（</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KRR</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model_selection</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实现了多个交叉验证器类，以及用于学习曲线、数据集分割的函数</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naive_bayes</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实现了朴素贝叶斯算法</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1540">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neighbors </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KNN</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算法</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75156">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svm</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实现了支持向量机算法</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3544">
                <a:tc>
                  <a:txBody>
                    <a:bodyPr/>
                    <a:lstStyle/>
                    <a:p>
                      <a:pPr marL="0" indent="4572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utils</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包含一些常用工具，比如查找所有正数中最小值的函数、计算稀疏向量密度的函数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50584"/>
            <a:ext cx="44588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latin typeface="宋体" panose="02010600030101010101" pitchFamily="2" charset="-122"/>
                <a:ea typeface="宋体" panose="02010600030101010101" pitchFamily="2" charset="-122"/>
              </a:rPr>
              <a:t>scikit</a:t>
            </a:r>
            <a:r>
              <a:rPr lang="en-US" altLang="zh-CN" b="1" dirty="0" smtClean="0">
                <a:latin typeface="宋体" panose="02010600030101010101" pitchFamily="2" charset="-122"/>
                <a:ea typeface="宋体" panose="02010600030101010101" pitchFamily="2" charset="-122"/>
              </a:rPr>
              <a:t>-learn</a:t>
            </a:r>
            <a:r>
              <a:rPr lang="zh-CN" altLang="zh-CN" b="1" dirty="0" smtClean="0">
                <a:latin typeface="宋体" panose="02010600030101010101" pitchFamily="2" charset="-122"/>
                <a:ea typeface="宋体" panose="02010600030101010101" pitchFamily="2" charset="-122"/>
              </a:rPr>
              <a:t>的</a:t>
            </a:r>
            <a:r>
              <a:rPr lang="zh-CN" altLang="zh-CN" b="1" dirty="0">
                <a:latin typeface="宋体" panose="02010600030101010101" pitchFamily="2" charset="-122"/>
                <a:ea typeface="宋体" panose="02010600030101010101" pitchFamily="2" charset="-122"/>
              </a:rPr>
              <a:t>常用数据集</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9" name="表格 8"/>
          <p:cNvGraphicFramePr>
            <a:graphicFrameLocks noGrp="1"/>
          </p:cNvGraphicFramePr>
          <p:nvPr/>
        </p:nvGraphicFramePr>
        <p:xfrm>
          <a:off x="1143690" y="2277666"/>
          <a:ext cx="9632036" cy="3960440"/>
        </p:xfrm>
        <a:graphic>
          <a:graphicData uri="http://schemas.openxmlformats.org/drawingml/2006/table">
            <a:tbl>
              <a:tblPr>
                <a:tableStyleId>{00A15C55-8517-42AA-B614-E9B94910E393}</a:tableStyleId>
              </a:tblPr>
              <a:tblGrid>
                <a:gridCol w="2575252"/>
                <a:gridCol w="7056784"/>
              </a:tblGrid>
              <a:tr h="613850">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数据集</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57527">
                <a:tc>
                  <a:txBody>
                    <a:bodyPr/>
                    <a:lstStyle/>
                    <a:p>
                      <a:pPr algn="ctr">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Breast Cancer</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肿瘤数据集，特征为连续值变量，标签为</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的二分类任务</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84014">
                <a:tc>
                  <a:txBody>
                    <a:bodyPr/>
                    <a:lstStyle/>
                    <a:p>
                      <a:pPr algn="ctr">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Iris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鸢尾花数据集，特征为连续值变量，标签为</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的三分类任务，且各类样本数量均衡，均为</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50</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个</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84014">
                <a:tc>
                  <a:txBody>
                    <a:bodyPr/>
                    <a:lstStyle/>
                    <a:p>
                      <a:pPr algn="ctr">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Wine</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红酒数据集，与鸢尾花数据集的特点类似，也适用于连续特征的</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a:t>
                      </a: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分类任务，不同之处在于各类样本数量轻微不均衡</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46673">
                <a:tc>
                  <a:txBody>
                    <a:bodyPr/>
                    <a:lstStyle/>
                    <a:p>
                      <a:pPr algn="ctr">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Digits</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小型手写数字数据集，特征是离散值变量，包含</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0~9</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共</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10</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种标签，各类样本数量均衡</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74362">
                <a:tc>
                  <a:txBody>
                    <a:bodyPr/>
                    <a:lstStyle/>
                    <a:p>
                      <a:pPr algn="ctr">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Boston Housing</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波士顿房价数据集，连续特征拟合房价，适用于解决回归问题</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39"/>
          <p:cNvSpPr/>
          <p:nvPr/>
        </p:nvSpPr>
        <p:spPr>
          <a:xfrm>
            <a:off x="1276318" y="1550584"/>
            <a:ext cx="35947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加载鸢尾花数据集</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5.</a:t>
              </a:r>
              <a:r>
                <a:rPr lang="zh-CN" altLang="zh-CN" sz="2000" dirty="0" smtClean="0">
                  <a:solidFill>
                    <a:srgbClr val="595959"/>
                  </a:solidFill>
                  <a:latin typeface="微软雅黑" panose="020B0503020204020204" pitchFamily="34" charset="-122"/>
                  <a:ea typeface="微软雅黑" panose="020B0503020204020204" pitchFamily="34" charset="-122"/>
                </a:rPr>
                <a:t>机器学习</a:t>
              </a:r>
              <a:r>
                <a:rPr lang="zh-CN" altLang="zh-CN" sz="2000" dirty="0">
                  <a:solidFill>
                    <a:srgbClr val="595959"/>
                  </a:solidFill>
                  <a:latin typeface="微软雅黑" panose="020B0503020204020204" pitchFamily="34" charset="-122"/>
                  <a:ea typeface="微软雅黑" panose="020B0503020204020204" pitchFamily="34" charset="-122"/>
                </a:rPr>
                <a:t>库</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1287706" y="3645818"/>
            <a:ext cx="9560028" cy="273630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558702" y="3914823"/>
            <a:ext cx="9001000" cy="2198294"/>
          </a:xfrm>
          <a:prstGeom prst="rect">
            <a:avLst/>
          </a:prstGeom>
          <a:noFill/>
        </p:spPr>
        <p:txBody>
          <a:bodyPr wrap="square">
            <a:spAutoFit/>
          </a:bodyPr>
          <a:lstStyle/>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from </a:t>
            </a:r>
            <a:r>
              <a:rPr lang="en-US" altLang="zh-CN" sz="1700" dirty="0" err="1">
                <a:solidFill>
                  <a:srgbClr val="000000"/>
                </a:solidFill>
                <a:latin typeface="Courier New" panose="02070309020205020404" pitchFamily="49" charset="0"/>
                <a:ea typeface="宋体" panose="02010600030101010101" pitchFamily="2" charset="-122"/>
              </a:rPr>
              <a:t>sklearn.datasets</a:t>
            </a:r>
            <a:r>
              <a:rPr lang="en-US" altLang="zh-CN" sz="1700" dirty="0">
                <a:solidFill>
                  <a:srgbClr val="000000"/>
                </a:solidFill>
                <a:latin typeface="Courier New" panose="02070309020205020404" pitchFamily="49" charset="0"/>
                <a:ea typeface="宋体" panose="02010600030101010101" pitchFamily="2" charset="-122"/>
              </a:rPr>
              <a:t> import </a:t>
            </a:r>
            <a:r>
              <a:rPr lang="en-US" altLang="zh-CN" sz="1700" dirty="0" err="1">
                <a:solidFill>
                  <a:srgbClr val="000000"/>
                </a:solidFill>
                <a:latin typeface="Courier New" panose="02070309020205020404" pitchFamily="49" charset="0"/>
                <a:ea typeface="宋体" panose="02010600030101010101" pitchFamily="2" charset="-122"/>
              </a:rPr>
              <a:t>load_iris</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iris = </a:t>
            </a:r>
            <a:r>
              <a:rPr lang="en-US" altLang="zh-CN" sz="1700" dirty="0" err="1">
                <a:solidFill>
                  <a:srgbClr val="000000"/>
                </a:solidFill>
                <a:latin typeface="Courier New" panose="02070309020205020404" pitchFamily="49" charset="0"/>
                <a:ea typeface="宋体" panose="02010600030101010101" pitchFamily="2" charset="-122"/>
              </a:rPr>
              <a:t>load_iris</a:t>
            </a:r>
            <a:r>
              <a:rPr lang="en-US" altLang="zh-CN" sz="1700" dirty="0">
                <a:solidFill>
                  <a:srgbClr val="000000"/>
                </a:solidFill>
                <a:latin typeface="Courier New" panose="02070309020205020404" pitchFamily="49" charset="0"/>
                <a:ea typeface="宋体" panose="02010600030101010101" pitchFamily="2" charset="-122"/>
              </a:rPr>
              <a:t>()</a:t>
            </a:r>
            <a:endParaRPr lang="en-US"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 </a:t>
            </a:r>
            <a:r>
              <a:rPr lang="zh-CN" altLang="zh-CN" sz="1700" dirty="0">
                <a:solidFill>
                  <a:srgbClr val="000000"/>
                </a:solidFill>
                <a:latin typeface="Courier New" panose="02070309020205020404" pitchFamily="49" charset="0"/>
                <a:ea typeface="宋体" panose="02010600030101010101" pitchFamily="2" charset="-122"/>
              </a:rPr>
              <a:t>获取特征数据</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err="1">
                <a:solidFill>
                  <a:srgbClr val="000000"/>
                </a:solidFill>
                <a:latin typeface="Courier New" panose="02070309020205020404" pitchFamily="49" charset="0"/>
                <a:ea typeface="宋体" panose="02010600030101010101" pitchFamily="2" charset="-122"/>
              </a:rPr>
              <a:t>iris_data</a:t>
            </a:r>
            <a:r>
              <a:rPr lang="en-US" altLang="zh-CN" sz="1700" dirty="0">
                <a:solidFill>
                  <a:srgbClr val="000000"/>
                </a:solidFill>
                <a:latin typeface="Courier New" panose="02070309020205020404" pitchFamily="49" charset="0"/>
                <a:ea typeface="宋体" panose="02010600030101010101" pitchFamily="2" charset="-122"/>
              </a:rPr>
              <a:t> = </a:t>
            </a:r>
            <a:r>
              <a:rPr lang="en-US" altLang="zh-CN" sz="1700" b="1" dirty="0" err="1">
                <a:solidFill>
                  <a:srgbClr val="1369B2"/>
                </a:solidFill>
                <a:latin typeface="Courier New" panose="02070309020205020404" pitchFamily="49" charset="0"/>
                <a:ea typeface="宋体" panose="02010600030101010101" pitchFamily="2" charset="-122"/>
              </a:rPr>
              <a:t>iris.data</a:t>
            </a:r>
            <a:endParaRPr lang="zh-CN" altLang="zh-CN" sz="17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700" dirty="0" err="1">
                <a:solidFill>
                  <a:srgbClr val="000000"/>
                </a:solidFill>
                <a:latin typeface="Courier New" panose="02070309020205020404" pitchFamily="49" charset="0"/>
                <a:ea typeface="宋体" panose="02010600030101010101" pitchFamily="2" charset="-122"/>
              </a:rPr>
              <a:t>iris_data</a:t>
            </a:r>
            <a:r>
              <a:rPr lang="en-US" altLang="zh-CN" sz="1700" dirty="0">
                <a:solidFill>
                  <a:srgbClr val="000000"/>
                </a:solidFill>
                <a:latin typeface="Courier New" panose="02070309020205020404" pitchFamily="49" charset="0"/>
                <a:ea typeface="宋体" panose="02010600030101010101" pitchFamily="2" charset="-122"/>
              </a:rPr>
              <a:t>[:3]</a:t>
            </a:r>
            <a:endParaRPr lang="en-US"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a:solidFill>
                  <a:srgbClr val="000000"/>
                </a:solidFill>
                <a:latin typeface="Courier New" panose="02070309020205020404" pitchFamily="49" charset="0"/>
                <a:ea typeface="宋体" panose="02010600030101010101" pitchFamily="2" charset="-122"/>
              </a:rPr>
              <a:t># </a:t>
            </a:r>
            <a:r>
              <a:rPr lang="zh-CN" altLang="zh-CN" sz="1700" dirty="0">
                <a:solidFill>
                  <a:srgbClr val="000000"/>
                </a:solidFill>
                <a:latin typeface="Courier New" panose="02070309020205020404" pitchFamily="49" charset="0"/>
                <a:ea typeface="宋体" panose="02010600030101010101" pitchFamily="2" charset="-122"/>
              </a:rPr>
              <a:t>获取目标标签</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700" dirty="0" err="1">
                <a:solidFill>
                  <a:srgbClr val="000000"/>
                </a:solidFill>
                <a:latin typeface="Courier New" panose="02070309020205020404" pitchFamily="49" charset="0"/>
                <a:ea typeface="宋体" panose="02010600030101010101" pitchFamily="2" charset="-122"/>
              </a:rPr>
              <a:t>iris_target</a:t>
            </a:r>
            <a:r>
              <a:rPr lang="en-US" altLang="zh-CN" sz="1700" dirty="0">
                <a:solidFill>
                  <a:srgbClr val="000000"/>
                </a:solidFill>
                <a:latin typeface="Courier New" panose="02070309020205020404" pitchFamily="49" charset="0"/>
                <a:ea typeface="宋体" panose="02010600030101010101" pitchFamily="2" charset="-122"/>
              </a:rPr>
              <a:t> = </a:t>
            </a:r>
            <a:r>
              <a:rPr lang="en-US" altLang="zh-CN" sz="1700" b="1" dirty="0" err="1">
                <a:solidFill>
                  <a:srgbClr val="1369B2"/>
                </a:solidFill>
                <a:latin typeface="Courier New" panose="02070309020205020404" pitchFamily="49" charset="0"/>
                <a:ea typeface="宋体" panose="02010600030101010101" pitchFamily="2" charset="-122"/>
              </a:rPr>
              <a:t>iris.target</a:t>
            </a:r>
            <a:endParaRPr lang="zh-CN" altLang="zh-CN" sz="1700" b="1" dirty="0">
              <a:solidFill>
                <a:srgbClr val="1369B2"/>
              </a:solidFill>
              <a:latin typeface="Courier New" panose="02070309020205020404" pitchFamily="49" charset="0"/>
              <a:ea typeface="宋体" panose="02010600030101010101" pitchFamily="2" charset="-122"/>
            </a:endParaRPr>
          </a:p>
        </p:txBody>
      </p:sp>
      <p:sp>
        <p:nvSpPr>
          <p:cNvPr id="13" name="文本框 12"/>
          <p:cNvSpPr txBox="1"/>
          <p:nvPr/>
        </p:nvSpPr>
        <p:spPr>
          <a:xfrm>
            <a:off x="1276318" y="2166470"/>
            <a:ext cx="9571416" cy="1408078"/>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rPr>
              <a:t>如果希望在程序中使用鸢尾花数据集，则需要先</a:t>
            </a:r>
            <a:r>
              <a:rPr lang="zh-CN" altLang="zh-CN" sz="1900" kern="0" dirty="0">
                <a:solidFill>
                  <a:srgbClr val="1369B2"/>
                </a:solidFill>
                <a:latin typeface="微软雅黑" panose="020B0503020204020204" pitchFamily="34" charset="-122"/>
                <a:ea typeface="微软雅黑" panose="020B0503020204020204" pitchFamily="34" charset="-122"/>
              </a:rPr>
              <a:t>使用</a:t>
            </a:r>
            <a:r>
              <a:rPr lang="en-US" altLang="zh-CN" sz="1900" kern="0" dirty="0" err="1">
                <a:solidFill>
                  <a:srgbClr val="1369B2"/>
                </a:solidFill>
                <a:latin typeface="微软雅黑" panose="020B0503020204020204" pitchFamily="34" charset="-122"/>
                <a:ea typeface="微软雅黑" panose="020B0503020204020204" pitchFamily="34" charset="-122"/>
              </a:rPr>
              <a:t>load_iris</a:t>
            </a:r>
            <a:r>
              <a:rPr lang="en-US" altLang="zh-CN" sz="1900" kern="0" dirty="0">
                <a:solidFill>
                  <a:srgbClr val="1369B2"/>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函数加载鸢尾花数据集</a:t>
            </a:r>
            <a:r>
              <a:rPr lang="zh-CN" altLang="zh-CN" sz="1900" kern="0" dirty="0">
                <a:solidFill>
                  <a:srgbClr val="595959"/>
                </a:solidFill>
                <a:latin typeface="微软雅黑" panose="020B0503020204020204" pitchFamily="34" charset="-122"/>
                <a:ea typeface="微软雅黑" panose="020B0503020204020204" pitchFamily="34" charset="-122"/>
              </a:rPr>
              <a:t>，该函数会返回一个</a:t>
            </a:r>
            <a:r>
              <a:rPr lang="en-US" altLang="zh-CN" sz="1900" kern="0" dirty="0">
                <a:solidFill>
                  <a:srgbClr val="595959"/>
                </a:solidFill>
                <a:latin typeface="微软雅黑" panose="020B0503020204020204" pitchFamily="34" charset="-122"/>
                <a:ea typeface="微软雅黑" panose="020B0503020204020204" pitchFamily="34" charset="-122"/>
              </a:rPr>
              <a:t>Bunch </a:t>
            </a:r>
            <a:r>
              <a:rPr lang="zh-CN" altLang="zh-CN" sz="1900" kern="0" dirty="0">
                <a:solidFill>
                  <a:srgbClr val="595959"/>
                </a:solidFill>
                <a:latin typeface="微软雅黑" panose="020B0503020204020204" pitchFamily="34" charset="-122"/>
                <a:ea typeface="微软雅黑" panose="020B0503020204020204" pitchFamily="34" charset="-122"/>
              </a:rPr>
              <a:t>对象，</a:t>
            </a:r>
            <a:r>
              <a:rPr lang="en-US" altLang="zh-CN" sz="1900" kern="0" dirty="0">
                <a:solidFill>
                  <a:srgbClr val="1369B2"/>
                </a:solidFill>
                <a:latin typeface="微软雅黑" panose="020B0503020204020204" pitchFamily="34" charset="-122"/>
                <a:ea typeface="微软雅黑" panose="020B0503020204020204" pitchFamily="34" charset="-122"/>
              </a:rPr>
              <a:t>Bunch </a:t>
            </a:r>
            <a:r>
              <a:rPr lang="zh-CN" altLang="zh-CN" sz="1900" kern="0" dirty="0">
                <a:solidFill>
                  <a:srgbClr val="1369B2"/>
                </a:solidFill>
                <a:latin typeface="微软雅黑" panose="020B0503020204020204" pitchFamily="34" charset="-122"/>
                <a:ea typeface="微软雅黑" panose="020B0503020204020204" pitchFamily="34" charset="-122"/>
              </a:rPr>
              <a:t>是</a:t>
            </a:r>
            <a:r>
              <a:rPr lang="en-US" altLang="zh-CN" sz="1900" kern="0" dirty="0">
                <a:solidFill>
                  <a:srgbClr val="1369B2"/>
                </a:solidFill>
                <a:latin typeface="微软雅黑" panose="020B0503020204020204" pitchFamily="34" charset="-122"/>
                <a:ea typeface="微软雅黑" panose="020B0503020204020204" pitchFamily="34" charset="-122"/>
              </a:rPr>
              <a:t> </a:t>
            </a:r>
            <a:r>
              <a:rPr lang="en-US" altLang="zh-CN" sz="1900" kern="0" dirty="0" err="1">
                <a:solidFill>
                  <a:srgbClr val="1369B2"/>
                </a:solidFill>
                <a:latin typeface="微软雅黑" panose="020B0503020204020204" pitchFamily="34" charset="-122"/>
                <a:ea typeface="微软雅黑" panose="020B0503020204020204" pitchFamily="34" charset="-122"/>
              </a:rPr>
              <a:t>scikit</a:t>
            </a:r>
            <a:r>
              <a:rPr lang="en-US" altLang="zh-CN" sz="1900" kern="0" dirty="0">
                <a:solidFill>
                  <a:srgbClr val="1369B2"/>
                </a:solidFill>
                <a:latin typeface="微软雅黑" panose="020B0503020204020204" pitchFamily="34" charset="-122"/>
                <a:ea typeface="微软雅黑" panose="020B0503020204020204" pitchFamily="34" charset="-122"/>
              </a:rPr>
              <a:t>-learn </a:t>
            </a:r>
            <a:r>
              <a:rPr lang="zh-CN" altLang="zh-CN" sz="1900" kern="0" dirty="0">
                <a:solidFill>
                  <a:srgbClr val="1369B2"/>
                </a:solidFill>
                <a:latin typeface="微软雅黑" panose="020B0503020204020204" pitchFamily="34" charset="-122"/>
                <a:ea typeface="微软雅黑" panose="020B0503020204020204" pitchFamily="34" charset="-122"/>
              </a:rPr>
              <a:t>中一种类似字典的数据结构</a:t>
            </a:r>
            <a:r>
              <a:rPr lang="zh-CN" altLang="zh-CN" sz="1900" kern="0" dirty="0">
                <a:solidFill>
                  <a:srgbClr val="595959"/>
                </a:solidFill>
                <a:latin typeface="微软雅黑" panose="020B0503020204020204" pitchFamily="34" charset="-122"/>
                <a:ea typeface="微软雅黑" panose="020B0503020204020204" pitchFamily="34" charset="-122"/>
              </a:rPr>
              <a:t>，可以</a:t>
            </a:r>
            <a:r>
              <a:rPr lang="zh-CN" altLang="zh-CN" sz="1900" kern="0" dirty="0">
                <a:solidFill>
                  <a:srgbClr val="1369B2"/>
                </a:solidFill>
                <a:latin typeface="微软雅黑" panose="020B0503020204020204" pitchFamily="34" charset="-122"/>
                <a:ea typeface="微软雅黑" panose="020B0503020204020204" pitchFamily="34" charset="-122"/>
              </a:rPr>
              <a:t>通过类似字典的方式来访问其中的属性和数据</a:t>
            </a:r>
            <a:r>
              <a:rPr lang="zh-CN" altLang="zh-CN" sz="1900" kern="0" dirty="0">
                <a:solidFill>
                  <a:srgbClr val="595959"/>
                </a:solidFill>
                <a:latin typeface="微软雅黑" panose="020B0503020204020204" pitchFamily="34" charset="-122"/>
                <a:ea typeface="微软雅黑" panose="020B0503020204020204" pitchFamily="34" charset="-122"/>
              </a:rPr>
              <a:t>。</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66429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746576"/>
            <a:ext cx="4053459"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en-US" altLang="zh-CN" sz="1800" dirty="0">
                <a:solidFill>
                  <a:srgbClr val="1369B2"/>
                </a:solidFill>
                <a:latin typeface="微软雅黑" panose="020B0503020204020204" pitchFamily="34" charset="-122"/>
                <a:ea typeface="微软雅黑" panose="020B0503020204020204" pitchFamily="34" charset="-122"/>
                <a:cs typeface="+mn-ea"/>
              </a:rPr>
              <a:t>KNN</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算法</a:t>
            </a:r>
            <a:r>
              <a:rPr lang="zh-CN" altLang="en-US" sz="1800" dirty="0" smtClean="0">
                <a:solidFill>
                  <a:srgbClr val="1369B2"/>
                </a:solidFill>
                <a:latin typeface="微软雅黑" panose="020B0503020204020204" pitchFamily="34" charset="-122"/>
                <a:ea typeface="微软雅黑" panose="020B0503020204020204" pitchFamily="34" charset="-122"/>
                <a:cs typeface="+mn-ea"/>
              </a:rPr>
              <a:t>的思想</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a:t>
            </a:r>
            <a:r>
              <a:rPr lang="zh-CN" altLang="en-US" sz="1800" dirty="0">
                <a:solidFill>
                  <a:srgbClr val="595959"/>
                </a:solidFill>
                <a:latin typeface="微软雅黑" panose="020B0503020204020204" pitchFamily="34" charset="-122"/>
                <a:ea typeface="微软雅黑" panose="020B0503020204020204" pitchFamily="34" charset="-122"/>
                <a:cs typeface="+mn-ea"/>
              </a:rPr>
              <a:t>能够复述出</a:t>
            </a:r>
            <a:r>
              <a:rPr lang="en-US" altLang="zh-CN" sz="1800" dirty="0">
                <a:solidFill>
                  <a:srgbClr val="595959"/>
                </a:solidFill>
                <a:latin typeface="微软雅黑" panose="020B0503020204020204" pitchFamily="34" charset="-122"/>
                <a:ea typeface="微软雅黑" panose="020B0503020204020204" pitchFamily="34" charset="-122"/>
                <a:cs typeface="+mn-ea"/>
              </a:rPr>
              <a:t>KNN</a:t>
            </a:r>
            <a:r>
              <a:rPr lang="zh-CN" altLang="zh-CN" sz="1800" dirty="0">
                <a:solidFill>
                  <a:srgbClr val="595959"/>
                </a:solidFill>
                <a:latin typeface="微软雅黑" panose="020B0503020204020204" pitchFamily="34" charset="-122"/>
                <a:ea typeface="微软雅黑" panose="020B0503020204020204" pitchFamily="34" charset="-122"/>
                <a:cs typeface="+mn-ea"/>
              </a:rPr>
              <a:t>算法的</a:t>
            </a:r>
            <a:r>
              <a:rPr lang="zh-CN" altLang="en-US" sz="1800" dirty="0">
                <a:solidFill>
                  <a:srgbClr val="595959"/>
                </a:solidFill>
                <a:latin typeface="微软雅黑" panose="020B0503020204020204" pitchFamily="34" charset="-122"/>
                <a:ea typeface="微软雅黑" panose="020B0503020204020204" pitchFamily="34" charset="-122"/>
                <a:cs typeface="+mn-ea"/>
              </a:rPr>
              <a:t>实现</a:t>
            </a:r>
            <a:r>
              <a:rPr lang="zh-CN" altLang="zh-CN" sz="1800" dirty="0">
                <a:solidFill>
                  <a:srgbClr val="595959"/>
                </a:solidFill>
                <a:latin typeface="微软雅黑" panose="020B0503020204020204" pitchFamily="34" charset="-122"/>
                <a:ea typeface="微软雅黑" panose="020B0503020204020204" pitchFamily="34" charset="-122"/>
                <a:cs typeface="+mn-ea"/>
              </a:rPr>
              <a:t>思想</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76318" y="3069754"/>
            <a:ext cx="6547080" cy="2723823"/>
          </a:xfrm>
          <a:prstGeom prst="rect">
            <a:avLst/>
          </a:prstGeom>
          <a:noFill/>
        </p:spPr>
        <p:txBody>
          <a:bodyPr wrap="square">
            <a:spAutoFit/>
          </a:bodyPr>
          <a:lstStyle/>
          <a:p>
            <a:pPr>
              <a:lnSpc>
                <a:spcPct val="150000"/>
              </a:lnSpc>
            </a:pPr>
            <a:r>
              <a:rPr lang="en-US" altLang="zh-CN" sz="1900" kern="0" dirty="0">
                <a:solidFill>
                  <a:srgbClr val="1369B2"/>
                </a:solidFill>
                <a:latin typeface="微软雅黑" panose="020B0503020204020204" pitchFamily="34" charset="-122"/>
                <a:ea typeface="微软雅黑" panose="020B0503020204020204" pitchFamily="34" charset="-122"/>
              </a:rPr>
              <a:t>KNN</a:t>
            </a:r>
            <a:r>
              <a:rPr lang="zh-CN" altLang="zh-CN" sz="1900" kern="0" dirty="0">
                <a:solidFill>
                  <a:srgbClr val="595959"/>
                </a:solidFill>
                <a:latin typeface="微软雅黑" panose="020B0503020204020204" pitchFamily="34" charset="-122"/>
                <a:ea typeface="微软雅黑" panose="020B0503020204020204" pitchFamily="34" charset="-122"/>
              </a:rPr>
              <a:t>（</a:t>
            </a:r>
            <a:r>
              <a:rPr lang="en-US" altLang="zh-CN" sz="1900" kern="0" dirty="0">
                <a:solidFill>
                  <a:srgbClr val="595959"/>
                </a:solidFill>
                <a:latin typeface="微软雅黑" panose="020B0503020204020204" pitchFamily="34" charset="-122"/>
                <a:ea typeface="微软雅黑" panose="020B0503020204020204" pitchFamily="34" charset="-122"/>
              </a:rPr>
              <a:t>K-</a:t>
            </a:r>
            <a:r>
              <a:rPr lang="en-US" altLang="zh-CN" sz="1900" kern="0" dirty="0" err="1">
                <a:solidFill>
                  <a:srgbClr val="595959"/>
                </a:solidFill>
                <a:latin typeface="微软雅黑" panose="020B0503020204020204" pitchFamily="34" charset="-122"/>
                <a:ea typeface="微软雅黑" panose="020B0503020204020204" pitchFamily="34" charset="-122"/>
              </a:rPr>
              <a:t>NearestNeighbor</a:t>
            </a:r>
            <a:r>
              <a:rPr lang="zh-CN" altLang="zh-CN" sz="1900" kern="0" dirty="0">
                <a:solidFill>
                  <a:srgbClr val="595959"/>
                </a:solidFill>
                <a:latin typeface="微软雅黑" panose="020B0503020204020204" pitchFamily="34" charset="-122"/>
                <a:ea typeface="微软雅黑" panose="020B0503020204020204" pitchFamily="34" charset="-122"/>
              </a:rPr>
              <a:t>，</a:t>
            </a:r>
            <a:r>
              <a:rPr lang="en-US" altLang="zh-CN" sz="1900" kern="0" dirty="0">
                <a:solidFill>
                  <a:srgbClr val="595959"/>
                </a:solidFill>
                <a:latin typeface="微软雅黑" panose="020B0503020204020204" pitchFamily="34" charset="-122"/>
                <a:ea typeface="微软雅黑" panose="020B0503020204020204" pitchFamily="34" charset="-122"/>
              </a:rPr>
              <a:t>K</a:t>
            </a:r>
            <a:r>
              <a:rPr lang="zh-CN" altLang="zh-CN" sz="1900" kern="0" dirty="0">
                <a:solidFill>
                  <a:srgbClr val="595959"/>
                </a:solidFill>
                <a:latin typeface="微软雅黑" panose="020B0503020204020204" pitchFamily="34" charset="-122"/>
                <a:ea typeface="微软雅黑" panose="020B0503020204020204" pitchFamily="34" charset="-122"/>
              </a:rPr>
              <a:t>最邻近）是一种监督学习算法，其核心思想是，</a:t>
            </a:r>
            <a:r>
              <a:rPr lang="zh-CN" altLang="zh-CN" sz="1900" kern="0" dirty="0">
                <a:solidFill>
                  <a:srgbClr val="1369B2"/>
                </a:solidFill>
                <a:latin typeface="微软雅黑" panose="020B0503020204020204" pitchFamily="34" charset="-122"/>
                <a:ea typeface="微软雅黑" panose="020B0503020204020204" pitchFamily="34" charset="-122"/>
              </a:rPr>
              <a:t>如果一个样本在特征空间中的</a:t>
            </a:r>
            <a:r>
              <a:rPr lang="en-US" altLang="zh-CN" sz="1900" kern="0" dirty="0">
                <a:solidFill>
                  <a:srgbClr val="1369B2"/>
                </a:solidFill>
                <a:latin typeface="微软雅黑" panose="020B0503020204020204" pitchFamily="34" charset="-122"/>
                <a:ea typeface="微软雅黑" panose="020B0503020204020204" pitchFamily="34" charset="-122"/>
              </a:rPr>
              <a:t>K</a:t>
            </a:r>
            <a:r>
              <a:rPr lang="zh-CN" altLang="zh-CN" sz="1900" kern="0" dirty="0">
                <a:solidFill>
                  <a:srgbClr val="1369B2"/>
                </a:solidFill>
                <a:latin typeface="微软雅黑" panose="020B0503020204020204" pitchFamily="34" charset="-122"/>
                <a:ea typeface="微软雅黑" panose="020B0503020204020204" pitchFamily="34" charset="-122"/>
              </a:rPr>
              <a:t>个最相邻的样本中，大多数属于某个类别，则该样本属于该类别</a:t>
            </a:r>
            <a:r>
              <a:rPr lang="zh-CN" altLang="zh-CN" sz="1900" kern="0" dirty="0">
                <a:solidFill>
                  <a:srgbClr val="595959"/>
                </a:solidFill>
                <a:latin typeface="微软雅黑" panose="020B0503020204020204" pitchFamily="34" charset="-122"/>
                <a:ea typeface="微软雅黑" panose="020B0503020204020204" pitchFamily="34" charset="-122"/>
              </a:rPr>
              <a:t>。也就是说，使用</a:t>
            </a:r>
            <a:r>
              <a:rPr lang="en-US" altLang="zh-CN" sz="1900" kern="0" dirty="0">
                <a:solidFill>
                  <a:srgbClr val="595959"/>
                </a:solidFill>
                <a:latin typeface="微软雅黑" panose="020B0503020204020204" pitchFamily="34" charset="-122"/>
                <a:ea typeface="微软雅黑" panose="020B0503020204020204" pitchFamily="34" charset="-122"/>
              </a:rPr>
              <a:t>KNN</a:t>
            </a:r>
            <a:r>
              <a:rPr lang="zh-CN" altLang="zh-CN" sz="1900" kern="0" dirty="0">
                <a:solidFill>
                  <a:srgbClr val="595959"/>
                </a:solidFill>
                <a:latin typeface="微软雅黑" panose="020B0503020204020204" pitchFamily="34" charset="-122"/>
                <a:ea typeface="微软雅黑" panose="020B0503020204020204" pitchFamily="34" charset="-122"/>
              </a:rPr>
              <a:t>算法进行分类时，依据的是特征空间中最邻近的样本类别来决定待分类样本的所属类别，这点类似通常所说的“物以类聚”“近朱者赤”的道理。</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rotWithShape="1">
          <a:blip r:embed="rId1"/>
          <a:srcRect l="18574" r="10319"/>
          <a:stretch>
            <a:fillRect/>
          </a:stretch>
        </p:blipFill>
        <p:spPr>
          <a:xfrm flipH="1">
            <a:off x="8471470" y="2261823"/>
            <a:ext cx="2736307" cy="3848151"/>
          </a:xfrm>
          <a:prstGeom prst="rect">
            <a:avLst/>
          </a:prstGeom>
        </p:spPr>
      </p:pic>
      <p:sp>
        <p:nvSpPr>
          <p:cNvPr id="9" name="矩形: 圆角 139"/>
          <p:cNvSpPr/>
          <p:nvPr/>
        </p:nvSpPr>
        <p:spPr>
          <a:xfrm>
            <a:off x="1276318" y="224922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latin typeface="宋体" panose="02010600030101010101" pitchFamily="2" charset="-122"/>
                <a:ea typeface="宋体" panose="02010600030101010101" pitchFamily="2" charset="-122"/>
                <a:sym typeface="思源宋体 CN" panose="02020400000000000000" pitchFamily="18" charset="-122"/>
              </a:rPr>
              <a:t>KNN</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算法的思想</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1" name="图片 10"/>
          <p:cNvPicPr/>
          <p:nvPr/>
        </p:nvPicPr>
        <p:blipFill>
          <a:blip r:embed="rId1"/>
          <a:stretch>
            <a:fillRect/>
          </a:stretch>
        </p:blipFill>
        <p:spPr>
          <a:xfrm>
            <a:off x="1918742" y="2637706"/>
            <a:ext cx="4968552" cy="3431932"/>
          </a:xfrm>
          <a:prstGeom prst="rect">
            <a:avLst/>
          </a:prstGeom>
        </p:spPr>
      </p:pic>
      <p:sp>
        <p:nvSpPr>
          <p:cNvPr id="12" name="矩形标注 11"/>
          <p:cNvSpPr/>
          <p:nvPr/>
        </p:nvSpPr>
        <p:spPr>
          <a:xfrm>
            <a:off x="7031310" y="4365898"/>
            <a:ext cx="4104456" cy="1152128"/>
          </a:xfrm>
          <a:prstGeom prst="wedgeRectCallout">
            <a:avLst>
              <a:gd name="adj1" fmla="val -60237"/>
              <a:gd name="adj2" fmla="val 587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7180896" y="4509914"/>
            <a:ext cx="3720569" cy="830997"/>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假设有一个描述肿瘤类型的特征空间，该特征空间</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共有</a:t>
            </a:r>
            <a:r>
              <a:rPr lang="en-US" altLang="zh-CN" sz="1600" dirty="0" smtClean="0">
                <a:solidFill>
                  <a:srgbClr val="1369B2"/>
                </a:solidFill>
                <a:latin typeface="微软雅黑" panose="020B0503020204020204" pitchFamily="34" charset="-122"/>
                <a:ea typeface="微软雅黑" panose="020B0503020204020204" pitchFamily="34" charset="-122"/>
                <a:cs typeface="+mn-ea"/>
              </a:rPr>
              <a:t>9</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个</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肿瘤样本</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p:nvPr/>
        </p:nvPicPr>
        <p:blipFill>
          <a:blip r:embed="rId1"/>
          <a:stretch>
            <a:fillRect/>
          </a:stretch>
        </p:blipFill>
        <p:spPr>
          <a:xfrm>
            <a:off x="1918742" y="2421682"/>
            <a:ext cx="4968552" cy="3431932"/>
          </a:xfrm>
          <a:prstGeom prst="rect">
            <a:avLst/>
          </a:prstGeom>
        </p:spPr>
      </p:pic>
      <p:sp>
        <p:nvSpPr>
          <p:cNvPr id="2" name="椭圆 1"/>
          <p:cNvSpPr/>
          <p:nvPr/>
        </p:nvSpPr>
        <p:spPr>
          <a:xfrm>
            <a:off x="3718942" y="3069754"/>
            <a:ext cx="288032" cy="2880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3718942" y="3029104"/>
            <a:ext cx="415498" cy="369332"/>
          </a:xfrm>
          <a:prstGeom prst="rect">
            <a:avLst/>
          </a:prstGeom>
          <a:noFill/>
        </p:spPr>
        <p:txBody>
          <a:bodyPr wrap="none" rtlCol="0">
            <a:spAutoFit/>
          </a:bodyPr>
          <a:lstStyle/>
          <a:p>
            <a:r>
              <a:rPr lang="zh-CN" altLang="en-US" sz="1800" dirty="0" smtClean="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p:txBody>
      </p:sp>
      <p:sp>
        <p:nvSpPr>
          <p:cNvPr id="16" name="文本框 15"/>
          <p:cNvSpPr txBox="1"/>
          <p:nvPr/>
        </p:nvSpPr>
        <p:spPr>
          <a:xfrm>
            <a:off x="7463358" y="3213770"/>
            <a:ext cx="3816423" cy="1412694"/>
          </a:xfrm>
          <a:prstGeom prst="rect">
            <a:avLst/>
          </a:prstGeom>
          <a:noFill/>
        </p:spPr>
        <p:txBody>
          <a:bodyPr wrap="square" rtlCol="0">
            <a:spAutoFit/>
          </a:bodyPr>
          <a:lstStyle/>
          <a:p>
            <a:pPr>
              <a:lnSpc>
                <a:spcPct val="130000"/>
              </a:lnSpc>
            </a:pPr>
            <a:r>
              <a:rPr lang="zh-CN" altLang="zh-CN" sz="2200" dirty="0">
                <a:solidFill>
                  <a:srgbClr val="FF0000"/>
                </a:solidFill>
                <a:latin typeface="微软雅黑" panose="020B0503020204020204" pitchFamily="34" charset="-122"/>
                <a:ea typeface="微软雅黑" panose="020B0503020204020204" pitchFamily="34" charset="-122"/>
              </a:rPr>
              <a:t>如果此时有一个未知样本，该如何判断这个样本表示的肿瘤是良性还是恶性呢？</a:t>
            </a:r>
            <a:endParaRPr lang="zh-CN" altLang="en-US" sz="2200" dirty="0">
              <a:solidFill>
                <a:srgbClr val="FF0000"/>
              </a:solidFill>
              <a:latin typeface="微软雅黑" panose="020B0503020204020204" pitchFamily="34" charset="-122"/>
              <a:ea typeface="微软雅黑" panose="020B0503020204020204" pitchFamily="34"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24" name="组合 23"/>
          <p:cNvGrpSpPr/>
          <p:nvPr/>
        </p:nvGrpSpPr>
        <p:grpSpPr>
          <a:xfrm>
            <a:off x="2476964" y="3141762"/>
            <a:ext cx="2123954" cy="613062"/>
            <a:chOff x="2087386" y="982844"/>
            <a:chExt cx="1256128" cy="842780"/>
          </a:xfrm>
        </p:grpSpPr>
        <p:sp>
          <p:nvSpPr>
            <p:cNvPr id="25" name="平行四边形 24"/>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26"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8-1</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27" name="组合 26"/>
          <p:cNvGrpSpPr/>
          <p:nvPr/>
        </p:nvGrpSpPr>
        <p:grpSpPr>
          <a:xfrm>
            <a:off x="2476964" y="4377716"/>
            <a:ext cx="2309096" cy="613061"/>
            <a:chOff x="2215144" y="2033848"/>
            <a:chExt cx="1238504" cy="842781"/>
          </a:xfrm>
        </p:grpSpPr>
        <p:sp>
          <p:nvSpPr>
            <p:cNvPr id="28" name="平行四边形 27"/>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29"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8-2</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0" name="组合 29"/>
          <p:cNvGrpSpPr/>
          <p:nvPr/>
        </p:nvGrpSpPr>
        <p:grpSpPr>
          <a:xfrm>
            <a:off x="4511030" y="3119583"/>
            <a:ext cx="5142331" cy="613062"/>
            <a:chOff x="4315150" y="953426"/>
            <a:chExt cx="3857250" cy="540057"/>
          </a:xfrm>
        </p:grpSpPr>
        <p:sp>
          <p:nvSpPr>
            <p:cNvPr id="40" name="矩形 39"/>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预测鸢尾花种类</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1" name="平行四边形 40"/>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42" name="组合 41"/>
          <p:cNvGrpSpPr/>
          <p:nvPr/>
        </p:nvGrpSpPr>
        <p:grpSpPr>
          <a:xfrm>
            <a:off x="4511030" y="4355545"/>
            <a:ext cx="5142331" cy="613062"/>
            <a:chOff x="4315150" y="1647579"/>
            <a:chExt cx="3857250" cy="540057"/>
          </a:xfrm>
        </p:grpSpPr>
        <p:sp>
          <p:nvSpPr>
            <p:cNvPr id="45" name="矩形 44"/>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预测签到位置</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46" name="平行四边形 45"/>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p:nvPr/>
        </p:nvPicPr>
        <p:blipFill>
          <a:blip r:embed="rId1"/>
          <a:stretch>
            <a:fillRect/>
          </a:stretch>
        </p:blipFill>
        <p:spPr>
          <a:xfrm>
            <a:off x="1918742" y="2415955"/>
            <a:ext cx="4968552" cy="3463816"/>
          </a:xfrm>
          <a:prstGeom prst="rect">
            <a:avLst/>
          </a:prstGeom>
        </p:spPr>
      </p:pic>
      <p:sp>
        <p:nvSpPr>
          <p:cNvPr id="8" name="矩形标注 7"/>
          <p:cNvSpPr/>
          <p:nvPr/>
        </p:nvSpPr>
        <p:spPr>
          <a:xfrm>
            <a:off x="7031310" y="3933850"/>
            <a:ext cx="4104456" cy="1008112"/>
          </a:xfrm>
          <a:prstGeom prst="wedgeRectCallout">
            <a:avLst>
              <a:gd name="adj1" fmla="val -67199"/>
              <a:gd name="adj2" fmla="val -27432"/>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7223253" y="4017761"/>
            <a:ext cx="3720569" cy="830997"/>
          </a:xfrm>
          <a:prstGeom prst="rect">
            <a:avLst/>
          </a:prstGeom>
          <a:noFill/>
        </p:spPr>
        <p:txBody>
          <a:bodyPr wrap="square" rtlCol="0">
            <a:spAutoFit/>
          </a:bodyPr>
          <a:lstStyle/>
          <a:p>
            <a:pPr algn="ctr">
              <a:lnSpc>
                <a:spcPct val="150000"/>
              </a:lnSpc>
            </a:pP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先</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取一个</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K</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值</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比如</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K=3</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，意味着</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要</a:t>
            </a:r>
            <a:r>
              <a:rPr lang="zh-CN" altLang="zh-CN" sz="1600" dirty="0">
                <a:solidFill>
                  <a:srgbClr val="1369B2"/>
                </a:solidFill>
                <a:latin typeface="微软雅黑" panose="020B0503020204020204" pitchFamily="34" charset="-122"/>
                <a:ea typeface="微软雅黑" panose="020B0503020204020204" pitchFamily="34" charset="-122"/>
                <a:cs typeface="+mn-ea"/>
              </a:rPr>
              <a:t>寻找距离未知样本最近的</a:t>
            </a:r>
            <a:r>
              <a:rPr lang="en-US" altLang="zh-CN" sz="1600" dirty="0">
                <a:solidFill>
                  <a:srgbClr val="1369B2"/>
                </a:solidFill>
                <a:latin typeface="微软雅黑" panose="020B0503020204020204" pitchFamily="34" charset="-122"/>
                <a:ea typeface="微软雅黑" panose="020B0503020204020204" pitchFamily="34" charset="-122"/>
                <a:cs typeface="+mn-ea"/>
              </a:rPr>
              <a:t>3</a:t>
            </a:r>
            <a:r>
              <a:rPr lang="zh-CN" altLang="zh-CN" sz="1600" dirty="0">
                <a:solidFill>
                  <a:srgbClr val="1369B2"/>
                </a:solidFill>
                <a:latin typeface="微软雅黑" panose="020B0503020204020204" pitchFamily="34" charset="-122"/>
                <a:ea typeface="微软雅黑" panose="020B0503020204020204" pitchFamily="34" charset="-122"/>
                <a:cs typeface="+mn-ea"/>
              </a:rPr>
              <a:t>个</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样本</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1"/>
          <a:stretch>
            <a:fillRect/>
          </a:stretch>
        </p:blipFill>
        <p:spPr>
          <a:xfrm>
            <a:off x="1918742" y="2421682"/>
            <a:ext cx="4968552" cy="3431932"/>
          </a:xfrm>
          <a:prstGeom prst="rect">
            <a:avLst/>
          </a:prstGeom>
        </p:spPr>
      </p:pic>
      <p:sp>
        <p:nvSpPr>
          <p:cNvPr id="8" name="矩形标注 7"/>
          <p:cNvSpPr/>
          <p:nvPr/>
        </p:nvSpPr>
        <p:spPr>
          <a:xfrm>
            <a:off x="7031310" y="3943142"/>
            <a:ext cx="4104456" cy="1368152"/>
          </a:xfrm>
          <a:prstGeom prst="wedgeRectCallout">
            <a:avLst>
              <a:gd name="adj1" fmla="val -57917"/>
              <a:gd name="adj2" fmla="val -3021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7223253" y="4048790"/>
            <a:ext cx="3720569" cy="1200329"/>
          </a:xfrm>
          <a:prstGeom prst="rect">
            <a:avLst/>
          </a:prstGeom>
          <a:noFill/>
        </p:spPr>
        <p:txBody>
          <a:bodyPr wrap="square" rtlCol="0">
            <a:spAutoFit/>
          </a:bodyPr>
          <a:lstStyle/>
          <a:p>
            <a:pPr algn="ctr">
              <a:lnSpc>
                <a:spcPct val="150000"/>
              </a:lnSpc>
            </a:pP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由于</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距离未知样本最近的</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个样本都是恶性肿瘤，所以</a:t>
            </a:r>
            <a:r>
              <a:rPr lang="en-US"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KNN</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算法会</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将未知样本划分为恶性肿瘤</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1" name="椭圆 10"/>
          <p:cNvSpPr/>
          <p:nvPr/>
        </p:nvSpPr>
        <p:spPr>
          <a:xfrm>
            <a:off x="3718942" y="3069754"/>
            <a:ext cx="288032" cy="288032"/>
          </a:xfrm>
          <a:prstGeom prst="ellipse">
            <a:avLst/>
          </a:prstGeom>
          <a:solidFill>
            <a:srgbClr val="C00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1"/>
          <a:stretch>
            <a:fillRect/>
          </a:stretch>
        </p:blipFill>
        <p:spPr>
          <a:xfrm>
            <a:off x="1918742" y="2421682"/>
            <a:ext cx="4968552" cy="3431932"/>
          </a:xfrm>
          <a:prstGeom prst="rect">
            <a:avLst/>
          </a:prstGeom>
        </p:spPr>
      </p:pic>
      <p:sp>
        <p:nvSpPr>
          <p:cNvPr id="11" name="椭圆 10"/>
          <p:cNvSpPr/>
          <p:nvPr/>
        </p:nvSpPr>
        <p:spPr>
          <a:xfrm>
            <a:off x="3718942" y="3069754"/>
            <a:ext cx="288032" cy="288032"/>
          </a:xfrm>
          <a:prstGeom prst="ellipse">
            <a:avLst/>
          </a:prstGeom>
          <a:solidFill>
            <a:srgbClr val="C00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7463358" y="3213770"/>
            <a:ext cx="3804717" cy="1412694"/>
          </a:xfrm>
          <a:prstGeom prst="rect">
            <a:avLst/>
          </a:prstGeom>
          <a:noFill/>
        </p:spPr>
        <p:txBody>
          <a:bodyPr wrap="square" rtlCol="0">
            <a:spAutoFit/>
          </a:bodyPr>
          <a:lstStyle/>
          <a:p>
            <a:pPr>
              <a:lnSpc>
                <a:spcPct val="130000"/>
              </a:lnSpc>
            </a:pPr>
            <a:r>
              <a:rPr lang="zh-CN" altLang="zh-CN" sz="2200" dirty="0">
                <a:solidFill>
                  <a:srgbClr val="FF0000"/>
                </a:solidFill>
                <a:latin typeface="微软雅黑" panose="020B0503020204020204" pitchFamily="34" charset="-122"/>
                <a:ea typeface="微软雅黑" panose="020B0503020204020204" pitchFamily="34" charset="-122"/>
              </a:rPr>
              <a:t>如果再次出现了一个未知样本</a:t>
            </a:r>
            <a:r>
              <a:rPr lang="zh-CN" altLang="zh-CN" sz="2200" dirty="0" smtClean="0">
                <a:solidFill>
                  <a:srgbClr val="FF0000"/>
                </a:solidFill>
                <a:latin typeface="微软雅黑" panose="020B0503020204020204" pitchFamily="34" charset="-122"/>
                <a:ea typeface="微软雅黑" panose="020B0503020204020204" pitchFamily="34" charset="-122"/>
              </a:rPr>
              <a:t>，这个</a:t>
            </a:r>
            <a:r>
              <a:rPr lang="zh-CN" altLang="zh-CN" sz="2200" dirty="0">
                <a:solidFill>
                  <a:srgbClr val="FF0000"/>
                </a:solidFill>
                <a:latin typeface="微软雅黑" panose="020B0503020204020204" pitchFamily="34" charset="-122"/>
                <a:ea typeface="微软雅黑" panose="020B0503020204020204" pitchFamily="34" charset="-122"/>
              </a:rPr>
              <a:t>样本表示的肿瘤是良性还是恶性呢？</a:t>
            </a:r>
            <a:endParaRPr lang="zh-CN" altLang="en-US" sz="2200" dirty="0">
              <a:solidFill>
                <a:srgbClr val="FF0000"/>
              </a:solidFill>
              <a:latin typeface="微软雅黑" panose="020B0503020204020204" pitchFamily="34" charset="-122"/>
              <a:ea typeface="微软雅黑" panose="020B0503020204020204" pitchFamily="34" charset="-122"/>
            </a:endParaRPr>
          </a:p>
        </p:txBody>
      </p:sp>
      <p:sp>
        <p:nvSpPr>
          <p:cNvPr id="15" name="椭圆 14"/>
          <p:cNvSpPr/>
          <p:nvPr/>
        </p:nvSpPr>
        <p:spPr>
          <a:xfrm>
            <a:off x="4145106" y="4982612"/>
            <a:ext cx="288032" cy="2880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145106" y="4941962"/>
            <a:ext cx="415498" cy="369332"/>
          </a:xfrm>
          <a:prstGeom prst="rect">
            <a:avLst/>
          </a:prstGeom>
          <a:noFill/>
        </p:spPr>
        <p:txBody>
          <a:bodyPr wrap="none" rtlCol="0">
            <a:spAutoFit/>
          </a:bodyPr>
          <a:lstStyle/>
          <a:p>
            <a:r>
              <a:rPr lang="zh-CN" altLang="en-US" sz="1800" dirty="0" smtClean="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8"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1"/>
          <a:stretch>
            <a:fillRect/>
          </a:stretch>
        </p:blipFill>
        <p:spPr>
          <a:xfrm>
            <a:off x="1918742" y="2421682"/>
            <a:ext cx="4968552" cy="3431932"/>
          </a:xfrm>
          <a:prstGeom prst="rect">
            <a:avLst/>
          </a:prstGeom>
        </p:spPr>
      </p:pic>
      <p:sp>
        <p:nvSpPr>
          <p:cNvPr id="11" name="椭圆 10"/>
          <p:cNvSpPr/>
          <p:nvPr/>
        </p:nvSpPr>
        <p:spPr>
          <a:xfrm>
            <a:off x="3718942" y="3069754"/>
            <a:ext cx="288032" cy="288032"/>
          </a:xfrm>
          <a:prstGeom prst="ellipse">
            <a:avLst/>
          </a:prstGeom>
          <a:solidFill>
            <a:srgbClr val="C00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5" name="椭圆 14"/>
          <p:cNvSpPr/>
          <p:nvPr/>
        </p:nvSpPr>
        <p:spPr>
          <a:xfrm>
            <a:off x="4145106" y="4982612"/>
            <a:ext cx="288032" cy="2880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145106" y="4941962"/>
            <a:ext cx="415498" cy="369332"/>
          </a:xfrm>
          <a:prstGeom prst="rect">
            <a:avLst/>
          </a:prstGeom>
          <a:noFill/>
        </p:spPr>
        <p:txBody>
          <a:bodyPr wrap="none" rtlCol="0">
            <a:spAutoFit/>
          </a:bodyPr>
          <a:lstStyle/>
          <a:p>
            <a:r>
              <a:rPr lang="zh-CN" altLang="en-US" sz="1800" dirty="0" smtClean="0">
                <a:latin typeface="微软雅黑" panose="020B0503020204020204" pitchFamily="34" charset="-122"/>
                <a:ea typeface="微软雅黑" panose="020B0503020204020204" pitchFamily="34" charset="-122"/>
              </a:rPr>
              <a:t>？</a:t>
            </a:r>
            <a:endParaRPr lang="zh-CN" altLang="en-US" sz="1800" dirty="0">
              <a:latin typeface="微软雅黑" panose="020B0503020204020204" pitchFamily="34" charset="-122"/>
              <a:ea typeface="微软雅黑" panose="020B0503020204020204" pitchFamily="34" charset="-122"/>
            </a:endParaRPr>
          </a:p>
        </p:txBody>
      </p:sp>
      <p:cxnSp>
        <p:nvCxnSpPr>
          <p:cNvPr id="3" name="直接连接符 2"/>
          <p:cNvCxnSpPr>
            <a:stCxn id="16" idx="1"/>
          </p:cNvCxnSpPr>
          <p:nvPr/>
        </p:nvCxnSpPr>
        <p:spPr>
          <a:xfrm flipH="1">
            <a:off x="3574926" y="5126628"/>
            <a:ext cx="570180" cy="31358"/>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a:stCxn id="16" idx="1"/>
          </p:cNvCxnSpPr>
          <p:nvPr/>
        </p:nvCxnSpPr>
        <p:spPr>
          <a:xfrm flipH="1" flipV="1">
            <a:off x="3934966" y="4869954"/>
            <a:ext cx="210140" cy="25667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4145106" y="4530234"/>
            <a:ext cx="207749" cy="596394"/>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文本框 20"/>
          <p:cNvSpPr txBox="1"/>
          <p:nvPr/>
        </p:nvSpPr>
        <p:spPr>
          <a:xfrm>
            <a:off x="4433138" y="4941962"/>
            <a:ext cx="587020" cy="338554"/>
          </a:xfrm>
          <a:prstGeom prst="rect">
            <a:avLst/>
          </a:prstGeom>
          <a:noFill/>
        </p:spPr>
        <p:txBody>
          <a:bodyPr wrap="none" rtlCol="0">
            <a:spAutoFit/>
          </a:bodyPr>
          <a:lstStyle/>
          <a:p>
            <a:r>
              <a:rPr lang="en-US"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K=3</a:t>
            </a:r>
            <a:endPar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矩形标注 22"/>
          <p:cNvSpPr/>
          <p:nvPr/>
        </p:nvSpPr>
        <p:spPr>
          <a:xfrm>
            <a:off x="7031310" y="3943142"/>
            <a:ext cx="4104456" cy="1368152"/>
          </a:xfrm>
          <a:prstGeom prst="wedgeRectCallout">
            <a:avLst>
              <a:gd name="adj1" fmla="val -57917"/>
              <a:gd name="adj2" fmla="val -3021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p:cNvSpPr txBox="1"/>
          <p:nvPr/>
        </p:nvSpPr>
        <p:spPr>
          <a:xfrm>
            <a:off x="7223253" y="4048790"/>
            <a:ext cx="3720569" cy="1200329"/>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同样使</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K=3</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，离</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未知样本最近的有</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2</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个良性肿瘤和</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1</a:t>
            </a: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个恶性肿瘤</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en-US" altLang="zh-CN" sz="1600" dirty="0" smtClean="0">
                <a:solidFill>
                  <a:srgbClr val="1369B2"/>
                </a:solidFill>
                <a:latin typeface="微软雅黑" panose="020B0503020204020204" pitchFamily="34" charset="-122"/>
                <a:ea typeface="微软雅黑" panose="020B0503020204020204" pitchFamily="34" charset="-122"/>
                <a:cs typeface="+mn-ea"/>
              </a:rPr>
              <a:t>KNN</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算法</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会将</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未知样本</a:t>
            </a:r>
            <a:r>
              <a:rPr lang="zh-CN" altLang="en-US" sz="1600" dirty="0" smtClean="0">
                <a:solidFill>
                  <a:srgbClr val="1369B2"/>
                </a:solidFill>
                <a:latin typeface="微软雅黑" panose="020B0503020204020204" pitchFamily="34" charset="-122"/>
                <a:ea typeface="微软雅黑" panose="020B0503020204020204" pitchFamily="34" charset="-122"/>
                <a:cs typeface="+mn-ea"/>
              </a:rPr>
              <a:t>划分为</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良性肿瘤</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4"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7" name="组合 16"/>
          <p:cNvGrpSpPr/>
          <p:nvPr/>
        </p:nvGrpSpPr>
        <p:grpSpPr>
          <a:xfrm>
            <a:off x="1019175" y="857056"/>
            <a:ext cx="3533775" cy="466725"/>
            <a:chOff x="1019175" y="847725"/>
            <a:chExt cx="3533775" cy="466725"/>
          </a:xfrm>
        </p:grpSpPr>
        <p:sp>
          <p:nvSpPr>
            <p:cNvPr id="1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6</a:t>
              </a:r>
              <a:r>
                <a:rPr lang="en-US" altLang="zh-CN" sz="2000" dirty="0" smtClean="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算法的基本思想</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2"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诊断肿瘤的场景</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81722"/>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87810" y="3818584"/>
            <a:ext cx="4053459"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en-US" altLang="zh-CN" sz="1800" dirty="0">
                <a:solidFill>
                  <a:srgbClr val="1369B2"/>
                </a:solidFill>
                <a:latin typeface="微软雅黑" panose="020B0503020204020204" pitchFamily="34" charset="-122"/>
                <a:ea typeface="微软雅黑" panose="020B0503020204020204" pitchFamily="34" charset="-122"/>
                <a:cs typeface="+mn-ea"/>
              </a:rPr>
              <a:t>KNN</a:t>
            </a:r>
            <a:r>
              <a:rPr lang="zh-CN" altLang="zh-CN" sz="1800" dirty="0">
                <a:solidFill>
                  <a:srgbClr val="1369B2"/>
                </a:solidFill>
                <a:latin typeface="微软雅黑" panose="020B0503020204020204" pitchFamily="34" charset="-122"/>
                <a:ea typeface="微软雅黑" panose="020B0503020204020204" pitchFamily="34" charset="-122"/>
                <a:cs typeface="+mn-ea"/>
              </a:rPr>
              <a:t>算法</a:t>
            </a:r>
            <a:r>
              <a:rPr lang="zh-CN" altLang="zh-CN" sz="1800" dirty="0">
                <a:solidFill>
                  <a:srgbClr val="595959"/>
                </a:solidFill>
                <a:latin typeface="微软雅黑" panose="020B0503020204020204" pitchFamily="34" charset="-122"/>
                <a:ea typeface="微软雅黑" panose="020B0503020204020204" pitchFamily="34" charset="-122"/>
                <a:cs typeface="+mn-ea"/>
              </a:rPr>
              <a:t>，能够使用</a:t>
            </a:r>
            <a:r>
              <a:rPr lang="en-US" altLang="zh-CN" sz="1800" dirty="0" err="1">
                <a:solidFill>
                  <a:srgbClr val="595959"/>
                </a:solidFill>
                <a:latin typeface="微软雅黑" panose="020B0503020204020204" pitchFamily="34" charset="-122"/>
                <a:ea typeface="微软雅黑" panose="020B0503020204020204" pitchFamily="34" charset="-122"/>
                <a:cs typeface="+mn-ea"/>
              </a:rPr>
              <a:t>scikit</a:t>
            </a:r>
            <a:r>
              <a:rPr lang="en-US" altLang="zh-CN" sz="1800" dirty="0">
                <a:solidFill>
                  <a:srgbClr val="595959"/>
                </a:solidFill>
                <a:latin typeface="微软雅黑" panose="020B0503020204020204" pitchFamily="34" charset="-122"/>
                <a:ea typeface="微软雅黑" panose="020B0503020204020204" pitchFamily="34" charset="-122"/>
                <a:cs typeface="+mn-ea"/>
              </a:rPr>
              <a:t>-learn</a:t>
            </a:r>
            <a:r>
              <a:rPr lang="zh-CN" altLang="zh-CN" sz="1800" dirty="0">
                <a:solidFill>
                  <a:srgbClr val="595959"/>
                </a:solidFill>
                <a:latin typeface="微软雅黑" panose="020B0503020204020204" pitchFamily="34" charset="-122"/>
                <a:ea typeface="微软雅黑" panose="020B0503020204020204" pitchFamily="34" charset="-122"/>
                <a:cs typeface="+mn-ea"/>
              </a:rPr>
              <a:t>的功能实现</a:t>
            </a:r>
            <a:r>
              <a:rPr lang="en-US" altLang="zh-CN" sz="1800" dirty="0">
                <a:solidFill>
                  <a:srgbClr val="595959"/>
                </a:solidFill>
                <a:latin typeface="微软雅黑" panose="020B0503020204020204" pitchFamily="34" charset="-122"/>
                <a:ea typeface="微软雅黑" panose="020B0503020204020204" pitchFamily="34" charset="-122"/>
                <a:cs typeface="+mn-ea"/>
              </a:rPr>
              <a:t>KNN</a:t>
            </a:r>
            <a:r>
              <a:rPr lang="zh-CN" altLang="zh-CN" sz="1800" dirty="0">
                <a:solidFill>
                  <a:srgbClr val="595959"/>
                </a:solidFill>
                <a:latin typeface="微软雅黑" panose="020B0503020204020204" pitchFamily="34" charset="-122"/>
                <a:ea typeface="微软雅黑" panose="020B0503020204020204" pitchFamily="34" charset="-122"/>
                <a:cs typeface="+mn-ea"/>
              </a:rPr>
              <a:t>算法</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16170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442795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5" y="1629594"/>
            <a:ext cx="604302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scikit</a:t>
            </a:r>
            <a:r>
              <a:rPr lang="en-US" altLang="zh-CN" b="1" dirty="0">
                <a:latin typeface="宋体" panose="02010600030101010101" pitchFamily="2" charset="-122"/>
                <a:ea typeface="宋体" panose="02010600030101010101" pitchFamily="2" charset="-122"/>
              </a:rPr>
              <a:t>-learn</a:t>
            </a:r>
            <a:r>
              <a:rPr lang="zh-CN" altLang="zh-CN" b="1" dirty="0">
                <a:latin typeface="宋体" panose="02010600030101010101" pitchFamily="2" charset="-122"/>
                <a:ea typeface="宋体" panose="02010600030101010101" pitchFamily="2" charset="-122"/>
              </a:rPr>
              <a:t>实现</a:t>
            </a:r>
            <a:r>
              <a:rPr lang="en-US" altLang="zh-CN" b="1" dirty="0">
                <a:latin typeface="宋体" panose="02010600030101010101" pitchFamily="2" charset="-122"/>
                <a:ea typeface="宋体" panose="02010600030101010101" pitchFamily="2" charset="-122"/>
              </a:rPr>
              <a:t>KNN</a:t>
            </a:r>
            <a:r>
              <a:rPr lang="zh-CN" altLang="zh-CN" b="1" dirty="0" smtClean="0">
                <a:latin typeface="宋体" panose="02010600030101010101" pitchFamily="2" charset="-122"/>
                <a:ea typeface="宋体" panose="02010600030101010101" pitchFamily="2" charset="-122"/>
              </a:rPr>
              <a:t>算法</a:t>
            </a:r>
            <a:r>
              <a:rPr lang="zh-CN" altLang="en-US" b="1" dirty="0" smtClean="0">
                <a:latin typeface="宋体" panose="02010600030101010101" pitchFamily="2" charset="-122"/>
                <a:ea typeface="宋体" panose="02010600030101010101" pitchFamily="2" charset="-122"/>
              </a:rPr>
              <a:t>的基本流程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8424628" y="3167200"/>
            <a:ext cx="1348105" cy="523220"/>
          </a:xfrm>
          <a:prstGeom prst="rect">
            <a:avLst/>
          </a:prstGeom>
          <a:noFill/>
        </p:spPr>
        <p:txBody>
          <a:bodyPr vert="horz" wrap="square" lIns="91440" tIns="45720" rIns="91440" bIns="45720" anchor="t">
            <a:spAutoFit/>
          </a:bodyPr>
          <a:lstStyle/>
          <a:p>
            <a:pPr algn="ctr" defTabSz="508000" eaLnBrk="0">
              <a:defRPr/>
            </a:pPr>
            <a:r>
              <a:rPr lang="en-US" altLang="zh-CN" sz="2800" b="1" dirty="0">
                <a:solidFill>
                  <a:schemeClr val="bg1"/>
                </a:solidFill>
                <a:latin typeface="黑体" panose="02010609060101010101" charset="-122"/>
                <a:ea typeface="黑体" panose="02010609060101010101" charset="-122"/>
                <a:sym typeface="+mn-ea"/>
              </a:rPr>
              <a:t>4</a:t>
            </a:r>
            <a:endParaRPr lang="zh-CN" altLang="en-US" sz="2800" b="1" dirty="0">
              <a:solidFill>
                <a:schemeClr val="bg1"/>
              </a:solidFill>
              <a:latin typeface="黑体" panose="02010609060101010101" charset="-122"/>
              <a:ea typeface="黑体" panose="02010609060101010101" charset="-122"/>
              <a:sym typeface="+mn-ea"/>
            </a:endParaRPr>
          </a:p>
        </p:txBody>
      </p:sp>
      <p:sp>
        <p:nvSpPr>
          <p:cNvPr id="17" name="形状 16"/>
          <p:cNvSpPr/>
          <p:nvPr/>
        </p:nvSpPr>
        <p:spPr>
          <a:xfrm>
            <a:off x="1706922" y="3825876"/>
            <a:ext cx="2361565" cy="2361565"/>
          </a:xfrm>
          <a:prstGeom prst="leftCircularArrow">
            <a:avLst>
              <a:gd name="adj1" fmla="val 2872"/>
              <a:gd name="adj2" fmla="val 351158"/>
              <a:gd name="adj3" fmla="val 2126668"/>
              <a:gd name="adj4" fmla="val 9024489"/>
              <a:gd name="adj5" fmla="val 3351"/>
            </a:avLst>
          </a:prstGeom>
          <a:solidFill>
            <a:srgbClr val="1369B2"/>
          </a:solidFill>
          <a:ln w="0">
            <a:noFill/>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anchor="t">
            <a:noAutofit/>
          </a:bodyPr>
          <a:lstStyle/>
          <a:p>
            <a:pPr marL="0" marR="0" lvl="0" indent="0" algn="l" defTabSz="914400" rtl="0" eaLnBrk="0" fontAlgn="auto" latinLnBrk="0" hangingPunct="1">
              <a:lnSpc>
                <a:spcPct val="100000"/>
              </a:lnSpc>
              <a:spcBef>
                <a:spcPts val="0"/>
              </a:spcBef>
              <a:spcAft>
                <a:spcPts val="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微软雅黑" panose="020B0503020204020204" pitchFamily="34" charset="-122"/>
              <a:cs typeface="+mn-lt"/>
            </a:endParaRPr>
          </a:p>
        </p:txBody>
      </p:sp>
      <p:sp>
        <p:nvSpPr>
          <p:cNvPr id="18" name="形状 16501"/>
          <p:cNvSpPr/>
          <p:nvPr/>
        </p:nvSpPr>
        <p:spPr>
          <a:xfrm>
            <a:off x="135932" y="3567811"/>
            <a:ext cx="1938655" cy="1598930"/>
          </a:xfrm>
          <a:custGeom>
            <a:avLst/>
            <a:gdLst>
              <a:gd name="TX0" fmla="*/ 0 w 1281168"/>
              <a:gd name="TY0" fmla="*/ 105669 h 1056696"/>
              <a:gd name="TX1" fmla="*/ 105669 w 1281168"/>
              <a:gd name="TY1" fmla="*/ 0 h 1056696"/>
              <a:gd name="TX2" fmla="*/ 1175497 w 1281168"/>
              <a:gd name="TY2" fmla="*/ 0 h 1056696"/>
              <a:gd name="TX3" fmla="*/ 1281166 w 1281168"/>
              <a:gd name="TY3" fmla="*/ 105669 h 1056696"/>
              <a:gd name="TX4" fmla="*/ 1281166 w 1281168"/>
              <a:gd name="TY4" fmla="*/ 951025 h 1056696"/>
              <a:gd name="TX5" fmla="*/ 1175497 w 1281168"/>
              <a:gd name="TY5" fmla="*/ 1056694 h 1056696"/>
              <a:gd name="TX6" fmla="*/ 105669 w 1281168"/>
              <a:gd name="TY6" fmla="*/ 1056694 h 1056696"/>
              <a:gd name="TX7" fmla="*/ 0 w 1281168"/>
              <a:gd name="TY7" fmla="*/ 951025 h 1056696"/>
              <a:gd name="TX8" fmla="*/ 0 w 1281168"/>
              <a:gd name="TY8" fmla="*/ 105669 h 1056696"/>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281168" h="1056696">
                <a:moveTo>
                  <a:pt x="0" y="105669"/>
                </a:moveTo>
                <a:cubicBezTo>
                  <a:pt x="0" y="47310"/>
                  <a:pt x="47310" y="0"/>
                  <a:pt x="105669" y="0"/>
                </a:cubicBezTo>
                <a:lnTo>
                  <a:pt x="1175497" y="0"/>
                </a:lnTo>
                <a:cubicBezTo>
                  <a:pt x="1233856" y="0"/>
                  <a:pt x="1281166" y="47310"/>
                  <a:pt x="1281166" y="105669"/>
                </a:cubicBezTo>
                <a:lnTo>
                  <a:pt x="1281166" y="951025"/>
                </a:lnTo>
                <a:cubicBezTo>
                  <a:pt x="1281166" y="1009384"/>
                  <a:pt x="1233856" y="1056694"/>
                  <a:pt x="1175497" y="1056694"/>
                </a:cubicBezTo>
                <a:lnTo>
                  <a:pt x="105669" y="1056694"/>
                </a:lnTo>
                <a:cubicBezTo>
                  <a:pt x="47310" y="1056694"/>
                  <a:pt x="0" y="1009384"/>
                  <a:pt x="0" y="951025"/>
                </a:cubicBezTo>
                <a:lnTo>
                  <a:pt x="0" y="105669"/>
                </a:lnTo>
                <a:close/>
              </a:path>
            </a:pathLst>
          </a:custGeom>
          <a:ln w="28575" cap="flat" cmpd="sng">
            <a:solidFill>
              <a:srgbClr val="1369B2"/>
            </a:solidFill>
            <a:prstDash val="solid"/>
            <a:round/>
          </a:ln>
        </p:spPr>
        <p:txBody>
          <a:bodyPr vert="horz" wrap="square" lIns="91440" tIns="66040" rIns="66040" bIns="91440" anchor="t">
            <a:noAutofit/>
          </a:bodyPr>
          <a:lstStyle/>
          <a:p>
            <a:pPr marL="228600" marR="0" lvl="0" indent="-228600" algn="l" defTabSz="977900" rtl="0" eaLnBrk="0" fontAlgn="auto" latinLnBrk="0" hangingPunct="1">
              <a:lnSpc>
                <a:spcPct val="90000"/>
              </a:lnSpc>
              <a:spcBef>
                <a:spcPts val="0"/>
              </a:spcBef>
              <a:spcAft>
                <a:spcPts val="300"/>
              </a:spcAft>
              <a:buClr>
                <a:srgbClr val="000000"/>
              </a:buClr>
              <a:buSzTx/>
              <a:buFont typeface="±¼¸²"/>
              <a:buChar char="•"/>
              <a:defRPr/>
            </a:pPr>
            <a:endParaRPr kumimoji="0" lang="ko-KR" altLang="en-US" sz="2800" b="0" i="0" u="none" strike="noStrike" kern="1200" cap="none" spc="0" normalizeH="0" baseline="0" noProof="0" dirty="0">
              <a:ln>
                <a:noFill/>
              </a:ln>
              <a:solidFill>
                <a:srgbClr val="000000"/>
              </a:solidFill>
              <a:effectLst/>
              <a:uLnTx/>
              <a:uFillTx/>
              <a:ea typeface="Arial" panose="020B0604020202020204" pitchFamily="34" charset="0"/>
              <a:cs typeface="+mn-lt"/>
            </a:endParaRPr>
          </a:p>
        </p:txBody>
      </p:sp>
      <p:sp>
        <p:nvSpPr>
          <p:cNvPr id="19" name="形状 16502"/>
          <p:cNvSpPr/>
          <p:nvPr/>
        </p:nvSpPr>
        <p:spPr>
          <a:xfrm>
            <a:off x="1541822" y="4816856"/>
            <a:ext cx="748030" cy="685800"/>
          </a:xfrm>
          <a:custGeom>
            <a:avLst/>
            <a:gdLst>
              <a:gd name="TX0" fmla="*/ 0 w 1138816"/>
              <a:gd name="TY0" fmla="*/ 45287 h 452871"/>
              <a:gd name="TX1" fmla="*/ 45287 w 1138816"/>
              <a:gd name="TY1" fmla="*/ 0 h 452871"/>
              <a:gd name="TX2" fmla="*/ 1093527 w 1138816"/>
              <a:gd name="TY2" fmla="*/ 0 h 452871"/>
              <a:gd name="TX3" fmla="*/ 1138814 w 1138816"/>
              <a:gd name="TY3" fmla="*/ 45287 h 452871"/>
              <a:gd name="TX4" fmla="*/ 1138814 w 1138816"/>
              <a:gd name="TY4" fmla="*/ 407582 h 452871"/>
              <a:gd name="TX5" fmla="*/ 1093527 w 1138816"/>
              <a:gd name="TY5" fmla="*/ 452869 h 452871"/>
              <a:gd name="TX6" fmla="*/ 45287 w 1138816"/>
              <a:gd name="TY6" fmla="*/ 452869 h 452871"/>
              <a:gd name="TX7" fmla="*/ 0 w 1138816"/>
              <a:gd name="TY7" fmla="*/ 407582 h 452871"/>
              <a:gd name="TX8" fmla="*/ 0 w 1138816"/>
              <a:gd name="TY8" fmla="*/ 45287 h 452871"/>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138816" h="452871">
                <a:moveTo>
                  <a:pt x="0" y="45287"/>
                </a:moveTo>
                <a:cubicBezTo>
                  <a:pt x="0" y="20276"/>
                  <a:pt x="20276" y="0"/>
                  <a:pt x="45287" y="0"/>
                </a:cubicBezTo>
                <a:lnTo>
                  <a:pt x="1093527" y="0"/>
                </a:lnTo>
                <a:cubicBezTo>
                  <a:pt x="1118538" y="0"/>
                  <a:pt x="1138814" y="20276"/>
                  <a:pt x="1138814" y="45287"/>
                </a:cubicBezTo>
                <a:lnTo>
                  <a:pt x="1138814" y="407582"/>
                </a:lnTo>
                <a:cubicBezTo>
                  <a:pt x="1138814" y="432593"/>
                  <a:pt x="1118538" y="452869"/>
                  <a:pt x="1093527" y="452869"/>
                </a:cubicBezTo>
                <a:lnTo>
                  <a:pt x="45287" y="452869"/>
                </a:lnTo>
                <a:cubicBezTo>
                  <a:pt x="20276" y="452869"/>
                  <a:pt x="0" y="432593"/>
                  <a:pt x="0" y="407582"/>
                </a:cubicBezTo>
                <a:lnTo>
                  <a:pt x="0" y="45287"/>
                </a:lnTo>
                <a:close/>
              </a:path>
            </a:pathLst>
          </a:custGeom>
          <a:solidFill>
            <a:srgbClr val="1369B2"/>
          </a:solidFill>
          <a:ln w="0">
            <a:noFill/>
          </a:ln>
        </p:spPr>
        <p:txBody>
          <a:bodyPr vert="horz" wrap="square" lIns="60960" tIns="45085" rIns="60960" bIns="45085" anchor="ctr">
            <a:noAutofit/>
          </a:bodyPr>
          <a:lstStyle/>
          <a:p>
            <a:pPr marL="0" marR="0" lvl="0" indent="0" algn="ctr" defTabSz="1111250" rtl="0" eaLnBrk="0" fontAlgn="auto" latinLnBrk="0" hangingPunct="1">
              <a:lnSpc>
                <a:spcPct val="90000"/>
              </a:lnSpc>
              <a:spcBef>
                <a:spcPts val="0"/>
              </a:spcBef>
              <a:spcAft>
                <a:spcPts val="100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Arial" panose="020B0604020202020204" pitchFamily="34" charset="0"/>
              <a:cs typeface="+mn-lt"/>
            </a:endParaRPr>
          </a:p>
        </p:txBody>
      </p:sp>
      <p:sp>
        <p:nvSpPr>
          <p:cNvPr id="20" name="形状 16503"/>
          <p:cNvSpPr/>
          <p:nvPr/>
        </p:nvSpPr>
        <p:spPr>
          <a:xfrm>
            <a:off x="4109010" y="2521385"/>
            <a:ext cx="2642870" cy="2642870"/>
          </a:xfrm>
          <a:prstGeom prst="circularArrow">
            <a:avLst>
              <a:gd name="adj1" fmla="val 2567"/>
              <a:gd name="adj2" fmla="val 311540"/>
              <a:gd name="adj3" fmla="val 19512949"/>
              <a:gd name="adj4" fmla="val 12575511"/>
              <a:gd name="adj5" fmla="val 2994"/>
            </a:avLst>
          </a:prstGeom>
          <a:solidFill>
            <a:srgbClr val="1369B2"/>
          </a:solidFill>
          <a:ln w="0">
            <a:noFill/>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anchor="t">
            <a:noAutofit/>
          </a:bodyPr>
          <a:lstStyle/>
          <a:p>
            <a:pPr marL="0" marR="0" lvl="0" indent="0" algn="l" defTabSz="914400" rtl="0" eaLnBrk="0" fontAlgn="auto" latinLnBrk="0" hangingPunct="1">
              <a:lnSpc>
                <a:spcPct val="100000"/>
              </a:lnSpc>
              <a:spcBef>
                <a:spcPts val="0"/>
              </a:spcBef>
              <a:spcAft>
                <a:spcPts val="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微软雅黑" panose="020B0503020204020204" pitchFamily="34" charset="-122"/>
              <a:cs typeface="+mn-lt"/>
            </a:endParaRPr>
          </a:p>
        </p:txBody>
      </p:sp>
      <p:sp>
        <p:nvSpPr>
          <p:cNvPr id="21" name="形状 16504"/>
          <p:cNvSpPr/>
          <p:nvPr/>
        </p:nvSpPr>
        <p:spPr>
          <a:xfrm>
            <a:off x="2604177" y="3567176"/>
            <a:ext cx="1938655" cy="1598930"/>
          </a:xfrm>
          <a:custGeom>
            <a:avLst/>
            <a:gdLst>
              <a:gd name="TX0" fmla="*/ 0 w 1281168"/>
              <a:gd name="TY0" fmla="*/ 105669 h 1056696"/>
              <a:gd name="TX1" fmla="*/ 105669 w 1281168"/>
              <a:gd name="TY1" fmla="*/ 0 h 1056696"/>
              <a:gd name="TX2" fmla="*/ 1175497 w 1281168"/>
              <a:gd name="TY2" fmla="*/ 0 h 1056696"/>
              <a:gd name="TX3" fmla="*/ 1281166 w 1281168"/>
              <a:gd name="TY3" fmla="*/ 105669 h 1056696"/>
              <a:gd name="TX4" fmla="*/ 1281166 w 1281168"/>
              <a:gd name="TY4" fmla="*/ 951025 h 1056696"/>
              <a:gd name="TX5" fmla="*/ 1175497 w 1281168"/>
              <a:gd name="TY5" fmla="*/ 1056694 h 1056696"/>
              <a:gd name="TX6" fmla="*/ 105669 w 1281168"/>
              <a:gd name="TY6" fmla="*/ 1056694 h 1056696"/>
              <a:gd name="TX7" fmla="*/ 0 w 1281168"/>
              <a:gd name="TY7" fmla="*/ 951025 h 1056696"/>
              <a:gd name="TX8" fmla="*/ 0 w 1281168"/>
              <a:gd name="TY8" fmla="*/ 105669 h 1056696"/>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281168" h="1056696">
                <a:moveTo>
                  <a:pt x="0" y="105669"/>
                </a:moveTo>
                <a:cubicBezTo>
                  <a:pt x="0" y="47310"/>
                  <a:pt x="47310" y="0"/>
                  <a:pt x="105669" y="0"/>
                </a:cubicBezTo>
                <a:lnTo>
                  <a:pt x="1175497" y="0"/>
                </a:lnTo>
                <a:cubicBezTo>
                  <a:pt x="1233856" y="0"/>
                  <a:pt x="1281166" y="47310"/>
                  <a:pt x="1281166" y="105669"/>
                </a:cubicBezTo>
                <a:lnTo>
                  <a:pt x="1281166" y="951025"/>
                </a:lnTo>
                <a:cubicBezTo>
                  <a:pt x="1281166" y="1009384"/>
                  <a:pt x="1233856" y="1056694"/>
                  <a:pt x="1175497" y="1056694"/>
                </a:cubicBezTo>
                <a:lnTo>
                  <a:pt x="105669" y="1056694"/>
                </a:lnTo>
                <a:cubicBezTo>
                  <a:pt x="47310" y="1056694"/>
                  <a:pt x="0" y="1009384"/>
                  <a:pt x="0" y="951025"/>
                </a:cubicBezTo>
                <a:lnTo>
                  <a:pt x="0" y="105669"/>
                </a:lnTo>
                <a:close/>
              </a:path>
            </a:pathLst>
          </a:custGeom>
          <a:ln w="28575" cap="flat" cmpd="sng">
            <a:solidFill>
              <a:srgbClr val="1369B2"/>
            </a:solidFill>
            <a:prstDash val="solid"/>
            <a:round/>
          </a:ln>
        </p:spPr>
        <p:txBody>
          <a:bodyPr vert="horz" wrap="square" lIns="66040" tIns="292735" rIns="66040" bIns="66040" anchor="b">
            <a:noAutofit/>
          </a:bodyPr>
          <a:lstStyle/>
          <a:p>
            <a:pPr marL="228600" marR="0" lvl="0" indent="-228600" algn="l" defTabSz="977900" rtl="0" eaLnBrk="0" fontAlgn="auto" latinLnBrk="0" hangingPunct="1">
              <a:lnSpc>
                <a:spcPct val="90000"/>
              </a:lnSpc>
              <a:spcBef>
                <a:spcPts val="0"/>
              </a:spcBef>
              <a:spcAft>
                <a:spcPts val="300"/>
              </a:spcAft>
              <a:buClr>
                <a:srgbClr val="000000"/>
              </a:buClr>
              <a:buSzTx/>
              <a:buFont typeface="±¼¸²"/>
              <a:buChar char="•"/>
              <a:defRPr/>
            </a:pPr>
            <a:endParaRPr kumimoji="0" lang="ko-KR" altLang="en-US" sz="2800" b="0" i="0" u="none" strike="noStrike" kern="1200" cap="none" spc="0" normalizeH="0" baseline="0" noProof="0" dirty="0">
              <a:ln>
                <a:noFill/>
              </a:ln>
              <a:solidFill>
                <a:srgbClr val="000000"/>
              </a:solidFill>
              <a:effectLst/>
              <a:uLnTx/>
              <a:uFillTx/>
              <a:ea typeface="Arial" panose="020B0604020202020204" pitchFamily="34" charset="0"/>
              <a:cs typeface="+mn-lt"/>
            </a:endParaRPr>
          </a:p>
        </p:txBody>
      </p:sp>
      <p:sp>
        <p:nvSpPr>
          <p:cNvPr id="22" name="形状 16506"/>
          <p:cNvSpPr/>
          <p:nvPr/>
        </p:nvSpPr>
        <p:spPr>
          <a:xfrm>
            <a:off x="5055912" y="3586226"/>
            <a:ext cx="1938655" cy="1598930"/>
          </a:xfrm>
          <a:custGeom>
            <a:avLst/>
            <a:gdLst>
              <a:gd name="TX0" fmla="*/ 0 w 1281168"/>
              <a:gd name="TY0" fmla="*/ 105669 h 1056696"/>
              <a:gd name="TX1" fmla="*/ 105669 w 1281168"/>
              <a:gd name="TY1" fmla="*/ 0 h 1056696"/>
              <a:gd name="TX2" fmla="*/ 1175497 w 1281168"/>
              <a:gd name="TY2" fmla="*/ 0 h 1056696"/>
              <a:gd name="TX3" fmla="*/ 1281166 w 1281168"/>
              <a:gd name="TY3" fmla="*/ 105669 h 1056696"/>
              <a:gd name="TX4" fmla="*/ 1281166 w 1281168"/>
              <a:gd name="TY4" fmla="*/ 951025 h 1056696"/>
              <a:gd name="TX5" fmla="*/ 1175497 w 1281168"/>
              <a:gd name="TY5" fmla="*/ 1056694 h 1056696"/>
              <a:gd name="TX6" fmla="*/ 105669 w 1281168"/>
              <a:gd name="TY6" fmla="*/ 1056694 h 1056696"/>
              <a:gd name="TX7" fmla="*/ 0 w 1281168"/>
              <a:gd name="TY7" fmla="*/ 951025 h 1056696"/>
              <a:gd name="TX8" fmla="*/ 0 w 1281168"/>
              <a:gd name="TY8" fmla="*/ 105669 h 1056696"/>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281168" h="1056696">
                <a:moveTo>
                  <a:pt x="0" y="105669"/>
                </a:moveTo>
                <a:cubicBezTo>
                  <a:pt x="0" y="47310"/>
                  <a:pt x="47310" y="0"/>
                  <a:pt x="105669" y="0"/>
                </a:cubicBezTo>
                <a:lnTo>
                  <a:pt x="1175497" y="0"/>
                </a:lnTo>
                <a:cubicBezTo>
                  <a:pt x="1233856" y="0"/>
                  <a:pt x="1281166" y="47310"/>
                  <a:pt x="1281166" y="105669"/>
                </a:cubicBezTo>
                <a:lnTo>
                  <a:pt x="1281166" y="951025"/>
                </a:lnTo>
                <a:cubicBezTo>
                  <a:pt x="1281166" y="1009384"/>
                  <a:pt x="1233856" y="1056694"/>
                  <a:pt x="1175497" y="1056694"/>
                </a:cubicBezTo>
                <a:lnTo>
                  <a:pt x="105669" y="1056694"/>
                </a:lnTo>
                <a:cubicBezTo>
                  <a:pt x="47310" y="1056694"/>
                  <a:pt x="0" y="1009384"/>
                  <a:pt x="0" y="951025"/>
                </a:cubicBezTo>
                <a:lnTo>
                  <a:pt x="0" y="105669"/>
                </a:lnTo>
                <a:close/>
              </a:path>
            </a:pathLst>
          </a:custGeom>
          <a:ln w="28575" cap="flat" cmpd="sng">
            <a:solidFill>
              <a:srgbClr val="1369B2"/>
            </a:solidFill>
            <a:prstDash val="solid"/>
            <a:round/>
          </a:ln>
        </p:spPr>
        <p:txBody>
          <a:bodyPr vert="horz" wrap="square" lIns="91440" tIns="66040" rIns="66040" bIns="91440" anchor="t">
            <a:noAutofit/>
          </a:bodyPr>
          <a:lstStyle/>
          <a:p>
            <a:pPr marL="228600" marR="0" lvl="0" indent="-228600" algn="l" defTabSz="977900" rtl="0" eaLnBrk="0" fontAlgn="auto" latinLnBrk="0" hangingPunct="1">
              <a:lnSpc>
                <a:spcPct val="90000"/>
              </a:lnSpc>
              <a:spcBef>
                <a:spcPts val="0"/>
              </a:spcBef>
              <a:spcAft>
                <a:spcPts val="300"/>
              </a:spcAft>
              <a:buClr>
                <a:srgbClr val="000000"/>
              </a:buClr>
              <a:buSzTx/>
              <a:buFont typeface="±¼¸²"/>
              <a:buChar char="•"/>
              <a:defRPr/>
            </a:pPr>
            <a:endParaRPr kumimoji="0" lang="ko-KR" altLang="en-US" sz="2800" b="0" i="0" u="none" strike="noStrike" kern="1200" cap="none" spc="0" normalizeH="0" baseline="0" noProof="0" dirty="0">
              <a:ln>
                <a:noFill/>
              </a:ln>
              <a:solidFill>
                <a:srgbClr val="000000"/>
              </a:solidFill>
              <a:effectLst/>
              <a:uLnTx/>
              <a:uFillTx/>
              <a:ea typeface="Arial" panose="020B0604020202020204" pitchFamily="34" charset="0"/>
              <a:cs typeface="+mn-lt"/>
            </a:endParaRPr>
          </a:p>
        </p:txBody>
      </p:sp>
      <p:sp>
        <p:nvSpPr>
          <p:cNvPr id="23" name="形状 16508"/>
          <p:cNvSpPr/>
          <p:nvPr/>
        </p:nvSpPr>
        <p:spPr>
          <a:xfrm>
            <a:off x="7507012" y="3584956"/>
            <a:ext cx="1938655" cy="1598930"/>
          </a:xfrm>
          <a:custGeom>
            <a:avLst/>
            <a:gdLst>
              <a:gd name="TX0" fmla="*/ 0 w 1281168"/>
              <a:gd name="TY0" fmla="*/ 105669 h 1056696"/>
              <a:gd name="TX1" fmla="*/ 105669 w 1281168"/>
              <a:gd name="TY1" fmla="*/ 0 h 1056696"/>
              <a:gd name="TX2" fmla="*/ 1175497 w 1281168"/>
              <a:gd name="TY2" fmla="*/ 0 h 1056696"/>
              <a:gd name="TX3" fmla="*/ 1281166 w 1281168"/>
              <a:gd name="TY3" fmla="*/ 105669 h 1056696"/>
              <a:gd name="TX4" fmla="*/ 1281166 w 1281168"/>
              <a:gd name="TY4" fmla="*/ 951025 h 1056696"/>
              <a:gd name="TX5" fmla="*/ 1175497 w 1281168"/>
              <a:gd name="TY5" fmla="*/ 1056694 h 1056696"/>
              <a:gd name="TX6" fmla="*/ 105669 w 1281168"/>
              <a:gd name="TY6" fmla="*/ 1056694 h 1056696"/>
              <a:gd name="TX7" fmla="*/ 0 w 1281168"/>
              <a:gd name="TY7" fmla="*/ 951025 h 1056696"/>
              <a:gd name="TX8" fmla="*/ 0 w 1281168"/>
              <a:gd name="TY8" fmla="*/ 105669 h 1056696"/>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281168" h="1056696">
                <a:moveTo>
                  <a:pt x="0" y="105669"/>
                </a:moveTo>
                <a:cubicBezTo>
                  <a:pt x="0" y="47310"/>
                  <a:pt x="47310" y="0"/>
                  <a:pt x="105669" y="0"/>
                </a:cubicBezTo>
                <a:lnTo>
                  <a:pt x="1175497" y="0"/>
                </a:lnTo>
                <a:cubicBezTo>
                  <a:pt x="1233856" y="0"/>
                  <a:pt x="1281166" y="47310"/>
                  <a:pt x="1281166" y="105669"/>
                </a:cubicBezTo>
                <a:lnTo>
                  <a:pt x="1281166" y="951025"/>
                </a:lnTo>
                <a:cubicBezTo>
                  <a:pt x="1281166" y="1009384"/>
                  <a:pt x="1233856" y="1056694"/>
                  <a:pt x="1175497" y="1056694"/>
                </a:cubicBezTo>
                <a:lnTo>
                  <a:pt x="105669" y="1056694"/>
                </a:lnTo>
                <a:cubicBezTo>
                  <a:pt x="47310" y="1056694"/>
                  <a:pt x="0" y="1009384"/>
                  <a:pt x="0" y="951025"/>
                </a:cubicBezTo>
                <a:lnTo>
                  <a:pt x="0" y="105669"/>
                </a:lnTo>
                <a:close/>
              </a:path>
            </a:pathLst>
          </a:custGeom>
          <a:ln w="28575" cap="flat" cmpd="sng">
            <a:solidFill>
              <a:srgbClr val="1369B2"/>
            </a:solidFill>
            <a:prstDash val="solid"/>
            <a:round/>
          </a:ln>
        </p:spPr>
        <p:txBody>
          <a:bodyPr vert="horz" wrap="square" lIns="66040" tIns="292735" rIns="66040" bIns="66040" anchor="b">
            <a:noAutofit/>
          </a:bodyPr>
          <a:lstStyle/>
          <a:p>
            <a:pPr marL="228600" marR="0" lvl="0" indent="-228600" algn="l" defTabSz="977900" rtl="0" eaLnBrk="0" fontAlgn="auto" latinLnBrk="0" hangingPunct="1">
              <a:lnSpc>
                <a:spcPct val="90000"/>
              </a:lnSpc>
              <a:spcBef>
                <a:spcPts val="0"/>
              </a:spcBef>
              <a:spcAft>
                <a:spcPts val="300"/>
              </a:spcAft>
              <a:buClr>
                <a:srgbClr val="000000"/>
              </a:buClr>
              <a:buSzTx/>
              <a:buFont typeface="±¼¸²"/>
              <a:buChar char="•"/>
              <a:defRPr/>
            </a:pPr>
            <a:endParaRPr kumimoji="0" lang="ko-KR" altLang="en-US" sz="2800" b="0" i="0" u="none" strike="noStrike" kern="1200" cap="none" spc="0" normalizeH="0" baseline="0" noProof="0" dirty="0">
              <a:ln>
                <a:noFill/>
              </a:ln>
              <a:solidFill>
                <a:srgbClr val="000000"/>
              </a:solidFill>
              <a:effectLst/>
              <a:uLnTx/>
              <a:uFillTx/>
              <a:ea typeface="Arial" panose="020B0604020202020204" pitchFamily="34" charset="0"/>
              <a:cs typeface="+mn-lt"/>
            </a:endParaRPr>
          </a:p>
        </p:txBody>
      </p:sp>
      <p:sp>
        <p:nvSpPr>
          <p:cNvPr id="24" name="文本框 23"/>
          <p:cNvSpPr txBox="1"/>
          <p:nvPr/>
        </p:nvSpPr>
        <p:spPr>
          <a:xfrm>
            <a:off x="1285282" y="4898146"/>
            <a:ext cx="1266190" cy="523220"/>
          </a:xfrm>
          <a:prstGeom prst="rect">
            <a:avLst/>
          </a:prstGeom>
          <a:noFill/>
        </p:spPr>
        <p:txBody>
          <a:bodyPr vert="horz" wrap="square" lIns="91440" tIns="45720" rIns="91440" bIns="45720" anchor="t">
            <a:spAutoFit/>
          </a:bodyPr>
          <a:lstStyle/>
          <a:p>
            <a:pPr marL="0" marR="0" lvl="0" indent="0" algn="ctr" defTabSz="508000" rtl="0" eaLnBrk="0" fontAlgn="auto" latinLnBrk="0" hangingPunct="1">
              <a:lnSpc>
                <a:spcPct val="100000"/>
              </a:lnSpc>
              <a:spcBef>
                <a:spcPts val="0"/>
              </a:spcBef>
              <a:spcAft>
                <a:spcPts val="0"/>
              </a:spcAft>
              <a:buClrTx/>
              <a:buSzTx/>
              <a:buFontTx/>
              <a:buNone/>
              <a:defRPr/>
            </a:pPr>
            <a:r>
              <a:rPr lang="en-US" altLang="zh-CN" sz="2800" b="1" noProof="0" dirty="0" smtClean="0">
                <a:ln>
                  <a:noFill/>
                </a:ln>
                <a:solidFill>
                  <a:schemeClr val="bg1"/>
                </a:solidFill>
                <a:effectLst/>
                <a:uLnTx/>
                <a:uFillTx/>
                <a:latin typeface="黑体" panose="02010609060101010101" charset="-122"/>
                <a:ea typeface="黑体" panose="02010609060101010101" charset="-122"/>
                <a:sym typeface="+mn-ea"/>
              </a:rPr>
              <a:t>1</a:t>
            </a:r>
            <a:endParaRPr kumimoji="0" lang="zh-CN" altLang="en-US" sz="2800" b="1" i="0" u="none" strike="noStrike" kern="1200" cap="none" spc="0" normalizeH="0" baseline="0" noProof="0" dirty="0">
              <a:ln>
                <a:noFill/>
              </a:ln>
              <a:solidFill>
                <a:schemeClr val="bg1"/>
              </a:solidFill>
              <a:effectLst/>
              <a:uLnTx/>
              <a:uFillTx/>
              <a:latin typeface="黑体" panose="02010609060101010101" charset="-122"/>
              <a:ea typeface="黑体" panose="02010609060101010101" charset="-122"/>
              <a:sym typeface="+mn-ea"/>
            </a:endParaRPr>
          </a:p>
        </p:txBody>
      </p:sp>
      <p:sp>
        <p:nvSpPr>
          <p:cNvPr id="25" name="形状 24"/>
          <p:cNvSpPr/>
          <p:nvPr/>
        </p:nvSpPr>
        <p:spPr>
          <a:xfrm>
            <a:off x="6568089" y="3826891"/>
            <a:ext cx="2361565" cy="2361565"/>
          </a:xfrm>
          <a:prstGeom prst="leftCircularArrow">
            <a:avLst>
              <a:gd name="adj1" fmla="val 2872"/>
              <a:gd name="adj2" fmla="val 351158"/>
              <a:gd name="adj3" fmla="val 2126668"/>
              <a:gd name="adj4" fmla="val 9024489"/>
              <a:gd name="adj5" fmla="val 3351"/>
            </a:avLst>
          </a:prstGeom>
          <a:solidFill>
            <a:srgbClr val="1369B2"/>
          </a:solidFill>
          <a:ln w="0">
            <a:noFill/>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anchor="t">
            <a:noAutofit/>
          </a:bodyPr>
          <a:lstStyle/>
          <a:p>
            <a:pPr marL="0" marR="0" lvl="0" indent="0" algn="l" defTabSz="914400" rtl="0" eaLnBrk="0" fontAlgn="auto" latinLnBrk="0" hangingPunct="1">
              <a:lnSpc>
                <a:spcPct val="100000"/>
              </a:lnSpc>
              <a:spcBef>
                <a:spcPts val="0"/>
              </a:spcBef>
              <a:spcAft>
                <a:spcPts val="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微软雅黑" panose="020B0503020204020204" pitchFamily="34" charset="-122"/>
              <a:cs typeface="+mn-lt"/>
            </a:endParaRPr>
          </a:p>
        </p:txBody>
      </p:sp>
      <p:sp>
        <p:nvSpPr>
          <p:cNvPr id="26" name="文本框 25"/>
          <p:cNvSpPr txBox="1"/>
          <p:nvPr/>
        </p:nvSpPr>
        <p:spPr>
          <a:xfrm>
            <a:off x="157838" y="4136545"/>
            <a:ext cx="1894842" cy="460191"/>
          </a:xfrm>
          <a:prstGeom prst="rect">
            <a:avLst/>
          </a:prstGeom>
          <a:noFill/>
          <a:ln w="0">
            <a:noFill/>
          </a:ln>
        </p:spPr>
        <p:txBody>
          <a:bodyPr vert="horz" wrap="square" lIns="89535" tIns="46355" rIns="89535" bIns="46355" anchor="t">
            <a:spAutoFit/>
          </a:bodyPr>
          <a:lstStyle/>
          <a:p>
            <a:pPr algn="ctr">
              <a:lnSpc>
                <a:spcPct val="150000"/>
              </a:lnSpc>
              <a:defRPr/>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准备</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数据</a:t>
            </a:r>
            <a:endParaRPr lang="en-US"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7" name="文本框 26"/>
          <p:cNvSpPr txBox="1"/>
          <p:nvPr/>
        </p:nvSpPr>
        <p:spPr>
          <a:xfrm>
            <a:off x="5104655" y="4131056"/>
            <a:ext cx="1894842" cy="460191"/>
          </a:xfrm>
          <a:prstGeom prst="rect">
            <a:avLst/>
          </a:prstGeom>
          <a:noFill/>
          <a:ln w="0">
            <a:noFill/>
          </a:ln>
        </p:spPr>
        <p:txBody>
          <a:bodyPr vert="horz" wrap="square" lIns="89535" tIns="46355" rIns="89535" bIns="46355" anchor="t">
            <a:spAutoFit/>
          </a:bodyPr>
          <a:lstStyle/>
          <a:p>
            <a:pPr algn="ctr">
              <a:lnSpc>
                <a:spcPct val="150000"/>
              </a:lnSpc>
              <a:defRPr/>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模型</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训练</a:t>
            </a:r>
            <a:endParaRPr lang="zh-CN" altLang="en-US"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8" name="文本框 27"/>
          <p:cNvSpPr txBox="1"/>
          <p:nvPr/>
        </p:nvSpPr>
        <p:spPr>
          <a:xfrm>
            <a:off x="2672005" y="4140376"/>
            <a:ext cx="1894842" cy="460191"/>
          </a:xfrm>
          <a:prstGeom prst="rect">
            <a:avLst/>
          </a:prstGeom>
          <a:noFill/>
          <a:ln w="0">
            <a:noFill/>
          </a:ln>
        </p:spPr>
        <p:txBody>
          <a:bodyPr vert="horz" wrap="square" lIns="89535" tIns="46355" rIns="89535" bIns="46355" anchor="t">
            <a:spAutoFit/>
          </a:bodyPr>
          <a:lstStyle/>
          <a:p>
            <a:pPr algn="ctr">
              <a:lnSpc>
                <a:spcPct val="150000"/>
              </a:lnSpc>
              <a:defRPr/>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实例化</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模型</a:t>
            </a:r>
            <a:endParaRPr lang="zh-CN" altLang="en-US"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9" name="文本框 28"/>
          <p:cNvSpPr txBox="1"/>
          <p:nvPr/>
        </p:nvSpPr>
        <p:spPr>
          <a:xfrm>
            <a:off x="7581940" y="4140376"/>
            <a:ext cx="1894842" cy="460191"/>
          </a:xfrm>
          <a:prstGeom prst="rect">
            <a:avLst/>
          </a:prstGeom>
          <a:noFill/>
          <a:ln w="0">
            <a:noFill/>
          </a:ln>
        </p:spPr>
        <p:txBody>
          <a:bodyPr vert="horz" wrap="square" lIns="89535" tIns="46355" rIns="89535" bIns="46355" anchor="t">
            <a:spAutoFit/>
          </a:bodyPr>
          <a:lstStyle/>
          <a:p>
            <a:pPr algn="ctr">
              <a:lnSpc>
                <a:spcPct val="150000"/>
              </a:lnSpc>
              <a:defRPr/>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模型</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预测</a:t>
            </a:r>
            <a:endParaRPr lang="zh-CN" altLang="en-US"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30" name="形状 16502"/>
          <p:cNvSpPr/>
          <p:nvPr/>
        </p:nvSpPr>
        <p:spPr>
          <a:xfrm>
            <a:off x="4008797" y="3242056"/>
            <a:ext cx="748030" cy="685800"/>
          </a:xfrm>
          <a:custGeom>
            <a:avLst/>
            <a:gdLst>
              <a:gd name="TX0" fmla="*/ 0 w 1138816"/>
              <a:gd name="TY0" fmla="*/ 45287 h 452871"/>
              <a:gd name="TX1" fmla="*/ 45287 w 1138816"/>
              <a:gd name="TY1" fmla="*/ 0 h 452871"/>
              <a:gd name="TX2" fmla="*/ 1093527 w 1138816"/>
              <a:gd name="TY2" fmla="*/ 0 h 452871"/>
              <a:gd name="TX3" fmla="*/ 1138814 w 1138816"/>
              <a:gd name="TY3" fmla="*/ 45287 h 452871"/>
              <a:gd name="TX4" fmla="*/ 1138814 w 1138816"/>
              <a:gd name="TY4" fmla="*/ 407582 h 452871"/>
              <a:gd name="TX5" fmla="*/ 1093527 w 1138816"/>
              <a:gd name="TY5" fmla="*/ 452869 h 452871"/>
              <a:gd name="TX6" fmla="*/ 45287 w 1138816"/>
              <a:gd name="TY6" fmla="*/ 452869 h 452871"/>
              <a:gd name="TX7" fmla="*/ 0 w 1138816"/>
              <a:gd name="TY7" fmla="*/ 407582 h 452871"/>
              <a:gd name="TX8" fmla="*/ 0 w 1138816"/>
              <a:gd name="TY8" fmla="*/ 45287 h 452871"/>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138816" h="452871">
                <a:moveTo>
                  <a:pt x="0" y="45287"/>
                </a:moveTo>
                <a:cubicBezTo>
                  <a:pt x="0" y="20276"/>
                  <a:pt x="20276" y="0"/>
                  <a:pt x="45287" y="0"/>
                </a:cubicBezTo>
                <a:lnTo>
                  <a:pt x="1093527" y="0"/>
                </a:lnTo>
                <a:cubicBezTo>
                  <a:pt x="1118538" y="0"/>
                  <a:pt x="1138814" y="20276"/>
                  <a:pt x="1138814" y="45287"/>
                </a:cubicBezTo>
                <a:lnTo>
                  <a:pt x="1138814" y="407582"/>
                </a:lnTo>
                <a:cubicBezTo>
                  <a:pt x="1138814" y="432593"/>
                  <a:pt x="1118538" y="452869"/>
                  <a:pt x="1093527" y="452869"/>
                </a:cubicBezTo>
                <a:lnTo>
                  <a:pt x="45287" y="452869"/>
                </a:lnTo>
                <a:cubicBezTo>
                  <a:pt x="20276" y="452869"/>
                  <a:pt x="0" y="432593"/>
                  <a:pt x="0" y="407582"/>
                </a:cubicBezTo>
                <a:lnTo>
                  <a:pt x="0" y="45287"/>
                </a:lnTo>
                <a:close/>
              </a:path>
            </a:pathLst>
          </a:custGeom>
          <a:solidFill>
            <a:srgbClr val="1369B2"/>
          </a:solidFill>
          <a:ln w="0">
            <a:noFill/>
          </a:ln>
        </p:spPr>
        <p:txBody>
          <a:bodyPr vert="horz" wrap="square" lIns="60960" tIns="45085" rIns="60960" bIns="45085" anchor="ctr">
            <a:noAutofit/>
          </a:bodyPr>
          <a:lstStyle/>
          <a:p>
            <a:pPr marL="0" marR="0" lvl="0" indent="0" algn="ctr" defTabSz="1111250" rtl="0" eaLnBrk="0" fontAlgn="auto" latinLnBrk="0" hangingPunct="1">
              <a:lnSpc>
                <a:spcPct val="90000"/>
              </a:lnSpc>
              <a:spcBef>
                <a:spcPts val="0"/>
              </a:spcBef>
              <a:spcAft>
                <a:spcPts val="100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Arial" panose="020B0604020202020204" pitchFamily="34" charset="0"/>
              <a:cs typeface="+mn-lt"/>
            </a:endParaRPr>
          </a:p>
        </p:txBody>
      </p:sp>
      <p:sp>
        <p:nvSpPr>
          <p:cNvPr id="32" name="文本框 31"/>
          <p:cNvSpPr txBox="1"/>
          <p:nvPr/>
        </p:nvSpPr>
        <p:spPr>
          <a:xfrm>
            <a:off x="4066899" y="3317631"/>
            <a:ext cx="631825" cy="523220"/>
          </a:xfrm>
          <a:prstGeom prst="rect">
            <a:avLst/>
          </a:prstGeom>
          <a:noFill/>
        </p:spPr>
        <p:txBody>
          <a:bodyPr vert="horz" wrap="square" lIns="91440" tIns="45720" rIns="91440" bIns="45720" anchor="t">
            <a:spAutoFit/>
          </a:bodyPr>
          <a:lstStyle/>
          <a:p>
            <a:pPr algn="ctr" defTabSz="508000" eaLnBrk="0">
              <a:defRPr/>
            </a:pPr>
            <a:r>
              <a:rPr lang="en-US" altLang="zh-CN" sz="2800" b="1" dirty="0">
                <a:solidFill>
                  <a:schemeClr val="bg1"/>
                </a:solidFill>
                <a:latin typeface="黑体" panose="02010609060101010101" charset="-122"/>
                <a:ea typeface="黑体" panose="02010609060101010101" charset="-122"/>
                <a:sym typeface="+mn-ea"/>
              </a:rPr>
              <a:t>2</a:t>
            </a:r>
            <a:endParaRPr lang="zh-CN" altLang="en-US" sz="2800" b="1" dirty="0">
              <a:solidFill>
                <a:schemeClr val="bg1"/>
              </a:solidFill>
              <a:latin typeface="黑体" panose="02010609060101010101" charset="-122"/>
              <a:ea typeface="黑体" panose="02010609060101010101" charset="-122"/>
              <a:sym typeface="+mn-ea"/>
            </a:endParaRPr>
          </a:p>
        </p:txBody>
      </p:sp>
      <p:sp>
        <p:nvSpPr>
          <p:cNvPr id="33" name="形状 16502"/>
          <p:cNvSpPr/>
          <p:nvPr/>
        </p:nvSpPr>
        <p:spPr>
          <a:xfrm>
            <a:off x="6452235" y="4816856"/>
            <a:ext cx="748030" cy="685800"/>
          </a:xfrm>
          <a:custGeom>
            <a:avLst/>
            <a:gdLst>
              <a:gd name="TX0" fmla="*/ 0 w 1138816"/>
              <a:gd name="TY0" fmla="*/ 45287 h 452871"/>
              <a:gd name="TX1" fmla="*/ 45287 w 1138816"/>
              <a:gd name="TY1" fmla="*/ 0 h 452871"/>
              <a:gd name="TX2" fmla="*/ 1093527 w 1138816"/>
              <a:gd name="TY2" fmla="*/ 0 h 452871"/>
              <a:gd name="TX3" fmla="*/ 1138814 w 1138816"/>
              <a:gd name="TY3" fmla="*/ 45287 h 452871"/>
              <a:gd name="TX4" fmla="*/ 1138814 w 1138816"/>
              <a:gd name="TY4" fmla="*/ 407582 h 452871"/>
              <a:gd name="TX5" fmla="*/ 1093527 w 1138816"/>
              <a:gd name="TY5" fmla="*/ 452869 h 452871"/>
              <a:gd name="TX6" fmla="*/ 45287 w 1138816"/>
              <a:gd name="TY6" fmla="*/ 452869 h 452871"/>
              <a:gd name="TX7" fmla="*/ 0 w 1138816"/>
              <a:gd name="TY7" fmla="*/ 407582 h 452871"/>
              <a:gd name="TX8" fmla="*/ 0 w 1138816"/>
              <a:gd name="TY8" fmla="*/ 45287 h 452871"/>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138816" h="452871">
                <a:moveTo>
                  <a:pt x="0" y="45287"/>
                </a:moveTo>
                <a:cubicBezTo>
                  <a:pt x="0" y="20276"/>
                  <a:pt x="20276" y="0"/>
                  <a:pt x="45287" y="0"/>
                </a:cubicBezTo>
                <a:lnTo>
                  <a:pt x="1093527" y="0"/>
                </a:lnTo>
                <a:cubicBezTo>
                  <a:pt x="1118538" y="0"/>
                  <a:pt x="1138814" y="20276"/>
                  <a:pt x="1138814" y="45287"/>
                </a:cubicBezTo>
                <a:lnTo>
                  <a:pt x="1138814" y="407582"/>
                </a:lnTo>
                <a:cubicBezTo>
                  <a:pt x="1138814" y="432593"/>
                  <a:pt x="1118538" y="452869"/>
                  <a:pt x="1093527" y="452869"/>
                </a:cubicBezTo>
                <a:lnTo>
                  <a:pt x="45287" y="452869"/>
                </a:lnTo>
                <a:cubicBezTo>
                  <a:pt x="20276" y="452869"/>
                  <a:pt x="0" y="432593"/>
                  <a:pt x="0" y="407582"/>
                </a:cubicBezTo>
                <a:lnTo>
                  <a:pt x="0" y="45287"/>
                </a:lnTo>
                <a:close/>
              </a:path>
            </a:pathLst>
          </a:custGeom>
          <a:solidFill>
            <a:srgbClr val="1369B2"/>
          </a:solidFill>
          <a:ln w="0">
            <a:noFill/>
          </a:ln>
        </p:spPr>
        <p:txBody>
          <a:bodyPr vert="horz" wrap="square" lIns="60960" tIns="45085" rIns="60960" bIns="45085" anchor="ctr">
            <a:noAutofit/>
          </a:bodyPr>
          <a:lstStyle/>
          <a:p>
            <a:pPr marL="0" marR="0" lvl="0" indent="0" algn="ctr" defTabSz="1111250" rtl="0" eaLnBrk="0" fontAlgn="auto" latinLnBrk="0" hangingPunct="1">
              <a:lnSpc>
                <a:spcPct val="90000"/>
              </a:lnSpc>
              <a:spcBef>
                <a:spcPts val="0"/>
              </a:spcBef>
              <a:spcAft>
                <a:spcPts val="100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Arial" panose="020B0604020202020204" pitchFamily="34" charset="0"/>
              <a:cs typeface="+mn-lt"/>
            </a:endParaRPr>
          </a:p>
        </p:txBody>
      </p:sp>
      <p:sp>
        <p:nvSpPr>
          <p:cNvPr id="34" name="文本框 33"/>
          <p:cNvSpPr txBox="1"/>
          <p:nvPr/>
        </p:nvSpPr>
        <p:spPr>
          <a:xfrm>
            <a:off x="6211495" y="4898146"/>
            <a:ext cx="1230630" cy="523220"/>
          </a:xfrm>
          <a:prstGeom prst="rect">
            <a:avLst/>
          </a:prstGeom>
          <a:noFill/>
        </p:spPr>
        <p:txBody>
          <a:bodyPr vert="horz" wrap="square" lIns="91440" tIns="45720" rIns="91440" bIns="45720" anchor="t">
            <a:spAutoFit/>
          </a:bodyPr>
          <a:lstStyle/>
          <a:p>
            <a:pPr algn="ctr" defTabSz="508000" eaLnBrk="0">
              <a:defRPr/>
            </a:pPr>
            <a:r>
              <a:rPr lang="en-US" altLang="zh-CN" sz="2800" b="1" dirty="0">
                <a:solidFill>
                  <a:schemeClr val="bg1"/>
                </a:solidFill>
                <a:latin typeface="黑体" panose="02010609060101010101" charset="-122"/>
                <a:ea typeface="黑体" panose="02010609060101010101" charset="-122"/>
                <a:sym typeface="+mn-ea"/>
              </a:rPr>
              <a:t>3</a:t>
            </a:r>
            <a:endParaRPr lang="ko-KR" altLang="en-US" sz="2800" b="1" dirty="0">
              <a:solidFill>
                <a:schemeClr val="bg1"/>
              </a:solidFill>
              <a:latin typeface="黑体" panose="02010609060101010101" charset="-122"/>
              <a:ea typeface="黑体" panose="02010609060101010101" charset="-122"/>
            </a:endParaRPr>
          </a:p>
        </p:txBody>
      </p:sp>
      <p:sp>
        <p:nvSpPr>
          <p:cNvPr id="37" name="形状 16503"/>
          <p:cNvSpPr/>
          <p:nvPr/>
        </p:nvSpPr>
        <p:spPr>
          <a:xfrm>
            <a:off x="8962599" y="2521385"/>
            <a:ext cx="2642870" cy="2642870"/>
          </a:xfrm>
          <a:prstGeom prst="circularArrow">
            <a:avLst>
              <a:gd name="adj1" fmla="val 2567"/>
              <a:gd name="adj2" fmla="val 311540"/>
              <a:gd name="adj3" fmla="val 19512949"/>
              <a:gd name="adj4" fmla="val 12575511"/>
              <a:gd name="adj5" fmla="val 2994"/>
            </a:avLst>
          </a:prstGeom>
          <a:solidFill>
            <a:srgbClr val="1369B2"/>
          </a:solidFill>
          <a:ln w="0">
            <a:noFill/>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anchor="t">
            <a:noAutofit/>
          </a:bodyPr>
          <a:lstStyle/>
          <a:p>
            <a:pPr marL="0" marR="0" lvl="0" indent="0" algn="l" defTabSz="914400" rtl="0" eaLnBrk="0" fontAlgn="auto" latinLnBrk="0" hangingPunct="1">
              <a:lnSpc>
                <a:spcPct val="100000"/>
              </a:lnSpc>
              <a:spcBef>
                <a:spcPts val="0"/>
              </a:spcBef>
              <a:spcAft>
                <a:spcPts val="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微软雅黑" panose="020B0503020204020204" pitchFamily="34" charset="-122"/>
              <a:cs typeface="+mn-lt"/>
            </a:endParaRPr>
          </a:p>
        </p:txBody>
      </p:sp>
      <p:sp>
        <p:nvSpPr>
          <p:cNvPr id="38" name="形状 16502"/>
          <p:cNvSpPr/>
          <p:nvPr/>
        </p:nvSpPr>
        <p:spPr>
          <a:xfrm>
            <a:off x="8862386" y="3242056"/>
            <a:ext cx="748030" cy="685800"/>
          </a:xfrm>
          <a:custGeom>
            <a:avLst/>
            <a:gdLst>
              <a:gd name="TX0" fmla="*/ 0 w 1138816"/>
              <a:gd name="TY0" fmla="*/ 45287 h 452871"/>
              <a:gd name="TX1" fmla="*/ 45287 w 1138816"/>
              <a:gd name="TY1" fmla="*/ 0 h 452871"/>
              <a:gd name="TX2" fmla="*/ 1093527 w 1138816"/>
              <a:gd name="TY2" fmla="*/ 0 h 452871"/>
              <a:gd name="TX3" fmla="*/ 1138814 w 1138816"/>
              <a:gd name="TY3" fmla="*/ 45287 h 452871"/>
              <a:gd name="TX4" fmla="*/ 1138814 w 1138816"/>
              <a:gd name="TY4" fmla="*/ 407582 h 452871"/>
              <a:gd name="TX5" fmla="*/ 1093527 w 1138816"/>
              <a:gd name="TY5" fmla="*/ 452869 h 452871"/>
              <a:gd name="TX6" fmla="*/ 45287 w 1138816"/>
              <a:gd name="TY6" fmla="*/ 452869 h 452871"/>
              <a:gd name="TX7" fmla="*/ 0 w 1138816"/>
              <a:gd name="TY7" fmla="*/ 407582 h 452871"/>
              <a:gd name="TX8" fmla="*/ 0 w 1138816"/>
              <a:gd name="TY8" fmla="*/ 45287 h 452871"/>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138816" h="452871">
                <a:moveTo>
                  <a:pt x="0" y="45287"/>
                </a:moveTo>
                <a:cubicBezTo>
                  <a:pt x="0" y="20276"/>
                  <a:pt x="20276" y="0"/>
                  <a:pt x="45287" y="0"/>
                </a:cubicBezTo>
                <a:lnTo>
                  <a:pt x="1093527" y="0"/>
                </a:lnTo>
                <a:cubicBezTo>
                  <a:pt x="1118538" y="0"/>
                  <a:pt x="1138814" y="20276"/>
                  <a:pt x="1138814" y="45287"/>
                </a:cubicBezTo>
                <a:lnTo>
                  <a:pt x="1138814" y="407582"/>
                </a:lnTo>
                <a:cubicBezTo>
                  <a:pt x="1138814" y="432593"/>
                  <a:pt x="1118538" y="452869"/>
                  <a:pt x="1093527" y="452869"/>
                </a:cubicBezTo>
                <a:lnTo>
                  <a:pt x="45287" y="452869"/>
                </a:lnTo>
                <a:cubicBezTo>
                  <a:pt x="20276" y="452869"/>
                  <a:pt x="0" y="432593"/>
                  <a:pt x="0" y="407582"/>
                </a:cubicBezTo>
                <a:lnTo>
                  <a:pt x="0" y="45287"/>
                </a:lnTo>
                <a:close/>
              </a:path>
            </a:pathLst>
          </a:custGeom>
          <a:solidFill>
            <a:srgbClr val="1369B2"/>
          </a:solidFill>
          <a:ln w="0">
            <a:noFill/>
          </a:ln>
        </p:spPr>
        <p:txBody>
          <a:bodyPr vert="horz" wrap="square" lIns="60960" tIns="45085" rIns="60960" bIns="45085" anchor="ctr">
            <a:noAutofit/>
          </a:bodyPr>
          <a:lstStyle/>
          <a:p>
            <a:pPr marL="0" marR="0" lvl="0" indent="0" algn="ctr" defTabSz="1111250" rtl="0" eaLnBrk="0" fontAlgn="auto" latinLnBrk="0" hangingPunct="1">
              <a:lnSpc>
                <a:spcPct val="90000"/>
              </a:lnSpc>
              <a:spcBef>
                <a:spcPts val="0"/>
              </a:spcBef>
              <a:spcAft>
                <a:spcPts val="100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Arial" panose="020B0604020202020204" pitchFamily="34" charset="0"/>
              <a:cs typeface="+mn-lt"/>
            </a:endParaRPr>
          </a:p>
        </p:txBody>
      </p:sp>
      <p:sp>
        <p:nvSpPr>
          <p:cNvPr id="39" name="文本框 38"/>
          <p:cNvSpPr txBox="1"/>
          <p:nvPr/>
        </p:nvSpPr>
        <p:spPr>
          <a:xfrm>
            <a:off x="8920488" y="3317631"/>
            <a:ext cx="631825" cy="523220"/>
          </a:xfrm>
          <a:prstGeom prst="rect">
            <a:avLst/>
          </a:prstGeom>
          <a:noFill/>
        </p:spPr>
        <p:txBody>
          <a:bodyPr vert="horz" wrap="square" lIns="91440" tIns="45720" rIns="91440" bIns="45720" anchor="t">
            <a:spAutoFit/>
          </a:bodyPr>
          <a:lstStyle/>
          <a:p>
            <a:pPr algn="ctr" defTabSz="508000" eaLnBrk="0">
              <a:defRPr/>
            </a:pPr>
            <a:r>
              <a:rPr lang="en-US" altLang="zh-CN" sz="2800" b="1" dirty="0" smtClean="0">
                <a:solidFill>
                  <a:schemeClr val="bg1"/>
                </a:solidFill>
                <a:latin typeface="黑体" panose="02010609060101010101" charset="-122"/>
                <a:ea typeface="黑体" panose="02010609060101010101" charset="-122"/>
                <a:sym typeface="+mn-ea"/>
              </a:rPr>
              <a:t>4</a:t>
            </a:r>
            <a:endParaRPr lang="zh-CN" altLang="en-US" sz="2800" b="1" dirty="0">
              <a:solidFill>
                <a:schemeClr val="bg1"/>
              </a:solidFill>
              <a:latin typeface="黑体" panose="02010609060101010101" charset="-122"/>
              <a:ea typeface="黑体" panose="02010609060101010101" charset="-122"/>
              <a:sym typeface="+mn-ea"/>
            </a:endParaRPr>
          </a:p>
        </p:txBody>
      </p:sp>
      <p:sp>
        <p:nvSpPr>
          <p:cNvPr id="40" name="形状 16501"/>
          <p:cNvSpPr/>
          <p:nvPr/>
        </p:nvSpPr>
        <p:spPr>
          <a:xfrm>
            <a:off x="9983638" y="3567811"/>
            <a:ext cx="1938655" cy="1598930"/>
          </a:xfrm>
          <a:custGeom>
            <a:avLst/>
            <a:gdLst>
              <a:gd name="TX0" fmla="*/ 0 w 1281168"/>
              <a:gd name="TY0" fmla="*/ 105669 h 1056696"/>
              <a:gd name="TX1" fmla="*/ 105669 w 1281168"/>
              <a:gd name="TY1" fmla="*/ 0 h 1056696"/>
              <a:gd name="TX2" fmla="*/ 1175497 w 1281168"/>
              <a:gd name="TY2" fmla="*/ 0 h 1056696"/>
              <a:gd name="TX3" fmla="*/ 1281166 w 1281168"/>
              <a:gd name="TY3" fmla="*/ 105669 h 1056696"/>
              <a:gd name="TX4" fmla="*/ 1281166 w 1281168"/>
              <a:gd name="TY4" fmla="*/ 951025 h 1056696"/>
              <a:gd name="TX5" fmla="*/ 1175497 w 1281168"/>
              <a:gd name="TY5" fmla="*/ 1056694 h 1056696"/>
              <a:gd name="TX6" fmla="*/ 105669 w 1281168"/>
              <a:gd name="TY6" fmla="*/ 1056694 h 1056696"/>
              <a:gd name="TX7" fmla="*/ 0 w 1281168"/>
              <a:gd name="TY7" fmla="*/ 951025 h 1056696"/>
              <a:gd name="TX8" fmla="*/ 0 w 1281168"/>
              <a:gd name="TY8" fmla="*/ 105669 h 1056696"/>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281168" h="1056696">
                <a:moveTo>
                  <a:pt x="0" y="105669"/>
                </a:moveTo>
                <a:cubicBezTo>
                  <a:pt x="0" y="47310"/>
                  <a:pt x="47310" y="0"/>
                  <a:pt x="105669" y="0"/>
                </a:cubicBezTo>
                <a:lnTo>
                  <a:pt x="1175497" y="0"/>
                </a:lnTo>
                <a:cubicBezTo>
                  <a:pt x="1233856" y="0"/>
                  <a:pt x="1281166" y="47310"/>
                  <a:pt x="1281166" y="105669"/>
                </a:cubicBezTo>
                <a:lnTo>
                  <a:pt x="1281166" y="951025"/>
                </a:lnTo>
                <a:cubicBezTo>
                  <a:pt x="1281166" y="1009384"/>
                  <a:pt x="1233856" y="1056694"/>
                  <a:pt x="1175497" y="1056694"/>
                </a:cubicBezTo>
                <a:lnTo>
                  <a:pt x="105669" y="1056694"/>
                </a:lnTo>
                <a:cubicBezTo>
                  <a:pt x="47310" y="1056694"/>
                  <a:pt x="0" y="1009384"/>
                  <a:pt x="0" y="951025"/>
                </a:cubicBezTo>
                <a:lnTo>
                  <a:pt x="0" y="105669"/>
                </a:lnTo>
                <a:close/>
              </a:path>
            </a:pathLst>
          </a:custGeom>
          <a:ln w="28575" cap="flat" cmpd="sng">
            <a:solidFill>
              <a:srgbClr val="1369B2"/>
            </a:solidFill>
            <a:prstDash val="solid"/>
            <a:round/>
          </a:ln>
        </p:spPr>
        <p:txBody>
          <a:bodyPr vert="horz" wrap="square" lIns="91440" tIns="66040" rIns="66040" bIns="91440" anchor="t">
            <a:noAutofit/>
          </a:bodyPr>
          <a:lstStyle/>
          <a:p>
            <a:pPr marL="228600" marR="0" lvl="0" indent="-228600" algn="l" defTabSz="977900" rtl="0" eaLnBrk="0" fontAlgn="auto" latinLnBrk="0" hangingPunct="1">
              <a:lnSpc>
                <a:spcPct val="90000"/>
              </a:lnSpc>
              <a:spcBef>
                <a:spcPts val="0"/>
              </a:spcBef>
              <a:spcAft>
                <a:spcPts val="300"/>
              </a:spcAft>
              <a:buClr>
                <a:srgbClr val="000000"/>
              </a:buClr>
              <a:buSzTx/>
              <a:buFont typeface="±¼¸²"/>
              <a:buChar char="•"/>
              <a:defRPr/>
            </a:pPr>
            <a:endParaRPr kumimoji="0" lang="ko-KR" altLang="en-US" sz="2800" b="0" i="0" u="none" strike="noStrike" kern="1200" cap="none" spc="0" normalizeH="0" baseline="0" noProof="0" dirty="0">
              <a:ln>
                <a:noFill/>
              </a:ln>
              <a:solidFill>
                <a:srgbClr val="000000"/>
              </a:solidFill>
              <a:effectLst/>
              <a:uLnTx/>
              <a:uFillTx/>
              <a:ea typeface="Arial" panose="020B0604020202020204" pitchFamily="34" charset="0"/>
              <a:cs typeface="+mn-lt"/>
            </a:endParaRPr>
          </a:p>
        </p:txBody>
      </p:sp>
      <p:sp>
        <p:nvSpPr>
          <p:cNvPr id="41" name="文本框 40"/>
          <p:cNvSpPr txBox="1"/>
          <p:nvPr/>
        </p:nvSpPr>
        <p:spPr>
          <a:xfrm>
            <a:off x="9983638" y="4131056"/>
            <a:ext cx="1894842" cy="460191"/>
          </a:xfrm>
          <a:prstGeom prst="rect">
            <a:avLst/>
          </a:prstGeom>
          <a:noFill/>
          <a:ln w="0">
            <a:noFill/>
          </a:ln>
        </p:spPr>
        <p:txBody>
          <a:bodyPr vert="horz" wrap="square" lIns="89535" tIns="46355" rIns="89535" bIns="46355" anchor="t">
            <a:spAutoFit/>
          </a:bodyPr>
          <a:lstStyle/>
          <a:p>
            <a:pPr algn="ctr">
              <a:lnSpc>
                <a:spcPct val="150000"/>
              </a:lnSpc>
              <a:defRPr/>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模型</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评估</a:t>
            </a:r>
            <a:endParaRPr lang="en-US"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42" name="形状 16502"/>
          <p:cNvSpPr/>
          <p:nvPr/>
        </p:nvSpPr>
        <p:spPr>
          <a:xfrm>
            <a:off x="11389306" y="4816856"/>
            <a:ext cx="748030" cy="685800"/>
          </a:xfrm>
          <a:custGeom>
            <a:avLst/>
            <a:gdLst>
              <a:gd name="TX0" fmla="*/ 0 w 1138816"/>
              <a:gd name="TY0" fmla="*/ 45287 h 452871"/>
              <a:gd name="TX1" fmla="*/ 45287 w 1138816"/>
              <a:gd name="TY1" fmla="*/ 0 h 452871"/>
              <a:gd name="TX2" fmla="*/ 1093527 w 1138816"/>
              <a:gd name="TY2" fmla="*/ 0 h 452871"/>
              <a:gd name="TX3" fmla="*/ 1138814 w 1138816"/>
              <a:gd name="TY3" fmla="*/ 45287 h 452871"/>
              <a:gd name="TX4" fmla="*/ 1138814 w 1138816"/>
              <a:gd name="TY4" fmla="*/ 407582 h 452871"/>
              <a:gd name="TX5" fmla="*/ 1093527 w 1138816"/>
              <a:gd name="TY5" fmla="*/ 452869 h 452871"/>
              <a:gd name="TX6" fmla="*/ 45287 w 1138816"/>
              <a:gd name="TY6" fmla="*/ 452869 h 452871"/>
              <a:gd name="TX7" fmla="*/ 0 w 1138816"/>
              <a:gd name="TY7" fmla="*/ 407582 h 452871"/>
              <a:gd name="TX8" fmla="*/ 0 w 1138816"/>
              <a:gd name="TY8" fmla="*/ 45287 h 452871"/>
            </a:gdLst>
            <a:ahLst/>
            <a:cxnLst>
              <a:cxn ang="0">
                <a:pos x="TX0" y="TY0"/>
              </a:cxn>
              <a:cxn ang="0">
                <a:pos x="TX1" y="TY1"/>
              </a:cxn>
              <a:cxn ang="0">
                <a:pos x="TX2" y="TY2"/>
              </a:cxn>
              <a:cxn ang="0">
                <a:pos x="TX3" y="TY3"/>
              </a:cxn>
              <a:cxn ang="0">
                <a:pos x="TX4" y="TY4"/>
              </a:cxn>
              <a:cxn ang="0">
                <a:pos x="TX5" y="TY5"/>
              </a:cxn>
              <a:cxn ang="0">
                <a:pos x="TX6" y="TY6"/>
              </a:cxn>
              <a:cxn ang="0">
                <a:pos x="TX7" y="TY7"/>
              </a:cxn>
              <a:cxn ang="0">
                <a:pos x="TX8" y="TY8"/>
              </a:cxn>
            </a:cxnLst>
            <a:rect l="l" t="t" r="r" b="b"/>
            <a:pathLst>
              <a:path w="1138816" h="452871">
                <a:moveTo>
                  <a:pt x="0" y="45287"/>
                </a:moveTo>
                <a:cubicBezTo>
                  <a:pt x="0" y="20276"/>
                  <a:pt x="20276" y="0"/>
                  <a:pt x="45287" y="0"/>
                </a:cubicBezTo>
                <a:lnTo>
                  <a:pt x="1093527" y="0"/>
                </a:lnTo>
                <a:cubicBezTo>
                  <a:pt x="1118538" y="0"/>
                  <a:pt x="1138814" y="20276"/>
                  <a:pt x="1138814" y="45287"/>
                </a:cubicBezTo>
                <a:lnTo>
                  <a:pt x="1138814" y="407582"/>
                </a:lnTo>
                <a:cubicBezTo>
                  <a:pt x="1138814" y="432593"/>
                  <a:pt x="1118538" y="452869"/>
                  <a:pt x="1093527" y="452869"/>
                </a:cubicBezTo>
                <a:lnTo>
                  <a:pt x="45287" y="452869"/>
                </a:lnTo>
                <a:cubicBezTo>
                  <a:pt x="20276" y="452869"/>
                  <a:pt x="0" y="432593"/>
                  <a:pt x="0" y="407582"/>
                </a:cubicBezTo>
                <a:lnTo>
                  <a:pt x="0" y="45287"/>
                </a:lnTo>
                <a:close/>
              </a:path>
            </a:pathLst>
          </a:custGeom>
          <a:solidFill>
            <a:srgbClr val="1369B2"/>
          </a:solidFill>
          <a:ln w="0">
            <a:noFill/>
          </a:ln>
        </p:spPr>
        <p:txBody>
          <a:bodyPr vert="horz" wrap="square" lIns="60960" tIns="45085" rIns="60960" bIns="45085" anchor="ctr">
            <a:noAutofit/>
          </a:bodyPr>
          <a:lstStyle/>
          <a:p>
            <a:pPr marL="0" marR="0" lvl="0" indent="0" algn="ctr" defTabSz="1111250" rtl="0" eaLnBrk="0" fontAlgn="auto" latinLnBrk="0" hangingPunct="1">
              <a:lnSpc>
                <a:spcPct val="90000"/>
              </a:lnSpc>
              <a:spcBef>
                <a:spcPts val="0"/>
              </a:spcBef>
              <a:spcAft>
                <a:spcPts val="1000"/>
              </a:spcAft>
              <a:buClrTx/>
              <a:buSzTx/>
              <a:buFontTx/>
              <a:buNone/>
              <a:defRPr/>
            </a:pPr>
            <a:endParaRPr kumimoji="0" lang="ko-KR" altLang="en-US" sz="2800" b="0" i="0" u="none" strike="noStrike" kern="1200" cap="none" spc="0" normalizeH="0" baseline="0" noProof="0" dirty="0">
              <a:ln>
                <a:noFill/>
              </a:ln>
              <a:solidFill>
                <a:srgbClr val="FFFFFF"/>
              </a:solidFill>
              <a:effectLst/>
              <a:uLnTx/>
              <a:uFillTx/>
              <a:ea typeface="Arial" panose="020B0604020202020204" pitchFamily="34" charset="0"/>
              <a:cs typeface="+mn-lt"/>
            </a:endParaRPr>
          </a:p>
        </p:txBody>
      </p:sp>
      <p:sp>
        <p:nvSpPr>
          <p:cNvPr id="43" name="文本框 42"/>
          <p:cNvSpPr txBox="1"/>
          <p:nvPr/>
        </p:nvSpPr>
        <p:spPr>
          <a:xfrm>
            <a:off x="11148566" y="4898146"/>
            <a:ext cx="1230630" cy="523220"/>
          </a:xfrm>
          <a:prstGeom prst="rect">
            <a:avLst/>
          </a:prstGeom>
          <a:noFill/>
        </p:spPr>
        <p:txBody>
          <a:bodyPr vert="horz" wrap="square" lIns="91440" tIns="45720" rIns="91440" bIns="45720" anchor="t">
            <a:spAutoFit/>
          </a:bodyPr>
          <a:lstStyle/>
          <a:p>
            <a:pPr algn="ctr" defTabSz="508000" eaLnBrk="0">
              <a:defRPr/>
            </a:pPr>
            <a:r>
              <a:rPr lang="en-US" altLang="zh-CN" sz="2800" b="1" dirty="0" smtClean="0">
                <a:solidFill>
                  <a:schemeClr val="bg1"/>
                </a:solidFill>
                <a:latin typeface="黑体" panose="02010609060101010101" charset="-122"/>
                <a:ea typeface="黑体" panose="02010609060101010101" charset="-122"/>
                <a:sym typeface="+mn-ea"/>
              </a:rPr>
              <a:t>5</a:t>
            </a:r>
            <a:endParaRPr lang="ko-KR" altLang="en-US" sz="2800" b="1" dirty="0">
              <a:solidFill>
                <a:schemeClr val="bg1"/>
              </a:solidFill>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准备数据</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36" name="矩形 35"/>
          <p:cNvSpPr/>
          <p:nvPr/>
        </p:nvSpPr>
        <p:spPr>
          <a:xfrm>
            <a:off x="4520003" y="2781722"/>
            <a:ext cx="6399739" cy="286232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准备数据主要包括数据收集、数据清洗与预处理、数据划分、特征选择与提取以及数据转换等步骤，旨在保证数据质量、完整性和准确性，为后续构建模型提供准备。其中，</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数据划分一项关键的步骤，它用于将整个数据集按照一定比例划分为训练集和测试集</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，以用于训练模型和评估模型性能。</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4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准备数据</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154504"/>
            <a:ext cx="9560028" cy="1015663"/>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sklearn.model_selection</a:t>
            </a:r>
            <a:r>
              <a:rPr lang="zh-CN" altLang="zh-CN" sz="2000" kern="0" dirty="0">
                <a:solidFill>
                  <a:srgbClr val="595959"/>
                </a:solidFill>
                <a:latin typeface="微软雅黑" panose="020B0503020204020204" pitchFamily="34" charset="-122"/>
                <a:ea typeface="微软雅黑" panose="020B0503020204020204" pitchFamily="34" charset="-122"/>
              </a:rPr>
              <a:t>模块中提供了实现数据划分功能的</a:t>
            </a:r>
            <a:r>
              <a:rPr lang="en-US" altLang="zh-CN" sz="2000" kern="0" dirty="0" err="1">
                <a:solidFill>
                  <a:srgbClr val="1369B2"/>
                </a:solidFill>
                <a:latin typeface="微软雅黑" panose="020B0503020204020204" pitchFamily="34" charset="-122"/>
                <a:ea typeface="微软雅黑" panose="020B0503020204020204" pitchFamily="34" charset="-122"/>
              </a:rPr>
              <a:t>train_test_split</a:t>
            </a:r>
            <a:r>
              <a:rPr lang="en-US" altLang="zh-CN" sz="2000" kern="0" dirty="0">
                <a:solidFill>
                  <a:srgbClr val="1369B2"/>
                </a:solidFill>
                <a:latin typeface="微软雅黑" panose="020B0503020204020204" pitchFamily="34" charset="-122"/>
                <a:ea typeface="微软雅黑" panose="020B0503020204020204" pitchFamily="34" charset="-122"/>
              </a:rPr>
              <a:t>()</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err="1">
                <a:solidFill>
                  <a:srgbClr val="595959"/>
                </a:solidFill>
                <a:latin typeface="微软雅黑" panose="020B0503020204020204" pitchFamily="34" charset="-122"/>
                <a:ea typeface="微软雅黑" panose="020B0503020204020204" pitchFamily="34" charset="-122"/>
              </a:rPr>
              <a:t>train_test_split</a:t>
            </a:r>
            <a:r>
              <a:rPr lang="en-US"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595959"/>
                </a:solidFill>
                <a:latin typeface="微软雅黑" panose="020B0503020204020204" pitchFamily="34" charset="-122"/>
                <a:ea typeface="微软雅黑" panose="020B0503020204020204" pitchFamily="34" charset="-122"/>
              </a:rPr>
              <a:t>函数的语法格式如下。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238857"/>
            <a:ext cx="9560028" cy="105503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287706" y="3379451"/>
            <a:ext cx="9560028" cy="729430"/>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train_test_split</a:t>
            </a:r>
            <a:r>
              <a:rPr lang="en-US" altLang="zh-CN" sz="1800" dirty="0">
                <a:solidFill>
                  <a:srgbClr val="000000"/>
                </a:solidFill>
                <a:latin typeface="Courier New" panose="02070309020205020404" pitchFamily="49" charset="0"/>
                <a:ea typeface="宋体" panose="02010600030101010101" pitchFamily="2" charset="-122"/>
              </a:rPr>
              <a:t>(*arrays, </a:t>
            </a:r>
            <a:r>
              <a:rPr lang="en-US" altLang="zh-CN" sz="1800" dirty="0" err="1">
                <a:solidFill>
                  <a:srgbClr val="000000"/>
                </a:solidFill>
                <a:latin typeface="Courier New" panose="02070309020205020404" pitchFamily="49" charset="0"/>
                <a:ea typeface="宋体" panose="02010600030101010101" pitchFamily="2" charset="-122"/>
              </a:rPr>
              <a:t>test_size</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train_size</a:t>
            </a:r>
            <a:r>
              <a:rPr lang="en-US" altLang="zh-CN" sz="1800" dirty="0">
                <a:solidFill>
                  <a:srgbClr val="000000"/>
                </a:solidFill>
                <a:latin typeface="Courier New" panose="02070309020205020404" pitchFamily="49" charset="0"/>
                <a:ea typeface="宋体" panose="02010600030101010101" pitchFamily="2" charset="-122"/>
              </a:rPr>
              <a:t>=None,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random_state</a:t>
            </a:r>
            <a:r>
              <a:rPr lang="en-US" altLang="zh-CN" sz="1800" dirty="0" smtClean="0">
                <a:solidFill>
                  <a:srgbClr val="000000"/>
                </a:solidFill>
                <a:latin typeface="Courier New" panose="02070309020205020404" pitchFamily="49" charset="0"/>
                <a:ea typeface="宋体" panose="02010600030101010101" pitchFamily="2" charset="-122"/>
              </a:rPr>
              <a:t>=None</a:t>
            </a:r>
            <a:r>
              <a:rPr lang="en-US" altLang="zh-CN" sz="1800" dirty="0">
                <a:solidFill>
                  <a:srgbClr val="000000"/>
                </a:solidFill>
                <a:latin typeface="Courier New" panose="02070309020205020404" pitchFamily="49" charset="0"/>
                <a:ea typeface="宋体" panose="02010600030101010101" pitchFamily="2" charset="-122"/>
              </a:rPr>
              <a:t>, shuffle=True, stratify=None)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389807"/>
            <a:ext cx="10050420" cy="2042547"/>
          </a:xfrm>
          <a:prstGeom prst="rect">
            <a:avLst/>
          </a:prstGeom>
          <a:noFill/>
        </p:spPr>
        <p:txBody>
          <a:bodyPr wrap="square">
            <a:spAutoFit/>
          </a:bodyPr>
          <a:lstStyle/>
          <a:p>
            <a:pPr lvl="0" indent="-342900">
              <a:lnSpc>
                <a:spcPct val="12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*arrays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要划分的数据集</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2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test_size</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测试集的大小</a:t>
            </a:r>
            <a:r>
              <a:rPr lang="zh-CN" altLang="zh-CN" sz="1800" kern="0" dirty="0">
                <a:solidFill>
                  <a:srgbClr val="595959"/>
                </a:solidFill>
                <a:latin typeface="宋体" panose="02010600030101010101" pitchFamily="2" charset="-122"/>
                <a:ea typeface="宋体" panose="02010600030101010101" pitchFamily="2" charset="-122"/>
              </a:rPr>
              <a:t>，可以是具体的样本数或数据比例，默认为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表示</a:t>
            </a:r>
            <a:r>
              <a:rPr lang="zh-CN" altLang="zh-CN" sz="1800" kern="0" dirty="0" smtClean="0">
                <a:solidFill>
                  <a:srgbClr val="595959"/>
                </a:solidFill>
                <a:latin typeface="宋体" panose="02010600030101010101" pitchFamily="2" charset="-122"/>
                <a:ea typeface="宋体" panose="02010600030101010101" pitchFamily="2" charset="-122"/>
              </a:rPr>
              <a:t>自动</a:t>
            </a:r>
            <a:r>
              <a:rPr lang="zh-CN" altLang="zh-CN" sz="1800" kern="0" dirty="0">
                <a:solidFill>
                  <a:srgbClr val="595959"/>
                </a:solidFill>
                <a:latin typeface="宋体" panose="02010600030101010101" pitchFamily="2" charset="-122"/>
                <a:ea typeface="宋体" panose="02010600030101010101" pitchFamily="2" charset="-122"/>
              </a:rPr>
              <a:t>调整。</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2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train_size</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训练集的大小</a:t>
            </a:r>
            <a:r>
              <a:rPr lang="zh-CN" altLang="zh-CN" sz="1800" kern="0" dirty="0">
                <a:solidFill>
                  <a:srgbClr val="595959"/>
                </a:solidFill>
                <a:latin typeface="宋体" panose="02010600030101010101" pitchFamily="2" charset="-122"/>
                <a:ea typeface="宋体" panose="02010600030101010101" pitchFamily="2" charset="-122"/>
              </a:rPr>
              <a:t>，可以是具体的样本数或数据比例，默认为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a:solidFill>
                  <a:srgbClr val="595959"/>
                </a:solidFill>
                <a:latin typeface="宋体" panose="02010600030101010101" pitchFamily="2" charset="-122"/>
                <a:ea typeface="宋体" panose="02010600030101010101" pitchFamily="2" charset="-122"/>
              </a:rPr>
              <a:t>表示</a:t>
            </a:r>
            <a:r>
              <a:rPr lang="zh-CN" altLang="zh-CN" sz="1800" kern="0" dirty="0" smtClean="0">
                <a:solidFill>
                  <a:srgbClr val="595959"/>
                </a:solidFill>
                <a:latin typeface="宋体" panose="02010600030101010101" pitchFamily="2" charset="-122"/>
                <a:ea typeface="宋体" panose="02010600030101010101" pitchFamily="2" charset="-122"/>
              </a:rPr>
              <a:t>自动</a:t>
            </a:r>
            <a:r>
              <a:rPr lang="zh-CN" altLang="zh-CN" sz="1800" kern="0" dirty="0">
                <a:solidFill>
                  <a:srgbClr val="595959"/>
                </a:solidFill>
                <a:latin typeface="宋体" panose="02010600030101010101" pitchFamily="2" charset="-122"/>
                <a:ea typeface="宋体" panose="02010600030101010101" pitchFamily="2" charset="-122"/>
              </a:rPr>
              <a:t>调整。</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2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random_state</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随机数种子</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用于控制数据划分的</a:t>
            </a:r>
            <a:r>
              <a:rPr lang="zh-CN" altLang="zh-CN" sz="1800" kern="0" dirty="0">
                <a:solidFill>
                  <a:srgbClr val="595959"/>
                </a:solidFill>
                <a:latin typeface="宋体" panose="02010600030101010101" pitchFamily="2" charset="-122"/>
                <a:ea typeface="宋体" panose="02010600030101010101" pitchFamily="2" charset="-122"/>
              </a:rPr>
              <a:t>随机</a:t>
            </a:r>
            <a:r>
              <a:rPr lang="zh-CN" altLang="en-US" sz="1800" kern="0" dirty="0">
                <a:solidFill>
                  <a:srgbClr val="595959"/>
                </a:solidFill>
                <a:latin typeface="宋体" panose="02010600030101010101" pitchFamily="2" charset="-122"/>
                <a:ea typeface="宋体" panose="02010600030101010101" pitchFamily="2" charset="-122"/>
              </a:rPr>
              <a:t>过程</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确保每次划分结果一致</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通过设置该参数，可以确保每次使用相同的数据集和相同的</a:t>
            </a:r>
            <a:r>
              <a:rPr lang="en-US" altLang="zh-CN" sz="1800" kern="0" dirty="0" err="1">
                <a:solidFill>
                  <a:srgbClr val="595959"/>
                </a:solidFill>
                <a:latin typeface="宋体" panose="02010600030101010101" pitchFamily="2" charset="-122"/>
                <a:ea typeface="宋体" panose="02010600030101010101" pitchFamily="2" charset="-122"/>
              </a:rPr>
              <a:t>random_state</a:t>
            </a:r>
            <a:r>
              <a:rPr lang="zh-CN" altLang="zh-CN" sz="1800" kern="0" dirty="0">
                <a:solidFill>
                  <a:srgbClr val="595959"/>
                </a:solidFill>
                <a:latin typeface="宋体" panose="02010600030101010101" pitchFamily="2" charset="-122"/>
                <a:ea typeface="宋体" panose="02010600030101010101" pitchFamily="2" charset="-122"/>
              </a:rPr>
              <a:t>值时，</a:t>
            </a:r>
            <a:r>
              <a:rPr lang="en-US" altLang="zh-CN" sz="1800" kern="0" dirty="0" err="1">
                <a:solidFill>
                  <a:srgbClr val="595959"/>
                </a:solidFill>
                <a:latin typeface="宋体" panose="02010600030101010101" pitchFamily="2" charset="-122"/>
                <a:ea typeface="宋体" panose="02010600030101010101" pitchFamily="2" charset="-122"/>
              </a:rPr>
              <a:t>train_test_split</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函数都能产生相同的训练集和测试集划分结果，这有助于保持实验的可重复性和结果的一致性。</a:t>
            </a:r>
            <a:endParaRPr lang="zh-CN" altLang="zh-CN" sz="1800" kern="0" dirty="0">
              <a:solidFill>
                <a:srgbClr val="595959"/>
              </a:solidFill>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实例化模型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154504"/>
            <a:ext cx="9560028" cy="1015663"/>
          </a:xfrm>
          <a:prstGeom prst="rect">
            <a:avLst/>
          </a:prstGeom>
          <a:noFill/>
        </p:spPr>
        <p:txBody>
          <a:bodyPr wrap="square">
            <a:spAutoFit/>
          </a:bodyPr>
          <a:lstStyle/>
          <a:p>
            <a:pPr>
              <a:lnSpc>
                <a:spcPct val="150000"/>
              </a:lnSpc>
            </a:pPr>
            <a:r>
              <a:rPr lang="en-US" altLang="zh-CN" sz="2000" kern="0" dirty="0" err="1" smtClean="0">
                <a:solidFill>
                  <a:srgbClr val="595959"/>
                </a:solidFill>
                <a:latin typeface="微软雅黑" panose="020B0503020204020204" pitchFamily="34" charset="-122"/>
                <a:ea typeface="微软雅黑" panose="020B0503020204020204" pitchFamily="34" charset="-122"/>
              </a:rPr>
              <a:t>sklearn.neighbors</a:t>
            </a:r>
            <a:r>
              <a:rPr lang="zh-CN" altLang="zh-CN" sz="2000" kern="0" dirty="0">
                <a:solidFill>
                  <a:srgbClr val="595959"/>
                </a:solidFill>
                <a:latin typeface="微软雅黑" panose="020B0503020204020204" pitchFamily="34" charset="-122"/>
                <a:ea typeface="微软雅黑" panose="020B0503020204020204" pitchFamily="34" charset="-122"/>
              </a:rPr>
              <a:t>模块中主要提供了</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a:t>
            </a:r>
            <a:r>
              <a:rPr lang="zh-CN" altLang="zh-CN" sz="2000" kern="0" dirty="0">
                <a:solidFill>
                  <a:srgbClr val="595959"/>
                </a:solidFill>
                <a:latin typeface="微软雅黑" panose="020B0503020204020204" pitchFamily="34" charset="-122"/>
                <a:ea typeface="微软雅黑" panose="020B0503020204020204" pitchFamily="34" charset="-122"/>
              </a:rPr>
              <a:t>，该类封装了</a:t>
            </a:r>
            <a:r>
              <a:rPr lang="en-US" altLang="zh-CN" sz="2000" kern="0" dirty="0">
                <a:solidFill>
                  <a:srgbClr val="595959"/>
                </a:solidFill>
                <a:latin typeface="微软雅黑" panose="020B0503020204020204" pitchFamily="34" charset="-122"/>
                <a:ea typeface="微软雅黑" panose="020B0503020204020204" pitchFamily="34" charset="-122"/>
              </a:rPr>
              <a:t>KNN</a:t>
            </a:r>
            <a:r>
              <a:rPr lang="zh-CN" altLang="zh-CN" sz="2000" kern="0" dirty="0">
                <a:solidFill>
                  <a:srgbClr val="595959"/>
                </a:solidFill>
                <a:latin typeface="微软雅黑" panose="020B0503020204020204" pitchFamily="34" charset="-122"/>
                <a:ea typeface="微软雅黑" panose="020B0503020204020204" pitchFamily="34" charset="-122"/>
              </a:rPr>
              <a:t>算法的相关功能，</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类的构造方法</a:t>
            </a:r>
            <a:r>
              <a:rPr lang="zh-CN" altLang="zh-CN" sz="2000" kern="0" dirty="0">
                <a:solidFill>
                  <a:srgbClr val="595959"/>
                </a:solidFill>
                <a:latin typeface="微软雅黑" panose="020B0503020204020204" pitchFamily="34" charset="-122"/>
                <a:ea typeface="微软雅黑" panose="020B0503020204020204" pitchFamily="34" charset="-122"/>
              </a:rPr>
              <a:t>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238857"/>
            <a:ext cx="9560028" cy="11990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431722" y="3314392"/>
            <a:ext cx="9271996"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KNeighborsClassifier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n_neighbors</a:t>
            </a:r>
            <a:r>
              <a:rPr lang="en-US" altLang="zh-CN" sz="1800" dirty="0">
                <a:solidFill>
                  <a:srgbClr val="000000"/>
                </a:solidFill>
                <a:latin typeface="Courier New" panose="02070309020205020404" pitchFamily="49" charset="0"/>
                <a:ea typeface="宋体" panose="02010600030101010101" pitchFamily="2" charset="-122"/>
              </a:rPr>
              <a:t>=5, *, weights='uniform',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algorithm='auto', </a:t>
            </a:r>
            <a:r>
              <a:rPr lang="en-US" altLang="zh-CN" sz="1800" dirty="0" err="1">
                <a:solidFill>
                  <a:srgbClr val="000000"/>
                </a:solidFill>
                <a:latin typeface="Courier New" panose="02070309020205020404" pitchFamily="49" charset="0"/>
                <a:ea typeface="宋体" panose="02010600030101010101" pitchFamily="2" charset="-122"/>
              </a:rPr>
              <a:t>leaf_size</a:t>
            </a:r>
            <a:r>
              <a:rPr lang="en-US" altLang="zh-CN" sz="1800" dirty="0">
                <a:solidFill>
                  <a:srgbClr val="000000"/>
                </a:solidFill>
                <a:latin typeface="Courier New" panose="02070309020205020404" pitchFamily="49" charset="0"/>
                <a:ea typeface="宋体" panose="02010600030101010101" pitchFamily="2" charset="-122"/>
              </a:rPr>
              <a:t>=30, p=2, metric='</a:t>
            </a:r>
            <a:r>
              <a:rPr lang="en-US" altLang="zh-CN" sz="1800" dirty="0" err="1">
                <a:solidFill>
                  <a:srgbClr val="000000"/>
                </a:solidFill>
                <a:latin typeface="Courier New" panose="02070309020205020404" pitchFamily="49" charset="0"/>
                <a:ea typeface="宋体" panose="02010600030101010101" pitchFamily="2" charset="-122"/>
              </a:rPr>
              <a:t>minkowski</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metric_params</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477699"/>
            <a:ext cx="9546364" cy="1754326"/>
          </a:xfrm>
          <a:prstGeom prst="rect">
            <a:avLst/>
          </a:prstGeom>
          <a:noFill/>
        </p:spPr>
        <p:txBody>
          <a:bodyPr wrap="square">
            <a:spAutoFit/>
          </a:bodyPr>
          <a:lstStyle/>
          <a:p>
            <a:pPr>
              <a:lnSpc>
                <a:spcPct val="150000"/>
              </a:lnSpc>
            </a:pPr>
            <a:r>
              <a:rPr lang="zh-CN" altLang="zh-CN" sz="1800" kern="0" dirty="0" smtClean="0">
                <a:solidFill>
                  <a:srgbClr val="595959"/>
                </a:solidFill>
                <a:latin typeface="宋体" panose="02010600030101010101" pitchFamily="2" charset="-122"/>
                <a:ea typeface="宋体" panose="02010600030101010101" pitchFamily="2" charset="-122"/>
              </a:rPr>
              <a:t>①</a:t>
            </a:r>
            <a:r>
              <a:rPr lang="en-US" altLang="zh-CN" sz="1800" kern="0" dirty="0" smtClean="0">
                <a:solidFill>
                  <a:srgbClr val="595959"/>
                </a:solidFill>
                <a:latin typeface="宋体" panose="02010600030101010101" pitchFamily="2" charset="-122"/>
                <a:ea typeface="宋体" panose="02010600030101010101" pitchFamily="2" charset="-122"/>
              </a:rPr>
              <a:t> </a:t>
            </a:r>
            <a:r>
              <a:rPr lang="en-US" altLang="zh-CN" sz="1800" kern="0" dirty="0" err="1" smtClean="0">
                <a:solidFill>
                  <a:srgbClr val="595959"/>
                </a:solidFill>
                <a:latin typeface="宋体" panose="02010600030101010101" pitchFamily="2" charset="-122"/>
                <a:ea typeface="宋体" panose="02010600030101010101" pitchFamily="2" charset="-122"/>
              </a:rPr>
              <a:t>n_neighbors</a:t>
            </a:r>
            <a:r>
              <a:rPr lang="zh-CN" altLang="zh-CN" sz="1800" kern="0" dirty="0">
                <a:solidFill>
                  <a:srgbClr val="595959"/>
                </a:solidFill>
                <a:latin typeface="宋体" panose="02010600030101010101" pitchFamily="2" charset="-122"/>
                <a:ea typeface="宋体" panose="02010600030101010101" pitchFamily="2" charset="-122"/>
              </a:rPr>
              <a:t>：用于</a:t>
            </a:r>
            <a:r>
              <a:rPr lang="zh-CN" altLang="zh-CN" sz="1800" kern="0" dirty="0">
                <a:solidFill>
                  <a:srgbClr val="1369B2"/>
                </a:solidFill>
                <a:latin typeface="宋体" panose="02010600030101010101" pitchFamily="2" charset="-122"/>
                <a:ea typeface="宋体" panose="02010600030101010101" pitchFamily="2" charset="-122"/>
              </a:rPr>
              <a:t>指定</a:t>
            </a:r>
            <a:r>
              <a:rPr lang="en-US" altLang="zh-CN" sz="1800" kern="0" dirty="0">
                <a:solidFill>
                  <a:srgbClr val="1369B2"/>
                </a:solidFill>
                <a:latin typeface="宋体" panose="02010600030101010101" pitchFamily="2" charset="-122"/>
                <a:ea typeface="宋体" panose="02010600030101010101" pitchFamily="2" charset="-122"/>
              </a:rPr>
              <a:t>K</a:t>
            </a:r>
            <a:r>
              <a:rPr lang="zh-CN" altLang="zh-CN" sz="1800" kern="0" dirty="0">
                <a:solidFill>
                  <a:srgbClr val="1369B2"/>
                </a:solidFill>
                <a:latin typeface="宋体" panose="02010600030101010101" pitchFamily="2" charset="-122"/>
                <a:ea typeface="宋体" panose="02010600030101010101" pitchFamily="2" charset="-122"/>
              </a:rPr>
              <a:t>值</a:t>
            </a:r>
            <a:r>
              <a:rPr lang="zh-CN" altLang="zh-CN" sz="1800" kern="0" dirty="0">
                <a:solidFill>
                  <a:srgbClr val="595959"/>
                </a:solidFill>
                <a:latin typeface="宋体" panose="02010600030101010101" pitchFamily="2" charset="-122"/>
                <a:ea typeface="宋体" panose="02010600030101010101" pitchFamily="2" charset="-122"/>
              </a:rPr>
              <a:t>，表示选择多少个距离最近的样本，默认值是</a:t>
            </a:r>
            <a:r>
              <a:rPr lang="en-US" altLang="zh-CN" sz="1800" kern="0" dirty="0">
                <a:solidFill>
                  <a:srgbClr val="595959"/>
                </a:solidFill>
                <a:latin typeface="宋体" panose="02010600030101010101" pitchFamily="2" charset="-122"/>
                <a:ea typeface="宋体" panose="02010600030101010101" pitchFamily="2" charset="-122"/>
              </a:rPr>
              <a:t>5</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a:lnSpc>
                <a:spcPct val="150000"/>
              </a:lnSpc>
            </a:pPr>
            <a:r>
              <a:rPr lang="zh-CN" altLang="zh-CN" sz="1800" kern="0" dirty="0" smtClean="0">
                <a:solidFill>
                  <a:srgbClr val="595959"/>
                </a:solidFill>
                <a:latin typeface="宋体" panose="02010600030101010101" pitchFamily="2" charset="-122"/>
                <a:ea typeface="宋体" panose="02010600030101010101" pitchFamily="2" charset="-122"/>
              </a:rPr>
              <a:t>②</a:t>
            </a:r>
            <a:r>
              <a:rPr lang="en-US" altLang="zh-CN" sz="1800" kern="0" dirty="0" smtClean="0">
                <a:solidFill>
                  <a:srgbClr val="595959"/>
                </a:solidFill>
                <a:latin typeface="宋体" panose="02010600030101010101" pitchFamily="2" charset="-122"/>
                <a:ea typeface="宋体" panose="02010600030101010101" pitchFamily="2" charset="-122"/>
              </a:rPr>
              <a:t> weights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距离权重</a:t>
            </a:r>
            <a:r>
              <a:rPr lang="zh-CN" altLang="zh-CN" sz="1800" kern="0" dirty="0" smtClean="0">
                <a:solidFill>
                  <a:srgbClr val="595959"/>
                </a:solidFill>
                <a:latin typeface="宋体" panose="02010600030101010101" pitchFamily="2" charset="-122"/>
                <a:ea typeface="宋体" panose="02010600030101010101" pitchFamily="2" charset="-122"/>
              </a:rPr>
              <a:t>，取值</a:t>
            </a:r>
            <a:r>
              <a:rPr lang="zh-CN" altLang="en-US" sz="1800" kern="0" dirty="0" smtClean="0">
                <a:solidFill>
                  <a:srgbClr val="595959"/>
                </a:solidFill>
                <a:latin typeface="宋体" panose="02010600030101010101" pitchFamily="2" charset="-122"/>
                <a:ea typeface="宋体" panose="02010600030101010101" pitchFamily="2" charset="-122"/>
              </a:rPr>
              <a:t>如下</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'uniform'</a:t>
            </a:r>
            <a:r>
              <a:rPr lang="zh-CN" altLang="zh-CN" sz="1800" kern="0" dirty="0">
                <a:solidFill>
                  <a:srgbClr val="595959"/>
                </a:solidFill>
                <a:latin typeface="宋体" panose="02010600030101010101" pitchFamily="2" charset="-122"/>
                <a:ea typeface="宋体" panose="02010600030101010101" pitchFamily="2" charset="-122"/>
              </a:rPr>
              <a:t>：表示每个领域内的所有样本点具有相同的权重，默认值。</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'distance'</a:t>
            </a:r>
            <a:r>
              <a:rPr lang="zh-CN" altLang="zh-CN" sz="1800" kern="0" dirty="0">
                <a:solidFill>
                  <a:srgbClr val="595959"/>
                </a:solidFill>
                <a:latin typeface="宋体" panose="02010600030101010101" pitchFamily="2" charset="-122"/>
                <a:ea typeface="宋体" panose="02010600030101010101" pitchFamily="2" charset="-122"/>
              </a:rPr>
              <a:t>：使用距离的倒数作为权重，距离越小，权重越大。</a:t>
            </a:r>
            <a:endParaRPr lang="zh-CN" altLang="zh-CN" sz="1800" kern="0" dirty="0">
              <a:solidFill>
                <a:srgbClr val="595959"/>
              </a:solidFill>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实例化模型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154504"/>
            <a:ext cx="9560028" cy="961289"/>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sklearn.neighbors</a:t>
            </a:r>
            <a:r>
              <a:rPr lang="zh-CN" altLang="zh-CN" sz="2000" kern="0" dirty="0">
                <a:solidFill>
                  <a:srgbClr val="595959"/>
                </a:solidFill>
                <a:latin typeface="微软雅黑" panose="020B0503020204020204" pitchFamily="34" charset="-122"/>
                <a:ea typeface="微软雅黑" panose="020B0503020204020204" pitchFamily="34" charset="-122"/>
              </a:rPr>
              <a:t>模块中主要提供了</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a:t>
            </a:r>
            <a:r>
              <a:rPr lang="zh-CN" altLang="zh-CN" sz="2000" kern="0" dirty="0">
                <a:solidFill>
                  <a:srgbClr val="595959"/>
                </a:solidFill>
                <a:latin typeface="微软雅黑" panose="020B0503020204020204" pitchFamily="34" charset="-122"/>
                <a:ea typeface="微软雅黑" panose="020B0503020204020204" pitchFamily="34" charset="-122"/>
              </a:rPr>
              <a:t>，该类封装了</a:t>
            </a:r>
            <a:r>
              <a:rPr lang="en-US" altLang="zh-CN" sz="2000" kern="0" dirty="0">
                <a:solidFill>
                  <a:srgbClr val="595959"/>
                </a:solidFill>
                <a:latin typeface="微软雅黑" panose="020B0503020204020204" pitchFamily="34" charset="-122"/>
                <a:ea typeface="微软雅黑" panose="020B0503020204020204" pitchFamily="34" charset="-122"/>
              </a:rPr>
              <a:t>KNN</a:t>
            </a:r>
            <a:r>
              <a:rPr lang="zh-CN" altLang="zh-CN" sz="2000" kern="0" dirty="0">
                <a:solidFill>
                  <a:srgbClr val="595959"/>
                </a:solidFill>
                <a:latin typeface="微软雅黑" panose="020B0503020204020204" pitchFamily="34" charset="-122"/>
                <a:ea typeface="微软雅黑" panose="020B0503020204020204" pitchFamily="34" charset="-122"/>
              </a:rPr>
              <a:t>算法的相关功能，</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类的构造方法</a:t>
            </a:r>
            <a:r>
              <a:rPr lang="zh-CN" altLang="zh-CN" sz="2000" kern="0" dirty="0">
                <a:solidFill>
                  <a:srgbClr val="595959"/>
                </a:solidFill>
                <a:latin typeface="微软雅黑" panose="020B0503020204020204" pitchFamily="34" charset="-122"/>
                <a:ea typeface="微软雅黑" panose="020B0503020204020204" pitchFamily="34" charset="-122"/>
              </a:rPr>
              <a:t>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238857"/>
            <a:ext cx="9560028" cy="11990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431722" y="3314392"/>
            <a:ext cx="9271996"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KNeighborsClassifier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n_neighbors</a:t>
            </a:r>
            <a:r>
              <a:rPr lang="en-US" altLang="zh-CN" sz="1800" dirty="0">
                <a:solidFill>
                  <a:srgbClr val="000000"/>
                </a:solidFill>
                <a:latin typeface="Courier New" panose="02070309020205020404" pitchFamily="49" charset="0"/>
                <a:ea typeface="宋体" panose="02010600030101010101" pitchFamily="2" charset="-122"/>
              </a:rPr>
              <a:t>=5, *, weights='uniform',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algorithm='auto', </a:t>
            </a:r>
            <a:r>
              <a:rPr lang="en-US" altLang="zh-CN" sz="1800" dirty="0" err="1">
                <a:solidFill>
                  <a:srgbClr val="000000"/>
                </a:solidFill>
                <a:latin typeface="Courier New" panose="02070309020205020404" pitchFamily="49" charset="0"/>
                <a:ea typeface="宋体" panose="02010600030101010101" pitchFamily="2" charset="-122"/>
              </a:rPr>
              <a:t>leaf_size</a:t>
            </a:r>
            <a:r>
              <a:rPr lang="en-US" altLang="zh-CN" sz="1800" dirty="0">
                <a:solidFill>
                  <a:srgbClr val="000000"/>
                </a:solidFill>
                <a:latin typeface="Courier New" panose="02070309020205020404" pitchFamily="49" charset="0"/>
                <a:ea typeface="宋体" panose="02010600030101010101" pitchFamily="2" charset="-122"/>
              </a:rPr>
              <a:t>=30, p=2, metric='</a:t>
            </a:r>
            <a:r>
              <a:rPr lang="en-US" altLang="zh-CN" sz="1800" dirty="0" err="1">
                <a:solidFill>
                  <a:srgbClr val="000000"/>
                </a:solidFill>
                <a:latin typeface="Courier New" panose="02070309020205020404" pitchFamily="49" charset="0"/>
                <a:ea typeface="宋体" panose="02010600030101010101" pitchFamily="2" charset="-122"/>
              </a:rPr>
              <a:t>minkowski</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metric_params</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477699"/>
            <a:ext cx="9546364" cy="1892826"/>
          </a:xfrm>
          <a:prstGeom prst="rect">
            <a:avLst/>
          </a:prstGeom>
          <a:noFill/>
        </p:spPr>
        <p:txBody>
          <a:bodyPr wrap="square">
            <a:spAutoFit/>
          </a:bodyPr>
          <a:lstStyle/>
          <a:p>
            <a:pPr>
              <a:lnSpc>
                <a:spcPct val="130000"/>
              </a:lnSpc>
            </a:pPr>
            <a:r>
              <a:rPr lang="zh-CN" altLang="zh-CN" sz="1800" kern="0" dirty="0">
                <a:solidFill>
                  <a:srgbClr val="595959"/>
                </a:solidFill>
                <a:latin typeface="宋体" panose="02010600030101010101" pitchFamily="2" charset="-122"/>
                <a:ea typeface="宋体" panose="02010600030101010101" pitchFamily="2" charset="-122"/>
              </a:rPr>
              <a:t>③</a:t>
            </a:r>
            <a:r>
              <a:rPr lang="en-US" altLang="zh-CN" sz="1800" kern="0" dirty="0">
                <a:solidFill>
                  <a:srgbClr val="595959"/>
                </a:solidFill>
                <a:latin typeface="宋体" panose="02010600030101010101" pitchFamily="2" charset="-122"/>
                <a:ea typeface="宋体" panose="02010600030101010101" pitchFamily="2" charset="-122"/>
              </a:rPr>
              <a:t>algorithm</a:t>
            </a:r>
            <a:r>
              <a:rPr lang="zh-CN" altLang="zh-CN" sz="1800" kern="0" dirty="0">
                <a:solidFill>
                  <a:srgbClr val="595959"/>
                </a:solidFill>
                <a:latin typeface="宋体" panose="02010600030101010101" pitchFamily="2" charset="-122"/>
                <a:ea typeface="宋体" panose="02010600030101010101" pitchFamily="2" charset="-122"/>
              </a:rPr>
              <a:t>：计算</a:t>
            </a:r>
            <a:r>
              <a:rPr lang="zh-CN" altLang="zh-CN" sz="1800" kern="0" dirty="0">
                <a:solidFill>
                  <a:srgbClr val="1369B2"/>
                </a:solidFill>
                <a:latin typeface="宋体" panose="02010600030101010101" pitchFamily="2" charset="-122"/>
                <a:ea typeface="宋体" panose="02010600030101010101" pitchFamily="2" charset="-122"/>
              </a:rPr>
              <a:t>最近邻使用的算法</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en-US" sz="1800" kern="0" dirty="0" smtClean="0">
                <a:solidFill>
                  <a:srgbClr val="595959"/>
                </a:solidFill>
                <a:latin typeface="宋体" panose="02010600030101010101" pitchFamily="2" charset="-122"/>
                <a:ea typeface="宋体" panose="02010600030101010101" pitchFamily="2" charset="-122"/>
              </a:rPr>
              <a:t>支持的</a:t>
            </a:r>
            <a:r>
              <a:rPr lang="zh-CN" altLang="zh-CN" sz="1800" kern="0" dirty="0" smtClean="0">
                <a:solidFill>
                  <a:srgbClr val="595959"/>
                </a:solidFill>
                <a:latin typeface="宋体" panose="02010600030101010101" pitchFamily="2" charset="-122"/>
                <a:ea typeface="宋体" panose="02010600030101010101" pitchFamily="2" charset="-122"/>
              </a:rPr>
              <a:t>取值</a:t>
            </a:r>
            <a:r>
              <a:rPr lang="zh-CN" altLang="en-US" sz="1800" kern="0" dirty="0" smtClean="0">
                <a:solidFill>
                  <a:srgbClr val="595959"/>
                </a:solidFill>
                <a:latin typeface="宋体" panose="02010600030101010101" pitchFamily="2" charset="-122"/>
                <a:ea typeface="宋体" panose="02010600030101010101" pitchFamily="2" charset="-122"/>
              </a:rPr>
              <a:t>如下</a:t>
            </a:r>
            <a:r>
              <a:rPr lang="zh-CN" altLang="zh-CN" sz="1800" kern="0" dirty="0" smtClean="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'brute'</a:t>
            </a:r>
            <a:r>
              <a:rPr lang="zh-CN" altLang="zh-CN" sz="1800" kern="0" dirty="0">
                <a:solidFill>
                  <a:srgbClr val="595959"/>
                </a:solidFill>
                <a:latin typeface="宋体" panose="02010600030101010101" pitchFamily="2" charset="-122"/>
                <a:ea typeface="宋体" panose="02010600030101010101" pitchFamily="2" charset="-122"/>
              </a:rPr>
              <a:t>：计算未知样本与所有样本的距离。</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ball_tree</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：通过构建球树加速寻找最近邻样本的过程。</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t>
            </a:r>
            <a:r>
              <a:rPr lang="en-US" altLang="zh-CN" sz="1800" kern="0" dirty="0" err="1">
                <a:solidFill>
                  <a:srgbClr val="595959"/>
                </a:solidFill>
                <a:latin typeface="宋体" panose="02010600030101010101" pitchFamily="2" charset="-122"/>
                <a:ea typeface="宋体" panose="02010600030101010101" pitchFamily="2" charset="-122"/>
              </a:rPr>
              <a:t>kd_tree</a:t>
            </a:r>
            <a:r>
              <a:rPr lang="en-US"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：通过</a:t>
            </a:r>
            <a:r>
              <a:rPr lang="zh-CN" altLang="zh-CN" sz="1800" kern="0" dirty="0" smtClean="0">
                <a:solidFill>
                  <a:srgbClr val="595959"/>
                </a:solidFill>
                <a:latin typeface="宋体" panose="02010600030101010101" pitchFamily="2" charset="-122"/>
                <a:ea typeface="宋体" panose="02010600030101010101" pitchFamily="2" charset="-122"/>
              </a:rPr>
              <a:t>构建</a:t>
            </a:r>
            <a:r>
              <a:rPr lang="en-US" altLang="zh-CN" sz="1800" kern="0" dirty="0" smtClean="0">
                <a:solidFill>
                  <a:srgbClr val="595959"/>
                </a:solidFill>
                <a:latin typeface="宋体" panose="02010600030101010101" pitchFamily="2" charset="-122"/>
                <a:ea typeface="宋体" panose="02010600030101010101" pitchFamily="2" charset="-122"/>
              </a:rPr>
              <a:t>KD</a:t>
            </a:r>
            <a:r>
              <a:rPr lang="zh-CN" altLang="zh-CN" sz="1800" kern="0" dirty="0" smtClean="0">
                <a:solidFill>
                  <a:srgbClr val="595959"/>
                </a:solidFill>
                <a:latin typeface="宋体" panose="02010600030101010101" pitchFamily="2" charset="-122"/>
                <a:ea typeface="宋体" panose="02010600030101010101" pitchFamily="2" charset="-122"/>
              </a:rPr>
              <a:t>树</a:t>
            </a:r>
            <a:r>
              <a:rPr lang="zh-CN" altLang="zh-CN" sz="1800" kern="0" dirty="0">
                <a:solidFill>
                  <a:srgbClr val="595959"/>
                </a:solidFill>
                <a:latin typeface="宋体" panose="02010600030101010101" pitchFamily="2" charset="-122"/>
                <a:ea typeface="宋体" panose="02010600030101010101" pitchFamily="2" charset="-122"/>
              </a:rPr>
              <a:t>加速寻找最近邻样本的过程。</a:t>
            </a:r>
            <a:endParaRPr lang="zh-CN" altLang="zh-CN" sz="1800" kern="0" dirty="0">
              <a:solidFill>
                <a:srgbClr val="595959"/>
              </a:solidFill>
              <a:latin typeface="宋体" panose="02010600030101010101" pitchFamily="2" charset="-122"/>
              <a:ea typeface="宋体" panose="02010600030101010101" pitchFamily="2" charset="-122"/>
            </a:endParaRPr>
          </a:p>
          <a:p>
            <a:pPr marL="285750" lvl="0" indent="-28575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'auto'</a:t>
            </a:r>
            <a:r>
              <a:rPr lang="zh-CN" altLang="zh-CN" sz="1800" kern="0" dirty="0">
                <a:solidFill>
                  <a:srgbClr val="595959"/>
                </a:solidFill>
                <a:latin typeface="宋体" panose="02010600030101010101" pitchFamily="2" charset="-122"/>
                <a:ea typeface="宋体" panose="02010600030101010101" pitchFamily="2" charset="-122"/>
              </a:rPr>
              <a:t>：自动选择最合适的算法，默认值。</a:t>
            </a:r>
            <a:endParaRPr lang="zh-CN" altLang="zh-CN" sz="1800" kern="0" dirty="0">
              <a:solidFill>
                <a:srgbClr val="595959"/>
              </a:solidFill>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预测鸢尾花种类</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8-1</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实例化模型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154504"/>
            <a:ext cx="9560028" cy="961289"/>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sklearn.neighbors</a:t>
            </a:r>
            <a:r>
              <a:rPr lang="zh-CN" altLang="zh-CN" sz="2000" kern="0" dirty="0">
                <a:solidFill>
                  <a:srgbClr val="595959"/>
                </a:solidFill>
                <a:latin typeface="微软雅黑" panose="020B0503020204020204" pitchFamily="34" charset="-122"/>
                <a:ea typeface="微软雅黑" panose="020B0503020204020204" pitchFamily="34" charset="-122"/>
              </a:rPr>
              <a:t>模块中主要提供了</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a:t>
            </a:r>
            <a:r>
              <a:rPr lang="zh-CN" altLang="zh-CN" sz="2000" kern="0" dirty="0">
                <a:solidFill>
                  <a:srgbClr val="595959"/>
                </a:solidFill>
                <a:latin typeface="微软雅黑" panose="020B0503020204020204" pitchFamily="34" charset="-122"/>
                <a:ea typeface="微软雅黑" panose="020B0503020204020204" pitchFamily="34" charset="-122"/>
              </a:rPr>
              <a:t>，该类封装了</a:t>
            </a:r>
            <a:r>
              <a:rPr lang="en-US" altLang="zh-CN" sz="2000" kern="0" dirty="0">
                <a:solidFill>
                  <a:srgbClr val="595959"/>
                </a:solidFill>
                <a:latin typeface="微软雅黑" panose="020B0503020204020204" pitchFamily="34" charset="-122"/>
                <a:ea typeface="微软雅黑" panose="020B0503020204020204" pitchFamily="34" charset="-122"/>
              </a:rPr>
              <a:t>KNN</a:t>
            </a:r>
            <a:r>
              <a:rPr lang="zh-CN" altLang="zh-CN" sz="2000" kern="0" dirty="0">
                <a:solidFill>
                  <a:srgbClr val="595959"/>
                </a:solidFill>
                <a:latin typeface="微软雅黑" panose="020B0503020204020204" pitchFamily="34" charset="-122"/>
                <a:ea typeface="微软雅黑" panose="020B0503020204020204" pitchFamily="34" charset="-122"/>
              </a:rPr>
              <a:t>算法的相关功能，</a:t>
            </a:r>
            <a:r>
              <a:rPr lang="en-US" altLang="zh-CN" sz="2000" kern="0" dirty="0" err="1">
                <a:solidFill>
                  <a:srgbClr val="1369B2"/>
                </a:solidFill>
                <a:latin typeface="微软雅黑" panose="020B0503020204020204" pitchFamily="34" charset="-122"/>
                <a:ea typeface="微软雅黑" panose="020B0503020204020204" pitchFamily="34" charset="-122"/>
              </a:rPr>
              <a:t>KNeighborsClassifier</a:t>
            </a:r>
            <a:r>
              <a:rPr lang="zh-CN" altLang="zh-CN" sz="2000" kern="0" dirty="0">
                <a:solidFill>
                  <a:srgbClr val="1369B2"/>
                </a:solidFill>
                <a:latin typeface="微软雅黑" panose="020B0503020204020204" pitchFamily="34" charset="-122"/>
                <a:ea typeface="微软雅黑" panose="020B0503020204020204" pitchFamily="34" charset="-122"/>
              </a:rPr>
              <a:t>类的构造方法</a:t>
            </a:r>
            <a:r>
              <a:rPr lang="zh-CN" altLang="zh-CN" sz="2000" kern="0" dirty="0">
                <a:solidFill>
                  <a:srgbClr val="595959"/>
                </a:solidFill>
                <a:latin typeface="微软雅黑" panose="020B0503020204020204" pitchFamily="34" charset="-122"/>
                <a:ea typeface="微软雅黑" panose="020B0503020204020204" pitchFamily="34" charset="-122"/>
              </a:rPr>
              <a:t>的语法格式如下。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238857"/>
            <a:ext cx="9560028" cy="11990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431722" y="3314392"/>
            <a:ext cx="9271996"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KNeighborsClassifier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n_neighbors</a:t>
            </a:r>
            <a:r>
              <a:rPr lang="en-US" altLang="zh-CN" sz="1800" dirty="0">
                <a:solidFill>
                  <a:srgbClr val="000000"/>
                </a:solidFill>
                <a:latin typeface="Courier New" panose="02070309020205020404" pitchFamily="49" charset="0"/>
                <a:ea typeface="宋体" panose="02010600030101010101" pitchFamily="2" charset="-122"/>
              </a:rPr>
              <a:t>=5, *, weights='uniform',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algorithm='auto', </a:t>
            </a:r>
            <a:r>
              <a:rPr lang="en-US" altLang="zh-CN" sz="1800" dirty="0" err="1">
                <a:solidFill>
                  <a:srgbClr val="000000"/>
                </a:solidFill>
                <a:latin typeface="Courier New" panose="02070309020205020404" pitchFamily="49" charset="0"/>
                <a:ea typeface="宋体" panose="02010600030101010101" pitchFamily="2" charset="-122"/>
              </a:rPr>
              <a:t>leaf_size</a:t>
            </a:r>
            <a:r>
              <a:rPr lang="en-US" altLang="zh-CN" sz="1800" dirty="0">
                <a:solidFill>
                  <a:srgbClr val="000000"/>
                </a:solidFill>
                <a:latin typeface="Courier New" panose="02070309020205020404" pitchFamily="49" charset="0"/>
                <a:ea typeface="宋体" panose="02010600030101010101" pitchFamily="2" charset="-122"/>
              </a:rPr>
              <a:t>=30, p=2, metric='</a:t>
            </a:r>
            <a:r>
              <a:rPr lang="en-US" altLang="zh-CN" sz="1800" dirty="0" err="1">
                <a:solidFill>
                  <a:srgbClr val="000000"/>
                </a:solidFill>
                <a:latin typeface="Courier New" panose="02070309020205020404" pitchFamily="49" charset="0"/>
                <a:ea typeface="宋体" panose="02010600030101010101" pitchFamily="2" charset="-122"/>
              </a:rPr>
              <a:t>minkowski</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metric_params</a:t>
            </a:r>
            <a:r>
              <a:rPr lang="en-US" altLang="zh-CN" sz="1800" dirty="0">
                <a:solidFill>
                  <a:srgbClr val="000000"/>
                </a:solidFill>
                <a:latin typeface="Courier New" panose="02070309020205020404" pitchFamily="49" charset="0"/>
                <a:ea typeface="宋体" panose="02010600030101010101" pitchFamily="2" charset="-122"/>
              </a:rPr>
              <a:t>=None, </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文本框 15"/>
          <p:cNvSpPr txBox="1"/>
          <p:nvPr/>
        </p:nvSpPr>
        <p:spPr>
          <a:xfrm>
            <a:off x="1301370" y="4560971"/>
            <a:ext cx="9546364" cy="1273875"/>
          </a:xfrm>
          <a:prstGeom prst="rect">
            <a:avLst/>
          </a:prstGeom>
          <a:noFill/>
        </p:spPr>
        <p:txBody>
          <a:bodyPr wrap="square">
            <a:spAutoFit/>
          </a:bodyPr>
          <a:lstStyle/>
          <a:p>
            <a:pPr>
              <a:lnSpc>
                <a:spcPct val="150000"/>
              </a:lnSpc>
            </a:pPr>
            <a:r>
              <a:rPr lang="zh-CN" altLang="zh-CN" sz="1800" kern="0" dirty="0" smtClean="0">
                <a:solidFill>
                  <a:srgbClr val="595959"/>
                </a:solidFill>
                <a:latin typeface="宋体" panose="02010600030101010101" pitchFamily="2" charset="-122"/>
                <a:ea typeface="宋体" panose="02010600030101010101" pitchFamily="2" charset="-122"/>
              </a:rPr>
              <a:t>④</a:t>
            </a:r>
            <a:r>
              <a:rPr lang="en-US" altLang="zh-CN" sz="1800" kern="0" dirty="0" smtClean="0">
                <a:solidFill>
                  <a:srgbClr val="595959"/>
                </a:solidFill>
                <a:latin typeface="宋体" panose="02010600030101010101" pitchFamily="2" charset="-122"/>
                <a:ea typeface="宋体" panose="02010600030101010101" pitchFamily="2" charset="-122"/>
              </a:rPr>
              <a:t> metric</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距离计算公式</a:t>
            </a:r>
            <a:r>
              <a:rPr lang="zh-CN" altLang="zh-CN" sz="1800" kern="0" dirty="0">
                <a:solidFill>
                  <a:srgbClr val="595959"/>
                </a:solidFill>
                <a:latin typeface="宋体" panose="02010600030101010101" pitchFamily="2" charset="-122"/>
                <a:ea typeface="宋体" panose="02010600030101010101" pitchFamily="2" charset="-122"/>
              </a:rPr>
              <a:t>，默认使用闵可夫斯基距离。</a:t>
            </a:r>
            <a:endParaRPr lang="zh-CN" altLang="zh-CN" sz="1800" kern="0" dirty="0">
              <a:solidFill>
                <a:srgbClr val="595959"/>
              </a:solidFill>
              <a:latin typeface="宋体" panose="02010600030101010101" pitchFamily="2" charset="-122"/>
              <a:ea typeface="宋体" panose="02010600030101010101" pitchFamily="2" charset="-122"/>
            </a:endParaRPr>
          </a:p>
          <a:p>
            <a:pPr>
              <a:lnSpc>
                <a:spcPct val="150000"/>
              </a:lnSpc>
            </a:pPr>
            <a:r>
              <a:rPr lang="zh-CN" altLang="zh-CN" sz="1800" kern="0" dirty="0" smtClean="0">
                <a:solidFill>
                  <a:srgbClr val="595959"/>
                </a:solidFill>
                <a:latin typeface="宋体" panose="02010600030101010101" pitchFamily="2" charset="-122"/>
                <a:ea typeface="宋体" panose="02010600030101010101" pitchFamily="2" charset="-122"/>
              </a:rPr>
              <a:t>⑤</a:t>
            </a:r>
            <a:r>
              <a:rPr lang="en-US" altLang="zh-CN" sz="1800" kern="0" dirty="0" smtClean="0">
                <a:solidFill>
                  <a:srgbClr val="595959"/>
                </a:solidFill>
                <a:latin typeface="宋体" panose="02010600030101010101" pitchFamily="2" charset="-122"/>
                <a:ea typeface="宋体" panose="02010600030101010101" pitchFamily="2" charset="-122"/>
              </a:rPr>
              <a:t> p</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对应于闵可夫斯基距离计算公式中的</a:t>
            </a:r>
            <a:r>
              <a:rPr lang="en-US" altLang="zh-CN" sz="1800" kern="0" dirty="0">
                <a:solidFill>
                  <a:srgbClr val="1369B2"/>
                </a:solidFill>
                <a:latin typeface="宋体" panose="02010600030101010101" pitchFamily="2" charset="-122"/>
                <a:ea typeface="宋体" panose="02010600030101010101" pitchFamily="2" charset="-122"/>
              </a:rPr>
              <a:t>p</a:t>
            </a:r>
            <a:r>
              <a:rPr lang="zh-CN" altLang="zh-CN" sz="1800" kern="0" dirty="0">
                <a:solidFill>
                  <a:srgbClr val="595959"/>
                </a:solidFill>
                <a:latin typeface="宋体" panose="02010600030101010101" pitchFamily="2" charset="-122"/>
                <a:ea typeface="宋体" panose="02010600030101010101" pitchFamily="2" charset="-122"/>
              </a:rPr>
              <a:t>，若</a:t>
            </a:r>
            <a:r>
              <a:rPr lang="en-US" altLang="zh-CN" sz="1800" kern="0" dirty="0">
                <a:solidFill>
                  <a:srgbClr val="595959"/>
                </a:solidFill>
                <a:latin typeface="宋体" panose="02010600030101010101" pitchFamily="2" charset="-122"/>
                <a:ea typeface="宋体" panose="02010600030101010101" pitchFamily="2" charset="-122"/>
              </a:rPr>
              <a:t>p=1</a:t>
            </a:r>
            <a:r>
              <a:rPr lang="zh-CN" altLang="zh-CN" sz="1800" kern="0" dirty="0">
                <a:solidFill>
                  <a:srgbClr val="595959"/>
                </a:solidFill>
                <a:latin typeface="宋体" panose="02010600030101010101" pitchFamily="2" charset="-122"/>
                <a:ea typeface="宋体" panose="02010600030101010101" pitchFamily="2" charset="-122"/>
              </a:rPr>
              <a:t>表示曼哈顿距离，若</a:t>
            </a:r>
            <a:r>
              <a:rPr lang="en-US" altLang="zh-CN" sz="1800" kern="0" dirty="0">
                <a:solidFill>
                  <a:srgbClr val="595959"/>
                </a:solidFill>
                <a:latin typeface="宋体" panose="02010600030101010101" pitchFamily="2" charset="-122"/>
                <a:ea typeface="宋体" panose="02010600030101010101" pitchFamily="2" charset="-122"/>
              </a:rPr>
              <a:t>p=2</a:t>
            </a:r>
            <a:r>
              <a:rPr lang="zh-CN" altLang="zh-CN" sz="1800" kern="0" dirty="0">
                <a:solidFill>
                  <a:srgbClr val="595959"/>
                </a:solidFill>
                <a:latin typeface="宋体" panose="02010600030101010101" pitchFamily="2" charset="-122"/>
                <a:ea typeface="宋体" panose="02010600030101010101" pitchFamily="2" charset="-122"/>
              </a:rPr>
              <a:t>时表示欧几里得距离。</a:t>
            </a:r>
            <a:endParaRPr lang="zh-CN" altLang="zh-CN" sz="1800" kern="0" dirty="0">
              <a:solidFill>
                <a:srgbClr val="595959"/>
              </a:solidFill>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模型训练</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36" name="矩形 35"/>
          <p:cNvSpPr/>
          <p:nvPr/>
        </p:nvSpPr>
        <p:spPr>
          <a:xfrm>
            <a:off x="4520003" y="2781722"/>
            <a:ext cx="6399739" cy="2400657"/>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模型训练</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是指</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根据给定的训练集，通过学习数据之间的模式和特征之间的关系，调整模型的参数或权重，使模型能够在训练集上达到最佳的拟合效果</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。这一步通常是机器学习模型中最重要和耗时的一步，是模型训练过程中的关键步骤之一。</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2183765"/>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模型训练</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87706" y="2781722"/>
            <a:ext cx="9560028" cy="1477328"/>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KneighborsClassifier</a:t>
            </a:r>
            <a:r>
              <a:rPr lang="zh-CN" altLang="zh-CN" sz="2000" kern="0" dirty="0">
                <a:solidFill>
                  <a:srgbClr val="595959"/>
                </a:solidFill>
                <a:latin typeface="微软雅黑" panose="020B0503020204020204" pitchFamily="34" charset="-122"/>
                <a:ea typeface="微软雅黑" panose="020B0503020204020204" pitchFamily="34" charset="-122"/>
              </a:rPr>
              <a:t>类提供了一个用于模型训练的</a:t>
            </a:r>
            <a:r>
              <a:rPr lang="en-US" altLang="zh-CN" sz="2000" kern="0" dirty="0">
                <a:solidFill>
                  <a:srgbClr val="1369B2"/>
                </a:solidFill>
                <a:latin typeface="微软雅黑" panose="020B0503020204020204" pitchFamily="34" charset="-122"/>
                <a:ea typeface="微软雅黑" panose="020B0503020204020204" pitchFamily="34" charset="-122"/>
              </a:rPr>
              <a:t>fit()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，该方法接受输入特征数据和目标标签数据作为参数，通过迭代优化模型的参数，以使模型在训练数据上达到最佳的拟合效果。</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4345044"/>
            <a:ext cx="9560028" cy="93610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4604368"/>
            <a:ext cx="9001000" cy="410882"/>
          </a:xfrm>
          <a:prstGeom prst="rect">
            <a:avLst/>
          </a:prstGeom>
          <a:noFill/>
        </p:spPr>
        <p:txBody>
          <a:bodyPr wrap="square">
            <a:spAutoFit/>
          </a:bodyPr>
          <a:lstStyle/>
          <a:p>
            <a:pPr indent="266700">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knn.</a:t>
            </a:r>
            <a:r>
              <a:rPr lang="en-US" altLang="zh-CN" sz="1800" b="1" dirty="0" err="1">
                <a:solidFill>
                  <a:srgbClr val="1369B2"/>
                </a:solidFill>
                <a:latin typeface="Courier New" panose="02070309020205020404" pitchFamily="49" charset="0"/>
                <a:ea typeface="宋体" panose="02010600030101010101" pitchFamily="2" charset="-122"/>
              </a:rPr>
              <a:t>fit</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X_train</a:t>
            </a:r>
            <a:r>
              <a:rPr lang="en-US" altLang="zh-CN" sz="1800" b="1" dirty="0">
                <a:solidFill>
                  <a:srgbClr val="1369B2"/>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y_train</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模型预测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36" name="矩形 35"/>
          <p:cNvSpPr/>
          <p:nvPr/>
        </p:nvSpPr>
        <p:spPr>
          <a:xfrm>
            <a:off x="4520003" y="2946647"/>
            <a:ext cx="6399739" cy="1938992"/>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模型预测主要是利用经过训练的机器学习模型对新的未见过数据进行预测或分类</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，根据模型学习到的规律或模式，将输入的特征数据映射到对应的目标标签或输出值，从而为未知数据提供预测结果。</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1287706" y="2781722"/>
            <a:ext cx="9560028" cy="1477328"/>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KneighborsClassifier</a:t>
            </a:r>
            <a:r>
              <a:rPr lang="zh-CN" altLang="zh-CN" sz="2000" kern="0" dirty="0">
                <a:solidFill>
                  <a:srgbClr val="595959"/>
                </a:solidFill>
                <a:latin typeface="微软雅黑" panose="020B0503020204020204" pitchFamily="34" charset="-122"/>
                <a:ea typeface="微软雅黑" panose="020B0503020204020204" pitchFamily="34" charset="-122"/>
              </a:rPr>
              <a:t>类提供了用于模型预测的</a:t>
            </a:r>
            <a:r>
              <a:rPr lang="en-US" altLang="zh-CN" sz="2000" kern="0" dirty="0">
                <a:solidFill>
                  <a:srgbClr val="1369B2"/>
                </a:solidFill>
                <a:latin typeface="微软雅黑" panose="020B0503020204020204" pitchFamily="34" charset="-122"/>
                <a:ea typeface="微软雅黑" panose="020B0503020204020204" pitchFamily="34" charset="-122"/>
              </a:rPr>
              <a:t>predict()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，这个方法接受包含特征数据的输入数组作为参数，然后返回一个包含预测标签的数组，这些标签表示模型对输入数据的分类预测结果。</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4345044"/>
            <a:ext cx="9560028" cy="153302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4667202"/>
            <a:ext cx="9001000" cy="923330"/>
          </a:xfrm>
          <a:prstGeom prst="rect">
            <a:avLst/>
          </a:prstGeom>
          <a:noFill/>
        </p:spPr>
        <p:txBody>
          <a:bodyPr wrap="square">
            <a:spAutoFit/>
          </a:bodyPr>
          <a:lstStyle/>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y_pred</a:t>
            </a:r>
            <a:r>
              <a:rPr lang="en-US" altLang="zh-CN" sz="1800" dirty="0">
                <a:solidFill>
                  <a:srgbClr val="000000"/>
                </a:solidFill>
                <a:latin typeface="Courier New" panose="02070309020205020404" pitchFamily="49" charset="0"/>
                <a:ea typeface="宋体" panose="02010600030101010101" pitchFamily="2" charset="-122"/>
              </a:rPr>
              <a:t> = </a:t>
            </a:r>
            <a:r>
              <a:rPr lang="en-US" altLang="zh-CN" sz="1800" dirty="0" err="1">
                <a:solidFill>
                  <a:srgbClr val="000000"/>
                </a:solidFill>
                <a:latin typeface="Courier New" panose="02070309020205020404" pitchFamily="49" charset="0"/>
                <a:ea typeface="宋体" panose="02010600030101010101" pitchFamily="2" charset="-122"/>
              </a:rPr>
              <a:t>knn.</a:t>
            </a:r>
            <a:r>
              <a:rPr lang="en-US" altLang="zh-CN" sz="1800" b="1" dirty="0" err="1">
                <a:solidFill>
                  <a:srgbClr val="1369B2"/>
                </a:solidFill>
                <a:latin typeface="Courier New" panose="02070309020205020404" pitchFamily="49" charset="0"/>
                <a:ea typeface="宋体" panose="02010600030101010101" pitchFamily="2" charset="-122"/>
              </a:rPr>
              <a:t>predict</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X_test</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y_pred</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矩形: 圆角 139"/>
          <p:cNvSpPr/>
          <p:nvPr/>
        </p:nvSpPr>
        <p:spPr>
          <a:xfrm>
            <a:off x="1276318" y="2035740"/>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模型预测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5" name="矩形: 圆角 139"/>
          <p:cNvSpPr/>
          <p:nvPr/>
        </p:nvSpPr>
        <p:spPr>
          <a:xfrm>
            <a:off x="1276318" y="1556547"/>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模型</a:t>
            </a:r>
            <a:r>
              <a:rPr lang="zh-CN" altLang="en-US" b="1" dirty="0" smtClean="0">
                <a:latin typeface="宋体" panose="02010600030101010101" pitchFamily="2" charset="-122"/>
                <a:ea typeface="宋体" panose="02010600030101010101" pitchFamily="2" charset="-122"/>
              </a:rPr>
              <a:t>评估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36" name="矩形 35"/>
          <p:cNvSpPr/>
          <p:nvPr/>
        </p:nvSpPr>
        <p:spPr>
          <a:xfrm>
            <a:off x="4520003" y="2946647"/>
            <a:ext cx="6399739" cy="1938992"/>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模型评估</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主要</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用来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评估模型在测试集上的性能表现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，以便判断模型的泛化能力和预测</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准确</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率</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通过模型评估，可以量化模型的预测效果，并根据评估结果进行调整和优化，以提高模型的性能和可靠性。</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442795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7.</a:t>
              </a:r>
              <a:r>
                <a:rPr lang="zh-CN" altLang="zh-CN"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a:solidFill>
                    <a:srgbClr val="595959"/>
                  </a:solidFill>
                  <a:latin typeface="微软雅黑" panose="020B0503020204020204" pitchFamily="34" charset="-122"/>
                  <a:ea typeface="微软雅黑" panose="020B0503020204020204" pitchFamily="34" charset="-122"/>
                </a:rPr>
                <a:t>scikit</a:t>
              </a:r>
              <a:r>
                <a:rPr lang="en-US" altLang="zh-CN" sz="2000" dirty="0">
                  <a:solidFill>
                    <a:srgbClr val="595959"/>
                  </a:solidFill>
                  <a:latin typeface="微软雅黑" panose="020B0503020204020204" pitchFamily="34" charset="-122"/>
                  <a:ea typeface="微软雅黑" panose="020B0503020204020204" pitchFamily="34" charset="-122"/>
                </a:rPr>
                <a:t>-learn</a:t>
              </a:r>
              <a:r>
                <a:rPr lang="zh-CN" altLang="zh-CN" sz="2000" dirty="0">
                  <a:solidFill>
                    <a:srgbClr val="595959"/>
                  </a:solidFill>
                  <a:latin typeface="微软雅黑" panose="020B0503020204020204" pitchFamily="34" charset="-122"/>
                  <a:ea typeface="微软雅黑" panose="020B0503020204020204" pitchFamily="34" charset="-122"/>
                </a:rPr>
                <a:t>实现</a:t>
              </a:r>
              <a:r>
                <a:rPr lang="en-US" altLang="zh-CN" sz="2000" dirty="0">
                  <a:solidFill>
                    <a:srgbClr val="595959"/>
                  </a:solidFill>
                  <a:latin typeface="微软雅黑" panose="020B0503020204020204" pitchFamily="34" charset="-122"/>
                  <a:ea typeface="微软雅黑" panose="020B0503020204020204" pitchFamily="34" charset="-122"/>
                </a:rPr>
                <a:t>KNN</a:t>
              </a:r>
              <a:r>
                <a:rPr lang="zh-CN" altLang="zh-CN" sz="2000" dirty="0">
                  <a:solidFill>
                    <a:srgbClr val="595959"/>
                  </a:solidFill>
                  <a:latin typeface="微软雅黑" panose="020B0503020204020204" pitchFamily="34" charset="-122"/>
                  <a:ea typeface="微软雅黑" panose="020B0503020204020204" pitchFamily="34" charset="-122"/>
                </a:rPr>
                <a:t>算法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1287706" y="2781722"/>
            <a:ext cx="9560028" cy="1015663"/>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KneighborsClassifier</a:t>
            </a:r>
            <a:r>
              <a:rPr lang="zh-CN" altLang="zh-CN" sz="2000" kern="0" dirty="0">
                <a:solidFill>
                  <a:srgbClr val="595959"/>
                </a:solidFill>
                <a:latin typeface="微软雅黑" panose="020B0503020204020204" pitchFamily="34" charset="-122"/>
                <a:ea typeface="微软雅黑" panose="020B0503020204020204" pitchFamily="34" charset="-122"/>
              </a:rPr>
              <a:t>类提供了</a:t>
            </a:r>
            <a:r>
              <a:rPr lang="en-US" altLang="zh-CN" sz="2000" kern="0" dirty="0">
                <a:solidFill>
                  <a:srgbClr val="1369B2"/>
                </a:solidFill>
                <a:latin typeface="微软雅黑" panose="020B0503020204020204" pitchFamily="34" charset="-122"/>
                <a:ea typeface="微软雅黑" panose="020B0503020204020204" pitchFamily="34" charset="-122"/>
              </a:rPr>
              <a:t>score()</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来评估模型在测试集上的表现，该方法会根据给定的测试集及其对应的真实标签计算准确率，并返回计算后的准确率。</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0" name="矩形 9"/>
          <p:cNvSpPr/>
          <p:nvPr/>
        </p:nvSpPr>
        <p:spPr>
          <a:xfrm>
            <a:off x="1287706" y="3926170"/>
            <a:ext cx="9560028" cy="173587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58702" y="4143992"/>
            <a:ext cx="9001000" cy="1338828"/>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 </a:t>
            </a:r>
            <a:r>
              <a:rPr lang="zh-CN" altLang="zh-CN" sz="1800" dirty="0">
                <a:solidFill>
                  <a:srgbClr val="000000"/>
                </a:solidFill>
                <a:latin typeface="Courier New" panose="02070309020205020404" pitchFamily="49" charset="0"/>
                <a:ea typeface="宋体" panose="02010600030101010101" pitchFamily="2" charset="-122"/>
              </a:rPr>
              <a:t>计算模型的准确率</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accuracy = </a:t>
            </a:r>
            <a:r>
              <a:rPr lang="en-US" altLang="zh-CN" sz="1800" dirty="0" err="1">
                <a:solidFill>
                  <a:srgbClr val="000000"/>
                </a:solidFill>
                <a:latin typeface="Courier New" panose="02070309020205020404" pitchFamily="49" charset="0"/>
                <a:ea typeface="宋体" panose="02010600030101010101" pitchFamily="2" charset="-122"/>
              </a:rPr>
              <a:t>knn.</a:t>
            </a:r>
            <a:r>
              <a:rPr lang="en-US" altLang="zh-CN" sz="1800" b="1" dirty="0" err="1">
                <a:solidFill>
                  <a:srgbClr val="1369B2"/>
                </a:solidFill>
                <a:latin typeface="Courier New" panose="02070309020205020404" pitchFamily="49" charset="0"/>
                <a:ea typeface="宋体" panose="02010600030101010101" pitchFamily="2" charset="-122"/>
              </a:rPr>
              <a:t>score</a:t>
            </a:r>
            <a:r>
              <a:rPr lang="en-US" altLang="zh-CN" sz="1800" b="1" dirty="0">
                <a:solidFill>
                  <a:srgbClr val="1369B2"/>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X_test</a:t>
            </a:r>
            <a:r>
              <a:rPr lang="en-US" altLang="zh-CN" sz="1800" b="1" dirty="0">
                <a:solidFill>
                  <a:srgbClr val="1369B2"/>
                </a:solidFill>
                <a:latin typeface="Courier New" panose="02070309020205020404" pitchFamily="49" charset="0"/>
                <a:ea typeface="宋体" panose="02010600030101010101" pitchFamily="2" charset="-122"/>
              </a:rPr>
              <a:t>, </a:t>
            </a:r>
            <a:r>
              <a:rPr lang="en-US" altLang="zh-CN" sz="1800" b="1" dirty="0" err="1">
                <a:solidFill>
                  <a:srgbClr val="1369B2"/>
                </a:solidFill>
                <a:latin typeface="Courier New" panose="02070309020205020404" pitchFamily="49" charset="0"/>
                <a:ea typeface="宋体" panose="02010600030101010101" pitchFamily="2" charset="-122"/>
              </a:rPr>
              <a:t>y_pred</a:t>
            </a:r>
            <a:r>
              <a:rPr lang="en-US" altLang="zh-CN" sz="1800" b="1" dirty="0">
                <a:solidFill>
                  <a:srgbClr val="1369B2"/>
                </a:solidFill>
                <a:latin typeface="Courier New" panose="02070309020205020404" pitchFamily="49" charset="0"/>
                <a:ea typeface="宋体" panose="02010600030101010101" pitchFamily="2" charset="-122"/>
              </a:rPr>
              <a:t>)</a:t>
            </a:r>
            <a:endParaRPr lang="zh-CN" altLang="zh-CN" sz="18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print("</a:t>
            </a:r>
            <a:r>
              <a:rPr lang="zh-CN" altLang="zh-CN" sz="1800" dirty="0">
                <a:solidFill>
                  <a:srgbClr val="000000"/>
                </a:solidFill>
                <a:latin typeface="Courier New" panose="02070309020205020404" pitchFamily="49" charset="0"/>
                <a:ea typeface="宋体" panose="02010600030101010101" pitchFamily="2" charset="-122"/>
              </a:rPr>
              <a:t>准确率：</a:t>
            </a:r>
            <a:r>
              <a:rPr lang="en-US" altLang="zh-CN" sz="1800" dirty="0">
                <a:solidFill>
                  <a:srgbClr val="000000"/>
                </a:solidFill>
                <a:latin typeface="Courier New" panose="02070309020205020404" pitchFamily="49" charset="0"/>
                <a:ea typeface="宋体" panose="02010600030101010101" pitchFamily="2" charset="-122"/>
              </a:rPr>
              <a:t>", accuracy)</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6" name="矩形: 圆角 139"/>
          <p:cNvSpPr/>
          <p:nvPr/>
        </p:nvSpPr>
        <p:spPr>
          <a:xfrm>
            <a:off x="1276318" y="2035740"/>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模型</a:t>
            </a:r>
            <a:r>
              <a:rPr lang="zh-CN" altLang="en-US" b="1" dirty="0">
                <a:latin typeface="宋体" panose="02010600030101010101" pitchFamily="2" charset="-122"/>
                <a:ea typeface="宋体" panose="02010600030101010101" pitchFamily="2" charset="-122"/>
              </a:rPr>
              <a:t>评估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959302" y="3357786"/>
            <a:ext cx="3457786" cy="2264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准备数据</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实例化模型。</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模型训练</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模型预测</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模型评估</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预测签到位置</a:t>
            </a:r>
            <a:endParaRPr lang="en-GB" altLang="zh-CN" sz="48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8-2</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982638" y="2565698"/>
            <a:ext cx="4824536" cy="272382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已知某平台举办了一场人工智能比赛，为了这次比赛</a:t>
            </a:r>
            <a:r>
              <a:rPr lang="zh-CN" altLang="zh-CN" sz="1900" dirty="0" smtClean="0"/>
              <a:t>，</a:t>
            </a:r>
            <a:r>
              <a:rPr lang="zh-CN" altLang="en-US" sz="1900" dirty="0" smtClean="0"/>
              <a:t>平台</a:t>
            </a:r>
            <a:r>
              <a:rPr lang="zh-CN" altLang="zh-CN" sz="1900" dirty="0" smtClean="0"/>
              <a:t>特意</a:t>
            </a:r>
            <a:r>
              <a:rPr lang="zh-CN" altLang="zh-CN" sz="1900" dirty="0"/>
              <a:t>创建了一个</a:t>
            </a:r>
            <a:r>
              <a:rPr lang="en-US" altLang="zh-CN" sz="1900" dirty="0"/>
              <a:t>100</a:t>
            </a:r>
            <a:r>
              <a:rPr lang="zh-CN" altLang="zh-CN" sz="1900" dirty="0"/>
              <a:t>平方公里（</a:t>
            </a:r>
            <a:r>
              <a:rPr lang="en-US" altLang="zh-CN" sz="1900" dirty="0"/>
              <a:t>10</a:t>
            </a:r>
            <a:r>
              <a:rPr lang="zh-CN" altLang="zh-CN" sz="1900" dirty="0"/>
              <a:t>公里×</a:t>
            </a:r>
            <a:r>
              <a:rPr lang="en-US" altLang="zh-CN" sz="1900" dirty="0"/>
              <a:t>10</a:t>
            </a:r>
            <a:r>
              <a:rPr lang="zh-CN" altLang="zh-CN" sz="1900" dirty="0"/>
              <a:t>公里）的虚拟世界，在这个虚拟世界中大约有</a:t>
            </a:r>
            <a:r>
              <a:rPr lang="en-US" altLang="zh-CN" sz="1900" dirty="0"/>
              <a:t>10</a:t>
            </a:r>
            <a:r>
              <a:rPr lang="zh-CN" altLang="zh-CN" sz="1900" dirty="0"/>
              <a:t>万个地方。假设现有一个</a:t>
            </a:r>
            <a:r>
              <a:rPr lang="zh-CN" altLang="zh-CN" sz="1900" dirty="0">
                <a:solidFill>
                  <a:srgbClr val="1369B2"/>
                </a:solidFill>
              </a:rPr>
              <a:t>用户的签到数据</a:t>
            </a:r>
            <a:r>
              <a:rPr lang="zh-CN" altLang="zh-CN" sz="1900" dirty="0"/>
              <a:t>保存在</a:t>
            </a:r>
            <a:r>
              <a:rPr lang="en-US" altLang="zh-CN" sz="1900" dirty="0"/>
              <a:t>train.csv</a:t>
            </a:r>
            <a:r>
              <a:rPr lang="zh-CN" altLang="zh-CN" sz="1900" dirty="0"/>
              <a:t>文件中，该文件的内容</a:t>
            </a:r>
            <a:r>
              <a:rPr lang="zh-CN" altLang="zh-CN" sz="1900" dirty="0" smtClean="0"/>
              <a:t>如</a:t>
            </a:r>
            <a:r>
              <a:rPr lang="zh-CN" altLang="en-US" sz="1900" dirty="0"/>
              <a:t>右</a:t>
            </a:r>
            <a:r>
              <a:rPr lang="zh-CN" altLang="en-US" sz="1900" dirty="0" smtClean="0"/>
              <a:t>图</a:t>
            </a:r>
            <a:r>
              <a:rPr lang="zh-CN" altLang="zh-CN" sz="1900" dirty="0" smtClean="0"/>
              <a:t>所</a:t>
            </a:r>
            <a:r>
              <a:rPr lang="zh-CN" altLang="zh-CN" sz="1900" dirty="0"/>
              <a:t>示。</a:t>
            </a:r>
            <a:endParaRPr lang="zh-CN" altLang="zh-CN" sz="1900" dirty="0"/>
          </a:p>
        </p:txBody>
      </p:sp>
      <p:pic>
        <p:nvPicPr>
          <p:cNvPr id="5" name="图片 4"/>
          <p:cNvPicPr/>
          <p:nvPr/>
        </p:nvPicPr>
        <p:blipFill>
          <a:blip r:embed="rId1"/>
          <a:stretch>
            <a:fillRect/>
          </a:stretch>
        </p:blipFill>
        <p:spPr>
          <a:xfrm>
            <a:off x="6239222" y="2709714"/>
            <a:ext cx="4752291" cy="244827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493690"/>
            <a:ext cx="6679708" cy="252028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587764"/>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285778"/>
            <a:ext cx="5436205" cy="1477328"/>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a:t>
            </a:r>
            <a:r>
              <a:rPr lang="en-US" altLang="zh-CN" sz="2000" kern="0" dirty="0" err="1">
                <a:solidFill>
                  <a:srgbClr val="595959"/>
                </a:solidFill>
                <a:latin typeface="微软雅黑" panose="020B0503020204020204" pitchFamily="34" charset="-122"/>
                <a:ea typeface="微软雅黑" panose="020B0503020204020204" pitchFamily="34" charset="-122"/>
                <a:cs typeface="宋体" panose="02010600030101010101" pitchFamily="2" charset="-122"/>
              </a:rPr>
              <a:t>scikit</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-learn</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库的知识，加载鸢尾花的数据集，并</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基于</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KNN</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算法的模型预测鸢尾花的种类</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计算模型的准确率</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781722"/>
            <a:ext cx="6679708" cy="194421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875796"/>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573810"/>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本任务要求根据平台给定的用户签到数据，</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预测该用户下一次的签到位置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34878" y="3746576"/>
            <a:ext cx="4159324"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zh-CN" altLang="zh-CN" sz="1800" dirty="0">
                <a:solidFill>
                  <a:srgbClr val="1369B2"/>
                </a:solidFill>
                <a:latin typeface="微软雅黑" panose="020B0503020204020204" pitchFamily="34" charset="-122"/>
                <a:ea typeface="微软雅黑" panose="020B0503020204020204" pitchFamily="34" charset="-122"/>
                <a:cs typeface="+mn-ea"/>
              </a:rPr>
              <a:t>超参数</a:t>
            </a:r>
            <a:r>
              <a:rPr lang="zh-CN" altLang="zh-CN" sz="1800" dirty="0">
                <a:solidFill>
                  <a:srgbClr val="595959"/>
                </a:solidFill>
                <a:latin typeface="微软雅黑" panose="020B0503020204020204" pitchFamily="34" charset="-122"/>
                <a:ea typeface="微软雅黑" panose="020B0503020204020204" pitchFamily="34" charset="-122"/>
                <a:cs typeface="+mn-ea"/>
              </a:rPr>
              <a:t>，能够根据需求寻找比较好的超参数</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276318" y="2229282"/>
            <a:ext cx="6979128" cy="969496"/>
          </a:xfrm>
          <a:prstGeom prst="rect">
            <a:avLst/>
          </a:prstGeom>
          <a:noFill/>
        </p:spPr>
        <p:txBody>
          <a:bodyPr wrap="square">
            <a:spAutoFit/>
          </a:bodyPr>
          <a:lstStyle/>
          <a:p>
            <a:pPr>
              <a:lnSpc>
                <a:spcPct val="150000"/>
              </a:lnSpc>
            </a:pPr>
            <a:r>
              <a:rPr lang="zh-CN" altLang="zh-CN" sz="1900" kern="0" dirty="0" smtClean="0">
                <a:solidFill>
                  <a:srgbClr val="595959"/>
                </a:solidFill>
                <a:latin typeface="微软雅黑" panose="020B0503020204020204" pitchFamily="34" charset="-122"/>
                <a:ea typeface="微软雅黑" panose="020B0503020204020204" pitchFamily="34" charset="-122"/>
              </a:rPr>
              <a:t>简单</a:t>
            </a:r>
            <a:r>
              <a:rPr lang="zh-CN" altLang="zh-CN" sz="1900" kern="0" dirty="0">
                <a:solidFill>
                  <a:srgbClr val="595959"/>
                </a:solidFill>
                <a:latin typeface="微软雅黑" panose="020B0503020204020204" pitchFamily="34" charset="-122"/>
                <a:ea typeface="微软雅黑" panose="020B0503020204020204" pitchFamily="34" charset="-122"/>
              </a:rPr>
              <a:t>来说，</a:t>
            </a:r>
            <a:r>
              <a:rPr lang="zh-CN" altLang="zh-CN" sz="1900" kern="0" dirty="0">
                <a:solidFill>
                  <a:srgbClr val="1369B2"/>
                </a:solidFill>
                <a:latin typeface="微软雅黑" panose="020B0503020204020204" pitchFamily="34" charset="-122"/>
                <a:ea typeface="微软雅黑" panose="020B0503020204020204" pitchFamily="34" charset="-122"/>
              </a:rPr>
              <a:t>超参数指的是在模型训练之前要设置的参数，用来控制算法行为</a:t>
            </a:r>
            <a:r>
              <a:rPr lang="zh-CN" altLang="zh-CN" sz="1900" kern="0" dirty="0">
                <a:solidFill>
                  <a:srgbClr val="595959"/>
                </a:solidFill>
                <a:latin typeface="微软雅黑" panose="020B0503020204020204" pitchFamily="34" charset="-122"/>
                <a:ea typeface="微软雅黑" panose="020B0503020204020204" pitchFamily="34" charset="-122"/>
              </a:rPr>
              <a:t>。</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rotWithShape="1">
          <a:blip r:embed="rId1"/>
          <a:srcRect l="18574" r="10319"/>
          <a:stretch>
            <a:fillRect/>
          </a:stretch>
        </p:blipFill>
        <p:spPr>
          <a:xfrm flipH="1">
            <a:off x="8687494" y="2261823"/>
            <a:ext cx="2736307" cy="3848151"/>
          </a:xfrm>
          <a:prstGeom prst="rect">
            <a:avLst/>
          </a:prstGeom>
        </p:spPr>
      </p:pic>
      <p:sp>
        <p:nvSpPr>
          <p:cNvPr id="10" name="矩形: 圆角 139"/>
          <p:cNvSpPr/>
          <p:nvPr/>
        </p:nvSpPr>
        <p:spPr>
          <a:xfrm>
            <a:off x="1276318" y="1590051"/>
            <a:ext cx="25866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超参数的概念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文本框 11"/>
          <p:cNvSpPr txBox="1"/>
          <p:nvPr/>
        </p:nvSpPr>
        <p:spPr>
          <a:xfrm>
            <a:off x="1276318" y="4581922"/>
            <a:ext cx="6979128" cy="1408078"/>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rPr>
              <a:t>在</a:t>
            </a:r>
            <a:r>
              <a:rPr lang="en-US" altLang="zh-CN" sz="1900" kern="0" dirty="0">
                <a:solidFill>
                  <a:srgbClr val="595959"/>
                </a:solidFill>
                <a:latin typeface="微软雅黑" panose="020B0503020204020204" pitchFamily="34" charset="-122"/>
                <a:ea typeface="微软雅黑" panose="020B0503020204020204" pitchFamily="34" charset="-122"/>
              </a:rPr>
              <a:t>KNN</a:t>
            </a:r>
            <a:r>
              <a:rPr lang="zh-CN" altLang="zh-CN" sz="1900" kern="0" dirty="0">
                <a:solidFill>
                  <a:srgbClr val="595959"/>
                </a:solidFill>
                <a:latin typeface="微软雅黑" panose="020B0503020204020204" pitchFamily="34" charset="-122"/>
                <a:ea typeface="微软雅黑" panose="020B0503020204020204" pitchFamily="34" charset="-122"/>
              </a:rPr>
              <a:t>算法中，常用的超参数有三个，分别是</a:t>
            </a:r>
            <a:r>
              <a:rPr lang="zh-CN" altLang="zh-CN" sz="1900" kern="0" dirty="0">
                <a:solidFill>
                  <a:srgbClr val="1369B2"/>
                </a:solidFill>
                <a:latin typeface="微软雅黑" panose="020B0503020204020204" pitchFamily="34" charset="-122"/>
                <a:ea typeface="微软雅黑" panose="020B0503020204020204" pitchFamily="34" charset="-122"/>
              </a:rPr>
              <a:t>指定</a:t>
            </a:r>
            <a:r>
              <a:rPr lang="en-US" altLang="zh-CN" sz="1900" kern="0" dirty="0">
                <a:solidFill>
                  <a:srgbClr val="1369B2"/>
                </a:solidFill>
                <a:latin typeface="微软雅黑" panose="020B0503020204020204" pitchFamily="34" charset="-122"/>
                <a:ea typeface="微软雅黑" panose="020B0503020204020204" pitchFamily="34" charset="-122"/>
              </a:rPr>
              <a:t>K</a:t>
            </a:r>
            <a:r>
              <a:rPr lang="zh-CN" altLang="zh-CN" sz="1900" kern="0" dirty="0">
                <a:solidFill>
                  <a:srgbClr val="1369B2"/>
                </a:solidFill>
                <a:latin typeface="微软雅黑" panose="020B0503020204020204" pitchFamily="34" charset="-122"/>
                <a:ea typeface="微软雅黑" panose="020B0503020204020204" pitchFamily="34" charset="-122"/>
              </a:rPr>
              <a:t>值的</a:t>
            </a:r>
            <a:r>
              <a:rPr lang="en-US" altLang="zh-CN" sz="1900" kern="0" dirty="0" err="1">
                <a:solidFill>
                  <a:srgbClr val="1369B2"/>
                </a:solidFill>
                <a:latin typeface="微软雅黑" panose="020B0503020204020204" pitchFamily="34" charset="-122"/>
                <a:ea typeface="微软雅黑" panose="020B0503020204020204" pitchFamily="34" charset="-122"/>
              </a:rPr>
              <a:t>n_neighbors</a:t>
            </a:r>
            <a:r>
              <a:rPr lang="zh-CN" altLang="zh-CN" sz="1900" kern="0" dirty="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距离权重</a:t>
            </a:r>
            <a:r>
              <a:rPr lang="en-US" altLang="zh-CN" sz="1900" kern="0" dirty="0">
                <a:solidFill>
                  <a:srgbClr val="1369B2"/>
                </a:solidFill>
                <a:latin typeface="微软雅黑" panose="020B0503020204020204" pitchFamily="34" charset="-122"/>
                <a:ea typeface="微软雅黑" panose="020B0503020204020204" pitchFamily="34" charset="-122"/>
              </a:rPr>
              <a:t>weights</a:t>
            </a:r>
            <a:r>
              <a:rPr lang="zh-CN" altLang="zh-CN" sz="1900" kern="0" dirty="0">
                <a:solidFill>
                  <a:srgbClr val="595959"/>
                </a:solidFill>
                <a:latin typeface="微软雅黑" panose="020B0503020204020204" pitchFamily="34" charset="-122"/>
                <a:ea typeface="微软雅黑" panose="020B0503020204020204" pitchFamily="34" charset="-122"/>
              </a:rPr>
              <a:t>以及</a:t>
            </a:r>
            <a:r>
              <a:rPr lang="zh-CN" altLang="zh-CN" sz="1900" kern="0" dirty="0">
                <a:solidFill>
                  <a:srgbClr val="1369B2"/>
                </a:solidFill>
                <a:latin typeface="微软雅黑" panose="020B0503020204020204" pitchFamily="34" charset="-122"/>
                <a:ea typeface="微软雅黑" panose="020B0503020204020204" pitchFamily="34" charset="-122"/>
              </a:rPr>
              <a:t>闵可夫斯基距离计算公式中的</a:t>
            </a:r>
            <a:r>
              <a:rPr lang="en-US" altLang="zh-CN" sz="1900" kern="0" dirty="0">
                <a:solidFill>
                  <a:srgbClr val="1369B2"/>
                </a:solidFill>
                <a:latin typeface="微软雅黑" panose="020B0503020204020204" pitchFamily="34" charset="-122"/>
                <a:ea typeface="微软雅黑" panose="020B0503020204020204" pitchFamily="34" charset="-122"/>
              </a:rPr>
              <a:t>p</a:t>
            </a:r>
            <a:r>
              <a:rPr lang="zh-CN" altLang="zh-CN" sz="1900" kern="0" dirty="0">
                <a:solidFill>
                  <a:srgbClr val="595959"/>
                </a:solidFill>
                <a:latin typeface="微软雅黑" panose="020B0503020204020204" pitchFamily="34" charset="-122"/>
                <a:ea typeface="微软雅黑" panose="020B0503020204020204" pitchFamily="34" charset="-122"/>
              </a:rPr>
              <a:t>，这三个参数都在</a:t>
            </a:r>
            <a:r>
              <a:rPr lang="en-US" altLang="zh-CN" sz="1900" kern="0" dirty="0" err="1">
                <a:solidFill>
                  <a:srgbClr val="595959"/>
                </a:solidFill>
                <a:latin typeface="微软雅黑" panose="020B0503020204020204" pitchFamily="34" charset="-122"/>
                <a:ea typeface="微软雅黑" panose="020B0503020204020204" pitchFamily="34" charset="-122"/>
              </a:rPr>
              <a:t>KNeighborsClassifier</a:t>
            </a:r>
            <a:r>
              <a:rPr lang="zh-CN" altLang="zh-CN" sz="1900" kern="0" dirty="0">
                <a:solidFill>
                  <a:srgbClr val="595959"/>
                </a:solidFill>
                <a:latin typeface="微软雅黑" panose="020B0503020204020204" pitchFamily="34" charset="-122"/>
                <a:ea typeface="微软雅黑" panose="020B0503020204020204" pitchFamily="34" charset="-122"/>
              </a:rPr>
              <a:t>类的构造方法中。</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
        <p:nvSpPr>
          <p:cNvPr id="13" name="矩形: 圆角 139"/>
          <p:cNvSpPr/>
          <p:nvPr/>
        </p:nvSpPr>
        <p:spPr>
          <a:xfrm>
            <a:off x="1276318" y="3942691"/>
            <a:ext cx="258664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常用</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超</a:t>
            </a:r>
            <a:r>
              <a:rPr lang="zh-CN" altLang="zh-CN" b="1" dirty="0">
                <a:latin typeface="宋体" panose="02010600030101010101" pitchFamily="2" charset="-122"/>
                <a:ea typeface="宋体" panose="02010600030101010101" pitchFamily="2" charset="-122"/>
              </a:rPr>
              <a:t>参数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779887"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10176"/>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准备肿瘤分类数据集</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文本框 10"/>
          <p:cNvSpPr txBox="1"/>
          <p:nvPr/>
        </p:nvSpPr>
        <p:spPr>
          <a:xfrm>
            <a:off x="1287706" y="2122233"/>
            <a:ext cx="9560028" cy="1477328"/>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这里以</a:t>
            </a:r>
            <a:r>
              <a:rPr lang="en-US" altLang="zh-CN" sz="2000" kern="0" dirty="0" err="1">
                <a:solidFill>
                  <a:srgbClr val="595959"/>
                </a:solidFill>
                <a:latin typeface="微软雅黑" panose="020B0503020204020204" pitchFamily="34" charset="-122"/>
                <a:ea typeface="微软雅黑" panose="020B0503020204020204" pitchFamily="34" charset="-122"/>
              </a:rPr>
              <a:t>scikit</a:t>
            </a:r>
            <a:r>
              <a:rPr lang="en-US" altLang="zh-CN" sz="2000" kern="0" dirty="0">
                <a:solidFill>
                  <a:srgbClr val="595959"/>
                </a:solidFill>
                <a:latin typeface="微软雅黑" panose="020B0503020204020204" pitchFamily="34" charset="-122"/>
                <a:ea typeface="微软雅黑" panose="020B0503020204020204" pitchFamily="34" charset="-122"/>
              </a:rPr>
              <a:t>-learn</a:t>
            </a:r>
            <a:r>
              <a:rPr lang="zh-CN" altLang="zh-CN" sz="2000" kern="0" dirty="0">
                <a:solidFill>
                  <a:srgbClr val="595959"/>
                </a:solidFill>
                <a:latin typeface="微软雅黑" panose="020B0503020204020204" pitchFamily="34" charset="-122"/>
                <a:ea typeface="微软雅黑" panose="020B0503020204020204" pitchFamily="34" charset="-122"/>
              </a:rPr>
              <a:t>库自带的</a:t>
            </a:r>
            <a:r>
              <a:rPr lang="zh-CN" altLang="zh-CN" sz="2000" kern="0" dirty="0" smtClean="0">
                <a:solidFill>
                  <a:srgbClr val="595959"/>
                </a:solidFill>
                <a:latin typeface="微软雅黑" panose="020B0503020204020204" pitchFamily="34" charset="-122"/>
                <a:ea typeface="微软雅黑" panose="020B0503020204020204" pitchFamily="34" charset="-122"/>
              </a:rPr>
              <a:t>肿瘤数据</a:t>
            </a:r>
            <a:r>
              <a:rPr lang="zh-CN" altLang="zh-CN" sz="2000" kern="0" dirty="0">
                <a:solidFill>
                  <a:srgbClr val="595959"/>
                </a:solidFill>
                <a:latin typeface="微软雅黑" panose="020B0503020204020204" pitchFamily="34" charset="-122"/>
                <a:ea typeface="微软雅黑" panose="020B0503020204020204" pitchFamily="34" charset="-122"/>
              </a:rPr>
              <a:t>集为例，介绍如何寻找比较好的超参数</a:t>
            </a:r>
            <a:r>
              <a:rPr lang="en-US" altLang="zh-CN" sz="2000" kern="0" dirty="0" err="1">
                <a:solidFill>
                  <a:srgbClr val="595959"/>
                </a:solidFill>
                <a:latin typeface="微软雅黑" panose="020B0503020204020204" pitchFamily="34" charset="-122"/>
                <a:ea typeface="微软雅黑" panose="020B0503020204020204" pitchFamily="34" charset="-122"/>
              </a:rPr>
              <a:t>n_neighbors</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weights</a:t>
            </a:r>
            <a:r>
              <a:rPr lang="zh-CN" altLang="zh-CN" sz="2000" kern="0" dirty="0">
                <a:solidFill>
                  <a:srgbClr val="595959"/>
                </a:solidFill>
                <a:latin typeface="微软雅黑" panose="020B0503020204020204" pitchFamily="34" charset="-122"/>
                <a:ea typeface="微软雅黑" panose="020B0503020204020204" pitchFamily="34" charset="-122"/>
              </a:rPr>
              <a:t>以及</a:t>
            </a:r>
            <a:r>
              <a:rPr lang="en-US" altLang="zh-CN" sz="2000" kern="0" dirty="0">
                <a:solidFill>
                  <a:srgbClr val="595959"/>
                </a:solidFill>
                <a:latin typeface="微软雅黑" panose="020B0503020204020204" pitchFamily="34" charset="-122"/>
                <a:ea typeface="微软雅黑" panose="020B0503020204020204" pitchFamily="34" charset="-122"/>
              </a:rPr>
              <a:t>p</a:t>
            </a:r>
            <a:r>
              <a:rPr lang="zh-CN" altLang="zh-CN" sz="2000" kern="0" dirty="0">
                <a:solidFill>
                  <a:srgbClr val="595959"/>
                </a:solidFill>
                <a:latin typeface="微软雅黑" panose="020B0503020204020204" pitchFamily="34" charset="-122"/>
                <a:ea typeface="微软雅黑" panose="020B0503020204020204" pitchFamily="34" charset="-122"/>
              </a:rPr>
              <a:t>。 为了后续讲解方便</a:t>
            </a:r>
            <a:r>
              <a:rPr lang="zh-CN" altLang="zh-CN" sz="2000" kern="0" dirty="0" smtClean="0">
                <a:solidFill>
                  <a:srgbClr val="595959"/>
                </a:solidFill>
                <a:latin typeface="微软雅黑" panose="020B0503020204020204" pitchFamily="34" charset="-122"/>
                <a:ea typeface="微软雅黑" panose="020B0503020204020204" pitchFamily="34" charset="-122"/>
              </a:rPr>
              <a:t>，</a:t>
            </a:r>
            <a:r>
              <a:rPr lang="zh-CN" altLang="zh-CN" sz="2000" kern="0" dirty="0" smtClean="0">
                <a:solidFill>
                  <a:srgbClr val="1369B2"/>
                </a:solidFill>
                <a:latin typeface="微软雅黑" panose="020B0503020204020204" pitchFamily="34" charset="-122"/>
                <a:ea typeface="微软雅黑" panose="020B0503020204020204" pitchFamily="34" charset="-122"/>
              </a:rPr>
              <a:t>导入例</a:t>
            </a:r>
            <a:r>
              <a:rPr lang="zh-CN" altLang="zh-CN" sz="2000" kern="0" dirty="0">
                <a:solidFill>
                  <a:srgbClr val="1369B2"/>
                </a:solidFill>
                <a:latin typeface="微软雅黑" panose="020B0503020204020204" pitchFamily="34" charset="-122"/>
                <a:ea typeface="微软雅黑" panose="020B0503020204020204" pitchFamily="34" charset="-122"/>
              </a:rPr>
              <a:t>子中用到的数据集</a:t>
            </a:r>
            <a:r>
              <a:rPr lang="zh-CN" altLang="zh-CN" sz="2000" kern="0" dirty="0">
                <a:solidFill>
                  <a:srgbClr val="595959"/>
                </a:solidFill>
                <a:latin typeface="微软雅黑" panose="020B0503020204020204" pitchFamily="34" charset="-122"/>
                <a:ea typeface="微软雅黑" panose="020B0503020204020204" pitchFamily="34" charset="-122"/>
              </a:rPr>
              <a:t>，并</a:t>
            </a:r>
            <a:r>
              <a:rPr lang="zh-CN" altLang="zh-CN" sz="2000" kern="0" dirty="0">
                <a:solidFill>
                  <a:srgbClr val="1369B2"/>
                </a:solidFill>
                <a:latin typeface="微软雅黑" panose="020B0503020204020204" pitchFamily="34" charset="-122"/>
                <a:ea typeface="微软雅黑" panose="020B0503020204020204" pitchFamily="34" charset="-122"/>
              </a:rPr>
              <a:t>将数据集分割为训练数据集和测试数据</a:t>
            </a:r>
            <a:r>
              <a:rPr lang="zh-CN" altLang="zh-CN" sz="2000" kern="0" dirty="0" smtClean="0">
                <a:solidFill>
                  <a:srgbClr val="1369B2"/>
                </a:solidFill>
                <a:latin typeface="微软雅黑" panose="020B0503020204020204" pitchFamily="34" charset="-122"/>
                <a:ea typeface="微软雅黑" panose="020B0503020204020204" pitchFamily="34" charset="-122"/>
              </a:rPr>
              <a:t>集</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矩形 13"/>
          <p:cNvSpPr/>
          <p:nvPr/>
        </p:nvSpPr>
        <p:spPr>
          <a:xfrm>
            <a:off x="1287706" y="3698029"/>
            <a:ext cx="9560028" cy="246806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558702" y="3902158"/>
            <a:ext cx="9001000" cy="2054409"/>
          </a:xfrm>
          <a:prstGeom prst="rect">
            <a:avLst/>
          </a:prstGeom>
          <a:noFill/>
        </p:spPr>
        <p:txBody>
          <a:bodyPr wrap="square">
            <a:spAutoFit/>
          </a:bodyPr>
          <a:lstStyle/>
          <a:p>
            <a:pPr indent="266700">
              <a:lnSpc>
                <a:spcPct val="150000"/>
              </a:lnSpc>
            </a:pPr>
            <a:r>
              <a:rPr lang="en-US" altLang="zh-CN" sz="1700" dirty="0">
                <a:solidFill>
                  <a:srgbClr val="000000"/>
                </a:solidFill>
                <a:latin typeface="Courier New" panose="02070309020205020404" pitchFamily="49" charset="0"/>
                <a:ea typeface="宋体" panose="02010600030101010101" pitchFamily="2" charset="-122"/>
              </a:rPr>
              <a:t>data = </a:t>
            </a:r>
            <a:r>
              <a:rPr lang="en-US" altLang="zh-CN" sz="1700" dirty="0" err="1">
                <a:solidFill>
                  <a:srgbClr val="000000"/>
                </a:solidFill>
                <a:latin typeface="Courier New" panose="02070309020205020404" pitchFamily="49" charset="0"/>
                <a:ea typeface="宋体" panose="02010600030101010101" pitchFamily="2" charset="-122"/>
              </a:rPr>
              <a:t>load_breast_cancer</a:t>
            </a:r>
            <a:r>
              <a:rPr lang="en-US" altLang="zh-CN" sz="1700" dirty="0">
                <a:solidFill>
                  <a:srgbClr val="000000"/>
                </a:solidFill>
                <a:latin typeface="Courier New" panose="02070309020205020404" pitchFamily="49" charset="0"/>
                <a:ea typeface="宋体" panose="02010600030101010101" pitchFamily="2" charset="-122"/>
              </a:rPr>
              <a:t>()</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700" dirty="0">
                <a:solidFill>
                  <a:srgbClr val="000000"/>
                </a:solidFill>
                <a:latin typeface="Courier New" panose="02070309020205020404" pitchFamily="49" charset="0"/>
                <a:ea typeface="宋体" panose="02010600030101010101" pitchFamily="2" charset="-122"/>
              </a:rPr>
              <a:t>X = data["data"]</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700" dirty="0">
                <a:solidFill>
                  <a:srgbClr val="000000"/>
                </a:solidFill>
                <a:latin typeface="Courier New" panose="02070309020205020404" pitchFamily="49" charset="0"/>
                <a:ea typeface="宋体" panose="02010600030101010101" pitchFamily="2" charset="-122"/>
              </a:rPr>
              <a:t>y = data["target</a:t>
            </a:r>
            <a:r>
              <a:rPr lang="en-US" altLang="zh-CN" sz="1700" dirty="0" smtClean="0">
                <a:solidFill>
                  <a:srgbClr val="000000"/>
                </a:solidFill>
                <a:latin typeface="Courier New" panose="02070309020205020404" pitchFamily="49" charset="0"/>
                <a:ea typeface="宋体" panose="02010600030101010101" pitchFamily="2" charset="-122"/>
              </a:rPr>
              <a:t>"]</a:t>
            </a:r>
            <a:endParaRPr lang="zh-CN" altLang="zh-CN" sz="17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700" dirty="0" err="1">
                <a:solidFill>
                  <a:srgbClr val="000000"/>
                </a:solidFill>
                <a:latin typeface="Courier New" panose="02070309020205020404" pitchFamily="49" charset="0"/>
                <a:ea typeface="宋体" panose="02010600030101010101" pitchFamily="2" charset="-122"/>
              </a:rPr>
              <a:t>X_train</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X_test</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y_train</a:t>
            </a:r>
            <a:r>
              <a:rPr lang="en-US" altLang="zh-CN" sz="1700" dirty="0">
                <a:solidFill>
                  <a:srgbClr val="000000"/>
                </a:solidFill>
                <a:latin typeface="Courier New" panose="02070309020205020404" pitchFamily="49" charset="0"/>
                <a:ea typeface="宋体" panose="02010600030101010101" pitchFamily="2" charset="-122"/>
              </a:rPr>
              <a:t>, </a:t>
            </a:r>
            <a:r>
              <a:rPr lang="en-US" altLang="zh-CN" sz="1700" dirty="0" err="1">
                <a:solidFill>
                  <a:srgbClr val="000000"/>
                </a:solidFill>
                <a:latin typeface="Courier New" panose="02070309020205020404" pitchFamily="49" charset="0"/>
                <a:ea typeface="宋体" panose="02010600030101010101" pitchFamily="2" charset="-122"/>
              </a:rPr>
              <a:t>y_test</a:t>
            </a:r>
            <a:r>
              <a:rPr lang="en-US" altLang="zh-CN" sz="1700" dirty="0">
                <a:solidFill>
                  <a:srgbClr val="000000"/>
                </a:solidFill>
                <a:latin typeface="Courier New" panose="02070309020205020404" pitchFamily="49" charset="0"/>
                <a:ea typeface="宋体" panose="02010600030101010101" pitchFamily="2" charset="-122"/>
              </a:rPr>
              <a:t> = </a:t>
            </a:r>
            <a:r>
              <a:rPr lang="en-US" altLang="zh-CN" sz="1700" b="1" dirty="0" err="1">
                <a:solidFill>
                  <a:srgbClr val="1369B2"/>
                </a:solidFill>
                <a:latin typeface="Courier New" panose="02070309020205020404" pitchFamily="49" charset="0"/>
                <a:ea typeface="宋体" panose="02010600030101010101" pitchFamily="2" charset="-122"/>
              </a:rPr>
              <a:t>train_test_split</a:t>
            </a:r>
            <a:r>
              <a:rPr lang="en-US" altLang="zh-CN" sz="1700" b="1" dirty="0">
                <a:solidFill>
                  <a:srgbClr val="1369B2"/>
                </a:solidFill>
                <a:latin typeface="Courier New" panose="02070309020205020404" pitchFamily="49" charset="0"/>
                <a:ea typeface="宋体" panose="02010600030101010101" pitchFamily="2" charset="-122"/>
              </a:rPr>
              <a:t>(X, y, </a:t>
            </a:r>
            <a:endParaRPr lang="zh-CN" altLang="zh-CN" sz="1700" b="1" dirty="0">
              <a:solidFill>
                <a:srgbClr val="1369B2"/>
              </a:solidFill>
              <a:latin typeface="Courier New" panose="02070309020205020404" pitchFamily="49" charset="0"/>
              <a:ea typeface="宋体" panose="02010600030101010101" pitchFamily="2" charset="-122"/>
            </a:endParaRPr>
          </a:p>
          <a:p>
            <a:pPr indent="266700">
              <a:lnSpc>
                <a:spcPct val="150000"/>
              </a:lnSpc>
            </a:pPr>
            <a:r>
              <a:rPr lang="en-US" altLang="zh-CN" sz="1700" b="1" dirty="0" smtClean="0">
                <a:solidFill>
                  <a:srgbClr val="1369B2"/>
                </a:solidFill>
                <a:latin typeface="Courier New" panose="02070309020205020404" pitchFamily="49" charset="0"/>
                <a:ea typeface="宋体" panose="02010600030101010101" pitchFamily="2" charset="-122"/>
              </a:rPr>
              <a:t>         </a:t>
            </a:r>
            <a:r>
              <a:rPr lang="en-US" altLang="zh-CN" sz="1700" b="1" dirty="0" err="1" smtClean="0">
                <a:solidFill>
                  <a:srgbClr val="1369B2"/>
                </a:solidFill>
                <a:latin typeface="Courier New" panose="02070309020205020404" pitchFamily="49" charset="0"/>
                <a:ea typeface="宋体" panose="02010600030101010101" pitchFamily="2" charset="-122"/>
              </a:rPr>
              <a:t>test_size</a:t>
            </a:r>
            <a:r>
              <a:rPr lang="en-US" altLang="zh-CN" sz="1700" b="1" dirty="0" smtClean="0">
                <a:solidFill>
                  <a:srgbClr val="1369B2"/>
                </a:solidFill>
                <a:latin typeface="Courier New" panose="02070309020205020404" pitchFamily="49" charset="0"/>
                <a:ea typeface="宋体" panose="02010600030101010101" pitchFamily="2" charset="-122"/>
              </a:rPr>
              <a:t>=0.2</a:t>
            </a:r>
            <a:r>
              <a:rPr lang="en-US" altLang="zh-CN" sz="1700" b="1" dirty="0">
                <a:solidFill>
                  <a:srgbClr val="1369B2"/>
                </a:solidFill>
                <a:latin typeface="Courier New" panose="02070309020205020404" pitchFamily="49" charset="0"/>
                <a:ea typeface="宋体" panose="02010600030101010101" pitchFamily="2" charset="-122"/>
              </a:rPr>
              <a:t>, shuffle=False)</a:t>
            </a:r>
            <a:endParaRPr lang="zh-CN" altLang="zh-CN" sz="17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723670"/>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err="1">
                <a:latin typeface="宋体" panose="02010600030101010101" pitchFamily="2" charset="-122"/>
                <a:ea typeface="宋体" panose="02010600030101010101" pitchFamily="2" charset="-122"/>
              </a:rPr>
              <a:t>n_neighbors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3"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303117" y="3069754"/>
            <a:ext cx="5328592" cy="2308324"/>
          </a:xfrm>
          <a:prstGeom prst="rect">
            <a:avLst/>
          </a:prstGeom>
        </p:spPr>
        <p:txBody>
          <a:bodyPr wrap="square">
            <a:spAutoFit/>
          </a:bodyPr>
          <a:lstStyle/>
          <a:p>
            <a:pPr algn="ctr">
              <a:lnSpc>
                <a:spcPct val="150000"/>
              </a:lnSpc>
            </a:pPr>
            <a:r>
              <a:rPr lang="zh-CN" altLang="zh-CN" dirty="0">
                <a:solidFill>
                  <a:srgbClr val="FF0000"/>
                </a:solidFill>
                <a:latin typeface="微软雅黑" panose="020B0503020204020204" pitchFamily="34" charset="-122"/>
                <a:ea typeface="微软雅黑" panose="020B0503020204020204" pitchFamily="34" charset="-122"/>
              </a:rPr>
              <a:t>在</a:t>
            </a:r>
            <a:r>
              <a:rPr lang="en-US" altLang="zh-CN" dirty="0">
                <a:solidFill>
                  <a:srgbClr val="FF0000"/>
                </a:solidFill>
                <a:latin typeface="微软雅黑" panose="020B0503020204020204" pitchFamily="34" charset="-122"/>
                <a:ea typeface="微软雅黑" panose="020B0503020204020204" pitchFamily="34" charset="-122"/>
              </a:rPr>
              <a:t>KNN</a:t>
            </a:r>
            <a:r>
              <a:rPr lang="zh-CN" altLang="zh-CN" dirty="0">
                <a:solidFill>
                  <a:srgbClr val="FF0000"/>
                </a:solidFill>
                <a:latin typeface="微软雅黑" panose="020B0503020204020204" pitchFamily="34" charset="-122"/>
                <a:ea typeface="微软雅黑" panose="020B0503020204020204" pitchFamily="34" charset="-122"/>
              </a:rPr>
              <a:t>算法中，</a:t>
            </a:r>
            <a:r>
              <a:rPr lang="en-US" altLang="zh-CN" dirty="0">
                <a:solidFill>
                  <a:srgbClr val="FF0000"/>
                </a:solidFill>
                <a:latin typeface="微软雅黑" panose="020B0503020204020204" pitchFamily="34" charset="-122"/>
                <a:ea typeface="微软雅黑" panose="020B0503020204020204" pitchFamily="34" charset="-122"/>
              </a:rPr>
              <a:t>K</a:t>
            </a:r>
            <a:r>
              <a:rPr lang="zh-CN" altLang="zh-CN" dirty="0">
                <a:solidFill>
                  <a:srgbClr val="FF0000"/>
                </a:solidFill>
                <a:latin typeface="微软雅黑" panose="020B0503020204020204" pitchFamily="34" charset="-122"/>
                <a:ea typeface="微软雅黑" panose="020B0503020204020204" pitchFamily="34" charset="-122"/>
              </a:rPr>
              <a:t>值会决定最终的预测结果，那么现在我们来思考一个问题，超参数</a:t>
            </a:r>
            <a:r>
              <a:rPr lang="en-US" altLang="zh-CN" dirty="0" err="1">
                <a:solidFill>
                  <a:srgbClr val="FF0000"/>
                </a:solidFill>
                <a:latin typeface="微软雅黑" panose="020B0503020204020204" pitchFamily="34" charset="-122"/>
                <a:ea typeface="微软雅黑" panose="020B0503020204020204" pitchFamily="34" charset="-122"/>
              </a:rPr>
              <a:t>n_neighbors</a:t>
            </a:r>
            <a:r>
              <a:rPr lang="zh-CN" altLang="zh-CN" dirty="0">
                <a:solidFill>
                  <a:srgbClr val="FF0000"/>
                </a:solidFill>
                <a:latin typeface="微软雅黑" panose="020B0503020204020204" pitchFamily="34" charset="-122"/>
                <a:ea typeface="微软雅黑" panose="020B0503020204020204" pitchFamily="34" charset="-122"/>
              </a:rPr>
              <a:t>指定的</a:t>
            </a:r>
            <a:r>
              <a:rPr lang="en-US" altLang="zh-CN" dirty="0">
                <a:solidFill>
                  <a:srgbClr val="FF0000"/>
                </a:solidFill>
                <a:latin typeface="微软雅黑" panose="020B0503020204020204" pitchFamily="34" charset="-122"/>
                <a:ea typeface="微软雅黑" panose="020B0503020204020204" pitchFamily="34" charset="-122"/>
              </a:rPr>
              <a:t>K</a:t>
            </a:r>
            <a:r>
              <a:rPr lang="zh-CN" altLang="zh-CN" dirty="0">
                <a:solidFill>
                  <a:srgbClr val="FF0000"/>
                </a:solidFill>
                <a:latin typeface="微软雅黑" panose="020B0503020204020204" pitchFamily="34" charset="-122"/>
                <a:ea typeface="微软雅黑" panose="020B0503020204020204" pitchFamily="34" charset="-122"/>
              </a:rPr>
              <a:t>值到底设置为多少合适呢？</a:t>
            </a:r>
            <a:endParaRPr lang="zh-CN" altLang="zh-CN"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723670"/>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err="1">
                <a:latin typeface="宋体" panose="02010600030101010101" pitchFamily="2" charset="-122"/>
                <a:ea typeface="宋体" panose="02010600030101010101" pitchFamily="2" charset="-122"/>
              </a:rPr>
              <a:t>n_neighbors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文本框 10"/>
          <p:cNvSpPr txBox="1"/>
          <p:nvPr/>
        </p:nvSpPr>
        <p:spPr>
          <a:xfrm>
            <a:off x="1287706" y="2434922"/>
            <a:ext cx="9560028" cy="553998"/>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先</a:t>
            </a:r>
            <a:r>
              <a:rPr lang="zh-CN" altLang="zh-CN" sz="2000" kern="0" dirty="0">
                <a:solidFill>
                  <a:srgbClr val="595959"/>
                </a:solidFill>
                <a:latin typeface="微软雅黑" panose="020B0503020204020204" pitchFamily="34" charset="-122"/>
                <a:ea typeface="微软雅黑" panose="020B0503020204020204" pitchFamily="34" charset="-122"/>
              </a:rPr>
              <a:t>将</a:t>
            </a:r>
            <a:r>
              <a:rPr lang="en-US" altLang="zh-CN" sz="2000" kern="0" dirty="0" smtClean="0">
                <a:solidFill>
                  <a:srgbClr val="1369B2"/>
                </a:solidFill>
                <a:latin typeface="微软雅黑" panose="020B0503020204020204" pitchFamily="34" charset="-122"/>
                <a:ea typeface="微软雅黑" panose="020B0503020204020204" pitchFamily="34" charset="-122"/>
              </a:rPr>
              <a:t>K</a:t>
            </a:r>
            <a:r>
              <a:rPr lang="zh-CN" altLang="en-US" sz="2000" kern="0" dirty="0" smtClean="0">
                <a:solidFill>
                  <a:srgbClr val="1369B2"/>
                </a:solidFill>
                <a:latin typeface="微软雅黑" panose="020B0503020204020204" pitchFamily="34" charset="-122"/>
                <a:ea typeface="微软雅黑" panose="020B0503020204020204" pitchFamily="34" charset="-122"/>
              </a:rPr>
              <a:t>值</a:t>
            </a:r>
            <a:r>
              <a:rPr lang="zh-CN" altLang="zh-CN" sz="2000" kern="0" dirty="0" smtClean="0">
                <a:solidFill>
                  <a:srgbClr val="1369B2"/>
                </a:solidFill>
                <a:latin typeface="微软雅黑" panose="020B0503020204020204" pitchFamily="34" charset="-122"/>
                <a:ea typeface="微软雅黑" panose="020B0503020204020204" pitchFamily="34" charset="-122"/>
              </a:rPr>
              <a:t>设置</a:t>
            </a:r>
            <a:r>
              <a:rPr lang="zh-CN" altLang="zh-CN" sz="2000" kern="0" dirty="0">
                <a:solidFill>
                  <a:srgbClr val="1369B2"/>
                </a:solidFill>
                <a:latin typeface="微软雅黑" panose="020B0503020204020204" pitchFamily="34" charset="-122"/>
                <a:ea typeface="微软雅黑" panose="020B0503020204020204" pitchFamily="34" charset="-122"/>
              </a:rPr>
              <a:t>为</a:t>
            </a:r>
            <a:r>
              <a:rPr lang="en-US" altLang="zh-CN" sz="2000" kern="0" dirty="0">
                <a:solidFill>
                  <a:srgbClr val="1369B2"/>
                </a:solidFill>
                <a:latin typeface="微软雅黑" panose="020B0503020204020204" pitchFamily="34" charset="-122"/>
                <a:ea typeface="微软雅黑" panose="020B0503020204020204" pitchFamily="34" charset="-122"/>
              </a:rPr>
              <a:t>3</a:t>
            </a:r>
            <a:r>
              <a:rPr lang="zh-CN" altLang="zh-CN" sz="2000" kern="0" dirty="0">
                <a:solidFill>
                  <a:srgbClr val="595959"/>
                </a:solidFill>
                <a:latin typeface="微软雅黑" panose="020B0503020204020204" pitchFamily="34" charset="-122"/>
                <a:ea typeface="微软雅黑" panose="020B0503020204020204" pitchFamily="34" charset="-122"/>
              </a:rPr>
              <a:t>，看一下模型的</a:t>
            </a:r>
            <a:r>
              <a:rPr lang="zh-CN" altLang="zh-CN" sz="2000" kern="0" dirty="0" smtClean="0">
                <a:solidFill>
                  <a:srgbClr val="595959"/>
                </a:solidFill>
                <a:latin typeface="微软雅黑" panose="020B0503020204020204" pitchFamily="34" charset="-122"/>
                <a:ea typeface="微软雅黑" panose="020B0503020204020204" pitchFamily="34" charset="-122"/>
              </a:rPr>
              <a:t>准确率</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矩形 13"/>
          <p:cNvSpPr/>
          <p:nvPr/>
        </p:nvSpPr>
        <p:spPr>
          <a:xfrm>
            <a:off x="1287706" y="3141762"/>
            <a:ext cx="9560028" cy="175284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5" name="文本框 14"/>
          <p:cNvSpPr txBox="1"/>
          <p:nvPr/>
        </p:nvSpPr>
        <p:spPr>
          <a:xfrm>
            <a:off x="1558702" y="3364920"/>
            <a:ext cx="9001000" cy="1338828"/>
          </a:xfrm>
          <a:prstGeom prst="rect">
            <a:avLst/>
          </a:prstGeom>
          <a:noFill/>
        </p:spPr>
        <p:txBody>
          <a:bodyPr wrap="square">
            <a:spAutoFit/>
          </a:bodyPr>
          <a:lstStyle/>
          <a:p>
            <a:pPr indent="266700">
              <a:lnSpc>
                <a:spcPct val="150000"/>
              </a:lnSpc>
            </a:pPr>
            <a:r>
              <a:rPr lang="en-US" altLang="zh-CN" sz="1800" dirty="0">
                <a:solidFill>
                  <a:srgbClr val="000000"/>
                </a:solidFill>
                <a:latin typeface="Courier New" panose="02070309020205020404" pitchFamily="49" charset="0"/>
                <a:ea typeface="宋体" panose="02010600030101010101" pitchFamily="2" charset="-122"/>
              </a:rPr>
              <a:t>model = </a:t>
            </a:r>
            <a:r>
              <a:rPr lang="en-US" altLang="zh-CN" sz="1800" dirty="0" err="1">
                <a:solidFill>
                  <a:srgbClr val="000000"/>
                </a:solidFill>
                <a:latin typeface="Courier New" panose="02070309020205020404" pitchFamily="49" charset="0"/>
                <a:ea typeface="宋体" panose="02010600030101010101" pitchFamily="2" charset="-122"/>
              </a:rPr>
              <a:t>KNeighborsClassifier</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b="1" dirty="0" err="1">
                <a:solidFill>
                  <a:srgbClr val="1369B2"/>
                </a:solidFill>
                <a:latin typeface="Courier New" panose="02070309020205020404" pitchFamily="49" charset="0"/>
                <a:ea typeface="宋体" panose="02010600030101010101" pitchFamily="2" charset="-122"/>
              </a:rPr>
              <a:t>n_neighbors</a:t>
            </a:r>
            <a:r>
              <a:rPr lang="en-US" altLang="zh-CN" sz="1800" b="1" dirty="0">
                <a:solidFill>
                  <a:srgbClr val="1369B2"/>
                </a:solidFill>
                <a:latin typeface="Courier New" panose="02070309020205020404" pitchFamily="49" charset="0"/>
                <a:ea typeface="宋体" panose="02010600030101010101" pitchFamily="2" charset="-122"/>
              </a:rPr>
              <a:t>=3</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model.fit</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X_train</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y_train</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a:p>
            <a:pPr indent="266700">
              <a:lnSpc>
                <a:spcPct val="150000"/>
              </a:lnSpc>
            </a:pPr>
            <a:r>
              <a:rPr lang="en-US" altLang="zh-CN" sz="1800" dirty="0" err="1">
                <a:solidFill>
                  <a:srgbClr val="000000"/>
                </a:solidFill>
                <a:latin typeface="Courier New" panose="02070309020205020404" pitchFamily="49" charset="0"/>
                <a:ea typeface="宋体" panose="02010600030101010101" pitchFamily="2" charset="-122"/>
              </a:rPr>
              <a:t>model.score</a:t>
            </a:r>
            <a:r>
              <a:rPr lang="en-US" altLang="zh-CN" sz="1800" dirty="0">
                <a:solidFill>
                  <a:srgbClr val="000000"/>
                </a:solidFill>
                <a:latin typeface="Courier New" panose="02070309020205020404" pitchFamily="49" charset="0"/>
                <a:ea typeface="宋体" panose="02010600030101010101" pitchFamily="2" charset="-122"/>
              </a:rPr>
              <a:t>(</a:t>
            </a:r>
            <a:r>
              <a:rPr lang="en-US" altLang="zh-CN" sz="1800" dirty="0" err="1">
                <a:solidFill>
                  <a:srgbClr val="000000"/>
                </a:solidFill>
                <a:latin typeface="Courier New" panose="02070309020205020404" pitchFamily="49" charset="0"/>
                <a:ea typeface="宋体" panose="02010600030101010101" pitchFamily="2" charset="-122"/>
              </a:rPr>
              <a:t>X_test,y_test</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287706" y="1963711"/>
            <a:ext cx="9560028"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使用最简单的循环方式，</a:t>
            </a:r>
            <a:r>
              <a:rPr lang="zh-CN" altLang="zh-CN" sz="2000" kern="0" dirty="0">
                <a:solidFill>
                  <a:srgbClr val="1369B2"/>
                </a:solidFill>
                <a:latin typeface="微软雅黑" panose="020B0503020204020204" pitchFamily="34" charset="-122"/>
                <a:ea typeface="微软雅黑" panose="020B0503020204020204" pitchFamily="34" charset="-122"/>
              </a:rPr>
              <a:t>依次计算</a:t>
            </a:r>
            <a:r>
              <a:rPr lang="en-US" altLang="zh-CN" sz="2000" kern="0" dirty="0">
                <a:solidFill>
                  <a:srgbClr val="1369B2"/>
                </a:solidFill>
                <a:latin typeface="微软雅黑" panose="020B0503020204020204" pitchFamily="34" charset="-122"/>
                <a:ea typeface="微软雅黑" panose="020B0503020204020204" pitchFamily="34" charset="-122"/>
              </a:rPr>
              <a:t>K</a:t>
            </a:r>
            <a:r>
              <a:rPr lang="zh-CN" altLang="zh-CN" sz="2000" kern="0" dirty="0">
                <a:solidFill>
                  <a:srgbClr val="1369B2"/>
                </a:solidFill>
                <a:latin typeface="微软雅黑" panose="020B0503020204020204" pitchFamily="34" charset="-122"/>
                <a:ea typeface="微软雅黑" panose="020B0503020204020204" pitchFamily="34" charset="-122"/>
              </a:rPr>
              <a:t>值为</a:t>
            </a:r>
            <a:r>
              <a:rPr lang="en-US" altLang="zh-CN" sz="2000" kern="0" dirty="0">
                <a:solidFill>
                  <a:srgbClr val="1369B2"/>
                </a:solidFill>
                <a:latin typeface="微软雅黑" panose="020B0503020204020204" pitchFamily="34" charset="-122"/>
                <a:ea typeface="微软雅黑" panose="020B0503020204020204" pitchFamily="34" charset="-122"/>
              </a:rPr>
              <a:t>1</a:t>
            </a:r>
            <a:r>
              <a:rPr lang="zh-CN"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a:solidFill>
                  <a:srgbClr val="1369B2"/>
                </a:solidFill>
                <a:latin typeface="微软雅黑" panose="020B0503020204020204" pitchFamily="34" charset="-122"/>
                <a:ea typeface="微软雅黑" panose="020B0503020204020204" pitchFamily="34" charset="-122"/>
              </a:rPr>
              <a:t>2</a:t>
            </a:r>
            <a:r>
              <a:rPr lang="zh-CN"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a:solidFill>
                  <a:srgbClr val="1369B2"/>
                </a:solidFill>
                <a:latin typeface="微软雅黑" panose="020B0503020204020204" pitchFamily="34" charset="-122"/>
                <a:ea typeface="微软雅黑" panose="020B0503020204020204" pitchFamily="34" charset="-122"/>
              </a:rPr>
              <a:t>3</a:t>
            </a:r>
            <a:r>
              <a:rPr lang="zh-CN" altLang="zh-CN" sz="2000" kern="0" dirty="0">
                <a:solidFill>
                  <a:srgbClr val="1369B2"/>
                </a:solidFill>
                <a:latin typeface="微软雅黑" panose="020B0503020204020204" pitchFamily="34" charset="-122"/>
                <a:ea typeface="微软雅黑" panose="020B0503020204020204" pitchFamily="34" charset="-122"/>
              </a:rPr>
              <a:t>……</a:t>
            </a:r>
            <a:r>
              <a:rPr lang="en-US" altLang="zh-CN" sz="2000" kern="0" dirty="0">
                <a:solidFill>
                  <a:srgbClr val="1369B2"/>
                </a:solidFill>
                <a:latin typeface="微软雅黑" panose="020B0503020204020204" pitchFamily="34" charset="-122"/>
                <a:ea typeface="微软雅黑" panose="020B0503020204020204" pitchFamily="34" charset="-122"/>
              </a:rPr>
              <a:t>10</a:t>
            </a:r>
            <a:r>
              <a:rPr lang="zh-CN" altLang="zh-CN" sz="2000" kern="0" dirty="0">
                <a:solidFill>
                  <a:srgbClr val="1369B2"/>
                </a:solidFill>
                <a:latin typeface="微软雅黑" panose="020B0503020204020204" pitchFamily="34" charset="-122"/>
                <a:ea typeface="微软雅黑" panose="020B0503020204020204" pitchFamily="34" charset="-122"/>
              </a:rPr>
              <a:t>时的准确率</a:t>
            </a:r>
            <a:r>
              <a:rPr lang="zh-CN" altLang="zh-CN" sz="2000" kern="0" dirty="0">
                <a:solidFill>
                  <a:srgbClr val="595959"/>
                </a:solidFill>
                <a:latin typeface="微软雅黑" panose="020B0503020204020204" pitchFamily="34" charset="-122"/>
                <a:ea typeface="微软雅黑" panose="020B0503020204020204" pitchFamily="34" charset="-122"/>
              </a:rPr>
              <a:t>，从而得到</a:t>
            </a:r>
            <a:r>
              <a:rPr lang="en-US" altLang="zh-CN" sz="2000" kern="0" dirty="0">
                <a:solidFill>
                  <a:srgbClr val="595959"/>
                </a:solidFill>
                <a:latin typeface="微软雅黑" panose="020B0503020204020204" pitchFamily="34" charset="-122"/>
                <a:ea typeface="微软雅黑" panose="020B0503020204020204" pitchFamily="34" charset="-122"/>
              </a:rPr>
              <a:t>1~10</a:t>
            </a:r>
            <a:r>
              <a:rPr lang="zh-CN" altLang="zh-CN" sz="2000" kern="0" dirty="0">
                <a:solidFill>
                  <a:srgbClr val="595959"/>
                </a:solidFill>
                <a:latin typeface="微软雅黑" panose="020B0503020204020204" pitchFamily="34" charset="-122"/>
                <a:ea typeface="微软雅黑" panose="020B0503020204020204" pitchFamily="34" charset="-122"/>
              </a:rPr>
              <a:t>范围内最好的</a:t>
            </a:r>
            <a:r>
              <a:rPr lang="en-US" altLang="zh-CN" sz="2000" kern="0" dirty="0">
                <a:solidFill>
                  <a:srgbClr val="595959"/>
                </a:solidFill>
                <a:latin typeface="微软雅黑" panose="020B0503020204020204" pitchFamily="34" charset="-122"/>
                <a:ea typeface="微软雅黑" panose="020B0503020204020204" pitchFamily="34" charset="-122"/>
              </a:rPr>
              <a:t>K</a:t>
            </a:r>
            <a:r>
              <a:rPr lang="zh-CN" altLang="zh-CN" sz="2000" kern="0" dirty="0">
                <a:solidFill>
                  <a:srgbClr val="595959"/>
                </a:solidFill>
                <a:latin typeface="微软雅黑" panose="020B0503020204020204" pitchFamily="34" charset="-122"/>
                <a:ea typeface="微软雅黑" panose="020B0503020204020204" pitchFamily="34" charset="-122"/>
              </a:rPr>
              <a:t>值及对应的</a:t>
            </a:r>
            <a:r>
              <a:rPr lang="zh-CN" altLang="zh-CN" sz="2000" kern="0" dirty="0" smtClean="0">
                <a:solidFill>
                  <a:srgbClr val="595959"/>
                </a:solidFill>
                <a:latin typeface="微软雅黑" panose="020B0503020204020204" pitchFamily="34" charset="-122"/>
                <a:ea typeface="微软雅黑" panose="020B0503020204020204" pitchFamily="34" charset="-122"/>
              </a:rPr>
              <a:t>准确率</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4" name="矩形 13"/>
          <p:cNvSpPr/>
          <p:nvPr/>
        </p:nvSpPr>
        <p:spPr>
          <a:xfrm>
            <a:off x="1287706" y="2963028"/>
            <a:ext cx="9560028" cy="349110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567220" y="3109680"/>
            <a:ext cx="9001000" cy="3197798"/>
          </a:xfrm>
          <a:prstGeom prst="rect">
            <a:avLst/>
          </a:prstGeom>
          <a:noFill/>
        </p:spPr>
        <p:txBody>
          <a:bodyPr wrap="square">
            <a:spAutoFit/>
          </a:bodyPr>
          <a:lstStyle/>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best_score</a:t>
            </a:r>
            <a:r>
              <a:rPr lang="en-US" altLang="zh-CN" sz="1600" dirty="0">
                <a:solidFill>
                  <a:srgbClr val="000000"/>
                </a:solidFill>
                <a:latin typeface="Courier New" panose="02070309020205020404" pitchFamily="49" charset="0"/>
                <a:ea typeface="宋体" panose="02010600030101010101" pitchFamily="2" charset="-122"/>
              </a:rPr>
              <a:t> = </a:t>
            </a:r>
            <a:r>
              <a:rPr lang="en-US" altLang="zh-CN" sz="1600" dirty="0" smtClean="0">
                <a:solidFill>
                  <a:srgbClr val="000000"/>
                </a:solidFill>
                <a:latin typeface="Courier New" panose="02070309020205020404" pitchFamily="49" charset="0"/>
                <a:ea typeface="宋体" panose="02010600030101010101" pitchFamily="2" charset="-122"/>
              </a:rPr>
              <a:t>0.0</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best_k</a:t>
            </a:r>
            <a:r>
              <a:rPr lang="en-US" altLang="zh-CN" sz="1600" dirty="0">
                <a:solidFill>
                  <a:srgbClr val="000000"/>
                </a:solidFill>
                <a:latin typeface="Courier New" panose="02070309020205020404" pitchFamily="49" charset="0"/>
                <a:ea typeface="宋体" panose="02010600030101010101" pitchFamily="2" charset="-122"/>
              </a:rPr>
              <a:t> = -</a:t>
            </a:r>
            <a:r>
              <a:rPr lang="en-US" altLang="zh-CN" sz="1600" dirty="0" smtClean="0">
                <a:solidFill>
                  <a:srgbClr val="000000"/>
                </a:solidFill>
                <a:latin typeface="Courier New" panose="02070309020205020404" pitchFamily="49" charset="0"/>
                <a:ea typeface="宋体" panose="02010600030101010101" pitchFamily="2" charset="-122"/>
              </a:rPr>
              <a:t>1</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for k in range(1, 11):</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a:t>
            </a:r>
            <a:r>
              <a:rPr lang="en-US" altLang="zh-CN" sz="1600" b="1" dirty="0">
                <a:solidFill>
                  <a:srgbClr val="1369B2"/>
                </a:solidFill>
                <a:latin typeface="Courier New" panose="02070309020205020404" pitchFamily="49" charset="0"/>
                <a:ea typeface="宋体" panose="02010600030101010101" pitchFamily="2" charset="-122"/>
              </a:rPr>
              <a:t> = </a:t>
            </a:r>
            <a:r>
              <a:rPr lang="en-US" altLang="zh-CN" sz="1600" b="1" dirty="0" err="1">
                <a:solidFill>
                  <a:srgbClr val="1369B2"/>
                </a:solidFill>
                <a:latin typeface="Courier New" panose="02070309020205020404" pitchFamily="49" charset="0"/>
                <a:ea typeface="宋体" panose="02010600030101010101" pitchFamily="2" charset="-122"/>
              </a:rPr>
              <a:t>KNeighborsClassifier</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n_neighbors</a:t>
            </a:r>
            <a:r>
              <a:rPr lang="en-US" altLang="zh-CN" sz="1600" b="1" dirty="0">
                <a:solidFill>
                  <a:srgbClr val="1369B2"/>
                </a:solidFill>
                <a:latin typeface="Courier New" panose="02070309020205020404" pitchFamily="49" charset="0"/>
                <a:ea typeface="宋体" panose="02010600030101010101" pitchFamily="2" charset="-122"/>
              </a:rPr>
              <a:t>=k)</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knn_model.fit</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X_train</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y_train</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score = </a:t>
            </a:r>
            <a:r>
              <a:rPr lang="en-US" altLang="zh-CN" sz="1600" b="1" dirty="0" err="1">
                <a:solidFill>
                  <a:srgbClr val="1369B2"/>
                </a:solidFill>
                <a:latin typeface="Courier New" panose="02070309020205020404" pitchFamily="49" charset="0"/>
                <a:ea typeface="宋体" panose="02010600030101010101" pitchFamily="2" charset="-122"/>
              </a:rPr>
              <a:t>knn_model.score</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X_test</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y_test</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if score &gt;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best_k</a:t>
            </a:r>
            <a:r>
              <a:rPr lang="en-US" altLang="zh-CN" sz="1600" b="1" dirty="0">
                <a:solidFill>
                  <a:srgbClr val="1369B2"/>
                </a:solidFill>
                <a:latin typeface="Courier New" panose="02070309020205020404" pitchFamily="49" charset="0"/>
                <a:ea typeface="宋体" panose="02010600030101010101" pitchFamily="2" charset="-122"/>
              </a:rPr>
              <a:t> = k</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 = score</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print("</a:t>
            </a:r>
            <a:r>
              <a:rPr lang="en-US" altLang="zh-CN" sz="1600" dirty="0" err="1">
                <a:solidFill>
                  <a:srgbClr val="000000"/>
                </a:solidFill>
                <a:latin typeface="Courier New" panose="02070309020205020404" pitchFamily="49" charset="0"/>
                <a:ea typeface="宋体" panose="02010600030101010101" pitchFamily="2" charset="-122"/>
              </a:rPr>
              <a:t>best_k</a:t>
            </a:r>
            <a:r>
              <a:rPr lang="en-US" altLang="zh-CN" sz="1600" dirty="0">
                <a:solidFill>
                  <a:srgbClr val="000000"/>
                </a:solidFill>
                <a:latin typeface="Courier New" panose="02070309020205020404" pitchFamily="49" charset="0"/>
                <a:ea typeface="宋体" panose="02010600030101010101" pitchFamily="2" charset="-122"/>
              </a:rPr>
              <a:t>=", </a:t>
            </a:r>
            <a:r>
              <a:rPr lang="en-US" altLang="zh-CN" sz="1600" dirty="0" err="1">
                <a:solidFill>
                  <a:srgbClr val="000000"/>
                </a:solidFill>
                <a:latin typeface="Courier New" panose="02070309020205020404" pitchFamily="49" charset="0"/>
                <a:ea typeface="宋体" panose="02010600030101010101" pitchFamily="2" charset="-122"/>
              </a:rPr>
              <a:t>best_k</a:t>
            </a:r>
            <a:r>
              <a:rPr lang="en-US" altLang="zh-CN" sz="1600" dirty="0">
                <a:solidFill>
                  <a:srgbClr val="000000"/>
                </a:solidFill>
                <a:latin typeface="Courier New" panose="02070309020205020404" pitchFamily="49" charset="0"/>
                <a:ea typeface="宋体" panose="02010600030101010101" pitchFamily="2" charset="-122"/>
              </a:rPr>
              <a:t>)</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print("</a:t>
            </a:r>
            <a:r>
              <a:rPr lang="en-US" altLang="zh-CN" sz="1600" dirty="0" err="1">
                <a:solidFill>
                  <a:srgbClr val="000000"/>
                </a:solidFill>
                <a:latin typeface="Courier New" panose="02070309020205020404" pitchFamily="49" charset="0"/>
                <a:ea typeface="宋体" panose="02010600030101010101" pitchFamily="2" charset="-122"/>
              </a:rPr>
              <a:t>best_score</a:t>
            </a:r>
            <a:r>
              <a:rPr lang="en-US" altLang="zh-CN" sz="1600" dirty="0">
                <a:solidFill>
                  <a:srgbClr val="000000"/>
                </a:solidFill>
                <a:latin typeface="Courier New" panose="02070309020205020404" pitchFamily="49" charset="0"/>
                <a:ea typeface="宋体" panose="02010600030101010101" pitchFamily="2" charset="-122"/>
              </a:rPr>
              <a:t>=", </a:t>
            </a:r>
            <a:r>
              <a:rPr lang="en-US" altLang="zh-CN" sz="1600" dirty="0" err="1">
                <a:solidFill>
                  <a:srgbClr val="000000"/>
                </a:solidFill>
                <a:latin typeface="Courier New" panose="02070309020205020404" pitchFamily="49" charset="0"/>
                <a:ea typeface="宋体" panose="02010600030101010101" pitchFamily="2" charset="-122"/>
              </a:rPr>
              <a:t>best_score</a:t>
            </a:r>
            <a:r>
              <a:rPr lang="en-US" altLang="zh-CN" sz="1600" dirty="0">
                <a:solidFill>
                  <a:srgbClr val="000000"/>
                </a:solidFill>
                <a:latin typeface="Courier New" panose="02070309020205020404" pitchFamily="49" charset="0"/>
                <a:ea typeface="宋体" panose="02010600030101010101" pitchFamily="2" charset="-122"/>
              </a:rPr>
              <a:t>)</a:t>
            </a:r>
            <a:endParaRPr lang="zh-CN" altLang="zh-CN" sz="16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465502"/>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err="1">
                <a:latin typeface="宋体" panose="02010600030101010101" pitchFamily="2" charset="-122"/>
                <a:ea typeface="宋体" panose="02010600030101010101" pitchFamily="2" charset="-122"/>
              </a:rPr>
              <a:t>n_neighbors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91150" y="2709714"/>
            <a:ext cx="5400600" cy="3000821"/>
          </a:xfrm>
          <a:prstGeom prst="rect">
            <a:avLst/>
          </a:prstGeom>
          <a:noFill/>
        </p:spPr>
        <p:txBody>
          <a:bodyPr wrap="square">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rPr>
              <a:t>当搜索最佳参数时要考虑边界值，例如上述示例在计算</a:t>
            </a:r>
            <a:r>
              <a:rPr lang="en-US" altLang="zh-CN" sz="1800" kern="0" dirty="0">
                <a:solidFill>
                  <a:srgbClr val="595959"/>
                </a:solidFill>
                <a:latin typeface="微软雅黑" panose="020B0503020204020204" pitchFamily="34" charset="-122"/>
                <a:ea typeface="微软雅黑" panose="020B0503020204020204" pitchFamily="34" charset="-122"/>
              </a:rPr>
              <a:t>K</a:t>
            </a:r>
            <a:r>
              <a:rPr lang="zh-CN" altLang="zh-CN" sz="1800" kern="0" dirty="0">
                <a:solidFill>
                  <a:srgbClr val="595959"/>
                </a:solidFill>
                <a:latin typeface="微软雅黑" panose="020B0503020204020204" pitchFamily="34" charset="-122"/>
                <a:ea typeface="微软雅黑" panose="020B0503020204020204" pitchFamily="34" charset="-122"/>
              </a:rPr>
              <a:t>值时，选择的范围是</a:t>
            </a:r>
            <a:r>
              <a:rPr lang="en-US" altLang="zh-CN" sz="1800" kern="0" dirty="0">
                <a:solidFill>
                  <a:srgbClr val="595959"/>
                </a:solidFill>
                <a:latin typeface="微软雅黑" panose="020B0503020204020204" pitchFamily="34" charset="-122"/>
                <a:ea typeface="微软雅黑" panose="020B0503020204020204" pitchFamily="34" charset="-122"/>
              </a:rPr>
              <a:t>1~10</a:t>
            </a:r>
            <a:r>
              <a:rPr lang="zh-CN" altLang="zh-CN" sz="1800" kern="0" dirty="0">
                <a:solidFill>
                  <a:srgbClr val="595959"/>
                </a:solidFill>
                <a:latin typeface="微软雅黑" panose="020B0503020204020204" pitchFamily="34" charset="-122"/>
                <a:ea typeface="微软雅黑" panose="020B0503020204020204" pitchFamily="34" charset="-122"/>
              </a:rPr>
              <a:t>，由于不排除</a:t>
            </a:r>
            <a:r>
              <a:rPr lang="en-US" altLang="zh-CN" sz="1800" kern="0" dirty="0">
                <a:solidFill>
                  <a:srgbClr val="595959"/>
                </a:solidFill>
                <a:latin typeface="微软雅黑" panose="020B0503020204020204" pitchFamily="34" charset="-122"/>
                <a:ea typeface="微软雅黑" panose="020B0503020204020204" pitchFamily="34" charset="-122"/>
              </a:rPr>
              <a:t>K</a:t>
            </a:r>
            <a:r>
              <a:rPr lang="zh-CN" altLang="zh-CN" sz="1800" kern="0" dirty="0">
                <a:solidFill>
                  <a:srgbClr val="595959"/>
                </a:solidFill>
                <a:latin typeface="微软雅黑" panose="020B0503020204020204" pitchFamily="34" charset="-122"/>
                <a:ea typeface="微软雅黑" panose="020B0503020204020204" pitchFamily="34" charset="-122"/>
              </a:rPr>
              <a:t>取大于</a:t>
            </a:r>
            <a:r>
              <a:rPr lang="en-US" altLang="zh-CN" sz="1800" kern="0" dirty="0">
                <a:solidFill>
                  <a:srgbClr val="595959"/>
                </a:solidFill>
                <a:latin typeface="微软雅黑" panose="020B0503020204020204" pitchFamily="34" charset="-122"/>
                <a:ea typeface="微软雅黑" panose="020B0503020204020204" pitchFamily="34" charset="-122"/>
              </a:rPr>
              <a:t>10</a:t>
            </a:r>
            <a:r>
              <a:rPr lang="zh-CN" altLang="zh-CN" sz="1800" kern="0" dirty="0">
                <a:solidFill>
                  <a:srgbClr val="595959"/>
                </a:solidFill>
                <a:latin typeface="微软雅黑" panose="020B0503020204020204" pitchFamily="34" charset="-122"/>
                <a:ea typeface="微软雅黑" panose="020B0503020204020204" pitchFamily="34" charset="-122"/>
              </a:rPr>
              <a:t>的某个值时，模型准确率会更高，所以</a:t>
            </a:r>
            <a:r>
              <a:rPr lang="zh-CN" altLang="zh-CN" sz="1800" kern="0" dirty="0">
                <a:solidFill>
                  <a:srgbClr val="1369B2"/>
                </a:solidFill>
                <a:latin typeface="微软雅黑" panose="020B0503020204020204" pitchFamily="34" charset="-122"/>
                <a:ea typeface="微软雅黑" panose="020B0503020204020204" pitchFamily="34" charset="-122"/>
              </a:rPr>
              <a:t>在实际操作中会适当扩展</a:t>
            </a:r>
            <a:r>
              <a:rPr lang="en-US" altLang="zh-CN" sz="1800" kern="0" dirty="0">
                <a:solidFill>
                  <a:srgbClr val="1369B2"/>
                </a:solidFill>
                <a:latin typeface="微软雅黑" panose="020B0503020204020204" pitchFamily="34" charset="-122"/>
                <a:ea typeface="微软雅黑" panose="020B0503020204020204" pitchFamily="34" charset="-122"/>
              </a:rPr>
              <a:t>K</a:t>
            </a:r>
            <a:r>
              <a:rPr lang="zh-CN" altLang="zh-CN" sz="1800" kern="0" dirty="0">
                <a:solidFill>
                  <a:srgbClr val="1369B2"/>
                </a:solidFill>
                <a:latin typeface="微软雅黑" panose="020B0503020204020204" pitchFamily="34" charset="-122"/>
                <a:ea typeface="微软雅黑" panose="020B0503020204020204" pitchFamily="34" charset="-122"/>
              </a:rPr>
              <a:t>值的范围进行再次搜索</a:t>
            </a:r>
            <a:r>
              <a:rPr lang="zh-CN" altLang="zh-CN" sz="1800" kern="0" dirty="0">
                <a:solidFill>
                  <a:srgbClr val="595959"/>
                </a:solidFill>
                <a:latin typeface="微软雅黑" panose="020B0503020204020204" pitchFamily="34" charset="-122"/>
                <a:ea typeface="微软雅黑" panose="020B0503020204020204" pitchFamily="34" charset="-122"/>
              </a:rPr>
              <a:t>，比如，针对</a:t>
            </a:r>
            <a:r>
              <a:rPr lang="en-US" altLang="zh-CN" sz="1800" kern="0" dirty="0">
                <a:solidFill>
                  <a:srgbClr val="595959"/>
                </a:solidFill>
                <a:latin typeface="微软雅黑" panose="020B0503020204020204" pitchFamily="34" charset="-122"/>
                <a:ea typeface="微软雅黑" panose="020B0503020204020204" pitchFamily="34" charset="-122"/>
              </a:rPr>
              <a:t>K</a:t>
            </a:r>
            <a:r>
              <a:rPr lang="zh-CN" altLang="zh-CN" sz="1800" kern="0" dirty="0">
                <a:solidFill>
                  <a:srgbClr val="595959"/>
                </a:solidFill>
                <a:latin typeface="微软雅黑" panose="020B0503020204020204" pitchFamily="34" charset="-122"/>
                <a:ea typeface="微软雅黑" panose="020B0503020204020204" pitchFamily="34" charset="-122"/>
              </a:rPr>
              <a:t>为</a:t>
            </a:r>
            <a:r>
              <a:rPr lang="en-US" altLang="zh-CN" sz="1800" kern="0" dirty="0">
                <a:solidFill>
                  <a:srgbClr val="595959"/>
                </a:solidFill>
                <a:latin typeface="微软雅黑" panose="020B0503020204020204" pitchFamily="34" charset="-122"/>
                <a:ea typeface="微软雅黑" panose="020B0503020204020204" pitchFamily="34" charset="-122"/>
              </a:rPr>
              <a:t>8~20</a:t>
            </a:r>
            <a:r>
              <a:rPr lang="zh-CN" altLang="zh-CN" sz="1800" kern="0" dirty="0">
                <a:solidFill>
                  <a:srgbClr val="595959"/>
                </a:solidFill>
                <a:latin typeface="微软雅黑" panose="020B0503020204020204" pitchFamily="34" charset="-122"/>
                <a:ea typeface="微软雅黑" panose="020B0503020204020204" pitchFamily="34" charset="-122"/>
              </a:rPr>
              <a:t>的范围再次搜索，</a:t>
            </a:r>
            <a:r>
              <a:rPr lang="zh-CN" altLang="zh-CN" sz="1800" kern="0" dirty="0">
                <a:solidFill>
                  <a:srgbClr val="1369B2"/>
                </a:solidFill>
                <a:latin typeface="微软雅黑" panose="020B0503020204020204" pitchFamily="34" charset="-122"/>
                <a:ea typeface="微软雅黑" panose="020B0503020204020204" pitchFamily="34" charset="-122"/>
              </a:rPr>
              <a:t>看看有没有可能得到更好的超参数</a:t>
            </a:r>
            <a:r>
              <a:rPr lang="en-US" altLang="zh-CN" sz="1800" kern="0" dirty="0">
                <a:solidFill>
                  <a:srgbClr val="1369B2"/>
                </a:solidFill>
                <a:latin typeface="微软雅黑" panose="020B0503020204020204" pitchFamily="34" charset="-122"/>
                <a:ea typeface="微软雅黑" panose="020B0503020204020204" pitchFamily="34" charset="-122"/>
              </a:rPr>
              <a:t>K</a:t>
            </a:r>
            <a:r>
              <a:rPr lang="zh-CN" altLang="zh-CN" sz="1800" kern="0" dirty="0">
                <a:solidFill>
                  <a:srgbClr val="595959"/>
                </a:solidFill>
                <a:latin typeface="微软雅黑" panose="020B0503020204020204" pitchFamily="34" charset="-122"/>
                <a:ea typeface="微软雅黑" panose="020B0503020204020204" pitchFamily="34" charset="-122"/>
              </a:rPr>
              <a:t>，</a:t>
            </a:r>
            <a:r>
              <a:rPr lang="zh-CN" altLang="zh-CN" sz="1800" kern="0" dirty="0">
                <a:solidFill>
                  <a:srgbClr val="1369B2"/>
                </a:solidFill>
                <a:latin typeface="微软雅黑" panose="020B0503020204020204" pitchFamily="34" charset="-122"/>
                <a:ea typeface="微软雅黑" panose="020B0503020204020204" pitchFamily="34" charset="-122"/>
              </a:rPr>
              <a:t>这个过程就是调参的一个小技巧</a:t>
            </a:r>
            <a:r>
              <a:rPr lang="zh-CN" altLang="zh-CN" sz="1800" kern="0" dirty="0">
                <a:solidFill>
                  <a:srgbClr val="595959"/>
                </a:solidFill>
                <a:latin typeface="微软雅黑" panose="020B0503020204020204" pitchFamily="34" charset="-122"/>
                <a:ea typeface="微软雅黑" panose="020B0503020204020204" pitchFamily="34" charset="-122"/>
              </a:rPr>
              <a:t>，大家了解即可。</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pic>
        <p:nvPicPr>
          <p:cNvPr id="2050" name="Picture 2" descr="https://img.88tph.com/p1/production/20180120/1247471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87155" y="2565698"/>
            <a:ext cx="4643926" cy="350197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723670"/>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err="1">
                <a:latin typeface="宋体" panose="02010600030101010101" pitchFamily="2" charset="-122"/>
                <a:ea typeface="宋体" panose="02010600030101010101" pitchFamily="2" charset="-122"/>
              </a:rPr>
              <a:t>n_neighbors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7262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weights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6" name="图片 5"/>
          <p:cNvPicPr/>
          <p:nvPr/>
        </p:nvPicPr>
        <p:blipFill>
          <a:blip r:embed="rId1"/>
          <a:stretch>
            <a:fillRect/>
          </a:stretch>
        </p:blipFill>
        <p:spPr>
          <a:xfrm>
            <a:off x="1702718" y="2209251"/>
            <a:ext cx="3759750" cy="2592288"/>
          </a:xfrm>
          <a:prstGeom prst="rect">
            <a:avLst/>
          </a:prstGeom>
        </p:spPr>
      </p:pic>
      <p:pic>
        <p:nvPicPr>
          <p:cNvPr id="9" name="图片 8"/>
          <p:cNvPicPr/>
          <p:nvPr/>
        </p:nvPicPr>
        <p:blipFill>
          <a:blip r:embed="rId2"/>
          <a:stretch>
            <a:fillRect/>
          </a:stretch>
        </p:blipFill>
        <p:spPr>
          <a:xfrm>
            <a:off x="6959302" y="2061642"/>
            <a:ext cx="3744416" cy="2887507"/>
          </a:xfrm>
          <a:prstGeom prst="rect">
            <a:avLst/>
          </a:prstGeom>
        </p:spPr>
      </p:pic>
      <p:sp>
        <p:nvSpPr>
          <p:cNvPr id="12" name="文本框 11"/>
          <p:cNvSpPr txBox="1"/>
          <p:nvPr/>
        </p:nvSpPr>
        <p:spPr>
          <a:xfrm>
            <a:off x="1458357" y="4949149"/>
            <a:ext cx="4248471" cy="1477328"/>
          </a:xfrm>
          <a:prstGeom prst="rect">
            <a:avLst/>
          </a:prstGeom>
          <a:noFill/>
        </p:spPr>
        <p:txBody>
          <a:bodyPr wrap="square">
            <a:spAutoFit/>
          </a:bodyPr>
          <a:lstStyle/>
          <a:p>
            <a:pPr algn="ctr">
              <a:lnSpc>
                <a:spcPct val="150000"/>
              </a:lnSpc>
            </a:pPr>
            <a:r>
              <a:rPr lang="zh-CN" altLang="en-US" sz="2200" b="1" kern="0" dirty="0" smtClean="0">
                <a:solidFill>
                  <a:srgbClr val="595959"/>
                </a:solidFill>
                <a:latin typeface="微软雅黑" panose="020B0503020204020204" pitchFamily="34" charset="-122"/>
                <a:ea typeface="微软雅黑" panose="020B0503020204020204" pitchFamily="34" charset="-122"/>
              </a:rPr>
              <a:t>情况</a:t>
            </a:r>
            <a:r>
              <a:rPr lang="en-US" altLang="zh-CN" sz="2200" b="1" kern="0" dirty="0" smtClean="0">
                <a:solidFill>
                  <a:srgbClr val="595959"/>
                </a:solidFill>
                <a:latin typeface="微软雅黑" panose="020B0503020204020204" pitchFamily="34" charset="-122"/>
                <a:ea typeface="微软雅黑" panose="020B0503020204020204" pitchFamily="34" charset="-122"/>
              </a:rPr>
              <a:t>1</a:t>
            </a:r>
            <a:endParaRPr lang="en-US" altLang="zh-CN" sz="2200" b="1" kern="0" dirty="0">
              <a:solidFill>
                <a:srgbClr val="595959"/>
              </a:solidFill>
              <a:latin typeface="微软雅黑" panose="020B0503020204020204" pitchFamily="34" charset="-122"/>
              <a:ea typeface="微软雅黑" panose="020B0503020204020204" pitchFamily="34" charset="-122"/>
            </a:endParaRPr>
          </a:p>
          <a:p>
            <a:pPr algn="ctr">
              <a:lnSpc>
                <a:spcPct val="150000"/>
              </a:lnSpc>
            </a:pPr>
            <a:r>
              <a:rPr lang="zh-CN" altLang="en-US" sz="1900" kern="0" dirty="0">
                <a:solidFill>
                  <a:srgbClr val="595959"/>
                </a:solidFill>
                <a:latin typeface="微软雅黑" panose="020B0503020204020204" pitchFamily="34" charset="-122"/>
                <a:ea typeface="微软雅黑" panose="020B0503020204020204" pitchFamily="34" charset="-122"/>
              </a:rPr>
              <a:t>在</a:t>
            </a:r>
            <a:r>
              <a:rPr lang="en-US" altLang="zh-CN" sz="1900" kern="0" dirty="0" smtClean="0">
                <a:solidFill>
                  <a:srgbClr val="595959"/>
                </a:solidFill>
                <a:latin typeface="微软雅黑" panose="020B0503020204020204" pitchFamily="34" charset="-122"/>
                <a:ea typeface="微软雅黑" panose="020B0503020204020204" pitchFamily="34" charset="-122"/>
              </a:rPr>
              <a:t>K</a:t>
            </a:r>
            <a:r>
              <a:rPr lang="zh-CN" altLang="zh-CN" sz="1900" kern="0" dirty="0">
                <a:solidFill>
                  <a:srgbClr val="595959"/>
                </a:solidFill>
                <a:latin typeface="微软雅黑" panose="020B0503020204020204" pitchFamily="34" charset="-122"/>
                <a:ea typeface="微软雅黑" panose="020B0503020204020204" pitchFamily="34" charset="-122"/>
              </a:rPr>
              <a:t>值</a:t>
            </a:r>
            <a:r>
              <a:rPr lang="zh-CN" altLang="zh-CN" sz="1900" kern="0" dirty="0" smtClean="0">
                <a:solidFill>
                  <a:srgbClr val="595959"/>
                </a:solidFill>
                <a:latin typeface="微软雅黑" panose="020B0503020204020204" pitchFamily="34" charset="-122"/>
                <a:ea typeface="微软雅黑" panose="020B0503020204020204" pitchFamily="34" charset="-122"/>
              </a:rPr>
              <a:t>为</a:t>
            </a:r>
            <a:r>
              <a:rPr lang="en-US" altLang="zh-CN" sz="1900" kern="0" dirty="0" smtClean="0">
                <a:solidFill>
                  <a:srgbClr val="595959"/>
                </a:solidFill>
                <a:latin typeface="微软雅黑" panose="020B0503020204020204" pitchFamily="34" charset="-122"/>
                <a:ea typeface="微软雅黑" panose="020B0503020204020204" pitchFamily="34" charset="-122"/>
              </a:rPr>
              <a:t>4</a:t>
            </a:r>
            <a:r>
              <a:rPr lang="zh-CN" altLang="zh-CN" sz="1900" kern="0" dirty="0" smtClean="0">
                <a:solidFill>
                  <a:srgbClr val="595959"/>
                </a:solidFill>
                <a:latin typeface="微软雅黑" panose="020B0503020204020204" pitchFamily="34" charset="-122"/>
                <a:ea typeface="微软雅黑" panose="020B0503020204020204" pitchFamily="34" charset="-122"/>
              </a:rPr>
              <a:t>的</a:t>
            </a:r>
            <a:r>
              <a:rPr lang="zh-CN" altLang="zh-CN" sz="1900" kern="0" dirty="0">
                <a:solidFill>
                  <a:srgbClr val="595959"/>
                </a:solidFill>
                <a:latin typeface="微软雅黑" panose="020B0503020204020204" pitchFamily="34" charset="-122"/>
                <a:ea typeface="微软雅黑" panose="020B0503020204020204" pitchFamily="34" charset="-122"/>
              </a:rPr>
              <a:t>情况下，</a:t>
            </a:r>
            <a:r>
              <a:rPr lang="zh-CN" altLang="en-US" sz="1900" kern="0" dirty="0">
                <a:solidFill>
                  <a:srgbClr val="595959"/>
                </a:solidFill>
                <a:latin typeface="微软雅黑" panose="020B0503020204020204" pitchFamily="34" charset="-122"/>
                <a:ea typeface="微软雅黑" panose="020B0503020204020204" pitchFamily="34" charset="-122"/>
              </a:rPr>
              <a:t>距离未知样本最近的</a:t>
            </a:r>
            <a:r>
              <a:rPr lang="zh-CN" altLang="zh-CN" sz="1900" kern="0" dirty="0">
                <a:solidFill>
                  <a:srgbClr val="1369B2"/>
                </a:solidFill>
                <a:latin typeface="微软雅黑" panose="020B0503020204020204" pitchFamily="34" charset="-122"/>
                <a:ea typeface="微软雅黑" panose="020B0503020204020204" pitchFamily="34" charset="-122"/>
              </a:rPr>
              <a:t>恶性肿瘤和</a:t>
            </a:r>
            <a:r>
              <a:rPr lang="zh-CN" altLang="zh-CN" sz="1900" kern="0" dirty="0" smtClean="0">
                <a:solidFill>
                  <a:srgbClr val="1369B2"/>
                </a:solidFill>
                <a:latin typeface="微软雅黑" panose="020B0503020204020204" pitchFamily="34" charset="-122"/>
                <a:ea typeface="微软雅黑" panose="020B0503020204020204" pitchFamily="34" charset="-122"/>
              </a:rPr>
              <a:t>良性肿瘤都是</a:t>
            </a:r>
            <a:r>
              <a:rPr lang="en-US" altLang="zh-CN" sz="1900" kern="0" dirty="0" smtClean="0">
                <a:solidFill>
                  <a:srgbClr val="1369B2"/>
                </a:solidFill>
                <a:latin typeface="微软雅黑" panose="020B0503020204020204" pitchFamily="34" charset="-122"/>
                <a:ea typeface="微软雅黑" panose="020B0503020204020204" pitchFamily="34" charset="-122"/>
              </a:rPr>
              <a:t>2</a:t>
            </a:r>
            <a:r>
              <a:rPr lang="zh-CN" altLang="en-US" sz="1900" kern="0" dirty="0" smtClean="0">
                <a:solidFill>
                  <a:srgbClr val="595959"/>
                </a:solidFill>
                <a:latin typeface="微软雅黑" panose="020B0503020204020204" pitchFamily="34" charset="-122"/>
                <a:ea typeface="微软雅黑" panose="020B0503020204020204" pitchFamily="34" charset="-122"/>
              </a:rPr>
              <a:t>。</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6707274" y="4516242"/>
            <a:ext cx="4248471" cy="1915909"/>
          </a:xfrm>
          <a:prstGeom prst="rect">
            <a:avLst/>
          </a:prstGeom>
          <a:noFill/>
        </p:spPr>
        <p:txBody>
          <a:bodyPr wrap="square">
            <a:spAutoFit/>
          </a:bodyPr>
          <a:lstStyle/>
          <a:p>
            <a:pPr algn="ctr">
              <a:lnSpc>
                <a:spcPct val="150000"/>
              </a:lnSpc>
            </a:pPr>
            <a:r>
              <a:rPr lang="zh-CN" altLang="en-US" sz="2200" b="1" kern="0" dirty="0" smtClean="0">
                <a:solidFill>
                  <a:srgbClr val="595959"/>
                </a:solidFill>
                <a:latin typeface="微软雅黑" panose="020B0503020204020204" pitchFamily="34" charset="-122"/>
                <a:ea typeface="微软雅黑" panose="020B0503020204020204" pitchFamily="34" charset="-122"/>
              </a:rPr>
              <a:t>情况</a:t>
            </a:r>
            <a:r>
              <a:rPr lang="en-US" altLang="zh-CN" sz="2200" b="1" kern="0" dirty="0">
                <a:solidFill>
                  <a:srgbClr val="595959"/>
                </a:solidFill>
                <a:latin typeface="微软雅黑" panose="020B0503020204020204" pitchFamily="34" charset="-122"/>
                <a:ea typeface="微软雅黑" panose="020B0503020204020204" pitchFamily="34" charset="-122"/>
              </a:rPr>
              <a:t>2</a:t>
            </a:r>
            <a:endParaRPr lang="en-US" altLang="zh-CN" sz="2200" b="1" kern="0" dirty="0">
              <a:solidFill>
                <a:srgbClr val="595959"/>
              </a:solidFill>
              <a:latin typeface="微软雅黑" panose="020B0503020204020204" pitchFamily="34" charset="-122"/>
              <a:ea typeface="微软雅黑" panose="020B0503020204020204" pitchFamily="34" charset="-122"/>
            </a:endParaRPr>
          </a:p>
          <a:p>
            <a:pPr algn="ct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rPr>
              <a:t>在</a:t>
            </a:r>
            <a:r>
              <a:rPr lang="en-US" altLang="zh-CN" sz="1800" kern="0" dirty="0">
                <a:solidFill>
                  <a:srgbClr val="595959"/>
                </a:solidFill>
                <a:latin typeface="微软雅黑" panose="020B0503020204020204" pitchFamily="34" charset="-122"/>
                <a:ea typeface="微软雅黑" panose="020B0503020204020204" pitchFamily="34" charset="-122"/>
              </a:rPr>
              <a:t>K</a:t>
            </a:r>
            <a:r>
              <a:rPr lang="zh-CN" altLang="zh-CN" sz="1800" kern="0" dirty="0">
                <a:solidFill>
                  <a:srgbClr val="595959"/>
                </a:solidFill>
                <a:latin typeface="微软雅黑" panose="020B0503020204020204" pitchFamily="34" charset="-122"/>
                <a:ea typeface="微软雅黑" panose="020B0503020204020204" pitchFamily="34" charset="-122"/>
              </a:rPr>
              <a:t>值为</a:t>
            </a:r>
            <a:r>
              <a:rPr lang="en-US" altLang="zh-CN" sz="1800" kern="0" dirty="0">
                <a:solidFill>
                  <a:srgbClr val="595959"/>
                </a:solidFill>
                <a:latin typeface="微软雅黑" panose="020B0503020204020204" pitchFamily="34" charset="-122"/>
                <a:ea typeface="微软雅黑" panose="020B0503020204020204" pitchFamily="34" charset="-122"/>
              </a:rPr>
              <a:t>3</a:t>
            </a:r>
            <a:r>
              <a:rPr lang="zh-CN" altLang="zh-CN" sz="1800" kern="0" dirty="0">
                <a:solidFill>
                  <a:srgbClr val="595959"/>
                </a:solidFill>
                <a:latin typeface="微软雅黑" panose="020B0503020204020204" pitchFamily="34" charset="-122"/>
                <a:ea typeface="微软雅黑" panose="020B0503020204020204" pitchFamily="34" charset="-122"/>
              </a:rPr>
              <a:t>的情况下</a:t>
            </a:r>
            <a:r>
              <a:rPr lang="zh-CN" altLang="zh-CN" sz="1800" kern="0" dirty="0" smtClean="0">
                <a:solidFill>
                  <a:srgbClr val="595959"/>
                </a:solidFill>
                <a:latin typeface="微软雅黑" panose="020B0503020204020204" pitchFamily="34" charset="-122"/>
                <a:ea typeface="微软雅黑" panose="020B0503020204020204" pitchFamily="34" charset="-122"/>
              </a:rPr>
              <a:t>，</a:t>
            </a:r>
            <a:r>
              <a:rPr lang="zh-CN" altLang="en-US" sz="1800" kern="0" dirty="0">
                <a:solidFill>
                  <a:srgbClr val="595959"/>
                </a:solidFill>
                <a:latin typeface="微软雅黑" panose="020B0503020204020204" pitchFamily="34" charset="-122"/>
                <a:ea typeface="微软雅黑" panose="020B0503020204020204" pitchFamily="34" charset="-122"/>
              </a:rPr>
              <a:t>距离未知样本最近的</a:t>
            </a:r>
            <a:r>
              <a:rPr lang="zh-CN" altLang="zh-CN" sz="1800" kern="0" dirty="0" smtClean="0">
                <a:solidFill>
                  <a:srgbClr val="595959"/>
                </a:solidFill>
                <a:latin typeface="微软雅黑" panose="020B0503020204020204" pitchFamily="34" charset="-122"/>
                <a:ea typeface="微软雅黑" panose="020B0503020204020204" pitchFamily="34" charset="-122"/>
              </a:rPr>
              <a:t>恶性肿瘤是</a:t>
            </a:r>
            <a:r>
              <a:rPr lang="en-US" altLang="zh-CN" sz="1800" kern="0" dirty="0" smtClean="0">
                <a:solidFill>
                  <a:srgbClr val="595959"/>
                </a:solidFill>
                <a:latin typeface="微软雅黑" panose="020B0503020204020204" pitchFamily="34" charset="-122"/>
                <a:ea typeface="微软雅黑" panose="020B0503020204020204" pitchFamily="34" charset="-122"/>
              </a:rPr>
              <a:t>2</a:t>
            </a:r>
            <a:r>
              <a:rPr lang="zh-CN" altLang="zh-CN" sz="1800" kern="0" dirty="0" smtClean="0">
                <a:solidFill>
                  <a:srgbClr val="595959"/>
                </a:solidFill>
                <a:latin typeface="微软雅黑" panose="020B0503020204020204" pitchFamily="34" charset="-122"/>
                <a:ea typeface="微软雅黑" panose="020B0503020204020204" pitchFamily="34" charset="-122"/>
              </a:rPr>
              <a:t>个，良性肿瘤是</a:t>
            </a:r>
            <a:r>
              <a:rPr lang="en-US" altLang="zh-CN" sz="1800" kern="0" dirty="0" smtClean="0">
                <a:solidFill>
                  <a:srgbClr val="595959"/>
                </a:solidFill>
                <a:latin typeface="微软雅黑" panose="020B0503020204020204" pitchFamily="34" charset="-122"/>
                <a:ea typeface="微软雅黑" panose="020B0503020204020204" pitchFamily="34" charset="-122"/>
              </a:rPr>
              <a:t>1</a:t>
            </a:r>
            <a:r>
              <a:rPr lang="zh-CN" altLang="zh-CN" sz="1800" kern="0" dirty="0" smtClean="0">
                <a:solidFill>
                  <a:srgbClr val="595959"/>
                </a:solidFill>
                <a:latin typeface="微软雅黑" panose="020B0503020204020204" pitchFamily="34" charset="-122"/>
                <a:ea typeface="微软雅黑" panose="020B0503020204020204" pitchFamily="34" charset="-122"/>
              </a:rPr>
              <a:t>个，</a:t>
            </a:r>
            <a:r>
              <a:rPr lang="zh-CN" altLang="en-US" sz="1800" kern="0" dirty="0" smtClean="0">
                <a:solidFill>
                  <a:srgbClr val="595959"/>
                </a:solidFill>
                <a:latin typeface="微软雅黑" panose="020B0503020204020204" pitchFamily="34" charset="-122"/>
                <a:ea typeface="微软雅黑" panose="020B0503020204020204" pitchFamily="34" charset="-122"/>
              </a:rPr>
              <a:t>但</a:t>
            </a:r>
            <a:r>
              <a:rPr lang="zh-CN" altLang="zh-CN" sz="1800" kern="0" dirty="0" smtClean="0">
                <a:solidFill>
                  <a:srgbClr val="1369B2"/>
                </a:solidFill>
                <a:latin typeface="微软雅黑" panose="020B0503020204020204" pitchFamily="34" charset="-122"/>
                <a:ea typeface="微软雅黑" panose="020B0503020204020204" pitchFamily="34" charset="-122"/>
              </a:rPr>
              <a:t>离良性肿瘤更近</a:t>
            </a:r>
            <a:r>
              <a:rPr lang="zh-CN" altLang="zh-CN" sz="1800" kern="0" dirty="0" smtClean="0">
                <a:solidFill>
                  <a:srgbClr val="595959"/>
                </a:solidFill>
                <a:latin typeface="微软雅黑" panose="020B0503020204020204" pitchFamily="34" charset="-122"/>
                <a:ea typeface="微软雅黑" panose="020B0503020204020204" pitchFamily="34" charset="-122"/>
              </a:rPr>
              <a:t>。</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779887"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4316224" y="3141762"/>
            <a:ext cx="6891549" cy="2285241"/>
          </a:xfrm>
          <a:prstGeom prst="rect">
            <a:avLst/>
          </a:prstGeom>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之所以出现上述问题，是因为在分类时忽略了样本的距离权重。为了解决</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这</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类</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问题</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KNN</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算法引入了考虑距离权重的超参数</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weights</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，它主要有两种取值，分别是</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'uniform'</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和</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'distance'</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，其中</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'uniform'</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是默认值，表示所有样本具有相同的距离权重；</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'distance'</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表示使用距离的倒数作为权重，距离越小，权重越大。</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276318" y="157262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weights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a:t>
            </a:r>
            <a:r>
              <a:rPr lang="zh-CN" altLang="zh-CN" sz="1800" dirty="0">
                <a:solidFill>
                  <a:srgbClr val="1369B2"/>
                </a:solidFill>
                <a:latin typeface="微软雅黑" panose="020B0503020204020204" pitchFamily="34" charset="-122"/>
                <a:ea typeface="微软雅黑" panose="020B0503020204020204" pitchFamily="34" charset="-122"/>
                <a:cs typeface="+mn-ea"/>
              </a:rPr>
              <a:t>机器学习</a:t>
            </a:r>
            <a:r>
              <a:rPr lang="zh-CN" altLang="zh-CN" sz="1800" dirty="0">
                <a:solidFill>
                  <a:srgbClr val="595959"/>
                </a:solidFill>
                <a:latin typeface="微软雅黑" panose="020B0503020204020204" pitchFamily="34" charset="-122"/>
                <a:ea typeface="微软雅黑" panose="020B0503020204020204" pitchFamily="34" charset="-122"/>
                <a:cs typeface="+mn-ea"/>
              </a:rPr>
              <a:t>，能够说出机器学习的概念和算法的三个核心要素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779887"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157262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weights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5"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303117" y="3357786"/>
            <a:ext cx="5328592" cy="1754326"/>
          </a:xfrm>
          <a:prstGeom prst="rect">
            <a:avLst/>
          </a:prstGeom>
        </p:spPr>
        <p:txBody>
          <a:bodyPr wrap="square">
            <a:spAutoFit/>
          </a:bodyPr>
          <a:lstStyle/>
          <a:p>
            <a:pPr algn="ctr">
              <a:lnSpc>
                <a:spcPct val="150000"/>
              </a:lnSpc>
            </a:pPr>
            <a:r>
              <a:rPr lang="zh-CN" altLang="zh-CN" dirty="0">
                <a:solidFill>
                  <a:srgbClr val="FF0000"/>
                </a:solidFill>
                <a:latin typeface="微软雅黑" panose="020B0503020204020204" pitchFamily="34" charset="-122"/>
                <a:ea typeface="微软雅黑" panose="020B0503020204020204" pitchFamily="34" charset="-122"/>
              </a:rPr>
              <a:t>既然</a:t>
            </a:r>
            <a:r>
              <a:rPr lang="en-US" altLang="zh-CN" dirty="0">
                <a:solidFill>
                  <a:srgbClr val="FF0000"/>
                </a:solidFill>
                <a:latin typeface="微软雅黑" panose="020B0503020204020204" pitchFamily="34" charset="-122"/>
                <a:ea typeface="微软雅黑" panose="020B0503020204020204" pitchFamily="34" charset="-122"/>
              </a:rPr>
              <a:t>KNN</a:t>
            </a:r>
            <a:r>
              <a:rPr lang="zh-CN" altLang="zh-CN" dirty="0">
                <a:solidFill>
                  <a:srgbClr val="FF0000"/>
                </a:solidFill>
                <a:latin typeface="微软雅黑" panose="020B0503020204020204" pitchFamily="34" charset="-122"/>
                <a:ea typeface="微软雅黑" panose="020B0503020204020204" pitchFamily="34" charset="-122"/>
              </a:rPr>
              <a:t>算法提供的超参数</a:t>
            </a:r>
            <a:r>
              <a:rPr lang="en-US" altLang="zh-CN" dirty="0">
                <a:solidFill>
                  <a:srgbClr val="FF0000"/>
                </a:solidFill>
                <a:latin typeface="微软雅黑" panose="020B0503020204020204" pitchFamily="34" charset="-122"/>
                <a:ea typeface="微软雅黑" panose="020B0503020204020204" pitchFamily="34" charset="-122"/>
              </a:rPr>
              <a:t>weights</a:t>
            </a:r>
            <a:r>
              <a:rPr lang="zh-CN" altLang="zh-CN" dirty="0">
                <a:solidFill>
                  <a:srgbClr val="FF0000"/>
                </a:solidFill>
                <a:latin typeface="微软雅黑" panose="020B0503020204020204" pitchFamily="34" charset="-122"/>
                <a:ea typeface="微软雅黑" panose="020B0503020204020204" pitchFamily="34" charset="-122"/>
              </a:rPr>
              <a:t>有</a:t>
            </a:r>
            <a:r>
              <a:rPr lang="zh-CN" altLang="zh-CN" dirty="0" smtClean="0">
                <a:solidFill>
                  <a:srgbClr val="FF0000"/>
                </a:solidFill>
                <a:latin typeface="微软雅黑" panose="020B0503020204020204" pitchFamily="34" charset="-122"/>
                <a:ea typeface="微软雅黑" panose="020B0503020204020204" pitchFamily="34" charset="-122"/>
              </a:rPr>
              <a:t>两</a:t>
            </a:r>
            <a:r>
              <a:rPr lang="zh-CN" altLang="en-US" dirty="0" smtClean="0">
                <a:solidFill>
                  <a:srgbClr val="FF0000"/>
                </a:solidFill>
                <a:latin typeface="微软雅黑" panose="020B0503020204020204" pitchFamily="34" charset="-122"/>
                <a:ea typeface="微软雅黑" panose="020B0503020204020204" pitchFamily="34" charset="-122"/>
              </a:rPr>
              <a:t>种取值</a:t>
            </a:r>
            <a:r>
              <a:rPr lang="zh-CN" altLang="zh-CN" dirty="0" smtClean="0">
                <a:solidFill>
                  <a:srgbClr val="FF0000"/>
                </a:solidFill>
                <a:latin typeface="微软雅黑" panose="020B0503020204020204" pitchFamily="34" charset="-122"/>
                <a:ea typeface="微软雅黑" panose="020B0503020204020204" pitchFamily="34" charset="-122"/>
              </a:rPr>
              <a:t>，</a:t>
            </a:r>
            <a:r>
              <a:rPr lang="zh-CN" altLang="zh-CN" dirty="0">
                <a:solidFill>
                  <a:srgbClr val="FF0000"/>
                </a:solidFill>
                <a:latin typeface="微软雅黑" panose="020B0503020204020204" pitchFamily="34" charset="-122"/>
                <a:ea typeface="微软雅黑" panose="020B0503020204020204" pitchFamily="34" charset="-122"/>
              </a:rPr>
              <a:t>那么到底使用哪个更合适呢？</a:t>
            </a:r>
            <a:endParaRPr lang="zh-CN" altLang="zh-CN"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nvPicPr>
        <p:blipFill>
          <a:blip r:embed="rId1"/>
          <a:stretch>
            <a:fillRect/>
          </a:stretch>
        </p:blipFill>
        <p:spPr>
          <a:xfrm>
            <a:off x="1035348" y="2781722"/>
            <a:ext cx="7327611" cy="2955133"/>
          </a:xfrm>
          <a:prstGeom prst="rect">
            <a:avLst/>
          </a:prstGeom>
        </p:spPr>
      </p:pic>
      <p:sp>
        <p:nvSpPr>
          <p:cNvPr id="7" name="矩形标注 6"/>
          <p:cNvSpPr/>
          <p:nvPr/>
        </p:nvSpPr>
        <p:spPr>
          <a:xfrm>
            <a:off x="8471470" y="4005858"/>
            <a:ext cx="2880320" cy="1584176"/>
          </a:xfrm>
          <a:prstGeom prst="wedgeRectCallout">
            <a:avLst>
              <a:gd name="adj1" fmla="val -66859"/>
              <a:gd name="adj2" fmla="val -42216"/>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8579980" y="4197781"/>
            <a:ext cx="2663299" cy="1200329"/>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良性肿瘤的距离权重大于恶性肿瘤的距离权重</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lang="zh-CN" altLang="zh-CN" sz="1600" dirty="0" smtClean="0">
                <a:solidFill>
                  <a:srgbClr val="1369B2"/>
                </a:solidFill>
                <a:latin typeface="微软雅黑" panose="020B0503020204020204" pitchFamily="34" charset="-122"/>
                <a:ea typeface="微软雅黑" panose="020B0503020204020204" pitchFamily="34" charset="-122"/>
                <a:cs typeface="+mn-ea"/>
              </a:rPr>
              <a:t>未知</a:t>
            </a:r>
            <a:r>
              <a:rPr lang="zh-CN" altLang="zh-CN" sz="1600" dirty="0">
                <a:solidFill>
                  <a:srgbClr val="1369B2"/>
                </a:solidFill>
                <a:latin typeface="微软雅黑" panose="020B0503020204020204" pitchFamily="34" charset="-122"/>
                <a:ea typeface="微软雅黑" panose="020B0503020204020204" pitchFamily="34" charset="-122"/>
                <a:cs typeface="+mn-ea"/>
              </a:rPr>
              <a:t>样本划分为良性肿瘤</a:t>
            </a:r>
            <a:endParaRPr lang="zh-CN" altLang="zh-CN" sz="1600" dirty="0">
              <a:solidFill>
                <a:srgbClr val="1369B2"/>
              </a:solidFill>
              <a:latin typeface="微软雅黑" panose="020B0503020204020204" pitchFamily="34" charset="-122"/>
              <a:ea typeface="微软雅黑" panose="020B0503020204020204" pitchFamily="34" charset="-122"/>
              <a:cs typeface="+mn-ea"/>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779887"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圆角 139"/>
          <p:cNvSpPr/>
          <p:nvPr/>
        </p:nvSpPr>
        <p:spPr>
          <a:xfrm>
            <a:off x="1276318" y="157262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weights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287706" y="2074629"/>
            <a:ext cx="9560028" cy="553998"/>
          </a:xfrm>
          <a:prstGeom prst="rect">
            <a:avLst/>
          </a:prstGeom>
          <a:noFill/>
        </p:spPr>
        <p:txBody>
          <a:bodyPr wrap="square">
            <a:spAutoFit/>
          </a:bodyPr>
          <a:lstStyle/>
          <a:p>
            <a:pPr>
              <a:lnSpc>
                <a:spcPct val="150000"/>
              </a:lnSpc>
            </a:pPr>
            <a:r>
              <a:rPr lang="zh-CN" altLang="zh-CN" sz="2000" kern="0" dirty="0" smtClean="0">
                <a:solidFill>
                  <a:srgbClr val="595959"/>
                </a:solidFill>
                <a:latin typeface="微软雅黑" panose="020B0503020204020204" pitchFamily="34" charset="-122"/>
                <a:ea typeface="微软雅黑" panose="020B0503020204020204" pitchFamily="34" charset="-122"/>
              </a:rPr>
              <a:t>再次</a:t>
            </a:r>
            <a:r>
              <a:rPr lang="zh-CN" altLang="zh-CN" sz="2000" kern="0" dirty="0">
                <a:solidFill>
                  <a:srgbClr val="1369B2"/>
                </a:solidFill>
                <a:latin typeface="微软雅黑" panose="020B0503020204020204" pitchFamily="34" charset="-122"/>
                <a:ea typeface="微软雅黑" panose="020B0503020204020204" pitchFamily="34" charset="-122"/>
              </a:rPr>
              <a:t>使用循环遍历的</a:t>
            </a:r>
            <a:r>
              <a:rPr lang="zh-CN" altLang="zh-CN" sz="2000" kern="0" dirty="0" smtClean="0">
                <a:solidFill>
                  <a:srgbClr val="1369B2"/>
                </a:solidFill>
                <a:latin typeface="微软雅黑" panose="020B0503020204020204" pitchFamily="34" charset="-122"/>
                <a:ea typeface="微软雅黑" panose="020B0503020204020204" pitchFamily="34" charset="-122"/>
              </a:rPr>
              <a:t>方式寻找</a:t>
            </a:r>
            <a:r>
              <a:rPr lang="zh-CN" altLang="zh-CN" sz="2000" kern="0" dirty="0">
                <a:solidFill>
                  <a:srgbClr val="1369B2"/>
                </a:solidFill>
                <a:latin typeface="微软雅黑" panose="020B0503020204020204" pitchFamily="34" charset="-122"/>
                <a:ea typeface="微软雅黑" panose="020B0503020204020204" pitchFamily="34" charset="-122"/>
              </a:rPr>
              <a:t>合适的超参数</a:t>
            </a:r>
            <a:r>
              <a:rPr lang="en-US" altLang="zh-CN" sz="2000" kern="0" dirty="0" smtClean="0">
                <a:solidFill>
                  <a:srgbClr val="1369B2"/>
                </a:solidFill>
                <a:latin typeface="微软雅黑" panose="020B0503020204020204" pitchFamily="34" charset="-122"/>
                <a:ea typeface="微软雅黑" panose="020B0503020204020204" pitchFamily="34" charset="-122"/>
              </a:rPr>
              <a:t>weights</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3" name="矩形 12"/>
          <p:cNvSpPr/>
          <p:nvPr/>
        </p:nvSpPr>
        <p:spPr>
          <a:xfrm>
            <a:off x="1287706" y="2624857"/>
            <a:ext cx="9560028" cy="372026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1567220" y="2735094"/>
            <a:ext cx="9001000" cy="3490186"/>
          </a:xfrm>
          <a:prstGeom prst="rect">
            <a:avLst/>
          </a:prstGeom>
          <a:noFill/>
        </p:spPr>
        <p:txBody>
          <a:bodyPr wrap="square">
            <a:spAutoFit/>
          </a:bodyPr>
          <a:lstStyle/>
          <a:p>
            <a:pPr indent="266700">
              <a:lnSpc>
                <a:spcPct val="115000"/>
              </a:lnSpc>
            </a:pPr>
            <a:r>
              <a:rPr lang="en-US" altLang="zh-CN" sz="1600" dirty="0" err="1" smtClean="0">
                <a:solidFill>
                  <a:srgbClr val="000000"/>
                </a:solidFill>
                <a:latin typeface="Courier New" panose="02070309020205020404" pitchFamily="49" charset="0"/>
                <a:ea typeface="宋体" panose="02010600030101010101" pitchFamily="2" charset="-122"/>
              </a:rPr>
              <a:t>best_score</a:t>
            </a:r>
            <a:r>
              <a:rPr lang="en-US" altLang="zh-CN" sz="1600" dirty="0" smtClean="0">
                <a:solidFill>
                  <a:srgbClr val="000000"/>
                </a:solidFill>
                <a:latin typeface="Courier New" panose="02070309020205020404" pitchFamily="49" charset="0"/>
                <a:ea typeface="宋体" panose="02010600030101010101" pitchFamily="2" charset="-122"/>
              </a:rPr>
              <a:t> = 0.0</a:t>
            </a:r>
            <a:endParaRPr lang="zh-CN" altLang="zh-CN" sz="16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smtClean="0">
                <a:solidFill>
                  <a:srgbClr val="000000"/>
                </a:solidFill>
                <a:latin typeface="Courier New" panose="02070309020205020404" pitchFamily="49" charset="0"/>
                <a:ea typeface="宋体" panose="02010600030101010101" pitchFamily="2" charset="-122"/>
              </a:rPr>
              <a:t>best_k</a:t>
            </a:r>
            <a:r>
              <a:rPr lang="en-US" altLang="zh-CN" sz="1600" dirty="0" smtClean="0">
                <a:solidFill>
                  <a:srgbClr val="000000"/>
                </a:solidFill>
                <a:latin typeface="Courier New" panose="02070309020205020404" pitchFamily="49" charset="0"/>
                <a:ea typeface="宋体" panose="02010600030101010101" pitchFamily="2" charset="-122"/>
              </a:rPr>
              <a:t> = -1</a:t>
            </a:r>
            <a:endParaRPr lang="zh-CN" altLang="zh-CN" sz="1600" dirty="0" smtClean="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best_weight</a:t>
            </a:r>
            <a:r>
              <a:rPr lang="en-US" altLang="zh-CN" sz="1600" dirty="0">
                <a:solidFill>
                  <a:srgbClr val="000000"/>
                </a:solidFill>
                <a:latin typeface="Courier New" panose="02070309020205020404" pitchFamily="49" charset="0"/>
                <a:ea typeface="宋体" panose="02010600030101010101" pitchFamily="2" charset="-122"/>
              </a:rPr>
              <a:t> = ""</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for w in ["uniform", "distance"]:</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for k in range(1, 11):</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a:t>
            </a:r>
            <a:r>
              <a:rPr lang="en-US" altLang="zh-CN" sz="1600" b="1" dirty="0">
                <a:solidFill>
                  <a:srgbClr val="1369B2"/>
                </a:solidFill>
                <a:latin typeface="Courier New" panose="02070309020205020404" pitchFamily="49" charset="0"/>
                <a:ea typeface="宋体" panose="02010600030101010101" pitchFamily="2" charset="-122"/>
              </a:rPr>
              <a:t> = </a:t>
            </a:r>
            <a:r>
              <a:rPr lang="en-US" altLang="zh-CN" sz="1600" b="1" dirty="0" err="1">
                <a:solidFill>
                  <a:srgbClr val="1369B2"/>
                </a:solidFill>
                <a:latin typeface="Courier New" panose="02070309020205020404" pitchFamily="49" charset="0"/>
                <a:ea typeface="宋体" panose="02010600030101010101" pitchFamily="2" charset="-122"/>
              </a:rPr>
              <a:t>KNeighborsClassifier</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n_neighbors</a:t>
            </a:r>
            <a:r>
              <a:rPr lang="en-US" altLang="zh-CN" sz="1600" b="1" dirty="0">
                <a:solidFill>
                  <a:srgbClr val="1369B2"/>
                </a:solidFill>
                <a:latin typeface="Courier New" panose="02070309020205020404" pitchFamily="49" charset="0"/>
                <a:ea typeface="宋体" panose="02010600030101010101" pitchFamily="2" charset="-122"/>
              </a:rPr>
              <a:t>=k, weights=w)</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knn_model.fit</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X_train</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y_train</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score=</a:t>
            </a:r>
            <a:r>
              <a:rPr lang="en-US" altLang="zh-CN" sz="1600" b="1" dirty="0" err="1">
                <a:solidFill>
                  <a:srgbClr val="1369B2"/>
                </a:solidFill>
                <a:latin typeface="Courier New" panose="02070309020205020404" pitchFamily="49" charset="0"/>
                <a:ea typeface="宋体" panose="02010600030101010101" pitchFamily="2" charset="-122"/>
              </a:rPr>
              <a:t>knn_model.score</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X_test</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y_test</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if score &gt;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best_k</a:t>
            </a:r>
            <a:r>
              <a:rPr lang="en-US" altLang="zh-CN" sz="1600" b="1" dirty="0">
                <a:solidFill>
                  <a:srgbClr val="1369B2"/>
                </a:solidFill>
                <a:latin typeface="Courier New" panose="02070309020205020404" pitchFamily="49" charset="0"/>
                <a:ea typeface="宋体" panose="02010600030101010101" pitchFamily="2" charset="-122"/>
              </a:rPr>
              <a:t> = k</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 = score</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best_weight</a:t>
            </a:r>
            <a:r>
              <a:rPr lang="en-US" altLang="zh-CN" sz="1600" b="1" dirty="0">
                <a:solidFill>
                  <a:srgbClr val="1369B2"/>
                </a:solidFill>
                <a:latin typeface="Courier New" panose="02070309020205020404" pitchFamily="49" charset="0"/>
                <a:ea typeface="宋体" panose="02010600030101010101" pitchFamily="2" charset="-122"/>
              </a:rPr>
              <a:t> = w</a:t>
            </a:r>
            <a:endParaRPr lang="zh-CN" altLang="zh-CN" sz="1600" b="1" dirty="0">
              <a:solidFill>
                <a:srgbClr val="1369B2"/>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矩形: 圆角 139"/>
          <p:cNvSpPr/>
          <p:nvPr/>
        </p:nvSpPr>
        <p:spPr>
          <a:xfrm>
            <a:off x="1276318" y="1572623"/>
            <a:ext cx="330672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weights</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32742"/>
            <a:ext cx="208258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p</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4" name="图片 3"/>
          <p:cNvPicPr>
            <a:picLocks noChangeAspect="1"/>
          </p:cNvPicPr>
          <p:nvPr/>
        </p:nvPicPr>
        <p:blipFill>
          <a:blip r:embed="rId1"/>
          <a:stretch>
            <a:fillRect/>
          </a:stretch>
        </p:blipFill>
        <p:spPr>
          <a:xfrm>
            <a:off x="8037590" y="2611013"/>
            <a:ext cx="2646279" cy="1370155"/>
          </a:xfrm>
          <a:prstGeom prst="rect">
            <a:avLst/>
          </a:prstGeom>
        </p:spPr>
      </p:pic>
      <p:pic>
        <p:nvPicPr>
          <p:cNvPr id="5" name="图片 4"/>
          <p:cNvPicPr>
            <a:picLocks noChangeAspect="1"/>
          </p:cNvPicPr>
          <p:nvPr/>
        </p:nvPicPr>
        <p:blipFill>
          <a:blip r:embed="rId2"/>
          <a:stretch>
            <a:fillRect/>
          </a:stretch>
        </p:blipFill>
        <p:spPr>
          <a:xfrm>
            <a:off x="4551981" y="2611013"/>
            <a:ext cx="2623345" cy="1370155"/>
          </a:xfrm>
          <a:prstGeom prst="rect">
            <a:avLst/>
          </a:prstGeom>
        </p:spPr>
      </p:pic>
      <p:pic>
        <p:nvPicPr>
          <p:cNvPr id="6" name="图片 5"/>
          <p:cNvPicPr>
            <a:picLocks noChangeAspect="1"/>
          </p:cNvPicPr>
          <p:nvPr/>
        </p:nvPicPr>
        <p:blipFill>
          <a:blip r:embed="rId3"/>
          <a:stretch>
            <a:fillRect/>
          </a:stretch>
        </p:blipFill>
        <p:spPr>
          <a:xfrm>
            <a:off x="1276318" y="2612958"/>
            <a:ext cx="2707065" cy="1558213"/>
          </a:xfrm>
          <a:prstGeom prst="rect">
            <a:avLst/>
          </a:prstGeom>
        </p:spPr>
      </p:pic>
      <p:sp>
        <p:nvSpPr>
          <p:cNvPr id="15" name="文本框 14"/>
          <p:cNvSpPr txBox="1"/>
          <p:nvPr/>
        </p:nvSpPr>
        <p:spPr>
          <a:xfrm>
            <a:off x="1614189" y="4114448"/>
            <a:ext cx="2031325" cy="338554"/>
          </a:xfrm>
          <a:prstGeom prst="rect">
            <a:avLst/>
          </a:prstGeom>
          <a:noFill/>
          <a:ln w="19050">
            <a:solidFill>
              <a:srgbClr val="1369B2"/>
            </a:solidFill>
            <a:prstDash val="sysDot"/>
          </a:ln>
        </p:spPr>
        <p:txBody>
          <a:bodyPr wrap="none" rtlCol="0">
            <a:spAutoFit/>
          </a:bodyPr>
          <a:lstStyle/>
          <a:p>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欧</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几里得</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距离</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的公式</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993743" y="4120772"/>
            <a:ext cx="1826141" cy="338554"/>
          </a:xfrm>
          <a:prstGeom prst="rect">
            <a:avLst/>
          </a:prstGeom>
          <a:noFill/>
          <a:ln w="19050">
            <a:solidFill>
              <a:srgbClr val="1369B2"/>
            </a:solidFill>
            <a:prstDash val="sysDot"/>
          </a:ln>
        </p:spPr>
        <p:txBody>
          <a:bodyPr wrap="none" rtlCol="0">
            <a:spAutoFit/>
          </a:bodyPr>
          <a:lstStyle/>
          <a:p>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曼哈顿</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距离</a:t>
            </a:r>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的</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公式</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8242475" y="4120772"/>
            <a:ext cx="2236510" cy="338554"/>
          </a:xfrm>
          <a:prstGeom prst="rect">
            <a:avLst/>
          </a:prstGeom>
          <a:noFill/>
          <a:ln w="19050">
            <a:solidFill>
              <a:srgbClr val="1369B2"/>
            </a:solidFill>
            <a:prstDash val="sysDot"/>
          </a:ln>
        </p:spPr>
        <p:txBody>
          <a:bodyPr wrap="none" rtlCol="0">
            <a:spAutoFit/>
          </a:bodyPr>
          <a:lstStyle/>
          <a:p>
            <a:r>
              <a:rPr lang="zh-CN" alt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闵可</a:t>
            </a:r>
            <a:r>
              <a:rPr lang="zh-CN" altLang="zh-CN" sz="1600" dirty="0" smtClean="0">
                <a:solidFill>
                  <a:schemeClr val="tx1">
                    <a:lumMod val="75000"/>
                    <a:lumOff val="25000"/>
                  </a:schemeClr>
                </a:solidFill>
                <a:latin typeface="微软雅黑" panose="020B0503020204020204" pitchFamily="34" charset="-122"/>
                <a:ea typeface="微软雅黑" panose="020B0503020204020204" pitchFamily="34" charset="-122"/>
              </a:rPr>
              <a:t>夫斯</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基距离</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的公式</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2030758" y="4741240"/>
            <a:ext cx="8448227" cy="961289"/>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超参数</a:t>
            </a:r>
            <a:r>
              <a:rPr lang="en-US" altLang="zh-CN" sz="2000" kern="0" dirty="0">
                <a:solidFill>
                  <a:srgbClr val="595959"/>
                </a:solidFill>
                <a:latin typeface="微软雅黑" panose="020B0503020204020204" pitchFamily="34" charset="-122"/>
                <a:ea typeface="微软雅黑" panose="020B0503020204020204" pitchFamily="34" charset="-122"/>
              </a:rPr>
              <a:t>p</a:t>
            </a:r>
            <a:r>
              <a:rPr lang="zh-CN" altLang="zh-CN" sz="2000" kern="0" dirty="0">
                <a:solidFill>
                  <a:srgbClr val="595959"/>
                </a:solidFill>
                <a:latin typeface="微软雅黑" panose="020B0503020204020204" pitchFamily="34" charset="-122"/>
                <a:ea typeface="微软雅黑" panose="020B0503020204020204" pitchFamily="34" charset="-122"/>
              </a:rPr>
              <a:t>可以改变我们计算距离的</a:t>
            </a:r>
            <a:r>
              <a:rPr lang="zh-CN" altLang="zh-CN" sz="2000" kern="0" dirty="0" smtClean="0">
                <a:solidFill>
                  <a:srgbClr val="595959"/>
                </a:solidFill>
                <a:latin typeface="微软雅黑" panose="020B0503020204020204" pitchFamily="34" charset="-122"/>
                <a:ea typeface="微软雅黑" panose="020B0503020204020204" pitchFamily="34" charset="-122"/>
              </a:rPr>
              <a:t>方式</a:t>
            </a:r>
            <a:r>
              <a:rPr lang="zh-CN" altLang="en-US" sz="2000" kern="0" dirty="0" smtClean="0">
                <a:solidFill>
                  <a:srgbClr val="595959"/>
                </a:solidFill>
                <a:latin typeface="微软雅黑" panose="020B0503020204020204" pitchFamily="34" charset="-122"/>
                <a:ea typeface="微软雅黑" panose="020B0503020204020204" pitchFamily="34" charset="-122"/>
              </a:rPr>
              <a:t>，当</a:t>
            </a:r>
            <a:r>
              <a:rPr lang="en-US" altLang="zh-CN" sz="2000" kern="0" dirty="0" smtClean="0">
                <a:solidFill>
                  <a:srgbClr val="1369B2"/>
                </a:solidFill>
                <a:latin typeface="微软雅黑" panose="020B0503020204020204" pitchFamily="34" charset="-122"/>
                <a:ea typeface="微软雅黑" panose="020B0503020204020204" pitchFamily="34" charset="-122"/>
              </a:rPr>
              <a:t>p</a:t>
            </a:r>
            <a:r>
              <a:rPr lang="zh-CN" altLang="en-US" sz="2000" kern="0" dirty="0" smtClean="0">
                <a:solidFill>
                  <a:srgbClr val="1369B2"/>
                </a:solidFill>
                <a:latin typeface="微软雅黑" panose="020B0503020204020204" pitchFamily="34" charset="-122"/>
                <a:ea typeface="微软雅黑" panose="020B0503020204020204" pitchFamily="34" charset="-122"/>
              </a:rPr>
              <a:t>的值设置为</a:t>
            </a:r>
            <a:r>
              <a:rPr lang="en-US" altLang="zh-CN" sz="2000" kern="0" dirty="0" smtClean="0">
                <a:solidFill>
                  <a:srgbClr val="1369B2"/>
                </a:solidFill>
                <a:latin typeface="微软雅黑" panose="020B0503020204020204" pitchFamily="34" charset="-122"/>
                <a:ea typeface="微软雅黑" panose="020B0503020204020204" pitchFamily="34" charset="-122"/>
              </a:rPr>
              <a:t>1</a:t>
            </a:r>
            <a:r>
              <a:rPr lang="zh-CN" altLang="en-US" sz="2000" kern="0" dirty="0" smtClean="0">
                <a:solidFill>
                  <a:srgbClr val="595959"/>
                </a:solidFill>
                <a:latin typeface="微软雅黑" panose="020B0503020204020204" pitchFamily="34" charset="-122"/>
                <a:ea typeface="微软雅黑" panose="020B0503020204020204" pitchFamily="34" charset="-122"/>
              </a:rPr>
              <a:t>时，</a:t>
            </a:r>
            <a:r>
              <a:rPr lang="zh-CN" altLang="en-US" sz="2000" kern="0" dirty="0" smtClean="0">
                <a:solidFill>
                  <a:srgbClr val="1369B2"/>
                </a:solidFill>
                <a:latin typeface="微软雅黑" panose="020B0503020204020204" pitchFamily="34" charset="-122"/>
                <a:ea typeface="微软雅黑" panose="020B0503020204020204" pitchFamily="34" charset="-122"/>
              </a:rPr>
              <a:t>表示</a:t>
            </a:r>
            <a:r>
              <a:rPr lang="zh-CN" altLang="zh-CN" sz="2000" kern="0" dirty="0" smtClean="0">
                <a:solidFill>
                  <a:srgbClr val="1369B2"/>
                </a:solidFill>
                <a:latin typeface="微软雅黑" panose="020B0503020204020204" pitchFamily="34" charset="-122"/>
                <a:ea typeface="微软雅黑" panose="020B0503020204020204" pitchFamily="34" charset="-122"/>
              </a:rPr>
              <a:t>曼哈顿距离</a:t>
            </a:r>
            <a:r>
              <a:rPr lang="zh-CN" altLang="en-US" sz="2000" kern="0" dirty="0" smtClean="0">
                <a:solidFill>
                  <a:srgbClr val="595959"/>
                </a:solidFill>
                <a:latin typeface="微软雅黑" panose="020B0503020204020204" pitchFamily="34" charset="-122"/>
                <a:ea typeface="微软雅黑" panose="020B0503020204020204" pitchFamily="34" charset="-122"/>
              </a:rPr>
              <a:t>；</a:t>
            </a:r>
            <a:r>
              <a:rPr lang="zh-CN" altLang="en-US" sz="2000" kern="0" dirty="0">
                <a:solidFill>
                  <a:srgbClr val="595959"/>
                </a:solidFill>
                <a:latin typeface="微软雅黑" panose="020B0503020204020204" pitchFamily="34" charset="-122"/>
                <a:ea typeface="微软雅黑" panose="020B0503020204020204" pitchFamily="34" charset="-122"/>
              </a:rPr>
              <a:t>当</a:t>
            </a:r>
            <a:r>
              <a:rPr lang="en-US" altLang="zh-CN" sz="2000" kern="0" dirty="0">
                <a:solidFill>
                  <a:srgbClr val="1369B2"/>
                </a:solidFill>
                <a:latin typeface="微软雅黑" panose="020B0503020204020204" pitchFamily="34" charset="-122"/>
                <a:ea typeface="微软雅黑" panose="020B0503020204020204" pitchFamily="34" charset="-122"/>
              </a:rPr>
              <a:t>p</a:t>
            </a:r>
            <a:r>
              <a:rPr lang="zh-CN" altLang="en-US" sz="2000" kern="0" dirty="0">
                <a:solidFill>
                  <a:srgbClr val="1369B2"/>
                </a:solidFill>
                <a:latin typeface="微软雅黑" panose="020B0503020204020204" pitchFamily="34" charset="-122"/>
                <a:ea typeface="微软雅黑" panose="020B0503020204020204" pitchFamily="34" charset="-122"/>
              </a:rPr>
              <a:t>的</a:t>
            </a:r>
            <a:r>
              <a:rPr lang="zh-CN" altLang="en-US" sz="2000" kern="0" dirty="0" smtClean="0">
                <a:solidFill>
                  <a:srgbClr val="1369B2"/>
                </a:solidFill>
                <a:latin typeface="微软雅黑" panose="020B0503020204020204" pitchFamily="34" charset="-122"/>
                <a:ea typeface="微软雅黑" panose="020B0503020204020204" pitchFamily="34" charset="-122"/>
              </a:rPr>
              <a:t>值设置为</a:t>
            </a:r>
            <a:r>
              <a:rPr lang="en-US" altLang="zh-CN" sz="2000" kern="0" dirty="0" smtClean="0">
                <a:solidFill>
                  <a:srgbClr val="1369B2"/>
                </a:solidFill>
                <a:latin typeface="微软雅黑" panose="020B0503020204020204" pitchFamily="34" charset="-122"/>
                <a:ea typeface="微软雅黑" panose="020B0503020204020204" pitchFamily="34" charset="-122"/>
              </a:rPr>
              <a:t>2</a:t>
            </a:r>
            <a:r>
              <a:rPr lang="zh-CN" altLang="en-US" sz="2000" kern="0" dirty="0" smtClean="0">
                <a:solidFill>
                  <a:srgbClr val="595959"/>
                </a:solidFill>
                <a:latin typeface="微软雅黑" panose="020B0503020204020204" pitchFamily="34" charset="-122"/>
                <a:ea typeface="微软雅黑" panose="020B0503020204020204" pitchFamily="34" charset="-122"/>
              </a:rPr>
              <a:t>时，</a:t>
            </a:r>
            <a:r>
              <a:rPr lang="zh-CN" altLang="en-US" sz="2000" kern="0" dirty="0">
                <a:solidFill>
                  <a:srgbClr val="1369B2"/>
                </a:solidFill>
                <a:latin typeface="微软雅黑" panose="020B0503020204020204" pitchFamily="34" charset="-122"/>
                <a:ea typeface="微软雅黑" panose="020B0503020204020204" pitchFamily="34" charset="-122"/>
              </a:rPr>
              <a:t>表示</a:t>
            </a:r>
            <a:r>
              <a:rPr lang="zh-CN" altLang="zh-CN" sz="2000" kern="0" dirty="0">
                <a:solidFill>
                  <a:srgbClr val="1369B2"/>
                </a:solidFill>
                <a:latin typeface="微软雅黑" panose="020B0503020204020204" pitchFamily="34" charset="-122"/>
                <a:ea typeface="微软雅黑" panose="020B0503020204020204" pitchFamily="34" charset="-122"/>
              </a:rPr>
              <a:t>欧</a:t>
            </a:r>
            <a:r>
              <a:rPr lang="zh-CN" altLang="en-US" sz="2000" kern="0" dirty="0">
                <a:solidFill>
                  <a:srgbClr val="1369B2"/>
                </a:solidFill>
                <a:latin typeface="微软雅黑" panose="020B0503020204020204" pitchFamily="34" charset="-122"/>
                <a:ea typeface="微软雅黑" panose="020B0503020204020204" pitchFamily="34" charset="-122"/>
              </a:rPr>
              <a:t>几里得</a:t>
            </a:r>
            <a:r>
              <a:rPr lang="zh-CN" altLang="zh-CN" sz="2000" kern="0" dirty="0">
                <a:solidFill>
                  <a:srgbClr val="1369B2"/>
                </a:solidFill>
                <a:latin typeface="微软雅黑" panose="020B0503020204020204" pitchFamily="34" charset="-122"/>
                <a:ea typeface="微软雅黑" panose="020B0503020204020204" pitchFamily="34" charset="-122"/>
              </a:rPr>
              <a:t>距</a:t>
            </a:r>
            <a:r>
              <a:rPr lang="zh-CN" altLang="zh-CN" sz="2000" kern="0" dirty="0" smtClean="0">
                <a:solidFill>
                  <a:srgbClr val="1369B2"/>
                </a:solidFill>
                <a:latin typeface="微软雅黑" panose="020B0503020204020204" pitchFamily="34" charset="-122"/>
                <a:ea typeface="微软雅黑" panose="020B0503020204020204" pitchFamily="34" charset="-122"/>
              </a:rPr>
              <a:t>离</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779887"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8" y="1541081"/>
            <a:ext cx="208258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超参数</a:t>
            </a:r>
            <a:r>
              <a:rPr lang="en-US" altLang="zh-CN" b="1" dirty="0">
                <a:latin typeface="宋体" panose="02010600030101010101" pitchFamily="2" charset="-122"/>
                <a:ea typeface="宋体" panose="02010600030101010101" pitchFamily="2" charset="-122"/>
              </a:rPr>
              <a:t>p</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矩形 10"/>
          <p:cNvSpPr/>
          <p:nvPr/>
        </p:nvSpPr>
        <p:spPr>
          <a:xfrm>
            <a:off x="1287706" y="2624857"/>
            <a:ext cx="9560028" cy="397328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1567219" y="2735094"/>
            <a:ext cx="9208507" cy="3764107"/>
          </a:xfrm>
          <a:prstGeom prst="rect">
            <a:avLst/>
          </a:prstGeom>
          <a:noFill/>
        </p:spPr>
        <p:txBody>
          <a:bodyPr wrap="square">
            <a:spAutoFit/>
          </a:bodyPr>
          <a:lstStyle/>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best_score</a:t>
            </a:r>
            <a:r>
              <a:rPr lang="en-US" altLang="zh-CN" sz="1600" dirty="0">
                <a:solidFill>
                  <a:srgbClr val="000000"/>
                </a:solidFill>
                <a:latin typeface="Courier New" panose="02070309020205020404" pitchFamily="49" charset="0"/>
                <a:ea typeface="宋体" panose="02010600030101010101" pitchFamily="2" charset="-122"/>
              </a:rPr>
              <a:t> = 0.0</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best_k</a:t>
            </a:r>
            <a:r>
              <a:rPr lang="en-US" altLang="zh-CN" sz="1600" dirty="0">
                <a:solidFill>
                  <a:srgbClr val="000000"/>
                </a:solidFill>
                <a:latin typeface="Courier New" panose="02070309020205020404" pitchFamily="49" charset="0"/>
                <a:ea typeface="宋体" panose="02010600030101010101" pitchFamily="2" charset="-122"/>
              </a:rPr>
              <a:t> = -1</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err="1">
                <a:solidFill>
                  <a:srgbClr val="000000"/>
                </a:solidFill>
                <a:latin typeface="Courier New" panose="02070309020205020404" pitchFamily="49" charset="0"/>
                <a:ea typeface="宋体" panose="02010600030101010101" pitchFamily="2" charset="-122"/>
              </a:rPr>
              <a:t>best_p</a:t>
            </a:r>
            <a:r>
              <a:rPr lang="en-US" altLang="zh-CN" sz="1600" dirty="0">
                <a:solidFill>
                  <a:srgbClr val="000000"/>
                </a:solidFill>
                <a:latin typeface="Courier New" panose="02070309020205020404" pitchFamily="49" charset="0"/>
                <a:ea typeface="宋体" panose="02010600030101010101" pitchFamily="2" charset="-122"/>
              </a:rPr>
              <a:t> = -1</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for k in range(1, 11):</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for p in range(1, 6):</a:t>
            </a:r>
            <a:endParaRPr lang="zh-CN" altLang="zh-CN" sz="16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1600" dirty="0">
                <a:solidFill>
                  <a:srgbClr val="000000"/>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a:t>
            </a:r>
            <a:r>
              <a:rPr lang="en-US" altLang="zh-CN" sz="1600" b="1" dirty="0">
                <a:solidFill>
                  <a:srgbClr val="1369B2"/>
                </a:solidFill>
                <a:latin typeface="Courier New" panose="02070309020205020404" pitchFamily="49" charset="0"/>
                <a:ea typeface="宋体" panose="02010600030101010101" pitchFamily="2" charset="-122"/>
              </a:rPr>
              <a:t> = </a:t>
            </a:r>
            <a:r>
              <a:rPr lang="en-US" altLang="zh-CN" sz="1600" b="1" dirty="0" err="1">
                <a:solidFill>
                  <a:srgbClr val="1369B2"/>
                </a:solidFill>
                <a:latin typeface="Courier New" panose="02070309020205020404" pitchFamily="49" charset="0"/>
                <a:ea typeface="宋体" panose="02010600030101010101" pitchFamily="2" charset="-122"/>
              </a:rPr>
              <a:t>KNeighborsClassifier</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n_neighbors</a:t>
            </a:r>
            <a:r>
              <a:rPr lang="en-US" altLang="zh-CN" sz="1600" b="1" dirty="0">
                <a:solidFill>
                  <a:srgbClr val="1369B2"/>
                </a:solidFill>
                <a:latin typeface="Courier New" panose="02070309020205020404" pitchFamily="49" charset="0"/>
                <a:ea typeface="宋体" panose="02010600030101010101" pitchFamily="2" charset="-122"/>
              </a:rPr>
              <a:t>=k,</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weights="distance", p=p)</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knn_model.fit</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X_train</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y_train</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score = </a:t>
            </a:r>
            <a:r>
              <a:rPr lang="en-US" altLang="zh-CN" sz="1600" b="1" dirty="0" err="1">
                <a:solidFill>
                  <a:srgbClr val="1369B2"/>
                </a:solidFill>
                <a:latin typeface="Courier New" panose="02070309020205020404" pitchFamily="49" charset="0"/>
                <a:ea typeface="宋体" panose="02010600030101010101" pitchFamily="2" charset="-122"/>
              </a:rPr>
              <a:t>knn_model.score</a:t>
            </a:r>
            <a:r>
              <a:rPr lang="en-US" altLang="zh-CN" sz="1600" b="1" dirty="0">
                <a:solidFill>
                  <a:srgbClr val="1369B2"/>
                </a:solidFill>
                <a:latin typeface="Courier New" panose="02070309020205020404" pitchFamily="49" charset="0"/>
                <a:ea typeface="宋体" panose="02010600030101010101" pitchFamily="2" charset="-122"/>
              </a:rPr>
              <a:t>(</a:t>
            </a:r>
            <a:r>
              <a:rPr lang="en-US" altLang="zh-CN" sz="1600" b="1" dirty="0" err="1">
                <a:solidFill>
                  <a:srgbClr val="1369B2"/>
                </a:solidFill>
                <a:latin typeface="Courier New" panose="02070309020205020404" pitchFamily="49" charset="0"/>
                <a:ea typeface="宋体" panose="02010600030101010101" pitchFamily="2" charset="-122"/>
              </a:rPr>
              <a:t>X_test</a:t>
            </a: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y_test</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if score &gt;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best_k</a:t>
            </a:r>
            <a:r>
              <a:rPr lang="en-US" altLang="zh-CN" sz="1600" b="1" dirty="0">
                <a:solidFill>
                  <a:srgbClr val="1369B2"/>
                </a:solidFill>
                <a:latin typeface="Courier New" panose="02070309020205020404" pitchFamily="49" charset="0"/>
                <a:ea typeface="宋体" panose="02010600030101010101" pitchFamily="2" charset="-122"/>
              </a:rPr>
              <a:t> = k</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best_score</a:t>
            </a:r>
            <a:r>
              <a:rPr lang="en-US" altLang="zh-CN" sz="1600" b="1" dirty="0">
                <a:solidFill>
                  <a:srgbClr val="1369B2"/>
                </a:solidFill>
                <a:latin typeface="Courier New" panose="02070309020205020404" pitchFamily="49" charset="0"/>
                <a:ea typeface="宋体" panose="02010600030101010101" pitchFamily="2" charset="-122"/>
              </a:rPr>
              <a:t> = score</a:t>
            </a:r>
            <a:endParaRPr lang="zh-CN" altLang="zh-CN" sz="16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1600" b="1" dirty="0">
                <a:solidFill>
                  <a:srgbClr val="1369B2"/>
                </a:solidFill>
                <a:latin typeface="Courier New" panose="02070309020205020404" pitchFamily="49" charset="0"/>
                <a:ea typeface="宋体" panose="02010600030101010101" pitchFamily="2" charset="-122"/>
              </a:rPr>
              <a:t>            </a:t>
            </a:r>
            <a:r>
              <a:rPr lang="en-US" altLang="zh-CN" sz="1600" b="1" dirty="0" err="1">
                <a:solidFill>
                  <a:srgbClr val="1369B2"/>
                </a:solidFill>
                <a:latin typeface="Courier New" panose="02070309020205020404" pitchFamily="49" charset="0"/>
                <a:ea typeface="宋体" panose="02010600030101010101" pitchFamily="2" charset="-122"/>
              </a:rPr>
              <a:t>best_p</a:t>
            </a:r>
            <a:r>
              <a:rPr lang="en-US" altLang="zh-CN" sz="1600" b="1" dirty="0">
                <a:solidFill>
                  <a:srgbClr val="1369B2"/>
                </a:solidFill>
                <a:latin typeface="Courier New" panose="02070309020205020404" pitchFamily="49" charset="0"/>
                <a:ea typeface="宋体" panose="02010600030101010101" pitchFamily="2" charset="-122"/>
              </a:rPr>
              <a:t> = p</a:t>
            </a:r>
            <a:endParaRPr lang="zh-CN" altLang="zh-CN" sz="1600" b="1" dirty="0">
              <a:solidFill>
                <a:srgbClr val="1369B2"/>
              </a:solidFill>
              <a:latin typeface="Courier New" panose="02070309020205020404" pitchFamily="49" charset="0"/>
              <a:ea typeface="宋体" panose="02010600030101010101" pitchFamily="2" charset="-122"/>
            </a:endParaRPr>
          </a:p>
        </p:txBody>
      </p:sp>
      <p:sp>
        <p:nvSpPr>
          <p:cNvPr id="13" name="文本框 12"/>
          <p:cNvSpPr txBox="1"/>
          <p:nvPr/>
        </p:nvSpPr>
        <p:spPr>
          <a:xfrm>
            <a:off x="1287706" y="2074629"/>
            <a:ext cx="9560028"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使用循环遍历的方式继续</a:t>
            </a:r>
            <a:r>
              <a:rPr lang="zh-CN" altLang="zh-CN" sz="2000" kern="0" dirty="0">
                <a:solidFill>
                  <a:srgbClr val="1369B2"/>
                </a:solidFill>
                <a:latin typeface="微软雅黑" panose="020B0503020204020204" pitchFamily="34" charset="-122"/>
                <a:ea typeface="微软雅黑" panose="020B0503020204020204" pitchFamily="34" charset="-122"/>
              </a:rPr>
              <a:t>寻找合适的超参数</a:t>
            </a:r>
            <a:r>
              <a:rPr lang="en-US" altLang="zh-CN" sz="2000" kern="0" dirty="0">
                <a:solidFill>
                  <a:srgbClr val="1369B2"/>
                </a:solidFill>
                <a:latin typeface="微软雅黑" panose="020B0503020204020204" pitchFamily="34" charset="-122"/>
                <a:ea typeface="微软雅黑" panose="020B0503020204020204" pitchFamily="34" charset="-122"/>
              </a:rPr>
              <a:t>p</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超</a:t>
              </a:r>
              <a:r>
                <a:rPr lang="zh-CN" altLang="zh-CN" sz="2000" dirty="0">
                  <a:solidFill>
                    <a:srgbClr val="595959"/>
                  </a:solidFill>
                  <a:latin typeface="微软雅黑" panose="020B0503020204020204" pitchFamily="34" charset="-122"/>
                  <a:ea typeface="微软雅黑" panose="020B0503020204020204" pitchFamily="34" charset="-122"/>
                </a:rPr>
                <a:t>参数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34878" y="3746576"/>
            <a:ext cx="4159324"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网格搜索</a:t>
            </a:r>
            <a:r>
              <a:rPr lang="zh-CN" altLang="en-US"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err="1">
                <a:solidFill>
                  <a:srgbClr val="1369B2"/>
                </a:solidFill>
                <a:latin typeface="微软雅黑" panose="020B0503020204020204" pitchFamily="34" charset="-122"/>
                <a:ea typeface="微软雅黑" panose="020B0503020204020204" pitchFamily="34" charset="-122"/>
                <a:cs typeface="+mn-ea"/>
              </a:rPr>
              <a:t>GridSearchCV</a:t>
            </a:r>
            <a:r>
              <a:rPr lang="zh-CN" altLang="en-US" sz="1800" dirty="0">
                <a:solidFill>
                  <a:srgbClr val="1369B2"/>
                </a:solidFill>
                <a:latin typeface="微软雅黑" panose="020B0503020204020204" pitchFamily="34" charset="-122"/>
                <a:ea typeface="微软雅黑" panose="020B0503020204020204" pitchFamily="34" charset="-122"/>
                <a:cs typeface="+mn-ea"/>
              </a:rPr>
              <a:t>类</a:t>
            </a:r>
            <a:r>
              <a:rPr lang="zh-CN" altLang="en-US" sz="1800" dirty="0">
                <a:solidFill>
                  <a:srgbClr val="595959"/>
                </a:solidFill>
                <a:latin typeface="微软雅黑" panose="020B0503020204020204" pitchFamily="34" charset="-122"/>
                <a:ea typeface="微软雅黑" panose="020B0503020204020204" pitchFamily="34" charset="-122"/>
                <a:cs typeface="+mn-ea"/>
              </a:rPr>
              <a:t>的功能实现网格</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搜索</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316225" y="2853730"/>
            <a:ext cx="6747533" cy="2285241"/>
          </a:xfrm>
          <a:prstGeom prst="rect">
            <a:avLst/>
          </a:prstGeom>
        </p:spPr>
        <p:txBody>
          <a:bodyPr wrap="square">
            <a:spAutoFit/>
          </a:bodyPr>
          <a:lstStyle/>
          <a:p>
            <a:pPr>
              <a:lnSpc>
                <a:spcPct val="150000"/>
              </a:lnSpc>
            </a:pP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KNN</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在机器学习中是相对比较简单算法，但是</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KNN</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的超参数</a:t>
            </a:r>
            <a:r>
              <a:rPr lang="zh-CN" altLang="en-US"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并不少。</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当尝试通过循环遍历来寻找所有超参数的最佳值时，每增加一个参数，都需要增加一层循环，这样会显著降低程序的执行效率。幸运的是，</a:t>
            </a:r>
            <a:r>
              <a:rPr lang="en-US" altLang="zh-CN" sz="1900" kern="0" dirty="0" err="1">
                <a:solidFill>
                  <a:srgbClr val="1369B2"/>
                </a:solidFill>
                <a:latin typeface="微软雅黑" panose="020B0503020204020204" pitchFamily="34" charset="-122"/>
                <a:ea typeface="微软雅黑" panose="020B0503020204020204" pitchFamily="34" charset="-122"/>
                <a:cs typeface="宋体" panose="02010600030101010101" pitchFamily="2" charset="-122"/>
              </a:rPr>
              <a:t>scikit</a:t>
            </a:r>
            <a:r>
              <a:rPr lang="en-US"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-learn</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为我们提供了一种更高效的方法，即网格搜索</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779887"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702718" y="3357786"/>
            <a:ext cx="5682984" cy="1477328"/>
          </a:xfrm>
          <a:prstGeom prst="rect">
            <a:avLst/>
          </a:prstGeom>
          <a:noFill/>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rPr>
              <a:t>网格搜索</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595959"/>
                </a:solidFill>
                <a:latin typeface="微软雅黑" panose="020B0503020204020204" pitchFamily="34" charset="-122"/>
                <a:ea typeface="微软雅黑" panose="020B0503020204020204" pitchFamily="34" charset="-122"/>
              </a:rPr>
              <a:t>Grid Search</a:t>
            </a:r>
            <a:r>
              <a:rPr lang="zh-CN" altLang="zh-CN" sz="2000" kern="0" dirty="0">
                <a:solidFill>
                  <a:srgbClr val="595959"/>
                </a:solidFill>
                <a:latin typeface="微软雅黑" panose="020B0503020204020204" pitchFamily="34" charset="-122"/>
                <a:ea typeface="微软雅黑" panose="020B0503020204020204" pitchFamily="34" charset="-122"/>
              </a:rPr>
              <a:t>）是一种穷举搜索方法，它</a:t>
            </a:r>
            <a:r>
              <a:rPr lang="zh-CN" altLang="zh-CN" sz="2000" kern="0" dirty="0">
                <a:solidFill>
                  <a:srgbClr val="1369B2"/>
                </a:solidFill>
                <a:latin typeface="微软雅黑" panose="020B0503020204020204" pitchFamily="34" charset="-122"/>
                <a:ea typeface="微软雅黑" panose="020B0503020204020204" pitchFamily="34" charset="-122"/>
              </a:rPr>
              <a:t>通过遍历给定的参数组合来优化模型</a:t>
            </a:r>
            <a:r>
              <a:rPr lang="zh-CN" altLang="zh-CN" sz="2000" kern="0" dirty="0">
                <a:solidFill>
                  <a:srgbClr val="595959"/>
                </a:solidFill>
                <a:latin typeface="微软雅黑" panose="020B0503020204020204" pitchFamily="34" charset="-122"/>
                <a:ea typeface="微软雅黑" panose="020B0503020204020204" pitchFamily="34" charset="-122"/>
              </a:rPr>
              <a:t>，其原理类似在数组里面找最大值的过程。</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rotWithShape="1">
          <a:blip r:embed="rId1"/>
          <a:srcRect l="18574" r="10319"/>
          <a:stretch>
            <a:fillRect/>
          </a:stretch>
        </p:blipFill>
        <p:spPr>
          <a:xfrm flipH="1">
            <a:off x="8039422" y="2261823"/>
            <a:ext cx="2736307" cy="3848151"/>
          </a:xfrm>
          <a:prstGeom prst="rect">
            <a:avLst/>
          </a:prstGeom>
        </p:spPr>
      </p:pic>
      <p:sp>
        <p:nvSpPr>
          <p:cNvPr id="8" name="矩形: 圆角 139"/>
          <p:cNvSpPr/>
          <p:nvPr/>
        </p:nvSpPr>
        <p:spPr>
          <a:xfrm>
            <a:off x="1702718" y="2574539"/>
            <a:ext cx="31683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网格</a:t>
            </a:r>
            <a:r>
              <a:rPr lang="zh-CN" altLang="en-US" b="1" dirty="0" smtClean="0">
                <a:latin typeface="宋体" panose="02010600030101010101" pitchFamily="2" charset="-122"/>
                <a:ea typeface="宋体" panose="02010600030101010101" pitchFamily="2" charset="-122"/>
              </a:rPr>
              <a:t>搜索的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779887"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678610"/>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网格搜索</a:t>
            </a:r>
            <a:r>
              <a:rPr lang="zh-CN" altLang="en-US" b="1" dirty="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rPr>
              <a:t>调参方式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9" name="图片 8"/>
          <p:cNvPicPr/>
          <p:nvPr/>
        </p:nvPicPr>
        <p:blipFill>
          <a:blip r:embed="rId1"/>
          <a:stretch>
            <a:fillRect/>
          </a:stretch>
        </p:blipFill>
        <p:spPr>
          <a:xfrm>
            <a:off x="2206774" y="2629568"/>
            <a:ext cx="7778718" cy="2096370"/>
          </a:xfrm>
          <a:prstGeom prst="rect">
            <a:avLst/>
          </a:prstGeom>
        </p:spPr>
      </p:pic>
      <p:sp>
        <p:nvSpPr>
          <p:cNvPr id="10" name="文本框 9"/>
          <p:cNvSpPr txBox="1"/>
          <p:nvPr/>
        </p:nvSpPr>
        <p:spPr>
          <a:xfrm>
            <a:off x="2278781" y="4878283"/>
            <a:ext cx="7560841" cy="1338828"/>
          </a:xfrm>
          <a:prstGeom prst="rect">
            <a:avLst/>
          </a:prstGeom>
          <a:noFill/>
        </p:spPr>
        <p:txBody>
          <a:bodyPr wrap="square">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rPr>
              <a:t>每一个格子就是一个网格，</a:t>
            </a:r>
            <a:r>
              <a:rPr lang="zh-CN" altLang="zh-CN" sz="1800" kern="0" dirty="0">
                <a:solidFill>
                  <a:srgbClr val="1369B2"/>
                </a:solidFill>
                <a:latin typeface="微软雅黑" panose="020B0503020204020204" pitchFamily="34" charset="-122"/>
                <a:ea typeface="微软雅黑" panose="020B0503020204020204" pitchFamily="34" charset="-122"/>
              </a:rPr>
              <a:t>网格搜索就是在每个网格里面遍历搜索，尝试了所有参数组合后，返回一个合适的调参器</a:t>
            </a:r>
            <a:r>
              <a:rPr lang="zh-CN" altLang="zh-CN" sz="1800" kern="0" dirty="0">
                <a:solidFill>
                  <a:srgbClr val="595959"/>
                </a:solidFill>
                <a:latin typeface="微软雅黑" panose="020B0503020204020204" pitchFamily="34" charset="-122"/>
                <a:ea typeface="微软雅黑" panose="020B0503020204020204" pitchFamily="34" charset="-122"/>
              </a:rPr>
              <a:t>，自动将参数调整至最佳参数组合。</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406568"/>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网格搜索的方式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065290"/>
            <a:ext cx="9560028" cy="1015663"/>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scikit</a:t>
            </a:r>
            <a:r>
              <a:rPr lang="en-US" altLang="zh-CN" sz="2000" kern="0" dirty="0">
                <a:solidFill>
                  <a:srgbClr val="595959"/>
                </a:solidFill>
                <a:latin typeface="微软雅黑" panose="020B0503020204020204" pitchFamily="34" charset="-122"/>
                <a:ea typeface="微软雅黑" panose="020B0503020204020204" pitchFamily="34" charset="-122"/>
              </a:rPr>
              <a:t>-learn</a:t>
            </a:r>
            <a:r>
              <a:rPr lang="zh-CN" altLang="zh-CN" sz="2000" kern="0" dirty="0">
                <a:solidFill>
                  <a:srgbClr val="595959"/>
                </a:solidFill>
                <a:latin typeface="微软雅黑" panose="020B0503020204020204" pitchFamily="34" charset="-122"/>
                <a:ea typeface="微软雅黑" panose="020B0503020204020204" pitchFamily="34" charset="-122"/>
              </a:rPr>
              <a:t>提供了一个网格搜索工具类</a:t>
            </a:r>
            <a:r>
              <a:rPr lang="en-US" altLang="zh-CN" sz="2000" kern="0" dirty="0" err="1">
                <a:solidFill>
                  <a:srgbClr val="1369B2"/>
                </a:solidFill>
                <a:latin typeface="微软雅黑" panose="020B0503020204020204" pitchFamily="34" charset="-122"/>
                <a:ea typeface="微软雅黑" panose="020B0503020204020204" pitchFamily="34" charset="-122"/>
              </a:rPr>
              <a:t>GridSearchCV</a:t>
            </a:r>
            <a:r>
              <a:rPr lang="zh-CN" altLang="zh-CN" sz="2000" kern="0" dirty="0">
                <a:solidFill>
                  <a:srgbClr val="595959"/>
                </a:solidFill>
                <a:latin typeface="微软雅黑" panose="020B0503020204020204" pitchFamily="34" charset="-122"/>
                <a:ea typeface="微软雅黑" panose="020B0503020204020204" pitchFamily="34" charset="-122"/>
              </a:rPr>
              <a:t>，它可以自动调参，只要把所有的参数可能性输入，就会得到一个合适的调参器</a:t>
            </a:r>
            <a:r>
              <a:rPr lang="zh-CN" altLang="zh-CN" sz="2000" kern="0" dirty="0" smtClean="0">
                <a:solidFill>
                  <a:srgbClr val="595959"/>
                </a:solidFill>
                <a:latin typeface="微软雅黑" panose="020B0503020204020204" pitchFamily="34" charset="-122"/>
                <a:ea typeface="微软雅黑" panose="020B0503020204020204" pitchFamily="34" charset="-122"/>
              </a:rPr>
              <a:t>以及</a:t>
            </a:r>
            <a:r>
              <a:rPr lang="zh-CN" altLang="en-US" sz="2000" kern="0" dirty="0" smtClean="0">
                <a:solidFill>
                  <a:srgbClr val="595959"/>
                </a:solidFill>
                <a:latin typeface="微软雅黑" panose="020B0503020204020204" pitchFamily="34" charset="-122"/>
                <a:ea typeface="微软雅黑" panose="020B0503020204020204" pitchFamily="34" charset="-122"/>
              </a:rPr>
              <a:t>最佳的</a:t>
            </a:r>
            <a:r>
              <a:rPr lang="zh-CN" altLang="zh-CN" sz="2000" kern="0" dirty="0" smtClean="0">
                <a:solidFill>
                  <a:srgbClr val="595959"/>
                </a:solidFill>
                <a:latin typeface="微软雅黑" panose="020B0503020204020204" pitchFamily="34" charset="-122"/>
                <a:ea typeface="微软雅黑" panose="020B0503020204020204" pitchFamily="34" charset="-122"/>
              </a:rPr>
              <a:t>参数</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149642"/>
            <a:ext cx="9560028" cy="128826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287706" y="3290237"/>
            <a:ext cx="9560028"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GridSearchCV</a:t>
            </a:r>
            <a:r>
              <a:rPr lang="en-US" altLang="zh-CN" sz="1800" dirty="0">
                <a:solidFill>
                  <a:srgbClr val="000000"/>
                </a:solidFill>
                <a:latin typeface="Courier New" panose="02070309020205020404" pitchFamily="49" charset="0"/>
                <a:ea typeface="宋体" panose="02010600030101010101" pitchFamily="2" charset="-122"/>
              </a:rPr>
              <a:t>(estimator, </a:t>
            </a:r>
            <a:r>
              <a:rPr lang="en-US" altLang="zh-CN" sz="1800" dirty="0" err="1">
                <a:solidFill>
                  <a:srgbClr val="000000"/>
                </a:solidFill>
                <a:latin typeface="Courier New" panose="02070309020205020404" pitchFamily="49" charset="0"/>
                <a:ea typeface="宋体" panose="02010600030101010101" pitchFamily="2" charset="-122"/>
              </a:rPr>
              <a:t>param_grid</a:t>
            </a:r>
            <a:r>
              <a:rPr lang="en-US" altLang="zh-CN" sz="1800" dirty="0">
                <a:solidFill>
                  <a:srgbClr val="000000"/>
                </a:solidFill>
                <a:latin typeface="Courier New" panose="02070309020205020404" pitchFamily="49" charset="0"/>
                <a:ea typeface="宋体" panose="02010600030101010101" pitchFamily="2" charset="-122"/>
              </a:rPr>
              <a:t>, *, scoring=None, </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refit=True</a:t>
            </a:r>
            <a:r>
              <a:rPr lang="en-US" altLang="zh-CN" sz="1800" dirty="0">
                <a:solidFill>
                  <a:srgbClr val="000000"/>
                </a:solidFill>
                <a:latin typeface="Courier New" panose="02070309020205020404" pitchFamily="49" charset="0"/>
                <a:ea typeface="宋体" panose="02010600030101010101" pitchFamily="2" charset="-122"/>
              </a:rPr>
              <a:t>, cv=None, verbose=0, </a:t>
            </a:r>
            <a:r>
              <a:rPr lang="en-US" altLang="zh-CN" sz="1800" dirty="0" err="1">
                <a:solidFill>
                  <a:srgbClr val="000000"/>
                </a:solidFill>
                <a:latin typeface="Courier New" panose="02070309020205020404" pitchFamily="49" charset="0"/>
                <a:ea typeface="宋体" panose="02010600030101010101" pitchFamily="2" charset="-122"/>
              </a:rPr>
              <a:t>pre_dispatch</a:t>
            </a:r>
            <a:r>
              <a:rPr lang="en-US" altLang="zh-CN" sz="1800" dirty="0">
                <a:solidFill>
                  <a:srgbClr val="000000"/>
                </a:solidFill>
                <a:latin typeface="Courier New" panose="02070309020205020404" pitchFamily="49" charset="0"/>
                <a:ea typeface="宋体" panose="02010600030101010101" pitchFamily="2" charset="-122"/>
              </a:rPr>
              <a:t>='2*</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error_score</a:t>
            </a:r>
            <a:r>
              <a:rPr lang="en-US" altLang="zh-CN" sz="1800" dirty="0" smtClean="0">
                <a:solidFill>
                  <a:srgbClr val="000000"/>
                </a:solidFill>
                <a:latin typeface="Courier New" panose="02070309020205020404" pitchFamily="49" charset="0"/>
                <a:ea typeface="宋体" panose="02010600030101010101" pitchFamily="2" charset="-122"/>
              </a:rPr>
              <a:t>=nan</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return_train_score</a:t>
            </a:r>
            <a:r>
              <a:rPr lang="en-US" altLang="zh-CN" sz="1800" dirty="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2" name="文本框 11"/>
          <p:cNvSpPr txBox="1"/>
          <p:nvPr/>
        </p:nvSpPr>
        <p:spPr>
          <a:xfrm>
            <a:off x="1301370" y="4506594"/>
            <a:ext cx="9546364" cy="1754326"/>
          </a:xfrm>
          <a:prstGeom prst="rect">
            <a:avLst/>
          </a:prstGeom>
          <a:noFill/>
        </p:spPr>
        <p:txBody>
          <a:bodyPr wrap="square">
            <a:spAutoFit/>
          </a:bodyPr>
          <a:lstStyle/>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estimator</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使用的分类器</a:t>
            </a:r>
            <a:r>
              <a:rPr lang="zh-CN" altLang="zh-CN" sz="1800" kern="0" dirty="0">
                <a:solidFill>
                  <a:srgbClr val="595959"/>
                </a:solidFill>
                <a:latin typeface="宋体" panose="02010600030101010101" pitchFamily="2" charset="-122"/>
                <a:ea typeface="宋体" panose="02010600030101010101" pitchFamily="2" charset="-122"/>
              </a:rPr>
              <a:t>。</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param_grid</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需要优化的参数取值</a:t>
            </a:r>
            <a:r>
              <a:rPr lang="zh-CN" altLang="zh-CN" sz="1800" kern="0" dirty="0">
                <a:solidFill>
                  <a:srgbClr val="595959"/>
                </a:solidFill>
                <a:latin typeface="宋体" panose="02010600030101010101" pitchFamily="2" charset="-122"/>
                <a:ea typeface="宋体" panose="02010600030101010101" pitchFamily="2" charset="-122"/>
              </a:rPr>
              <a:t>，值为字典或者列表。</a:t>
            </a:r>
            <a:endParaRPr lang="zh-CN" altLang="zh-CN" sz="1800" kern="0" dirty="0">
              <a:solidFill>
                <a:srgbClr val="595959"/>
              </a:solidFill>
              <a:latin typeface="宋体" panose="02010600030101010101" pitchFamily="2" charset="-122"/>
              <a:ea typeface="宋体" panose="02010600030101010101" pitchFamily="2" charset="-122"/>
            </a:endParaRPr>
          </a:p>
          <a:p>
            <a:pPr indent="-342900">
              <a:lnSpc>
                <a:spcPct val="15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scoring</a:t>
            </a:r>
            <a:r>
              <a:rPr lang="zh-CN" altLang="zh-CN" sz="1800" kern="0" dirty="0">
                <a:solidFill>
                  <a:srgbClr val="595959"/>
                </a:solidFill>
                <a:latin typeface="宋体" panose="02010600030101010101" pitchFamily="2" charset="-122"/>
                <a:ea typeface="宋体" panose="02010600030101010101" pitchFamily="2" charset="-122"/>
              </a:rPr>
              <a:t>：</a:t>
            </a:r>
            <a:r>
              <a:rPr lang="zh-CN" altLang="zh-CN" sz="1800" kern="0" dirty="0">
                <a:solidFill>
                  <a:srgbClr val="1369B2"/>
                </a:solidFill>
                <a:latin typeface="宋体" panose="02010600030101010101" pitchFamily="2" charset="-122"/>
                <a:ea typeface="宋体" panose="02010600030101010101" pitchFamily="2" charset="-122"/>
              </a:rPr>
              <a:t>模型评价标准</a:t>
            </a:r>
            <a:r>
              <a:rPr lang="zh-CN" altLang="zh-CN" sz="1800" kern="0" dirty="0">
                <a:solidFill>
                  <a:srgbClr val="595959"/>
                </a:solidFill>
                <a:latin typeface="宋体" panose="02010600030101010101" pitchFamily="2" charset="-122"/>
                <a:ea typeface="宋体" panose="02010600030101010101" pitchFamily="2" charset="-122"/>
              </a:rPr>
              <a:t>，默认值是</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，表示使用模型的</a:t>
            </a:r>
            <a:r>
              <a:rPr lang="en-US" altLang="zh-CN" sz="1800" kern="0" dirty="0">
                <a:solidFill>
                  <a:srgbClr val="595959"/>
                </a:solidFill>
                <a:latin typeface="宋体" panose="02010600030101010101" pitchFamily="2" charset="-122"/>
                <a:ea typeface="宋体" panose="02010600030101010101" pitchFamily="2" charset="-122"/>
              </a:rPr>
              <a:t> </a:t>
            </a:r>
            <a:r>
              <a:rPr lang="en-US" altLang="zh-CN" sz="1800" kern="0" dirty="0" smtClean="0">
                <a:solidFill>
                  <a:srgbClr val="595959"/>
                </a:solidFill>
                <a:latin typeface="宋体" panose="02010600030101010101" pitchFamily="2" charset="-122"/>
                <a:ea typeface="宋体" panose="02010600030101010101" pitchFamily="2" charset="-122"/>
              </a:rPr>
              <a:t>score()</a:t>
            </a:r>
            <a:r>
              <a:rPr lang="zh-CN" altLang="zh-CN" sz="1800" kern="0" dirty="0" smtClean="0">
                <a:solidFill>
                  <a:srgbClr val="595959"/>
                </a:solidFill>
                <a:latin typeface="宋体" panose="02010600030101010101" pitchFamily="2" charset="-122"/>
                <a:ea typeface="宋体" panose="02010600030101010101" pitchFamily="2" charset="-122"/>
              </a:rPr>
              <a:t>方法</a:t>
            </a:r>
            <a:r>
              <a:rPr lang="zh-CN" altLang="zh-CN" sz="1800" kern="0" dirty="0">
                <a:solidFill>
                  <a:srgbClr val="595959"/>
                </a:solidFill>
                <a:latin typeface="宋体" panose="02010600030101010101" pitchFamily="2" charset="-122"/>
                <a:ea typeface="宋体" panose="02010600030101010101" pitchFamily="2" charset="-122"/>
              </a:rPr>
              <a:t>来评估性能。此外也可以根据具体任务的需要择其他内置的评分方法，比如平均精度、</a:t>
            </a:r>
            <a:r>
              <a:rPr lang="en-US" altLang="zh-CN" sz="1800" kern="0" dirty="0">
                <a:solidFill>
                  <a:srgbClr val="595959"/>
                </a:solidFill>
                <a:latin typeface="宋体" panose="02010600030101010101" pitchFamily="2" charset="-122"/>
                <a:ea typeface="宋体" panose="02010600030101010101" pitchFamily="2" charset="-122"/>
              </a:rPr>
              <a:t>F1</a:t>
            </a:r>
            <a:r>
              <a:rPr lang="zh-CN" altLang="zh-CN" sz="1800" kern="0" dirty="0">
                <a:solidFill>
                  <a:srgbClr val="595959"/>
                </a:solidFill>
                <a:latin typeface="宋体" panose="02010600030101010101" pitchFamily="2" charset="-122"/>
                <a:ea typeface="宋体" panose="02010600030101010101" pitchFamily="2" charset="-122"/>
              </a:rPr>
              <a:t>分数、对数损失等。</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779887"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414686" y="3213770"/>
            <a:ext cx="6048672" cy="1846659"/>
          </a:xfrm>
          <a:prstGeom prst="rect">
            <a:avLst/>
          </a:prstGeom>
        </p:spPr>
        <p:txBody>
          <a:bodyPr wrap="square">
            <a:spAutoFit/>
          </a:bodyPr>
          <a:lstStyle/>
          <a:p>
            <a:pPr>
              <a:lnSpc>
                <a:spcPct val="150000"/>
              </a:lnSpc>
            </a:pP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机器学习</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Machine Learning</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，简称</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ML</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）从字面意思来看，就是</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让机器</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包括电子计算机</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、中子计算机、光子计算机、神经计算机等）</a:t>
            </a:r>
            <a:r>
              <a:rPr lang="zh-CN" altLang="zh-CN" sz="19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具备和人类一样的学习能力</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，包括决策、推理、认知、识别等智能行为。</a:t>
            </a:r>
            <a:endPar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圆角 139"/>
          <p:cNvSpPr/>
          <p:nvPr/>
        </p:nvSpPr>
        <p:spPr>
          <a:xfrm>
            <a:off x="1276318" y="2336500"/>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机器学习的</a:t>
            </a: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8" name="图片 7"/>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什么</a:t>
              </a:r>
              <a:r>
                <a:rPr lang="zh-CN" altLang="zh-CN" sz="2000" dirty="0">
                  <a:solidFill>
                    <a:srgbClr val="595959"/>
                  </a:solidFill>
                  <a:latin typeface="微软雅黑" panose="020B0503020204020204" pitchFamily="34" charset="-122"/>
                  <a:ea typeface="微软雅黑" panose="020B0503020204020204" pitchFamily="34" charset="-122"/>
                </a:rPr>
                <a:t>是机器学习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406568"/>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网格搜索的方式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287706" y="2065290"/>
            <a:ext cx="9560028" cy="1015663"/>
          </a:xfrm>
          <a:prstGeom prst="rect">
            <a:avLst/>
          </a:prstGeom>
          <a:noFill/>
        </p:spPr>
        <p:txBody>
          <a:bodyPr wrap="square">
            <a:spAutoFit/>
          </a:bodyPr>
          <a:lstStyle/>
          <a:p>
            <a:pPr>
              <a:lnSpc>
                <a:spcPct val="150000"/>
              </a:lnSpc>
            </a:pPr>
            <a:r>
              <a:rPr lang="en-US" altLang="zh-CN" sz="2000" kern="0" dirty="0" err="1">
                <a:solidFill>
                  <a:srgbClr val="595959"/>
                </a:solidFill>
                <a:latin typeface="微软雅黑" panose="020B0503020204020204" pitchFamily="34" charset="-122"/>
                <a:ea typeface="微软雅黑" panose="020B0503020204020204" pitchFamily="34" charset="-122"/>
              </a:rPr>
              <a:t>scikit</a:t>
            </a:r>
            <a:r>
              <a:rPr lang="en-US" altLang="zh-CN" sz="2000" kern="0" dirty="0">
                <a:solidFill>
                  <a:srgbClr val="595959"/>
                </a:solidFill>
                <a:latin typeface="微软雅黑" panose="020B0503020204020204" pitchFamily="34" charset="-122"/>
                <a:ea typeface="微软雅黑" panose="020B0503020204020204" pitchFamily="34" charset="-122"/>
              </a:rPr>
              <a:t>-learn</a:t>
            </a:r>
            <a:r>
              <a:rPr lang="zh-CN" altLang="zh-CN" sz="2000" kern="0" dirty="0">
                <a:solidFill>
                  <a:srgbClr val="595959"/>
                </a:solidFill>
                <a:latin typeface="微软雅黑" panose="020B0503020204020204" pitchFamily="34" charset="-122"/>
                <a:ea typeface="微软雅黑" panose="020B0503020204020204" pitchFamily="34" charset="-122"/>
              </a:rPr>
              <a:t>提供了一个网格搜索工具类</a:t>
            </a:r>
            <a:r>
              <a:rPr lang="en-US" altLang="zh-CN" sz="2000" kern="0" dirty="0" err="1">
                <a:solidFill>
                  <a:srgbClr val="1369B2"/>
                </a:solidFill>
                <a:latin typeface="微软雅黑" panose="020B0503020204020204" pitchFamily="34" charset="-122"/>
                <a:ea typeface="微软雅黑" panose="020B0503020204020204" pitchFamily="34" charset="-122"/>
              </a:rPr>
              <a:t>GridSearchCV</a:t>
            </a:r>
            <a:r>
              <a:rPr lang="zh-CN" altLang="zh-CN" sz="2000" kern="0" dirty="0">
                <a:solidFill>
                  <a:srgbClr val="595959"/>
                </a:solidFill>
                <a:latin typeface="微软雅黑" panose="020B0503020204020204" pitchFamily="34" charset="-122"/>
                <a:ea typeface="微软雅黑" panose="020B0503020204020204" pitchFamily="34" charset="-122"/>
              </a:rPr>
              <a:t>，它可以自动调参，只要把所有的参数可能性输入，就会得到一个合适的调参器以及</a:t>
            </a:r>
            <a:r>
              <a:rPr lang="zh-CN" altLang="en-US" sz="2000" kern="0" dirty="0">
                <a:solidFill>
                  <a:srgbClr val="595959"/>
                </a:solidFill>
                <a:latin typeface="微软雅黑" panose="020B0503020204020204" pitchFamily="34" charset="-122"/>
                <a:ea typeface="微软雅黑" panose="020B0503020204020204" pitchFamily="34" charset="-122"/>
              </a:rPr>
              <a:t>最佳的</a:t>
            </a:r>
            <a:r>
              <a:rPr lang="zh-CN" altLang="zh-CN" sz="2000" kern="0" dirty="0">
                <a:solidFill>
                  <a:srgbClr val="595959"/>
                </a:solidFill>
                <a:latin typeface="微软雅黑" panose="020B0503020204020204" pitchFamily="34" charset="-122"/>
                <a:ea typeface="微软雅黑" panose="020B0503020204020204" pitchFamily="34" charset="-122"/>
              </a:rPr>
              <a:t>参数。</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8" name="矩形 7"/>
          <p:cNvSpPr/>
          <p:nvPr/>
        </p:nvSpPr>
        <p:spPr>
          <a:xfrm>
            <a:off x="1287706" y="3149642"/>
            <a:ext cx="9560028" cy="128826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287706" y="3290237"/>
            <a:ext cx="9560028" cy="1047979"/>
          </a:xfrm>
          <a:prstGeom prst="rect">
            <a:avLst/>
          </a:prstGeom>
          <a:noFill/>
        </p:spPr>
        <p:txBody>
          <a:bodyPr wrap="square">
            <a:spAutoFit/>
          </a:bodyPr>
          <a:lstStyle/>
          <a:p>
            <a:pPr indent="266700" algn="ctr">
              <a:lnSpc>
                <a:spcPct val="115000"/>
              </a:lnSpc>
            </a:pPr>
            <a:r>
              <a:rPr lang="en-US" altLang="zh-CN" sz="1800" dirty="0" err="1">
                <a:solidFill>
                  <a:srgbClr val="000000"/>
                </a:solidFill>
                <a:latin typeface="Courier New" panose="02070309020205020404" pitchFamily="49" charset="0"/>
                <a:ea typeface="宋体" panose="02010600030101010101" pitchFamily="2" charset="-122"/>
              </a:rPr>
              <a:t>GridSearchCV</a:t>
            </a:r>
            <a:r>
              <a:rPr lang="en-US" altLang="zh-CN" sz="1800" dirty="0">
                <a:solidFill>
                  <a:srgbClr val="000000"/>
                </a:solidFill>
                <a:latin typeface="Courier New" panose="02070309020205020404" pitchFamily="49" charset="0"/>
                <a:ea typeface="宋体" panose="02010600030101010101" pitchFamily="2" charset="-122"/>
              </a:rPr>
              <a:t>(estimator, </a:t>
            </a:r>
            <a:r>
              <a:rPr lang="en-US" altLang="zh-CN" sz="1800" dirty="0" err="1">
                <a:solidFill>
                  <a:srgbClr val="000000"/>
                </a:solidFill>
                <a:latin typeface="Courier New" panose="02070309020205020404" pitchFamily="49" charset="0"/>
                <a:ea typeface="宋体" panose="02010600030101010101" pitchFamily="2" charset="-122"/>
              </a:rPr>
              <a:t>param_grid</a:t>
            </a:r>
            <a:r>
              <a:rPr lang="en-US" altLang="zh-CN" sz="1800" dirty="0">
                <a:solidFill>
                  <a:srgbClr val="000000"/>
                </a:solidFill>
                <a:latin typeface="Courier New" panose="02070309020205020404" pitchFamily="49" charset="0"/>
                <a:ea typeface="宋体" panose="02010600030101010101" pitchFamily="2" charset="-122"/>
              </a:rPr>
              <a:t>, *, scoring=None, </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=None,</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refit=True</a:t>
            </a:r>
            <a:r>
              <a:rPr lang="en-US" altLang="zh-CN" sz="1800" dirty="0">
                <a:solidFill>
                  <a:srgbClr val="000000"/>
                </a:solidFill>
                <a:latin typeface="Courier New" panose="02070309020205020404" pitchFamily="49" charset="0"/>
                <a:ea typeface="宋体" panose="02010600030101010101" pitchFamily="2" charset="-122"/>
              </a:rPr>
              <a:t>, cv=None, verbose=0, </a:t>
            </a:r>
            <a:r>
              <a:rPr lang="en-US" altLang="zh-CN" sz="1800" dirty="0" err="1">
                <a:solidFill>
                  <a:srgbClr val="000000"/>
                </a:solidFill>
                <a:latin typeface="Courier New" panose="02070309020205020404" pitchFamily="49" charset="0"/>
                <a:ea typeface="宋体" panose="02010600030101010101" pitchFamily="2" charset="-122"/>
              </a:rPr>
              <a:t>pre_dispatch</a:t>
            </a:r>
            <a:r>
              <a:rPr lang="en-US" altLang="zh-CN" sz="1800" dirty="0">
                <a:solidFill>
                  <a:srgbClr val="000000"/>
                </a:solidFill>
                <a:latin typeface="Courier New" panose="02070309020205020404" pitchFamily="49" charset="0"/>
                <a:ea typeface="宋体" panose="02010600030101010101" pitchFamily="2" charset="-122"/>
              </a:rPr>
              <a:t>='2*</a:t>
            </a:r>
            <a:r>
              <a:rPr lang="en-US" altLang="zh-CN" sz="1800" dirty="0" err="1">
                <a:solidFill>
                  <a:srgbClr val="000000"/>
                </a:solidFill>
                <a:latin typeface="Courier New" panose="02070309020205020404" pitchFamily="49" charset="0"/>
                <a:ea typeface="宋体" panose="02010600030101010101" pitchFamily="2" charset="-122"/>
              </a:rPr>
              <a:t>n_jobs</a:t>
            </a:r>
            <a:r>
              <a:rPr lang="en-US" altLang="zh-CN" sz="1800" dirty="0">
                <a:solidFill>
                  <a:srgbClr val="000000"/>
                </a:solidFill>
                <a:latin typeface="Courier New" panose="02070309020205020404" pitchFamily="49" charset="0"/>
                <a:ea typeface="宋体" panose="02010600030101010101" pitchFamily="2" charset="-122"/>
              </a:rPr>
              <a:t>', </a:t>
            </a:r>
            <a:endParaRPr lang="zh-CN" altLang="zh-CN" sz="1800" dirty="0">
              <a:solidFill>
                <a:srgbClr val="000000"/>
              </a:solidFill>
              <a:latin typeface="Courier New" panose="02070309020205020404" pitchFamily="49" charset="0"/>
              <a:ea typeface="宋体" panose="02010600030101010101" pitchFamily="2" charset="-122"/>
            </a:endParaRPr>
          </a:p>
          <a:p>
            <a:pPr indent="266700" algn="ctr">
              <a:lnSpc>
                <a:spcPct val="115000"/>
              </a:lnSpc>
            </a:pPr>
            <a:r>
              <a:rPr lang="en-US" altLang="zh-CN" sz="1800" dirty="0" err="1" smtClean="0">
                <a:solidFill>
                  <a:srgbClr val="000000"/>
                </a:solidFill>
                <a:latin typeface="Courier New" panose="02070309020205020404" pitchFamily="49" charset="0"/>
                <a:ea typeface="宋体" panose="02010600030101010101" pitchFamily="2" charset="-122"/>
              </a:rPr>
              <a:t>error_score</a:t>
            </a:r>
            <a:r>
              <a:rPr lang="en-US" altLang="zh-CN" sz="1800" dirty="0" smtClean="0">
                <a:solidFill>
                  <a:srgbClr val="000000"/>
                </a:solidFill>
                <a:latin typeface="Courier New" panose="02070309020205020404" pitchFamily="49" charset="0"/>
                <a:ea typeface="宋体" panose="02010600030101010101" pitchFamily="2" charset="-122"/>
              </a:rPr>
              <a:t>=nan</a:t>
            </a:r>
            <a:r>
              <a:rPr lang="en-US" altLang="zh-CN" sz="1800" dirty="0">
                <a:solidFill>
                  <a:srgbClr val="000000"/>
                </a:solidFill>
                <a:latin typeface="Courier New" panose="02070309020205020404" pitchFamily="49" charset="0"/>
                <a:ea typeface="宋体" panose="02010600030101010101" pitchFamily="2" charset="-122"/>
              </a:rPr>
              <a:t>, </a:t>
            </a:r>
            <a:r>
              <a:rPr lang="en-US" altLang="zh-CN" sz="1800" dirty="0" err="1">
                <a:solidFill>
                  <a:srgbClr val="000000"/>
                </a:solidFill>
                <a:latin typeface="Courier New" panose="02070309020205020404" pitchFamily="49" charset="0"/>
                <a:ea typeface="宋体" panose="02010600030101010101" pitchFamily="2" charset="-122"/>
              </a:rPr>
              <a:t>return_train_score</a:t>
            </a:r>
            <a:r>
              <a:rPr lang="en-US" altLang="zh-CN" sz="1800" dirty="0">
                <a:solidFill>
                  <a:srgbClr val="000000"/>
                </a:solidFill>
                <a:latin typeface="Courier New" panose="02070309020205020404" pitchFamily="49" charset="0"/>
                <a:ea typeface="宋体" panose="02010600030101010101" pitchFamily="2" charset="-122"/>
              </a:rPr>
              <a:t>=False)</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12" name="文本框 11"/>
          <p:cNvSpPr txBox="1"/>
          <p:nvPr/>
        </p:nvSpPr>
        <p:spPr>
          <a:xfrm>
            <a:off x="1301370" y="4560968"/>
            <a:ext cx="9546364" cy="1892826"/>
          </a:xfrm>
          <a:prstGeom prst="rect">
            <a:avLst/>
          </a:prstGeom>
          <a:noFill/>
        </p:spPr>
        <p:txBody>
          <a:bodyPr wrap="square">
            <a:spAutoFit/>
          </a:bodyPr>
          <a:lstStyle/>
          <a:p>
            <a:pPr lvl="0" indent="-342900">
              <a:lnSpc>
                <a:spcPct val="130000"/>
              </a:lnSpc>
              <a:buFont typeface="Wingdings" panose="05000000000000000000" pitchFamily="2" charset="2"/>
              <a:buChar char="Ø"/>
            </a:pPr>
            <a:r>
              <a:rPr lang="en-US" altLang="zh-CN" sz="1800" kern="0" dirty="0" err="1">
                <a:solidFill>
                  <a:srgbClr val="595959"/>
                </a:solidFill>
                <a:latin typeface="宋体" panose="02010600030101010101" pitchFamily="2" charset="-122"/>
                <a:ea typeface="宋体" panose="02010600030101010101" pitchFamily="2" charset="-122"/>
              </a:rPr>
              <a:t>n_jobs</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并行数</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，当</a:t>
            </a:r>
            <a:r>
              <a:rPr lang="en-US" altLang="zh-CN" sz="1800" kern="0" dirty="0" err="1">
                <a:solidFill>
                  <a:srgbClr val="595959"/>
                </a:solidFill>
                <a:latin typeface="宋体" panose="02010600030101010101" pitchFamily="2" charset="-122"/>
                <a:ea typeface="宋体" panose="02010600030101010101" pitchFamily="2" charset="-122"/>
              </a:rPr>
              <a:t>n_jobs</a:t>
            </a:r>
            <a:r>
              <a:rPr lang="zh-CN" altLang="zh-CN" sz="1800" kern="0" dirty="0">
                <a:solidFill>
                  <a:srgbClr val="595959"/>
                </a:solidFill>
                <a:latin typeface="宋体" panose="02010600030101010101" pitchFamily="2" charset="-122"/>
                <a:ea typeface="宋体" panose="02010600030101010101" pitchFamily="2" charset="-122"/>
              </a:rPr>
              <a:t>参数的值为</a:t>
            </a:r>
            <a:r>
              <a:rPr lang="en-US" altLang="zh-CN" sz="1800" kern="0" dirty="0">
                <a:solidFill>
                  <a:srgbClr val="595959"/>
                </a:solidFill>
                <a:latin typeface="宋体" panose="02010600030101010101" pitchFamily="2" charset="-122"/>
                <a:ea typeface="宋体" panose="02010600030101010101" pitchFamily="2" charset="-122"/>
              </a:rPr>
              <a:t>-1</a:t>
            </a:r>
            <a:r>
              <a:rPr lang="zh-CN" altLang="zh-CN" sz="1800" kern="0" dirty="0">
                <a:solidFill>
                  <a:srgbClr val="595959"/>
                </a:solidFill>
                <a:latin typeface="宋体" panose="02010600030101010101" pitchFamily="2" charset="-122"/>
                <a:ea typeface="宋体" panose="02010600030101010101" pitchFamily="2" charset="-122"/>
              </a:rPr>
              <a:t>时，表示使用所有处理器。</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refit</a:t>
            </a:r>
            <a:r>
              <a:rPr lang="zh-CN" altLang="zh-CN" sz="1800" kern="0" dirty="0">
                <a:solidFill>
                  <a:srgbClr val="595959"/>
                </a:solidFill>
                <a:latin typeface="宋体" panose="02010600030101010101" pitchFamily="2" charset="-122"/>
                <a:ea typeface="宋体" panose="02010600030101010101" pitchFamily="2" charset="-122"/>
              </a:rPr>
              <a:t>：表示在完成参数搜索后</a:t>
            </a:r>
            <a:r>
              <a:rPr lang="zh-CN" altLang="zh-CN" sz="1800" kern="0" dirty="0">
                <a:solidFill>
                  <a:srgbClr val="1369B2"/>
                </a:solidFill>
                <a:latin typeface="宋体" panose="02010600030101010101" pitchFamily="2" charset="-122"/>
                <a:ea typeface="宋体" panose="02010600030101010101" pitchFamily="2" charset="-122"/>
              </a:rPr>
              <a:t>是否使用最佳参数重新对整个数据集进行拟合</a:t>
            </a:r>
            <a:r>
              <a:rPr lang="zh-CN" altLang="zh-CN" sz="1800" kern="0" dirty="0">
                <a:solidFill>
                  <a:srgbClr val="595959"/>
                </a:solidFill>
                <a:latin typeface="宋体" panose="02010600030101010101" pitchFamily="2" charset="-122"/>
                <a:ea typeface="宋体" panose="02010600030101010101" pitchFamily="2" charset="-122"/>
              </a:rPr>
              <a:t>，默认值为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。如果设置为</a:t>
            </a:r>
            <a:r>
              <a:rPr lang="en-US" altLang="zh-CN" sz="1800" kern="0" dirty="0">
                <a:solidFill>
                  <a:srgbClr val="595959"/>
                </a:solidFill>
                <a:latin typeface="宋体" panose="02010600030101010101" pitchFamily="2" charset="-122"/>
                <a:ea typeface="宋体" panose="02010600030101010101" pitchFamily="2" charset="-122"/>
              </a:rPr>
              <a:t>True</a:t>
            </a:r>
            <a:r>
              <a:rPr lang="zh-CN" altLang="zh-CN" sz="1800" kern="0" dirty="0">
                <a:solidFill>
                  <a:srgbClr val="595959"/>
                </a:solidFill>
                <a:latin typeface="宋体" panose="02010600030101010101" pitchFamily="2" charset="-122"/>
                <a:ea typeface="宋体" panose="02010600030101010101" pitchFamily="2" charset="-122"/>
              </a:rPr>
              <a:t>，程序将使用交叉验证训练集找到的最佳参数，</a:t>
            </a:r>
            <a:r>
              <a:rPr lang="zh-CN" altLang="zh-CN" sz="1800" kern="0" dirty="0" smtClean="0">
                <a:solidFill>
                  <a:srgbClr val="595959"/>
                </a:solidFill>
                <a:latin typeface="宋体" panose="02010600030101010101" pitchFamily="2" charset="-122"/>
                <a:ea typeface="宋体" panose="02010600030101010101" pitchFamily="2" charset="-122"/>
              </a:rPr>
              <a:t>在</a:t>
            </a:r>
            <a:r>
              <a:rPr lang="zh-CN" altLang="en-US" sz="1800" kern="0" dirty="0" smtClean="0">
                <a:solidFill>
                  <a:srgbClr val="595959"/>
                </a:solidFill>
                <a:latin typeface="宋体" panose="02010600030101010101" pitchFamily="2" charset="-122"/>
                <a:ea typeface="宋体" panose="02010600030101010101" pitchFamily="2" charset="-122"/>
              </a:rPr>
              <a:t>网格搜索</a:t>
            </a:r>
            <a:r>
              <a:rPr lang="zh-CN" altLang="zh-CN" sz="1800" kern="0" dirty="0" smtClean="0">
                <a:solidFill>
                  <a:srgbClr val="595959"/>
                </a:solidFill>
                <a:latin typeface="宋体" panose="02010600030101010101" pitchFamily="2" charset="-122"/>
                <a:ea typeface="宋体" panose="02010600030101010101" pitchFamily="2" charset="-122"/>
              </a:rPr>
              <a:t>结束</a:t>
            </a:r>
            <a:r>
              <a:rPr lang="zh-CN" altLang="zh-CN" sz="1800" kern="0" dirty="0">
                <a:solidFill>
                  <a:srgbClr val="595959"/>
                </a:solidFill>
                <a:latin typeface="宋体" panose="02010600030101010101" pitchFamily="2" charset="-122"/>
                <a:ea typeface="宋体" panose="02010600030101010101" pitchFamily="2" charset="-122"/>
              </a:rPr>
              <a:t>后重新</a:t>
            </a:r>
            <a:r>
              <a:rPr lang="zh-CN" altLang="zh-CN" sz="1800" kern="0" dirty="0" smtClean="0">
                <a:solidFill>
                  <a:srgbClr val="595959"/>
                </a:solidFill>
                <a:latin typeface="宋体" panose="02010600030101010101" pitchFamily="2" charset="-122"/>
                <a:ea typeface="宋体" panose="02010600030101010101" pitchFamily="2" charset="-122"/>
              </a:rPr>
              <a:t>对</a:t>
            </a:r>
            <a:r>
              <a:rPr lang="zh-CN" altLang="en-US" sz="1800" kern="0" dirty="0" smtClean="0">
                <a:solidFill>
                  <a:srgbClr val="595959"/>
                </a:solidFill>
                <a:latin typeface="宋体" panose="02010600030101010101" pitchFamily="2" charset="-122"/>
                <a:ea typeface="宋体" panose="02010600030101010101" pitchFamily="2" charset="-122"/>
              </a:rPr>
              <a:t>整个数据集</a:t>
            </a:r>
            <a:r>
              <a:rPr lang="zh-CN" altLang="zh-CN" sz="1800" kern="0" dirty="0" smtClean="0">
                <a:solidFill>
                  <a:srgbClr val="595959"/>
                </a:solidFill>
                <a:latin typeface="宋体" panose="02010600030101010101" pitchFamily="2" charset="-122"/>
                <a:ea typeface="宋体" panose="02010600030101010101" pitchFamily="2" charset="-122"/>
              </a:rPr>
              <a:t>进行</a:t>
            </a:r>
            <a:r>
              <a:rPr lang="zh-CN" altLang="en-US" sz="1800" kern="0" dirty="0" smtClean="0">
                <a:solidFill>
                  <a:srgbClr val="595959"/>
                </a:solidFill>
                <a:latin typeface="宋体" panose="02010600030101010101" pitchFamily="2" charset="-122"/>
                <a:ea typeface="宋体" panose="02010600030101010101" pitchFamily="2" charset="-122"/>
              </a:rPr>
              <a:t>拟合</a:t>
            </a:r>
            <a:r>
              <a:rPr lang="zh-CN" altLang="zh-CN" sz="1800" kern="0" dirty="0" smtClean="0">
                <a:solidFill>
                  <a:srgbClr val="595959"/>
                </a:solidFill>
                <a:latin typeface="宋体" panose="02010600030101010101" pitchFamily="2" charset="-122"/>
                <a:ea typeface="宋体" panose="02010600030101010101" pitchFamily="2" charset="-122"/>
              </a:rPr>
              <a:t>，</a:t>
            </a:r>
            <a:r>
              <a:rPr lang="zh-CN" altLang="zh-CN" sz="1800" kern="0" dirty="0">
                <a:solidFill>
                  <a:srgbClr val="595959"/>
                </a:solidFill>
                <a:latin typeface="宋体" panose="02010600030101010101" pitchFamily="2" charset="-122"/>
                <a:ea typeface="宋体" panose="02010600030101010101" pitchFamily="2" charset="-122"/>
              </a:rPr>
              <a:t>以得到</a:t>
            </a:r>
            <a:r>
              <a:rPr lang="zh-CN" altLang="zh-CN" sz="1800" kern="0" dirty="0" smtClean="0">
                <a:solidFill>
                  <a:srgbClr val="595959"/>
                </a:solidFill>
                <a:latin typeface="宋体" panose="02010600030101010101" pitchFamily="2" charset="-122"/>
                <a:ea typeface="宋体" panose="02010600030101010101" pitchFamily="2" charset="-122"/>
              </a:rPr>
              <a:t>最佳参数</a:t>
            </a:r>
            <a:r>
              <a:rPr lang="zh-CN" altLang="zh-CN" sz="1800" kern="0" dirty="0">
                <a:solidFill>
                  <a:srgbClr val="595959"/>
                </a:solidFill>
                <a:latin typeface="宋体" panose="02010600030101010101" pitchFamily="2" charset="-122"/>
                <a:ea typeface="宋体" panose="02010600030101010101" pitchFamily="2" charset="-122"/>
              </a:rPr>
              <a:t>的最终性能评估结果。</a:t>
            </a:r>
            <a:endParaRPr lang="zh-CN" altLang="zh-CN" sz="1800" kern="0" dirty="0">
              <a:solidFill>
                <a:srgbClr val="595959"/>
              </a:solidFill>
              <a:latin typeface="宋体" panose="02010600030101010101" pitchFamily="2" charset="-122"/>
              <a:ea typeface="宋体" panose="02010600030101010101" pitchFamily="2" charset="-122"/>
            </a:endParaRPr>
          </a:p>
          <a:p>
            <a:pPr lvl="0" indent="-342900">
              <a:lnSpc>
                <a:spcPct val="130000"/>
              </a:lnSpc>
              <a:buFont typeface="Wingdings" panose="05000000000000000000" pitchFamily="2" charset="2"/>
              <a:buChar char="Ø"/>
            </a:pPr>
            <a:r>
              <a:rPr lang="en-US" altLang="zh-CN" sz="1800" kern="0" dirty="0">
                <a:solidFill>
                  <a:srgbClr val="595959"/>
                </a:solidFill>
                <a:latin typeface="宋体" panose="02010600030101010101" pitchFamily="2" charset="-122"/>
                <a:ea typeface="宋体" panose="02010600030101010101" pitchFamily="2" charset="-122"/>
              </a:rPr>
              <a:t>cv</a:t>
            </a:r>
            <a:r>
              <a:rPr lang="zh-CN" altLang="zh-CN" sz="1800" kern="0" dirty="0">
                <a:solidFill>
                  <a:srgbClr val="595959"/>
                </a:solidFill>
                <a:latin typeface="宋体" panose="02010600030101010101" pitchFamily="2" charset="-122"/>
                <a:ea typeface="宋体" panose="02010600030101010101" pitchFamily="2" charset="-122"/>
              </a:rPr>
              <a:t>：表示</a:t>
            </a:r>
            <a:r>
              <a:rPr lang="zh-CN" altLang="zh-CN" sz="1800" kern="0" dirty="0">
                <a:solidFill>
                  <a:srgbClr val="1369B2"/>
                </a:solidFill>
                <a:latin typeface="宋体" panose="02010600030101010101" pitchFamily="2" charset="-122"/>
                <a:ea typeface="宋体" panose="02010600030101010101" pitchFamily="2" charset="-122"/>
              </a:rPr>
              <a:t>交叉验证参数</a:t>
            </a:r>
            <a:r>
              <a:rPr lang="zh-CN" altLang="zh-CN" sz="1800" kern="0" dirty="0">
                <a:solidFill>
                  <a:srgbClr val="595959"/>
                </a:solidFill>
                <a:latin typeface="宋体" panose="02010600030101010101" pitchFamily="2" charset="-122"/>
                <a:ea typeface="宋体" panose="02010600030101010101" pitchFamily="2" charset="-122"/>
              </a:rPr>
              <a:t>，默认值是</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，即使用五折交叉验证。</a:t>
            </a:r>
            <a:endParaRPr lang="zh-CN" altLang="zh-CN" sz="1800" kern="0" dirty="0">
              <a:solidFill>
                <a:srgbClr val="595959"/>
              </a:solidFill>
              <a:latin typeface="宋体" panose="02010600030101010101" pitchFamily="2" charset="-122"/>
              <a:ea typeface="宋体" panose="02010600030101010101" pitchFamily="2"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779887"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926467"/>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交叉</a:t>
            </a:r>
            <a:r>
              <a:rPr lang="zh-CN" altLang="zh-CN" b="1" dirty="0" smtClean="0">
                <a:latin typeface="宋体" panose="02010600030101010101" pitchFamily="2" charset="-122"/>
                <a:ea typeface="宋体" panose="02010600030101010101" pitchFamily="2" charset="-122"/>
              </a:rPr>
              <a:t>验证</a:t>
            </a:r>
            <a:r>
              <a:rPr lang="zh-CN" altLang="en-US"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76318" y="2781722"/>
            <a:ext cx="5610976" cy="2723823"/>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rPr>
              <a:t>交叉验证（</a:t>
            </a:r>
            <a:r>
              <a:rPr lang="en-US" altLang="zh-CN" sz="1900" kern="0" dirty="0">
                <a:solidFill>
                  <a:srgbClr val="595959"/>
                </a:solidFill>
                <a:latin typeface="微软雅黑" panose="020B0503020204020204" pitchFamily="34" charset="-122"/>
                <a:ea typeface="微软雅黑" panose="020B0503020204020204" pitchFamily="34" charset="-122"/>
              </a:rPr>
              <a:t>Cross Validation</a:t>
            </a:r>
            <a:r>
              <a:rPr lang="zh-CN" altLang="zh-CN" sz="1900" kern="0" dirty="0">
                <a:solidFill>
                  <a:srgbClr val="595959"/>
                </a:solidFill>
                <a:latin typeface="微软雅黑" panose="020B0503020204020204" pitchFamily="34" charset="-122"/>
                <a:ea typeface="微软雅黑" panose="020B0503020204020204" pitchFamily="34" charset="-122"/>
              </a:rPr>
              <a:t>）是机器学习建立模型和验证模型参数常用的一种方法，</a:t>
            </a:r>
            <a:r>
              <a:rPr lang="zh-CN" altLang="zh-CN" sz="1900" kern="0" dirty="0">
                <a:solidFill>
                  <a:srgbClr val="1369B2"/>
                </a:solidFill>
                <a:latin typeface="微软雅黑" panose="020B0503020204020204" pitchFamily="34" charset="-122"/>
                <a:ea typeface="微软雅黑" panose="020B0503020204020204" pitchFamily="34" charset="-122"/>
              </a:rPr>
              <a:t>常见的是</a:t>
            </a:r>
            <a:r>
              <a:rPr lang="en-US" altLang="zh-CN" sz="1900" kern="0" dirty="0">
                <a:solidFill>
                  <a:srgbClr val="1369B2"/>
                </a:solidFill>
                <a:latin typeface="微软雅黑" panose="020B0503020204020204" pitchFamily="34" charset="-122"/>
                <a:ea typeface="微软雅黑" panose="020B0503020204020204" pitchFamily="34" charset="-122"/>
              </a:rPr>
              <a:t>K</a:t>
            </a:r>
            <a:r>
              <a:rPr lang="zh-CN" altLang="zh-CN" sz="1900" kern="0" dirty="0">
                <a:solidFill>
                  <a:srgbClr val="1369B2"/>
                </a:solidFill>
                <a:latin typeface="微软雅黑" panose="020B0503020204020204" pitchFamily="34" charset="-122"/>
                <a:ea typeface="微软雅黑" panose="020B0503020204020204" pitchFamily="34" charset="-122"/>
              </a:rPr>
              <a:t>折交叉验证</a:t>
            </a:r>
            <a:r>
              <a:rPr lang="zh-CN" altLang="zh-CN" sz="1900" kern="0" dirty="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其做法就是把样本数据分成</a:t>
            </a:r>
            <a:r>
              <a:rPr lang="en-US" altLang="zh-CN" sz="1900" kern="0" dirty="0">
                <a:solidFill>
                  <a:srgbClr val="1369B2"/>
                </a:solidFill>
                <a:latin typeface="微软雅黑" panose="020B0503020204020204" pitchFamily="34" charset="-122"/>
                <a:ea typeface="微软雅黑" panose="020B0503020204020204" pitchFamily="34" charset="-122"/>
              </a:rPr>
              <a:t>K</a:t>
            </a:r>
            <a:r>
              <a:rPr lang="zh-CN" altLang="zh-CN" sz="1900" kern="0" dirty="0">
                <a:solidFill>
                  <a:srgbClr val="1369B2"/>
                </a:solidFill>
                <a:latin typeface="微软雅黑" panose="020B0503020204020204" pitchFamily="34" charset="-122"/>
                <a:ea typeface="微软雅黑" panose="020B0503020204020204" pitchFamily="34" charset="-122"/>
              </a:rPr>
              <a:t>份</a:t>
            </a:r>
            <a:r>
              <a:rPr lang="zh-CN" altLang="zh-CN" sz="1900" kern="0" dirty="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不重复地取其中</a:t>
            </a:r>
            <a:r>
              <a:rPr lang="en-US" altLang="zh-CN" sz="1900" kern="0" dirty="0">
                <a:solidFill>
                  <a:srgbClr val="1369B2"/>
                </a:solidFill>
                <a:latin typeface="微软雅黑" panose="020B0503020204020204" pitchFamily="34" charset="-122"/>
                <a:ea typeface="微软雅黑" panose="020B0503020204020204" pitchFamily="34" charset="-122"/>
              </a:rPr>
              <a:t>1</a:t>
            </a:r>
            <a:r>
              <a:rPr lang="zh-CN" altLang="zh-CN" sz="1900" kern="0" dirty="0">
                <a:solidFill>
                  <a:srgbClr val="1369B2"/>
                </a:solidFill>
                <a:latin typeface="微软雅黑" panose="020B0503020204020204" pitchFamily="34" charset="-122"/>
                <a:ea typeface="微软雅黑" panose="020B0503020204020204" pitchFamily="34" charset="-122"/>
              </a:rPr>
              <a:t>份做测试集</a:t>
            </a:r>
            <a:r>
              <a:rPr lang="zh-CN" altLang="zh-CN" sz="1900" kern="0" dirty="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用其余</a:t>
            </a:r>
            <a:r>
              <a:rPr lang="en-US" altLang="zh-CN" sz="1900" kern="0" dirty="0">
                <a:solidFill>
                  <a:srgbClr val="1369B2"/>
                </a:solidFill>
                <a:latin typeface="微软雅黑" panose="020B0503020204020204" pitchFamily="34" charset="-122"/>
                <a:ea typeface="微软雅黑" panose="020B0503020204020204" pitchFamily="34" charset="-122"/>
              </a:rPr>
              <a:t>k-1</a:t>
            </a:r>
            <a:r>
              <a:rPr lang="zh-CN" altLang="zh-CN" sz="1900" kern="0" dirty="0">
                <a:solidFill>
                  <a:srgbClr val="1369B2"/>
                </a:solidFill>
                <a:latin typeface="微软雅黑" panose="020B0503020204020204" pitchFamily="34" charset="-122"/>
                <a:ea typeface="微软雅黑" panose="020B0503020204020204" pitchFamily="34" charset="-122"/>
              </a:rPr>
              <a:t>份作为训练集训练模型</a:t>
            </a:r>
            <a:r>
              <a:rPr lang="zh-CN" altLang="zh-CN" sz="1900" kern="0" dirty="0">
                <a:solidFill>
                  <a:srgbClr val="595959"/>
                </a:solidFill>
                <a:latin typeface="微软雅黑" panose="020B0503020204020204" pitchFamily="34" charset="-122"/>
                <a:ea typeface="微软雅黑" panose="020B0503020204020204" pitchFamily="34" charset="-122"/>
              </a:rPr>
              <a:t>，之后</a:t>
            </a:r>
            <a:r>
              <a:rPr lang="zh-CN" altLang="zh-CN" sz="1900" kern="0" dirty="0">
                <a:solidFill>
                  <a:srgbClr val="1369B2"/>
                </a:solidFill>
                <a:latin typeface="微软雅黑" panose="020B0503020204020204" pitchFamily="34" charset="-122"/>
                <a:ea typeface="微软雅黑" panose="020B0503020204020204" pitchFamily="34" charset="-122"/>
              </a:rPr>
              <a:t>计算该模型在测试集</a:t>
            </a:r>
            <a:r>
              <a:rPr lang="zh-CN" altLang="zh-CN" sz="1900" kern="0" dirty="0" smtClean="0">
                <a:solidFill>
                  <a:srgbClr val="1369B2"/>
                </a:solidFill>
                <a:latin typeface="微软雅黑" panose="020B0503020204020204" pitchFamily="34" charset="-122"/>
                <a:ea typeface="微软雅黑" panose="020B0503020204020204" pitchFamily="34" charset="-122"/>
              </a:rPr>
              <a:t>的</a:t>
            </a:r>
            <a:r>
              <a:rPr lang="zh-CN" altLang="en-US" sz="1900" kern="0" dirty="0" smtClean="0">
                <a:solidFill>
                  <a:srgbClr val="1369B2"/>
                </a:solidFill>
                <a:latin typeface="微软雅黑" panose="020B0503020204020204" pitchFamily="34" charset="-122"/>
                <a:ea typeface="微软雅黑" panose="020B0503020204020204" pitchFamily="34" charset="-122"/>
              </a:rPr>
              <a:t>准确率</a:t>
            </a:r>
            <a:r>
              <a:rPr lang="zh-CN" altLang="zh-CN" sz="1900" kern="0" dirty="0" smtClean="0">
                <a:solidFill>
                  <a:srgbClr val="595959"/>
                </a:solidFill>
                <a:latin typeface="微软雅黑" panose="020B0503020204020204" pitchFamily="34" charset="-122"/>
                <a:ea typeface="微软雅黑" panose="020B0503020204020204" pitchFamily="34" charset="-122"/>
              </a:rPr>
              <a:t>，</a:t>
            </a:r>
            <a:r>
              <a:rPr lang="zh-CN" altLang="zh-CN" sz="1900" kern="0" dirty="0">
                <a:solidFill>
                  <a:srgbClr val="1369B2"/>
                </a:solidFill>
                <a:latin typeface="微软雅黑" panose="020B0503020204020204" pitchFamily="34" charset="-122"/>
                <a:ea typeface="微软雅黑" panose="020B0503020204020204" pitchFamily="34" charset="-122"/>
              </a:rPr>
              <a:t>将</a:t>
            </a:r>
            <a:r>
              <a:rPr lang="en-US" altLang="zh-CN" sz="1900" kern="0" dirty="0">
                <a:solidFill>
                  <a:srgbClr val="1369B2"/>
                </a:solidFill>
                <a:latin typeface="微软雅黑" panose="020B0503020204020204" pitchFamily="34" charset="-122"/>
                <a:ea typeface="微软雅黑" panose="020B0503020204020204" pitchFamily="34" charset="-122"/>
              </a:rPr>
              <a:t>K</a:t>
            </a:r>
            <a:r>
              <a:rPr lang="zh-CN" altLang="zh-CN" sz="1900" kern="0" dirty="0" smtClean="0">
                <a:solidFill>
                  <a:srgbClr val="1369B2"/>
                </a:solidFill>
                <a:latin typeface="微软雅黑" panose="020B0503020204020204" pitchFamily="34" charset="-122"/>
                <a:ea typeface="微软雅黑" panose="020B0503020204020204" pitchFamily="34" charset="-122"/>
              </a:rPr>
              <a:t>次</a:t>
            </a:r>
            <a:r>
              <a:rPr lang="zh-CN" altLang="en-US" sz="1900" kern="0" dirty="0">
                <a:solidFill>
                  <a:srgbClr val="1369B2"/>
                </a:solidFill>
                <a:latin typeface="微软雅黑" panose="020B0503020204020204" pitchFamily="34" charset="-122"/>
                <a:ea typeface="微软雅黑" panose="020B0503020204020204" pitchFamily="34" charset="-122"/>
              </a:rPr>
              <a:t>准确率</a:t>
            </a:r>
            <a:r>
              <a:rPr lang="zh-CN" altLang="zh-CN" sz="1900" kern="0" dirty="0" smtClean="0">
                <a:solidFill>
                  <a:srgbClr val="1369B2"/>
                </a:solidFill>
                <a:latin typeface="微软雅黑" panose="020B0503020204020204" pitchFamily="34" charset="-122"/>
                <a:ea typeface="微软雅黑" panose="020B0503020204020204" pitchFamily="34" charset="-122"/>
              </a:rPr>
              <a:t>的平均</a:t>
            </a:r>
            <a:r>
              <a:rPr lang="zh-CN" altLang="en-US" sz="1900" kern="0" dirty="0">
                <a:solidFill>
                  <a:srgbClr val="1369B2"/>
                </a:solidFill>
                <a:latin typeface="微软雅黑" panose="020B0503020204020204" pitchFamily="34" charset="-122"/>
                <a:ea typeface="微软雅黑" panose="020B0503020204020204" pitchFamily="34" charset="-122"/>
              </a:rPr>
              <a:t>值</a:t>
            </a:r>
            <a:r>
              <a:rPr lang="zh-CN" altLang="zh-CN" sz="1900" kern="0" dirty="0" smtClean="0">
                <a:solidFill>
                  <a:srgbClr val="1369B2"/>
                </a:solidFill>
                <a:latin typeface="微软雅黑" panose="020B0503020204020204" pitchFamily="34" charset="-122"/>
                <a:ea typeface="微软雅黑" panose="020B0503020204020204" pitchFamily="34" charset="-122"/>
              </a:rPr>
              <a:t>作为</a:t>
            </a:r>
            <a:r>
              <a:rPr lang="zh-CN" altLang="zh-CN" sz="1900" kern="0" dirty="0">
                <a:solidFill>
                  <a:srgbClr val="1369B2"/>
                </a:solidFill>
                <a:latin typeface="微软雅黑" panose="020B0503020204020204" pitchFamily="34" charset="-122"/>
                <a:ea typeface="微软雅黑" panose="020B0503020204020204" pitchFamily="34" charset="-122"/>
              </a:rPr>
              <a:t>训练模型的</a:t>
            </a:r>
            <a:r>
              <a:rPr lang="zh-CN" altLang="zh-CN" sz="1900" kern="0" dirty="0" smtClean="0">
                <a:solidFill>
                  <a:srgbClr val="1369B2"/>
                </a:solidFill>
                <a:latin typeface="微软雅黑" panose="020B0503020204020204" pitchFamily="34" charset="-122"/>
                <a:ea typeface="微软雅黑" panose="020B0503020204020204" pitchFamily="34" charset="-122"/>
              </a:rPr>
              <a:t>最终</a:t>
            </a:r>
            <a:r>
              <a:rPr lang="zh-CN" altLang="en-US" sz="1900" kern="0" dirty="0">
                <a:solidFill>
                  <a:srgbClr val="1369B2"/>
                </a:solidFill>
                <a:latin typeface="微软雅黑" panose="020B0503020204020204" pitchFamily="34" charset="-122"/>
                <a:ea typeface="微软雅黑" panose="020B0503020204020204" pitchFamily="34" charset="-122"/>
              </a:rPr>
              <a:t>准确率</a:t>
            </a:r>
            <a:r>
              <a:rPr lang="zh-CN" altLang="en-US" sz="1900" kern="0" dirty="0" smtClean="0">
                <a:solidFill>
                  <a:srgbClr val="595959"/>
                </a:solidFill>
                <a:latin typeface="微软雅黑" panose="020B0503020204020204" pitchFamily="34" charset="-122"/>
                <a:ea typeface="微软雅黑" panose="020B0503020204020204" pitchFamily="34" charset="-122"/>
              </a:rPr>
              <a:t>。</a:t>
            </a:r>
            <a:endParaRPr lang="zh-CN" altLang="zh-CN" sz="1900" kern="0" dirty="0">
              <a:solidFill>
                <a:srgbClr val="595959"/>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rotWithShape="1">
          <a:blip r:embed="rId1"/>
          <a:srcRect l="18574" r="10319"/>
          <a:stretch>
            <a:fillRect/>
          </a:stretch>
        </p:blipFill>
        <p:spPr>
          <a:xfrm flipH="1">
            <a:off x="8039422" y="2261823"/>
            <a:ext cx="2736307" cy="3848151"/>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276318" y="1926467"/>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K</a:t>
            </a:r>
            <a:r>
              <a:rPr lang="zh-CN" altLang="zh-CN" b="1" dirty="0">
                <a:latin typeface="宋体" panose="02010600030101010101" pitchFamily="2" charset="-122"/>
                <a:ea typeface="宋体" panose="02010600030101010101" pitchFamily="2" charset="-122"/>
              </a:rPr>
              <a:t>折交叉验证</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网格</a:t>
              </a:r>
              <a:r>
                <a:rPr lang="zh-CN" altLang="zh-CN" sz="2000" dirty="0">
                  <a:solidFill>
                    <a:srgbClr val="595959"/>
                  </a:solidFill>
                  <a:latin typeface="微软雅黑" panose="020B0503020204020204" pitchFamily="34" charset="-122"/>
                  <a:ea typeface="微软雅黑" panose="020B0503020204020204" pitchFamily="34" charset="-122"/>
                </a:rPr>
                <a:t>搜索与交叉验证</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4098" name="Picture 2" descr="12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03117" y="1701602"/>
            <a:ext cx="5832649" cy="441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34878" y="3746576"/>
            <a:ext cx="4159324"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掌握归一化的分类，能够区分</a:t>
            </a:r>
            <a:r>
              <a:rPr lang="zh-CN" altLang="zh-CN" sz="1800" dirty="0">
                <a:solidFill>
                  <a:srgbClr val="1369B2"/>
                </a:solidFill>
                <a:latin typeface="微软雅黑" panose="020B0503020204020204" pitchFamily="34" charset="-122"/>
                <a:ea typeface="微软雅黑" panose="020B0503020204020204" pitchFamily="34" charset="-122"/>
                <a:cs typeface="+mn-ea"/>
              </a:rPr>
              <a:t>最值归一化</a:t>
            </a:r>
            <a:r>
              <a:rPr lang="zh-CN" altLang="zh-CN" sz="1800" dirty="0">
                <a:solidFill>
                  <a:srgbClr val="595959"/>
                </a:solidFill>
                <a:latin typeface="微软雅黑" panose="020B0503020204020204" pitchFamily="34" charset="-122"/>
                <a:ea typeface="微软雅黑" panose="020B0503020204020204" pitchFamily="34" charset="-122"/>
                <a:cs typeface="+mn-ea"/>
              </a:rPr>
              <a:t>和</a:t>
            </a:r>
            <a:r>
              <a:rPr lang="zh-CN" altLang="zh-CN" sz="1800" dirty="0">
                <a:solidFill>
                  <a:srgbClr val="1369B2"/>
                </a:solidFill>
                <a:latin typeface="微软雅黑" panose="020B0503020204020204" pitchFamily="34" charset="-122"/>
                <a:ea typeface="微软雅黑" panose="020B0503020204020204" pitchFamily="34" charset="-122"/>
                <a:cs typeface="+mn-ea"/>
              </a:rPr>
              <a:t>均值方差归一化</a:t>
            </a:r>
            <a:r>
              <a:rPr lang="zh-CN" altLang="en-US" sz="1800" dirty="0">
                <a:solidFill>
                  <a:srgbClr val="595959"/>
                </a:solidFill>
                <a:latin typeface="微软雅黑" panose="020B0503020204020204" pitchFamily="34" charset="-122"/>
                <a:ea typeface="微软雅黑" panose="020B0503020204020204" pitchFamily="34" charset="-122"/>
                <a:cs typeface="+mn-ea"/>
              </a:rPr>
              <a:t>的特点</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316225" y="3299916"/>
            <a:ext cx="6387493"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由于样本的不同特征具有不同的量纲和量纲单位，</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这样会</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影响最终评价结果，所以，</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为了</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消除</a:t>
            </a:r>
            <a:r>
              <a:rPr lang="zh-CN" altLang="en-US"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特征</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之间</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的量纲影响，需要对数据进行归一化处理</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，以解决数据指标</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之间</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因量纲不同而导致</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不可直接比较的问题</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8" name="Picture 7" descr="总结小人"/>
          <p:cNvPicPr>
            <a:picLocks noChangeAspect="1" noChangeArrowheads="1"/>
          </p:cNvPicPr>
          <p:nvPr/>
        </p:nvPicPr>
        <p:blipFill rotWithShape="1">
          <a:blip r:embed="rId1">
            <a:extLst>
              <a:ext uri="{28A0092B-C50C-407E-A947-70E740481C1C}">
                <a14:useLocalDpi xmlns:a14="http://schemas.microsoft.com/office/drawing/2010/main" val="0"/>
              </a:ext>
            </a:extLst>
          </a:blip>
          <a:srcRect b="13369"/>
          <a:stretch>
            <a:fillRect/>
          </a:stretch>
        </p:blipFill>
        <p:spPr bwMode="auto">
          <a:xfrm>
            <a:off x="591836" y="1321668"/>
            <a:ext cx="3908398" cy="5132462"/>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6" name="组合 5"/>
          <p:cNvGrpSpPr/>
          <p:nvPr/>
        </p:nvGrpSpPr>
        <p:grpSpPr>
          <a:xfrm>
            <a:off x="1019175" y="857056"/>
            <a:ext cx="3779887"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276317" y="1755087"/>
            <a:ext cx="438684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为什么要对数据进行归一化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格 8"/>
          <p:cNvGraphicFramePr>
            <a:graphicFrameLocks noGrp="1"/>
          </p:cNvGraphicFramePr>
          <p:nvPr/>
        </p:nvGraphicFramePr>
        <p:xfrm>
          <a:off x="1414685" y="2493690"/>
          <a:ext cx="9289032" cy="2016225"/>
        </p:xfrm>
        <a:graphic>
          <a:graphicData uri="http://schemas.openxmlformats.org/drawingml/2006/table">
            <a:tbl>
              <a:tblPr>
                <a:tableStyleId>{00A15C55-8517-42AA-B614-E9B94910E393}</a:tableStyleId>
              </a:tblPr>
              <a:tblGrid>
                <a:gridCol w="3096344"/>
                <a:gridCol w="3096344"/>
                <a:gridCol w="3096344"/>
              </a:tblGrid>
              <a:tr h="468916">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样本</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肿瘤大小</a:t>
                      </a:r>
                      <a:r>
                        <a:rPr lang="zh-CN" sz="1600" b="1"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altLang="zh-CN" sz="1600" b="1"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cm</a:t>
                      </a:r>
                      <a:r>
                        <a:rPr lang="zh-CN" sz="1600" b="1"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发现时间（天）</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02281">
                <a:tc>
                  <a:txBody>
                    <a:bodyPr/>
                    <a:lstStyle/>
                    <a:p>
                      <a:pPr marL="0" indent="457200" algn="ctr"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样本</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200</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2514">
                <a:tc>
                  <a:txBody>
                    <a:bodyPr/>
                    <a:lstStyle/>
                    <a:p>
                      <a:pPr marL="0" indent="45720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样本</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10</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100</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22514">
                <a:tc>
                  <a:txBody>
                    <a:bodyPr/>
                    <a:lstStyle/>
                    <a:p>
                      <a:pPr marL="0" indent="457200" algn="ctr" defTabSz="1219200" rtl="0" eaLnBrk="1" latinLnBrk="0" hangingPunct="1">
                        <a:lnSpc>
                          <a:spcPct val="115000"/>
                        </a:lnSpc>
                        <a:spcAft>
                          <a:spcPts val="0"/>
                        </a:spcAft>
                      </a:pPr>
                      <a:r>
                        <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样本</a:t>
                      </a: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4572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300</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10" name="矩形: 圆角 139"/>
          <p:cNvSpPr/>
          <p:nvPr/>
        </p:nvSpPr>
        <p:spPr>
          <a:xfrm>
            <a:off x="1276318" y="1622592"/>
            <a:ext cx="316270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量纲</a:t>
            </a:r>
            <a:r>
              <a:rPr lang="zh-CN" altLang="zh-CN" b="1" dirty="0" smtClean="0">
                <a:latin typeface="宋体" panose="02010600030101010101" pitchFamily="2" charset="-122"/>
                <a:ea typeface="宋体" panose="02010600030101010101" pitchFamily="2" charset="-122"/>
              </a:rPr>
              <a:t>影响</a:t>
            </a:r>
            <a:r>
              <a:rPr lang="zh-CN" altLang="en-US" b="1" dirty="0" smtClean="0">
                <a:latin typeface="宋体" panose="02010600030101010101" pitchFamily="2" charset="-122"/>
                <a:ea typeface="宋体" panose="02010600030101010101" pitchFamily="2" charset="-122"/>
              </a:rPr>
              <a:t>的举例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1" name="矩形 10"/>
          <p:cNvSpPr/>
          <p:nvPr/>
        </p:nvSpPr>
        <p:spPr>
          <a:xfrm>
            <a:off x="1414685" y="4581922"/>
            <a:ext cx="9289032" cy="1705403"/>
          </a:xfrm>
          <a:prstGeom prst="rect">
            <a:avLst/>
          </a:prstGeom>
        </p:spPr>
        <p:txBody>
          <a:bodyPr wrap="square">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我们要根据这份样本数据，评估某个未知样本是恶性肿瘤还是良性肿瘤，</a:t>
            </a:r>
            <a:r>
              <a:rPr lang="zh-CN" altLang="zh-CN" sz="18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按照前面所学的知识，可以通过计算样本之间的距离进行判断。但是这个过程存在一个问题，就是特征之间的数量级差异过</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大</a:t>
            </a:r>
            <a:r>
              <a:rPr lang="zh-CN" altLang="en-US"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时，数量级小的特征会被忽略</a:t>
            </a:r>
            <a:r>
              <a:rPr lang="zh-CN" altLang="zh-CN" sz="18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例如，在计算肿瘤</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样本</a:t>
            </a:r>
            <a:r>
              <a:rPr lang="zh-CN" altLang="en-US"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之间</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的距离</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时，最终结果会被数量级大的发现时间这个特征主导，而数量级小的肿瘤大小特征就会被忽略</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779887"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1807344"/>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归一化的分类</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矩形 5"/>
          <p:cNvSpPr/>
          <p:nvPr/>
        </p:nvSpPr>
        <p:spPr>
          <a:xfrm>
            <a:off x="1414686" y="2853730"/>
            <a:ext cx="4587293"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为了将特征之间的数量级缩放到同一个数量级，就需要对数据进行</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归一化</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处理</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常用的数据归一化包括</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最值归一化和均值方差</a:t>
            </a:r>
            <a:r>
              <a:rPr lang="zh-CN" altLang="zh-CN" sz="2000" kern="0" dirty="0" smtClean="0">
                <a:solidFill>
                  <a:srgbClr val="1369B2"/>
                </a:solidFill>
                <a:latin typeface="微软雅黑" panose="020B0503020204020204" pitchFamily="34" charset="-122"/>
                <a:ea typeface="微软雅黑" panose="020B0503020204020204" pitchFamily="34" charset="-122"/>
                <a:cs typeface="宋体" panose="02010600030101010101" pitchFamily="2" charset="-122"/>
              </a:rPr>
              <a:t>归一化</a:t>
            </a:r>
            <a:r>
              <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l="23625" t="17719" r="32669" b="68107"/>
          <a:stretch>
            <a:fillRect/>
          </a:stretch>
        </p:blipFill>
        <p:spPr>
          <a:xfrm>
            <a:off x="7175326" y="3069754"/>
            <a:ext cx="3096344" cy="864096"/>
          </a:xfrm>
          <a:prstGeom prst="rect">
            <a:avLst/>
          </a:prstGeom>
        </p:spPr>
      </p:pic>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l="21262" t="50793" r="35032" b="35032"/>
          <a:stretch>
            <a:fillRect/>
          </a:stretch>
        </p:blipFill>
        <p:spPr>
          <a:xfrm rot="10800000">
            <a:off x="7169770" y="4122031"/>
            <a:ext cx="3101899" cy="864096"/>
          </a:xfrm>
          <a:prstGeom prst="rect">
            <a:avLst/>
          </a:prstGeom>
        </p:spPr>
      </p:pic>
      <p:sp>
        <p:nvSpPr>
          <p:cNvPr id="12" name="文本框 11"/>
          <p:cNvSpPr txBox="1"/>
          <p:nvPr/>
        </p:nvSpPr>
        <p:spPr>
          <a:xfrm>
            <a:off x="7771134" y="3185927"/>
            <a:ext cx="1723549" cy="577081"/>
          </a:xfrm>
          <a:prstGeom prst="rect">
            <a:avLst/>
          </a:prstGeom>
          <a:noFill/>
        </p:spPr>
        <p:txBody>
          <a:bodyPr wrap="none" rtlCol="0">
            <a:spAutoFit/>
          </a:bodyPr>
          <a:lstStyle/>
          <a:p>
            <a:pPr>
              <a:lnSpc>
                <a:spcPct val="150000"/>
              </a:lnSpc>
            </a:pPr>
            <a:r>
              <a:rPr lang="zh-CN" altLang="zh-CN" kern="0" dirty="0">
                <a:solidFill>
                  <a:srgbClr val="3699A6"/>
                </a:solidFill>
                <a:latin typeface="黑体" panose="02010609060101010101" charset="-122"/>
                <a:ea typeface="黑体" panose="02010609060101010101" charset="-122"/>
              </a:rPr>
              <a:t>最值归一化</a:t>
            </a:r>
            <a:endParaRPr lang="zh-CN" altLang="en-US" kern="0" dirty="0">
              <a:solidFill>
                <a:srgbClr val="3699A6"/>
              </a:solidFill>
              <a:latin typeface="黑体" panose="02010609060101010101" charset="-122"/>
              <a:ea typeface="黑体" panose="02010609060101010101" charset="-122"/>
            </a:endParaRPr>
          </a:p>
        </p:txBody>
      </p:sp>
      <p:sp>
        <p:nvSpPr>
          <p:cNvPr id="13" name="文本框 12"/>
          <p:cNvSpPr txBox="1"/>
          <p:nvPr/>
        </p:nvSpPr>
        <p:spPr>
          <a:xfrm>
            <a:off x="7463358" y="4238190"/>
            <a:ext cx="2339102" cy="577081"/>
          </a:xfrm>
          <a:prstGeom prst="rect">
            <a:avLst/>
          </a:prstGeom>
          <a:noFill/>
        </p:spPr>
        <p:txBody>
          <a:bodyPr wrap="none" rtlCol="0">
            <a:spAutoFit/>
          </a:bodyPr>
          <a:lstStyle/>
          <a:p>
            <a:pPr>
              <a:lnSpc>
                <a:spcPct val="150000"/>
              </a:lnSpc>
            </a:pPr>
            <a:r>
              <a:rPr lang="zh-CN" altLang="zh-CN" kern="0" dirty="0">
                <a:solidFill>
                  <a:srgbClr val="F2688C"/>
                </a:solidFill>
                <a:latin typeface="Arial" panose="020B0604020202020204" pitchFamily="34" charset="0"/>
                <a:ea typeface="黑体" panose="02010609060101010101" charset="-122"/>
                <a:cs typeface="Arial" panose="020B0604020202020204" pitchFamily="34" charset="0"/>
              </a:rPr>
              <a:t>均值方差归一化</a:t>
            </a:r>
            <a:endParaRPr lang="zh-CN" altLang="en-US" kern="0" dirty="0">
              <a:solidFill>
                <a:srgbClr val="F2688C"/>
              </a:solidFill>
              <a:latin typeface="Arial" panose="020B0604020202020204" pitchFamily="34" charset="0"/>
              <a:ea typeface="黑体" panose="02010609060101010101" charset="-122"/>
              <a:cs typeface="Arial" panose="020B0604020202020204" pitchFamily="34" charset="0"/>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779887"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139"/>
          <p:cNvSpPr/>
          <p:nvPr/>
        </p:nvSpPr>
        <p:spPr>
          <a:xfrm>
            <a:off x="1276318" y="1577935"/>
            <a:ext cx="2514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最值归一化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矩形 5"/>
          <p:cNvSpPr/>
          <p:nvPr/>
        </p:nvSpPr>
        <p:spPr>
          <a:xfrm>
            <a:off x="1250422" y="2205658"/>
            <a:ext cx="9525304" cy="1015663"/>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最值归一化用于将数据映射到</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0~1</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之间</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，适用于数据有明显边界的情况，比如，学生成绩是</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0~100</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分这种情况就是有明显边界的情况。</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2" name="图片 1"/>
          <p:cNvPicPr>
            <a:picLocks noChangeAspect="1"/>
          </p:cNvPicPr>
          <p:nvPr/>
        </p:nvPicPr>
        <p:blipFill>
          <a:blip r:embed="rId1"/>
          <a:stretch>
            <a:fillRect/>
          </a:stretch>
        </p:blipFill>
        <p:spPr>
          <a:xfrm>
            <a:off x="4727054" y="4365898"/>
            <a:ext cx="2880320" cy="991366"/>
          </a:xfrm>
          <a:prstGeom prst="rect">
            <a:avLst/>
          </a:prstGeom>
        </p:spPr>
      </p:pic>
      <p:sp>
        <p:nvSpPr>
          <p:cNvPr id="16" name="矩形标注 15"/>
          <p:cNvSpPr/>
          <p:nvPr/>
        </p:nvSpPr>
        <p:spPr>
          <a:xfrm>
            <a:off x="1990750" y="4653930"/>
            <a:ext cx="2477095" cy="539042"/>
          </a:xfrm>
          <a:prstGeom prst="wedgeRectCallout">
            <a:avLst>
              <a:gd name="adj1" fmla="val 62756"/>
              <a:gd name="adj2" fmla="val -7401"/>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2221185" y="4692618"/>
            <a:ext cx="2016224" cy="461665"/>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最值归一化后的数据</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8" name="矩形标注 17"/>
          <p:cNvSpPr/>
          <p:nvPr/>
        </p:nvSpPr>
        <p:spPr>
          <a:xfrm>
            <a:off x="5393544" y="3677467"/>
            <a:ext cx="1284932" cy="539042"/>
          </a:xfrm>
          <a:prstGeom prst="wedgeRectCallout">
            <a:avLst>
              <a:gd name="adj1" fmla="val 15075"/>
              <a:gd name="adj2" fmla="val 98621"/>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5519142" y="3716155"/>
            <a:ext cx="1033736" cy="461665"/>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原始数据</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0" name="矩形标注 19"/>
          <p:cNvSpPr/>
          <p:nvPr/>
        </p:nvSpPr>
        <p:spPr>
          <a:xfrm>
            <a:off x="4277097" y="5623354"/>
            <a:ext cx="2029036" cy="539042"/>
          </a:xfrm>
          <a:prstGeom prst="wedgeRectCallout">
            <a:avLst>
              <a:gd name="adj1" fmla="val 49174"/>
              <a:gd name="adj2" fmla="val -10458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4331273" y="5660772"/>
            <a:ext cx="1920684" cy="418191"/>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特征矩阵的</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最</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大</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值</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2" name="矩形标注 21"/>
          <p:cNvSpPr/>
          <p:nvPr/>
        </p:nvSpPr>
        <p:spPr>
          <a:xfrm>
            <a:off x="7866136" y="4677172"/>
            <a:ext cx="2029036" cy="539042"/>
          </a:xfrm>
          <a:prstGeom prst="wedgeRectCallout">
            <a:avLst>
              <a:gd name="adj1" fmla="val -79920"/>
              <a:gd name="adj2" fmla="val -44508"/>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7920312" y="4714590"/>
            <a:ext cx="1920684" cy="461665"/>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特征矩阵的</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最</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小</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值</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4"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5" name="组合 14"/>
          <p:cNvGrpSpPr/>
          <p:nvPr/>
        </p:nvGrpSpPr>
        <p:grpSpPr>
          <a:xfrm>
            <a:off x="1019175" y="857056"/>
            <a:ext cx="3779887" cy="466725"/>
            <a:chOff x="1019175" y="847725"/>
            <a:chExt cx="3533775" cy="466725"/>
          </a:xfrm>
        </p:grpSpPr>
        <p:sp>
          <p:nvSpPr>
            <p:cNvPr id="2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a:stretch>
            <a:fillRect/>
          </a:stretch>
        </p:blipFill>
        <p:spPr>
          <a:xfrm>
            <a:off x="4502074" y="4254596"/>
            <a:ext cx="2736305" cy="1020798"/>
          </a:xfrm>
          <a:prstGeom prst="rect">
            <a:avLst/>
          </a:prstGeom>
        </p:spPr>
      </p:pic>
      <p:sp>
        <p:nvSpPr>
          <p:cNvPr id="10" name="矩形: 圆角 139"/>
          <p:cNvSpPr/>
          <p:nvPr/>
        </p:nvSpPr>
        <p:spPr>
          <a:xfrm>
            <a:off x="1276318" y="1551057"/>
            <a:ext cx="309069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均值方差归一化</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矩形 5"/>
          <p:cNvSpPr/>
          <p:nvPr/>
        </p:nvSpPr>
        <p:spPr>
          <a:xfrm>
            <a:off x="1250422" y="2205658"/>
            <a:ext cx="9525304" cy="1477328"/>
          </a:xfrm>
          <a:prstGeom prst="rect">
            <a:avLst/>
          </a:prstGeom>
        </p:spPr>
        <p:txBody>
          <a:bodyPr wrap="square">
            <a:spAutoFit/>
          </a:bodyPr>
          <a:lstStyle/>
          <a:p>
            <a:pPr>
              <a:lnSpc>
                <a:spcPct val="150000"/>
              </a:lnSpc>
            </a:pP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均值方差归一化可以将数据映射到均值为</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0</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，方差为</a:t>
            </a:r>
            <a:r>
              <a:rPr lang="en-US"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的分布</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，适用于数据分部没有明显边界，有可能存在极端值的情况。例如，中国人均薪资数据没有明显的上限，属于没有明显边界的情况。</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矩形标注 15"/>
          <p:cNvSpPr/>
          <p:nvPr/>
        </p:nvSpPr>
        <p:spPr>
          <a:xfrm>
            <a:off x="1990750" y="4653930"/>
            <a:ext cx="2477095" cy="539042"/>
          </a:xfrm>
          <a:prstGeom prst="wedgeRectCallout">
            <a:avLst>
              <a:gd name="adj1" fmla="val 57768"/>
              <a:gd name="adj2" fmla="val -18863"/>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1990750" y="4692618"/>
            <a:ext cx="2511324" cy="418191"/>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均值方差归一化后的数据</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8" name="矩形标注 17"/>
          <p:cNvSpPr/>
          <p:nvPr/>
        </p:nvSpPr>
        <p:spPr>
          <a:xfrm>
            <a:off x="5098306" y="3677467"/>
            <a:ext cx="1284932" cy="539042"/>
          </a:xfrm>
          <a:prstGeom prst="wedgeRectCallout">
            <a:avLst>
              <a:gd name="adj1" fmla="val 13152"/>
              <a:gd name="adj2" fmla="val 82575"/>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5223904" y="3716155"/>
            <a:ext cx="1033736" cy="461665"/>
          </a:xfrm>
          <a:prstGeom prst="rect">
            <a:avLst/>
          </a:prstGeom>
          <a:noFill/>
        </p:spPr>
        <p:txBody>
          <a:bodyPr wrap="square" rtlCol="0">
            <a:spAutoFit/>
          </a:bodyPr>
          <a:lstStyle/>
          <a:p>
            <a:pP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原始数据</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0" name="矩形标注 19"/>
          <p:cNvSpPr/>
          <p:nvPr/>
        </p:nvSpPr>
        <p:spPr>
          <a:xfrm>
            <a:off x="4767212" y="5623354"/>
            <a:ext cx="2466181" cy="539042"/>
          </a:xfrm>
          <a:prstGeom prst="wedgeRectCallout">
            <a:avLst>
              <a:gd name="adj1" fmla="val 19435"/>
              <a:gd name="adj2" fmla="val -122257"/>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4767212" y="5660772"/>
            <a:ext cx="2466181" cy="461665"/>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所有样本数据的标准差</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22" name="矩形标注 21"/>
          <p:cNvSpPr/>
          <p:nvPr/>
        </p:nvSpPr>
        <p:spPr>
          <a:xfrm>
            <a:off x="7913238" y="4571023"/>
            <a:ext cx="2142408" cy="539042"/>
          </a:xfrm>
          <a:prstGeom prst="wedgeRectCallout">
            <a:avLst>
              <a:gd name="adj1" fmla="val -78417"/>
              <a:gd name="adj2" fmla="val -28605"/>
            </a:avLst>
          </a:prstGeom>
          <a:solidFill>
            <a:schemeClr val="bg1"/>
          </a:solidFill>
          <a:ln>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p:cNvSpPr txBox="1"/>
          <p:nvPr/>
        </p:nvSpPr>
        <p:spPr>
          <a:xfrm>
            <a:off x="7967414" y="4608441"/>
            <a:ext cx="2088232" cy="461665"/>
          </a:xfrm>
          <a:prstGeom prst="rect">
            <a:avLst/>
          </a:prstGeom>
          <a:noFill/>
        </p:spPr>
        <p:txBody>
          <a:bodyPr wrap="square" rtlCol="0">
            <a:spAutoFit/>
          </a:bodyPr>
          <a:lstStyle/>
          <a:p>
            <a:pPr algn="ctr">
              <a:lnSpc>
                <a:spcPct val="150000"/>
              </a:lnSpc>
            </a:pPr>
            <a:r>
              <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rPr>
              <a:t>所有样本</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数据</a:t>
            </a:r>
            <a:r>
              <a:rPr lang="zh-CN" altLang="en-US"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的</a:t>
            </a:r>
            <a:r>
              <a:rPr lang="zh-CN" altLang="zh-CN" sz="1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均值</a:t>
            </a:r>
            <a:endParaRPr lang="zh-CN" altLang="zh-CN" sz="16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4" name="组合 23"/>
          <p:cNvGrpSpPr/>
          <p:nvPr/>
        </p:nvGrpSpPr>
        <p:grpSpPr>
          <a:xfrm>
            <a:off x="1019175" y="857056"/>
            <a:ext cx="3779887" cy="466725"/>
            <a:chOff x="1019175" y="847725"/>
            <a:chExt cx="3533775" cy="466725"/>
          </a:xfrm>
        </p:grpSpPr>
        <p:sp>
          <p:nvSpPr>
            <p:cNvPr id="2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493690"/>
            <a:ext cx="4590731" cy="273630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234878" y="3530552"/>
            <a:ext cx="4159324" cy="1338828"/>
          </a:xfrm>
          <a:prstGeom prst="rect">
            <a:avLst/>
          </a:prstGeom>
        </p:spPr>
        <p:txBody>
          <a:bodyPr wrap="square">
            <a:spAutoFit/>
          </a:bodyPr>
          <a:lstStyle/>
          <a:p>
            <a:pPr>
              <a:lnSpc>
                <a:spcPct val="150000"/>
              </a:lnSpc>
            </a:pPr>
            <a:r>
              <a:rPr lang="zh-CN" altLang="en-US" sz="1800" dirty="0" smtClean="0">
                <a:solidFill>
                  <a:srgbClr val="595959"/>
                </a:solidFill>
                <a:latin typeface="微软雅黑" panose="020B0503020204020204" pitchFamily="34" charset="-122"/>
                <a:ea typeface="微软雅黑" panose="020B0503020204020204" pitchFamily="34" charset="-122"/>
                <a:cs typeface="+mn-ea"/>
              </a:rPr>
              <a:t>掌握</a:t>
            </a:r>
            <a:r>
              <a:rPr lang="zh-CN" altLang="en-US" sz="1800" dirty="0" smtClean="0">
                <a:solidFill>
                  <a:srgbClr val="1369B2"/>
                </a:solidFill>
                <a:latin typeface="微软雅黑" panose="020B0503020204020204" pitchFamily="34" charset="-122"/>
                <a:ea typeface="微软雅黑" panose="020B0503020204020204" pitchFamily="34" charset="-122"/>
                <a:cs typeface="+mn-ea"/>
              </a:rPr>
              <a:t>实现归一化的方式</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a:t>
            </a:r>
            <a:r>
              <a:rPr lang="zh-CN" altLang="en-US" sz="1800" dirty="0">
                <a:solidFill>
                  <a:srgbClr val="595959"/>
                </a:solidFill>
                <a:latin typeface="微软雅黑" panose="020B0503020204020204" pitchFamily="34" charset="-122"/>
                <a:ea typeface="微软雅黑" panose="020B0503020204020204" pitchFamily="34" charset="-122"/>
                <a:cs typeface="+mn-ea"/>
              </a:rPr>
              <a:t>能够通过</a:t>
            </a:r>
            <a:r>
              <a:rPr lang="en-US" altLang="zh-CN" sz="1800" dirty="0" err="1">
                <a:solidFill>
                  <a:srgbClr val="595959"/>
                </a:solidFill>
                <a:latin typeface="微软雅黑" panose="020B0503020204020204" pitchFamily="34" charset="-122"/>
                <a:ea typeface="微软雅黑" panose="020B0503020204020204" pitchFamily="34" charset="-122"/>
                <a:cs typeface="+mn-ea"/>
              </a:rPr>
              <a:t>StandardScaler</a:t>
            </a:r>
            <a:r>
              <a:rPr lang="zh-CN" altLang="en-US" sz="1800" dirty="0">
                <a:solidFill>
                  <a:srgbClr val="595959"/>
                </a:solidFill>
                <a:latin typeface="微软雅黑" panose="020B0503020204020204" pitchFamily="34" charset="-122"/>
                <a:ea typeface="微软雅黑" panose="020B0503020204020204" pitchFamily="34" charset="-122"/>
                <a:cs typeface="+mn-ea"/>
              </a:rPr>
              <a:t>类的功能</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实现</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归一化</a:t>
            </a:r>
            <a:r>
              <a:rPr lang="zh-CN" altLang="en-US" sz="1800" dirty="0">
                <a:solidFill>
                  <a:srgbClr val="595959"/>
                </a:solidFill>
                <a:latin typeface="微软雅黑" panose="020B0503020204020204" pitchFamily="34" charset="-122"/>
                <a:ea typeface="微软雅黑" panose="020B0503020204020204" pitchFamily="34" charset="-122"/>
                <a:cs typeface="+mn-ea"/>
              </a:rPr>
              <a:t>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2873668"/>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4375027" cy="741194"/>
            <a:chOff x="1019175" y="847725"/>
            <a:chExt cx="3533775" cy="741194"/>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707886"/>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en-US" sz="2000" dirty="0" smtClean="0">
                  <a:solidFill>
                    <a:srgbClr val="595959"/>
                  </a:solidFill>
                  <a:latin typeface="微软雅黑" panose="020B0503020204020204" pitchFamily="34" charset="-122"/>
                  <a:ea typeface="微软雅黑" panose="020B0503020204020204" pitchFamily="34" charset="-122"/>
                </a:rPr>
                <a:t>使用</a:t>
              </a:r>
              <a:r>
                <a:rPr lang="en-US" altLang="zh-CN" sz="2000" dirty="0" err="1" smtClean="0">
                  <a:solidFill>
                    <a:srgbClr val="595959"/>
                  </a:solidFill>
                  <a:latin typeface="微软雅黑" panose="020B0503020204020204" pitchFamily="34" charset="-122"/>
                  <a:ea typeface="微软雅黑" panose="020B0503020204020204" pitchFamily="34" charset="-122"/>
                </a:rPr>
                <a:t>scikit</a:t>
              </a:r>
              <a:r>
                <a:rPr lang="en-US" altLang="zh-CN" sz="2000" dirty="0" smtClean="0">
                  <a:solidFill>
                    <a:srgbClr val="595959"/>
                  </a:solidFill>
                  <a:latin typeface="微软雅黑" panose="020B0503020204020204" pitchFamily="34" charset="-122"/>
                  <a:ea typeface="微软雅黑" panose="020B0503020204020204" pitchFamily="34" charset="-122"/>
                </a:rPr>
                <a:t>-learn</a:t>
              </a:r>
              <a:r>
                <a:rPr lang="zh-CN" altLang="en-US" sz="2000" dirty="0" smtClean="0">
                  <a:solidFill>
                    <a:srgbClr val="595959"/>
                  </a:solidFill>
                  <a:latin typeface="微软雅黑" panose="020B0503020204020204" pitchFamily="34" charset="-122"/>
                  <a:ea typeface="微软雅黑" panose="020B0503020204020204" pitchFamily="34" charset="-122"/>
                </a:rPr>
                <a:t>实现数据归一化</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ISPRING_RESOURCE_PATHS_HASH_PRESENTER" val="3f15e6573a385e41c33bb97e7105a62faa5c484"/>
</p:tagLst>
</file>

<file path=ppt/theme/theme1.xml><?xml version="1.0" encoding="utf-8"?>
<a:theme xmlns:a="http://schemas.openxmlformats.org/drawingml/2006/main" name="webwppDef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ud0ofpxa">
      <a:majorFont>
        <a:latin typeface="字魂105号-简雅黑"/>
        <a:ea typeface="字魂105号-简雅黑"/>
        <a:cs typeface=""/>
      </a:majorFont>
      <a:minorFont>
        <a:latin typeface="字魂105号-简雅黑"/>
        <a:ea typeface="字魂105号-简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14413</Words>
  <Application>WPS 演示</Application>
  <PresentationFormat>自定义</PresentationFormat>
  <Paragraphs>1199</Paragraphs>
  <Slides>104</Slides>
  <Notes>104</Notes>
  <HiddenSlides>0</HiddenSlides>
  <MMClips>0</MMClips>
  <ScaleCrop>false</ScaleCrop>
  <HeadingPairs>
    <vt:vector size="6" baseType="variant">
      <vt:variant>
        <vt:lpstr>已用的字体</vt:lpstr>
      </vt:variant>
      <vt:variant>
        <vt:i4>30</vt:i4>
      </vt:variant>
      <vt:variant>
        <vt:lpstr>主题</vt:lpstr>
      </vt:variant>
      <vt:variant>
        <vt:i4>2</vt:i4>
      </vt:variant>
      <vt:variant>
        <vt:lpstr>幻灯片标题</vt:lpstr>
      </vt:variant>
      <vt:variant>
        <vt:i4>104</vt:i4>
      </vt:variant>
    </vt:vector>
  </HeadingPairs>
  <TitlesOfParts>
    <vt:vector size="136" baseType="lpstr">
      <vt:lpstr>Arial</vt:lpstr>
      <vt:lpstr>宋体</vt:lpstr>
      <vt:lpstr>Wingdings</vt:lpstr>
      <vt:lpstr>微软雅黑</vt:lpstr>
      <vt:lpstr>思源黑体 CN Medium</vt:lpstr>
      <vt:lpstr>黑体</vt:lpstr>
      <vt:lpstr>Source Han Sans K Bold</vt:lpstr>
      <vt:lpstr>Calibri</vt:lpstr>
      <vt:lpstr>U.S. 101</vt:lpstr>
      <vt:lpstr>Segoe Print</vt:lpstr>
      <vt:lpstr>Roboto</vt:lpstr>
      <vt:lpstr>Open Sans Light</vt:lpstr>
      <vt:lpstr>Times New Roman</vt:lpstr>
      <vt:lpstr>思源宋体 CN</vt:lpstr>
      <vt:lpstr>字魂105号-简雅黑</vt:lpstr>
      <vt:lpstr>Arial Unicode MS</vt:lpstr>
      <vt:lpstr>Cambria Math</vt:lpstr>
      <vt:lpstr>Arial</vt:lpstr>
      <vt:lpstr>Courier New</vt:lpstr>
      <vt:lpstr>±¼¸²</vt:lpstr>
      <vt:lpstr>Yu Gothic UI Semibold</vt:lpstr>
      <vt:lpstr>Source Han Sans K Bold</vt:lpstr>
      <vt:lpstr>Wingdings</vt:lpstr>
      <vt:lpstr>±¼¸²</vt:lpstr>
      <vt:lpstr>思源宋体 CN</vt:lpstr>
      <vt:lpstr>思源黑体 CN Medium</vt:lpstr>
      <vt:lpstr>方正宝黑体 简 Medium</vt:lpstr>
      <vt:lpstr>Wonder Sans Bold</vt:lpstr>
      <vt:lpstr>方正颜宋体</vt:lpstr>
      <vt:lpstr>字小魂简雅黑</vt:lpstr>
      <vt:lpstr>webwppDefTheme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蓝白商务述职报告工作总结ppt模板</dc:title>
  <dc:creator>常董</dc:creator>
  <cp:lastModifiedBy>拽完了</cp:lastModifiedBy>
  <cp:revision>4325</cp:revision>
  <dcterms:created xsi:type="dcterms:W3CDTF">2020-11-11T09:29:00Z</dcterms:created>
  <dcterms:modified xsi:type="dcterms:W3CDTF">2026-03-01T16:14:15Z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9172E58F0D0649B98A13C005B646E360_12</vt:lpwstr>
  </property>
</Properties>
</file>