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5"/>
  </p:notesMasterIdLst>
  <p:handoutMasterIdLst>
    <p:handoutMasterId r:id="rId97"/>
  </p:handoutMasterIdLst>
  <p:sldIdLst>
    <p:sldId id="325" r:id="rId4"/>
    <p:sldId id="264" r:id="rId6"/>
    <p:sldId id="727" r:id="rId7"/>
    <p:sldId id="328" r:id="rId8"/>
    <p:sldId id="327" r:id="rId9"/>
    <p:sldId id="309" r:id="rId10"/>
    <p:sldId id="728" r:id="rId11"/>
    <p:sldId id="729" r:id="rId12"/>
    <p:sldId id="730" r:id="rId13"/>
    <p:sldId id="676" r:id="rId14"/>
    <p:sldId id="781" r:id="rId15"/>
    <p:sldId id="782" r:id="rId16"/>
    <p:sldId id="783" r:id="rId17"/>
    <p:sldId id="784" r:id="rId18"/>
    <p:sldId id="785" r:id="rId19"/>
    <p:sldId id="786" r:id="rId20"/>
    <p:sldId id="787" r:id="rId21"/>
    <p:sldId id="731" r:id="rId22"/>
    <p:sldId id="607" r:id="rId23"/>
    <p:sldId id="511" r:id="rId24"/>
    <p:sldId id="788" r:id="rId25"/>
    <p:sldId id="789" r:id="rId26"/>
    <p:sldId id="732" r:id="rId27"/>
    <p:sldId id="733" r:id="rId28"/>
    <p:sldId id="790" r:id="rId29"/>
    <p:sldId id="791" r:id="rId30"/>
    <p:sldId id="735" r:id="rId31"/>
    <p:sldId id="736" r:id="rId32"/>
    <p:sldId id="737" r:id="rId33"/>
    <p:sldId id="738" r:id="rId34"/>
    <p:sldId id="793" r:id="rId35"/>
    <p:sldId id="794" r:id="rId36"/>
    <p:sldId id="741" r:id="rId37"/>
    <p:sldId id="742" r:id="rId38"/>
    <p:sldId id="743" r:id="rId39"/>
    <p:sldId id="795" r:id="rId40"/>
    <p:sldId id="796" r:id="rId41"/>
    <p:sldId id="797" r:id="rId42"/>
    <p:sldId id="746" r:id="rId43"/>
    <p:sldId id="748" r:id="rId44"/>
    <p:sldId id="749" r:id="rId45"/>
    <p:sldId id="750" r:id="rId46"/>
    <p:sldId id="751" r:id="rId47"/>
    <p:sldId id="752" r:id="rId48"/>
    <p:sldId id="753" r:id="rId49"/>
    <p:sldId id="754" r:id="rId50"/>
    <p:sldId id="755" r:id="rId51"/>
    <p:sldId id="756" r:id="rId52"/>
    <p:sldId id="757" r:id="rId53"/>
    <p:sldId id="798" r:id="rId54"/>
    <p:sldId id="799" r:id="rId55"/>
    <p:sldId id="759" r:id="rId56"/>
    <p:sldId id="800" r:id="rId57"/>
    <p:sldId id="801" r:id="rId58"/>
    <p:sldId id="802" r:id="rId59"/>
    <p:sldId id="761" r:id="rId60"/>
    <p:sldId id="762" r:id="rId61"/>
    <p:sldId id="763" r:id="rId62"/>
    <p:sldId id="764" r:id="rId63"/>
    <p:sldId id="765" r:id="rId64"/>
    <p:sldId id="766" r:id="rId65"/>
    <p:sldId id="804" r:id="rId66"/>
    <p:sldId id="803" r:id="rId67"/>
    <p:sldId id="805" r:id="rId68"/>
    <p:sldId id="774" r:id="rId69"/>
    <p:sldId id="806" r:id="rId70"/>
    <p:sldId id="807" r:id="rId71"/>
    <p:sldId id="681" r:id="rId72"/>
    <p:sldId id="611" r:id="rId73"/>
    <p:sldId id="682" r:id="rId74"/>
    <p:sldId id="683" r:id="rId75"/>
    <p:sldId id="684" r:id="rId76"/>
    <p:sldId id="685" r:id="rId77"/>
    <p:sldId id="775" r:id="rId78"/>
    <p:sldId id="776" r:id="rId79"/>
    <p:sldId id="777" r:id="rId80"/>
    <p:sldId id="778" r:id="rId81"/>
    <p:sldId id="705" r:id="rId82"/>
    <p:sldId id="706" r:id="rId83"/>
    <p:sldId id="808" r:id="rId84"/>
    <p:sldId id="707" r:id="rId85"/>
    <p:sldId id="809" r:id="rId86"/>
    <p:sldId id="708" r:id="rId87"/>
    <p:sldId id="779" r:id="rId88"/>
    <p:sldId id="709" r:id="rId89"/>
    <p:sldId id="810" r:id="rId90"/>
    <p:sldId id="710" r:id="rId91"/>
    <p:sldId id="711" r:id="rId92"/>
    <p:sldId id="712" r:id="rId93"/>
    <p:sldId id="811" r:id="rId94"/>
    <p:sldId id="812" r:id="rId95"/>
    <p:sldId id="326" r:id="rId96"/>
  </p:sldIdLst>
  <p:sldSz cx="12190095" cy="6859270"/>
  <p:notesSz cx="6858000" cy="9144000"/>
  <p:custDataLst>
    <p:tags r:id="rId102"/>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256" userDrawn="1">
          <p15:clr>
            <a:srgbClr val="A4A3A4"/>
          </p15:clr>
        </p15:guide>
        <p15:guide id="3" pos="65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晓娟" initials="W用"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9B2"/>
    <a:srgbClr val="595959"/>
    <a:srgbClr val="79ABAA"/>
    <a:srgbClr val="C5E7E6"/>
    <a:srgbClr val="D8ECEB"/>
    <a:srgbClr val="C47B7D"/>
    <a:srgbClr val="F7D9D9"/>
    <a:srgbClr val="7DA97B"/>
    <a:srgbClr val="D9ECD9"/>
    <a:srgbClr val="007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23" autoAdjust="0"/>
    <p:restoredTop sz="95894" autoAdjust="0"/>
  </p:normalViewPr>
  <p:slideViewPr>
    <p:cSldViewPr showGuides="1">
      <p:cViewPr varScale="1">
        <p:scale>
          <a:sx n="66" d="100"/>
          <a:sy n="66" d="100"/>
        </p:scale>
        <p:origin x="66" y="1074"/>
      </p:cViewPr>
      <p:guideLst>
        <p:guide orient="horz" pos="2150"/>
        <p:guide pos="256"/>
        <p:guide pos="656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66"/>
        <p:guide pos="216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viewProps" Target="viewProps.xml"/><Relationship Id="rId98" Type="http://schemas.openxmlformats.org/officeDocument/2006/relationships/presProps" Target="presProps.xml"/><Relationship Id="rId97" Type="http://schemas.openxmlformats.org/officeDocument/2006/relationships/handoutMaster" Target="handoutMasters/handoutMaster1.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2" Type="http://schemas.openxmlformats.org/officeDocument/2006/relationships/tags" Target="tags/tag1.xml"/><Relationship Id="rId101" Type="http://schemas.openxmlformats.org/officeDocument/2006/relationships/commentAuthors" Target="commentAuthors.xml"/><Relationship Id="rId100" Type="http://schemas.openxmlformats.org/officeDocument/2006/relationships/tableStyles" Target="tableStyles.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和副标题">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69777" y="2309308"/>
            <a:ext cx="10850541" cy="899333"/>
          </a:xfrm>
        </p:spPr>
        <p:txBody>
          <a:bodyPr lIns="101600" tIns="38100" rIns="25400" bIns="38100" anchor="t" anchorCtr="0">
            <a:noAutofit/>
          </a:bodyPr>
          <a:lstStyle>
            <a:lvl1pPr algn="ctr">
              <a:defRPr sz="5400" b="0" spc="600">
                <a:effectLst/>
                <a:latin typeface="+mn-ea"/>
                <a:ea typeface="+mn-ea"/>
              </a:defRPr>
            </a:lvl1pPr>
          </a:lstStyle>
          <a:p>
            <a:r>
              <a:rPr lang="zh-CN" altLang="en-US" dirty="0"/>
              <a:t>单击此处编辑标题</a:t>
            </a:r>
            <a:endParaRPr lang="zh-CN" altLang="en-US" dirty="0"/>
          </a:p>
        </p:txBody>
      </p:sp>
      <p:sp>
        <p:nvSpPr>
          <p:cNvPr id="3" name="副标题 2"/>
          <p:cNvSpPr>
            <a:spLocks noGrp="1"/>
          </p:cNvSpPr>
          <p:nvPr>
            <p:ph type="subTitle" idx="1" hasCustomPrompt="1"/>
          </p:nvPr>
        </p:nvSpPr>
        <p:spPr>
          <a:xfrm>
            <a:off x="669820" y="3566185"/>
            <a:ext cx="10850454" cy="801518"/>
          </a:xfrm>
        </p:spPr>
        <p:txBody>
          <a:bodyPr lIns="101600" tIns="38100" rIns="76200" bIns="38100" anchor="ctr" anchorCtr="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dirty="0"/>
              <a:t>单击此处编辑副标题</a:t>
            </a:r>
            <a:endParaRPr lang="zh-CN" altLang="en-US" dirty="0"/>
          </a:p>
        </p:txBody>
      </p:sp>
      <p:sp>
        <p:nvSpPr>
          <p:cNvPr id="17" name="页脚占位符 16"/>
          <p:cNvSpPr>
            <a:spLocks noGrp="1"/>
          </p:cNvSpPr>
          <p:nvPr>
            <p:ph type="ftr" sz="quarter" idx="11"/>
          </p:nvPr>
        </p:nvSpPr>
        <p:spPr/>
        <p:txBody>
          <a:bodyPr/>
          <a:lstStyle>
            <a:lvl1pPr>
              <a:defRPr>
                <a:latin typeface="+mn-ea"/>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1007304" y="834057"/>
            <a:ext cx="10463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15" y="390618"/>
            <a:ext cx="520428" cy="274702"/>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6" name="矩形 5"/>
          <p:cNvSpPr/>
          <p:nvPr userDrawn="1"/>
        </p:nvSpPr>
        <p:spPr>
          <a:xfrm>
            <a:off x="0" y="6794447"/>
            <a:ext cx="10631710" cy="84639"/>
          </a:xfrm>
          <a:prstGeom prst="rect">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userDrawn="1"/>
        </p:nvSpPr>
        <p:spPr>
          <a:xfrm>
            <a:off x="10703717" y="6794446"/>
            <a:ext cx="1486695" cy="846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2"/>
            <a:ext cx="10361851" cy="1362390"/>
          </a:xfrm>
        </p:spPr>
        <p:txBody>
          <a:bodyPr anchor="t"/>
          <a:lstStyle>
            <a:lvl1pPr algn="l">
              <a:defRPr sz="53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7386"/>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8"/>
            <a:ext cx="5386216"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8"/>
            <a:ext cx="5388332"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等腰三角形 7"/>
          <p:cNvSpPr/>
          <p:nvPr userDrawn="1"/>
        </p:nvSpPr>
        <p:spPr>
          <a:xfrm flipH="1" flipV="1">
            <a:off x="-767029" y="-29126"/>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1413539" y="0"/>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a:off x="6085438" y="4298493"/>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userDrawn="1"/>
        </p:nvGrpSpPr>
        <p:grpSpPr>
          <a:xfrm>
            <a:off x="2308773" y="3693670"/>
            <a:ext cx="7551038" cy="105497"/>
            <a:chOff x="2101845" y="3387257"/>
            <a:chExt cx="7551038" cy="105497"/>
          </a:xfrm>
        </p:grpSpPr>
        <p:cxnSp>
          <p:nvCxnSpPr>
            <p:cNvPr id="42" name="直接连接符 41"/>
            <p:cNvCxnSpPr/>
            <p:nvPr/>
          </p:nvCxnSpPr>
          <p:spPr>
            <a:xfrm>
              <a:off x="2369489" y="3440005"/>
              <a:ext cx="7283394"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椭圆 44"/>
            <p:cNvSpPr/>
            <p:nvPr/>
          </p:nvSpPr>
          <p:spPr>
            <a:xfrm>
              <a:off x="2101845" y="3387257"/>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椭圆 1"/>
          <p:cNvSpPr/>
          <p:nvPr userDrawn="1"/>
        </p:nvSpPr>
        <p:spPr>
          <a:xfrm>
            <a:off x="9998623" y="3693670"/>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cxnSp>
        <p:nvCxnSpPr>
          <p:cNvPr id="8" name="直接连接符 7"/>
          <p:cNvCxnSpPr/>
          <p:nvPr userDrawn="1"/>
        </p:nvCxnSpPr>
        <p:spPr>
          <a:xfrm>
            <a:off x="984634" y="1413103"/>
            <a:ext cx="10198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10607120" y="654595"/>
            <a:ext cx="575989" cy="577246"/>
            <a:chOff x="6084168" y="1274820"/>
            <a:chExt cx="432048" cy="432834"/>
          </a:xfrm>
        </p:grpSpPr>
        <p:sp>
          <p:nvSpPr>
            <p:cNvPr id="10"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8879153" y="655120"/>
            <a:ext cx="575989" cy="576197"/>
            <a:chOff x="4788024" y="1275213"/>
            <a:chExt cx="432048" cy="432048"/>
          </a:xfrm>
        </p:grpSpPr>
        <p:sp>
          <p:nvSpPr>
            <p:cNvPr id="1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5" name="组合 14"/>
          <p:cNvGrpSpPr/>
          <p:nvPr userDrawn="1"/>
        </p:nvGrpSpPr>
        <p:grpSpPr>
          <a:xfrm>
            <a:off x="9743137" y="654595"/>
            <a:ext cx="577036" cy="577246"/>
            <a:chOff x="5436096" y="1274820"/>
            <a:chExt cx="432833" cy="432834"/>
          </a:xfrm>
        </p:grpSpPr>
        <p:sp>
          <p:nvSpPr>
            <p:cNvPr id="1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8" name="组合 17"/>
          <p:cNvGrpSpPr/>
          <p:nvPr userDrawn="1"/>
        </p:nvGrpSpPr>
        <p:grpSpPr>
          <a:xfrm>
            <a:off x="7151187" y="654595"/>
            <a:ext cx="577036" cy="577246"/>
            <a:chOff x="3491880" y="1274820"/>
            <a:chExt cx="432833" cy="432834"/>
          </a:xfrm>
        </p:grpSpPr>
        <p:sp>
          <p:nvSpPr>
            <p:cNvPr id="19"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21" name="组合 20"/>
          <p:cNvGrpSpPr/>
          <p:nvPr userDrawn="1"/>
        </p:nvGrpSpPr>
        <p:grpSpPr>
          <a:xfrm>
            <a:off x="8015170" y="654595"/>
            <a:ext cx="577036" cy="577246"/>
            <a:chOff x="4139952" y="1274820"/>
            <a:chExt cx="432833" cy="432834"/>
          </a:xfrm>
        </p:grpSpPr>
        <p:sp>
          <p:nvSpPr>
            <p:cNvPr id="2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正文">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文本占位符 6"/>
          <p:cNvSpPr>
            <a:spLocks noGrp="1"/>
          </p:cNvSpPr>
          <p:nvPr>
            <p:ph type="body" idx="1" hasCustomPrompt="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0" name="等腰三角形 39"/>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flipH="1" flipV="1">
            <a:off x="-766394" y="-28491"/>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414174" y="635"/>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a:off x="6086073" y="4299128"/>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标题与图文">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atin typeface="+mn-ea"/>
              </a:defRPr>
            </a:lvl1pPr>
          </a:lstStyle>
          <a:p>
            <a:endParaRPr lang="zh-CN" altLang="en-US"/>
          </a:p>
        </p:txBody>
      </p:sp>
      <p:sp>
        <p:nvSpPr>
          <p:cNvPr id="4" name="灯片编号占位符 3"/>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5" name="标题 4"/>
          <p:cNvSpPr>
            <a:spLocks noGrp="1"/>
          </p:cNvSpPr>
          <p:nvPr>
            <p:ph type="title" hasCustomPrompt="1"/>
          </p:nvPr>
        </p:nvSpPr>
        <p:spPr>
          <a:xfrm>
            <a:off x="839974" y="727845"/>
            <a:ext cx="3931306" cy="1115266"/>
          </a:xfrm>
        </p:spPr>
        <p:txBody>
          <a:bodyPr anchor="ctr" anchorCtr="0"/>
          <a:lstStyle>
            <a:lvl1pPr>
              <a:defRPr sz="3200">
                <a:latin typeface="+mn-ea"/>
                <a:ea typeface="+mn-ea"/>
              </a:defRPr>
            </a:lvl1pPr>
          </a:lstStyle>
          <a:p>
            <a:r>
              <a:rPr lang="zh-CN" altLang="en-US"/>
              <a:t>单击此处编辑标题</a:t>
            </a:r>
            <a:endParaRPr lang="zh-CN" altLang="en-US"/>
          </a:p>
        </p:txBody>
      </p:sp>
      <p:sp>
        <p:nvSpPr>
          <p:cNvPr id="6" name="内容占位符 5"/>
          <p:cNvSpPr>
            <a:spLocks noGrp="1"/>
          </p:cNvSpPr>
          <p:nvPr>
            <p:ph idx="1" hasCustomPrompt="1"/>
          </p:nvPr>
        </p:nvSpPr>
        <p:spPr>
          <a:xfrm>
            <a:off x="5137617" y="727845"/>
            <a:ext cx="6171235" cy="5404215"/>
          </a:xfrm>
        </p:spPr>
        <p:txBody>
          <a:bodyPr/>
          <a:lstStyle>
            <a:lvl1pPr>
              <a:defRPr sz="2400">
                <a:latin typeface="+mn-ea"/>
                <a:ea typeface="+mn-ea"/>
              </a:defRPr>
            </a:lvl1pPr>
            <a:lvl2pPr marL="457200" indent="0">
              <a:buNone/>
              <a:defRPr sz="2400">
                <a:latin typeface="+mn-ea"/>
                <a:ea typeface="+mn-ea"/>
              </a:defRPr>
            </a:lvl2pPr>
            <a:lvl3pPr>
              <a:defRPr sz="2400">
                <a:latin typeface="+mn-ea"/>
                <a:ea typeface="+mn-ea"/>
              </a:defRPr>
            </a:lvl3pPr>
            <a:lvl4pPr>
              <a:defRPr sz="2400">
                <a:latin typeface="+mn-ea"/>
                <a:ea typeface="+mn-ea"/>
              </a:defRPr>
            </a:lvl4pPr>
            <a:lvl5pPr>
              <a:defRPr sz="2400">
                <a:latin typeface="+mn-ea"/>
                <a:ea typeface="+mn-ea"/>
              </a:defRPr>
            </a:lvl5pPr>
            <a:lvl6pPr>
              <a:defRPr sz="2000"/>
            </a:lvl6pPr>
            <a:lvl7pPr>
              <a:defRPr sz="2000"/>
            </a:lvl7pPr>
            <a:lvl8pPr>
              <a:defRPr sz="2000"/>
            </a:lvl8pPr>
            <a:lvl9pPr>
              <a:defRPr sz="2000"/>
            </a:lvl9pPr>
          </a:lstStyle>
          <a:p>
            <a:pPr lvl="0"/>
            <a:r>
              <a:rPr lang="zh-CN" altLang="en-US"/>
              <a:t>单击此处编辑正文</a:t>
            </a:r>
            <a:endParaRPr lang="zh-CN" altLang="en-US"/>
          </a:p>
        </p:txBody>
      </p:sp>
      <p:sp>
        <p:nvSpPr>
          <p:cNvPr id="7" name="文本占位符 6"/>
          <p:cNvSpPr>
            <a:spLocks noGrp="1"/>
          </p:cNvSpPr>
          <p:nvPr>
            <p:ph type="body" sz="half" idx="2" hasCustomPrompt="1"/>
          </p:nvPr>
        </p:nvSpPr>
        <p:spPr>
          <a:xfrm>
            <a:off x="839974" y="2240060"/>
            <a:ext cx="3931306" cy="3892636"/>
          </a:xfrm>
        </p:spPr>
        <p:txBody>
          <a:bodyPr/>
          <a:lstStyle>
            <a:lvl1pPr marL="342900" indent="-342900">
              <a:buFont typeface="Arial" panose="020B0604020202020204" pitchFamily="34" charset="0"/>
              <a:buChar char="•"/>
              <a:defRPr sz="2400">
                <a:latin typeface="+mn-ea"/>
                <a:ea typeface="+mn-ea"/>
              </a:defRPr>
            </a:lvl1pPr>
            <a:lvl2pPr marL="457200" indent="0">
              <a:buNone/>
              <a:defRPr sz="1400"/>
            </a:lvl2pPr>
            <a:lvl3pPr marL="914400" indent="0">
              <a:buNone/>
              <a:defRPr sz="1200"/>
            </a:lvl3pPr>
            <a:lvl4pPr marL="1371600" indent="0">
              <a:buNone/>
              <a:defRPr sz="1000"/>
            </a:lvl4pPr>
            <a:lvl5pPr marL="1828800"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sym typeface="+mn-ea"/>
            </a:endParaRPr>
          </a:p>
          <a:p>
            <a:pPr lvl="0"/>
            <a:r>
              <a:rPr lang="zh-CN" altLang="en-US">
                <a:sym typeface="+mn-ea"/>
              </a:rPr>
              <a:t>单击此处编辑正文</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图片与注释">
    <p:spTree>
      <p:nvGrpSpPr>
        <p:cNvPr id="1" name=""/>
        <p:cNvGrpSpPr/>
        <p:nvPr/>
      </p:nvGrpSpPr>
      <p:grpSpPr>
        <a:xfrm>
          <a:off x="0" y="0"/>
          <a:ext cx="0" cy="0"/>
          <a:chOff x="0" y="0"/>
          <a:chExt cx="0" cy="0"/>
        </a:xfrm>
      </p:grpSpPr>
      <p:sp>
        <p:nvSpPr>
          <p:cNvPr id="6" name="页脚占位符 5"/>
          <p:cNvSpPr>
            <a:spLocks noGrp="1"/>
          </p:cNvSpPr>
          <p:nvPr>
            <p:ph type="ftr" sz="quarter" idx="11"/>
          </p:nvPr>
        </p:nvSpPr>
        <p:spPr/>
        <p:txBody>
          <a:bodyPr/>
          <a:lstStyle>
            <a:lvl1pPr>
              <a:defRPr>
                <a:latin typeface="+mn-ea"/>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mn-ea"/>
              </a:defRPr>
            </a:lvl1pPr>
          </a:lstStyle>
          <a:p>
            <a:fld id="{FABC47A4-756D-490B-A52F-7D9E2C9FC05F}" type="slidenum">
              <a:rPr lang="zh-CN" altLang="en-US" smtClean="0"/>
            </a:fld>
            <a:endParaRPr lang="zh-CN" altLang="en-US"/>
          </a:p>
        </p:txBody>
      </p:sp>
      <p:sp>
        <p:nvSpPr>
          <p:cNvPr id="9" name="标题 8"/>
          <p:cNvSpPr>
            <a:spLocks noGrp="1"/>
          </p:cNvSpPr>
          <p:nvPr>
            <p:ph type="title" hasCustomPrompt="1"/>
          </p:nvPr>
        </p:nvSpPr>
        <p:spPr>
          <a:xfrm>
            <a:off x="669820" y="5606183"/>
            <a:ext cx="10850454" cy="558268"/>
          </a:xfrm>
        </p:spPr>
        <p:txBody>
          <a:bodyPr/>
          <a:lstStyle>
            <a:lvl1pPr>
              <a:defRPr b="0">
                <a:latin typeface="+mn-ea"/>
                <a:ea typeface="+mn-ea"/>
              </a:defRPr>
            </a:lvl1pPr>
          </a:lstStyle>
          <a:p>
            <a:r>
              <a:rPr lang="zh-CN" altLang="en-US"/>
              <a:t>单击此处编辑正文</a:t>
            </a:r>
            <a:endParaRPr lang="zh-CN" altLang="en-US"/>
          </a:p>
        </p:txBody>
      </p:sp>
      <p:sp>
        <p:nvSpPr>
          <p:cNvPr id="8" name="内容占位符 7"/>
          <p:cNvSpPr>
            <a:spLocks noGrp="1"/>
          </p:cNvSpPr>
          <p:nvPr>
            <p:ph idx="1" hasCustomPrompt="1"/>
          </p:nvPr>
        </p:nvSpPr>
        <p:spPr>
          <a:xfrm>
            <a:off x="669820" y="641469"/>
            <a:ext cx="10850454" cy="4556969"/>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单张大图">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内容占位符 6"/>
          <p:cNvSpPr>
            <a:spLocks noGrp="1"/>
          </p:cNvSpPr>
          <p:nvPr>
            <p:ph idx="1" hasCustomPrompt="1"/>
          </p:nvPr>
        </p:nvSpPr>
        <p:spPr>
          <a:xfrm>
            <a:off x="0" y="0"/>
            <a:ext cx="12194539" cy="686943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联图片">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内容占位符 1"/>
          <p:cNvSpPr>
            <a:spLocks noGrp="1"/>
          </p:cNvSpPr>
          <p:nvPr>
            <p:ph sz="half" idx="2" hasCustomPrompt="1"/>
          </p:nvPr>
        </p:nvSpPr>
        <p:spPr>
          <a:xfrm>
            <a:off x="467922"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
        <p:nvSpPr>
          <p:cNvPr id="6" name="内容占位符 5"/>
          <p:cNvSpPr>
            <a:spLocks noGrp="1"/>
          </p:cNvSpPr>
          <p:nvPr>
            <p:ph sz="half" idx="13" hasCustomPrompt="1"/>
          </p:nvPr>
        </p:nvSpPr>
        <p:spPr>
          <a:xfrm>
            <a:off x="6286787"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a:t>
            </a:r>
            <a:r>
              <a:rPr>
                <a:sym typeface="+mn-ea"/>
              </a:rPr>
              <a:t>正文</a:t>
            </a:r>
            <a:endParaRPr dirty="0">
              <a:sym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669777" y="623706"/>
            <a:ext cx="10850541" cy="899333"/>
          </a:xfrm>
        </p:spPr>
        <p:txBody>
          <a:bodyPr vert="horz" lIns="101600" tIns="38100" rIns="25400" bIns="38100" rtlCol="0" anchor="ctr" anchorCtr="0">
            <a:noAutofit/>
          </a:bodyPr>
          <a:lstStyle>
            <a:lvl1pPr marL="0" marR="0" algn="ctr" defTabSz="914400" rtl="0" eaLnBrk="1" fontAlgn="auto" latinLnBrk="0" hangingPunct="1">
              <a:lnSpc>
                <a:spcPct val="100000"/>
              </a:lnSpc>
              <a:buNone/>
              <a:defRPr kumimoji="0" lang="zh-CN" altLang="en-US" sz="3200" b="0" i="0" u="none" strike="noStrike" kern="1200" cap="none" spc="600" normalizeH="0" baseline="0" noProof="1" dirty="0">
                <a:solidFill>
                  <a:schemeClr val="tx1"/>
                </a:solidFill>
                <a:effectLst/>
                <a:uFillTx/>
                <a:latin typeface="+mn-ea"/>
                <a:ea typeface="+mn-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2" name="组合 41"/>
          <p:cNvGrpSpPr/>
          <p:nvPr userDrawn="1"/>
        </p:nvGrpSpPr>
        <p:grpSpPr>
          <a:xfrm>
            <a:off x="0" y="2202951"/>
            <a:ext cx="12190413" cy="2420263"/>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6" name="矩形 45"/>
            <p:cNvSpPr/>
            <p:nvPr/>
          </p:nvSpPr>
          <p:spPr>
            <a:xfrm>
              <a:off x="170694" y="261768"/>
              <a:ext cx="3936004" cy="611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7" name="平行四边形 46"/>
            <p:cNvSpPr/>
            <p:nvPr/>
          </p:nvSpPr>
          <p:spPr>
            <a:xfrm>
              <a:off x="376965" y="178257"/>
              <a:ext cx="1036076" cy="779005"/>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8" name="文本框 6"/>
            <p:cNvSpPr txBox="1"/>
            <p:nvPr/>
          </p:nvSpPr>
          <p:spPr>
            <a:xfrm>
              <a:off x="619911" y="284178"/>
              <a:ext cx="650908" cy="553578"/>
            </a:xfrm>
            <a:prstGeom prst="rect">
              <a:avLst/>
            </a:prstGeom>
            <a:noFill/>
          </p:spPr>
          <p:txBody>
            <a:bodyPr wrap="square" lIns="68580" tIns="34290" rIns="68580" bIns="34290" rtlCol="0">
              <a:spAutoFit/>
            </a:bodyPr>
            <a:lstStyle/>
            <a:p>
              <a:endParaRPr lang="zh-CN" altLang="en-US" sz="10700" dirty="0">
                <a:solidFill>
                  <a:schemeClr val="bg1">
                    <a:lumMod val="9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userDrawn="1"/>
        </p:nvGrpSpPr>
        <p:grpSpPr>
          <a:xfrm>
            <a:off x="7919172" y="1700153"/>
            <a:ext cx="575989" cy="577246"/>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8" name="组合 7"/>
          <p:cNvGrpSpPr/>
          <p:nvPr userDrawn="1"/>
        </p:nvGrpSpPr>
        <p:grpSpPr>
          <a:xfrm>
            <a:off x="6191205" y="1700678"/>
            <a:ext cx="575989" cy="576197"/>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9" name="组合 8"/>
          <p:cNvGrpSpPr/>
          <p:nvPr userDrawn="1"/>
        </p:nvGrpSpPr>
        <p:grpSpPr>
          <a:xfrm>
            <a:off x="7055189" y="1700153"/>
            <a:ext cx="577036" cy="577246"/>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0" name="组合 9"/>
          <p:cNvGrpSpPr/>
          <p:nvPr userDrawn="1"/>
        </p:nvGrpSpPr>
        <p:grpSpPr>
          <a:xfrm>
            <a:off x="4463238" y="1700153"/>
            <a:ext cx="577036" cy="577246"/>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5327222" y="1700153"/>
            <a:ext cx="577036" cy="577246"/>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5" Type="http://schemas.openxmlformats.org/officeDocument/2006/relationships/theme" Target="../theme/theme2.xml"/><Relationship Id="rId14" Type="http://schemas.openxmlformats.org/officeDocument/2006/relationships/image" Target="../media/image1.png"/><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79605" y="6351009"/>
            <a:ext cx="2699578" cy="316859"/>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5357" y="6351009"/>
            <a:ext cx="3959381" cy="316859"/>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defRPr>
            </a:lvl1pPr>
          </a:lstStyle>
          <a:p>
            <a:endParaRPr lang="zh-CN" altLang="en-US" dirty="0"/>
          </a:p>
        </p:txBody>
      </p:sp>
      <p:sp>
        <p:nvSpPr>
          <p:cNvPr id="6" name="灯片编号占位符 5"/>
          <p:cNvSpPr>
            <a:spLocks noGrp="1"/>
          </p:cNvSpPr>
          <p:nvPr>
            <p:ph type="sldNum" sz="quarter" idx="4"/>
          </p:nvPr>
        </p:nvSpPr>
        <p:spPr>
          <a:xfrm>
            <a:off x="8609254" y="6351009"/>
            <a:ext cx="2699578" cy="316859"/>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defRPr>
            </a:lvl1pPr>
          </a:lstStyle>
          <a:p>
            <a:fld id="{49AE70B2-8BF9-45C0-BB95-33D1B9D3A854}" type="slidenum">
              <a:rPr lang="zh-CN" altLang="en-US" smtClean="0"/>
            </a:fld>
            <a:endParaRPr lang="zh-CN" altLang="en-US" dirty="0"/>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7"/>
          <p:cNvSpPr>
            <a:spLocks noGrp="1"/>
          </p:cNvSpPr>
          <p:nvPr>
            <p:ph type="title"/>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9" name="文本占位符 8"/>
          <p:cNvSpPr>
            <a:spLocks noGrp="1"/>
          </p:cNvSpPr>
          <p:nvPr>
            <p:ph type="body" idx="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pic>
        <p:nvPicPr>
          <p:cNvPr id="2" name="图片 1" descr="PPT课件logo学校logo@交职院"/>
          <p:cNvPicPr>
            <a:picLocks noChangeAspect="1"/>
          </p:cNvPicPr>
          <p:nvPr userDrawn="1"/>
        </p:nvPicPr>
        <p:blipFill>
          <a:blip r:embed="rId9"/>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n-ea"/>
          <a:ea typeface="+mn-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ea"/>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4pPr>
      <a:lvl5pPr marL="2056765"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21917" tIns="60958" rIns="121917" bIns="6095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21917" tIns="60958" rIns="121917" bIns="6095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21917" tIns="60958" rIns="121917" bIns="60958"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21917" tIns="60958" rIns="121917" bIns="6095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21917" tIns="60958" rIns="121917" bIns="60958"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pic>
        <p:nvPicPr>
          <p:cNvPr id="7" name="图片 6" descr="PPT课件logo学校logo@交职院"/>
          <p:cNvPicPr>
            <a:picLocks noChangeAspect="1"/>
          </p:cNvPicPr>
          <p:nvPr userDrawn="1"/>
        </p:nvPicPr>
        <p:blipFill>
          <a:blip r:embed="rId14"/>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image" Target="../media/image7.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0.xml"/><Relationship Id="rId1" Type="http://schemas.openxmlformats.org/officeDocument/2006/relationships/image" Target="../media/image7.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0.xml"/><Relationship Id="rId1"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0.xml"/><Relationship Id="rId1" Type="http://schemas.openxmlformats.org/officeDocument/2006/relationships/image" Target="../media/image7.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0.xml"/><Relationship Id="rId1" Type="http://schemas.openxmlformats.org/officeDocument/2006/relationships/image" Target="../media/image11.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0.xml"/><Relationship Id="rId1" Type="http://schemas.openxmlformats.org/officeDocument/2006/relationships/image" Target="../media/image7.jpe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18"/>
          <p:cNvSpPr txBox="1"/>
          <p:nvPr/>
        </p:nvSpPr>
        <p:spPr>
          <a:xfrm>
            <a:off x="1414686" y="2709714"/>
            <a:ext cx="9577064" cy="830997"/>
          </a:xfrm>
          <a:prstGeom prst="rect">
            <a:avLst/>
          </a:prstGeom>
          <a:noFill/>
        </p:spPr>
        <p:txBody>
          <a:bodyPr wrap="square" rtlCol="0">
            <a:spAutoFit/>
          </a:bodyPr>
          <a:lstStyle/>
          <a:p>
            <a:pPr lvl="0" algn="ctr"/>
            <a:r>
              <a:rPr lang="zh-CN" altLang="en-US" sz="4800" dirty="0" smtClean="0">
                <a:solidFill>
                  <a:srgbClr val="1369B2"/>
                </a:solidFill>
                <a:latin typeface="微软雅黑" panose="020B0503020204020204" pitchFamily="34" charset="-122"/>
                <a:ea typeface="微软雅黑" panose="020B0503020204020204" pitchFamily="34" charset="-122"/>
                <a:cs typeface="+mn-ea"/>
              </a:rPr>
              <a:t>单元</a:t>
            </a:r>
            <a:r>
              <a:rPr lang="en-US" altLang="zh-CN" sz="4800" dirty="0" smtClean="0">
                <a:solidFill>
                  <a:srgbClr val="1369B2"/>
                </a:solidFill>
                <a:latin typeface="微软雅黑" panose="020B0503020204020204" pitchFamily="34" charset="-122"/>
                <a:ea typeface="微软雅黑" panose="020B0503020204020204" pitchFamily="34" charset="-122"/>
                <a:cs typeface="+mn-ea"/>
              </a:rPr>
              <a:t>7 </a:t>
            </a:r>
            <a:r>
              <a:rPr lang="zh-CN" altLang="zh-CN" sz="4800" dirty="0" smtClean="0">
                <a:solidFill>
                  <a:srgbClr val="1369B2"/>
                </a:solidFill>
                <a:latin typeface="微软雅黑" panose="020B0503020204020204" pitchFamily="34" charset="-122"/>
                <a:ea typeface="微软雅黑" panose="020B0503020204020204" pitchFamily="34" charset="-122"/>
                <a:cs typeface="+mn-ea"/>
              </a:rPr>
              <a:t>时间序列分析</a:t>
            </a:r>
            <a:endParaRPr lang="zh-CN" altLang="zh-CN" sz="4800" dirty="0">
              <a:solidFill>
                <a:srgbClr val="1369B2"/>
              </a:solidFill>
              <a:latin typeface="微软雅黑" panose="020B0503020204020204" pitchFamily="34" charset="-122"/>
              <a:ea typeface="微软雅黑" panose="020B0503020204020204" pitchFamily="34" charset="-122"/>
              <a:cs typeface="+mn-ea"/>
            </a:endParaRPr>
          </a:p>
        </p:txBody>
      </p:sp>
      <p:sp>
        <p:nvSpPr>
          <p:cNvPr id="4" name="Rectangle 4"/>
          <p:cNvSpPr txBox="1">
            <a:spLocks noChangeArrowheads="1"/>
          </p:cNvSpPr>
          <p:nvPr/>
        </p:nvSpPr>
        <p:spPr>
          <a:xfrm>
            <a:off x="2206774" y="4005858"/>
            <a:ext cx="8424936" cy="430312"/>
          </a:xfrm>
          <a:prstGeom prst="rect">
            <a:avLst/>
          </a:prstGeom>
        </p:spPr>
        <p:txBody>
          <a:bodyPr vert="horz" lIns="121917" tIns="60958" rIns="121917" bIns="60958"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595959"/>
                </a:solidFill>
                <a:latin typeface="微软雅黑" panose="020B0503020204020204" pitchFamily="34" charset="-122"/>
                <a:ea typeface="微软雅黑" panose="020B0503020204020204" pitchFamily="34" charset="-122"/>
                <a:cs typeface="+mn-ea"/>
              </a:rPr>
              <a:t>Python</a:t>
            </a:r>
            <a:r>
              <a:rPr lang="zh-CN" altLang="en-US" sz="2400" dirty="0">
                <a:solidFill>
                  <a:srgbClr val="595959"/>
                </a:solidFill>
                <a:latin typeface="微软雅黑" panose="020B0503020204020204" pitchFamily="34" charset="-122"/>
                <a:ea typeface="微软雅黑" panose="020B0503020204020204" pitchFamily="34" charset="-122"/>
                <a:cs typeface="+mn-ea"/>
              </a:rPr>
              <a:t>数据分析任务驱动教程</a:t>
            </a: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endParaRPr lang="zh-CN" altLang="en-US" sz="2400" dirty="0">
              <a:solidFill>
                <a:srgbClr val="595959"/>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276318" y="2853730"/>
            <a:ext cx="6192688" cy="2862322"/>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时间序列是指将同一统计指标的数值按其发生的时间先后顺序排列而成的数列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用于描述过去一段时间内发生的事件或者现象</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，例如，一天内每隔一小时记录的温度、一周内股票的收盘价、一天内不同时间节点的直播热度等，这些与时间有关的数据都可以</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看</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作</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圆角 139"/>
          <p:cNvSpPr/>
          <p:nvPr/>
        </p:nvSpPr>
        <p:spPr>
          <a:xfrm>
            <a:off x="1276318" y="211645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8" name="图片 7"/>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276318" y="2853730"/>
            <a:ext cx="6192688" cy="286232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时间序列中的时间可以是年份、季度、月份或其他任何时间形式。</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时间序列可以有着固定频率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，也就是说数值是按照一定的规律定期出现的，比如每天出现一次、每小时出现一次。</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时间序列也可以有着不固定的频率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，也就是说数值是不定期出现的，比如不同用户在热搜上发布的评论、社交平台发送的推文等。</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圆角 139"/>
          <p:cNvSpPr/>
          <p:nvPr/>
        </p:nvSpPr>
        <p:spPr>
          <a:xfrm>
            <a:off x="1276318" y="211645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a:latin typeface="宋体" panose="02010600030101010101" pitchFamily="2" charset="-122"/>
                <a:ea typeface="宋体" panose="02010600030101010101" pitchFamily="2" charset="-122"/>
                <a:sym typeface="思源宋体 CN" panose="02020400000000000000" pitchFamily="18" charset="-122"/>
              </a:rPr>
              <a:t>时间</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8" name="图片 7"/>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7361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特点</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846734" y="3623585"/>
            <a:ext cx="1800200" cy="1623081"/>
            <a:chOff x="1846734" y="3623585"/>
            <a:chExt cx="1800200" cy="1623081"/>
          </a:xfrm>
        </p:grpSpPr>
        <p:sp>
          <p:nvSpPr>
            <p:cNvPr id="3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1" name="TextBox 46"/>
            <p:cNvSpPr txBox="1"/>
            <p:nvPr/>
          </p:nvSpPr>
          <p:spPr>
            <a:xfrm>
              <a:off x="2167098"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b="1"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趋势性</a:t>
              </a:r>
              <a:endParaRPr lang="zh-CN" altLang="en-US" sz="3200" b="1" dirty="0"/>
            </a:p>
          </p:txBody>
        </p:sp>
      </p:grpSp>
      <p:grpSp>
        <p:nvGrpSpPr>
          <p:cNvPr id="32" name="组合 31"/>
          <p:cNvGrpSpPr/>
          <p:nvPr/>
        </p:nvGrpSpPr>
        <p:grpSpPr>
          <a:xfrm>
            <a:off x="4030977" y="3623585"/>
            <a:ext cx="1800200" cy="1623081"/>
            <a:chOff x="1846734" y="3623585"/>
            <a:chExt cx="1800200" cy="1623081"/>
          </a:xfrm>
        </p:grpSpPr>
        <p:sp>
          <p:nvSpPr>
            <p:cNvPr id="33"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4" name="TextBox 46"/>
            <p:cNvSpPr txBox="1"/>
            <p:nvPr/>
          </p:nvSpPr>
          <p:spPr>
            <a:xfrm>
              <a:off x="2127870"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b="1"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季节性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5" name="组合 34"/>
          <p:cNvGrpSpPr/>
          <p:nvPr/>
        </p:nvGrpSpPr>
        <p:grpSpPr>
          <a:xfrm>
            <a:off x="6215220" y="3623585"/>
            <a:ext cx="1800200" cy="1623081"/>
            <a:chOff x="1846734" y="3623585"/>
            <a:chExt cx="1800200" cy="1623081"/>
          </a:xfrm>
        </p:grpSpPr>
        <p:sp>
          <p:nvSpPr>
            <p:cNvPr id="36"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7" name="TextBox 46"/>
            <p:cNvSpPr txBox="1"/>
            <p:nvPr/>
          </p:nvSpPr>
          <p:spPr>
            <a:xfrm>
              <a:off x="2083313" y="4188903"/>
              <a:ext cx="1327042"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b="1"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周期性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8" name="组合 37"/>
          <p:cNvGrpSpPr/>
          <p:nvPr/>
        </p:nvGrpSpPr>
        <p:grpSpPr>
          <a:xfrm>
            <a:off x="8399462" y="3623585"/>
            <a:ext cx="1800200" cy="1623081"/>
            <a:chOff x="1846734" y="3623585"/>
            <a:chExt cx="1800200" cy="1623081"/>
          </a:xfrm>
        </p:grpSpPr>
        <p:sp>
          <p:nvSpPr>
            <p:cNvPr id="39"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40" name="TextBox 46"/>
            <p:cNvSpPr txBox="1"/>
            <p:nvPr/>
          </p:nvSpPr>
          <p:spPr>
            <a:xfrm>
              <a:off x="1975301" y="4188903"/>
              <a:ext cx="1543066"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b="1"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随机性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7361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特点</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846734" y="3623585"/>
            <a:ext cx="1800200" cy="1623081"/>
            <a:chOff x="1846734" y="3623585"/>
            <a:chExt cx="1800200" cy="1623081"/>
          </a:xfrm>
        </p:grpSpPr>
        <p:sp>
          <p:nvSpPr>
            <p:cNvPr id="3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1" name="TextBox 46"/>
            <p:cNvSpPr txBox="1"/>
            <p:nvPr/>
          </p:nvSpPr>
          <p:spPr>
            <a:xfrm>
              <a:off x="2167098"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200" b="1"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趋势性</a:t>
              </a:r>
              <a:endParaRPr lang="zh-CN" altLang="en-US" sz="3200" b="1" dirty="0"/>
            </a:p>
          </p:txBody>
        </p:sp>
      </p:grpSp>
      <p:sp>
        <p:nvSpPr>
          <p:cNvPr id="19" name="矩形 18"/>
          <p:cNvSpPr/>
          <p:nvPr/>
        </p:nvSpPr>
        <p:spPr>
          <a:xfrm>
            <a:off x="4552950" y="3723647"/>
            <a:ext cx="6192688" cy="1477328"/>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时间序列数据通常会</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显示出长期趋势</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，即在较长时间范围内表现出的总体增长或下降趋势。例如，经济数据通常会显示出长期的增长或衰退趋势。</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7361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特点</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846734" y="3623585"/>
            <a:ext cx="1800200" cy="1623081"/>
            <a:chOff x="1846734" y="3623585"/>
            <a:chExt cx="1800200" cy="1623081"/>
          </a:xfrm>
        </p:grpSpPr>
        <p:sp>
          <p:nvSpPr>
            <p:cNvPr id="3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1" name="TextBox 46"/>
            <p:cNvSpPr txBox="1"/>
            <p:nvPr/>
          </p:nvSpPr>
          <p:spPr>
            <a:xfrm>
              <a:off x="2167098"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季节性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19" name="矩形 18"/>
          <p:cNvSpPr/>
          <p:nvPr/>
        </p:nvSpPr>
        <p:spPr>
          <a:xfrm>
            <a:off x="4552950" y="3723647"/>
            <a:ext cx="6192688" cy="1015663"/>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时间序列数据可能</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具有季节性</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模式</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例如，零售行业的销售额通常会在节假日季节性增加。</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7361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特点</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846734" y="3623585"/>
            <a:ext cx="1800200" cy="1623081"/>
            <a:chOff x="1846734" y="3623585"/>
            <a:chExt cx="1800200" cy="1623081"/>
          </a:xfrm>
        </p:grpSpPr>
        <p:sp>
          <p:nvSpPr>
            <p:cNvPr id="3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1" name="TextBox 46"/>
            <p:cNvSpPr txBox="1"/>
            <p:nvPr/>
          </p:nvSpPr>
          <p:spPr>
            <a:xfrm>
              <a:off x="2167098"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周期性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19" name="矩形 18"/>
          <p:cNvSpPr/>
          <p:nvPr/>
        </p:nvSpPr>
        <p:spPr>
          <a:xfrm>
            <a:off x="4552950" y="3723647"/>
            <a:ext cx="6654824" cy="1477328"/>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数据</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也可以表现出</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周期性</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，即定期重复的模式，这种周期性可能是由外部影响或自然季节交替等因素导致的</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例如</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一年中的气温变化就会表现出周期性</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7361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时间序列的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特点</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846734" y="3623585"/>
            <a:ext cx="1800200" cy="1623081"/>
            <a:chOff x="1846734" y="3623585"/>
            <a:chExt cx="1800200" cy="1623081"/>
          </a:xfrm>
        </p:grpSpPr>
        <p:sp>
          <p:nvSpPr>
            <p:cNvPr id="3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1" name="TextBox 46"/>
            <p:cNvSpPr txBox="1"/>
            <p:nvPr/>
          </p:nvSpPr>
          <p:spPr>
            <a:xfrm>
              <a:off x="2167098" y="4188903"/>
              <a:ext cx="1237927"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随机性</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19" name="矩形 18"/>
          <p:cNvSpPr/>
          <p:nvPr/>
        </p:nvSpPr>
        <p:spPr>
          <a:xfrm>
            <a:off x="4552950" y="3723647"/>
            <a:ext cx="6192688" cy="1477328"/>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时间序列数据</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可能</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具有</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一定</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程度的</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随机</a:t>
            </a:r>
            <a:r>
              <a:rPr lang="zh-CN" altLang="en-US"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性</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这种随机性可以通过时间序列分析方法来建模和分解，以便更好地理解数据的真实模式。</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4552949" y="3176422"/>
            <a:ext cx="6438801"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综上所述，</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时间序列作为一种特殊的数据类型，具有其独特的概念、分类和特点</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，理解和分析时间序列数据对于揭示数据背后的规律和趋势，以及进行准确的预测和决策具有重要意义。</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5"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73630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掌握创建时间序列的方式，能够通过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to_datetime</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创建日期时间索引，再根据该索引创建时间序列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166051" y="1540390"/>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时间相关索引</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9" name="组合 8"/>
          <p:cNvGrpSpPr/>
          <p:nvPr/>
        </p:nvGrpSpPr>
        <p:grpSpPr>
          <a:xfrm>
            <a:off x="1342678" y="3483145"/>
            <a:ext cx="2736306" cy="2520232"/>
            <a:chOff x="1009964" y="3555751"/>
            <a:chExt cx="2116765" cy="2016230"/>
          </a:xfrm>
        </p:grpSpPr>
        <p:sp>
          <p:nvSpPr>
            <p:cNvPr id="10" name="原创设计师QQ598969553          _3"/>
            <p:cNvSpPr/>
            <p:nvPr/>
          </p:nvSpPr>
          <p:spPr>
            <a:xfrm>
              <a:off x="1009964" y="3789835"/>
              <a:ext cx="2116765" cy="1782146"/>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原创设计师QQ598969553          _4"/>
            <p:cNvSpPr/>
            <p:nvPr/>
          </p:nvSpPr>
          <p:spPr>
            <a:xfrm>
              <a:off x="1164246" y="4194090"/>
              <a:ext cx="1837561" cy="1073240"/>
            </a:xfrm>
            <a:prstGeom prst="rect">
              <a:avLst/>
            </a:prstGeom>
          </p:spPr>
          <p:txBody>
            <a:bodyPr wrap="square">
              <a:spAutoFit/>
            </a:bodyPr>
            <a:lstStyle/>
            <a:p>
              <a:pPr algn="ctr">
                <a:lnSpc>
                  <a:spcPct val="130000"/>
                </a:lnSpc>
              </a:pPr>
              <a:r>
                <a:rPr lang="en-US" altLang="zh-CN" sz="1600" dirty="0" err="1" smtClean="0">
                  <a:solidFill>
                    <a:srgbClr val="1369B2"/>
                  </a:solidFill>
                  <a:latin typeface="微软雅黑" panose="020B0503020204020204" pitchFamily="34" charset="-122"/>
                  <a:ea typeface="微软雅黑" panose="020B0503020204020204" pitchFamily="34" charset="-122"/>
                  <a:cs typeface="+mn-ea"/>
                </a:rPr>
                <a:t>DatetimeIndex</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代表</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日期时间</a:t>
              </a:r>
              <a:r>
                <a:rPr lang="zh-CN" altLang="zh-CN" sz="1600" dirty="0">
                  <a:solidFill>
                    <a:srgbClr val="1369B2"/>
                  </a:solidFill>
                  <a:latin typeface="微软雅黑" panose="020B0503020204020204" pitchFamily="34" charset="-122"/>
                  <a:ea typeface="微软雅黑" panose="020B0503020204020204" pitchFamily="34" charset="-122"/>
                  <a:cs typeface="+mn-ea"/>
                </a:rPr>
                <a:t>索引</a:t>
              </a:r>
              <a:r>
                <a:rPr lang="zh-CN" altLang="zh-CN" sz="1600" dirty="0">
                  <a:solidFill>
                    <a:srgbClr val="595959"/>
                  </a:solidFill>
                  <a:latin typeface="微软雅黑" panose="020B0503020204020204" pitchFamily="34" charset="-122"/>
                  <a:ea typeface="微软雅黑" panose="020B0503020204020204" pitchFamily="34" charset="-122"/>
                  <a:cs typeface="+mn-ea"/>
                </a:rPr>
                <a:t>，包含</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的时间</a:t>
              </a:r>
              <a:r>
                <a:rPr lang="zh-CN" altLang="zh-CN" sz="1600" dirty="0">
                  <a:solidFill>
                    <a:srgbClr val="595959"/>
                  </a:solidFill>
                  <a:latin typeface="微软雅黑" panose="020B0503020204020204" pitchFamily="34" charset="-122"/>
                  <a:ea typeface="微软雅黑" panose="020B0503020204020204" pitchFamily="34" charset="-122"/>
                  <a:cs typeface="+mn-ea"/>
                </a:rPr>
                <a:t>单位可以是年、月、日、小时、分钟、秒</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等</a:t>
              </a:r>
              <a:r>
                <a:rPr lang="zh-CN" altLang="en-US" sz="1600" dirty="0" smtClean="0">
                  <a:solidFill>
                    <a:srgbClr val="595959"/>
                  </a:solidFill>
                  <a:latin typeface="微软雅黑" panose="020B0503020204020204" pitchFamily="34" charset="-122"/>
                  <a:ea typeface="微软雅黑" panose="020B0503020204020204" pitchFamily="34" charset="-122"/>
                  <a:cs typeface="+mn-ea"/>
                </a:rPr>
                <a:t>。</a:t>
              </a:r>
              <a:endParaRPr lang="zh-CN" altLang="en-US" sz="16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5" name="原创设计师QQ598969553          _7"/>
            <p:cNvSpPr txBox="1"/>
            <p:nvPr/>
          </p:nvSpPr>
          <p:spPr>
            <a:xfrm>
              <a:off x="1318529" y="3605549"/>
              <a:ext cx="1528996" cy="295472"/>
            </a:xfrm>
            <a:prstGeom prst="rect">
              <a:avLst/>
            </a:prstGeom>
            <a:noFill/>
          </p:spPr>
          <p:txBody>
            <a:bodyPr wrap="square" rtlCol="0">
              <a:spAutoFit/>
            </a:bodyPr>
            <a:lstStyle/>
            <a:p>
              <a:pPr algn="ctr" defTabSz="1216660">
                <a:spcBef>
                  <a:spcPct val="20000"/>
                </a:spcBef>
                <a:defRPr/>
              </a:pPr>
              <a:r>
                <a:rPr lang="en-US" altLang="zh-CN" sz="1800" b="1" dirty="0" err="1">
                  <a:solidFill>
                    <a:schemeClr val="bg1"/>
                  </a:solidFill>
                  <a:latin typeface="微软雅黑" panose="020B0503020204020204" pitchFamily="34" charset="-122"/>
                  <a:ea typeface="微软雅黑" panose="020B0503020204020204" pitchFamily="34" charset="-122"/>
                  <a:cs typeface="+mn-ea"/>
                </a:rPr>
                <a:t>DatetimeIndex</a:t>
              </a:r>
              <a:endParaRPr lang="zh-CN" altLang="en-US" sz="18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16" name="组合 15"/>
          <p:cNvGrpSpPr/>
          <p:nvPr/>
        </p:nvGrpSpPr>
        <p:grpSpPr>
          <a:xfrm>
            <a:off x="4727054" y="3483143"/>
            <a:ext cx="2736306" cy="2520232"/>
            <a:chOff x="1009964" y="3555751"/>
            <a:chExt cx="2116765" cy="2520232"/>
          </a:xfrm>
        </p:grpSpPr>
        <p:sp>
          <p:nvSpPr>
            <p:cNvPr id="17" name="原创设计师QQ598969553          _3"/>
            <p:cNvSpPr/>
            <p:nvPr/>
          </p:nvSpPr>
          <p:spPr>
            <a:xfrm>
              <a:off x="1009964" y="3789835"/>
              <a:ext cx="2116765" cy="2286148"/>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原创设计师QQ598969553          _4"/>
            <p:cNvSpPr/>
            <p:nvPr/>
          </p:nvSpPr>
          <p:spPr>
            <a:xfrm>
              <a:off x="1132370" y="4189071"/>
              <a:ext cx="1901315" cy="1692771"/>
            </a:xfrm>
            <a:prstGeom prst="rect">
              <a:avLst/>
            </a:prstGeom>
          </p:spPr>
          <p:txBody>
            <a:bodyPr wrap="square">
              <a:spAutoFit/>
            </a:bodyPr>
            <a:lstStyle/>
            <a:p>
              <a:pPr algn="ctr">
                <a:lnSpc>
                  <a:spcPct val="130000"/>
                </a:lnSpc>
              </a:pPr>
              <a:r>
                <a:rPr lang="en-US" altLang="zh-CN" sz="1600" dirty="0" err="1" smtClean="0">
                  <a:solidFill>
                    <a:srgbClr val="1369B2"/>
                  </a:solidFill>
                  <a:latin typeface="微软雅黑" panose="020B0503020204020204" pitchFamily="34" charset="-122"/>
                  <a:ea typeface="微软雅黑" panose="020B0503020204020204" pitchFamily="34" charset="-122"/>
                  <a:cs typeface="+mn-ea"/>
                </a:rPr>
                <a:t>TimedeltaIndex</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代表</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时间间隔</a:t>
              </a:r>
              <a:r>
                <a:rPr lang="zh-CN" altLang="zh-CN" sz="1600" dirty="0">
                  <a:solidFill>
                    <a:srgbClr val="1369B2"/>
                  </a:solidFill>
                  <a:latin typeface="微软雅黑" panose="020B0503020204020204" pitchFamily="34" charset="-122"/>
                  <a:ea typeface="微软雅黑" panose="020B0503020204020204" pitchFamily="34" charset="-122"/>
                  <a:cs typeface="+mn-ea"/>
                </a:rPr>
                <a:t>索引</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a:t>
              </a:r>
              <a:r>
                <a:rPr lang="zh-CN" altLang="en-US" sz="1600" dirty="0" smtClean="0">
                  <a:solidFill>
                    <a:srgbClr val="595959"/>
                  </a:solidFill>
                  <a:latin typeface="微软雅黑" panose="020B0503020204020204" pitchFamily="34" charset="-122"/>
                  <a:ea typeface="微软雅黑" panose="020B0503020204020204" pitchFamily="34" charset="-122"/>
                  <a:cs typeface="+mn-ea"/>
                </a:rPr>
                <a:t>专注表示两个时间点之间的差值，使用</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的</a:t>
              </a:r>
              <a:r>
                <a:rPr lang="zh-CN" altLang="zh-CN" sz="1600" dirty="0">
                  <a:solidFill>
                    <a:srgbClr val="595959"/>
                  </a:solidFill>
                  <a:latin typeface="微软雅黑" panose="020B0503020204020204" pitchFamily="34" charset="-122"/>
                  <a:ea typeface="微软雅黑" panose="020B0503020204020204" pitchFamily="34" charset="-122"/>
                  <a:cs typeface="+mn-ea"/>
                </a:rPr>
                <a:t>时间</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单位</a:t>
              </a:r>
              <a:r>
                <a:rPr lang="zh-CN" altLang="en-US" sz="1600" dirty="0" smtClean="0">
                  <a:solidFill>
                    <a:srgbClr val="595959"/>
                  </a:solidFill>
                  <a:latin typeface="微软雅黑" panose="020B0503020204020204" pitchFamily="34" charset="-122"/>
                  <a:ea typeface="微软雅黑" panose="020B0503020204020204" pitchFamily="34" charset="-122"/>
                  <a:cs typeface="+mn-ea"/>
                </a:rPr>
                <a:t>有日、</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小时</a:t>
              </a:r>
              <a:r>
                <a:rPr lang="zh-CN" altLang="zh-CN" sz="1600" dirty="0">
                  <a:solidFill>
                    <a:srgbClr val="595959"/>
                  </a:solidFill>
                  <a:latin typeface="微软雅黑" panose="020B0503020204020204" pitchFamily="34" charset="-122"/>
                  <a:ea typeface="微软雅黑" panose="020B0503020204020204" pitchFamily="34" charset="-122"/>
                  <a:cs typeface="+mn-ea"/>
                </a:rPr>
                <a:t>、分钟、秒</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等</a:t>
              </a:r>
              <a:r>
                <a:rPr lang="zh-CN" altLang="en-US" sz="1600" dirty="0">
                  <a:solidFill>
                    <a:srgbClr val="595959"/>
                  </a:solidFill>
                  <a:latin typeface="微软雅黑" panose="020B0503020204020204" pitchFamily="34" charset="-122"/>
                  <a:ea typeface="微软雅黑" panose="020B0503020204020204" pitchFamily="34" charset="-122"/>
                  <a:cs typeface="+mn-ea"/>
                </a:rPr>
                <a:t>。</a:t>
              </a:r>
              <a:endParaRPr lang="zh-CN" altLang="en-US" sz="16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9"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0" name="原创设计师QQ598969553          _7"/>
            <p:cNvSpPr txBox="1"/>
            <p:nvPr/>
          </p:nvSpPr>
          <p:spPr>
            <a:xfrm>
              <a:off x="1318529" y="3605549"/>
              <a:ext cx="1528996" cy="369332"/>
            </a:xfrm>
            <a:prstGeom prst="rect">
              <a:avLst/>
            </a:prstGeom>
            <a:noFill/>
          </p:spPr>
          <p:txBody>
            <a:bodyPr wrap="square" rtlCol="0">
              <a:spAutoFit/>
            </a:bodyPr>
            <a:lstStyle/>
            <a:p>
              <a:pPr algn="ctr" defTabSz="1216660">
                <a:spcBef>
                  <a:spcPct val="20000"/>
                </a:spcBef>
                <a:defRPr/>
              </a:pPr>
              <a:r>
                <a:rPr lang="en-US" altLang="zh-CN" sz="1800" b="1" dirty="0" err="1">
                  <a:solidFill>
                    <a:schemeClr val="bg1"/>
                  </a:solidFill>
                  <a:latin typeface="微软雅黑" panose="020B0503020204020204" pitchFamily="34" charset="-122"/>
                  <a:ea typeface="微软雅黑" panose="020B0503020204020204" pitchFamily="34" charset="-122"/>
                  <a:cs typeface="+mn-ea"/>
                </a:rPr>
                <a:t>TimedeltaIndex</a:t>
              </a:r>
              <a:endParaRPr lang="zh-CN" altLang="en-US" sz="18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22" name="组合 21"/>
          <p:cNvGrpSpPr/>
          <p:nvPr/>
        </p:nvGrpSpPr>
        <p:grpSpPr>
          <a:xfrm>
            <a:off x="8149386" y="3483143"/>
            <a:ext cx="2736306" cy="2520232"/>
            <a:chOff x="1009964" y="3555751"/>
            <a:chExt cx="2116765" cy="2520232"/>
          </a:xfrm>
        </p:grpSpPr>
        <p:sp>
          <p:nvSpPr>
            <p:cNvPr id="23" name="原创设计师QQ598969553          _3"/>
            <p:cNvSpPr/>
            <p:nvPr/>
          </p:nvSpPr>
          <p:spPr>
            <a:xfrm>
              <a:off x="1009964" y="3789835"/>
              <a:ext cx="2116765" cy="2286148"/>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原创设计师QQ598969553          _4"/>
            <p:cNvSpPr/>
            <p:nvPr/>
          </p:nvSpPr>
          <p:spPr>
            <a:xfrm>
              <a:off x="1240095" y="4193135"/>
              <a:ext cx="1685866" cy="1692771"/>
            </a:xfrm>
            <a:prstGeom prst="rect">
              <a:avLst/>
            </a:prstGeom>
          </p:spPr>
          <p:txBody>
            <a:bodyPr wrap="square">
              <a:spAutoFit/>
            </a:bodyPr>
            <a:lstStyle/>
            <a:p>
              <a:pPr algn="ctr">
                <a:lnSpc>
                  <a:spcPct val="130000"/>
                </a:lnSpc>
              </a:pPr>
              <a:r>
                <a:rPr lang="en-US" altLang="zh-CN" sz="1600" dirty="0" err="1" smtClean="0">
                  <a:solidFill>
                    <a:srgbClr val="1369B2"/>
                  </a:solidFill>
                  <a:latin typeface="微软雅黑" panose="020B0503020204020204" pitchFamily="34" charset="-122"/>
                  <a:ea typeface="微软雅黑" panose="020B0503020204020204" pitchFamily="34" charset="-122"/>
                  <a:cs typeface="+mn-ea"/>
                </a:rPr>
                <a:t>PeriodIndex</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代表</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时期</a:t>
              </a:r>
              <a:r>
                <a:rPr lang="zh-CN" altLang="zh-CN" sz="1600" dirty="0">
                  <a:solidFill>
                    <a:srgbClr val="1369B2"/>
                  </a:solidFill>
                  <a:latin typeface="微软雅黑" panose="020B0503020204020204" pitchFamily="34" charset="-122"/>
                  <a:ea typeface="微软雅黑" panose="020B0503020204020204" pitchFamily="34" charset="-122"/>
                  <a:cs typeface="+mn-ea"/>
                </a:rPr>
                <a:t>索引</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a:t>
              </a:r>
              <a:r>
                <a:rPr lang="zh-CN" altLang="en-US" sz="1600" dirty="0" smtClean="0">
                  <a:solidFill>
                    <a:srgbClr val="595959"/>
                  </a:solidFill>
                  <a:latin typeface="微软雅黑" panose="020B0503020204020204" pitchFamily="34" charset="-122"/>
                  <a:ea typeface="微软雅黑" panose="020B0503020204020204" pitchFamily="34" charset="-122"/>
                  <a:cs typeface="+mn-ea"/>
                </a:rPr>
                <a:t>强调的是时间段的概念，使用的</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时间单位</a:t>
              </a:r>
              <a:r>
                <a:rPr lang="zh-CN" altLang="en-US" sz="1600" dirty="0" smtClean="0">
                  <a:solidFill>
                    <a:srgbClr val="595959"/>
                  </a:solidFill>
                  <a:latin typeface="微软雅黑" panose="020B0503020204020204" pitchFamily="34" charset="-122"/>
                  <a:ea typeface="微软雅黑" panose="020B0503020204020204" pitchFamily="34" charset="-122"/>
                  <a:cs typeface="+mn-ea"/>
                </a:rPr>
                <a:t>有</a:t>
              </a:r>
              <a:r>
                <a:rPr lang="zh-CN" altLang="zh-CN" sz="1600" dirty="0" smtClean="0">
                  <a:solidFill>
                    <a:srgbClr val="595959"/>
                  </a:solidFill>
                  <a:latin typeface="微软雅黑" panose="020B0503020204020204" pitchFamily="34" charset="-122"/>
                  <a:ea typeface="微软雅黑" panose="020B0503020204020204" pitchFamily="34" charset="-122"/>
                  <a:cs typeface="+mn-ea"/>
                </a:rPr>
                <a:t>年</a:t>
              </a:r>
              <a:r>
                <a:rPr lang="zh-CN" altLang="zh-CN" sz="1600" dirty="0">
                  <a:solidFill>
                    <a:srgbClr val="595959"/>
                  </a:solidFill>
                  <a:latin typeface="微软雅黑" panose="020B0503020204020204" pitchFamily="34" charset="-122"/>
                  <a:ea typeface="微软雅黑" panose="020B0503020204020204" pitchFamily="34" charset="-122"/>
                  <a:cs typeface="+mn-ea"/>
                </a:rPr>
                <a:t>、季度、月、周等。</a:t>
              </a:r>
              <a:endParaRPr lang="zh-CN" altLang="en-US" sz="1600"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25" name="原创设计师QQ598969553          _6"/>
            <p:cNvSpPr/>
            <p:nvPr/>
          </p:nvSpPr>
          <p:spPr>
            <a:xfrm>
              <a:off x="1240095" y="3555751"/>
              <a:ext cx="1685866"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6" name="原创设计师QQ598969553          _7"/>
            <p:cNvSpPr txBox="1"/>
            <p:nvPr/>
          </p:nvSpPr>
          <p:spPr>
            <a:xfrm>
              <a:off x="1318529" y="3605549"/>
              <a:ext cx="1528996" cy="369332"/>
            </a:xfrm>
            <a:prstGeom prst="rect">
              <a:avLst/>
            </a:prstGeom>
            <a:noFill/>
          </p:spPr>
          <p:txBody>
            <a:bodyPr wrap="square" rtlCol="0">
              <a:spAutoFit/>
            </a:bodyPr>
            <a:lstStyle/>
            <a:p>
              <a:pPr algn="ctr" defTabSz="1216660">
                <a:spcBef>
                  <a:spcPct val="20000"/>
                </a:spcBef>
                <a:defRPr/>
              </a:pPr>
              <a:r>
                <a:rPr lang="en-US" altLang="zh-CN" sz="1800" b="1" dirty="0" err="1">
                  <a:solidFill>
                    <a:schemeClr val="bg1"/>
                  </a:solidFill>
                  <a:latin typeface="微软雅黑" panose="020B0503020204020204" pitchFamily="34" charset="-122"/>
                  <a:ea typeface="微软雅黑" panose="020B0503020204020204" pitchFamily="34" charset="-122"/>
                  <a:cs typeface="+mn-ea"/>
                </a:rPr>
                <a:t>PeriodIndex</a:t>
              </a:r>
              <a:endParaRPr lang="zh-CN" altLang="en-US" sz="18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2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7" name="组合 26"/>
          <p:cNvGrpSpPr/>
          <p:nvPr/>
        </p:nvGrpSpPr>
        <p:grpSpPr>
          <a:xfrm>
            <a:off x="1019175" y="857056"/>
            <a:ext cx="3533775" cy="466725"/>
            <a:chOff x="1019175" y="847725"/>
            <a:chExt cx="3533775" cy="466725"/>
          </a:xfrm>
        </p:grpSpPr>
        <p:sp>
          <p:nvSpPr>
            <p:cNvPr id="2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0" name="文本框 29"/>
          <p:cNvSpPr txBox="1"/>
          <p:nvPr/>
        </p:nvSpPr>
        <p:spPr>
          <a:xfrm>
            <a:off x="1143690" y="2153011"/>
            <a:ext cx="9742002"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a:t>
            </a:r>
            <a:r>
              <a:rPr lang="zh-CN" altLang="zh-CN" sz="2000" kern="0" dirty="0" smtClean="0">
                <a:solidFill>
                  <a:srgbClr val="595959"/>
                </a:solidFill>
                <a:latin typeface="微软雅黑" panose="020B0503020204020204" pitchFamily="34" charset="-122"/>
                <a:ea typeface="微软雅黑" panose="020B0503020204020204" pitchFamily="34" charset="-122"/>
              </a:rPr>
              <a:t>时间序列</a:t>
            </a:r>
            <a:r>
              <a:rPr lang="zh-CN" altLang="en-US" sz="2000" kern="0" dirty="0" smtClean="0">
                <a:solidFill>
                  <a:srgbClr val="595959"/>
                </a:solidFill>
                <a:latin typeface="微软雅黑" panose="020B0503020204020204" pitchFamily="34" charset="-122"/>
                <a:ea typeface="微软雅黑" panose="020B0503020204020204" pitchFamily="34" charset="-122"/>
              </a:rPr>
              <a:t>是指索引为时间类型的</a:t>
            </a:r>
            <a:r>
              <a:rPr lang="en-US" altLang="zh-CN" sz="2000" kern="0" dirty="0" smtClean="0">
                <a:solidFill>
                  <a:srgbClr val="595959"/>
                </a:solidFill>
                <a:latin typeface="微软雅黑" panose="020B0503020204020204" pitchFamily="34" charset="-122"/>
                <a:ea typeface="微软雅黑" panose="020B0503020204020204" pitchFamily="34" charset="-122"/>
              </a:rPr>
              <a:t>Series</a:t>
            </a:r>
            <a:r>
              <a:rPr lang="zh-CN" altLang="zh-CN" sz="2000" kern="0" dirty="0">
                <a:solidFill>
                  <a:srgbClr val="595959"/>
                </a:solidFill>
                <a:latin typeface="微软雅黑" panose="020B0503020204020204" pitchFamily="34" charset="-122"/>
                <a:ea typeface="微软雅黑" panose="020B0503020204020204" pitchFamily="34" charset="-122"/>
              </a:rPr>
              <a:t>或</a:t>
            </a:r>
            <a:r>
              <a:rPr lang="en-US" altLang="zh-CN" sz="2000" kern="0" dirty="0">
                <a:solidFill>
                  <a:srgbClr val="595959"/>
                </a:solidFill>
                <a:latin typeface="微软雅黑" panose="020B0503020204020204" pitchFamily="34" charset="-122"/>
                <a:ea typeface="微软雅黑" panose="020B0503020204020204" pitchFamily="34" charset="-122"/>
              </a:rPr>
              <a:t>DataFrame</a:t>
            </a:r>
            <a:r>
              <a:rPr lang="zh-CN" altLang="zh-CN" sz="2000" kern="0" dirty="0">
                <a:solidFill>
                  <a:srgbClr val="595959"/>
                </a:solidFill>
                <a:latin typeface="微软雅黑" panose="020B0503020204020204" pitchFamily="34" charset="-122"/>
                <a:ea typeface="微软雅黑" panose="020B0503020204020204" pitchFamily="34" charset="-122"/>
              </a:rPr>
              <a:t>，时间相关索引主要有三种类型，分别是</a:t>
            </a:r>
            <a:r>
              <a:rPr lang="en-US" altLang="zh-CN" sz="2000" kern="0" dirty="0" err="1">
                <a:solidFill>
                  <a:srgbClr val="1369B2"/>
                </a:solidFill>
                <a:latin typeface="微软雅黑" panose="020B0503020204020204" pitchFamily="34" charset="-122"/>
                <a:ea typeface="微软雅黑" panose="020B0503020204020204" pitchFamily="34" charset="-122"/>
              </a:rPr>
              <a:t>DatetimeIndex</a:t>
            </a:r>
            <a:r>
              <a:rPr lang="zh-CN"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err="1">
                <a:solidFill>
                  <a:srgbClr val="1369B2"/>
                </a:solidFill>
                <a:latin typeface="微软雅黑" panose="020B0503020204020204" pitchFamily="34" charset="-122"/>
                <a:ea typeface="微软雅黑" panose="020B0503020204020204" pitchFamily="34" charset="-122"/>
              </a:rPr>
              <a:t>TimedeltaIndex</a:t>
            </a:r>
            <a:r>
              <a:rPr lang="zh-CN" altLang="zh-CN" sz="2000" kern="0" dirty="0">
                <a:solidFill>
                  <a:srgbClr val="1369B2"/>
                </a:solidFill>
                <a:latin typeface="微软雅黑" panose="020B0503020204020204" pitchFamily="34" charset="-122"/>
                <a:ea typeface="微软雅黑" panose="020B0503020204020204" pitchFamily="34" charset="-122"/>
              </a:rPr>
              <a:t>和</a:t>
            </a:r>
            <a:r>
              <a:rPr lang="en-US" altLang="zh-CN" sz="2000" kern="0" dirty="0" err="1" smtClean="0">
                <a:solidFill>
                  <a:srgbClr val="1369B2"/>
                </a:solidFill>
                <a:latin typeface="微软雅黑" panose="020B0503020204020204" pitchFamily="34" charset="-122"/>
                <a:ea typeface="微软雅黑" panose="020B0503020204020204" pitchFamily="34" charset="-122"/>
              </a:rPr>
              <a:t>PeriodIndex</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133650"/>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zh-CN" altLang="zh-CN" sz="2000" dirty="0">
                  <a:solidFill>
                    <a:srgbClr val="1369B2"/>
                  </a:solidFill>
                  <a:latin typeface="微软雅黑" panose="020B0503020204020204" pitchFamily="34" charset="-122"/>
                  <a:ea typeface="微软雅黑" panose="020B0503020204020204" pitchFamily="34" charset="-122"/>
                  <a:cs typeface="+mn-ea"/>
                </a:rPr>
                <a:t>时间序列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，能够说出时间序列的概念以及特点</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926"/>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创建时间序列的方式，能够通过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to_datetime</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创建日期时间索引，再根据该索引创建时间序列</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75408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创建固定频率时间序列的方式，能够通过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date_range</a:t>
              </a:r>
              <a:r>
                <a:rPr lang="en-US" altLang="zh-CN" sz="2000" dirty="0">
                  <a:solidFill>
                    <a:srgbClr val="1369B2"/>
                  </a:solidFill>
                  <a:latin typeface="微软雅黑" panose="020B0503020204020204" pitchFamily="34" charset="-122"/>
                  <a:ea typeface="微软雅黑" panose="020B0503020204020204" pitchFamily="34" charset="-122"/>
                  <a:cs typeface="+mn-ea"/>
                </a:rPr>
                <a:t>()</a:t>
              </a:r>
              <a:r>
                <a:rPr lang="zh-CN" altLang="zh-CN" sz="2000" dirty="0">
                  <a:solidFill>
                    <a:srgbClr val="1369B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创建固定频率的日期时间索引，再根据该索引创建时间序列</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2" name="组合 11"/>
          <p:cNvGrpSpPr/>
          <p:nvPr/>
        </p:nvGrpSpPr>
        <p:grpSpPr>
          <a:xfrm>
            <a:off x="1702718" y="4565364"/>
            <a:ext cx="9001000" cy="685959"/>
            <a:chOff x="978872" y="2570437"/>
            <a:chExt cx="5437064" cy="514350"/>
          </a:xfrm>
        </p:grpSpPr>
        <p:sp>
          <p:nvSpPr>
            <p:cNvPr id="1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频率和偏移量</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，能够使用基础频率和偏移量灵活构建的频率</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374525"/>
            <a:ext cx="9001000" cy="688077"/>
            <a:chOff x="978872" y="3338787"/>
            <a:chExt cx="5437064" cy="515938"/>
          </a:xfrm>
        </p:grpSpPr>
        <p:sp>
          <p:nvSpPr>
            <p:cNvPr id="17"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时间序列的移动，能够通过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shift()</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实现时间序列的移动</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701901"/>
            <a:ext cx="44588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创建</a:t>
            </a:r>
            <a:r>
              <a:rPr lang="zh-CN" altLang="zh-CN" b="1" dirty="0" smtClean="0">
                <a:latin typeface="宋体" panose="02010600030101010101" pitchFamily="2" charset="-122"/>
                <a:ea typeface="宋体" panose="02010600030101010101" pitchFamily="2" charset="-122"/>
              </a:rPr>
              <a:t>时间序列</a:t>
            </a:r>
            <a:r>
              <a:rPr lang="zh-CN" altLang="en-US" b="1" dirty="0" smtClean="0">
                <a:latin typeface="宋体" panose="02010600030101010101" pitchFamily="2" charset="-122"/>
                <a:ea typeface="宋体" panose="02010600030101010101" pitchFamily="2" charset="-122"/>
              </a:rPr>
              <a:t>的一种方式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360623"/>
            <a:ext cx="9560028" cy="1477328"/>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常见</a:t>
            </a:r>
            <a:r>
              <a:rPr lang="zh-CN" altLang="zh-CN" sz="2000" kern="0" dirty="0">
                <a:solidFill>
                  <a:srgbClr val="595959"/>
                </a:solidFill>
                <a:latin typeface="微软雅黑" panose="020B0503020204020204" pitchFamily="34" charset="-122"/>
                <a:ea typeface="微软雅黑" panose="020B0503020204020204" pitchFamily="34" charset="-122"/>
              </a:rPr>
              <a:t>的时间序列其实是基于日期和时间的时间序列。如果要创建这样的时间序列，则可以</a:t>
            </a:r>
            <a:r>
              <a:rPr lang="zh-CN" altLang="zh-CN" sz="2000" kern="0" dirty="0">
                <a:solidFill>
                  <a:srgbClr val="1369B2"/>
                </a:solidFill>
                <a:latin typeface="微软雅黑" panose="020B0503020204020204" pitchFamily="34" charset="-122"/>
                <a:ea typeface="微软雅黑" panose="020B0503020204020204" pitchFamily="34" charset="-122"/>
              </a:rPr>
              <a:t>先使用</a:t>
            </a:r>
            <a:r>
              <a:rPr lang="en-US" altLang="zh-CN" sz="2000" kern="0" dirty="0" err="1">
                <a:solidFill>
                  <a:srgbClr val="1369B2"/>
                </a:solidFill>
                <a:latin typeface="微软雅黑" panose="020B0503020204020204" pitchFamily="34" charset="-122"/>
                <a:ea typeface="微软雅黑" panose="020B0503020204020204" pitchFamily="34" charset="-122"/>
              </a:rPr>
              <a:t>to_datetime</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函数创建一个</a:t>
            </a:r>
            <a:r>
              <a:rPr lang="en-US" altLang="zh-CN" sz="2000" kern="0" dirty="0" err="1" smtClean="0">
                <a:solidFill>
                  <a:srgbClr val="1369B2"/>
                </a:solidFill>
                <a:latin typeface="微软雅黑" panose="020B0503020204020204" pitchFamily="34" charset="-122"/>
                <a:ea typeface="微软雅黑" panose="020B0503020204020204" pitchFamily="34" charset="-122"/>
              </a:rPr>
              <a:t>DatetimeIndex</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再将该对象作为索引来创建</a:t>
            </a:r>
            <a:r>
              <a:rPr lang="en-US" altLang="zh-CN" sz="2000" kern="0" dirty="0" smtClean="0">
                <a:solidFill>
                  <a:srgbClr val="1369B2"/>
                </a:solidFill>
                <a:latin typeface="微软雅黑" panose="020B0503020204020204" pitchFamily="34" charset="-122"/>
                <a:ea typeface="微软雅黑" panose="020B0503020204020204" pitchFamily="34" charset="-122"/>
              </a:rPr>
              <a:t>Series</a:t>
            </a:r>
            <a:r>
              <a:rPr lang="zh-CN" altLang="zh-CN" sz="2000" kern="0" dirty="0" smtClean="0">
                <a:solidFill>
                  <a:srgbClr val="1369B2"/>
                </a:solidFill>
                <a:latin typeface="微软雅黑" panose="020B0503020204020204" pitchFamily="34" charset="-122"/>
                <a:ea typeface="微软雅黑" panose="020B0503020204020204" pitchFamily="34" charset="-122"/>
              </a:rPr>
              <a:t>或</a:t>
            </a:r>
            <a:r>
              <a:rPr lang="en-US" altLang="zh-CN" sz="2000" kern="0" dirty="0" smtClean="0">
                <a:solidFill>
                  <a:srgbClr val="1369B2"/>
                </a:solidFill>
                <a:latin typeface="微软雅黑" panose="020B0503020204020204" pitchFamily="34" charset="-122"/>
                <a:ea typeface="微软雅黑" panose="020B0503020204020204" pitchFamily="34" charset="-122"/>
              </a:rPr>
              <a:t>DataFrame</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3879476"/>
            <a:ext cx="9560028" cy="238356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431722" y="4233913"/>
            <a:ext cx="9271996" cy="1674689"/>
          </a:xfrm>
          <a:prstGeom prst="rect">
            <a:avLst/>
          </a:prstGeom>
          <a:noFill/>
        </p:spPr>
        <p:txBody>
          <a:bodyPr wrap="square">
            <a:spAutoFit/>
          </a:bodyPr>
          <a:lstStyle/>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to_datetime</a:t>
            </a:r>
            <a:r>
              <a:rPr lang="en-US" altLang="zh-CN" sz="1800" b="1" dirty="0">
                <a:solidFill>
                  <a:srgbClr val="1369B2"/>
                </a:solidFill>
                <a:latin typeface="Courier New" panose="02070309020205020404" pitchFamily="49" charset="0"/>
                <a:ea typeface="宋体" panose="02010600030101010101" pitchFamily="2" charset="-122"/>
              </a:rPr>
              <a:t>(['2024-10-05', '2024-10-29', </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b="1" dirty="0" smtClean="0">
                <a:solidFill>
                  <a:srgbClr val="1369B2"/>
                </a:solidFill>
                <a:latin typeface="Courier New" panose="02070309020205020404" pitchFamily="49" charset="0"/>
                <a:ea typeface="宋体" panose="02010600030101010101" pitchFamily="2" charset="-122"/>
              </a:rPr>
              <a:t>               '2024-11-11</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([11, 22, 33], </a:t>
            </a:r>
            <a:r>
              <a:rPr lang="en-US" altLang="zh-CN" sz="1800" b="1" dirty="0">
                <a:solidFill>
                  <a:srgbClr val="1369B2"/>
                </a:solidFill>
                <a:latin typeface="Courier New" panose="02070309020205020404" pitchFamily="49" charset="0"/>
                <a:ea typeface="宋体" panose="02010600030101010101" pitchFamily="2" charset="-122"/>
              </a:rPr>
              <a:t>index=</a:t>
            </a:r>
            <a:r>
              <a:rPr lang="en-US" altLang="zh-CN" sz="1800" b="1" dirty="0" err="1">
                <a:solidFill>
                  <a:srgbClr val="1369B2"/>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date_ser</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701901"/>
            <a:ext cx="43868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创建</a:t>
            </a:r>
            <a:r>
              <a:rPr lang="zh-CN" altLang="zh-CN" b="1" dirty="0" smtClean="0">
                <a:latin typeface="宋体" panose="02010600030101010101" pitchFamily="2" charset="-122"/>
                <a:ea typeface="宋体" panose="02010600030101010101" pitchFamily="2" charset="-122"/>
              </a:rPr>
              <a:t>时间序列</a:t>
            </a:r>
            <a:r>
              <a:rPr lang="zh-CN" altLang="en-US" b="1" dirty="0" smtClean="0">
                <a:latin typeface="宋体" panose="02010600030101010101" pitchFamily="2" charset="-122"/>
                <a:ea typeface="宋体" panose="02010600030101010101" pitchFamily="2" charset="-122"/>
              </a:rPr>
              <a:t>的其它方式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360623"/>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还可以在创建</a:t>
            </a:r>
            <a:r>
              <a:rPr lang="en-US" altLang="zh-CN" sz="2000" kern="0" dirty="0" smtClean="0">
                <a:solidFill>
                  <a:srgbClr val="595959"/>
                </a:solidFill>
                <a:latin typeface="微软雅黑" panose="020B0503020204020204" pitchFamily="34" charset="-122"/>
                <a:ea typeface="微软雅黑" panose="020B0503020204020204" pitchFamily="34" charset="-122"/>
              </a:rPr>
              <a:t>Series</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时</a:t>
            </a:r>
            <a:r>
              <a:rPr lang="zh-CN" altLang="zh-CN" sz="2000" kern="0" dirty="0">
                <a:solidFill>
                  <a:srgbClr val="1369B2"/>
                </a:solidFill>
                <a:latin typeface="微软雅黑" panose="020B0503020204020204" pitchFamily="34" charset="-122"/>
                <a:ea typeface="微软雅黑" panose="020B0503020204020204" pitchFamily="34" charset="-122"/>
              </a:rPr>
              <a:t>将包含多个</a:t>
            </a:r>
            <a:r>
              <a:rPr lang="en-US" altLang="zh-CN" sz="2000" kern="0" dirty="0" err="1">
                <a:solidFill>
                  <a:srgbClr val="1369B2"/>
                </a:solidFill>
                <a:latin typeface="微软雅黑" panose="020B0503020204020204" pitchFamily="34" charset="-122"/>
                <a:ea typeface="微软雅黑" panose="020B0503020204020204" pitchFamily="34" charset="-122"/>
              </a:rPr>
              <a:t>datetime</a:t>
            </a:r>
            <a:r>
              <a:rPr lang="zh-CN" altLang="zh-CN" sz="2000" kern="0" dirty="0">
                <a:solidFill>
                  <a:srgbClr val="1369B2"/>
                </a:solidFill>
                <a:latin typeface="微软雅黑" panose="020B0503020204020204" pitchFamily="34" charset="-122"/>
                <a:ea typeface="微软雅黑" panose="020B0503020204020204" pitchFamily="34" charset="-122"/>
              </a:rPr>
              <a:t>对象的列表传给</a:t>
            </a:r>
            <a:r>
              <a:rPr lang="en-US" altLang="zh-CN" sz="2000" kern="0" dirty="0">
                <a:solidFill>
                  <a:srgbClr val="1369B2"/>
                </a:solidFill>
                <a:latin typeface="微软雅黑" panose="020B0503020204020204" pitchFamily="34" charset="-122"/>
                <a:ea typeface="微软雅黑" panose="020B0503020204020204" pitchFamily="34" charset="-122"/>
              </a:rPr>
              <a:t>index</a:t>
            </a:r>
            <a:r>
              <a:rPr lang="zh-CN" altLang="zh-CN" sz="2000" kern="0" dirty="0">
                <a:solidFill>
                  <a:srgbClr val="1369B2"/>
                </a:solidFill>
                <a:latin typeface="微软雅黑" panose="020B0503020204020204" pitchFamily="34" charset="-122"/>
                <a:ea typeface="微软雅黑" panose="020B0503020204020204" pitchFamily="34" charset="-122"/>
              </a:rPr>
              <a:t>参数</a:t>
            </a:r>
            <a:r>
              <a:rPr lang="zh-CN" altLang="zh-CN" sz="2000" kern="0" dirty="0">
                <a:solidFill>
                  <a:srgbClr val="595959"/>
                </a:solidFill>
                <a:latin typeface="微软雅黑" panose="020B0503020204020204" pitchFamily="34" charset="-122"/>
                <a:ea typeface="微软雅黑" panose="020B0503020204020204" pitchFamily="34" charset="-122"/>
              </a:rPr>
              <a:t>，这样也会生成一个基于日期和时间的</a:t>
            </a:r>
            <a:r>
              <a:rPr lang="zh-CN" altLang="zh-CN" sz="2000" kern="0" dirty="0" smtClean="0">
                <a:solidFill>
                  <a:srgbClr val="595959"/>
                </a:solidFill>
                <a:latin typeface="微软雅黑" panose="020B0503020204020204" pitchFamily="34" charset="-122"/>
                <a:ea typeface="微软雅黑" panose="020B0503020204020204" pitchFamily="34" charset="-122"/>
              </a:rPr>
              <a:t>时间序列</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3412030"/>
            <a:ext cx="9560028" cy="269391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702718" y="3762367"/>
            <a:ext cx="8551916" cy="1993238"/>
          </a:xfrm>
          <a:prstGeom prst="rect">
            <a:avLst/>
          </a:prstGeom>
          <a:noFill/>
        </p:spPr>
        <p:txBody>
          <a:bodyPr wrap="square">
            <a:spAutoFit/>
          </a:bodyPr>
          <a:lstStyle/>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from </a:t>
            </a:r>
            <a:r>
              <a:rPr lang="en-US" altLang="zh-CN" sz="1800" dirty="0" err="1">
                <a:solidFill>
                  <a:srgbClr val="000000"/>
                </a:solidFill>
                <a:latin typeface="Courier New" panose="02070309020205020404" pitchFamily="49" charset="0"/>
                <a:ea typeface="宋体" panose="02010600030101010101" pitchFamily="2" charset="-122"/>
              </a:rPr>
              <a:t>datetime</a:t>
            </a:r>
            <a:r>
              <a:rPr lang="en-US" altLang="zh-CN" sz="1800" dirty="0">
                <a:solidFill>
                  <a:srgbClr val="000000"/>
                </a:solidFill>
                <a:latin typeface="Courier New" panose="02070309020205020404" pitchFamily="49" charset="0"/>
                <a:ea typeface="宋体" panose="02010600030101010101" pitchFamily="2" charset="-122"/>
              </a:rPr>
              <a:t> import </a:t>
            </a:r>
            <a:r>
              <a:rPr lang="en-US" altLang="zh-CN" sz="1800" dirty="0" err="1">
                <a:solidFill>
                  <a:srgbClr val="000000"/>
                </a:solidFill>
                <a:latin typeface="Courier New" panose="02070309020205020404" pitchFamily="49" charset="0"/>
                <a:ea typeface="宋体" panose="02010600030101010101" pitchFamily="2" charset="-122"/>
              </a:rPr>
              <a:t>datetime</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date_list</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(2024, 1, 10), </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(2024, 1, 15), </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b="1" dirty="0">
                <a:solidFill>
                  <a:srgbClr val="1369B2"/>
                </a:solidFill>
                <a:latin typeface="Courier New" panose="02070309020205020404" pitchFamily="49" charset="0"/>
                <a:ea typeface="宋体" panose="02010600030101010101" pitchFamily="2" charset="-122"/>
              </a:rPr>
              <a:t>             </a:t>
            </a:r>
            <a:r>
              <a:rPr lang="en-US" altLang="zh-CN" sz="1800" b="1" dirty="0" err="1" smtClean="0">
                <a:solidFill>
                  <a:srgbClr val="1369B2"/>
                </a:solidFill>
                <a:latin typeface="Courier New" panose="02070309020205020404" pitchFamily="49" charset="0"/>
                <a:ea typeface="宋体" panose="02010600030101010101" pitchFamily="2" charset="-122"/>
              </a:rPr>
              <a:t>datetime</a:t>
            </a:r>
            <a:r>
              <a:rPr lang="en-US" altLang="zh-CN" sz="1800" b="1" dirty="0" smtClean="0">
                <a:solidFill>
                  <a:srgbClr val="1369B2"/>
                </a:solidFill>
                <a:latin typeface="Courier New" panose="02070309020205020404" pitchFamily="49" charset="0"/>
                <a:ea typeface="宋体" panose="02010600030101010101" pitchFamily="2" charset="-122"/>
              </a:rPr>
              <a:t>(2024</a:t>
            </a:r>
            <a:r>
              <a:rPr lang="en-US" altLang="zh-CN" sz="1800" b="1" dirty="0">
                <a:solidFill>
                  <a:srgbClr val="1369B2"/>
                </a:solidFill>
                <a:latin typeface="Courier New" panose="02070309020205020404" pitchFamily="49" charset="0"/>
                <a:ea typeface="宋体" panose="02010600030101010101" pitchFamily="2" charset="-122"/>
              </a:rPr>
              <a:t>, 1, 18</a:t>
            </a:r>
            <a:r>
              <a:rPr lang="en-US" altLang="zh-CN" sz="1800" b="1" dirty="0" smtClean="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time_ser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([11, 22, 33], </a:t>
            </a:r>
            <a:r>
              <a:rPr lang="en-US" altLang="zh-CN" sz="1800" b="1" dirty="0">
                <a:solidFill>
                  <a:srgbClr val="1369B2"/>
                </a:solidFill>
                <a:latin typeface="Courier New" panose="02070309020205020404" pitchFamily="49" charset="0"/>
                <a:ea typeface="宋体" panose="02010600030101010101" pitchFamily="2" charset="-122"/>
              </a:rPr>
              <a:t>index=</a:t>
            </a:r>
            <a:r>
              <a:rPr lang="en-US" altLang="zh-CN" sz="1800" b="1" dirty="0" err="1">
                <a:solidFill>
                  <a:srgbClr val="1369B2"/>
                </a:solidFill>
                <a:latin typeface="Courier New" panose="02070309020205020404" pitchFamily="49" charset="0"/>
                <a:ea typeface="宋体" panose="02010600030101010101" pitchFamily="2" charset="-122"/>
              </a:rPr>
              <a:t>date_list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time_ser</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701901"/>
            <a:ext cx="54669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创建索引为日期</a:t>
            </a:r>
            <a:r>
              <a:rPr lang="zh-CN" altLang="en-US" b="1" dirty="0">
                <a:latin typeface="宋体" panose="02010600030101010101" pitchFamily="2" charset="-122"/>
                <a:ea typeface="宋体" panose="02010600030101010101" pitchFamily="2" charset="-122"/>
                <a:sym typeface="思源宋体 CN" panose="02020400000000000000" pitchFamily="18" charset="-122"/>
              </a:rPr>
              <a:t>和</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时间的</a:t>
            </a:r>
            <a:r>
              <a:rPr lang="en-US" altLang="zh-CN" b="1" dirty="0">
                <a:latin typeface="宋体" panose="02010600030101010101" pitchFamily="2" charset="-122"/>
                <a:ea typeface="宋体" panose="02010600030101010101" pitchFamily="2" charset="-122"/>
              </a:rPr>
              <a:t>DataFrame</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360623"/>
            <a:ext cx="9560028" cy="1015663"/>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在</a:t>
            </a:r>
            <a:r>
              <a:rPr lang="zh-CN" altLang="zh-CN" sz="2000" kern="0" dirty="0">
                <a:solidFill>
                  <a:srgbClr val="595959"/>
                </a:solidFill>
                <a:latin typeface="微软雅黑" panose="020B0503020204020204" pitchFamily="34" charset="-122"/>
                <a:ea typeface="微软雅黑" panose="020B0503020204020204" pitchFamily="34" charset="-122"/>
              </a:rPr>
              <a:t>创建</a:t>
            </a:r>
            <a:r>
              <a:rPr lang="en-US" altLang="zh-CN" sz="2000" kern="0" dirty="0" smtClean="0">
                <a:solidFill>
                  <a:srgbClr val="595959"/>
                </a:solidFill>
                <a:latin typeface="微软雅黑" panose="020B0503020204020204" pitchFamily="34" charset="-122"/>
                <a:ea typeface="微软雅黑" panose="020B0503020204020204" pitchFamily="34" charset="-122"/>
              </a:rPr>
              <a:t>DataFrame</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时，</a:t>
            </a:r>
            <a:r>
              <a:rPr lang="zh-CN" altLang="zh-CN" sz="2000" kern="0" dirty="0">
                <a:solidFill>
                  <a:srgbClr val="1369B2"/>
                </a:solidFill>
                <a:latin typeface="微软雅黑" panose="020B0503020204020204" pitchFamily="34" charset="-122"/>
                <a:ea typeface="微软雅黑" panose="020B0503020204020204" pitchFamily="34" charset="-122"/>
              </a:rPr>
              <a:t>通过</a:t>
            </a:r>
            <a:r>
              <a:rPr lang="en-US" altLang="zh-CN" sz="2000" kern="0" dirty="0">
                <a:solidFill>
                  <a:srgbClr val="1369B2"/>
                </a:solidFill>
                <a:latin typeface="微软雅黑" panose="020B0503020204020204" pitchFamily="34" charset="-122"/>
                <a:ea typeface="微软雅黑" panose="020B0503020204020204" pitchFamily="34" charset="-122"/>
              </a:rPr>
              <a:t>index</a:t>
            </a:r>
            <a:r>
              <a:rPr lang="zh-CN" altLang="zh-CN" sz="2000" kern="0" dirty="0">
                <a:solidFill>
                  <a:srgbClr val="1369B2"/>
                </a:solidFill>
                <a:latin typeface="微软雅黑" panose="020B0503020204020204" pitchFamily="34" charset="-122"/>
                <a:ea typeface="微软雅黑" panose="020B0503020204020204" pitchFamily="34" charset="-122"/>
              </a:rPr>
              <a:t>参数指定其索引为</a:t>
            </a:r>
            <a:r>
              <a:rPr lang="en-US" altLang="zh-CN" sz="2000" kern="0" dirty="0" err="1" smtClean="0">
                <a:solidFill>
                  <a:srgbClr val="1369B2"/>
                </a:solidFill>
                <a:latin typeface="微软雅黑" panose="020B0503020204020204" pitchFamily="34" charset="-122"/>
                <a:ea typeface="微软雅黑" panose="020B0503020204020204" pitchFamily="34" charset="-122"/>
              </a:rPr>
              <a:t>DatetimeIndex</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1369B2"/>
                </a:solidFill>
                <a:latin typeface="微软雅黑" panose="020B0503020204020204" pitchFamily="34" charset="-122"/>
                <a:ea typeface="微软雅黑" panose="020B0503020204020204" pitchFamily="34" charset="-122"/>
              </a:rPr>
              <a:t>或者包含</a:t>
            </a:r>
            <a:r>
              <a:rPr lang="en-US" altLang="zh-CN" sz="2000" kern="0" dirty="0" err="1">
                <a:solidFill>
                  <a:srgbClr val="1369B2"/>
                </a:solidFill>
                <a:latin typeface="微软雅黑" panose="020B0503020204020204" pitchFamily="34" charset="-122"/>
                <a:ea typeface="微软雅黑" panose="020B0503020204020204" pitchFamily="34" charset="-122"/>
              </a:rPr>
              <a:t>datetime</a:t>
            </a:r>
            <a:r>
              <a:rPr lang="zh-CN" altLang="zh-CN" sz="2000" kern="0" dirty="0">
                <a:solidFill>
                  <a:srgbClr val="1369B2"/>
                </a:solidFill>
                <a:latin typeface="微软雅黑" panose="020B0503020204020204" pitchFamily="34" charset="-122"/>
                <a:ea typeface="微软雅黑" panose="020B0503020204020204" pitchFamily="34" charset="-122"/>
              </a:rPr>
              <a:t>对象的列表</a:t>
            </a:r>
            <a:r>
              <a:rPr lang="zh-CN" altLang="zh-CN" sz="2000" kern="0" dirty="0" smtClean="0">
                <a:solidFill>
                  <a:srgbClr val="595959"/>
                </a:solidFill>
                <a:latin typeface="微软雅黑" panose="020B0503020204020204" pitchFamily="34" charset="-122"/>
                <a:ea typeface="微软雅黑" panose="020B0503020204020204" pitchFamily="34" charset="-122"/>
              </a:rPr>
              <a:t>，也</a:t>
            </a:r>
            <a:r>
              <a:rPr lang="zh-CN" altLang="zh-CN" sz="2000" kern="0" dirty="0">
                <a:solidFill>
                  <a:srgbClr val="595959"/>
                </a:solidFill>
                <a:latin typeface="微软雅黑" panose="020B0503020204020204" pitchFamily="34" charset="-122"/>
                <a:ea typeface="微软雅黑" panose="020B0503020204020204" pitchFamily="34" charset="-122"/>
              </a:rPr>
              <a:t>会生成一个基于日期和时间的</a:t>
            </a:r>
            <a:r>
              <a:rPr lang="zh-CN" altLang="zh-CN" sz="2000" kern="0" dirty="0" smtClean="0">
                <a:solidFill>
                  <a:srgbClr val="595959"/>
                </a:solidFill>
                <a:latin typeface="微软雅黑" panose="020B0503020204020204" pitchFamily="34" charset="-122"/>
                <a:ea typeface="微软雅黑" panose="020B0503020204020204" pitchFamily="34" charset="-122"/>
              </a:rPr>
              <a:t>时间序列</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3412030"/>
            <a:ext cx="9560028" cy="27540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791762" y="3787251"/>
            <a:ext cx="8551916" cy="2003625"/>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data_demo</a:t>
            </a:r>
            <a:r>
              <a:rPr lang="en-US" altLang="zh-CN" sz="1800" dirty="0">
                <a:solidFill>
                  <a:srgbClr val="000000"/>
                </a:solidFill>
                <a:latin typeface="Courier New" panose="02070309020205020404" pitchFamily="49" charset="0"/>
                <a:ea typeface="宋体" panose="02010600030101010101" pitchFamily="2" charset="-122"/>
              </a:rPr>
              <a:t> = [[11, 22, 33], [44, 55, 66], </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a:solidFill>
                  <a:srgbClr val="000000"/>
                </a:solidFill>
                <a:latin typeface="Courier New" panose="02070309020205020404" pitchFamily="49" charset="0"/>
                <a:ea typeface="宋体" panose="02010600030101010101" pitchFamily="2" charset="-122"/>
              </a:rPr>
              <a:t>77, 88, 99], [12, 23, 34]]</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date_list</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(2024, 1, 23), </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(2024, 2, 15),</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b="1" dirty="0" smtClean="0">
                <a:solidFill>
                  <a:srgbClr val="1369B2"/>
                </a:solidFill>
                <a:latin typeface="Courier New" panose="02070309020205020404" pitchFamily="49" charset="0"/>
                <a:ea typeface="宋体" panose="02010600030101010101" pitchFamily="2" charset="-122"/>
              </a:rPr>
              <a:t>             </a:t>
            </a:r>
            <a:r>
              <a:rPr lang="en-US" altLang="zh-CN" sz="1800" b="1" dirty="0" err="1" smtClean="0">
                <a:solidFill>
                  <a:srgbClr val="1369B2"/>
                </a:solidFill>
                <a:latin typeface="Courier New" panose="02070309020205020404" pitchFamily="49" charset="0"/>
                <a:ea typeface="宋体" panose="02010600030101010101" pitchFamily="2" charset="-122"/>
              </a:rPr>
              <a:t>datetime</a:t>
            </a:r>
            <a:r>
              <a:rPr lang="en-US" altLang="zh-CN" sz="1800" b="1" dirty="0" smtClean="0">
                <a:solidFill>
                  <a:srgbClr val="1369B2"/>
                </a:solidFill>
                <a:latin typeface="Courier New" panose="02070309020205020404" pitchFamily="49" charset="0"/>
                <a:ea typeface="宋体" panose="02010600030101010101" pitchFamily="2" charset="-122"/>
              </a:rPr>
              <a:t>(2024</a:t>
            </a:r>
            <a:r>
              <a:rPr lang="en-US" altLang="zh-CN" sz="1800" b="1" dirty="0">
                <a:solidFill>
                  <a:srgbClr val="1369B2"/>
                </a:solidFill>
                <a:latin typeface="Courier New" panose="02070309020205020404" pitchFamily="49" charset="0"/>
                <a:ea typeface="宋体" panose="02010600030101010101" pitchFamily="2" charset="-122"/>
              </a:rPr>
              <a:t>, 5, 22), </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(2024, 3, 30</a:t>
            </a:r>
            <a:r>
              <a:rPr lang="en-US" altLang="zh-CN" sz="1800" b="1" dirty="0" smtClean="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time_df</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DataFrame</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data_demo</a:t>
            </a:r>
            <a:r>
              <a:rPr lang="en-US" altLang="zh-CN" sz="1800" b="1" dirty="0">
                <a:solidFill>
                  <a:srgbClr val="1369B2"/>
                </a:solidFill>
                <a:latin typeface="Courier New" panose="02070309020205020404" pitchFamily="49" charset="0"/>
                <a:ea typeface="宋体" panose="02010600030101010101" pitchFamily="2" charset="-122"/>
              </a:rPr>
              <a:t>, index=</a:t>
            </a:r>
            <a:r>
              <a:rPr lang="en-US" altLang="zh-CN" sz="1800" b="1" dirty="0" err="1">
                <a:solidFill>
                  <a:srgbClr val="1369B2"/>
                </a:solidFill>
                <a:latin typeface="Courier New" panose="02070309020205020404" pitchFamily="49" charset="0"/>
                <a:ea typeface="宋体" panose="02010600030101010101" pitchFamily="2" charset="-122"/>
              </a:rPr>
              <a:t>date_list</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time_df</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421682"/>
            <a:ext cx="4590731" cy="3168352"/>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458544"/>
            <a:ext cx="4053459" cy="1754326"/>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掌握创建固定频率时间序列的方式，能够通过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date_range</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创建固定频率的日期时间索引，再根据该索引创建时间序列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15"/>
          <p:cNvSpPr/>
          <p:nvPr/>
        </p:nvSpPr>
        <p:spPr>
          <a:xfrm>
            <a:off x="4552949" y="3176422"/>
            <a:ext cx="6438801"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前面创建的时间序列中，所有的日期和时间都是随机的，没有什么规律，不过在有些场景中，比如每隔一小时记录的气温，这时的</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气温数据就是一个时间序列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，它的</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时间</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单位是小时</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有着固定</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频率</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7"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5" y="1502467"/>
            <a:ext cx="48908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创建固定频率时间序列的方式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143690" y="2166899"/>
            <a:ext cx="9848060"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如果要创建这样的时间序列，则可以先</a:t>
            </a:r>
            <a:r>
              <a:rPr lang="zh-CN" altLang="zh-CN" sz="2000" kern="0" dirty="0">
                <a:solidFill>
                  <a:srgbClr val="1369B2"/>
                </a:solidFill>
                <a:latin typeface="微软雅黑" panose="020B0503020204020204" pitchFamily="34" charset="-122"/>
                <a:ea typeface="微软雅黑" panose="020B0503020204020204" pitchFamily="34" charset="-122"/>
              </a:rPr>
              <a:t>使用</a:t>
            </a:r>
            <a:r>
              <a:rPr lang="en-US" altLang="zh-CN" sz="2000" kern="0" dirty="0" err="1">
                <a:solidFill>
                  <a:srgbClr val="1369B2"/>
                </a:solidFill>
                <a:latin typeface="微软雅黑" panose="020B0503020204020204" pitchFamily="34" charset="-122"/>
                <a:ea typeface="微软雅黑" panose="020B0503020204020204" pitchFamily="34" charset="-122"/>
              </a:rPr>
              <a:t>date_range</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函数创建</a:t>
            </a:r>
            <a:r>
              <a:rPr lang="en-US" altLang="zh-CN" sz="2000" kern="0" dirty="0" err="1" smtClean="0">
                <a:solidFill>
                  <a:srgbClr val="1369B2"/>
                </a:solidFill>
                <a:latin typeface="微软雅黑" panose="020B0503020204020204" pitchFamily="34" charset="-122"/>
                <a:ea typeface="微软雅黑" panose="020B0503020204020204" pitchFamily="34" charset="-122"/>
              </a:rPr>
              <a:t>DatetimeIndex</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，此时</a:t>
            </a:r>
            <a:r>
              <a:rPr lang="zh-CN" altLang="zh-CN" sz="2000" kern="0" dirty="0">
                <a:solidFill>
                  <a:srgbClr val="1369B2"/>
                </a:solidFill>
                <a:latin typeface="微软雅黑" panose="020B0503020204020204" pitchFamily="34" charset="-122"/>
                <a:ea typeface="微软雅黑" panose="020B0503020204020204" pitchFamily="34" charset="-122"/>
              </a:rPr>
              <a:t>该对象的时间频率是固定的</a:t>
            </a:r>
            <a:r>
              <a:rPr lang="zh-CN" altLang="zh-CN" sz="2000" kern="0" dirty="0">
                <a:solidFill>
                  <a:srgbClr val="595959"/>
                </a:solidFill>
                <a:latin typeface="微软雅黑" panose="020B0503020204020204" pitchFamily="34" charset="-122"/>
                <a:ea typeface="微软雅黑" panose="020B0503020204020204" pitchFamily="34" charset="-122"/>
              </a:rPr>
              <a:t>，再</a:t>
            </a:r>
            <a:r>
              <a:rPr lang="zh-CN" altLang="zh-CN" sz="2000" kern="0" dirty="0">
                <a:solidFill>
                  <a:srgbClr val="1369B2"/>
                </a:solidFill>
                <a:latin typeface="微软雅黑" panose="020B0503020204020204" pitchFamily="34" charset="-122"/>
                <a:ea typeface="微软雅黑" panose="020B0503020204020204" pitchFamily="34" charset="-122"/>
              </a:rPr>
              <a:t>将该对象作为索引来创建</a:t>
            </a:r>
            <a:r>
              <a:rPr lang="en-US" altLang="zh-CN" sz="2000" kern="0" dirty="0" smtClean="0">
                <a:solidFill>
                  <a:srgbClr val="1369B2"/>
                </a:solidFill>
                <a:latin typeface="微软雅黑" panose="020B0503020204020204" pitchFamily="34" charset="-122"/>
                <a:ea typeface="微软雅黑" panose="020B0503020204020204" pitchFamily="34" charset="-122"/>
              </a:rPr>
              <a:t>Series</a:t>
            </a:r>
            <a:r>
              <a:rPr lang="zh-CN" altLang="zh-CN" sz="2000" kern="0" dirty="0" smtClean="0">
                <a:solidFill>
                  <a:srgbClr val="1369B2"/>
                </a:solidFill>
                <a:latin typeface="微软雅黑" panose="020B0503020204020204" pitchFamily="34" charset="-122"/>
                <a:ea typeface="微软雅黑" panose="020B0503020204020204" pitchFamily="34" charset="-122"/>
              </a:rPr>
              <a:t>或</a:t>
            </a:r>
            <a:r>
              <a:rPr lang="en-US" altLang="zh-CN" sz="2000" kern="0" dirty="0" smtClean="0">
                <a:solidFill>
                  <a:srgbClr val="1369B2"/>
                </a:solidFill>
                <a:latin typeface="微软雅黑" panose="020B0503020204020204" pitchFamily="34" charset="-122"/>
                <a:ea typeface="微软雅黑" panose="020B0503020204020204" pitchFamily="34" charset="-122"/>
              </a:rPr>
              <a:t>DataFrame</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143690" y="3305227"/>
            <a:ext cx="9848060" cy="128826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884345" y="3445822"/>
            <a:ext cx="8380414"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date_range</a:t>
            </a:r>
            <a:r>
              <a:rPr lang="en-US" altLang="zh-CN" sz="1800" dirty="0">
                <a:solidFill>
                  <a:srgbClr val="000000"/>
                </a:solidFill>
                <a:latin typeface="Courier New" panose="02070309020205020404" pitchFamily="49" charset="0"/>
                <a:ea typeface="宋体" panose="02010600030101010101" pitchFamily="2" charset="-122"/>
              </a:rPr>
              <a:t>(start=None, end=None, periods=None,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tz</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smtClean="0">
                <a:solidFill>
                  <a:srgbClr val="000000"/>
                </a:solidFill>
                <a:latin typeface="Courier New" panose="02070309020205020404" pitchFamily="49" charset="0"/>
                <a:ea typeface="宋体" panose="02010600030101010101" pitchFamily="2" charset="-122"/>
              </a:rPr>
              <a:t>normalize=False, name=None, inclusive='both', *, </a:t>
            </a:r>
            <a:endParaRPr lang="zh-CN" altLang="zh-CN" sz="1800" dirty="0" smtClean="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unit=None</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kwargs</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2" name="文本框 11"/>
          <p:cNvSpPr txBox="1"/>
          <p:nvPr/>
        </p:nvSpPr>
        <p:spPr>
          <a:xfrm>
            <a:off x="1143690" y="4662179"/>
            <a:ext cx="10064084" cy="1689373"/>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start</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起始日期和时间</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end</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终止日期和时间</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periods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生成日期和时间的个数</a:t>
            </a:r>
            <a:r>
              <a:rPr lang="zh-CN" altLang="zh-CN" sz="1800" kern="0" dirty="0">
                <a:solidFill>
                  <a:srgbClr val="595959"/>
                </a:solidFill>
                <a:latin typeface="宋体" panose="02010600030101010101" pitchFamily="2" charset="-122"/>
                <a:ea typeface="宋体" panose="02010600030101010101" pitchFamily="2" charset="-122"/>
              </a:rPr>
              <a:t>。若该参数的值为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，则</a:t>
            </a:r>
            <a:r>
              <a:rPr lang="en-US" altLang="zh-CN" sz="1800" kern="0" dirty="0">
                <a:solidFill>
                  <a:srgbClr val="595959"/>
                </a:solidFill>
                <a:latin typeface="宋体" panose="02010600030101010101" pitchFamily="2" charset="-122"/>
                <a:ea typeface="宋体" panose="02010600030101010101" pitchFamily="2" charset="-122"/>
              </a:rPr>
              <a:t>start</a:t>
            </a:r>
            <a:r>
              <a:rPr lang="zh-CN" altLang="zh-CN" sz="1800" kern="0" dirty="0">
                <a:solidFill>
                  <a:srgbClr val="595959"/>
                </a:solidFill>
                <a:latin typeface="宋体" panose="02010600030101010101" pitchFamily="2" charset="-122"/>
                <a:ea typeface="宋体" panose="02010600030101010101" pitchFamily="2" charset="-122"/>
              </a:rPr>
              <a:t>与</a:t>
            </a:r>
            <a:r>
              <a:rPr lang="en-US" altLang="zh-CN" sz="1800" kern="0" dirty="0">
                <a:solidFill>
                  <a:srgbClr val="595959"/>
                </a:solidFill>
                <a:latin typeface="宋体" panose="02010600030101010101" pitchFamily="2" charset="-122"/>
                <a:ea typeface="宋体" panose="02010600030101010101" pitchFamily="2" charset="-122"/>
              </a:rPr>
              <a:t>end</a:t>
            </a:r>
            <a:r>
              <a:rPr lang="zh-CN" altLang="zh-CN" sz="1800" kern="0" dirty="0">
                <a:solidFill>
                  <a:srgbClr val="595959"/>
                </a:solidFill>
                <a:latin typeface="宋体" panose="02010600030101010101" pitchFamily="2" charset="-122"/>
                <a:ea typeface="宋体" panose="02010600030101010101" pitchFamily="2" charset="-122"/>
              </a:rPr>
              <a:t>参数不能为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freq</a:t>
            </a:r>
            <a:r>
              <a:rPr lang="zh-CN" altLang="zh-CN" sz="1800" kern="0" dirty="0">
                <a:solidFill>
                  <a:srgbClr val="595959"/>
                </a:solidFill>
                <a:latin typeface="宋体" panose="02010600030101010101" pitchFamily="2" charset="-122"/>
                <a:ea typeface="宋体" panose="02010600030101010101" pitchFamily="2" charset="-122"/>
              </a:rPr>
              <a:t>：用于指定</a:t>
            </a:r>
            <a:r>
              <a:rPr lang="zh-CN" altLang="zh-CN" sz="1800" kern="0" dirty="0">
                <a:solidFill>
                  <a:srgbClr val="1369B2"/>
                </a:solidFill>
                <a:latin typeface="宋体" panose="02010600030101010101" pitchFamily="2" charset="-122"/>
                <a:ea typeface="宋体" panose="02010600030101010101" pitchFamily="2" charset="-122"/>
              </a:rPr>
              <a:t>时间序列的频率</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'D'</a:t>
            </a:r>
            <a:r>
              <a:rPr lang="zh-CN" altLang="zh-CN" sz="1800" kern="0" dirty="0">
                <a:solidFill>
                  <a:srgbClr val="595959"/>
                </a:solidFill>
                <a:latin typeface="宋体" panose="02010600030101010101" pitchFamily="2" charset="-122"/>
                <a:ea typeface="宋体" panose="02010600030101010101" pitchFamily="2" charset="-122"/>
              </a:rPr>
              <a:t>， 表示日历日。当然，频率中可以包含倍数。</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5" y="1502467"/>
            <a:ext cx="48908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创建固定频率时间序列的方式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文本框 11"/>
          <p:cNvSpPr txBox="1"/>
          <p:nvPr/>
        </p:nvSpPr>
        <p:spPr>
          <a:xfrm>
            <a:off x="1143690" y="4734085"/>
            <a:ext cx="9848060" cy="1172629"/>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tz</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时区的名称</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normalize</a:t>
            </a:r>
            <a:r>
              <a:rPr lang="zh-CN" altLang="zh-CN" sz="1800" kern="0" dirty="0">
                <a:solidFill>
                  <a:srgbClr val="595959"/>
                </a:solidFill>
                <a:latin typeface="宋体" panose="02010600030101010101" pitchFamily="2" charset="-122"/>
                <a:ea typeface="宋体" panose="02010600030101010101" pitchFamily="2" charset="-122"/>
              </a:rPr>
              <a:t>：表示在生成日期范围之前</a:t>
            </a:r>
            <a:r>
              <a:rPr lang="zh-CN" altLang="zh-CN" sz="1800" kern="0" dirty="0">
                <a:solidFill>
                  <a:srgbClr val="1369B2"/>
                </a:solidFill>
                <a:latin typeface="宋体" panose="02010600030101010101" pitchFamily="2" charset="-122"/>
                <a:ea typeface="宋体" panose="02010600030101010101" pitchFamily="2" charset="-122"/>
              </a:rPr>
              <a:t>是否将</a:t>
            </a:r>
            <a:r>
              <a:rPr lang="en-US" altLang="zh-CN" sz="1800" kern="0" dirty="0">
                <a:solidFill>
                  <a:srgbClr val="1369B2"/>
                </a:solidFill>
                <a:latin typeface="宋体" panose="02010600030101010101" pitchFamily="2" charset="-122"/>
                <a:ea typeface="宋体" panose="02010600030101010101" pitchFamily="2" charset="-122"/>
              </a:rPr>
              <a:t>start</a:t>
            </a:r>
            <a:r>
              <a:rPr lang="zh-CN" altLang="zh-CN" sz="1800" kern="0" dirty="0">
                <a:solidFill>
                  <a:srgbClr val="1369B2"/>
                </a:solidFill>
                <a:latin typeface="宋体" panose="02010600030101010101" pitchFamily="2" charset="-122"/>
                <a:ea typeface="宋体" panose="02010600030101010101" pitchFamily="2" charset="-122"/>
              </a:rPr>
              <a:t>和</a:t>
            </a:r>
            <a:r>
              <a:rPr lang="en-US" altLang="zh-CN" sz="1800" kern="0" dirty="0">
                <a:solidFill>
                  <a:srgbClr val="1369B2"/>
                </a:solidFill>
                <a:latin typeface="宋体" panose="02010600030101010101" pitchFamily="2" charset="-122"/>
                <a:ea typeface="宋体" panose="02010600030101010101" pitchFamily="2" charset="-122"/>
              </a:rPr>
              <a:t>end</a:t>
            </a:r>
            <a:r>
              <a:rPr lang="zh-CN" altLang="zh-CN" sz="1800" kern="0" dirty="0">
                <a:solidFill>
                  <a:srgbClr val="1369B2"/>
                </a:solidFill>
                <a:latin typeface="宋体" panose="02010600030101010101" pitchFamily="2" charset="-122"/>
                <a:ea typeface="宋体" panose="02010600030101010101" pitchFamily="2" charset="-122"/>
              </a:rPr>
              <a:t>标准化为当日的午夜</a:t>
            </a:r>
            <a:r>
              <a:rPr lang="en-US" altLang="zh-CN" sz="1800" kern="0" dirty="0">
                <a:solidFill>
                  <a:srgbClr val="1369B2"/>
                </a:solidFill>
                <a:latin typeface="宋体" panose="02010600030101010101" pitchFamily="2" charset="-122"/>
                <a:ea typeface="宋体" panose="02010600030101010101" pitchFamily="2" charset="-122"/>
              </a:rPr>
              <a:t>0</a:t>
            </a:r>
            <a:r>
              <a:rPr lang="zh-CN" altLang="zh-CN" sz="1800" kern="0" dirty="0">
                <a:solidFill>
                  <a:srgbClr val="1369B2"/>
                </a:solidFill>
                <a:latin typeface="宋体" panose="02010600030101010101" pitchFamily="2" charset="-122"/>
                <a:ea typeface="宋体" panose="02010600030101010101" pitchFamily="2" charset="-122"/>
              </a:rPr>
              <a:t>点</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，表示不标准化</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smtClean="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文本框 18"/>
          <p:cNvSpPr txBox="1"/>
          <p:nvPr/>
        </p:nvSpPr>
        <p:spPr>
          <a:xfrm>
            <a:off x="1143690" y="2166899"/>
            <a:ext cx="9848060"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如果要创建这样的时间序列，则可以先</a:t>
            </a:r>
            <a:r>
              <a:rPr lang="zh-CN" altLang="zh-CN" sz="2000" kern="0" dirty="0">
                <a:solidFill>
                  <a:srgbClr val="1369B2"/>
                </a:solidFill>
                <a:latin typeface="微软雅黑" panose="020B0503020204020204" pitchFamily="34" charset="-122"/>
                <a:ea typeface="微软雅黑" panose="020B0503020204020204" pitchFamily="34" charset="-122"/>
              </a:rPr>
              <a:t>使用</a:t>
            </a:r>
            <a:r>
              <a:rPr lang="en-US" altLang="zh-CN" sz="2000" kern="0" dirty="0" err="1">
                <a:solidFill>
                  <a:srgbClr val="1369B2"/>
                </a:solidFill>
                <a:latin typeface="微软雅黑" panose="020B0503020204020204" pitchFamily="34" charset="-122"/>
                <a:ea typeface="微软雅黑" panose="020B0503020204020204" pitchFamily="34" charset="-122"/>
              </a:rPr>
              <a:t>date_range</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函数创建</a:t>
            </a:r>
            <a:r>
              <a:rPr lang="en-US" altLang="zh-CN" sz="2000" kern="0" dirty="0" err="1" smtClean="0">
                <a:solidFill>
                  <a:srgbClr val="1369B2"/>
                </a:solidFill>
                <a:latin typeface="微软雅黑" panose="020B0503020204020204" pitchFamily="34" charset="-122"/>
                <a:ea typeface="微软雅黑" panose="020B0503020204020204" pitchFamily="34" charset="-122"/>
              </a:rPr>
              <a:t>DatetimeIndex</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，此时</a:t>
            </a:r>
            <a:r>
              <a:rPr lang="zh-CN" altLang="zh-CN" sz="2000" kern="0" dirty="0">
                <a:solidFill>
                  <a:srgbClr val="1369B2"/>
                </a:solidFill>
                <a:latin typeface="微软雅黑" panose="020B0503020204020204" pitchFamily="34" charset="-122"/>
                <a:ea typeface="微软雅黑" panose="020B0503020204020204" pitchFamily="34" charset="-122"/>
              </a:rPr>
              <a:t>该对象的时间频率是固定的</a:t>
            </a:r>
            <a:r>
              <a:rPr lang="zh-CN" altLang="zh-CN" sz="2000" kern="0" dirty="0">
                <a:solidFill>
                  <a:srgbClr val="595959"/>
                </a:solidFill>
                <a:latin typeface="微软雅黑" panose="020B0503020204020204" pitchFamily="34" charset="-122"/>
                <a:ea typeface="微软雅黑" panose="020B0503020204020204" pitchFamily="34" charset="-122"/>
              </a:rPr>
              <a:t>，再</a:t>
            </a:r>
            <a:r>
              <a:rPr lang="zh-CN" altLang="zh-CN" sz="2000" kern="0" dirty="0">
                <a:solidFill>
                  <a:srgbClr val="1369B2"/>
                </a:solidFill>
                <a:latin typeface="微软雅黑" panose="020B0503020204020204" pitchFamily="34" charset="-122"/>
                <a:ea typeface="微软雅黑" panose="020B0503020204020204" pitchFamily="34" charset="-122"/>
              </a:rPr>
              <a:t>将该对象作为索引来创建</a:t>
            </a:r>
            <a:r>
              <a:rPr lang="en-US" altLang="zh-CN" sz="2000" kern="0" dirty="0" smtClean="0">
                <a:solidFill>
                  <a:srgbClr val="1369B2"/>
                </a:solidFill>
                <a:latin typeface="微软雅黑" panose="020B0503020204020204" pitchFamily="34" charset="-122"/>
                <a:ea typeface="微软雅黑" panose="020B0503020204020204" pitchFamily="34" charset="-122"/>
              </a:rPr>
              <a:t>Series</a:t>
            </a:r>
            <a:r>
              <a:rPr lang="zh-CN" altLang="zh-CN" sz="2000" kern="0" dirty="0" smtClean="0">
                <a:solidFill>
                  <a:srgbClr val="1369B2"/>
                </a:solidFill>
                <a:latin typeface="微软雅黑" panose="020B0503020204020204" pitchFamily="34" charset="-122"/>
                <a:ea typeface="微软雅黑" panose="020B0503020204020204" pitchFamily="34" charset="-122"/>
              </a:rPr>
              <a:t>或</a:t>
            </a:r>
            <a:r>
              <a:rPr lang="en-US" altLang="zh-CN" sz="2000" kern="0" dirty="0" smtClean="0">
                <a:solidFill>
                  <a:srgbClr val="1369B2"/>
                </a:solidFill>
                <a:latin typeface="微软雅黑" panose="020B0503020204020204" pitchFamily="34" charset="-122"/>
                <a:ea typeface="微软雅黑" panose="020B0503020204020204" pitchFamily="34" charset="-122"/>
              </a:rPr>
              <a:t>DataFrame</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0" name="矩形 19"/>
          <p:cNvSpPr/>
          <p:nvPr/>
        </p:nvSpPr>
        <p:spPr>
          <a:xfrm>
            <a:off x="1143690" y="3305227"/>
            <a:ext cx="9848060" cy="128826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1884345" y="3445822"/>
            <a:ext cx="8380414"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date_range</a:t>
            </a:r>
            <a:r>
              <a:rPr lang="en-US" altLang="zh-CN" sz="1800" dirty="0">
                <a:solidFill>
                  <a:srgbClr val="000000"/>
                </a:solidFill>
                <a:latin typeface="Courier New" panose="02070309020205020404" pitchFamily="49" charset="0"/>
                <a:ea typeface="宋体" panose="02010600030101010101" pitchFamily="2" charset="-122"/>
              </a:rPr>
              <a:t>(start=None, end=None, periods=None,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tz</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smtClean="0">
                <a:solidFill>
                  <a:srgbClr val="000000"/>
                </a:solidFill>
                <a:latin typeface="Courier New" panose="02070309020205020404" pitchFamily="49" charset="0"/>
                <a:ea typeface="宋体" panose="02010600030101010101" pitchFamily="2" charset="-122"/>
              </a:rPr>
              <a:t>normalize=False, name=None, inclusive='both', *, </a:t>
            </a:r>
            <a:endParaRPr lang="zh-CN" altLang="zh-CN" sz="1800" dirty="0" smtClean="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unit=None</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kwargs</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4" y="1807573"/>
            <a:ext cx="50760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8" name="文本框 7"/>
          <p:cNvSpPr txBox="1"/>
          <p:nvPr/>
        </p:nvSpPr>
        <p:spPr>
          <a:xfrm>
            <a:off x="1028549" y="2701536"/>
            <a:ext cx="8239756"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1</a:t>
            </a:r>
            <a:r>
              <a:rPr lang="zh-CN" altLang="en-US" b="1" dirty="0" smtClean="0">
                <a:latin typeface="黑体" panose="02010609060101010101" charset="-122"/>
                <a:ea typeface="黑体" panose="02010609060101010101" charset="-122"/>
                <a:cs typeface="+mn-ea"/>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r>
              <a:rPr lang="zh-CN" altLang="en-US" b="1" dirty="0">
                <a:latin typeface="黑体" panose="02010609060101010101" charset="-122"/>
                <a:ea typeface="黑体" panose="02010609060101010101" charset="-122"/>
                <a:cs typeface="+mn-ea"/>
              </a:rPr>
              <a:t>，指定起始日期</a:t>
            </a:r>
            <a:r>
              <a:rPr lang="zh-CN" altLang="en-US" b="1" dirty="0" smtClean="0">
                <a:latin typeface="黑体" panose="02010609060101010101" charset="-122"/>
                <a:ea typeface="黑体" panose="02010609060101010101" charset="-122"/>
                <a:cs typeface="+mn-ea"/>
              </a:rPr>
              <a:t>和终止日期</a:t>
            </a:r>
            <a:r>
              <a:rPr lang="zh-CN" altLang="en-US"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3" name="矩形 12"/>
          <p:cNvSpPr/>
          <p:nvPr/>
        </p:nvSpPr>
        <p:spPr>
          <a:xfrm>
            <a:off x="1287706" y="3285778"/>
            <a:ext cx="9344004" cy="172819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1630710" y="3456516"/>
            <a:ext cx="8596438" cy="1338828"/>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smtClean="0">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date_ran</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date_range</a:t>
            </a:r>
            <a:r>
              <a:rPr lang="en-US" altLang="zh-CN" sz="1800" b="1" dirty="0">
                <a:solidFill>
                  <a:srgbClr val="1369B2"/>
                </a:solidFill>
                <a:latin typeface="Courier New" panose="02070309020205020404" pitchFamily="49" charset="0"/>
                <a:ea typeface="宋体" panose="02010600030101010101" pitchFamily="2" charset="-122"/>
              </a:rPr>
              <a:t>('2025/01/01', '2025/01/10')</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date_ran</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287706" y="3783011"/>
            <a:ext cx="9344004" cy="95878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630710" y="3916315"/>
            <a:ext cx="8596438" cy="646331"/>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date_ran</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(start='2025/01/01', </a:t>
            </a:r>
            <a:r>
              <a:rPr lang="en-US" altLang="zh-CN" sz="1800" b="1" dirty="0">
                <a:solidFill>
                  <a:srgbClr val="1369B2"/>
                </a:solidFill>
                <a:latin typeface="Courier New" panose="02070309020205020404" pitchFamily="49" charset="0"/>
                <a:ea typeface="宋体" panose="02010600030101010101" pitchFamily="2" charset="-122"/>
              </a:rPr>
              <a:t>periods=5</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err="1">
                <a:solidFill>
                  <a:srgbClr val="000000"/>
                </a:solidFill>
                <a:latin typeface="Courier New" panose="02070309020205020404" pitchFamily="49" charset="0"/>
                <a:ea typeface="宋体" panose="02010600030101010101" pitchFamily="2" charset="-122"/>
              </a:rPr>
              <a:t>date_ran</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矩形 9"/>
          <p:cNvSpPr/>
          <p:nvPr/>
        </p:nvSpPr>
        <p:spPr>
          <a:xfrm>
            <a:off x="1287706" y="5029827"/>
            <a:ext cx="9344004" cy="108012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630710" y="5246721"/>
            <a:ext cx="8596438" cy="646331"/>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date_ran</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(end='2025/01/10', </a:t>
            </a:r>
            <a:r>
              <a:rPr lang="en-US" altLang="zh-CN" sz="1800" b="1" dirty="0">
                <a:solidFill>
                  <a:srgbClr val="1369B2"/>
                </a:solidFill>
                <a:latin typeface="Courier New" panose="02070309020205020404" pitchFamily="49" charset="0"/>
                <a:ea typeface="宋体" panose="02010600030101010101" pitchFamily="2" charset="-122"/>
              </a:rPr>
              <a:t>periods=5</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err="1">
                <a:solidFill>
                  <a:srgbClr val="000000"/>
                </a:solidFill>
                <a:latin typeface="Courier New" panose="02070309020205020404" pitchFamily="49" charset="0"/>
                <a:ea typeface="宋体" panose="02010600030101010101" pitchFamily="2" charset="-122"/>
              </a:rPr>
              <a:t>date_ran</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8" name="矩形: 圆角 139"/>
          <p:cNvSpPr/>
          <p:nvPr/>
        </p:nvSpPr>
        <p:spPr>
          <a:xfrm>
            <a:off x="1019174" y="1807573"/>
            <a:ext cx="50760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9" name="文本框 18"/>
          <p:cNvSpPr txBox="1"/>
          <p:nvPr/>
        </p:nvSpPr>
        <p:spPr>
          <a:xfrm>
            <a:off x="1028549" y="2635031"/>
            <a:ext cx="6692858"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2</a:t>
            </a:r>
            <a:r>
              <a:rPr lang="zh-CN" altLang="en-US" b="1" dirty="0" smtClean="0">
                <a:latin typeface="黑体" panose="02010609060101010101" charset="-122"/>
                <a:ea typeface="黑体" panose="02010609060101010101" charset="-122"/>
                <a:cs typeface="+mn-ea"/>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r>
              <a:rPr lang="zh-CN" altLang="en-US" b="1" dirty="0">
                <a:latin typeface="黑体" panose="02010609060101010101" charset="-122"/>
                <a:ea typeface="黑体" panose="02010609060101010101" charset="-122"/>
                <a:cs typeface="+mn-ea"/>
              </a:rPr>
              <a:t>，</a:t>
            </a:r>
            <a:r>
              <a:rPr lang="zh-CN" altLang="en-US" b="1" dirty="0" smtClean="0">
                <a:latin typeface="黑体" panose="02010609060101010101" charset="-122"/>
                <a:ea typeface="黑体" panose="02010609060101010101" charset="-122"/>
                <a:cs typeface="+mn-ea"/>
              </a:rPr>
              <a:t>指定日期个数。</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20" name="文本框 19"/>
          <p:cNvSpPr txBox="1"/>
          <p:nvPr/>
        </p:nvSpPr>
        <p:spPr>
          <a:xfrm>
            <a:off x="1287706" y="3127889"/>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除了指定的起始日期和终止日期之外，还可以</a:t>
            </a:r>
            <a:r>
              <a:rPr lang="zh-CN" altLang="zh-CN" sz="2000" kern="0" dirty="0">
                <a:solidFill>
                  <a:srgbClr val="1369B2"/>
                </a:solidFill>
                <a:latin typeface="微软雅黑" panose="020B0503020204020204" pitchFamily="34" charset="-122"/>
                <a:ea typeface="微软雅黑" panose="020B0503020204020204" pitchFamily="34" charset="-122"/>
              </a:rPr>
              <a:t>通过</a:t>
            </a:r>
            <a:r>
              <a:rPr lang="en-US" altLang="zh-CN" sz="2000" kern="0" dirty="0">
                <a:solidFill>
                  <a:srgbClr val="1369B2"/>
                </a:solidFill>
                <a:latin typeface="微软雅黑" panose="020B0503020204020204" pitchFamily="34" charset="-122"/>
                <a:ea typeface="微软雅黑" panose="020B0503020204020204" pitchFamily="34" charset="-122"/>
              </a:rPr>
              <a:t>periods</a:t>
            </a:r>
            <a:r>
              <a:rPr lang="zh-CN" altLang="zh-CN" sz="2000" kern="0" dirty="0">
                <a:solidFill>
                  <a:srgbClr val="1369B2"/>
                </a:solidFill>
                <a:latin typeface="微软雅黑" panose="020B0503020204020204" pitchFamily="34" charset="-122"/>
                <a:ea typeface="微软雅黑" panose="020B0503020204020204" pitchFamily="34" charset="-122"/>
              </a:rPr>
              <a:t>参数指定日期的</a:t>
            </a:r>
            <a:r>
              <a:rPr lang="zh-CN" altLang="zh-CN" sz="2000" kern="0" dirty="0" smtClean="0">
                <a:solidFill>
                  <a:srgbClr val="1369B2"/>
                </a:solidFill>
                <a:latin typeface="微软雅黑" panose="020B0503020204020204" pitchFamily="34" charset="-122"/>
                <a:ea typeface="微软雅黑" panose="020B0503020204020204" pitchFamily="34" charset="-122"/>
              </a:rPr>
              <a:t>个数</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287706" y="4191097"/>
            <a:ext cx="9344004" cy="144016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630710" y="4449512"/>
            <a:ext cx="8596438" cy="923330"/>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dates_index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(start='2025-01-01', </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             periods=5</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freq</a:t>
            </a:r>
            <a:r>
              <a:rPr lang="en-US" altLang="zh-CN" sz="1800" b="1" dirty="0">
                <a:solidFill>
                  <a:srgbClr val="1369B2"/>
                </a:solidFill>
                <a:latin typeface="Courier New" panose="02070309020205020404" pitchFamily="49" charset="0"/>
                <a:ea typeface="宋体" panose="02010600030101010101" pitchFamily="2" charset="-122"/>
              </a:rPr>
              <a:t>='5D'</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err="1">
                <a:solidFill>
                  <a:srgbClr val="000000"/>
                </a:solidFill>
                <a:latin typeface="Courier New" panose="02070309020205020404" pitchFamily="49" charset="0"/>
                <a:ea typeface="宋体" panose="02010600030101010101" pitchFamily="2" charset="-122"/>
              </a:rPr>
              <a:t>dates_index</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019174" y="1807573"/>
            <a:ext cx="50760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028549" y="2635031"/>
            <a:ext cx="7311617"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3</a:t>
            </a:r>
            <a:r>
              <a:rPr lang="zh-CN" altLang="en-US" b="1" dirty="0" smtClean="0">
                <a:latin typeface="黑体" panose="02010609060101010101" charset="-122"/>
                <a:ea typeface="黑体" panose="02010609060101010101" charset="-122"/>
                <a:cs typeface="+mn-ea"/>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r>
              <a:rPr lang="zh-CN" altLang="en-US" b="1" dirty="0">
                <a:latin typeface="黑体" panose="02010609060101010101" charset="-122"/>
                <a:ea typeface="黑体" panose="02010609060101010101" charset="-122"/>
                <a:cs typeface="+mn-ea"/>
              </a:rPr>
              <a:t>，</a:t>
            </a:r>
            <a:r>
              <a:rPr lang="zh-CN" altLang="en-US" b="1" dirty="0" smtClean="0">
                <a:latin typeface="黑体" panose="02010609060101010101" charset="-122"/>
                <a:ea typeface="黑体" panose="02010609060101010101" charset="-122"/>
                <a:cs typeface="+mn-ea"/>
              </a:rPr>
              <a:t>指定其对应的频率。</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8" name="文本框 17"/>
          <p:cNvSpPr txBox="1"/>
          <p:nvPr/>
        </p:nvSpPr>
        <p:spPr>
          <a:xfrm>
            <a:off x="1287706" y="3127889"/>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如果希望时间序列中的日期每隔五天出现一次，则可以在创建</a:t>
            </a:r>
            <a:r>
              <a:rPr lang="en-US" altLang="zh-CN" sz="2000" kern="0" dirty="0" err="1" smtClean="0">
                <a:solidFill>
                  <a:srgbClr val="595959"/>
                </a:solidFill>
                <a:latin typeface="微软雅黑" panose="020B0503020204020204" pitchFamily="34" charset="-122"/>
                <a:ea typeface="微软雅黑" panose="020B0503020204020204" pitchFamily="34" charset="-122"/>
              </a:rPr>
              <a:t>DatetimeIndex</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时</a:t>
            </a:r>
            <a:r>
              <a:rPr lang="zh-CN" altLang="zh-CN" sz="2000" kern="0" dirty="0">
                <a:solidFill>
                  <a:srgbClr val="1369B2"/>
                </a:solidFill>
                <a:latin typeface="微软雅黑" panose="020B0503020204020204" pitchFamily="34" charset="-122"/>
                <a:ea typeface="微软雅黑" panose="020B0503020204020204" pitchFamily="34" charset="-122"/>
              </a:rPr>
              <a:t>通过</a:t>
            </a:r>
            <a:r>
              <a:rPr lang="en-US" altLang="zh-CN" sz="2000" kern="0" dirty="0" err="1">
                <a:solidFill>
                  <a:srgbClr val="1369B2"/>
                </a:solidFill>
                <a:latin typeface="微软雅黑" panose="020B0503020204020204" pitchFamily="34" charset="-122"/>
                <a:ea typeface="微软雅黑" panose="020B0503020204020204" pitchFamily="34" charset="-122"/>
              </a:rPr>
              <a:t>freq</a:t>
            </a:r>
            <a:r>
              <a:rPr lang="zh-CN" altLang="zh-CN" sz="2000" kern="0" dirty="0">
                <a:solidFill>
                  <a:srgbClr val="1369B2"/>
                </a:solidFill>
                <a:latin typeface="微软雅黑" panose="020B0503020204020204" pitchFamily="34" charset="-122"/>
                <a:ea typeface="微软雅黑" panose="020B0503020204020204" pitchFamily="34" charset="-122"/>
              </a:rPr>
              <a:t>参数指定频率是</a:t>
            </a:r>
            <a:r>
              <a:rPr lang="en-US" altLang="zh-CN" sz="2000" kern="0" dirty="0" smtClean="0">
                <a:solidFill>
                  <a:srgbClr val="1369B2"/>
                </a:solidFill>
                <a:latin typeface="微软雅黑" panose="020B0503020204020204" pitchFamily="34" charset="-122"/>
                <a:ea typeface="微软雅黑" panose="020B0503020204020204" pitchFamily="34" charset="-122"/>
              </a:rPr>
              <a:t>5D</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133650"/>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滑动窗口，能够</a:t>
              </a:r>
              <a:r>
                <a:rPr lang="en-US" altLang="zh-CN" sz="2000" dirty="0">
                  <a:solidFill>
                    <a:srgbClr val="1369B2"/>
                  </a:solidFill>
                  <a:latin typeface="微软雅黑" panose="020B0503020204020204" pitchFamily="34" charset="-122"/>
                  <a:ea typeface="微软雅黑" panose="020B0503020204020204" pitchFamily="34" charset="-122"/>
                  <a:cs typeface="+mn-ea"/>
                </a:rPr>
                <a:t>rolling()</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实现滑动窗口的操作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926"/>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重采样的方式，能够通过</a:t>
              </a:r>
              <a:r>
                <a:rPr lang="en-US" altLang="zh-CN" sz="2000" dirty="0">
                  <a:solidFill>
                    <a:srgbClr val="1369B2"/>
                  </a:solidFill>
                  <a:latin typeface="微软雅黑" panose="020B0503020204020204" pitchFamily="34" charset="-122"/>
                  <a:ea typeface="微软雅黑" panose="020B0503020204020204" pitchFamily="34" charset="-122"/>
                  <a:cs typeface="+mn-ea"/>
                </a:rPr>
                <a:t>resample()</a:t>
              </a:r>
              <a:r>
                <a:rPr lang="zh-CN" altLang="zh-CN" sz="2000" dirty="0">
                  <a:solidFill>
                    <a:srgbClr val="1369B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a:t>
              </a:r>
              <a:r>
                <a:rPr lang="zh-CN" altLang="zh-CN" sz="2000" dirty="0">
                  <a:solidFill>
                    <a:srgbClr val="1369B2"/>
                  </a:solidFill>
                  <a:latin typeface="微软雅黑" panose="020B0503020204020204" pitchFamily="34" charset="-122"/>
                  <a:ea typeface="微软雅黑" panose="020B0503020204020204" pitchFamily="34" charset="-122"/>
                  <a:cs typeface="+mn-ea"/>
                </a:rPr>
                <a:t>降采样与升采样</a:t>
              </a:r>
              <a:endParaRPr lang="zh-CN" altLang="zh-CN" sz="2000" dirty="0">
                <a:solidFill>
                  <a:srgbClr val="1369B2"/>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75408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获取时间序列子集</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的方式，能够通过索引和日期时间获取子集</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2" name="组合 11"/>
          <p:cNvGrpSpPr/>
          <p:nvPr/>
        </p:nvGrpSpPr>
        <p:grpSpPr>
          <a:xfrm>
            <a:off x="1702718" y="4565364"/>
            <a:ext cx="9001000" cy="685959"/>
            <a:chOff x="978872" y="2570437"/>
            <a:chExt cx="5437064" cy="514350"/>
          </a:xfrm>
        </p:grpSpPr>
        <p:sp>
          <p:nvSpPr>
            <p:cNvPr id="1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smtClean="0">
                  <a:solidFill>
                    <a:srgbClr val="1369B2"/>
                  </a:solidFill>
                  <a:latin typeface="微软雅黑" panose="020B0503020204020204" pitchFamily="34" charset="-122"/>
                  <a:ea typeface="微软雅黑" panose="020B0503020204020204" pitchFamily="34" charset="-122"/>
                  <a:cs typeface="+mn-ea"/>
                </a:rPr>
                <a:t>时期</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相关</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操作，能够创建带时期索引的时间序列，并转换时期的频率</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287706" y="4206638"/>
            <a:ext cx="9344004" cy="144016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630710" y="4465053"/>
            <a:ext cx="8596438" cy="923330"/>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dates_index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a:solidFill>
                  <a:srgbClr val="1369B2"/>
                </a:solidFill>
                <a:latin typeface="Courier New" panose="02070309020205020404" pitchFamily="49" charset="0"/>
                <a:ea typeface="宋体" panose="02010600030101010101" pitchFamily="2" charset="-122"/>
              </a:rPr>
              <a:t>start='2025-01-01 12:30:11'</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periods=5</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='5D')</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err="1">
                <a:solidFill>
                  <a:srgbClr val="000000"/>
                </a:solidFill>
                <a:latin typeface="Courier New" panose="02070309020205020404" pitchFamily="49" charset="0"/>
                <a:ea typeface="宋体" panose="02010600030101010101" pitchFamily="2" charset="-122"/>
              </a:rPr>
              <a:t>dates_index</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019174" y="1807573"/>
            <a:ext cx="50760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028549" y="2635031"/>
            <a:ext cx="7311617"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4</a:t>
            </a:r>
            <a:r>
              <a:rPr lang="zh-CN" altLang="en-US" b="1" dirty="0" smtClean="0">
                <a:latin typeface="黑体" panose="02010609060101010101" charset="-122"/>
                <a:ea typeface="黑体" panose="02010609060101010101" charset="-122"/>
                <a:cs typeface="+mn-ea"/>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对象，保留时分秒的信息。</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8" name="文本框 17"/>
          <p:cNvSpPr txBox="1"/>
          <p:nvPr/>
        </p:nvSpPr>
        <p:spPr>
          <a:xfrm>
            <a:off x="1287706" y="3127889"/>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如果起始日期或终止日期带有与时间相关的内容，则生成的时间索引里面会</a:t>
            </a:r>
            <a:r>
              <a:rPr lang="zh-CN" altLang="zh-CN" sz="2000" kern="0" dirty="0" smtClean="0">
                <a:solidFill>
                  <a:srgbClr val="1369B2"/>
                </a:solidFill>
                <a:latin typeface="微软雅黑" panose="020B0503020204020204" pitchFamily="34" charset="-122"/>
                <a:ea typeface="微软雅黑" panose="020B0503020204020204" pitchFamily="34" charset="-122"/>
              </a:rPr>
              <a:t>保留</a:t>
            </a:r>
            <a:r>
              <a:rPr lang="zh-CN" altLang="en-US" sz="2000" kern="0" dirty="0" smtClean="0">
                <a:solidFill>
                  <a:srgbClr val="1369B2"/>
                </a:solidFill>
                <a:latin typeface="微软雅黑" panose="020B0503020204020204" pitchFamily="34" charset="-122"/>
                <a:ea typeface="微软雅黑" panose="020B0503020204020204" pitchFamily="34" charset="-122"/>
              </a:rPr>
              <a:t>完整的</a:t>
            </a:r>
            <a:r>
              <a:rPr lang="zh-CN" altLang="zh-CN" sz="2000" kern="0" dirty="0" smtClean="0">
                <a:solidFill>
                  <a:srgbClr val="1369B2"/>
                </a:solidFill>
                <a:latin typeface="微软雅黑" panose="020B0503020204020204" pitchFamily="34" charset="-122"/>
                <a:ea typeface="微软雅黑" panose="020B0503020204020204" pitchFamily="34" charset="-122"/>
              </a:rPr>
              <a:t>时间信息</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287706" y="4206638"/>
            <a:ext cx="9344004" cy="90474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630710" y="4335845"/>
            <a:ext cx="8596438" cy="646331"/>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(start='2025/1/1 12:30:11', periods=5, </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tz</a:t>
            </a:r>
            <a:r>
              <a:rPr lang="en-US" altLang="zh-CN" sz="1800" b="1" dirty="0">
                <a:solidFill>
                  <a:srgbClr val="1369B2"/>
                </a:solidFill>
                <a:latin typeface="Courier New" panose="02070309020205020404" pitchFamily="49" charset="0"/>
                <a:ea typeface="宋体" panose="02010600030101010101" pitchFamily="2" charset="-122"/>
              </a:rPr>
              <a:t>='Asia/</a:t>
            </a:r>
            <a:r>
              <a:rPr lang="en-US" altLang="zh-CN" sz="1800" b="1" dirty="0" err="1">
                <a:solidFill>
                  <a:srgbClr val="1369B2"/>
                </a:solidFill>
                <a:latin typeface="Courier New" panose="02070309020205020404" pitchFamily="49" charset="0"/>
                <a:ea typeface="宋体" panose="02010600030101010101" pitchFamily="2" charset="-122"/>
              </a:rPr>
              <a:t>Hong_Kong</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019174" y="1807573"/>
            <a:ext cx="50760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028549" y="2635031"/>
            <a:ext cx="7620997"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5</a:t>
            </a:r>
            <a:r>
              <a:rPr lang="zh-CN" altLang="en-US" b="1" dirty="0" smtClean="0">
                <a:latin typeface="黑体" panose="02010609060101010101" charset="-122"/>
                <a:ea typeface="黑体" panose="02010609060101010101" charset="-122"/>
                <a:cs typeface="+mn-ea"/>
              </a:rPr>
              <a:t>）创建</a:t>
            </a:r>
            <a:r>
              <a:rPr lang="en-US" altLang="zh-CN" b="1" dirty="0" err="1" smtClean="0">
                <a:latin typeface="黑体" panose="02010609060101010101" charset="-122"/>
                <a:ea typeface="黑体" panose="02010609060101010101" charset="-122"/>
                <a:cs typeface="+mn-ea"/>
              </a:rPr>
              <a:t>DatetimeIndex</a:t>
            </a:r>
            <a:r>
              <a:rPr lang="zh-CN" altLang="en-US" b="1" dirty="0" smtClean="0">
                <a:latin typeface="黑体" panose="02010609060101010101" charset="-122"/>
                <a:ea typeface="黑体" panose="02010609060101010101" charset="-122"/>
                <a:cs typeface="+mn-ea"/>
              </a:rPr>
              <a:t>对象，</a:t>
            </a:r>
            <a:r>
              <a:rPr lang="zh-CN" altLang="en-US" b="1" dirty="0">
                <a:latin typeface="黑体" panose="02010609060101010101" charset="-122"/>
                <a:ea typeface="黑体" panose="02010609060101010101" charset="-122"/>
                <a:cs typeface="+mn-ea"/>
              </a:rPr>
              <a:t>标准化</a:t>
            </a:r>
            <a:r>
              <a:rPr lang="zh-CN" altLang="en-US" b="1" dirty="0" smtClean="0">
                <a:latin typeface="黑体" panose="02010609060101010101" charset="-122"/>
                <a:ea typeface="黑体" panose="02010609060101010101" charset="-122"/>
                <a:cs typeface="+mn-ea"/>
              </a:rPr>
              <a:t>时分秒的信息。</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8" name="文本框 17"/>
          <p:cNvSpPr txBox="1"/>
          <p:nvPr/>
        </p:nvSpPr>
        <p:spPr>
          <a:xfrm>
            <a:off x="1287706" y="3127889"/>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标准的一天应该是从零点开始的，要想产生一组被标准化到当天午夜</a:t>
            </a:r>
            <a:r>
              <a:rPr lang="en-US" altLang="zh-CN" sz="2000" kern="0" dirty="0">
                <a:solidFill>
                  <a:srgbClr val="595959"/>
                </a:solidFill>
                <a:latin typeface="微软雅黑" panose="020B0503020204020204" pitchFamily="34" charset="-122"/>
                <a:ea typeface="微软雅黑" panose="020B0503020204020204" pitchFamily="34" charset="-122"/>
              </a:rPr>
              <a:t>0</a:t>
            </a:r>
            <a:r>
              <a:rPr lang="zh-CN" altLang="zh-CN" sz="2000" kern="0" dirty="0">
                <a:solidFill>
                  <a:srgbClr val="595959"/>
                </a:solidFill>
                <a:latin typeface="微软雅黑" panose="020B0503020204020204" pitchFamily="34" charset="-122"/>
                <a:ea typeface="微软雅黑" panose="020B0503020204020204" pitchFamily="34" charset="-122"/>
              </a:rPr>
              <a:t>点的时间，可以在创建</a:t>
            </a:r>
            <a:r>
              <a:rPr lang="en-US" altLang="zh-CN" sz="2000" kern="0" dirty="0" err="1" smtClean="0">
                <a:solidFill>
                  <a:srgbClr val="595959"/>
                </a:solidFill>
                <a:latin typeface="微软雅黑" panose="020B0503020204020204" pitchFamily="34" charset="-122"/>
                <a:ea typeface="微软雅黑" panose="020B0503020204020204" pitchFamily="34" charset="-122"/>
              </a:rPr>
              <a:t>DatetimeIndex</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时</a:t>
            </a:r>
            <a:r>
              <a:rPr lang="zh-CN" altLang="zh-CN" sz="2000" kern="0" dirty="0">
                <a:solidFill>
                  <a:srgbClr val="1369B2"/>
                </a:solidFill>
                <a:latin typeface="微软雅黑" panose="020B0503020204020204" pitchFamily="34" charset="-122"/>
                <a:ea typeface="微软雅黑" panose="020B0503020204020204" pitchFamily="34" charset="-122"/>
              </a:rPr>
              <a:t>将</a:t>
            </a:r>
            <a:r>
              <a:rPr lang="en-US" altLang="zh-CN" sz="2000" kern="0" dirty="0">
                <a:solidFill>
                  <a:srgbClr val="1369B2"/>
                </a:solidFill>
                <a:latin typeface="微软雅黑" panose="020B0503020204020204" pitchFamily="34" charset="-122"/>
                <a:ea typeface="微软雅黑" panose="020B0503020204020204" pitchFamily="34" charset="-122"/>
              </a:rPr>
              <a:t>normalize</a:t>
            </a:r>
            <a:r>
              <a:rPr lang="zh-CN" altLang="zh-CN" sz="2000" kern="0" dirty="0">
                <a:solidFill>
                  <a:srgbClr val="1369B2"/>
                </a:solidFill>
                <a:latin typeface="微软雅黑" panose="020B0503020204020204" pitchFamily="34" charset="-122"/>
                <a:ea typeface="微软雅黑" panose="020B0503020204020204" pitchFamily="34" charset="-122"/>
              </a:rPr>
              <a:t>参数设置为</a:t>
            </a:r>
            <a:r>
              <a:rPr lang="en-US" altLang="zh-CN" sz="2000" kern="0" dirty="0" smtClean="0">
                <a:solidFill>
                  <a:srgbClr val="1369B2"/>
                </a:solidFill>
                <a:latin typeface="微软雅黑" panose="020B0503020204020204" pitchFamily="34" charset="-122"/>
                <a:ea typeface="微软雅黑" panose="020B0503020204020204" pitchFamily="34" charset="-122"/>
              </a:rPr>
              <a:t>True</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5" name="矩形 14"/>
          <p:cNvSpPr/>
          <p:nvPr/>
        </p:nvSpPr>
        <p:spPr>
          <a:xfrm>
            <a:off x="1287706" y="5302002"/>
            <a:ext cx="9344004" cy="90474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1630710" y="5431209"/>
            <a:ext cx="8596438" cy="646331"/>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(start='2025/1/1 12:30:11', periods=5, </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err="1" smtClean="0">
                <a:solidFill>
                  <a:srgbClr val="000000"/>
                </a:solidFill>
                <a:latin typeface="Courier New" panose="02070309020205020404" pitchFamily="49" charset="0"/>
                <a:ea typeface="宋体" panose="02010600030101010101" pitchFamily="2" charset="-122"/>
              </a:rPr>
              <a:t>tz</a:t>
            </a:r>
            <a:r>
              <a:rPr lang="en-US" altLang="zh-CN" sz="1800" dirty="0">
                <a:solidFill>
                  <a:srgbClr val="000000"/>
                </a:solidFill>
                <a:latin typeface="Courier New" panose="02070309020205020404" pitchFamily="49" charset="0"/>
                <a:ea typeface="宋体" panose="02010600030101010101" pitchFamily="2" charset="-122"/>
              </a:rPr>
              <a:t>='Asia/</a:t>
            </a:r>
            <a:r>
              <a:rPr lang="en-US" altLang="zh-CN" sz="1800" dirty="0" err="1">
                <a:solidFill>
                  <a:srgbClr val="000000"/>
                </a:solidFill>
                <a:latin typeface="Courier New" panose="02070309020205020404" pitchFamily="49" charset="0"/>
                <a:ea typeface="宋体" panose="02010600030101010101" pitchFamily="2" charset="-122"/>
              </a:rPr>
              <a:t>Hong_Kong</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a:solidFill>
                  <a:srgbClr val="1369B2"/>
                </a:solidFill>
                <a:latin typeface="Courier New" panose="02070309020205020404" pitchFamily="49" charset="0"/>
                <a:ea typeface="宋体" panose="02010600030101010101" pitchFamily="2" charset="-122"/>
              </a:rPr>
              <a:t>normalize=True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287706" y="3582732"/>
            <a:ext cx="9344004" cy="165618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630710" y="3949159"/>
            <a:ext cx="8596438" cy="923330"/>
          </a:xfrm>
          <a:prstGeom prst="rect">
            <a:avLst/>
          </a:prstGeom>
          <a:noFill/>
        </p:spPr>
        <p:txBody>
          <a:bodyPr wrap="square">
            <a:spAutoFit/>
          </a:bodyPr>
          <a:lstStyle/>
          <a:p>
            <a:pPr indent="266700">
              <a:lnSpc>
                <a:spcPct val="150000"/>
              </a:lnSpc>
            </a:pPr>
            <a:r>
              <a:rPr lang="en-US" altLang="zh-CN" sz="1800" dirty="0" err="1" smtClean="0">
                <a:solidFill>
                  <a:srgbClr val="000000"/>
                </a:solidFill>
                <a:latin typeface="Courier New" panose="02070309020205020404" pitchFamily="49" charset="0"/>
                <a:ea typeface="宋体" panose="02010600030101010101" pitchFamily="2" charset="-122"/>
              </a:rPr>
              <a:t>date_ser</a:t>
            </a: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([12, 56, 89, 99, 31</a:t>
            </a:r>
            <a:r>
              <a:rPr lang="en-US" altLang="zh-CN" sz="1800" dirty="0" smtClean="0">
                <a:solidFill>
                  <a:srgbClr val="000000"/>
                </a:solidFill>
                <a:latin typeface="Courier New" panose="02070309020205020404" pitchFamily="49" charset="0"/>
                <a:ea typeface="宋体" panose="02010600030101010101" pitchFamily="2" charset="-122"/>
              </a:rPr>
              <a:t>],</a:t>
            </a:r>
            <a:r>
              <a:rPr lang="en-US" altLang="zh-CN" sz="1800" b="1" dirty="0" smtClean="0">
                <a:solidFill>
                  <a:srgbClr val="1369B2"/>
                </a:solidFill>
                <a:latin typeface="Courier New" panose="02070309020205020404" pitchFamily="49" charset="0"/>
                <a:ea typeface="宋体" panose="02010600030101010101" pitchFamily="2" charset="-122"/>
              </a:rPr>
              <a:t>index=</a:t>
            </a:r>
            <a:r>
              <a:rPr lang="en-US" altLang="zh-CN" sz="1800" b="1" dirty="0" err="1" smtClean="0">
                <a:solidFill>
                  <a:srgbClr val="1369B2"/>
                </a:solidFill>
                <a:latin typeface="Courier New" panose="02070309020205020404" pitchFamily="49" charset="0"/>
                <a:ea typeface="宋体" panose="02010600030101010101" pitchFamily="2" charset="-122"/>
              </a:rPr>
              <a:t>dates_index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date_ser</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固定频率的时间序列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019174" y="1807573"/>
            <a:ext cx="44999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创建</a:t>
            </a:r>
            <a:r>
              <a:rPr lang="zh-CN" altLang="zh-CN" b="1" dirty="0" smtClean="0">
                <a:latin typeface="宋体" panose="02010600030101010101" pitchFamily="2" charset="-122"/>
                <a:ea typeface="宋体" panose="02010600030101010101" pitchFamily="2" charset="-122"/>
              </a:rPr>
              <a:t>固定</a:t>
            </a:r>
            <a:r>
              <a:rPr lang="zh-CN" altLang="zh-CN" b="1" dirty="0">
                <a:latin typeface="宋体" panose="02010600030101010101" pitchFamily="2" charset="-122"/>
                <a:ea typeface="宋体" panose="02010600030101010101" pitchFamily="2" charset="-122"/>
              </a:rPr>
              <a:t>频率的时间序列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8" name="文本框 17"/>
          <p:cNvSpPr txBox="1"/>
          <p:nvPr/>
        </p:nvSpPr>
        <p:spPr>
          <a:xfrm>
            <a:off x="1287706" y="2567069"/>
            <a:ext cx="9344004" cy="1015663"/>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创建</a:t>
            </a:r>
            <a:r>
              <a:rPr lang="en-US" altLang="zh-CN" sz="2000" kern="0" dirty="0" smtClean="0">
                <a:solidFill>
                  <a:srgbClr val="595959"/>
                </a:solidFill>
                <a:latin typeface="微软雅黑" panose="020B0503020204020204" pitchFamily="34" charset="-122"/>
                <a:ea typeface="微软雅黑" panose="020B0503020204020204" pitchFamily="34" charset="-122"/>
              </a:rPr>
              <a:t>Series</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en-US" sz="2000" kern="0" dirty="0" smtClean="0">
                <a:solidFill>
                  <a:srgbClr val="595959"/>
                </a:solidFill>
                <a:latin typeface="微软雅黑" panose="020B0503020204020204" pitchFamily="34" charset="-122"/>
                <a:ea typeface="微软雅黑" panose="020B0503020204020204" pitchFamily="34" charset="-122"/>
              </a:rPr>
              <a:t>，指定索引为</a:t>
            </a:r>
            <a:r>
              <a:rPr lang="zh-CN" altLang="zh-CN" sz="2000" kern="0" dirty="0" smtClean="0">
                <a:solidFill>
                  <a:srgbClr val="595959"/>
                </a:solidFill>
                <a:latin typeface="微软雅黑" panose="020B0503020204020204" pitchFamily="34" charset="-122"/>
                <a:ea typeface="微软雅黑" panose="020B0503020204020204" pitchFamily="34" charset="-122"/>
              </a:rPr>
              <a:t>前面</a:t>
            </a:r>
            <a:r>
              <a:rPr lang="zh-CN" altLang="zh-CN" sz="2000" kern="0" dirty="0">
                <a:solidFill>
                  <a:srgbClr val="595959"/>
                </a:solidFill>
                <a:latin typeface="微软雅黑" panose="020B0503020204020204" pitchFamily="34" charset="-122"/>
                <a:ea typeface="微软雅黑" panose="020B0503020204020204" pitchFamily="34" charset="-122"/>
              </a:rPr>
              <a:t>生成的</a:t>
            </a:r>
            <a:r>
              <a:rPr lang="en-US" altLang="zh-CN" sz="2000" kern="0" dirty="0" err="1">
                <a:solidFill>
                  <a:srgbClr val="595959"/>
                </a:solidFill>
                <a:latin typeface="微软雅黑" panose="020B0503020204020204" pitchFamily="34" charset="-122"/>
                <a:ea typeface="微软雅黑" panose="020B0503020204020204" pitchFamily="34" charset="-122"/>
              </a:rPr>
              <a:t>DatetimeIndex</a:t>
            </a:r>
            <a:r>
              <a:rPr lang="zh-CN" altLang="en-US" sz="2000" kern="0" dirty="0">
                <a:solidFill>
                  <a:srgbClr val="595959"/>
                </a:solidFill>
                <a:latin typeface="微软雅黑" panose="020B0503020204020204" pitchFamily="34" charset="-122"/>
                <a:ea typeface="微软雅黑" panose="020B0503020204020204" pitchFamily="34" charset="-122"/>
              </a:rPr>
              <a:t>对象</a:t>
            </a:r>
            <a:r>
              <a:rPr lang="zh-CN" altLang="zh-CN" sz="2000" kern="0" dirty="0" smtClean="0">
                <a:solidFill>
                  <a:srgbClr val="595959"/>
                </a:solidFill>
                <a:latin typeface="微软雅黑" panose="020B0503020204020204" pitchFamily="34" charset="-122"/>
                <a:ea typeface="微软雅黑" panose="020B0503020204020204" pitchFamily="34" charset="-122"/>
              </a:rPr>
              <a:t>，生成</a:t>
            </a:r>
            <a:r>
              <a:rPr lang="zh-CN" altLang="zh-CN" sz="2000" kern="0" dirty="0">
                <a:solidFill>
                  <a:srgbClr val="1369B2"/>
                </a:solidFill>
                <a:latin typeface="微软雅黑" panose="020B0503020204020204" pitchFamily="34" charset="-122"/>
                <a:ea typeface="微软雅黑" panose="020B0503020204020204" pitchFamily="34" charset="-122"/>
              </a:rPr>
              <a:t>固定频率的</a:t>
            </a:r>
            <a:r>
              <a:rPr lang="zh-CN" altLang="zh-CN" sz="2000" kern="0" dirty="0" smtClean="0">
                <a:solidFill>
                  <a:srgbClr val="1369B2"/>
                </a:solidFill>
                <a:latin typeface="微软雅黑" panose="020B0503020204020204" pitchFamily="34" charset="-122"/>
                <a:ea typeface="微软雅黑" panose="020B0503020204020204" pitchFamily="34" charset="-122"/>
              </a:rPr>
              <a:t>时间序列</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频率和偏移量</a:t>
            </a:r>
            <a:r>
              <a:rPr lang="zh-CN" altLang="zh-CN" sz="1800" dirty="0">
                <a:solidFill>
                  <a:srgbClr val="595959"/>
                </a:solidFill>
                <a:latin typeface="微软雅黑" panose="020B0503020204020204" pitchFamily="34" charset="-122"/>
                <a:ea typeface="微软雅黑" panose="020B0503020204020204" pitchFamily="34" charset="-122"/>
                <a:cs typeface="+mn-ea"/>
              </a:rPr>
              <a:t>，能够使用基础频率和偏移量灵活构建的频率</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4552949" y="2925738"/>
            <a:ext cx="6438801" cy="2400657"/>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在创建时间序列时可以明确使用</a:t>
            </a:r>
            <a:r>
              <a:rPr lang="en-US" altLang="zh-CN" sz="2000" kern="0" dirty="0" err="1">
                <a:solidFill>
                  <a:srgbClr val="595959"/>
                </a:solidFill>
                <a:latin typeface="微软雅黑" panose="020B0503020204020204" pitchFamily="34" charset="-122"/>
                <a:ea typeface="微软雅黑" panose="020B0503020204020204" pitchFamily="34" charset="-122"/>
                <a:cs typeface="宋体" panose="02010600030101010101" pitchFamily="2" charset="-122"/>
              </a:rPr>
              <a:t>freq</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参数指定时间序列的频率，比如，前面示例中使用的</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5D</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，实际上</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这个频率是由倍数和一个基础频率组成</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的，其中</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D</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属于基础频率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，表示每个日历日。</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中提供了很多基础频率，可以满足各种时间序列的需求。</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611353"/>
            <a:ext cx="3276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常见的</a:t>
            </a:r>
            <a:r>
              <a:rPr lang="zh-CN" altLang="zh-CN" b="1" dirty="0" smtClean="0">
                <a:latin typeface="宋体" panose="02010600030101010101" pitchFamily="2" charset="-122"/>
                <a:ea typeface="宋体" panose="02010600030101010101" pitchFamily="2" charset="-122"/>
              </a:rPr>
              <a:t>基础</a:t>
            </a:r>
            <a:r>
              <a:rPr lang="zh-CN" altLang="zh-CN" b="1" dirty="0">
                <a:latin typeface="宋体" panose="02010600030101010101" pitchFamily="2" charset="-122"/>
                <a:ea typeface="宋体" panose="02010600030101010101" pitchFamily="2" charset="-122"/>
              </a:rPr>
              <a:t>频率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7" name="表格 6"/>
          <p:cNvGraphicFramePr>
            <a:graphicFrameLocks noGrp="1"/>
          </p:cNvGraphicFramePr>
          <p:nvPr/>
        </p:nvGraphicFramePr>
        <p:xfrm>
          <a:off x="1486694" y="2421682"/>
          <a:ext cx="9073008" cy="3744417"/>
        </p:xfrm>
        <a:graphic>
          <a:graphicData uri="http://schemas.openxmlformats.org/drawingml/2006/table">
            <a:tbl>
              <a:tblPr>
                <a:tableStyleId>{00A15C55-8517-42AA-B614-E9B94910E393}</a:tableStyleId>
              </a:tblPr>
              <a:tblGrid>
                <a:gridCol w="4347482"/>
                <a:gridCol w="4725526"/>
              </a:tblGrid>
              <a:tr h="459322">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基础频率</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932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D</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每日历日</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932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每工作日</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932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H</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每小时</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388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min</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每分</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04603">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每秒</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932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每毫秒</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9322">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每微秒</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611353"/>
            <a:ext cx="3276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常见的</a:t>
            </a:r>
            <a:r>
              <a:rPr lang="zh-CN" altLang="zh-CN" b="1" dirty="0" smtClean="0">
                <a:latin typeface="宋体" panose="02010600030101010101" pitchFamily="2" charset="-122"/>
                <a:ea typeface="宋体" panose="02010600030101010101" pitchFamily="2" charset="-122"/>
              </a:rPr>
              <a:t>基础</a:t>
            </a:r>
            <a:r>
              <a:rPr lang="zh-CN" altLang="zh-CN" b="1" dirty="0">
                <a:latin typeface="宋体" panose="02010600030101010101" pitchFamily="2" charset="-122"/>
                <a:ea typeface="宋体" panose="02010600030101010101" pitchFamily="2" charset="-122"/>
              </a:rPr>
              <a:t>频率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7" name="表格 6"/>
          <p:cNvGraphicFramePr>
            <a:graphicFrameLocks noGrp="1"/>
          </p:cNvGraphicFramePr>
          <p:nvPr/>
        </p:nvGraphicFramePr>
        <p:xfrm>
          <a:off x="1486694" y="2421682"/>
          <a:ext cx="9073008" cy="4005477"/>
        </p:xfrm>
        <a:graphic>
          <a:graphicData uri="http://schemas.openxmlformats.org/drawingml/2006/table">
            <a:tbl>
              <a:tblPr>
                <a:tableStyleId>{00A15C55-8517-42AA-B614-E9B94910E393}</a:tableStyleId>
              </a:tblPr>
              <a:tblGrid>
                <a:gridCol w="3456384"/>
                <a:gridCol w="5616624"/>
              </a:tblGrid>
              <a:tr h="435027">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基础频率</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35027">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每月最后一个日历日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35027">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BM</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每月最后一个工作日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35027">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每月第一个日历日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8288">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BMS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每月第一个工作日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0806">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W-MON</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W-TUE</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每周</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星期</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几</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35027">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WOM-1MON</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WOM-2MON</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每月第一周、第二周、第三周或第四周的星期几。</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796210">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Q-JAN</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Q-FEB</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对于以指定月份（</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MAR</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APR</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MAY</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JUN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JUL</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AUG</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SEP</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OCT</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NOV</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DEC</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）结束的年度，每个季度最后一个月的最后一个日历日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611353"/>
            <a:ext cx="3276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常见的</a:t>
            </a:r>
            <a:r>
              <a:rPr lang="zh-CN" altLang="zh-CN" b="1" dirty="0" smtClean="0">
                <a:latin typeface="宋体" panose="02010600030101010101" pitchFamily="2" charset="-122"/>
                <a:ea typeface="宋体" panose="02010600030101010101" pitchFamily="2" charset="-122"/>
              </a:rPr>
              <a:t>基础</a:t>
            </a:r>
            <a:r>
              <a:rPr lang="zh-CN" altLang="zh-CN" b="1" dirty="0">
                <a:latin typeface="宋体" panose="02010600030101010101" pitchFamily="2" charset="-122"/>
                <a:ea typeface="宋体" panose="02010600030101010101" pitchFamily="2" charset="-122"/>
              </a:rPr>
              <a:t>频率</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7" name="表格 6"/>
          <p:cNvGraphicFramePr>
            <a:graphicFrameLocks noGrp="1"/>
          </p:cNvGraphicFramePr>
          <p:nvPr/>
        </p:nvGraphicFramePr>
        <p:xfrm>
          <a:off x="1486694" y="2421682"/>
          <a:ext cx="9073008" cy="3960440"/>
        </p:xfrm>
        <a:graphic>
          <a:graphicData uri="http://schemas.openxmlformats.org/drawingml/2006/table">
            <a:tbl>
              <a:tblPr>
                <a:tableStyleId>{00A15C55-8517-42AA-B614-E9B94910E393}</a:tableStyleId>
              </a:tblPr>
              <a:tblGrid>
                <a:gridCol w="3456384"/>
                <a:gridCol w="5616624"/>
              </a:tblGrid>
              <a:tr h="495055">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基础频率</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BQ-JAN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BQ-FEB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每个季度最后一个月的最后一个工作日</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QS-JAN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QS-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每个季度的最后一个月的第一个日历日</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BQS-JAN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BQS-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每个季度的最后一个月的第一个工作日</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每年指定月份的最后一个日历日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每年指定月份的最后一个工作日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AS-JAN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AS-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每年指定月份的第一个日历日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95055">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BAS-JAN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BAS - FEB</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每年指定月份的第一个工作日</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4552949" y="2349674"/>
            <a:ext cx="6438801" cy="3323987"/>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在实际的数据处理中，经常会遇到非整数倍或非常规的时间间隔，比如</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天</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小时、</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小时</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10</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分钟，这时需要更灵活地控制时间序列的时间间隔和进行日期时间的灵活计算，这就是偏移量发挥作用的时候。</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偏移量允许开发人员以非整数的时间单位来操作日期和时间</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，比如向前或向后移动一段时间，</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不仅仅局限于整数的年、月、周、日、小时等</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0810" y="1642835"/>
            <a:ext cx="30962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创建日期</a:t>
            </a:r>
            <a:r>
              <a:rPr lang="zh-CN" altLang="zh-CN" b="1" dirty="0" smtClean="0">
                <a:latin typeface="宋体" panose="02010600030101010101" pitchFamily="2" charset="-122"/>
                <a:ea typeface="宋体" panose="02010600030101010101" pitchFamily="2" charset="-122"/>
              </a:rPr>
              <a:t>偏移</a:t>
            </a:r>
            <a:r>
              <a:rPr lang="zh-CN" altLang="zh-CN" b="1" dirty="0">
                <a:latin typeface="宋体" panose="02010600030101010101" pitchFamily="2" charset="-122"/>
                <a:ea typeface="宋体" panose="02010600030101010101" pitchFamily="2" charset="-122"/>
              </a:rPr>
              <a:t>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5" name="矩形 4"/>
          <p:cNvSpPr/>
          <p:nvPr/>
        </p:nvSpPr>
        <p:spPr>
          <a:xfrm>
            <a:off x="1287706" y="4221882"/>
            <a:ext cx="9344004" cy="186794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690621" y="4503752"/>
            <a:ext cx="8754197" cy="1338828"/>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from </a:t>
            </a:r>
            <a:r>
              <a:rPr lang="en-US" altLang="zh-CN" sz="1800" dirty="0" err="1">
                <a:solidFill>
                  <a:srgbClr val="000000"/>
                </a:solidFill>
                <a:latin typeface="Courier New" panose="02070309020205020404" pitchFamily="49" charset="0"/>
                <a:ea typeface="宋体" panose="02010600030101010101" pitchFamily="2" charset="-122"/>
              </a:rPr>
              <a:t>pandas.tseries.offsets</a:t>
            </a:r>
            <a:r>
              <a:rPr lang="en-US" altLang="zh-CN" sz="1800" dirty="0">
                <a:solidFill>
                  <a:srgbClr val="000000"/>
                </a:solidFill>
                <a:latin typeface="Courier New" panose="02070309020205020404" pitchFamily="49" charset="0"/>
                <a:ea typeface="宋体" panose="02010600030101010101" pitchFamily="2" charset="-122"/>
              </a:rPr>
              <a:t> import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date_offset</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b="1" dirty="0" err="1">
                <a:solidFill>
                  <a:srgbClr val="1369B2"/>
                </a:solidFill>
                <a:latin typeface="Courier New" panose="02070309020205020404" pitchFamily="49" charset="0"/>
                <a:ea typeface="宋体" panose="02010600030101010101" pitchFamily="2" charset="-122"/>
              </a:rPr>
              <a:t>DateOffset</a:t>
            </a:r>
            <a:r>
              <a:rPr lang="en-US" altLang="zh-CN" sz="1800" b="1" dirty="0">
                <a:solidFill>
                  <a:srgbClr val="1369B2"/>
                </a:solidFill>
                <a:latin typeface="Courier New" panose="02070309020205020404" pitchFamily="49" charset="0"/>
                <a:ea typeface="宋体" panose="02010600030101010101" pitchFamily="2" charset="-122"/>
              </a:rPr>
              <a:t>(days=14, hours=10)</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date_offset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文本框 8"/>
          <p:cNvSpPr txBox="1"/>
          <p:nvPr/>
        </p:nvSpPr>
        <p:spPr>
          <a:xfrm>
            <a:off x="1287706" y="2345410"/>
            <a:ext cx="9560028" cy="1015663"/>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pandas.tseries.offsets</a:t>
            </a:r>
            <a:r>
              <a:rPr lang="zh-CN" altLang="zh-CN" sz="2000" kern="0" dirty="0">
                <a:solidFill>
                  <a:srgbClr val="595959"/>
                </a:solidFill>
                <a:latin typeface="微软雅黑" panose="020B0503020204020204" pitchFamily="34" charset="-122"/>
                <a:ea typeface="微软雅黑" panose="020B0503020204020204" pitchFamily="34" charset="-122"/>
              </a:rPr>
              <a:t>模块提供了表示</a:t>
            </a:r>
            <a:r>
              <a:rPr lang="zh-CN" altLang="zh-CN" sz="2000" kern="0" dirty="0">
                <a:solidFill>
                  <a:srgbClr val="1369B2"/>
                </a:solidFill>
                <a:latin typeface="微软雅黑" panose="020B0503020204020204" pitchFamily="34" charset="-122"/>
                <a:ea typeface="微软雅黑" panose="020B0503020204020204" pitchFamily="34" charset="-122"/>
              </a:rPr>
              <a:t>日期偏移量的</a:t>
            </a:r>
            <a:r>
              <a:rPr lang="en-US" altLang="zh-CN" sz="2000" kern="0" dirty="0" err="1">
                <a:solidFill>
                  <a:srgbClr val="1369B2"/>
                </a:solidFill>
                <a:latin typeface="微软雅黑" panose="020B0503020204020204" pitchFamily="34" charset="-122"/>
                <a:ea typeface="微软雅黑" panose="020B0503020204020204" pitchFamily="34" charset="-122"/>
              </a:rPr>
              <a:t>DateOffset</a:t>
            </a:r>
            <a:r>
              <a:rPr lang="zh-CN" altLang="zh-CN" sz="2000" kern="0" dirty="0">
                <a:solidFill>
                  <a:srgbClr val="1369B2"/>
                </a:solidFill>
                <a:latin typeface="微软雅黑" panose="020B0503020204020204" pitchFamily="34" charset="-122"/>
                <a:ea typeface="微软雅黑" panose="020B0503020204020204" pitchFamily="34" charset="-122"/>
              </a:rPr>
              <a:t>类</a:t>
            </a:r>
            <a:r>
              <a:rPr lang="zh-CN" altLang="zh-CN" sz="2000" kern="0" dirty="0">
                <a:solidFill>
                  <a:srgbClr val="595959"/>
                </a:solidFill>
                <a:latin typeface="微软雅黑" panose="020B0503020204020204" pitchFamily="34" charset="-122"/>
                <a:ea typeface="微软雅黑" panose="020B0503020204020204" pitchFamily="34" charset="-122"/>
              </a:rPr>
              <a:t>。如果要得到日期偏移量，则可以直接通过</a:t>
            </a:r>
            <a:r>
              <a:rPr lang="en-US" altLang="zh-CN" sz="2000" kern="0" dirty="0" err="1">
                <a:solidFill>
                  <a:srgbClr val="595959"/>
                </a:solidFill>
                <a:latin typeface="微软雅黑" panose="020B0503020204020204" pitchFamily="34" charset="-122"/>
                <a:ea typeface="微软雅黑" panose="020B0503020204020204" pitchFamily="34" charset="-122"/>
              </a:rPr>
              <a:t>DateOffset</a:t>
            </a:r>
            <a:r>
              <a:rPr lang="zh-CN" altLang="zh-CN" sz="2000" kern="0" dirty="0">
                <a:solidFill>
                  <a:srgbClr val="595959"/>
                </a:solidFill>
                <a:latin typeface="微软雅黑" panose="020B0503020204020204" pitchFamily="34" charset="-122"/>
                <a:ea typeface="微软雅黑" panose="020B0503020204020204" pitchFamily="34" charset="-122"/>
              </a:rPr>
              <a:t>类的构造方法创建该类的对象。</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1342678" y="3454821"/>
            <a:ext cx="10009112"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smtClean="0">
                <a:solidFill>
                  <a:schemeClr val="tx1"/>
                </a:solidFill>
              </a:rPr>
              <a:t>例如：</a:t>
            </a:r>
            <a:r>
              <a:rPr lang="zh-CN" altLang="zh-CN" dirty="0"/>
              <a:t>创建表示</a:t>
            </a:r>
            <a:r>
              <a:rPr lang="en-US" altLang="zh-CN" dirty="0"/>
              <a:t>14</a:t>
            </a:r>
            <a:r>
              <a:rPr lang="zh-CN" altLang="zh-CN" dirty="0"/>
              <a:t>天</a:t>
            </a:r>
            <a:r>
              <a:rPr lang="en-US" altLang="zh-CN" dirty="0"/>
              <a:t>10</a:t>
            </a:r>
            <a:r>
              <a:rPr lang="zh-CN" altLang="zh-CN" dirty="0"/>
              <a:t>小时的</a:t>
            </a:r>
            <a:r>
              <a:rPr lang="zh-CN" altLang="zh-CN" dirty="0">
                <a:solidFill>
                  <a:srgbClr val="1369B2"/>
                </a:solidFill>
              </a:rPr>
              <a:t>日期偏移</a:t>
            </a:r>
            <a:r>
              <a:rPr lang="zh-CN" altLang="zh-CN" dirty="0" smtClean="0">
                <a:solidFill>
                  <a:srgbClr val="1369B2"/>
                </a:solidFill>
              </a:rPr>
              <a:t>量</a:t>
            </a:r>
            <a:r>
              <a:rPr lang="zh-CN" altLang="en-US" dirty="0" smtClean="0"/>
              <a:t>。</a:t>
            </a:r>
            <a:endParaRPr lang="zh-CN" altLang="zh-CN"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1630710" y="2925738"/>
            <a:ext cx="8640960" cy="1969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a:solidFill>
                  <a:srgbClr val="595959"/>
                </a:solidFill>
                <a:latin typeface="微软雅黑" panose="020B0503020204020204" pitchFamily="34" charset="-122"/>
                <a:ea typeface="微软雅黑" panose="020B0503020204020204" pitchFamily="34" charset="-122"/>
              </a:rPr>
              <a:t>在进行数据分析时，除了遇到前面章节中介绍的数值形式的数据之外，有时还需要对时间序列进行分析。</a:t>
            </a:r>
            <a:r>
              <a:rPr lang="en-US" altLang="zh-CN" sz="2000" dirty="0">
                <a:solidFill>
                  <a:srgbClr val="1369B2"/>
                </a:solidFill>
                <a:latin typeface="微软雅黑" panose="020B0503020204020204" pitchFamily="34" charset="-122"/>
                <a:ea typeface="微软雅黑" panose="020B0503020204020204" pitchFamily="34" charset="-122"/>
              </a:rPr>
              <a:t>pandas</a:t>
            </a:r>
            <a:r>
              <a:rPr lang="zh-CN" altLang="zh-CN" sz="2000" dirty="0">
                <a:solidFill>
                  <a:srgbClr val="1369B2"/>
                </a:solidFill>
                <a:latin typeface="微软雅黑" panose="020B0503020204020204" pitchFamily="34" charset="-122"/>
                <a:ea typeface="微软雅黑" panose="020B0503020204020204" pitchFamily="34" charset="-122"/>
              </a:rPr>
              <a:t>库作为数据分析的利器</a:t>
            </a:r>
            <a:r>
              <a:rPr lang="zh-CN" altLang="zh-CN" sz="2000" dirty="0" smtClean="0">
                <a:solidFill>
                  <a:srgbClr val="1369B2"/>
                </a:solidFill>
                <a:latin typeface="微软雅黑" panose="020B0503020204020204" pitchFamily="34" charset="-122"/>
                <a:ea typeface="微软雅黑" panose="020B0503020204020204" pitchFamily="34" charset="-122"/>
              </a:rPr>
              <a:t>，提供</a:t>
            </a:r>
            <a:r>
              <a:rPr lang="zh-CN" altLang="zh-CN" sz="2000" dirty="0">
                <a:solidFill>
                  <a:srgbClr val="1369B2"/>
                </a:solidFill>
                <a:latin typeface="微软雅黑" panose="020B0503020204020204" pitchFamily="34" charset="-122"/>
                <a:ea typeface="微软雅黑" panose="020B0503020204020204" pitchFamily="34" charset="-122"/>
              </a:rPr>
              <a:t>了一套标准的处理时间序列的功能，可以帮助开发人员高效地处理时间序列</a:t>
            </a:r>
            <a:r>
              <a:rPr lang="zh-CN" altLang="zh-CN" sz="2000" dirty="0">
                <a:solidFill>
                  <a:srgbClr val="595959"/>
                </a:solidFill>
                <a:latin typeface="微软雅黑" panose="020B0503020204020204" pitchFamily="34" charset="-122"/>
                <a:ea typeface="微软雅黑" panose="020B0503020204020204" pitchFamily="34" charset="-122"/>
              </a:rPr>
              <a:t>。本单元以</a:t>
            </a:r>
            <a:r>
              <a:rPr lang="en-US" altLang="zh-CN" sz="2000" dirty="0">
                <a:solidFill>
                  <a:srgbClr val="595959"/>
                </a:solidFill>
                <a:latin typeface="微软雅黑" panose="020B0503020204020204" pitchFamily="34" charset="-122"/>
                <a:ea typeface="微软雅黑" panose="020B0503020204020204" pitchFamily="34" charset="-122"/>
              </a:rPr>
              <a:t>4</a:t>
            </a:r>
            <a:r>
              <a:rPr lang="zh-CN" altLang="zh-CN" sz="2000" dirty="0">
                <a:solidFill>
                  <a:srgbClr val="595959"/>
                </a:solidFill>
                <a:latin typeface="微软雅黑" panose="020B0503020204020204" pitchFamily="34" charset="-122"/>
                <a:ea typeface="微软雅黑" panose="020B0503020204020204" pitchFamily="34" charset="-122"/>
              </a:rPr>
              <a:t>个任务为主线，对时间序列的相关内容进行详细地讲解。</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2126648"/>
            <a:ext cx="59710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创建</a:t>
            </a:r>
            <a:r>
              <a:rPr lang="en-US" altLang="zh-CN" b="1" dirty="0" err="1">
                <a:latin typeface="宋体" panose="02010600030101010101" pitchFamily="2" charset="-122"/>
                <a:ea typeface="宋体" panose="02010600030101010101" pitchFamily="2" charset="-122"/>
              </a:rPr>
              <a:t>DatetimeIndex</a:t>
            </a:r>
            <a:r>
              <a:rPr lang="zh-CN" altLang="zh-CN" b="1" dirty="0">
                <a:latin typeface="宋体" panose="02010600030101010101" pitchFamily="2" charset="-122"/>
                <a:ea typeface="宋体" panose="02010600030101010101" pitchFamily="2" charset="-122"/>
              </a:rPr>
              <a:t>类的</a:t>
            </a:r>
            <a:r>
              <a:rPr lang="zh-CN" altLang="zh-CN" b="1" dirty="0" smtClean="0">
                <a:latin typeface="宋体" panose="02010600030101010101" pitchFamily="2" charset="-122"/>
                <a:ea typeface="宋体" panose="02010600030101010101" pitchFamily="2" charset="-122"/>
              </a:rPr>
              <a:t>对象</a:t>
            </a:r>
            <a:r>
              <a:rPr lang="zh-CN" altLang="en-US" b="1" dirty="0" smtClean="0">
                <a:latin typeface="宋体" panose="02010600030101010101" pitchFamily="2" charset="-122"/>
                <a:ea typeface="宋体" panose="02010600030101010101" pitchFamily="2" charset="-122"/>
              </a:rPr>
              <a:t>指定</a:t>
            </a:r>
            <a:r>
              <a:rPr lang="zh-CN" altLang="zh-CN" b="1" dirty="0" smtClean="0">
                <a:latin typeface="宋体" panose="02010600030101010101" pitchFamily="2" charset="-122"/>
                <a:ea typeface="宋体" panose="02010600030101010101" pitchFamily="2" charset="-122"/>
              </a:rPr>
              <a:t>偏移</a:t>
            </a:r>
            <a:r>
              <a:rPr lang="zh-CN" altLang="zh-CN" b="1" dirty="0">
                <a:latin typeface="宋体" panose="02010600030101010101" pitchFamily="2" charset="-122"/>
                <a:ea typeface="宋体" panose="02010600030101010101" pitchFamily="2" charset="-122"/>
              </a:rPr>
              <a:t>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5" name="矩形 4"/>
          <p:cNvSpPr/>
          <p:nvPr/>
        </p:nvSpPr>
        <p:spPr>
          <a:xfrm>
            <a:off x="1395717" y="4043038"/>
            <a:ext cx="9344004" cy="169101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690621" y="4158335"/>
            <a:ext cx="8754197" cy="1338828"/>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smtClean="0">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date_offset</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DateOffset</a:t>
            </a:r>
            <a:r>
              <a:rPr lang="en-US" altLang="zh-CN" sz="1800" dirty="0">
                <a:solidFill>
                  <a:srgbClr val="000000"/>
                </a:solidFill>
                <a:latin typeface="Courier New" panose="02070309020205020404" pitchFamily="49" charset="0"/>
                <a:ea typeface="宋体" panose="02010600030101010101" pitchFamily="2" charset="-122"/>
              </a:rPr>
              <a:t>(days=14, hours=10)</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('2025/1/1', '2025/1/31', </a:t>
            </a:r>
            <a:r>
              <a:rPr lang="en-US" altLang="zh-CN" sz="1800" b="1" dirty="0" err="1">
                <a:solidFill>
                  <a:srgbClr val="1369B2"/>
                </a:solidFill>
                <a:latin typeface="Courier New" panose="02070309020205020404" pitchFamily="49" charset="0"/>
                <a:ea typeface="宋体" panose="02010600030101010101" pitchFamily="2" charset="-122"/>
              </a:rPr>
              <a:t>freq</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date_offset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9" name="文本框 8"/>
          <p:cNvSpPr txBox="1"/>
          <p:nvPr/>
        </p:nvSpPr>
        <p:spPr>
          <a:xfrm>
            <a:off x="1287706" y="2925738"/>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当通过</a:t>
            </a:r>
            <a:r>
              <a:rPr lang="en-US" altLang="zh-CN" sz="2000" kern="0" dirty="0" err="1">
                <a:solidFill>
                  <a:srgbClr val="595959"/>
                </a:solidFill>
                <a:latin typeface="微软雅黑" panose="020B0503020204020204" pitchFamily="34" charset="-122"/>
                <a:ea typeface="微软雅黑" panose="020B0503020204020204" pitchFamily="34" charset="-122"/>
              </a:rPr>
              <a:t>date_range</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函数创建时间索引时，可以直接</a:t>
            </a:r>
            <a:r>
              <a:rPr lang="zh-CN" altLang="zh-CN" sz="2000" kern="0" dirty="0">
                <a:solidFill>
                  <a:srgbClr val="1369B2"/>
                </a:solidFill>
                <a:latin typeface="微软雅黑" panose="020B0503020204020204" pitchFamily="34" charset="-122"/>
                <a:ea typeface="微软雅黑" panose="020B0503020204020204" pitchFamily="34" charset="-122"/>
              </a:rPr>
              <a:t>将</a:t>
            </a:r>
            <a:r>
              <a:rPr lang="en-US" altLang="zh-CN" sz="2000" kern="0" dirty="0" err="1">
                <a:solidFill>
                  <a:srgbClr val="1369B2"/>
                </a:solidFill>
                <a:latin typeface="微软雅黑" panose="020B0503020204020204" pitchFamily="34" charset="-122"/>
                <a:ea typeface="微软雅黑" panose="020B0503020204020204" pitchFamily="34" charset="-122"/>
              </a:rPr>
              <a:t>freq</a:t>
            </a:r>
            <a:r>
              <a:rPr lang="zh-CN" altLang="zh-CN" sz="2000" kern="0" dirty="0">
                <a:solidFill>
                  <a:srgbClr val="1369B2"/>
                </a:solidFill>
                <a:latin typeface="微软雅黑" panose="020B0503020204020204" pitchFamily="34" charset="-122"/>
                <a:ea typeface="微软雅黑" panose="020B0503020204020204" pitchFamily="34" charset="-122"/>
              </a:rPr>
              <a:t>参数的值设置为</a:t>
            </a:r>
            <a:r>
              <a:rPr lang="en-US" altLang="zh-CN" sz="2000" kern="0" dirty="0" err="1" smtClean="0">
                <a:solidFill>
                  <a:srgbClr val="1369B2"/>
                </a:solidFill>
                <a:latin typeface="微软雅黑" panose="020B0503020204020204" pitchFamily="34" charset="-122"/>
                <a:ea typeface="微软雅黑" panose="020B0503020204020204" pitchFamily="34" charset="-122"/>
              </a:rPr>
              <a:t>DateOffset</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595959"/>
                </a:solidFill>
                <a:latin typeface="微软雅黑" panose="020B0503020204020204" pitchFamily="34" charset="-122"/>
                <a:ea typeface="微软雅黑" panose="020B0503020204020204" pitchFamily="34" charset="-122"/>
              </a:rPr>
              <a:t>，从而使时间序列具有非常规的频率。</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的频率和偏移量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632700" y="3357786"/>
            <a:ext cx="3457786"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创建第一个时间序列</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创建第二个时间序列。</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创建第三个</a:t>
            </a:r>
            <a:r>
              <a:rPr lang="zh-CN" altLang="zh-CN" sz="1900" dirty="0" smtClean="0">
                <a:solidFill>
                  <a:srgbClr val="595959"/>
                </a:solidFill>
                <a:latin typeface="微软雅黑" panose="020B0503020204020204" pitchFamily="34" charset="-122"/>
                <a:ea typeface="微软雅黑" panose="020B0503020204020204" pitchFamily="34" charset="-122"/>
              </a:rPr>
              <a:t>时间序列</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8"/>
          <p:cNvSpPr txBox="1"/>
          <p:nvPr/>
        </p:nvSpPr>
        <p:spPr>
          <a:xfrm>
            <a:off x="3970118" y="3014256"/>
            <a:ext cx="7237656" cy="830997"/>
          </a:xfrm>
          <a:prstGeom prst="rect">
            <a:avLst/>
          </a:prstGeom>
          <a:noFill/>
        </p:spPr>
        <p:txBody>
          <a:bodyPr wrap="square" lIns="91443" tIns="45720" rIns="91443" bIns="45720" rtlCol="0">
            <a:spAutoFit/>
          </a:bodyPr>
          <a:lstStyle/>
          <a:p>
            <a:pPr algn="ctr"/>
            <a:r>
              <a:rPr lang="zh-CN" altLang="en-US" sz="4800" b="1" dirty="0" smtClean="0">
                <a:solidFill>
                  <a:srgbClr val="595959"/>
                </a:solidFill>
                <a:latin typeface="微软雅黑" panose="020B0503020204020204" pitchFamily="34" charset="-122"/>
                <a:ea typeface="微软雅黑" panose="020B0503020204020204" pitchFamily="34" charset="-122"/>
                <a:cs typeface="+mn-ea"/>
              </a:rPr>
              <a:t>分析</a:t>
            </a:r>
            <a:r>
              <a:rPr lang="zh-CN" altLang="zh-CN" sz="4800" b="1" dirty="0" smtClean="0">
                <a:solidFill>
                  <a:srgbClr val="595959"/>
                </a:solidFill>
                <a:latin typeface="微软雅黑" panose="020B0503020204020204" pitchFamily="34" charset="-122"/>
                <a:ea typeface="微软雅黑" panose="020B0503020204020204" pitchFamily="34" charset="-122"/>
                <a:cs typeface="+mn-ea"/>
              </a:rPr>
              <a:t>网页</a:t>
            </a:r>
            <a:r>
              <a:rPr lang="zh-CN" altLang="zh-CN" sz="4800" b="1" dirty="0">
                <a:solidFill>
                  <a:srgbClr val="595959"/>
                </a:solidFill>
                <a:latin typeface="微软雅黑" panose="020B0503020204020204" pitchFamily="34" charset="-122"/>
                <a:ea typeface="微软雅黑" panose="020B0503020204020204" pitchFamily="34" charset="-122"/>
                <a:cs typeface="+mn-ea"/>
              </a:rPr>
              <a:t>浏览量的变化率</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6"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7-2</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nvPicPr>
        <p:blipFill>
          <a:blip r:embed="rId1"/>
          <a:stretch>
            <a:fillRect/>
          </a:stretch>
        </p:blipFill>
        <p:spPr>
          <a:xfrm>
            <a:off x="6167214" y="2493689"/>
            <a:ext cx="5040560" cy="2600544"/>
          </a:xfrm>
          <a:prstGeom prst="rect">
            <a:avLst/>
          </a:prstGeom>
        </p:spPr>
      </p:pic>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1715119"/>
            <a:ext cx="4665270" cy="403956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342900" indent="-342900">
              <a:buFont typeface="Arial" panose="020B0604020202020204" pitchFamily="34" charset="0"/>
              <a:buChar char="•"/>
            </a:pPr>
            <a:r>
              <a:rPr lang="zh-CN" altLang="zh-CN" sz="1900" dirty="0">
                <a:solidFill>
                  <a:srgbClr val="1369B2"/>
                </a:solidFill>
              </a:rPr>
              <a:t>网页浏览量的变化率</a:t>
            </a:r>
            <a:r>
              <a:rPr lang="zh-CN" altLang="zh-CN" sz="1900" dirty="0"/>
              <a:t>是指在两个不同时间点之间，网页的浏览量发生的相对变化的程度，它的</a:t>
            </a:r>
            <a:r>
              <a:rPr lang="zh-CN" altLang="zh-CN" sz="1900" dirty="0">
                <a:solidFill>
                  <a:srgbClr val="1369B2"/>
                </a:solidFill>
              </a:rPr>
              <a:t>计算公式为：网页浏览量的变化率</a:t>
            </a:r>
            <a:r>
              <a:rPr lang="en-US" altLang="zh-CN" sz="1900" dirty="0">
                <a:solidFill>
                  <a:srgbClr val="1369B2"/>
                </a:solidFill>
              </a:rPr>
              <a:t>=</a:t>
            </a:r>
            <a:r>
              <a:rPr lang="zh-CN" altLang="zh-CN" sz="1900" dirty="0">
                <a:solidFill>
                  <a:srgbClr val="1369B2"/>
                </a:solidFill>
              </a:rPr>
              <a:t>（最新浏览量</a:t>
            </a:r>
            <a:r>
              <a:rPr lang="en-US" altLang="zh-CN" sz="1900" dirty="0">
                <a:solidFill>
                  <a:srgbClr val="1369B2"/>
                </a:solidFill>
              </a:rPr>
              <a:t>-</a:t>
            </a:r>
            <a:r>
              <a:rPr lang="zh-CN" altLang="zh-CN" sz="1900" dirty="0">
                <a:solidFill>
                  <a:srgbClr val="1369B2"/>
                </a:solidFill>
              </a:rPr>
              <a:t>之前浏览量）÷之前浏览量×</a:t>
            </a:r>
            <a:r>
              <a:rPr lang="en-US" altLang="zh-CN" sz="1900" dirty="0">
                <a:solidFill>
                  <a:srgbClr val="1369B2"/>
                </a:solidFill>
              </a:rPr>
              <a:t>100%</a:t>
            </a:r>
            <a:r>
              <a:rPr lang="zh-CN" altLang="zh-CN" sz="1900" dirty="0"/>
              <a:t>，用于反映用户对网站内容的感兴趣程度</a:t>
            </a:r>
            <a:r>
              <a:rPr lang="zh-CN" altLang="zh-CN" sz="1900" dirty="0" smtClean="0"/>
              <a:t>。</a:t>
            </a:r>
            <a:endParaRPr lang="en-US" altLang="zh-CN" sz="1900" dirty="0" smtClean="0"/>
          </a:p>
          <a:p>
            <a:pPr marL="342900" indent="-342900">
              <a:buFont typeface="Arial" panose="020B0604020202020204" pitchFamily="34" charset="0"/>
              <a:buChar char="•"/>
            </a:pPr>
            <a:r>
              <a:rPr lang="zh-CN" altLang="zh-CN" sz="1900" dirty="0" smtClean="0"/>
              <a:t>假设</a:t>
            </a:r>
            <a:r>
              <a:rPr lang="zh-CN" altLang="zh-CN" sz="1900" dirty="0"/>
              <a:t>现有一份保存</a:t>
            </a:r>
            <a:r>
              <a:rPr lang="en-US" altLang="zh-CN" sz="1900" dirty="0"/>
              <a:t>1</a:t>
            </a:r>
            <a:r>
              <a:rPr lang="zh-CN" altLang="zh-CN" sz="1900" dirty="0"/>
              <a:t>月份</a:t>
            </a:r>
            <a:r>
              <a:rPr lang="zh-CN" altLang="zh-CN" sz="1900" dirty="0" smtClean="0">
                <a:solidFill>
                  <a:srgbClr val="1369B2"/>
                </a:solidFill>
              </a:rPr>
              <a:t>网</a:t>
            </a:r>
            <a:r>
              <a:rPr lang="zh-CN" altLang="en-US" sz="1900" dirty="0" smtClean="0">
                <a:solidFill>
                  <a:srgbClr val="1369B2"/>
                </a:solidFill>
              </a:rPr>
              <a:t>页</a:t>
            </a:r>
            <a:r>
              <a:rPr lang="zh-CN" altLang="zh-CN" sz="1900" dirty="0" smtClean="0">
                <a:solidFill>
                  <a:srgbClr val="1369B2"/>
                </a:solidFill>
              </a:rPr>
              <a:t>浏览</a:t>
            </a:r>
            <a:r>
              <a:rPr lang="zh-CN" altLang="zh-CN" sz="1900" dirty="0">
                <a:solidFill>
                  <a:srgbClr val="1369B2"/>
                </a:solidFill>
              </a:rPr>
              <a:t>量</a:t>
            </a:r>
            <a:r>
              <a:rPr lang="zh-CN" altLang="zh-CN" sz="1900" dirty="0"/>
              <a:t>的</a:t>
            </a:r>
            <a:r>
              <a:rPr lang="en-US" altLang="zh-CN" sz="1900" dirty="0"/>
              <a:t>website_views.csv</a:t>
            </a:r>
            <a:r>
              <a:rPr lang="zh-CN" altLang="zh-CN" sz="1900" dirty="0"/>
              <a:t>文件，该文件的内容</a:t>
            </a:r>
            <a:r>
              <a:rPr lang="zh-CN" altLang="zh-CN" sz="1900" dirty="0" smtClean="0"/>
              <a:t>如</a:t>
            </a:r>
            <a:r>
              <a:rPr lang="zh-CN" altLang="en-US" sz="1900" dirty="0" smtClean="0"/>
              <a:t>右图</a:t>
            </a:r>
            <a:r>
              <a:rPr lang="zh-CN" altLang="zh-CN" sz="1900" dirty="0" smtClean="0"/>
              <a:t>所</a:t>
            </a:r>
            <a:r>
              <a:rPr lang="zh-CN" altLang="zh-CN" sz="1900" dirty="0"/>
              <a:t>示。</a:t>
            </a:r>
            <a:endParaRPr lang="zh-CN" altLang="zh-CN" sz="19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277666"/>
            <a:ext cx="6679708" cy="295232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37174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069754"/>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a:t>
            </a:r>
            <a:r>
              <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网页</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浏览</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量的数据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计算网页浏览量的变化率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，并使用</a:t>
            </a:r>
            <a:r>
              <a:rPr lang="en-US" altLang="zh-CN" sz="2000" kern="0" dirty="0" err="1">
                <a:solidFill>
                  <a:srgbClr val="595959"/>
                </a:solidFill>
                <a:latin typeface="微软雅黑" panose="020B0503020204020204" pitchFamily="34" charset="-122"/>
                <a:ea typeface="微软雅黑" panose="020B0503020204020204" pitchFamily="34" charset="-122"/>
                <a:cs typeface="宋体" panose="02010600030101010101" pitchFamily="2" charset="-122"/>
              </a:rPr>
              <a:t>Matplotlib</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绘制一张折线图</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，通过折线图</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展示</a:t>
            </a:r>
            <a:r>
              <a:rPr lang="en-US"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月份</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网页浏览量的变化率</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变化</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趋势</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时间序列移动</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的方法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shift()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实现时间序列的移动</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的移动</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6936"/>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时间序列移动的方法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205658"/>
            <a:ext cx="9560028" cy="1015663"/>
          </a:xfrm>
          <a:prstGeom prst="rect">
            <a:avLst/>
          </a:prstGeom>
          <a:noFill/>
        </p:spPr>
        <p:txBody>
          <a:bodyPr wrap="square">
            <a:spAutoFit/>
          </a:bodyPr>
          <a:lstStyle/>
          <a:p>
            <a:pPr>
              <a:lnSpc>
                <a:spcPct val="150000"/>
              </a:lnSpc>
            </a:pPr>
            <a:r>
              <a:rPr lang="zh-CN" altLang="en-US" sz="2000" kern="0" dirty="0" smtClean="0">
                <a:solidFill>
                  <a:srgbClr val="595959"/>
                </a:solidFill>
                <a:latin typeface="微软雅黑" panose="020B0503020204020204" pitchFamily="34" charset="-122"/>
                <a:ea typeface="微软雅黑" panose="020B0503020204020204" pitchFamily="34" charset="-122"/>
              </a:rPr>
              <a:t>时间序列的</a:t>
            </a:r>
            <a:r>
              <a:rPr lang="zh-CN" altLang="zh-CN" sz="2000" kern="0" dirty="0" smtClean="0">
                <a:solidFill>
                  <a:srgbClr val="595959"/>
                </a:solidFill>
                <a:latin typeface="微软雅黑" panose="020B0503020204020204" pitchFamily="34" charset="-122"/>
                <a:ea typeface="微软雅黑" panose="020B0503020204020204" pitchFamily="34" charset="-122"/>
              </a:rPr>
              <a:t>移动</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shifting</a:t>
            </a:r>
            <a:r>
              <a:rPr lang="zh-CN" altLang="zh-CN" sz="2000" kern="0" dirty="0">
                <a:solidFill>
                  <a:srgbClr val="595959"/>
                </a:solidFill>
                <a:latin typeface="微软雅黑" panose="020B0503020204020204" pitchFamily="34" charset="-122"/>
                <a:ea typeface="微软雅黑" panose="020B0503020204020204" pitchFamily="34" charset="-122"/>
              </a:rPr>
              <a:t>）是指沿着时间轴方向将数据进行前移或后移。</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对象中提供了一个</a:t>
            </a:r>
            <a:r>
              <a:rPr lang="en-US" altLang="zh-CN" sz="2000" kern="0" dirty="0">
                <a:solidFill>
                  <a:srgbClr val="1369B2"/>
                </a:solidFill>
                <a:latin typeface="微软雅黑" panose="020B0503020204020204" pitchFamily="34" charset="-122"/>
                <a:ea typeface="微软雅黑" panose="020B0503020204020204" pitchFamily="34" charset="-122"/>
              </a:rPr>
              <a:t>shift()</a:t>
            </a:r>
            <a:r>
              <a:rPr lang="zh-CN" altLang="zh-CN" sz="2000" kern="0" dirty="0" smtClean="0">
                <a:solidFill>
                  <a:srgbClr val="1369B2"/>
                </a:solidFill>
                <a:latin typeface="微软雅黑" panose="020B0503020204020204" pitchFamily="34" charset="-122"/>
                <a:ea typeface="微软雅黑" panose="020B0503020204020204" pitchFamily="34" charset="-122"/>
              </a:rPr>
              <a:t>方法</a:t>
            </a:r>
            <a:r>
              <a:rPr lang="zh-CN" altLang="zh-CN" sz="2000" kern="0" dirty="0" smtClean="0">
                <a:solidFill>
                  <a:srgbClr val="595959"/>
                </a:solidFill>
                <a:latin typeface="微软雅黑" panose="020B0503020204020204" pitchFamily="34" charset="-122"/>
                <a:ea typeface="微软雅黑" panose="020B0503020204020204" pitchFamily="34" charset="-122"/>
              </a:rPr>
              <a:t>用于</a:t>
            </a:r>
            <a:r>
              <a:rPr lang="zh-CN" altLang="zh-CN" sz="2000" kern="0" dirty="0">
                <a:solidFill>
                  <a:srgbClr val="595959"/>
                </a:solidFill>
                <a:latin typeface="微软雅黑" panose="020B0503020204020204" pitchFamily="34" charset="-122"/>
                <a:ea typeface="微软雅黑" panose="020B0503020204020204" pitchFamily="34" charset="-122"/>
              </a:rPr>
              <a:t>前移或后移数据，但索引保持不变。</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矩形 10"/>
          <p:cNvSpPr/>
          <p:nvPr/>
        </p:nvSpPr>
        <p:spPr>
          <a:xfrm>
            <a:off x="1287706" y="3317220"/>
            <a:ext cx="9560028" cy="104822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630710" y="3481810"/>
            <a:ext cx="8596438" cy="719043"/>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shift(periods=1,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=None, axis=0, </a:t>
            </a:r>
            <a:r>
              <a:rPr lang="en-US" altLang="zh-CN" sz="1800" dirty="0" err="1">
                <a:solidFill>
                  <a:srgbClr val="000000"/>
                </a:solidFill>
                <a:latin typeface="Courier New" panose="02070309020205020404" pitchFamily="49" charset="0"/>
                <a:ea typeface="宋体" panose="02010600030101010101" pitchFamily="2" charset="-122"/>
              </a:rPr>
              <a:t>fill_value</a:t>
            </a:r>
            <a:r>
              <a:rPr lang="en-US" altLang="zh-CN" sz="1800" dirty="0">
                <a:solidFill>
                  <a:srgbClr val="000000"/>
                </a:solidFill>
                <a:latin typeface="Courier New" panose="02070309020205020404" pitchFamily="49" charset="0"/>
                <a:ea typeface="宋体" panose="02010600030101010101" pitchFamily="2" charset="-122"/>
              </a:rPr>
              <a:t>=_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smtClean="0">
                <a:solidFill>
                  <a:srgbClr val="000000"/>
                </a:solidFill>
                <a:latin typeface="Courier New" panose="02070309020205020404" pitchFamily="49" charset="0"/>
                <a:ea typeface="宋体" panose="02010600030101010101" pitchFamily="2" charset="-122"/>
              </a:rPr>
              <a:t>suffix=None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500500"/>
            <a:ext cx="9546364" cy="1754326"/>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periods</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用于指定要</a:t>
            </a:r>
            <a:r>
              <a:rPr lang="zh-CN" altLang="en-US" sz="1800" kern="0" dirty="0" smtClean="0">
                <a:solidFill>
                  <a:srgbClr val="1369B2"/>
                </a:solidFill>
                <a:latin typeface="宋体" panose="02010600030101010101" pitchFamily="2" charset="-122"/>
                <a:ea typeface="宋体" panose="02010600030101010101" pitchFamily="2" charset="-122"/>
              </a:rPr>
              <a:t>将数据向前或向后移动多少个周期或时间单位</a:t>
            </a:r>
            <a:r>
              <a:rPr lang="zh-CN" altLang="en-US" sz="1800" kern="0" dirty="0" smtClean="0">
                <a:solidFill>
                  <a:srgbClr val="595959"/>
                </a:solidFill>
                <a:latin typeface="宋体" panose="02010600030101010101" pitchFamily="2" charset="-122"/>
                <a:ea typeface="宋体" panose="02010600030101010101" pitchFamily="2" charset="-122"/>
              </a:rPr>
              <a:t>，该参数的取值可以是正数或负数，正数表示数据整体向后移动，</a:t>
            </a:r>
            <a:r>
              <a:rPr lang="zh-CN" altLang="en-US" sz="1800" kern="0" dirty="0">
                <a:solidFill>
                  <a:srgbClr val="595959"/>
                </a:solidFill>
                <a:latin typeface="宋体" panose="02010600030101010101" pitchFamily="2" charset="-122"/>
                <a:ea typeface="宋体" panose="02010600030101010101" pitchFamily="2" charset="-122"/>
              </a:rPr>
              <a:t>负数表示数据整体</a:t>
            </a:r>
            <a:r>
              <a:rPr lang="zh-CN" altLang="en-US" sz="1800" kern="0" dirty="0" smtClean="0">
                <a:solidFill>
                  <a:srgbClr val="595959"/>
                </a:solidFill>
                <a:latin typeface="宋体" panose="02010600030101010101" pitchFamily="2" charset="-122"/>
                <a:ea typeface="宋体" panose="02010600030101010101" pitchFamily="2" charset="-122"/>
              </a:rPr>
              <a:t>向前移动</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a:solidFill>
                  <a:srgbClr val="595959"/>
                </a:solidFill>
                <a:latin typeface="宋体" panose="02010600030101010101" pitchFamily="2" charset="-122"/>
                <a:ea typeface="宋体" panose="02010600030101010101" pitchFamily="2" charset="-122"/>
              </a:rPr>
              <a:t>默认</a:t>
            </a:r>
            <a:r>
              <a:rPr lang="zh-CN" altLang="en-US" sz="1800" kern="0" dirty="0" smtClean="0">
                <a:solidFill>
                  <a:srgbClr val="595959"/>
                </a:solidFill>
                <a:latin typeface="宋体" panose="02010600030101010101" pitchFamily="2" charset="-122"/>
                <a:ea typeface="宋体" panose="02010600030101010101" pitchFamily="2" charset="-122"/>
              </a:rPr>
              <a:t>值为</a:t>
            </a:r>
            <a:r>
              <a:rPr lang="en-US" altLang="zh-CN" sz="1800" kern="0" dirty="0" smtClean="0">
                <a:solidFill>
                  <a:srgbClr val="595959"/>
                </a:solidFill>
                <a:latin typeface="宋体" panose="02010600030101010101" pitchFamily="2" charset="-122"/>
                <a:ea typeface="宋体" panose="02010600030101010101" pitchFamily="2" charset="-122"/>
              </a:rPr>
              <a:t>1</a:t>
            </a:r>
            <a:r>
              <a:rPr lang="zh-CN" altLang="en-US" sz="1800" kern="0" dirty="0" smtClean="0">
                <a:solidFill>
                  <a:srgbClr val="595959"/>
                </a:solidFill>
                <a:latin typeface="宋体" panose="02010600030101010101" pitchFamily="2" charset="-122"/>
                <a:ea typeface="宋体" panose="02010600030101010101" pitchFamily="2" charset="-122"/>
              </a:rPr>
              <a:t>，代表</a:t>
            </a:r>
            <a:r>
              <a:rPr lang="zh-CN" altLang="en-US" sz="1800" kern="0" dirty="0">
                <a:solidFill>
                  <a:srgbClr val="595959"/>
                </a:solidFill>
                <a:latin typeface="宋体" panose="02010600030101010101" pitchFamily="2" charset="-122"/>
                <a:ea typeface="宋体" panose="02010600030101010101" pitchFamily="2" charset="-122"/>
              </a:rPr>
              <a:t>数据整体向后</a:t>
            </a:r>
            <a:r>
              <a:rPr lang="zh-CN" altLang="en-US" sz="1800" kern="0" dirty="0" smtClean="0">
                <a:solidFill>
                  <a:srgbClr val="595959"/>
                </a:solidFill>
                <a:latin typeface="宋体" panose="02010600030101010101" pitchFamily="2" charset="-122"/>
                <a:ea typeface="宋体" panose="02010600030101010101" pitchFamily="2" charset="-122"/>
              </a:rPr>
              <a:t>移动一个时间单位。</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freq</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频率</a:t>
            </a:r>
            <a:r>
              <a:rPr lang="zh-CN" altLang="zh-CN" sz="1800" kern="0" dirty="0">
                <a:solidFill>
                  <a:srgbClr val="595959"/>
                </a:solidFill>
                <a:latin typeface="宋体" panose="02010600030101010101" pitchFamily="2" charset="-122"/>
                <a:ea typeface="宋体" panose="02010600030101010101" pitchFamily="2" charset="-122"/>
              </a:rPr>
              <a:t>。如果明确指定了这个参数，那么会按照参数的值移动日期和时间</a:t>
            </a:r>
            <a:r>
              <a:rPr lang="zh-CN" altLang="zh-CN" sz="1800" kern="0" dirty="0" smtClean="0">
                <a:solidFill>
                  <a:srgbClr val="595959"/>
                </a:solidFill>
                <a:latin typeface="宋体" panose="02010600030101010101" pitchFamily="2" charset="-122"/>
                <a:ea typeface="宋体" panose="02010600030101010101" pitchFamily="2" charset="-122"/>
              </a:rPr>
              <a:t>索引。</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的移动</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7" y="1622877"/>
            <a:ext cx="374433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时间序列移动的示意图</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0" name="图片 9"/>
          <p:cNvPicPr/>
          <p:nvPr/>
        </p:nvPicPr>
        <p:blipFill>
          <a:blip r:embed="rId1"/>
          <a:stretch>
            <a:fillRect/>
          </a:stretch>
        </p:blipFill>
        <p:spPr>
          <a:xfrm>
            <a:off x="1414686" y="2421682"/>
            <a:ext cx="9525457" cy="2736304"/>
          </a:xfrm>
          <a:prstGeom prst="rect">
            <a:avLst/>
          </a:prstGeom>
        </p:spPr>
      </p:pic>
      <p:sp>
        <p:nvSpPr>
          <p:cNvPr id="12" name="矩形标注 11"/>
          <p:cNvSpPr/>
          <p:nvPr/>
        </p:nvSpPr>
        <p:spPr>
          <a:xfrm>
            <a:off x="4552950" y="5175522"/>
            <a:ext cx="2987986" cy="1278607"/>
          </a:xfrm>
          <a:prstGeom prst="wedgeRectCallout">
            <a:avLst>
              <a:gd name="adj1" fmla="val -23803"/>
              <a:gd name="adj2" fmla="val -7507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4750799" y="5288527"/>
            <a:ext cx="2592287" cy="1052596"/>
          </a:xfrm>
          <a:prstGeom prst="rect">
            <a:avLst/>
          </a:prstGeom>
          <a:noFill/>
        </p:spPr>
        <p:txBody>
          <a:bodyPr wrap="square" rtlCol="0">
            <a:spAutoFit/>
          </a:bodyPr>
          <a:lstStyle/>
          <a:p>
            <a:pPr algn="ctr">
              <a:lnSpc>
                <a:spcPct val="130000"/>
              </a:lnSpc>
            </a:pP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位于</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开头的</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数据</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被丢弃，位于</a:t>
            </a:r>
            <a:r>
              <a:rPr lang="zh-CN" altLang="zh-CN" sz="1600" dirty="0">
                <a:solidFill>
                  <a:srgbClr val="1369B2"/>
                </a:solidFill>
                <a:latin typeface="微软雅黑" panose="020B0503020204020204" pitchFamily="34" charset="-122"/>
                <a:ea typeface="微软雅黑" panose="020B0503020204020204" pitchFamily="34" charset="-122"/>
                <a:cs typeface="+mn-ea"/>
              </a:rPr>
              <a:t>末尾一行的数据</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因原数据向前移动</a:t>
            </a:r>
            <a:r>
              <a:rPr lang="zh-CN" altLang="zh-CN" sz="1600" dirty="0">
                <a:solidFill>
                  <a:srgbClr val="1369B2"/>
                </a:solidFill>
                <a:latin typeface="微软雅黑" panose="020B0503020204020204" pitchFamily="34" charset="-122"/>
                <a:ea typeface="微软雅黑" panose="020B0503020204020204" pitchFamily="34" charset="-122"/>
                <a:cs typeface="+mn-ea"/>
              </a:rPr>
              <a:t>变成了</a:t>
            </a:r>
            <a:r>
              <a:rPr lang="en-US" altLang="zh-CN" sz="1600" dirty="0" err="1" smtClean="0">
                <a:solidFill>
                  <a:srgbClr val="1369B2"/>
                </a:solidFill>
                <a:latin typeface="微软雅黑" panose="020B0503020204020204" pitchFamily="34" charset="-122"/>
                <a:ea typeface="微软雅黑" panose="020B0503020204020204" pitchFamily="34" charset="-122"/>
                <a:cs typeface="+mn-ea"/>
              </a:rPr>
              <a:t>NaN</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4" name="矩形标注 13"/>
          <p:cNvSpPr/>
          <p:nvPr/>
        </p:nvSpPr>
        <p:spPr>
          <a:xfrm>
            <a:off x="8033850" y="5175523"/>
            <a:ext cx="2813883" cy="1278606"/>
          </a:xfrm>
          <a:prstGeom prst="wedgeRectCallout">
            <a:avLst>
              <a:gd name="adj1" fmla="val -23803"/>
              <a:gd name="adj2" fmla="val -7507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8033851" y="5288527"/>
            <a:ext cx="2813882" cy="1052596"/>
          </a:xfrm>
          <a:prstGeom prst="rect">
            <a:avLst/>
          </a:prstGeom>
          <a:noFill/>
        </p:spPr>
        <p:txBody>
          <a:bodyPr wrap="square" rtlCol="0">
            <a:spAutoFit/>
          </a:bodyPr>
          <a:lstStyle/>
          <a:p>
            <a:pPr algn="ctr">
              <a:lnSpc>
                <a:spcPct val="13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位于末尾的数据被丢弃，位于</a:t>
            </a:r>
            <a:r>
              <a:rPr lang="zh-CN" altLang="zh-CN" sz="1600" dirty="0">
                <a:solidFill>
                  <a:srgbClr val="1369B2"/>
                </a:solidFill>
                <a:latin typeface="微软雅黑" panose="020B0503020204020204" pitchFamily="34" charset="-122"/>
                <a:ea typeface="微软雅黑" panose="020B0503020204020204" pitchFamily="34" charset="-122"/>
                <a:cs typeface="+mn-ea"/>
              </a:rPr>
              <a:t>开头一行的数据</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因原数据向后移动</a:t>
            </a:r>
            <a:r>
              <a:rPr lang="zh-CN" altLang="zh-CN" sz="1600" dirty="0">
                <a:solidFill>
                  <a:srgbClr val="1369B2"/>
                </a:solidFill>
                <a:latin typeface="微软雅黑" panose="020B0503020204020204" pitchFamily="34" charset="-122"/>
                <a:ea typeface="微软雅黑" panose="020B0503020204020204" pitchFamily="34" charset="-122"/>
                <a:cs typeface="+mn-ea"/>
              </a:rPr>
              <a:t>变为</a:t>
            </a:r>
            <a:r>
              <a:rPr lang="en-US" altLang="zh-CN" sz="1600" dirty="0" err="1">
                <a:solidFill>
                  <a:srgbClr val="1369B2"/>
                </a:solidFill>
                <a:latin typeface="微软雅黑" panose="020B0503020204020204" pitchFamily="34" charset="-122"/>
                <a:ea typeface="微软雅黑" panose="020B0503020204020204" pitchFamily="34" charset="-122"/>
                <a:cs typeface="+mn-ea"/>
              </a:rPr>
              <a:t>NaN</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的移动</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熟悉滑动窗口，能够</a:t>
            </a:r>
            <a:r>
              <a:rPr lang="en-US" altLang="zh-CN" sz="1800" dirty="0">
                <a:solidFill>
                  <a:srgbClr val="1369B2"/>
                </a:solidFill>
                <a:latin typeface="微软雅黑" panose="020B0503020204020204" pitchFamily="34" charset="-122"/>
                <a:ea typeface="微软雅黑" panose="020B0503020204020204" pitchFamily="34" charset="-122"/>
                <a:cs typeface="+mn-ea"/>
              </a:rPr>
              <a:t>rolling()</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实现滑动窗口的操作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414685" y="3285778"/>
            <a:ext cx="5976665"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1369B2"/>
                </a:solidFill>
              </a:rPr>
              <a:t>滑动窗口</a:t>
            </a:r>
            <a:r>
              <a:rPr lang="zh-CN" altLang="zh-CN" sz="2000" dirty="0"/>
              <a:t>是在时间序列上以固定大小的窗口进行滑动，</a:t>
            </a:r>
            <a:r>
              <a:rPr lang="zh-CN" altLang="zh-CN" sz="2000" dirty="0">
                <a:solidFill>
                  <a:srgbClr val="1369B2"/>
                </a:solidFill>
              </a:rPr>
              <a:t>对窗口内的数据进行操作或分析</a:t>
            </a:r>
            <a:r>
              <a:rPr lang="zh-CN" altLang="zh-CN" sz="2000" dirty="0"/>
              <a:t>，以</a:t>
            </a:r>
            <a:r>
              <a:rPr lang="zh-CN" altLang="zh-CN" sz="2000" dirty="0">
                <a:solidFill>
                  <a:srgbClr val="1369B2"/>
                </a:solidFill>
              </a:rPr>
              <a:t>获取一系列窗口</a:t>
            </a:r>
            <a:r>
              <a:rPr lang="zh-CN" altLang="zh-CN" sz="2000" dirty="0" smtClean="0">
                <a:solidFill>
                  <a:srgbClr val="1369B2"/>
                </a:solidFill>
              </a:rPr>
              <a:t>覆盖的</a:t>
            </a:r>
            <a:r>
              <a:rPr lang="zh-CN" altLang="zh-CN" sz="2000" dirty="0">
                <a:solidFill>
                  <a:srgbClr val="1369B2"/>
                </a:solidFill>
              </a:rPr>
              <a:t>结果</a:t>
            </a:r>
            <a:r>
              <a:rPr lang="zh-CN" altLang="zh-CN" sz="2000" dirty="0"/>
              <a:t>。</a:t>
            </a:r>
            <a:endParaRPr lang="en-US" altLang="zh-CN" sz="2000" dirty="0"/>
          </a:p>
        </p:txBody>
      </p:sp>
      <p:sp>
        <p:nvSpPr>
          <p:cNvPr id="12" name="矩形: 圆角 139"/>
          <p:cNvSpPr/>
          <p:nvPr/>
        </p:nvSpPr>
        <p:spPr>
          <a:xfrm>
            <a:off x="1276318" y="256434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滑动窗口的概念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3" name="图片 12"/>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45" name="组合 44"/>
          <p:cNvGrpSpPr/>
          <p:nvPr/>
        </p:nvGrpSpPr>
        <p:grpSpPr>
          <a:xfrm>
            <a:off x="2476964" y="2515869"/>
            <a:ext cx="2123954" cy="613062"/>
            <a:chOff x="2087386" y="982844"/>
            <a:chExt cx="1256128" cy="842780"/>
          </a:xfrm>
        </p:grpSpPr>
        <p:sp>
          <p:nvSpPr>
            <p:cNvPr id="46" name="平行四边形 45"/>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47"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7-1</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8" name="组合 47"/>
          <p:cNvGrpSpPr/>
          <p:nvPr/>
        </p:nvGrpSpPr>
        <p:grpSpPr>
          <a:xfrm>
            <a:off x="2476964" y="3441612"/>
            <a:ext cx="2309096" cy="613061"/>
            <a:chOff x="2215144" y="2033848"/>
            <a:chExt cx="1238504" cy="842781"/>
          </a:xfrm>
        </p:grpSpPr>
        <p:sp>
          <p:nvSpPr>
            <p:cNvPr id="49" name="平行四边形 48"/>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50"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7-2</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51" name="组合 50"/>
          <p:cNvGrpSpPr/>
          <p:nvPr/>
        </p:nvGrpSpPr>
        <p:grpSpPr>
          <a:xfrm>
            <a:off x="2476964" y="4366843"/>
            <a:ext cx="2309096" cy="613061"/>
            <a:chOff x="2215144" y="3084852"/>
            <a:chExt cx="1238504" cy="842781"/>
          </a:xfrm>
        </p:grpSpPr>
        <p:sp>
          <p:nvSpPr>
            <p:cNvPr id="52" name="平行四边形 51"/>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53"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7-3</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0" name="组合 59"/>
          <p:cNvGrpSpPr/>
          <p:nvPr/>
        </p:nvGrpSpPr>
        <p:grpSpPr>
          <a:xfrm>
            <a:off x="4511030" y="2493690"/>
            <a:ext cx="5142331" cy="613062"/>
            <a:chOff x="4315150" y="953426"/>
            <a:chExt cx="3857250" cy="540057"/>
          </a:xfrm>
        </p:grpSpPr>
        <p:sp>
          <p:nvSpPr>
            <p:cNvPr id="61" name="矩形 60"/>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创建不同的时间序列</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2" name="平行四边形 61"/>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3" name="组合 62"/>
          <p:cNvGrpSpPr/>
          <p:nvPr/>
        </p:nvGrpSpPr>
        <p:grpSpPr>
          <a:xfrm>
            <a:off x="4511030" y="3419441"/>
            <a:ext cx="5142331" cy="613062"/>
            <a:chOff x="4315150" y="1647579"/>
            <a:chExt cx="3857250" cy="540057"/>
          </a:xfrm>
        </p:grpSpPr>
        <p:sp>
          <p:nvSpPr>
            <p:cNvPr id="64" name="矩形 63"/>
            <p:cNvSpPr/>
            <p:nvPr/>
          </p:nvSpPr>
          <p:spPr>
            <a:xfrm>
              <a:off x="4841196" y="1730243"/>
              <a:ext cx="2827147" cy="332129"/>
            </a:xfrm>
            <a:prstGeom prst="rect">
              <a:avLst/>
            </a:prstGeom>
            <a:ln w="15875">
              <a:noFill/>
            </a:ln>
          </p:spPr>
          <p:txBody>
            <a:bodyPr wrap="square" lIns="68580" tIns="34290" rIns="68580" bIns="34290">
              <a:spAutoFit/>
            </a:bodyPr>
            <a:lstStyle/>
            <a:p>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分析</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网页</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浏览量的变化率</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5" name="平行四边形 64"/>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6" name="组合 65"/>
          <p:cNvGrpSpPr/>
          <p:nvPr/>
        </p:nvGrpSpPr>
        <p:grpSpPr>
          <a:xfrm>
            <a:off x="4511030" y="4345192"/>
            <a:ext cx="5142331" cy="613062"/>
            <a:chOff x="4315150" y="2341731"/>
            <a:chExt cx="3857250" cy="540057"/>
          </a:xfrm>
        </p:grpSpPr>
        <p:sp>
          <p:nvSpPr>
            <p:cNvPr id="67" name="矩形 66"/>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分析用户活跃度</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8" name="平行四边形 67"/>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3" name="组合 72"/>
          <p:cNvGrpSpPr/>
          <p:nvPr/>
        </p:nvGrpSpPr>
        <p:grpSpPr>
          <a:xfrm>
            <a:off x="2476964" y="5313725"/>
            <a:ext cx="2309096" cy="613061"/>
            <a:chOff x="2215144" y="3084852"/>
            <a:chExt cx="1238504" cy="842781"/>
          </a:xfrm>
        </p:grpSpPr>
        <p:sp>
          <p:nvSpPr>
            <p:cNvPr id="74" name="平行四边形 73"/>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75"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7-4</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76" name="组合 75"/>
          <p:cNvGrpSpPr/>
          <p:nvPr/>
        </p:nvGrpSpPr>
        <p:grpSpPr>
          <a:xfrm>
            <a:off x="4511030" y="5292074"/>
            <a:ext cx="5142331" cy="613062"/>
            <a:chOff x="4315150" y="2341731"/>
            <a:chExt cx="3857250" cy="540057"/>
          </a:xfrm>
        </p:grpSpPr>
        <p:sp>
          <p:nvSpPr>
            <p:cNvPr id="77" name="矩形 76"/>
            <p:cNvSpPr/>
            <p:nvPr/>
          </p:nvSpPr>
          <p:spPr>
            <a:xfrm>
              <a:off x="4841197" y="2424395"/>
              <a:ext cx="3133455" cy="332129"/>
            </a:xfrm>
            <a:prstGeom prst="rect">
              <a:avLst/>
            </a:prstGeom>
            <a:ln w="15875">
              <a:noFill/>
            </a:ln>
          </p:spPr>
          <p:txBody>
            <a:bodyPr wrap="square" lIns="68580" tIns="34290" rIns="68580" bIns="34290">
              <a:spAutoFit/>
            </a:bodyPr>
            <a:lstStyle/>
            <a:p>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了解销售情况</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8" name="平行四边形 77"/>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276318" y="2993578"/>
            <a:ext cx="6336705" cy="24006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假设有一个</a:t>
            </a:r>
            <a:r>
              <a:rPr lang="zh-CN" altLang="zh-CN" sz="2000" dirty="0" smtClean="0"/>
              <a:t>时间序列，</a:t>
            </a:r>
            <a:r>
              <a:rPr lang="zh-CN" altLang="zh-CN" sz="2000" dirty="0"/>
              <a:t>若希望计算每个时间点的移动平均值</a:t>
            </a:r>
            <a:r>
              <a:rPr lang="zh-CN" altLang="zh-CN" sz="2000" dirty="0" smtClean="0"/>
              <a:t>。</a:t>
            </a:r>
            <a:r>
              <a:rPr lang="zh-CN" altLang="en-US" sz="2000" dirty="0" smtClean="0"/>
              <a:t>这时可以</a:t>
            </a:r>
            <a:r>
              <a:rPr lang="zh-CN" altLang="zh-CN" sz="2000" dirty="0" smtClean="0"/>
              <a:t>使用</a:t>
            </a:r>
            <a:r>
              <a:rPr lang="zh-CN" altLang="zh-CN" sz="2000" dirty="0"/>
              <a:t>滑动窗口技术</a:t>
            </a:r>
            <a:r>
              <a:rPr lang="zh-CN" altLang="zh-CN" sz="2000" dirty="0" smtClean="0"/>
              <a:t>，</a:t>
            </a:r>
            <a:r>
              <a:rPr lang="zh-CN" altLang="zh-CN" sz="2000" dirty="0" smtClean="0">
                <a:solidFill>
                  <a:srgbClr val="1369B2"/>
                </a:solidFill>
              </a:rPr>
              <a:t>设定</a:t>
            </a:r>
            <a:r>
              <a:rPr lang="zh-CN" altLang="zh-CN" sz="2000" dirty="0">
                <a:solidFill>
                  <a:srgbClr val="1369B2"/>
                </a:solidFill>
              </a:rPr>
              <a:t>一个固定大小的窗口</a:t>
            </a:r>
            <a:r>
              <a:rPr lang="zh-CN" altLang="zh-CN" sz="2000" dirty="0"/>
              <a:t>，</a:t>
            </a:r>
            <a:r>
              <a:rPr lang="zh-CN" altLang="zh-CN" sz="2000" dirty="0">
                <a:solidFill>
                  <a:srgbClr val="1369B2"/>
                </a:solidFill>
              </a:rPr>
              <a:t>在时间序列上滑动这个窗口</a:t>
            </a:r>
            <a:r>
              <a:rPr lang="zh-CN" altLang="zh-CN" sz="2000" dirty="0"/>
              <a:t>，并</a:t>
            </a:r>
            <a:r>
              <a:rPr lang="zh-CN" altLang="zh-CN" sz="2000" dirty="0">
                <a:solidFill>
                  <a:srgbClr val="1369B2"/>
                </a:solidFill>
              </a:rPr>
              <a:t>在每个窗口内计算数据的平均值</a:t>
            </a:r>
            <a:r>
              <a:rPr lang="zh-CN" altLang="zh-CN" sz="2000" dirty="0"/>
              <a:t>。这样就得到了一系列移动平均值，每个值都是基于相应窗口内的数据计算得到的。</a:t>
            </a:r>
            <a:endParaRPr lang="en-US" altLang="zh-CN" sz="2000" dirty="0"/>
          </a:p>
        </p:txBody>
      </p:sp>
      <p:sp>
        <p:nvSpPr>
          <p:cNvPr id="12" name="矩形: 圆角 139"/>
          <p:cNvSpPr/>
          <p:nvPr/>
        </p:nvSpPr>
        <p:spPr>
          <a:xfrm>
            <a:off x="1276318" y="227214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滑动窗口的举例</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3" name="图片 12"/>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276318" y="2993578"/>
            <a:ext cx="6336705"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滑动窗口的大小通常由用户指定，可以根据具体的分析需求和数据特性来确定。同时，滑动窗口还可以具有不同的滑动步长，即窗口在数据序列上每次移动的距离，这样可以控制分析的粒度和响应速度</a:t>
            </a:r>
            <a:r>
              <a:rPr lang="zh-CN" altLang="zh-CN" sz="2000" dirty="0" smtClean="0"/>
              <a:t>。</a:t>
            </a:r>
            <a:endParaRPr lang="en-US" altLang="zh-CN" sz="2000" dirty="0"/>
          </a:p>
        </p:txBody>
      </p:sp>
      <p:sp>
        <p:nvSpPr>
          <p:cNvPr id="12" name="矩形: 圆角 139"/>
          <p:cNvSpPr/>
          <p:nvPr/>
        </p:nvSpPr>
        <p:spPr>
          <a:xfrm>
            <a:off x="1276318" y="227214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滑动窗口的</a:t>
            </a:r>
            <a:r>
              <a:rPr lang="zh-CN" altLang="en-US" b="1" dirty="0">
                <a:latin typeface="宋体" panose="02010600030101010101" pitchFamily="2" charset="-122"/>
                <a:ea typeface="宋体" panose="02010600030101010101" pitchFamily="2" charset="-122"/>
                <a:sym typeface="思源宋体 CN" panose="02020400000000000000" pitchFamily="18" charset="-122"/>
              </a:rPr>
              <a:t>大小</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3" name="图片 12"/>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3577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滑动窗口的方法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87706" y="2208121"/>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中提供了用于滑动窗口的方法</a:t>
            </a:r>
            <a:r>
              <a:rPr lang="en-US" altLang="zh-CN" sz="2000" kern="0" dirty="0">
                <a:solidFill>
                  <a:srgbClr val="1369B2"/>
                </a:solidFill>
                <a:latin typeface="微软雅黑" panose="020B0503020204020204" pitchFamily="34" charset="-122"/>
                <a:ea typeface="微软雅黑" panose="020B0503020204020204" pitchFamily="34" charset="-122"/>
              </a:rPr>
              <a:t>rolling()</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727019"/>
            <a:ext cx="9560028" cy="135084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82064" y="2878452"/>
            <a:ext cx="8784976"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rolling(window, </a:t>
            </a:r>
            <a:r>
              <a:rPr lang="en-US" altLang="zh-CN" sz="1800" dirty="0" err="1">
                <a:solidFill>
                  <a:srgbClr val="000000"/>
                </a:solidFill>
                <a:latin typeface="Courier New" panose="02070309020205020404" pitchFamily="49" charset="0"/>
                <a:ea typeface="宋体" panose="02010600030101010101" pitchFamily="2" charset="-122"/>
              </a:rPr>
              <a:t>min_periods</a:t>
            </a:r>
            <a:r>
              <a:rPr lang="en-US" altLang="zh-CN" sz="1800" dirty="0">
                <a:solidFill>
                  <a:srgbClr val="000000"/>
                </a:solidFill>
                <a:latin typeface="Courier New" panose="02070309020205020404" pitchFamily="49" charset="0"/>
                <a:ea typeface="宋体" panose="02010600030101010101" pitchFamily="2" charset="-122"/>
              </a:rPr>
              <a:t>=None, center=False, </a:t>
            </a:r>
            <a:r>
              <a:rPr lang="en-US" altLang="zh-CN" sz="1800" dirty="0" err="1">
                <a:solidFill>
                  <a:srgbClr val="000000"/>
                </a:solidFill>
                <a:latin typeface="Courier New" panose="02070309020205020404" pitchFamily="49" charset="0"/>
                <a:ea typeface="宋体" panose="02010600030101010101" pitchFamily="2" charset="-122"/>
              </a:rPr>
              <a:t>win_type</a:t>
            </a:r>
            <a:r>
              <a:rPr lang="en-US" altLang="zh-CN" sz="1800" dirty="0">
                <a:solidFill>
                  <a:srgbClr val="000000"/>
                </a:solidFill>
                <a:latin typeface="Courier New" panose="02070309020205020404" pitchFamily="49" charset="0"/>
                <a:ea typeface="宋体" panose="02010600030101010101" pitchFamily="2" charset="-122"/>
              </a:rPr>
              <a:t>=None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on=None,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step=None</a:t>
            </a:r>
            <a:r>
              <a:rPr lang="en-US" altLang="zh-CN" sz="1800" dirty="0">
                <a:solidFill>
                  <a:srgbClr val="000000"/>
                </a:solidFill>
                <a:latin typeface="Courier New" panose="02070309020205020404" pitchFamily="49" charset="0"/>
                <a:ea typeface="宋体" panose="02010600030101010101" pitchFamily="2" charset="-122"/>
              </a:rPr>
              <a:t>, method='single')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01370" y="4170669"/>
            <a:ext cx="9546364" cy="2169825"/>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window</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滑动窗口的大小</a:t>
            </a:r>
            <a:r>
              <a:rPr lang="zh-CN" altLang="zh-CN" sz="1800" kern="0" dirty="0">
                <a:solidFill>
                  <a:srgbClr val="595959"/>
                </a:solidFill>
                <a:latin typeface="宋体" panose="02010600030101010101" pitchFamily="2" charset="-122"/>
                <a:ea typeface="宋体" panose="02010600030101010101" pitchFamily="2" charset="-122"/>
              </a:rPr>
              <a:t>，值可以是</a:t>
            </a:r>
            <a:r>
              <a:rPr lang="en-US" altLang="zh-CN" sz="1800" kern="0" dirty="0" err="1">
                <a:solidFill>
                  <a:srgbClr val="595959"/>
                </a:solidFill>
                <a:latin typeface="宋体" panose="02010600030101010101" pitchFamily="2" charset="-122"/>
                <a:ea typeface="宋体" panose="02010600030101010101" pitchFamily="2" charset="-122"/>
              </a:rPr>
              <a:t>int</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offset</a:t>
            </a:r>
            <a:r>
              <a:rPr lang="zh-CN" altLang="zh-CN" sz="1800" kern="0" dirty="0">
                <a:solidFill>
                  <a:srgbClr val="595959"/>
                </a:solidFill>
                <a:latin typeface="宋体" panose="02010600030101010101" pitchFamily="2" charset="-122"/>
                <a:ea typeface="宋体" panose="02010600030101010101" pitchFamily="2" charset="-122"/>
              </a:rPr>
              <a:t>类型。如果取值为</a:t>
            </a:r>
            <a:r>
              <a:rPr lang="en-US" altLang="zh-CN" sz="1800" kern="0" dirty="0" err="1">
                <a:solidFill>
                  <a:srgbClr val="595959"/>
                </a:solidFill>
                <a:latin typeface="宋体" panose="02010600030101010101" pitchFamily="2" charset="-122"/>
                <a:ea typeface="宋体" panose="02010600030101010101" pitchFamily="2" charset="-122"/>
              </a:rPr>
              <a:t>int</a:t>
            </a:r>
            <a:r>
              <a:rPr lang="zh-CN" altLang="zh-CN" sz="1800" kern="0" dirty="0">
                <a:solidFill>
                  <a:srgbClr val="595959"/>
                </a:solidFill>
                <a:latin typeface="宋体" panose="02010600030101010101" pitchFamily="2" charset="-122"/>
                <a:ea typeface="宋体" panose="02010600030101010101" pitchFamily="2" charset="-122"/>
              </a:rPr>
              <a:t>类型，则每个窗口是固定的大小，即包含相同数量的观测值。如果取值为</a:t>
            </a:r>
            <a:r>
              <a:rPr lang="en-US" altLang="zh-CN" sz="1800" kern="0" dirty="0">
                <a:solidFill>
                  <a:srgbClr val="595959"/>
                </a:solidFill>
                <a:latin typeface="宋体" panose="02010600030101010101" pitchFamily="2" charset="-122"/>
                <a:ea typeface="宋体" panose="02010600030101010101" pitchFamily="2" charset="-122"/>
              </a:rPr>
              <a:t>offset</a:t>
            </a:r>
            <a:r>
              <a:rPr lang="zh-CN" altLang="zh-CN" sz="1800" kern="0" dirty="0">
                <a:solidFill>
                  <a:srgbClr val="595959"/>
                </a:solidFill>
                <a:latin typeface="宋体" panose="02010600030101010101" pitchFamily="2" charset="-122"/>
                <a:ea typeface="宋体" panose="02010600030101010101" pitchFamily="2" charset="-122"/>
              </a:rPr>
              <a:t>类型，则指定了每个窗口包含的时间段，每个窗口包含的观测值的</a:t>
            </a:r>
            <a:r>
              <a:rPr lang="zh-CN" altLang="zh-CN" sz="1800" kern="0" dirty="0" smtClean="0">
                <a:solidFill>
                  <a:srgbClr val="595959"/>
                </a:solidFill>
                <a:latin typeface="宋体" panose="02010600030101010101" pitchFamily="2" charset="-122"/>
                <a:ea typeface="宋体" panose="02010600030101010101" pitchFamily="2" charset="-122"/>
              </a:rPr>
              <a:t>数量不一定</a:t>
            </a:r>
            <a:r>
              <a:rPr lang="zh-CN" altLang="en-US" sz="1800" kern="0" dirty="0" smtClean="0">
                <a:solidFill>
                  <a:srgbClr val="595959"/>
                </a:solidFill>
                <a:latin typeface="宋体" panose="02010600030101010101" pitchFamily="2" charset="-122"/>
                <a:ea typeface="宋体" panose="02010600030101010101" pitchFamily="2" charset="-122"/>
              </a:rPr>
              <a:t>相同</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min_periods</a:t>
            </a:r>
            <a:r>
              <a:rPr lang="zh-CN" altLang="zh-CN" sz="1800" kern="0" dirty="0">
                <a:solidFill>
                  <a:srgbClr val="595959"/>
                </a:solidFill>
                <a:latin typeface="宋体" panose="02010600030101010101" pitchFamily="2" charset="-122"/>
                <a:ea typeface="宋体" panose="02010600030101010101" pitchFamily="2" charset="-122"/>
              </a:rPr>
              <a:t>：每个窗口</a:t>
            </a:r>
            <a:r>
              <a:rPr lang="zh-CN" altLang="zh-CN" sz="1800" kern="0" dirty="0">
                <a:solidFill>
                  <a:srgbClr val="1369B2"/>
                </a:solidFill>
                <a:latin typeface="宋体" panose="02010600030101010101" pitchFamily="2" charset="-122"/>
                <a:ea typeface="宋体" panose="02010600030101010101" pitchFamily="2" charset="-122"/>
              </a:rPr>
              <a:t>最少包含的观测值数量</a:t>
            </a:r>
            <a:r>
              <a:rPr lang="zh-CN" altLang="zh-CN" sz="1800" kern="0" dirty="0" smtClean="0">
                <a:solidFill>
                  <a:srgbClr val="595959"/>
                </a:solidFill>
                <a:latin typeface="宋体" panose="02010600030101010101" pitchFamily="2" charset="-122"/>
                <a:ea typeface="宋体" panose="02010600030101010101" pitchFamily="2" charset="-122"/>
              </a:rPr>
              <a:t>。值是</a:t>
            </a:r>
            <a:r>
              <a:rPr lang="en-US" altLang="zh-CN" sz="1800" kern="0" dirty="0" err="1" smtClean="0">
                <a:solidFill>
                  <a:srgbClr val="595959"/>
                </a:solidFill>
                <a:latin typeface="宋体" panose="02010600030101010101" pitchFamily="2" charset="-122"/>
                <a:ea typeface="宋体" panose="02010600030101010101" pitchFamily="2" charset="-122"/>
              </a:rPr>
              <a:t>int</a:t>
            </a:r>
            <a:r>
              <a:rPr lang="zh-CN" altLang="zh-CN" sz="1800" kern="0" dirty="0" smtClean="0">
                <a:solidFill>
                  <a:srgbClr val="595959"/>
                </a:solidFill>
                <a:latin typeface="宋体" panose="02010600030101010101" pitchFamily="2" charset="-122"/>
                <a:ea typeface="宋体" panose="02010600030101010101" pitchFamily="2" charset="-122"/>
              </a:rPr>
              <a:t>类型</a:t>
            </a:r>
            <a:r>
              <a:rPr lang="zh-CN" altLang="en-US" sz="1800" kern="0" dirty="0" smtClean="0">
                <a:solidFill>
                  <a:srgbClr val="595959"/>
                </a:solidFill>
                <a:latin typeface="宋体" panose="02010600030101010101" pitchFamily="2" charset="-122"/>
                <a:ea typeface="宋体" panose="02010600030101010101" pitchFamily="2" charset="-122"/>
              </a:rPr>
              <a:t>时</a:t>
            </a:r>
            <a:r>
              <a:rPr lang="zh-CN" altLang="zh-CN" sz="1800" kern="0" dirty="0" smtClean="0">
                <a:solidFill>
                  <a:srgbClr val="595959"/>
                </a:solidFill>
                <a:latin typeface="宋体" panose="02010600030101010101" pitchFamily="2" charset="-122"/>
                <a:ea typeface="宋体" panose="02010600030101010101" pitchFamily="2" charset="-122"/>
              </a:rPr>
              <a:t>，默认</a:t>
            </a:r>
            <a:r>
              <a:rPr lang="zh-CN" altLang="en-US" sz="1800" kern="0" dirty="0" smtClean="0">
                <a:solidFill>
                  <a:srgbClr val="595959"/>
                </a:solidFill>
                <a:latin typeface="宋体" panose="02010600030101010101" pitchFamily="2" charset="-122"/>
                <a:ea typeface="宋体" panose="02010600030101010101" pitchFamily="2" charset="-122"/>
              </a:rPr>
              <a:t>值</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代表自动使用参数</a:t>
            </a:r>
            <a:r>
              <a:rPr lang="en-US" altLang="zh-CN" sz="1800" kern="0" dirty="0" smtClean="0">
                <a:solidFill>
                  <a:srgbClr val="595959"/>
                </a:solidFill>
                <a:latin typeface="宋体" panose="02010600030101010101" pitchFamily="2" charset="-122"/>
                <a:ea typeface="宋体" panose="02010600030101010101" pitchFamily="2" charset="-122"/>
              </a:rPr>
              <a:t>window</a:t>
            </a:r>
            <a:r>
              <a:rPr lang="zh-CN" altLang="en-US" sz="1800" kern="0" dirty="0" smtClean="0">
                <a:solidFill>
                  <a:srgbClr val="595959"/>
                </a:solidFill>
                <a:latin typeface="宋体" panose="02010600030101010101" pitchFamily="2" charset="-122"/>
                <a:ea typeface="宋体" panose="02010600030101010101" pitchFamily="2" charset="-122"/>
              </a:rPr>
              <a:t>的值；</a:t>
            </a:r>
            <a:r>
              <a:rPr lang="zh-CN" altLang="zh-CN" sz="1800" kern="0" dirty="0" smtClean="0">
                <a:solidFill>
                  <a:srgbClr val="595959"/>
                </a:solidFill>
                <a:latin typeface="宋体" panose="02010600030101010101" pitchFamily="2" charset="-122"/>
                <a:ea typeface="宋体" panose="02010600030101010101" pitchFamily="2" charset="-122"/>
              </a:rPr>
              <a:t>值是</a:t>
            </a:r>
            <a:r>
              <a:rPr lang="en-US" altLang="zh-CN" sz="1800" kern="0" dirty="0">
                <a:solidFill>
                  <a:srgbClr val="595959"/>
                </a:solidFill>
                <a:latin typeface="宋体" panose="02010600030101010101" pitchFamily="2" charset="-122"/>
                <a:ea typeface="宋体" panose="02010600030101010101" pitchFamily="2" charset="-122"/>
              </a:rPr>
              <a:t>offset</a:t>
            </a:r>
            <a:r>
              <a:rPr lang="zh-CN" altLang="zh-CN" sz="1800" kern="0" dirty="0" smtClean="0">
                <a:solidFill>
                  <a:srgbClr val="595959"/>
                </a:solidFill>
                <a:latin typeface="宋体" panose="02010600030101010101" pitchFamily="2" charset="-122"/>
                <a:ea typeface="宋体" panose="02010600030101010101" pitchFamily="2" charset="-122"/>
              </a:rPr>
              <a:t>类型</a:t>
            </a:r>
            <a:r>
              <a:rPr lang="zh-CN" altLang="en-US" sz="1800" kern="0" dirty="0" smtClean="0">
                <a:solidFill>
                  <a:srgbClr val="595959"/>
                </a:solidFill>
                <a:latin typeface="宋体" panose="02010600030101010101" pitchFamily="2" charset="-122"/>
                <a:ea typeface="宋体" panose="02010600030101010101" pitchFamily="2" charset="-122"/>
              </a:rPr>
              <a:t>时</a:t>
            </a:r>
            <a:r>
              <a:rPr lang="zh-CN" altLang="zh-CN" sz="1800" kern="0" dirty="0" smtClean="0">
                <a:solidFill>
                  <a:srgbClr val="595959"/>
                </a:solidFill>
                <a:latin typeface="宋体" panose="02010600030101010101" pitchFamily="2" charset="-122"/>
                <a:ea typeface="宋体" panose="02010600030101010101" pitchFamily="2" charset="-122"/>
              </a:rPr>
              <a:t>，默认</a:t>
            </a:r>
            <a:r>
              <a:rPr lang="zh-CN" altLang="zh-CN" sz="1800" kern="0" dirty="0">
                <a:solidFill>
                  <a:srgbClr val="595959"/>
                </a:solidFill>
                <a:latin typeface="宋体" panose="02010600030101010101" pitchFamily="2" charset="-122"/>
                <a:ea typeface="宋体" panose="02010600030101010101" pitchFamily="2" charset="-122"/>
              </a:rPr>
              <a:t>为</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3577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滑动窗口的方法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87706" y="2208121"/>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中提供了用于滑动窗口的方法</a:t>
            </a:r>
            <a:r>
              <a:rPr lang="en-US" altLang="zh-CN" sz="2000" kern="0" dirty="0">
                <a:solidFill>
                  <a:srgbClr val="1369B2"/>
                </a:solidFill>
                <a:latin typeface="微软雅黑" panose="020B0503020204020204" pitchFamily="34" charset="-122"/>
                <a:ea typeface="微软雅黑" panose="020B0503020204020204" pitchFamily="34" charset="-122"/>
              </a:rPr>
              <a:t>rolling()</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727019"/>
            <a:ext cx="9560028" cy="135084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82064" y="2878452"/>
            <a:ext cx="8784976"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rolling(window, </a:t>
            </a:r>
            <a:r>
              <a:rPr lang="en-US" altLang="zh-CN" sz="1800" dirty="0" err="1">
                <a:solidFill>
                  <a:srgbClr val="000000"/>
                </a:solidFill>
                <a:latin typeface="Courier New" panose="02070309020205020404" pitchFamily="49" charset="0"/>
                <a:ea typeface="宋体" panose="02010600030101010101" pitchFamily="2" charset="-122"/>
              </a:rPr>
              <a:t>min_periods</a:t>
            </a:r>
            <a:r>
              <a:rPr lang="en-US" altLang="zh-CN" sz="1800" dirty="0">
                <a:solidFill>
                  <a:srgbClr val="000000"/>
                </a:solidFill>
                <a:latin typeface="Courier New" panose="02070309020205020404" pitchFamily="49" charset="0"/>
                <a:ea typeface="宋体" panose="02010600030101010101" pitchFamily="2" charset="-122"/>
              </a:rPr>
              <a:t>=None, center=False, </a:t>
            </a:r>
            <a:r>
              <a:rPr lang="en-US" altLang="zh-CN" sz="1800" dirty="0" err="1">
                <a:solidFill>
                  <a:srgbClr val="000000"/>
                </a:solidFill>
                <a:latin typeface="Courier New" panose="02070309020205020404" pitchFamily="49" charset="0"/>
                <a:ea typeface="宋体" panose="02010600030101010101" pitchFamily="2" charset="-122"/>
              </a:rPr>
              <a:t>win_type</a:t>
            </a:r>
            <a:r>
              <a:rPr lang="en-US" altLang="zh-CN" sz="1800" dirty="0">
                <a:solidFill>
                  <a:srgbClr val="000000"/>
                </a:solidFill>
                <a:latin typeface="Courier New" panose="02070309020205020404" pitchFamily="49" charset="0"/>
                <a:ea typeface="宋体" panose="02010600030101010101" pitchFamily="2" charset="-122"/>
              </a:rPr>
              <a:t>=None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on=None,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step=None</a:t>
            </a:r>
            <a:r>
              <a:rPr lang="en-US" altLang="zh-CN" sz="1800" dirty="0">
                <a:solidFill>
                  <a:srgbClr val="000000"/>
                </a:solidFill>
                <a:latin typeface="Courier New" panose="02070309020205020404" pitchFamily="49" charset="0"/>
                <a:ea typeface="宋体" panose="02010600030101010101" pitchFamily="2" charset="-122"/>
              </a:rPr>
              <a:t>, method='single')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01370" y="4170669"/>
            <a:ext cx="9546364" cy="2169825"/>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center</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1369B2"/>
                </a:solidFill>
                <a:latin typeface="宋体" panose="02010600030101010101" pitchFamily="2" charset="-122"/>
                <a:ea typeface="宋体" panose="02010600030101010101" pitchFamily="2" charset="-122"/>
              </a:rPr>
              <a:t>窗口的对齐</a:t>
            </a:r>
            <a:r>
              <a:rPr lang="zh-CN" altLang="en-US" sz="1800" kern="0" dirty="0" smtClean="0">
                <a:solidFill>
                  <a:srgbClr val="1369B2"/>
                </a:solidFill>
                <a:latin typeface="宋体" panose="02010600030101010101" pitchFamily="2" charset="-122"/>
                <a:ea typeface="宋体" panose="02010600030101010101" pitchFamily="2" charset="-122"/>
              </a:rPr>
              <a:t>方式</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smtClean="0">
                <a:solidFill>
                  <a:srgbClr val="595959"/>
                </a:solidFill>
                <a:latin typeface="宋体" panose="02010600030101010101" pitchFamily="2" charset="-122"/>
                <a:ea typeface="宋体" panose="02010600030101010101" pitchFamily="2" charset="-122"/>
              </a:rPr>
              <a:t>False</a:t>
            </a:r>
            <a:r>
              <a:rPr lang="zh-CN" altLang="en-US" sz="1800" kern="0" dirty="0" smtClean="0">
                <a:solidFill>
                  <a:srgbClr val="595959"/>
                </a:solidFill>
                <a:latin typeface="宋体" panose="02010600030101010101" pitchFamily="2" charset="-122"/>
                <a:ea typeface="宋体" panose="02010600030101010101" pitchFamily="2" charset="-122"/>
              </a:rPr>
              <a:t>，表示窗口的起始边与当前元素的时间对齐，在这种情况下，计算范围包含当前元素及其之前的元素</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如果该参数设置为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则</a:t>
            </a:r>
            <a:r>
              <a:rPr lang="zh-CN" altLang="en-US" sz="1800" kern="0" dirty="0" smtClean="0">
                <a:solidFill>
                  <a:srgbClr val="595959"/>
                </a:solidFill>
                <a:latin typeface="宋体" panose="02010600030101010101" pitchFamily="2" charset="-122"/>
                <a:ea typeface="宋体" panose="02010600030101010101" pitchFamily="2" charset="-122"/>
              </a:rPr>
              <a:t>表示窗口中心与当前元素的时间对齐，在这种情况下，计算范围包含当前元素及其前后对称的元素</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on</a:t>
            </a:r>
            <a:r>
              <a:rPr lang="zh-CN" altLang="zh-CN" sz="1800" kern="0" dirty="0">
                <a:solidFill>
                  <a:srgbClr val="595959"/>
                </a:solidFill>
                <a:latin typeface="宋体" panose="02010600030101010101" pitchFamily="2" charset="-122"/>
                <a:ea typeface="宋体" panose="02010600030101010101" pitchFamily="2" charset="-122"/>
              </a:rPr>
              <a:t>：用于在</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中</a:t>
            </a:r>
            <a:r>
              <a:rPr lang="zh-CN" altLang="zh-CN" sz="1800" kern="0" dirty="0">
                <a:solidFill>
                  <a:srgbClr val="1369B2"/>
                </a:solidFill>
                <a:latin typeface="宋体" panose="02010600030101010101" pitchFamily="2" charset="-122"/>
                <a:ea typeface="宋体" panose="02010600030101010101" pitchFamily="2" charset="-122"/>
              </a:rPr>
              <a:t>指定一个列名</a:t>
            </a:r>
            <a:r>
              <a:rPr lang="zh-CN" altLang="zh-CN" sz="1800" kern="0" dirty="0">
                <a:solidFill>
                  <a:srgbClr val="595959"/>
                </a:solidFill>
                <a:latin typeface="宋体" panose="02010600030101010101" pitchFamily="2" charset="-122"/>
                <a:ea typeface="宋体" panose="02010600030101010101" pitchFamily="2" charset="-122"/>
              </a:rPr>
              <a:t>，表示在该列上执行滑动窗口操作。默认情况下，</a:t>
            </a:r>
            <a:r>
              <a:rPr lang="en-US" altLang="zh-CN" sz="1800" kern="0" dirty="0">
                <a:solidFill>
                  <a:srgbClr val="595959"/>
                </a:solidFill>
                <a:latin typeface="宋体" panose="02010600030101010101" pitchFamily="2" charset="-122"/>
                <a:ea typeface="宋体" panose="02010600030101010101" pitchFamily="2" charset="-122"/>
              </a:rPr>
              <a:t>rolling() </a:t>
            </a:r>
            <a:r>
              <a:rPr lang="zh-CN" altLang="zh-CN" sz="1800" kern="0" dirty="0">
                <a:solidFill>
                  <a:srgbClr val="595959"/>
                </a:solidFill>
                <a:latin typeface="宋体" panose="02010600030101010101" pitchFamily="2" charset="-122"/>
                <a:ea typeface="宋体" panose="02010600030101010101" pitchFamily="2" charset="-122"/>
              </a:rPr>
              <a:t>方法会在所有列上执行滑动窗口的操作。</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3577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滑动窗口的方法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87706" y="2208121"/>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中提供了用于滑动窗口的方法</a:t>
            </a:r>
            <a:r>
              <a:rPr lang="en-US" altLang="zh-CN" sz="2000" kern="0" dirty="0">
                <a:solidFill>
                  <a:srgbClr val="1369B2"/>
                </a:solidFill>
                <a:latin typeface="微软雅黑" panose="020B0503020204020204" pitchFamily="34" charset="-122"/>
                <a:ea typeface="微软雅黑" panose="020B0503020204020204" pitchFamily="34" charset="-122"/>
              </a:rPr>
              <a:t>rolling()</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727019"/>
            <a:ext cx="9560028" cy="135084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82064" y="2878452"/>
            <a:ext cx="8784976"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rolling(window, </a:t>
            </a:r>
            <a:r>
              <a:rPr lang="en-US" altLang="zh-CN" sz="1800" dirty="0" err="1">
                <a:solidFill>
                  <a:srgbClr val="000000"/>
                </a:solidFill>
                <a:latin typeface="Courier New" panose="02070309020205020404" pitchFamily="49" charset="0"/>
                <a:ea typeface="宋体" panose="02010600030101010101" pitchFamily="2" charset="-122"/>
              </a:rPr>
              <a:t>min_periods</a:t>
            </a:r>
            <a:r>
              <a:rPr lang="en-US" altLang="zh-CN" sz="1800" dirty="0">
                <a:solidFill>
                  <a:srgbClr val="000000"/>
                </a:solidFill>
                <a:latin typeface="Courier New" panose="02070309020205020404" pitchFamily="49" charset="0"/>
                <a:ea typeface="宋体" panose="02010600030101010101" pitchFamily="2" charset="-122"/>
              </a:rPr>
              <a:t>=None, center=False, </a:t>
            </a:r>
            <a:r>
              <a:rPr lang="en-US" altLang="zh-CN" sz="1800" dirty="0" err="1">
                <a:solidFill>
                  <a:srgbClr val="000000"/>
                </a:solidFill>
                <a:latin typeface="Courier New" panose="02070309020205020404" pitchFamily="49" charset="0"/>
                <a:ea typeface="宋体" panose="02010600030101010101" pitchFamily="2" charset="-122"/>
              </a:rPr>
              <a:t>win_type</a:t>
            </a:r>
            <a:r>
              <a:rPr lang="en-US" altLang="zh-CN" sz="1800" dirty="0">
                <a:solidFill>
                  <a:srgbClr val="000000"/>
                </a:solidFill>
                <a:latin typeface="Courier New" panose="02070309020205020404" pitchFamily="49" charset="0"/>
                <a:ea typeface="宋体" panose="02010600030101010101" pitchFamily="2" charset="-122"/>
              </a:rPr>
              <a:t>=None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on=None,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step=None</a:t>
            </a:r>
            <a:r>
              <a:rPr lang="en-US" altLang="zh-CN" sz="1800" dirty="0">
                <a:solidFill>
                  <a:srgbClr val="000000"/>
                </a:solidFill>
                <a:latin typeface="Courier New" panose="02070309020205020404" pitchFamily="49" charset="0"/>
                <a:ea typeface="宋体" panose="02010600030101010101" pitchFamily="2" charset="-122"/>
              </a:rPr>
              <a:t>, method='single')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01370" y="4170669"/>
            <a:ext cx="9690380" cy="1338828"/>
          </a:xfrm>
          <a:prstGeom prst="rect">
            <a:avLst/>
          </a:prstGeom>
          <a:noFill/>
        </p:spPr>
        <p:txBody>
          <a:bodyPr wrap="square">
            <a:spAutoFit/>
          </a:bodyPr>
          <a:lstStyle/>
          <a:p>
            <a:pPr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axis</a:t>
            </a:r>
            <a:r>
              <a:rPr lang="zh-CN" altLang="zh-CN" sz="1800" kern="0" dirty="0">
                <a:solidFill>
                  <a:srgbClr val="595959"/>
                </a:solidFill>
                <a:latin typeface="宋体" panose="02010600030101010101" pitchFamily="2" charset="-122"/>
                <a:ea typeface="宋体" panose="02010600030101010101" pitchFamily="2" charset="-122"/>
              </a:rPr>
              <a:t>：用于指定</a:t>
            </a:r>
            <a:r>
              <a:rPr lang="zh-CN" altLang="zh-CN" sz="1800" kern="0" dirty="0">
                <a:solidFill>
                  <a:srgbClr val="1369B2"/>
                </a:solidFill>
                <a:latin typeface="宋体" panose="02010600030101010101" pitchFamily="2" charset="-122"/>
                <a:ea typeface="宋体" panose="02010600030101010101" pitchFamily="2" charset="-122"/>
              </a:rPr>
              <a:t>在哪个轴上执行滑动窗口操作</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0</a:t>
            </a:r>
            <a:r>
              <a:rPr lang="zh-CN" altLang="zh-CN" sz="1800" kern="0" dirty="0">
                <a:solidFill>
                  <a:srgbClr val="595959"/>
                </a:solidFill>
                <a:latin typeface="宋体" panose="02010600030101010101" pitchFamily="2" charset="-122"/>
                <a:ea typeface="宋体" panose="02010600030101010101" pitchFamily="2" charset="-122"/>
              </a:rPr>
              <a:t>，表示沿着行方向的轴滑动窗口。</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smtClean="0">
                <a:solidFill>
                  <a:srgbClr val="595959"/>
                </a:solidFill>
                <a:latin typeface="宋体" panose="02010600030101010101" pitchFamily="2" charset="-122"/>
                <a:ea typeface="宋体" panose="02010600030101010101" pitchFamily="2" charset="-122"/>
              </a:rPr>
              <a:t>closed</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指定滑动窗口的开闭区间</a:t>
            </a:r>
            <a:r>
              <a:rPr lang="zh-CN" altLang="zh-CN" sz="1800" kern="0" dirty="0">
                <a:solidFill>
                  <a:srgbClr val="595959"/>
                </a:solidFill>
                <a:latin typeface="宋体" panose="02010600030101010101" pitchFamily="2" charset="-122"/>
                <a:ea typeface="宋体" panose="02010600030101010101" pitchFamily="2" charset="-122"/>
              </a:rPr>
              <a:t>，支持的取值可以是</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'both'</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'neither'</a:t>
            </a:r>
            <a:r>
              <a:rPr lang="zh-CN" altLang="zh-CN" sz="1800" kern="0" dirty="0">
                <a:solidFill>
                  <a:srgbClr val="595959"/>
                </a:solidFill>
                <a:latin typeface="宋体" panose="02010600030101010101" pitchFamily="2" charset="-122"/>
                <a:ea typeface="宋体" panose="02010600030101010101" pitchFamily="2" charset="-122"/>
              </a:rPr>
              <a:t>或</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，表示右开左闭区间。</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3577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滑动窗口的方法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87706" y="2208121"/>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中提供了用于滑动窗口的方法</a:t>
            </a:r>
            <a:r>
              <a:rPr lang="en-US" altLang="zh-CN" sz="2000" kern="0" dirty="0">
                <a:solidFill>
                  <a:srgbClr val="1369B2"/>
                </a:solidFill>
                <a:latin typeface="微软雅黑" panose="020B0503020204020204" pitchFamily="34" charset="-122"/>
                <a:ea typeface="微软雅黑" panose="020B0503020204020204" pitchFamily="34" charset="-122"/>
              </a:rPr>
              <a:t>rolling()</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，该方法的语法格式如下</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858214"/>
            <a:ext cx="9560028" cy="135084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682064" y="3009647"/>
            <a:ext cx="8784976"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rolling(window, </a:t>
            </a:r>
            <a:r>
              <a:rPr lang="en-US" altLang="zh-CN" sz="1800" dirty="0" err="1">
                <a:solidFill>
                  <a:srgbClr val="000000"/>
                </a:solidFill>
                <a:latin typeface="Courier New" panose="02070309020205020404" pitchFamily="49" charset="0"/>
                <a:ea typeface="宋体" panose="02010600030101010101" pitchFamily="2" charset="-122"/>
              </a:rPr>
              <a:t>min_periods</a:t>
            </a:r>
            <a:r>
              <a:rPr lang="en-US" altLang="zh-CN" sz="1800" dirty="0">
                <a:solidFill>
                  <a:srgbClr val="000000"/>
                </a:solidFill>
                <a:latin typeface="Courier New" panose="02070309020205020404" pitchFamily="49" charset="0"/>
                <a:ea typeface="宋体" panose="02010600030101010101" pitchFamily="2" charset="-122"/>
              </a:rPr>
              <a:t>=None, center=False, </a:t>
            </a:r>
            <a:r>
              <a:rPr lang="en-US" altLang="zh-CN" sz="1800" dirty="0" err="1">
                <a:solidFill>
                  <a:srgbClr val="000000"/>
                </a:solidFill>
                <a:latin typeface="Courier New" panose="02070309020205020404" pitchFamily="49" charset="0"/>
                <a:ea typeface="宋体" panose="02010600030101010101" pitchFamily="2" charset="-122"/>
              </a:rPr>
              <a:t>win_type</a:t>
            </a:r>
            <a:r>
              <a:rPr lang="en-US" altLang="zh-CN" sz="1800" dirty="0">
                <a:solidFill>
                  <a:srgbClr val="000000"/>
                </a:solidFill>
                <a:latin typeface="Courier New" panose="02070309020205020404" pitchFamily="49" charset="0"/>
                <a:ea typeface="宋体" panose="02010600030101010101" pitchFamily="2" charset="-122"/>
              </a:rPr>
              <a:t>=None</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on=None,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step=None, method='single')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0" name="文本框 9"/>
          <p:cNvSpPr txBox="1"/>
          <p:nvPr/>
        </p:nvSpPr>
        <p:spPr>
          <a:xfrm>
            <a:off x="1311403" y="4359530"/>
            <a:ext cx="9546364" cy="1338828"/>
          </a:xfrm>
          <a:prstGeom prst="rect">
            <a:avLst/>
          </a:prstGeom>
          <a:noFill/>
        </p:spPr>
        <p:txBody>
          <a:bodyPr wrap="square">
            <a:spAutoFit/>
          </a:bodyPr>
          <a:lstStyle/>
          <a:p>
            <a:pPr>
              <a:lnSpc>
                <a:spcPct val="150000"/>
              </a:lnSpc>
            </a:pPr>
            <a:r>
              <a:rPr lang="en-US" altLang="zh-CN" sz="1800" kern="0" dirty="0">
                <a:solidFill>
                  <a:srgbClr val="595959"/>
                </a:solidFill>
                <a:latin typeface="宋体" panose="02010600030101010101" pitchFamily="2" charset="-122"/>
                <a:ea typeface="宋体" panose="02010600030101010101" pitchFamily="2" charset="-122"/>
              </a:rPr>
              <a:t>rolling</a:t>
            </a:r>
            <a:r>
              <a:rPr lang="en-US"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smtClean="0">
                <a:solidFill>
                  <a:srgbClr val="595959"/>
                </a:solidFill>
                <a:latin typeface="宋体" panose="02010600030101010101" pitchFamily="2" charset="-122"/>
                <a:ea typeface="宋体" panose="02010600030101010101" pitchFamily="2" charset="-122"/>
              </a:rPr>
              <a:t>方法</a:t>
            </a:r>
            <a:r>
              <a:rPr lang="zh-CN" altLang="zh-CN" sz="1800" kern="0" dirty="0">
                <a:solidFill>
                  <a:srgbClr val="595959"/>
                </a:solidFill>
                <a:latin typeface="宋体" panose="02010600030101010101" pitchFamily="2" charset="-122"/>
                <a:ea typeface="宋体" panose="02010600030101010101" pitchFamily="2" charset="-122"/>
              </a:rPr>
              <a:t>的返回值是一</a:t>
            </a:r>
            <a:r>
              <a:rPr lang="zh-CN" altLang="zh-CN" sz="1800" kern="0" dirty="0" smtClean="0">
                <a:solidFill>
                  <a:srgbClr val="595959"/>
                </a:solidFill>
                <a:latin typeface="宋体" panose="02010600030101010101" pitchFamily="2" charset="-122"/>
                <a:ea typeface="宋体" panose="02010600030101010101" pitchFamily="2" charset="-122"/>
              </a:rPr>
              <a:t>个</a:t>
            </a:r>
            <a:r>
              <a:rPr lang="en-US" altLang="zh-CN" sz="1800" kern="0" dirty="0" smtClean="0">
                <a:solidFill>
                  <a:srgbClr val="1369B2"/>
                </a:solidFill>
                <a:latin typeface="宋体" panose="02010600030101010101" pitchFamily="2" charset="-122"/>
                <a:ea typeface="宋体" panose="02010600030101010101" pitchFamily="2" charset="-122"/>
              </a:rPr>
              <a:t>Rolling</a:t>
            </a:r>
            <a:r>
              <a:rPr lang="zh-CN" altLang="zh-CN" sz="1800" kern="0" dirty="0" smtClean="0">
                <a:solidFill>
                  <a:srgbClr val="1369B2"/>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，该对象表示在</a:t>
            </a:r>
            <a:r>
              <a:rPr lang="en-US" altLang="zh-CN" sz="1800" kern="0" dirty="0">
                <a:solidFill>
                  <a:srgbClr val="595959"/>
                </a:solidFill>
                <a:latin typeface="宋体" panose="02010600030101010101" pitchFamily="2" charset="-122"/>
                <a:ea typeface="宋体" panose="02010600030101010101" pitchFamily="2" charset="-122"/>
              </a:rPr>
              <a:t>DataFrame</a:t>
            </a:r>
            <a:r>
              <a:rPr lang="zh-CN" altLang="zh-CN" sz="1800" kern="0" dirty="0">
                <a:solidFill>
                  <a:srgbClr val="595959"/>
                </a:solidFill>
                <a:latin typeface="宋体" panose="02010600030101010101" pitchFamily="2" charset="-122"/>
                <a:ea typeface="宋体" panose="02010600030101010101" pitchFamily="2" charset="-122"/>
              </a:rPr>
              <a:t>上执行滑动窗口操作后的结果。</a:t>
            </a:r>
            <a:r>
              <a:rPr lang="zh-CN" altLang="zh-CN" sz="1800" kern="0" dirty="0" smtClean="0">
                <a:solidFill>
                  <a:srgbClr val="595959"/>
                </a:solidFill>
                <a:latin typeface="宋体" panose="02010600030101010101" pitchFamily="2" charset="-122"/>
                <a:ea typeface="宋体" panose="02010600030101010101" pitchFamily="2" charset="-122"/>
              </a:rPr>
              <a:t>这个</a:t>
            </a:r>
            <a:r>
              <a:rPr lang="en-US" altLang="zh-CN" sz="1800" kern="0" dirty="0" smtClean="0">
                <a:solidFill>
                  <a:srgbClr val="1369B2"/>
                </a:solidFill>
                <a:latin typeface="宋体" panose="02010600030101010101" pitchFamily="2" charset="-122"/>
                <a:ea typeface="宋体" panose="02010600030101010101" pitchFamily="2" charset="-122"/>
              </a:rPr>
              <a:t>Rolling</a:t>
            </a:r>
            <a:r>
              <a:rPr lang="zh-CN" altLang="zh-CN" sz="1800" kern="0" dirty="0" smtClean="0">
                <a:solidFill>
                  <a:srgbClr val="1369B2"/>
                </a:solidFill>
                <a:latin typeface="宋体" panose="02010600030101010101" pitchFamily="2" charset="-122"/>
                <a:ea typeface="宋体" panose="02010600030101010101" pitchFamily="2" charset="-122"/>
              </a:rPr>
              <a:t>对象</a:t>
            </a:r>
            <a:r>
              <a:rPr lang="zh-CN" altLang="zh-CN" sz="1800" kern="0" dirty="0">
                <a:solidFill>
                  <a:srgbClr val="1369B2"/>
                </a:solidFill>
                <a:latin typeface="宋体" panose="02010600030101010101" pitchFamily="2" charset="-122"/>
                <a:ea typeface="宋体" panose="02010600030101010101" pitchFamily="2" charset="-122"/>
              </a:rPr>
              <a:t>可以用于计算各种统计量</a:t>
            </a:r>
            <a:r>
              <a:rPr lang="zh-CN" altLang="zh-CN" sz="1800" kern="0" dirty="0">
                <a:solidFill>
                  <a:srgbClr val="595959"/>
                </a:solidFill>
                <a:latin typeface="宋体" panose="02010600030101010101" pitchFamily="2" charset="-122"/>
                <a:ea typeface="宋体" panose="02010600030101010101" pitchFamily="2" charset="-122"/>
              </a:rPr>
              <a:t>，比如移动平均、移动标准差等，或者执行其他自定义的滑动窗口计算。</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滑动</a:t>
              </a:r>
              <a:r>
                <a:rPr lang="zh-CN" altLang="zh-CN" sz="2000" dirty="0">
                  <a:solidFill>
                    <a:srgbClr val="595959"/>
                  </a:solidFill>
                  <a:latin typeface="微软雅黑" panose="020B0503020204020204" pitchFamily="34" charset="-122"/>
                  <a:ea typeface="微软雅黑" panose="020B0503020204020204" pitchFamily="34" charset="-122"/>
                </a:rPr>
                <a:t>窗口</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381135" y="3357786"/>
            <a:ext cx="3457786" cy="138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读取网页数据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计算网页浏览量的变化率。</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绘制折线图</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分析用户活跃度</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6"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7-3</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3030864"/>
            <a:ext cx="4305230" cy="140807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假设现有一份保存</a:t>
            </a:r>
            <a:r>
              <a:rPr lang="zh-CN" altLang="zh-CN" sz="1900" dirty="0">
                <a:solidFill>
                  <a:srgbClr val="1369B2"/>
                </a:solidFill>
              </a:rPr>
              <a:t>用户活跃度</a:t>
            </a:r>
            <a:r>
              <a:rPr lang="zh-CN" altLang="zh-CN" sz="1900" dirty="0"/>
              <a:t>的</a:t>
            </a:r>
            <a:r>
              <a:rPr lang="en-US" altLang="zh-CN" sz="1900" dirty="0"/>
              <a:t>user_activity.csv</a:t>
            </a:r>
            <a:r>
              <a:rPr lang="zh-CN" altLang="zh-CN" sz="1900" dirty="0"/>
              <a:t>文件，该文件的内容</a:t>
            </a:r>
            <a:r>
              <a:rPr lang="zh-CN" altLang="zh-CN" sz="1900" dirty="0" smtClean="0"/>
              <a:t>如</a:t>
            </a:r>
            <a:r>
              <a:rPr lang="zh-CN" altLang="en-US" sz="1900" dirty="0" smtClean="0"/>
              <a:t>右图</a:t>
            </a:r>
            <a:r>
              <a:rPr lang="zh-CN" altLang="zh-CN" sz="1900" dirty="0" smtClean="0"/>
              <a:t>所</a:t>
            </a:r>
            <a:r>
              <a:rPr lang="zh-CN" altLang="zh-CN" sz="1900" dirty="0"/>
              <a:t>示。</a:t>
            </a:r>
            <a:endParaRPr lang="zh-CN" altLang="zh-CN" sz="1900" dirty="0"/>
          </a:p>
        </p:txBody>
      </p:sp>
      <p:pic>
        <p:nvPicPr>
          <p:cNvPr id="6" name="图片 5"/>
          <p:cNvPicPr/>
          <p:nvPr/>
        </p:nvPicPr>
        <p:blipFill>
          <a:blip r:embed="rId1"/>
          <a:stretch>
            <a:fillRect/>
          </a:stretch>
        </p:blipFill>
        <p:spPr>
          <a:xfrm>
            <a:off x="5807174" y="2438759"/>
            <a:ext cx="5247442" cy="259228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277666"/>
            <a:ext cx="6679708" cy="295232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37174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069754"/>
            <a:ext cx="5436205" cy="1938992"/>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本任务要求编写代码，</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根据用户</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数据</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找出</a:t>
            </a:r>
            <a:r>
              <a:rPr lang="zh-CN" altLang="en-US"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用户</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活跃</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度最高和最低的月份</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上半年和下半年的平均活跃度</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，以便了解用户行为模式和可能的趋势。</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创建不同的时间序列</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6"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7-1</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81722"/>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818584"/>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掌握重采样的方式，能够通过</a:t>
            </a:r>
            <a:r>
              <a:rPr lang="en-US" altLang="zh-CN" sz="1800" dirty="0">
                <a:solidFill>
                  <a:srgbClr val="1369B2"/>
                </a:solidFill>
                <a:latin typeface="微软雅黑" panose="020B0503020204020204" pitchFamily="34" charset="-122"/>
                <a:ea typeface="微软雅黑" panose="020B0503020204020204" pitchFamily="34" charset="-122"/>
                <a:cs typeface="+mn-ea"/>
              </a:rPr>
              <a:t>resample()</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实现降采样与升采样</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16170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文本框 13"/>
          <p:cNvSpPr txBox="1"/>
          <p:nvPr/>
        </p:nvSpPr>
        <p:spPr>
          <a:xfrm>
            <a:off x="1414685" y="3285778"/>
            <a:ext cx="5976665"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在数据分析中，</a:t>
            </a:r>
            <a:r>
              <a:rPr lang="zh-CN" altLang="zh-CN" sz="2000" dirty="0">
                <a:solidFill>
                  <a:srgbClr val="1369B2"/>
                </a:solidFill>
              </a:rPr>
              <a:t>重采样</a:t>
            </a:r>
            <a:r>
              <a:rPr lang="zh-CN" altLang="zh-CN" sz="2000" dirty="0"/>
              <a:t>是指将时间序列数据的频率进行转换的过程，它可以</a:t>
            </a:r>
            <a:r>
              <a:rPr lang="zh-CN" altLang="zh-CN" sz="2000" dirty="0">
                <a:solidFill>
                  <a:srgbClr val="1369B2"/>
                </a:solidFill>
              </a:rPr>
              <a:t>将时间序列数据从一个时间频率转换为另一个时间频率</a:t>
            </a:r>
            <a:r>
              <a:rPr lang="zh-CN" altLang="zh-CN" sz="2000" dirty="0"/>
              <a:t>，比如从分钟级别转换为小时级别，或者从天级别转换为月级别。</a:t>
            </a:r>
            <a:endParaRPr lang="en-US" altLang="zh-CN" sz="2000" dirty="0"/>
          </a:p>
        </p:txBody>
      </p:sp>
      <p:sp>
        <p:nvSpPr>
          <p:cNvPr id="18" name="矩形: 圆角 139"/>
          <p:cNvSpPr/>
          <p:nvPr/>
        </p:nvSpPr>
        <p:spPr>
          <a:xfrm>
            <a:off x="1276318" y="2564345"/>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重采样</a:t>
            </a:r>
            <a:r>
              <a:rPr lang="zh-CN" altLang="en-US" b="1" dirty="0">
                <a:latin typeface="宋体" panose="02010600030101010101" pitchFamily="2" charset="-122"/>
                <a:ea typeface="宋体" panose="02010600030101010101" pitchFamily="2" charset="-122"/>
                <a:sym typeface="思源宋体 CN" panose="02020400000000000000" pitchFamily="18" charset="-122"/>
              </a:rPr>
              <a:t>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9" name="图片 18"/>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0" name="矩形: 圆角 139"/>
          <p:cNvSpPr/>
          <p:nvPr/>
        </p:nvSpPr>
        <p:spPr>
          <a:xfrm>
            <a:off x="1276318" y="1701602"/>
            <a:ext cx="34507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重采样</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的两种类型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原创设计师QQ598969553          _3"/>
          <p:cNvSpPr/>
          <p:nvPr/>
        </p:nvSpPr>
        <p:spPr>
          <a:xfrm>
            <a:off x="1143690" y="2850907"/>
            <a:ext cx="4590731" cy="3171175"/>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原创设计师QQ598969553          _4"/>
          <p:cNvSpPr/>
          <p:nvPr/>
        </p:nvSpPr>
        <p:spPr>
          <a:xfrm>
            <a:off x="1332638" y="3313068"/>
            <a:ext cx="4212830" cy="2332946"/>
          </a:xfrm>
          <a:prstGeom prst="rect">
            <a:avLst/>
          </a:prstGeom>
        </p:spPr>
        <p:txBody>
          <a:bodyPr wrap="square">
            <a:spAutoFit/>
          </a:bodyPr>
          <a:lstStyle/>
          <a:p>
            <a:pPr>
              <a:lnSpc>
                <a:spcPct val="13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将时间序列</a:t>
            </a:r>
            <a:r>
              <a:rPr lang="zh-CN" altLang="zh-CN" sz="1600" dirty="0">
                <a:solidFill>
                  <a:srgbClr val="1369B2"/>
                </a:solidFill>
                <a:latin typeface="微软雅黑" panose="020B0503020204020204" pitchFamily="34" charset="-122"/>
                <a:ea typeface="微软雅黑" panose="020B0503020204020204" pitchFamily="34" charset="-122"/>
                <a:cs typeface="+mn-ea"/>
              </a:rPr>
              <a:t>从高频率转换为低频率</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。例如，将每日的数据转换为每月的数据。当对时间序列进行降采样后，时间序列的</a:t>
            </a:r>
            <a:r>
              <a:rPr lang="zh-CN" altLang="zh-CN" sz="1600" dirty="0">
                <a:solidFill>
                  <a:srgbClr val="1369B2"/>
                </a:solidFill>
                <a:latin typeface="微软雅黑" panose="020B0503020204020204" pitchFamily="34" charset="-122"/>
                <a:ea typeface="微软雅黑" panose="020B0503020204020204" pitchFamily="34" charset="-122"/>
                <a:cs typeface="+mn-ea"/>
              </a:rPr>
              <a:t>时间颗粒度会变大</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a:solidFill>
                  <a:srgbClr val="1369B2"/>
                </a:solidFill>
                <a:latin typeface="微软雅黑" panose="020B0503020204020204" pitchFamily="34" charset="-122"/>
                <a:ea typeface="微软雅黑" panose="020B0503020204020204" pitchFamily="34" charset="-122"/>
                <a:cs typeface="+mn-ea"/>
              </a:rPr>
              <a:t>相应的数据总量会减少</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。由于数据的总量减少</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，通常</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需要使用聚合函数（比如</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sum()</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mean()</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max()</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等）来合并原始时间序列中部分时间点上的数据。</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sp>
        <p:nvSpPr>
          <p:cNvPr id="16" name="原创设计师QQ598969553          _6"/>
          <p:cNvSpPr/>
          <p:nvPr/>
        </p:nvSpPr>
        <p:spPr>
          <a:xfrm>
            <a:off x="1799296" y="2616824"/>
            <a:ext cx="3279515"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17" name="原创设计师QQ598969553          _7"/>
          <p:cNvSpPr txBox="1"/>
          <p:nvPr/>
        </p:nvSpPr>
        <p:spPr>
          <a:xfrm>
            <a:off x="2030542" y="2641498"/>
            <a:ext cx="2797972" cy="400110"/>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降采样</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0" name="原创设计师QQ598969553          _3"/>
          <p:cNvSpPr/>
          <p:nvPr/>
        </p:nvSpPr>
        <p:spPr>
          <a:xfrm>
            <a:off x="6576506" y="2850907"/>
            <a:ext cx="4590731" cy="3171175"/>
          </a:xfrm>
          <a:prstGeom prst="roundRect">
            <a:avLst>
              <a:gd name="adj" fmla="val 9083"/>
            </a:avLst>
          </a:prstGeom>
          <a:noFill/>
          <a:ln>
            <a:solidFill>
              <a:srgbClr val="ADBA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原创设计师QQ598969553          _4"/>
          <p:cNvSpPr/>
          <p:nvPr/>
        </p:nvSpPr>
        <p:spPr>
          <a:xfrm>
            <a:off x="6927652" y="3242091"/>
            <a:ext cx="3888433" cy="2653034"/>
          </a:xfrm>
          <a:prstGeom prst="rect">
            <a:avLst/>
          </a:prstGeom>
        </p:spPr>
        <p:txBody>
          <a:bodyPr wrap="square">
            <a:spAutoFit/>
          </a:bodyPr>
          <a:lstStyle/>
          <a:p>
            <a:pPr>
              <a:lnSpc>
                <a:spcPct val="13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将时间序列</a:t>
            </a:r>
            <a:r>
              <a:rPr lang="zh-CN" altLang="zh-CN" sz="1600" dirty="0">
                <a:solidFill>
                  <a:srgbClr val="1369B2"/>
                </a:solidFill>
                <a:latin typeface="微软雅黑" panose="020B0503020204020204" pitchFamily="34" charset="-122"/>
                <a:ea typeface="微软雅黑" panose="020B0503020204020204" pitchFamily="34" charset="-122"/>
                <a:cs typeface="+mn-ea"/>
              </a:rPr>
              <a:t>从低频率转换为高频率</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。例如，将每月的数据转换为每天的数据。当对时间序列进行升采样后，时间序列的</a:t>
            </a:r>
            <a:r>
              <a:rPr lang="zh-CN" altLang="zh-CN" sz="1600" dirty="0">
                <a:solidFill>
                  <a:srgbClr val="1369B2"/>
                </a:solidFill>
                <a:latin typeface="微软雅黑" panose="020B0503020204020204" pitchFamily="34" charset="-122"/>
                <a:ea typeface="微软雅黑" panose="020B0503020204020204" pitchFamily="34" charset="-122"/>
                <a:cs typeface="+mn-ea"/>
              </a:rPr>
              <a:t>时间颗粒度会变小</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a:solidFill>
                  <a:srgbClr val="1369B2"/>
                </a:solidFill>
                <a:latin typeface="微软雅黑" panose="020B0503020204020204" pitchFamily="34" charset="-122"/>
                <a:ea typeface="微软雅黑" panose="020B0503020204020204" pitchFamily="34" charset="-122"/>
                <a:cs typeface="+mn-ea"/>
              </a:rPr>
              <a:t>相应的数据总量会增多</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。由于数据的总量增多，所以会造成有些新增的时间点上因没有数据而显示为</a:t>
            </a:r>
            <a:r>
              <a:rPr lang="en-US" altLang="zh-CN" sz="1600" dirty="0" err="1">
                <a:solidFill>
                  <a:schemeClr val="tx1">
                    <a:lumMod val="85000"/>
                    <a:lumOff val="15000"/>
                  </a:schemeClr>
                </a:solidFill>
                <a:latin typeface="微软雅黑" panose="020B0503020204020204" pitchFamily="34" charset="-122"/>
                <a:ea typeface="微软雅黑" panose="020B0503020204020204" pitchFamily="34" charset="-122"/>
                <a:cs typeface="+mn-ea"/>
              </a:rPr>
              <a:t>NaN</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，通常情况下需要使用填充缺失值的方法来处理新增的时间点上的</a:t>
            </a:r>
            <a:r>
              <a:rPr lang="en-US" altLang="zh-CN" sz="1600" dirty="0" err="1">
                <a:solidFill>
                  <a:schemeClr val="tx1">
                    <a:lumMod val="85000"/>
                    <a:lumOff val="15000"/>
                  </a:schemeClr>
                </a:solidFill>
                <a:latin typeface="微软雅黑" panose="020B0503020204020204" pitchFamily="34" charset="-122"/>
                <a:ea typeface="微软雅黑" panose="020B0503020204020204" pitchFamily="34" charset="-122"/>
                <a:cs typeface="+mn-ea"/>
              </a:rPr>
              <a:t>NaN</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p:txBody>
      </p:sp>
      <p:sp>
        <p:nvSpPr>
          <p:cNvPr id="22" name="原创设计师QQ598969553          _6"/>
          <p:cNvSpPr/>
          <p:nvPr/>
        </p:nvSpPr>
        <p:spPr>
          <a:xfrm>
            <a:off x="7232112" y="2616824"/>
            <a:ext cx="3279515" cy="462161"/>
          </a:xfrm>
          <a:prstGeom prst="round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defTabSz="1450340">
              <a:lnSpc>
                <a:spcPct val="200000"/>
              </a:lnSpc>
            </a:pPr>
            <a:endParaRPr lang="zh-CN" altLang="en-US" sz="1200">
              <a:solidFill>
                <a:schemeClr val="bg1"/>
              </a:solidFill>
              <a:cs typeface="+mn-ea"/>
              <a:sym typeface="+mn-lt"/>
            </a:endParaRPr>
          </a:p>
        </p:txBody>
      </p:sp>
      <p:sp>
        <p:nvSpPr>
          <p:cNvPr id="23" name="原创设计师QQ598969553          _7"/>
          <p:cNvSpPr txBox="1"/>
          <p:nvPr/>
        </p:nvSpPr>
        <p:spPr>
          <a:xfrm>
            <a:off x="7463358" y="2641498"/>
            <a:ext cx="2797972" cy="400110"/>
          </a:xfrm>
          <a:prstGeom prst="rect">
            <a:avLst/>
          </a:prstGeom>
          <a:noFill/>
        </p:spPr>
        <p:txBody>
          <a:bodyPr wrap="square" rtlCol="0">
            <a:spAutoFit/>
          </a:bodyPr>
          <a:lstStyle/>
          <a:p>
            <a:pPr algn="ctr" defTabSz="1216660">
              <a:spcBef>
                <a:spcPct val="20000"/>
              </a:spcBef>
              <a:defRPr/>
            </a:pPr>
            <a:r>
              <a:rPr lang="zh-CN" altLang="zh-CN" sz="2000" b="1" dirty="0">
                <a:solidFill>
                  <a:schemeClr val="bg1"/>
                </a:solidFill>
                <a:latin typeface="微软雅黑" panose="020B0503020204020204" pitchFamily="34" charset="-122"/>
                <a:ea typeface="微软雅黑" panose="020B0503020204020204" pitchFamily="34" charset="-122"/>
                <a:cs typeface="+mn-ea"/>
              </a:rPr>
              <a:t>升采样</a:t>
            </a:r>
            <a:endParaRPr lang="zh-CN" alt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1574159"/>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重采样的方法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文本框 10"/>
          <p:cNvSpPr txBox="1"/>
          <p:nvPr/>
        </p:nvSpPr>
        <p:spPr>
          <a:xfrm>
            <a:off x="1287706" y="2258677"/>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中提供了对时间序列进行</a:t>
            </a:r>
            <a:r>
              <a:rPr lang="zh-CN" altLang="zh-CN" sz="2000" kern="0" dirty="0" smtClean="0">
                <a:solidFill>
                  <a:srgbClr val="595959"/>
                </a:solidFill>
                <a:latin typeface="微软雅黑" panose="020B0503020204020204" pitchFamily="34" charset="-122"/>
                <a:ea typeface="微软雅黑" panose="020B0503020204020204" pitchFamily="34" charset="-122"/>
              </a:rPr>
              <a:t>重采样的方法</a:t>
            </a:r>
            <a:r>
              <a:rPr lang="en-US" altLang="zh-CN" sz="2000" kern="0" dirty="0">
                <a:solidFill>
                  <a:srgbClr val="1369B2"/>
                </a:solidFill>
                <a:latin typeface="微软雅黑" panose="020B0503020204020204" pitchFamily="34" charset="-122"/>
                <a:ea typeface="微软雅黑" panose="020B0503020204020204" pitchFamily="34" charset="-122"/>
              </a:rPr>
              <a:t>resample()</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a:t>
            </a:r>
            <a:r>
              <a:rPr lang="zh-CN" altLang="zh-CN" sz="2000" kern="0" dirty="0" smtClean="0">
                <a:solidFill>
                  <a:srgbClr val="595959"/>
                </a:solidFill>
                <a:latin typeface="微软雅黑" panose="020B0503020204020204" pitchFamily="34" charset="-122"/>
                <a:ea typeface="微软雅黑" panose="020B0503020204020204" pitchFamily="34" charset="-122"/>
              </a:rPr>
              <a:t>如下</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5" name="矩形 14"/>
          <p:cNvSpPr/>
          <p:nvPr/>
        </p:nvSpPr>
        <p:spPr>
          <a:xfrm>
            <a:off x="1287706" y="2899853"/>
            <a:ext cx="9560028" cy="124520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630710" y="3003658"/>
            <a:ext cx="8596438"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resample(rule,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label=None, </a:t>
            </a:r>
            <a:r>
              <a:rPr lang="en-US" altLang="zh-CN" sz="1800" dirty="0" smtClean="0">
                <a:solidFill>
                  <a:srgbClr val="000000"/>
                </a:solidFill>
                <a:latin typeface="Courier New" panose="02070309020205020404" pitchFamily="49" charset="0"/>
                <a:ea typeface="宋体" panose="02010600030101010101" pitchFamily="2" charset="-122"/>
              </a:rPr>
              <a:t>convention</a:t>
            </a:r>
            <a:r>
              <a:rPr lang="en-US" altLang="zh-CN" sz="1800" dirty="0">
                <a:solidFill>
                  <a:srgbClr val="000000"/>
                </a:solidFill>
                <a:latin typeface="Courier New" panose="02070309020205020404" pitchFamily="49" charset="0"/>
                <a:ea typeface="宋体" panose="02010600030101010101" pitchFamily="2" charset="-122"/>
              </a:rPr>
              <a:t>='start', kind=None, on=None, level=None,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origin</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start_day</a:t>
            </a:r>
            <a:r>
              <a:rPr lang="en-US" altLang="zh-CN" sz="1800" dirty="0">
                <a:solidFill>
                  <a:srgbClr val="000000"/>
                </a:solidFill>
                <a:latin typeface="Courier New" panose="02070309020205020404" pitchFamily="49" charset="0"/>
                <a:ea typeface="宋体" panose="02010600030101010101" pitchFamily="2" charset="-122"/>
              </a:rPr>
              <a:t>', offset=None, </a:t>
            </a:r>
            <a:r>
              <a:rPr lang="en-US" altLang="zh-CN" sz="1800" dirty="0" err="1">
                <a:solidFill>
                  <a:srgbClr val="000000"/>
                </a:solidFill>
                <a:latin typeface="Courier New" panose="02070309020205020404" pitchFamily="49" charset="0"/>
                <a:ea typeface="宋体" panose="02010600030101010101" pitchFamily="2" charset="-122"/>
              </a:rPr>
              <a:t>group_keys</a:t>
            </a:r>
            <a:r>
              <a:rPr lang="en-US" altLang="zh-CN" sz="1800" dirty="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7" name="文本框 16"/>
          <p:cNvSpPr txBox="1"/>
          <p:nvPr/>
        </p:nvSpPr>
        <p:spPr>
          <a:xfrm>
            <a:off x="1301369" y="4232233"/>
            <a:ext cx="9546365" cy="2169825"/>
          </a:xfrm>
          <a:prstGeom prst="rect">
            <a:avLst/>
          </a:prstGeom>
          <a:noFill/>
        </p:spPr>
        <p:txBody>
          <a:bodyPr wrap="square">
            <a:spAutoFit/>
          </a:bodyPr>
          <a:lstStyle/>
          <a:p>
            <a:pPr marL="342900"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rule</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重采样的规则</a:t>
            </a:r>
            <a:r>
              <a:rPr lang="zh-CN" altLang="zh-CN" sz="1800" kern="0" dirty="0">
                <a:solidFill>
                  <a:srgbClr val="595959"/>
                </a:solidFill>
                <a:latin typeface="宋体" panose="02010600030101010101" pitchFamily="2" charset="-122"/>
                <a:ea typeface="宋体" panose="02010600030101010101" pitchFamily="2" charset="-122"/>
              </a:rPr>
              <a:t>，例如</a:t>
            </a:r>
            <a:r>
              <a:rPr lang="en-US" altLang="zh-CN" sz="1800" kern="0" dirty="0">
                <a:solidFill>
                  <a:srgbClr val="595959"/>
                </a:solidFill>
                <a:latin typeface="宋体" panose="02010600030101010101" pitchFamily="2" charset="-122"/>
                <a:ea typeface="宋体" panose="02010600030101010101" pitchFamily="2" charset="-122"/>
              </a:rPr>
              <a:t>'D'</a:t>
            </a:r>
            <a:r>
              <a:rPr lang="zh-CN" altLang="zh-CN" sz="1800" kern="0" dirty="0">
                <a:solidFill>
                  <a:srgbClr val="595959"/>
                </a:solidFill>
                <a:latin typeface="宋体" panose="02010600030101010101" pitchFamily="2" charset="-122"/>
                <a:ea typeface="宋体" panose="02010600030101010101" pitchFamily="2" charset="-122"/>
              </a:rPr>
              <a:t>表示按天重新采样，</a:t>
            </a:r>
            <a:r>
              <a:rPr lang="en-US" altLang="zh-CN" sz="1800" kern="0" dirty="0">
                <a:solidFill>
                  <a:srgbClr val="595959"/>
                </a:solidFill>
                <a:latin typeface="宋体" panose="02010600030101010101" pitchFamily="2" charset="-122"/>
                <a:ea typeface="宋体" panose="02010600030101010101" pitchFamily="2" charset="-122"/>
              </a:rPr>
              <a:t>'M'</a:t>
            </a:r>
            <a:r>
              <a:rPr lang="zh-CN" altLang="zh-CN" sz="1800" kern="0" dirty="0">
                <a:solidFill>
                  <a:srgbClr val="595959"/>
                </a:solidFill>
                <a:latin typeface="宋体" panose="02010600030101010101" pitchFamily="2" charset="-122"/>
                <a:ea typeface="宋体" panose="02010600030101010101" pitchFamily="2" charset="-122"/>
              </a:rPr>
              <a:t>表示按月重新采样。</a:t>
            </a:r>
            <a:endParaRPr lang="zh-CN" altLang="zh-CN" sz="1800" kern="0" dirty="0">
              <a:solidFill>
                <a:srgbClr val="595959"/>
              </a:solidFill>
              <a:latin typeface="宋体" panose="02010600030101010101" pitchFamily="2" charset="-122"/>
              <a:ea typeface="宋体" panose="02010600030101010101" pitchFamily="2" charset="-122"/>
            </a:endParaRPr>
          </a:p>
          <a:p>
            <a:pPr marL="342900" lvl="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closed</a:t>
            </a:r>
            <a:r>
              <a:rPr lang="zh-CN" altLang="zh-CN" sz="1800" kern="0" dirty="0">
                <a:solidFill>
                  <a:srgbClr val="595959"/>
                </a:solidFill>
                <a:latin typeface="宋体" panose="02010600030101010101" pitchFamily="2" charset="-122"/>
                <a:ea typeface="宋体" panose="02010600030101010101" pitchFamily="2" charset="-122"/>
              </a:rPr>
              <a:t>：用于指定</a:t>
            </a:r>
            <a:r>
              <a:rPr lang="zh-CN" altLang="zh-CN" sz="1800" kern="0" dirty="0">
                <a:solidFill>
                  <a:srgbClr val="1369B2"/>
                </a:solidFill>
                <a:latin typeface="宋体" panose="02010600030101010101" pitchFamily="2" charset="-122"/>
                <a:ea typeface="宋体" panose="02010600030101010101" pitchFamily="2" charset="-122"/>
              </a:rPr>
              <a:t>重采样区间的闭合方式</a:t>
            </a:r>
            <a:r>
              <a:rPr lang="zh-CN" altLang="zh-CN" sz="1800" kern="0" dirty="0">
                <a:solidFill>
                  <a:srgbClr val="595959"/>
                </a:solidFill>
                <a:latin typeface="宋体" panose="02010600030101010101" pitchFamily="2" charset="-122"/>
                <a:ea typeface="宋体" panose="02010600030101010101" pitchFamily="2" charset="-122"/>
              </a:rPr>
              <a:t>，支持的取值包括</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和</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，其中</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：表示右侧闭合，即区间右端点是闭合的，左端点是开放的；</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：表示左侧闭合，即区间左端点是闭合的，右端点是开放的。默认情况下，大多数频率的闭合方式为</a:t>
            </a:r>
            <a:r>
              <a:rPr lang="en-US" altLang="zh-CN" sz="1800" kern="0" dirty="0">
                <a:solidFill>
                  <a:srgbClr val="595959"/>
                </a:solidFill>
                <a:latin typeface="宋体" panose="02010600030101010101" pitchFamily="2" charset="-122"/>
                <a:ea typeface="宋体" panose="02010600030101010101" pitchFamily="2" charset="-122"/>
              </a:rPr>
              <a:t>'left'</a:t>
            </a:r>
            <a:r>
              <a:rPr lang="zh-CN" altLang="zh-CN" sz="1800" kern="0" dirty="0">
                <a:solidFill>
                  <a:srgbClr val="595959"/>
                </a:solidFill>
                <a:latin typeface="宋体" panose="02010600030101010101" pitchFamily="2" charset="-122"/>
                <a:ea typeface="宋体" panose="02010600030101010101" pitchFamily="2" charset="-122"/>
              </a:rPr>
              <a:t>，但是</a:t>
            </a:r>
            <a:r>
              <a:rPr lang="en-US" altLang="zh-CN" sz="1800" kern="0" dirty="0">
                <a:solidFill>
                  <a:srgbClr val="595959"/>
                </a:solidFill>
                <a:latin typeface="宋体" panose="02010600030101010101" pitchFamily="2" charset="-122"/>
                <a:ea typeface="宋体" panose="02010600030101010101" pitchFamily="2" charset="-122"/>
              </a:rPr>
              <a:t>'M'</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'A'</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'Q'</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'BM'</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'BA'</a:t>
            </a:r>
            <a:r>
              <a:rPr lang="zh-CN" altLang="zh-CN" sz="1800" kern="0" dirty="0">
                <a:solidFill>
                  <a:srgbClr val="595959"/>
                </a:solidFill>
                <a:latin typeface="宋体" panose="02010600030101010101" pitchFamily="2" charset="-122"/>
                <a:ea typeface="宋体" panose="02010600030101010101" pitchFamily="2" charset="-122"/>
              </a:rPr>
              <a:t>、</a:t>
            </a:r>
            <a:r>
              <a:rPr lang="en-US" altLang="zh-CN" sz="1800" kern="0" dirty="0">
                <a:solidFill>
                  <a:srgbClr val="595959"/>
                </a:solidFill>
                <a:latin typeface="宋体" panose="02010600030101010101" pitchFamily="2" charset="-122"/>
                <a:ea typeface="宋体" panose="02010600030101010101" pitchFamily="2" charset="-122"/>
              </a:rPr>
              <a:t>'BQ'</a:t>
            </a:r>
            <a:r>
              <a:rPr lang="zh-CN" altLang="zh-CN" sz="1800" kern="0" dirty="0">
                <a:solidFill>
                  <a:srgbClr val="595959"/>
                </a:solidFill>
                <a:latin typeface="宋体" panose="02010600030101010101" pitchFamily="2" charset="-122"/>
                <a:ea typeface="宋体" panose="02010600030101010101" pitchFamily="2" charset="-122"/>
              </a:rPr>
              <a:t>和</a:t>
            </a:r>
            <a:r>
              <a:rPr lang="en-US" altLang="zh-CN" sz="1800" kern="0" dirty="0">
                <a:solidFill>
                  <a:srgbClr val="595959"/>
                </a:solidFill>
                <a:latin typeface="宋体" panose="02010600030101010101" pitchFamily="2" charset="-122"/>
                <a:ea typeface="宋体" panose="02010600030101010101" pitchFamily="2" charset="-122"/>
              </a:rPr>
              <a:t>'W'</a:t>
            </a:r>
            <a:r>
              <a:rPr lang="zh-CN" altLang="zh-CN" sz="1800" kern="0" dirty="0">
                <a:solidFill>
                  <a:srgbClr val="595959"/>
                </a:solidFill>
                <a:latin typeface="宋体" panose="02010600030101010101" pitchFamily="2" charset="-122"/>
                <a:ea typeface="宋体" panose="02010600030101010101" pitchFamily="2" charset="-122"/>
              </a:rPr>
              <a:t>频率的闭合方式为</a:t>
            </a:r>
            <a:r>
              <a:rPr lang="en-US" altLang="zh-CN" sz="1800" kern="0" dirty="0">
                <a:solidFill>
                  <a:srgbClr val="595959"/>
                </a:solidFill>
                <a:latin typeface="宋体" panose="02010600030101010101" pitchFamily="2" charset="-122"/>
                <a:ea typeface="宋体" panose="02010600030101010101" pitchFamily="2" charset="-122"/>
              </a:rPr>
              <a:t>'right'</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1574159"/>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重采样的方法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文本框 10"/>
          <p:cNvSpPr txBox="1"/>
          <p:nvPr/>
        </p:nvSpPr>
        <p:spPr>
          <a:xfrm>
            <a:off x="1287706" y="2258677"/>
            <a:ext cx="9560028" cy="553998"/>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中提供了对时间序列进行</a:t>
            </a:r>
            <a:r>
              <a:rPr lang="zh-CN" altLang="zh-CN" sz="2000" kern="0" dirty="0" smtClean="0">
                <a:solidFill>
                  <a:srgbClr val="595959"/>
                </a:solidFill>
                <a:latin typeface="微软雅黑" panose="020B0503020204020204" pitchFamily="34" charset="-122"/>
                <a:ea typeface="微软雅黑" panose="020B0503020204020204" pitchFamily="34" charset="-122"/>
              </a:rPr>
              <a:t>重采样的方法</a:t>
            </a:r>
            <a:r>
              <a:rPr lang="en-US" altLang="zh-CN" sz="2000" kern="0" dirty="0">
                <a:solidFill>
                  <a:srgbClr val="1369B2"/>
                </a:solidFill>
                <a:latin typeface="微软雅黑" panose="020B0503020204020204" pitchFamily="34" charset="-122"/>
                <a:ea typeface="微软雅黑" panose="020B0503020204020204" pitchFamily="34" charset="-122"/>
              </a:rPr>
              <a:t>resample()</a:t>
            </a:r>
            <a:r>
              <a:rPr lang="zh-CN" altLang="zh-CN" sz="2000" kern="0" dirty="0">
                <a:solidFill>
                  <a:srgbClr val="595959"/>
                </a:solidFill>
                <a:latin typeface="微软雅黑" panose="020B0503020204020204" pitchFamily="34" charset="-122"/>
                <a:ea typeface="微软雅黑" panose="020B0503020204020204" pitchFamily="34" charset="-122"/>
              </a:rPr>
              <a:t>，该方法的语法格式</a:t>
            </a:r>
            <a:r>
              <a:rPr lang="zh-CN" altLang="zh-CN" sz="2000" kern="0" dirty="0" smtClean="0">
                <a:solidFill>
                  <a:srgbClr val="595959"/>
                </a:solidFill>
                <a:latin typeface="微软雅黑" panose="020B0503020204020204" pitchFamily="34" charset="-122"/>
                <a:ea typeface="微软雅黑" panose="020B0503020204020204" pitchFamily="34" charset="-122"/>
              </a:rPr>
              <a:t>如下</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5" name="矩形 14"/>
          <p:cNvSpPr/>
          <p:nvPr/>
        </p:nvSpPr>
        <p:spPr>
          <a:xfrm>
            <a:off x="1287706" y="2899853"/>
            <a:ext cx="9560028" cy="124520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630710" y="3003658"/>
            <a:ext cx="8596438" cy="1047979"/>
          </a:xfrm>
          <a:prstGeom prst="rect">
            <a:avLst/>
          </a:prstGeom>
          <a:noFill/>
        </p:spPr>
        <p:txBody>
          <a:bodyPr wrap="square">
            <a:spAutoFit/>
          </a:bodyPr>
          <a:lstStyle/>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resample(rule, axis=_</a:t>
            </a:r>
            <a:r>
              <a:rPr lang="en-US" altLang="zh-CN" sz="1800" dirty="0" err="1">
                <a:solidFill>
                  <a:srgbClr val="000000"/>
                </a:solidFill>
                <a:latin typeface="Courier New" panose="02070309020205020404" pitchFamily="49" charset="0"/>
                <a:ea typeface="宋体" panose="02010600030101010101" pitchFamily="2" charset="-122"/>
              </a:rPr>
              <a:t>NoDefault.no_default</a:t>
            </a:r>
            <a:r>
              <a:rPr lang="en-US" altLang="zh-CN" sz="1800" dirty="0">
                <a:solidFill>
                  <a:srgbClr val="000000"/>
                </a:solidFill>
                <a:latin typeface="Courier New" panose="02070309020205020404" pitchFamily="49" charset="0"/>
                <a:ea typeface="宋体" panose="02010600030101010101" pitchFamily="2" charset="-122"/>
              </a:rPr>
              <a:t>, closed=None, label=None, </a:t>
            </a:r>
            <a:r>
              <a:rPr lang="en-US" altLang="zh-CN" sz="1800" dirty="0" smtClean="0">
                <a:solidFill>
                  <a:srgbClr val="000000"/>
                </a:solidFill>
                <a:latin typeface="Courier New" panose="02070309020205020404" pitchFamily="49" charset="0"/>
                <a:ea typeface="宋体" panose="02010600030101010101" pitchFamily="2" charset="-122"/>
              </a:rPr>
              <a:t>convention</a:t>
            </a:r>
            <a:r>
              <a:rPr lang="en-US" altLang="zh-CN" sz="1800" dirty="0">
                <a:solidFill>
                  <a:srgbClr val="000000"/>
                </a:solidFill>
                <a:latin typeface="Courier New" panose="02070309020205020404" pitchFamily="49" charset="0"/>
                <a:ea typeface="宋体" panose="02010600030101010101" pitchFamily="2" charset="-122"/>
              </a:rPr>
              <a:t>='start', kind=None, on=None, level=None,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origin</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start_day</a:t>
            </a:r>
            <a:r>
              <a:rPr lang="en-US" altLang="zh-CN" sz="1800" dirty="0">
                <a:solidFill>
                  <a:srgbClr val="000000"/>
                </a:solidFill>
                <a:latin typeface="Courier New" panose="02070309020205020404" pitchFamily="49" charset="0"/>
                <a:ea typeface="宋体" panose="02010600030101010101" pitchFamily="2" charset="-122"/>
              </a:rPr>
              <a:t>', offset=None, </a:t>
            </a:r>
            <a:r>
              <a:rPr lang="en-US" altLang="zh-CN" sz="1800" dirty="0" err="1">
                <a:solidFill>
                  <a:srgbClr val="000000"/>
                </a:solidFill>
                <a:latin typeface="Courier New" panose="02070309020205020404" pitchFamily="49" charset="0"/>
                <a:ea typeface="宋体" panose="02010600030101010101" pitchFamily="2" charset="-122"/>
              </a:rPr>
              <a:t>group_keys</a:t>
            </a:r>
            <a:r>
              <a:rPr lang="en-US" altLang="zh-CN" sz="1800" dirty="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7" name="文本框 16"/>
          <p:cNvSpPr txBox="1"/>
          <p:nvPr/>
        </p:nvSpPr>
        <p:spPr>
          <a:xfrm>
            <a:off x="1301369" y="4232233"/>
            <a:ext cx="9546365" cy="1338828"/>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label</a:t>
            </a:r>
            <a:r>
              <a:rPr lang="zh-CN" altLang="zh-CN" sz="1800" kern="0" dirty="0">
                <a:solidFill>
                  <a:srgbClr val="595959"/>
                </a:solidFill>
                <a:latin typeface="宋体" panose="02010600030101010101" pitchFamily="2" charset="-122"/>
                <a:ea typeface="宋体" panose="02010600030101010101" pitchFamily="2" charset="-122"/>
              </a:rPr>
              <a:t>：用于指定</a:t>
            </a:r>
            <a:r>
              <a:rPr lang="zh-CN" altLang="zh-CN" sz="1800" kern="0" dirty="0">
                <a:solidFill>
                  <a:srgbClr val="1369B2"/>
                </a:solidFill>
                <a:latin typeface="宋体" panose="02010600030101010101" pitchFamily="2" charset="-122"/>
                <a:ea typeface="宋体" panose="02010600030101010101" pitchFamily="2" charset="-122"/>
              </a:rPr>
              <a:t>在</a:t>
            </a:r>
            <a:r>
              <a:rPr lang="zh-CN" altLang="zh-CN" sz="1800" kern="0" dirty="0" smtClean="0">
                <a:solidFill>
                  <a:srgbClr val="1369B2"/>
                </a:solidFill>
                <a:latin typeface="宋体" panose="02010600030101010101" pitchFamily="2" charset="-122"/>
                <a:ea typeface="宋体" panose="02010600030101010101" pitchFamily="2" charset="-122"/>
              </a:rPr>
              <a:t>重采样</a:t>
            </a:r>
            <a:r>
              <a:rPr lang="zh-CN" altLang="en-US" sz="1800" kern="0" dirty="0" smtClean="0">
                <a:solidFill>
                  <a:srgbClr val="1369B2"/>
                </a:solidFill>
                <a:latin typeface="宋体" panose="02010600030101010101" pitchFamily="2" charset="-122"/>
                <a:ea typeface="宋体" panose="02010600030101010101" pitchFamily="2" charset="-122"/>
              </a:rPr>
              <a:t>后</a:t>
            </a:r>
            <a:r>
              <a:rPr lang="zh-CN" altLang="zh-CN" sz="1800" kern="0" dirty="0" smtClean="0">
                <a:solidFill>
                  <a:srgbClr val="1369B2"/>
                </a:solidFill>
                <a:latin typeface="宋体" panose="02010600030101010101" pitchFamily="2" charset="-122"/>
                <a:ea typeface="宋体" panose="02010600030101010101" pitchFamily="2" charset="-122"/>
              </a:rPr>
              <a:t>如何</a:t>
            </a:r>
            <a:r>
              <a:rPr lang="zh-CN" altLang="en-US" sz="1800" kern="0" dirty="0" smtClean="0">
                <a:solidFill>
                  <a:srgbClr val="1369B2"/>
                </a:solidFill>
                <a:latin typeface="宋体" panose="02010600030101010101" pitchFamily="2" charset="-122"/>
                <a:ea typeface="宋体" panose="02010600030101010101" pitchFamily="2" charset="-122"/>
              </a:rPr>
              <a:t>为时间区间设置标签</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取值</a:t>
            </a:r>
            <a:r>
              <a:rPr lang="zh-CN" altLang="zh-CN" sz="1800" kern="0" dirty="0" smtClean="0">
                <a:solidFill>
                  <a:srgbClr val="595959"/>
                </a:solidFill>
                <a:latin typeface="宋体" panose="02010600030101010101" pitchFamily="2" charset="-122"/>
                <a:ea typeface="宋体" panose="02010600030101010101" pitchFamily="2" charset="-122"/>
              </a:rPr>
              <a:t>包括</a:t>
            </a:r>
            <a:r>
              <a:rPr lang="en-US" altLang="zh-CN" sz="1800" kern="0" dirty="0" smtClean="0">
                <a:solidFill>
                  <a:srgbClr val="595959"/>
                </a:solidFill>
                <a:latin typeface="宋体" panose="02010600030101010101" pitchFamily="2" charset="-122"/>
                <a:ea typeface="宋体" panose="02010600030101010101" pitchFamily="2" charset="-122"/>
              </a:rPr>
              <a:t>‘right’</a:t>
            </a:r>
            <a:r>
              <a:rPr lang="zh-CN" altLang="zh-CN" sz="1800" kern="0" dirty="0" smtClean="0">
                <a:solidFill>
                  <a:srgbClr val="595959"/>
                </a:solidFill>
                <a:latin typeface="宋体" panose="02010600030101010101" pitchFamily="2" charset="-122"/>
                <a:ea typeface="宋体" panose="02010600030101010101" pitchFamily="2" charset="-122"/>
              </a:rPr>
              <a:t>和</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，其中</a:t>
            </a:r>
            <a:r>
              <a:rPr lang="en-US" altLang="zh-CN" sz="1800" kern="0" dirty="0" smtClean="0">
                <a:solidFill>
                  <a:srgbClr val="595959"/>
                </a:solidFill>
                <a:latin typeface="宋体" panose="02010600030101010101" pitchFamily="2" charset="-122"/>
                <a:ea typeface="宋体" panose="02010600030101010101" pitchFamily="2" charset="-122"/>
              </a:rPr>
              <a:t>‘right’</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smtClean="0">
                <a:solidFill>
                  <a:srgbClr val="595959"/>
                </a:solidFill>
                <a:latin typeface="宋体" panose="02010600030101010101" pitchFamily="2" charset="-122"/>
                <a:ea typeface="宋体" panose="02010600030101010101" pitchFamily="2" charset="-122"/>
              </a:rPr>
              <a:t>将时间区间的结束时间作为标签</a:t>
            </a:r>
            <a:r>
              <a:rPr lang="zh-CN" altLang="zh-CN" sz="1800" kern="0" dirty="0" smtClean="0">
                <a:solidFill>
                  <a:srgbClr val="595959"/>
                </a:solidFill>
                <a:latin typeface="宋体" panose="02010600030101010101" pitchFamily="2" charset="-122"/>
                <a:ea typeface="宋体" panose="02010600030101010101" pitchFamily="2" charset="-122"/>
              </a:rPr>
              <a:t>，</a:t>
            </a:r>
            <a:r>
              <a:rPr lang="en-US" altLang="zh-CN" sz="1800" kern="0" dirty="0" smtClean="0">
                <a:solidFill>
                  <a:srgbClr val="595959"/>
                </a:solidFill>
                <a:latin typeface="宋体" panose="02010600030101010101" pitchFamily="2" charset="-122"/>
                <a:ea typeface="宋体" panose="02010600030101010101" pitchFamily="2" charset="-122"/>
              </a:rPr>
              <a:t>‘left’</a:t>
            </a:r>
            <a:r>
              <a:rPr lang="zh-CN" altLang="zh-CN" sz="1800" kern="0" dirty="0" smtClean="0">
                <a:solidFill>
                  <a:srgbClr val="595959"/>
                </a:solidFill>
                <a:latin typeface="宋体" panose="02010600030101010101" pitchFamily="2" charset="-122"/>
                <a:ea typeface="宋体" panose="02010600030101010101" pitchFamily="2" charset="-122"/>
              </a:rPr>
              <a:t>表示</a:t>
            </a:r>
            <a:r>
              <a:rPr lang="zh-CN" altLang="en-US" sz="1800" kern="0" dirty="0">
                <a:solidFill>
                  <a:srgbClr val="595959"/>
                </a:solidFill>
                <a:latin typeface="宋体" panose="02010600030101010101" pitchFamily="2" charset="-122"/>
                <a:ea typeface="宋体" panose="02010600030101010101" pitchFamily="2" charset="-122"/>
              </a:rPr>
              <a:t>将时间区间</a:t>
            </a:r>
            <a:r>
              <a:rPr lang="zh-CN" altLang="en-US" sz="1800" kern="0" dirty="0" smtClean="0">
                <a:solidFill>
                  <a:srgbClr val="595959"/>
                </a:solidFill>
                <a:latin typeface="宋体" panose="02010600030101010101" pitchFamily="2" charset="-122"/>
                <a:ea typeface="宋体" panose="02010600030101010101" pitchFamily="2" charset="-122"/>
              </a:rPr>
              <a:t>的开始时间</a:t>
            </a:r>
            <a:r>
              <a:rPr lang="zh-CN" altLang="en-US" sz="1800" kern="0" dirty="0">
                <a:solidFill>
                  <a:srgbClr val="595959"/>
                </a:solidFill>
                <a:latin typeface="宋体" panose="02010600030101010101" pitchFamily="2" charset="-122"/>
                <a:ea typeface="宋体" panose="02010600030101010101" pitchFamily="2" charset="-122"/>
              </a:rPr>
              <a:t>作为标签</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矩形: 圆角 139"/>
          <p:cNvSpPr/>
          <p:nvPr/>
        </p:nvSpPr>
        <p:spPr>
          <a:xfrm>
            <a:off x="1276318" y="162959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降</a:t>
            </a:r>
            <a:r>
              <a:rPr lang="zh-CN" altLang="zh-CN" b="1" dirty="0" smtClean="0">
                <a:latin typeface="宋体" panose="02010600030101010101" pitchFamily="2" charset="-122"/>
                <a:ea typeface="宋体" panose="02010600030101010101" pitchFamily="2" charset="-122"/>
              </a:rPr>
              <a:t>采样</a:t>
            </a:r>
            <a:r>
              <a:rPr lang="zh-CN" altLang="en-US" b="1" dirty="0" smtClean="0">
                <a:latin typeface="宋体" panose="02010600030101010101" pitchFamily="2" charset="-122"/>
                <a:ea typeface="宋体" panose="02010600030101010101" pitchFamily="2" charset="-122"/>
              </a:rPr>
              <a:t>的示例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矩形 9"/>
          <p:cNvSpPr/>
          <p:nvPr/>
        </p:nvSpPr>
        <p:spPr>
          <a:xfrm>
            <a:off x="1287706" y="2477268"/>
            <a:ext cx="9560028" cy="354481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558702" y="2766575"/>
            <a:ext cx="8191876" cy="3000821"/>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import </a:t>
            </a:r>
            <a:r>
              <a:rPr lang="en-US" altLang="zh-CN" sz="1800" dirty="0" err="1">
                <a:solidFill>
                  <a:srgbClr val="000000"/>
                </a:solidFill>
                <a:latin typeface="Courier New" panose="02070309020205020404" pitchFamily="49" charset="0"/>
                <a:ea typeface="宋体" panose="02010600030101010101" pitchFamily="2" charset="-122"/>
              </a:rPr>
              <a:t>numpy</a:t>
            </a:r>
            <a:r>
              <a:rPr lang="en-US" altLang="zh-CN" sz="1800" dirty="0">
                <a:solidFill>
                  <a:srgbClr val="000000"/>
                </a:solidFill>
                <a:latin typeface="Courier New" panose="02070309020205020404" pitchFamily="49" charset="0"/>
                <a:ea typeface="宋体" panose="02010600030101010101" pitchFamily="2" charset="-122"/>
              </a:rPr>
              <a:t> as np</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('2024/02/01', periods=30)</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ser_data</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np.random.randint</a:t>
            </a:r>
            <a:r>
              <a:rPr lang="en-US" altLang="zh-CN" sz="1800" dirty="0">
                <a:solidFill>
                  <a:srgbClr val="000000"/>
                </a:solidFill>
                <a:latin typeface="Courier New" panose="02070309020205020404" pitchFamily="49" charset="0"/>
                <a:ea typeface="宋体" panose="02010600030101010101" pitchFamily="2" charset="-122"/>
              </a:rPr>
              <a:t>(low=0, high=10, size=30)</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time_ser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ser_data</a:t>
            </a:r>
            <a:r>
              <a:rPr lang="en-US" altLang="zh-CN" sz="1800" dirty="0">
                <a:solidFill>
                  <a:srgbClr val="000000"/>
                </a:solidFill>
                <a:latin typeface="Courier New" panose="02070309020205020404" pitchFamily="49" charset="0"/>
                <a:ea typeface="宋体" panose="02010600030101010101" pitchFamily="2" charset="-122"/>
              </a:rPr>
              <a:t>, index=</a:t>
            </a: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time_ser.head</a:t>
            </a:r>
            <a:r>
              <a:rPr lang="en-US" altLang="zh-CN" sz="1800" dirty="0">
                <a:solidFill>
                  <a:srgbClr val="000000"/>
                </a:solidFill>
                <a:latin typeface="Courier New" panose="02070309020205020404" pitchFamily="49" charset="0"/>
                <a:ea typeface="宋体" panose="02010600030101010101" pitchFamily="2" charset="-122"/>
              </a:rPr>
              <a:t>(7)</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time_ser.</a:t>
            </a:r>
            <a:r>
              <a:rPr lang="en-US" altLang="zh-CN" sz="1800" b="1" dirty="0" err="1">
                <a:solidFill>
                  <a:srgbClr val="1369B2"/>
                </a:solidFill>
                <a:latin typeface="Courier New" panose="02070309020205020404" pitchFamily="49" charset="0"/>
                <a:ea typeface="宋体" panose="02010600030101010101" pitchFamily="2" charset="-122"/>
              </a:rPr>
              <a:t>resample</a:t>
            </a:r>
            <a:r>
              <a:rPr lang="en-US" altLang="zh-CN" sz="1800" b="1" dirty="0">
                <a:solidFill>
                  <a:srgbClr val="1369B2"/>
                </a:solidFill>
                <a:latin typeface="Courier New" panose="02070309020205020404" pitchFamily="49" charset="0"/>
                <a:ea typeface="宋体" panose="02010600030101010101" pitchFamily="2" charset="-122"/>
              </a:rPr>
              <a:t>('7D').mean()</a:t>
            </a:r>
            <a:endParaRPr lang="zh-CN" altLang="zh-CN" sz="1800" b="1" dirty="0">
              <a:solidFill>
                <a:srgbClr val="1369B2"/>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矩形: 圆角 139"/>
          <p:cNvSpPr/>
          <p:nvPr/>
        </p:nvSpPr>
        <p:spPr>
          <a:xfrm>
            <a:off x="1276318" y="162959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升采样</a:t>
            </a:r>
            <a:r>
              <a:rPr lang="zh-CN" altLang="en-US" b="1" dirty="0">
                <a:latin typeface="宋体" panose="02010600030101010101" pitchFamily="2" charset="-122"/>
                <a:ea typeface="宋体" panose="02010600030101010101" pitchFamily="2" charset="-122"/>
              </a:rPr>
              <a:t>的示例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矩形 9"/>
          <p:cNvSpPr/>
          <p:nvPr/>
        </p:nvSpPr>
        <p:spPr>
          <a:xfrm>
            <a:off x="1287706" y="2477268"/>
            <a:ext cx="9560028" cy="390485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558702" y="2738847"/>
            <a:ext cx="9721080" cy="3312445"/>
          </a:xfrm>
          <a:prstGeom prst="rect">
            <a:avLst/>
          </a:prstGeom>
          <a:noFill/>
        </p:spPr>
        <p:txBody>
          <a:bodyPr wrap="square">
            <a:spAutoFit/>
          </a:bodyPr>
          <a:lstStyle/>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import </a:t>
            </a:r>
            <a:r>
              <a:rPr lang="en-US" altLang="zh-CN" sz="1800" dirty="0" err="1">
                <a:solidFill>
                  <a:srgbClr val="000000"/>
                </a:solidFill>
                <a:latin typeface="Courier New" panose="02070309020205020404" pitchFamily="49" charset="0"/>
                <a:ea typeface="宋体" panose="02010600030101010101" pitchFamily="2" charset="-122"/>
              </a:rPr>
              <a:t>numpy</a:t>
            </a:r>
            <a:r>
              <a:rPr lang="en-US" altLang="zh-CN" sz="1800" dirty="0">
                <a:solidFill>
                  <a:srgbClr val="000000"/>
                </a:solidFill>
                <a:latin typeface="Courier New" panose="02070309020205020404" pitchFamily="49" charset="0"/>
                <a:ea typeface="宋体" panose="02010600030101010101" pitchFamily="2" charset="-122"/>
              </a:rPr>
              <a:t> as np</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data_demo</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np.array</a:t>
            </a:r>
            <a:r>
              <a:rPr lang="en-US" altLang="zh-CN" sz="1800" dirty="0">
                <a:solidFill>
                  <a:srgbClr val="000000"/>
                </a:solidFill>
                <a:latin typeface="Courier New" panose="02070309020205020404" pitchFamily="49" charset="0"/>
                <a:ea typeface="宋体" panose="02010600030101010101" pitchFamily="2" charset="-122"/>
              </a:rPr>
              <a:t>([['101', '210', '150'], </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smtClean="0">
                <a:solidFill>
                  <a:srgbClr val="000000"/>
                </a:solidFill>
                <a:latin typeface="Courier New" panose="02070309020205020404" pitchFamily="49" charset="0"/>
                <a:ea typeface="宋体" panose="02010600030101010101" pitchFamily="2" charset="-122"/>
              </a:rPr>
              <a:t>                      [</a:t>
            </a:r>
            <a:r>
              <a:rPr lang="en-US" altLang="zh-CN" sz="1800" dirty="0">
                <a:solidFill>
                  <a:srgbClr val="000000"/>
                </a:solidFill>
                <a:latin typeface="Courier New" panose="02070309020205020404" pitchFamily="49" charset="0"/>
                <a:ea typeface="宋体" panose="02010600030101010101" pitchFamily="2" charset="-122"/>
              </a:rPr>
              <a:t>'330', '460', '580']])</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pd.date_range</a:t>
            </a:r>
            <a:r>
              <a:rPr lang="en-US" altLang="zh-CN" sz="1800" dirty="0">
                <a:solidFill>
                  <a:srgbClr val="000000"/>
                </a:solidFill>
                <a:latin typeface="Courier New" panose="02070309020205020404" pitchFamily="49" charset="0"/>
                <a:ea typeface="宋体" panose="02010600030101010101" pitchFamily="2" charset="-122"/>
              </a:rPr>
              <a:t>('2024/06/1', periods=2,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='W-SUN')</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time_df</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pd.DataFrame</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data_demo</a:t>
            </a:r>
            <a:r>
              <a:rPr lang="en-US" altLang="zh-CN" sz="1800" dirty="0">
                <a:solidFill>
                  <a:srgbClr val="000000"/>
                </a:solidFill>
                <a:latin typeface="Courier New" panose="02070309020205020404" pitchFamily="49" charset="0"/>
                <a:ea typeface="宋体" panose="02010600030101010101" pitchFamily="2" charset="-122"/>
              </a:rPr>
              <a:t>, index=</a:t>
            </a: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columns=['A</a:t>
            </a:r>
            <a:r>
              <a:rPr lang="zh-CN" altLang="zh-CN" sz="1800" dirty="0">
                <a:solidFill>
                  <a:srgbClr val="000000"/>
                </a:solidFill>
                <a:latin typeface="Courier New" panose="02070309020205020404" pitchFamily="49" charset="0"/>
                <a:ea typeface="宋体" panose="02010600030101010101" pitchFamily="2" charset="-122"/>
              </a:rPr>
              <a:t>产品</a:t>
            </a:r>
            <a:r>
              <a:rPr lang="en-US" altLang="zh-CN" sz="1800" dirty="0">
                <a:solidFill>
                  <a:srgbClr val="000000"/>
                </a:solidFill>
                <a:latin typeface="Courier New" panose="02070309020205020404" pitchFamily="49" charset="0"/>
                <a:ea typeface="宋体" panose="02010600030101010101" pitchFamily="2" charset="-122"/>
              </a:rPr>
              <a:t>', 'B</a:t>
            </a:r>
            <a:r>
              <a:rPr lang="zh-CN" altLang="zh-CN" sz="1800" dirty="0">
                <a:solidFill>
                  <a:srgbClr val="000000"/>
                </a:solidFill>
                <a:latin typeface="Courier New" panose="02070309020205020404" pitchFamily="49" charset="0"/>
                <a:ea typeface="宋体" panose="02010600030101010101" pitchFamily="2" charset="-122"/>
              </a:rPr>
              <a:t>产品</a:t>
            </a:r>
            <a:r>
              <a:rPr lang="en-US" altLang="zh-CN" sz="1800" dirty="0">
                <a:solidFill>
                  <a:srgbClr val="000000"/>
                </a:solidFill>
                <a:latin typeface="Courier New" panose="02070309020205020404" pitchFamily="49" charset="0"/>
                <a:ea typeface="宋体" panose="02010600030101010101" pitchFamily="2" charset="-122"/>
              </a:rPr>
              <a:t>', 'C</a:t>
            </a:r>
            <a:r>
              <a:rPr lang="zh-CN" altLang="zh-CN" sz="1800" dirty="0">
                <a:solidFill>
                  <a:srgbClr val="000000"/>
                </a:solidFill>
                <a:latin typeface="Courier New" panose="02070309020205020404" pitchFamily="49" charset="0"/>
                <a:ea typeface="宋体" panose="02010600030101010101" pitchFamily="2" charset="-122"/>
              </a:rPr>
              <a:t>产品</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resample_obj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time_df.</a:t>
            </a:r>
            <a:r>
              <a:rPr lang="en-US" altLang="zh-CN" sz="1800" b="1" dirty="0" err="1">
                <a:solidFill>
                  <a:srgbClr val="1369B2"/>
                </a:solidFill>
                <a:latin typeface="Courier New" panose="02070309020205020404" pitchFamily="49" charset="0"/>
                <a:ea typeface="宋体" panose="02010600030101010101" pitchFamily="2" charset="-122"/>
              </a:rPr>
              <a:t>resample</a:t>
            </a:r>
            <a:r>
              <a:rPr lang="en-US" altLang="zh-CN" sz="1800" b="1" dirty="0">
                <a:solidFill>
                  <a:srgbClr val="1369B2"/>
                </a:solidFill>
                <a:latin typeface="Courier New" panose="02070309020205020404" pitchFamily="49" charset="0"/>
                <a:ea typeface="宋体" panose="02010600030101010101" pitchFamily="2" charset="-122"/>
              </a:rPr>
              <a:t>('D')</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resample_obj.asfreq</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533775"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重采样</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矩形: 圆角 139"/>
          <p:cNvSpPr/>
          <p:nvPr/>
        </p:nvSpPr>
        <p:spPr>
          <a:xfrm>
            <a:off x="1276318" y="1629594"/>
            <a:ext cx="388278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填充时间序列的缺失值</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矩形 9"/>
          <p:cNvSpPr/>
          <p:nvPr/>
        </p:nvSpPr>
        <p:spPr>
          <a:xfrm>
            <a:off x="1287706" y="4149874"/>
            <a:ext cx="9560028" cy="108012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558702" y="4411453"/>
            <a:ext cx="9721080" cy="473206"/>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resample_obj.</a:t>
            </a:r>
            <a:r>
              <a:rPr lang="en-US" altLang="zh-CN" sz="1800" b="1" dirty="0" err="1">
                <a:solidFill>
                  <a:srgbClr val="1369B2"/>
                </a:solidFill>
                <a:latin typeface="Courier New" panose="02070309020205020404" pitchFamily="49" charset="0"/>
                <a:ea typeface="宋体" panose="02010600030101010101" pitchFamily="2" charset="-122"/>
              </a:rPr>
              <a:t>fillna</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ffill</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11" name="文本框 10"/>
          <p:cNvSpPr txBox="1"/>
          <p:nvPr/>
        </p:nvSpPr>
        <p:spPr>
          <a:xfrm>
            <a:off x="1287706" y="2379328"/>
            <a:ext cx="9560028" cy="1015663"/>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针对</a:t>
            </a:r>
            <a:r>
              <a:rPr lang="zh-CN" altLang="en-US" sz="2000" kern="0" dirty="0" smtClean="0">
                <a:solidFill>
                  <a:srgbClr val="595959"/>
                </a:solidFill>
                <a:latin typeface="微软雅黑" panose="020B0503020204020204" pitchFamily="34" charset="-122"/>
                <a:ea typeface="微软雅黑" panose="020B0503020204020204" pitchFamily="34" charset="-122"/>
              </a:rPr>
              <a:t>出现缺失值的</a:t>
            </a:r>
            <a:r>
              <a:rPr lang="zh-CN" altLang="zh-CN" sz="2000" kern="0" dirty="0" smtClean="0">
                <a:solidFill>
                  <a:srgbClr val="595959"/>
                </a:solidFill>
                <a:latin typeface="微软雅黑" panose="020B0503020204020204" pitchFamily="34" charset="-122"/>
                <a:ea typeface="微软雅黑" panose="020B0503020204020204" pitchFamily="34" charset="-122"/>
              </a:rPr>
              <a:t>情况</a:t>
            </a:r>
            <a:r>
              <a:rPr lang="zh-CN" altLang="zh-CN" sz="2000" kern="0" dirty="0">
                <a:solidFill>
                  <a:srgbClr val="595959"/>
                </a:solidFill>
                <a:latin typeface="微软雅黑" panose="020B0503020204020204" pitchFamily="34" charset="-122"/>
                <a:ea typeface="微软雅黑" panose="020B0503020204020204" pitchFamily="34" charset="-122"/>
              </a:rPr>
              <a:t>，常用的解决</a:t>
            </a:r>
            <a:r>
              <a:rPr lang="zh-CN" altLang="zh-CN" sz="2000" kern="0" dirty="0" smtClean="0">
                <a:solidFill>
                  <a:srgbClr val="595959"/>
                </a:solidFill>
                <a:latin typeface="微软雅黑" panose="020B0503020204020204" pitchFamily="34" charset="-122"/>
                <a:ea typeface="微软雅黑" panose="020B0503020204020204" pitchFamily="34" charset="-122"/>
              </a:rPr>
              <a:t>办法是</a:t>
            </a:r>
            <a:r>
              <a:rPr lang="zh-CN" altLang="zh-CN" sz="2000" kern="0" dirty="0">
                <a:solidFill>
                  <a:srgbClr val="595959"/>
                </a:solidFill>
                <a:latin typeface="微软雅黑" panose="020B0503020204020204" pitchFamily="34" charset="-122"/>
                <a:ea typeface="微软雅黑" panose="020B0503020204020204" pitchFamily="34" charset="-122"/>
              </a:rPr>
              <a:t>给时间序列填充缺失值，通过</a:t>
            </a:r>
            <a:r>
              <a:rPr lang="en-US" altLang="zh-CN" sz="2000" kern="0" dirty="0" err="1">
                <a:solidFill>
                  <a:srgbClr val="1369B2"/>
                </a:solidFill>
                <a:latin typeface="微软雅黑" panose="020B0503020204020204" pitchFamily="34" charset="-122"/>
                <a:ea typeface="微软雅黑" panose="020B0503020204020204" pitchFamily="34" charset="-122"/>
              </a:rPr>
              <a:t>fillna</a:t>
            </a:r>
            <a:r>
              <a:rPr lang="en-US"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err="1">
                <a:solidFill>
                  <a:srgbClr val="1369B2"/>
                </a:solidFill>
                <a:latin typeface="微软雅黑" panose="020B0503020204020204" pitchFamily="34" charset="-122"/>
                <a:ea typeface="微软雅黑" panose="020B0503020204020204" pitchFamily="34" charset="-122"/>
              </a:rPr>
              <a:t>ffill</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会使用缺失值前面的值进行填充</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err="1">
                <a:solidFill>
                  <a:srgbClr val="1369B2"/>
                </a:solidFill>
                <a:latin typeface="微软雅黑" panose="020B0503020204020204" pitchFamily="34" charset="-122"/>
                <a:ea typeface="微软雅黑" panose="020B0503020204020204" pitchFamily="34" charset="-122"/>
              </a:rPr>
              <a:t>fillna</a:t>
            </a:r>
            <a:r>
              <a:rPr lang="en-US"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err="1">
                <a:solidFill>
                  <a:srgbClr val="1369B2"/>
                </a:solidFill>
                <a:latin typeface="微软雅黑" panose="020B0503020204020204" pitchFamily="34" charset="-122"/>
                <a:ea typeface="微软雅黑" panose="020B0503020204020204" pitchFamily="34" charset="-122"/>
              </a:rPr>
              <a:t>bfill</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会使用缺失值后面的值进行填充</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342678" y="3454821"/>
            <a:ext cx="10009112"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smtClean="0">
                <a:solidFill>
                  <a:schemeClr val="tx1"/>
                </a:solidFill>
              </a:rPr>
              <a:t>例如：</a:t>
            </a:r>
            <a:r>
              <a:rPr lang="zh-CN" altLang="zh-CN" dirty="0"/>
              <a:t>使用</a:t>
            </a:r>
            <a:r>
              <a:rPr lang="zh-CN" altLang="zh-CN" dirty="0">
                <a:solidFill>
                  <a:srgbClr val="1369B2"/>
                </a:solidFill>
              </a:rPr>
              <a:t>缺失值前面的值填充</a:t>
            </a:r>
            <a:r>
              <a:rPr lang="zh-CN" altLang="zh-CN" dirty="0"/>
              <a:t>时间序列</a:t>
            </a:r>
            <a:r>
              <a:rPr lang="zh-CN" altLang="en-US" dirty="0" smtClean="0"/>
              <a:t>。</a:t>
            </a:r>
            <a:endParaRPr lang="zh-CN" altLang="zh-CN"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获取时间序列子集</a:t>
            </a:r>
            <a:r>
              <a:rPr lang="zh-CN" altLang="zh-CN" sz="1800" dirty="0">
                <a:solidFill>
                  <a:srgbClr val="595959"/>
                </a:solidFill>
                <a:latin typeface="微软雅黑" panose="020B0503020204020204" pitchFamily="34" charset="-122"/>
                <a:ea typeface="微软雅黑" panose="020B0503020204020204" pitchFamily="34" charset="-122"/>
                <a:cs typeface="+mn-ea"/>
              </a:rPr>
              <a:t>的方式，能够通过索引和日期时间获取子集</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720606"/>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通过位置索引获取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379328"/>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中，想要获取时间序列的子集，最简单的</a:t>
            </a:r>
            <a:r>
              <a:rPr lang="zh-CN" altLang="zh-CN" sz="2000" kern="0" dirty="0" smtClean="0">
                <a:solidFill>
                  <a:srgbClr val="595959"/>
                </a:solidFill>
                <a:latin typeface="微软雅黑" panose="020B0503020204020204" pitchFamily="34" charset="-122"/>
                <a:ea typeface="微软雅黑" panose="020B0503020204020204" pitchFamily="34" charset="-122"/>
              </a:rPr>
              <a:t>方式是</a:t>
            </a:r>
            <a:r>
              <a:rPr lang="zh-CN" altLang="zh-CN" sz="2000" kern="0" dirty="0" smtClean="0">
                <a:solidFill>
                  <a:srgbClr val="1369B2"/>
                </a:solidFill>
                <a:latin typeface="微软雅黑" panose="020B0503020204020204" pitchFamily="34" charset="-122"/>
                <a:ea typeface="微软雅黑" panose="020B0503020204020204" pitchFamily="34" charset="-122"/>
              </a:rPr>
              <a:t>通过</a:t>
            </a:r>
            <a:r>
              <a:rPr lang="zh-CN" altLang="zh-CN" sz="2000" kern="0" dirty="0">
                <a:solidFill>
                  <a:srgbClr val="1369B2"/>
                </a:solidFill>
                <a:latin typeface="微软雅黑" panose="020B0503020204020204" pitchFamily="34" charset="-122"/>
                <a:ea typeface="微软雅黑" panose="020B0503020204020204" pitchFamily="34" charset="-122"/>
              </a:rPr>
              <a:t>位置索引进行</a:t>
            </a:r>
            <a:r>
              <a:rPr lang="zh-CN" altLang="zh-CN" sz="2000" kern="0" dirty="0" smtClean="0">
                <a:solidFill>
                  <a:srgbClr val="1369B2"/>
                </a:solidFill>
                <a:latin typeface="微软雅黑" panose="020B0503020204020204" pitchFamily="34" charset="-122"/>
                <a:ea typeface="微软雅黑" panose="020B0503020204020204" pitchFamily="34" charset="-122"/>
              </a:rPr>
              <a:t>获取</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997746"/>
            <a:ext cx="9560028" cy="309634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3243449"/>
            <a:ext cx="8191876" cy="2592248"/>
          </a:xfrm>
          <a:prstGeom prst="rect">
            <a:avLst/>
          </a:prstGeom>
          <a:noFill/>
        </p:spPr>
        <p:txBody>
          <a:bodyPr wrap="square">
            <a:spAutoFit/>
          </a:bodyPr>
          <a:lstStyle/>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import </a:t>
            </a:r>
            <a:r>
              <a:rPr lang="en-US" altLang="zh-CN" sz="1800" dirty="0" err="1">
                <a:solidFill>
                  <a:srgbClr val="000000"/>
                </a:solidFill>
                <a:latin typeface="Courier New" panose="02070309020205020404" pitchFamily="49" charset="0"/>
                <a:ea typeface="宋体" panose="02010600030101010101" pitchFamily="2" charset="-122"/>
              </a:rPr>
              <a:t>numpy</a:t>
            </a:r>
            <a:r>
              <a:rPr lang="en-US" altLang="zh-CN" sz="1800" dirty="0">
                <a:solidFill>
                  <a:srgbClr val="000000"/>
                </a:solidFill>
                <a:latin typeface="Courier New" panose="02070309020205020404" pitchFamily="49" charset="0"/>
                <a:ea typeface="宋体" panose="02010600030101010101" pitchFamily="2" charset="-122"/>
              </a:rPr>
              <a:t> as np</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a:solidFill>
                  <a:srgbClr val="000000"/>
                </a:solidFill>
                <a:latin typeface="Courier New" panose="02070309020205020404" pitchFamily="49" charset="0"/>
                <a:ea typeface="宋体" panose="02010600030101010101" pitchFamily="2" charset="-122"/>
              </a:rPr>
              <a:t>import pandas as </a:t>
            </a:r>
            <a:r>
              <a:rPr lang="en-US" altLang="zh-CN" sz="1800" dirty="0" err="1">
                <a:solidFill>
                  <a:srgbClr val="000000"/>
                </a:solidFill>
                <a:latin typeface="Courier New" panose="02070309020205020404" pitchFamily="49" charset="0"/>
                <a:ea typeface="宋体" panose="02010600030101010101" pitchFamily="2" charset="-122"/>
              </a:rPr>
              <a:t>pd</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date_list</a:t>
            </a:r>
            <a:r>
              <a:rPr lang="en-US" altLang="zh-CN" sz="1800" dirty="0">
                <a:solidFill>
                  <a:srgbClr val="000000"/>
                </a:solidFill>
                <a:latin typeface="Courier New" panose="02070309020205020404" pitchFamily="49" charset="0"/>
                <a:ea typeface="宋体" panose="02010600030101010101" pitchFamily="2" charset="-122"/>
              </a:rPr>
              <a:t> = ['2023/05/30', '2025/02/01', '2023/6/1',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smtClean="0">
                <a:solidFill>
                  <a:srgbClr val="000000"/>
                </a:solidFill>
                <a:latin typeface="Courier New" panose="02070309020205020404" pitchFamily="49" charset="0"/>
                <a:ea typeface="宋体" panose="02010600030101010101" pitchFamily="2" charset="-122"/>
              </a:rPr>
              <a:t>             '2024/4/1</a:t>
            </a:r>
            <a:r>
              <a:rPr lang="en-US" altLang="zh-CN" sz="1800" dirty="0">
                <a:solidFill>
                  <a:srgbClr val="000000"/>
                </a:solidFill>
                <a:latin typeface="Courier New" panose="02070309020205020404" pitchFamily="49" charset="0"/>
                <a:ea typeface="宋体" panose="02010600030101010101" pitchFamily="2" charset="-122"/>
              </a:rPr>
              <a:t>', '2025/6/1', '2026/1/23']</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pd.to_datetime</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date_list</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np.arange</a:t>
            </a:r>
            <a:r>
              <a:rPr lang="en-US" altLang="zh-CN" sz="1800" dirty="0">
                <a:solidFill>
                  <a:srgbClr val="000000"/>
                </a:solidFill>
                <a:latin typeface="Courier New" panose="02070309020205020404" pitchFamily="49" charset="0"/>
                <a:ea typeface="宋体" panose="02010600030101010101" pitchFamily="2" charset="-122"/>
              </a:rPr>
              <a:t>(6), index=</a:t>
            </a:r>
            <a:r>
              <a:rPr lang="en-US" altLang="zh-CN" sz="1800" dirty="0" err="1">
                <a:solidFill>
                  <a:srgbClr val="000000"/>
                </a:solidFill>
                <a:latin typeface="Courier New" panose="02070309020205020404" pitchFamily="49" charset="0"/>
                <a:ea typeface="宋体" panose="02010600030101010101" pitchFamily="2" charset="-122"/>
              </a:rPr>
              <a:t>date_index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30000"/>
              </a:lnSpc>
            </a:pPr>
            <a:r>
              <a:rPr lang="en-US" altLang="zh-CN" sz="1800" b="1" dirty="0" err="1">
                <a:solidFill>
                  <a:srgbClr val="1369B2"/>
                </a:solidFill>
                <a:latin typeface="Courier New" panose="02070309020205020404" pitchFamily="49" charset="0"/>
                <a:ea typeface="宋体" panose="02010600030101010101" pitchFamily="2" charset="-122"/>
              </a:rPr>
              <a:t>date_ser</a:t>
            </a:r>
            <a:r>
              <a:rPr lang="en-US" altLang="zh-CN" sz="1800" b="1" dirty="0">
                <a:solidFill>
                  <a:srgbClr val="1369B2"/>
                </a:solidFill>
                <a:latin typeface="Courier New" panose="02070309020205020404" pitchFamily="49" charset="0"/>
                <a:ea typeface="宋体" panose="02010600030101010101" pitchFamily="2" charset="-122"/>
              </a:rPr>
              <a:t>[3]</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3181156"/>
            <a:ext cx="4377238" cy="140807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假设现在三个数据结构，分别保存了</a:t>
            </a:r>
            <a:r>
              <a:rPr lang="zh-CN" altLang="zh-CN" sz="1900" dirty="0">
                <a:solidFill>
                  <a:srgbClr val="1369B2"/>
                </a:solidFill>
              </a:rPr>
              <a:t>运动时长数据、气温数据和体温记录数据</a:t>
            </a:r>
            <a:r>
              <a:rPr lang="zh-CN" altLang="zh-CN" sz="1900" dirty="0"/>
              <a:t>，分别</a:t>
            </a:r>
            <a:r>
              <a:rPr lang="zh-CN" altLang="zh-CN" sz="1900" dirty="0" smtClean="0"/>
              <a:t>如</a:t>
            </a:r>
            <a:r>
              <a:rPr lang="zh-CN" altLang="en-US" sz="1900" dirty="0"/>
              <a:t>右图</a:t>
            </a:r>
            <a:r>
              <a:rPr lang="zh-CN" altLang="zh-CN" sz="1900" dirty="0" smtClean="0"/>
              <a:t>所</a:t>
            </a:r>
            <a:r>
              <a:rPr lang="zh-CN" altLang="zh-CN" sz="1900" dirty="0"/>
              <a:t>示。</a:t>
            </a:r>
            <a:endParaRPr lang="zh-CN" altLang="zh-CN" sz="1900" dirty="0"/>
          </a:p>
        </p:txBody>
      </p:sp>
      <p:pic>
        <p:nvPicPr>
          <p:cNvPr id="7" name="图片 6"/>
          <p:cNvPicPr/>
          <p:nvPr/>
        </p:nvPicPr>
        <p:blipFill>
          <a:blip r:embed="rId1"/>
          <a:stretch>
            <a:fillRect/>
          </a:stretch>
        </p:blipFill>
        <p:spPr>
          <a:xfrm>
            <a:off x="5788191" y="2061642"/>
            <a:ext cx="5653333" cy="322211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87706" y="2379328"/>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除了使用位置索引之外，还可以</a:t>
            </a:r>
            <a:r>
              <a:rPr lang="zh-CN" altLang="zh-CN" sz="2000" kern="0" dirty="0">
                <a:solidFill>
                  <a:srgbClr val="1369B2"/>
                </a:solidFill>
                <a:latin typeface="微软雅黑" panose="020B0503020204020204" pitchFamily="34" charset="-122"/>
                <a:ea typeface="微软雅黑" panose="020B0503020204020204" pitchFamily="34" charset="-122"/>
              </a:rPr>
              <a:t>使用</a:t>
            </a:r>
            <a:r>
              <a:rPr lang="en-US" altLang="zh-CN" sz="2000" kern="0" dirty="0" err="1">
                <a:solidFill>
                  <a:srgbClr val="1369B2"/>
                </a:solidFill>
                <a:latin typeface="微软雅黑" panose="020B0503020204020204" pitchFamily="34" charset="-122"/>
                <a:ea typeface="微软雅黑" panose="020B0503020204020204" pitchFamily="34" charset="-122"/>
              </a:rPr>
              <a:t>datetime</a:t>
            </a:r>
            <a:r>
              <a:rPr lang="zh-CN" altLang="zh-CN" sz="2000" kern="0" dirty="0">
                <a:solidFill>
                  <a:srgbClr val="1369B2"/>
                </a:solidFill>
                <a:latin typeface="微软雅黑" panose="020B0503020204020204" pitchFamily="34" charset="-122"/>
                <a:ea typeface="微软雅黑" panose="020B0503020204020204" pitchFamily="34" charset="-122"/>
              </a:rPr>
              <a:t>构建的日期对象获取</a:t>
            </a:r>
            <a:r>
              <a:rPr lang="zh-CN" altLang="zh-CN" sz="2000" kern="0" dirty="0">
                <a:solidFill>
                  <a:srgbClr val="595959"/>
                </a:solidFill>
                <a:latin typeface="微软雅黑" panose="020B0503020204020204" pitchFamily="34" charset="-122"/>
                <a:ea typeface="微软雅黑" panose="020B0503020204020204" pitchFamily="34" charset="-122"/>
              </a:rPr>
              <a:t>其对应的数据</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2997746"/>
            <a:ext cx="9560028" cy="244827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3295015"/>
            <a:ext cx="8191876" cy="1754326"/>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from </a:t>
            </a:r>
            <a:r>
              <a:rPr lang="en-US" altLang="zh-CN" sz="1800" dirty="0" err="1">
                <a:solidFill>
                  <a:srgbClr val="000000"/>
                </a:solidFill>
                <a:latin typeface="Courier New" panose="02070309020205020404" pitchFamily="49" charset="0"/>
                <a:ea typeface="宋体" panose="02010600030101010101" pitchFamily="2" charset="-122"/>
              </a:rPr>
              <a:t>datetime</a:t>
            </a:r>
            <a:r>
              <a:rPr lang="en-US" altLang="zh-CN" sz="1800" dirty="0">
                <a:solidFill>
                  <a:srgbClr val="000000"/>
                </a:solidFill>
                <a:latin typeface="Courier New" panose="02070309020205020404" pitchFamily="49" charset="0"/>
                <a:ea typeface="宋体" panose="02010600030101010101" pitchFamily="2" charset="-122"/>
              </a:rPr>
              <a:t> import </a:t>
            </a:r>
            <a:r>
              <a:rPr lang="en-US" altLang="zh-CN" sz="1800" dirty="0" err="1">
                <a:solidFill>
                  <a:srgbClr val="000000"/>
                </a:solidFill>
                <a:latin typeface="Courier New" panose="02070309020205020404" pitchFamily="49" charset="0"/>
                <a:ea typeface="宋体" panose="02010600030101010101" pitchFamily="2" charset="-122"/>
              </a:rPr>
              <a:t>datetime</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 </a:t>
            </a:r>
            <a:r>
              <a:rPr lang="zh-CN" altLang="zh-CN" sz="1800" dirty="0">
                <a:solidFill>
                  <a:srgbClr val="000000"/>
                </a:solidFill>
                <a:latin typeface="Courier New" panose="02070309020205020404" pitchFamily="49" charset="0"/>
                <a:ea typeface="宋体" panose="02010600030101010101" pitchFamily="2" charset="-122"/>
              </a:rPr>
              <a:t>通过</a:t>
            </a:r>
            <a:r>
              <a:rPr lang="en-US" altLang="zh-CN" sz="1800" dirty="0" err="1">
                <a:solidFill>
                  <a:srgbClr val="000000"/>
                </a:solidFill>
                <a:latin typeface="Courier New" panose="02070309020205020404" pitchFamily="49" charset="0"/>
                <a:ea typeface="宋体" panose="02010600030101010101" pitchFamily="2" charset="-122"/>
              </a:rPr>
              <a:t>datetime</a:t>
            </a:r>
            <a:r>
              <a:rPr lang="zh-CN" altLang="zh-CN" sz="1800" dirty="0">
                <a:solidFill>
                  <a:srgbClr val="000000"/>
                </a:solidFill>
                <a:latin typeface="Courier New" panose="02070309020205020404" pitchFamily="49" charset="0"/>
                <a:ea typeface="宋体" panose="02010600030101010101" pitchFamily="2" charset="-122"/>
              </a:rPr>
              <a:t>对象获取时间序列的数据</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date_time</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b="1" dirty="0" err="1">
                <a:solidFill>
                  <a:srgbClr val="1369B2"/>
                </a:solidFill>
                <a:latin typeface="Courier New" panose="02070309020205020404" pitchFamily="49" charset="0"/>
                <a:ea typeface="宋体" panose="02010600030101010101" pitchFamily="2" charset="-122"/>
              </a:rPr>
              <a:t>datetime</a:t>
            </a:r>
            <a:r>
              <a:rPr lang="en-US" altLang="zh-CN" sz="1800" b="1" dirty="0">
                <a:solidFill>
                  <a:srgbClr val="1369B2"/>
                </a:solidFill>
                <a:latin typeface="Courier New" panose="02070309020205020404" pitchFamily="49" charset="0"/>
                <a:ea typeface="宋体" panose="02010600030101010101" pitchFamily="2" charset="-122"/>
              </a:rPr>
              <a:t>(2023, 6, 1)</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b="1" dirty="0" err="1">
                <a:solidFill>
                  <a:srgbClr val="1369B2"/>
                </a:solidFill>
                <a:latin typeface="Courier New" panose="02070309020205020404" pitchFamily="49" charset="0"/>
                <a:ea typeface="宋体" panose="02010600030101010101" pitchFamily="2" charset="-122"/>
              </a:rPr>
              <a:t>date_ser</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date_time</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720606"/>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通过日期对象获取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87706" y="2421682"/>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还可以</a:t>
            </a:r>
            <a:r>
              <a:rPr lang="zh-CN" altLang="zh-CN" sz="2000" kern="0" dirty="0">
                <a:solidFill>
                  <a:srgbClr val="1369B2"/>
                </a:solidFill>
                <a:latin typeface="微软雅黑" panose="020B0503020204020204" pitchFamily="34" charset="-122"/>
                <a:ea typeface="微软雅黑" panose="020B0503020204020204" pitchFamily="34" charset="-122"/>
              </a:rPr>
              <a:t>使用一个日期字符串获取</a:t>
            </a:r>
            <a:r>
              <a:rPr lang="zh-CN" altLang="zh-CN" sz="2000" kern="0" dirty="0">
                <a:solidFill>
                  <a:srgbClr val="595959"/>
                </a:solidFill>
                <a:latin typeface="微软雅黑" panose="020B0503020204020204" pitchFamily="34" charset="-122"/>
                <a:ea typeface="微软雅黑" panose="020B0503020204020204" pitchFamily="34" charset="-122"/>
              </a:rPr>
              <a:t>时间序列的数据，日期字符串的格式必须能被</a:t>
            </a:r>
            <a:r>
              <a:rPr lang="en-US" altLang="zh-CN" sz="2000" kern="0" dirty="0">
                <a:solidFill>
                  <a:srgbClr val="595959"/>
                </a:solidFill>
                <a:latin typeface="微软雅黑" panose="020B0503020204020204" pitchFamily="34" charset="-122"/>
                <a:ea typeface="微软雅黑" panose="020B0503020204020204" pitchFamily="34" charset="-122"/>
              </a:rPr>
              <a:t>Python</a:t>
            </a:r>
            <a:r>
              <a:rPr lang="zh-CN" altLang="zh-CN" sz="2000" kern="0" dirty="0">
                <a:solidFill>
                  <a:srgbClr val="595959"/>
                </a:solidFill>
                <a:latin typeface="微软雅黑" panose="020B0503020204020204" pitchFamily="34" charset="-122"/>
                <a:ea typeface="微软雅黑" panose="020B0503020204020204" pitchFamily="34" charset="-122"/>
              </a:rPr>
              <a:t>解释器</a:t>
            </a:r>
            <a:r>
              <a:rPr lang="zh-CN" altLang="zh-CN" sz="2000" kern="0" dirty="0" smtClean="0">
                <a:solidFill>
                  <a:srgbClr val="595959"/>
                </a:solidFill>
                <a:latin typeface="微软雅黑" panose="020B0503020204020204" pitchFamily="34" charset="-122"/>
                <a:ea typeface="微软雅黑" panose="020B0503020204020204" pitchFamily="34" charset="-122"/>
              </a:rPr>
              <a:t>解析</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509380"/>
            <a:ext cx="9560028" cy="236868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3806649"/>
            <a:ext cx="8191876" cy="1754326"/>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a:solidFill>
                  <a:srgbClr val="1369B2"/>
                </a:solidFill>
                <a:latin typeface="Courier New" panose="02070309020205020404" pitchFamily="49" charset="0"/>
                <a:ea typeface="宋体" panose="02010600030101010101" pitchFamily="2" charset="-122"/>
              </a:rPr>
              <a:t>'20230530'</a:t>
            </a:r>
            <a:r>
              <a:rPr lang="en-US" altLang="zh-CN" sz="1800" dirty="0">
                <a:solidFill>
                  <a:srgbClr val="000000"/>
                </a:solidFill>
                <a:latin typeface="Courier New" panose="02070309020205020404" pitchFamily="49" charset="0"/>
                <a:ea typeface="宋体" panose="02010600030101010101" pitchFamily="2" charset="-122"/>
              </a:rPr>
              <a:t>]</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a:solidFill>
                  <a:srgbClr val="1369B2"/>
                </a:solidFill>
                <a:latin typeface="Courier New" panose="02070309020205020404" pitchFamily="49" charset="0"/>
                <a:ea typeface="宋体" panose="02010600030101010101" pitchFamily="2" charset="-122"/>
              </a:rPr>
              <a:t>'2023-05-30'</a:t>
            </a:r>
            <a:r>
              <a:rPr lang="en-US" altLang="zh-CN" sz="1800" dirty="0">
                <a:solidFill>
                  <a:srgbClr val="000000"/>
                </a:solidFill>
                <a:latin typeface="Courier New" panose="02070309020205020404" pitchFamily="49" charset="0"/>
                <a:ea typeface="宋体" panose="02010600030101010101" pitchFamily="2" charset="-122"/>
              </a:rPr>
              <a:t>]</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a:solidFill>
                  <a:srgbClr val="1369B2"/>
                </a:solidFill>
                <a:latin typeface="Courier New" panose="02070309020205020404" pitchFamily="49" charset="0"/>
                <a:ea typeface="宋体" panose="02010600030101010101" pitchFamily="2" charset="-122"/>
              </a:rPr>
              <a:t>'2023/05/30'</a:t>
            </a:r>
            <a:r>
              <a:rPr lang="en-US" altLang="zh-CN" sz="1800" dirty="0">
                <a:solidFill>
                  <a:srgbClr val="000000"/>
                </a:solidFill>
                <a:latin typeface="Courier New" panose="02070309020205020404" pitchFamily="49" charset="0"/>
                <a:ea typeface="宋体" panose="02010600030101010101" pitchFamily="2" charset="-122"/>
              </a:rPr>
              <a:t>]</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a:solidFill>
                  <a:srgbClr val="1369B2"/>
                </a:solidFill>
                <a:latin typeface="Courier New" panose="02070309020205020404" pitchFamily="49" charset="0"/>
                <a:ea typeface="宋体" panose="02010600030101010101" pitchFamily="2" charset="-122"/>
              </a:rPr>
              <a:t>'5/30/2023'</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720606"/>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通过日期字符串获取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87706" y="2520145"/>
            <a:ext cx="992006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a:t>
            </a:r>
            <a:r>
              <a:rPr lang="zh-CN" altLang="zh-CN" sz="2000" kern="0" dirty="0" smtClean="0">
                <a:solidFill>
                  <a:srgbClr val="595959"/>
                </a:solidFill>
                <a:latin typeface="微软雅黑" panose="020B0503020204020204" pitchFamily="34" charset="-122"/>
                <a:ea typeface="微软雅黑" panose="020B0503020204020204" pitchFamily="34" charset="-122"/>
              </a:rPr>
              <a:t>只想获取</a:t>
            </a:r>
            <a:r>
              <a:rPr lang="zh-CN" altLang="zh-CN" sz="2000" kern="0" dirty="0">
                <a:solidFill>
                  <a:srgbClr val="595959"/>
                </a:solidFill>
                <a:latin typeface="微软雅黑" panose="020B0503020204020204" pitchFamily="34" charset="-122"/>
                <a:ea typeface="微软雅黑" panose="020B0503020204020204" pitchFamily="34" charset="-122"/>
              </a:rPr>
              <a:t>某年或某月的数据，则可以通过“</a:t>
            </a:r>
            <a:r>
              <a:rPr lang="zh-CN" altLang="zh-CN" sz="2000" kern="0" dirty="0">
                <a:solidFill>
                  <a:srgbClr val="1369B2"/>
                </a:solidFill>
                <a:latin typeface="微软雅黑" panose="020B0503020204020204" pitchFamily="34" charset="-122"/>
                <a:ea typeface="微软雅黑" panose="020B0503020204020204" pitchFamily="34" charset="-122"/>
              </a:rPr>
              <a:t>对象</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年份</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”或“</a:t>
            </a:r>
            <a:r>
              <a:rPr lang="zh-CN" altLang="zh-CN" sz="2000" kern="0" dirty="0">
                <a:solidFill>
                  <a:srgbClr val="1369B2"/>
                </a:solidFill>
                <a:latin typeface="微软雅黑" panose="020B0503020204020204" pitchFamily="34" charset="-122"/>
                <a:ea typeface="微软雅黑" panose="020B0503020204020204" pitchFamily="34" charset="-122"/>
              </a:rPr>
              <a:t>对象</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月份</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”实现。</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945076"/>
            <a:ext cx="9560028" cy="99688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4242345"/>
            <a:ext cx="8191876" cy="400494"/>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date_ser</a:t>
            </a:r>
            <a:r>
              <a:rPr lang="en-US" altLang="zh-CN" sz="1800" b="1" dirty="0">
                <a:solidFill>
                  <a:srgbClr val="1369B2"/>
                </a:solidFill>
                <a:latin typeface="Courier New" panose="02070309020205020404" pitchFamily="49" charset="0"/>
                <a:ea typeface="宋体" panose="02010600030101010101" pitchFamily="2" charset="-122"/>
              </a:rPr>
              <a:t>['2023']</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720606"/>
            <a:ext cx="388278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通过年份字符串获取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342678" y="3206534"/>
            <a:ext cx="9505056"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smtClean="0">
                <a:solidFill>
                  <a:schemeClr val="tx1"/>
                </a:solidFill>
              </a:rPr>
              <a:t>例如：</a:t>
            </a:r>
            <a:r>
              <a:rPr lang="zh-CN" altLang="zh-CN" dirty="0">
                <a:solidFill>
                  <a:srgbClr val="1369B2"/>
                </a:solidFill>
              </a:rPr>
              <a:t>获取</a:t>
            </a:r>
            <a:r>
              <a:rPr lang="en-US" altLang="zh-CN" dirty="0">
                <a:solidFill>
                  <a:srgbClr val="1369B2"/>
                </a:solidFill>
              </a:rPr>
              <a:t>2023</a:t>
            </a:r>
            <a:r>
              <a:rPr lang="zh-CN" altLang="zh-CN" dirty="0">
                <a:solidFill>
                  <a:srgbClr val="1369B2"/>
                </a:solidFill>
              </a:rPr>
              <a:t>年</a:t>
            </a:r>
            <a:r>
              <a:rPr lang="zh-CN" altLang="zh-CN" dirty="0"/>
              <a:t>的所有数据</a:t>
            </a:r>
            <a:r>
              <a:rPr lang="zh-CN" altLang="en-US" dirty="0" smtClean="0"/>
              <a:t>。</a:t>
            </a:r>
            <a:endParaRPr lang="zh-CN" altLang="zh-CN"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287706" y="2371721"/>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还可以通过</a:t>
            </a:r>
            <a:r>
              <a:rPr lang="en-US" altLang="zh-CN" sz="2000" kern="0" dirty="0">
                <a:solidFill>
                  <a:srgbClr val="1369B2"/>
                </a:solidFill>
                <a:latin typeface="微软雅黑" panose="020B0503020204020204" pitchFamily="34" charset="-122"/>
                <a:ea typeface="微软雅黑" panose="020B0503020204020204" pitchFamily="34" charset="-122"/>
              </a:rPr>
              <a:t>truncate()</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截取时间序列中的一部分数据。</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571415"/>
            <a:ext cx="9560028" cy="100811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3764734"/>
            <a:ext cx="8191876" cy="646331"/>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sorted_ser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date_ser.sort_index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r>
              <a:rPr lang="en-US" altLang="zh-CN" sz="1800" dirty="0" err="1">
                <a:solidFill>
                  <a:srgbClr val="000000"/>
                </a:solidFill>
                <a:latin typeface="Courier New" panose="02070309020205020404" pitchFamily="49" charset="0"/>
                <a:ea typeface="宋体" panose="02010600030101010101" pitchFamily="2" charset="-122"/>
              </a:rPr>
              <a:t>sorted_ser.</a:t>
            </a:r>
            <a:r>
              <a:rPr lang="en-US" altLang="zh-CN" sz="1800" b="1" dirty="0" err="1">
                <a:solidFill>
                  <a:srgbClr val="1369B2"/>
                </a:solidFill>
                <a:latin typeface="Courier New" panose="02070309020205020404" pitchFamily="49" charset="0"/>
                <a:ea typeface="宋体" panose="02010600030101010101" pitchFamily="2" charset="-122"/>
              </a:rPr>
              <a:t>truncate</a:t>
            </a:r>
            <a:r>
              <a:rPr lang="en-US" altLang="zh-CN" sz="1800" b="1" dirty="0">
                <a:solidFill>
                  <a:srgbClr val="1369B2"/>
                </a:solidFill>
                <a:latin typeface="Courier New" panose="02070309020205020404" pitchFamily="49" charset="0"/>
                <a:ea typeface="宋体" panose="02010600030101010101" pitchFamily="2" charset="-122"/>
              </a:rPr>
              <a:t>(before='2024-1-1')</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7" name="矩形 6"/>
          <p:cNvSpPr/>
          <p:nvPr/>
        </p:nvSpPr>
        <p:spPr>
          <a:xfrm>
            <a:off x="1287706" y="5268347"/>
            <a:ext cx="9560028" cy="94656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558702" y="5541382"/>
            <a:ext cx="8191876" cy="410882"/>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sorted_ser.</a:t>
            </a:r>
            <a:r>
              <a:rPr lang="en-US" altLang="zh-CN" sz="1800" b="1" dirty="0" err="1">
                <a:solidFill>
                  <a:srgbClr val="1369B2"/>
                </a:solidFill>
                <a:latin typeface="Courier New" panose="02070309020205020404" pitchFamily="49" charset="0"/>
                <a:ea typeface="宋体" panose="02010600030101010101" pitchFamily="2" charset="-122"/>
              </a:rPr>
              <a:t>truncate</a:t>
            </a:r>
            <a:r>
              <a:rPr lang="en-US" altLang="zh-CN" sz="1800" b="1" dirty="0">
                <a:solidFill>
                  <a:srgbClr val="1369B2"/>
                </a:solidFill>
                <a:latin typeface="Courier New" panose="02070309020205020404" pitchFamily="49" charset="0"/>
                <a:ea typeface="宋体" panose="02010600030101010101" pitchFamily="2" charset="-122"/>
              </a:rPr>
              <a:t>(after='2023-6-30')</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获取</a:t>
              </a:r>
              <a:r>
                <a:rPr lang="zh-CN" altLang="zh-CN" sz="2000" dirty="0">
                  <a:solidFill>
                    <a:srgbClr val="595959"/>
                  </a:solidFill>
                  <a:latin typeface="微软雅黑" panose="020B0503020204020204" pitchFamily="34" charset="-122"/>
                  <a:ea typeface="微软雅黑" panose="020B0503020204020204" pitchFamily="34" charset="-122"/>
                </a:rPr>
                <a:t>时间序列的子集</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720606"/>
            <a:ext cx="44588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通过</a:t>
            </a:r>
            <a:r>
              <a:rPr lang="en-US" altLang="zh-CN" b="1" dirty="0">
                <a:latin typeface="宋体" panose="02010600030101010101" pitchFamily="2" charset="-122"/>
                <a:ea typeface="宋体" panose="02010600030101010101" pitchFamily="2" charset="-122"/>
              </a:rPr>
              <a:t>truncate()</a:t>
            </a:r>
            <a:r>
              <a:rPr lang="zh-CN" altLang="zh-CN" b="1" dirty="0" smtClean="0">
                <a:latin typeface="宋体" panose="02010600030101010101" pitchFamily="2" charset="-122"/>
                <a:ea typeface="宋体" panose="02010600030101010101" pitchFamily="2" charset="-122"/>
              </a:rPr>
              <a:t>方法</a:t>
            </a:r>
            <a:r>
              <a:rPr lang="zh-CN" altLang="en-US" b="1" dirty="0" smtClean="0">
                <a:latin typeface="宋体" panose="02010600030101010101" pitchFamily="2" charset="-122"/>
                <a:ea typeface="宋体" panose="02010600030101010101" pitchFamily="2" charset="-122"/>
              </a:rPr>
              <a:t>截取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6" name="文本框 15"/>
          <p:cNvSpPr txBox="1"/>
          <p:nvPr/>
        </p:nvSpPr>
        <p:spPr>
          <a:xfrm>
            <a:off x="1342678" y="2925083"/>
            <a:ext cx="9505056"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smtClean="0">
                <a:solidFill>
                  <a:schemeClr val="tx1"/>
                </a:solidFill>
              </a:rPr>
              <a:t>例如：</a:t>
            </a:r>
            <a:r>
              <a:rPr lang="zh-CN" altLang="zh-CN" dirty="0" smtClean="0"/>
              <a:t>截取</a:t>
            </a:r>
            <a:r>
              <a:rPr lang="en-US" altLang="zh-CN" dirty="0">
                <a:solidFill>
                  <a:srgbClr val="1369B2"/>
                </a:solidFill>
              </a:rPr>
              <a:t>2024</a:t>
            </a:r>
            <a:r>
              <a:rPr lang="zh-CN" altLang="zh-CN" dirty="0">
                <a:solidFill>
                  <a:srgbClr val="1369B2"/>
                </a:solidFill>
              </a:rPr>
              <a:t>年</a:t>
            </a:r>
            <a:r>
              <a:rPr lang="en-US" altLang="zh-CN" dirty="0">
                <a:solidFill>
                  <a:srgbClr val="1369B2"/>
                </a:solidFill>
              </a:rPr>
              <a:t>1</a:t>
            </a:r>
            <a:r>
              <a:rPr lang="zh-CN" altLang="zh-CN" dirty="0">
                <a:solidFill>
                  <a:srgbClr val="1369B2"/>
                </a:solidFill>
              </a:rPr>
              <a:t>月</a:t>
            </a:r>
            <a:r>
              <a:rPr lang="en-US" altLang="zh-CN" dirty="0">
                <a:solidFill>
                  <a:srgbClr val="1369B2"/>
                </a:solidFill>
              </a:rPr>
              <a:t>1</a:t>
            </a:r>
            <a:r>
              <a:rPr lang="zh-CN" altLang="zh-CN" dirty="0">
                <a:solidFill>
                  <a:srgbClr val="1369B2"/>
                </a:solidFill>
              </a:rPr>
              <a:t>日</a:t>
            </a:r>
            <a:r>
              <a:rPr lang="zh-CN" altLang="zh-CN" dirty="0" smtClean="0">
                <a:solidFill>
                  <a:srgbClr val="1369B2"/>
                </a:solidFill>
              </a:rPr>
              <a:t>之后</a:t>
            </a:r>
            <a:r>
              <a:rPr lang="zh-CN" altLang="zh-CN" dirty="0" smtClean="0"/>
              <a:t>的</a:t>
            </a:r>
            <a:r>
              <a:rPr lang="zh-CN" altLang="zh-CN" dirty="0"/>
              <a:t>数据</a:t>
            </a:r>
            <a:r>
              <a:rPr lang="zh-CN" altLang="en-US" dirty="0" smtClean="0"/>
              <a:t>。</a:t>
            </a:r>
            <a:endParaRPr lang="zh-CN" altLang="zh-CN" dirty="0"/>
          </a:p>
        </p:txBody>
      </p:sp>
      <p:sp>
        <p:nvSpPr>
          <p:cNvPr id="17" name="文本框 16"/>
          <p:cNvSpPr txBox="1"/>
          <p:nvPr/>
        </p:nvSpPr>
        <p:spPr>
          <a:xfrm>
            <a:off x="1342678" y="4622016"/>
            <a:ext cx="9505056"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smtClean="0">
                <a:solidFill>
                  <a:schemeClr val="tx1"/>
                </a:solidFill>
              </a:rPr>
              <a:t>例如：</a:t>
            </a:r>
            <a:r>
              <a:rPr lang="zh-CN" altLang="zh-CN" dirty="0" smtClean="0"/>
              <a:t>截取</a:t>
            </a:r>
            <a:r>
              <a:rPr lang="en-US" altLang="zh-CN" dirty="0" smtClean="0">
                <a:solidFill>
                  <a:srgbClr val="1369B2"/>
                </a:solidFill>
              </a:rPr>
              <a:t>2023</a:t>
            </a:r>
            <a:r>
              <a:rPr lang="zh-CN" altLang="zh-CN" dirty="0">
                <a:solidFill>
                  <a:srgbClr val="1369B2"/>
                </a:solidFill>
              </a:rPr>
              <a:t>年</a:t>
            </a:r>
            <a:r>
              <a:rPr lang="en-US" altLang="zh-CN" dirty="0">
                <a:solidFill>
                  <a:srgbClr val="1369B2"/>
                </a:solidFill>
              </a:rPr>
              <a:t>6</a:t>
            </a:r>
            <a:r>
              <a:rPr lang="zh-CN" altLang="zh-CN" dirty="0">
                <a:solidFill>
                  <a:srgbClr val="1369B2"/>
                </a:solidFill>
              </a:rPr>
              <a:t>月</a:t>
            </a:r>
            <a:r>
              <a:rPr lang="en-US" altLang="zh-CN" dirty="0">
                <a:solidFill>
                  <a:srgbClr val="1369B2"/>
                </a:solidFill>
              </a:rPr>
              <a:t>30</a:t>
            </a:r>
            <a:r>
              <a:rPr lang="zh-CN" altLang="zh-CN" dirty="0">
                <a:solidFill>
                  <a:srgbClr val="1369B2"/>
                </a:solidFill>
              </a:rPr>
              <a:t>日之前</a:t>
            </a:r>
            <a:r>
              <a:rPr lang="zh-CN" altLang="zh-CN" dirty="0"/>
              <a:t>的数据</a:t>
            </a:r>
            <a:r>
              <a:rPr lang="zh-CN" altLang="en-US" dirty="0" smtClean="0"/>
              <a:t>。</a:t>
            </a:r>
            <a:endParaRPr lang="zh-CN" altLang="zh-CN"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930503" y="3357786"/>
            <a:ext cx="4359050"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读取</a:t>
            </a:r>
            <a:r>
              <a:rPr lang="zh-CN" altLang="zh-CN" sz="1900" dirty="0" smtClean="0">
                <a:solidFill>
                  <a:srgbClr val="595959"/>
                </a:solidFill>
                <a:latin typeface="微软雅黑" panose="020B0503020204020204" pitchFamily="34" charset="-122"/>
                <a:ea typeface="微软雅黑" panose="020B0503020204020204" pitchFamily="34" charset="-122"/>
              </a:rPr>
              <a:t>用户数据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找出</a:t>
            </a:r>
            <a:r>
              <a:rPr lang="zh-CN" altLang="en-US" sz="1900" dirty="0" smtClean="0">
                <a:solidFill>
                  <a:srgbClr val="595959"/>
                </a:solidFill>
                <a:latin typeface="微软雅黑" panose="020B0503020204020204" pitchFamily="34" charset="-122"/>
                <a:ea typeface="微软雅黑" panose="020B0503020204020204" pitchFamily="34" charset="-122"/>
              </a:rPr>
              <a:t>用户</a:t>
            </a:r>
            <a:r>
              <a:rPr lang="zh-CN" altLang="zh-CN" sz="1900" dirty="0" smtClean="0">
                <a:solidFill>
                  <a:srgbClr val="595959"/>
                </a:solidFill>
                <a:latin typeface="微软雅黑" panose="020B0503020204020204" pitchFamily="34" charset="-122"/>
                <a:ea typeface="微软雅黑" panose="020B0503020204020204" pitchFamily="34" charset="-122"/>
              </a:rPr>
              <a:t>活跃</a:t>
            </a:r>
            <a:r>
              <a:rPr lang="zh-CN" altLang="zh-CN" sz="1900" dirty="0">
                <a:solidFill>
                  <a:srgbClr val="595959"/>
                </a:solidFill>
                <a:latin typeface="微软雅黑" panose="020B0503020204020204" pitchFamily="34" charset="-122"/>
                <a:ea typeface="微软雅黑" panose="020B0503020204020204" pitchFamily="34" charset="-122"/>
              </a:rPr>
              <a:t>度最高和最低的月份。</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计算上半年和下半年的平均活跃度</a:t>
            </a:r>
            <a:r>
              <a:rPr lang="zh-CN" altLang="en-US"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en-US" sz="4800" b="1" dirty="0" smtClean="0">
                <a:solidFill>
                  <a:srgbClr val="595959"/>
                </a:solidFill>
                <a:latin typeface="微软雅黑" panose="020B0503020204020204" pitchFamily="34" charset="-122"/>
                <a:ea typeface="微软雅黑" panose="020B0503020204020204" pitchFamily="34" charset="-122"/>
                <a:cs typeface="+mn-ea"/>
              </a:rPr>
              <a:t>了解销售情况</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6"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7-4</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2038760"/>
            <a:ext cx="9849846" cy="140807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现有一家跨国零售公司经营多个品类的产品，包括电子产品、家居用品和服装。为了了解不同产品品类在不同季节的</a:t>
            </a:r>
            <a:r>
              <a:rPr lang="zh-CN" altLang="zh-CN" sz="1900" dirty="0" smtClean="0"/>
              <a:t>销售</a:t>
            </a:r>
            <a:r>
              <a:rPr lang="zh-CN" altLang="en-US" sz="1900" dirty="0" smtClean="0"/>
              <a:t>情况</a:t>
            </a:r>
            <a:r>
              <a:rPr lang="zh-CN" altLang="zh-CN" sz="1900" dirty="0" smtClean="0"/>
              <a:t>，</a:t>
            </a:r>
            <a:r>
              <a:rPr lang="zh-CN" altLang="zh-CN" sz="1900" dirty="0"/>
              <a:t>该公司统计了</a:t>
            </a:r>
            <a:r>
              <a:rPr lang="en-US" altLang="zh-CN" sz="1900" dirty="0"/>
              <a:t>2024</a:t>
            </a:r>
            <a:r>
              <a:rPr lang="zh-CN" altLang="zh-CN" sz="1900" dirty="0"/>
              <a:t>年全年每天</a:t>
            </a:r>
            <a:r>
              <a:rPr lang="zh-CN" altLang="zh-CN" sz="1900" dirty="0">
                <a:solidFill>
                  <a:srgbClr val="1369B2"/>
                </a:solidFill>
              </a:rPr>
              <a:t>不同产品品类的销售情况</a:t>
            </a:r>
            <a:r>
              <a:rPr lang="zh-CN" altLang="zh-CN" sz="1900" dirty="0"/>
              <a:t>，具体内容</a:t>
            </a:r>
            <a:r>
              <a:rPr lang="zh-CN" altLang="zh-CN" sz="1900" dirty="0" smtClean="0"/>
              <a:t>如</a:t>
            </a:r>
            <a:r>
              <a:rPr lang="zh-CN" altLang="en-US" sz="1900" dirty="0"/>
              <a:t>下</a:t>
            </a:r>
            <a:r>
              <a:rPr lang="zh-CN" altLang="en-US" sz="1900" dirty="0" smtClean="0"/>
              <a:t>图</a:t>
            </a:r>
            <a:r>
              <a:rPr lang="zh-CN" altLang="zh-CN" sz="1900" dirty="0" smtClean="0"/>
              <a:t>所</a:t>
            </a:r>
            <a:r>
              <a:rPr lang="zh-CN" altLang="zh-CN" sz="1900" dirty="0"/>
              <a:t>示。</a:t>
            </a:r>
            <a:endParaRPr lang="zh-CN" altLang="zh-CN" sz="1900" dirty="0"/>
          </a:p>
        </p:txBody>
      </p:sp>
      <p:pic>
        <p:nvPicPr>
          <p:cNvPr id="5" name="图片 4"/>
          <p:cNvPicPr/>
          <p:nvPr/>
        </p:nvPicPr>
        <p:blipFill>
          <a:blip r:embed="rId1"/>
          <a:stretch>
            <a:fillRect/>
          </a:stretch>
        </p:blipFill>
        <p:spPr>
          <a:xfrm>
            <a:off x="1155014" y="3573810"/>
            <a:ext cx="9836735" cy="188184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565698"/>
            <a:ext cx="6679708" cy="2376264"/>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65977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526573" y="3357786"/>
            <a:ext cx="5913941" cy="1384995"/>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根据销售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数据进行分析，具体要求如下。</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lvl="0">
              <a:lnSpc>
                <a:spcPct val="150000"/>
              </a:lnSpc>
            </a:pP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画图</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分析不同产品品类在不同季节的销售额。</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每个季度不同产品品类在不同地区的</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市场份额</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smtClean="0">
                <a:solidFill>
                  <a:srgbClr val="595959"/>
                </a:solidFill>
                <a:latin typeface="微软雅黑" panose="020B0503020204020204" pitchFamily="34" charset="-122"/>
                <a:ea typeface="微软雅黑" panose="020B0503020204020204" pitchFamily="34" charset="-122"/>
                <a:cs typeface="+mn-ea"/>
              </a:rPr>
              <a:t>掌握</a:t>
            </a:r>
            <a:r>
              <a:rPr lang="zh-CN" altLang="en-US" sz="1800" dirty="0" smtClean="0">
                <a:solidFill>
                  <a:srgbClr val="1369B2"/>
                </a:solidFill>
                <a:latin typeface="微软雅黑" panose="020B0503020204020204" pitchFamily="34" charset="-122"/>
                <a:ea typeface="微软雅黑" panose="020B0503020204020204" pitchFamily="34" charset="-122"/>
                <a:cs typeface="+mn-ea"/>
              </a:rPr>
              <a:t>时期的数学运算</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a:t>
            </a:r>
            <a:r>
              <a:rPr lang="zh-CN" altLang="en-US" sz="1800" dirty="0">
                <a:solidFill>
                  <a:srgbClr val="595959"/>
                </a:solidFill>
                <a:latin typeface="微软雅黑" panose="020B0503020204020204" pitchFamily="34" charset="-122"/>
                <a:ea typeface="微软雅黑" panose="020B0503020204020204" pitchFamily="34" charset="-122"/>
                <a:cs typeface="+mn-ea"/>
              </a:rPr>
              <a:t>创建时期对象并对其进行简单的数学运算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4" name="组合 13"/>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文本框 18"/>
          <p:cNvSpPr txBox="1"/>
          <p:nvPr/>
        </p:nvSpPr>
        <p:spPr>
          <a:xfrm>
            <a:off x="1276318" y="2853730"/>
            <a:ext cx="6331055" cy="286232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在时间序列中，</a:t>
            </a:r>
            <a:r>
              <a:rPr lang="zh-CN" altLang="zh-CN" sz="2000" dirty="0">
                <a:solidFill>
                  <a:srgbClr val="1369B2"/>
                </a:solidFill>
              </a:rPr>
              <a:t>时期通常指的是一段固定长度的时间间隔</a:t>
            </a:r>
            <a:r>
              <a:rPr lang="zh-CN" altLang="zh-CN" sz="2000" dirty="0"/>
              <a:t>，例如一个月、一季度或一年。与</a:t>
            </a:r>
            <a:r>
              <a:rPr lang="zh-CN" altLang="zh-CN" sz="2000" dirty="0" smtClean="0"/>
              <a:t>日期</a:t>
            </a:r>
            <a:r>
              <a:rPr lang="zh-CN" altLang="en-US" sz="2000" dirty="0" smtClean="0"/>
              <a:t>和</a:t>
            </a:r>
            <a:r>
              <a:rPr lang="zh-CN" altLang="zh-CN" sz="2000" dirty="0" smtClean="0"/>
              <a:t>时间</a:t>
            </a:r>
            <a:r>
              <a:rPr lang="zh-CN" altLang="zh-CN" sz="2000" dirty="0"/>
              <a:t>不同，时期表示一个时间段，具有固定的开始点和结束点，并且通常以特定的频率（例如每月、每季度）进行定义。例如，</a:t>
            </a:r>
            <a:r>
              <a:rPr lang="en-US" altLang="zh-CN" sz="2000" dirty="0"/>
              <a:t>2025</a:t>
            </a:r>
            <a:r>
              <a:rPr lang="zh-CN" altLang="zh-CN" sz="2000" dirty="0"/>
              <a:t>年的第一季度是一个时期，它包含了</a:t>
            </a:r>
            <a:r>
              <a:rPr lang="en-US" altLang="zh-CN" sz="2000" dirty="0"/>
              <a:t>2025</a:t>
            </a:r>
            <a:r>
              <a:rPr lang="zh-CN" altLang="zh-CN" sz="2000" dirty="0"/>
              <a:t>年</a:t>
            </a:r>
            <a:r>
              <a:rPr lang="en-US" altLang="zh-CN" sz="2000" dirty="0"/>
              <a:t>1</a:t>
            </a:r>
            <a:r>
              <a:rPr lang="zh-CN" altLang="zh-CN" sz="2000" dirty="0"/>
              <a:t>月</a:t>
            </a:r>
            <a:r>
              <a:rPr lang="en-US" altLang="zh-CN" sz="2000" dirty="0"/>
              <a:t>1</a:t>
            </a:r>
            <a:r>
              <a:rPr lang="zh-CN" altLang="zh-CN" sz="2000" dirty="0"/>
              <a:t>日到</a:t>
            </a:r>
            <a:r>
              <a:rPr lang="en-US" altLang="zh-CN" sz="2000" dirty="0"/>
              <a:t>2025</a:t>
            </a:r>
            <a:r>
              <a:rPr lang="zh-CN" altLang="zh-CN" sz="2000" dirty="0"/>
              <a:t>年</a:t>
            </a:r>
            <a:r>
              <a:rPr lang="en-US" altLang="zh-CN" sz="2000" dirty="0"/>
              <a:t>3</a:t>
            </a:r>
            <a:r>
              <a:rPr lang="zh-CN" altLang="zh-CN" sz="2000" dirty="0"/>
              <a:t>月</a:t>
            </a:r>
            <a:r>
              <a:rPr lang="en-US" altLang="zh-CN" sz="2000" dirty="0"/>
              <a:t>31</a:t>
            </a:r>
            <a:r>
              <a:rPr lang="zh-CN" altLang="zh-CN" sz="2000" dirty="0"/>
              <a:t>日之间的所有时间点。</a:t>
            </a:r>
            <a:endParaRPr lang="en-US" altLang="zh-CN" sz="2000" dirty="0"/>
          </a:p>
        </p:txBody>
      </p:sp>
      <p:sp>
        <p:nvSpPr>
          <p:cNvPr id="20" name="矩形: 圆角 139"/>
          <p:cNvSpPr/>
          <p:nvPr/>
        </p:nvSpPr>
        <p:spPr>
          <a:xfrm>
            <a:off x="1276318" y="2132297"/>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时期</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23" name="图片 22"/>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637706"/>
            <a:ext cx="6679708" cy="2016224"/>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73178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429794"/>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的知识，根据</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图</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三个数据结构</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创建相应的时间序列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318" y="1904456"/>
            <a:ext cx="3276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zh-CN" altLang="en-US" b="1" dirty="0" smtClean="0">
                <a:latin typeface="宋体" panose="02010600030101010101" pitchFamily="2" charset="-122"/>
                <a:ea typeface="宋体" panose="02010600030101010101" pitchFamily="2" charset="-122"/>
              </a:rPr>
              <a:t>时期</a:t>
            </a:r>
            <a:r>
              <a:rPr lang="zh-CN" altLang="zh-CN" b="1" dirty="0" smtClean="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文本框 16"/>
          <p:cNvSpPr txBox="1"/>
          <p:nvPr/>
        </p:nvSpPr>
        <p:spPr>
          <a:xfrm>
            <a:off x="1287706" y="2563178"/>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中，</a:t>
            </a:r>
            <a:r>
              <a:rPr lang="en-US" altLang="zh-CN" sz="2000" kern="0" dirty="0">
                <a:solidFill>
                  <a:srgbClr val="1369B2"/>
                </a:solidFill>
                <a:latin typeface="微软雅黑" panose="020B0503020204020204" pitchFamily="34" charset="-122"/>
                <a:ea typeface="微软雅黑" panose="020B0503020204020204" pitchFamily="34" charset="-122"/>
              </a:rPr>
              <a:t>Period</a:t>
            </a:r>
            <a:r>
              <a:rPr lang="zh-CN" altLang="zh-CN" sz="2000" kern="0" dirty="0">
                <a:solidFill>
                  <a:srgbClr val="1369B2"/>
                </a:solidFill>
                <a:latin typeface="微软雅黑" panose="020B0503020204020204" pitchFamily="34" charset="-122"/>
                <a:ea typeface="微软雅黑" panose="020B0503020204020204" pitchFamily="34" charset="-122"/>
              </a:rPr>
              <a:t>类</a:t>
            </a:r>
            <a:r>
              <a:rPr lang="zh-CN" altLang="zh-CN" sz="2000" kern="0" dirty="0">
                <a:solidFill>
                  <a:srgbClr val="595959"/>
                </a:solidFill>
                <a:latin typeface="微软雅黑" panose="020B0503020204020204" pitchFamily="34" charset="-122"/>
                <a:ea typeface="微软雅黑" panose="020B0503020204020204" pitchFamily="34" charset="-122"/>
              </a:rPr>
              <a:t>表示一个标准的时期。创建</a:t>
            </a:r>
            <a:r>
              <a:rPr lang="en-US" altLang="zh-CN" sz="2000" kern="0" dirty="0">
                <a:solidFill>
                  <a:srgbClr val="595959"/>
                </a:solidFill>
                <a:latin typeface="微软雅黑" panose="020B0503020204020204" pitchFamily="34" charset="-122"/>
                <a:ea typeface="微软雅黑" panose="020B0503020204020204" pitchFamily="34" charset="-122"/>
              </a:rPr>
              <a:t>Period</a:t>
            </a:r>
            <a:r>
              <a:rPr lang="zh-CN" altLang="zh-CN" sz="2000" kern="0" dirty="0">
                <a:solidFill>
                  <a:srgbClr val="595959"/>
                </a:solidFill>
                <a:latin typeface="微软雅黑" panose="020B0503020204020204" pitchFamily="34" charset="-122"/>
                <a:ea typeface="微软雅黑" panose="020B0503020204020204" pitchFamily="34" charset="-122"/>
              </a:rPr>
              <a:t>对象的方式比较简单，只需要</a:t>
            </a:r>
            <a:r>
              <a:rPr lang="zh-CN" altLang="zh-CN" sz="2000" kern="0" dirty="0">
                <a:solidFill>
                  <a:srgbClr val="1369B2"/>
                </a:solidFill>
                <a:latin typeface="微软雅黑" panose="020B0503020204020204" pitchFamily="34" charset="-122"/>
                <a:ea typeface="微软雅黑" panose="020B0503020204020204" pitchFamily="34" charset="-122"/>
              </a:rPr>
              <a:t>在</a:t>
            </a:r>
            <a:r>
              <a:rPr lang="en-US" altLang="zh-CN" sz="2000" kern="0" dirty="0">
                <a:solidFill>
                  <a:srgbClr val="1369B2"/>
                </a:solidFill>
                <a:latin typeface="微软雅黑" panose="020B0503020204020204" pitchFamily="34" charset="-122"/>
                <a:ea typeface="微软雅黑" panose="020B0503020204020204" pitchFamily="34" charset="-122"/>
              </a:rPr>
              <a:t>Period</a:t>
            </a:r>
            <a:r>
              <a:rPr lang="zh-CN" altLang="zh-CN" sz="2000" kern="0" dirty="0">
                <a:solidFill>
                  <a:srgbClr val="1369B2"/>
                </a:solidFill>
                <a:latin typeface="微软雅黑" panose="020B0503020204020204" pitchFamily="34" charset="-122"/>
                <a:ea typeface="微软雅黑" panose="020B0503020204020204" pitchFamily="34" charset="-122"/>
              </a:rPr>
              <a:t>类的构造方法中以字符串或整数的形式传入一个日期</a:t>
            </a:r>
            <a:r>
              <a:rPr lang="zh-CN" altLang="zh-CN" sz="2000" kern="0" dirty="0">
                <a:solidFill>
                  <a:srgbClr val="595959"/>
                </a:solidFill>
                <a:latin typeface="微软雅黑" panose="020B0503020204020204" pitchFamily="34" charset="-122"/>
                <a:ea typeface="微软雅黑" panose="020B0503020204020204" pitchFamily="34" charset="-122"/>
              </a:rPr>
              <a:t>即</a:t>
            </a:r>
            <a:r>
              <a:rPr lang="zh-CN" altLang="zh-CN" sz="2000" kern="0" dirty="0" smtClean="0">
                <a:solidFill>
                  <a:srgbClr val="595959"/>
                </a:solidFill>
                <a:latin typeface="微软雅黑" panose="020B0503020204020204" pitchFamily="34" charset="-122"/>
                <a:ea typeface="微软雅黑" panose="020B0503020204020204" pitchFamily="34" charset="-122"/>
              </a:rPr>
              <a:t>可</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3645818"/>
            <a:ext cx="9344004" cy="85792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3890116"/>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Period</a:t>
            </a:r>
            <a:r>
              <a:rPr lang="en-US" altLang="zh-CN" sz="1800" b="1" dirty="0">
                <a:solidFill>
                  <a:srgbClr val="1369B2"/>
                </a:solidFill>
                <a:latin typeface="Courier New" panose="02070309020205020404" pitchFamily="49" charset="0"/>
                <a:ea typeface="宋体" panose="02010600030101010101" pitchFamily="2" charset="-122"/>
              </a:rPr>
              <a:t>(2024)</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25" name="矩形 24"/>
          <p:cNvSpPr/>
          <p:nvPr/>
        </p:nvSpPr>
        <p:spPr>
          <a:xfrm>
            <a:off x="1287706" y="4748044"/>
            <a:ext cx="9344004" cy="85792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p:cNvSpPr txBox="1"/>
          <p:nvPr/>
        </p:nvSpPr>
        <p:spPr>
          <a:xfrm>
            <a:off x="1690621" y="4992342"/>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Period</a:t>
            </a:r>
            <a:r>
              <a:rPr lang="en-US" altLang="zh-CN" sz="1800" b="1" dirty="0">
                <a:solidFill>
                  <a:srgbClr val="1369B2"/>
                </a:solidFill>
                <a:latin typeface="Courier New" panose="02070309020205020404" pitchFamily="49" charset="0"/>
                <a:ea typeface="宋体" panose="02010600030101010101" pitchFamily="2" charset="-122"/>
              </a:rPr>
              <a:t>('2024/6')</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27" name="矩形标注 26"/>
          <p:cNvSpPr/>
          <p:nvPr/>
        </p:nvSpPr>
        <p:spPr>
          <a:xfrm>
            <a:off x="6351267" y="4126887"/>
            <a:ext cx="4104456" cy="554868"/>
          </a:xfrm>
          <a:prstGeom prst="wedgeRectCallout">
            <a:avLst>
              <a:gd name="adj1" fmla="val -60788"/>
              <a:gd name="adj2" fmla="val -4504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文本框 27"/>
          <p:cNvSpPr txBox="1"/>
          <p:nvPr/>
        </p:nvSpPr>
        <p:spPr>
          <a:xfrm>
            <a:off x="6543210" y="4173488"/>
            <a:ext cx="3720569" cy="461665"/>
          </a:xfrm>
          <a:prstGeom prst="rect">
            <a:avLst/>
          </a:prstGeom>
          <a:noFill/>
        </p:spPr>
        <p:txBody>
          <a:bodyPr wrap="square" rtlCol="0">
            <a:spAutoFit/>
          </a:bodyPr>
          <a:lstStyle/>
          <a:p>
            <a:pPr algn="ctr">
              <a:lnSpc>
                <a:spcPct val="150000"/>
              </a:lnSpc>
            </a:pP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从</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2024-01-01</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到</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2024-12-31</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时期</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9" name="矩形标注 28"/>
          <p:cNvSpPr/>
          <p:nvPr/>
        </p:nvSpPr>
        <p:spPr>
          <a:xfrm>
            <a:off x="6351267" y="5435490"/>
            <a:ext cx="4104456" cy="554868"/>
          </a:xfrm>
          <a:prstGeom prst="wedgeRectCallout">
            <a:avLst>
              <a:gd name="adj1" fmla="val -59872"/>
              <a:gd name="adj2" fmla="val -5407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文本框 29"/>
          <p:cNvSpPr txBox="1"/>
          <p:nvPr/>
        </p:nvSpPr>
        <p:spPr>
          <a:xfrm>
            <a:off x="6543210" y="5482091"/>
            <a:ext cx="3720569" cy="461665"/>
          </a:xfrm>
          <a:prstGeom prst="rect">
            <a:avLst/>
          </a:prstGeom>
          <a:noFill/>
        </p:spPr>
        <p:txBody>
          <a:bodyPr wrap="square" rtlCol="0">
            <a:spAutoFit/>
          </a:bodyPr>
          <a:lstStyle/>
          <a:p>
            <a:pPr algn="ctr">
              <a:lnSpc>
                <a:spcPct val="150000"/>
              </a:lnSpc>
            </a:pP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从</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2024-06-01</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到</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2024-06-30</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时期</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4" name="组合 13"/>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318" y="1593494"/>
            <a:ext cx="47468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获取时期的开始和结束时间点</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文本框 16"/>
          <p:cNvSpPr txBox="1"/>
          <p:nvPr/>
        </p:nvSpPr>
        <p:spPr>
          <a:xfrm>
            <a:off x="1287706" y="2262827"/>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可以通过</a:t>
            </a:r>
            <a:r>
              <a:rPr lang="en-US" altLang="zh-CN" sz="2000" kern="0" dirty="0" err="1">
                <a:solidFill>
                  <a:srgbClr val="1369B2"/>
                </a:solidFill>
                <a:latin typeface="微软雅黑" panose="020B0503020204020204" pitchFamily="34" charset="-122"/>
                <a:ea typeface="微软雅黑" panose="020B0503020204020204" pitchFamily="34" charset="-122"/>
              </a:rPr>
              <a:t>start_time</a:t>
            </a:r>
            <a:r>
              <a:rPr lang="zh-CN" altLang="zh-CN" sz="2000" kern="0" dirty="0">
                <a:solidFill>
                  <a:srgbClr val="1369B2"/>
                </a:solidFill>
                <a:latin typeface="微软雅黑" panose="020B0503020204020204" pitchFamily="34" charset="-122"/>
                <a:ea typeface="微软雅黑" panose="020B0503020204020204" pitchFamily="34" charset="-122"/>
              </a:rPr>
              <a:t>和</a:t>
            </a:r>
            <a:r>
              <a:rPr lang="en-US" altLang="zh-CN" sz="2000" kern="0" dirty="0" err="1">
                <a:solidFill>
                  <a:srgbClr val="1369B2"/>
                </a:solidFill>
                <a:latin typeface="微软雅黑" panose="020B0503020204020204" pitchFamily="34" charset="-122"/>
                <a:ea typeface="微软雅黑" panose="020B0503020204020204" pitchFamily="34" charset="-122"/>
              </a:rPr>
              <a:t>end_time</a:t>
            </a:r>
            <a:r>
              <a:rPr lang="zh-CN" altLang="zh-CN" sz="2000" kern="0" dirty="0">
                <a:solidFill>
                  <a:srgbClr val="1369B2"/>
                </a:solidFill>
                <a:latin typeface="微软雅黑" panose="020B0503020204020204" pitchFamily="34" charset="-122"/>
                <a:ea typeface="微软雅黑" panose="020B0503020204020204" pitchFamily="34" charset="-122"/>
              </a:rPr>
              <a:t>属性</a:t>
            </a:r>
            <a:r>
              <a:rPr lang="zh-CN" altLang="zh-CN" sz="2000" kern="0" dirty="0">
                <a:solidFill>
                  <a:srgbClr val="595959"/>
                </a:solidFill>
                <a:latin typeface="微软雅黑" panose="020B0503020204020204" pitchFamily="34" charset="-122"/>
                <a:ea typeface="微软雅黑" panose="020B0503020204020204" pitchFamily="34" charset="-122"/>
              </a:rPr>
              <a:t>获取时期的开始时间点和结束时间</a:t>
            </a:r>
            <a:r>
              <a:rPr lang="zh-CN" altLang="zh-CN" sz="2000" kern="0" dirty="0" smtClean="0">
                <a:solidFill>
                  <a:srgbClr val="595959"/>
                </a:solidFill>
                <a:latin typeface="微软雅黑" panose="020B0503020204020204" pitchFamily="34" charset="-122"/>
                <a:ea typeface="微软雅黑" panose="020B0503020204020204" pitchFamily="34" charset="-122"/>
              </a:rPr>
              <a:t>点</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2898760"/>
            <a:ext cx="9344004" cy="7209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3076081"/>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b="1" dirty="0" err="1">
                <a:solidFill>
                  <a:srgbClr val="1369B2"/>
                </a:solidFill>
                <a:latin typeface="Courier New" panose="02070309020205020404" pitchFamily="49" charset="0"/>
                <a:ea typeface="宋体" panose="02010600030101010101" pitchFamily="2" charset="-122"/>
              </a:rPr>
              <a:t>start_time</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25" name="矩形 24"/>
          <p:cNvSpPr/>
          <p:nvPr/>
        </p:nvSpPr>
        <p:spPr>
          <a:xfrm>
            <a:off x="1287706" y="4612252"/>
            <a:ext cx="9344004" cy="72811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p:cNvSpPr txBox="1"/>
          <p:nvPr/>
        </p:nvSpPr>
        <p:spPr>
          <a:xfrm>
            <a:off x="1690621" y="4791642"/>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b="1" dirty="0" err="1">
                <a:solidFill>
                  <a:srgbClr val="1369B2"/>
                </a:solidFill>
                <a:latin typeface="Courier New" panose="02070309020205020404" pitchFamily="49" charset="0"/>
                <a:ea typeface="宋体" panose="02010600030101010101" pitchFamily="2" charset="-122"/>
              </a:rPr>
              <a:t>end_time</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13" name="下箭头 12"/>
          <p:cNvSpPr/>
          <p:nvPr/>
        </p:nvSpPr>
        <p:spPr>
          <a:xfrm>
            <a:off x="2638822" y="3434471"/>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674997" y="3993841"/>
            <a:ext cx="3756156" cy="381258"/>
          </a:xfrm>
          <a:prstGeom prst="rect">
            <a:avLst/>
          </a:prstGeom>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Timestamp('2024-06-01 00:00:00')</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下箭头 15"/>
          <p:cNvSpPr/>
          <p:nvPr/>
        </p:nvSpPr>
        <p:spPr>
          <a:xfrm>
            <a:off x="2638822" y="5155108"/>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674997" y="5714478"/>
            <a:ext cx="4955203" cy="381258"/>
          </a:xfrm>
          <a:prstGeom prst="rect">
            <a:avLst/>
          </a:prstGeom>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Timestamp('2024-06-30 23:59:59.999999999')</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0" name="组合 19"/>
          <p:cNvGrpSpPr/>
          <p:nvPr/>
        </p:nvGrpSpPr>
        <p:grpSpPr>
          <a:xfrm>
            <a:off x="1019175" y="857056"/>
            <a:ext cx="3533775" cy="466725"/>
            <a:chOff x="1019175" y="847725"/>
            <a:chExt cx="3533775" cy="466725"/>
          </a:xfrm>
        </p:grpSpPr>
        <p:sp>
          <p:nvSpPr>
            <p:cNvPr id="2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318" y="1546725"/>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时期</a:t>
            </a:r>
            <a:r>
              <a:rPr lang="zh-CN" altLang="zh-CN" b="1" dirty="0" smtClean="0">
                <a:latin typeface="宋体" panose="02010600030101010101" pitchFamily="2" charset="-122"/>
                <a:ea typeface="宋体" panose="02010600030101010101" pitchFamily="2" charset="-122"/>
              </a:rPr>
              <a:t>对象</a:t>
            </a:r>
            <a:r>
              <a:rPr lang="zh-CN" altLang="en-US" b="1" dirty="0" smtClean="0">
                <a:latin typeface="宋体" panose="02010600030101010101" pitchFamily="2" charset="-122"/>
                <a:ea typeface="宋体" panose="02010600030101010101" pitchFamily="2" charset="-122"/>
              </a:rPr>
              <a:t>的数学运算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文本框 16"/>
          <p:cNvSpPr txBox="1"/>
          <p:nvPr/>
        </p:nvSpPr>
        <p:spPr>
          <a:xfrm>
            <a:off x="1287706" y="2065290"/>
            <a:ext cx="9560028"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rPr>
              <a:t>Period</a:t>
            </a:r>
            <a:r>
              <a:rPr lang="zh-CN" altLang="zh-CN" sz="2000" kern="0" dirty="0">
                <a:solidFill>
                  <a:srgbClr val="595959"/>
                </a:solidFill>
                <a:latin typeface="微软雅黑" panose="020B0503020204020204" pitchFamily="34" charset="-122"/>
                <a:ea typeface="微软雅黑" panose="020B0503020204020204" pitchFamily="34" charset="-122"/>
              </a:rPr>
              <a:t>类的对象能够参与数学运算。如果</a:t>
            </a:r>
            <a:r>
              <a:rPr lang="en-US" altLang="zh-CN" sz="2000" kern="0" dirty="0">
                <a:solidFill>
                  <a:srgbClr val="1369B2"/>
                </a:solidFill>
                <a:latin typeface="微软雅黑" panose="020B0503020204020204" pitchFamily="34" charset="-122"/>
                <a:ea typeface="微软雅黑" panose="020B0503020204020204" pitchFamily="34" charset="-122"/>
              </a:rPr>
              <a:t>Period</a:t>
            </a:r>
            <a:r>
              <a:rPr lang="zh-CN" altLang="zh-CN" sz="2000" kern="0" dirty="0">
                <a:solidFill>
                  <a:srgbClr val="1369B2"/>
                </a:solidFill>
                <a:latin typeface="微软雅黑" panose="020B0503020204020204" pitchFamily="34" charset="-122"/>
                <a:ea typeface="微软雅黑" panose="020B0503020204020204" pitchFamily="34" charset="-122"/>
              </a:rPr>
              <a:t>的对象加上或者减去一个整数</a:t>
            </a:r>
            <a:r>
              <a:rPr lang="zh-CN" altLang="zh-CN" sz="2000" kern="0" dirty="0" smtClean="0">
                <a:solidFill>
                  <a:srgbClr val="595959"/>
                </a:solidFill>
                <a:latin typeface="微软雅黑" panose="020B0503020204020204" pitchFamily="34" charset="-122"/>
                <a:ea typeface="微软雅黑" panose="020B0503020204020204" pitchFamily="34" charset="-122"/>
              </a:rPr>
              <a:t>，通常</a:t>
            </a:r>
            <a:r>
              <a:rPr lang="zh-CN" altLang="zh-CN" sz="2000" kern="0" dirty="0">
                <a:solidFill>
                  <a:srgbClr val="1369B2"/>
                </a:solidFill>
                <a:latin typeface="微软雅黑" panose="020B0503020204020204" pitchFamily="34" charset="-122"/>
                <a:ea typeface="微软雅黑" panose="020B0503020204020204" pitchFamily="34" charset="-122"/>
              </a:rPr>
              <a:t>会改变对象表示的时间段的长度</a:t>
            </a:r>
            <a:r>
              <a:rPr lang="zh-CN" altLang="zh-CN" sz="2000" kern="0" dirty="0">
                <a:solidFill>
                  <a:srgbClr val="595959"/>
                </a:solidFill>
                <a:latin typeface="微软雅黑" panose="020B0503020204020204" pitchFamily="34" charset="-122"/>
                <a:ea typeface="微软雅黑" panose="020B0503020204020204" pitchFamily="34" charset="-122"/>
              </a:rPr>
              <a:t>，而起始时间则可能会相应地向前或向后移动。</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3147930"/>
            <a:ext cx="9344004" cy="7209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3325251"/>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a:solidFill>
                  <a:srgbClr val="1369B2"/>
                </a:solidFill>
                <a:latin typeface="Courier New" panose="02070309020205020404" pitchFamily="49" charset="0"/>
                <a:ea typeface="宋体" panose="02010600030101010101" pitchFamily="2" charset="-122"/>
              </a:rPr>
              <a:t>+ 1</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25" name="矩形 24"/>
          <p:cNvSpPr/>
          <p:nvPr/>
        </p:nvSpPr>
        <p:spPr>
          <a:xfrm>
            <a:off x="1287706" y="4861422"/>
            <a:ext cx="9344004" cy="72811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p:cNvSpPr txBox="1"/>
          <p:nvPr/>
        </p:nvSpPr>
        <p:spPr>
          <a:xfrm>
            <a:off x="1690621" y="5040812"/>
            <a:ext cx="8754197" cy="369332"/>
          </a:xfrm>
          <a:prstGeom prst="rect">
            <a:avLst/>
          </a:prstGeom>
          <a:noFill/>
        </p:spPr>
        <p:txBody>
          <a:bodyPr wrap="square">
            <a:spAutoFit/>
          </a:bodyPr>
          <a:lstStyle/>
          <a:p>
            <a:pPr indent="266700"/>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a:solidFill>
                  <a:srgbClr val="1369B2"/>
                </a:solidFill>
                <a:latin typeface="Courier New" panose="02070309020205020404" pitchFamily="49" charset="0"/>
                <a:ea typeface="宋体" panose="02010600030101010101" pitchFamily="2" charset="-122"/>
              </a:rPr>
              <a:t>- 5</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3" name="下箭头 12"/>
          <p:cNvSpPr/>
          <p:nvPr/>
        </p:nvSpPr>
        <p:spPr>
          <a:xfrm>
            <a:off x="3674655" y="3683641"/>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710830" y="4243011"/>
            <a:ext cx="2449710" cy="381258"/>
          </a:xfrm>
          <a:prstGeom prst="rect">
            <a:avLst/>
          </a:prstGeom>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Period('2024-07', 'M')</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下箭头 15"/>
          <p:cNvSpPr/>
          <p:nvPr/>
        </p:nvSpPr>
        <p:spPr>
          <a:xfrm>
            <a:off x="3629080" y="5404278"/>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665255" y="5963648"/>
            <a:ext cx="2449710" cy="381258"/>
          </a:xfrm>
          <a:prstGeom prst="rect">
            <a:avLst/>
          </a:prstGeom>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Period('2024-01', 'M')</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0" name="组合 19"/>
          <p:cNvGrpSpPr/>
          <p:nvPr/>
        </p:nvGrpSpPr>
        <p:grpSpPr>
          <a:xfrm>
            <a:off x="1019175" y="857056"/>
            <a:ext cx="3533775" cy="466725"/>
            <a:chOff x="1019175" y="847725"/>
            <a:chExt cx="3533775" cy="466725"/>
          </a:xfrm>
        </p:grpSpPr>
        <p:sp>
          <p:nvSpPr>
            <p:cNvPr id="2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1287706" y="2229743"/>
            <a:ext cx="9560028"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a:t>
            </a:r>
            <a:r>
              <a:rPr lang="zh-CN" altLang="zh-CN" sz="2000" kern="0" dirty="0">
                <a:solidFill>
                  <a:srgbClr val="1369B2"/>
                </a:solidFill>
                <a:latin typeface="微软雅黑" panose="020B0503020204020204" pitchFamily="34" charset="-122"/>
                <a:ea typeface="微软雅黑" panose="020B0503020204020204" pitchFamily="34" charset="-122"/>
              </a:rPr>
              <a:t>频率相同的两个</a:t>
            </a:r>
            <a:r>
              <a:rPr lang="en-US" altLang="zh-CN" sz="2000" kern="0" dirty="0">
                <a:solidFill>
                  <a:srgbClr val="1369B2"/>
                </a:solidFill>
                <a:latin typeface="微软雅黑" panose="020B0503020204020204" pitchFamily="34" charset="-122"/>
                <a:ea typeface="微软雅黑" panose="020B0503020204020204" pitchFamily="34" charset="-122"/>
              </a:rPr>
              <a:t> Period </a:t>
            </a:r>
            <a:r>
              <a:rPr lang="zh-CN" altLang="zh-CN" sz="2000" kern="0" dirty="0">
                <a:solidFill>
                  <a:srgbClr val="1369B2"/>
                </a:solidFill>
                <a:latin typeface="微软雅黑" panose="020B0503020204020204" pitchFamily="34" charset="-122"/>
                <a:ea typeface="微软雅黑" panose="020B0503020204020204" pitchFamily="34" charset="-122"/>
              </a:rPr>
              <a:t>类的对象进行数学运算</a:t>
            </a:r>
            <a:r>
              <a:rPr lang="zh-CN" altLang="zh-CN" sz="2000" kern="0" dirty="0">
                <a:solidFill>
                  <a:srgbClr val="595959"/>
                </a:solidFill>
                <a:latin typeface="微软雅黑" panose="020B0503020204020204" pitchFamily="34" charset="-122"/>
                <a:ea typeface="微软雅黑" panose="020B0503020204020204" pitchFamily="34" charset="-122"/>
              </a:rPr>
              <a:t>，通常会</a:t>
            </a:r>
            <a:r>
              <a:rPr lang="zh-CN" altLang="zh-CN" sz="2000" kern="0" dirty="0">
                <a:solidFill>
                  <a:srgbClr val="1369B2"/>
                </a:solidFill>
                <a:latin typeface="微软雅黑" panose="020B0503020204020204" pitchFamily="34" charset="-122"/>
                <a:ea typeface="微软雅黑" panose="020B0503020204020204" pitchFamily="34" charset="-122"/>
              </a:rPr>
              <a:t>按照它们的频率单位进行运算</a:t>
            </a:r>
            <a:r>
              <a:rPr lang="zh-CN" altLang="zh-CN" sz="2000" kern="0" dirty="0">
                <a:solidFill>
                  <a:srgbClr val="595959"/>
                </a:solidFill>
                <a:latin typeface="微软雅黑" panose="020B0503020204020204" pitchFamily="34" charset="-122"/>
                <a:ea typeface="微软雅黑" panose="020B0503020204020204" pitchFamily="34" charset="-122"/>
              </a:rPr>
              <a:t>。例如，如果两个对象都表示月份，则它们进行加减运算时会按照月份进行计算；如果都表示小时，则会按照小时进行计算，以此类推。</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3789834"/>
            <a:ext cx="9344004" cy="114596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3879090"/>
            <a:ext cx="8754197" cy="923330"/>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other_period</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pd.Period</a:t>
            </a:r>
            <a:r>
              <a:rPr lang="en-US" altLang="zh-CN" sz="1800" dirty="0">
                <a:solidFill>
                  <a:srgbClr val="000000"/>
                </a:solidFill>
                <a:latin typeface="Courier New" panose="02070309020205020404" pitchFamily="49" charset="0"/>
                <a:ea typeface="宋体" panose="02010600030101010101" pitchFamily="2" charset="-122"/>
              </a:rPr>
              <a:t>(202401,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='M' )</a:t>
            </a:r>
            <a:endParaRPr lang="en-US"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b="1" dirty="0" err="1">
                <a:solidFill>
                  <a:srgbClr val="1369B2"/>
                </a:solidFill>
                <a:latin typeface="Courier New" panose="02070309020205020404" pitchFamily="49" charset="0"/>
                <a:ea typeface="宋体" panose="02010600030101010101" pitchFamily="2" charset="-122"/>
              </a:rPr>
              <a:t>period_obj</a:t>
            </a:r>
            <a:r>
              <a:rPr lang="en-US" altLang="zh-CN" sz="1800" b="1" dirty="0">
                <a:solidFill>
                  <a:srgbClr val="1369B2"/>
                </a:solidFill>
                <a:latin typeface="Courier New" panose="02070309020205020404" pitchFamily="49" charset="0"/>
                <a:ea typeface="宋体" panose="02010600030101010101" pitchFamily="2" charset="-122"/>
              </a:rPr>
              <a:t> - </a:t>
            </a:r>
            <a:r>
              <a:rPr lang="en-US" altLang="zh-CN" sz="1800" b="1" dirty="0" err="1">
                <a:solidFill>
                  <a:srgbClr val="1369B2"/>
                </a:solidFill>
                <a:latin typeface="Courier New" panose="02070309020205020404" pitchFamily="49" charset="0"/>
                <a:ea typeface="宋体" panose="02010600030101010101" pitchFamily="2" charset="-122"/>
              </a:rPr>
              <a:t>other_period</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13" name="下箭头 12"/>
          <p:cNvSpPr/>
          <p:nvPr/>
        </p:nvSpPr>
        <p:spPr>
          <a:xfrm>
            <a:off x="4502715" y="4758695"/>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749685" y="5318065"/>
            <a:ext cx="2028119" cy="381258"/>
          </a:xfrm>
          <a:prstGeom prst="rect">
            <a:avLst/>
          </a:prstGeom>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&lt;5 * </a:t>
            </a:r>
            <a:r>
              <a:rPr lang="en-US" altLang="zh-CN" sz="1600" b="1" kern="0" dirty="0" err="1">
                <a:latin typeface="微软雅黑" panose="020B0503020204020204" pitchFamily="34" charset="-122"/>
                <a:ea typeface="微软雅黑" panose="020B0503020204020204" pitchFamily="34" charset="-122"/>
                <a:cs typeface="宋体" panose="02010600030101010101" pitchFamily="2" charset="-122"/>
              </a:rPr>
              <a:t>MonthEnds</a:t>
            </a: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&gt;</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时期的数学运算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546725"/>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时期</a:t>
            </a:r>
            <a:r>
              <a:rPr lang="zh-CN" altLang="zh-CN" b="1" dirty="0" smtClean="0">
                <a:latin typeface="宋体" panose="02010600030101010101" pitchFamily="2" charset="-122"/>
                <a:ea typeface="宋体" panose="02010600030101010101" pitchFamily="2" charset="-122"/>
              </a:rPr>
              <a:t>对象</a:t>
            </a:r>
            <a:r>
              <a:rPr lang="zh-CN" altLang="en-US" b="1" dirty="0" smtClean="0">
                <a:latin typeface="宋体" panose="02010600030101010101" pitchFamily="2" charset="-122"/>
                <a:ea typeface="宋体" panose="02010600030101010101" pitchFamily="2" charset="-122"/>
              </a:rPr>
              <a:t>的数学运算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392932"/>
            <a:ext cx="4590731" cy="3168352"/>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429794"/>
            <a:ext cx="4053459" cy="1754326"/>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创建</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带</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时期</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索引</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时间序列</a:t>
            </a:r>
            <a:r>
              <a:rPr lang="zh-CN" altLang="en-US"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period_range</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en-US" sz="1800" dirty="0">
                <a:solidFill>
                  <a:srgbClr val="1369B2"/>
                </a:solidFill>
                <a:latin typeface="微软雅黑" panose="020B0503020204020204" pitchFamily="34" charset="-122"/>
                <a:ea typeface="微软雅黑" panose="020B0503020204020204" pitchFamily="34" charset="-122"/>
                <a:cs typeface="+mn-ea"/>
              </a:rPr>
              <a:t>函数</a:t>
            </a:r>
            <a:r>
              <a:rPr lang="zh-CN" altLang="en-US" sz="1800" dirty="0">
                <a:solidFill>
                  <a:srgbClr val="595959"/>
                </a:solidFill>
                <a:latin typeface="微软雅黑" panose="020B0503020204020204" pitchFamily="34" charset="-122"/>
                <a:ea typeface="微软雅黑" panose="020B0503020204020204" pitchFamily="34" charset="-122"/>
                <a:cs typeface="+mn-ea"/>
              </a:rPr>
              <a:t>创建</a:t>
            </a:r>
            <a:r>
              <a:rPr lang="en-US" altLang="zh-CN" sz="1800" dirty="0" err="1" smtClean="0">
                <a:solidFill>
                  <a:srgbClr val="595959"/>
                </a:solidFill>
                <a:latin typeface="微软雅黑" panose="020B0503020204020204" pitchFamily="34" charset="-122"/>
                <a:ea typeface="微软雅黑" panose="020B0503020204020204" pitchFamily="34" charset="-122"/>
                <a:cs typeface="+mn-ea"/>
              </a:rPr>
              <a:t>PeriodIndex</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对象</a:t>
            </a:r>
            <a:r>
              <a:rPr lang="zh-CN" altLang="en-US" sz="1800" dirty="0">
                <a:solidFill>
                  <a:srgbClr val="595959"/>
                </a:solidFill>
                <a:latin typeface="微软雅黑" panose="020B0503020204020204" pitchFamily="34" charset="-122"/>
                <a:ea typeface="微软雅黑" panose="020B0503020204020204" pitchFamily="34" charset="-122"/>
                <a:cs typeface="+mn-ea"/>
              </a:rPr>
              <a:t>，并基于该对象创建时间序列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77291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5" name="组合 14"/>
          <p:cNvGrpSpPr/>
          <p:nvPr/>
        </p:nvGrpSpPr>
        <p:grpSpPr>
          <a:xfrm>
            <a:off x="1019175" y="857056"/>
            <a:ext cx="4067919" cy="466725"/>
            <a:chOff x="1019175" y="847725"/>
            <a:chExt cx="3533775" cy="466725"/>
          </a:xfrm>
        </p:grpSpPr>
        <p:sp>
          <p:nvSpPr>
            <p:cNvPr id="1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带时期索引的时间序列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019175" y="857056"/>
            <a:ext cx="4067919" cy="466725"/>
            <a:chOff x="1019175" y="847725"/>
            <a:chExt cx="3533775" cy="466725"/>
          </a:xfrm>
        </p:grpSpPr>
        <p:sp>
          <p:nvSpPr>
            <p:cNvPr id="2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带时期索引的时间序列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12"/>
          <p:cNvSpPr/>
          <p:nvPr/>
        </p:nvSpPr>
        <p:spPr>
          <a:xfrm>
            <a:off x="4552949" y="2853730"/>
            <a:ext cx="6366793" cy="2862322"/>
          </a:xfrm>
          <a:prstGeom prst="rect">
            <a:avLst/>
          </a:prstGeom>
        </p:spPr>
        <p:txBody>
          <a:bodyPr wrap="square">
            <a:spAutoFit/>
          </a:bodyPr>
          <a:lstStyle/>
          <a:p>
            <a:pPr marL="342900" indent="-342900">
              <a:lnSpc>
                <a:spcPct val="150000"/>
              </a:lnSpc>
              <a:buFont typeface="Arial" panose="020B0604020202020204" pitchFamily="34" charset="0"/>
              <a:buChar char="•"/>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pandas</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时期索引是一个</a:t>
            </a:r>
            <a:r>
              <a:rPr lang="en-US" altLang="zh-CN" sz="2000" kern="0" dirty="0" err="1"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PeriodIndex</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对象</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，该对象中包含一组</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Period</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对象</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en-US"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342900" indent="-34290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希望时间序列的时间单位是</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时期，</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则可以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先创建一个</a:t>
            </a:r>
            <a:r>
              <a:rPr lang="en-US" altLang="zh-CN" sz="2000" kern="0" dirty="0" err="1"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PeriodIndex</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对象</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再将该对象作为索引创建</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Series</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或</a:t>
            </a:r>
            <a:r>
              <a:rPr lang="en-US"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DataFrame</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对象</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，从而生成一个包含时期的时间序列。</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圆角 139"/>
          <p:cNvSpPr/>
          <p:nvPr/>
        </p:nvSpPr>
        <p:spPr>
          <a:xfrm>
            <a:off x="1276318" y="1701602"/>
            <a:ext cx="51069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创建</a:t>
            </a:r>
            <a:r>
              <a:rPr lang="zh-CN" altLang="en-US" b="1" dirty="0" smtClean="0">
                <a:latin typeface="宋体" panose="02010600030101010101" pitchFamily="2" charset="-122"/>
                <a:ea typeface="宋体" panose="02010600030101010101" pitchFamily="2" charset="-122"/>
              </a:rPr>
              <a:t>包含时期</a:t>
            </a:r>
            <a:r>
              <a:rPr lang="zh-CN" altLang="zh-CN" b="1" dirty="0" smtClean="0">
                <a:latin typeface="宋体" panose="02010600030101010101" pitchFamily="2" charset="-122"/>
                <a:ea typeface="宋体" panose="02010600030101010101" pitchFamily="2" charset="-122"/>
              </a:rPr>
              <a:t>时间序列的</a:t>
            </a:r>
            <a:r>
              <a:rPr lang="zh-CN" altLang="en-US" b="1" dirty="0" smtClean="0">
                <a:latin typeface="宋体" panose="02010600030101010101" pitchFamily="2" charset="-122"/>
                <a:ea typeface="宋体" panose="02010600030101010101" pitchFamily="2" charset="-122"/>
              </a:rPr>
              <a:t>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772" y="1557246"/>
            <a:ext cx="604257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创建</a:t>
            </a:r>
            <a:r>
              <a:rPr lang="en-US" altLang="zh-CN" b="1" dirty="0" err="1" smtClean="0">
                <a:latin typeface="宋体" panose="02010600030101010101" pitchFamily="2" charset="-122"/>
                <a:ea typeface="宋体" panose="02010600030101010101" pitchFamily="2" charset="-122"/>
              </a:rPr>
              <a:t>PeriodIndex</a:t>
            </a:r>
            <a:r>
              <a:rPr lang="zh-CN" altLang="en-US" b="1" dirty="0" smtClean="0">
                <a:latin typeface="宋体" panose="02010600030101010101" pitchFamily="2" charset="-122"/>
                <a:ea typeface="宋体" panose="02010600030101010101" pitchFamily="2" charset="-122"/>
              </a:rPr>
              <a:t>对象的两种方式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文本框 16"/>
          <p:cNvSpPr txBox="1"/>
          <p:nvPr/>
        </p:nvSpPr>
        <p:spPr>
          <a:xfrm>
            <a:off x="1287706" y="2231804"/>
            <a:ext cx="9560028" cy="646331"/>
          </a:xfrm>
          <a:prstGeom prst="rect">
            <a:avLst/>
          </a:prstGeom>
          <a:noFill/>
        </p:spPr>
        <p:txBody>
          <a:bodyPr wrap="square">
            <a:spAutoFit/>
          </a:bodyPr>
          <a:lstStyle/>
          <a:p>
            <a:pPr>
              <a:lnSpc>
                <a:spcPct val="150000"/>
              </a:lnSpc>
            </a:pPr>
            <a:r>
              <a:rPr lang="zh-CN" altLang="en-US" b="1" kern="0" dirty="0" smtClean="0">
                <a:latin typeface="微软雅黑" panose="020B0503020204020204" pitchFamily="34" charset="-122"/>
                <a:ea typeface="微软雅黑" panose="020B0503020204020204" pitchFamily="34" charset="-122"/>
              </a:rPr>
              <a:t>方式一：</a:t>
            </a:r>
            <a:r>
              <a:rPr lang="zh-CN" altLang="zh-CN" sz="2000" kern="0" dirty="0">
                <a:solidFill>
                  <a:srgbClr val="595959"/>
                </a:solidFill>
                <a:latin typeface="微软雅黑" panose="020B0503020204020204" pitchFamily="34" charset="-122"/>
                <a:ea typeface="微软雅黑" panose="020B0503020204020204" pitchFamily="34" charset="-122"/>
              </a:rPr>
              <a:t>通过</a:t>
            </a:r>
            <a:r>
              <a:rPr lang="en-US" altLang="zh-CN" sz="2000" kern="0" dirty="0" err="1">
                <a:solidFill>
                  <a:srgbClr val="1369B2"/>
                </a:solidFill>
                <a:latin typeface="微软雅黑" panose="020B0503020204020204" pitchFamily="34" charset="-122"/>
                <a:ea typeface="微软雅黑" panose="020B0503020204020204" pitchFamily="34" charset="-122"/>
              </a:rPr>
              <a:t>PeriodIndex</a:t>
            </a:r>
            <a:r>
              <a:rPr lang="zh-CN" altLang="zh-CN" sz="2000" kern="0" dirty="0">
                <a:solidFill>
                  <a:srgbClr val="1369B2"/>
                </a:solidFill>
                <a:latin typeface="微软雅黑" panose="020B0503020204020204" pitchFamily="34" charset="-122"/>
                <a:ea typeface="微软雅黑" panose="020B0503020204020204" pitchFamily="34" charset="-122"/>
              </a:rPr>
              <a:t>类的构造方法</a:t>
            </a:r>
            <a:r>
              <a:rPr lang="zh-CN" altLang="zh-CN" sz="2000" kern="0" dirty="0">
                <a:solidFill>
                  <a:srgbClr val="595959"/>
                </a:solidFill>
                <a:latin typeface="微软雅黑" panose="020B0503020204020204" pitchFamily="34" charset="-122"/>
                <a:ea typeface="微软雅黑" panose="020B0503020204020204" pitchFamily="34" charset="-122"/>
              </a:rPr>
              <a:t>创建</a:t>
            </a:r>
            <a:r>
              <a:rPr lang="en-US" altLang="zh-CN" sz="2000" kern="0" dirty="0" err="1" smtClean="0">
                <a:solidFill>
                  <a:srgbClr val="595959"/>
                </a:solidFill>
                <a:latin typeface="微软雅黑" panose="020B0503020204020204" pitchFamily="34" charset="-122"/>
                <a:ea typeface="微软雅黑" panose="020B0503020204020204" pitchFamily="34" charset="-122"/>
              </a:rPr>
              <a:t>PeriodIndex</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2843163"/>
            <a:ext cx="9344004" cy="116269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2958732"/>
            <a:ext cx="8754197" cy="923330"/>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year_list</a:t>
            </a:r>
            <a:r>
              <a:rPr lang="en-US" altLang="zh-CN" sz="1800" dirty="0">
                <a:solidFill>
                  <a:srgbClr val="000000"/>
                </a:solidFill>
                <a:latin typeface="Courier New" panose="02070309020205020404" pitchFamily="49" charset="0"/>
                <a:ea typeface="宋体" panose="02010600030101010101" pitchFamily="2" charset="-122"/>
              </a:rPr>
              <a:t> = ['2020', '2025-1-1', '2026</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PeriodIndex</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year_list</a:t>
            </a:r>
            <a:r>
              <a:rPr lang="en-US" altLang="zh-CN" sz="1800" b="1" dirty="0">
                <a:solidFill>
                  <a:srgbClr val="1369B2"/>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freq</a:t>
            </a:r>
            <a:r>
              <a:rPr lang="en-US" altLang="zh-CN" sz="1800" b="1" dirty="0">
                <a:solidFill>
                  <a:srgbClr val="1369B2"/>
                </a:solidFill>
                <a:latin typeface="Courier New" panose="02070309020205020404" pitchFamily="49" charset="0"/>
                <a:ea typeface="宋体" panose="02010600030101010101" pitchFamily="2" charset="-122"/>
              </a:rPr>
              <a:t>='A-DEC')</a:t>
            </a:r>
            <a:endParaRPr lang="zh-CN" altLang="zh-CN" sz="1800" b="1" dirty="0">
              <a:solidFill>
                <a:srgbClr val="1369B2"/>
              </a:solidFill>
              <a:latin typeface="Courier New" panose="02070309020205020404" pitchFamily="49" charset="0"/>
              <a:ea typeface="宋体" panose="02010600030101010101" pitchFamily="2" charset="-122"/>
            </a:endParaRPr>
          </a:p>
        </p:txBody>
      </p:sp>
      <p:sp>
        <p:nvSpPr>
          <p:cNvPr id="9" name="文本框 8"/>
          <p:cNvSpPr txBox="1"/>
          <p:nvPr/>
        </p:nvSpPr>
        <p:spPr>
          <a:xfrm>
            <a:off x="1287706" y="4375894"/>
            <a:ext cx="9560028" cy="646331"/>
          </a:xfrm>
          <a:prstGeom prst="rect">
            <a:avLst/>
          </a:prstGeom>
          <a:noFill/>
        </p:spPr>
        <p:txBody>
          <a:bodyPr wrap="square">
            <a:spAutoFit/>
          </a:bodyPr>
          <a:lstStyle/>
          <a:p>
            <a:pPr>
              <a:lnSpc>
                <a:spcPct val="150000"/>
              </a:lnSpc>
            </a:pPr>
            <a:r>
              <a:rPr lang="zh-CN" altLang="en-US" b="1" kern="0" dirty="0" smtClean="0">
                <a:latin typeface="微软雅黑" panose="020B0503020204020204" pitchFamily="34" charset="-122"/>
                <a:ea typeface="微软雅黑" panose="020B0503020204020204" pitchFamily="34" charset="-122"/>
              </a:rPr>
              <a:t>方式二：</a:t>
            </a:r>
            <a:r>
              <a:rPr lang="zh-CN" altLang="zh-CN" sz="2000" kern="0" dirty="0">
                <a:solidFill>
                  <a:srgbClr val="595959"/>
                </a:solidFill>
                <a:latin typeface="微软雅黑" panose="020B0503020204020204" pitchFamily="34" charset="-122"/>
                <a:ea typeface="微软雅黑" panose="020B0503020204020204" pitchFamily="34" charset="-122"/>
              </a:rPr>
              <a:t>通过</a:t>
            </a:r>
            <a:r>
              <a:rPr lang="en-US" altLang="zh-CN" sz="2000" kern="0" dirty="0" err="1">
                <a:solidFill>
                  <a:srgbClr val="1369B2"/>
                </a:solidFill>
                <a:latin typeface="微软雅黑" panose="020B0503020204020204" pitchFamily="34" charset="-122"/>
                <a:ea typeface="微软雅黑" panose="020B0503020204020204" pitchFamily="34" charset="-122"/>
              </a:rPr>
              <a:t>period_range</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en-US" sz="2000" kern="0" dirty="0">
                <a:solidFill>
                  <a:srgbClr val="595959"/>
                </a:solidFill>
                <a:latin typeface="微软雅黑" panose="020B0503020204020204" pitchFamily="34" charset="-122"/>
                <a:ea typeface="微软雅黑" panose="020B0503020204020204" pitchFamily="34" charset="-122"/>
              </a:rPr>
              <a:t>创建固定频率的</a:t>
            </a:r>
            <a:r>
              <a:rPr lang="en-US" altLang="zh-CN" sz="2000" kern="0" dirty="0" err="1" smtClean="0">
                <a:solidFill>
                  <a:srgbClr val="595959"/>
                </a:solidFill>
                <a:latin typeface="微软雅黑" panose="020B0503020204020204" pitchFamily="34" charset="-122"/>
                <a:ea typeface="微软雅黑" panose="020B0503020204020204" pitchFamily="34" charset="-122"/>
              </a:rPr>
              <a:t>PeriodIndex</a:t>
            </a:r>
            <a:r>
              <a:rPr lang="zh-CN" altLang="zh-CN" sz="2000" kern="0" dirty="0" smtClean="0">
                <a:solidFill>
                  <a:srgbClr val="595959"/>
                </a:solidFill>
                <a:latin typeface="微软雅黑" panose="020B0503020204020204" pitchFamily="34" charset="-122"/>
                <a:ea typeface="微软雅黑" panose="020B0503020204020204" pitchFamily="34" charset="-122"/>
              </a:rPr>
              <a:t>对象</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4987253"/>
            <a:ext cx="9344004" cy="110683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690621" y="5096318"/>
            <a:ext cx="8754197" cy="923330"/>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period_index</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a:t>
            </a:r>
            <a:r>
              <a:rPr lang="en-US" altLang="zh-CN" sz="1800" b="1" dirty="0" err="1">
                <a:solidFill>
                  <a:srgbClr val="1369B2"/>
                </a:solidFill>
                <a:latin typeface="Courier New" panose="02070309020205020404" pitchFamily="49" charset="0"/>
                <a:ea typeface="宋体" panose="02010600030101010101" pitchFamily="2" charset="-122"/>
              </a:rPr>
              <a:t>period_range</a:t>
            </a:r>
            <a:r>
              <a:rPr lang="en-US" altLang="zh-CN" sz="1800" b="1" dirty="0">
                <a:solidFill>
                  <a:srgbClr val="1369B2"/>
                </a:solidFill>
                <a:latin typeface="Courier New" panose="02070309020205020404" pitchFamily="49" charset="0"/>
                <a:ea typeface="宋体" panose="02010600030101010101" pitchFamily="2" charset="-122"/>
              </a:rPr>
              <a:t>('2024.1.8', '2024.5.31', </a:t>
            </a:r>
            <a:endParaRPr lang="en-US" altLang="zh-CN" sz="1800" b="1" dirty="0" smtClean="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b="1" dirty="0" err="1" smtClean="0">
                <a:solidFill>
                  <a:srgbClr val="1369B2"/>
                </a:solidFill>
                <a:latin typeface="Courier New" panose="02070309020205020404" pitchFamily="49" charset="0"/>
                <a:ea typeface="宋体" panose="02010600030101010101" pitchFamily="2" charset="-122"/>
              </a:rPr>
              <a:t>freq</a:t>
            </a:r>
            <a:r>
              <a:rPr lang="en-US" altLang="zh-CN" sz="1800" b="1" dirty="0">
                <a:solidFill>
                  <a:srgbClr val="1369B2"/>
                </a:solidFill>
                <a:latin typeface="Courier New" panose="02070309020205020404" pitchFamily="49" charset="0"/>
                <a:ea typeface="宋体" panose="02010600030101010101" pitchFamily="2" charset="-122"/>
              </a:rPr>
              <a:t>='M</a:t>
            </a:r>
            <a:r>
              <a:rPr lang="en-US" altLang="zh-CN" sz="1800" b="1" dirty="0" smtClean="0">
                <a:solidFill>
                  <a:srgbClr val="1369B2"/>
                </a:solidFill>
                <a:latin typeface="Courier New" panose="02070309020205020404" pitchFamily="49" charset="0"/>
                <a:ea typeface="宋体" panose="02010600030101010101" pitchFamily="2" charset="-122"/>
              </a:rPr>
              <a:t>')</a:t>
            </a:r>
            <a:endParaRPr lang="en-US" altLang="zh-CN" sz="1800" b="1" dirty="0" smtClean="0">
              <a:solidFill>
                <a:srgbClr val="1369B2"/>
              </a:solidFill>
              <a:latin typeface="Courier New" panose="02070309020205020404" pitchFamily="49" charset="0"/>
              <a:ea typeface="宋体" panose="02010600030101010101" pitchFamily="2" charset="-122"/>
            </a:endParaRPr>
          </a:p>
        </p:txBody>
      </p:sp>
      <p:sp>
        <p:nvSpPr>
          <p:cNvPr id="1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019175" y="857056"/>
            <a:ext cx="4067919" cy="466725"/>
            <a:chOff x="1019175" y="847725"/>
            <a:chExt cx="3533775" cy="466725"/>
          </a:xfrm>
        </p:grpSpPr>
        <p:sp>
          <p:nvSpPr>
            <p:cNvPr id="2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带时期索引的时间序列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318" y="2065207"/>
            <a:ext cx="53949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根据</a:t>
            </a:r>
            <a:r>
              <a:rPr lang="en-US" altLang="zh-CN" b="1" dirty="0" err="1">
                <a:latin typeface="宋体" panose="02010600030101010101" pitchFamily="2" charset="-122"/>
                <a:ea typeface="宋体" panose="02010600030101010101" pitchFamily="2" charset="-122"/>
              </a:rPr>
              <a:t>PeriodIndex</a:t>
            </a:r>
            <a:r>
              <a:rPr lang="zh-CN" altLang="en-US" b="1" dirty="0" smtClean="0">
                <a:latin typeface="宋体" panose="02010600030101010101" pitchFamily="2" charset="-122"/>
                <a:ea typeface="宋体" panose="02010600030101010101" pitchFamily="2" charset="-122"/>
              </a:rPr>
              <a:t>创建时间序列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文本框 16"/>
          <p:cNvSpPr txBox="1"/>
          <p:nvPr/>
        </p:nvSpPr>
        <p:spPr>
          <a:xfrm>
            <a:off x="1287706" y="2697270"/>
            <a:ext cx="9344004" cy="1015663"/>
          </a:xfrm>
          <a:prstGeom prst="rect">
            <a:avLst/>
          </a:prstGeom>
          <a:noFill/>
        </p:spPr>
        <p:txBody>
          <a:bodyPr wrap="square">
            <a:spAutoFit/>
          </a:bodyPr>
          <a:lstStyle/>
          <a:p>
            <a:pPr>
              <a:lnSpc>
                <a:spcPct val="150000"/>
              </a:lnSpc>
            </a:pPr>
            <a:r>
              <a:rPr lang="en-US" altLang="zh-CN" sz="2000" kern="0" dirty="0" err="1" smtClean="0">
                <a:solidFill>
                  <a:srgbClr val="1369B2"/>
                </a:solidFill>
                <a:latin typeface="微软雅黑" panose="020B0503020204020204" pitchFamily="34" charset="-122"/>
                <a:ea typeface="微软雅黑" panose="020B0503020204020204" pitchFamily="34" charset="-122"/>
              </a:rPr>
              <a:t>PeriodIndex</a:t>
            </a:r>
            <a:r>
              <a:rPr lang="zh-CN" altLang="zh-CN" sz="2000" kern="0" dirty="0" smtClean="0">
                <a:solidFill>
                  <a:srgbClr val="1369B2"/>
                </a:solidFill>
                <a:latin typeface="微软雅黑" panose="020B0503020204020204" pitchFamily="34" charset="-122"/>
                <a:ea typeface="微软雅黑" panose="020B0503020204020204" pitchFamily="34" charset="-122"/>
              </a:rPr>
              <a:t>对象</a:t>
            </a:r>
            <a:r>
              <a:rPr lang="zh-CN" altLang="zh-CN" sz="2000" kern="0" dirty="0">
                <a:solidFill>
                  <a:srgbClr val="1369B2"/>
                </a:solidFill>
                <a:latin typeface="微软雅黑" panose="020B0503020204020204" pitchFamily="34" charset="-122"/>
                <a:ea typeface="微软雅黑" panose="020B0503020204020204" pitchFamily="34" charset="-122"/>
              </a:rPr>
              <a:t>可以作为</a:t>
            </a:r>
            <a:r>
              <a:rPr lang="en-US" altLang="zh-CN" sz="2000" kern="0" dirty="0">
                <a:solidFill>
                  <a:srgbClr val="1369B2"/>
                </a:solidFill>
                <a:latin typeface="微软雅黑" panose="020B0503020204020204" pitchFamily="34" charset="-122"/>
                <a:ea typeface="微软雅黑" panose="020B0503020204020204" pitchFamily="34" charset="-122"/>
              </a:rPr>
              <a:t>Series</a:t>
            </a:r>
            <a:r>
              <a:rPr lang="zh-CN" altLang="zh-CN" sz="2000" kern="0" dirty="0">
                <a:solidFill>
                  <a:srgbClr val="1369B2"/>
                </a:solidFill>
                <a:latin typeface="微软雅黑" panose="020B0503020204020204" pitchFamily="34" charset="-122"/>
                <a:ea typeface="微软雅黑" panose="020B0503020204020204" pitchFamily="34" charset="-122"/>
              </a:rPr>
              <a:t>或</a:t>
            </a:r>
            <a:r>
              <a:rPr lang="en-US" altLang="zh-CN" sz="2000" kern="0" dirty="0">
                <a:solidFill>
                  <a:srgbClr val="1369B2"/>
                </a:solidFill>
                <a:latin typeface="微软雅黑" panose="020B0503020204020204" pitchFamily="34" charset="-122"/>
                <a:ea typeface="微软雅黑" panose="020B0503020204020204" pitchFamily="34" charset="-122"/>
              </a:rPr>
              <a:t>DataFrame</a:t>
            </a:r>
            <a:r>
              <a:rPr lang="zh-CN" altLang="zh-CN" sz="2000" kern="0" dirty="0">
                <a:solidFill>
                  <a:srgbClr val="1369B2"/>
                </a:solidFill>
                <a:latin typeface="微软雅黑" panose="020B0503020204020204" pitchFamily="34" charset="-122"/>
                <a:ea typeface="微软雅黑" panose="020B0503020204020204" pitchFamily="34" charset="-122"/>
              </a:rPr>
              <a:t>的索引</a:t>
            </a:r>
            <a:r>
              <a:rPr lang="zh-CN" altLang="zh-CN" sz="2000" kern="0" dirty="0">
                <a:solidFill>
                  <a:srgbClr val="595959"/>
                </a:solidFill>
                <a:latin typeface="微软雅黑" panose="020B0503020204020204" pitchFamily="34" charset="-122"/>
                <a:ea typeface="微软雅黑" panose="020B0503020204020204" pitchFamily="34" charset="-122"/>
              </a:rPr>
              <a:t>，从而生成一个包含多个时期的</a:t>
            </a:r>
            <a:r>
              <a:rPr lang="zh-CN" altLang="zh-CN" sz="2000" kern="0" dirty="0" smtClean="0">
                <a:solidFill>
                  <a:srgbClr val="595959"/>
                </a:solidFill>
                <a:latin typeface="微软雅黑" panose="020B0503020204020204" pitchFamily="34" charset="-122"/>
                <a:ea typeface="微软雅黑" panose="020B0503020204020204" pitchFamily="34" charset="-122"/>
              </a:rPr>
              <a:t>时间序列</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1" name="矩形 20"/>
          <p:cNvSpPr/>
          <p:nvPr/>
        </p:nvSpPr>
        <p:spPr>
          <a:xfrm>
            <a:off x="1287706" y="3782173"/>
            <a:ext cx="9344004" cy="222952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1690621" y="4037084"/>
            <a:ext cx="8754197" cy="1754326"/>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import </a:t>
            </a:r>
            <a:r>
              <a:rPr lang="en-US" altLang="zh-CN" sz="1800" dirty="0" err="1">
                <a:solidFill>
                  <a:srgbClr val="000000"/>
                </a:solidFill>
                <a:latin typeface="Courier New" panose="02070309020205020404" pitchFamily="49" charset="0"/>
                <a:ea typeface="宋体" panose="02010600030101010101" pitchFamily="2" charset="-122"/>
              </a:rPr>
              <a:t>numpy</a:t>
            </a:r>
            <a:r>
              <a:rPr lang="en-US" altLang="zh-CN" sz="1800" dirty="0">
                <a:solidFill>
                  <a:srgbClr val="000000"/>
                </a:solidFill>
                <a:latin typeface="Courier New" panose="02070309020205020404" pitchFamily="49" charset="0"/>
                <a:ea typeface="宋体" panose="02010600030101010101" pitchFamily="2" charset="-122"/>
              </a:rPr>
              <a:t> as np</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ser_data</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np.arange</a:t>
            </a:r>
            <a:r>
              <a:rPr lang="en-US" altLang="zh-CN" sz="1800" dirty="0">
                <a:solidFill>
                  <a:srgbClr val="000000"/>
                </a:solidFill>
                <a:latin typeface="Courier New" panose="02070309020205020404" pitchFamily="49" charset="0"/>
                <a:ea typeface="宋体" panose="02010600030101010101" pitchFamily="2" charset="-122"/>
              </a:rPr>
              <a:t>(5</a:t>
            </a:r>
            <a:r>
              <a:rPr lang="en-US" altLang="zh-CN" sz="1800" dirty="0" smtClean="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period_ser</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pd.Series</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ser_data</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b="1" dirty="0">
                <a:solidFill>
                  <a:srgbClr val="1369B2"/>
                </a:solidFill>
                <a:latin typeface="Courier New" panose="02070309020205020404" pitchFamily="49" charset="0"/>
                <a:ea typeface="宋体" panose="02010600030101010101" pitchFamily="2" charset="-122"/>
              </a:rPr>
              <a:t>index=</a:t>
            </a:r>
            <a:r>
              <a:rPr lang="en-US" altLang="zh-CN" sz="1800" b="1" dirty="0" err="1">
                <a:solidFill>
                  <a:srgbClr val="1369B2"/>
                </a:solidFill>
                <a:latin typeface="Courier New" panose="02070309020205020404" pitchFamily="49" charset="0"/>
                <a:ea typeface="宋体" panose="02010600030101010101" pitchFamily="2" charset="-122"/>
              </a:rPr>
              <a:t>period_index</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period_ser</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4067919"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带时期索引的时间序列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595959"/>
                </a:solidFill>
                <a:latin typeface="微软雅黑" panose="020B0503020204020204" pitchFamily="34" charset="-122"/>
                <a:ea typeface="微软雅黑" panose="020B0503020204020204" pitchFamily="34" charset="-122"/>
                <a:cs typeface="+mn-ea"/>
              </a:rPr>
              <a:t>时期频率的转换方式，能够通过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asfreq</a:t>
            </a:r>
            <a:r>
              <a:rPr lang="en-US" altLang="zh-CN" sz="1800" dirty="0">
                <a:solidFill>
                  <a:srgbClr val="1369B2"/>
                </a:solidFill>
                <a:latin typeface="微软雅黑" panose="020B0503020204020204" pitchFamily="34" charset="-122"/>
                <a:ea typeface="微软雅黑" panose="020B0503020204020204" pitchFamily="34" charset="-122"/>
                <a:cs typeface="+mn-ea"/>
              </a:rPr>
              <a:t>()</a:t>
            </a:r>
            <a:r>
              <a:rPr lang="zh-CN" altLang="zh-CN" sz="1800" dirty="0">
                <a:solidFill>
                  <a:srgbClr val="1369B2"/>
                </a:solidFill>
                <a:latin typeface="微软雅黑" panose="020B0503020204020204" pitchFamily="34" charset="-122"/>
                <a:ea typeface="微软雅黑" panose="020B0503020204020204" pitchFamily="34" charset="-122"/>
                <a:cs typeface="+mn-ea"/>
              </a:rPr>
              <a:t>方法</a:t>
            </a:r>
            <a:r>
              <a:rPr lang="zh-CN" altLang="en-US" sz="1800" dirty="0">
                <a:solidFill>
                  <a:srgbClr val="595959"/>
                </a:solidFill>
                <a:latin typeface="微软雅黑" panose="020B0503020204020204" pitchFamily="34" charset="-122"/>
                <a:ea typeface="微软雅黑" panose="020B0503020204020204" pitchFamily="34" charset="-122"/>
                <a:cs typeface="+mn-ea"/>
              </a:rPr>
              <a:t>实现时期的频率转换操作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5" name="组合 14"/>
          <p:cNvGrpSpPr/>
          <p:nvPr/>
        </p:nvGrpSpPr>
        <p:grpSpPr>
          <a:xfrm>
            <a:off x="1019175" y="857056"/>
            <a:ext cx="3779887" cy="466725"/>
            <a:chOff x="1019175" y="847725"/>
            <a:chExt cx="3533775" cy="466725"/>
          </a:xfrm>
        </p:grpSpPr>
        <p:sp>
          <p:nvSpPr>
            <p:cNvPr id="1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时期</a:t>
              </a:r>
              <a:r>
                <a:rPr lang="zh-CN" altLang="zh-CN" sz="2000" dirty="0">
                  <a:solidFill>
                    <a:srgbClr val="595959"/>
                  </a:solidFill>
                  <a:latin typeface="微软雅黑" panose="020B0503020204020204" pitchFamily="34" charset="-122"/>
                  <a:ea typeface="微软雅黑" panose="020B0503020204020204" pitchFamily="34" charset="-122"/>
                </a:rPr>
                <a:t>的频率转换</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587502"/>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时期频率转换的方法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8" name="文本框 7"/>
          <p:cNvSpPr txBox="1"/>
          <p:nvPr/>
        </p:nvSpPr>
        <p:spPr>
          <a:xfrm>
            <a:off x="1287706" y="2246224"/>
            <a:ext cx="9560028"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在进行数据处理时，可能会遇到这样的问题——将年度的数据转换为季度或月度的数据。为了解决这个问题，</a:t>
            </a:r>
            <a:r>
              <a:rPr lang="en-US" altLang="zh-CN" sz="2000" kern="0" dirty="0">
                <a:solidFill>
                  <a:srgbClr val="595959"/>
                </a:solidFill>
                <a:latin typeface="微软雅黑" panose="020B0503020204020204" pitchFamily="34" charset="-122"/>
                <a:ea typeface="微软雅黑" panose="020B0503020204020204" pitchFamily="34" charset="-122"/>
              </a:rPr>
              <a:t>pandas</a:t>
            </a:r>
            <a:r>
              <a:rPr lang="zh-CN" altLang="zh-CN" sz="2000" kern="0" dirty="0">
                <a:solidFill>
                  <a:srgbClr val="595959"/>
                </a:solidFill>
                <a:latin typeface="微软雅黑" panose="020B0503020204020204" pitchFamily="34" charset="-122"/>
                <a:ea typeface="微软雅黑" panose="020B0503020204020204" pitchFamily="34" charset="-122"/>
              </a:rPr>
              <a:t>的</a:t>
            </a:r>
            <a:r>
              <a:rPr lang="en-US" altLang="zh-CN" sz="2000" kern="0" dirty="0">
                <a:solidFill>
                  <a:srgbClr val="595959"/>
                </a:solidFill>
                <a:latin typeface="微软雅黑" panose="020B0503020204020204" pitchFamily="34" charset="-122"/>
                <a:ea typeface="微软雅黑" panose="020B0503020204020204" pitchFamily="34" charset="-122"/>
              </a:rPr>
              <a:t>Period</a:t>
            </a:r>
            <a:r>
              <a:rPr lang="zh-CN" altLang="zh-CN" sz="2000" kern="0" dirty="0">
                <a:solidFill>
                  <a:srgbClr val="595959"/>
                </a:solidFill>
                <a:latin typeface="微软雅黑" panose="020B0503020204020204" pitchFamily="34" charset="-122"/>
                <a:ea typeface="微软雅黑" panose="020B0503020204020204" pitchFamily="34" charset="-122"/>
              </a:rPr>
              <a:t>类中提供了一个</a:t>
            </a:r>
            <a:r>
              <a:rPr lang="en-US" altLang="zh-CN" sz="2000" kern="0" dirty="0" err="1">
                <a:solidFill>
                  <a:srgbClr val="1369B2"/>
                </a:solidFill>
                <a:latin typeface="微软雅黑" panose="020B0503020204020204" pitchFamily="34" charset="-122"/>
                <a:ea typeface="微软雅黑" panose="020B0503020204020204" pitchFamily="34" charset="-122"/>
              </a:rPr>
              <a:t>asfreq</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，用于将当前的</a:t>
            </a:r>
            <a:r>
              <a:rPr lang="en-US" altLang="zh-CN" sz="2000" kern="0" dirty="0">
                <a:solidFill>
                  <a:srgbClr val="595959"/>
                </a:solidFill>
                <a:latin typeface="微软雅黑" panose="020B0503020204020204" pitchFamily="34" charset="-122"/>
                <a:ea typeface="微软雅黑" panose="020B0503020204020204" pitchFamily="34" charset="-122"/>
              </a:rPr>
              <a:t> Period </a:t>
            </a:r>
            <a:r>
              <a:rPr lang="zh-CN" altLang="zh-CN" sz="2000" kern="0" dirty="0">
                <a:solidFill>
                  <a:srgbClr val="595959"/>
                </a:solidFill>
                <a:latin typeface="微软雅黑" panose="020B0503020204020204" pitchFamily="34" charset="-122"/>
                <a:ea typeface="微软雅黑" panose="020B0503020204020204" pitchFamily="34" charset="-122"/>
              </a:rPr>
              <a:t>对象转换为指定的频率。</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9" name="矩形 8"/>
          <p:cNvSpPr/>
          <p:nvPr/>
        </p:nvSpPr>
        <p:spPr>
          <a:xfrm>
            <a:off x="1287706" y="3765077"/>
            <a:ext cx="9560028" cy="104503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1630710" y="3972687"/>
            <a:ext cx="8596438" cy="719043"/>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asfreq</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 method=None, how=None, normalize=False, </a:t>
            </a:r>
            <a:endParaRPr lang="en-US" altLang="zh-CN" sz="1800" dirty="0" smtClean="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fill_value</a:t>
            </a:r>
            <a:r>
              <a:rPr lang="en-US" altLang="zh-CN" sz="1800" dirty="0" smtClean="0">
                <a:solidFill>
                  <a:srgbClr val="000000"/>
                </a:solidFill>
                <a:latin typeface="Courier New" panose="02070309020205020404" pitchFamily="49" charset="0"/>
                <a:ea typeface="宋体" panose="02010600030101010101" pitchFamily="2" charset="-122"/>
              </a:rPr>
              <a:t>=None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1" name="文本框 10"/>
          <p:cNvSpPr txBox="1"/>
          <p:nvPr/>
        </p:nvSpPr>
        <p:spPr>
          <a:xfrm>
            <a:off x="1301370" y="4830997"/>
            <a:ext cx="9546364" cy="1338828"/>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freq</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所需频率</a:t>
            </a:r>
            <a:r>
              <a:rPr lang="zh-CN" altLang="zh-CN" sz="1800" kern="0" dirty="0">
                <a:solidFill>
                  <a:srgbClr val="595959"/>
                </a:solidFill>
                <a:latin typeface="宋体" panose="02010600030101010101" pitchFamily="2" charset="-122"/>
                <a:ea typeface="宋体" panose="02010600030101010101" pitchFamily="2" charset="-122"/>
              </a:rPr>
              <a:t>，取值可以为</a:t>
            </a:r>
            <a:r>
              <a:rPr lang="en-US" altLang="zh-CN" sz="1800" kern="0" dirty="0" err="1" smtClean="0">
                <a:solidFill>
                  <a:srgbClr val="595959"/>
                </a:solidFill>
                <a:latin typeface="宋体" panose="02010600030101010101" pitchFamily="2" charset="-122"/>
                <a:ea typeface="宋体" panose="02010600030101010101" pitchFamily="2" charset="-122"/>
              </a:rPr>
              <a:t>DateOffset</a:t>
            </a:r>
            <a:r>
              <a:rPr lang="zh-CN" altLang="zh-CN" sz="1800" kern="0" dirty="0" smtClean="0">
                <a:solidFill>
                  <a:srgbClr val="595959"/>
                </a:solidFill>
                <a:latin typeface="宋体" panose="02010600030101010101" pitchFamily="2" charset="-122"/>
                <a:ea typeface="宋体" panose="02010600030101010101" pitchFamily="2" charset="-122"/>
              </a:rPr>
              <a:t>对象</a:t>
            </a:r>
            <a:r>
              <a:rPr lang="zh-CN" altLang="zh-CN" sz="1800" kern="0" dirty="0">
                <a:solidFill>
                  <a:srgbClr val="595959"/>
                </a:solidFill>
                <a:latin typeface="宋体" panose="02010600030101010101" pitchFamily="2" charset="-122"/>
                <a:ea typeface="宋体" panose="02010600030101010101" pitchFamily="2" charset="-122"/>
              </a:rPr>
              <a:t>或字符串。</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how</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时期的</a:t>
            </a:r>
            <a:r>
              <a:rPr lang="zh-CN" altLang="zh-CN" sz="1800" kern="0" dirty="0" smtClean="0">
                <a:solidFill>
                  <a:srgbClr val="1369B2"/>
                </a:solidFill>
                <a:latin typeface="宋体" panose="02010600030101010101" pitchFamily="2" charset="-122"/>
                <a:ea typeface="宋体" panose="02010600030101010101" pitchFamily="2" charset="-122"/>
              </a:rPr>
              <a:t>开始</a:t>
            </a:r>
            <a:r>
              <a:rPr lang="zh-CN" altLang="en-US" sz="1800" kern="0" dirty="0" smtClean="0">
                <a:solidFill>
                  <a:srgbClr val="1369B2"/>
                </a:solidFill>
                <a:latin typeface="宋体" panose="02010600030101010101" pitchFamily="2" charset="-122"/>
                <a:ea typeface="宋体" panose="02010600030101010101" pitchFamily="2" charset="-122"/>
              </a:rPr>
              <a:t>点</a:t>
            </a:r>
            <a:r>
              <a:rPr lang="zh-CN" altLang="zh-CN" sz="1800" kern="0" dirty="0" smtClean="0">
                <a:solidFill>
                  <a:srgbClr val="1369B2"/>
                </a:solidFill>
                <a:latin typeface="宋体" panose="02010600030101010101" pitchFamily="2" charset="-122"/>
                <a:ea typeface="宋体" panose="02010600030101010101" pitchFamily="2" charset="-122"/>
              </a:rPr>
              <a:t>或结束</a:t>
            </a:r>
            <a:r>
              <a:rPr lang="zh-CN" altLang="en-US" sz="1800" kern="0" dirty="0" smtClean="0">
                <a:solidFill>
                  <a:srgbClr val="1369B2"/>
                </a:solidFill>
                <a:latin typeface="宋体" panose="02010600030101010101" pitchFamily="2" charset="-122"/>
                <a:ea typeface="宋体" panose="02010600030101010101" pitchFamily="2" charset="-122"/>
              </a:rPr>
              <a:t>点</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取值可以</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‘start’</a:t>
            </a:r>
            <a:r>
              <a:rPr lang="zh-CN" altLang="zh-CN" sz="1800" kern="0" dirty="0" smtClean="0">
                <a:solidFill>
                  <a:srgbClr val="595959"/>
                </a:solidFill>
                <a:latin typeface="宋体" panose="02010600030101010101" pitchFamily="2" charset="-122"/>
                <a:ea typeface="宋体" panose="02010600030101010101" pitchFamily="2" charset="-122"/>
              </a:rPr>
              <a:t>或</a:t>
            </a:r>
            <a:r>
              <a:rPr lang="en-US" altLang="zh-CN" sz="1800" kern="0" dirty="0" smtClean="0">
                <a:solidFill>
                  <a:srgbClr val="595959"/>
                </a:solidFill>
                <a:latin typeface="宋体" panose="02010600030101010101" pitchFamily="2" charset="-122"/>
                <a:ea typeface="宋体" panose="02010600030101010101" pitchFamily="2" charset="-122"/>
              </a:rPr>
              <a:t>‘end’</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默认值</a:t>
            </a:r>
            <a:r>
              <a:rPr lang="zh-CN" altLang="zh-CN" sz="1800" kern="0" dirty="0" smtClean="0">
                <a:solidFill>
                  <a:srgbClr val="595959"/>
                </a:solidFill>
                <a:latin typeface="宋体" panose="02010600030101010101" pitchFamily="2" charset="-122"/>
                <a:ea typeface="宋体" panose="02010600030101010101" pitchFamily="2" charset="-122"/>
              </a:rPr>
              <a:t>为</a:t>
            </a:r>
            <a:r>
              <a:rPr lang="en-US" altLang="zh-CN" sz="1800" kern="0" dirty="0" smtClean="0">
                <a:solidFill>
                  <a:srgbClr val="595959"/>
                </a:solidFill>
                <a:latin typeface="宋体" panose="02010600030101010101" pitchFamily="2" charset="-122"/>
                <a:ea typeface="宋体" panose="02010600030101010101" pitchFamily="2" charset="-122"/>
              </a:rPr>
              <a:t>‘end’</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表示</a:t>
            </a:r>
            <a:r>
              <a:rPr lang="zh-CN" altLang="zh-CN" sz="1800" kern="0" dirty="0" smtClean="0">
                <a:solidFill>
                  <a:srgbClr val="595959"/>
                </a:solidFill>
                <a:latin typeface="宋体" panose="02010600030101010101" pitchFamily="2" charset="-122"/>
                <a:ea typeface="宋体" panose="02010600030101010101" pitchFamily="2" charset="-122"/>
              </a:rPr>
              <a:t>时期</a:t>
            </a:r>
            <a:r>
              <a:rPr lang="zh-CN" altLang="zh-CN" sz="1800" kern="0" dirty="0">
                <a:solidFill>
                  <a:srgbClr val="595959"/>
                </a:solidFill>
                <a:latin typeface="宋体" panose="02010600030101010101" pitchFamily="2" charset="-122"/>
                <a:ea typeface="宋体" panose="02010600030101010101" pitchFamily="2" charset="-122"/>
              </a:rPr>
              <a:t>的</a:t>
            </a:r>
            <a:r>
              <a:rPr lang="zh-CN" altLang="zh-CN" sz="1800" kern="0" dirty="0" smtClean="0">
                <a:solidFill>
                  <a:srgbClr val="595959"/>
                </a:solidFill>
                <a:latin typeface="宋体" panose="02010600030101010101" pitchFamily="2" charset="-122"/>
                <a:ea typeface="宋体" panose="02010600030101010101" pitchFamily="2" charset="-122"/>
              </a:rPr>
              <a:t>结束</a:t>
            </a:r>
            <a:r>
              <a:rPr lang="zh-CN" altLang="en-US" sz="1800" kern="0" dirty="0" smtClean="0">
                <a:solidFill>
                  <a:srgbClr val="595959"/>
                </a:solidFill>
                <a:latin typeface="宋体" panose="02010600030101010101" pitchFamily="2" charset="-122"/>
                <a:ea typeface="宋体" panose="02010600030101010101" pitchFamily="2" charset="-122"/>
              </a:rPr>
              <a:t>点</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779887"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时期</a:t>
              </a:r>
              <a:r>
                <a:rPr lang="zh-CN" altLang="zh-CN" sz="2000" dirty="0">
                  <a:solidFill>
                    <a:srgbClr val="595959"/>
                  </a:solidFill>
                  <a:latin typeface="微软雅黑" panose="020B0503020204020204" pitchFamily="34" charset="-122"/>
                  <a:ea typeface="微软雅黑" panose="020B0503020204020204" pitchFamily="34" charset="-122"/>
                </a:rPr>
                <a:t>的频率转换</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a:t>
            </a:r>
            <a:r>
              <a:rPr lang="zh-CN" altLang="zh-CN" sz="1800" dirty="0">
                <a:solidFill>
                  <a:srgbClr val="1369B2"/>
                </a:solidFill>
                <a:latin typeface="微软雅黑" panose="020B0503020204020204" pitchFamily="34" charset="-122"/>
                <a:ea typeface="微软雅黑" panose="020B0503020204020204" pitchFamily="34" charset="-122"/>
                <a:cs typeface="+mn-ea"/>
              </a:rPr>
              <a:t>时间序列</a:t>
            </a:r>
            <a:r>
              <a:rPr lang="zh-CN" altLang="zh-CN" sz="1800" dirty="0">
                <a:solidFill>
                  <a:srgbClr val="595959"/>
                </a:solidFill>
                <a:latin typeface="微软雅黑" panose="020B0503020204020204" pitchFamily="34" charset="-122"/>
                <a:ea typeface="微软雅黑" panose="020B0503020204020204" pitchFamily="34" charset="-122"/>
                <a:cs typeface="+mn-ea"/>
              </a:rPr>
              <a:t>，能够说出时间序列的概念以及特点</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时间序列</a:t>
              </a:r>
              <a:r>
                <a:rPr lang="zh-CN" altLang="zh-CN" sz="2000" dirty="0">
                  <a:solidFill>
                    <a:srgbClr val="595959"/>
                  </a:solidFill>
                  <a:latin typeface="微软雅黑" panose="020B0503020204020204" pitchFamily="34" charset="-122"/>
                  <a:ea typeface="微软雅黑" panose="020B0503020204020204" pitchFamily="34" charset="-122"/>
                </a:rPr>
                <a:t>简介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705952"/>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时期频率转换的示例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779887"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时期</a:t>
              </a:r>
              <a:r>
                <a:rPr lang="zh-CN" altLang="zh-CN" sz="2000" dirty="0">
                  <a:solidFill>
                    <a:srgbClr val="595959"/>
                  </a:solidFill>
                  <a:latin typeface="微软雅黑" panose="020B0503020204020204" pitchFamily="34" charset="-122"/>
                  <a:ea typeface="微软雅黑" panose="020B0503020204020204" pitchFamily="34" charset="-122"/>
                </a:rPr>
                <a:t>的频率转换</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1287706" y="2405112"/>
            <a:ext cx="9560028" cy="646331"/>
          </a:xfrm>
          <a:prstGeom prst="rect">
            <a:avLst/>
          </a:prstGeom>
          <a:noFill/>
        </p:spPr>
        <p:txBody>
          <a:bodyPr wrap="square">
            <a:spAutoFit/>
          </a:bodyPr>
          <a:lstStyle/>
          <a:p>
            <a:pPr>
              <a:lnSpc>
                <a:spcPct val="150000"/>
              </a:lnSpc>
            </a:pPr>
            <a:r>
              <a:rPr lang="zh-CN" altLang="en-US" b="1" kern="0" dirty="0">
                <a:latin typeface="微软雅黑" panose="020B0503020204020204" pitchFamily="34" charset="-122"/>
                <a:ea typeface="微软雅黑" panose="020B0503020204020204" pitchFamily="34" charset="-122"/>
              </a:rPr>
              <a:t>例如</a:t>
            </a:r>
            <a:r>
              <a:rPr lang="zh-CN" altLang="en-US" b="1" kern="0" dirty="0" smtClean="0">
                <a:latin typeface="微软雅黑" panose="020B0503020204020204" pitchFamily="34" charset="-122"/>
                <a:ea typeface="微软雅黑" panose="020B0503020204020204" pitchFamily="34"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rPr>
              <a:t>将时期的频率转换为月份，指定</a:t>
            </a:r>
            <a:r>
              <a:rPr lang="zh-CN" altLang="en-US" sz="2000" kern="0" dirty="0" smtClean="0">
                <a:solidFill>
                  <a:srgbClr val="1369B2"/>
                </a:solidFill>
                <a:latin typeface="微软雅黑" panose="020B0503020204020204" pitchFamily="34" charset="-122"/>
                <a:ea typeface="微软雅黑" panose="020B0503020204020204" pitchFamily="34" charset="-122"/>
              </a:rPr>
              <a:t>时间是时期的开始点</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7" name="矩形 16"/>
          <p:cNvSpPr/>
          <p:nvPr/>
        </p:nvSpPr>
        <p:spPr>
          <a:xfrm>
            <a:off x="1287706" y="3069754"/>
            <a:ext cx="9344004" cy="116269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690621" y="3185323"/>
            <a:ext cx="8754197" cy="923330"/>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period_obj</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pd.Period</a:t>
            </a:r>
            <a:r>
              <a:rPr lang="en-US" altLang="zh-CN" sz="1800" dirty="0">
                <a:solidFill>
                  <a:srgbClr val="000000"/>
                </a:solidFill>
                <a:latin typeface="Courier New" panose="02070309020205020404" pitchFamily="49" charset="0"/>
                <a:ea typeface="宋体" panose="02010600030101010101" pitchFamily="2" charset="-122"/>
              </a:rPr>
              <a:t>('2024', </a:t>
            </a:r>
            <a:r>
              <a:rPr lang="en-US" altLang="zh-CN" sz="1800" dirty="0" err="1">
                <a:solidFill>
                  <a:srgbClr val="000000"/>
                </a:solidFill>
                <a:latin typeface="Courier New" panose="02070309020205020404" pitchFamily="49" charset="0"/>
                <a:ea typeface="宋体" panose="02010600030101010101" pitchFamily="2" charset="-122"/>
              </a:rPr>
              <a:t>freq</a:t>
            </a:r>
            <a:r>
              <a:rPr lang="en-US" altLang="zh-CN" sz="1800" dirty="0">
                <a:solidFill>
                  <a:srgbClr val="000000"/>
                </a:solidFill>
                <a:latin typeface="Courier New" panose="02070309020205020404" pitchFamily="49" charset="0"/>
                <a:ea typeface="宋体" panose="02010600030101010101" pitchFamily="2" charset="-122"/>
              </a:rPr>
              <a:t>='A-DEC')</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smtClean="0">
                <a:solidFill>
                  <a:srgbClr val="000000"/>
                </a:solidFill>
                <a:latin typeface="Courier New" panose="02070309020205020404" pitchFamily="49" charset="0"/>
                <a:ea typeface="宋体" panose="02010600030101010101" pitchFamily="2" charset="-122"/>
              </a:rPr>
              <a:t>period_obj.asfreq</a:t>
            </a:r>
            <a:r>
              <a:rPr lang="en-US" altLang="zh-CN" sz="1800" dirty="0">
                <a:solidFill>
                  <a:srgbClr val="000000"/>
                </a:solidFill>
                <a:latin typeface="Courier New" panose="02070309020205020404" pitchFamily="49" charset="0"/>
                <a:ea typeface="宋体" panose="02010600030101010101" pitchFamily="2" charset="-122"/>
              </a:rPr>
              <a:t>('M', </a:t>
            </a:r>
            <a:r>
              <a:rPr lang="en-US" altLang="zh-CN" sz="1800" b="1" dirty="0">
                <a:solidFill>
                  <a:srgbClr val="1369B2"/>
                </a:solidFill>
                <a:latin typeface="Courier New" panose="02070309020205020404" pitchFamily="49" charset="0"/>
                <a:ea typeface="宋体" panose="02010600030101010101" pitchFamily="2" charset="-122"/>
              </a:rPr>
              <a:t>how='start'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9" name="下箭头 18"/>
          <p:cNvSpPr/>
          <p:nvPr/>
        </p:nvSpPr>
        <p:spPr>
          <a:xfrm rot="16200000">
            <a:off x="8133657" y="3580338"/>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8830072" y="3642462"/>
            <a:ext cx="2449710" cy="381258"/>
          </a:xfrm>
          <a:prstGeom prst="rect">
            <a:avLst/>
          </a:prstGeom>
          <a:solidFill>
            <a:schemeClr val="bg1"/>
          </a:solidFill>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Period('2024-01', 'M')</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21" name="文本框 20"/>
          <p:cNvSpPr txBox="1"/>
          <p:nvPr/>
        </p:nvSpPr>
        <p:spPr>
          <a:xfrm>
            <a:off x="1287706" y="4484218"/>
            <a:ext cx="9560028" cy="646331"/>
          </a:xfrm>
          <a:prstGeom prst="rect">
            <a:avLst/>
          </a:prstGeom>
          <a:noFill/>
        </p:spPr>
        <p:txBody>
          <a:bodyPr wrap="square">
            <a:spAutoFit/>
          </a:bodyPr>
          <a:lstStyle/>
          <a:p>
            <a:pPr>
              <a:lnSpc>
                <a:spcPct val="150000"/>
              </a:lnSpc>
            </a:pPr>
            <a:r>
              <a:rPr lang="zh-CN" altLang="en-US" b="1" kern="0" dirty="0">
                <a:latin typeface="微软雅黑" panose="020B0503020204020204" pitchFamily="34" charset="-122"/>
                <a:ea typeface="微软雅黑" panose="020B0503020204020204" pitchFamily="34" charset="-122"/>
              </a:rPr>
              <a:t>例如</a:t>
            </a:r>
            <a:r>
              <a:rPr lang="zh-CN" altLang="en-US" b="1" kern="0" dirty="0" smtClean="0">
                <a:latin typeface="微软雅黑" panose="020B0503020204020204" pitchFamily="34" charset="-122"/>
                <a:ea typeface="微软雅黑" panose="020B0503020204020204" pitchFamily="34" charset="-122"/>
              </a:rPr>
              <a:t>：</a:t>
            </a:r>
            <a:r>
              <a:rPr lang="zh-CN" altLang="en-US" sz="2000" kern="0" dirty="0">
                <a:solidFill>
                  <a:srgbClr val="595959"/>
                </a:solidFill>
                <a:latin typeface="微软雅黑" panose="020B0503020204020204" pitchFamily="34" charset="-122"/>
                <a:ea typeface="微软雅黑" panose="020B0503020204020204" pitchFamily="34" charset="-122"/>
              </a:rPr>
              <a:t>将</a:t>
            </a:r>
            <a:r>
              <a:rPr lang="zh-CN" altLang="en-US" sz="2000" kern="0" dirty="0" smtClean="0">
                <a:solidFill>
                  <a:srgbClr val="595959"/>
                </a:solidFill>
                <a:latin typeface="微软雅黑" panose="020B0503020204020204" pitchFamily="34" charset="-122"/>
                <a:ea typeface="微软雅黑" panose="020B0503020204020204" pitchFamily="34" charset="-122"/>
              </a:rPr>
              <a:t>时期的</a:t>
            </a:r>
            <a:r>
              <a:rPr lang="zh-CN" altLang="en-US" sz="2000" kern="0" dirty="0">
                <a:solidFill>
                  <a:srgbClr val="595959"/>
                </a:solidFill>
                <a:latin typeface="微软雅黑" panose="020B0503020204020204" pitchFamily="34" charset="-122"/>
                <a:ea typeface="微软雅黑" panose="020B0503020204020204" pitchFamily="34" charset="-122"/>
              </a:rPr>
              <a:t>频率转换为月份，</a:t>
            </a:r>
            <a:r>
              <a:rPr lang="zh-CN" altLang="en-US" sz="2000" kern="0" dirty="0" smtClean="0">
                <a:solidFill>
                  <a:srgbClr val="595959"/>
                </a:solidFill>
                <a:latin typeface="微软雅黑" panose="020B0503020204020204" pitchFamily="34" charset="-122"/>
                <a:ea typeface="微软雅黑" panose="020B0503020204020204" pitchFamily="34" charset="-122"/>
              </a:rPr>
              <a:t>指定</a:t>
            </a:r>
            <a:r>
              <a:rPr lang="zh-CN" altLang="en-US" sz="2000" kern="0" dirty="0" smtClean="0">
                <a:solidFill>
                  <a:srgbClr val="1369B2"/>
                </a:solidFill>
                <a:latin typeface="微软雅黑" panose="020B0503020204020204" pitchFamily="34" charset="-122"/>
                <a:ea typeface="微软雅黑" panose="020B0503020204020204" pitchFamily="34" charset="-122"/>
              </a:rPr>
              <a:t>时间是时期的结束点</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22" name="矩形 21"/>
          <p:cNvSpPr/>
          <p:nvPr/>
        </p:nvSpPr>
        <p:spPr>
          <a:xfrm>
            <a:off x="1287706" y="5148860"/>
            <a:ext cx="9344004" cy="74523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1690621" y="5264429"/>
            <a:ext cx="8754197" cy="507831"/>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period_obj.asfreq</a:t>
            </a:r>
            <a:r>
              <a:rPr lang="en-US" altLang="zh-CN" sz="1800" dirty="0">
                <a:solidFill>
                  <a:srgbClr val="000000"/>
                </a:solidFill>
                <a:latin typeface="Courier New" panose="02070309020205020404" pitchFamily="49" charset="0"/>
                <a:ea typeface="宋体" panose="02010600030101010101" pitchFamily="2" charset="-122"/>
              </a:rPr>
              <a:t>('M', </a:t>
            </a:r>
            <a:r>
              <a:rPr lang="en-US" altLang="zh-CN" sz="1800" b="1" dirty="0">
                <a:solidFill>
                  <a:srgbClr val="1369B2"/>
                </a:solidFill>
                <a:latin typeface="Courier New" panose="02070309020205020404" pitchFamily="49" charset="0"/>
                <a:ea typeface="宋体" panose="02010600030101010101" pitchFamily="2" charset="-122"/>
              </a:rPr>
              <a:t>how='end'</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24" name="下箭头 23"/>
          <p:cNvSpPr/>
          <p:nvPr/>
        </p:nvSpPr>
        <p:spPr>
          <a:xfrm rot="16200000">
            <a:off x="8131769" y="5217774"/>
            <a:ext cx="522061" cy="566515"/>
          </a:xfrm>
          <a:prstGeom prst="downArrow">
            <a:avLst/>
          </a:prstGeom>
          <a:solidFill>
            <a:srgbClr val="1369B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8830072" y="5330849"/>
            <a:ext cx="2449710" cy="381258"/>
          </a:xfrm>
          <a:prstGeom prst="rect">
            <a:avLst/>
          </a:prstGeom>
          <a:solidFill>
            <a:schemeClr val="bg1"/>
          </a:solidFill>
        </p:spPr>
        <p:txBody>
          <a:bodyPr wrap="none">
            <a:spAutoFit/>
          </a:bodyPr>
          <a:lstStyle/>
          <a:p>
            <a:pPr>
              <a:lnSpc>
                <a:spcPct val="130000"/>
              </a:lnSpc>
            </a:pPr>
            <a:r>
              <a:rPr lang="en-US" altLang="zh-CN" sz="1600" b="1" kern="0" dirty="0">
                <a:latin typeface="微软雅黑" panose="020B0503020204020204" pitchFamily="34" charset="-122"/>
                <a:ea typeface="微软雅黑" panose="020B0503020204020204" pitchFamily="34" charset="-122"/>
                <a:cs typeface="宋体" panose="02010600030101010101" pitchFamily="2" charset="-122"/>
              </a:rPr>
              <a:t>Period('2024-12', 'M')</a:t>
            </a:r>
            <a:endParaRPr lang="zh-CN" altLang="en-US" sz="1600" b="1" kern="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930502" y="3357786"/>
            <a:ext cx="6069360"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读取</a:t>
            </a:r>
            <a:r>
              <a:rPr lang="zh-CN" altLang="en-US" sz="1900" dirty="0" smtClean="0">
                <a:solidFill>
                  <a:srgbClr val="595959"/>
                </a:solidFill>
                <a:latin typeface="微软雅黑" panose="020B0503020204020204" pitchFamily="34" charset="-122"/>
                <a:ea typeface="微软雅黑" panose="020B0503020204020204" pitchFamily="34" charset="-122"/>
              </a:rPr>
              <a:t>销售</a:t>
            </a:r>
            <a:r>
              <a:rPr lang="zh-CN" altLang="zh-CN" sz="1900" dirty="0" smtClean="0">
                <a:solidFill>
                  <a:srgbClr val="595959"/>
                </a:solidFill>
                <a:latin typeface="微软雅黑" panose="020B0503020204020204" pitchFamily="34" charset="-122"/>
                <a:ea typeface="微软雅黑" panose="020B0503020204020204" pitchFamily="34" charset="-122"/>
              </a:rPr>
              <a:t>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en-US" sz="1900" dirty="0" smtClean="0">
                <a:solidFill>
                  <a:srgbClr val="595959"/>
                </a:solidFill>
                <a:latin typeface="微软雅黑" panose="020B0503020204020204" pitchFamily="34" charset="-122"/>
                <a:ea typeface="微软雅黑" panose="020B0503020204020204" pitchFamily="34" charset="-122"/>
              </a:rPr>
              <a:t>画图分析不同产品品类在不同季度的销售额</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计算</a:t>
            </a:r>
            <a:r>
              <a:rPr lang="zh-CN" altLang="en-US" sz="1900" dirty="0" smtClean="0">
                <a:solidFill>
                  <a:srgbClr val="595959"/>
                </a:solidFill>
                <a:latin typeface="微软雅黑" panose="020B0503020204020204" pitchFamily="34" charset="-122"/>
                <a:ea typeface="微软雅黑" panose="020B0503020204020204" pitchFamily="34" charset="-122"/>
              </a:rPr>
              <a:t>每个季度不同产品品类在不同地区的市场份额。</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ISPRING_RESOURCE_PATHS_HASH_PRESENTER" val="3f15e6573a385e41c33bb97e7105a62faa5c484"/>
</p:tagLst>
</file>

<file path=ppt/theme/theme1.xml><?xml version="1.0" encoding="utf-8"?>
<a:theme xmlns:a="http://schemas.openxmlformats.org/drawingml/2006/main" name="webwppDef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ud0ofpxa">
      <a:majorFont>
        <a:latin typeface="字魂105号-简雅黑"/>
        <a:ea typeface="字魂105号-简雅黑"/>
        <a:cs typeface=""/>
      </a:majorFont>
      <a:minorFont>
        <a:latin typeface="字魂105号-简雅黑"/>
        <a:ea typeface="字魂105号-简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14796</Words>
  <Application>WPS 演示</Application>
  <PresentationFormat>自定义</PresentationFormat>
  <Paragraphs>1058</Paragraphs>
  <Slides>92</Slides>
  <Notes>92</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92</vt:i4>
      </vt:variant>
    </vt:vector>
  </HeadingPairs>
  <TitlesOfParts>
    <vt:vector size="115" baseType="lpstr">
      <vt:lpstr>Arial</vt:lpstr>
      <vt:lpstr>宋体</vt:lpstr>
      <vt:lpstr>Wingdings</vt:lpstr>
      <vt:lpstr>微软雅黑</vt:lpstr>
      <vt:lpstr>Source Han Sans K Bold</vt:lpstr>
      <vt:lpstr>Calibri</vt:lpstr>
      <vt:lpstr>U.S. 101</vt:lpstr>
      <vt:lpstr>Roboto</vt:lpstr>
      <vt:lpstr>Open Sans Light</vt:lpstr>
      <vt:lpstr>Times New Roman</vt:lpstr>
      <vt:lpstr>思源宋体 CN</vt:lpstr>
      <vt:lpstr>字魂105号-简雅黑</vt:lpstr>
      <vt:lpstr>黑体</vt:lpstr>
      <vt:lpstr>Arial Unicode MS</vt:lpstr>
      <vt:lpstr>Courier New</vt:lpstr>
      <vt:lpstr>Source Han Sans K Bold</vt:lpstr>
      <vt:lpstr>Wingdings</vt:lpstr>
      <vt:lpstr>思源宋体 CN</vt:lpstr>
      <vt:lpstr>Wonder Sans Bold</vt:lpstr>
      <vt:lpstr>方正颜宋体</vt:lpstr>
      <vt:lpstr>字小魂简雅黑</vt:lpstr>
      <vt:lpstr>webwppDefTheme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蓝白商务述职报告工作总结ppt模板</dc:title>
  <dc:creator>常董</dc:creator>
  <cp:lastModifiedBy>拽完了</cp:lastModifiedBy>
  <cp:revision>3949</cp:revision>
  <dcterms:created xsi:type="dcterms:W3CDTF">2020-11-11T09:29:00Z</dcterms:created>
  <dcterms:modified xsi:type="dcterms:W3CDTF">2026-03-01T16:14:20Z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30B8732BD996476CAD12B40C5D31416B_12</vt:lpwstr>
  </property>
</Properties>
</file>