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</p:sldMasterIdLst>
  <p:notesMasterIdLst>
    <p:notesMasterId r:id="rId5"/>
  </p:notesMasterIdLst>
  <p:handoutMasterIdLst>
    <p:handoutMasterId r:id="rId66"/>
  </p:handoutMasterIdLst>
  <p:sldIdLst>
    <p:sldId id="325" r:id="rId4"/>
    <p:sldId id="264" r:id="rId6"/>
    <p:sldId id="348" r:id="rId7"/>
    <p:sldId id="328" r:id="rId8"/>
    <p:sldId id="327" r:id="rId9"/>
    <p:sldId id="309" r:id="rId10"/>
    <p:sldId id="707" r:id="rId11"/>
    <p:sldId id="708" r:id="rId12"/>
    <p:sldId id="400" r:id="rId13"/>
    <p:sldId id="401" r:id="rId14"/>
    <p:sldId id="675" r:id="rId15"/>
    <p:sldId id="676" r:id="rId16"/>
    <p:sldId id="678" r:id="rId17"/>
    <p:sldId id="607" r:id="rId18"/>
    <p:sldId id="722" r:id="rId19"/>
    <p:sldId id="723" r:id="rId20"/>
    <p:sldId id="681" r:id="rId21"/>
    <p:sldId id="682" r:id="rId22"/>
    <p:sldId id="683" r:id="rId23"/>
    <p:sldId id="684" r:id="rId24"/>
    <p:sldId id="685" r:id="rId25"/>
    <p:sldId id="686" r:id="rId26"/>
    <p:sldId id="687" r:id="rId27"/>
    <p:sldId id="688" r:id="rId28"/>
    <p:sldId id="703" r:id="rId29"/>
    <p:sldId id="608" r:id="rId30"/>
    <p:sldId id="689" r:id="rId31"/>
    <p:sldId id="690" r:id="rId32"/>
    <p:sldId id="692" r:id="rId33"/>
    <p:sldId id="609" r:id="rId34"/>
    <p:sldId id="709" r:id="rId35"/>
    <p:sldId id="710" r:id="rId36"/>
    <p:sldId id="711" r:id="rId37"/>
    <p:sldId id="712" r:id="rId38"/>
    <p:sldId id="511" r:id="rId39"/>
    <p:sldId id="702" r:id="rId40"/>
    <p:sldId id="694" r:id="rId41"/>
    <p:sldId id="695" r:id="rId42"/>
    <p:sldId id="724" r:id="rId43"/>
    <p:sldId id="697" r:id="rId44"/>
    <p:sldId id="698" r:id="rId45"/>
    <p:sldId id="699" r:id="rId46"/>
    <p:sldId id="713" r:id="rId47"/>
    <p:sldId id="714" r:id="rId48"/>
    <p:sldId id="715" r:id="rId49"/>
    <p:sldId id="716" r:id="rId50"/>
    <p:sldId id="701" r:id="rId51"/>
    <p:sldId id="611" r:id="rId52"/>
    <p:sldId id="704" r:id="rId53"/>
    <p:sldId id="725" r:id="rId54"/>
    <p:sldId id="726" r:id="rId55"/>
    <p:sldId id="727" r:id="rId56"/>
    <p:sldId id="717" r:id="rId57"/>
    <p:sldId id="718" r:id="rId58"/>
    <p:sldId id="719" r:id="rId59"/>
    <p:sldId id="720" r:id="rId60"/>
    <p:sldId id="705" r:id="rId61"/>
    <p:sldId id="612" r:id="rId62"/>
    <p:sldId id="613" r:id="rId63"/>
    <p:sldId id="721" r:id="rId64"/>
    <p:sldId id="326" r:id="rId65"/>
  </p:sldIdLst>
  <p:sldSz cx="12190095" cy="6859270"/>
  <p:notesSz cx="6858000" cy="9144000"/>
  <p:custDataLst>
    <p:tags r:id="rId71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65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王晓娟" initials="W用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9B2"/>
    <a:srgbClr val="F2688C"/>
    <a:srgbClr val="F19149"/>
    <a:srgbClr val="AE5DA1"/>
    <a:srgbClr val="22AC38"/>
    <a:srgbClr val="3699A6"/>
    <a:srgbClr val="FAA706"/>
    <a:srgbClr val="79ABAA"/>
    <a:srgbClr val="C5E7E6"/>
    <a:srgbClr val="D8E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23" autoAdjust="0"/>
    <p:restoredTop sz="95894" autoAdjust="0"/>
  </p:normalViewPr>
  <p:slideViewPr>
    <p:cSldViewPr showGuides="1">
      <p:cViewPr varScale="1">
        <p:scale>
          <a:sx n="66" d="100"/>
          <a:sy n="66" d="100"/>
        </p:scale>
        <p:origin x="66" y="1074"/>
      </p:cViewPr>
      <p:guideLst>
        <p:guide orient="horz" pos="2150"/>
        <p:guide pos="256"/>
        <p:guide pos="65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6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1" Type="http://schemas.openxmlformats.org/officeDocument/2006/relationships/tags" Target="tags/tag1.xml"/><Relationship Id="rId70" Type="http://schemas.openxmlformats.org/officeDocument/2006/relationships/commentAuthors" Target="commentAuthors.xml"/><Relationship Id="rId7" Type="http://schemas.openxmlformats.org/officeDocument/2006/relationships/slide" Target="slides/slide3.xml"/><Relationship Id="rId69" Type="http://schemas.openxmlformats.org/officeDocument/2006/relationships/tableStyles" Target="tableStyles.xml"/><Relationship Id="rId68" Type="http://schemas.openxmlformats.org/officeDocument/2006/relationships/viewProps" Target="viewProps.xml"/><Relationship Id="rId67" Type="http://schemas.openxmlformats.org/officeDocument/2006/relationships/presProps" Target="presProps.xml"/><Relationship Id="rId66" Type="http://schemas.openxmlformats.org/officeDocument/2006/relationships/handoutMaster" Target="handoutMasters/handoutMaster1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69777" y="2309308"/>
            <a:ext cx="10850541" cy="899333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/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69820" y="3566185"/>
            <a:ext cx="10850454" cy="801518"/>
          </a:xfrm>
        </p:spPr>
        <p:txBody>
          <a:bodyPr lIns="101600" tIns="38100" rIns="76200" bIns="38100" anchor="ctr" anchorCtr="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1007304" y="834057"/>
            <a:ext cx="10463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431315" y="390618"/>
            <a:ext cx="520428" cy="274702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矩形 5"/>
          <p:cNvSpPr/>
          <p:nvPr userDrawn="1"/>
        </p:nvSpPr>
        <p:spPr>
          <a:xfrm>
            <a:off x="0" y="6794447"/>
            <a:ext cx="10631710" cy="84639"/>
          </a:xfrm>
          <a:prstGeom prst="rect">
            <a:avLst/>
          </a:prstGeom>
          <a:solidFill>
            <a:srgbClr val="13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 userDrawn="1"/>
        </p:nvSpPr>
        <p:spPr>
          <a:xfrm>
            <a:off x="10703717" y="6794446"/>
            <a:ext cx="1486695" cy="846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flipH="1" flipV="1">
            <a:off x="-767029" y="-29126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 flipH="1" flipV="1">
            <a:off x="1413539" y="0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 userDrawn="1"/>
        </p:nvSpPr>
        <p:spPr>
          <a:xfrm>
            <a:off x="6085438" y="4298493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2308773" y="3693670"/>
            <a:ext cx="7551038" cy="105497"/>
            <a:chOff x="2101845" y="3387257"/>
            <a:chExt cx="7551038" cy="105497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2369489" y="3440005"/>
              <a:ext cx="7283394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椭圆 44"/>
            <p:cNvSpPr/>
            <p:nvPr/>
          </p:nvSpPr>
          <p:spPr>
            <a:xfrm>
              <a:off x="2101845" y="3387257"/>
              <a:ext cx="105497" cy="1054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椭圆 1"/>
          <p:cNvSpPr/>
          <p:nvPr userDrawn="1"/>
        </p:nvSpPr>
        <p:spPr>
          <a:xfrm>
            <a:off x="9998623" y="3693670"/>
            <a:ext cx="105497" cy="1054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984634" y="1413103"/>
            <a:ext cx="10198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0607120" y="654595"/>
            <a:ext cx="575989" cy="577246"/>
            <a:chOff x="6084168" y="1274820"/>
            <a:chExt cx="432048" cy="432834"/>
          </a:xfrm>
        </p:grpSpPr>
        <p:sp>
          <p:nvSpPr>
            <p:cNvPr id="1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8879153" y="655120"/>
            <a:ext cx="575989" cy="576197"/>
            <a:chOff x="4788024" y="1275213"/>
            <a:chExt cx="432048" cy="432048"/>
          </a:xfrm>
        </p:grpSpPr>
        <p:sp>
          <p:nvSpPr>
            <p:cNvPr id="1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9743137" y="654595"/>
            <a:ext cx="577036" cy="577246"/>
            <a:chOff x="5436096" y="1274820"/>
            <a:chExt cx="432833" cy="432834"/>
          </a:xfrm>
        </p:grpSpPr>
        <p:sp>
          <p:nvSpPr>
            <p:cNvPr id="1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 userDrawn="1"/>
        </p:nvGrpSpPr>
        <p:grpSpPr>
          <a:xfrm>
            <a:off x="7151187" y="654595"/>
            <a:ext cx="577036" cy="577246"/>
            <a:chOff x="3491880" y="1274820"/>
            <a:chExt cx="432833" cy="432834"/>
          </a:xfrm>
        </p:grpSpPr>
        <p:sp>
          <p:nvSpPr>
            <p:cNvPr id="1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 userDrawn="1"/>
        </p:nvGrpSpPr>
        <p:grpSpPr>
          <a:xfrm>
            <a:off x="8015170" y="654595"/>
            <a:ext cx="577036" cy="577246"/>
            <a:chOff x="4139952" y="1274820"/>
            <a:chExt cx="432833" cy="432834"/>
          </a:xfrm>
        </p:grpSpPr>
        <p:sp>
          <p:nvSpPr>
            <p:cNvPr id="2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" hasCustomPrompt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40" name="等腰三角形 39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flipH="1" flipV="1">
            <a:off x="1414174" y="635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>
            <a:off x="6086073" y="4299128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与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9974" y="727845"/>
            <a:ext cx="3931306" cy="1115266"/>
          </a:xfrm>
        </p:spPr>
        <p:txBody>
          <a:bodyPr anchor="ctr" anchorCtr="0"/>
          <a:lstStyle>
            <a:lvl1pPr>
              <a:defRPr sz="320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 hasCustomPrompt="1"/>
          </p:nvPr>
        </p:nvSpPr>
        <p:spPr>
          <a:xfrm>
            <a:off x="5137617" y="727845"/>
            <a:ext cx="6171235" cy="5404215"/>
          </a:xfrm>
        </p:spPr>
        <p:txBody>
          <a:bodyPr/>
          <a:lstStyle>
            <a:lvl1pPr>
              <a:defRPr sz="2400">
                <a:latin typeface="+mn-ea"/>
                <a:ea typeface="+mn-ea"/>
              </a:defRPr>
            </a:lvl1pPr>
            <a:lvl2pPr marL="457200" indent="0">
              <a:buNone/>
              <a:defRPr sz="2400">
                <a:latin typeface="+mn-ea"/>
                <a:ea typeface="+mn-ea"/>
              </a:defRPr>
            </a:lvl2pPr>
            <a:lvl3pPr>
              <a:defRPr sz="2400">
                <a:latin typeface="+mn-ea"/>
                <a:ea typeface="+mn-ea"/>
              </a:defRPr>
            </a:lvl3pPr>
            <a:lvl4pPr>
              <a:defRPr sz="2400">
                <a:latin typeface="+mn-ea"/>
                <a:ea typeface="+mn-ea"/>
              </a:defRPr>
            </a:lvl4pPr>
            <a:lvl5pPr>
              <a:defRPr sz="2400">
                <a:latin typeface="+mn-ea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half" idx="2" hasCustomPrompt="1"/>
          </p:nvPr>
        </p:nvSpPr>
        <p:spPr>
          <a:xfrm>
            <a:off x="839974" y="2240060"/>
            <a:ext cx="3931306" cy="389263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ea"/>
                <a:ea typeface="+mn-e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>
              <a:sym typeface="+mn-ea"/>
            </a:endParaRPr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注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</p:nvPr>
        </p:nvSpPr>
        <p:spPr>
          <a:xfrm>
            <a:off x="669820" y="5606183"/>
            <a:ext cx="10850454" cy="558268"/>
          </a:xfrm>
        </p:spPr>
        <p:txBody>
          <a:bodyPr/>
          <a:lstStyle>
            <a:lvl1pPr>
              <a:defRPr b="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" hasCustomPrompt="1"/>
          </p:nvPr>
        </p:nvSpPr>
        <p:spPr>
          <a:xfrm>
            <a:off x="669820" y="641469"/>
            <a:ext cx="10850454" cy="4556969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单张大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4539" cy="686943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联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sz="half" idx="2" hasCustomPrompt="1"/>
          </p:nvPr>
        </p:nvSpPr>
        <p:spPr>
          <a:xfrm>
            <a:off x="467922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13" hasCustomPrompt="1"/>
          </p:nvPr>
        </p:nvSpPr>
        <p:spPr>
          <a:xfrm>
            <a:off x="6286787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</a:t>
            </a:r>
            <a:r>
              <a:rPr>
                <a:sym typeface="+mn-ea"/>
              </a:rPr>
              <a:t>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623706"/>
            <a:ext cx="10850541" cy="899333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0" i="0" u="none" strike="noStrike" kern="1200" cap="none" spc="600" normalizeH="0" baseline="0" noProof="1" dirty="0">
                <a:solidFill>
                  <a:schemeClr val="tx1"/>
                </a:solidFill>
                <a:effectLst/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 userDrawn="1"/>
        </p:nvGrpSpPr>
        <p:grpSpPr>
          <a:xfrm>
            <a:off x="0" y="2202951"/>
            <a:ext cx="12190413" cy="2420263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19911" y="284178"/>
              <a:ext cx="650908" cy="55357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endParaRPr lang="zh-CN" altLang="en-US" sz="107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 userDrawn="1"/>
        </p:nvGrpSpPr>
        <p:grpSpPr>
          <a:xfrm>
            <a:off x="7919172" y="1700153"/>
            <a:ext cx="575989" cy="577246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191205" y="1700678"/>
            <a:ext cx="575989" cy="576197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7055189" y="1700153"/>
            <a:ext cx="577036" cy="577246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 userDrawn="1"/>
        </p:nvGrpSpPr>
        <p:grpSpPr>
          <a:xfrm>
            <a:off x="4463238" y="1700153"/>
            <a:ext cx="577036" cy="577246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5327222" y="1700153"/>
            <a:ext cx="577036" cy="577246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605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5357" y="6351009"/>
            <a:ext cx="3959381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254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  <p:pic>
        <p:nvPicPr>
          <p:cNvPr id="2" name="图片 1" descr="PPT课件logo学校logo@交职院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599930" y="45085"/>
            <a:ext cx="2583180" cy="4381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4pPr>
      <a:lvl5pPr marL="2056765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599930" y="45085"/>
            <a:ext cx="2583180" cy="4381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18"/>
          <p:cNvSpPr txBox="1"/>
          <p:nvPr/>
        </p:nvSpPr>
        <p:spPr>
          <a:xfrm>
            <a:off x="1414686" y="270971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单元</a:t>
            </a:r>
            <a:r>
              <a:rPr lang="en-US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5</a:t>
            </a:r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 </a:t>
            </a:r>
            <a:r>
              <a:rPr lang="zh-CN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r>
              <a:rPr lang="zh-CN" altLang="zh-CN" sz="4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的分组与</a:t>
            </a:r>
            <a:r>
              <a:rPr lang="zh-CN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聚合</a:t>
            </a:r>
            <a:endParaRPr lang="zh-CN" altLang="zh-CN" sz="4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2206774" y="4005858"/>
            <a:ext cx="8424936" cy="430312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en-US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数据分析任务驱动教程</a:t>
            </a: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endParaRPr lang="zh-CN" altLang="en-US" sz="2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583037" y="2853730"/>
            <a:ext cx="63367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分组与聚合是数据分析工作中比较常见的操作，它主要用于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将数据按照某些特征进行分组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并对每个组内的数据进行聚合操作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，以便得用户对不同分组的数据进行深入解读。</a:t>
            </a:r>
            <a:endParaRPr lang="en-US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6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8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与聚合简介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276318" y="1719878"/>
            <a:ext cx="323471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什么是分组与聚合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719878"/>
            <a:ext cx="362247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分组与聚合的基本过程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975688" y="2853730"/>
            <a:ext cx="2136507" cy="3024336"/>
            <a:chOff x="1940621" y="1627357"/>
            <a:chExt cx="1908681" cy="2701837"/>
          </a:xfrm>
        </p:grpSpPr>
        <p:sp>
          <p:nvSpPr>
            <p:cNvPr id="8" name="矩形 7"/>
            <p:cNvSpPr/>
            <p:nvPr/>
          </p:nvSpPr>
          <p:spPr>
            <a:xfrm>
              <a:off x="1940621" y="1803530"/>
              <a:ext cx="1908681" cy="25256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940621" y="1627357"/>
              <a:ext cx="1908681" cy="452120"/>
            </a:xfrm>
            <a:prstGeom prst="rect">
              <a:avLst/>
            </a:prstGeom>
            <a:solidFill>
              <a:srgbClr val="13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087291" y="2853730"/>
            <a:ext cx="2136507" cy="3024336"/>
            <a:chOff x="4345160" y="1638566"/>
            <a:chExt cx="1908680" cy="2075586"/>
          </a:xfrm>
        </p:grpSpPr>
        <p:sp>
          <p:nvSpPr>
            <p:cNvPr id="12" name="矩形 11"/>
            <p:cNvSpPr/>
            <p:nvPr/>
          </p:nvSpPr>
          <p:spPr>
            <a:xfrm>
              <a:off x="4345160" y="1803531"/>
              <a:ext cx="1908678" cy="19106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345162" y="1638566"/>
              <a:ext cx="1908678" cy="452120"/>
            </a:xfrm>
            <a:prstGeom prst="rect">
              <a:avLst/>
            </a:prstGeom>
            <a:solidFill>
              <a:srgbClr val="13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</a:t>
              </a:r>
              <a:r>
                <a:rPr lang="zh-CN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Apply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260970" y="2865962"/>
            <a:ext cx="2079219" cy="3012104"/>
            <a:chOff x="6475679" y="1638564"/>
            <a:chExt cx="1857502" cy="2690908"/>
          </a:xfrm>
        </p:grpSpPr>
        <p:sp>
          <p:nvSpPr>
            <p:cNvPr id="15" name="矩形 14"/>
            <p:cNvSpPr/>
            <p:nvPr/>
          </p:nvSpPr>
          <p:spPr>
            <a:xfrm>
              <a:off x="6475679" y="1803531"/>
              <a:ext cx="1857502" cy="25259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475680" y="1638564"/>
              <a:ext cx="1857501" cy="452120"/>
            </a:xfrm>
            <a:prstGeom prst="rect">
              <a:avLst/>
            </a:prstGeom>
            <a:solidFill>
              <a:srgbClr val="13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2000" dirty="0">
                <a:solidFill>
                  <a:schemeClr val="lt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20" name="右箭头 13422"/>
          <p:cNvSpPr/>
          <p:nvPr/>
        </p:nvSpPr>
        <p:spPr>
          <a:xfrm>
            <a:off x="4298796" y="2956656"/>
            <a:ext cx="599994" cy="363761"/>
          </a:xfrm>
          <a:prstGeom prst="rightArrow">
            <a:avLst>
              <a:gd name="adj1" fmla="val 50000"/>
              <a:gd name="adj2" fmla="val 78808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179198" y="3679627"/>
            <a:ext cx="1729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800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原数据按照一定的拆分标准被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拆分为若干个分组</a:t>
            </a:r>
            <a:r>
              <a:rPr lang="zh-CN" altLang="zh-CN" sz="1800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317499" y="2918596"/>
            <a:ext cx="203131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合并</a:t>
            </a:r>
            <a:r>
              <a:rPr lang="zh-CN" altLang="zh-CN" sz="19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9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Combine</a:t>
            </a:r>
            <a:r>
              <a:rPr lang="zh-CN" altLang="zh-CN" sz="1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19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078668" y="3679627"/>
            <a:ext cx="21451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 algn="ctr"/>
            <a:r>
              <a:rPr lang="zh-CN" altLang="zh-CN" sz="1800" dirty="0"/>
              <a:t>每个分组</a:t>
            </a:r>
            <a:r>
              <a:rPr lang="zh-CN" altLang="zh-CN" sz="1800" dirty="0">
                <a:solidFill>
                  <a:srgbClr val="1369B2"/>
                </a:solidFill>
              </a:rPr>
              <a:t>应用指定的函数或方法进行相应的操作</a:t>
            </a:r>
            <a:r>
              <a:rPr lang="zh-CN" altLang="zh-CN" sz="1800" dirty="0"/>
              <a:t>，比如求和、求平均值、求中位数等，并在操作完成后</a:t>
            </a:r>
            <a:r>
              <a:rPr lang="zh-CN" altLang="zh-CN" sz="1800" dirty="0">
                <a:solidFill>
                  <a:srgbClr val="1369B2"/>
                </a:solidFill>
              </a:rPr>
              <a:t>产生一个标量值</a:t>
            </a:r>
            <a:r>
              <a:rPr lang="zh-CN" altLang="zh-CN" sz="1800" dirty="0"/>
              <a:t>。</a:t>
            </a:r>
            <a:endParaRPr lang="zh-CN" altLang="zh-CN" sz="1800" dirty="0"/>
          </a:p>
        </p:txBody>
      </p:sp>
      <p:sp>
        <p:nvSpPr>
          <p:cNvPr id="30" name="文本框 29"/>
          <p:cNvSpPr txBox="1"/>
          <p:nvPr/>
        </p:nvSpPr>
        <p:spPr>
          <a:xfrm>
            <a:off x="8449470" y="3679627"/>
            <a:ext cx="17022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sz="1800" dirty="0"/>
              <a:t>将</a:t>
            </a:r>
            <a:r>
              <a:rPr lang="zh-CN" altLang="zh-CN" sz="1800" dirty="0">
                <a:solidFill>
                  <a:srgbClr val="1369B2"/>
                </a:solidFill>
              </a:rPr>
              <a:t>每个分组的聚合结果或标量值合并起来</a:t>
            </a:r>
            <a:r>
              <a:rPr lang="zh-CN" altLang="zh-CN" sz="1800" dirty="0"/>
              <a:t>，汇总成一个统一的结果。</a:t>
            </a:r>
            <a:endParaRPr lang="zh-CN" altLang="zh-CN" sz="1800" dirty="0"/>
          </a:p>
        </p:txBody>
      </p:sp>
      <p:sp>
        <p:nvSpPr>
          <p:cNvPr id="34" name="文本框 33"/>
          <p:cNvSpPr txBox="1"/>
          <p:nvPr/>
        </p:nvSpPr>
        <p:spPr>
          <a:xfrm>
            <a:off x="2357529" y="2924891"/>
            <a:ext cx="1755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zh-CN" sz="2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拆分</a:t>
            </a:r>
            <a:r>
              <a:rPr lang="zh-CN" altLang="zh-CN" sz="20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Split</a:t>
            </a:r>
            <a:r>
              <a:rPr lang="zh-CN" altLang="zh-CN" sz="2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宋体 CN" panose="02020400000000000000" pitchFamily="18" charset="-122"/>
            </a:endParaRPr>
          </a:p>
        </p:txBody>
      </p:sp>
      <p:sp>
        <p:nvSpPr>
          <p:cNvPr id="37" name="右箭头 13422"/>
          <p:cNvSpPr/>
          <p:nvPr/>
        </p:nvSpPr>
        <p:spPr>
          <a:xfrm>
            <a:off x="7435752" y="2968890"/>
            <a:ext cx="599994" cy="363761"/>
          </a:xfrm>
          <a:prstGeom prst="rightArrow">
            <a:avLst>
              <a:gd name="adj1" fmla="val 50000"/>
              <a:gd name="adj2" fmla="val 78808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2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与聚合简介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8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与聚合简介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276318" y="1719878"/>
            <a:ext cx="323471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分组与聚合的流程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1"/>
          <a:stretch>
            <a:fillRect/>
          </a:stretch>
        </p:blipFill>
        <p:spPr>
          <a:xfrm>
            <a:off x="3070870" y="2493690"/>
            <a:ext cx="6120680" cy="391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groupby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的使用，能够通过该方法按照指定标准对原数据进行分组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276318" y="1535774"/>
            <a:ext cx="38107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groupby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76318" y="2139794"/>
            <a:ext cx="9848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类中提供了一个用于实现分组操作的方法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，该方法可以按照指定的拆分标准将数据拆分成若干个分组。以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类的方法为例，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方法的语法格式如下。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76318" y="3642492"/>
            <a:ext cx="9560028" cy="1266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619322" y="3751922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(by=None, axis=_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level=None,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as_index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sort=True,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group_keys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observed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dropna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89982" y="5018762"/>
            <a:ext cx="954636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by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：用于指定分组的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拆分标准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axis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沿着行或列拆分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，取值可以为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（默认）、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'index'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'columns'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，其中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'index'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代表沿着行拆分，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'columns'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代表沿着列拆分。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276318" y="1535774"/>
            <a:ext cx="38107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groupby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76318" y="2139794"/>
            <a:ext cx="9848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类中提供了一个用于实现分组操作的方法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，该方法可以按照指定的拆分标准将数据拆分成若干个分组。以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类的方法为例，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方法的语法格式如下。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76318" y="3642492"/>
            <a:ext cx="9560028" cy="1266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619322" y="3751922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(by=None, axis=_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level=None,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as_index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sort=True,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group_keys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observed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dropna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89982" y="5018762"/>
            <a:ext cx="95463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as_index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是否将分组标准作为索引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，即将分组标准作为索引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sort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是否对分组结果进行排序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，即进行排序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276318" y="1535774"/>
            <a:ext cx="38107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groupby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76318" y="2139794"/>
            <a:ext cx="9848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类中提供了一个用于实现分组操作的方法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，该方法可以按照指定的拆分标准将数据拆分成若干个分组。以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类的方法为例，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方法的语法格式如下。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270961" y="5046477"/>
            <a:ext cx="972078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※  </a:t>
            </a:r>
            <a:r>
              <a:rPr lang="zh-CN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</a:t>
            </a:r>
            <a:r>
              <a:rPr lang="en-US" altLang="zh-CN" sz="17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方法的调用方是</a:t>
            </a:r>
            <a:r>
              <a:rPr lang="en-US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，则该方法的</a:t>
            </a:r>
            <a:r>
              <a:rPr lang="zh-CN" altLang="zh-CN" sz="17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返回值是</a:t>
            </a:r>
            <a:r>
              <a:rPr lang="en-US" altLang="zh-CN" sz="17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SeriesGroupBy</a:t>
            </a:r>
            <a:r>
              <a:rPr lang="zh-CN" altLang="zh-CN" sz="17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；若</a:t>
            </a:r>
            <a:r>
              <a:rPr lang="en-US" altLang="zh-CN" sz="17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方法的调用方是</a:t>
            </a:r>
            <a:r>
              <a:rPr lang="en-US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，则该方法的</a:t>
            </a:r>
            <a:r>
              <a:rPr lang="zh-CN" altLang="zh-CN" sz="17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返回值是</a:t>
            </a:r>
            <a:r>
              <a:rPr lang="en-US" altLang="zh-CN" sz="17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DataFrameGroupBy</a:t>
            </a:r>
            <a:r>
              <a:rPr lang="zh-CN" altLang="zh-CN" sz="17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7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76318" y="3642492"/>
            <a:ext cx="9560028" cy="1266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619322" y="3751922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(by=None, axis=_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level=None,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as_index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sort=True,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group_keys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observed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dropna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39"/>
          <p:cNvSpPr/>
          <p:nvPr/>
        </p:nvSpPr>
        <p:spPr>
          <a:xfrm>
            <a:off x="1276318" y="1622592"/>
            <a:ext cx="323471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参数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by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支持的取值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87706" y="2281314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决定了按照什么样的标准对数据进行分组，该参数支持多种形式的值，包括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列表、数组、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、字典或函数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。如果是列表或数组，则它们的长度必须与待拆分的行或列上的数据个数相等。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1" t="1301" r="11812" b="84525"/>
          <a:stretch>
            <a:fillRect/>
          </a:stretch>
        </p:blipFill>
        <p:spPr>
          <a:xfrm>
            <a:off x="1664023" y="3961693"/>
            <a:ext cx="2736304" cy="86409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17719" r="32669" b="68107"/>
          <a:stretch>
            <a:fillRect/>
          </a:stretch>
        </p:blipFill>
        <p:spPr>
          <a:xfrm>
            <a:off x="4735572" y="3961693"/>
            <a:ext cx="2664296" cy="86409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t="34256" r="53931" b="51569"/>
          <a:stretch>
            <a:fillRect/>
          </a:stretch>
        </p:blipFill>
        <p:spPr>
          <a:xfrm>
            <a:off x="7735113" y="3933850"/>
            <a:ext cx="2664296" cy="86409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2" t="50793" r="35032" b="35032"/>
          <a:stretch>
            <a:fillRect/>
          </a:stretch>
        </p:blipFill>
        <p:spPr>
          <a:xfrm>
            <a:off x="1700027" y="5013970"/>
            <a:ext cx="2664296" cy="86409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4" t="85049" r="3932" b="1958"/>
          <a:stretch>
            <a:fillRect/>
          </a:stretch>
        </p:blipFill>
        <p:spPr>
          <a:xfrm>
            <a:off x="7771117" y="5018323"/>
            <a:ext cx="2592288" cy="79208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4" t="67330" r="19822" b="18495"/>
          <a:stretch>
            <a:fillRect/>
          </a:stretch>
        </p:blipFill>
        <p:spPr>
          <a:xfrm>
            <a:off x="4771575" y="4977966"/>
            <a:ext cx="2592289" cy="86409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422798" y="4077866"/>
            <a:ext cx="1107996" cy="559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rgbClr val="FAA706"/>
                </a:solidFill>
                <a:latin typeface="黑体" panose="02010609060101010101" charset="-122"/>
                <a:ea typeface="黑体" panose="02010609060101010101" charset="-122"/>
              </a:rPr>
              <a:t>列索引</a:t>
            </a:r>
            <a:endParaRPr lang="zh-CN" altLang="en-US" kern="0" dirty="0">
              <a:solidFill>
                <a:srgbClr val="FAA70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62056" y="4077866"/>
            <a:ext cx="800219" cy="559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rgbClr val="3699A6"/>
                </a:solidFill>
                <a:latin typeface="黑体" panose="02010609060101010101" charset="-122"/>
                <a:ea typeface="黑体" panose="02010609060101010101" charset="-122"/>
              </a:rPr>
              <a:t>列表</a:t>
            </a:r>
            <a:endParaRPr lang="zh-CN" altLang="en-US" kern="0" dirty="0">
              <a:solidFill>
                <a:srgbClr val="3699A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543478" y="4077866"/>
            <a:ext cx="800219" cy="559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rgbClr val="22AC38"/>
                </a:solidFill>
                <a:latin typeface="黑体" panose="02010609060101010101" charset="-122"/>
                <a:ea typeface="黑体" panose="02010609060101010101" charset="-122"/>
              </a:rPr>
              <a:t>数组</a:t>
            </a:r>
            <a:endParaRPr lang="zh-CN" altLang="en-US" kern="0" dirty="0">
              <a:solidFill>
                <a:srgbClr val="22AC38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06774" y="5130129"/>
            <a:ext cx="1981633" cy="574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kern="0" dirty="0" smtClean="0">
                <a:solidFill>
                  <a:srgbClr val="F2688C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Series</a:t>
            </a:r>
            <a:r>
              <a:rPr lang="zh-CN" altLang="zh-CN" kern="0" dirty="0" smtClean="0">
                <a:solidFill>
                  <a:srgbClr val="F2688C"/>
                </a:solidFill>
                <a:latin typeface="黑体" panose="02010609060101010101" charset="-122"/>
                <a:ea typeface="黑体" panose="02010609060101010101" charset="-122"/>
              </a:rPr>
              <a:t>类对象</a:t>
            </a:r>
            <a:endParaRPr lang="zh-CN" altLang="en-US" kern="0" dirty="0">
              <a:solidFill>
                <a:srgbClr val="F2688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662055" y="5130129"/>
            <a:ext cx="80021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kern="0" dirty="0">
                <a:solidFill>
                  <a:srgbClr val="F19149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字典</a:t>
            </a:r>
            <a:endParaRPr lang="zh-CN" altLang="en-US" kern="0" dirty="0">
              <a:solidFill>
                <a:srgbClr val="F19149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667151" y="5130129"/>
            <a:ext cx="800219" cy="580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kern="0" dirty="0">
                <a:solidFill>
                  <a:srgbClr val="AE5DA1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函数</a:t>
            </a:r>
            <a:endParaRPr lang="zh-CN" altLang="en-US" kern="0" dirty="0">
              <a:solidFill>
                <a:srgbClr val="AE5DA1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39"/>
          <p:cNvSpPr/>
          <p:nvPr/>
        </p:nvSpPr>
        <p:spPr>
          <a:xfrm>
            <a:off x="1276318" y="1485147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照列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进行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87706" y="2065290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方法对数据进行分组时，若给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，此时将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该列中值相同的行拆分出来整合成一个分组，值不同的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分配到不同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42678" y="3187207"/>
            <a:ext cx="9505056" cy="21868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666714" y="3448901"/>
            <a:ext cx="8856984" cy="1674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({'key':['C', 'B', 'C', 'A', 'B', 'B',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'A', 'C', 'A'],'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':[2, 4, 6, 8, 10, 1, 14, 16, 18]})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(by='key')</a:t>
            </a:r>
            <a:endParaRPr lang="en-US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7" name="下箭头 26"/>
          <p:cNvSpPr/>
          <p:nvPr/>
        </p:nvSpPr>
        <p:spPr>
          <a:xfrm>
            <a:off x="2134766" y="5143715"/>
            <a:ext cx="504056" cy="598243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486608" y="5741958"/>
            <a:ext cx="7888698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&lt;pandas.core.groupby.generic.DataFrameGroupBy object at 0x00000277D703DB80&gt;</a:t>
            </a:r>
            <a:endParaRPr lang="zh-CN" altLang="en-US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287706" y="2637706"/>
            <a:ext cx="48795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DataFrameGroupBy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实际上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是一个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可迭代的对象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for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循环直接遍历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，遍历后查看每个分组的具体信息。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14686" y="4262535"/>
            <a:ext cx="4608512" cy="15496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145813" y="4548768"/>
            <a:ext cx="31683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for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gb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in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: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print(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gb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276318" y="1941918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照列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进行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3" name="下箭头 12"/>
          <p:cNvSpPr/>
          <p:nvPr/>
        </p:nvSpPr>
        <p:spPr>
          <a:xfrm rot="16200000">
            <a:off x="6574305" y="4738241"/>
            <a:ext cx="504056" cy="598243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535366" y="1879963"/>
            <a:ext cx="2592288" cy="393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('A',   key 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num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   A    8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6   A   14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8   A   18)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('B',   key 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num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   B    4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   B   10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5   B    1)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('C',   key 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num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0   C    2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   C    6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7   C   16)</a:t>
            </a:r>
            <a:endParaRPr lang="zh-CN" altLang="en-US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02718" y="2421682"/>
            <a:ext cx="9001000" cy="688075"/>
            <a:chOff x="978872" y="1800500"/>
            <a:chExt cx="5471124" cy="515937"/>
          </a:xfrm>
        </p:grpSpPr>
        <p:sp>
          <p:nvSpPr>
            <p:cNvPr id="20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了解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分组与聚合的基本过程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，能够归纳分组与聚合的基本过程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3333327"/>
            <a:ext cx="9001000" cy="685959"/>
            <a:chOff x="978872" y="2570437"/>
            <a:chExt cx="5437064" cy="514350"/>
          </a:xfrm>
        </p:grpSpPr>
        <p:sp>
          <p:nvSpPr>
            <p:cNvPr id="23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groupby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()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使用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，能够通过该方法按照指定标准对原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数据进行分组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702718" y="4242856"/>
            <a:ext cx="9001000" cy="688077"/>
            <a:chOff x="978872" y="3338787"/>
            <a:chExt cx="5437064" cy="515938"/>
          </a:xfrm>
        </p:grpSpPr>
        <p:sp>
          <p:nvSpPr>
            <p:cNvPr id="26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获取分组信息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的方式，能够通过多种方式查看分组的信息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5154503"/>
            <a:ext cx="9001000" cy="685959"/>
            <a:chOff x="978872" y="4108725"/>
            <a:chExt cx="5437064" cy="514350"/>
          </a:xfrm>
        </p:grpSpPr>
        <p:sp>
          <p:nvSpPr>
            <p:cNvPr id="29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数据聚合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的操作，能够通过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统计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运算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实现数据聚合的操作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162658" y="2122992"/>
            <a:ext cx="98650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方法对数据进行分组时，若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给参数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则会根据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中的值决定如何分组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，若值相同，则需要将原数据中与值位置对应的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整合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成一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个分组；若值不同，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则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会被分配到不同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14686" y="3645818"/>
            <a:ext cx="936104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810730" y="3823292"/>
            <a:ext cx="8568952" cy="2453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({'key': ['A', 'A', 'B', 'B', 'C'],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'</a:t>
            </a:r>
            <a:r>
              <a:rPr lang="en-US" altLang="zh-CN" sz="17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[2, 3, 4, 6, 8]})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(['a', 'b', 'c', 'a', 'b'])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# 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按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</a:t>
            </a:r>
            <a:r>
              <a:rPr lang="zh-CN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对象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进行分组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for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in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:                     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# 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查看分组的信息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print(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276318" y="1485147"/>
            <a:ext cx="453085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按照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进行分组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2" r="27537"/>
          <a:stretch>
            <a:fillRect/>
          </a:stretch>
        </p:blipFill>
        <p:spPr>
          <a:xfrm>
            <a:off x="1396936" y="2349674"/>
            <a:ext cx="2001769" cy="41314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99062" y="3676755"/>
            <a:ext cx="562396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试想一下，如果</a:t>
            </a:r>
            <a:r>
              <a:rPr lang="en-US" altLang="zh-CN" dirty="0" smtClean="0">
                <a:solidFill>
                  <a:srgbClr val="1369B2"/>
                </a:solidFill>
              </a:rPr>
              <a:t>Series</a:t>
            </a:r>
            <a:r>
              <a:rPr lang="zh-CN" altLang="zh-CN" dirty="0" smtClean="0">
                <a:solidFill>
                  <a:srgbClr val="1369B2"/>
                </a:solidFill>
              </a:rPr>
              <a:t>对象</a:t>
            </a:r>
            <a:r>
              <a:rPr lang="zh-CN" altLang="zh-CN" dirty="0">
                <a:solidFill>
                  <a:srgbClr val="1369B2"/>
                </a:solidFill>
              </a:rPr>
              <a:t>中索引的长度小于</a:t>
            </a:r>
            <a:r>
              <a:rPr lang="en-US" altLang="zh-CN" dirty="0" smtClean="0">
                <a:solidFill>
                  <a:srgbClr val="1369B2"/>
                </a:solidFill>
              </a:rPr>
              <a:t>DataFrame</a:t>
            </a:r>
            <a:r>
              <a:rPr lang="zh-CN" altLang="zh-CN" dirty="0" smtClean="0">
                <a:solidFill>
                  <a:srgbClr val="1369B2"/>
                </a:solidFill>
              </a:rPr>
              <a:t>对象</a:t>
            </a:r>
            <a:r>
              <a:rPr lang="zh-CN" altLang="zh-CN" dirty="0">
                <a:solidFill>
                  <a:srgbClr val="1369B2"/>
                </a:solidFill>
              </a:rPr>
              <a:t>中的行索引的长度</a:t>
            </a:r>
            <a:r>
              <a:rPr lang="zh-CN" altLang="zh-CN" dirty="0"/>
              <a:t>，那么在使用</a:t>
            </a:r>
            <a:r>
              <a:rPr lang="en-US" altLang="zh-CN" dirty="0" err="1"/>
              <a:t>groupby</a:t>
            </a:r>
            <a:r>
              <a:rPr lang="en-US" altLang="zh-CN" dirty="0"/>
              <a:t>()</a:t>
            </a:r>
            <a:r>
              <a:rPr lang="zh-CN" altLang="zh-CN" dirty="0"/>
              <a:t>方法进行分组时会怎么样呢？</a:t>
            </a:r>
            <a:endParaRPr lang="zh-CN" altLang="en-US" dirty="0"/>
          </a:p>
        </p:txBody>
      </p:sp>
      <p:sp>
        <p:nvSpPr>
          <p:cNvPr id="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276318" y="1485147"/>
            <a:ext cx="453085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按照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进行分组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14686" y="2122992"/>
            <a:ext cx="95770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如果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中索引的长度小于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中的行索引的长度，那么在使用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方法进行分组时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只会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将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中与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索引匹配的部分数据进行分组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，而不会涉及全部的数据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14686" y="3717826"/>
            <a:ext cx="9361040" cy="2088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918742" y="4005966"/>
            <a:ext cx="9001000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ser_diff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(['a', 'b', 'a'])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df_obj.groupby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ser_diff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for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in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:          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print(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: 圆角 139"/>
          <p:cNvSpPr/>
          <p:nvPr/>
        </p:nvSpPr>
        <p:spPr>
          <a:xfrm>
            <a:off x="1276318" y="1485147"/>
            <a:ext cx="453085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按照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类的对象进行分组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14686" y="2122992"/>
            <a:ext cx="95770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方法对数据进行分组时，若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给参数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传入的值是字典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，此时会将字典的键作为原对象中行或列的标签索引，字典的值作为分组的名称，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根据分组名称与标签索引的对应关系进行分组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14686" y="3699547"/>
            <a:ext cx="9361040" cy="27545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74726" y="3886672"/>
            <a:ext cx="900100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 pandas import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num_df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({'a': [1, 2, 3, 4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],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'b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[5, 6, 7, 8],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'c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[9, 10, 11, 12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],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'd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[13, 14, 15, 16],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[17, 18, 19, 20]})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group_rule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{'a':'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Group_One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'b':'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Group_Two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'c':'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Group_One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'd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':'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Group_Thr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'e':'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Group_Two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'}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num_df.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group_rule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axis=1)</a:t>
            </a:r>
            <a:endParaRPr lang="zh-CN" altLang="zh-CN" sz="17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for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in group_obj: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print(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: 圆角 139"/>
          <p:cNvSpPr/>
          <p:nvPr/>
        </p:nvSpPr>
        <p:spPr>
          <a:xfrm>
            <a:off x="1276318" y="1485147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按照字典进行分组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54646" y="2122992"/>
            <a:ext cx="10081120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19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方法对数据进行分组时，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若给参数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传入的值是函数，则会让行或列的标签索引调用一次该函数，并根据函数的返回值决定如何分组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：如果返回值相同，则会将该标签索引对应的行或列整合成一组；如果返回值不同，则会将该标签索引对应的行或列自成一组。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43690" y="3683709"/>
            <a:ext cx="9920068" cy="25543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30710" y="3815978"/>
            <a:ext cx="9001000" cy="228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({'a': [1, 2, 3, 4, 5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],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'b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[6, 7, 8, 9, 10],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'c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[11, 12, 13, 14, 15]},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index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=['Leo', 'Jack', 'Alice', 'Helen', 'Joe'])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groupby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(by=</a:t>
            </a: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len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7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for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in group_obj:        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print(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groupby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实现数据分组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: 圆角 139"/>
          <p:cNvSpPr/>
          <p:nvPr/>
        </p:nvSpPr>
        <p:spPr>
          <a:xfrm>
            <a:off x="1143690" y="1485147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按照函数进行分组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30425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获取分组信息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的方式，能够通过多种方式查看分组的信息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85189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分组的信息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799062" y="2781722"/>
            <a:ext cx="62646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无论是</a:t>
            </a:r>
            <a:r>
              <a:rPr lang="en-US" altLang="zh-CN" sz="2000" dirty="0" err="1"/>
              <a:t>SeriesGroupBy</a:t>
            </a:r>
            <a:r>
              <a:rPr lang="zh-CN" altLang="zh-CN" sz="2000" dirty="0"/>
              <a:t>对象和</a:t>
            </a:r>
            <a:r>
              <a:rPr lang="en-US" altLang="zh-CN" sz="2000" dirty="0" err="1"/>
              <a:t>DataFrameGroupBy</a:t>
            </a:r>
            <a:r>
              <a:rPr lang="zh-CN" altLang="zh-CN" sz="2000" dirty="0"/>
              <a:t>对象，它们其实都属于</a:t>
            </a:r>
            <a:r>
              <a:rPr lang="en-US" altLang="zh-CN" sz="2000" dirty="0" err="1"/>
              <a:t>GroupBy</a:t>
            </a:r>
            <a:r>
              <a:rPr lang="zh-CN" altLang="zh-CN" sz="2000" dirty="0"/>
              <a:t>对象。</a:t>
            </a:r>
            <a:r>
              <a:rPr lang="en-US" altLang="zh-CN" sz="2000" dirty="0" err="1">
                <a:solidFill>
                  <a:srgbClr val="1369B2"/>
                </a:solidFill>
              </a:rPr>
              <a:t>GroupBy</a:t>
            </a:r>
            <a:r>
              <a:rPr lang="zh-CN" altLang="zh-CN" sz="2000" dirty="0">
                <a:solidFill>
                  <a:srgbClr val="1369B2"/>
                </a:solidFill>
              </a:rPr>
              <a:t>对象是一个可迭代对象</a:t>
            </a:r>
            <a:r>
              <a:rPr lang="zh-CN" altLang="zh-CN" sz="2000" dirty="0"/>
              <a:t>，</a:t>
            </a:r>
            <a:r>
              <a:rPr lang="zh-CN" altLang="zh-CN" sz="2000" dirty="0">
                <a:solidFill>
                  <a:srgbClr val="1369B2"/>
                </a:solidFill>
              </a:rPr>
              <a:t>无法通过直接输出的方式展示分组的信息</a:t>
            </a:r>
            <a:r>
              <a:rPr lang="zh-CN" altLang="zh-CN" sz="2000" dirty="0"/>
              <a:t>。如果希望查看分组的信息，除了通过前面介绍的</a:t>
            </a:r>
            <a:r>
              <a:rPr lang="en-US" altLang="zh-CN" sz="2000" dirty="0"/>
              <a:t>for</a:t>
            </a:r>
            <a:r>
              <a:rPr lang="zh-CN" altLang="zh-CN" sz="2000" dirty="0"/>
              <a:t>循环遍历之外，还可以</a:t>
            </a:r>
            <a:r>
              <a:rPr lang="zh-CN" altLang="zh-CN" sz="2000" dirty="0">
                <a:solidFill>
                  <a:srgbClr val="1369B2"/>
                </a:solidFill>
              </a:rPr>
              <a:t>通过</a:t>
            </a:r>
            <a:r>
              <a:rPr lang="en-US" altLang="zh-CN" sz="2000" dirty="0" err="1">
                <a:solidFill>
                  <a:srgbClr val="1369B2"/>
                </a:solidFill>
              </a:rPr>
              <a:t>GroupBy</a:t>
            </a:r>
            <a:r>
              <a:rPr lang="zh-CN" altLang="zh-CN" sz="2000" dirty="0">
                <a:solidFill>
                  <a:srgbClr val="1369B2"/>
                </a:solidFill>
              </a:rPr>
              <a:t>对象的属性或方法</a:t>
            </a:r>
            <a:r>
              <a:rPr lang="zh-CN" altLang="zh-CN" sz="2000" dirty="0" smtClean="0">
                <a:solidFill>
                  <a:srgbClr val="1369B2"/>
                </a:solidFill>
              </a:rPr>
              <a:t>查看</a:t>
            </a:r>
            <a:r>
              <a:rPr lang="zh-CN" altLang="zh-CN" sz="2000" dirty="0" smtClean="0"/>
              <a:t>。</a:t>
            </a:r>
            <a:endParaRPr lang="zh-CN" altLang="zh-CN" sz="2000" dirty="0"/>
          </a:p>
        </p:txBody>
      </p:sp>
      <p:sp>
        <p:nvSpPr>
          <p:cNvPr id="7" name="矩形: 圆角 139"/>
          <p:cNvSpPr/>
          <p:nvPr/>
        </p:nvSpPr>
        <p:spPr>
          <a:xfrm>
            <a:off x="1276318" y="1540390"/>
            <a:ext cx="280266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GroupBy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8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385189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分组的信息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14685" y="2417198"/>
            <a:ext cx="98650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通过访问</a:t>
            </a:r>
            <a:r>
              <a:rPr lang="en-US" altLang="zh-CN" sz="2000" dirty="0" err="1"/>
              <a:t>GroupBy</a:t>
            </a:r>
            <a:r>
              <a:rPr lang="zh-CN" altLang="zh-CN" sz="2000" dirty="0"/>
              <a:t>对象的</a:t>
            </a:r>
            <a:r>
              <a:rPr lang="en-US" altLang="zh-CN" sz="2000" dirty="0">
                <a:solidFill>
                  <a:srgbClr val="1369B2"/>
                </a:solidFill>
              </a:rPr>
              <a:t>groups</a:t>
            </a:r>
            <a:r>
              <a:rPr lang="zh-CN" altLang="zh-CN" sz="2000" dirty="0">
                <a:solidFill>
                  <a:srgbClr val="1369B2"/>
                </a:solidFill>
              </a:rPr>
              <a:t>属性</a:t>
            </a:r>
            <a:r>
              <a:rPr lang="zh-CN" altLang="zh-CN" sz="2000" dirty="0"/>
              <a:t>查看分组的信息，</a:t>
            </a:r>
            <a:r>
              <a:rPr lang="en-US" altLang="zh-CN" sz="2000" dirty="0"/>
              <a:t>groups</a:t>
            </a:r>
            <a:r>
              <a:rPr lang="zh-CN" altLang="zh-CN" sz="2000" dirty="0"/>
              <a:t>属性的值是一个字典，字典中每个键值对对应一个分组。</a:t>
            </a:r>
            <a:endParaRPr lang="en-US" altLang="zh-CN" sz="2000" dirty="0"/>
          </a:p>
        </p:txBody>
      </p:sp>
      <p:sp>
        <p:nvSpPr>
          <p:cNvPr id="7" name="矩形: 圆角 139"/>
          <p:cNvSpPr/>
          <p:nvPr/>
        </p:nvSpPr>
        <p:spPr>
          <a:xfrm>
            <a:off x="1276318" y="1692267"/>
            <a:ext cx="38107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通过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groups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属性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获取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14685" y="3501802"/>
            <a:ext cx="9865097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945882" y="3826017"/>
            <a:ext cx="8802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groups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3851895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分组的信息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14685" y="2417198"/>
            <a:ext cx="98650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如果只希望获取一个分组的信息，则可以通过</a:t>
            </a:r>
            <a:r>
              <a:rPr lang="en-US" altLang="zh-CN" sz="2000" dirty="0" err="1"/>
              <a:t>GroupBy</a:t>
            </a:r>
            <a:r>
              <a:rPr lang="zh-CN" altLang="zh-CN" sz="2000" dirty="0"/>
              <a:t>对象的</a:t>
            </a:r>
            <a:r>
              <a:rPr lang="en-US" altLang="zh-CN" sz="2000" dirty="0" err="1">
                <a:solidFill>
                  <a:srgbClr val="1369B2"/>
                </a:solidFill>
              </a:rPr>
              <a:t>get_group</a:t>
            </a:r>
            <a:r>
              <a:rPr lang="en-US" altLang="zh-CN" sz="2000" dirty="0">
                <a:solidFill>
                  <a:srgbClr val="1369B2"/>
                </a:solidFill>
              </a:rPr>
              <a:t>()</a:t>
            </a:r>
            <a:r>
              <a:rPr lang="zh-CN" altLang="zh-CN" sz="2000" dirty="0">
                <a:solidFill>
                  <a:srgbClr val="1369B2"/>
                </a:solidFill>
              </a:rPr>
              <a:t>方法</a:t>
            </a:r>
            <a:r>
              <a:rPr lang="zh-CN" altLang="zh-CN" sz="2000" dirty="0"/>
              <a:t>实现。</a:t>
            </a:r>
            <a:endParaRPr lang="en-US" altLang="zh-CN" sz="2000" dirty="0"/>
          </a:p>
        </p:txBody>
      </p:sp>
      <p:sp>
        <p:nvSpPr>
          <p:cNvPr id="21" name="矩形 20"/>
          <p:cNvSpPr/>
          <p:nvPr/>
        </p:nvSpPr>
        <p:spPr>
          <a:xfrm>
            <a:off x="1414685" y="3141762"/>
            <a:ext cx="9865097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945882" y="3380453"/>
            <a:ext cx="8802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get_group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('A')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矩形标注 9"/>
          <p:cNvSpPr/>
          <p:nvPr/>
        </p:nvSpPr>
        <p:spPr>
          <a:xfrm>
            <a:off x="5750383" y="3279501"/>
            <a:ext cx="1527384" cy="621522"/>
          </a:xfrm>
          <a:prstGeom prst="wedgeRectCallout">
            <a:avLst>
              <a:gd name="adj1" fmla="val -76524"/>
              <a:gd name="adj2" fmla="val 6827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879182" y="3332054"/>
            <a:ext cx="1398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获取分组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</a:t>
            </a:r>
            <a:endParaRPr lang="zh-CN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14685" y="4244549"/>
            <a:ext cx="9865097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945882" y="4483240"/>
            <a:ext cx="8802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get_group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('B')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14685" y="5347336"/>
            <a:ext cx="9865097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945882" y="5586027"/>
            <a:ext cx="8802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df_gb.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get_group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('C')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5750383" y="4356846"/>
            <a:ext cx="1527384" cy="621522"/>
          </a:xfrm>
          <a:prstGeom prst="wedgeRectCallout">
            <a:avLst>
              <a:gd name="adj1" fmla="val -76524"/>
              <a:gd name="adj2" fmla="val 6827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879182" y="4438153"/>
            <a:ext cx="1398585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分组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B</a:t>
            </a:r>
            <a:endParaRPr lang="zh-CN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5750383" y="5446018"/>
            <a:ext cx="1527384" cy="621522"/>
          </a:xfrm>
          <a:prstGeom prst="wedgeRectCallout">
            <a:avLst>
              <a:gd name="adj1" fmla="val -76524"/>
              <a:gd name="adj2" fmla="val 6827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879182" y="5527325"/>
            <a:ext cx="1398585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分组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</a:t>
            </a:r>
            <a:endParaRPr lang="zh-CN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019175" y="857056"/>
            <a:ext cx="3851895" cy="466725"/>
            <a:chOff x="1019175" y="847725"/>
            <a:chExt cx="3533775" cy="466725"/>
          </a:xfrm>
        </p:grpSpPr>
        <p:sp>
          <p:nvSpPr>
            <p:cNvPr id="2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分组的信息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: 圆角 139"/>
          <p:cNvSpPr/>
          <p:nvPr/>
        </p:nvSpPr>
        <p:spPr>
          <a:xfrm>
            <a:off x="1276318" y="1692267"/>
            <a:ext cx="460286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get_group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获取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数据聚合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的操作，能够通过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运算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实现数据聚合的操作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42795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统计运算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方法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702718" y="2781722"/>
            <a:ext cx="9001000" cy="688075"/>
            <a:chOff x="978872" y="1800500"/>
            <a:chExt cx="5471124" cy="515937"/>
          </a:xfrm>
        </p:grpSpPr>
        <p:sp>
          <p:nvSpPr>
            <p:cNvPr id="17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agg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的使用，能够通过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agg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()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方法实现数据聚合的操作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702718" y="3693367"/>
            <a:ext cx="9001000" cy="685959"/>
            <a:chOff x="978872" y="2570437"/>
            <a:chExt cx="5437064" cy="514350"/>
          </a:xfrm>
        </p:grpSpPr>
        <p:sp>
          <p:nvSpPr>
            <p:cNvPr id="20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transform()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的使用，能够通过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transform()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实现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数据转换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的操作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4602896"/>
            <a:ext cx="9001000" cy="688077"/>
            <a:chOff x="978872" y="3338787"/>
            <a:chExt cx="5437064" cy="515938"/>
          </a:xfrm>
        </p:grpSpPr>
        <p:sp>
          <p:nvSpPr>
            <p:cNvPr id="23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apply()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的使用，能够通过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apply()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方法实现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数据应用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的操作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1486694" y="3102591"/>
            <a:ext cx="9361040" cy="3175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630710" y="3283745"/>
            <a:ext cx="8784976" cy="281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numpy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as np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({'key1': ['A', 'A', 'B', 'B', 'A'],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'key2': ['one', 'two', 'one', 'two', 'one'],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'data1': [2, 3, 4, 6, 8],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'data2': [3, 5,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np.nan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3,7]})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df.groupby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('key1')   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[['data1', 'data2']].mean</a:t>
            </a:r>
            <a:r>
              <a:rPr lang="en-US" altLang="zh-CN" sz="17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()</a:t>
            </a:r>
            <a:endParaRPr lang="en-US" altLang="zh-CN" sz="1700" b="1" dirty="0" smtClean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86694" y="1557586"/>
            <a:ext cx="93610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前面介绍</a:t>
            </a:r>
            <a:r>
              <a:rPr lang="zh-CN" altLang="zh-CN" sz="2000" dirty="0" smtClean="0"/>
              <a:t>过统计</a:t>
            </a:r>
            <a:r>
              <a:rPr lang="zh-CN" altLang="en-US" sz="2000" dirty="0" smtClean="0"/>
              <a:t>运算</a:t>
            </a:r>
            <a:r>
              <a:rPr lang="zh-CN" altLang="zh-CN" sz="2000" dirty="0" smtClean="0"/>
              <a:t>方法</a:t>
            </a:r>
            <a:r>
              <a:rPr lang="zh-CN" altLang="zh-CN" sz="2000" dirty="0"/>
              <a:t>，例如，用于获取最大值和最小值的</a:t>
            </a:r>
            <a:r>
              <a:rPr lang="en-US" altLang="zh-CN" sz="2000" dirty="0"/>
              <a:t>max()</a:t>
            </a:r>
            <a:r>
              <a:rPr lang="zh-CN" altLang="zh-CN" sz="2000" dirty="0"/>
              <a:t>和</a:t>
            </a:r>
            <a:r>
              <a:rPr lang="en-US" altLang="zh-CN" sz="2000" dirty="0"/>
              <a:t>mix()</a:t>
            </a:r>
            <a:r>
              <a:rPr lang="zh-CN" altLang="zh-CN" sz="2000" dirty="0"/>
              <a:t>、求平均数的</a:t>
            </a:r>
            <a:r>
              <a:rPr lang="en-US" altLang="zh-CN" sz="2000" dirty="0"/>
              <a:t>mean()</a:t>
            </a:r>
            <a:r>
              <a:rPr lang="zh-CN" altLang="zh-CN" sz="2000" dirty="0"/>
              <a:t>等，</a:t>
            </a:r>
            <a:r>
              <a:rPr lang="zh-CN" altLang="zh-CN" sz="2000" dirty="0">
                <a:solidFill>
                  <a:srgbClr val="1369B2"/>
                </a:solidFill>
              </a:rPr>
              <a:t>这些方法可以直接应用到</a:t>
            </a:r>
            <a:r>
              <a:rPr lang="en-US" altLang="zh-CN" sz="2000" dirty="0" err="1">
                <a:solidFill>
                  <a:srgbClr val="1369B2"/>
                </a:solidFill>
              </a:rPr>
              <a:t>GroupBy</a:t>
            </a:r>
            <a:r>
              <a:rPr lang="zh-CN" altLang="zh-CN" sz="2000" dirty="0">
                <a:solidFill>
                  <a:srgbClr val="1369B2"/>
                </a:solidFill>
              </a:rPr>
              <a:t>对象</a:t>
            </a:r>
            <a:r>
              <a:rPr lang="zh-CN" altLang="zh-CN" sz="2000" dirty="0"/>
              <a:t>，</a:t>
            </a:r>
            <a:r>
              <a:rPr lang="zh-CN" altLang="zh-CN" sz="2000" dirty="0">
                <a:solidFill>
                  <a:srgbClr val="1369B2"/>
                </a:solidFill>
              </a:rPr>
              <a:t>对该对象中每个分组进行聚合操作</a:t>
            </a:r>
            <a:r>
              <a:rPr lang="zh-CN" altLang="zh-CN" sz="2000" dirty="0"/>
              <a:t>。如果</a:t>
            </a:r>
            <a:r>
              <a:rPr lang="en-US" altLang="zh-CN" sz="2000" dirty="0" err="1"/>
              <a:t>GroupBy</a:t>
            </a:r>
            <a:r>
              <a:rPr lang="zh-CN" altLang="zh-CN" sz="2000" dirty="0"/>
              <a:t>对象中有缺失</a:t>
            </a:r>
            <a:r>
              <a:rPr lang="zh-CN" altLang="zh-CN" sz="2000" dirty="0" smtClean="0"/>
              <a:t>值，</a:t>
            </a:r>
            <a:r>
              <a:rPr lang="zh-CN" altLang="zh-CN" sz="2000" dirty="0"/>
              <a:t>那么</a:t>
            </a:r>
            <a:r>
              <a:rPr lang="zh-CN" altLang="zh-CN" sz="2000" dirty="0" smtClean="0"/>
              <a:t>在聚合时自动忽略</a:t>
            </a:r>
            <a:r>
              <a:rPr lang="zh-CN" altLang="en-US" sz="2000" dirty="0"/>
              <a:t>缺失</a:t>
            </a:r>
            <a:r>
              <a:rPr lang="zh-CN" altLang="zh-CN" sz="2000" dirty="0" smtClean="0"/>
              <a:t>值</a:t>
            </a:r>
            <a:r>
              <a:rPr lang="zh-CN" altLang="zh-CN" sz="2000" dirty="0"/>
              <a:t>。</a:t>
            </a:r>
            <a:endParaRPr lang="en-US" altLang="zh-CN" sz="2000" dirty="0"/>
          </a:p>
        </p:txBody>
      </p:sp>
      <p:sp>
        <p:nvSpPr>
          <p:cNvPr id="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42795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统计运算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方法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5517039" y="3357786"/>
            <a:ext cx="5185978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读取咖啡店的数据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统计该品牌咖啡店在各个国家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店铺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查找该品牌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咖啡店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店铺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最多的城市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分析平台学生学习行为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5-2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70670" y="1773610"/>
            <a:ext cx="68255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为了全面了解所有学生的学习情况，帮助学生有效学习和成长，某线上学习平台整理了一月内所有学生的学习记录，这些</a:t>
            </a:r>
            <a:r>
              <a:rPr lang="zh-CN" altLang="zh-CN" sz="2000" dirty="0">
                <a:solidFill>
                  <a:srgbClr val="1369B2"/>
                </a:solidFill>
              </a:rPr>
              <a:t>学习记录</a:t>
            </a:r>
            <a:r>
              <a:rPr lang="zh-CN" altLang="zh-CN" sz="2000" dirty="0"/>
              <a:t>全部保存在</a:t>
            </a:r>
            <a:r>
              <a:rPr lang="en-US" altLang="zh-CN" sz="2000" dirty="0"/>
              <a:t>students_data.xlsx</a:t>
            </a:r>
            <a:r>
              <a:rPr lang="zh-CN" altLang="zh-CN" sz="2000" dirty="0"/>
              <a:t>文件中，该文件的内容具体</a:t>
            </a:r>
            <a:r>
              <a:rPr lang="zh-CN" altLang="zh-CN" sz="2000" dirty="0" smtClean="0"/>
              <a:t>如</a:t>
            </a:r>
            <a:r>
              <a:rPr lang="zh-CN" altLang="en-US" sz="2000" dirty="0" smtClean="0"/>
              <a:t>右图</a:t>
            </a:r>
            <a:r>
              <a:rPr lang="zh-CN" altLang="zh-CN" sz="2000" dirty="0" smtClean="0"/>
              <a:t>所</a:t>
            </a:r>
            <a:r>
              <a:rPr lang="zh-CN" altLang="zh-CN" sz="2000" dirty="0"/>
              <a:t>示。</a:t>
            </a:r>
            <a:endParaRPr lang="zh-CN" altLang="zh-CN" sz="2000" dirty="0"/>
          </a:p>
        </p:txBody>
      </p: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4367014" y="3573810"/>
            <a:ext cx="6696744" cy="24897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1989634"/>
            <a:ext cx="6679708" cy="3960440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286372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659459" y="2984386"/>
            <a:ext cx="55878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本任务要求编写代码，根据图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5-3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的学习记录分析学生的学习情况，具体要求如下。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计算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每个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学生</a:t>
            </a: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一个月内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平均学习时长和平均课程完成率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</a:t>
            </a: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不同课程完成率区间对学生进行分类，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</a:t>
            </a:r>
            <a:r>
              <a:rPr lang="zh-CN" altLang="en-US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计算</a:t>
            </a:r>
            <a:r>
              <a:rPr lang="zh-CN" altLang="zh-CN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各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类学生的平均成绩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2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agg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的使用，能够通过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agg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方法实现数据聚合的操作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629594"/>
            <a:ext cx="309069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agg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87706" y="2229475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中，除了直接使用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聚合数据之外，还可以使用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方法聚合数据，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方法会在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GroupBy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定列上应用一个或多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聚合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或方法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通过这些函数或方法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定列的数据执行聚合操作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从而产生一个标量值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42678" y="3789911"/>
            <a:ext cx="9225542" cy="9496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366272" y="4059305"/>
            <a:ext cx="9145016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agg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func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engine=None,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engine_kwargs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**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1370" y="4847439"/>
            <a:ext cx="926685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：用于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聚合数据的函数或方法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，该参数的取值可以是匿名函数、函数名或方法名、包含函数名或方法名的列表或字典。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args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：用于指定要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传递给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函数的其他位置参数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4520003" y="3285778"/>
            <a:ext cx="63277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方法聚合数据时，不仅可以让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一个函数作用于分组数据的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所有列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，还可以让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多个函数作用于分组数据的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所有列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，甚至可以让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不同函数作用于分组数据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的不同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16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: 圆角 139"/>
          <p:cNvSpPr/>
          <p:nvPr/>
        </p:nvSpPr>
        <p:spPr>
          <a:xfrm>
            <a:off x="1276318" y="1629594"/>
            <a:ext cx="309069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agg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546936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所有列应用一个函数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87706" y="2205658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方法聚合数据时，若给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func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传入的值是一个匿名函数或函数名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则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数据的所有列应用这个函数，并执行相应的操作。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14686" y="3306066"/>
            <a:ext cx="9361040" cy="29283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74726" y="3614368"/>
            <a:ext cx="7848872" cy="2311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numpy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as np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 pandas import DataFrame, Series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DataFrame(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(36).reshape((6, 6)),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columns=list('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abcdef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'))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['key'] = Series(list('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aaabbb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'), name='key')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df_obj.groupby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('key')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group_obj.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agg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(sum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894923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所有列应用一个函数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87706" y="2553645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当然，在使用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方法时也可以传入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自定义的函数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kern="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14686" y="4077866"/>
            <a:ext cx="9361040" cy="17881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74726" y="4386168"/>
            <a:ext cx="7848872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def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my_range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):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return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arr.max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() -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arr.min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group_obj.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agg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my_range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401718" y="3231601"/>
            <a:ext cx="9374008" cy="835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例如，定义一个用来计算极差值的函数，将该函数应用到分组的所有列，计算每个分组内各列的极差值</a:t>
            </a:r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。</a:t>
            </a:r>
            <a:endParaRPr lang="zh-CN" altLang="zh-CN" sz="2000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671292" y="572758"/>
            <a:ext cx="3911746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章节概述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Summary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TextBox 35"/>
          <p:cNvSpPr txBox="1">
            <a:spLocks noChangeArrowheads="1"/>
          </p:cNvSpPr>
          <p:nvPr/>
        </p:nvSpPr>
        <p:spPr bwMode="auto">
          <a:xfrm>
            <a:off x="1486694" y="2709714"/>
            <a:ext cx="9001000" cy="335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分组与聚合在数据分析中比较常见。举例来说，若要了解每天网站的访问量，首先需要将网站的所有访问记录按天拆分，然后统计每天总共有多少条访问记录，最后把统计后的总条数合并在一起，这个例子中解决问题的思路为先拆分后合并，这个思路其实就是分组与聚合。</a:t>
            </a:r>
            <a:r>
              <a:rPr lang="en-US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提供了一系列用于分组与聚合的方法，同时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也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支持对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后的数据进行转换和应用操作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本单元以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个任务为主线，对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中数据分组与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聚合</a:t>
            </a:r>
            <a:r>
              <a: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以及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转换和应用等拓展操作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详细地讲解。</a:t>
            </a:r>
            <a:endParaRPr lang="zh-CN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406568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所有列应用多个函数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87706" y="2065290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方法聚合数据时，若给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func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传入的值是一个包含函数名的列表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，则会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数据的所有列应用多个函数，并执行相应的操作。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14686" y="3768834"/>
            <a:ext cx="9361040" cy="9368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58702" y="4032748"/>
            <a:ext cx="9289032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agg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([sum, 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my_range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下箭头 6"/>
          <p:cNvSpPr/>
          <p:nvPr/>
        </p:nvSpPr>
        <p:spPr>
          <a:xfrm>
            <a:off x="3228741" y="4391739"/>
            <a:ext cx="504056" cy="508701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566728" y="4711701"/>
            <a:ext cx="6912470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        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        b                         c                            ... 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f 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sum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my_range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sum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my_range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sum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my_range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...     sum </a:t>
            </a:r>
            <a:r>
              <a:rPr lang="en-US" altLang="zh-CN" sz="14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my_range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key                                                                          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18    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12       21        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12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24              12      ...       33             12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b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72              12       75            12      78              12      ...       87             12</a:t>
            </a:r>
            <a:endParaRPr lang="zh-CN" altLang="en-US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cxnSp>
        <p:nvCxnSpPr>
          <p:cNvPr id="12" name="肘形连接符 11"/>
          <p:cNvCxnSpPr>
            <a:stCxn id="14" idx="3"/>
            <a:endCxn id="13" idx="0"/>
          </p:cNvCxnSpPr>
          <p:nvPr/>
        </p:nvCxnSpPr>
        <p:spPr>
          <a:xfrm>
            <a:off x="9488623" y="5293349"/>
            <a:ext cx="947376" cy="2880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9695606" y="5581369"/>
            <a:ext cx="148078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zh-CN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内层索引</a:t>
            </a:r>
            <a:r>
              <a:rPr kumimoji="1"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是函数的名称</a:t>
            </a:r>
            <a:endParaRPr kumimoji="1" lang="zh-CN" altLang="en-US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976369" y="5109276"/>
            <a:ext cx="1512254" cy="368145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1401718" y="3147478"/>
            <a:ext cx="93740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例如，所有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列应用</a:t>
            </a:r>
            <a:r>
              <a:rPr lang="en-US" altLang="zh-CN" sz="2000" b="1" dirty="0" err="1">
                <a:latin typeface="黑体" panose="02010609060101010101" charset="-122"/>
                <a:ea typeface="黑体" panose="02010609060101010101" charset="-122"/>
                <a:cs typeface="+mn-ea"/>
              </a:rPr>
              <a:t>my_range</a:t>
            </a:r>
            <a:r>
              <a:rPr lang="en-US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()</a:t>
            </a:r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和</a:t>
            </a:r>
            <a:r>
              <a:rPr lang="en-US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sum</a:t>
            </a:r>
            <a:r>
              <a:rPr lang="en-US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()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这两个函数，计算</a:t>
            </a:r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每列数据的极差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值</a:t>
            </a:r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、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和</a:t>
            </a:r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。</a:t>
            </a:r>
            <a:endParaRPr lang="zh-CN" altLang="zh-CN" sz="2000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406568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所有列应用多个函数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87706" y="2065290"/>
            <a:ext cx="97040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如果函数名起的不够见名知意，那么这时便不能很好地辨别出每列数据代表的含义。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的设计者已经考虑到这一点，它允许我们在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应用函数的同时给函数指定名称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，格式为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名称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函数名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14686" y="3638517"/>
            <a:ext cx="9361040" cy="791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558702" y="3789995"/>
            <a:ext cx="9289032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agg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([('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和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sum), ('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极差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my_range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3214886" y="4219518"/>
            <a:ext cx="504056" cy="508701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566728" y="4472349"/>
            <a:ext cx="5267789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      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b             c             d             e             f    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极差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key                                                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18   12    21   12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24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12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27   12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30   12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33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12</a:t>
            </a:r>
            <a:endParaRPr lang="zh-CN" altLang="zh-CN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b 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72   12    75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12   78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12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81   12 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84   12    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87  </a:t>
            </a: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12</a:t>
            </a:r>
            <a:endParaRPr lang="zh-CN" altLang="en-US" sz="1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24" name="肘形连接符 23"/>
          <p:cNvCxnSpPr>
            <a:stCxn id="26" idx="3"/>
            <a:endCxn id="25" idx="0"/>
          </p:cNvCxnSpPr>
          <p:nvPr/>
        </p:nvCxnSpPr>
        <p:spPr>
          <a:xfrm>
            <a:off x="7679468" y="5015723"/>
            <a:ext cx="1895185" cy="2880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8382043" y="5303743"/>
            <a:ext cx="23852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zh-CN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内层索引</a:t>
            </a:r>
            <a:r>
              <a:rPr kumimoji="1"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是给函数另外指定的名称</a:t>
            </a:r>
            <a:endParaRPr kumimoji="1" lang="zh-CN" altLang="en-US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167214" y="4831650"/>
            <a:ext cx="1512254" cy="368145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406568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不同列应用不同函数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87706" y="2065290"/>
            <a:ext cx="9704044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当使用</a:t>
            </a:r>
            <a:r>
              <a:rPr lang="en-US" altLang="zh-CN" sz="19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agg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方法聚合数据时，若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给参数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func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传入的值是一个字典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，则可以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每个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分组的不同列应用不同的函数，并通过这些函数对指定列执行相应的操作。字典有着一定的格式要求，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字典的键是分组的列索引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字典的值是单个函数名或包含多个函数名的列表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14686" y="3956232"/>
            <a:ext cx="9361040" cy="912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558702" y="4197472"/>
            <a:ext cx="9289032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group_obj.agg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({'a': 'sum', 'b': 'mean', 'c':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my_range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})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4439022" y="5020503"/>
            <a:ext cx="6336704" cy="1403392"/>
          </a:xfrm>
          <a:prstGeom prst="wedgeRectCallout">
            <a:avLst>
              <a:gd name="adj1" fmla="val -20447"/>
              <a:gd name="adj2" fmla="val -68714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756323" y="5127750"/>
            <a:ext cx="5832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给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列应用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sum()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函数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，通过该函数计算该列数据的和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给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b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列应用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mean()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函数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，通过该函数计算该列数据的平均数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给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列应用</a:t>
            </a:r>
            <a:r>
              <a:rPr lang="en-US" altLang="zh-CN" sz="16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my_range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en-US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函数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，通过该函数计算该列数据的极差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agg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()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实现数据聚合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5769067" y="3357786"/>
            <a:ext cx="4681922" cy="187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读取学习记录的数据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计算每个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一个月内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平均学习时长和平均课程完成率。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计算课程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完成率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进行分类。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5"/>
            <a:ext cx="7597696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减肥比赛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5-3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2638" y="1682583"/>
            <a:ext cx="439248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 smtClean="0"/>
              <a:t>某</a:t>
            </a:r>
            <a:r>
              <a:rPr lang="zh-CN" altLang="zh-CN" sz="2000" dirty="0"/>
              <a:t>机构举办了一场减肥比赛，比赛的规则是，</a:t>
            </a:r>
            <a:r>
              <a:rPr lang="en-US" altLang="zh-CN" sz="2000" dirty="0"/>
              <a:t>4</a:t>
            </a:r>
            <a:r>
              <a:rPr lang="zh-CN" altLang="zh-CN" sz="2000" dirty="0"/>
              <a:t>个月内哪名参赛人员每月减重的比率最大，</a:t>
            </a:r>
            <a:r>
              <a:rPr lang="zh-CN" altLang="en-US" sz="2000" dirty="0"/>
              <a:t>将</a:t>
            </a:r>
            <a:r>
              <a:rPr lang="zh-CN" altLang="zh-CN" sz="2000" dirty="0"/>
              <a:t>最终赢得比赛。假设小明和小强参加了这次比赛，某机构记录了</a:t>
            </a:r>
            <a:r>
              <a:rPr lang="en-US" altLang="zh-CN" sz="2000" dirty="0"/>
              <a:t>4</a:t>
            </a:r>
            <a:r>
              <a:rPr lang="zh-CN" altLang="zh-CN" sz="2000" dirty="0"/>
              <a:t>个月内</a:t>
            </a:r>
            <a:r>
              <a:rPr lang="zh-CN" altLang="en-US" sz="2000" dirty="0"/>
              <a:t>他们</a:t>
            </a:r>
            <a:r>
              <a:rPr lang="zh-CN" altLang="zh-CN" sz="2000" dirty="0"/>
              <a:t>每周的体重情况，</a:t>
            </a:r>
            <a:r>
              <a:rPr lang="zh-CN" altLang="en-US" sz="2000" dirty="0"/>
              <a:t>并</a:t>
            </a:r>
            <a:r>
              <a:rPr lang="zh-CN" altLang="en-US" sz="2000" dirty="0" smtClean="0"/>
              <a:t>将</a:t>
            </a:r>
            <a:r>
              <a:rPr lang="zh-CN" altLang="en-US" sz="2000" dirty="0" smtClean="0">
                <a:solidFill>
                  <a:srgbClr val="1369B2"/>
                </a:solidFill>
              </a:rPr>
              <a:t>这些与体重相关的数据</a:t>
            </a:r>
            <a:r>
              <a:rPr lang="zh-CN" altLang="zh-CN" sz="2000" dirty="0" smtClean="0">
                <a:solidFill>
                  <a:srgbClr val="1369B2"/>
                </a:solidFill>
              </a:rPr>
              <a:t>全部</a:t>
            </a:r>
            <a:r>
              <a:rPr lang="zh-CN" altLang="zh-CN" sz="2000" dirty="0">
                <a:solidFill>
                  <a:srgbClr val="1369B2"/>
                </a:solidFill>
              </a:rPr>
              <a:t>保存在</a:t>
            </a:r>
            <a:r>
              <a:rPr lang="en-US" altLang="zh-CN" sz="2000" dirty="0">
                <a:solidFill>
                  <a:srgbClr val="1369B2"/>
                </a:solidFill>
              </a:rPr>
              <a:t>weight_loss.xlsx</a:t>
            </a:r>
            <a:r>
              <a:rPr lang="zh-CN" altLang="zh-CN" sz="2000" dirty="0">
                <a:solidFill>
                  <a:srgbClr val="1369B2"/>
                </a:solidFill>
              </a:rPr>
              <a:t>文件中</a:t>
            </a:r>
            <a:r>
              <a:rPr lang="zh-CN" altLang="zh-CN" sz="2000" dirty="0"/>
              <a:t>，该文件的内容</a:t>
            </a:r>
            <a:r>
              <a:rPr lang="zh-CN" altLang="zh-CN" sz="2000" dirty="0" smtClean="0"/>
              <a:t>如</a:t>
            </a:r>
            <a:r>
              <a:rPr lang="zh-CN" altLang="en-US" sz="2000" dirty="0" smtClean="0"/>
              <a:t>右图</a:t>
            </a:r>
            <a:r>
              <a:rPr lang="zh-CN" altLang="zh-CN" sz="2000" dirty="0" smtClean="0"/>
              <a:t>所</a:t>
            </a:r>
            <a:r>
              <a:rPr lang="zh-CN" altLang="zh-CN" sz="2000" dirty="0"/>
              <a:t>示。</a:t>
            </a:r>
            <a:endParaRPr lang="zh-CN" altLang="zh-CN" sz="2000" dirty="0"/>
          </a:p>
        </p:txBody>
      </p: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5951190" y="2421681"/>
            <a:ext cx="5256584" cy="2807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110109"/>
            <a:ext cx="6679708" cy="338437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276191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53477" y="2974205"/>
            <a:ext cx="58601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本任务要求编写代码，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根据体重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数据分别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计算小明和小强每月每周的减重比率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，并根据减重比率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找出赢得比赛的人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。减重比率的计算公式如下：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减重的比率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=|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（每月第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周体重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-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每月第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周体重）÷每月第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周的体重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|</a:t>
            </a:r>
            <a:endParaRPr lang="zh-CN" altLang="en-US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315770" y="3746576"/>
            <a:ext cx="39873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transform()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的使用，能够通过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transform()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实现数据转换的操作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20003" y="2695141"/>
            <a:ext cx="647174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数据转换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是数据分析中非常实用的操作，它通常与分组操作结合使用，主要功能是对分组内的数据进行独立计算，并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将计算结果智能地广播到分组前原始数据的对应位置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使分组前原始数据的形状能够与转换后数据的形状保持不变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，从而维持了数据的结构完整性。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11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276318" y="1629594"/>
            <a:ext cx="294668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什么是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转换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287706" y="2283059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DataFrameGroupBy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SeriesGroupBy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类均提供了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transform()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，用于实现数据转换的功能，该方法的语法格式如下。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87706" y="3298722"/>
            <a:ext cx="9560028" cy="7901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301370" y="3488338"/>
            <a:ext cx="9546364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transform(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func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engine=None,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engine_kwargs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**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1370" y="4110724"/>
            <a:ext cx="954636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每个分组应用的函数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，取值可以是匿名函数或函数名。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args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传递给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的位置参数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**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kwargs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传递给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的关键字参数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24190" y="5453182"/>
            <a:ext cx="9776052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※ </a:t>
            </a:r>
            <a:r>
              <a:rPr lang="en-US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transform</a:t>
            </a:r>
            <a:r>
              <a:rPr lang="en-US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17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通常会返回一个与原始数据形状相同的对象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，其中包含了每个分组应用指定函数</a:t>
            </a:r>
            <a:r>
              <a:rPr lang="zh-CN" altLang="zh-CN" sz="17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后得到</a:t>
            </a:r>
            <a:r>
              <a:rPr lang="zh-CN" altLang="zh-CN" sz="17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的结果。</a:t>
            </a:r>
            <a:endParaRPr lang="zh-CN" altLang="zh-CN" sz="17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7" y="1629594"/>
            <a:ext cx="402679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transform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的语法格式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37863" y="572758"/>
            <a:ext cx="3007988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Contents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2494806" y="2349674"/>
            <a:ext cx="7176397" cy="635241"/>
            <a:chOff x="2476964" y="2493690"/>
            <a:chExt cx="7176397" cy="635241"/>
          </a:xfrm>
        </p:grpSpPr>
        <p:grpSp>
          <p:nvGrpSpPr>
            <p:cNvPr id="48" name="组合 47"/>
            <p:cNvGrpSpPr/>
            <p:nvPr/>
          </p:nvGrpSpPr>
          <p:grpSpPr>
            <a:xfrm>
              <a:off x="2476964" y="2515869"/>
              <a:ext cx="2123954" cy="613062"/>
              <a:chOff x="2087386" y="982844"/>
              <a:chExt cx="1256128" cy="842780"/>
            </a:xfrm>
          </p:grpSpPr>
          <p:sp>
            <p:nvSpPr>
              <p:cNvPr id="52" name="平行四边形 51"/>
              <p:cNvSpPr/>
              <p:nvPr/>
            </p:nvSpPr>
            <p:spPr>
              <a:xfrm>
                <a:off x="2087386" y="982844"/>
                <a:ext cx="1248658" cy="842780"/>
              </a:xfrm>
              <a:prstGeom prst="parallelogram">
                <a:avLst>
                  <a:gd name="adj" fmla="val 48207"/>
                </a:avLst>
              </a:prstGeom>
              <a:solidFill>
                <a:srgbClr val="1369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3" name="文本框 9"/>
              <p:cNvSpPr txBox="1"/>
              <p:nvPr/>
            </p:nvSpPr>
            <p:spPr>
              <a:xfrm>
                <a:off x="2276715" y="1044597"/>
                <a:ext cx="1066799" cy="719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任务</a:t>
                </a:r>
                <a:r>
                  <a:rPr lang="en-US" altLang="zh-CN" sz="28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5</a:t>
                </a:r>
                <a:r>
                  <a:rPr lang="en-US" altLang="zh-CN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-1</a:t>
                </a:r>
                <a:endPara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4511030" y="2493690"/>
              <a:ext cx="5142331" cy="613062"/>
              <a:chOff x="4315150" y="953426"/>
              <a:chExt cx="3857250" cy="540057"/>
            </a:xfrm>
          </p:grpSpPr>
          <p:sp>
            <p:nvSpPr>
              <p:cNvPr id="50" name="矩形 49"/>
              <p:cNvSpPr/>
              <p:nvPr/>
            </p:nvSpPr>
            <p:spPr>
              <a:xfrm>
                <a:off x="4841196" y="1036090"/>
                <a:ext cx="2827147" cy="332129"/>
              </a:xfrm>
              <a:prstGeom prst="rect">
                <a:avLst/>
              </a:prstGeom>
              <a:ln w="15875">
                <a:noFill/>
              </a:ln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zh-CN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统计咖啡店数量</a:t>
                </a:r>
                <a:endParaRPr lang="en-GB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1" name="平行四边形 50"/>
              <p:cNvSpPr/>
              <p:nvPr/>
            </p:nvSpPr>
            <p:spPr>
              <a:xfrm>
                <a:off x="4315150" y="953426"/>
                <a:ext cx="3857250" cy="540057"/>
              </a:xfrm>
              <a:prstGeom prst="parallelogram">
                <a:avLst>
                  <a:gd name="adj" fmla="val 48207"/>
                </a:avLst>
              </a:prstGeom>
              <a:noFill/>
              <a:ln w="158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endParaRPr lang="zh-CN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2494806" y="3309960"/>
            <a:ext cx="7176397" cy="635232"/>
            <a:chOff x="2476964" y="3419441"/>
            <a:chExt cx="7176397" cy="635232"/>
          </a:xfrm>
        </p:grpSpPr>
        <p:grpSp>
          <p:nvGrpSpPr>
            <p:cNvPr id="61" name="组合 60"/>
            <p:cNvGrpSpPr/>
            <p:nvPr/>
          </p:nvGrpSpPr>
          <p:grpSpPr>
            <a:xfrm>
              <a:off x="2476964" y="3441612"/>
              <a:ext cx="2309096" cy="613061"/>
              <a:chOff x="2215144" y="2033848"/>
              <a:chExt cx="1238504" cy="842781"/>
            </a:xfrm>
          </p:grpSpPr>
          <p:sp>
            <p:nvSpPr>
              <p:cNvPr id="65" name="平行四边形 64"/>
              <p:cNvSpPr/>
              <p:nvPr/>
            </p:nvSpPr>
            <p:spPr>
              <a:xfrm>
                <a:off x="2215144" y="2033848"/>
                <a:ext cx="1120898" cy="842781"/>
              </a:xfrm>
              <a:prstGeom prst="parallelogram">
                <a:avLst>
                  <a:gd name="adj" fmla="val 48207"/>
                </a:avLst>
              </a:prstGeom>
              <a:solidFill>
                <a:srgbClr val="1369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文本框 10"/>
              <p:cNvSpPr txBox="1"/>
              <p:nvPr/>
            </p:nvSpPr>
            <p:spPr>
              <a:xfrm>
                <a:off x="2386849" y="2095600"/>
                <a:ext cx="1066799" cy="719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任务</a:t>
                </a:r>
                <a:r>
                  <a:rPr lang="en-US" altLang="zh-CN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5-2</a:t>
                </a:r>
                <a:endPara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2" name="组合 61"/>
            <p:cNvGrpSpPr/>
            <p:nvPr/>
          </p:nvGrpSpPr>
          <p:grpSpPr>
            <a:xfrm>
              <a:off x="4511030" y="3419441"/>
              <a:ext cx="5142331" cy="613062"/>
              <a:chOff x="4315150" y="1647579"/>
              <a:chExt cx="3857250" cy="540057"/>
            </a:xfrm>
          </p:grpSpPr>
          <p:sp>
            <p:nvSpPr>
              <p:cNvPr id="63" name="矩形 62"/>
              <p:cNvSpPr/>
              <p:nvPr/>
            </p:nvSpPr>
            <p:spPr>
              <a:xfrm>
                <a:off x="4841196" y="1730243"/>
                <a:ext cx="2827147" cy="332129"/>
              </a:xfrm>
              <a:prstGeom prst="rect">
                <a:avLst/>
              </a:prstGeom>
              <a:ln w="15875">
                <a:noFill/>
              </a:ln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zh-CN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分析平台学生学习行为</a:t>
                </a:r>
                <a:endParaRPr lang="en-GB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4" name="平行四边形 63"/>
              <p:cNvSpPr/>
              <p:nvPr/>
            </p:nvSpPr>
            <p:spPr>
              <a:xfrm>
                <a:off x="4315150" y="1647579"/>
                <a:ext cx="3857250" cy="540057"/>
              </a:xfrm>
              <a:prstGeom prst="parallelogram">
                <a:avLst>
                  <a:gd name="adj" fmla="val 48207"/>
                </a:avLst>
              </a:prstGeom>
              <a:noFill/>
              <a:ln w="158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endParaRPr lang="zh-CN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7" name="组合 66"/>
          <p:cNvGrpSpPr/>
          <p:nvPr/>
        </p:nvGrpSpPr>
        <p:grpSpPr>
          <a:xfrm>
            <a:off x="2494806" y="4270237"/>
            <a:ext cx="7176397" cy="634712"/>
            <a:chOff x="2476964" y="4653930"/>
            <a:chExt cx="7176397" cy="634712"/>
          </a:xfrm>
        </p:grpSpPr>
        <p:grpSp>
          <p:nvGrpSpPr>
            <p:cNvPr id="68" name="组合 67"/>
            <p:cNvGrpSpPr/>
            <p:nvPr/>
          </p:nvGrpSpPr>
          <p:grpSpPr>
            <a:xfrm>
              <a:off x="2476964" y="4675581"/>
              <a:ext cx="2309096" cy="613061"/>
              <a:chOff x="2215144" y="3084852"/>
              <a:chExt cx="1238504" cy="842781"/>
            </a:xfrm>
          </p:grpSpPr>
          <p:sp>
            <p:nvSpPr>
              <p:cNvPr id="76" name="平行四边形 75"/>
              <p:cNvSpPr/>
              <p:nvPr/>
            </p:nvSpPr>
            <p:spPr>
              <a:xfrm>
                <a:off x="2215144" y="3084852"/>
                <a:ext cx="1120898" cy="842781"/>
              </a:xfrm>
              <a:prstGeom prst="parallelogram">
                <a:avLst>
                  <a:gd name="adj" fmla="val 48207"/>
                </a:avLst>
              </a:prstGeom>
              <a:solidFill>
                <a:srgbClr val="1369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7" name="文本框 11"/>
              <p:cNvSpPr txBox="1"/>
              <p:nvPr/>
            </p:nvSpPr>
            <p:spPr>
              <a:xfrm>
                <a:off x="2386849" y="3146604"/>
                <a:ext cx="1066799" cy="719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任务</a:t>
                </a:r>
                <a:r>
                  <a:rPr lang="en-US" altLang="zh-CN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5-3</a:t>
                </a:r>
                <a:endPara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4511030" y="4653930"/>
              <a:ext cx="5142331" cy="613062"/>
              <a:chOff x="4315150" y="2341731"/>
              <a:chExt cx="3857250" cy="540057"/>
            </a:xfrm>
          </p:grpSpPr>
          <p:sp>
            <p:nvSpPr>
              <p:cNvPr id="74" name="矩形 73"/>
              <p:cNvSpPr/>
              <p:nvPr/>
            </p:nvSpPr>
            <p:spPr>
              <a:xfrm>
                <a:off x="4841197" y="2424395"/>
                <a:ext cx="3133455" cy="332129"/>
              </a:xfrm>
              <a:prstGeom prst="rect">
                <a:avLst/>
              </a:prstGeom>
              <a:ln w="15875">
                <a:noFill/>
              </a:ln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zh-CN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减肥比赛</a:t>
                </a:r>
                <a:endParaRPr lang="en-GB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5" name="平行四边形 74"/>
              <p:cNvSpPr/>
              <p:nvPr/>
            </p:nvSpPr>
            <p:spPr>
              <a:xfrm>
                <a:off x="4315150" y="2341731"/>
                <a:ext cx="3857250" cy="540057"/>
              </a:xfrm>
              <a:prstGeom prst="parallelogram">
                <a:avLst>
                  <a:gd name="adj" fmla="val 48207"/>
                </a:avLst>
              </a:prstGeom>
              <a:noFill/>
              <a:ln w="158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endParaRPr lang="zh-CN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2494806" y="5229994"/>
            <a:ext cx="7176397" cy="634712"/>
            <a:chOff x="2476964" y="4653930"/>
            <a:chExt cx="7176397" cy="634712"/>
          </a:xfrm>
        </p:grpSpPr>
        <p:grpSp>
          <p:nvGrpSpPr>
            <p:cNvPr id="79" name="组合 78"/>
            <p:cNvGrpSpPr/>
            <p:nvPr/>
          </p:nvGrpSpPr>
          <p:grpSpPr>
            <a:xfrm>
              <a:off x="2476964" y="4675581"/>
              <a:ext cx="2309096" cy="613061"/>
              <a:chOff x="2215144" y="3084852"/>
              <a:chExt cx="1238504" cy="842781"/>
            </a:xfrm>
          </p:grpSpPr>
          <p:sp>
            <p:nvSpPr>
              <p:cNvPr id="83" name="平行四边形 82"/>
              <p:cNvSpPr/>
              <p:nvPr/>
            </p:nvSpPr>
            <p:spPr>
              <a:xfrm>
                <a:off x="2215144" y="3084852"/>
                <a:ext cx="1120898" cy="842781"/>
              </a:xfrm>
              <a:prstGeom prst="parallelogram">
                <a:avLst>
                  <a:gd name="adj" fmla="val 48207"/>
                </a:avLst>
              </a:prstGeom>
              <a:solidFill>
                <a:srgbClr val="1369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84" name="文本框 11"/>
              <p:cNvSpPr txBox="1"/>
              <p:nvPr/>
            </p:nvSpPr>
            <p:spPr>
              <a:xfrm>
                <a:off x="2386849" y="3146604"/>
                <a:ext cx="1066799" cy="719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任务</a:t>
                </a:r>
                <a:r>
                  <a:rPr lang="en-US" altLang="zh-CN" sz="28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5-4</a:t>
                </a:r>
                <a:endPara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>
              <a:off x="4511030" y="4653930"/>
              <a:ext cx="5142331" cy="613062"/>
              <a:chOff x="4315150" y="2341731"/>
              <a:chExt cx="3857250" cy="540057"/>
            </a:xfrm>
          </p:grpSpPr>
          <p:sp>
            <p:nvSpPr>
              <p:cNvPr id="81" name="矩形 80"/>
              <p:cNvSpPr/>
              <p:nvPr/>
            </p:nvSpPr>
            <p:spPr>
              <a:xfrm>
                <a:off x="4841197" y="2424395"/>
                <a:ext cx="3133455" cy="332129"/>
              </a:xfrm>
              <a:prstGeom prst="rect">
                <a:avLst/>
              </a:prstGeom>
              <a:ln w="15875">
                <a:noFill/>
              </a:ln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zh-CN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找出店铺热销商品</a:t>
                </a:r>
                <a:endParaRPr lang="en-GB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82" name="平行四边形 81"/>
              <p:cNvSpPr/>
              <p:nvPr/>
            </p:nvSpPr>
            <p:spPr>
              <a:xfrm>
                <a:off x="4315150" y="2341731"/>
                <a:ext cx="3857250" cy="540057"/>
              </a:xfrm>
              <a:prstGeom prst="parallelogram">
                <a:avLst>
                  <a:gd name="adj" fmla="val 48207"/>
                </a:avLst>
              </a:prstGeom>
              <a:noFill/>
              <a:ln w="158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endParaRPr lang="zh-CN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7" y="1629594"/>
            <a:ext cx="30906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数据转换的过程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/>
          <a:stretch>
            <a:fillRect/>
          </a:stretch>
        </p:blipFill>
        <p:spPr>
          <a:xfrm>
            <a:off x="2422798" y="2349674"/>
            <a:ext cx="7173659" cy="41767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7" y="1629594"/>
            <a:ext cx="330672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数据转换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的特殊情况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20003" y="3194276"/>
            <a:ext cx="64717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如果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原对象中包含一些非数值类型的列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，那么此时再对该对象进行分组与转换操作后，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所得的结果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与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原始数据形状不同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即列数不同，行数相同。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9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数据转换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4457339" y="3330156"/>
            <a:ext cx="62463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在使用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transform()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方法进行数据转换操作时，也可以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给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func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参数传入自定义的函数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，具体用法跟内置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统计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运算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是一样的，这里就不再举例了。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6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17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19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0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1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2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18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  <p:sp>
        <p:nvSpPr>
          <p:cNvPr id="23" name="矩形: 圆角 139"/>
          <p:cNvSpPr/>
          <p:nvPr/>
        </p:nvSpPr>
        <p:spPr>
          <a:xfrm>
            <a:off x="1143689" y="1887234"/>
            <a:ext cx="250324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注意事项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165111" y="3357786"/>
            <a:ext cx="3889834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读取体重数据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计算每个人每月的减重比率。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找到减重比率最大的人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5"/>
            <a:ext cx="7597696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找出店铺热销商品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5-4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70670" y="2637706"/>
            <a:ext cx="46085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假设某店铺统计了近一个月彩妆用品的销售数据，并将</a:t>
            </a:r>
            <a:r>
              <a:rPr lang="zh-CN" altLang="zh-CN" sz="2000" dirty="0">
                <a:solidFill>
                  <a:srgbClr val="1369B2"/>
                </a:solidFill>
              </a:rPr>
              <a:t>销售数据</a:t>
            </a:r>
            <a:r>
              <a:rPr lang="zh-CN" altLang="zh-CN" sz="2000" dirty="0"/>
              <a:t>保存在</a:t>
            </a:r>
            <a:r>
              <a:rPr lang="en-US" altLang="zh-CN" sz="2000" dirty="0"/>
              <a:t>makeup_goods.xlsx</a:t>
            </a:r>
            <a:r>
              <a:rPr lang="zh-CN" altLang="zh-CN" sz="2000" dirty="0"/>
              <a:t>文件中，该文件的内容具体</a:t>
            </a:r>
            <a:r>
              <a:rPr lang="zh-CN" altLang="zh-CN" sz="2000" dirty="0" smtClean="0"/>
              <a:t>如</a:t>
            </a:r>
            <a:r>
              <a:rPr lang="zh-CN" altLang="en-US" sz="2000" dirty="0" smtClean="0"/>
              <a:t>右图</a:t>
            </a:r>
            <a:r>
              <a:rPr lang="zh-CN" altLang="zh-CN" sz="2000" dirty="0" smtClean="0"/>
              <a:t>所</a:t>
            </a:r>
            <a:r>
              <a:rPr lang="zh-CN" altLang="zh-CN" sz="2000" dirty="0"/>
              <a:t>示。</a:t>
            </a:r>
            <a:endParaRPr lang="zh-CN" altLang="zh-CN" sz="2000" dirty="0"/>
          </a:p>
        </p:txBody>
      </p:sp>
      <p:pic>
        <p:nvPicPr>
          <p:cNvPr id="22" name="图片 21"/>
          <p:cNvPicPr/>
          <p:nvPr/>
        </p:nvPicPr>
        <p:blipFill>
          <a:blip r:embed="rId1"/>
          <a:stretch>
            <a:fillRect/>
          </a:stretch>
        </p:blipFill>
        <p:spPr>
          <a:xfrm>
            <a:off x="6167214" y="2455074"/>
            <a:ext cx="5167258" cy="2304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493690"/>
            <a:ext cx="6679708" cy="2592288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659772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65441" y="3357786"/>
            <a:ext cx="54362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本任务要求编写代码，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前图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示的销售数据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找出近一个月的热销商品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，即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商品数量排在前三名的商品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30425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apply()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的使用，能够通过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apply()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方法实现数据应用的操作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数据应用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20003" y="2925738"/>
            <a:ext cx="58956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当一些用于分组的操作中既不适合用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agg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方法进行聚合，也不适合用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transform()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方法进行转换时，此时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apply()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便可以派上用场了。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9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8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数据应用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513575"/>
            <a:ext cx="352274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apply()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的语法格式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87706" y="2104177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apply()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的使用十分灵活，既可以在前面介绍的标准用例中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替代数据聚合和数据转换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，也可以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处理一些其他的操作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，比如展示分组的描述性统计信息。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apply()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方法的语法格式如下。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87706" y="3614437"/>
            <a:ext cx="9560028" cy="8737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30710" y="3851067"/>
            <a:ext cx="8596438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apply(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func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**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01370" y="4575496"/>
            <a:ext cx="954636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应用于分组的函数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，该函数默认会将调用方作为第一个参数进行传递。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args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传递给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的位置参数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**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kwargs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传递给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func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的关键字参数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数据应用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</a:t>
            </a:r>
            <a:r>
              <a:rPr lang="zh-CN" altLang="zh-CN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咖啡店</a:t>
            </a:r>
            <a:r>
              <a:rPr lang="zh-CN" altLang="en-US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店铺</a:t>
            </a:r>
            <a:r>
              <a:rPr lang="zh-CN" altLang="zh-CN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数量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5-1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308776" y="3357786"/>
            <a:ext cx="3602503" cy="100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读取销售数据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找出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近一个月的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热销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商品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66147" y="2133650"/>
            <a:ext cx="48443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假设现有一份保存了</a:t>
            </a:r>
            <a:r>
              <a:rPr lang="zh-CN" altLang="zh-CN" sz="2000" dirty="0">
                <a:solidFill>
                  <a:srgbClr val="1369B2"/>
                </a:solidFill>
              </a:rPr>
              <a:t>某品牌咖啡店全球店铺信息</a:t>
            </a:r>
            <a:r>
              <a:rPr lang="zh-CN" altLang="zh-CN" sz="2000" dirty="0"/>
              <a:t>的</a:t>
            </a:r>
            <a:r>
              <a:rPr lang="en-US" altLang="zh-CN" sz="2000" dirty="0"/>
              <a:t>coffee_data.xlsx</a:t>
            </a:r>
            <a:r>
              <a:rPr lang="zh-CN" altLang="zh-CN" sz="2000" dirty="0"/>
              <a:t>文件，该文件的内容具体</a:t>
            </a:r>
            <a:r>
              <a:rPr lang="zh-CN" altLang="zh-CN" sz="2000" dirty="0" smtClean="0"/>
              <a:t>如</a:t>
            </a:r>
            <a:r>
              <a:rPr lang="zh-CN" altLang="en-US" sz="2000" dirty="0" smtClean="0"/>
              <a:t>右图</a:t>
            </a:r>
            <a:r>
              <a:rPr lang="zh-CN" altLang="zh-CN" sz="2000" dirty="0" smtClean="0"/>
              <a:t>所</a:t>
            </a:r>
            <a:r>
              <a:rPr lang="zh-CN" altLang="zh-CN" sz="2000" dirty="0"/>
              <a:t>示。</a:t>
            </a:r>
            <a:endParaRPr lang="zh-CN" altLang="zh-CN" sz="2000" dirty="0"/>
          </a:p>
        </p:txBody>
      </p: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4550999" y="3285778"/>
            <a:ext cx="6403803" cy="20162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277666"/>
            <a:ext cx="6679708" cy="302433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482383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65441" y="3180397"/>
            <a:ext cx="543620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本任务要求编写代码，根据图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5-1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的店铺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信息统计咖啡店的数量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，具体要求如下。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统计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该品牌咖啡店在各个国家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</a:t>
            </a:r>
            <a:r>
              <a:rPr lang="zh-CN" altLang="en-US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店铺</a:t>
            </a:r>
            <a:r>
              <a:rPr lang="zh-CN" altLang="zh-CN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数量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</a:t>
            </a: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查找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该品牌</a:t>
            </a:r>
            <a:r>
              <a:rPr lang="zh-CN" altLang="zh-CN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咖啡店</a:t>
            </a:r>
            <a:r>
              <a:rPr lang="zh-CN" altLang="en-US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店铺</a:t>
            </a:r>
            <a:r>
              <a:rPr lang="zh-CN" altLang="zh-CN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数量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最多的城市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了解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分组与聚合的基本过程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，能够归纳分组与聚合的基本过程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与聚合简介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ISPRING_RESOURCE_PATHS_HASH_PRESENTER" val="3f15e6573a385e41c33bb97e7105a62faa5c484"/>
</p:tagLst>
</file>

<file path=ppt/theme/theme1.xml><?xml version="1.0" encoding="utf-8"?>
<a:theme xmlns:a="http://schemas.openxmlformats.org/drawingml/2006/main" name="webwppDef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ud0ofpxa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10146</Words>
  <Application>WPS 演示</Application>
  <PresentationFormat>自定义</PresentationFormat>
  <Paragraphs>633</Paragraphs>
  <Slides>61</Slides>
  <Notes>61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61</vt:i4>
      </vt:variant>
    </vt:vector>
  </HeadingPairs>
  <TitlesOfParts>
    <vt:vector size="87" baseType="lpstr">
      <vt:lpstr>Arial</vt:lpstr>
      <vt:lpstr>宋体</vt:lpstr>
      <vt:lpstr>Wingdings</vt:lpstr>
      <vt:lpstr>微软雅黑</vt:lpstr>
      <vt:lpstr>思源黑体 CN Medium</vt:lpstr>
      <vt:lpstr>黑体</vt:lpstr>
      <vt:lpstr>Source Han Sans K Bold</vt:lpstr>
      <vt:lpstr>Calibri</vt:lpstr>
      <vt:lpstr>U.S. 101</vt:lpstr>
      <vt:lpstr>Roboto</vt:lpstr>
      <vt:lpstr>Open Sans Light</vt:lpstr>
      <vt:lpstr>Times New Roman</vt:lpstr>
      <vt:lpstr>思源宋体 CN</vt:lpstr>
      <vt:lpstr>字魂105号-简雅黑</vt:lpstr>
      <vt:lpstr>Arial Unicode MS</vt:lpstr>
      <vt:lpstr>Courier New</vt:lpstr>
      <vt:lpstr>Source Han Sans K Bold</vt:lpstr>
      <vt:lpstr>Wingdings</vt:lpstr>
      <vt:lpstr>思源宋体 CN</vt:lpstr>
      <vt:lpstr>思源黑体 CN Medium</vt:lpstr>
      <vt:lpstr>方正宝黑体 简 Medium</vt:lpstr>
      <vt:lpstr>Wonder Sans Bold</vt:lpstr>
      <vt:lpstr>方正颜宋体</vt:lpstr>
      <vt:lpstr>字小魂简雅黑</vt:lpstr>
      <vt:lpstr>webwppDefTheme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蓝白商务述职报告工作总结ppt模板</dc:title>
  <dc:creator>常董</dc:creator>
  <cp:lastModifiedBy>拽完了</cp:lastModifiedBy>
  <cp:revision>3627</cp:revision>
  <dcterms:created xsi:type="dcterms:W3CDTF">2020-11-11T09:29:00Z</dcterms:created>
  <dcterms:modified xsi:type="dcterms:W3CDTF">2026-03-01T16:14:19Z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F6888787812249D8AABE31255E0FEB9E_12</vt:lpwstr>
  </property>
</Properties>
</file>