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5"/>
  </p:notesMasterIdLst>
  <p:handoutMasterIdLst>
    <p:handoutMasterId r:id="rId133"/>
  </p:handoutMasterIdLst>
  <p:sldIdLst>
    <p:sldId id="325" r:id="rId4"/>
    <p:sldId id="264" r:id="rId6"/>
    <p:sldId id="675" r:id="rId7"/>
    <p:sldId id="676" r:id="rId8"/>
    <p:sldId id="328" r:id="rId9"/>
    <p:sldId id="327" r:id="rId10"/>
    <p:sldId id="677" r:id="rId11"/>
    <p:sldId id="309" r:id="rId12"/>
    <p:sldId id="678" r:id="rId13"/>
    <p:sldId id="679" r:id="rId14"/>
    <p:sldId id="400" r:id="rId15"/>
    <p:sldId id="607" r:id="rId16"/>
    <p:sldId id="608" r:id="rId17"/>
    <p:sldId id="609" r:id="rId18"/>
    <p:sldId id="610" r:id="rId19"/>
    <p:sldId id="511" r:id="rId20"/>
    <p:sldId id="611" r:id="rId21"/>
    <p:sldId id="612" r:id="rId22"/>
    <p:sldId id="704" r:id="rId23"/>
    <p:sldId id="613" r:id="rId24"/>
    <p:sldId id="614" r:id="rId25"/>
    <p:sldId id="705" r:id="rId26"/>
    <p:sldId id="615" r:id="rId27"/>
    <p:sldId id="706" r:id="rId28"/>
    <p:sldId id="616" r:id="rId29"/>
    <p:sldId id="707" r:id="rId30"/>
    <p:sldId id="617" r:id="rId31"/>
    <p:sldId id="512" r:id="rId32"/>
    <p:sldId id="618" r:id="rId33"/>
    <p:sldId id="619" r:id="rId34"/>
    <p:sldId id="620" r:id="rId35"/>
    <p:sldId id="513" r:id="rId36"/>
    <p:sldId id="621" r:id="rId37"/>
    <p:sldId id="622" r:id="rId38"/>
    <p:sldId id="514" r:id="rId39"/>
    <p:sldId id="623" r:id="rId40"/>
    <p:sldId id="624" r:id="rId41"/>
    <p:sldId id="625" r:id="rId42"/>
    <p:sldId id="626" r:id="rId43"/>
    <p:sldId id="627" r:id="rId44"/>
    <p:sldId id="708" r:id="rId45"/>
    <p:sldId id="628" r:id="rId46"/>
    <p:sldId id="629" r:id="rId47"/>
    <p:sldId id="515" r:id="rId48"/>
    <p:sldId id="630" r:id="rId49"/>
    <p:sldId id="631" r:id="rId50"/>
    <p:sldId id="632" r:id="rId51"/>
    <p:sldId id="633" r:id="rId52"/>
    <p:sldId id="402" r:id="rId53"/>
    <p:sldId id="634" r:id="rId54"/>
    <p:sldId id="635" r:id="rId55"/>
    <p:sldId id="709" r:id="rId56"/>
    <p:sldId id="636" r:id="rId57"/>
    <p:sldId id="710" r:id="rId58"/>
    <p:sldId id="680" r:id="rId59"/>
    <p:sldId id="681" r:id="rId60"/>
    <p:sldId id="682" r:id="rId61"/>
    <p:sldId id="638" r:id="rId62"/>
    <p:sldId id="683" r:id="rId63"/>
    <p:sldId id="684" r:id="rId64"/>
    <p:sldId id="639" r:id="rId65"/>
    <p:sldId id="518" r:id="rId66"/>
    <p:sldId id="711" r:id="rId67"/>
    <p:sldId id="641" r:id="rId68"/>
    <p:sldId id="642" r:id="rId69"/>
    <p:sldId id="643" r:id="rId70"/>
    <p:sldId id="519" r:id="rId71"/>
    <p:sldId id="644" r:id="rId72"/>
    <p:sldId id="712" r:id="rId73"/>
    <p:sldId id="647" r:id="rId74"/>
    <p:sldId id="648" r:id="rId75"/>
    <p:sldId id="649" r:id="rId76"/>
    <p:sldId id="650" r:id="rId77"/>
    <p:sldId id="651" r:id="rId78"/>
    <p:sldId id="652" r:id="rId79"/>
    <p:sldId id="520" r:id="rId80"/>
    <p:sldId id="521" r:id="rId81"/>
    <p:sldId id="713" r:id="rId82"/>
    <p:sldId id="654" r:id="rId83"/>
    <p:sldId id="655" r:id="rId84"/>
    <p:sldId id="656" r:id="rId85"/>
    <p:sldId id="522" r:id="rId86"/>
    <p:sldId id="657" r:id="rId87"/>
    <p:sldId id="685" r:id="rId88"/>
    <p:sldId id="686" r:id="rId89"/>
    <p:sldId id="714" r:id="rId90"/>
    <p:sldId id="687" r:id="rId91"/>
    <p:sldId id="658" r:id="rId92"/>
    <p:sldId id="689" r:id="rId93"/>
    <p:sldId id="659" r:id="rId94"/>
    <p:sldId id="525" r:id="rId95"/>
    <p:sldId id="660" r:id="rId96"/>
    <p:sldId id="661" r:id="rId97"/>
    <p:sldId id="662" r:id="rId98"/>
    <p:sldId id="663" r:id="rId99"/>
    <p:sldId id="664" r:id="rId100"/>
    <p:sldId id="665" r:id="rId101"/>
    <p:sldId id="690" r:id="rId102"/>
    <p:sldId id="527" r:id="rId103"/>
    <p:sldId id="691" r:id="rId104"/>
    <p:sldId id="692" r:id="rId105"/>
    <p:sldId id="666" r:id="rId106"/>
    <p:sldId id="526" r:id="rId107"/>
    <p:sldId id="715" r:id="rId108"/>
    <p:sldId id="667" r:id="rId109"/>
    <p:sldId id="693" r:id="rId110"/>
    <p:sldId id="694" r:id="rId111"/>
    <p:sldId id="695" r:id="rId112"/>
    <p:sldId id="696" r:id="rId113"/>
    <p:sldId id="528" r:id="rId114"/>
    <p:sldId id="403" r:id="rId115"/>
    <p:sldId id="668" r:id="rId116"/>
    <p:sldId id="716" r:id="rId117"/>
    <p:sldId id="670" r:id="rId118"/>
    <p:sldId id="697" r:id="rId119"/>
    <p:sldId id="698" r:id="rId120"/>
    <p:sldId id="699" r:id="rId121"/>
    <p:sldId id="700" r:id="rId122"/>
    <p:sldId id="701" r:id="rId123"/>
    <p:sldId id="702" r:id="rId124"/>
    <p:sldId id="671" r:id="rId125"/>
    <p:sldId id="529" r:id="rId126"/>
    <p:sldId id="672" r:id="rId127"/>
    <p:sldId id="673" r:id="rId128"/>
    <p:sldId id="674" r:id="rId129"/>
    <p:sldId id="717" r:id="rId130"/>
    <p:sldId id="703" r:id="rId131"/>
    <p:sldId id="326" r:id="rId132"/>
  </p:sldIdLst>
  <p:sldSz cx="12190095" cy="6859270"/>
  <p:notesSz cx="6858000" cy="9144000"/>
  <p:custDataLst>
    <p:tags r:id="rId138"/>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256" userDrawn="1">
          <p15:clr>
            <a:srgbClr val="A4A3A4"/>
          </p15:clr>
        </p15:guide>
        <p15:guide id="3" pos="65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晓娟" initials="W用"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9B2"/>
    <a:srgbClr val="595959"/>
    <a:srgbClr val="79ABAA"/>
    <a:srgbClr val="C5E7E6"/>
    <a:srgbClr val="D8ECEB"/>
    <a:srgbClr val="C47B7D"/>
    <a:srgbClr val="F7D9D9"/>
    <a:srgbClr val="7DA97B"/>
    <a:srgbClr val="D9ECD9"/>
    <a:srgbClr val="007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23" autoAdjust="0"/>
    <p:restoredTop sz="95894" autoAdjust="0"/>
  </p:normalViewPr>
  <p:slideViewPr>
    <p:cSldViewPr showGuides="1">
      <p:cViewPr varScale="1">
        <p:scale>
          <a:sx n="66" d="100"/>
          <a:sy n="66" d="100"/>
        </p:scale>
        <p:origin x="66" y="1074"/>
      </p:cViewPr>
      <p:guideLst>
        <p:guide orient="horz" pos="2150"/>
        <p:guide pos="256"/>
        <p:guide pos="656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66"/>
        <p:guide pos="216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8" Type="http://schemas.openxmlformats.org/officeDocument/2006/relationships/tags" Target="tags/tag3.xml"/><Relationship Id="rId137" Type="http://schemas.openxmlformats.org/officeDocument/2006/relationships/commentAuthors" Target="commentAuthors.xml"/><Relationship Id="rId136" Type="http://schemas.openxmlformats.org/officeDocument/2006/relationships/tableStyles" Target="tableStyles.xml"/><Relationship Id="rId135" Type="http://schemas.openxmlformats.org/officeDocument/2006/relationships/viewProps" Target="viewProps.xml"/><Relationship Id="rId134" Type="http://schemas.openxmlformats.org/officeDocument/2006/relationships/presProps" Target="presProps.xml"/><Relationship Id="rId133" Type="http://schemas.openxmlformats.org/officeDocument/2006/relationships/handoutMaster" Target="handoutMasters/handoutMaster1.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和副标题">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69777" y="2309308"/>
            <a:ext cx="10850541" cy="899333"/>
          </a:xfrm>
        </p:spPr>
        <p:txBody>
          <a:bodyPr lIns="101600" tIns="38100" rIns="25400" bIns="38100" anchor="t" anchorCtr="0">
            <a:noAutofit/>
          </a:bodyPr>
          <a:lstStyle>
            <a:lvl1pPr algn="ctr">
              <a:defRPr sz="5400" b="0" spc="600">
                <a:effectLst/>
                <a:latin typeface="+mn-ea"/>
                <a:ea typeface="+mn-ea"/>
              </a:defRPr>
            </a:lvl1pPr>
          </a:lstStyle>
          <a:p>
            <a:r>
              <a:rPr lang="zh-CN" altLang="en-US" dirty="0"/>
              <a:t>单击此处编辑标题</a:t>
            </a:r>
            <a:endParaRPr lang="zh-CN" altLang="en-US" dirty="0"/>
          </a:p>
        </p:txBody>
      </p:sp>
      <p:sp>
        <p:nvSpPr>
          <p:cNvPr id="3" name="副标题 2"/>
          <p:cNvSpPr>
            <a:spLocks noGrp="1"/>
          </p:cNvSpPr>
          <p:nvPr>
            <p:ph type="subTitle" idx="1" hasCustomPrompt="1"/>
          </p:nvPr>
        </p:nvSpPr>
        <p:spPr>
          <a:xfrm>
            <a:off x="669820" y="3566185"/>
            <a:ext cx="10850454" cy="801518"/>
          </a:xfrm>
        </p:spPr>
        <p:txBody>
          <a:bodyPr lIns="101600" tIns="38100" rIns="76200" bIns="38100" anchor="ctr" anchorCtr="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dirty="0"/>
              <a:t>单击此处编辑副标题</a:t>
            </a:r>
            <a:endParaRPr lang="zh-CN" altLang="en-US" dirty="0"/>
          </a:p>
        </p:txBody>
      </p:sp>
      <p:sp>
        <p:nvSpPr>
          <p:cNvPr id="17" name="页脚占位符 16"/>
          <p:cNvSpPr>
            <a:spLocks noGrp="1"/>
          </p:cNvSpPr>
          <p:nvPr>
            <p:ph type="ftr" sz="quarter" idx="11"/>
          </p:nvPr>
        </p:nvSpPr>
        <p:spPr/>
        <p:txBody>
          <a:bodyPr/>
          <a:lstStyle>
            <a:lvl1pPr>
              <a:defRPr>
                <a:latin typeface="+mn-ea"/>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1007304" y="834057"/>
            <a:ext cx="10463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15" y="390618"/>
            <a:ext cx="520428" cy="274702"/>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6" name="矩形 5"/>
          <p:cNvSpPr/>
          <p:nvPr userDrawn="1"/>
        </p:nvSpPr>
        <p:spPr>
          <a:xfrm>
            <a:off x="0" y="6794447"/>
            <a:ext cx="10631710" cy="84639"/>
          </a:xfrm>
          <a:prstGeom prst="rect">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userDrawn="1"/>
        </p:nvSpPr>
        <p:spPr>
          <a:xfrm>
            <a:off x="10703717" y="6794446"/>
            <a:ext cx="1486695" cy="846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2"/>
            <a:ext cx="10361851" cy="1362390"/>
          </a:xfrm>
        </p:spPr>
        <p:txBody>
          <a:bodyPr anchor="t"/>
          <a:lstStyle>
            <a:lvl1pPr algn="l">
              <a:defRPr sz="53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7386"/>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8"/>
            <a:ext cx="5386216"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8"/>
            <a:ext cx="5388332"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等腰三角形 7"/>
          <p:cNvSpPr/>
          <p:nvPr userDrawn="1"/>
        </p:nvSpPr>
        <p:spPr>
          <a:xfrm flipH="1" flipV="1">
            <a:off x="-767029" y="-29126"/>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1413539" y="0"/>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a:off x="6085438" y="4298493"/>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userDrawn="1"/>
        </p:nvGrpSpPr>
        <p:grpSpPr>
          <a:xfrm>
            <a:off x="2308773" y="3693670"/>
            <a:ext cx="7551038" cy="105497"/>
            <a:chOff x="2101845" y="3387257"/>
            <a:chExt cx="7551038" cy="105497"/>
          </a:xfrm>
        </p:grpSpPr>
        <p:cxnSp>
          <p:nvCxnSpPr>
            <p:cNvPr id="42" name="直接连接符 41"/>
            <p:cNvCxnSpPr/>
            <p:nvPr/>
          </p:nvCxnSpPr>
          <p:spPr>
            <a:xfrm>
              <a:off x="2369489" y="3440005"/>
              <a:ext cx="7283394"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椭圆 44"/>
            <p:cNvSpPr/>
            <p:nvPr/>
          </p:nvSpPr>
          <p:spPr>
            <a:xfrm>
              <a:off x="2101845" y="3387257"/>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椭圆 1"/>
          <p:cNvSpPr/>
          <p:nvPr userDrawn="1"/>
        </p:nvSpPr>
        <p:spPr>
          <a:xfrm>
            <a:off x="9998623" y="3693670"/>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cxnSp>
        <p:nvCxnSpPr>
          <p:cNvPr id="8" name="直接连接符 7"/>
          <p:cNvCxnSpPr/>
          <p:nvPr userDrawn="1"/>
        </p:nvCxnSpPr>
        <p:spPr>
          <a:xfrm>
            <a:off x="984634" y="1413103"/>
            <a:ext cx="10198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10607120" y="654595"/>
            <a:ext cx="575989" cy="577246"/>
            <a:chOff x="6084168" y="1274820"/>
            <a:chExt cx="432048" cy="432834"/>
          </a:xfrm>
        </p:grpSpPr>
        <p:sp>
          <p:nvSpPr>
            <p:cNvPr id="10"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8879153" y="655120"/>
            <a:ext cx="575989" cy="576197"/>
            <a:chOff x="4788024" y="1275213"/>
            <a:chExt cx="432048" cy="432048"/>
          </a:xfrm>
        </p:grpSpPr>
        <p:sp>
          <p:nvSpPr>
            <p:cNvPr id="1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5" name="组合 14"/>
          <p:cNvGrpSpPr/>
          <p:nvPr userDrawn="1"/>
        </p:nvGrpSpPr>
        <p:grpSpPr>
          <a:xfrm>
            <a:off x="9743137" y="654595"/>
            <a:ext cx="577036" cy="577246"/>
            <a:chOff x="5436096" y="1274820"/>
            <a:chExt cx="432833" cy="432834"/>
          </a:xfrm>
        </p:grpSpPr>
        <p:sp>
          <p:nvSpPr>
            <p:cNvPr id="1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8" name="组合 17"/>
          <p:cNvGrpSpPr/>
          <p:nvPr userDrawn="1"/>
        </p:nvGrpSpPr>
        <p:grpSpPr>
          <a:xfrm>
            <a:off x="7151187" y="654595"/>
            <a:ext cx="577036" cy="577246"/>
            <a:chOff x="3491880" y="1274820"/>
            <a:chExt cx="432833" cy="432834"/>
          </a:xfrm>
        </p:grpSpPr>
        <p:sp>
          <p:nvSpPr>
            <p:cNvPr id="19"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21" name="组合 20"/>
          <p:cNvGrpSpPr/>
          <p:nvPr userDrawn="1"/>
        </p:nvGrpSpPr>
        <p:grpSpPr>
          <a:xfrm>
            <a:off x="8015170" y="654595"/>
            <a:ext cx="577036" cy="577246"/>
            <a:chOff x="4139952" y="1274820"/>
            <a:chExt cx="432833" cy="432834"/>
          </a:xfrm>
        </p:grpSpPr>
        <p:sp>
          <p:nvSpPr>
            <p:cNvPr id="2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正文">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文本占位符 6"/>
          <p:cNvSpPr>
            <a:spLocks noGrp="1"/>
          </p:cNvSpPr>
          <p:nvPr>
            <p:ph type="body" idx="1" hasCustomPrompt="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0" name="等腰三角形 39"/>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414174" y="635"/>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a:off x="6086073" y="4299128"/>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标题与图文">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atin typeface="+mn-ea"/>
              </a:defRPr>
            </a:lvl1pPr>
          </a:lstStyle>
          <a:p>
            <a:endParaRPr lang="zh-CN" altLang="en-US"/>
          </a:p>
        </p:txBody>
      </p:sp>
      <p:sp>
        <p:nvSpPr>
          <p:cNvPr id="4" name="灯片编号占位符 3"/>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5" name="标题 4"/>
          <p:cNvSpPr>
            <a:spLocks noGrp="1"/>
          </p:cNvSpPr>
          <p:nvPr>
            <p:ph type="title" hasCustomPrompt="1"/>
          </p:nvPr>
        </p:nvSpPr>
        <p:spPr>
          <a:xfrm>
            <a:off x="839974" y="727845"/>
            <a:ext cx="3931306" cy="1115266"/>
          </a:xfrm>
        </p:spPr>
        <p:txBody>
          <a:bodyPr anchor="ctr" anchorCtr="0"/>
          <a:lstStyle>
            <a:lvl1pPr>
              <a:defRPr sz="3200">
                <a:latin typeface="+mn-ea"/>
                <a:ea typeface="+mn-ea"/>
              </a:defRPr>
            </a:lvl1pPr>
          </a:lstStyle>
          <a:p>
            <a:r>
              <a:rPr lang="zh-CN" altLang="en-US"/>
              <a:t>单击此处编辑标题</a:t>
            </a:r>
            <a:endParaRPr lang="zh-CN" altLang="en-US"/>
          </a:p>
        </p:txBody>
      </p:sp>
      <p:sp>
        <p:nvSpPr>
          <p:cNvPr id="6" name="内容占位符 5"/>
          <p:cNvSpPr>
            <a:spLocks noGrp="1"/>
          </p:cNvSpPr>
          <p:nvPr>
            <p:ph idx="1" hasCustomPrompt="1"/>
          </p:nvPr>
        </p:nvSpPr>
        <p:spPr>
          <a:xfrm>
            <a:off x="5137617" y="727845"/>
            <a:ext cx="6171235" cy="5404215"/>
          </a:xfrm>
        </p:spPr>
        <p:txBody>
          <a:bodyPr/>
          <a:lstStyle>
            <a:lvl1pPr>
              <a:defRPr sz="2400">
                <a:latin typeface="+mn-ea"/>
                <a:ea typeface="+mn-ea"/>
              </a:defRPr>
            </a:lvl1pPr>
            <a:lvl2pPr marL="457200" indent="0">
              <a:buNone/>
              <a:defRPr sz="2400">
                <a:latin typeface="+mn-ea"/>
                <a:ea typeface="+mn-ea"/>
              </a:defRPr>
            </a:lvl2pPr>
            <a:lvl3pPr>
              <a:defRPr sz="2400">
                <a:latin typeface="+mn-ea"/>
                <a:ea typeface="+mn-ea"/>
              </a:defRPr>
            </a:lvl3pPr>
            <a:lvl4pPr>
              <a:defRPr sz="2400">
                <a:latin typeface="+mn-ea"/>
                <a:ea typeface="+mn-ea"/>
              </a:defRPr>
            </a:lvl4pPr>
            <a:lvl5pPr>
              <a:defRPr sz="2400">
                <a:latin typeface="+mn-ea"/>
                <a:ea typeface="+mn-ea"/>
              </a:defRPr>
            </a:lvl5pPr>
            <a:lvl6pPr>
              <a:defRPr sz="2000"/>
            </a:lvl6pPr>
            <a:lvl7pPr>
              <a:defRPr sz="2000"/>
            </a:lvl7pPr>
            <a:lvl8pPr>
              <a:defRPr sz="2000"/>
            </a:lvl8pPr>
            <a:lvl9pPr>
              <a:defRPr sz="2000"/>
            </a:lvl9pPr>
          </a:lstStyle>
          <a:p>
            <a:pPr lvl="0"/>
            <a:r>
              <a:rPr lang="zh-CN" altLang="en-US"/>
              <a:t>单击此处编辑正文</a:t>
            </a:r>
            <a:endParaRPr lang="zh-CN" altLang="en-US"/>
          </a:p>
        </p:txBody>
      </p:sp>
      <p:sp>
        <p:nvSpPr>
          <p:cNvPr id="7" name="文本占位符 6"/>
          <p:cNvSpPr>
            <a:spLocks noGrp="1"/>
          </p:cNvSpPr>
          <p:nvPr>
            <p:ph type="body" sz="half" idx="2" hasCustomPrompt="1"/>
          </p:nvPr>
        </p:nvSpPr>
        <p:spPr>
          <a:xfrm>
            <a:off x="839974" y="2240060"/>
            <a:ext cx="3931306" cy="3892636"/>
          </a:xfrm>
        </p:spPr>
        <p:txBody>
          <a:bodyPr/>
          <a:lstStyle>
            <a:lvl1pPr marL="342900" indent="-342900">
              <a:buFont typeface="Arial" panose="020B0604020202020204" pitchFamily="34" charset="0"/>
              <a:buChar char="•"/>
              <a:defRPr sz="2400">
                <a:latin typeface="+mn-ea"/>
                <a:ea typeface="+mn-ea"/>
              </a:defRPr>
            </a:lvl1pPr>
            <a:lvl2pPr marL="457200" indent="0">
              <a:buNone/>
              <a:defRPr sz="1400"/>
            </a:lvl2pPr>
            <a:lvl3pPr marL="914400" indent="0">
              <a:buNone/>
              <a:defRPr sz="1200"/>
            </a:lvl3pPr>
            <a:lvl4pPr marL="1371600" indent="0">
              <a:buNone/>
              <a:defRPr sz="1000"/>
            </a:lvl4pPr>
            <a:lvl5pPr marL="1828800"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sym typeface="+mn-ea"/>
            </a:endParaRPr>
          </a:p>
          <a:p>
            <a:pPr lvl="0"/>
            <a:r>
              <a:rPr lang="zh-CN" altLang="en-US">
                <a:sym typeface="+mn-ea"/>
              </a:rPr>
              <a:t>单击此处编辑正文</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图片与注释">
    <p:spTree>
      <p:nvGrpSpPr>
        <p:cNvPr id="1" name=""/>
        <p:cNvGrpSpPr/>
        <p:nvPr/>
      </p:nvGrpSpPr>
      <p:grpSpPr>
        <a:xfrm>
          <a:off x="0" y="0"/>
          <a:ext cx="0" cy="0"/>
          <a:chOff x="0" y="0"/>
          <a:chExt cx="0" cy="0"/>
        </a:xfrm>
      </p:grpSpPr>
      <p:sp>
        <p:nvSpPr>
          <p:cNvPr id="6" name="页脚占位符 5"/>
          <p:cNvSpPr>
            <a:spLocks noGrp="1"/>
          </p:cNvSpPr>
          <p:nvPr>
            <p:ph type="ftr" sz="quarter" idx="11"/>
          </p:nvPr>
        </p:nvSpPr>
        <p:spPr/>
        <p:txBody>
          <a:bodyPr/>
          <a:lstStyle>
            <a:lvl1pPr>
              <a:defRPr>
                <a:latin typeface="+mn-ea"/>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mn-ea"/>
              </a:defRPr>
            </a:lvl1pPr>
          </a:lstStyle>
          <a:p>
            <a:fld id="{FABC47A4-756D-490B-A52F-7D9E2C9FC05F}" type="slidenum">
              <a:rPr lang="zh-CN" altLang="en-US" smtClean="0"/>
            </a:fld>
            <a:endParaRPr lang="zh-CN" altLang="en-US"/>
          </a:p>
        </p:txBody>
      </p:sp>
      <p:sp>
        <p:nvSpPr>
          <p:cNvPr id="9" name="标题 8"/>
          <p:cNvSpPr>
            <a:spLocks noGrp="1"/>
          </p:cNvSpPr>
          <p:nvPr>
            <p:ph type="title" hasCustomPrompt="1"/>
          </p:nvPr>
        </p:nvSpPr>
        <p:spPr>
          <a:xfrm>
            <a:off x="669820" y="5606183"/>
            <a:ext cx="10850454" cy="558268"/>
          </a:xfrm>
        </p:spPr>
        <p:txBody>
          <a:bodyPr/>
          <a:lstStyle>
            <a:lvl1pPr>
              <a:defRPr b="0">
                <a:latin typeface="+mn-ea"/>
                <a:ea typeface="+mn-ea"/>
              </a:defRPr>
            </a:lvl1pPr>
          </a:lstStyle>
          <a:p>
            <a:r>
              <a:rPr lang="zh-CN" altLang="en-US"/>
              <a:t>单击此处编辑正文</a:t>
            </a:r>
            <a:endParaRPr lang="zh-CN" altLang="en-US"/>
          </a:p>
        </p:txBody>
      </p:sp>
      <p:sp>
        <p:nvSpPr>
          <p:cNvPr id="8" name="内容占位符 7"/>
          <p:cNvSpPr>
            <a:spLocks noGrp="1"/>
          </p:cNvSpPr>
          <p:nvPr>
            <p:ph idx="1" hasCustomPrompt="1"/>
          </p:nvPr>
        </p:nvSpPr>
        <p:spPr>
          <a:xfrm>
            <a:off x="669820" y="641469"/>
            <a:ext cx="10850454" cy="4556969"/>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单张大图">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内容占位符 6"/>
          <p:cNvSpPr>
            <a:spLocks noGrp="1"/>
          </p:cNvSpPr>
          <p:nvPr>
            <p:ph idx="1" hasCustomPrompt="1"/>
          </p:nvPr>
        </p:nvSpPr>
        <p:spPr>
          <a:xfrm>
            <a:off x="0" y="0"/>
            <a:ext cx="12194539" cy="686943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联图片">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内容占位符 1"/>
          <p:cNvSpPr>
            <a:spLocks noGrp="1"/>
          </p:cNvSpPr>
          <p:nvPr>
            <p:ph sz="half" idx="2" hasCustomPrompt="1"/>
          </p:nvPr>
        </p:nvSpPr>
        <p:spPr>
          <a:xfrm>
            <a:off x="467922"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
        <p:nvSpPr>
          <p:cNvPr id="6" name="内容占位符 5"/>
          <p:cNvSpPr>
            <a:spLocks noGrp="1"/>
          </p:cNvSpPr>
          <p:nvPr>
            <p:ph sz="half" idx="13" hasCustomPrompt="1"/>
          </p:nvPr>
        </p:nvSpPr>
        <p:spPr>
          <a:xfrm>
            <a:off x="6286787"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a:t>
            </a:r>
            <a:r>
              <a:rPr>
                <a:sym typeface="+mn-ea"/>
              </a:rPr>
              <a:t>正文</a:t>
            </a:r>
            <a:endParaRPr dirty="0">
              <a:sym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669777" y="623706"/>
            <a:ext cx="10850541" cy="899333"/>
          </a:xfrm>
        </p:spPr>
        <p:txBody>
          <a:bodyPr vert="horz" lIns="101600" tIns="38100" rIns="25400" bIns="38100" rtlCol="0" anchor="ctr" anchorCtr="0">
            <a:noAutofit/>
          </a:bodyPr>
          <a:lstStyle>
            <a:lvl1pPr marL="0" marR="0" algn="ctr" defTabSz="914400" rtl="0" eaLnBrk="1" fontAlgn="auto" latinLnBrk="0" hangingPunct="1">
              <a:lnSpc>
                <a:spcPct val="100000"/>
              </a:lnSpc>
              <a:buNone/>
              <a:defRPr kumimoji="0" lang="zh-CN" altLang="en-US" sz="3200" b="0" i="0" u="none" strike="noStrike" kern="1200" cap="none" spc="600" normalizeH="0" baseline="0" noProof="1" dirty="0">
                <a:solidFill>
                  <a:schemeClr val="tx1"/>
                </a:solidFill>
                <a:effectLst/>
                <a:uFillTx/>
                <a:latin typeface="+mn-ea"/>
                <a:ea typeface="+mn-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2" name="组合 41"/>
          <p:cNvGrpSpPr/>
          <p:nvPr userDrawn="1"/>
        </p:nvGrpSpPr>
        <p:grpSpPr>
          <a:xfrm>
            <a:off x="0" y="2202951"/>
            <a:ext cx="12190413" cy="2420263"/>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6" name="矩形 45"/>
            <p:cNvSpPr/>
            <p:nvPr/>
          </p:nvSpPr>
          <p:spPr>
            <a:xfrm>
              <a:off x="170694" y="261768"/>
              <a:ext cx="3936004" cy="611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7" name="平行四边形 46"/>
            <p:cNvSpPr/>
            <p:nvPr/>
          </p:nvSpPr>
          <p:spPr>
            <a:xfrm>
              <a:off x="376965" y="178257"/>
              <a:ext cx="1036076" cy="779005"/>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8" name="文本框 6"/>
            <p:cNvSpPr txBox="1"/>
            <p:nvPr/>
          </p:nvSpPr>
          <p:spPr>
            <a:xfrm>
              <a:off x="619911" y="284178"/>
              <a:ext cx="650908" cy="553578"/>
            </a:xfrm>
            <a:prstGeom prst="rect">
              <a:avLst/>
            </a:prstGeom>
            <a:noFill/>
          </p:spPr>
          <p:txBody>
            <a:bodyPr wrap="square" lIns="68580" tIns="34290" rIns="68580" bIns="34290" rtlCol="0">
              <a:spAutoFit/>
            </a:bodyPr>
            <a:lstStyle/>
            <a:p>
              <a:endParaRPr lang="zh-CN" altLang="en-US" sz="10700" dirty="0">
                <a:solidFill>
                  <a:schemeClr val="bg1">
                    <a:lumMod val="9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userDrawn="1"/>
        </p:nvGrpSpPr>
        <p:grpSpPr>
          <a:xfrm>
            <a:off x="7919172" y="1700153"/>
            <a:ext cx="575989" cy="577246"/>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8" name="组合 7"/>
          <p:cNvGrpSpPr/>
          <p:nvPr userDrawn="1"/>
        </p:nvGrpSpPr>
        <p:grpSpPr>
          <a:xfrm>
            <a:off x="6191205" y="1700678"/>
            <a:ext cx="575989" cy="576197"/>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9" name="组合 8"/>
          <p:cNvGrpSpPr/>
          <p:nvPr userDrawn="1"/>
        </p:nvGrpSpPr>
        <p:grpSpPr>
          <a:xfrm>
            <a:off x="7055189" y="1700153"/>
            <a:ext cx="577036" cy="577246"/>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0" name="组合 9"/>
          <p:cNvGrpSpPr/>
          <p:nvPr userDrawn="1"/>
        </p:nvGrpSpPr>
        <p:grpSpPr>
          <a:xfrm>
            <a:off x="4463238" y="1700153"/>
            <a:ext cx="577036" cy="577246"/>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5327222" y="1700153"/>
            <a:ext cx="577036" cy="577246"/>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5" Type="http://schemas.openxmlformats.org/officeDocument/2006/relationships/theme" Target="../theme/theme2.xml"/><Relationship Id="rId14" Type="http://schemas.openxmlformats.org/officeDocument/2006/relationships/image" Target="../media/image1.png"/><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79605" y="6351009"/>
            <a:ext cx="2699578" cy="316859"/>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5357" y="6351009"/>
            <a:ext cx="3959381" cy="316859"/>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defRPr>
            </a:lvl1pPr>
          </a:lstStyle>
          <a:p>
            <a:endParaRPr lang="zh-CN" altLang="en-US" dirty="0"/>
          </a:p>
        </p:txBody>
      </p:sp>
      <p:sp>
        <p:nvSpPr>
          <p:cNvPr id="6" name="灯片编号占位符 5"/>
          <p:cNvSpPr>
            <a:spLocks noGrp="1"/>
          </p:cNvSpPr>
          <p:nvPr>
            <p:ph type="sldNum" sz="quarter" idx="4"/>
          </p:nvPr>
        </p:nvSpPr>
        <p:spPr>
          <a:xfrm>
            <a:off x="8609254" y="6351009"/>
            <a:ext cx="2699578" cy="316859"/>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defRPr>
            </a:lvl1pPr>
          </a:lstStyle>
          <a:p>
            <a:fld id="{49AE70B2-8BF9-45C0-BB95-33D1B9D3A854}" type="slidenum">
              <a:rPr lang="zh-CN" altLang="en-US" smtClean="0"/>
            </a:fld>
            <a:endParaRPr lang="zh-CN" altLang="en-US" dirty="0"/>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7"/>
          <p:cNvSpPr>
            <a:spLocks noGrp="1"/>
          </p:cNvSpPr>
          <p:nvPr>
            <p:ph type="title"/>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9" name="文本占位符 8"/>
          <p:cNvSpPr>
            <a:spLocks noGrp="1"/>
          </p:cNvSpPr>
          <p:nvPr>
            <p:ph type="body" idx="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pic>
        <p:nvPicPr>
          <p:cNvPr id="2" name="图片 1" descr="PPT课件logo学校logo@交职院"/>
          <p:cNvPicPr>
            <a:picLocks noChangeAspect="1"/>
          </p:cNvPicPr>
          <p:nvPr userDrawn="1"/>
        </p:nvPicPr>
        <p:blipFill>
          <a:blip r:embed="rId9"/>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n-ea"/>
          <a:ea typeface="+mn-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ea"/>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4pPr>
      <a:lvl5pPr marL="2056765"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21917" tIns="60958" rIns="121917" bIns="6095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21917" tIns="60958" rIns="121917" bIns="6095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21917" tIns="60958" rIns="121917" bIns="60958"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21917" tIns="60958" rIns="121917" bIns="6095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21917" tIns="60958" rIns="121917" bIns="60958"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pic>
        <p:nvPicPr>
          <p:cNvPr id="7" name="图片 6" descr="PPT课件logo学校logo@交职院"/>
          <p:cNvPicPr>
            <a:picLocks noChangeAspect="1"/>
          </p:cNvPicPr>
          <p:nvPr userDrawn="1"/>
        </p:nvPicPr>
        <p:blipFill>
          <a:blip r:embed="rId14"/>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0.xml"/><Relationship Id="rId1" Type="http://schemas.openxmlformats.org/officeDocument/2006/relationships/image" Target="../media/image36.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03.xml.rels><?xml version="1.0" encoding="UTF-8" standalone="yes"?>
<Relationships xmlns="http://schemas.openxmlformats.org/package/2006/relationships"><Relationship Id="rId4" Type="http://schemas.openxmlformats.org/officeDocument/2006/relationships/notesSlide" Target="../notesSlides/notesSlide103.xml"/><Relationship Id="rId3" Type="http://schemas.openxmlformats.org/officeDocument/2006/relationships/slideLayout" Target="../slideLayouts/slideLayout10.xml"/><Relationship Id="rId2" Type="http://schemas.openxmlformats.org/officeDocument/2006/relationships/image" Target="../media/image38.png"/><Relationship Id="rId1" Type="http://schemas.openxmlformats.org/officeDocument/2006/relationships/image" Target="../media/image37.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0.xml"/><Relationship Id="rId1" Type="http://schemas.openxmlformats.org/officeDocument/2006/relationships/image" Target="../media/image39.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0.xml"/><Relationship Id="rId1" Type="http://schemas.openxmlformats.org/officeDocument/2006/relationships/image" Target="../media/image40.pn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0.xml"/><Relationship Id="rId1"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10.xml"/><Relationship Id="rId1" Type="http://schemas.openxmlformats.org/officeDocument/2006/relationships/image" Target="../media/image42.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xml"/><Relationship Id="rId1" Type="http://schemas.openxmlformats.org/officeDocument/2006/relationships/image" Target="../media/image1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0.xml"/><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image" Target="../media/image1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image" Target="../media/image15.pn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51.xml"/><Relationship Id="rId4" Type="http://schemas.openxmlformats.org/officeDocument/2006/relationships/slideLayout" Target="../slideLayouts/slideLayout10.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6.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6" Type="http://schemas.openxmlformats.org/officeDocument/2006/relationships/notesSlide" Target="../notesSlides/notesSlide59.xml"/><Relationship Id="rId5" Type="http://schemas.openxmlformats.org/officeDocument/2006/relationships/slideLayout" Target="../slideLayouts/slideLayout10.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0.xml"/><Relationship Id="rId1" Type="http://schemas.openxmlformats.org/officeDocument/2006/relationships/image" Target="../media/image22.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0.xml"/><Relationship Id="rId1" Type="http://schemas.openxmlformats.org/officeDocument/2006/relationships/image" Target="../media/image23.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0.xml"/><Relationship Id="rId1" Type="http://schemas.openxmlformats.org/officeDocument/2006/relationships/image" Target="../media/image2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0.xml"/><Relationship Id="rId1"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0.xml"/><Relationship Id="rId1" Type="http://schemas.openxmlformats.org/officeDocument/2006/relationships/image" Target="../media/image26.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0.xml"/><Relationship Id="rId1" Type="http://schemas.openxmlformats.org/officeDocument/2006/relationships/image" Target="../media/image27.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0.xml"/><Relationship Id="rId1"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0.xml"/><Relationship Id="rId1" Type="http://schemas.openxmlformats.org/officeDocument/2006/relationships/image" Target="../media/image29.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0.xml"/><Relationship Id="rId1" Type="http://schemas.openxmlformats.org/officeDocument/2006/relationships/image" Target="../media/image30.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5" Type="http://schemas.openxmlformats.org/officeDocument/2006/relationships/notesSlide" Target="../notesSlides/notesSlide89.xml"/><Relationship Id="rId4" Type="http://schemas.openxmlformats.org/officeDocument/2006/relationships/slideLayout" Target="../slideLayouts/slideLayout10.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0.xml"/><Relationship Id="rId1" Type="http://schemas.openxmlformats.org/officeDocument/2006/relationships/image" Target="../media/image33.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0.xml"/><Relationship Id="rId1" Type="http://schemas.openxmlformats.org/officeDocument/2006/relationships/image" Target="../media/image33.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0.xml"/><Relationship Id="rId1" Type="http://schemas.openxmlformats.org/officeDocument/2006/relationships/image" Target="../media/image34.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0.xml"/><Relationship Id="rId1" Type="http://schemas.openxmlformats.org/officeDocument/2006/relationships/image" Target="../media/image35.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18"/>
          <p:cNvSpPr txBox="1"/>
          <p:nvPr/>
        </p:nvSpPr>
        <p:spPr>
          <a:xfrm>
            <a:off x="1414686" y="2709714"/>
            <a:ext cx="9577064" cy="830997"/>
          </a:xfrm>
          <a:prstGeom prst="rect">
            <a:avLst/>
          </a:prstGeom>
          <a:noFill/>
        </p:spPr>
        <p:txBody>
          <a:bodyPr wrap="square" rtlCol="0">
            <a:spAutoFit/>
          </a:bodyPr>
          <a:lstStyle/>
          <a:p>
            <a:pPr algn="ctr"/>
            <a:r>
              <a:rPr lang="zh-CN" altLang="en-US" sz="4800" dirty="0" smtClean="0">
                <a:solidFill>
                  <a:srgbClr val="1369B2"/>
                </a:solidFill>
                <a:latin typeface="微软雅黑" panose="020B0503020204020204" pitchFamily="34" charset="-122"/>
                <a:ea typeface="微软雅黑" panose="020B0503020204020204" pitchFamily="34" charset="-122"/>
                <a:cs typeface="+mn-ea"/>
              </a:rPr>
              <a:t>单元</a:t>
            </a:r>
            <a:r>
              <a:rPr lang="en-US" altLang="zh-CN" sz="4800" dirty="0" smtClean="0">
                <a:solidFill>
                  <a:srgbClr val="1369B2"/>
                </a:solidFill>
                <a:latin typeface="微软雅黑" panose="020B0503020204020204" pitchFamily="34" charset="-122"/>
                <a:ea typeface="微软雅黑" panose="020B0503020204020204" pitchFamily="34" charset="-122"/>
                <a:cs typeface="+mn-ea"/>
              </a:rPr>
              <a:t>4 </a:t>
            </a:r>
            <a:r>
              <a:rPr lang="zh-CN" altLang="zh-CN" sz="4800" dirty="0" smtClean="0">
                <a:solidFill>
                  <a:srgbClr val="1369B2"/>
                </a:solidFill>
                <a:latin typeface="微软雅黑" panose="020B0503020204020204" pitchFamily="34" charset="-122"/>
                <a:ea typeface="微软雅黑" panose="020B0503020204020204" pitchFamily="34" charset="-122"/>
                <a:cs typeface="+mn-ea"/>
              </a:rPr>
              <a:t>数据预处理</a:t>
            </a:r>
            <a:endParaRPr lang="zh-CN" altLang="zh-CN" sz="4800" dirty="0">
              <a:solidFill>
                <a:srgbClr val="1369B2"/>
              </a:solidFill>
              <a:latin typeface="微软雅黑" panose="020B0503020204020204" pitchFamily="34" charset="-122"/>
              <a:ea typeface="微软雅黑" panose="020B0503020204020204" pitchFamily="34" charset="-122"/>
              <a:cs typeface="+mn-ea"/>
            </a:endParaRPr>
          </a:p>
        </p:txBody>
      </p:sp>
      <p:sp>
        <p:nvSpPr>
          <p:cNvPr id="4" name="Rectangle 4"/>
          <p:cNvSpPr txBox="1">
            <a:spLocks noChangeArrowheads="1"/>
          </p:cNvSpPr>
          <p:nvPr/>
        </p:nvSpPr>
        <p:spPr>
          <a:xfrm>
            <a:off x="2206774" y="4005858"/>
            <a:ext cx="8424936" cy="430312"/>
          </a:xfrm>
          <a:prstGeom prst="rect">
            <a:avLst/>
          </a:prstGeom>
        </p:spPr>
        <p:txBody>
          <a:bodyPr vert="horz" lIns="121917" tIns="60958" rIns="121917" bIns="60958"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595959"/>
                </a:solidFill>
                <a:latin typeface="微软雅黑" panose="020B0503020204020204" pitchFamily="34" charset="-122"/>
                <a:ea typeface="微软雅黑" panose="020B0503020204020204" pitchFamily="34" charset="-122"/>
                <a:cs typeface="+mn-ea"/>
              </a:rPr>
              <a:t>Python</a:t>
            </a:r>
            <a:r>
              <a:rPr lang="zh-CN" altLang="en-US" sz="2400" dirty="0">
                <a:solidFill>
                  <a:srgbClr val="595959"/>
                </a:solidFill>
                <a:latin typeface="微软雅黑" panose="020B0503020204020204" pitchFamily="34" charset="-122"/>
                <a:ea typeface="微软雅黑" panose="020B0503020204020204" pitchFamily="34" charset="-122"/>
                <a:cs typeface="+mn-ea"/>
              </a:rPr>
              <a:t>数据分析任务驱动教程</a:t>
            </a: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endParaRPr lang="zh-CN" altLang="en-US" sz="2400" dirty="0">
              <a:solidFill>
                <a:srgbClr val="595959"/>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917626"/>
            <a:ext cx="6679708" cy="3816424"/>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01170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709714"/>
            <a:ext cx="5436205" cy="2677656"/>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本任务要求编写代码，对二手房数据进行清洗处理，具体要求如下：</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检测</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是否</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有缺失值</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，一旦发现</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有就</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将其删除。</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2</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检测</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是否</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有重复值</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，一旦发现</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有就</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将其删除。</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3</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检测单价</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（元</a:t>
            </a: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平米）一列</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是否有异常值</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，一旦确定</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是异常值</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就将其删除。</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3690" y="1827806"/>
            <a:ext cx="5328592"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假设现有一份文件</a:t>
            </a:r>
            <a:r>
              <a:rPr lang="en-US" altLang="zh-CN" sz="2000" dirty="0"/>
              <a:t>sales_orders.xlsx</a:t>
            </a:r>
            <a:r>
              <a:rPr lang="zh-CN" altLang="zh-CN" sz="2000" dirty="0"/>
              <a:t>，该文件中记录</a:t>
            </a:r>
            <a:r>
              <a:rPr lang="zh-CN" altLang="zh-CN" sz="2000" dirty="0">
                <a:solidFill>
                  <a:srgbClr val="1369B2"/>
                </a:solidFill>
              </a:rPr>
              <a:t>了当月不同地区客户购买产品的订单信息</a:t>
            </a:r>
            <a:r>
              <a:rPr lang="zh-CN" altLang="zh-CN" sz="2000" dirty="0"/>
              <a:t>，包括订单编号、客户地区、产品名称、购买数量和订单</a:t>
            </a:r>
            <a:r>
              <a:rPr lang="zh-CN" altLang="zh-CN" sz="2000" dirty="0" smtClean="0"/>
              <a:t>金额</a:t>
            </a:r>
            <a:r>
              <a:rPr lang="zh-CN" altLang="en-US" sz="2000" dirty="0" smtClean="0"/>
              <a:t>。</a:t>
            </a:r>
            <a:endParaRPr lang="zh-CN" altLang="zh-CN" sz="2000" dirty="0"/>
          </a:p>
        </p:txBody>
      </p:sp>
      <p:pic>
        <p:nvPicPr>
          <p:cNvPr id="5" name="图片 4"/>
          <p:cNvPicPr/>
          <p:nvPr/>
        </p:nvPicPr>
        <p:blipFill>
          <a:blip r:embed="rId1"/>
          <a:stretch>
            <a:fillRect/>
          </a:stretch>
        </p:blipFill>
        <p:spPr>
          <a:xfrm>
            <a:off x="4655046" y="3429794"/>
            <a:ext cx="6429596" cy="220631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100639"/>
            <a:ext cx="6679708" cy="3528392"/>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266721"/>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964735"/>
            <a:ext cx="5436205" cy="2400657"/>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本任务要求编写代码，调整产品订单数据的展示方式，只</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展示每个地区每种产品的购买数量和订单金额</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，方便用户快速了解不同产品在不同地区</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订购</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情况</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，从而制定合理的库存和营销策略。</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34967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386536"/>
            <a:ext cx="3737363"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轴向</a:t>
            </a:r>
            <a:r>
              <a:rPr lang="zh-CN" altLang="en-US" sz="1800" dirty="0" smtClean="0">
                <a:solidFill>
                  <a:srgbClr val="1369B2"/>
                </a:solidFill>
                <a:latin typeface="微软雅黑" panose="020B0503020204020204" pitchFamily="34" charset="-122"/>
                <a:ea typeface="微软雅黑" panose="020B0503020204020204" pitchFamily="34" charset="-122"/>
                <a:cs typeface="+mn-ea"/>
              </a:rPr>
              <a:t>旋转</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en-US"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pivot()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实现轴向旋转的操作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72965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轴</a:t>
              </a:r>
              <a:r>
                <a:rPr lang="zh-CN" altLang="zh-CN" sz="2000" dirty="0">
                  <a:solidFill>
                    <a:srgbClr val="595959"/>
                  </a:solidFill>
                  <a:latin typeface="微软雅黑" panose="020B0503020204020204" pitchFamily="34" charset="-122"/>
                  <a:ea typeface="微软雅黑" panose="020B0503020204020204" pitchFamily="34" charset="-122"/>
                </a:rPr>
                <a:t>向旋转</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p:nvPr/>
        </p:nvPicPr>
        <p:blipFill>
          <a:blip r:embed="rId1"/>
          <a:stretch>
            <a:fillRect/>
          </a:stretch>
        </p:blipFill>
        <p:spPr>
          <a:xfrm>
            <a:off x="6239222" y="3861843"/>
            <a:ext cx="5048548" cy="1210410"/>
          </a:xfrm>
          <a:prstGeom prst="rect">
            <a:avLst/>
          </a:prstGeom>
        </p:spPr>
      </p:pic>
      <p:pic>
        <p:nvPicPr>
          <p:cNvPr id="26" name="图片 25"/>
          <p:cNvPicPr/>
          <p:nvPr/>
        </p:nvPicPr>
        <p:blipFill>
          <a:blip r:embed="rId2"/>
          <a:stretch>
            <a:fillRect/>
          </a:stretch>
        </p:blipFill>
        <p:spPr>
          <a:xfrm>
            <a:off x="1160226" y="2420425"/>
            <a:ext cx="4887435" cy="2694694"/>
          </a:xfrm>
          <a:prstGeom prst="rect">
            <a:avLst/>
          </a:prstGeom>
        </p:spPr>
      </p:pic>
      <p:sp>
        <p:nvSpPr>
          <p:cNvPr id="8" name="矩形: 圆角 139"/>
          <p:cNvSpPr/>
          <p:nvPr/>
        </p:nvSpPr>
        <p:spPr>
          <a:xfrm>
            <a:off x="1276318" y="1663328"/>
            <a:ext cx="34507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轴向</a:t>
            </a:r>
            <a:r>
              <a:rPr lang="zh-CN" altLang="zh-CN" b="1" dirty="0" smtClean="0">
                <a:latin typeface="宋体" panose="02010600030101010101" pitchFamily="2" charset="-122"/>
                <a:ea typeface="宋体" panose="02010600030101010101" pitchFamily="2" charset="-122"/>
              </a:rPr>
              <a:t>旋转</a:t>
            </a:r>
            <a:r>
              <a:rPr lang="zh-CN" altLang="en-US" b="1" dirty="0" smtClean="0">
                <a:latin typeface="宋体" panose="02010600030101010101" pitchFamily="2" charset="-122"/>
                <a:ea typeface="宋体" panose="02010600030101010101" pitchFamily="2" charset="-122"/>
              </a:rPr>
              <a:t>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2" name="组合 11"/>
          <p:cNvGrpSpPr/>
          <p:nvPr/>
        </p:nvGrpSpPr>
        <p:grpSpPr>
          <a:xfrm>
            <a:off x="1558702" y="5157986"/>
            <a:ext cx="3744415" cy="916730"/>
            <a:chOff x="5447134" y="5446019"/>
            <a:chExt cx="1627975" cy="916730"/>
          </a:xfrm>
          <a:solidFill>
            <a:schemeClr val="bg1"/>
          </a:solidFill>
        </p:grpSpPr>
        <p:sp>
          <p:nvSpPr>
            <p:cNvPr id="15" name="矩形标注 14"/>
            <p:cNvSpPr/>
            <p:nvPr/>
          </p:nvSpPr>
          <p:spPr>
            <a:xfrm>
              <a:off x="5447134" y="5446019"/>
              <a:ext cx="1627975" cy="916730"/>
            </a:xfrm>
            <a:prstGeom prst="wedgeRectCallout">
              <a:avLst>
                <a:gd name="adj1" fmla="val -20178"/>
                <a:gd name="adj2" fmla="val -83764"/>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5529371" y="5488885"/>
              <a:ext cx="1463501" cy="830997"/>
            </a:xfrm>
            <a:prstGeom prst="rect">
              <a:avLst/>
            </a:prstGeom>
            <a:noFill/>
            <a:ln>
              <a:noFill/>
            </a:ln>
          </p:spPr>
          <p:txBody>
            <a:bodyPr wrap="square" rtlCol="0">
              <a:spAutoFit/>
            </a:bodyPr>
            <a:lstStyle/>
            <a:p>
              <a:pPr algn="ctr">
                <a:lnSpc>
                  <a:spcPct val="150000"/>
                </a:lnSpc>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这张表格无法快速</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比较</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同</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一款</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商品在</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活动前后</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价格浮动情况</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17" name="组合 16"/>
          <p:cNvGrpSpPr/>
          <p:nvPr/>
        </p:nvGrpSpPr>
        <p:grpSpPr>
          <a:xfrm>
            <a:off x="6455246" y="5115119"/>
            <a:ext cx="3744415" cy="916730"/>
            <a:chOff x="5447134" y="5446019"/>
            <a:chExt cx="1627975" cy="916730"/>
          </a:xfrm>
          <a:solidFill>
            <a:schemeClr val="bg1"/>
          </a:solidFill>
        </p:grpSpPr>
        <p:sp>
          <p:nvSpPr>
            <p:cNvPr id="18" name="矩形标注 17"/>
            <p:cNvSpPr/>
            <p:nvPr/>
          </p:nvSpPr>
          <p:spPr>
            <a:xfrm>
              <a:off x="5447134" y="5446019"/>
              <a:ext cx="1627975" cy="916730"/>
            </a:xfrm>
            <a:prstGeom prst="wedgeRectCallout">
              <a:avLst>
                <a:gd name="adj1" fmla="val -20178"/>
                <a:gd name="adj2" fmla="val -83764"/>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5576331" y="5488885"/>
              <a:ext cx="1369580" cy="830997"/>
            </a:xfrm>
            <a:prstGeom prst="rect">
              <a:avLst/>
            </a:prstGeom>
            <a:noFill/>
            <a:ln>
              <a:noFill/>
            </a:ln>
          </p:spPr>
          <p:txBody>
            <a:bodyPr wrap="square" rtlCol="0">
              <a:spAutoFit/>
            </a:bodyPr>
            <a:lstStyle/>
            <a:p>
              <a:pPr>
                <a:lnSpc>
                  <a:spcPct val="150000"/>
                </a:lnSpc>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这张表格可以</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快速</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比较</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同一款商品在活动前后的</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价格浮动情况</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2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轴</a:t>
              </a:r>
              <a:r>
                <a:rPr lang="zh-CN" altLang="zh-CN" sz="2000" dirty="0">
                  <a:solidFill>
                    <a:srgbClr val="595959"/>
                  </a:solidFill>
                  <a:latin typeface="微软雅黑" panose="020B0503020204020204" pitchFamily="34" charset="-122"/>
                  <a:ea typeface="微软雅黑" panose="020B0503020204020204" pitchFamily="34" charset="-122"/>
                </a:rPr>
                <a:t>向旋转</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663328"/>
            <a:ext cx="34507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轴向</a:t>
            </a:r>
            <a:r>
              <a:rPr lang="zh-CN" altLang="zh-CN" b="1" dirty="0" smtClean="0">
                <a:latin typeface="宋体" panose="02010600030101010101" pitchFamily="2" charset="-122"/>
                <a:ea typeface="宋体" panose="02010600030101010101" pitchFamily="2" charset="-122"/>
              </a:rPr>
              <a:t>旋转</a:t>
            </a:r>
            <a:r>
              <a:rPr lang="zh-CN" altLang="en-US" b="1" dirty="0" smtClean="0">
                <a:latin typeface="宋体" panose="02010600030101010101" pitchFamily="2" charset="-122"/>
                <a:ea typeface="宋体" panose="02010600030101010101" pitchFamily="2" charset="-122"/>
              </a:rPr>
              <a:t>的场景</a:t>
            </a:r>
            <a:r>
              <a:rPr lang="zh-CN" altLang="en-US" b="1" dirty="0">
                <a:latin typeface="宋体" panose="02010600030101010101" pitchFamily="2" charset="-122"/>
                <a:ea typeface="宋体" panose="02010600030101010101" pitchFamily="2" charset="-122"/>
              </a:rPr>
              <a:t>举例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2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轴</a:t>
              </a:r>
              <a:r>
                <a:rPr lang="zh-CN" altLang="zh-CN" sz="2000" dirty="0">
                  <a:solidFill>
                    <a:srgbClr val="595959"/>
                  </a:solidFill>
                  <a:latin typeface="微软雅黑" panose="020B0503020204020204" pitchFamily="34" charset="-122"/>
                  <a:ea typeface="微软雅黑" panose="020B0503020204020204" pitchFamily="34" charset="-122"/>
                </a:rPr>
                <a:t>向旋转</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4" name="矩形 23"/>
          <p:cNvSpPr/>
          <p:nvPr/>
        </p:nvSpPr>
        <p:spPr>
          <a:xfrm>
            <a:off x="4500234" y="3141762"/>
            <a:ext cx="6255723" cy="2400657"/>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轴向旋转</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是一种调整数据布局的操作，它</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通过行列转置或行列互换等方式</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改变数据在行列方向上的排列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，以适配不同的分析或展示需求。与重塑分层索引不同，轴向旋转不会改变索引的层级结构，而是直接转换行列的布局，实现行转列、列转行或行列互换等转换。</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25"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77260"/>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pivot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a:t>
            </a:r>
            <a:r>
              <a:rPr lang="zh-CN" altLang="en-US" b="1" dirty="0">
                <a:latin typeface="宋体" panose="02010600030101010101" pitchFamily="2" charset="-122"/>
                <a:ea typeface="宋体" panose="02010600030101010101" pitchFamily="2"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1" name="文本框 20"/>
          <p:cNvSpPr txBox="1"/>
          <p:nvPr/>
        </p:nvSpPr>
        <p:spPr>
          <a:xfrm>
            <a:off x="1301370" y="2227246"/>
            <a:ext cx="9546364"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a:t>
            </a:r>
            <a:r>
              <a:rPr lang="en-US" altLang="zh-CN" sz="2000" kern="0" dirty="0">
                <a:solidFill>
                  <a:srgbClr val="1369B2"/>
                </a:solidFill>
                <a:latin typeface="微软雅黑" panose="020B0503020204020204" pitchFamily="34" charset="-122"/>
                <a:ea typeface="微软雅黑" panose="020B0503020204020204" pitchFamily="34" charset="-122"/>
              </a:rPr>
              <a:t>pivot()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实现轴向旋转的功能，它会根据给定的行索引、列索引和值重新组织一个</a:t>
            </a:r>
            <a:r>
              <a:rPr lang="en-US" altLang="zh-CN" sz="2000" kern="0" dirty="0" smtClean="0">
                <a:solidFill>
                  <a:srgbClr val="595959"/>
                </a:solidFill>
                <a:latin typeface="微软雅黑" panose="020B0503020204020204" pitchFamily="34" charset="-122"/>
                <a:ea typeface="微软雅黑" panose="020B0503020204020204" pitchFamily="34" charset="-122"/>
              </a:rPr>
              <a:t>DataFrame</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en-US" sz="2000" kern="0" dirty="0" smtClean="0">
                <a:solidFill>
                  <a:srgbClr val="595959"/>
                </a:solidFill>
                <a:latin typeface="微软雅黑" panose="020B0503020204020204" pitchFamily="34" charset="-122"/>
                <a:ea typeface="微软雅黑" panose="020B0503020204020204" pitchFamily="34" charset="-122"/>
              </a:rPr>
              <a:t>，该方法的语法格式如下。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2" name="矩形 21"/>
          <p:cNvSpPr/>
          <p:nvPr/>
        </p:nvSpPr>
        <p:spPr>
          <a:xfrm>
            <a:off x="1287706" y="3285778"/>
            <a:ext cx="9560028" cy="11158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1769501" y="3473379"/>
            <a:ext cx="8574649" cy="729430"/>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pivot(*, columns, index=_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values</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24" name="文本框 23"/>
          <p:cNvSpPr txBox="1"/>
          <p:nvPr/>
        </p:nvSpPr>
        <p:spPr>
          <a:xfrm>
            <a:off x="1301370" y="4437906"/>
            <a:ext cx="9546364" cy="1754326"/>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：用于生成结果对象的</a:t>
            </a:r>
            <a:r>
              <a:rPr lang="zh-CN" altLang="zh-CN" sz="1800" kern="0" dirty="0">
                <a:solidFill>
                  <a:srgbClr val="1369B2"/>
                </a:solidFill>
                <a:latin typeface="宋体" panose="02010600030101010101" pitchFamily="2" charset="-122"/>
                <a:ea typeface="宋体" panose="02010600030101010101" pitchFamily="2" charset="-122"/>
              </a:rPr>
              <a:t>列索引</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：用于生成结果对象的</a:t>
            </a:r>
            <a:r>
              <a:rPr lang="zh-CN" altLang="zh-CN" sz="1800" kern="0" dirty="0">
                <a:solidFill>
                  <a:srgbClr val="1369B2"/>
                </a:solidFill>
                <a:latin typeface="宋体" panose="02010600030101010101" pitchFamily="2" charset="-122"/>
                <a:ea typeface="宋体" panose="02010600030101010101" pitchFamily="2" charset="-122"/>
              </a:rPr>
              <a:t>行索引</a:t>
            </a:r>
            <a:r>
              <a:rPr lang="zh-CN" altLang="zh-CN" sz="1800" kern="0" dirty="0">
                <a:solidFill>
                  <a:srgbClr val="595959"/>
                </a:solidFill>
                <a:latin typeface="宋体" panose="02010600030101010101" pitchFamily="2" charset="-122"/>
                <a:ea typeface="宋体" panose="02010600030101010101" pitchFamily="2" charset="-122"/>
              </a:rPr>
              <a:t>。如果未设置，则使用原对象的行索引。</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values</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填充结果对象的</a:t>
            </a:r>
            <a:r>
              <a:rPr lang="zh-CN" altLang="zh-CN" sz="1800" kern="0" dirty="0" smtClean="0">
                <a:solidFill>
                  <a:srgbClr val="1369B2"/>
                </a:solidFill>
                <a:latin typeface="宋体" panose="02010600030101010101" pitchFamily="2" charset="-122"/>
                <a:ea typeface="宋体" panose="02010600030101010101" pitchFamily="2" charset="-122"/>
              </a:rPr>
              <a:t>值</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如果没有设置该参数，则会使用除</a:t>
            </a: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和</a:t>
            </a: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参数指定的行索引或列索引之外的所有数据作为结果对象的</a:t>
            </a:r>
            <a:r>
              <a:rPr lang="zh-CN" altLang="zh-CN" sz="1800" kern="0" dirty="0" smtClean="0">
                <a:solidFill>
                  <a:srgbClr val="595959"/>
                </a:solidFill>
                <a:latin typeface="宋体" panose="02010600030101010101" pitchFamily="2" charset="-122"/>
                <a:ea typeface="宋体" panose="02010600030101010101" pitchFamily="2" charset="-122"/>
              </a:rPr>
              <a:t>值</a:t>
            </a:r>
            <a:r>
              <a:rPr lang="zh-CN" altLang="en-US"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轴</a:t>
              </a:r>
              <a:r>
                <a:rPr lang="zh-CN" altLang="zh-CN" sz="2000" dirty="0">
                  <a:solidFill>
                    <a:srgbClr val="595959"/>
                  </a:solidFill>
                  <a:latin typeface="微软雅黑" panose="020B0503020204020204" pitchFamily="34" charset="-122"/>
                  <a:ea typeface="微软雅黑" panose="020B0503020204020204" pitchFamily="34" charset="-122"/>
                </a:rPr>
                <a:t>向旋转</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167214" y="3357786"/>
            <a:ext cx="4104456" cy="100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读取产品订单数据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调整产品订单</a:t>
            </a:r>
            <a:r>
              <a:rPr lang="zh-CN" altLang="zh-CN" sz="1900" dirty="0" smtClean="0">
                <a:solidFill>
                  <a:srgbClr val="595959"/>
                </a:solidFill>
                <a:latin typeface="微软雅黑" panose="020B0503020204020204" pitchFamily="34" charset="-122"/>
                <a:ea typeface="微软雅黑" panose="020B0503020204020204" pitchFamily="34" charset="-122"/>
              </a:rPr>
              <a:t>数据</a:t>
            </a:r>
            <a:r>
              <a:rPr lang="zh-CN" altLang="en-US" sz="1900" dirty="0" smtClean="0">
                <a:solidFill>
                  <a:srgbClr val="595959"/>
                </a:solidFill>
                <a:latin typeface="微软雅黑" panose="020B0503020204020204" pitchFamily="34" charset="-122"/>
                <a:ea typeface="微软雅黑" panose="020B0503020204020204" pitchFamily="34" charset="-122"/>
              </a:rPr>
              <a:t>的展示方式</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划分用户群体</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4-5</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3690" y="2358673"/>
            <a:ext cx="4015412" cy="286232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根据用户的购买或咨询等行为，可以将用户划分为</a:t>
            </a:r>
            <a:r>
              <a:rPr lang="zh-CN" altLang="zh-CN" sz="2000" dirty="0">
                <a:solidFill>
                  <a:srgbClr val="1369B2"/>
                </a:solidFill>
              </a:rPr>
              <a:t>兴趣用户、新用户、活跃用户、成熟用户、流失用户</a:t>
            </a:r>
            <a:r>
              <a:rPr lang="zh-CN" altLang="zh-CN" sz="2000" dirty="0"/>
              <a:t>、其他总共</a:t>
            </a:r>
            <a:r>
              <a:rPr lang="en-US" altLang="zh-CN" sz="2000" dirty="0"/>
              <a:t>6</a:t>
            </a:r>
            <a:r>
              <a:rPr lang="zh-CN" altLang="zh-CN" sz="2000" dirty="0"/>
              <a:t>类。假设现有一份保存了用户购买或咨询相关信息的</a:t>
            </a:r>
            <a:r>
              <a:rPr lang="en-US" altLang="zh-CN" sz="2000" dirty="0"/>
              <a:t>customer.xlsx</a:t>
            </a:r>
            <a:r>
              <a:rPr lang="zh-CN" altLang="zh-CN" sz="2000" dirty="0" smtClean="0"/>
              <a:t>文件</a:t>
            </a:r>
            <a:r>
              <a:rPr lang="zh-CN" altLang="en-US" sz="2000" dirty="0"/>
              <a:t>。</a:t>
            </a:r>
            <a:endParaRPr lang="zh-CN" altLang="zh-CN" sz="2000" dirty="0"/>
          </a:p>
        </p:txBody>
      </p:sp>
      <p:pic>
        <p:nvPicPr>
          <p:cNvPr id="6" name="图片 5"/>
          <p:cNvPicPr/>
          <p:nvPr/>
        </p:nvPicPr>
        <p:blipFill>
          <a:blip r:embed="rId1"/>
          <a:stretch>
            <a:fillRect/>
          </a:stretch>
        </p:blipFill>
        <p:spPr>
          <a:xfrm>
            <a:off x="5735166" y="2493690"/>
            <a:ext cx="5476191" cy="259228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701602"/>
            <a:ext cx="6679708" cy="432048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1867684"/>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491438" y="2480384"/>
            <a:ext cx="5984211" cy="3231654"/>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根据购买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次数和咨询次数划分用户群体，具体要求如下：</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如果用户</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从未购买且从未咨询过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产品，</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流失用户</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如果用户</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从未购买但是咨询过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产品，</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兴趣用户</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如果用户</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购买过一次且咨询过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产品，</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新用户</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如果用户</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购买过多次且咨询过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产品，</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活跃用户</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如果用户</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购买过多次且没有咨询过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产品，</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成熟用户</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a:lnSpc>
                <a:spcPct val="150000"/>
              </a:lnSpc>
              <a:buFont typeface="Arial" panose="020B0604020202020204" pitchFamily="34" charset="0"/>
              <a:buChar char="•"/>
            </a:pP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如果以上情况</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都没出现过</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6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则划分</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a:t>
            </a:r>
            <a:r>
              <a:rPr lang="zh-CN" altLang="zh-CN" sz="16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其他</a:t>
            </a:r>
            <a:r>
              <a:rPr lang="zh-CN" altLang="zh-CN" sz="16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缺失值的</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检测</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isnull</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和</a:t>
            </a:r>
            <a:r>
              <a:rPr lang="en-US" altLang="zh-CN" sz="1800" dirty="0" err="1">
                <a:solidFill>
                  <a:srgbClr val="1369B2"/>
                </a:solidFill>
                <a:latin typeface="微软雅黑" panose="020B0503020204020204" pitchFamily="34" charset="-122"/>
                <a:ea typeface="微软雅黑" panose="020B0503020204020204" pitchFamily="34" charset="-122"/>
                <a:cs typeface="+mn-ea"/>
              </a:rPr>
              <a:t>notnull</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检测数据中是否有缺失值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面元划分</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a:t>
            </a:r>
            <a:r>
              <a:rPr lang="zh-CN" altLang="en-US" sz="1800" dirty="0">
                <a:solidFill>
                  <a:srgbClr val="595959"/>
                </a:solidFill>
                <a:latin typeface="微软雅黑" panose="020B0503020204020204" pitchFamily="34" charset="-122"/>
                <a:ea typeface="微软雅黑" panose="020B0503020204020204" pitchFamily="34" charset="-122"/>
                <a:cs typeface="+mn-ea"/>
              </a:rPr>
              <a:t>方法</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a:t>
            </a:r>
            <a:r>
              <a:rPr lang="zh-CN" altLang="en-US"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cut()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en-US" sz="1800" dirty="0">
                <a:solidFill>
                  <a:srgbClr val="595959"/>
                </a:solidFill>
                <a:latin typeface="微软雅黑" panose="020B0503020204020204" pitchFamily="34" charset="-122"/>
                <a:ea typeface="微软雅黑" panose="020B0503020204020204" pitchFamily="34" charset="-122"/>
                <a:cs typeface="+mn-ea"/>
              </a:rPr>
              <a:t>实现面元划分的操作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面元划分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p:nvPr/>
        </p:nvPicPr>
        <p:blipFill>
          <a:blip r:embed="rId1">
            <a:extLst>
              <a:ext uri="{28A0092B-C50C-407E-A947-70E740481C1C}">
                <a14:useLocalDpi xmlns:a14="http://schemas.microsoft.com/office/drawing/2010/main" val="0"/>
              </a:ext>
            </a:extLst>
          </a:blip>
          <a:srcRect/>
          <a:stretch>
            <a:fillRect/>
          </a:stretch>
        </p:blipFill>
        <p:spPr bwMode="auto">
          <a:xfrm>
            <a:off x="7175326" y="1701602"/>
            <a:ext cx="4032448" cy="4435574"/>
          </a:xfrm>
          <a:prstGeom prst="rect">
            <a:avLst/>
          </a:prstGeom>
          <a:noFill/>
          <a:ln>
            <a:noFill/>
          </a:ln>
        </p:spPr>
      </p:pic>
      <p:sp>
        <p:nvSpPr>
          <p:cNvPr id="25" name="文本框 24"/>
          <p:cNvSpPr txBox="1"/>
          <p:nvPr/>
        </p:nvSpPr>
        <p:spPr>
          <a:xfrm>
            <a:off x="1143690" y="3192903"/>
            <a:ext cx="5095532"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面元划分</a:t>
            </a:r>
            <a:r>
              <a:rPr lang="zh-CN" altLang="zh-CN" sz="2000" dirty="0"/>
              <a:t>是指</a:t>
            </a:r>
            <a:r>
              <a:rPr lang="zh-CN" altLang="zh-CN" sz="2000" dirty="0">
                <a:solidFill>
                  <a:srgbClr val="1369B2"/>
                </a:solidFill>
              </a:rPr>
              <a:t>将连续型数据进行离散化处理</a:t>
            </a:r>
            <a:r>
              <a:rPr lang="zh-CN" altLang="zh-CN" sz="2000" dirty="0"/>
              <a:t>，</a:t>
            </a:r>
            <a:r>
              <a:rPr lang="zh-CN" altLang="zh-CN" sz="2000" dirty="0">
                <a:solidFill>
                  <a:srgbClr val="1369B2"/>
                </a:solidFill>
              </a:rPr>
              <a:t>按一定</a:t>
            </a:r>
            <a:r>
              <a:rPr lang="zh-CN" altLang="zh-CN" sz="2000" dirty="0" smtClean="0">
                <a:solidFill>
                  <a:srgbClr val="1369B2"/>
                </a:solidFill>
              </a:rPr>
              <a:t>的</a:t>
            </a:r>
            <a:r>
              <a:rPr lang="zh-CN" altLang="en-US" sz="2000" dirty="0" smtClean="0">
                <a:solidFill>
                  <a:srgbClr val="1369B2"/>
                </a:solidFill>
              </a:rPr>
              <a:t>划分规则将数据分配到相应</a:t>
            </a:r>
            <a:r>
              <a:rPr lang="zh-CN" altLang="zh-CN" sz="2000" dirty="0" smtClean="0">
                <a:solidFill>
                  <a:srgbClr val="1369B2"/>
                </a:solidFill>
              </a:rPr>
              <a:t>的</a:t>
            </a:r>
            <a:r>
              <a:rPr lang="zh-CN" altLang="zh-CN" sz="2000" dirty="0">
                <a:solidFill>
                  <a:srgbClr val="1369B2"/>
                </a:solidFill>
              </a:rPr>
              <a:t>面元</a:t>
            </a:r>
            <a:r>
              <a:rPr lang="zh-CN" altLang="zh-CN" sz="2000" dirty="0"/>
              <a:t>，这里的面元可以理解为区间。</a:t>
            </a:r>
            <a:endParaRPr lang="en-US" altLang="zh-CN" sz="2000" dirty="0"/>
          </a:p>
        </p:txBody>
      </p:sp>
      <p:grpSp>
        <p:nvGrpSpPr>
          <p:cNvPr id="9" name="组合 8"/>
          <p:cNvGrpSpPr/>
          <p:nvPr/>
        </p:nvGrpSpPr>
        <p:grpSpPr>
          <a:xfrm>
            <a:off x="2566813" y="4941962"/>
            <a:ext cx="3960441" cy="1120445"/>
            <a:chOff x="5447134" y="5045654"/>
            <a:chExt cx="1627975" cy="1120445"/>
          </a:xfrm>
        </p:grpSpPr>
        <p:sp>
          <p:nvSpPr>
            <p:cNvPr id="10" name="矩形标注 9"/>
            <p:cNvSpPr/>
            <p:nvPr/>
          </p:nvSpPr>
          <p:spPr>
            <a:xfrm>
              <a:off x="5447134" y="5045654"/>
              <a:ext cx="1627975" cy="1120445"/>
            </a:xfrm>
            <a:prstGeom prst="wedgeRectCallout">
              <a:avLst>
                <a:gd name="adj1" fmla="val 73808"/>
                <a:gd name="adj2" fmla="val -35204"/>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5639325" y="5168672"/>
              <a:ext cx="1243592" cy="874407"/>
            </a:xfrm>
            <a:prstGeom prst="rect">
              <a:avLst/>
            </a:prstGeom>
            <a:noFill/>
          </p:spPr>
          <p:txBody>
            <a:bodyPr wrap="square" rtlCol="0">
              <a:spAutoFit/>
            </a:bodyPr>
            <a:lstStyle/>
            <a:p>
              <a:pPr algn="ctr">
                <a:lnSpc>
                  <a:spcPct val="150000"/>
                </a:lnSpc>
              </a:pPr>
              <a:r>
                <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左侧表格的每个数值对应着右侧表格中的一个面元。</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3" name="组合 12"/>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面元划分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143690" y="2403094"/>
            <a:ext cx="307930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面元划分</a:t>
            </a:r>
            <a:r>
              <a:rPr lang="zh-CN" altLang="en-US" b="1" dirty="0" smtClean="0">
                <a:latin typeface="宋体" panose="02010600030101010101" pitchFamily="2" charset="-122"/>
                <a:ea typeface="宋体" panose="02010600030101010101" pitchFamily="2" charset="-122"/>
              </a:rPr>
              <a:t>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39"/>
          <p:cNvSpPr/>
          <p:nvPr/>
        </p:nvSpPr>
        <p:spPr>
          <a:xfrm>
            <a:off x="1276318" y="1571079"/>
            <a:ext cx="323471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cut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a:t>
            </a:r>
            <a:r>
              <a:rPr lang="zh-CN" altLang="en-US" b="1" dirty="0">
                <a:latin typeface="宋体" panose="02010600030101010101" pitchFamily="2" charset="-122"/>
                <a:ea typeface="宋体" panose="02010600030101010101" pitchFamily="2"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3" name="文本框 12"/>
          <p:cNvSpPr txBox="1"/>
          <p:nvPr/>
        </p:nvSpPr>
        <p:spPr>
          <a:xfrm>
            <a:off x="1301370" y="2155716"/>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中使用</a:t>
            </a:r>
            <a:r>
              <a:rPr lang="en-US" altLang="zh-CN" sz="2000" kern="0" dirty="0">
                <a:solidFill>
                  <a:srgbClr val="1369B2"/>
                </a:solidFill>
                <a:latin typeface="微软雅黑" panose="020B0503020204020204" pitchFamily="34" charset="-122"/>
                <a:ea typeface="微软雅黑" panose="020B0503020204020204" pitchFamily="34" charset="-122"/>
              </a:rPr>
              <a:t>cut()</a:t>
            </a:r>
            <a:r>
              <a:rPr lang="zh-CN" altLang="zh-CN" sz="2000" kern="0" dirty="0" smtClean="0">
                <a:solidFill>
                  <a:srgbClr val="1369B2"/>
                </a:solidFill>
                <a:latin typeface="微软雅黑" panose="020B0503020204020204" pitchFamily="34" charset="-122"/>
                <a:ea typeface="微软雅黑" panose="020B0503020204020204" pitchFamily="34" charset="-122"/>
              </a:rPr>
              <a:t>函数</a:t>
            </a:r>
            <a:r>
              <a:rPr lang="zh-CN" altLang="zh-CN" sz="2000" kern="0" dirty="0" smtClean="0">
                <a:solidFill>
                  <a:srgbClr val="595959"/>
                </a:solidFill>
                <a:latin typeface="微软雅黑" panose="020B0503020204020204" pitchFamily="34" charset="-122"/>
                <a:ea typeface="微软雅黑" panose="020B0503020204020204" pitchFamily="34" charset="-122"/>
              </a:rPr>
              <a:t>实现</a:t>
            </a:r>
            <a:r>
              <a:rPr lang="zh-CN" altLang="zh-CN" sz="2000" kern="0" dirty="0">
                <a:solidFill>
                  <a:srgbClr val="595959"/>
                </a:solidFill>
                <a:latin typeface="微软雅黑" panose="020B0503020204020204" pitchFamily="34" charset="-122"/>
                <a:ea typeface="微软雅黑" panose="020B0503020204020204" pitchFamily="34" charset="-122"/>
              </a:rPr>
              <a:t>面元划分操作，</a:t>
            </a:r>
            <a:r>
              <a:rPr lang="en-US" altLang="zh-CN" sz="2000" kern="0" dirty="0">
                <a:solidFill>
                  <a:srgbClr val="595959"/>
                </a:solidFill>
                <a:latin typeface="微软雅黑" panose="020B0503020204020204" pitchFamily="34" charset="-122"/>
                <a:ea typeface="微软雅黑" panose="020B0503020204020204" pitchFamily="34" charset="-122"/>
              </a:rPr>
              <a:t>cut()</a:t>
            </a:r>
            <a:r>
              <a:rPr lang="zh-CN" altLang="zh-CN" sz="2000" kern="0" dirty="0">
                <a:solidFill>
                  <a:srgbClr val="595959"/>
                </a:solidFill>
                <a:latin typeface="微软雅黑" panose="020B0503020204020204" pitchFamily="34" charset="-122"/>
                <a:ea typeface="微软雅黑" panose="020B0503020204020204" pitchFamily="34" charset="-122"/>
              </a:rPr>
              <a:t>函数会采用等宽法对连续型数据进行离散化处理，该函数的语法格式如下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矩形 13"/>
          <p:cNvSpPr/>
          <p:nvPr/>
        </p:nvSpPr>
        <p:spPr>
          <a:xfrm>
            <a:off x="1287706" y="3178013"/>
            <a:ext cx="9560028" cy="11158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769501" y="3380393"/>
            <a:ext cx="8596438" cy="719043"/>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cut(x, bins, right=True, labels=None, </a:t>
            </a:r>
            <a:r>
              <a:rPr lang="en-US" altLang="zh-CN" sz="1800" dirty="0" err="1">
                <a:solidFill>
                  <a:srgbClr val="000000"/>
                </a:solidFill>
                <a:latin typeface="Courier New" panose="02070309020205020404" pitchFamily="49" charset="0"/>
                <a:ea typeface="宋体" panose="02010600030101010101" pitchFamily="2" charset="-122"/>
              </a:rPr>
              <a:t>retbins</a:t>
            </a:r>
            <a:r>
              <a:rPr lang="en-US" altLang="zh-CN" sz="1800" dirty="0">
                <a:solidFill>
                  <a:srgbClr val="000000"/>
                </a:solidFill>
                <a:latin typeface="Courier New" panose="02070309020205020404" pitchFamily="49" charset="0"/>
                <a:ea typeface="宋体" panose="02010600030101010101" pitchFamily="2" charset="-122"/>
              </a:rPr>
              <a:t>=False, precision=3, </a:t>
            </a:r>
            <a:r>
              <a:rPr lang="en-US" altLang="zh-CN" sz="1800" dirty="0" err="1" smtClean="0">
                <a:solidFill>
                  <a:srgbClr val="000000"/>
                </a:solidFill>
                <a:latin typeface="Courier New" panose="02070309020205020404" pitchFamily="49" charset="0"/>
                <a:ea typeface="宋体" panose="02010600030101010101" pitchFamily="2" charset="-122"/>
              </a:rPr>
              <a:t>include_lowest</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duplicates='raise', ordered=True)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402737"/>
            <a:ext cx="9546364" cy="1754326"/>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x</a:t>
            </a:r>
            <a:r>
              <a:rPr lang="zh-CN" altLang="zh-CN" sz="1800" kern="0" dirty="0">
                <a:solidFill>
                  <a:srgbClr val="595959"/>
                </a:solidFill>
                <a:latin typeface="宋体" panose="02010600030101010101" pitchFamily="2" charset="-122"/>
                <a:ea typeface="宋体" panose="02010600030101010101" pitchFamily="2" charset="-122"/>
              </a:rPr>
              <a:t>：表示面元划分的</a:t>
            </a:r>
            <a:r>
              <a:rPr lang="zh-CN" altLang="zh-CN" sz="1800" kern="0" dirty="0">
                <a:solidFill>
                  <a:srgbClr val="1369B2"/>
                </a:solidFill>
                <a:latin typeface="宋体" panose="02010600030101010101" pitchFamily="2" charset="-122"/>
                <a:ea typeface="宋体" panose="02010600030101010101" pitchFamily="2" charset="-122"/>
              </a:rPr>
              <a:t>连续型数据</a:t>
            </a:r>
            <a:r>
              <a:rPr lang="zh-CN" altLang="zh-CN" sz="1800" kern="0" dirty="0">
                <a:solidFill>
                  <a:srgbClr val="595959"/>
                </a:solidFill>
                <a:latin typeface="宋体" panose="02010600030101010101" pitchFamily="2" charset="-122"/>
                <a:ea typeface="宋体" panose="02010600030101010101" pitchFamily="2" charset="-122"/>
              </a:rPr>
              <a:t>，可以取值为一维数组或</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bins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划分面元的依据</a:t>
            </a:r>
            <a:r>
              <a:rPr lang="zh-CN" altLang="zh-CN" sz="1800" kern="0" dirty="0">
                <a:solidFill>
                  <a:srgbClr val="595959"/>
                </a:solidFill>
                <a:latin typeface="宋体" panose="02010600030101010101" pitchFamily="2" charset="-122"/>
                <a:ea typeface="宋体" panose="02010600030101010101" pitchFamily="2" charset="-122"/>
              </a:rPr>
              <a:t>。若为</a:t>
            </a:r>
            <a:r>
              <a:rPr lang="en-US" altLang="zh-CN" sz="1800" kern="0" dirty="0" err="1">
                <a:solidFill>
                  <a:srgbClr val="595959"/>
                </a:solidFill>
                <a:latin typeface="宋体" panose="02010600030101010101" pitchFamily="2" charset="-122"/>
                <a:ea typeface="宋体" panose="02010600030101010101" pitchFamily="2" charset="-122"/>
              </a:rPr>
              <a:t>int</a:t>
            </a:r>
            <a:r>
              <a:rPr lang="zh-CN" altLang="zh-CN" sz="1800" kern="0" dirty="0">
                <a:solidFill>
                  <a:srgbClr val="595959"/>
                </a:solidFill>
                <a:latin typeface="宋体" panose="02010600030101010101" pitchFamily="2" charset="-122"/>
                <a:ea typeface="宋体" panose="02010600030101010101" pitchFamily="2" charset="-122"/>
              </a:rPr>
              <a:t>类型的值，则代表面元的数目；若为</a:t>
            </a:r>
            <a:r>
              <a:rPr lang="en-US" altLang="zh-CN" sz="1800" kern="0" dirty="0">
                <a:solidFill>
                  <a:srgbClr val="595959"/>
                </a:solidFill>
                <a:latin typeface="宋体" panose="02010600030101010101" pitchFamily="2" charset="-122"/>
                <a:ea typeface="宋体" panose="02010600030101010101" pitchFamily="2" charset="-122"/>
              </a:rPr>
              <a:t>list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tuple</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array</a:t>
            </a:r>
            <a:r>
              <a:rPr lang="zh-CN" altLang="zh-CN" sz="1800" kern="0" dirty="0">
                <a:solidFill>
                  <a:srgbClr val="595959"/>
                </a:solidFill>
                <a:latin typeface="宋体" panose="02010600030101010101" pitchFamily="2" charset="-122"/>
                <a:ea typeface="宋体" panose="02010600030101010101" pitchFamily="2" charset="-122"/>
              </a:rPr>
              <a:t>类型的值，</a:t>
            </a:r>
            <a:r>
              <a:rPr lang="zh-CN" altLang="zh-CN" sz="1800" kern="0" dirty="0" smtClean="0">
                <a:solidFill>
                  <a:srgbClr val="595959"/>
                </a:solidFill>
                <a:latin typeface="宋体" panose="02010600030101010101" pitchFamily="2" charset="-122"/>
                <a:ea typeface="宋体" panose="02010600030101010101" pitchFamily="2" charset="-122"/>
              </a:rPr>
              <a:t>则</a:t>
            </a:r>
            <a:r>
              <a:rPr lang="zh-CN" altLang="en-US" sz="1800" kern="0" dirty="0" smtClean="0">
                <a:solidFill>
                  <a:srgbClr val="595959"/>
                </a:solidFill>
                <a:latin typeface="宋体" panose="02010600030101010101" pitchFamily="2" charset="-122"/>
                <a:ea typeface="宋体" panose="02010600030101010101" pitchFamily="2" charset="-122"/>
              </a:rPr>
              <a:t>手动指定每个区间的边界值</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右端点是否为闭区间</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smtClean="0">
                <a:solidFill>
                  <a:srgbClr val="595959"/>
                </a:solidFill>
                <a:latin typeface="宋体" panose="02010600030101010101" pitchFamily="2" charset="-122"/>
                <a:ea typeface="宋体" panose="02010600030101010101" pitchFamily="2" charset="-122"/>
              </a:rPr>
              <a:t>True</a:t>
            </a:r>
            <a:r>
              <a:rPr lang="zh-CN" altLang="en-US" sz="1800" kern="0" dirty="0" smtClean="0">
                <a:solidFill>
                  <a:srgbClr val="595959"/>
                </a:solidFill>
                <a:latin typeface="宋体" panose="02010600030101010101" pitchFamily="2" charset="-122"/>
                <a:ea typeface="宋体" panose="02010600030101010101" pitchFamily="2" charset="-122"/>
              </a:rPr>
              <a:t>，表示闭区间</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面元划分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39"/>
          <p:cNvSpPr/>
          <p:nvPr/>
        </p:nvSpPr>
        <p:spPr>
          <a:xfrm>
            <a:off x="1276318" y="1571079"/>
            <a:ext cx="323471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cut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a:t>
            </a:r>
            <a:r>
              <a:rPr lang="zh-CN" altLang="en-US" b="1" dirty="0">
                <a:latin typeface="宋体" panose="02010600030101010101" pitchFamily="2" charset="-122"/>
                <a:ea typeface="宋体" panose="02010600030101010101" pitchFamily="2"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3" name="文本框 12"/>
          <p:cNvSpPr txBox="1"/>
          <p:nvPr/>
        </p:nvSpPr>
        <p:spPr>
          <a:xfrm>
            <a:off x="1301370" y="2155716"/>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中使用</a:t>
            </a:r>
            <a:r>
              <a:rPr lang="en-US" altLang="zh-CN" sz="2000" kern="0" dirty="0">
                <a:solidFill>
                  <a:srgbClr val="1369B2"/>
                </a:solidFill>
                <a:latin typeface="微软雅黑" panose="020B0503020204020204" pitchFamily="34" charset="-122"/>
                <a:ea typeface="微软雅黑" panose="020B0503020204020204" pitchFamily="34" charset="-122"/>
              </a:rPr>
              <a:t>cut()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能够实现面元划分操作，</a:t>
            </a:r>
            <a:r>
              <a:rPr lang="en-US" altLang="zh-CN" sz="2000" kern="0" dirty="0">
                <a:solidFill>
                  <a:srgbClr val="595959"/>
                </a:solidFill>
                <a:latin typeface="微软雅黑" panose="020B0503020204020204" pitchFamily="34" charset="-122"/>
                <a:ea typeface="微软雅黑" panose="020B0503020204020204" pitchFamily="34" charset="-122"/>
              </a:rPr>
              <a:t>cut()</a:t>
            </a:r>
            <a:r>
              <a:rPr lang="zh-CN" altLang="zh-CN" sz="2000" kern="0" dirty="0">
                <a:solidFill>
                  <a:srgbClr val="595959"/>
                </a:solidFill>
                <a:latin typeface="微软雅黑" panose="020B0503020204020204" pitchFamily="34" charset="-122"/>
                <a:ea typeface="微软雅黑" panose="020B0503020204020204" pitchFamily="34" charset="-122"/>
              </a:rPr>
              <a:t>函数会采用等宽法对连续型数据进行离散化处理，该函数的语法格式如下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矩形 13"/>
          <p:cNvSpPr/>
          <p:nvPr/>
        </p:nvSpPr>
        <p:spPr>
          <a:xfrm>
            <a:off x="1287706" y="3178013"/>
            <a:ext cx="9560028" cy="11158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769501" y="3380393"/>
            <a:ext cx="8596438" cy="719043"/>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cut(x, bins, right=True, labels=None, </a:t>
            </a:r>
            <a:r>
              <a:rPr lang="en-US" altLang="zh-CN" sz="1800" dirty="0" err="1">
                <a:solidFill>
                  <a:srgbClr val="000000"/>
                </a:solidFill>
                <a:latin typeface="Courier New" panose="02070309020205020404" pitchFamily="49" charset="0"/>
                <a:ea typeface="宋体" panose="02010600030101010101" pitchFamily="2" charset="-122"/>
              </a:rPr>
              <a:t>retbins</a:t>
            </a:r>
            <a:r>
              <a:rPr lang="en-US" altLang="zh-CN" sz="1800" dirty="0">
                <a:solidFill>
                  <a:srgbClr val="000000"/>
                </a:solidFill>
                <a:latin typeface="Courier New" panose="02070309020205020404" pitchFamily="49" charset="0"/>
                <a:ea typeface="宋体" panose="02010600030101010101" pitchFamily="2" charset="-122"/>
              </a:rPr>
              <a:t>=False, precision=3, </a:t>
            </a:r>
            <a:r>
              <a:rPr lang="en-US" altLang="zh-CN" sz="1800" dirty="0" err="1" smtClean="0">
                <a:solidFill>
                  <a:srgbClr val="000000"/>
                </a:solidFill>
                <a:latin typeface="Courier New" panose="02070309020205020404" pitchFamily="49" charset="0"/>
                <a:ea typeface="宋体" panose="02010600030101010101" pitchFamily="2" charset="-122"/>
              </a:rPr>
              <a:t>include_lowest</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duplicates='raise', ordered=True)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402737"/>
            <a:ext cx="9546364" cy="1754326"/>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labels</a:t>
            </a:r>
            <a:r>
              <a:rPr lang="zh-CN" altLang="zh-CN" sz="1800" kern="0" dirty="0">
                <a:solidFill>
                  <a:srgbClr val="595959"/>
                </a:solidFill>
                <a:latin typeface="宋体" panose="02010600030101010101" pitchFamily="2" charset="-122"/>
                <a:ea typeface="宋体" panose="02010600030101010101" pitchFamily="2" charset="-122"/>
              </a:rPr>
              <a:t>：表示划分的</a:t>
            </a:r>
            <a:r>
              <a:rPr lang="zh-CN" altLang="zh-CN" sz="1800" kern="0" dirty="0">
                <a:solidFill>
                  <a:srgbClr val="1369B2"/>
                </a:solidFill>
                <a:latin typeface="宋体" panose="02010600030101010101" pitchFamily="2" charset="-122"/>
                <a:ea typeface="宋体" panose="02010600030101010101" pitchFamily="2" charset="-122"/>
              </a:rPr>
              <a:t>各区间的标签</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retbins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是否返回区间</a:t>
            </a:r>
            <a:r>
              <a:rPr lang="zh-CN" altLang="zh-CN" sz="1800" kern="0" dirty="0" smtClean="0">
                <a:solidFill>
                  <a:srgbClr val="1369B2"/>
                </a:solidFill>
                <a:latin typeface="宋体" panose="02010600030101010101" pitchFamily="2" charset="-122"/>
                <a:ea typeface="宋体" panose="02010600030101010101" pitchFamily="2" charset="-122"/>
              </a:rPr>
              <a:t>的</a:t>
            </a:r>
            <a:r>
              <a:rPr lang="zh-CN" altLang="en-US" sz="1800" kern="0" dirty="0" smtClean="0">
                <a:solidFill>
                  <a:srgbClr val="1369B2"/>
                </a:solidFill>
                <a:latin typeface="宋体" panose="02010600030101010101" pitchFamily="2" charset="-122"/>
                <a:ea typeface="宋体" panose="02010600030101010101" pitchFamily="2" charset="-122"/>
              </a:rPr>
              <a:t>边界</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precision</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区间标签的精度</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smtClean="0">
                <a:solidFill>
                  <a:srgbClr val="595959"/>
                </a:solidFill>
                <a:latin typeface="宋体" panose="02010600030101010101" pitchFamily="2" charset="-122"/>
                <a:ea typeface="宋体" panose="02010600030101010101" pitchFamily="2" charset="-122"/>
              </a:rPr>
              <a:t>3</a:t>
            </a:r>
            <a:r>
              <a:rPr lang="zh-CN" altLang="en-US" sz="1800" kern="0" dirty="0" smtClean="0">
                <a:solidFill>
                  <a:srgbClr val="595959"/>
                </a:solidFill>
                <a:latin typeface="宋体" panose="02010600030101010101" pitchFamily="2" charset="-122"/>
                <a:ea typeface="宋体" panose="02010600030101010101" pitchFamily="2" charset="-122"/>
              </a:rPr>
              <a:t>，表示保留</a:t>
            </a:r>
            <a:r>
              <a:rPr lang="en-US" altLang="zh-CN" sz="1800" kern="0" dirty="0" smtClean="0">
                <a:solidFill>
                  <a:srgbClr val="595959"/>
                </a:solidFill>
                <a:latin typeface="宋体" panose="02010600030101010101" pitchFamily="2" charset="-122"/>
                <a:ea typeface="宋体" panose="02010600030101010101" pitchFamily="2" charset="-122"/>
              </a:rPr>
              <a:t>3</a:t>
            </a:r>
            <a:r>
              <a:rPr lang="zh-CN" altLang="en-US" sz="1800" kern="0" dirty="0" smtClean="0">
                <a:solidFill>
                  <a:srgbClr val="595959"/>
                </a:solidFill>
                <a:latin typeface="宋体" panose="02010600030101010101" pitchFamily="2" charset="-122"/>
                <a:ea typeface="宋体" panose="02010600030101010101" pitchFamily="2" charset="-122"/>
              </a:rPr>
              <a:t>位小数</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include_lowest</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是否包含区间的左端点</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，表示不包含</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面元划分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301370" y="4506518"/>
            <a:ext cx="9546364" cy="1477328"/>
          </a:xfrm>
          <a:prstGeom prst="rect">
            <a:avLst/>
          </a:prstGeom>
          <a:ln>
            <a:noFill/>
          </a:ln>
        </p:spPr>
        <p:txBody>
          <a:bodyPr wrap="square">
            <a:spAutoFit/>
          </a:bodyPr>
          <a:lstStyle/>
          <a:p>
            <a:pPr>
              <a:lnSpc>
                <a:spcPct val="150000"/>
              </a:lnSpc>
            </a:pPr>
            <a:r>
              <a:rPr lang="en-US"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 </a:t>
            </a:r>
            <a:r>
              <a:rPr lang="en-US" altLang="zh-CN"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cut</a:t>
            </a:r>
            <a:r>
              <a:rPr lang="en-US"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函数会返回一个</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Categorical</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类对象</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，该对象可以被看作一个包含若干个面元名称的数组，通过</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categories</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属性</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可以获取所有的分类，</a:t>
            </a:r>
            <a:r>
              <a:rPr lang="zh-CN" altLang="zh-CN"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即</a:t>
            </a:r>
            <a:r>
              <a:rPr lang="zh-CN" altLang="en-US"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划分时定义的全部</a:t>
            </a:r>
            <a:r>
              <a:rPr lang="zh-CN" altLang="zh-CN"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面元</a:t>
            </a:r>
            <a:r>
              <a:rPr lang="zh-CN" altLang="en-US"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区间</a:t>
            </a:r>
            <a:r>
              <a:rPr lang="zh-CN" altLang="zh-CN" sz="2000" kern="0" dirty="0" smtClean="0">
                <a:solidFill>
                  <a:srgbClr val="595959"/>
                </a:solidFill>
                <a:latin typeface="宋体" panose="02010600030101010101" pitchFamily="2" charset="-122"/>
                <a:ea typeface="宋体" panose="02010600030101010101" pitchFamily="2" charset="-122"/>
                <a:cs typeface="宋体" panose="02010600030101010101" pitchFamily="2" charset="-122"/>
              </a:rPr>
              <a:t>。</a:t>
            </a:r>
            <a:endPar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面元划分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7" name="矩形: 圆角 139"/>
          <p:cNvSpPr/>
          <p:nvPr/>
        </p:nvSpPr>
        <p:spPr>
          <a:xfrm>
            <a:off x="1276318" y="1571079"/>
            <a:ext cx="323471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cut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a:t>
            </a:r>
            <a:r>
              <a:rPr lang="zh-CN" altLang="en-US" b="1" dirty="0">
                <a:latin typeface="宋体" panose="02010600030101010101" pitchFamily="2" charset="-122"/>
                <a:ea typeface="宋体" panose="02010600030101010101" pitchFamily="2"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8" name="文本框 17"/>
          <p:cNvSpPr txBox="1"/>
          <p:nvPr/>
        </p:nvSpPr>
        <p:spPr>
          <a:xfrm>
            <a:off x="1301370" y="2155716"/>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中使用</a:t>
            </a:r>
            <a:r>
              <a:rPr lang="en-US" altLang="zh-CN" sz="2000" kern="0" dirty="0">
                <a:solidFill>
                  <a:srgbClr val="1369B2"/>
                </a:solidFill>
                <a:latin typeface="微软雅黑" panose="020B0503020204020204" pitchFamily="34" charset="-122"/>
                <a:ea typeface="微软雅黑" panose="020B0503020204020204" pitchFamily="34" charset="-122"/>
              </a:rPr>
              <a:t>cut()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能够实现面元划分操作，</a:t>
            </a:r>
            <a:r>
              <a:rPr lang="en-US" altLang="zh-CN" sz="2000" kern="0" dirty="0">
                <a:solidFill>
                  <a:srgbClr val="595959"/>
                </a:solidFill>
                <a:latin typeface="微软雅黑" panose="020B0503020204020204" pitchFamily="34" charset="-122"/>
                <a:ea typeface="微软雅黑" panose="020B0503020204020204" pitchFamily="34" charset="-122"/>
              </a:rPr>
              <a:t>cut()</a:t>
            </a:r>
            <a:r>
              <a:rPr lang="zh-CN" altLang="zh-CN" sz="2000" kern="0" dirty="0">
                <a:solidFill>
                  <a:srgbClr val="595959"/>
                </a:solidFill>
                <a:latin typeface="微软雅黑" panose="020B0503020204020204" pitchFamily="34" charset="-122"/>
                <a:ea typeface="微软雅黑" panose="020B0503020204020204" pitchFamily="34" charset="-122"/>
              </a:rPr>
              <a:t>函数会采用等宽法对连续型数据进行离散化处理，该函数的语法格式如下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9" name="矩形 18"/>
          <p:cNvSpPr/>
          <p:nvPr/>
        </p:nvSpPr>
        <p:spPr>
          <a:xfrm>
            <a:off x="1287706" y="3285778"/>
            <a:ext cx="9560028" cy="11158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p:cNvSpPr txBox="1"/>
          <p:nvPr/>
        </p:nvSpPr>
        <p:spPr>
          <a:xfrm>
            <a:off x="1769501" y="3488158"/>
            <a:ext cx="8596438" cy="719043"/>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cut(x, bins, right=True, labels=None, </a:t>
            </a:r>
            <a:r>
              <a:rPr lang="en-US" altLang="zh-CN" sz="1800" dirty="0" err="1">
                <a:solidFill>
                  <a:srgbClr val="000000"/>
                </a:solidFill>
                <a:latin typeface="Courier New" panose="02070309020205020404" pitchFamily="49" charset="0"/>
                <a:ea typeface="宋体" panose="02010600030101010101" pitchFamily="2" charset="-122"/>
              </a:rPr>
              <a:t>retbins</a:t>
            </a:r>
            <a:r>
              <a:rPr lang="en-US" altLang="zh-CN" sz="1800" dirty="0">
                <a:solidFill>
                  <a:srgbClr val="000000"/>
                </a:solidFill>
                <a:latin typeface="Courier New" panose="02070309020205020404" pitchFamily="49" charset="0"/>
                <a:ea typeface="宋体" panose="02010600030101010101" pitchFamily="2" charset="-122"/>
              </a:rPr>
              <a:t>=False, precision=3, </a:t>
            </a:r>
            <a:r>
              <a:rPr lang="en-US" altLang="zh-CN" sz="1800" dirty="0" err="1" smtClean="0">
                <a:solidFill>
                  <a:srgbClr val="000000"/>
                </a:solidFill>
                <a:latin typeface="Courier New" panose="02070309020205020404" pitchFamily="49" charset="0"/>
                <a:ea typeface="宋体" panose="02010600030101010101" pitchFamily="2" charset="-122"/>
              </a:rPr>
              <a:t>include_lowest</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duplicates='raise', ordered=True)</a:t>
            </a:r>
            <a:endParaRPr lang="zh-CN" altLang="zh-CN" sz="18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39480" y="3746576"/>
            <a:ext cx="4150120"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掌握遍历行的方式，能够通过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iterrows</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遍历</a:t>
            </a:r>
            <a:r>
              <a:rPr lang="en-US" altLang="zh-CN" sz="1800" dirty="0">
                <a:solidFill>
                  <a:srgbClr val="595959"/>
                </a:solidFill>
                <a:latin typeface="微软雅黑" panose="020B0503020204020204" pitchFamily="34" charset="-122"/>
                <a:ea typeface="微软雅黑" panose="020B0503020204020204" pitchFamily="34" charset="-122"/>
                <a:cs typeface="+mn-ea"/>
              </a:rPr>
              <a:t>DataFrame</a:t>
            </a:r>
            <a:r>
              <a:rPr lang="zh-CN" altLang="zh-CN" sz="1800" dirty="0">
                <a:solidFill>
                  <a:srgbClr val="595959"/>
                </a:solidFill>
                <a:latin typeface="微软雅黑" panose="020B0503020204020204" pitchFamily="34" charset="-122"/>
                <a:ea typeface="微软雅黑" panose="020B0503020204020204" pitchFamily="34" charset="-122"/>
                <a:cs typeface="+mn-ea"/>
              </a:rPr>
              <a:t>的行</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遍历</a:t>
              </a:r>
              <a:r>
                <a:rPr lang="en-US" altLang="zh-CN" sz="2000" dirty="0">
                  <a:solidFill>
                    <a:srgbClr val="595959"/>
                  </a:solidFill>
                  <a:latin typeface="微软雅黑" panose="020B0503020204020204" pitchFamily="34" charset="-122"/>
                  <a:ea typeface="微软雅黑" panose="020B0503020204020204" pitchFamily="34" charset="-122"/>
                </a:rPr>
                <a:t>DataFrame</a:t>
              </a:r>
              <a:r>
                <a:rPr lang="zh-CN" altLang="zh-CN" sz="2000" dirty="0">
                  <a:solidFill>
                    <a:srgbClr val="595959"/>
                  </a:solidFill>
                  <a:latin typeface="微软雅黑" panose="020B0503020204020204" pitchFamily="34" charset="-122"/>
                  <a:ea typeface="微软雅黑" panose="020B0503020204020204" pitchFamily="34" charset="-122"/>
                </a:rPr>
                <a:t>的行</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7" name="组合 16"/>
          <p:cNvGrpSpPr/>
          <p:nvPr/>
        </p:nvGrpSpPr>
        <p:grpSpPr>
          <a:xfrm>
            <a:off x="1019175" y="857056"/>
            <a:ext cx="4067919" cy="466725"/>
            <a:chOff x="1019175" y="847725"/>
            <a:chExt cx="3533775" cy="466725"/>
          </a:xfrm>
        </p:grpSpPr>
        <p:sp>
          <p:nvSpPr>
            <p:cNvPr id="1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遍历</a:t>
              </a:r>
              <a:r>
                <a:rPr lang="en-US" altLang="zh-CN" sz="2000" dirty="0">
                  <a:solidFill>
                    <a:srgbClr val="595959"/>
                  </a:solidFill>
                  <a:latin typeface="微软雅黑" panose="020B0503020204020204" pitchFamily="34" charset="-122"/>
                  <a:ea typeface="微软雅黑" panose="020B0503020204020204" pitchFamily="34" charset="-122"/>
                </a:rPr>
                <a:t>DataFrame</a:t>
              </a:r>
              <a:r>
                <a:rPr lang="zh-CN" altLang="zh-CN" sz="2000" dirty="0">
                  <a:solidFill>
                    <a:srgbClr val="595959"/>
                  </a:solidFill>
                  <a:latin typeface="微软雅黑" panose="020B0503020204020204" pitchFamily="34" charset="-122"/>
                  <a:ea typeface="微软雅黑" panose="020B0503020204020204" pitchFamily="34" charset="-122"/>
                </a:rPr>
                <a:t>的行</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文本框 11"/>
          <p:cNvSpPr txBox="1"/>
          <p:nvPr/>
        </p:nvSpPr>
        <p:spPr>
          <a:xfrm>
            <a:off x="1179694" y="1629594"/>
            <a:ext cx="9560028"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当处理</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的数据</a:t>
            </a:r>
            <a:r>
              <a:rPr lang="zh-CN" altLang="zh-CN" sz="2000" kern="0" dirty="0" smtClean="0">
                <a:solidFill>
                  <a:srgbClr val="595959"/>
                </a:solidFill>
                <a:latin typeface="微软雅黑" panose="020B0503020204020204" pitchFamily="34" charset="-122"/>
                <a:ea typeface="微软雅黑" panose="020B0503020204020204" pitchFamily="34" charset="-122"/>
              </a:rPr>
              <a:t>时，</a:t>
            </a:r>
            <a:r>
              <a:rPr lang="zh-CN" altLang="en-US" sz="2000" kern="0" dirty="0" smtClean="0">
                <a:solidFill>
                  <a:srgbClr val="595959"/>
                </a:solidFill>
                <a:latin typeface="微软雅黑" panose="020B0503020204020204" pitchFamily="34" charset="-122"/>
                <a:ea typeface="微软雅黑" panose="020B0503020204020204" pitchFamily="34" charset="-122"/>
              </a:rPr>
              <a:t>有时</a:t>
            </a:r>
            <a:r>
              <a:rPr lang="zh-CN" altLang="zh-CN" sz="2000" kern="0" dirty="0" smtClean="0">
                <a:solidFill>
                  <a:srgbClr val="595959"/>
                </a:solidFill>
                <a:latin typeface="微软雅黑" panose="020B0503020204020204" pitchFamily="34" charset="-122"/>
                <a:ea typeface="微软雅黑" panose="020B0503020204020204" pitchFamily="34" charset="-122"/>
              </a:rPr>
              <a:t>需要</a:t>
            </a:r>
            <a:r>
              <a:rPr lang="zh-CN" altLang="zh-CN" sz="2000" kern="0" dirty="0">
                <a:solidFill>
                  <a:srgbClr val="595959"/>
                </a:solidFill>
                <a:latin typeface="微软雅黑" panose="020B0503020204020204" pitchFamily="34" charset="-122"/>
                <a:ea typeface="微软雅黑" panose="020B0503020204020204" pitchFamily="34" charset="-122"/>
              </a:rPr>
              <a:t>逐行遍历并对每一行进行操作</a:t>
            </a:r>
            <a:r>
              <a:rPr lang="zh-CN" altLang="zh-CN" sz="2000" kern="0" dirty="0" smtClean="0">
                <a:solidFill>
                  <a:srgbClr val="595959"/>
                </a:solidFill>
                <a:latin typeface="微软雅黑" panose="020B0503020204020204" pitchFamily="34" charset="-122"/>
                <a:ea typeface="微软雅黑" panose="020B0503020204020204" pitchFamily="34" charset="-122"/>
              </a:rPr>
              <a:t>。</a:t>
            </a:r>
            <a:r>
              <a:rPr lang="en-US" altLang="zh-CN" sz="2000" kern="0" dirty="0" err="1" smtClean="0">
                <a:solidFill>
                  <a:srgbClr val="1369B2"/>
                </a:solidFill>
                <a:latin typeface="微软雅黑" panose="020B0503020204020204" pitchFamily="34" charset="-122"/>
                <a:ea typeface="微软雅黑" panose="020B0503020204020204" pitchFamily="34" charset="-122"/>
              </a:rPr>
              <a:t>iterrows</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用于遍历</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的行，它会以迭代器的方式逐行访问</a:t>
            </a:r>
            <a:r>
              <a:rPr lang="en-US" altLang="zh-CN" sz="2000" kern="0" dirty="0" smtClean="0">
                <a:solidFill>
                  <a:srgbClr val="595959"/>
                </a:solidFill>
                <a:latin typeface="微软雅黑" panose="020B0503020204020204" pitchFamily="34" charset="-122"/>
                <a:ea typeface="微软雅黑" panose="020B0503020204020204" pitchFamily="34" charset="-122"/>
              </a:rPr>
              <a:t>DataFrame</a:t>
            </a:r>
            <a:r>
              <a:rPr lang="zh-CN" altLang="en-US" sz="2000" kern="0" dirty="0" smtClean="0">
                <a:solidFill>
                  <a:srgbClr val="595959"/>
                </a:solidFill>
                <a:latin typeface="微软雅黑" panose="020B0503020204020204" pitchFamily="34" charset="-122"/>
                <a:ea typeface="微软雅黑" panose="020B0503020204020204" pitchFamily="34" charset="-122"/>
              </a:rPr>
              <a:t>。</a:t>
            </a:r>
            <a:r>
              <a:rPr lang="zh-CN" altLang="zh-CN" sz="2000" kern="0" dirty="0" smtClean="0">
                <a:solidFill>
                  <a:srgbClr val="595959"/>
                </a:solidFill>
                <a:latin typeface="微软雅黑" panose="020B0503020204020204" pitchFamily="34" charset="-122"/>
                <a:ea typeface="微软雅黑" panose="020B0503020204020204" pitchFamily="34" charset="-122"/>
              </a:rPr>
              <a:t>在</a:t>
            </a:r>
            <a:r>
              <a:rPr lang="zh-CN" altLang="zh-CN" sz="2000" kern="0" dirty="0">
                <a:solidFill>
                  <a:srgbClr val="1369B2"/>
                </a:solidFill>
                <a:latin typeface="微软雅黑" panose="020B0503020204020204" pitchFamily="34" charset="-122"/>
                <a:ea typeface="微软雅黑" panose="020B0503020204020204" pitchFamily="34" charset="-122"/>
              </a:rPr>
              <a:t>每次迭代中返回两个值，分别是当前行的索引</a:t>
            </a:r>
            <a:r>
              <a:rPr lang="zh-CN" altLang="zh-CN" sz="2000" kern="0" dirty="0" smtClean="0">
                <a:solidFill>
                  <a:srgbClr val="1369B2"/>
                </a:solidFill>
                <a:latin typeface="微软雅黑" panose="020B0503020204020204" pitchFamily="34" charset="-122"/>
                <a:ea typeface="微软雅黑" panose="020B0503020204020204" pitchFamily="34" charset="-122"/>
              </a:rPr>
              <a:t>和数据</a:t>
            </a:r>
            <a:r>
              <a:rPr lang="zh-CN" altLang="en-US" sz="2000" kern="0" dirty="0" smtClean="0">
                <a:solidFill>
                  <a:srgbClr val="595959"/>
                </a:solidFill>
                <a:latin typeface="微软雅黑" panose="020B0503020204020204" pitchFamily="34" charset="-122"/>
                <a:ea typeface="微软雅黑" panose="020B0503020204020204" pitchFamily="34" charset="-122"/>
              </a:rPr>
              <a:t>，它们</a:t>
            </a:r>
            <a:r>
              <a:rPr lang="zh-CN" altLang="zh-CN" sz="2000" kern="0" dirty="0" smtClean="0">
                <a:solidFill>
                  <a:srgbClr val="595959"/>
                </a:solidFill>
                <a:latin typeface="微软雅黑" panose="020B0503020204020204" pitchFamily="34" charset="-122"/>
                <a:ea typeface="微软雅黑" panose="020B0503020204020204" pitchFamily="34" charset="-122"/>
              </a:rPr>
              <a:t>以</a:t>
            </a:r>
            <a:r>
              <a:rPr lang="en-US" altLang="zh-CN" sz="2000" kern="0" dirty="0">
                <a:solidFill>
                  <a:srgbClr val="595959"/>
                </a:solidFill>
                <a:latin typeface="微软雅黑" panose="020B0503020204020204" pitchFamily="34" charset="-122"/>
                <a:ea typeface="微软雅黑" panose="020B0503020204020204" pitchFamily="34" charset="-122"/>
              </a:rPr>
              <a:t>Series</a:t>
            </a:r>
            <a:r>
              <a:rPr lang="zh-CN" altLang="zh-CN" sz="2000" kern="0" dirty="0">
                <a:solidFill>
                  <a:srgbClr val="595959"/>
                </a:solidFill>
                <a:latin typeface="微软雅黑" panose="020B0503020204020204" pitchFamily="34" charset="-122"/>
                <a:ea typeface="微软雅黑" panose="020B0503020204020204" pitchFamily="34" charset="-122"/>
              </a:rPr>
              <a:t>的形式呈现。</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3" name="矩形 12"/>
          <p:cNvSpPr/>
          <p:nvPr/>
        </p:nvSpPr>
        <p:spPr>
          <a:xfrm>
            <a:off x="1287706" y="3213770"/>
            <a:ext cx="9344004" cy="293322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1661489" y="3384256"/>
            <a:ext cx="8596438" cy="2592248"/>
          </a:xfrm>
          <a:prstGeom prst="rect">
            <a:avLst/>
          </a:prstGeom>
          <a:noFill/>
        </p:spPr>
        <p:txBody>
          <a:bodyPr wrap="square">
            <a:spAutoFit/>
          </a:bodyPr>
          <a:lstStyle/>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data = {'A': [1, 2, 3], 'B': [4, 5, 6]}</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df</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pd.DataFrame</a:t>
            </a:r>
            <a:r>
              <a:rPr lang="en-US" altLang="zh-CN" sz="1800" dirty="0">
                <a:solidFill>
                  <a:srgbClr val="000000"/>
                </a:solidFill>
                <a:latin typeface="Courier New" panose="02070309020205020404" pitchFamily="49" charset="0"/>
                <a:ea typeface="宋体" panose="02010600030101010101" pitchFamily="2" charset="-122"/>
              </a:rPr>
              <a:t>(data)</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 </a:t>
            </a:r>
            <a:r>
              <a:rPr lang="zh-CN" altLang="zh-CN" sz="1800" dirty="0">
                <a:solidFill>
                  <a:srgbClr val="000000"/>
                </a:solidFill>
                <a:latin typeface="Courier New" panose="02070309020205020404" pitchFamily="49" charset="0"/>
                <a:ea typeface="宋体" panose="02010600030101010101" pitchFamily="2" charset="-122"/>
              </a:rPr>
              <a:t>遍历</a:t>
            </a:r>
            <a:r>
              <a:rPr lang="en-US" altLang="zh-CN" sz="1800" dirty="0">
                <a:solidFill>
                  <a:srgbClr val="000000"/>
                </a:solidFill>
                <a:latin typeface="Courier New" panose="02070309020205020404" pitchFamily="49" charset="0"/>
                <a:ea typeface="宋体" panose="02010600030101010101" pitchFamily="2" charset="-122"/>
              </a:rPr>
              <a:t>DataFrame</a:t>
            </a:r>
            <a:r>
              <a:rPr lang="zh-CN" altLang="zh-CN" sz="1800" dirty="0">
                <a:solidFill>
                  <a:srgbClr val="000000"/>
                </a:solidFill>
                <a:latin typeface="Courier New" panose="02070309020205020404" pitchFamily="49" charset="0"/>
                <a:ea typeface="宋体" panose="02010600030101010101" pitchFamily="2" charset="-122"/>
              </a:rPr>
              <a:t>的每一行</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for index, row in </a:t>
            </a:r>
            <a:r>
              <a:rPr lang="en-US" altLang="zh-CN" sz="1800" b="1" dirty="0" err="1">
                <a:solidFill>
                  <a:srgbClr val="1369B2"/>
                </a:solidFill>
                <a:latin typeface="Courier New" panose="02070309020205020404" pitchFamily="49" charset="0"/>
                <a:ea typeface="宋体" panose="02010600030101010101" pitchFamily="2" charset="-122"/>
              </a:rPr>
              <a:t>df.iterrows</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    print(index)</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    print(row)</a:t>
            </a:r>
            <a:endParaRPr lang="zh-CN" altLang="zh-CN" sz="18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877780" y="3357786"/>
            <a:ext cx="4897946"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读取用户数据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根据购买次数和咨询</a:t>
            </a:r>
            <a:r>
              <a:rPr lang="zh-CN" altLang="zh-CN" sz="1900" dirty="0" smtClean="0">
                <a:solidFill>
                  <a:srgbClr val="595959"/>
                </a:solidFill>
                <a:latin typeface="微软雅黑" panose="020B0503020204020204" pitchFamily="34" charset="-122"/>
                <a:ea typeface="微软雅黑" panose="020B0503020204020204" pitchFamily="34" charset="-122"/>
              </a:rPr>
              <a:t>次数</a:t>
            </a:r>
            <a:r>
              <a:rPr lang="zh-CN" altLang="en-US" sz="1900" dirty="0" smtClean="0">
                <a:solidFill>
                  <a:srgbClr val="595959"/>
                </a:solidFill>
                <a:latin typeface="微软雅黑" panose="020B0503020204020204" pitchFamily="34" charset="-122"/>
                <a:ea typeface="微软雅黑" panose="020B0503020204020204" pitchFamily="34" charset="-122"/>
              </a:rPr>
              <a:t>进行客户</a:t>
            </a:r>
            <a:r>
              <a:rPr lang="zh-CN" altLang="zh-CN" sz="1900" dirty="0" smtClean="0">
                <a:solidFill>
                  <a:srgbClr val="595959"/>
                </a:solidFill>
                <a:latin typeface="微软雅黑" panose="020B0503020204020204" pitchFamily="34" charset="-122"/>
                <a:ea typeface="微软雅黑" panose="020B0503020204020204" pitchFamily="34" charset="-122"/>
              </a:rPr>
              <a:t>分段</a:t>
            </a:r>
            <a:r>
              <a:rPr lang="zh-CN" altLang="zh-CN"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根据购买和咨询分段划分用户群体</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统计电影类型</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4"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4-6</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3690" y="3051170"/>
            <a:ext cx="4591476"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假设现有一份保存了</a:t>
            </a:r>
            <a:r>
              <a:rPr lang="zh-CN" altLang="zh-CN" sz="2000" dirty="0">
                <a:solidFill>
                  <a:srgbClr val="1369B2"/>
                </a:solidFill>
              </a:rPr>
              <a:t>电影相关信息</a:t>
            </a:r>
            <a:r>
              <a:rPr lang="zh-CN" altLang="zh-CN" sz="2000" dirty="0"/>
              <a:t>的</a:t>
            </a:r>
            <a:r>
              <a:rPr lang="en-US" altLang="zh-CN" sz="2000" dirty="0"/>
              <a:t>classic_movies.xlsx</a:t>
            </a:r>
            <a:r>
              <a:rPr lang="zh-CN" altLang="zh-CN" sz="2000" dirty="0"/>
              <a:t>文件，该文件的</a:t>
            </a:r>
            <a:r>
              <a:rPr lang="zh-CN" altLang="zh-CN" sz="2000" dirty="0" smtClean="0"/>
              <a:t>内容</a:t>
            </a:r>
            <a:r>
              <a:rPr lang="zh-CN" altLang="en-US" sz="2000" dirty="0" smtClean="0"/>
              <a:t>具体如右表所示。</a:t>
            </a:r>
            <a:endParaRPr lang="zh-CN" altLang="zh-CN" sz="2000" dirty="0"/>
          </a:p>
        </p:txBody>
      </p:sp>
      <p:pic>
        <p:nvPicPr>
          <p:cNvPr id="5" name="图片 4"/>
          <p:cNvPicPr/>
          <p:nvPr/>
        </p:nvPicPr>
        <p:blipFill>
          <a:blip r:embed="rId1"/>
          <a:stretch>
            <a:fillRect/>
          </a:stretch>
        </p:blipFill>
        <p:spPr>
          <a:xfrm>
            <a:off x="6167214" y="2349674"/>
            <a:ext cx="4824536" cy="287238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414685" y="2565698"/>
            <a:ext cx="6048673"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缺失值</a:t>
            </a:r>
            <a:r>
              <a:rPr lang="zh-CN" altLang="zh-CN" sz="2000" dirty="0"/>
              <a:t>是指数据集中</a:t>
            </a:r>
            <a:r>
              <a:rPr lang="zh-CN" altLang="zh-CN" sz="2000" dirty="0">
                <a:solidFill>
                  <a:srgbClr val="1369B2"/>
                </a:solidFill>
              </a:rPr>
              <a:t>某个或某些属性的值是不完整的</a:t>
            </a:r>
            <a:r>
              <a:rPr lang="zh-CN" altLang="zh-CN" sz="2000" dirty="0"/>
              <a:t>，产生的原因主要</a:t>
            </a:r>
            <a:r>
              <a:rPr lang="zh-CN" altLang="zh-CN" sz="2000" dirty="0" smtClean="0"/>
              <a:t>有数据</a:t>
            </a:r>
            <a:r>
              <a:rPr lang="zh-CN" altLang="en-US" sz="2000" dirty="0" smtClean="0"/>
              <a:t>采集设备</a:t>
            </a:r>
            <a:r>
              <a:rPr lang="zh-CN" altLang="zh-CN" sz="2000" dirty="0" smtClean="0"/>
              <a:t>故障</a:t>
            </a:r>
            <a:r>
              <a:rPr lang="zh-CN" altLang="zh-CN" sz="2000" dirty="0"/>
              <a:t>、</a:t>
            </a:r>
            <a:r>
              <a:rPr lang="zh-CN" altLang="zh-CN" sz="2000" dirty="0" smtClean="0"/>
              <a:t>人为</a:t>
            </a:r>
            <a:r>
              <a:rPr lang="zh-CN" altLang="en-US" sz="2000" dirty="0" smtClean="0"/>
              <a:t>录入错误</a:t>
            </a:r>
            <a:r>
              <a:rPr lang="zh-CN" altLang="zh-CN" sz="2000" dirty="0" smtClean="0"/>
              <a:t>或者</a:t>
            </a:r>
            <a:r>
              <a:rPr lang="zh-CN" altLang="en-US" sz="2000" dirty="0"/>
              <a:t>人为</a:t>
            </a:r>
            <a:r>
              <a:rPr lang="zh-CN" altLang="zh-CN" sz="2000" dirty="0" smtClean="0"/>
              <a:t>有意</a:t>
            </a:r>
            <a:r>
              <a:rPr lang="zh-CN" altLang="zh-CN" sz="2000" dirty="0"/>
              <a:t>隐瞒</a:t>
            </a:r>
            <a:r>
              <a:rPr lang="zh-CN" altLang="zh-CN" sz="2000" dirty="0" smtClean="0"/>
              <a:t>等</a:t>
            </a:r>
            <a:r>
              <a:rPr lang="zh-CN" altLang="en-US" sz="2000" dirty="0"/>
              <a:t>。</a:t>
            </a:r>
            <a:endParaRPr lang="en-US" altLang="zh-CN" sz="2000" dirty="0"/>
          </a:p>
        </p:txBody>
      </p:sp>
      <p:sp>
        <p:nvSpPr>
          <p:cNvPr id="7" name="矩形: 圆角 139"/>
          <p:cNvSpPr/>
          <p:nvPr/>
        </p:nvSpPr>
        <p:spPr>
          <a:xfrm>
            <a:off x="1276318" y="1844265"/>
            <a:ext cx="273065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缺失值的概念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8" name="文本框 7"/>
          <p:cNvSpPr txBox="1"/>
          <p:nvPr/>
        </p:nvSpPr>
        <p:spPr>
          <a:xfrm>
            <a:off x="1414685" y="4905161"/>
            <a:ext cx="5976665" cy="1015663"/>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zh-CN" dirty="0">
                <a:solidFill>
                  <a:srgbClr val="595959"/>
                </a:solidFill>
              </a:rPr>
              <a:t>在</a:t>
            </a:r>
            <a:r>
              <a:rPr lang="en-US" altLang="zh-CN" dirty="0">
                <a:solidFill>
                  <a:srgbClr val="595959"/>
                </a:solidFill>
              </a:rPr>
              <a:t>pandas</a:t>
            </a:r>
            <a:r>
              <a:rPr lang="zh-CN" altLang="zh-CN" dirty="0">
                <a:solidFill>
                  <a:srgbClr val="595959"/>
                </a:solidFill>
              </a:rPr>
              <a:t>中，缺失值一般使用</a:t>
            </a:r>
            <a:r>
              <a:rPr lang="en-US" altLang="zh-CN" dirty="0">
                <a:solidFill>
                  <a:srgbClr val="595959"/>
                </a:solidFill>
              </a:rPr>
              <a:t>None</a:t>
            </a:r>
            <a:r>
              <a:rPr lang="zh-CN" altLang="zh-CN" dirty="0">
                <a:solidFill>
                  <a:srgbClr val="595959"/>
                </a:solidFill>
              </a:rPr>
              <a:t>或</a:t>
            </a:r>
            <a:r>
              <a:rPr lang="en-US" altLang="zh-CN" dirty="0" err="1">
                <a:solidFill>
                  <a:srgbClr val="595959"/>
                </a:solidFill>
              </a:rPr>
              <a:t>np.nan</a:t>
            </a:r>
            <a:r>
              <a:rPr lang="zh-CN" altLang="zh-CN" dirty="0">
                <a:solidFill>
                  <a:srgbClr val="595959"/>
                </a:solidFill>
              </a:rPr>
              <a:t>表示，统一</a:t>
            </a:r>
            <a:r>
              <a:rPr lang="zh-CN" altLang="zh-CN" dirty="0"/>
              <a:t>标记为</a:t>
            </a:r>
            <a:r>
              <a:rPr lang="en-US" altLang="zh-CN" dirty="0" err="1"/>
              <a:t>NaN</a:t>
            </a:r>
            <a:r>
              <a:rPr lang="zh-CN" altLang="zh-CN" dirty="0">
                <a:solidFill>
                  <a:srgbClr val="595959"/>
                </a:solidFill>
              </a:rPr>
              <a:t>。</a:t>
            </a:r>
            <a:endParaRPr lang="zh-CN" altLang="zh-CN" dirty="0">
              <a:solidFill>
                <a:srgbClr val="595959"/>
              </a:solidFill>
            </a:endParaRPr>
          </a:p>
        </p:txBody>
      </p:sp>
      <p:sp>
        <p:nvSpPr>
          <p:cNvPr id="11" name="矩形: 圆角 139"/>
          <p:cNvSpPr/>
          <p:nvPr/>
        </p:nvSpPr>
        <p:spPr>
          <a:xfrm>
            <a:off x="1309940" y="4174952"/>
            <a:ext cx="269703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缺失值</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的显示</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2" name="图片 11"/>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493690"/>
            <a:ext cx="6679708" cy="223224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65977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630710" y="3406911"/>
            <a:ext cx="5984211"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根据电影</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数据</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统计</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不同类型电影的数量</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493690"/>
            <a:ext cx="4590731" cy="259228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530552"/>
            <a:ext cx="3737363" cy="1338828"/>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哑变量处理</a:t>
            </a:r>
            <a:r>
              <a:rPr lang="zh-CN" altLang="en-US"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get_dummies</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en-US" sz="1800" dirty="0">
                <a:solidFill>
                  <a:srgbClr val="595959"/>
                </a:solidFill>
                <a:latin typeface="微软雅黑" panose="020B0503020204020204" pitchFamily="34" charset="-122"/>
                <a:ea typeface="微软雅黑" panose="020B0503020204020204" pitchFamily="34" charset="-122"/>
                <a:cs typeface="+mn-ea"/>
              </a:rPr>
              <a:t>实现</a:t>
            </a:r>
            <a:r>
              <a:rPr lang="zh-CN" altLang="zh-CN" sz="1800" dirty="0">
                <a:solidFill>
                  <a:srgbClr val="595959"/>
                </a:solidFill>
                <a:latin typeface="微软雅黑" panose="020B0503020204020204" pitchFamily="34" charset="-122"/>
                <a:ea typeface="微软雅黑" panose="020B0503020204020204" pitchFamily="34" charset="-122"/>
                <a:cs typeface="+mn-ea"/>
              </a:rPr>
              <a:t>哑变量处理</a:t>
            </a:r>
            <a:r>
              <a:rPr lang="zh-CN" altLang="en-US" sz="1800" dirty="0">
                <a:solidFill>
                  <a:srgbClr val="595959"/>
                </a:solidFill>
                <a:latin typeface="微软雅黑" panose="020B0503020204020204" pitchFamily="34" charset="-122"/>
                <a:ea typeface="微软雅黑" panose="020B0503020204020204" pitchFamily="34" charset="-122"/>
                <a:cs typeface="+mn-ea"/>
              </a:rPr>
              <a:t>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873668"/>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295006" y="2565698"/>
            <a:ext cx="6819541" cy="2807948"/>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数据分析中，有时要求输入以数值类型表示的特征，但代表特征的数据不一定都是数值类型的，其中一部分是类别型的，例如，教育水平一般分为初等教育、中等教育、高等教育这三个类别，这些类别均为非数值类型的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为了将类别类型的数据转换为数值类型的数据</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就需要将其经过</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“量化”</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处理</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转换</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为哑变量</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414685" y="3357786"/>
            <a:ext cx="5760641"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哑变量</a:t>
            </a:r>
            <a:r>
              <a:rPr lang="zh-CN" altLang="zh-CN" sz="2000" dirty="0"/>
              <a:t>又称虚拟变量、名义变量等，它是人为虚设的变量，用来</a:t>
            </a:r>
            <a:r>
              <a:rPr lang="zh-CN" altLang="zh-CN" sz="2000" dirty="0">
                <a:solidFill>
                  <a:srgbClr val="1369B2"/>
                </a:solidFill>
              </a:rPr>
              <a:t>反映某个变量的不同类别</a:t>
            </a:r>
            <a:r>
              <a:rPr lang="zh-CN" altLang="zh-CN" sz="2000" dirty="0"/>
              <a:t>，</a:t>
            </a:r>
            <a:r>
              <a:rPr lang="zh-CN" altLang="zh-CN" sz="2000" dirty="0">
                <a:solidFill>
                  <a:srgbClr val="1369B2"/>
                </a:solidFill>
              </a:rPr>
              <a:t>常用的取值为</a:t>
            </a:r>
            <a:r>
              <a:rPr lang="en-US" altLang="zh-CN" sz="2000" dirty="0">
                <a:solidFill>
                  <a:srgbClr val="1369B2"/>
                </a:solidFill>
              </a:rPr>
              <a:t>0</a:t>
            </a:r>
            <a:r>
              <a:rPr lang="zh-CN" altLang="zh-CN" sz="2000" dirty="0">
                <a:solidFill>
                  <a:srgbClr val="1369B2"/>
                </a:solidFill>
              </a:rPr>
              <a:t>和</a:t>
            </a:r>
            <a:r>
              <a:rPr lang="en-US" altLang="zh-CN" sz="2000" dirty="0">
                <a:solidFill>
                  <a:srgbClr val="1369B2"/>
                </a:solidFill>
              </a:rPr>
              <a:t>1</a:t>
            </a:r>
            <a:r>
              <a:rPr lang="zh-CN" altLang="zh-CN" sz="2000" dirty="0"/>
              <a:t>。需要说明的是，</a:t>
            </a:r>
            <a:r>
              <a:rPr lang="en-US" altLang="zh-CN" sz="2000" dirty="0"/>
              <a:t>0</a:t>
            </a:r>
            <a:r>
              <a:rPr lang="zh-CN" altLang="zh-CN" sz="2000" dirty="0"/>
              <a:t>和</a:t>
            </a:r>
            <a:r>
              <a:rPr lang="en-US" altLang="zh-CN" sz="2000" dirty="0"/>
              <a:t>1</a:t>
            </a:r>
            <a:r>
              <a:rPr lang="zh-CN" altLang="zh-CN" sz="2000" dirty="0"/>
              <a:t>并不代表数量的多少，而代表不同的类别。</a:t>
            </a:r>
            <a:endParaRPr lang="en-US" altLang="zh-CN" sz="2000" dirty="0"/>
          </a:p>
        </p:txBody>
      </p:sp>
      <p:sp>
        <p:nvSpPr>
          <p:cNvPr id="7" name="矩形: 圆角 139"/>
          <p:cNvSpPr/>
          <p:nvPr/>
        </p:nvSpPr>
        <p:spPr>
          <a:xfrm>
            <a:off x="1276318" y="2558696"/>
            <a:ext cx="26586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哑</a:t>
            </a:r>
            <a:r>
              <a:rPr lang="zh-CN" altLang="zh-CN" b="1" dirty="0" smtClean="0">
                <a:latin typeface="宋体" panose="02010600030101010101" pitchFamily="2" charset="-122"/>
                <a:ea typeface="宋体" panose="02010600030101010101" pitchFamily="2" charset="-122"/>
              </a:rPr>
              <a:t>变量</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1" name="图片 10"/>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143690" y="2133650"/>
            <a:ext cx="9992076"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假设职业有</a:t>
            </a:r>
            <a:r>
              <a:rPr lang="zh-CN" altLang="zh-CN" sz="2000" dirty="0">
                <a:solidFill>
                  <a:srgbClr val="1369B2"/>
                </a:solidFill>
              </a:rPr>
              <a:t>司机、学生、导游、工人、教师共</a:t>
            </a:r>
            <a:r>
              <a:rPr lang="en-US" altLang="zh-CN" sz="2000" dirty="0">
                <a:solidFill>
                  <a:srgbClr val="1369B2"/>
                </a:solidFill>
              </a:rPr>
              <a:t>5</a:t>
            </a:r>
            <a:r>
              <a:rPr lang="zh-CN" altLang="zh-CN" sz="2000" dirty="0">
                <a:solidFill>
                  <a:srgbClr val="1369B2"/>
                </a:solidFill>
              </a:rPr>
              <a:t>个类别</a:t>
            </a:r>
            <a:r>
              <a:rPr lang="zh-CN" altLang="zh-CN" sz="2000" dirty="0"/>
              <a:t>，这</a:t>
            </a:r>
            <a:r>
              <a:rPr lang="en-US" altLang="zh-CN" sz="2000" dirty="0"/>
              <a:t>5</a:t>
            </a:r>
            <a:r>
              <a:rPr lang="zh-CN" altLang="zh-CN" sz="2000" dirty="0"/>
              <a:t>个类别分别有</a:t>
            </a:r>
            <a:r>
              <a:rPr lang="en-US" altLang="zh-CN" sz="2000" dirty="0"/>
              <a:t>0</a:t>
            </a:r>
            <a:r>
              <a:rPr lang="zh-CN" altLang="zh-CN" sz="2000" dirty="0"/>
              <a:t>和</a:t>
            </a:r>
            <a:r>
              <a:rPr lang="en-US" altLang="zh-CN" sz="2000" dirty="0"/>
              <a:t>1</a:t>
            </a:r>
            <a:r>
              <a:rPr lang="zh-CN" altLang="zh-CN" sz="2000" dirty="0"/>
              <a:t>两种取值，</a:t>
            </a:r>
            <a:r>
              <a:rPr lang="en-US" altLang="zh-CN" sz="2000" dirty="0"/>
              <a:t>0</a:t>
            </a:r>
            <a:r>
              <a:rPr lang="zh-CN" altLang="zh-CN" sz="2000" dirty="0"/>
              <a:t>代表非此种类别，</a:t>
            </a:r>
            <a:r>
              <a:rPr lang="en-US" altLang="zh-CN" sz="2000" dirty="0"/>
              <a:t>1</a:t>
            </a:r>
            <a:r>
              <a:rPr lang="zh-CN" altLang="zh-CN" sz="2000" dirty="0"/>
              <a:t>代表此种类别，通过哑变量处理前后的对比效果分别</a:t>
            </a:r>
            <a:r>
              <a:rPr lang="zh-CN" altLang="zh-CN" sz="2000" dirty="0" smtClean="0"/>
              <a:t>如</a:t>
            </a:r>
            <a:r>
              <a:rPr lang="zh-CN" altLang="en-US" sz="2000" dirty="0" smtClean="0"/>
              <a:t>下图</a:t>
            </a:r>
            <a:r>
              <a:rPr lang="zh-CN" altLang="zh-CN" sz="2000" dirty="0" smtClean="0"/>
              <a:t>所</a:t>
            </a:r>
            <a:r>
              <a:rPr lang="zh-CN" altLang="zh-CN" sz="2000" dirty="0"/>
              <a:t>示。</a:t>
            </a:r>
            <a:endParaRPr lang="zh-CN" altLang="zh-CN" sz="2000" dirty="0"/>
          </a:p>
        </p:txBody>
      </p:sp>
      <p:sp>
        <p:nvSpPr>
          <p:cNvPr id="12" name="矩形: 圆角 139"/>
          <p:cNvSpPr/>
          <p:nvPr/>
        </p:nvSpPr>
        <p:spPr>
          <a:xfrm>
            <a:off x="1276317" y="1406568"/>
            <a:ext cx="402679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哑变量</a:t>
            </a:r>
            <a:r>
              <a:rPr lang="zh-CN" altLang="en-US" b="1" dirty="0">
                <a:latin typeface="宋体" panose="02010600030101010101" pitchFamily="2" charset="-122"/>
                <a:ea typeface="宋体" panose="02010600030101010101" pitchFamily="2" charset="-122"/>
              </a:rPr>
              <a:t>处理</a:t>
            </a:r>
            <a:r>
              <a:rPr lang="zh-CN" altLang="en-US" b="1" dirty="0">
                <a:latin typeface="宋体" panose="02010600030101010101" pitchFamily="2" charset="-122"/>
                <a:ea typeface="宋体" panose="02010600030101010101" pitchFamily="2" charset="-122"/>
                <a:sym typeface="思源宋体 CN" panose="02020400000000000000" pitchFamily="18" charset="-122"/>
              </a:rPr>
              <a:t>效果对比图</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4" name="图片 13"/>
          <p:cNvPicPr/>
          <p:nvPr/>
        </p:nvPicPr>
        <p:blipFill>
          <a:blip r:embed="rId1"/>
          <a:stretch>
            <a:fillRect/>
          </a:stretch>
        </p:blipFill>
        <p:spPr>
          <a:xfrm>
            <a:off x="1990750" y="3291486"/>
            <a:ext cx="7986993" cy="270851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66283"/>
            <a:ext cx="43868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get_dummies</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语法</a:t>
            </a:r>
            <a:r>
              <a:rPr lang="zh-CN" altLang="en-US" b="1" dirty="0">
                <a:latin typeface="宋体" panose="02010600030101010101" pitchFamily="2" charset="-122"/>
                <a:ea typeface="宋体" panose="02010600030101010101" pitchFamily="2" charset="-122"/>
                <a:sym typeface="思源宋体 CN" panose="02020400000000000000" pitchFamily="18"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301370" y="2133650"/>
            <a:ext cx="9690380" cy="1938992"/>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中使用</a:t>
            </a:r>
            <a:r>
              <a:rPr lang="en-US" altLang="zh-CN" sz="2000" kern="0" dirty="0" err="1">
                <a:solidFill>
                  <a:srgbClr val="1369B2"/>
                </a:solidFill>
                <a:latin typeface="微软雅黑" panose="020B0503020204020204" pitchFamily="34" charset="-122"/>
                <a:ea typeface="微软雅黑" panose="020B0503020204020204" pitchFamily="34" charset="-122"/>
              </a:rPr>
              <a:t>get_dummies</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对类别数据进行哑变量处理</a:t>
            </a:r>
            <a:r>
              <a:rPr lang="zh-CN" altLang="zh-CN" sz="2000" kern="0" dirty="0" smtClean="0">
                <a:solidFill>
                  <a:srgbClr val="595959"/>
                </a:solidFill>
                <a:latin typeface="微软雅黑" panose="020B0503020204020204" pitchFamily="34" charset="-122"/>
                <a:ea typeface="微软雅黑" panose="020B0503020204020204" pitchFamily="34" charset="-122"/>
              </a:rPr>
              <a:t>，</a:t>
            </a:r>
            <a:r>
              <a:rPr lang="zh-CN" altLang="zh-CN" sz="2000" kern="0" dirty="0" smtClean="0">
                <a:solidFill>
                  <a:srgbClr val="1369B2"/>
                </a:solidFill>
                <a:latin typeface="微软雅黑" panose="020B0503020204020204" pitchFamily="34" charset="-122"/>
                <a:ea typeface="微软雅黑" panose="020B0503020204020204" pitchFamily="34" charset="-122"/>
              </a:rPr>
              <a:t>返回</a:t>
            </a:r>
            <a:r>
              <a:rPr lang="zh-CN" altLang="zh-CN" sz="2000" kern="0" dirty="0">
                <a:solidFill>
                  <a:srgbClr val="1369B2"/>
                </a:solidFill>
                <a:latin typeface="微软雅黑" panose="020B0503020204020204" pitchFamily="34" charset="-122"/>
                <a:ea typeface="微软雅黑" panose="020B0503020204020204" pitchFamily="34" charset="-122"/>
              </a:rPr>
              <a:t>一个哑变量矩阵</a:t>
            </a:r>
            <a:r>
              <a:rPr lang="zh-CN" altLang="zh-CN" sz="2000" kern="0" dirty="0">
                <a:solidFill>
                  <a:srgbClr val="595959"/>
                </a:solidFill>
                <a:latin typeface="微软雅黑" panose="020B0503020204020204" pitchFamily="34" charset="-122"/>
                <a:ea typeface="微软雅黑" panose="020B0503020204020204" pitchFamily="34" charset="-122"/>
              </a:rPr>
              <a:t>。在哑变量矩阵中，每个原始</a:t>
            </a:r>
            <a:r>
              <a:rPr lang="zh-CN" altLang="zh-CN" sz="2000" kern="0" dirty="0" smtClean="0">
                <a:solidFill>
                  <a:srgbClr val="595959"/>
                </a:solidFill>
                <a:latin typeface="微软雅黑" panose="020B0503020204020204" pitchFamily="34" charset="-122"/>
                <a:ea typeface="微软雅黑" panose="020B0503020204020204" pitchFamily="34"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rPr>
              <a:t>类别</a:t>
            </a:r>
            <a:r>
              <a:rPr lang="zh-CN" altLang="zh-CN" sz="2000" kern="0" dirty="0" smtClean="0">
                <a:solidFill>
                  <a:srgbClr val="595959"/>
                </a:solidFill>
                <a:latin typeface="微软雅黑" panose="020B0503020204020204" pitchFamily="34" charset="-122"/>
                <a:ea typeface="微软雅黑" panose="020B0503020204020204" pitchFamily="34" charset="-122"/>
              </a:rPr>
              <a:t>会</a:t>
            </a:r>
            <a:r>
              <a:rPr lang="zh-CN" altLang="zh-CN" sz="2000" kern="0" dirty="0">
                <a:solidFill>
                  <a:srgbClr val="595959"/>
                </a:solidFill>
                <a:latin typeface="微软雅黑" panose="020B0503020204020204" pitchFamily="34" charset="-122"/>
                <a:ea typeface="微软雅黑" panose="020B0503020204020204" pitchFamily="34" charset="-122"/>
              </a:rPr>
              <a:t>被转换成一</a:t>
            </a:r>
            <a:r>
              <a:rPr lang="zh-CN" altLang="zh-CN" sz="2000" kern="0" dirty="0" smtClean="0">
                <a:solidFill>
                  <a:srgbClr val="595959"/>
                </a:solidFill>
                <a:latin typeface="微软雅黑" panose="020B0503020204020204" pitchFamily="34" charset="-122"/>
                <a:ea typeface="微软雅黑" panose="020B0503020204020204" pitchFamily="34" charset="-122"/>
              </a:rPr>
              <a:t>个</a:t>
            </a:r>
            <a:r>
              <a:rPr lang="zh-CN" altLang="en-US" sz="2000" kern="0" dirty="0" smtClean="0">
                <a:solidFill>
                  <a:srgbClr val="595959"/>
                </a:solidFill>
                <a:latin typeface="微软雅黑" panose="020B0503020204020204" pitchFamily="34" charset="-122"/>
                <a:ea typeface="微软雅黑" panose="020B0503020204020204" pitchFamily="34" charset="-122"/>
              </a:rPr>
              <a:t>数值</a:t>
            </a:r>
            <a:r>
              <a:rPr lang="zh-CN" altLang="zh-CN" sz="2000" kern="0" dirty="0" smtClean="0">
                <a:solidFill>
                  <a:srgbClr val="595959"/>
                </a:solidFill>
                <a:latin typeface="微软雅黑" panose="020B0503020204020204" pitchFamily="34" charset="-122"/>
                <a:ea typeface="微软雅黑" panose="020B0503020204020204" pitchFamily="34" charset="-122"/>
              </a:rPr>
              <a:t>列</a:t>
            </a:r>
            <a:r>
              <a:rPr lang="zh-CN" altLang="zh-CN" sz="2000" kern="0" dirty="0">
                <a:solidFill>
                  <a:srgbClr val="595959"/>
                </a:solidFill>
                <a:latin typeface="微软雅黑" panose="020B0503020204020204" pitchFamily="34" charset="-122"/>
                <a:ea typeface="微软雅黑" panose="020B0503020204020204" pitchFamily="34" charset="-122"/>
              </a:rPr>
              <a:t>，这些列中的值都是</a:t>
            </a:r>
            <a:r>
              <a:rPr lang="en-US" altLang="zh-CN" sz="2000" kern="0" dirty="0">
                <a:solidFill>
                  <a:srgbClr val="595959"/>
                </a:solidFill>
                <a:latin typeface="微软雅黑" panose="020B0503020204020204" pitchFamily="34" charset="-122"/>
                <a:ea typeface="微软雅黑" panose="020B0503020204020204" pitchFamily="34" charset="-122"/>
              </a:rPr>
              <a:t>0</a:t>
            </a:r>
            <a:r>
              <a:rPr lang="zh-CN" altLang="zh-CN" sz="2000" kern="0" dirty="0">
                <a:solidFill>
                  <a:srgbClr val="595959"/>
                </a:solidFill>
                <a:latin typeface="微软雅黑" panose="020B0503020204020204" pitchFamily="34" charset="-122"/>
                <a:ea typeface="微软雅黑" panose="020B0503020204020204" pitchFamily="34" charset="-122"/>
              </a:rPr>
              <a:t>或</a:t>
            </a:r>
            <a:r>
              <a:rPr lang="en-US" altLang="zh-CN" sz="2000" kern="0" dirty="0">
                <a:solidFill>
                  <a:srgbClr val="595959"/>
                </a:solidFill>
                <a:latin typeface="微软雅黑" panose="020B0503020204020204" pitchFamily="34" charset="-122"/>
                <a:ea typeface="微软雅黑" panose="020B0503020204020204" pitchFamily="34" charset="-122"/>
              </a:rPr>
              <a:t>1</a:t>
            </a:r>
            <a:r>
              <a:rPr lang="zh-CN" altLang="zh-CN" sz="2000" kern="0" dirty="0">
                <a:solidFill>
                  <a:srgbClr val="595959"/>
                </a:solidFill>
                <a:latin typeface="微软雅黑" panose="020B0503020204020204" pitchFamily="34" charset="-122"/>
                <a:ea typeface="微软雅黑" panose="020B0503020204020204" pitchFamily="34" charset="-122"/>
              </a:rPr>
              <a:t>。如果某一行的原始分类对应的取值是该列表示</a:t>
            </a:r>
            <a:r>
              <a:rPr lang="zh-CN" altLang="zh-CN" sz="2000" kern="0" dirty="0" smtClean="0">
                <a:solidFill>
                  <a:srgbClr val="595959"/>
                </a:solidFill>
                <a:latin typeface="微软雅黑" panose="020B0503020204020204" pitchFamily="34" charset="-122"/>
                <a:ea typeface="微软雅黑" panose="020B0503020204020204" pitchFamily="34"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rPr>
              <a:t>类别</a:t>
            </a:r>
            <a:r>
              <a:rPr lang="zh-CN" altLang="zh-CN" sz="2000" kern="0" dirty="0" smtClean="0">
                <a:solidFill>
                  <a:srgbClr val="595959"/>
                </a:solidFill>
                <a:latin typeface="微软雅黑" panose="020B0503020204020204" pitchFamily="34" charset="-122"/>
                <a:ea typeface="微软雅黑" panose="020B0503020204020204" pitchFamily="34" charset="-122"/>
              </a:rPr>
              <a:t>值</a:t>
            </a:r>
            <a:r>
              <a:rPr lang="zh-CN" altLang="zh-CN" sz="2000" kern="0" dirty="0">
                <a:solidFill>
                  <a:srgbClr val="595959"/>
                </a:solidFill>
                <a:latin typeface="微软雅黑" panose="020B0503020204020204" pitchFamily="34" charset="-122"/>
                <a:ea typeface="微软雅黑" panose="020B0503020204020204" pitchFamily="34" charset="-122"/>
              </a:rPr>
              <a:t>，则该列对应位置上的值为</a:t>
            </a:r>
            <a:r>
              <a:rPr lang="en-US" altLang="zh-CN" sz="2000" kern="0" dirty="0">
                <a:solidFill>
                  <a:srgbClr val="595959"/>
                </a:solidFill>
                <a:latin typeface="微软雅黑" panose="020B0503020204020204" pitchFamily="34" charset="-122"/>
                <a:ea typeface="微软雅黑" panose="020B0503020204020204" pitchFamily="34" charset="-122"/>
              </a:rPr>
              <a:t>1</a:t>
            </a:r>
            <a:r>
              <a:rPr lang="zh-CN" altLang="zh-CN" sz="2000" kern="0" dirty="0">
                <a:solidFill>
                  <a:srgbClr val="595959"/>
                </a:solidFill>
                <a:latin typeface="微软雅黑" panose="020B0503020204020204" pitchFamily="34" charset="-122"/>
                <a:ea typeface="微软雅黑" panose="020B0503020204020204" pitchFamily="34" charset="-122"/>
              </a:rPr>
              <a:t>，否则为</a:t>
            </a:r>
            <a:r>
              <a:rPr lang="en-US" altLang="zh-CN" sz="2000" kern="0" dirty="0">
                <a:solidFill>
                  <a:srgbClr val="595959"/>
                </a:solidFill>
                <a:latin typeface="微软雅黑" panose="020B0503020204020204" pitchFamily="34" charset="-122"/>
                <a:ea typeface="微软雅黑" panose="020B0503020204020204" pitchFamily="34" charset="-122"/>
              </a:rPr>
              <a:t>0</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 </a:t>
            </a:r>
            <a:r>
              <a:rPr lang="en-US" altLang="zh-CN" sz="2000" kern="0" dirty="0" err="1">
                <a:solidFill>
                  <a:srgbClr val="595959"/>
                </a:solidFill>
                <a:latin typeface="微软雅黑" panose="020B0503020204020204" pitchFamily="34" charset="-122"/>
                <a:ea typeface="微软雅黑" panose="020B0503020204020204" pitchFamily="34" charset="-122"/>
              </a:rPr>
              <a:t>get_dummies</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4105788"/>
            <a:ext cx="9560028" cy="86301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614275" y="4174270"/>
            <a:ext cx="8934217"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get_dummies</a:t>
            </a:r>
            <a:r>
              <a:rPr lang="en-US" altLang="zh-CN" sz="1800" dirty="0">
                <a:solidFill>
                  <a:srgbClr val="000000"/>
                </a:solidFill>
                <a:latin typeface="Courier New" panose="02070309020205020404" pitchFamily="49" charset="0"/>
                <a:ea typeface="宋体" panose="02010600030101010101" pitchFamily="2" charset="-122"/>
              </a:rPr>
              <a:t>(data, prefix=None, </a:t>
            </a:r>
            <a:r>
              <a:rPr lang="en-US" altLang="zh-CN" sz="1800" dirty="0" err="1">
                <a:solidFill>
                  <a:srgbClr val="000000"/>
                </a:solidFill>
                <a:latin typeface="Courier New" panose="02070309020205020404" pitchFamily="49" charset="0"/>
                <a:ea typeface="宋体" panose="02010600030101010101" pitchFamily="2" charset="-122"/>
              </a:rPr>
              <a:t>prefix_sep</a:t>
            </a:r>
            <a:r>
              <a:rPr lang="en-US" altLang="zh-CN" sz="1800" dirty="0">
                <a:solidFill>
                  <a:srgbClr val="000000"/>
                </a:solidFill>
                <a:latin typeface="Courier New" panose="02070309020205020404" pitchFamily="49" charset="0"/>
                <a:ea typeface="宋体" panose="02010600030101010101" pitchFamily="2" charset="-122"/>
              </a:rPr>
              <a:t>='_', </a:t>
            </a:r>
            <a:r>
              <a:rPr lang="en-US" altLang="zh-CN" sz="1800" dirty="0" err="1">
                <a:solidFill>
                  <a:srgbClr val="000000"/>
                </a:solidFill>
                <a:latin typeface="Courier New" panose="02070309020205020404" pitchFamily="49" charset="0"/>
                <a:ea typeface="宋体" panose="02010600030101010101" pitchFamily="2" charset="-122"/>
              </a:rPr>
              <a:t>dummy_na</a:t>
            </a:r>
            <a:r>
              <a:rPr lang="en-US" altLang="zh-CN" sz="1800" dirty="0">
                <a:solidFill>
                  <a:srgbClr val="000000"/>
                </a:solidFill>
                <a:latin typeface="Courier New" panose="02070309020205020404" pitchFamily="49" charset="0"/>
                <a:ea typeface="宋体" panose="02010600030101010101" pitchFamily="2" charset="-122"/>
              </a:rPr>
              <a:t>=False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columns=None</a:t>
            </a:r>
            <a:r>
              <a:rPr lang="en-US" altLang="zh-CN" sz="1800" dirty="0">
                <a:solidFill>
                  <a:srgbClr val="000000"/>
                </a:solidFill>
                <a:latin typeface="Courier New" panose="02070309020205020404" pitchFamily="49" charset="0"/>
                <a:ea typeface="宋体" panose="02010600030101010101" pitchFamily="2" charset="-122"/>
              </a:rPr>
              <a:t>, sparse=False, </a:t>
            </a:r>
            <a:r>
              <a:rPr lang="en-US" altLang="zh-CN" sz="1800" dirty="0" err="1">
                <a:solidFill>
                  <a:srgbClr val="000000"/>
                </a:solidFill>
                <a:latin typeface="Courier New" panose="02070309020205020404" pitchFamily="49" charset="0"/>
                <a:ea typeface="宋体" panose="02010600030101010101" pitchFamily="2" charset="-122"/>
              </a:rPr>
              <a:t>drop_first</a:t>
            </a:r>
            <a:r>
              <a:rPr lang="en-US" altLang="zh-CN" sz="1800" dirty="0">
                <a:solidFill>
                  <a:srgbClr val="000000"/>
                </a:solidFill>
                <a:latin typeface="Courier New" panose="02070309020205020404" pitchFamily="49" charset="0"/>
                <a:ea typeface="宋体" panose="02010600030101010101" pitchFamily="2" charset="-122"/>
              </a:rPr>
              <a:t>=False, </a:t>
            </a:r>
            <a:r>
              <a:rPr lang="en-US" altLang="zh-CN" sz="1800" dirty="0" err="1">
                <a:solidFill>
                  <a:srgbClr val="000000"/>
                </a:solidFill>
                <a:latin typeface="Courier New" panose="02070309020205020404" pitchFamily="49" charset="0"/>
                <a:ea typeface="宋体" panose="02010600030101010101" pitchFamily="2" charset="-122"/>
              </a:rPr>
              <a:t>dtype</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3" name="文本框 12"/>
          <p:cNvSpPr txBox="1"/>
          <p:nvPr/>
        </p:nvSpPr>
        <p:spPr>
          <a:xfrm>
            <a:off x="1301370" y="5113900"/>
            <a:ext cx="9762388" cy="1172629"/>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data</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要处理的类别数据</a:t>
            </a:r>
            <a:r>
              <a:rPr lang="zh-CN" altLang="zh-CN" sz="1800" kern="0" dirty="0">
                <a:solidFill>
                  <a:srgbClr val="595959"/>
                </a:solidFill>
                <a:latin typeface="宋体" panose="02010600030101010101" pitchFamily="2" charset="-122"/>
                <a:ea typeface="宋体" panose="02010600030101010101" pitchFamily="2" charset="-122"/>
              </a:rPr>
              <a:t>，可以是数组、</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prefix</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列索引的前缀</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prefix_sep</a:t>
            </a:r>
            <a:r>
              <a:rPr lang="zh-CN" altLang="zh-CN" sz="1800" kern="0" dirty="0">
                <a:solidFill>
                  <a:srgbClr val="595959"/>
                </a:solidFill>
                <a:latin typeface="宋体" panose="02010600030101010101" pitchFamily="2" charset="-122"/>
                <a:ea typeface="宋体" panose="02010600030101010101" pitchFamily="2" charset="-122"/>
              </a:rPr>
              <a:t>：用于附加前缀作为</a:t>
            </a:r>
            <a:r>
              <a:rPr lang="zh-CN" altLang="zh-CN" sz="1800" kern="0" dirty="0">
                <a:solidFill>
                  <a:srgbClr val="1369B2"/>
                </a:solidFill>
                <a:latin typeface="宋体" panose="02010600030101010101" pitchFamily="2" charset="-122"/>
                <a:ea typeface="宋体" panose="02010600030101010101" pitchFamily="2" charset="-122"/>
              </a:rPr>
              <a:t>分隔符</a:t>
            </a:r>
            <a:r>
              <a:rPr lang="zh-CN" altLang="zh-CN" sz="1800" kern="0" dirty="0">
                <a:solidFill>
                  <a:srgbClr val="595959"/>
                </a:solidFill>
                <a:latin typeface="宋体" panose="02010600030101010101" pitchFamily="2" charset="-122"/>
                <a:ea typeface="宋体" panose="02010600030101010101" pitchFamily="2" charset="-122"/>
              </a:rPr>
              <a:t>使用，默认为“</a:t>
            </a:r>
            <a:r>
              <a:rPr lang="en-US" altLang="zh-CN" sz="1800" kern="0" dirty="0">
                <a:solidFill>
                  <a:srgbClr val="595959"/>
                </a:solidFill>
                <a:latin typeface="宋体" panose="02010600030101010101" pitchFamily="2" charset="-122"/>
                <a:ea typeface="宋体" panose="02010600030101010101" pitchFamily="2" charset="-122"/>
              </a:rPr>
              <a:t>_</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66283"/>
            <a:ext cx="43868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get_dummies</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语法</a:t>
            </a:r>
            <a:r>
              <a:rPr lang="zh-CN" altLang="en-US" b="1" dirty="0">
                <a:latin typeface="宋体" panose="02010600030101010101" pitchFamily="2" charset="-122"/>
                <a:ea typeface="宋体" panose="02010600030101010101" pitchFamily="2" charset="-122"/>
                <a:sym typeface="思源宋体 CN" panose="02020400000000000000" pitchFamily="18"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301370" y="2133650"/>
            <a:ext cx="9690380" cy="188461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中使用</a:t>
            </a:r>
            <a:r>
              <a:rPr lang="en-US" altLang="zh-CN" sz="2000" kern="0" dirty="0" err="1">
                <a:solidFill>
                  <a:srgbClr val="1369B2"/>
                </a:solidFill>
                <a:latin typeface="微软雅黑" panose="020B0503020204020204" pitchFamily="34" charset="-122"/>
                <a:ea typeface="微软雅黑" panose="020B0503020204020204" pitchFamily="34" charset="-122"/>
              </a:rPr>
              <a:t>get_dummies</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对类别数据进行哑变量处理，</a:t>
            </a:r>
            <a:r>
              <a:rPr lang="zh-CN" altLang="zh-CN" sz="2000" kern="0" dirty="0">
                <a:solidFill>
                  <a:srgbClr val="1369B2"/>
                </a:solidFill>
                <a:latin typeface="微软雅黑" panose="020B0503020204020204" pitchFamily="34" charset="-122"/>
                <a:ea typeface="微软雅黑" panose="020B0503020204020204" pitchFamily="34" charset="-122"/>
              </a:rPr>
              <a:t>返回一个哑变量矩阵</a:t>
            </a:r>
            <a:r>
              <a:rPr lang="zh-CN" altLang="zh-CN" sz="2000" kern="0" dirty="0">
                <a:solidFill>
                  <a:srgbClr val="595959"/>
                </a:solidFill>
                <a:latin typeface="微软雅黑" panose="020B0503020204020204" pitchFamily="34" charset="-122"/>
                <a:ea typeface="微软雅黑" panose="020B0503020204020204" pitchFamily="34" charset="-122"/>
              </a:rPr>
              <a:t>。在哑变量矩阵中，每个原始的</a:t>
            </a:r>
            <a:r>
              <a:rPr lang="zh-CN" altLang="en-US" sz="2000" kern="0" dirty="0">
                <a:solidFill>
                  <a:srgbClr val="595959"/>
                </a:solidFill>
                <a:latin typeface="微软雅黑" panose="020B0503020204020204" pitchFamily="34" charset="-122"/>
                <a:ea typeface="微软雅黑" panose="020B0503020204020204" pitchFamily="34" charset="-122"/>
              </a:rPr>
              <a:t>类别</a:t>
            </a:r>
            <a:r>
              <a:rPr lang="zh-CN" altLang="zh-CN" sz="2000" kern="0" dirty="0">
                <a:solidFill>
                  <a:srgbClr val="595959"/>
                </a:solidFill>
                <a:latin typeface="微软雅黑" panose="020B0503020204020204" pitchFamily="34" charset="-122"/>
                <a:ea typeface="微软雅黑" panose="020B0503020204020204" pitchFamily="34" charset="-122"/>
              </a:rPr>
              <a:t>会被转换成一个</a:t>
            </a:r>
            <a:r>
              <a:rPr lang="zh-CN" altLang="en-US" sz="2000" kern="0" dirty="0">
                <a:solidFill>
                  <a:srgbClr val="595959"/>
                </a:solidFill>
                <a:latin typeface="微软雅黑" panose="020B0503020204020204" pitchFamily="34" charset="-122"/>
                <a:ea typeface="微软雅黑" panose="020B0503020204020204" pitchFamily="34" charset="-122"/>
              </a:rPr>
              <a:t>数值</a:t>
            </a:r>
            <a:r>
              <a:rPr lang="zh-CN" altLang="zh-CN" sz="2000" kern="0" dirty="0">
                <a:solidFill>
                  <a:srgbClr val="595959"/>
                </a:solidFill>
                <a:latin typeface="微软雅黑" panose="020B0503020204020204" pitchFamily="34" charset="-122"/>
                <a:ea typeface="微软雅黑" panose="020B0503020204020204" pitchFamily="34" charset="-122"/>
              </a:rPr>
              <a:t>列，这些列中的值都是</a:t>
            </a:r>
            <a:r>
              <a:rPr lang="en-US" altLang="zh-CN" sz="2000" kern="0" dirty="0">
                <a:solidFill>
                  <a:srgbClr val="595959"/>
                </a:solidFill>
                <a:latin typeface="微软雅黑" panose="020B0503020204020204" pitchFamily="34" charset="-122"/>
                <a:ea typeface="微软雅黑" panose="020B0503020204020204" pitchFamily="34" charset="-122"/>
              </a:rPr>
              <a:t>0</a:t>
            </a:r>
            <a:r>
              <a:rPr lang="zh-CN" altLang="zh-CN" sz="2000" kern="0" dirty="0">
                <a:solidFill>
                  <a:srgbClr val="595959"/>
                </a:solidFill>
                <a:latin typeface="微软雅黑" panose="020B0503020204020204" pitchFamily="34" charset="-122"/>
                <a:ea typeface="微软雅黑" panose="020B0503020204020204" pitchFamily="34" charset="-122"/>
              </a:rPr>
              <a:t>或</a:t>
            </a:r>
            <a:r>
              <a:rPr lang="en-US" altLang="zh-CN" sz="2000" kern="0" dirty="0">
                <a:solidFill>
                  <a:srgbClr val="595959"/>
                </a:solidFill>
                <a:latin typeface="微软雅黑" panose="020B0503020204020204" pitchFamily="34" charset="-122"/>
                <a:ea typeface="微软雅黑" panose="020B0503020204020204" pitchFamily="34" charset="-122"/>
              </a:rPr>
              <a:t>1</a:t>
            </a:r>
            <a:r>
              <a:rPr lang="zh-CN" altLang="zh-CN" sz="2000" kern="0" dirty="0">
                <a:solidFill>
                  <a:srgbClr val="595959"/>
                </a:solidFill>
                <a:latin typeface="微软雅黑" panose="020B0503020204020204" pitchFamily="34" charset="-122"/>
                <a:ea typeface="微软雅黑" panose="020B0503020204020204" pitchFamily="34" charset="-122"/>
              </a:rPr>
              <a:t>。如果某一行的原始分类对应的取值是该列表示的</a:t>
            </a:r>
            <a:r>
              <a:rPr lang="zh-CN" altLang="en-US" sz="2000" kern="0" dirty="0">
                <a:solidFill>
                  <a:srgbClr val="595959"/>
                </a:solidFill>
                <a:latin typeface="微软雅黑" panose="020B0503020204020204" pitchFamily="34" charset="-122"/>
                <a:ea typeface="微软雅黑" panose="020B0503020204020204" pitchFamily="34" charset="-122"/>
              </a:rPr>
              <a:t>类别</a:t>
            </a:r>
            <a:r>
              <a:rPr lang="zh-CN" altLang="zh-CN" sz="2000" kern="0" dirty="0">
                <a:solidFill>
                  <a:srgbClr val="595959"/>
                </a:solidFill>
                <a:latin typeface="微软雅黑" panose="020B0503020204020204" pitchFamily="34" charset="-122"/>
                <a:ea typeface="微软雅黑" panose="020B0503020204020204" pitchFamily="34" charset="-122"/>
              </a:rPr>
              <a:t>值，则该列对应位置上的值为</a:t>
            </a:r>
            <a:r>
              <a:rPr lang="en-US" altLang="zh-CN" sz="2000" kern="0" dirty="0">
                <a:solidFill>
                  <a:srgbClr val="595959"/>
                </a:solidFill>
                <a:latin typeface="微软雅黑" panose="020B0503020204020204" pitchFamily="34" charset="-122"/>
                <a:ea typeface="微软雅黑" panose="020B0503020204020204" pitchFamily="34" charset="-122"/>
              </a:rPr>
              <a:t>1</a:t>
            </a:r>
            <a:r>
              <a:rPr lang="zh-CN" altLang="zh-CN" sz="2000" kern="0" dirty="0">
                <a:solidFill>
                  <a:srgbClr val="595959"/>
                </a:solidFill>
                <a:latin typeface="微软雅黑" panose="020B0503020204020204" pitchFamily="34" charset="-122"/>
                <a:ea typeface="微软雅黑" panose="020B0503020204020204" pitchFamily="34" charset="-122"/>
              </a:rPr>
              <a:t>，否则为</a:t>
            </a:r>
            <a:r>
              <a:rPr lang="en-US" altLang="zh-CN" sz="2000" kern="0" dirty="0">
                <a:solidFill>
                  <a:srgbClr val="595959"/>
                </a:solidFill>
                <a:latin typeface="微软雅黑" panose="020B0503020204020204" pitchFamily="34" charset="-122"/>
                <a:ea typeface="微软雅黑" panose="020B0503020204020204" pitchFamily="34" charset="-122"/>
              </a:rPr>
              <a:t>0</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 </a:t>
            </a:r>
            <a:r>
              <a:rPr lang="en-US" altLang="zh-CN" sz="2000" kern="0" dirty="0" err="1">
                <a:solidFill>
                  <a:srgbClr val="595959"/>
                </a:solidFill>
                <a:latin typeface="微软雅黑" panose="020B0503020204020204" pitchFamily="34" charset="-122"/>
                <a:ea typeface="微软雅黑" panose="020B0503020204020204" pitchFamily="34" charset="-122"/>
              </a:rPr>
              <a:t>get_dummies</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4105788"/>
            <a:ext cx="9560028" cy="86301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614275" y="4174270"/>
            <a:ext cx="8934217"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get_dummies</a:t>
            </a:r>
            <a:r>
              <a:rPr lang="en-US" altLang="zh-CN" sz="1800" dirty="0">
                <a:solidFill>
                  <a:srgbClr val="000000"/>
                </a:solidFill>
                <a:latin typeface="Courier New" panose="02070309020205020404" pitchFamily="49" charset="0"/>
                <a:ea typeface="宋体" panose="02010600030101010101" pitchFamily="2" charset="-122"/>
              </a:rPr>
              <a:t>(data, prefix=None, </a:t>
            </a:r>
            <a:r>
              <a:rPr lang="en-US" altLang="zh-CN" sz="1800" dirty="0" err="1">
                <a:solidFill>
                  <a:srgbClr val="000000"/>
                </a:solidFill>
                <a:latin typeface="Courier New" panose="02070309020205020404" pitchFamily="49" charset="0"/>
                <a:ea typeface="宋体" panose="02010600030101010101" pitchFamily="2" charset="-122"/>
              </a:rPr>
              <a:t>prefix_sep</a:t>
            </a:r>
            <a:r>
              <a:rPr lang="en-US" altLang="zh-CN" sz="1800" dirty="0">
                <a:solidFill>
                  <a:srgbClr val="000000"/>
                </a:solidFill>
                <a:latin typeface="Courier New" panose="02070309020205020404" pitchFamily="49" charset="0"/>
                <a:ea typeface="宋体" panose="02010600030101010101" pitchFamily="2" charset="-122"/>
              </a:rPr>
              <a:t>='_', </a:t>
            </a:r>
            <a:r>
              <a:rPr lang="en-US" altLang="zh-CN" sz="1800" dirty="0" err="1">
                <a:solidFill>
                  <a:srgbClr val="000000"/>
                </a:solidFill>
                <a:latin typeface="Courier New" panose="02070309020205020404" pitchFamily="49" charset="0"/>
                <a:ea typeface="宋体" panose="02010600030101010101" pitchFamily="2" charset="-122"/>
              </a:rPr>
              <a:t>dummy_na</a:t>
            </a:r>
            <a:r>
              <a:rPr lang="en-US" altLang="zh-CN" sz="1800" dirty="0">
                <a:solidFill>
                  <a:srgbClr val="000000"/>
                </a:solidFill>
                <a:latin typeface="Courier New" panose="02070309020205020404" pitchFamily="49" charset="0"/>
                <a:ea typeface="宋体" panose="02010600030101010101" pitchFamily="2" charset="-122"/>
              </a:rPr>
              <a:t>=False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columns=None</a:t>
            </a:r>
            <a:r>
              <a:rPr lang="en-US" altLang="zh-CN" sz="1800" dirty="0">
                <a:solidFill>
                  <a:srgbClr val="000000"/>
                </a:solidFill>
                <a:latin typeface="Courier New" panose="02070309020205020404" pitchFamily="49" charset="0"/>
                <a:ea typeface="宋体" panose="02010600030101010101" pitchFamily="2" charset="-122"/>
              </a:rPr>
              <a:t>, sparse=False, </a:t>
            </a:r>
            <a:r>
              <a:rPr lang="en-US" altLang="zh-CN" sz="1800" dirty="0" err="1">
                <a:solidFill>
                  <a:srgbClr val="000000"/>
                </a:solidFill>
                <a:latin typeface="Courier New" panose="02070309020205020404" pitchFamily="49" charset="0"/>
                <a:ea typeface="宋体" panose="02010600030101010101" pitchFamily="2" charset="-122"/>
              </a:rPr>
              <a:t>drop_first</a:t>
            </a:r>
            <a:r>
              <a:rPr lang="en-US" altLang="zh-CN" sz="1800" dirty="0">
                <a:solidFill>
                  <a:srgbClr val="000000"/>
                </a:solidFill>
                <a:latin typeface="Courier New" panose="02070309020205020404" pitchFamily="49" charset="0"/>
                <a:ea typeface="宋体" panose="02010600030101010101" pitchFamily="2" charset="-122"/>
              </a:rPr>
              <a:t>=False, </a:t>
            </a:r>
            <a:r>
              <a:rPr lang="en-US" altLang="zh-CN" sz="1800" dirty="0" err="1">
                <a:solidFill>
                  <a:srgbClr val="000000"/>
                </a:solidFill>
                <a:latin typeface="Courier New" panose="02070309020205020404" pitchFamily="49" charset="0"/>
                <a:ea typeface="宋体" panose="02010600030101010101" pitchFamily="2" charset="-122"/>
              </a:rPr>
              <a:t>dtype</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3" name="文本框 12"/>
          <p:cNvSpPr txBox="1"/>
          <p:nvPr/>
        </p:nvSpPr>
        <p:spPr>
          <a:xfrm>
            <a:off x="1301370" y="5113900"/>
            <a:ext cx="9762388" cy="1172629"/>
          </a:xfrm>
          <a:prstGeom prst="rect">
            <a:avLst/>
          </a:prstGeom>
          <a:noFill/>
        </p:spPr>
        <p:txBody>
          <a:bodyPr wrap="square">
            <a:spAutoFit/>
          </a:bodyPr>
          <a:lstStyle/>
          <a:p>
            <a:pPr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dummy_na</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smtClean="0">
                <a:solidFill>
                  <a:srgbClr val="1369B2"/>
                </a:solidFill>
                <a:latin typeface="宋体" panose="02010600030101010101" pitchFamily="2" charset="-122"/>
                <a:ea typeface="宋体" panose="02010600030101010101" pitchFamily="2" charset="-122"/>
              </a:rPr>
              <a:t>是否</a:t>
            </a:r>
            <a:r>
              <a:rPr lang="zh-CN" altLang="en-US" sz="1800" kern="0" dirty="0" smtClean="0">
                <a:solidFill>
                  <a:srgbClr val="1369B2"/>
                </a:solidFill>
                <a:latin typeface="宋体" panose="02010600030101010101" pitchFamily="2" charset="-122"/>
                <a:ea typeface="宋体" panose="02010600030101010101" pitchFamily="2" charset="-122"/>
              </a:rPr>
              <a:t>针对</a:t>
            </a:r>
            <a:r>
              <a:rPr lang="en-US" altLang="zh-CN" sz="1800" kern="0" dirty="0" err="1" smtClean="0">
                <a:solidFill>
                  <a:srgbClr val="1369B2"/>
                </a:solidFill>
                <a:latin typeface="宋体" panose="02010600030101010101" pitchFamily="2" charset="-122"/>
                <a:ea typeface="宋体" panose="02010600030101010101" pitchFamily="2" charset="-122"/>
              </a:rPr>
              <a:t>NaN</a:t>
            </a:r>
            <a:r>
              <a:rPr lang="zh-CN" altLang="en-US" sz="1800" kern="0" dirty="0" smtClean="0">
                <a:solidFill>
                  <a:srgbClr val="1369B2"/>
                </a:solidFill>
                <a:latin typeface="宋体" panose="02010600030101010101" pitchFamily="2" charset="-122"/>
                <a:ea typeface="宋体" panose="02010600030101010101" pitchFamily="2" charset="-122"/>
              </a:rPr>
              <a:t>生成单独</a:t>
            </a:r>
            <a:r>
              <a:rPr lang="zh-CN" altLang="zh-CN" sz="1800" kern="0" dirty="0" smtClean="0">
                <a:solidFill>
                  <a:srgbClr val="1369B2"/>
                </a:solidFill>
                <a:latin typeface="宋体" panose="02010600030101010101" pitchFamily="2" charset="-122"/>
                <a:ea typeface="宋体" panose="02010600030101010101" pitchFamily="2" charset="-122"/>
              </a:rPr>
              <a:t>一</a:t>
            </a:r>
            <a:r>
              <a:rPr lang="zh-CN" altLang="zh-CN" sz="1800" kern="0" dirty="0">
                <a:solidFill>
                  <a:srgbClr val="1369B2"/>
                </a:solidFill>
                <a:latin typeface="宋体" panose="02010600030101010101" pitchFamily="2" charset="-122"/>
                <a:ea typeface="宋体" panose="02010600030101010101" pitchFamily="2" charset="-122"/>
              </a:rPr>
              <a:t>列</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，表示不添加</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：表示</a:t>
            </a:r>
            <a:r>
              <a:rPr lang="en-US" altLang="zh-CN" sz="1800" kern="0" dirty="0">
                <a:solidFill>
                  <a:srgbClr val="1369B2"/>
                </a:solidFill>
                <a:latin typeface="宋体" panose="02010600030101010101" pitchFamily="2" charset="-122"/>
                <a:ea typeface="宋体" panose="02010600030101010101" pitchFamily="2" charset="-122"/>
              </a:rPr>
              <a:t>DataFrame</a:t>
            </a:r>
            <a:r>
              <a:rPr lang="zh-CN" altLang="zh-CN" sz="1800" kern="0" dirty="0">
                <a:solidFill>
                  <a:srgbClr val="1369B2"/>
                </a:solidFill>
                <a:latin typeface="宋体" panose="02010600030101010101" pitchFamily="2" charset="-122"/>
                <a:ea typeface="宋体" panose="02010600030101010101" pitchFamily="2" charset="-122"/>
              </a:rPr>
              <a:t>要编码的列名</a:t>
            </a:r>
            <a:r>
              <a:rPr lang="zh-CN" altLang="zh-CN" sz="1800" kern="0" dirty="0">
                <a:solidFill>
                  <a:srgbClr val="595959"/>
                </a:solidFill>
                <a:latin typeface="宋体" panose="02010600030101010101" pitchFamily="2" charset="-122"/>
                <a:ea typeface="宋体" panose="02010600030101010101" pitchFamily="2" charset="-122"/>
              </a:rPr>
              <a:t>，默认为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dtype</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指定新列的数据类型</a:t>
            </a:r>
            <a:r>
              <a:rPr lang="zh-CN" altLang="zh-CN" sz="1800" kern="0" dirty="0">
                <a:solidFill>
                  <a:srgbClr val="595959"/>
                </a:solidFill>
                <a:latin typeface="宋体" panose="02010600030101010101" pitchFamily="2" charset="-122"/>
                <a:ea typeface="宋体" panose="02010600030101010101" pitchFamily="2" charset="-122"/>
              </a:rPr>
              <a:t>，默认数据类型为布尔类型。</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哑变量处理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237820" y="3357786"/>
            <a:ext cx="3744416"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读取电影数据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根据电影类型创建电影矩阵。</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统计每种电影类型的数量</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414685" y="2261823"/>
            <a:ext cx="9649073"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为了帮助用户检测数据中是否包含缺失值，</a:t>
            </a:r>
            <a:r>
              <a:rPr lang="en-US" altLang="zh-CN" sz="2000" dirty="0"/>
              <a:t>pandas</a:t>
            </a:r>
            <a:r>
              <a:rPr lang="zh-CN" altLang="zh-CN" sz="2000" dirty="0"/>
              <a:t>中提供了两个函数，分别是</a:t>
            </a:r>
            <a:r>
              <a:rPr lang="en-US" altLang="zh-CN" sz="2000" dirty="0" err="1">
                <a:solidFill>
                  <a:srgbClr val="1369B2"/>
                </a:solidFill>
              </a:rPr>
              <a:t>isnull</a:t>
            </a:r>
            <a:r>
              <a:rPr lang="en-US" altLang="zh-CN" sz="2000" dirty="0">
                <a:solidFill>
                  <a:srgbClr val="1369B2"/>
                </a:solidFill>
              </a:rPr>
              <a:t>()</a:t>
            </a:r>
            <a:r>
              <a:rPr lang="zh-CN" altLang="zh-CN" sz="2000" dirty="0">
                <a:solidFill>
                  <a:srgbClr val="1369B2"/>
                </a:solidFill>
              </a:rPr>
              <a:t>和</a:t>
            </a:r>
            <a:r>
              <a:rPr lang="en-US" altLang="zh-CN" sz="2000" dirty="0" err="1">
                <a:solidFill>
                  <a:srgbClr val="1369B2"/>
                </a:solidFill>
              </a:rPr>
              <a:t>notnull</a:t>
            </a:r>
            <a:r>
              <a:rPr lang="en-US" altLang="zh-CN" sz="2000" dirty="0">
                <a:solidFill>
                  <a:srgbClr val="1369B2"/>
                </a:solidFill>
              </a:rPr>
              <a:t>()</a:t>
            </a:r>
            <a:r>
              <a:rPr lang="zh-CN" altLang="zh-CN" sz="2000" dirty="0"/>
              <a:t>，它们</a:t>
            </a:r>
            <a:r>
              <a:rPr lang="zh-CN" altLang="zh-CN" sz="2000" dirty="0">
                <a:solidFill>
                  <a:srgbClr val="1369B2"/>
                </a:solidFill>
              </a:rPr>
              <a:t>会接收一个</a:t>
            </a:r>
            <a:r>
              <a:rPr lang="en-US" altLang="zh-CN" sz="2000" dirty="0" smtClean="0">
                <a:solidFill>
                  <a:srgbClr val="1369B2"/>
                </a:solidFill>
              </a:rPr>
              <a:t>Series</a:t>
            </a:r>
            <a:r>
              <a:rPr lang="zh-CN" altLang="zh-CN" sz="2000" dirty="0" smtClean="0">
                <a:solidFill>
                  <a:srgbClr val="1369B2"/>
                </a:solidFill>
              </a:rPr>
              <a:t>或</a:t>
            </a:r>
            <a:r>
              <a:rPr lang="en-US" altLang="zh-CN" sz="2000" dirty="0" smtClean="0">
                <a:solidFill>
                  <a:srgbClr val="1369B2"/>
                </a:solidFill>
              </a:rPr>
              <a:t>DataFrame</a:t>
            </a:r>
            <a:r>
              <a:rPr lang="zh-CN" altLang="zh-CN" sz="2000" dirty="0" smtClean="0">
                <a:solidFill>
                  <a:srgbClr val="1369B2"/>
                </a:solidFill>
              </a:rPr>
              <a:t>对象</a:t>
            </a:r>
            <a:r>
              <a:rPr lang="zh-CN" altLang="zh-CN" sz="2000" dirty="0"/>
              <a:t>，</a:t>
            </a:r>
            <a:r>
              <a:rPr lang="zh-CN" altLang="zh-CN" sz="2000" dirty="0">
                <a:solidFill>
                  <a:srgbClr val="1369B2"/>
                </a:solidFill>
              </a:rPr>
              <a:t>返回一个跟原对象形状相同的新对象</a:t>
            </a:r>
            <a:r>
              <a:rPr lang="zh-CN" altLang="zh-CN" sz="2000" dirty="0"/>
              <a:t>，新对象中的数据都是表示检测结果的布尔</a:t>
            </a:r>
            <a:r>
              <a:rPr lang="zh-CN" altLang="zh-CN" sz="2000" dirty="0" smtClean="0"/>
              <a:t>值</a:t>
            </a:r>
            <a:r>
              <a:rPr lang="zh-CN" altLang="en-US" sz="2000" dirty="0" smtClean="0"/>
              <a:t>。</a:t>
            </a:r>
            <a:endParaRPr lang="en-US" altLang="zh-CN" sz="2000" dirty="0"/>
          </a:p>
        </p:txBody>
      </p:sp>
      <p:sp>
        <p:nvSpPr>
          <p:cNvPr id="7" name="矩形: 圆角 139"/>
          <p:cNvSpPr/>
          <p:nvPr/>
        </p:nvSpPr>
        <p:spPr>
          <a:xfrm>
            <a:off x="1276318" y="1540390"/>
            <a:ext cx="330131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缺失值的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检测方法</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9" name="组合 8"/>
          <p:cNvGrpSpPr/>
          <p:nvPr/>
        </p:nvGrpSpPr>
        <p:grpSpPr>
          <a:xfrm>
            <a:off x="1486693" y="3910092"/>
            <a:ext cx="3816423" cy="1728192"/>
            <a:chOff x="1009964" y="3555751"/>
            <a:chExt cx="2952328" cy="1728192"/>
          </a:xfrm>
        </p:grpSpPr>
        <p:sp>
          <p:nvSpPr>
            <p:cNvPr id="10" name="原创设计师QQ598969553          _3"/>
            <p:cNvSpPr/>
            <p:nvPr/>
          </p:nvSpPr>
          <p:spPr>
            <a:xfrm>
              <a:off x="1009964" y="3789835"/>
              <a:ext cx="2952328" cy="1494108"/>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原创设计师QQ598969553          _4"/>
            <p:cNvSpPr/>
            <p:nvPr/>
          </p:nvSpPr>
          <p:spPr>
            <a:xfrm>
              <a:off x="1221232" y="4230507"/>
              <a:ext cx="2529792" cy="812530"/>
            </a:xfrm>
            <a:prstGeom prst="rect">
              <a:avLst/>
            </a:prstGeom>
          </p:spPr>
          <p:txBody>
            <a:bodyPr wrap="square">
              <a:spAutoFit/>
            </a:bodyPr>
            <a:lstStyle/>
            <a:p>
              <a:pPr algn="ctr">
                <a:lnSpc>
                  <a:spcPct val="13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检测到</a:t>
              </a:r>
              <a:r>
                <a:rPr lang="zh-CN" altLang="zh-CN" sz="1800" dirty="0">
                  <a:solidFill>
                    <a:srgbClr val="1369B2"/>
                  </a:solidFill>
                  <a:latin typeface="微软雅黑" panose="020B0503020204020204" pitchFamily="34" charset="-122"/>
                  <a:ea typeface="微软雅黑" panose="020B0503020204020204" pitchFamily="34" charset="-122"/>
                  <a:cs typeface="+mn-ea"/>
                </a:rPr>
                <a:t>缺失值的位置标记</a:t>
              </a:r>
              <a:r>
                <a:rPr lang="en-US" altLang="zh-CN" sz="1800" dirty="0">
                  <a:solidFill>
                    <a:srgbClr val="1369B2"/>
                  </a:solidFill>
                  <a:latin typeface="微软雅黑" panose="020B0503020204020204" pitchFamily="34" charset="-122"/>
                  <a:ea typeface="微软雅黑" panose="020B0503020204020204" pitchFamily="34" charset="-122"/>
                  <a:cs typeface="+mn-ea"/>
                </a:rPr>
                <a:t>True</a:t>
              </a:r>
              <a:r>
                <a:rPr lang="zh-CN" altLang="zh-CN" sz="1800" dirty="0">
                  <a:solidFill>
                    <a:srgbClr val="595959"/>
                  </a:solidFill>
                  <a:latin typeface="微软雅黑" panose="020B0503020204020204" pitchFamily="34" charset="-122"/>
                  <a:ea typeface="微软雅黑" panose="020B0503020204020204" pitchFamily="34" charset="-122"/>
                  <a:cs typeface="+mn-ea"/>
                </a:rPr>
                <a:t>，其他位置标记为</a:t>
              </a:r>
              <a:r>
                <a:rPr lang="en-US" altLang="zh-CN" sz="1800" dirty="0" smtClean="0">
                  <a:solidFill>
                    <a:srgbClr val="595959"/>
                  </a:solidFill>
                  <a:latin typeface="微软雅黑" panose="020B0503020204020204" pitchFamily="34" charset="-122"/>
                  <a:ea typeface="微软雅黑" panose="020B0503020204020204" pitchFamily="34" charset="-122"/>
                  <a:cs typeface="+mn-ea"/>
                </a:rPr>
                <a:t>False</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a:t>
              </a:r>
              <a:endParaRPr lang="zh-CN" altLang="en-US" sz="18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原创设计师QQ598969553          _6"/>
            <p:cNvSpPr/>
            <p:nvPr/>
          </p:nvSpPr>
          <p:spPr>
            <a:xfrm>
              <a:off x="1715203"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5" name="原创设计师QQ598969553          _7"/>
            <p:cNvSpPr txBox="1"/>
            <p:nvPr/>
          </p:nvSpPr>
          <p:spPr>
            <a:xfrm>
              <a:off x="1793637" y="3605549"/>
              <a:ext cx="1528996" cy="369332"/>
            </a:xfrm>
            <a:prstGeom prst="rect">
              <a:avLst/>
            </a:prstGeom>
            <a:noFill/>
          </p:spPr>
          <p:txBody>
            <a:bodyPr wrap="square" rtlCol="0">
              <a:spAutoFit/>
            </a:bodyPr>
            <a:lstStyle/>
            <a:p>
              <a:pPr algn="ctr" defTabSz="1216660">
                <a:spcBef>
                  <a:spcPct val="20000"/>
                </a:spcBef>
                <a:defRPr/>
              </a:pPr>
              <a:r>
                <a:rPr lang="en-US" altLang="zh-CN" sz="1800" b="1" dirty="0" err="1">
                  <a:solidFill>
                    <a:schemeClr val="bg1"/>
                  </a:solidFill>
                  <a:latin typeface="微软雅黑" panose="020B0503020204020204" pitchFamily="34" charset="-122"/>
                  <a:ea typeface="微软雅黑" panose="020B0503020204020204" pitchFamily="34" charset="-122"/>
                  <a:cs typeface="+mn-ea"/>
                </a:rPr>
                <a:t>isnull</a:t>
              </a:r>
              <a:r>
                <a:rPr lang="en-US" altLang="zh-CN" sz="1800" b="1" dirty="0">
                  <a:solidFill>
                    <a:schemeClr val="bg1"/>
                  </a:solidFill>
                  <a:latin typeface="微软雅黑" panose="020B0503020204020204" pitchFamily="34" charset="-122"/>
                  <a:ea typeface="微软雅黑" panose="020B0503020204020204" pitchFamily="34" charset="-122"/>
                  <a:cs typeface="+mn-ea"/>
                </a:rPr>
                <a:t>()</a:t>
              </a:r>
              <a:endParaRPr lang="zh-CN" altLang="en-US" sz="18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16" name="组合 15"/>
          <p:cNvGrpSpPr/>
          <p:nvPr/>
        </p:nvGrpSpPr>
        <p:grpSpPr>
          <a:xfrm>
            <a:off x="6815286" y="3910092"/>
            <a:ext cx="3816423" cy="1728192"/>
            <a:chOff x="1009964" y="3555751"/>
            <a:chExt cx="2952328" cy="1728192"/>
          </a:xfrm>
        </p:grpSpPr>
        <p:sp>
          <p:nvSpPr>
            <p:cNvPr id="17" name="原创设计师QQ598969553          _3"/>
            <p:cNvSpPr/>
            <p:nvPr/>
          </p:nvSpPr>
          <p:spPr>
            <a:xfrm>
              <a:off x="1009964" y="3789835"/>
              <a:ext cx="2952328" cy="1494108"/>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原创设计师QQ598969553          _4"/>
            <p:cNvSpPr/>
            <p:nvPr/>
          </p:nvSpPr>
          <p:spPr>
            <a:xfrm>
              <a:off x="1221232" y="4230507"/>
              <a:ext cx="2529792" cy="812530"/>
            </a:xfrm>
            <a:prstGeom prst="rect">
              <a:avLst/>
            </a:prstGeom>
          </p:spPr>
          <p:txBody>
            <a:bodyPr wrap="square">
              <a:spAutoFit/>
            </a:bodyPr>
            <a:lstStyle/>
            <a:p>
              <a:pPr algn="ctr">
                <a:lnSpc>
                  <a:spcPct val="13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检测到</a:t>
              </a:r>
              <a:r>
                <a:rPr lang="zh-CN" altLang="zh-CN" sz="1800" dirty="0">
                  <a:solidFill>
                    <a:srgbClr val="1369B2"/>
                  </a:solidFill>
                  <a:latin typeface="微软雅黑" panose="020B0503020204020204" pitchFamily="34" charset="-122"/>
                  <a:ea typeface="微软雅黑" panose="020B0503020204020204" pitchFamily="34" charset="-122"/>
                  <a:cs typeface="+mn-ea"/>
                </a:rPr>
                <a:t>缺失值的位置标记</a:t>
              </a:r>
              <a:r>
                <a:rPr lang="en-US" altLang="zh-CN" sz="1800" dirty="0">
                  <a:solidFill>
                    <a:srgbClr val="1369B2"/>
                  </a:solidFill>
                  <a:latin typeface="微软雅黑" panose="020B0503020204020204" pitchFamily="34" charset="-122"/>
                  <a:ea typeface="微软雅黑" panose="020B0503020204020204" pitchFamily="34" charset="-122"/>
                  <a:cs typeface="+mn-ea"/>
                </a:rPr>
                <a:t>False</a:t>
              </a:r>
              <a:r>
                <a:rPr lang="zh-CN" altLang="zh-CN" sz="1800" dirty="0">
                  <a:solidFill>
                    <a:srgbClr val="595959"/>
                  </a:solidFill>
                  <a:latin typeface="微软雅黑" panose="020B0503020204020204" pitchFamily="34" charset="-122"/>
                  <a:ea typeface="微软雅黑" panose="020B0503020204020204" pitchFamily="34" charset="-122"/>
                  <a:cs typeface="+mn-ea"/>
                </a:rPr>
                <a:t>，其他位置标记为</a:t>
              </a:r>
              <a:r>
                <a:rPr lang="en-US" altLang="zh-CN" sz="1800" dirty="0">
                  <a:solidFill>
                    <a:srgbClr val="595959"/>
                  </a:solidFill>
                  <a:latin typeface="微软雅黑" panose="020B0503020204020204" pitchFamily="34" charset="-122"/>
                  <a:ea typeface="微软雅黑" panose="020B0503020204020204" pitchFamily="34" charset="-122"/>
                  <a:cs typeface="+mn-ea"/>
                </a:rPr>
                <a:t>True</a:t>
              </a:r>
              <a:r>
                <a:rPr lang="zh-CN" altLang="zh-CN" sz="1800" dirty="0">
                  <a:solidFill>
                    <a:srgbClr val="595959"/>
                  </a:solidFill>
                  <a:latin typeface="微软雅黑" panose="020B0503020204020204" pitchFamily="34" charset="-122"/>
                  <a:ea typeface="微软雅黑" panose="020B0503020204020204" pitchFamily="34" charset="-122"/>
                  <a:cs typeface="+mn-ea"/>
                </a:rPr>
                <a:t>。</a:t>
              </a:r>
              <a:endParaRPr lang="zh-CN" altLang="en-US" sz="1800" dirty="0">
                <a:solidFill>
                  <a:srgbClr val="595959"/>
                </a:solidFill>
                <a:latin typeface="微软雅黑" panose="020B0503020204020204" pitchFamily="34" charset="-122"/>
                <a:ea typeface="微软雅黑" panose="020B0503020204020204" pitchFamily="34" charset="-122"/>
                <a:cs typeface="+mn-ea"/>
              </a:endParaRPr>
            </a:p>
          </p:txBody>
        </p:sp>
        <p:sp>
          <p:nvSpPr>
            <p:cNvPr id="19" name="原创设计师QQ598969553          _6"/>
            <p:cNvSpPr/>
            <p:nvPr/>
          </p:nvSpPr>
          <p:spPr>
            <a:xfrm>
              <a:off x="1715203"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0" name="原创设计师QQ598969553          _7"/>
            <p:cNvSpPr txBox="1"/>
            <p:nvPr/>
          </p:nvSpPr>
          <p:spPr>
            <a:xfrm>
              <a:off x="1793637" y="3605549"/>
              <a:ext cx="1528996" cy="369332"/>
            </a:xfrm>
            <a:prstGeom prst="rect">
              <a:avLst/>
            </a:prstGeom>
            <a:noFill/>
          </p:spPr>
          <p:txBody>
            <a:bodyPr wrap="square" rtlCol="0">
              <a:spAutoFit/>
            </a:bodyPr>
            <a:lstStyle/>
            <a:p>
              <a:pPr algn="ctr" defTabSz="1216660">
                <a:spcBef>
                  <a:spcPct val="20000"/>
                </a:spcBef>
                <a:defRPr/>
              </a:pPr>
              <a:r>
                <a:rPr lang="en-US" altLang="zh-CN" sz="1800" b="1" dirty="0" err="1">
                  <a:solidFill>
                    <a:schemeClr val="bg1"/>
                  </a:solidFill>
                  <a:latin typeface="微软雅黑" panose="020B0503020204020204" pitchFamily="34" charset="-122"/>
                  <a:ea typeface="微软雅黑" panose="020B0503020204020204" pitchFamily="34" charset="-122"/>
                  <a:cs typeface="+mn-ea"/>
                </a:rPr>
                <a:t>notnull</a:t>
              </a:r>
              <a:r>
                <a:rPr lang="en-US" altLang="zh-CN" sz="1800" b="1" dirty="0">
                  <a:solidFill>
                    <a:schemeClr val="bg1"/>
                  </a:solidFill>
                  <a:latin typeface="微软雅黑" panose="020B0503020204020204" pitchFamily="34" charset="-122"/>
                  <a:ea typeface="微软雅黑" panose="020B0503020204020204" pitchFamily="34" charset="-122"/>
                  <a:cs typeface="+mn-ea"/>
                </a:rPr>
                <a:t>()</a:t>
              </a:r>
              <a:endParaRPr lang="zh-CN" altLang="en-US" sz="18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2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2" name="组合 21"/>
          <p:cNvGrpSpPr/>
          <p:nvPr/>
        </p:nvGrpSpPr>
        <p:grpSpPr>
          <a:xfrm>
            <a:off x="1019175" y="857056"/>
            <a:ext cx="3533775" cy="466725"/>
            <a:chOff x="1019175" y="847725"/>
            <a:chExt cx="3533775" cy="466725"/>
          </a:xfrm>
        </p:grpSpPr>
        <p:sp>
          <p:nvSpPr>
            <p:cNvPr id="2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1486694" y="3381722"/>
            <a:ext cx="9361040" cy="292839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30710" y="3614040"/>
            <a:ext cx="8424936" cy="2489336"/>
          </a:xfrm>
          <a:prstGeom prst="rect">
            <a:avLst/>
          </a:prstGeom>
          <a:noFill/>
        </p:spPr>
        <p:txBody>
          <a:bodyPr wrap="square">
            <a:spAutoFit/>
          </a:bodyPr>
          <a:lstStyle/>
          <a:p>
            <a:pPr indent="266700">
              <a:lnSpc>
                <a:spcPct val="115000"/>
              </a:lnSpc>
            </a:pPr>
            <a:r>
              <a:rPr lang="en-US" altLang="zh-CN" sz="1700" dirty="0" err="1">
                <a:solidFill>
                  <a:srgbClr val="000000"/>
                </a:solidFill>
                <a:latin typeface="Courier New" panose="02070309020205020404" pitchFamily="49" charset="0"/>
                <a:ea typeface="宋体" panose="02010600030101010101" pitchFamily="2" charset="-122"/>
              </a:rPr>
              <a:t>def</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missing_values_table</a:t>
            </a:r>
            <a:r>
              <a:rPr lang="en-US" altLang="zh-CN" sz="1700" dirty="0">
                <a:solidFill>
                  <a:srgbClr val="000000"/>
                </a:solidFill>
                <a:latin typeface="Courier New" panose="02070309020205020404" pitchFamily="49" charset="0"/>
                <a:ea typeface="宋体" panose="02010600030101010101" pitchFamily="2" charset="-122"/>
              </a:rPr>
              <a:t>(</a:t>
            </a:r>
            <a:r>
              <a:rPr lang="en-US" altLang="zh-CN" sz="1700" dirty="0" err="1">
                <a:solidFill>
                  <a:srgbClr val="000000"/>
                </a:solidFill>
                <a:latin typeface="Courier New" panose="02070309020205020404" pitchFamily="49" charset="0"/>
                <a:ea typeface="宋体" panose="02010600030101010101" pitchFamily="2" charset="-122"/>
              </a:rPr>
              <a:t>df</a:t>
            </a:r>
            <a:r>
              <a:rPr lang="en-US" altLang="zh-CN" sz="1700" dirty="0" smtClean="0">
                <a:solidFill>
                  <a:srgbClr val="000000"/>
                </a:solidFill>
                <a:latin typeface="Courier New" panose="02070309020205020404" pitchFamily="49" charset="0"/>
                <a:ea typeface="宋体" panose="02010600030101010101" pitchFamily="2" charset="-122"/>
              </a:rPr>
              <a:t>):</a:t>
            </a:r>
            <a:endParaRPr lang="zh-CN" altLang="zh-CN" sz="17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err="1" smtClean="0">
                <a:solidFill>
                  <a:srgbClr val="000000"/>
                </a:solidFill>
                <a:latin typeface="Courier New" panose="02070309020205020404" pitchFamily="49" charset="0"/>
                <a:ea typeface="宋体" panose="02010600030101010101" pitchFamily="2" charset="-122"/>
              </a:rPr>
              <a:t>mis_val</a:t>
            </a:r>
            <a:r>
              <a:rPr lang="en-US" altLang="zh-CN" sz="1700" dirty="0" smtClean="0">
                <a:solidFill>
                  <a:srgbClr val="000000"/>
                </a:solidFill>
                <a:latin typeface="Courier New" panose="02070309020205020404" pitchFamily="49" charset="0"/>
                <a:ea typeface="宋体" panose="02010600030101010101" pitchFamily="2" charset="-122"/>
              </a:rPr>
              <a:t> = </a:t>
            </a:r>
            <a:r>
              <a:rPr lang="en-US" altLang="zh-CN" sz="1700" b="1" dirty="0" err="1" smtClean="0">
                <a:solidFill>
                  <a:srgbClr val="1369B2"/>
                </a:solidFill>
                <a:latin typeface="Courier New" panose="02070309020205020404" pitchFamily="49" charset="0"/>
                <a:ea typeface="宋体" panose="02010600030101010101" pitchFamily="2" charset="-122"/>
              </a:rPr>
              <a:t>df.isnull</a:t>
            </a:r>
            <a:r>
              <a:rPr lang="en-US" altLang="zh-CN" sz="1700" b="1" dirty="0" smtClean="0">
                <a:solidFill>
                  <a:srgbClr val="1369B2"/>
                </a:solidFill>
                <a:latin typeface="Courier New" panose="02070309020205020404" pitchFamily="49" charset="0"/>
                <a:ea typeface="宋体" panose="02010600030101010101" pitchFamily="2" charset="-122"/>
              </a:rPr>
              <a:t>().sum()</a:t>
            </a:r>
            <a:endParaRPr lang="zh-CN" altLang="zh-CN" sz="1700" b="1" dirty="0" smtClean="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err="1" smtClean="0">
                <a:solidFill>
                  <a:srgbClr val="000000"/>
                </a:solidFill>
                <a:latin typeface="Courier New" panose="02070309020205020404" pitchFamily="49" charset="0"/>
                <a:ea typeface="宋体" panose="02010600030101010101" pitchFamily="2" charset="-122"/>
              </a:rPr>
              <a:t>mis_val_percent</a:t>
            </a:r>
            <a:r>
              <a:rPr lang="en-US" altLang="zh-CN" sz="1700" dirty="0" smtClean="0">
                <a:solidFill>
                  <a:srgbClr val="000000"/>
                </a:solidFill>
                <a:latin typeface="Courier New" panose="02070309020205020404" pitchFamily="49" charset="0"/>
                <a:ea typeface="宋体" panose="02010600030101010101" pitchFamily="2" charset="-122"/>
              </a:rPr>
              <a:t> = </a:t>
            </a:r>
            <a:r>
              <a:rPr lang="en-US" altLang="zh-CN" sz="1700" b="1" dirty="0" err="1" smtClean="0">
                <a:solidFill>
                  <a:srgbClr val="1369B2"/>
                </a:solidFill>
                <a:latin typeface="Courier New" panose="02070309020205020404" pitchFamily="49" charset="0"/>
                <a:ea typeface="宋体" panose="02010600030101010101" pitchFamily="2" charset="-122"/>
              </a:rPr>
              <a:t>df.isnull</a:t>
            </a:r>
            <a:r>
              <a:rPr lang="en-US" altLang="zh-CN" sz="1700" b="1" dirty="0" smtClean="0">
                <a:solidFill>
                  <a:srgbClr val="1369B2"/>
                </a:solidFill>
                <a:latin typeface="Courier New" panose="02070309020205020404" pitchFamily="49" charset="0"/>
                <a:ea typeface="宋体" panose="02010600030101010101" pitchFamily="2" charset="-122"/>
              </a:rPr>
              <a:t>().sum() / </a:t>
            </a:r>
            <a:r>
              <a:rPr lang="en-US" altLang="zh-CN" sz="1700" b="1" dirty="0" err="1" smtClean="0">
                <a:solidFill>
                  <a:srgbClr val="1369B2"/>
                </a:solidFill>
                <a:latin typeface="Courier New" panose="02070309020205020404" pitchFamily="49" charset="0"/>
                <a:ea typeface="宋体" panose="02010600030101010101" pitchFamily="2" charset="-122"/>
              </a:rPr>
              <a:t>len</a:t>
            </a:r>
            <a:r>
              <a:rPr lang="en-US" altLang="zh-CN" sz="1700" b="1" dirty="0" smtClean="0">
                <a:solidFill>
                  <a:srgbClr val="1369B2"/>
                </a:solidFill>
                <a:latin typeface="Courier New" panose="02070309020205020404" pitchFamily="49" charset="0"/>
                <a:ea typeface="宋体" panose="02010600030101010101" pitchFamily="2" charset="-122"/>
              </a:rPr>
              <a:t>(</a:t>
            </a:r>
            <a:r>
              <a:rPr lang="en-US" altLang="zh-CN" sz="1700" b="1" dirty="0" err="1" smtClean="0">
                <a:solidFill>
                  <a:srgbClr val="1369B2"/>
                </a:solidFill>
                <a:latin typeface="Courier New" panose="02070309020205020404" pitchFamily="49" charset="0"/>
                <a:ea typeface="宋体" panose="02010600030101010101" pitchFamily="2" charset="-122"/>
              </a:rPr>
              <a:t>df</a:t>
            </a:r>
            <a:r>
              <a:rPr lang="en-US" altLang="zh-CN" sz="1700" b="1" dirty="0" smtClean="0">
                <a:solidFill>
                  <a:srgbClr val="1369B2"/>
                </a:solidFill>
                <a:latin typeface="Courier New" panose="02070309020205020404" pitchFamily="49" charset="0"/>
                <a:ea typeface="宋体" panose="02010600030101010101" pitchFamily="2" charset="-122"/>
              </a:rPr>
              <a:t>) * 100</a:t>
            </a:r>
            <a:endParaRPr lang="zh-CN" altLang="zh-CN" sz="17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err="1" smtClean="0">
                <a:solidFill>
                  <a:srgbClr val="000000"/>
                </a:solidFill>
                <a:latin typeface="Courier New" panose="02070309020205020404" pitchFamily="49" charset="0"/>
                <a:ea typeface="宋体" panose="02010600030101010101" pitchFamily="2" charset="-122"/>
              </a:rPr>
              <a:t>mis_val_table</a:t>
            </a: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pd.DataFrame</a:t>
            </a:r>
            <a:r>
              <a:rPr lang="en-US" altLang="zh-CN" sz="1700" dirty="0">
                <a:solidFill>
                  <a:srgbClr val="000000"/>
                </a:solidFill>
                <a:latin typeface="Courier New" panose="02070309020205020404" pitchFamily="49" charset="0"/>
                <a:ea typeface="宋体" panose="02010600030101010101" pitchFamily="2" charset="-122"/>
              </a:rPr>
              <a:t>({'</a:t>
            </a:r>
            <a:r>
              <a:rPr lang="zh-CN" altLang="zh-CN" sz="1700" dirty="0">
                <a:solidFill>
                  <a:srgbClr val="000000"/>
                </a:solidFill>
                <a:latin typeface="Courier New" panose="02070309020205020404" pitchFamily="49" charset="0"/>
                <a:ea typeface="宋体" panose="02010600030101010101" pitchFamily="2" charset="-122"/>
              </a:rPr>
              <a:t>数量</a:t>
            </a:r>
            <a:r>
              <a:rPr lang="en-US" altLang="zh-CN" sz="1700" dirty="0">
                <a:solidFill>
                  <a:srgbClr val="000000"/>
                </a:solidFill>
                <a:latin typeface="Courier New" panose="02070309020205020404" pitchFamily="49" charset="0"/>
                <a:ea typeface="宋体" panose="02010600030101010101" pitchFamily="2" charset="-122"/>
              </a:rPr>
              <a:t>':</a:t>
            </a:r>
            <a:r>
              <a:rPr lang="en-US" altLang="zh-CN" sz="1700" dirty="0" err="1">
                <a:solidFill>
                  <a:srgbClr val="000000"/>
                </a:solidFill>
                <a:latin typeface="Courier New" panose="02070309020205020404" pitchFamily="49" charset="0"/>
                <a:ea typeface="宋体" panose="02010600030101010101" pitchFamily="2" charset="-122"/>
              </a:rPr>
              <a:t>mis_val</a:t>
            </a:r>
            <a:r>
              <a:rPr lang="en-US" altLang="zh-CN" sz="1700" dirty="0">
                <a:solidFill>
                  <a:srgbClr val="000000"/>
                </a:solidFill>
                <a:latin typeface="Courier New" panose="02070309020205020404" pitchFamily="49" charset="0"/>
                <a:ea typeface="宋体" panose="02010600030101010101" pitchFamily="2" charset="-122"/>
              </a:rPr>
              <a:t>, </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smtClean="0">
                <a:solidFill>
                  <a:srgbClr val="000000"/>
                </a:solidFill>
                <a:latin typeface="Courier New" panose="02070309020205020404" pitchFamily="49" charset="0"/>
                <a:ea typeface="宋体" panose="02010600030101010101" pitchFamily="2" charset="-122"/>
              </a:rPr>
              <a:t>                                  '</a:t>
            </a:r>
            <a:r>
              <a:rPr lang="zh-CN" altLang="zh-CN" sz="1700" dirty="0">
                <a:solidFill>
                  <a:srgbClr val="000000"/>
                </a:solidFill>
                <a:latin typeface="Courier New" panose="02070309020205020404" pitchFamily="49" charset="0"/>
                <a:ea typeface="宋体" panose="02010600030101010101" pitchFamily="2" charset="-122"/>
              </a:rPr>
              <a:t>占比</a:t>
            </a:r>
            <a:r>
              <a:rPr lang="en-US" altLang="zh-CN" sz="1700" dirty="0">
                <a:solidFill>
                  <a:srgbClr val="000000"/>
                </a:solidFill>
                <a:latin typeface="Courier New" panose="02070309020205020404" pitchFamily="49" charset="0"/>
                <a:ea typeface="宋体" panose="02010600030101010101" pitchFamily="2" charset="-122"/>
              </a:rPr>
              <a:t>(%)':</a:t>
            </a:r>
            <a:r>
              <a:rPr lang="en-US" altLang="zh-CN" sz="1700" dirty="0" err="1">
                <a:solidFill>
                  <a:srgbClr val="000000"/>
                </a:solidFill>
                <a:latin typeface="Courier New" panose="02070309020205020404" pitchFamily="49" charset="0"/>
                <a:ea typeface="宋体" panose="02010600030101010101" pitchFamily="2" charset="-122"/>
              </a:rPr>
              <a:t>mis_val_percent</a:t>
            </a:r>
            <a:r>
              <a:rPr lang="en-US" altLang="zh-CN" sz="1700" dirty="0" smtClean="0">
                <a:solidFill>
                  <a:srgbClr val="000000"/>
                </a:solidFill>
                <a:latin typeface="Courier New" panose="02070309020205020404" pitchFamily="49" charset="0"/>
                <a:ea typeface="宋体" panose="02010600030101010101" pitchFamily="2" charset="-122"/>
              </a:rPr>
              <a:t>})</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err="1" smtClean="0">
                <a:solidFill>
                  <a:srgbClr val="000000"/>
                </a:solidFill>
                <a:latin typeface="Courier New" panose="02070309020205020404" pitchFamily="49" charset="0"/>
                <a:ea typeface="宋体" panose="02010600030101010101" pitchFamily="2" charset="-122"/>
              </a:rPr>
              <a:t>mis_val_table_sorted</a:t>
            </a:r>
            <a:r>
              <a:rPr lang="en-US" altLang="zh-CN" sz="1700" dirty="0" smtClean="0">
                <a:solidFill>
                  <a:srgbClr val="000000"/>
                </a:solidFill>
                <a:latin typeface="Courier New" panose="02070309020205020404" pitchFamily="49" charset="0"/>
                <a:ea typeface="宋体" panose="02010600030101010101" pitchFamily="2" charset="-122"/>
              </a:rPr>
              <a:t> </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mis_val_table.sort_values</a:t>
            </a:r>
            <a:r>
              <a:rPr lang="en-US" altLang="zh-CN" sz="1700" dirty="0">
                <a:solidFill>
                  <a:srgbClr val="000000"/>
                </a:solidFill>
                <a:latin typeface="Courier New" panose="02070309020205020404" pitchFamily="49" charset="0"/>
                <a:ea typeface="宋体" panose="02010600030101010101" pitchFamily="2" charset="-122"/>
              </a:rPr>
              <a:t>('</a:t>
            </a:r>
            <a:r>
              <a:rPr lang="zh-CN" altLang="zh-CN" sz="1700" dirty="0">
                <a:solidFill>
                  <a:srgbClr val="000000"/>
                </a:solidFill>
                <a:latin typeface="Courier New" panose="02070309020205020404" pitchFamily="49" charset="0"/>
                <a:ea typeface="宋体" panose="02010600030101010101" pitchFamily="2" charset="-122"/>
              </a:rPr>
              <a:t>数量</a:t>
            </a:r>
            <a:r>
              <a:rPr lang="en-US" altLang="zh-CN" sz="1700" dirty="0">
                <a:solidFill>
                  <a:srgbClr val="000000"/>
                </a:solidFill>
                <a:latin typeface="Courier New" panose="02070309020205020404" pitchFamily="49" charset="0"/>
                <a:ea typeface="宋体" panose="02010600030101010101" pitchFamily="2" charset="-122"/>
              </a:rPr>
              <a:t>', </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                           ascending=False)</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    return </a:t>
            </a:r>
            <a:r>
              <a:rPr lang="en-US" altLang="zh-CN" sz="1700" dirty="0" err="1">
                <a:solidFill>
                  <a:srgbClr val="000000"/>
                </a:solidFill>
                <a:latin typeface="Courier New" panose="02070309020205020404" pitchFamily="49" charset="0"/>
                <a:ea typeface="宋体" panose="02010600030101010101" pitchFamily="2" charset="-122"/>
              </a:rPr>
              <a:t>mis_val_table_sorted</a:t>
            </a:r>
            <a:endParaRPr lang="zh-CN" altLang="zh-CN" sz="1700" dirty="0">
              <a:solidFill>
                <a:srgbClr val="000000"/>
              </a:solidFill>
              <a:latin typeface="Courier New" panose="02070309020205020404" pitchFamily="49" charset="0"/>
              <a:ea typeface="宋体" panose="02010600030101010101" pitchFamily="2" charset="-122"/>
            </a:endParaRPr>
          </a:p>
        </p:txBody>
      </p:sp>
      <p:sp>
        <p:nvSpPr>
          <p:cNvPr id="23" name="文本框 22"/>
          <p:cNvSpPr txBox="1"/>
          <p:nvPr/>
        </p:nvSpPr>
        <p:spPr>
          <a:xfrm>
            <a:off x="1414685" y="2261823"/>
            <a:ext cx="9649073"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如果想了解</a:t>
            </a:r>
            <a:r>
              <a:rPr lang="en-US" altLang="zh-CN" sz="2000" dirty="0" smtClean="0"/>
              <a:t>DataFrame</a:t>
            </a:r>
            <a:r>
              <a:rPr lang="zh-CN" altLang="zh-CN" sz="2000" dirty="0" smtClean="0"/>
              <a:t>对象</a:t>
            </a:r>
            <a:r>
              <a:rPr lang="zh-CN" altLang="zh-CN" sz="2000" dirty="0"/>
              <a:t>中缺失值的数量和占比情况，那么可以</a:t>
            </a:r>
            <a:r>
              <a:rPr lang="zh-CN" altLang="zh-CN" sz="2000" dirty="0">
                <a:solidFill>
                  <a:srgbClr val="1369B2"/>
                </a:solidFill>
              </a:rPr>
              <a:t>自定义一个函数</a:t>
            </a:r>
            <a:r>
              <a:rPr lang="zh-CN" altLang="en-US" sz="2000" dirty="0"/>
              <a:t>，在该函数中</a:t>
            </a:r>
            <a:r>
              <a:rPr lang="zh-CN" altLang="en-US" sz="2000" dirty="0">
                <a:solidFill>
                  <a:srgbClr val="1369B2"/>
                </a:solidFill>
              </a:rPr>
              <a:t>统计</a:t>
            </a:r>
            <a:r>
              <a:rPr lang="en-US" altLang="zh-CN" sz="2000" dirty="0" err="1">
                <a:solidFill>
                  <a:srgbClr val="1369B2"/>
                </a:solidFill>
              </a:rPr>
              <a:t>isnull</a:t>
            </a:r>
            <a:r>
              <a:rPr lang="en-US" altLang="zh-CN" sz="2000" dirty="0">
                <a:solidFill>
                  <a:srgbClr val="1369B2"/>
                </a:solidFill>
              </a:rPr>
              <a:t>()</a:t>
            </a:r>
            <a:r>
              <a:rPr lang="zh-CN" altLang="en-US" sz="2000" dirty="0">
                <a:solidFill>
                  <a:srgbClr val="1369B2"/>
                </a:solidFill>
              </a:rPr>
              <a:t>函数的返回值为</a:t>
            </a:r>
            <a:r>
              <a:rPr lang="en-US" altLang="zh-CN" sz="2000" dirty="0">
                <a:solidFill>
                  <a:srgbClr val="1369B2"/>
                </a:solidFill>
              </a:rPr>
              <a:t>True</a:t>
            </a:r>
            <a:r>
              <a:rPr lang="zh-CN" altLang="en-US" sz="2000" dirty="0">
                <a:solidFill>
                  <a:srgbClr val="1369B2"/>
                </a:solidFill>
              </a:rPr>
              <a:t>的数量和占比</a:t>
            </a:r>
            <a:r>
              <a:rPr lang="zh-CN" altLang="zh-CN" sz="2000" dirty="0"/>
              <a:t>。</a:t>
            </a:r>
            <a:endParaRPr lang="en-US" altLang="zh-CN" sz="2000" dirty="0"/>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540390"/>
            <a:ext cx="330131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缺失值的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检测方法</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缺失值的</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处理</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dropna</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或</a:t>
            </a:r>
            <a:r>
              <a:rPr lang="en-US" altLang="zh-CN" sz="1800" dirty="0" err="1">
                <a:solidFill>
                  <a:srgbClr val="1369B2"/>
                </a:solidFill>
                <a:latin typeface="微软雅黑" panose="020B0503020204020204" pitchFamily="34" charset="-122"/>
                <a:ea typeface="微软雅黑" panose="020B0503020204020204" pitchFamily="34" charset="-122"/>
                <a:cs typeface="+mn-ea"/>
              </a:rPr>
              <a:t>fillna</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删除缺失值或填充缺失值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150990" y="2945590"/>
            <a:ext cx="6819541" cy="1938992"/>
          </a:xfrm>
          <a:prstGeom prst="rect">
            <a:avLst/>
          </a:prstGeom>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通常情况下，缺失值对数据分析而言是没有意义的，如果使用包含大量缺失值的数据进行分析，那么一定会降低分析结果的准确性。为了避免这类问题，需要采取一些方式来处理缺失值，常见的处理方式包括</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删除缺失值和填充缺失值</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删除缺失值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113255"/>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中提供了删除缺失值的方法</a:t>
            </a:r>
            <a:r>
              <a:rPr lang="en-US" altLang="zh-CN" sz="2000" kern="0" dirty="0" err="1">
                <a:solidFill>
                  <a:srgbClr val="1369B2"/>
                </a:solidFill>
                <a:latin typeface="微软雅黑" panose="020B0503020204020204" pitchFamily="34" charset="-122"/>
                <a:ea typeface="微软雅黑" panose="020B0503020204020204" pitchFamily="34" charset="-122"/>
              </a:rPr>
              <a:t>dropna</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，该方法会删除包含缺失值的一行或一列数据，并返回一个删除缺失值后的对象。</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矩形 6"/>
          <p:cNvSpPr/>
          <p:nvPr/>
        </p:nvSpPr>
        <p:spPr>
          <a:xfrm>
            <a:off x="1287706" y="3149642"/>
            <a:ext cx="9560028" cy="118857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30710" y="3290237"/>
            <a:ext cx="8596438" cy="923330"/>
          </a:xfrm>
          <a:prstGeom prst="rect">
            <a:avLst/>
          </a:prstGeom>
          <a:noFill/>
        </p:spPr>
        <p:txBody>
          <a:bodyPr wrap="square">
            <a:spAutoFit/>
          </a:bodyPr>
          <a:lstStyle/>
          <a:p>
            <a:pPr indent="266700" algn="ctr"/>
            <a:r>
              <a:rPr lang="en-US" altLang="zh-CN" sz="1800" dirty="0" err="1">
                <a:solidFill>
                  <a:srgbClr val="000000"/>
                </a:solidFill>
                <a:latin typeface="Courier New" panose="02070309020205020404" pitchFamily="49" charset="0"/>
                <a:ea typeface="宋体" panose="02010600030101010101" pitchFamily="2" charset="-122"/>
              </a:rPr>
              <a:t>dropna</a:t>
            </a:r>
            <a:r>
              <a:rPr lang="en-US" altLang="zh-CN" sz="1800" dirty="0">
                <a:solidFill>
                  <a:srgbClr val="000000"/>
                </a:solidFill>
                <a:latin typeface="Courier New" panose="02070309020205020404" pitchFamily="49" charset="0"/>
                <a:ea typeface="宋体" panose="02010600030101010101" pitchFamily="2" charset="-122"/>
              </a:rPr>
              <a:t>(*, axis=0, how=_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r>
              <a:rPr lang="en-US" altLang="zh-CN" sz="1800" dirty="0" smtClean="0">
                <a:solidFill>
                  <a:srgbClr val="000000"/>
                </a:solidFill>
                <a:latin typeface="Courier New" panose="02070309020205020404" pitchFamily="49" charset="0"/>
                <a:ea typeface="宋体" panose="02010600030101010101" pitchFamily="2" charset="-122"/>
              </a:rPr>
              <a:t>thresh</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subset=None, </a:t>
            </a:r>
            <a:r>
              <a:rPr lang="en-US" altLang="zh-CN" sz="1800" dirty="0" err="1">
                <a:solidFill>
                  <a:srgbClr val="000000"/>
                </a:solidFill>
                <a:latin typeface="Courier New" panose="02070309020205020404" pitchFamily="49" charset="0"/>
                <a:ea typeface="宋体" panose="02010600030101010101" pitchFamily="2" charset="-122"/>
              </a:rPr>
              <a:t>inplace</a:t>
            </a:r>
            <a:r>
              <a:rPr lang="en-US" altLang="zh-CN" sz="1800" dirty="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r>
              <a:rPr lang="en-US" altLang="zh-CN" sz="1800" dirty="0" err="1" smtClean="0">
                <a:solidFill>
                  <a:srgbClr val="000000"/>
                </a:solidFill>
                <a:latin typeface="Courier New" panose="02070309020205020404" pitchFamily="49" charset="0"/>
                <a:ea typeface="宋体" panose="02010600030101010101" pitchFamily="2" charset="-122"/>
              </a:rPr>
              <a:t>ignore_index</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01370" y="4365898"/>
            <a:ext cx="9546364" cy="1689373"/>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axis</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确定删除</a:t>
            </a:r>
            <a:r>
              <a:rPr lang="zh-CN" altLang="zh-CN" sz="1800" kern="0" dirty="0" smtClean="0">
                <a:solidFill>
                  <a:srgbClr val="1369B2"/>
                </a:solidFill>
                <a:latin typeface="宋体" panose="02010600030101010101" pitchFamily="2" charset="-122"/>
                <a:ea typeface="宋体" panose="02010600030101010101" pitchFamily="2" charset="-122"/>
              </a:rPr>
              <a:t>行</a:t>
            </a:r>
            <a:r>
              <a:rPr lang="zh-CN" altLang="en-US" sz="1800" kern="0" dirty="0" smtClean="0">
                <a:solidFill>
                  <a:srgbClr val="1369B2"/>
                </a:solidFill>
                <a:latin typeface="宋体" panose="02010600030101010101" pitchFamily="2" charset="-122"/>
                <a:ea typeface="宋体" panose="02010600030101010101" pitchFamily="2" charset="-122"/>
              </a:rPr>
              <a:t>还是删除</a:t>
            </a:r>
            <a:r>
              <a:rPr lang="zh-CN" altLang="zh-CN" sz="1800" kern="0" dirty="0" smtClean="0">
                <a:solidFill>
                  <a:srgbClr val="1369B2"/>
                </a:solidFill>
                <a:latin typeface="宋体" panose="02010600030101010101" pitchFamily="2" charset="-122"/>
                <a:ea typeface="宋体" panose="02010600030101010101" pitchFamily="2" charset="-122"/>
              </a:rPr>
              <a:t>列</a:t>
            </a:r>
            <a:r>
              <a:rPr lang="zh-CN" altLang="zh-CN" sz="1800" kern="0" dirty="0">
                <a:solidFill>
                  <a:srgbClr val="595959"/>
                </a:solidFill>
                <a:latin typeface="宋体" panose="02010600030101010101" pitchFamily="2" charset="-122"/>
                <a:ea typeface="宋体" panose="02010600030101010101" pitchFamily="2" charset="-122"/>
              </a:rPr>
              <a:t>，取值可以为</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，其中</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表示删除包含缺失值的行，</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表示删除包含缺失值的列，默认值为</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how</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删除缺失值的方式</a:t>
            </a:r>
            <a:r>
              <a:rPr lang="zh-CN" altLang="zh-CN" sz="1800" kern="0" dirty="0">
                <a:solidFill>
                  <a:srgbClr val="595959"/>
                </a:solidFill>
                <a:latin typeface="宋体" panose="02010600030101010101" pitchFamily="2" charset="-122"/>
                <a:ea typeface="宋体" panose="02010600030101010101" pitchFamily="2" charset="-122"/>
              </a:rPr>
              <a:t>，该参数支持</a:t>
            </a:r>
            <a:r>
              <a:rPr lang="en-US" altLang="zh-CN" sz="1800" kern="0" dirty="0">
                <a:solidFill>
                  <a:srgbClr val="595959"/>
                </a:solidFill>
                <a:latin typeface="宋体" panose="02010600030101010101" pitchFamily="2" charset="-122"/>
                <a:ea typeface="宋体" panose="02010600030101010101" pitchFamily="2" charset="-122"/>
              </a:rPr>
              <a:t>'any'</a:t>
            </a:r>
            <a:r>
              <a:rPr lang="zh-CN" altLang="zh-CN" sz="1800" kern="0" dirty="0">
                <a:solidFill>
                  <a:srgbClr val="595959"/>
                </a:solidFill>
                <a:latin typeface="宋体" panose="02010600030101010101" pitchFamily="2" charset="-122"/>
                <a:ea typeface="宋体" panose="02010600030101010101" pitchFamily="2" charset="-122"/>
              </a:rPr>
              <a:t>和</a:t>
            </a:r>
            <a:r>
              <a:rPr lang="en-US" altLang="zh-CN" sz="1800" kern="0" dirty="0">
                <a:solidFill>
                  <a:srgbClr val="595959"/>
                </a:solidFill>
                <a:latin typeface="宋体" panose="02010600030101010101" pitchFamily="2" charset="-122"/>
                <a:ea typeface="宋体" panose="02010600030101010101" pitchFamily="2" charset="-122"/>
              </a:rPr>
              <a:t>'how'</a:t>
            </a:r>
            <a:r>
              <a:rPr lang="zh-CN" altLang="zh-CN" sz="1800" kern="0" dirty="0">
                <a:solidFill>
                  <a:srgbClr val="595959"/>
                </a:solidFill>
                <a:latin typeface="宋体" panose="02010600030101010101" pitchFamily="2" charset="-122"/>
                <a:ea typeface="宋体" panose="02010600030101010101" pitchFamily="2" charset="-122"/>
              </a:rPr>
              <a:t>两种取值，其中</a:t>
            </a:r>
            <a:r>
              <a:rPr lang="en-US" altLang="zh-CN" sz="1800" kern="0" dirty="0">
                <a:solidFill>
                  <a:srgbClr val="595959"/>
                </a:solidFill>
                <a:latin typeface="宋体" panose="02010600030101010101" pitchFamily="2" charset="-122"/>
                <a:ea typeface="宋体" panose="02010600030101010101" pitchFamily="2" charset="-122"/>
              </a:rPr>
              <a:t>'any'</a:t>
            </a:r>
            <a:r>
              <a:rPr lang="zh-CN" altLang="zh-CN" sz="1800" kern="0" dirty="0">
                <a:solidFill>
                  <a:srgbClr val="595959"/>
                </a:solidFill>
                <a:latin typeface="宋体" panose="02010600030101010101" pitchFamily="2" charset="-122"/>
                <a:ea typeface="宋体" panose="02010600030101010101" pitchFamily="2" charset="-122"/>
              </a:rPr>
              <a:t>为默认值，表示有</a:t>
            </a:r>
            <a:r>
              <a:rPr lang="en-US" altLang="zh-CN" sz="1800" kern="0" dirty="0" err="1">
                <a:solidFill>
                  <a:srgbClr val="595959"/>
                </a:solidFill>
                <a:latin typeface="宋体" panose="02010600030101010101" pitchFamily="2" charset="-122"/>
                <a:ea typeface="宋体" panose="02010600030101010101" pitchFamily="2" charset="-122"/>
              </a:rPr>
              <a:t>NaN</a:t>
            </a:r>
            <a:r>
              <a:rPr lang="zh-CN" altLang="zh-CN" sz="1800" kern="0" dirty="0">
                <a:solidFill>
                  <a:srgbClr val="595959"/>
                </a:solidFill>
                <a:latin typeface="宋体" panose="02010600030101010101" pitchFamily="2" charset="-122"/>
                <a:ea typeface="宋体" panose="02010600030101010101" pitchFamily="2" charset="-122"/>
              </a:rPr>
              <a:t>时便删除整行或整列；</a:t>
            </a:r>
            <a:r>
              <a:rPr lang="en-US" altLang="zh-CN" sz="1800" kern="0" dirty="0">
                <a:solidFill>
                  <a:srgbClr val="595959"/>
                </a:solidFill>
                <a:latin typeface="宋体" panose="02010600030101010101" pitchFamily="2" charset="-122"/>
                <a:ea typeface="宋体" panose="02010600030101010101" pitchFamily="2" charset="-122"/>
              </a:rPr>
              <a:t>'all'</a:t>
            </a:r>
            <a:r>
              <a:rPr lang="zh-CN" altLang="zh-CN" sz="1800" kern="0" dirty="0">
                <a:solidFill>
                  <a:srgbClr val="595959"/>
                </a:solidFill>
                <a:latin typeface="宋体" panose="02010600030101010101" pitchFamily="2" charset="-122"/>
                <a:ea typeface="宋体" panose="02010600030101010101" pitchFamily="2" charset="-122"/>
              </a:rPr>
              <a:t>表示只有所有值为</a:t>
            </a:r>
            <a:r>
              <a:rPr lang="en-US" altLang="zh-CN" sz="1800" kern="0" dirty="0" err="1">
                <a:solidFill>
                  <a:srgbClr val="595959"/>
                </a:solidFill>
                <a:latin typeface="宋体" panose="02010600030101010101" pitchFamily="2" charset="-122"/>
                <a:ea typeface="宋体" panose="02010600030101010101" pitchFamily="2" charset="-122"/>
              </a:rPr>
              <a:t>NaN</a:t>
            </a:r>
            <a:r>
              <a:rPr lang="zh-CN" altLang="zh-CN" sz="1800" kern="0" dirty="0">
                <a:solidFill>
                  <a:srgbClr val="595959"/>
                </a:solidFill>
                <a:latin typeface="宋体" panose="02010600030101010101" pitchFamily="2" charset="-122"/>
                <a:ea typeface="宋体" panose="02010600030101010101" pitchFamily="2" charset="-122"/>
              </a:rPr>
              <a:t>时才删除整行或整</a:t>
            </a:r>
            <a:r>
              <a:rPr lang="zh-CN" altLang="zh-CN" sz="1800" kern="0" dirty="0" smtClean="0">
                <a:solidFill>
                  <a:srgbClr val="595959"/>
                </a:solidFill>
                <a:latin typeface="宋体" panose="02010600030101010101" pitchFamily="2" charset="-122"/>
                <a:ea typeface="宋体" panose="02010600030101010101" pitchFamily="2" charset="-122"/>
              </a:rPr>
              <a:t>列。</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p:nvPr/>
        </p:nvPicPr>
        <p:blipFill>
          <a:blip r:embed="rId1"/>
          <a:stretch>
            <a:fillRect/>
          </a:stretch>
        </p:blipFill>
        <p:spPr>
          <a:xfrm>
            <a:off x="1486694" y="2637706"/>
            <a:ext cx="9361040" cy="2135706"/>
          </a:xfrm>
          <a:prstGeom prst="rect">
            <a:avLst/>
          </a:prstGeom>
        </p:spPr>
      </p:pic>
      <p:sp>
        <p:nvSpPr>
          <p:cNvPr id="13" name="矩形标注 12"/>
          <p:cNvSpPr/>
          <p:nvPr/>
        </p:nvSpPr>
        <p:spPr>
          <a:xfrm>
            <a:off x="6959302" y="4734544"/>
            <a:ext cx="3744416" cy="554869"/>
          </a:xfrm>
          <a:prstGeom prst="wedgeRectCallout">
            <a:avLst>
              <a:gd name="adj1" fmla="val -20751"/>
              <a:gd name="adj2" fmla="val -72137"/>
            </a:avLst>
          </a:prstGeom>
          <a:solidFill>
            <a:schemeClr val="bg1"/>
          </a:solidFill>
          <a:ln w="3175">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7258476" y="4758062"/>
            <a:ext cx="3146068" cy="507831"/>
          </a:xfrm>
          <a:prstGeom prst="rect">
            <a:avLst/>
          </a:prstGeom>
          <a:noFill/>
          <a:ln w="3175">
            <a:noFill/>
          </a:ln>
        </p:spPr>
        <p:txBody>
          <a:bodyPr wrap="square" rtlCol="0">
            <a:spAutoFit/>
          </a:bodyPr>
          <a:lstStyle/>
          <a:p>
            <a:pPr>
              <a:lnSpc>
                <a:spcPct val="150000"/>
              </a:lnSpc>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保留了没有任何缺失值的行</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删除缺失值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删除缺失值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5" name="矩形 14"/>
          <p:cNvSpPr/>
          <p:nvPr/>
        </p:nvSpPr>
        <p:spPr>
          <a:xfrm>
            <a:off x="1486694" y="3141762"/>
            <a:ext cx="9361040" cy="85482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630710" y="3354018"/>
            <a:ext cx="8424936" cy="434734"/>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df_na.dropna</a:t>
            </a:r>
            <a:r>
              <a:rPr lang="en-US" altLang="zh-CN" sz="2000" dirty="0" smtClean="0">
                <a:solidFill>
                  <a:srgbClr val="000000"/>
                </a:solidFill>
                <a:latin typeface="Courier New" panose="02070309020205020404" pitchFamily="49" charset="0"/>
                <a:ea typeface="宋体" panose="02010600030101010101" pitchFamily="2" charset="-122"/>
              </a:rPr>
              <a:t>()</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17" name="文本框 16"/>
          <p:cNvSpPr txBox="1"/>
          <p:nvPr/>
        </p:nvSpPr>
        <p:spPr>
          <a:xfrm>
            <a:off x="1456190" y="2548494"/>
            <a:ext cx="4677884" cy="461665"/>
          </a:xfrm>
          <a:prstGeom prst="rect">
            <a:avLst/>
          </a:prstGeom>
          <a:noFill/>
        </p:spPr>
        <p:txBody>
          <a:bodyPr wrap="none" rtlCol="0">
            <a:spAutoFit/>
          </a:bodyPr>
          <a:lstStyle/>
          <a:p>
            <a:r>
              <a:rPr lang="zh-CN" altLang="en-US" b="1" dirty="0" smtClean="0">
                <a:solidFill>
                  <a:schemeClr val="tx1">
                    <a:lumMod val="85000"/>
                    <a:lumOff val="15000"/>
                  </a:schemeClr>
                </a:solidFill>
                <a:cs typeface="+mn-ea"/>
              </a:rPr>
              <a:t>（</a:t>
            </a:r>
            <a:r>
              <a:rPr lang="en-US" altLang="zh-CN" b="1" dirty="0" smtClean="0">
                <a:solidFill>
                  <a:schemeClr val="tx1">
                    <a:lumMod val="85000"/>
                    <a:lumOff val="15000"/>
                  </a:schemeClr>
                </a:solidFill>
                <a:cs typeface="+mn-ea"/>
              </a:rPr>
              <a:t>1</a:t>
            </a:r>
            <a:r>
              <a:rPr lang="zh-CN" altLang="en-US" b="1" dirty="0" smtClean="0">
                <a:solidFill>
                  <a:schemeClr val="tx1">
                    <a:lumMod val="85000"/>
                    <a:lumOff val="15000"/>
                  </a:schemeClr>
                </a:solidFill>
                <a:cs typeface="+mn-ea"/>
              </a:rPr>
              <a:t>）保留没有任何缺失值的行：</a:t>
            </a:r>
            <a:endParaRPr lang="zh-CN" altLang="en-US" b="1" dirty="0">
              <a:solidFill>
                <a:schemeClr val="tx1">
                  <a:lumMod val="85000"/>
                  <a:lumOff val="15000"/>
                </a:schemeClr>
              </a:solidFill>
              <a:cs typeface="+mn-ea"/>
              <a:sym typeface="+mn-lt"/>
            </a:endParaRPr>
          </a:p>
        </p:txBody>
      </p:sp>
      <p:sp>
        <p:nvSpPr>
          <p:cNvPr id="18" name="矩形 17"/>
          <p:cNvSpPr/>
          <p:nvPr/>
        </p:nvSpPr>
        <p:spPr>
          <a:xfrm>
            <a:off x="1486694" y="4965416"/>
            <a:ext cx="9361040" cy="85482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1630710" y="5177672"/>
            <a:ext cx="8424936" cy="434734"/>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df_na.dropna</a:t>
            </a:r>
            <a:r>
              <a:rPr lang="en-US" altLang="zh-CN" sz="2000" dirty="0">
                <a:solidFill>
                  <a:srgbClr val="000000"/>
                </a:solidFill>
                <a:latin typeface="Courier New" panose="02070309020205020404" pitchFamily="49" charset="0"/>
                <a:ea typeface="宋体" panose="02010600030101010101" pitchFamily="2" charset="-122"/>
              </a:rPr>
              <a:t>(thresh=3)</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20" name="文本框 19"/>
          <p:cNvSpPr txBox="1"/>
          <p:nvPr/>
        </p:nvSpPr>
        <p:spPr>
          <a:xfrm>
            <a:off x="1456190" y="4372148"/>
            <a:ext cx="5170005" cy="461665"/>
          </a:xfrm>
          <a:prstGeom prst="rect">
            <a:avLst/>
          </a:prstGeom>
          <a:noFill/>
        </p:spPr>
        <p:txBody>
          <a:bodyPr wrap="none" rtlCol="0">
            <a:spAutoFit/>
          </a:bodyPr>
          <a:lstStyle/>
          <a:p>
            <a:r>
              <a:rPr lang="zh-CN" altLang="en-US" b="1" dirty="0" smtClean="0">
                <a:solidFill>
                  <a:schemeClr val="tx1">
                    <a:lumMod val="85000"/>
                    <a:lumOff val="15000"/>
                  </a:schemeClr>
                </a:solidFill>
                <a:cs typeface="+mn-ea"/>
              </a:rPr>
              <a:t>（</a:t>
            </a:r>
            <a:r>
              <a:rPr lang="en-US" altLang="zh-CN" b="1" dirty="0" smtClean="0">
                <a:solidFill>
                  <a:schemeClr val="tx1">
                    <a:lumMod val="85000"/>
                    <a:lumOff val="15000"/>
                  </a:schemeClr>
                </a:solidFill>
                <a:cs typeface="+mn-ea"/>
              </a:rPr>
              <a:t>2</a:t>
            </a:r>
            <a:r>
              <a:rPr lang="zh-CN" altLang="en-US" b="1" dirty="0" smtClean="0">
                <a:solidFill>
                  <a:schemeClr val="tx1">
                    <a:lumMod val="85000"/>
                    <a:lumOff val="15000"/>
                  </a:schemeClr>
                </a:solidFill>
                <a:cs typeface="+mn-ea"/>
              </a:rPr>
              <a:t>）保留至少有</a:t>
            </a:r>
            <a:r>
              <a:rPr lang="en-US" altLang="zh-CN" b="1" dirty="0" smtClean="0">
                <a:solidFill>
                  <a:schemeClr val="tx1">
                    <a:lumMod val="85000"/>
                    <a:lumOff val="15000"/>
                  </a:schemeClr>
                </a:solidFill>
                <a:cs typeface="+mn-ea"/>
              </a:rPr>
              <a:t>3</a:t>
            </a:r>
            <a:r>
              <a:rPr lang="zh-CN" altLang="en-US" b="1" dirty="0" smtClean="0">
                <a:solidFill>
                  <a:schemeClr val="tx1">
                    <a:lumMod val="85000"/>
                    <a:lumOff val="15000"/>
                  </a:schemeClr>
                </a:solidFill>
                <a:cs typeface="+mn-ea"/>
              </a:rPr>
              <a:t>个非缺失值的行：</a:t>
            </a:r>
            <a:endParaRPr lang="zh-CN" altLang="en-US" b="1" dirty="0">
              <a:solidFill>
                <a:schemeClr val="tx1">
                  <a:lumMod val="85000"/>
                  <a:lumOff val="1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缺失</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值检测</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isnull</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和</a:t>
              </a:r>
              <a:r>
                <a:rPr lang="en-US" altLang="zh-CN" sz="2000" dirty="0" err="1">
                  <a:solidFill>
                    <a:srgbClr val="1369B2"/>
                  </a:solidFill>
                  <a:latin typeface="微软雅黑" panose="020B0503020204020204" pitchFamily="34" charset="-122"/>
                  <a:ea typeface="微软雅黑" panose="020B0503020204020204" pitchFamily="34" charset="-122"/>
                  <a:cs typeface="+mn-ea"/>
                </a:rPr>
                <a:t>notnull</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函数</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检测是否</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有缺失值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17394"/>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缺失</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值处理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dropna</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或</a:t>
              </a:r>
              <a:r>
                <a:rPr lang="en-US" altLang="zh-CN" sz="2000" dirty="0" err="1">
                  <a:solidFill>
                    <a:srgbClr val="1369B2"/>
                  </a:solidFill>
                  <a:latin typeface="微软雅黑" panose="020B0503020204020204" pitchFamily="34" charset="-122"/>
                  <a:ea typeface="微软雅黑" panose="020B0503020204020204" pitchFamily="34" charset="-122"/>
                  <a:cs typeface="+mn-ea"/>
                </a:rPr>
                <a:t>fillna</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删除或</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填充缺失值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771030"/>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重复</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值检测</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duplicated()</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检测数据中是否有重复值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626784"/>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重复值的</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处理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drop_duplicates</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删除重复值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480422"/>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异常值检测</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3</a:t>
              </a:r>
              <a:r>
                <a:rPr lang="zh-CN" altLang="zh-CN" sz="2000" dirty="0">
                  <a:solidFill>
                    <a:srgbClr val="1369B2"/>
                  </a:solidFill>
                  <a:latin typeface="微软雅黑" panose="020B0503020204020204" pitchFamily="34" charset="-122"/>
                  <a:ea typeface="微软雅黑" panose="020B0503020204020204" pitchFamily="34" charset="-122"/>
                  <a:cs typeface="+mn-ea"/>
                </a:rPr>
                <a:t>σ原则</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和</a:t>
              </a:r>
              <a:r>
                <a:rPr lang="zh-CN" altLang="zh-CN" sz="2000" dirty="0">
                  <a:solidFill>
                    <a:srgbClr val="1369B2"/>
                  </a:solidFill>
                  <a:latin typeface="微软雅黑" panose="020B0503020204020204" pitchFamily="34" charset="-122"/>
                  <a:ea typeface="微软雅黑" panose="020B0503020204020204" pitchFamily="34" charset="-122"/>
                  <a:cs typeface="+mn-ea"/>
                </a:rPr>
                <a:t>箱形图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检测数据中是否有异常值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87706" y="2065290"/>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中提供了填充缺失值的方法</a:t>
            </a:r>
            <a:r>
              <a:rPr lang="en-US" altLang="zh-CN" sz="2000" kern="0" dirty="0" err="1">
                <a:solidFill>
                  <a:srgbClr val="1369B2"/>
                </a:solidFill>
                <a:latin typeface="微软雅黑" panose="020B0503020204020204" pitchFamily="34" charset="-122"/>
                <a:ea typeface="微软雅黑" panose="020B0503020204020204" pitchFamily="34" charset="-122"/>
              </a:rPr>
              <a:t>fillna</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err="1">
                <a:solidFill>
                  <a:srgbClr val="595959"/>
                </a:solidFill>
                <a:latin typeface="微软雅黑" panose="020B0503020204020204" pitchFamily="34" charset="-122"/>
                <a:ea typeface="微软雅黑" panose="020B0503020204020204" pitchFamily="34" charset="-122"/>
              </a:rPr>
              <a:t>fillna</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方法既可以使用指定的值填充，也可以使用缺失值前面或后面的有效值填充。</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9" name="矩形 8"/>
          <p:cNvSpPr/>
          <p:nvPr/>
        </p:nvSpPr>
        <p:spPr>
          <a:xfrm>
            <a:off x="1287706" y="3149643"/>
            <a:ext cx="9560028" cy="100023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1630710" y="3290237"/>
            <a:ext cx="8568952"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fillna</a:t>
            </a:r>
            <a:r>
              <a:rPr lang="en-US" altLang="zh-CN" sz="1800" dirty="0">
                <a:solidFill>
                  <a:srgbClr val="000000"/>
                </a:solidFill>
                <a:latin typeface="Courier New" panose="02070309020205020404" pitchFamily="49" charset="0"/>
                <a:ea typeface="宋体" panose="02010600030101010101" pitchFamily="2" charset="-122"/>
              </a:rPr>
              <a:t>(value=None, *, method=None, axis=None, </a:t>
            </a:r>
            <a:r>
              <a:rPr lang="en-US" altLang="zh-CN" sz="1800" dirty="0" err="1">
                <a:solidFill>
                  <a:srgbClr val="000000"/>
                </a:solidFill>
                <a:latin typeface="Courier New" panose="02070309020205020404" pitchFamily="49" charset="0"/>
                <a:ea typeface="宋体" panose="02010600030101010101" pitchFamily="2" charset="-122"/>
              </a:rPr>
              <a:t>inplace</a:t>
            </a:r>
            <a:r>
              <a:rPr lang="en-US" altLang="zh-CN" sz="1800" dirty="0">
                <a:solidFill>
                  <a:srgbClr val="000000"/>
                </a:solidFill>
                <a:latin typeface="Courier New" panose="02070309020205020404" pitchFamily="49" charset="0"/>
                <a:ea typeface="宋体" panose="02010600030101010101" pitchFamily="2" charset="-122"/>
              </a:rPr>
              <a:t>=False</a:t>
            </a:r>
            <a:r>
              <a:rPr lang="en-US" altLang="zh-CN" sz="1800" dirty="0" smtClean="0">
                <a:solidFill>
                  <a:srgbClr val="000000"/>
                </a:solidFill>
                <a:latin typeface="Courier New" panose="02070309020205020404" pitchFamily="49" charset="0"/>
                <a:ea typeface="宋体" panose="02010600030101010101" pitchFamily="2" charset="-122"/>
              </a:rPr>
              <a:t>, limit=None</a:t>
            </a:r>
            <a:r>
              <a:rPr lang="en-US" altLang="zh-CN" sz="1800" dirty="0">
                <a:solidFill>
                  <a:srgbClr val="000000"/>
                </a:solidFill>
                <a:latin typeface="Courier New" panose="02070309020205020404" pitchFamily="49" charset="0"/>
                <a:ea typeface="宋体" panose="02010600030101010101" pitchFamily="2" charset="-122"/>
              </a:rPr>
              <a:t>, downcast=_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1" name="文本框 10"/>
          <p:cNvSpPr txBox="1"/>
          <p:nvPr/>
        </p:nvSpPr>
        <p:spPr>
          <a:xfrm>
            <a:off x="1301370" y="4218565"/>
            <a:ext cx="9546364" cy="2252924"/>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value</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填充的值</a:t>
            </a:r>
            <a:r>
              <a:rPr lang="zh-CN" altLang="zh-CN" sz="1800" kern="0" dirty="0">
                <a:solidFill>
                  <a:srgbClr val="595959"/>
                </a:solidFill>
                <a:latin typeface="宋体" panose="02010600030101010101" pitchFamily="2" charset="-122"/>
                <a:ea typeface="宋体" panose="02010600030101010101" pitchFamily="2" charset="-122"/>
              </a:rPr>
              <a:t>，可以是标量、字典、</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或</a:t>
            </a:r>
            <a:r>
              <a:rPr lang="en-US" altLang="zh-CN" sz="1800" kern="0" dirty="0" smtClean="0">
                <a:solidFill>
                  <a:srgbClr val="595959"/>
                </a:solidFill>
                <a:latin typeface="宋体" panose="02010600030101010101" pitchFamily="2" charset="-122"/>
                <a:ea typeface="宋体" panose="02010600030101010101" pitchFamily="2" charset="-122"/>
              </a:rPr>
              <a:t>DataFrame</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method</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填充方式</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，该参数还支持</a:t>
            </a:r>
            <a:r>
              <a:rPr lang="en-US" altLang="zh-CN" sz="1800" kern="0" dirty="0">
                <a:solidFill>
                  <a:srgbClr val="595959"/>
                </a:solidFill>
                <a:latin typeface="宋体" panose="02010600030101010101" pitchFamily="2" charset="-122"/>
                <a:ea typeface="宋体" panose="02010600030101010101" pitchFamily="2" charset="-122"/>
              </a:rPr>
              <a:t>'pad'</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ffill</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'backfill'</a:t>
            </a:r>
            <a:r>
              <a:rPr lang="zh-CN" altLang="zh-CN" sz="1800" kern="0" dirty="0">
                <a:solidFill>
                  <a:srgbClr val="595959"/>
                </a:solidFill>
                <a:latin typeface="宋体" panose="02010600030101010101" pitchFamily="2" charset="-122"/>
                <a:ea typeface="宋体" panose="02010600030101010101" pitchFamily="2" charset="-122"/>
              </a:rPr>
              <a:t>和</a:t>
            </a: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bfill</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这几种取值，其中</a:t>
            </a:r>
            <a:r>
              <a:rPr lang="en-US" altLang="zh-CN" sz="1800" kern="0" dirty="0">
                <a:solidFill>
                  <a:srgbClr val="595959"/>
                </a:solidFill>
                <a:latin typeface="宋体" panose="02010600030101010101" pitchFamily="2" charset="-122"/>
                <a:ea typeface="宋体" panose="02010600030101010101" pitchFamily="2" charset="-122"/>
              </a:rPr>
              <a:t>'pad'</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ffill</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表示前向填充，也就是说用缺失值前面的有效值填充；</a:t>
            </a:r>
            <a:r>
              <a:rPr lang="en-US" altLang="zh-CN" sz="1800" kern="0" dirty="0">
                <a:solidFill>
                  <a:srgbClr val="595959"/>
                </a:solidFill>
                <a:latin typeface="宋体" panose="02010600030101010101" pitchFamily="2" charset="-122"/>
                <a:ea typeface="宋体" panose="02010600030101010101" pitchFamily="2" charset="-122"/>
              </a:rPr>
              <a:t>'backfill'</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bfill</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表示后向填充，也就是用缺失值后面的有效值填充。注意，</a:t>
            </a:r>
            <a:r>
              <a:rPr lang="en-US" altLang="zh-CN" sz="1800" kern="0" dirty="0">
                <a:solidFill>
                  <a:srgbClr val="595959"/>
                </a:solidFill>
                <a:latin typeface="宋体" panose="02010600030101010101" pitchFamily="2" charset="-122"/>
                <a:ea typeface="宋体" panose="02010600030101010101" pitchFamily="2" charset="-122"/>
              </a:rPr>
              <a:t>method</a:t>
            </a:r>
            <a:r>
              <a:rPr lang="zh-CN" altLang="zh-CN" sz="1800" kern="0" dirty="0">
                <a:solidFill>
                  <a:srgbClr val="595959"/>
                </a:solidFill>
                <a:latin typeface="宋体" panose="02010600030101010101" pitchFamily="2" charset="-122"/>
                <a:ea typeface="宋体" panose="02010600030101010101" pitchFamily="2" charset="-122"/>
              </a:rPr>
              <a:t>参数不能与</a:t>
            </a:r>
            <a:r>
              <a:rPr lang="en-US" altLang="zh-CN" sz="1800" kern="0" dirty="0">
                <a:solidFill>
                  <a:srgbClr val="595959"/>
                </a:solidFill>
                <a:latin typeface="宋体" panose="02010600030101010101" pitchFamily="2" charset="-122"/>
                <a:ea typeface="宋体" panose="02010600030101010101" pitchFamily="2" charset="-122"/>
              </a:rPr>
              <a:t>value</a:t>
            </a:r>
            <a:r>
              <a:rPr lang="zh-CN" altLang="zh-CN" sz="1800" kern="0" dirty="0">
                <a:solidFill>
                  <a:srgbClr val="595959"/>
                </a:solidFill>
                <a:latin typeface="宋体" panose="02010600030101010101" pitchFamily="2" charset="-122"/>
                <a:ea typeface="宋体" panose="02010600030101010101" pitchFamily="2" charset="-122"/>
              </a:rPr>
              <a:t>参数同时使用。</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limit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 </a:t>
            </a:r>
            <a:r>
              <a:rPr lang="zh-CN" altLang="zh-CN" sz="1800" kern="0" dirty="0">
                <a:solidFill>
                  <a:srgbClr val="595959"/>
                </a:solidFill>
                <a:latin typeface="宋体" panose="02010600030101010101" pitchFamily="2" charset="-122"/>
                <a:ea typeface="宋体" panose="02010600030101010101" pitchFamily="2" charset="-122"/>
              </a:rPr>
              <a:t>可以</a:t>
            </a:r>
            <a:r>
              <a:rPr lang="zh-CN" altLang="zh-CN" sz="1800" kern="0" dirty="0">
                <a:solidFill>
                  <a:srgbClr val="1369B2"/>
                </a:solidFill>
                <a:latin typeface="宋体" panose="02010600030101010101" pitchFamily="2" charset="-122"/>
                <a:ea typeface="宋体" panose="02010600030101010101" pitchFamily="2" charset="-122"/>
              </a:rPr>
              <a:t>连续填充</a:t>
            </a:r>
            <a:r>
              <a:rPr lang="zh-CN" altLang="zh-CN" sz="1800" kern="0" dirty="0" smtClean="0">
                <a:solidFill>
                  <a:srgbClr val="1369B2"/>
                </a:solidFill>
                <a:latin typeface="宋体" panose="02010600030101010101" pitchFamily="2" charset="-122"/>
                <a:ea typeface="宋体" panose="02010600030101010101" pitchFamily="2" charset="-122"/>
              </a:rPr>
              <a:t>的</a:t>
            </a:r>
            <a:r>
              <a:rPr lang="en-US" altLang="zh-CN" sz="1800" kern="0" dirty="0" err="1" smtClean="0">
                <a:solidFill>
                  <a:srgbClr val="1369B2"/>
                </a:solidFill>
                <a:latin typeface="宋体" panose="02010600030101010101" pitchFamily="2" charset="-122"/>
                <a:ea typeface="宋体" panose="02010600030101010101" pitchFamily="2" charset="-122"/>
              </a:rPr>
              <a:t>NaN</a:t>
            </a:r>
            <a:r>
              <a:rPr lang="zh-CN" altLang="en-US" sz="1800" kern="0" dirty="0" smtClean="0">
                <a:solidFill>
                  <a:srgbClr val="1369B2"/>
                </a:solidFill>
                <a:latin typeface="宋体" panose="02010600030101010101" pitchFamily="2" charset="-122"/>
                <a:ea typeface="宋体" panose="02010600030101010101" pitchFamily="2" charset="-122"/>
              </a:rPr>
              <a:t>值</a:t>
            </a:r>
            <a:r>
              <a:rPr lang="zh-CN" altLang="zh-CN" sz="1800" kern="0" dirty="0" smtClean="0">
                <a:solidFill>
                  <a:srgbClr val="1369B2"/>
                </a:solidFill>
                <a:latin typeface="宋体" panose="02010600030101010101" pitchFamily="2" charset="-122"/>
                <a:ea typeface="宋体" panose="02010600030101010101" pitchFamily="2" charset="-122"/>
              </a:rPr>
              <a:t>最大</a:t>
            </a:r>
            <a:r>
              <a:rPr lang="zh-CN" altLang="zh-CN" sz="1800" kern="0" dirty="0">
                <a:solidFill>
                  <a:srgbClr val="1369B2"/>
                </a:solidFill>
                <a:latin typeface="宋体" panose="02010600030101010101" pitchFamily="2" charset="-122"/>
                <a:ea typeface="宋体" panose="02010600030101010101" pitchFamily="2" charset="-122"/>
              </a:rPr>
              <a:t>数量</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p:nvPr/>
        </p:nvPicPr>
        <p:blipFill>
          <a:blip r:embed="rId1"/>
          <a:stretch>
            <a:fillRect/>
          </a:stretch>
        </p:blipFill>
        <p:spPr>
          <a:xfrm>
            <a:off x="1429916" y="3069754"/>
            <a:ext cx="9255526" cy="2088232"/>
          </a:xfrm>
          <a:prstGeom prst="rect">
            <a:avLst/>
          </a:prstGeom>
        </p:spPr>
      </p:pic>
      <p:sp>
        <p:nvSpPr>
          <p:cNvPr id="12" name="文本框 11"/>
          <p:cNvSpPr txBox="1"/>
          <p:nvPr/>
        </p:nvSpPr>
        <p:spPr>
          <a:xfrm>
            <a:off x="1414686" y="2416446"/>
            <a:ext cx="1888659" cy="461665"/>
          </a:xfrm>
          <a:prstGeom prst="rect">
            <a:avLst/>
          </a:prstGeom>
          <a:noFill/>
        </p:spPr>
        <p:txBody>
          <a:bodyPr wrap="none" rtlCol="0">
            <a:spAutoFit/>
          </a:bodyPr>
          <a:lstStyle/>
          <a:p>
            <a:r>
              <a:rPr lang="en-US" altLang="zh-CN" b="1" dirty="0">
                <a:latin typeface="黑体" panose="02010609060101010101" charset="-122"/>
                <a:ea typeface="黑体" panose="02010609060101010101" charset="-122"/>
                <a:cs typeface="+mn-ea"/>
                <a:sym typeface="+mn-lt"/>
              </a:rPr>
              <a:t>1.</a:t>
            </a:r>
            <a:r>
              <a:rPr lang="zh-CN" altLang="en-US" b="1" dirty="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填充</a:t>
            </a:r>
            <a:r>
              <a:rPr lang="zh-CN" altLang="zh-CN" b="1" dirty="0">
                <a:latin typeface="黑体" panose="02010609060101010101" charset="-122"/>
                <a:ea typeface="黑体" panose="02010609060101010101" charset="-122"/>
                <a:cs typeface="+mn-ea"/>
              </a:rPr>
              <a:t>常量</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3" name="矩形标注 12"/>
          <p:cNvSpPr/>
          <p:nvPr/>
        </p:nvSpPr>
        <p:spPr>
          <a:xfrm>
            <a:off x="6815286" y="5229994"/>
            <a:ext cx="3744416" cy="648072"/>
          </a:xfrm>
          <a:prstGeom prst="wedgeRectCallout">
            <a:avLst>
              <a:gd name="adj1" fmla="val -22277"/>
              <a:gd name="adj2" fmla="val -98592"/>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6964873" y="5323197"/>
            <a:ext cx="3445242" cy="507831"/>
          </a:xfrm>
          <a:prstGeom prst="rect">
            <a:avLst/>
          </a:prstGeom>
          <a:noFill/>
        </p:spPr>
        <p:txBody>
          <a:bodyPr wrap="square" rtlCol="0">
            <a:spAutoFit/>
          </a:bodyPr>
          <a:lstStyle/>
          <a:p>
            <a:pPr>
              <a:lnSpc>
                <a:spcPct val="150000"/>
              </a:lnSpc>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缺失值所在的位置全部变成</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66.0</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414686" y="2416446"/>
            <a:ext cx="1888659" cy="461665"/>
          </a:xfrm>
          <a:prstGeom prst="rect">
            <a:avLst/>
          </a:prstGeom>
          <a:noFill/>
        </p:spPr>
        <p:txBody>
          <a:bodyPr wrap="none" rtlCol="0">
            <a:spAutoFit/>
          </a:bodyPr>
          <a:lstStyle/>
          <a:p>
            <a:r>
              <a:rPr lang="en-US" altLang="zh-CN" b="1" dirty="0">
                <a:latin typeface="黑体" panose="02010609060101010101" charset="-122"/>
                <a:ea typeface="黑体" panose="02010609060101010101" charset="-122"/>
                <a:cs typeface="+mn-ea"/>
                <a:sym typeface="+mn-lt"/>
              </a:rPr>
              <a:t>1.</a:t>
            </a:r>
            <a:r>
              <a:rPr lang="zh-CN" altLang="en-US" b="1" dirty="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填充</a:t>
            </a:r>
            <a:r>
              <a:rPr lang="zh-CN" altLang="zh-CN" b="1" dirty="0">
                <a:latin typeface="黑体" panose="02010609060101010101" charset="-122"/>
                <a:ea typeface="黑体" panose="02010609060101010101" charset="-122"/>
                <a:cs typeface="+mn-ea"/>
              </a:rPr>
              <a:t>常量</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矩形 16"/>
          <p:cNvSpPr/>
          <p:nvPr/>
        </p:nvSpPr>
        <p:spPr>
          <a:xfrm>
            <a:off x="1486694" y="3069754"/>
            <a:ext cx="9361040" cy="302433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846734" y="3364377"/>
            <a:ext cx="9145016" cy="2435090"/>
          </a:xfrm>
          <a:prstGeom prst="rect">
            <a:avLst/>
          </a:prstGeom>
          <a:noFill/>
        </p:spPr>
        <p:txBody>
          <a:bodyPr wrap="square">
            <a:spAutoFit/>
          </a:bodyPr>
          <a:lstStyle/>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import pandas as </a:t>
            </a:r>
            <a:r>
              <a:rPr lang="en-US" altLang="zh-CN" sz="1900" dirty="0" err="1">
                <a:solidFill>
                  <a:srgbClr val="000000"/>
                </a:solidFill>
                <a:latin typeface="Courier New" panose="02070309020205020404" pitchFamily="49" charset="0"/>
                <a:ea typeface="宋体" panose="02010600030101010101" pitchFamily="2" charset="-122"/>
              </a:rPr>
              <a:t>pd</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import </a:t>
            </a:r>
            <a:r>
              <a:rPr lang="en-US" altLang="zh-CN" sz="1900" dirty="0" err="1">
                <a:solidFill>
                  <a:srgbClr val="000000"/>
                </a:solidFill>
                <a:latin typeface="Courier New" panose="02070309020205020404" pitchFamily="49" charset="0"/>
                <a:ea typeface="宋体" panose="02010600030101010101" pitchFamily="2" charset="-122"/>
              </a:rPr>
              <a:t>numpy</a:t>
            </a:r>
            <a:r>
              <a:rPr lang="en-US" altLang="zh-CN" sz="1900" dirty="0">
                <a:solidFill>
                  <a:srgbClr val="000000"/>
                </a:solidFill>
                <a:latin typeface="Courier New" panose="02070309020205020404" pitchFamily="49" charset="0"/>
                <a:ea typeface="宋体" panose="02010600030101010101" pitchFamily="2" charset="-122"/>
              </a:rPr>
              <a:t> as np</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df_na</a:t>
            </a:r>
            <a:r>
              <a:rPr lang="en-US" altLang="zh-CN" sz="1900" dirty="0">
                <a:solidFill>
                  <a:srgbClr val="000000"/>
                </a:solidFill>
                <a:latin typeface="Courier New" panose="02070309020205020404" pitchFamily="49" charset="0"/>
                <a:ea typeface="宋体" panose="02010600030101010101" pitchFamily="2" charset="-122"/>
              </a:rPr>
              <a:t> = </a:t>
            </a:r>
            <a:r>
              <a:rPr lang="en-US" altLang="zh-CN" sz="1900" dirty="0" err="1">
                <a:solidFill>
                  <a:srgbClr val="000000"/>
                </a:solidFill>
                <a:latin typeface="Courier New" panose="02070309020205020404" pitchFamily="49" charset="0"/>
                <a:ea typeface="宋体" panose="02010600030101010101" pitchFamily="2" charset="-122"/>
              </a:rPr>
              <a:t>pd.DataFrame</a:t>
            </a:r>
            <a:r>
              <a:rPr lang="en-US" altLang="zh-CN" sz="1900" dirty="0">
                <a:solidFill>
                  <a:srgbClr val="000000"/>
                </a:solidFill>
                <a:latin typeface="Courier New" panose="02070309020205020404" pitchFamily="49" charset="0"/>
                <a:ea typeface="宋体" panose="02010600030101010101" pitchFamily="2" charset="-122"/>
              </a:rPr>
              <a:t>({'Num1':[1, 2, None, 4],</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smtClean="0">
                <a:solidFill>
                  <a:srgbClr val="000000"/>
                </a:solidFill>
                <a:latin typeface="Courier New" panose="02070309020205020404" pitchFamily="49" charset="0"/>
                <a:ea typeface="宋体" panose="02010600030101010101" pitchFamily="2" charset="-122"/>
              </a:rPr>
              <a:t>                      'Num2</a:t>
            </a:r>
            <a:r>
              <a:rPr lang="en-US" altLang="zh-CN" sz="1900" dirty="0">
                <a:solidFill>
                  <a:srgbClr val="000000"/>
                </a:solidFill>
                <a:latin typeface="Courier New" panose="02070309020205020404" pitchFamily="49" charset="0"/>
                <a:ea typeface="宋体" panose="02010600030101010101" pitchFamily="2" charset="-122"/>
              </a:rPr>
              <a:t>':[5, 6, 7, 8],</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                      </a:t>
            </a:r>
            <a:r>
              <a:rPr lang="en-US" altLang="zh-CN" sz="1900" dirty="0" smtClean="0">
                <a:solidFill>
                  <a:srgbClr val="000000"/>
                </a:solidFill>
                <a:latin typeface="Courier New" panose="02070309020205020404" pitchFamily="49" charset="0"/>
                <a:ea typeface="宋体" panose="02010600030101010101" pitchFamily="2" charset="-122"/>
              </a:rPr>
              <a:t>'Num3</a:t>
            </a:r>
            <a:r>
              <a:rPr lang="en-US" altLang="zh-CN" sz="1900" dirty="0">
                <a:solidFill>
                  <a:srgbClr val="000000"/>
                </a:solidFill>
                <a:latin typeface="Courier New" panose="02070309020205020404" pitchFamily="49" charset="0"/>
                <a:ea typeface="宋体" panose="02010600030101010101" pitchFamily="2" charset="-122"/>
              </a:rPr>
              <a:t>':[9, 10, 11, 12],</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                      </a:t>
            </a:r>
            <a:r>
              <a:rPr lang="en-US" altLang="zh-CN" sz="1900" dirty="0" smtClean="0">
                <a:solidFill>
                  <a:srgbClr val="000000"/>
                </a:solidFill>
                <a:latin typeface="Courier New" panose="02070309020205020404" pitchFamily="49" charset="0"/>
                <a:ea typeface="宋体" panose="02010600030101010101" pitchFamily="2" charset="-122"/>
              </a:rPr>
              <a:t>'Num4</a:t>
            </a:r>
            <a:r>
              <a:rPr lang="en-US" altLang="zh-CN" sz="1900" dirty="0">
                <a:solidFill>
                  <a:srgbClr val="000000"/>
                </a:solidFill>
                <a:latin typeface="Courier New" panose="02070309020205020404" pitchFamily="49" charset="0"/>
                <a:ea typeface="宋体" panose="02010600030101010101" pitchFamily="2" charset="-122"/>
              </a:rPr>
              <a:t>':[13, 14, </a:t>
            </a:r>
            <a:r>
              <a:rPr lang="en-US" altLang="zh-CN" sz="1900" dirty="0" err="1">
                <a:solidFill>
                  <a:srgbClr val="000000"/>
                </a:solidFill>
                <a:latin typeface="Courier New" panose="02070309020205020404" pitchFamily="49" charset="0"/>
                <a:ea typeface="宋体" panose="02010600030101010101" pitchFamily="2" charset="-122"/>
              </a:rPr>
              <a:t>np.NaN</a:t>
            </a:r>
            <a:r>
              <a:rPr lang="en-US" altLang="zh-CN" sz="1900" dirty="0">
                <a:solidFill>
                  <a:srgbClr val="000000"/>
                </a:solidFill>
                <a:latin typeface="Courier New" panose="02070309020205020404" pitchFamily="49" charset="0"/>
                <a:ea typeface="宋体" panose="02010600030101010101" pitchFamily="2" charset="-122"/>
              </a:rPr>
              <a:t>, </a:t>
            </a:r>
            <a:r>
              <a:rPr lang="en-US" altLang="zh-CN" sz="1900" dirty="0" err="1">
                <a:solidFill>
                  <a:srgbClr val="000000"/>
                </a:solidFill>
                <a:latin typeface="Courier New" panose="02070309020205020404" pitchFamily="49" charset="0"/>
                <a:ea typeface="宋体" panose="02010600030101010101" pitchFamily="2" charset="-122"/>
              </a:rPr>
              <a:t>np.NaN</a:t>
            </a:r>
            <a:r>
              <a:rPr lang="en-US" altLang="zh-CN" sz="1900" dirty="0">
                <a:solidFill>
                  <a:srgbClr val="000000"/>
                </a:solidFill>
                <a:latin typeface="Courier New" panose="02070309020205020404" pitchFamily="49" charset="0"/>
                <a:ea typeface="宋体" panose="02010600030101010101" pitchFamily="2" charset="-122"/>
              </a:rPr>
              <a:t>]})</a:t>
            </a:r>
            <a:endParaRPr lang="en-US"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df_na.</a:t>
            </a:r>
            <a:r>
              <a:rPr lang="en-US" altLang="zh-CN" sz="1900" b="1" dirty="0" err="1">
                <a:solidFill>
                  <a:srgbClr val="1369B2"/>
                </a:solidFill>
                <a:latin typeface="Courier New" panose="02070309020205020404" pitchFamily="49" charset="0"/>
                <a:ea typeface="宋体" panose="02010600030101010101" pitchFamily="2" charset="-122"/>
              </a:rPr>
              <a:t>fillna</a:t>
            </a:r>
            <a:r>
              <a:rPr lang="en-US" altLang="zh-CN" sz="1900" b="1" dirty="0">
                <a:solidFill>
                  <a:srgbClr val="1369B2"/>
                </a:solidFill>
                <a:latin typeface="Courier New" panose="02070309020205020404" pitchFamily="49" charset="0"/>
                <a:ea typeface="宋体" panose="02010600030101010101" pitchFamily="2" charset="-122"/>
              </a:rPr>
              <a:t>(value=66.0)</a:t>
            </a:r>
            <a:r>
              <a:rPr lang="en-US" altLang="zh-CN" sz="1900" dirty="0">
                <a:solidFill>
                  <a:srgbClr val="000000"/>
                </a:solidFill>
                <a:latin typeface="Courier New" panose="02070309020205020404" pitchFamily="49" charset="0"/>
                <a:ea typeface="宋体" panose="02010600030101010101" pitchFamily="2" charset="-122"/>
              </a:rPr>
              <a:t> </a:t>
            </a:r>
            <a:endParaRPr lang="zh-CN" altLang="zh-CN" sz="19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p:nvPr/>
        </p:nvPicPr>
        <p:blipFill>
          <a:blip r:embed="rId1"/>
          <a:stretch>
            <a:fillRect/>
          </a:stretch>
        </p:blipFill>
        <p:spPr>
          <a:xfrm>
            <a:off x="1434852" y="2971314"/>
            <a:ext cx="9250590" cy="2074867"/>
          </a:xfrm>
          <a:prstGeom prst="rect">
            <a:avLst/>
          </a:prstGeom>
        </p:spPr>
      </p:pic>
      <p:sp>
        <p:nvSpPr>
          <p:cNvPr id="12" name="文本框 11"/>
          <p:cNvSpPr txBox="1"/>
          <p:nvPr/>
        </p:nvSpPr>
        <p:spPr>
          <a:xfrm>
            <a:off x="1414686" y="2416446"/>
            <a:ext cx="2198038" cy="461665"/>
          </a:xfrm>
          <a:prstGeom prst="rect">
            <a:avLst/>
          </a:prstGeom>
          <a:noFill/>
        </p:spPr>
        <p:txBody>
          <a:bodyPr wrap="none" rtlCol="0">
            <a:spAutoFit/>
          </a:bodyPr>
          <a:lstStyle/>
          <a:p>
            <a:r>
              <a:rPr lang="en-US" altLang="zh-CN" b="1" dirty="0" smtClean="0">
                <a:latin typeface="黑体" panose="02010609060101010101" charset="-122"/>
                <a:ea typeface="黑体" panose="02010609060101010101" charset="-122"/>
                <a:cs typeface="+mn-ea"/>
                <a:sym typeface="+mn-lt"/>
              </a:rPr>
              <a:t>2.</a:t>
            </a:r>
            <a:r>
              <a:rPr lang="zh-CN" altLang="en-US" b="1" dirty="0" smtClean="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填充</a:t>
            </a:r>
            <a:r>
              <a:rPr lang="zh-CN" altLang="en-US" b="1" dirty="0" smtClean="0">
                <a:latin typeface="黑体" panose="02010609060101010101" charset="-122"/>
                <a:ea typeface="黑体" panose="02010609060101010101" charset="-122"/>
                <a:cs typeface="+mn-ea"/>
              </a:rPr>
              <a:t>指定列</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3" name="矩形标注 12"/>
          <p:cNvSpPr/>
          <p:nvPr/>
        </p:nvSpPr>
        <p:spPr>
          <a:xfrm>
            <a:off x="6580986" y="5046181"/>
            <a:ext cx="4104456" cy="1011087"/>
          </a:xfrm>
          <a:prstGeom prst="wedgeRectCallout">
            <a:avLst>
              <a:gd name="adj1" fmla="val -23803"/>
              <a:gd name="adj2" fmla="val -7507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6730572" y="5139384"/>
            <a:ext cx="3720569" cy="830997"/>
          </a:xfrm>
          <a:prstGeom prst="rect">
            <a:avLst/>
          </a:prstGeom>
          <a:noFill/>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Num1</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列缺失值</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的位置变成平均数</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2.3</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Num4</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缺失值</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位置变成</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平均数</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13.5</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414686" y="2416446"/>
            <a:ext cx="2198038" cy="461665"/>
          </a:xfrm>
          <a:prstGeom prst="rect">
            <a:avLst/>
          </a:prstGeom>
          <a:noFill/>
        </p:spPr>
        <p:txBody>
          <a:bodyPr wrap="none" rtlCol="0">
            <a:spAutoFit/>
          </a:bodyPr>
          <a:lstStyle/>
          <a:p>
            <a:r>
              <a:rPr lang="en-US" altLang="zh-CN" b="1" dirty="0" smtClean="0">
                <a:latin typeface="黑体" panose="02010609060101010101" charset="-122"/>
                <a:ea typeface="黑体" panose="02010609060101010101" charset="-122"/>
                <a:cs typeface="+mn-ea"/>
                <a:sym typeface="+mn-lt"/>
              </a:rPr>
              <a:t>2.</a:t>
            </a:r>
            <a:r>
              <a:rPr lang="zh-CN" altLang="en-US" b="1" dirty="0" smtClean="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填充</a:t>
            </a:r>
            <a:r>
              <a:rPr lang="zh-CN" altLang="en-US" b="1" dirty="0" smtClean="0">
                <a:latin typeface="黑体" panose="02010609060101010101" charset="-122"/>
                <a:ea typeface="黑体" panose="02010609060101010101" charset="-122"/>
                <a:cs typeface="+mn-ea"/>
              </a:rPr>
              <a:t>指定列</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矩形 16"/>
          <p:cNvSpPr/>
          <p:nvPr/>
        </p:nvSpPr>
        <p:spPr>
          <a:xfrm>
            <a:off x="1486694" y="3069754"/>
            <a:ext cx="9361040" cy="288032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846734" y="3460492"/>
            <a:ext cx="9145016" cy="2098844"/>
          </a:xfrm>
          <a:prstGeom prst="rect">
            <a:avLst/>
          </a:prstGeom>
          <a:noFill/>
        </p:spPr>
        <p:txBody>
          <a:bodyPr wrap="square">
            <a:spAutoFit/>
          </a:bodyPr>
          <a:lstStyle/>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 </a:t>
            </a:r>
            <a:r>
              <a:rPr lang="zh-CN" altLang="zh-CN" sz="1900" dirty="0">
                <a:solidFill>
                  <a:srgbClr val="000000"/>
                </a:solidFill>
                <a:latin typeface="Courier New" panose="02070309020205020404" pitchFamily="49" charset="0"/>
                <a:ea typeface="宋体" panose="02010600030101010101" pitchFamily="2" charset="-122"/>
              </a:rPr>
              <a:t>计算</a:t>
            </a:r>
            <a:r>
              <a:rPr lang="en-US" altLang="zh-CN" sz="1900" dirty="0">
                <a:solidFill>
                  <a:srgbClr val="000000"/>
                </a:solidFill>
                <a:latin typeface="Courier New" panose="02070309020205020404" pitchFamily="49" charset="0"/>
                <a:ea typeface="宋体" panose="02010600030101010101" pitchFamily="2" charset="-122"/>
              </a:rPr>
              <a:t>Num1</a:t>
            </a:r>
            <a:r>
              <a:rPr lang="zh-CN" altLang="zh-CN" sz="1900" dirty="0">
                <a:solidFill>
                  <a:srgbClr val="000000"/>
                </a:solidFill>
                <a:latin typeface="Courier New" panose="02070309020205020404" pitchFamily="49" charset="0"/>
                <a:ea typeface="宋体" panose="02010600030101010101" pitchFamily="2" charset="-122"/>
              </a:rPr>
              <a:t>列的平均数，并保留一位小数</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mean_num1 = round(</a:t>
            </a:r>
            <a:r>
              <a:rPr lang="en-US" altLang="zh-CN" sz="1900" dirty="0" err="1">
                <a:solidFill>
                  <a:srgbClr val="000000"/>
                </a:solidFill>
                <a:latin typeface="Courier New" panose="02070309020205020404" pitchFamily="49" charset="0"/>
                <a:ea typeface="宋体" panose="02010600030101010101" pitchFamily="2" charset="-122"/>
              </a:rPr>
              <a:t>df_na</a:t>
            </a:r>
            <a:r>
              <a:rPr lang="en-US" altLang="zh-CN" sz="1900" dirty="0">
                <a:solidFill>
                  <a:srgbClr val="000000"/>
                </a:solidFill>
                <a:latin typeface="Courier New" panose="02070309020205020404" pitchFamily="49" charset="0"/>
                <a:ea typeface="宋体" panose="02010600030101010101" pitchFamily="2" charset="-122"/>
              </a:rPr>
              <a:t>['Num1'].mean(), 1)</a:t>
            </a:r>
            <a:endParaRPr lang="en-US"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 </a:t>
            </a:r>
            <a:r>
              <a:rPr lang="zh-CN" altLang="zh-CN" sz="1900" dirty="0">
                <a:solidFill>
                  <a:srgbClr val="000000"/>
                </a:solidFill>
                <a:latin typeface="Courier New" panose="02070309020205020404" pitchFamily="49" charset="0"/>
                <a:ea typeface="宋体" panose="02010600030101010101" pitchFamily="2" charset="-122"/>
              </a:rPr>
              <a:t>计算</a:t>
            </a:r>
            <a:r>
              <a:rPr lang="en-US" altLang="zh-CN" sz="1900" dirty="0">
                <a:solidFill>
                  <a:srgbClr val="000000"/>
                </a:solidFill>
                <a:latin typeface="Courier New" panose="02070309020205020404" pitchFamily="49" charset="0"/>
                <a:ea typeface="宋体" panose="02010600030101010101" pitchFamily="2" charset="-122"/>
              </a:rPr>
              <a:t>Num4</a:t>
            </a:r>
            <a:r>
              <a:rPr lang="zh-CN" altLang="zh-CN" sz="1900" dirty="0">
                <a:solidFill>
                  <a:srgbClr val="000000"/>
                </a:solidFill>
                <a:latin typeface="Courier New" panose="02070309020205020404" pitchFamily="49" charset="0"/>
                <a:ea typeface="宋体" panose="02010600030101010101" pitchFamily="2" charset="-122"/>
              </a:rPr>
              <a:t>列的平均数，并保留一位小数</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mean_num4 = round(</a:t>
            </a:r>
            <a:r>
              <a:rPr lang="en-US" altLang="zh-CN" sz="1900" dirty="0" err="1">
                <a:solidFill>
                  <a:srgbClr val="000000"/>
                </a:solidFill>
                <a:latin typeface="Courier New" panose="02070309020205020404" pitchFamily="49" charset="0"/>
                <a:ea typeface="宋体" panose="02010600030101010101" pitchFamily="2" charset="-122"/>
              </a:rPr>
              <a:t>df_na</a:t>
            </a:r>
            <a:r>
              <a:rPr lang="en-US" altLang="zh-CN" sz="1900" dirty="0">
                <a:solidFill>
                  <a:srgbClr val="000000"/>
                </a:solidFill>
                <a:latin typeface="Courier New" panose="02070309020205020404" pitchFamily="49" charset="0"/>
                <a:ea typeface="宋体" panose="02010600030101010101" pitchFamily="2" charset="-122"/>
              </a:rPr>
              <a:t>['Num4'].mean(), 1)</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a:solidFill>
                  <a:srgbClr val="000000"/>
                </a:solidFill>
                <a:latin typeface="Courier New" panose="02070309020205020404" pitchFamily="49" charset="0"/>
                <a:ea typeface="宋体" panose="02010600030101010101" pitchFamily="2" charset="-122"/>
              </a:rPr>
              <a:t># </a:t>
            </a:r>
            <a:r>
              <a:rPr lang="zh-CN" altLang="zh-CN" sz="1900" dirty="0">
                <a:solidFill>
                  <a:srgbClr val="000000"/>
                </a:solidFill>
                <a:latin typeface="Courier New" panose="02070309020205020404" pitchFamily="49" charset="0"/>
                <a:ea typeface="宋体" panose="02010600030101010101" pitchFamily="2" charset="-122"/>
              </a:rPr>
              <a:t>给指定的列填充平均数</a:t>
            </a:r>
            <a:endParaRPr lang="zh-CN" altLang="zh-CN" sz="19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df_na.fillna</a:t>
            </a:r>
            <a:r>
              <a:rPr lang="en-US" altLang="zh-CN" sz="1900" dirty="0">
                <a:solidFill>
                  <a:srgbClr val="000000"/>
                </a:solidFill>
                <a:latin typeface="Courier New" panose="02070309020205020404" pitchFamily="49" charset="0"/>
                <a:ea typeface="宋体" panose="02010600030101010101" pitchFamily="2" charset="-122"/>
              </a:rPr>
              <a:t>(</a:t>
            </a:r>
            <a:r>
              <a:rPr lang="en-US" altLang="zh-CN" sz="1900" b="1" dirty="0">
                <a:solidFill>
                  <a:srgbClr val="1369B2"/>
                </a:solidFill>
                <a:latin typeface="Courier New" panose="02070309020205020404" pitchFamily="49" charset="0"/>
                <a:ea typeface="宋体" panose="02010600030101010101" pitchFamily="2" charset="-122"/>
              </a:rPr>
              <a:t>value={'Num1':mean_num1, 'Num4':mean_num4}</a:t>
            </a:r>
            <a:r>
              <a:rPr lang="en-US" altLang="zh-CN" sz="1900" dirty="0">
                <a:solidFill>
                  <a:srgbClr val="000000"/>
                </a:solidFill>
                <a:latin typeface="Courier New" panose="02070309020205020404" pitchFamily="49" charset="0"/>
                <a:ea typeface="宋体" panose="02010600030101010101" pitchFamily="2" charset="-122"/>
              </a:rPr>
              <a:t>)</a:t>
            </a:r>
            <a:endParaRPr lang="zh-CN" altLang="zh-CN" sz="19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p:nvPr/>
        </p:nvPicPr>
        <p:blipFill>
          <a:blip r:embed="rId1"/>
          <a:stretch>
            <a:fillRect/>
          </a:stretch>
        </p:blipFill>
        <p:spPr>
          <a:xfrm>
            <a:off x="1434852" y="2989133"/>
            <a:ext cx="9250590" cy="2057048"/>
          </a:xfrm>
          <a:prstGeom prst="rect">
            <a:avLst/>
          </a:prstGeom>
        </p:spPr>
      </p:pic>
      <p:sp>
        <p:nvSpPr>
          <p:cNvPr id="12" name="文本框 11"/>
          <p:cNvSpPr txBox="1"/>
          <p:nvPr/>
        </p:nvSpPr>
        <p:spPr>
          <a:xfrm>
            <a:off x="1414686" y="2416446"/>
            <a:ext cx="1888659" cy="461665"/>
          </a:xfrm>
          <a:prstGeom prst="rect">
            <a:avLst/>
          </a:prstGeom>
          <a:noFill/>
        </p:spPr>
        <p:txBody>
          <a:bodyPr wrap="none" rtlCol="0">
            <a:spAutoFit/>
          </a:bodyPr>
          <a:lstStyle/>
          <a:p>
            <a:r>
              <a:rPr lang="en-US" altLang="zh-CN" b="1" dirty="0">
                <a:latin typeface="黑体" panose="02010609060101010101" charset="-122"/>
                <a:ea typeface="黑体" panose="02010609060101010101" charset="-122"/>
                <a:cs typeface="+mn-ea"/>
                <a:sym typeface="+mn-lt"/>
              </a:rPr>
              <a:t>3.</a:t>
            </a:r>
            <a:r>
              <a:rPr lang="zh-CN" altLang="en-US" b="1" dirty="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前</a:t>
            </a:r>
            <a:r>
              <a:rPr lang="zh-CN" altLang="zh-CN" b="1" dirty="0">
                <a:latin typeface="黑体" panose="02010609060101010101" charset="-122"/>
                <a:ea typeface="黑体" panose="02010609060101010101" charset="-122"/>
                <a:cs typeface="+mn-ea"/>
              </a:rPr>
              <a:t>向填充</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3" name="矩形标注 12"/>
          <p:cNvSpPr/>
          <p:nvPr/>
        </p:nvSpPr>
        <p:spPr>
          <a:xfrm>
            <a:off x="6580986" y="5046181"/>
            <a:ext cx="4104456" cy="1011087"/>
          </a:xfrm>
          <a:prstGeom prst="wedgeRectCallout">
            <a:avLst>
              <a:gd name="adj1" fmla="val -23803"/>
              <a:gd name="adj2" fmla="val -7507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6730572" y="5139384"/>
            <a:ext cx="3720569" cy="830997"/>
          </a:xfrm>
          <a:prstGeom prst="rect">
            <a:avLst/>
          </a:prstGeom>
          <a:noFill/>
        </p:spPr>
        <p:txBody>
          <a:bodyPr wrap="square" rtlCol="0">
            <a:spAutoFit/>
          </a:bodyPr>
          <a:lstStyle/>
          <a:p>
            <a:pPr algn="ctr">
              <a:lnSpc>
                <a:spcPct val="150000"/>
              </a:lnSpc>
            </a:pP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Num1</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列缺失值</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的位置变成</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2.0</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Num4</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列缺失值</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的位置变成</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14.0</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414686" y="2416446"/>
            <a:ext cx="1888659" cy="461665"/>
          </a:xfrm>
          <a:prstGeom prst="rect">
            <a:avLst/>
          </a:prstGeom>
          <a:noFill/>
        </p:spPr>
        <p:txBody>
          <a:bodyPr wrap="none" rtlCol="0">
            <a:spAutoFit/>
          </a:bodyPr>
          <a:lstStyle/>
          <a:p>
            <a:r>
              <a:rPr lang="en-US" altLang="zh-CN" b="1" dirty="0">
                <a:latin typeface="黑体" panose="02010609060101010101" charset="-122"/>
                <a:ea typeface="黑体" panose="02010609060101010101" charset="-122"/>
                <a:cs typeface="+mn-ea"/>
                <a:sym typeface="+mn-lt"/>
              </a:rPr>
              <a:t>3.</a:t>
            </a:r>
            <a:r>
              <a:rPr lang="zh-CN" altLang="en-US" b="1" dirty="0">
                <a:latin typeface="黑体" panose="02010609060101010101" charset="-122"/>
                <a:ea typeface="黑体" panose="02010609060101010101" charset="-122"/>
                <a:cs typeface="+mn-ea"/>
                <a:sym typeface="+mn-lt"/>
              </a:rPr>
              <a:t> </a:t>
            </a:r>
            <a:r>
              <a:rPr lang="zh-CN" altLang="zh-CN" b="1" dirty="0" smtClean="0">
                <a:latin typeface="黑体" panose="02010609060101010101" charset="-122"/>
                <a:ea typeface="黑体" panose="02010609060101010101" charset="-122"/>
                <a:cs typeface="+mn-ea"/>
              </a:rPr>
              <a:t>前</a:t>
            </a:r>
            <a:r>
              <a:rPr lang="zh-CN" altLang="zh-CN" b="1" dirty="0">
                <a:latin typeface="黑体" panose="02010609060101010101" charset="-122"/>
                <a:ea typeface="黑体" panose="02010609060101010101" charset="-122"/>
                <a:cs typeface="+mn-ea"/>
              </a:rPr>
              <a:t>向填充</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缺失</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475334"/>
            <a:ext cx="23706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填充</a:t>
            </a:r>
            <a:r>
              <a:rPr lang="zh-CN" altLang="zh-CN" b="1" dirty="0" smtClean="0">
                <a:latin typeface="宋体" panose="02010600030101010101" pitchFamily="2" charset="-122"/>
                <a:ea typeface="宋体" panose="02010600030101010101" pitchFamily="2" charset="-122"/>
              </a:rPr>
              <a:t>缺失</a:t>
            </a:r>
            <a:r>
              <a:rPr lang="zh-CN" altLang="zh-CN" b="1" dirty="0">
                <a:latin typeface="宋体" panose="02010600030101010101" pitchFamily="2" charset="-122"/>
                <a:ea typeface="宋体" panose="02010600030101010101" pitchFamily="2" charset="-122"/>
              </a:rPr>
              <a:t>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矩形 16"/>
          <p:cNvSpPr/>
          <p:nvPr/>
        </p:nvSpPr>
        <p:spPr>
          <a:xfrm>
            <a:off x="1486694" y="3069754"/>
            <a:ext cx="9361040"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846734" y="3292994"/>
            <a:ext cx="9145016" cy="428579"/>
          </a:xfrm>
          <a:prstGeom prst="rect">
            <a:avLst/>
          </a:prstGeom>
          <a:noFill/>
        </p:spPr>
        <p:txBody>
          <a:bodyPr wrap="square">
            <a:spAutoFit/>
          </a:bodyPr>
          <a:lstStyle/>
          <a:p>
            <a:pPr indent="266700">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df_na.fillna</a:t>
            </a:r>
            <a:r>
              <a:rPr lang="en-US" altLang="zh-CN" sz="1900" dirty="0">
                <a:solidFill>
                  <a:srgbClr val="000000"/>
                </a:solidFill>
                <a:latin typeface="Courier New" panose="02070309020205020404" pitchFamily="49" charset="0"/>
                <a:ea typeface="宋体" panose="02010600030101010101" pitchFamily="2" charset="-122"/>
              </a:rPr>
              <a:t>(</a:t>
            </a:r>
            <a:r>
              <a:rPr lang="en-US" altLang="zh-CN" sz="1900" b="1" dirty="0">
                <a:solidFill>
                  <a:srgbClr val="1369B2"/>
                </a:solidFill>
                <a:latin typeface="Courier New" panose="02070309020205020404" pitchFamily="49" charset="0"/>
                <a:ea typeface="宋体" panose="02010600030101010101" pitchFamily="2" charset="-122"/>
              </a:rPr>
              <a:t>method='</a:t>
            </a:r>
            <a:r>
              <a:rPr lang="en-US" altLang="zh-CN" sz="1900" b="1" dirty="0" err="1">
                <a:solidFill>
                  <a:srgbClr val="1369B2"/>
                </a:solidFill>
                <a:latin typeface="Courier New" panose="02070309020205020404" pitchFamily="49" charset="0"/>
                <a:ea typeface="宋体" panose="02010600030101010101" pitchFamily="2" charset="-122"/>
              </a:rPr>
              <a:t>ffill</a:t>
            </a:r>
            <a:r>
              <a:rPr lang="en-US" altLang="zh-CN" sz="1900" b="1" dirty="0">
                <a:solidFill>
                  <a:srgbClr val="1369B2"/>
                </a:solidFill>
                <a:latin typeface="Courier New" panose="02070309020205020404" pitchFamily="49" charset="0"/>
                <a:ea typeface="宋体" panose="02010600030101010101" pitchFamily="2" charset="-122"/>
              </a:rPr>
              <a:t>'</a:t>
            </a:r>
            <a:r>
              <a:rPr lang="en-US" altLang="zh-CN" sz="1900" dirty="0">
                <a:solidFill>
                  <a:srgbClr val="000000"/>
                </a:solidFill>
                <a:latin typeface="Courier New" panose="02070309020205020404" pitchFamily="49" charset="0"/>
                <a:ea typeface="宋体" panose="02010600030101010101" pitchFamily="2" charset="-122"/>
              </a:rPr>
              <a:t>) </a:t>
            </a:r>
            <a:endParaRPr lang="zh-CN" altLang="zh-CN" sz="1900" dirty="0">
              <a:solidFill>
                <a:srgbClr val="000000"/>
              </a:solidFill>
              <a:latin typeface="Courier New" panose="02070309020205020404" pitchFamily="49" charset="0"/>
              <a:ea typeface="宋体" panose="02010600030101010101" pitchFamily="2" charset="-122"/>
            </a:endParaRPr>
          </a:p>
        </p:txBody>
      </p:sp>
      <p:sp>
        <p:nvSpPr>
          <p:cNvPr id="19" name="文本框 18"/>
          <p:cNvSpPr txBox="1"/>
          <p:nvPr/>
        </p:nvSpPr>
        <p:spPr>
          <a:xfrm>
            <a:off x="1486694" y="4245309"/>
            <a:ext cx="9361040"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当采用前向填充或后向填充的方式给</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填充缺失值时，如果</a:t>
            </a:r>
            <a:r>
              <a:rPr lang="zh-CN" altLang="zh-CN" sz="2000" kern="0" dirty="0">
                <a:solidFill>
                  <a:srgbClr val="1369B2"/>
                </a:solidFill>
                <a:latin typeface="微软雅黑" panose="020B0503020204020204" pitchFamily="34" charset="-122"/>
                <a:ea typeface="微软雅黑" panose="020B0503020204020204" pitchFamily="34" charset="-122"/>
              </a:rPr>
              <a:t>缺失值的前面或后面没有任何有效值</a:t>
            </a:r>
            <a:r>
              <a:rPr lang="zh-CN" altLang="zh-CN" sz="2000" kern="0" dirty="0">
                <a:solidFill>
                  <a:srgbClr val="595959"/>
                </a:solidFill>
                <a:latin typeface="微软雅黑" panose="020B0503020204020204" pitchFamily="34" charset="-122"/>
                <a:ea typeface="微软雅黑" panose="020B0503020204020204" pitchFamily="34" charset="-122"/>
              </a:rPr>
              <a:t>，则</a:t>
            </a:r>
            <a:r>
              <a:rPr lang="zh-CN" altLang="zh-CN" sz="2000" kern="0" dirty="0">
                <a:solidFill>
                  <a:srgbClr val="1369B2"/>
                </a:solidFill>
                <a:latin typeface="微软雅黑" panose="020B0503020204020204" pitchFamily="34" charset="-122"/>
                <a:ea typeface="微软雅黑" panose="020B0503020204020204" pitchFamily="34" charset="-122"/>
              </a:rPr>
              <a:t>它们不会被填充</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0" name="矩形 19"/>
          <p:cNvSpPr/>
          <p:nvPr/>
        </p:nvSpPr>
        <p:spPr>
          <a:xfrm>
            <a:off x="1486694" y="5302002"/>
            <a:ext cx="9361040"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1846734" y="5525242"/>
            <a:ext cx="9145016" cy="428579"/>
          </a:xfrm>
          <a:prstGeom prst="rect">
            <a:avLst/>
          </a:prstGeom>
          <a:noFill/>
        </p:spPr>
        <p:txBody>
          <a:bodyPr wrap="square">
            <a:spAutoFit/>
          </a:bodyPr>
          <a:lstStyle/>
          <a:p>
            <a:pPr indent="266700">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df_na.fillna</a:t>
            </a:r>
            <a:r>
              <a:rPr lang="en-US" altLang="zh-CN" sz="1900" dirty="0">
                <a:solidFill>
                  <a:srgbClr val="000000"/>
                </a:solidFill>
                <a:latin typeface="Courier New" panose="02070309020205020404" pitchFamily="49" charset="0"/>
                <a:ea typeface="宋体" panose="02010600030101010101" pitchFamily="2" charset="-122"/>
              </a:rPr>
              <a:t>(</a:t>
            </a:r>
            <a:r>
              <a:rPr lang="en-US" altLang="zh-CN" sz="1900" b="1" dirty="0">
                <a:solidFill>
                  <a:srgbClr val="1369B2"/>
                </a:solidFill>
                <a:latin typeface="Courier New" panose="02070309020205020404" pitchFamily="49" charset="0"/>
                <a:ea typeface="宋体" panose="02010600030101010101" pitchFamily="2" charset="-122"/>
              </a:rPr>
              <a:t>method='</a:t>
            </a:r>
            <a:r>
              <a:rPr lang="en-US" altLang="zh-CN" sz="1900" b="1" dirty="0" err="1">
                <a:solidFill>
                  <a:srgbClr val="1369B2"/>
                </a:solidFill>
                <a:latin typeface="Courier New" panose="02070309020205020404" pitchFamily="49" charset="0"/>
                <a:ea typeface="宋体" panose="02010600030101010101" pitchFamily="2" charset="-122"/>
              </a:rPr>
              <a:t>bfill</a:t>
            </a:r>
            <a:r>
              <a:rPr lang="en-US" altLang="zh-CN" sz="1900" b="1" dirty="0">
                <a:solidFill>
                  <a:srgbClr val="1369B2"/>
                </a:solidFill>
                <a:latin typeface="Courier New" panose="02070309020205020404" pitchFamily="49" charset="0"/>
                <a:ea typeface="宋体" panose="02010600030101010101" pitchFamily="2" charset="-122"/>
              </a:rPr>
              <a:t>'</a:t>
            </a:r>
            <a:r>
              <a:rPr lang="en-US" altLang="zh-CN" sz="1900" dirty="0">
                <a:solidFill>
                  <a:srgbClr val="000000"/>
                </a:solidFill>
                <a:latin typeface="Courier New" panose="02070309020205020404" pitchFamily="49" charset="0"/>
                <a:ea typeface="宋体" panose="02010600030101010101" pitchFamily="2" charset="-122"/>
              </a:rPr>
              <a:t>)</a:t>
            </a:r>
            <a:endParaRPr lang="zh-CN" altLang="zh-CN" sz="19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重复值的</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检测</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duplicated()</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检测数据中是否存在重复值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414685" y="3573810"/>
            <a:ext cx="5832649"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重复值</a:t>
            </a:r>
            <a:r>
              <a:rPr lang="zh-CN" altLang="zh-CN" sz="2000" dirty="0"/>
              <a:t>是指数据集中</a:t>
            </a:r>
            <a:r>
              <a:rPr lang="zh-CN" altLang="zh-CN" sz="2000" dirty="0">
                <a:solidFill>
                  <a:srgbClr val="1369B2"/>
                </a:solidFill>
              </a:rPr>
              <a:t>某个或某些记录是完全相同的</a:t>
            </a:r>
            <a:r>
              <a:rPr lang="zh-CN" altLang="zh-CN" sz="2000" dirty="0"/>
              <a:t>，产生的原因主要</a:t>
            </a:r>
            <a:r>
              <a:rPr lang="zh-CN" altLang="zh-CN" sz="2000" dirty="0" smtClean="0"/>
              <a:t>有</a:t>
            </a:r>
            <a:r>
              <a:rPr lang="zh-CN" altLang="en-US" sz="2000" dirty="0" smtClean="0"/>
              <a:t>设备</a:t>
            </a:r>
            <a:r>
              <a:rPr lang="zh-CN" altLang="zh-CN" sz="2000" dirty="0" smtClean="0"/>
              <a:t>故障</a:t>
            </a:r>
            <a:r>
              <a:rPr lang="zh-CN" altLang="en-US" sz="2000" dirty="0" smtClean="0"/>
              <a:t>、</a:t>
            </a:r>
            <a:r>
              <a:rPr lang="zh-CN" altLang="zh-CN" sz="2000" dirty="0" smtClean="0"/>
              <a:t>人工</a:t>
            </a:r>
            <a:r>
              <a:rPr lang="zh-CN" altLang="zh-CN" sz="2000" dirty="0"/>
              <a:t>重复</a:t>
            </a:r>
            <a:r>
              <a:rPr lang="zh-CN" altLang="zh-CN" sz="2000" dirty="0" smtClean="0"/>
              <a:t>录入</a:t>
            </a:r>
            <a:r>
              <a:rPr lang="zh-CN" altLang="en-US" sz="2000" dirty="0" smtClean="0"/>
              <a:t>等</a:t>
            </a:r>
            <a:r>
              <a:rPr lang="zh-CN" altLang="zh-CN" sz="2000" dirty="0" smtClean="0"/>
              <a:t>。</a:t>
            </a:r>
            <a:endParaRPr lang="en-US" altLang="zh-CN" sz="2000" dirty="0"/>
          </a:p>
        </p:txBody>
      </p:sp>
      <p:sp>
        <p:nvSpPr>
          <p:cNvPr id="16" name="矩形: 圆角 139"/>
          <p:cNvSpPr/>
          <p:nvPr/>
        </p:nvSpPr>
        <p:spPr>
          <a:xfrm>
            <a:off x="1276318" y="2780369"/>
            <a:ext cx="25866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重复值的概念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9" name="图片 18"/>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406568"/>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重复值的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检测方法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87706" y="2065290"/>
            <a:ext cx="9560028" cy="147732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中提供了一个检测重复值的方法</a:t>
            </a:r>
            <a:r>
              <a:rPr lang="en-US" altLang="zh-CN" sz="2000" kern="0" dirty="0">
                <a:solidFill>
                  <a:srgbClr val="1369B2"/>
                </a:solidFill>
                <a:latin typeface="微软雅黑" panose="020B0503020204020204" pitchFamily="34" charset="-122"/>
                <a:ea typeface="微软雅黑" panose="020B0503020204020204" pitchFamily="34" charset="-122"/>
              </a:rPr>
              <a:t>duplicated()</a:t>
            </a:r>
            <a:r>
              <a:rPr lang="zh-CN" altLang="zh-CN" sz="2000" kern="0" dirty="0">
                <a:solidFill>
                  <a:srgbClr val="595959"/>
                </a:solidFill>
                <a:latin typeface="微软雅黑" panose="020B0503020204020204" pitchFamily="34" charset="-122"/>
                <a:ea typeface="微软雅黑" panose="020B0503020204020204" pitchFamily="34" charset="-122"/>
              </a:rPr>
              <a:t>，该方法</a:t>
            </a:r>
            <a:r>
              <a:rPr lang="zh-CN" altLang="zh-CN" sz="2000" kern="0" dirty="0" smtClean="0">
                <a:solidFill>
                  <a:srgbClr val="595959"/>
                </a:solidFill>
                <a:latin typeface="微软雅黑" panose="020B0503020204020204" pitchFamily="34" charset="-122"/>
                <a:ea typeface="微软雅黑" panose="020B0503020204020204" pitchFamily="34" charset="-122"/>
              </a:rPr>
              <a:t>默认会</a:t>
            </a:r>
            <a:r>
              <a:rPr lang="zh-CN" altLang="zh-CN" sz="2000" kern="0" dirty="0">
                <a:solidFill>
                  <a:srgbClr val="595959"/>
                </a:solidFill>
                <a:latin typeface="微软雅黑" panose="020B0503020204020204" pitchFamily="34" charset="-122"/>
                <a:ea typeface="微软雅黑" panose="020B0503020204020204" pitchFamily="34" charset="-122"/>
              </a:rPr>
              <a:t>对所有数据进行检测，检测的标准为：只要一行数据与其他行数据的所有</a:t>
            </a:r>
            <a:r>
              <a:rPr lang="zh-CN" altLang="zh-CN" sz="2000" kern="0" dirty="0" smtClean="0">
                <a:solidFill>
                  <a:srgbClr val="595959"/>
                </a:solidFill>
                <a:latin typeface="微软雅黑" panose="020B0503020204020204" pitchFamily="34" charset="-122"/>
                <a:ea typeface="微软雅黑" panose="020B0503020204020204" pitchFamily="34" charset="-122"/>
              </a:rPr>
              <a:t>值完全相同，</a:t>
            </a:r>
            <a:r>
              <a:rPr lang="zh-CN" altLang="zh-CN" sz="2000" kern="0" dirty="0">
                <a:solidFill>
                  <a:srgbClr val="595959"/>
                </a:solidFill>
                <a:latin typeface="微软雅黑" panose="020B0503020204020204" pitchFamily="34" charset="-122"/>
                <a:ea typeface="微软雅黑" panose="020B0503020204020204" pitchFamily="34" charset="-122"/>
              </a:rPr>
              <a:t>就会</a:t>
            </a:r>
            <a:r>
              <a:rPr lang="zh-CN" altLang="zh-CN" sz="2000" kern="0" dirty="0">
                <a:solidFill>
                  <a:srgbClr val="1369B2"/>
                </a:solidFill>
                <a:latin typeface="微软雅黑" panose="020B0503020204020204" pitchFamily="34" charset="-122"/>
                <a:ea typeface="微软雅黑" panose="020B0503020204020204" pitchFamily="34" charset="-122"/>
              </a:rPr>
              <a:t>将其他行数据判定为重复值</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并标记为</a:t>
            </a:r>
            <a:r>
              <a:rPr lang="en-US" altLang="zh-CN" sz="2000" kern="0" dirty="0">
                <a:solidFill>
                  <a:srgbClr val="1369B2"/>
                </a:solidFill>
                <a:latin typeface="微软雅黑" panose="020B0503020204020204" pitchFamily="34" charset="-122"/>
                <a:ea typeface="微软雅黑" panose="020B0503020204020204" pitchFamily="34" charset="-122"/>
              </a:rPr>
              <a:t>True</a:t>
            </a:r>
            <a:r>
              <a:rPr lang="zh-CN" altLang="zh-CN" sz="2000" kern="0" dirty="0">
                <a:solidFill>
                  <a:srgbClr val="595959"/>
                </a:solidFill>
                <a:latin typeface="微软雅黑" panose="020B0503020204020204" pitchFamily="34" charset="-122"/>
                <a:ea typeface="微软雅黑" panose="020B0503020204020204" pitchFamily="34" charset="-122"/>
              </a:rPr>
              <a:t>，非重复值标记为</a:t>
            </a:r>
            <a:r>
              <a:rPr lang="en-US" altLang="zh-CN" sz="2000" kern="0" dirty="0">
                <a:solidFill>
                  <a:srgbClr val="595959"/>
                </a:solidFill>
                <a:latin typeface="微软雅黑" panose="020B0503020204020204" pitchFamily="34" charset="-122"/>
                <a:ea typeface="微软雅黑" panose="020B0503020204020204" pitchFamily="34" charset="-122"/>
              </a:rPr>
              <a:t>False</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533309"/>
            <a:ext cx="9560028" cy="64019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30710" y="3673903"/>
            <a:ext cx="8596438" cy="400494"/>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duplicated(subset=None, keep='first')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01370" y="4218565"/>
            <a:ext cx="9546364" cy="2169825"/>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subset</a:t>
            </a:r>
            <a:r>
              <a:rPr lang="zh-CN" altLang="zh-CN" sz="1800" kern="0" dirty="0">
                <a:solidFill>
                  <a:srgbClr val="595959"/>
                </a:solidFill>
                <a:latin typeface="宋体" panose="02010600030101010101" pitchFamily="2" charset="-122"/>
                <a:ea typeface="宋体" panose="02010600030101010101" pitchFamily="2" charset="-122"/>
              </a:rPr>
              <a:t>：用于指定</a:t>
            </a:r>
            <a:r>
              <a:rPr lang="zh-CN" altLang="zh-CN" sz="1800" kern="0" dirty="0">
                <a:solidFill>
                  <a:srgbClr val="1369B2"/>
                </a:solidFill>
                <a:latin typeface="宋体" panose="02010600030101010101" pitchFamily="2" charset="-122"/>
                <a:ea typeface="宋体" panose="02010600030101010101" pitchFamily="2" charset="-122"/>
              </a:rPr>
              <a:t>检测重复值的列索引或列索引序列</a:t>
            </a:r>
            <a:r>
              <a:rPr lang="zh-CN" altLang="zh-CN" sz="1800" kern="0" dirty="0">
                <a:solidFill>
                  <a:srgbClr val="595959"/>
                </a:solidFill>
                <a:latin typeface="宋体" panose="02010600030101010101" pitchFamily="2" charset="-122"/>
                <a:ea typeface="宋体" panose="02010600030101010101" pitchFamily="2" charset="-122"/>
              </a:rPr>
              <a:t>，默认检测所有列。</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keep</a:t>
            </a:r>
            <a:r>
              <a:rPr lang="zh-CN" altLang="zh-CN" sz="1800" kern="0" dirty="0">
                <a:solidFill>
                  <a:srgbClr val="595959"/>
                </a:solidFill>
                <a:latin typeface="宋体" panose="02010600030101010101" pitchFamily="2" charset="-122"/>
                <a:ea typeface="宋体" panose="02010600030101010101" pitchFamily="2" charset="-122"/>
              </a:rPr>
              <a:t>：用于确定</a:t>
            </a:r>
            <a:r>
              <a:rPr lang="zh-CN" altLang="zh-CN" sz="1800" kern="0" dirty="0">
                <a:solidFill>
                  <a:srgbClr val="1369B2"/>
                </a:solidFill>
                <a:latin typeface="宋体" panose="02010600030101010101" pitchFamily="2" charset="-122"/>
                <a:ea typeface="宋体" panose="02010600030101010101" pitchFamily="2" charset="-122"/>
              </a:rPr>
              <a:t>标记哪一行是重复值</a:t>
            </a:r>
            <a:r>
              <a:rPr lang="zh-CN" altLang="zh-CN" sz="1800" kern="0" dirty="0">
                <a:solidFill>
                  <a:srgbClr val="595959"/>
                </a:solidFill>
                <a:latin typeface="宋体" panose="02010600030101010101" pitchFamily="2" charset="-122"/>
                <a:ea typeface="宋体" panose="02010600030101010101" pitchFamily="2" charset="-122"/>
              </a:rPr>
              <a:t>，该参数的取值可以</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‘first’</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默认值）</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‘last’</a:t>
            </a:r>
            <a:r>
              <a:rPr lang="zh-CN" altLang="zh-CN" sz="1800" kern="0" dirty="0" smtClean="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‘first’</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smtClean="0">
                <a:solidFill>
                  <a:srgbClr val="595959"/>
                </a:solidFill>
                <a:latin typeface="宋体" panose="02010600030101010101" pitchFamily="2" charset="-122"/>
                <a:ea typeface="宋体" panose="02010600030101010101" pitchFamily="2" charset="-122"/>
              </a:rPr>
              <a:t>标记</a:t>
            </a:r>
            <a:r>
              <a:rPr lang="zh-CN" altLang="zh-CN" sz="1800" kern="0" dirty="0" smtClean="0">
                <a:solidFill>
                  <a:srgbClr val="595959"/>
                </a:solidFill>
                <a:latin typeface="宋体" panose="02010600030101010101" pitchFamily="2" charset="-122"/>
                <a:ea typeface="宋体" panose="02010600030101010101" pitchFamily="2" charset="-122"/>
              </a:rPr>
              <a:t>第一次</a:t>
            </a:r>
            <a:r>
              <a:rPr lang="zh-CN" altLang="zh-CN" sz="1800" kern="0" dirty="0">
                <a:solidFill>
                  <a:srgbClr val="595959"/>
                </a:solidFill>
                <a:latin typeface="宋体" panose="02010600030101010101" pitchFamily="2" charset="-122"/>
                <a:ea typeface="宋体" panose="02010600030101010101" pitchFamily="2" charset="-122"/>
              </a:rPr>
              <a:t>出现重复值的</a:t>
            </a:r>
            <a:r>
              <a:rPr lang="zh-CN" altLang="zh-CN" sz="1800" kern="0" dirty="0" smtClean="0">
                <a:solidFill>
                  <a:srgbClr val="595959"/>
                </a:solidFill>
                <a:latin typeface="宋体" panose="02010600030101010101" pitchFamily="2" charset="-122"/>
                <a:ea typeface="宋体" panose="02010600030101010101" pitchFamily="2" charset="-122"/>
              </a:rPr>
              <a:t>行</a:t>
            </a:r>
            <a:r>
              <a:rPr lang="zh-CN" altLang="en-US"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其余出现重复值的行会被</a:t>
            </a:r>
            <a:r>
              <a:rPr lang="zh-CN" altLang="zh-CN" sz="1800" kern="0" dirty="0" smtClean="0">
                <a:solidFill>
                  <a:srgbClr val="595959"/>
                </a:solidFill>
                <a:latin typeface="宋体" panose="02010600030101010101" pitchFamily="2" charset="-122"/>
                <a:ea typeface="宋体" panose="02010600030101010101" pitchFamily="2" charset="-122"/>
              </a:rPr>
              <a:t>标记</a:t>
            </a:r>
            <a:r>
              <a:rPr lang="zh-CN" altLang="en-US"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True</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‘last’</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smtClean="0">
                <a:solidFill>
                  <a:srgbClr val="595959"/>
                </a:solidFill>
                <a:latin typeface="宋体" panose="02010600030101010101" pitchFamily="2" charset="-122"/>
                <a:ea typeface="宋体" panose="02010600030101010101" pitchFamily="2" charset="-122"/>
              </a:rPr>
              <a:t>标记</a:t>
            </a:r>
            <a:r>
              <a:rPr lang="zh-CN" altLang="zh-CN" sz="1800" kern="0" dirty="0" smtClean="0">
                <a:solidFill>
                  <a:srgbClr val="595959"/>
                </a:solidFill>
                <a:latin typeface="宋体" panose="02010600030101010101" pitchFamily="2" charset="-122"/>
                <a:ea typeface="宋体" panose="02010600030101010101" pitchFamily="2" charset="-122"/>
              </a:rPr>
              <a:t>最后</a:t>
            </a:r>
            <a:r>
              <a:rPr lang="zh-CN" altLang="zh-CN" sz="1800" kern="0" dirty="0">
                <a:solidFill>
                  <a:srgbClr val="595959"/>
                </a:solidFill>
                <a:latin typeface="宋体" panose="02010600030101010101" pitchFamily="2" charset="-122"/>
                <a:ea typeface="宋体" panose="02010600030101010101" pitchFamily="2" charset="-122"/>
              </a:rPr>
              <a:t>一次出现重复值的</a:t>
            </a:r>
            <a:r>
              <a:rPr lang="zh-CN" altLang="zh-CN" sz="1800" kern="0" dirty="0" smtClean="0">
                <a:solidFill>
                  <a:srgbClr val="595959"/>
                </a:solidFill>
                <a:latin typeface="宋体" panose="02010600030101010101" pitchFamily="2" charset="-122"/>
                <a:ea typeface="宋体" panose="02010600030101010101" pitchFamily="2" charset="-122"/>
              </a:rPr>
              <a:t>行</a:t>
            </a:r>
            <a:r>
              <a:rPr lang="zh-CN" altLang="en-US" sz="1800" kern="0" dirty="0">
                <a:solidFill>
                  <a:srgbClr val="595959"/>
                </a:solidFill>
                <a:latin typeface="宋体" panose="02010600030101010101" pitchFamily="2" charset="-122"/>
                <a:ea typeface="宋体" panose="02010600030101010101" pitchFamily="2" charset="-122"/>
              </a:rPr>
              <a:t>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其余出现重复值的行会被</a:t>
            </a:r>
            <a:r>
              <a:rPr lang="zh-CN" altLang="zh-CN" sz="1800" kern="0" dirty="0" smtClean="0">
                <a:solidFill>
                  <a:srgbClr val="595959"/>
                </a:solidFill>
                <a:latin typeface="宋体" panose="02010600030101010101" pitchFamily="2" charset="-122"/>
                <a:ea typeface="宋体" panose="02010600030101010101" pitchFamily="2" charset="-122"/>
              </a:rPr>
              <a:t>标记</a:t>
            </a:r>
            <a:r>
              <a:rPr lang="zh-CN" altLang="en-US" sz="1800" kern="0" dirty="0">
                <a:solidFill>
                  <a:srgbClr val="595959"/>
                </a:solidFill>
                <a:latin typeface="宋体" panose="02010600030101010101" pitchFamily="2" charset="-122"/>
                <a:ea typeface="宋体" panose="02010600030101010101" pitchFamily="2" charset="-122"/>
              </a:rPr>
              <a:t>为</a:t>
            </a:r>
            <a:r>
              <a:rPr lang="en-US" altLang="zh-CN" sz="1800" kern="0" dirty="0">
                <a:solidFill>
                  <a:srgbClr val="595959"/>
                </a:solidFill>
                <a:latin typeface="宋体" panose="02010600030101010101" pitchFamily="2" charset="-122"/>
                <a:ea typeface="宋体" panose="02010600030101010101" pitchFamily="2" charset="-122"/>
              </a:rPr>
              <a:t>True </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smtClean="0">
                <a:solidFill>
                  <a:srgbClr val="595959"/>
                </a:solidFill>
                <a:latin typeface="宋体" panose="02010600030101010101" pitchFamily="2" charset="-122"/>
                <a:ea typeface="宋体" panose="02010600030101010101" pitchFamily="2" charset="-122"/>
              </a:rPr>
              <a:t>表示所有</a:t>
            </a:r>
            <a:r>
              <a:rPr lang="zh-CN" altLang="zh-CN" sz="1800" kern="0" dirty="0">
                <a:solidFill>
                  <a:srgbClr val="595959"/>
                </a:solidFill>
                <a:latin typeface="宋体" panose="02010600030101010101" pitchFamily="2" charset="-122"/>
                <a:ea typeface="宋体" panose="02010600030101010101" pitchFamily="2" charset="-122"/>
              </a:rPr>
              <a:t>出现重复值的</a:t>
            </a:r>
            <a:r>
              <a:rPr lang="zh-CN" altLang="zh-CN" sz="1800" kern="0" dirty="0" smtClean="0">
                <a:solidFill>
                  <a:srgbClr val="595959"/>
                </a:solidFill>
                <a:latin typeface="宋体" panose="02010600030101010101" pitchFamily="2" charset="-122"/>
                <a:ea typeface="宋体" panose="02010600030101010101" pitchFamily="2" charset="-122"/>
              </a:rPr>
              <a:t>行</a:t>
            </a:r>
            <a:r>
              <a:rPr lang="zh-CN" altLang="en-US" sz="1800" kern="0" dirty="0" smtClean="0">
                <a:solidFill>
                  <a:srgbClr val="595959"/>
                </a:solidFill>
                <a:latin typeface="宋体" panose="02010600030101010101" pitchFamily="2" charset="-122"/>
                <a:ea typeface="宋体" panose="02010600030101010101" pitchFamily="2" charset="-122"/>
              </a:rPr>
              <a:t>均被标记为</a:t>
            </a:r>
            <a:r>
              <a:rPr lang="en-US" altLang="zh-CN" sz="1800" kern="0" dirty="0" smtClean="0">
                <a:solidFill>
                  <a:srgbClr val="595959"/>
                </a:solidFill>
                <a:latin typeface="宋体" panose="02010600030101010101" pitchFamily="2" charset="-122"/>
                <a:ea typeface="宋体" panose="02010600030101010101" pitchFamily="2" charset="-122"/>
              </a:rPr>
              <a:t>True </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异常值的</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处理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replace()</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替换数据中的异常值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17394"/>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转换</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数据类型</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astype</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或</a:t>
              </a:r>
              <a:r>
                <a:rPr lang="en-US" altLang="zh-CN" sz="2000" dirty="0" err="1">
                  <a:solidFill>
                    <a:srgbClr val="1369B2"/>
                  </a:solidFill>
                  <a:latin typeface="微软雅黑" panose="020B0503020204020204" pitchFamily="34" charset="-122"/>
                  <a:ea typeface="微软雅黑" panose="020B0503020204020204" pitchFamily="34" charset="-122"/>
                  <a:cs typeface="+mn-ea"/>
                </a:rPr>
                <a:t>to_numberic</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转换数据类型</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771030"/>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查看摘要信息</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info()</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查看</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DataFrame</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的摘要信息</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626784"/>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数据合并</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能够根据需求选择相应方法实现数据合并的操作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480422"/>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设置索引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set_index</a:t>
              </a:r>
              <a:r>
                <a:rPr lang="en-US" altLang="zh-CN" sz="2000" dirty="0" smtClean="0">
                  <a:solidFill>
                    <a:srgbClr val="1369B2"/>
                  </a:solidFill>
                  <a:latin typeface="微软雅黑" panose="020B0503020204020204" pitchFamily="34" charset="-122"/>
                  <a:ea typeface="微软雅黑" panose="020B0503020204020204" pitchFamily="34" charset="-122"/>
                  <a:cs typeface="+mn-ea"/>
                </a:rPr>
                <a:t>()</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将一</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列或多列数据设置为索引</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43079" y="3213770"/>
            <a:ext cx="6264696" cy="1938992"/>
          </a:xfrm>
          <a:prstGeom prst="rect">
            <a:avLst/>
          </a:prstGeom>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duplicated()</a:t>
            </a:r>
            <a:r>
              <a:rPr lang="zh-CN" altLang="zh-CN" sz="2000" kern="0" dirty="0">
                <a:solidFill>
                  <a:srgbClr val="595959"/>
                </a:solidFill>
                <a:latin typeface="微软雅黑" panose="020B0503020204020204" pitchFamily="34" charset="-122"/>
                <a:ea typeface="微软雅黑" panose="020B0503020204020204" pitchFamily="34" charset="-122"/>
              </a:rPr>
              <a:t>方法检测完成后，会返回一个</a:t>
            </a:r>
            <a:r>
              <a:rPr lang="en-US" altLang="zh-CN" sz="2000" kern="0" dirty="0" smtClean="0">
                <a:solidFill>
                  <a:srgbClr val="595959"/>
                </a:solidFill>
                <a:latin typeface="微软雅黑" panose="020B0503020204020204" pitchFamily="34" charset="-122"/>
                <a:ea typeface="微软雅黑" panose="020B0503020204020204" pitchFamily="34" charset="-122"/>
              </a:rPr>
              <a:t>Series</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，该对象中的索引对应被检测对象的行索引，数据是表示检测结果的布尔值，其中</a:t>
            </a:r>
            <a:r>
              <a:rPr lang="en-US" altLang="zh-CN" sz="2000" kern="0" dirty="0">
                <a:solidFill>
                  <a:srgbClr val="1369B2"/>
                </a:solidFill>
                <a:latin typeface="微软雅黑" panose="020B0503020204020204" pitchFamily="34" charset="-122"/>
                <a:ea typeface="微软雅黑" panose="020B0503020204020204" pitchFamily="34" charset="-122"/>
              </a:rPr>
              <a:t>True</a:t>
            </a:r>
            <a:r>
              <a:rPr lang="zh-CN" altLang="zh-CN" sz="2000" kern="0" dirty="0">
                <a:solidFill>
                  <a:srgbClr val="1369B2"/>
                </a:solidFill>
                <a:latin typeface="微软雅黑" panose="020B0503020204020204" pitchFamily="34" charset="-122"/>
                <a:ea typeface="微软雅黑" panose="020B0503020204020204" pitchFamily="34" charset="-122"/>
              </a:rPr>
              <a:t>代表重复值，</a:t>
            </a:r>
            <a:r>
              <a:rPr lang="en-US" altLang="zh-CN" sz="2000" kern="0" dirty="0">
                <a:solidFill>
                  <a:srgbClr val="1369B2"/>
                </a:solidFill>
                <a:latin typeface="微软雅黑" panose="020B0503020204020204" pitchFamily="34" charset="-122"/>
                <a:ea typeface="微软雅黑" panose="020B0503020204020204" pitchFamily="34" charset="-122"/>
              </a:rPr>
              <a:t>False</a:t>
            </a:r>
            <a:r>
              <a:rPr lang="zh-CN" altLang="zh-CN" sz="2000" kern="0" dirty="0">
                <a:solidFill>
                  <a:srgbClr val="1369B2"/>
                </a:solidFill>
                <a:latin typeface="微软雅黑" panose="020B0503020204020204" pitchFamily="34" charset="-122"/>
                <a:ea typeface="微软雅黑" panose="020B0503020204020204" pitchFamily="34" charset="-122"/>
              </a:rPr>
              <a:t>代表非重复值</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66614" y="2133650"/>
            <a:ext cx="3744416" cy="3744416"/>
          </a:xfrm>
          <a:prstGeom prst="rect">
            <a:avLst/>
          </a:prstGeom>
        </p:spPr>
      </p:pic>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276318" y="1818930"/>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重复值的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检测方法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重复值的</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处理</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drop_duplicates</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删除重复值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4520003" y="3069754"/>
            <a:ext cx="5895683" cy="961289"/>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在数据分析中，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重复值会影响分析结果的准确性，一般情况下需要进行删除</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，保证数据的</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唯一性</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585611"/>
            <a:ext cx="30906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删除重复值的方法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272637"/>
            <a:ext cx="9560028" cy="499624"/>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a:t>
            </a:r>
            <a:r>
              <a:rPr lang="zh-CN" altLang="zh-CN" sz="2000" kern="0" dirty="0">
                <a:solidFill>
                  <a:srgbClr val="1369B2"/>
                </a:solidFill>
                <a:latin typeface="微软雅黑" panose="020B0503020204020204" pitchFamily="34" charset="-122"/>
                <a:ea typeface="微软雅黑" panose="020B0503020204020204" pitchFamily="34" charset="-122"/>
              </a:rPr>
              <a:t>删除重复值</a:t>
            </a:r>
            <a:r>
              <a:rPr lang="zh-CN" altLang="zh-CN" sz="2000" kern="0" dirty="0">
                <a:solidFill>
                  <a:srgbClr val="595959"/>
                </a:solidFill>
                <a:latin typeface="微软雅黑" panose="020B0503020204020204" pitchFamily="34" charset="-122"/>
                <a:ea typeface="微软雅黑" panose="020B0503020204020204" pitchFamily="34" charset="-122"/>
              </a:rPr>
              <a:t>的方法</a:t>
            </a:r>
            <a:r>
              <a:rPr lang="en-US" altLang="zh-CN" sz="2000" kern="0" dirty="0" err="1">
                <a:solidFill>
                  <a:srgbClr val="1369B2"/>
                </a:solidFill>
                <a:latin typeface="微软雅黑" panose="020B0503020204020204" pitchFamily="34" charset="-122"/>
                <a:ea typeface="微软雅黑" panose="020B0503020204020204" pitchFamily="34" charset="-122"/>
              </a:rPr>
              <a:t>drop_duplicates</a:t>
            </a:r>
            <a:r>
              <a:rPr lang="en-US" altLang="zh-CN" sz="2000" kern="0" dirty="0" smtClean="0">
                <a:solidFill>
                  <a:srgbClr val="1369B2"/>
                </a:solidFill>
                <a:latin typeface="微软雅黑" panose="020B0503020204020204" pitchFamily="34" charset="-122"/>
                <a:ea typeface="微软雅黑" panose="020B0503020204020204" pitchFamily="34" charset="-122"/>
              </a:rPr>
              <a:t>()</a:t>
            </a:r>
            <a:r>
              <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，该方法的语法格式如下。</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6"/>
          <p:cNvSpPr/>
          <p:nvPr/>
        </p:nvSpPr>
        <p:spPr>
          <a:xfrm>
            <a:off x="1287706" y="2925738"/>
            <a:ext cx="9560028" cy="111730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630710" y="3119675"/>
            <a:ext cx="9001000"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drop_duplicates</a:t>
            </a:r>
            <a:r>
              <a:rPr lang="en-US" altLang="zh-CN" sz="1800" dirty="0">
                <a:solidFill>
                  <a:srgbClr val="000000"/>
                </a:solidFill>
                <a:latin typeface="Courier New" panose="02070309020205020404" pitchFamily="49" charset="0"/>
                <a:ea typeface="宋体" panose="02010600030101010101" pitchFamily="2" charset="-122"/>
              </a:rPr>
              <a:t>(subset=None, *, keep='first', </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inplace</a:t>
            </a:r>
            <a:r>
              <a:rPr lang="en-US" altLang="zh-CN" sz="1800" dirty="0" smtClean="0">
                <a:solidFill>
                  <a:srgbClr val="000000"/>
                </a:solidFill>
                <a:latin typeface="Courier New" panose="02070309020205020404" pitchFamily="49" charset="0"/>
                <a:ea typeface="宋体" panose="02010600030101010101" pitchFamily="2" charset="-122"/>
              </a:rPr>
              <a:t>=False, </a:t>
            </a:r>
            <a:r>
              <a:rPr lang="en-US" altLang="zh-CN" sz="1800" dirty="0" err="1" smtClean="0">
                <a:solidFill>
                  <a:srgbClr val="000000"/>
                </a:solidFill>
                <a:latin typeface="Courier New" panose="02070309020205020404" pitchFamily="49" charset="0"/>
                <a:ea typeface="宋体" panose="02010600030101010101" pitchFamily="2" charset="-122"/>
              </a:rPr>
              <a:t>ignore_index</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文本框 8"/>
          <p:cNvSpPr txBox="1"/>
          <p:nvPr/>
        </p:nvSpPr>
        <p:spPr>
          <a:xfrm>
            <a:off x="1301370" y="4145607"/>
            <a:ext cx="9546364" cy="1338828"/>
          </a:xfrm>
          <a:prstGeom prst="rect">
            <a:avLst/>
          </a:prstGeom>
          <a:noFill/>
        </p:spPr>
        <p:txBody>
          <a:bodyPr wrap="square">
            <a:spAutoFit/>
          </a:bodyPr>
          <a:lstStyle/>
          <a:p>
            <a:pPr>
              <a:lnSpc>
                <a:spcPct val="150000"/>
              </a:lnSpc>
            </a:pPr>
            <a:r>
              <a:rPr lang="zh-CN" altLang="zh-CN" sz="1800" kern="0" dirty="0">
                <a:solidFill>
                  <a:srgbClr val="595959"/>
                </a:solidFill>
                <a:latin typeface="宋体" panose="02010600030101010101" pitchFamily="2" charset="-122"/>
                <a:ea typeface="宋体" panose="02010600030101010101" pitchFamily="2" charset="-122"/>
              </a:rPr>
              <a:t>上述方法中，</a:t>
            </a:r>
            <a:r>
              <a:rPr lang="en-US" altLang="zh-CN" sz="1800" kern="0" dirty="0" err="1">
                <a:solidFill>
                  <a:srgbClr val="1369B2"/>
                </a:solidFill>
                <a:latin typeface="宋体" panose="02010600030101010101" pitchFamily="2" charset="-122"/>
                <a:ea typeface="宋体" panose="02010600030101010101" pitchFamily="2" charset="-122"/>
              </a:rPr>
              <a:t>inplace</a:t>
            </a:r>
            <a:r>
              <a:rPr lang="zh-CN" altLang="zh-CN" sz="1800" kern="0" dirty="0">
                <a:solidFill>
                  <a:srgbClr val="1369B2"/>
                </a:solidFill>
                <a:latin typeface="宋体" panose="02010600030101010101" pitchFamily="2" charset="-122"/>
                <a:ea typeface="宋体" panose="02010600030101010101" pitchFamily="2" charset="-122"/>
              </a:rPr>
              <a:t>参数</a:t>
            </a:r>
            <a:r>
              <a:rPr lang="zh-CN" altLang="zh-CN" sz="1800" kern="0" dirty="0">
                <a:solidFill>
                  <a:srgbClr val="595959"/>
                </a:solidFill>
                <a:latin typeface="宋体" panose="02010600030101010101" pitchFamily="2" charset="-122"/>
                <a:ea typeface="宋体" panose="02010600030101010101" pitchFamily="2" charset="-122"/>
              </a:rPr>
              <a:t>接收一个布尔类型的值，</a:t>
            </a:r>
            <a:r>
              <a:rPr lang="zh-CN" altLang="zh-CN" sz="1800" kern="0" dirty="0">
                <a:solidFill>
                  <a:srgbClr val="1369B2"/>
                </a:solidFill>
                <a:latin typeface="宋体" panose="02010600030101010101" pitchFamily="2" charset="-122"/>
                <a:ea typeface="宋体" panose="02010600030101010101" pitchFamily="2" charset="-122"/>
              </a:rPr>
              <a:t>表示是否替换原来的数据</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1369B2"/>
                </a:solidFill>
                <a:latin typeface="宋体" panose="02010600030101010101" pitchFamily="2" charset="-122"/>
                <a:ea typeface="宋体" panose="02010600030101010101" pitchFamily="2" charset="-122"/>
              </a:rPr>
              <a:t>ignore_index</a:t>
            </a:r>
            <a:r>
              <a:rPr lang="zh-CN" altLang="zh-CN" sz="1800" kern="0" dirty="0">
                <a:solidFill>
                  <a:srgbClr val="1369B2"/>
                </a:solidFill>
                <a:latin typeface="宋体" panose="02010600030101010101" pitchFamily="2" charset="-122"/>
                <a:ea typeface="宋体" panose="02010600030101010101" pitchFamily="2" charset="-122"/>
              </a:rPr>
              <a:t>参数表示是否重新分配索引</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。其他参数与</a:t>
            </a:r>
            <a:r>
              <a:rPr lang="en-US" altLang="zh-CN" sz="1800" kern="0" dirty="0">
                <a:solidFill>
                  <a:srgbClr val="595959"/>
                </a:solidFill>
                <a:latin typeface="宋体" panose="02010600030101010101" pitchFamily="2" charset="-122"/>
                <a:ea typeface="宋体" panose="02010600030101010101" pitchFamily="2" charset="-122"/>
              </a:rPr>
              <a:t>duplicated()</a:t>
            </a:r>
            <a:r>
              <a:rPr lang="zh-CN" altLang="zh-CN" sz="1800" kern="0" dirty="0">
                <a:solidFill>
                  <a:srgbClr val="595959"/>
                </a:solidFill>
                <a:latin typeface="宋体" panose="02010600030101010101" pitchFamily="2" charset="-122"/>
                <a:ea typeface="宋体" panose="02010600030101010101" pitchFamily="2" charset="-122"/>
              </a:rPr>
              <a:t>方法中的参数含义相同，此处不再赘述。</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重复</a:t>
              </a:r>
              <a:r>
                <a:rPr lang="zh-CN" altLang="zh-CN" sz="2000" dirty="0">
                  <a:solidFill>
                    <a:srgbClr val="595959"/>
                  </a:solidFill>
                  <a:latin typeface="微软雅黑" panose="020B0503020204020204" pitchFamily="34" charset="-122"/>
                  <a:ea typeface="微软雅黑" panose="020B0503020204020204" pitchFamily="34" charset="-122"/>
                </a:rPr>
                <a:t>值的处理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59228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zh-CN" altLang="zh-CN" sz="1800" dirty="0">
                <a:solidFill>
                  <a:srgbClr val="1369B2"/>
                </a:solidFill>
                <a:latin typeface="微软雅黑" panose="020B0503020204020204" pitchFamily="34" charset="-122"/>
                <a:ea typeface="微软雅黑" panose="020B0503020204020204" pitchFamily="34" charset="-122"/>
                <a:cs typeface="+mn-ea"/>
              </a:rPr>
              <a:t>异常值的</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检测</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3</a:t>
            </a:r>
            <a:r>
              <a:rPr lang="zh-CN" altLang="zh-CN" sz="1800" dirty="0">
                <a:solidFill>
                  <a:srgbClr val="1369B2"/>
                </a:solidFill>
                <a:latin typeface="微软雅黑" panose="020B0503020204020204" pitchFamily="34" charset="-122"/>
                <a:ea typeface="微软雅黑" panose="020B0503020204020204" pitchFamily="34" charset="-122"/>
                <a:cs typeface="+mn-ea"/>
              </a:rPr>
              <a:t>σ原则</a:t>
            </a:r>
            <a:r>
              <a:rPr lang="zh-CN" altLang="zh-CN" sz="1800" dirty="0">
                <a:solidFill>
                  <a:srgbClr val="595959"/>
                </a:solidFill>
                <a:latin typeface="微软雅黑" panose="020B0503020204020204" pitchFamily="34" charset="-122"/>
                <a:ea typeface="微软雅黑" panose="020B0503020204020204" pitchFamily="34" charset="-122"/>
                <a:cs typeface="+mn-ea"/>
              </a:rPr>
              <a:t>和</a:t>
            </a:r>
            <a:r>
              <a:rPr lang="zh-CN" altLang="zh-CN" sz="1800" dirty="0">
                <a:solidFill>
                  <a:srgbClr val="1369B2"/>
                </a:solidFill>
                <a:latin typeface="微软雅黑" panose="020B0503020204020204" pitchFamily="34" charset="-122"/>
                <a:ea typeface="微软雅黑" panose="020B0503020204020204" pitchFamily="34" charset="-122"/>
                <a:cs typeface="+mn-ea"/>
              </a:rPr>
              <a:t>箱形图</a:t>
            </a:r>
            <a:r>
              <a:rPr lang="zh-CN" altLang="zh-CN" sz="1800" dirty="0">
                <a:solidFill>
                  <a:srgbClr val="595959"/>
                </a:solidFill>
                <a:latin typeface="微软雅黑" panose="020B0503020204020204" pitchFamily="34" charset="-122"/>
                <a:ea typeface="微软雅黑" panose="020B0503020204020204" pitchFamily="34" charset="-122"/>
                <a:cs typeface="+mn-ea"/>
              </a:rPr>
              <a:t>检测数据中是否存在异常值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63574" y="3357786"/>
            <a:ext cx="6120681"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异常值</a:t>
            </a:r>
            <a:r>
              <a:rPr lang="zh-CN" altLang="zh-CN" sz="2000" dirty="0"/>
              <a:t>是指数据集中的</a:t>
            </a:r>
            <a:r>
              <a:rPr lang="zh-CN" altLang="zh-CN" sz="2000" dirty="0">
                <a:solidFill>
                  <a:srgbClr val="1369B2"/>
                </a:solidFill>
              </a:rPr>
              <a:t>个别值明显偏离它所属数据集的其余值</a:t>
            </a:r>
            <a:r>
              <a:rPr lang="zh-CN" altLang="zh-CN" sz="2000" dirty="0"/>
              <a:t>，</a:t>
            </a:r>
            <a:r>
              <a:rPr lang="zh-CN" altLang="zh-CN" sz="2000" dirty="0">
                <a:solidFill>
                  <a:srgbClr val="1369B2"/>
                </a:solidFill>
              </a:rPr>
              <a:t>这些数值是不合理的或错误</a:t>
            </a:r>
            <a:r>
              <a:rPr lang="zh-CN" altLang="zh-CN" sz="2000" dirty="0"/>
              <a:t>的。例如，人的年龄是</a:t>
            </a:r>
            <a:r>
              <a:rPr lang="en-US" altLang="zh-CN" sz="2000" dirty="0"/>
              <a:t>200</a:t>
            </a:r>
            <a:r>
              <a:rPr lang="zh-CN" altLang="zh-CN" sz="2000" dirty="0"/>
              <a:t>岁，身高是</a:t>
            </a:r>
            <a:r>
              <a:rPr lang="en-US" altLang="zh-CN" sz="2000" dirty="0"/>
              <a:t>3</a:t>
            </a:r>
            <a:r>
              <a:rPr lang="zh-CN" altLang="zh-CN" sz="2000" dirty="0"/>
              <a:t>米，商品的总数量是负数等。</a:t>
            </a:r>
            <a:endParaRPr lang="en-US" altLang="zh-CN" sz="2000" dirty="0"/>
          </a:p>
        </p:txBody>
      </p:sp>
      <p:sp>
        <p:nvSpPr>
          <p:cNvPr id="8" name="矩形: 圆角 139"/>
          <p:cNvSpPr/>
          <p:nvPr/>
        </p:nvSpPr>
        <p:spPr>
          <a:xfrm>
            <a:off x="1276318" y="2636353"/>
            <a:ext cx="26586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异常值的概念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5" name="图片 14"/>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0390"/>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异常值的检测</a:t>
            </a: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方法</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矩形: 剪去单角 444"/>
          <p:cNvSpPr/>
          <p:nvPr/>
        </p:nvSpPr>
        <p:spPr bwMode="auto">
          <a:xfrm>
            <a:off x="7319552" y="2560254"/>
            <a:ext cx="2982018" cy="3538538"/>
          </a:xfrm>
          <a:prstGeom prst="snip1Rect">
            <a:avLst>
              <a:gd name="adj" fmla="val 29383"/>
            </a:avLst>
          </a:prstGeom>
          <a:solidFill>
            <a:srgbClr val="F6F6F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latin typeface="微软雅黑" panose="020B0503020204020204" pitchFamily="34" charset="-122"/>
              <a:ea typeface="微软雅黑" panose="020B0503020204020204" pitchFamily="34" charset="-122"/>
              <a:sym typeface="Arial" panose="020B0604020202020204"/>
            </a:endParaRPr>
          </a:p>
        </p:txBody>
      </p:sp>
      <p:sp>
        <p:nvSpPr>
          <p:cNvPr id="11" name="矩形 45"/>
          <p:cNvSpPr>
            <a:spLocks noChangeArrowheads="1"/>
          </p:cNvSpPr>
          <p:nvPr/>
        </p:nvSpPr>
        <p:spPr bwMode="auto">
          <a:xfrm>
            <a:off x="7319131" y="5966386"/>
            <a:ext cx="2982439" cy="137850"/>
          </a:xfrm>
          <a:prstGeom prst="rect">
            <a:avLst/>
          </a:prstGeom>
          <a:solidFill>
            <a:srgbClr val="0070C0"/>
          </a:solidFill>
          <a:ln>
            <a:noFill/>
          </a:ln>
        </p:spPr>
        <p:txBody>
          <a:bodyPr anchor="ctr"/>
          <a:lstStyle/>
          <a:p>
            <a:pPr algn="ctr"/>
            <a:endParaRPr lang="zh-CN" altLang="zh-CN">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任意多边形: 形状 445"/>
          <p:cNvSpPr/>
          <p:nvPr/>
        </p:nvSpPr>
        <p:spPr bwMode="auto">
          <a:xfrm>
            <a:off x="9549114" y="2565698"/>
            <a:ext cx="752457" cy="805713"/>
          </a:xfrm>
          <a:custGeom>
            <a:avLst/>
            <a:gdLst>
              <a:gd name="T0" fmla="*/ 719975 w 608"/>
              <a:gd name="T1" fmla="*/ 0 h 608"/>
              <a:gd name="T2" fmla="*/ 0 w 608"/>
              <a:gd name="T3" fmla="*/ 0 h 608"/>
              <a:gd name="T4" fmla="*/ 719975 w 608"/>
              <a:gd name="T5" fmla="*/ 719975 h 608"/>
              <a:gd name="T6" fmla="*/ 719975 w 608"/>
              <a:gd name="T7" fmla="*/ 0 h 608"/>
              <a:gd name="T8" fmla="*/ 0 60000 65536"/>
              <a:gd name="T9" fmla="*/ 0 60000 65536"/>
              <a:gd name="T10" fmla="*/ 0 60000 65536"/>
              <a:gd name="T11" fmla="*/ 0 60000 65536"/>
              <a:gd name="T12" fmla="*/ 0 w 608"/>
              <a:gd name="T13" fmla="*/ 0 h 608"/>
              <a:gd name="T14" fmla="*/ 608 w 608"/>
              <a:gd name="T15" fmla="*/ 608 h 608"/>
            </a:gdLst>
            <a:ahLst/>
            <a:cxnLst>
              <a:cxn ang="T8">
                <a:pos x="T0" y="T1"/>
              </a:cxn>
              <a:cxn ang="T9">
                <a:pos x="T2" y="T3"/>
              </a:cxn>
              <a:cxn ang="T10">
                <a:pos x="T4" y="T5"/>
              </a:cxn>
              <a:cxn ang="T11">
                <a:pos x="T6" y="T7"/>
              </a:cxn>
            </a:cxnLst>
            <a:rect l="T12" t="T13" r="T14" b="T15"/>
            <a:pathLst>
              <a:path w="608" h="608">
                <a:moveTo>
                  <a:pt x="608" y="0"/>
                </a:moveTo>
                <a:lnTo>
                  <a:pt x="0" y="0"/>
                </a:lnTo>
                <a:lnTo>
                  <a:pt x="608" y="608"/>
                </a:lnTo>
                <a:lnTo>
                  <a:pt x="608" y="0"/>
                </a:lnTo>
                <a:close/>
              </a:path>
            </a:pathLst>
          </a:custGeom>
          <a:solidFill>
            <a:srgbClr val="0070C0"/>
          </a:solidFill>
          <a:ln>
            <a:noFill/>
          </a:ln>
        </p:spPr>
        <p:txBody>
          <a:bodyPr lIns="121920" tIns="60960" rIns="121920" bIns="60960"/>
          <a:lstStyle/>
          <a:p>
            <a:pPr algn="r"/>
            <a:r>
              <a:rPr lang="en-US" altLang="zh-CN"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2</a:t>
            </a:r>
            <a:endParaRPr lang="en-US" altLang="zh-CN"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3" name="矩形: 剪去单角 437"/>
          <p:cNvSpPr/>
          <p:nvPr/>
        </p:nvSpPr>
        <p:spPr bwMode="auto">
          <a:xfrm>
            <a:off x="1918742" y="2565698"/>
            <a:ext cx="2982018" cy="3538538"/>
          </a:xfrm>
          <a:prstGeom prst="snip1Rect">
            <a:avLst>
              <a:gd name="adj" fmla="val 29383"/>
            </a:avLst>
          </a:prstGeom>
          <a:solidFill>
            <a:srgbClr val="F6F6F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latin typeface="微软雅黑" panose="020B0503020204020204" pitchFamily="34" charset="-122"/>
              <a:ea typeface="微软雅黑" panose="020B0503020204020204" pitchFamily="34" charset="-122"/>
              <a:sym typeface="Arial" panose="020B0604020202020204"/>
            </a:endParaRPr>
          </a:p>
        </p:txBody>
      </p:sp>
      <p:sp>
        <p:nvSpPr>
          <p:cNvPr id="16" name="矩形 42"/>
          <p:cNvSpPr>
            <a:spLocks noChangeArrowheads="1"/>
          </p:cNvSpPr>
          <p:nvPr/>
        </p:nvSpPr>
        <p:spPr bwMode="auto">
          <a:xfrm>
            <a:off x="1918743" y="5966386"/>
            <a:ext cx="2982439" cy="137850"/>
          </a:xfrm>
          <a:prstGeom prst="rect">
            <a:avLst/>
          </a:prstGeom>
          <a:solidFill>
            <a:srgbClr val="0070C0"/>
          </a:solidFill>
          <a:ln>
            <a:noFill/>
          </a:ln>
        </p:spPr>
        <p:txBody>
          <a:bodyPr anchor="ctr"/>
          <a:lstStyle/>
          <a:p>
            <a:pPr algn="ctr"/>
            <a:endParaRPr lang="zh-CN" altLang="zh-CN">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任意多边形: 形状 438"/>
          <p:cNvSpPr/>
          <p:nvPr/>
        </p:nvSpPr>
        <p:spPr bwMode="auto">
          <a:xfrm>
            <a:off x="4148726" y="2565698"/>
            <a:ext cx="752457" cy="805713"/>
          </a:xfrm>
          <a:custGeom>
            <a:avLst/>
            <a:gdLst>
              <a:gd name="T0" fmla="*/ 631242 w 608"/>
              <a:gd name="T1" fmla="*/ 0 h 608"/>
              <a:gd name="T2" fmla="*/ 0 w 608"/>
              <a:gd name="T3" fmla="*/ 0 h 608"/>
              <a:gd name="T4" fmla="*/ 631242 w 608"/>
              <a:gd name="T5" fmla="*/ 631242 h 608"/>
              <a:gd name="T6" fmla="*/ 631242 w 608"/>
              <a:gd name="T7" fmla="*/ 0 h 608"/>
              <a:gd name="T8" fmla="*/ 0 60000 65536"/>
              <a:gd name="T9" fmla="*/ 0 60000 65536"/>
              <a:gd name="T10" fmla="*/ 0 60000 65536"/>
              <a:gd name="T11" fmla="*/ 0 60000 65536"/>
              <a:gd name="T12" fmla="*/ 0 w 608"/>
              <a:gd name="T13" fmla="*/ 0 h 608"/>
              <a:gd name="T14" fmla="*/ 608 w 608"/>
              <a:gd name="T15" fmla="*/ 608 h 608"/>
            </a:gdLst>
            <a:ahLst/>
            <a:cxnLst>
              <a:cxn ang="T8">
                <a:pos x="T0" y="T1"/>
              </a:cxn>
              <a:cxn ang="T9">
                <a:pos x="T2" y="T3"/>
              </a:cxn>
              <a:cxn ang="T10">
                <a:pos x="T4" y="T5"/>
              </a:cxn>
              <a:cxn ang="T11">
                <a:pos x="T6" y="T7"/>
              </a:cxn>
            </a:cxnLst>
            <a:rect l="T12" t="T13" r="T14" b="T15"/>
            <a:pathLst>
              <a:path w="608" h="608">
                <a:moveTo>
                  <a:pt x="608" y="0"/>
                </a:moveTo>
                <a:lnTo>
                  <a:pt x="0" y="0"/>
                </a:lnTo>
                <a:lnTo>
                  <a:pt x="608" y="608"/>
                </a:lnTo>
                <a:lnTo>
                  <a:pt x="608" y="0"/>
                </a:lnTo>
                <a:close/>
              </a:path>
            </a:pathLst>
          </a:custGeom>
          <a:solidFill>
            <a:srgbClr val="0070C0"/>
          </a:solidFill>
          <a:ln>
            <a:noFill/>
          </a:ln>
        </p:spPr>
        <p:txBody>
          <a:bodyPr lIns="121920" tIns="60960" rIns="121920" bIns="60960"/>
          <a:lstStyle/>
          <a:p>
            <a:pPr algn="r"/>
            <a:r>
              <a:rPr lang="en-US" altLang="ko-KR"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1</a:t>
            </a:r>
            <a:endParaRPr lang="en-US" altLang="ko-KR"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8" name="矩形 17"/>
          <p:cNvSpPr/>
          <p:nvPr/>
        </p:nvSpPr>
        <p:spPr bwMode="auto">
          <a:xfrm>
            <a:off x="2134979" y="4398013"/>
            <a:ext cx="2643099" cy="923330"/>
          </a:xfrm>
          <a:prstGeom prst="rect">
            <a:avLst/>
          </a:prstGeom>
        </p:spPr>
        <p:txBody>
          <a:bodyPr>
            <a:spAutoFit/>
            <a:scene3d>
              <a:camera prst="orthographicFront"/>
              <a:lightRig rig="threePt" dir="t"/>
            </a:scene3d>
            <a:sp3d contourW="12700"/>
          </a:bodyPr>
          <a:lstStyle/>
          <a:p>
            <a:pPr>
              <a:lnSpc>
                <a:spcPct val="150000"/>
              </a:lnSpc>
              <a:defRPr/>
            </a:pPr>
            <a:r>
              <a:rPr lang="en-US" altLang="zh-CN" sz="1800" dirty="0">
                <a:solidFill>
                  <a:srgbClr val="595959"/>
                </a:solidFill>
                <a:latin typeface="微软雅黑" panose="020B0503020204020204" pitchFamily="34" charset="-122"/>
                <a:ea typeface="微软雅黑" panose="020B0503020204020204" pitchFamily="34" charset="-122"/>
              </a:rPr>
              <a:t>3</a:t>
            </a:r>
            <a:r>
              <a:rPr lang="zh-CN" altLang="zh-CN" sz="1800" dirty="0">
                <a:solidFill>
                  <a:srgbClr val="595959"/>
                </a:solidFill>
                <a:latin typeface="微软雅黑" panose="020B0503020204020204" pitchFamily="34" charset="-122"/>
                <a:ea typeface="微软雅黑" panose="020B0503020204020204" pitchFamily="34" charset="-122"/>
              </a:rPr>
              <a:t>σ原则只适用于</a:t>
            </a:r>
            <a:r>
              <a:rPr lang="zh-CN" altLang="zh-CN" sz="1800" dirty="0">
                <a:solidFill>
                  <a:srgbClr val="1369B2"/>
                </a:solidFill>
                <a:latin typeface="微软雅黑" panose="020B0503020204020204" pitchFamily="34" charset="-122"/>
                <a:ea typeface="微软雅黑" panose="020B0503020204020204" pitchFamily="34" charset="-122"/>
              </a:rPr>
              <a:t>符合或近似正态分布</a:t>
            </a:r>
            <a:r>
              <a:rPr lang="zh-CN" altLang="zh-CN" sz="1800" dirty="0">
                <a:solidFill>
                  <a:srgbClr val="595959"/>
                </a:solidFill>
                <a:latin typeface="微软雅黑" panose="020B0503020204020204" pitchFamily="34" charset="-122"/>
                <a:ea typeface="微软雅黑" panose="020B0503020204020204" pitchFamily="34" charset="-122"/>
              </a:rPr>
              <a:t>的数据</a:t>
            </a:r>
            <a:r>
              <a:rPr lang="zh-CN" altLang="zh-CN" sz="1800" dirty="0" smtClean="0">
                <a:solidFill>
                  <a:srgbClr val="595959"/>
                </a:solidFill>
                <a:latin typeface="微软雅黑" panose="020B0503020204020204" pitchFamily="34" charset="-122"/>
                <a:ea typeface="微软雅黑" panose="020B0503020204020204" pitchFamily="34" charset="-122"/>
              </a:rPr>
              <a:t>集</a:t>
            </a:r>
            <a:r>
              <a:rPr lang="zh-CN" altLang="en-US" sz="1800" dirty="0" smtClean="0">
                <a:solidFill>
                  <a:srgbClr val="595959"/>
                </a:solidFill>
                <a:latin typeface="微软雅黑" panose="020B0503020204020204" pitchFamily="34" charset="-122"/>
                <a:ea typeface="微软雅黑" panose="020B0503020204020204" pitchFamily="34" charset="-122"/>
              </a:rPr>
              <a:t>。</a:t>
            </a:r>
            <a:endParaRPr lang="zh-CN" altLang="en-US" sz="1800"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19" name="矩形 18"/>
          <p:cNvSpPr/>
          <p:nvPr/>
        </p:nvSpPr>
        <p:spPr bwMode="auto">
          <a:xfrm>
            <a:off x="2134978" y="3851737"/>
            <a:ext cx="2192198" cy="499624"/>
          </a:xfrm>
          <a:prstGeom prst="rect">
            <a:avLst/>
          </a:prstGeom>
        </p:spPr>
        <p:txBody>
          <a:bodyPr>
            <a:spAutoFit/>
            <a:scene3d>
              <a:camera prst="orthographicFront"/>
              <a:lightRig rig="threePt" dir="t"/>
            </a:scene3d>
            <a:sp3d contourW="12700"/>
          </a:bodyPr>
          <a:lstStyle/>
          <a:p>
            <a:pPr algn="ctr">
              <a:lnSpc>
                <a:spcPct val="150000"/>
              </a:lnSpc>
              <a:defRPr/>
            </a:pPr>
            <a:r>
              <a:rPr lang="en-US" altLang="zh-CN" sz="2000" b="1" dirty="0">
                <a:solidFill>
                  <a:srgbClr val="595959"/>
                </a:solidFill>
                <a:latin typeface="微软雅黑" panose="020B0503020204020204" pitchFamily="34" charset="-122"/>
                <a:ea typeface="微软雅黑" panose="020B0503020204020204" pitchFamily="34" charset="-122"/>
              </a:rPr>
              <a:t>3</a:t>
            </a:r>
            <a:r>
              <a:rPr lang="zh-CN" altLang="zh-CN" sz="2000" b="1" dirty="0">
                <a:solidFill>
                  <a:srgbClr val="595959"/>
                </a:solidFill>
                <a:latin typeface="微软雅黑" panose="020B0503020204020204" pitchFamily="34" charset="-122"/>
                <a:ea typeface="微软雅黑" panose="020B0503020204020204" pitchFamily="34" charset="-122"/>
              </a:rPr>
              <a:t>σ原则</a:t>
            </a:r>
            <a:endParaRPr lang="zh-CN" altLang="en-US" sz="2000" b="1"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20" name="矩形 19"/>
          <p:cNvSpPr/>
          <p:nvPr/>
        </p:nvSpPr>
        <p:spPr bwMode="auto">
          <a:xfrm>
            <a:off x="7535368" y="4251498"/>
            <a:ext cx="2643099" cy="1338828"/>
          </a:xfrm>
          <a:prstGeom prst="rect">
            <a:avLst/>
          </a:prstGeom>
        </p:spPr>
        <p:txBody>
          <a:bodyPr>
            <a:spAutoFit/>
            <a:scene3d>
              <a:camera prst="orthographicFront"/>
              <a:lightRig rig="threePt" dir="t"/>
            </a:scene3d>
            <a:sp3d contourW="12700"/>
          </a:bodyPr>
          <a:lstStyle/>
          <a:p>
            <a:pPr>
              <a:lnSpc>
                <a:spcPct val="150000"/>
              </a:lnSpc>
              <a:defRPr/>
            </a:pPr>
            <a:r>
              <a:rPr lang="zh-CN" altLang="zh-CN" sz="1800" dirty="0">
                <a:solidFill>
                  <a:srgbClr val="595959"/>
                </a:solidFill>
                <a:latin typeface="微软雅黑" panose="020B0503020204020204" pitchFamily="34" charset="-122"/>
                <a:ea typeface="微软雅黑" panose="020B0503020204020204" pitchFamily="34" charset="-122"/>
              </a:rPr>
              <a:t>箱形图没有什么严格的要求，可以检测</a:t>
            </a:r>
            <a:r>
              <a:rPr lang="zh-CN" altLang="zh-CN" sz="1800" dirty="0">
                <a:solidFill>
                  <a:srgbClr val="1369B2"/>
                </a:solidFill>
                <a:latin typeface="微软雅黑" panose="020B0503020204020204" pitchFamily="34" charset="-122"/>
                <a:ea typeface="微软雅黑" panose="020B0503020204020204" pitchFamily="34" charset="-122"/>
              </a:rPr>
              <a:t>任意的数据集</a:t>
            </a:r>
            <a:r>
              <a:rPr lang="zh-CN" altLang="en-US" sz="1800" dirty="0">
                <a:solidFill>
                  <a:srgbClr val="595959"/>
                </a:solidFill>
                <a:latin typeface="微软雅黑" panose="020B0503020204020204" pitchFamily="34" charset="-122"/>
                <a:ea typeface="微软雅黑" panose="020B0503020204020204" pitchFamily="34" charset="-122"/>
              </a:rPr>
              <a:t>。</a:t>
            </a:r>
            <a:endParaRPr lang="zh-CN" altLang="en-US" sz="1800"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21" name="矩形 20"/>
          <p:cNvSpPr/>
          <p:nvPr/>
        </p:nvSpPr>
        <p:spPr bwMode="auto">
          <a:xfrm>
            <a:off x="7535367" y="3752209"/>
            <a:ext cx="2192198" cy="499624"/>
          </a:xfrm>
          <a:prstGeom prst="rect">
            <a:avLst/>
          </a:prstGeom>
        </p:spPr>
        <p:txBody>
          <a:bodyPr>
            <a:spAutoFit/>
            <a:scene3d>
              <a:camera prst="orthographicFront"/>
              <a:lightRig rig="threePt" dir="t"/>
            </a:scene3d>
            <a:sp3d contourW="12700"/>
          </a:bodyPr>
          <a:lstStyle/>
          <a:p>
            <a:pPr lvl="0" algn="ctr">
              <a:lnSpc>
                <a:spcPct val="150000"/>
              </a:lnSpc>
              <a:defRPr/>
            </a:pPr>
            <a:r>
              <a:rPr lang="zh-CN" altLang="zh-CN" sz="2000" b="1" dirty="0">
                <a:solidFill>
                  <a:srgbClr val="595959"/>
                </a:solidFill>
                <a:latin typeface="微软雅黑" panose="020B0503020204020204" pitchFamily="34" charset="-122"/>
                <a:ea typeface="微软雅黑" panose="020B0503020204020204" pitchFamily="34" charset="-122"/>
              </a:rPr>
              <a:t>箱形图</a:t>
            </a:r>
            <a:endParaRPr lang="zh-CN" altLang="en-US" sz="2000" b="1"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24" name="Freeform 76"/>
          <p:cNvSpPr>
            <a:spLocks noEditPoints="1" noChangeArrowheads="1"/>
          </p:cNvSpPr>
          <p:nvPr/>
        </p:nvSpPr>
        <p:spPr bwMode="auto">
          <a:xfrm>
            <a:off x="3094676" y="2897725"/>
            <a:ext cx="315075" cy="440106"/>
          </a:xfrm>
          <a:custGeom>
            <a:avLst/>
            <a:gdLst>
              <a:gd name="T0" fmla="*/ 49 w 85"/>
              <a:gd name="T1" fmla="*/ 26 h 106"/>
              <a:gd name="T2" fmla="*/ 33 w 85"/>
              <a:gd name="T3" fmla="*/ 22 h 106"/>
              <a:gd name="T4" fmla="*/ 26 w 85"/>
              <a:gd name="T5" fmla="*/ 42 h 106"/>
              <a:gd name="T6" fmla="*/ 34 w 85"/>
              <a:gd name="T7" fmla="*/ 55 h 106"/>
              <a:gd name="T8" fmla="*/ 35 w 85"/>
              <a:gd name="T9" fmla="*/ 59 h 106"/>
              <a:gd name="T10" fmla="*/ 49 w 85"/>
              <a:gd name="T11" fmla="*/ 63 h 106"/>
              <a:gd name="T12" fmla="*/ 63 w 85"/>
              <a:gd name="T13" fmla="*/ 59 h 106"/>
              <a:gd name="T14" fmla="*/ 63 w 85"/>
              <a:gd name="T15" fmla="*/ 55 h 106"/>
              <a:gd name="T16" fmla="*/ 72 w 85"/>
              <a:gd name="T17" fmla="*/ 42 h 106"/>
              <a:gd name="T18" fmla="*/ 64 w 85"/>
              <a:gd name="T19" fmla="*/ 22 h 106"/>
              <a:gd name="T20" fmla="*/ 49 w 85"/>
              <a:gd name="T21" fmla="*/ 26 h 106"/>
              <a:gd name="T22" fmla="*/ 84 w 85"/>
              <a:gd name="T23" fmla="*/ 77 h 106"/>
              <a:gd name="T24" fmla="*/ 14 w 85"/>
              <a:gd name="T25" fmla="*/ 77 h 106"/>
              <a:gd name="T26" fmla="*/ 11 w 85"/>
              <a:gd name="T27" fmla="*/ 87 h 106"/>
              <a:gd name="T28" fmla="*/ 11 w 85"/>
              <a:gd name="T29" fmla="*/ 87 h 106"/>
              <a:gd name="T30" fmla="*/ 14 w 85"/>
              <a:gd name="T31" fmla="*/ 96 h 106"/>
              <a:gd name="T32" fmla="*/ 85 w 85"/>
              <a:gd name="T33" fmla="*/ 96 h 106"/>
              <a:gd name="T34" fmla="*/ 85 w 85"/>
              <a:gd name="T35" fmla="*/ 106 h 106"/>
              <a:gd name="T36" fmla="*/ 12 w 85"/>
              <a:gd name="T37" fmla="*/ 106 h 106"/>
              <a:gd name="T38" fmla="*/ 10 w 85"/>
              <a:gd name="T39" fmla="*/ 106 h 106"/>
              <a:gd name="T40" fmla="*/ 8 w 85"/>
              <a:gd name="T41" fmla="*/ 105 h 106"/>
              <a:gd name="T42" fmla="*/ 7 w 85"/>
              <a:gd name="T43" fmla="*/ 104 h 106"/>
              <a:gd name="T44" fmla="*/ 0 w 85"/>
              <a:gd name="T45" fmla="*/ 87 h 106"/>
              <a:gd name="T46" fmla="*/ 0 w 85"/>
              <a:gd name="T47" fmla="*/ 87 h 106"/>
              <a:gd name="T48" fmla="*/ 7 w 85"/>
              <a:gd name="T49" fmla="*/ 69 h 106"/>
              <a:gd name="T50" fmla="*/ 8 w 85"/>
              <a:gd name="T51" fmla="*/ 68 h 106"/>
              <a:gd name="T52" fmla="*/ 9 w 85"/>
              <a:gd name="T53" fmla="*/ 66 h 106"/>
              <a:gd name="T54" fmla="*/ 12 w 85"/>
              <a:gd name="T55" fmla="*/ 66 h 106"/>
              <a:gd name="T56" fmla="*/ 84 w 85"/>
              <a:gd name="T57" fmla="*/ 66 h 106"/>
              <a:gd name="T58" fmla="*/ 84 w 85"/>
              <a:gd name="T59" fmla="*/ 77 h 106"/>
              <a:gd name="T60" fmla="*/ 16 w 85"/>
              <a:gd name="T61" fmla="*/ 91 h 106"/>
              <a:gd name="T62" fmla="*/ 16 w 85"/>
              <a:gd name="T63" fmla="*/ 93 h 106"/>
              <a:gd name="T64" fmla="*/ 78 w 85"/>
              <a:gd name="T65" fmla="*/ 93 h 106"/>
              <a:gd name="T66" fmla="*/ 78 w 85"/>
              <a:gd name="T67" fmla="*/ 91 h 106"/>
              <a:gd name="T68" fmla="*/ 16 w 85"/>
              <a:gd name="T69" fmla="*/ 91 h 106"/>
              <a:gd name="T70" fmla="*/ 16 w 85"/>
              <a:gd name="T71" fmla="*/ 80 h 106"/>
              <a:gd name="T72" fmla="*/ 16 w 85"/>
              <a:gd name="T73" fmla="*/ 82 h 106"/>
              <a:gd name="T74" fmla="*/ 78 w 85"/>
              <a:gd name="T75" fmla="*/ 82 h 106"/>
              <a:gd name="T76" fmla="*/ 78 w 85"/>
              <a:gd name="T77" fmla="*/ 80 h 106"/>
              <a:gd name="T78" fmla="*/ 16 w 85"/>
              <a:gd name="T79" fmla="*/ 80 h 106"/>
              <a:gd name="T80" fmla="*/ 16 w 85"/>
              <a:gd name="T81" fmla="*/ 85 h 106"/>
              <a:gd name="T82" fmla="*/ 16 w 85"/>
              <a:gd name="T83" fmla="*/ 88 h 106"/>
              <a:gd name="T84" fmla="*/ 78 w 85"/>
              <a:gd name="T85" fmla="*/ 88 h 106"/>
              <a:gd name="T86" fmla="*/ 78 w 85"/>
              <a:gd name="T87" fmla="*/ 85 h 106"/>
              <a:gd name="T88" fmla="*/ 16 w 85"/>
              <a:gd name="T89" fmla="*/ 85 h 106"/>
              <a:gd name="T90" fmla="*/ 50 w 85"/>
              <a:gd name="T91" fmla="*/ 10 h 106"/>
              <a:gd name="T92" fmla="*/ 73 w 85"/>
              <a:gd name="T93" fmla="*/ 8 h 106"/>
              <a:gd name="T94" fmla="*/ 51 w 85"/>
              <a:gd name="T95" fmla="*/ 15 h 106"/>
              <a:gd name="T96" fmla="*/ 50 w 85"/>
              <a:gd name="T97" fmla="*/ 24 h 106"/>
              <a:gd name="T98" fmla="*/ 48 w 85"/>
              <a:gd name="T99" fmla="*/ 24 h 106"/>
              <a:gd name="T100" fmla="*/ 40 w 85"/>
              <a:gd name="T101" fmla="*/ 8 h 106"/>
              <a:gd name="T102" fmla="*/ 46 w 85"/>
              <a:gd name="T103" fmla="*/ 4 h 106"/>
              <a:gd name="T104" fmla="*/ 50 w 85"/>
              <a:gd name="T105" fmla="*/ 10 h 10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5"/>
              <a:gd name="T160" fmla="*/ 0 h 106"/>
              <a:gd name="T161" fmla="*/ 85 w 85"/>
              <a:gd name="T162" fmla="*/ 106 h 10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5" h="106">
                <a:moveTo>
                  <a:pt x="49" y="26"/>
                </a:moveTo>
                <a:cubicBezTo>
                  <a:pt x="47" y="24"/>
                  <a:pt x="40" y="19"/>
                  <a:pt x="33" y="22"/>
                </a:cubicBezTo>
                <a:cubicBezTo>
                  <a:pt x="25" y="25"/>
                  <a:pt x="22" y="34"/>
                  <a:pt x="26" y="42"/>
                </a:cubicBezTo>
                <a:cubicBezTo>
                  <a:pt x="30" y="50"/>
                  <a:pt x="33" y="53"/>
                  <a:pt x="34" y="55"/>
                </a:cubicBezTo>
                <a:cubicBezTo>
                  <a:pt x="35" y="56"/>
                  <a:pt x="34" y="58"/>
                  <a:pt x="35" y="59"/>
                </a:cubicBezTo>
                <a:cubicBezTo>
                  <a:pt x="36" y="64"/>
                  <a:pt x="46" y="66"/>
                  <a:pt x="49" y="63"/>
                </a:cubicBezTo>
                <a:cubicBezTo>
                  <a:pt x="52" y="66"/>
                  <a:pt x="62" y="64"/>
                  <a:pt x="63" y="59"/>
                </a:cubicBezTo>
                <a:cubicBezTo>
                  <a:pt x="63" y="58"/>
                  <a:pt x="63" y="56"/>
                  <a:pt x="63" y="55"/>
                </a:cubicBezTo>
                <a:cubicBezTo>
                  <a:pt x="64" y="53"/>
                  <a:pt x="68" y="50"/>
                  <a:pt x="72" y="42"/>
                </a:cubicBezTo>
                <a:cubicBezTo>
                  <a:pt x="76" y="34"/>
                  <a:pt x="73" y="25"/>
                  <a:pt x="64" y="22"/>
                </a:cubicBezTo>
                <a:cubicBezTo>
                  <a:pt x="58" y="19"/>
                  <a:pt x="51" y="24"/>
                  <a:pt x="49" y="26"/>
                </a:cubicBezTo>
                <a:close/>
                <a:moveTo>
                  <a:pt x="84" y="77"/>
                </a:moveTo>
                <a:cubicBezTo>
                  <a:pt x="14" y="77"/>
                  <a:pt x="14" y="77"/>
                  <a:pt x="14" y="77"/>
                </a:cubicBezTo>
                <a:cubicBezTo>
                  <a:pt x="11" y="80"/>
                  <a:pt x="10" y="83"/>
                  <a:pt x="11" y="87"/>
                </a:cubicBezTo>
                <a:cubicBezTo>
                  <a:pt x="11" y="87"/>
                  <a:pt x="11" y="87"/>
                  <a:pt x="11" y="87"/>
                </a:cubicBezTo>
                <a:cubicBezTo>
                  <a:pt x="11" y="90"/>
                  <a:pt x="12" y="93"/>
                  <a:pt x="14" y="96"/>
                </a:cubicBezTo>
                <a:cubicBezTo>
                  <a:pt x="85" y="96"/>
                  <a:pt x="85" y="96"/>
                  <a:pt x="85" y="96"/>
                </a:cubicBezTo>
                <a:cubicBezTo>
                  <a:pt x="85" y="106"/>
                  <a:pt x="85" y="106"/>
                  <a:pt x="85" y="106"/>
                </a:cubicBezTo>
                <a:cubicBezTo>
                  <a:pt x="12" y="106"/>
                  <a:pt x="12" y="106"/>
                  <a:pt x="12" y="106"/>
                </a:cubicBezTo>
                <a:cubicBezTo>
                  <a:pt x="10" y="106"/>
                  <a:pt x="10" y="106"/>
                  <a:pt x="10" y="106"/>
                </a:cubicBezTo>
                <a:cubicBezTo>
                  <a:pt x="8" y="105"/>
                  <a:pt x="8" y="105"/>
                  <a:pt x="8" y="105"/>
                </a:cubicBezTo>
                <a:cubicBezTo>
                  <a:pt x="8" y="104"/>
                  <a:pt x="7" y="104"/>
                  <a:pt x="7" y="104"/>
                </a:cubicBezTo>
                <a:cubicBezTo>
                  <a:pt x="3" y="99"/>
                  <a:pt x="0" y="93"/>
                  <a:pt x="0" y="87"/>
                </a:cubicBezTo>
                <a:cubicBezTo>
                  <a:pt x="0" y="87"/>
                  <a:pt x="0" y="87"/>
                  <a:pt x="0" y="87"/>
                </a:cubicBezTo>
                <a:cubicBezTo>
                  <a:pt x="0" y="81"/>
                  <a:pt x="2" y="74"/>
                  <a:pt x="7" y="69"/>
                </a:cubicBezTo>
                <a:cubicBezTo>
                  <a:pt x="7" y="69"/>
                  <a:pt x="7" y="68"/>
                  <a:pt x="8" y="68"/>
                </a:cubicBezTo>
                <a:cubicBezTo>
                  <a:pt x="9" y="66"/>
                  <a:pt x="9" y="66"/>
                  <a:pt x="9" y="66"/>
                </a:cubicBezTo>
                <a:cubicBezTo>
                  <a:pt x="12" y="66"/>
                  <a:pt x="12" y="66"/>
                  <a:pt x="12" y="66"/>
                </a:cubicBezTo>
                <a:cubicBezTo>
                  <a:pt x="84" y="66"/>
                  <a:pt x="84" y="66"/>
                  <a:pt x="84" y="66"/>
                </a:cubicBezTo>
                <a:cubicBezTo>
                  <a:pt x="84" y="77"/>
                  <a:pt x="84" y="77"/>
                  <a:pt x="84" y="77"/>
                </a:cubicBezTo>
                <a:close/>
                <a:moveTo>
                  <a:pt x="16" y="91"/>
                </a:moveTo>
                <a:cubicBezTo>
                  <a:pt x="16" y="93"/>
                  <a:pt x="16" y="93"/>
                  <a:pt x="16" y="93"/>
                </a:cubicBezTo>
                <a:cubicBezTo>
                  <a:pt x="78" y="93"/>
                  <a:pt x="78" y="93"/>
                  <a:pt x="78" y="93"/>
                </a:cubicBezTo>
                <a:cubicBezTo>
                  <a:pt x="78" y="91"/>
                  <a:pt x="78" y="91"/>
                  <a:pt x="78" y="91"/>
                </a:cubicBezTo>
                <a:cubicBezTo>
                  <a:pt x="16" y="91"/>
                  <a:pt x="16" y="91"/>
                  <a:pt x="16" y="91"/>
                </a:cubicBezTo>
                <a:close/>
                <a:moveTo>
                  <a:pt x="16" y="80"/>
                </a:moveTo>
                <a:cubicBezTo>
                  <a:pt x="16" y="82"/>
                  <a:pt x="16" y="82"/>
                  <a:pt x="16" y="82"/>
                </a:cubicBezTo>
                <a:cubicBezTo>
                  <a:pt x="78" y="82"/>
                  <a:pt x="78" y="82"/>
                  <a:pt x="78" y="82"/>
                </a:cubicBezTo>
                <a:cubicBezTo>
                  <a:pt x="78" y="80"/>
                  <a:pt x="78" y="80"/>
                  <a:pt x="78" y="80"/>
                </a:cubicBezTo>
                <a:cubicBezTo>
                  <a:pt x="16" y="80"/>
                  <a:pt x="16" y="80"/>
                  <a:pt x="16" y="80"/>
                </a:cubicBezTo>
                <a:close/>
                <a:moveTo>
                  <a:pt x="16" y="85"/>
                </a:moveTo>
                <a:cubicBezTo>
                  <a:pt x="16" y="88"/>
                  <a:pt x="16" y="88"/>
                  <a:pt x="16" y="88"/>
                </a:cubicBezTo>
                <a:cubicBezTo>
                  <a:pt x="78" y="88"/>
                  <a:pt x="78" y="88"/>
                  <a:pt x="78" y="88"/>
                </a:cubicBezTo>
                <a:cubicBezTo>
                  <a:pt x="78" y="85"/>
                  <a:pt x="78" y="85"/>
                  <a:pt x="78" y="85"/>
                </a:cubicBezTo>
                <a:cubicBezTo>
                  <a:pt x="16" y="85"/>
                  <a:pt x="16" y="85"/>
                  <a:pt x="16" y="85"/>
                </a:cubicBezTo>
                <a:close/>
                <a:moveTo>
                  <a:pt x="50" y="10"/>
                </a:moveTo>
                <a:cubicBezTo>
                  <a:pt x="54" y="0"/>
                  <a:pt x="64" y="5"/>
                  <a:pt x="73" y="8"/>
                </a:cubicBezTo>
                <a:cubicBezTo>
                  <a:pt x="69" y="14"/>
                  <a:pt x="58" y="18"/>
                  <a:pt x="51" y="15"/>
                </a:cubicBezTo>
                <a:cubicBezTo>
                  <a:pt x="51" y="18"/>
                  <a:pt x="50" y="21"/>
                  <a:pt x="50" y="24"/>
                </a:cubicBezTo>
                <a:cubicBezTo>
                  <a:pt x="48" y="24"/>
                  <a:pt x="48" y="24"/>
                  <a:pt x="48" y="24"/>
                </a:cubicBezTo>
                <a:cubicBezTo>
                  <a:pt x="48" y="17"/>
                  <a:pt x="46" y="13"/>
                  <a:pt x="40" y="8"/>
                </a:cubicBezTo>
                <a:cubicBezTo>
                  <a:pt x="46" y="4"/>
                  <a:pt x="46" y="4"/>
                  <a:pt x="46" y="4"/>
                </a:cubicBezTo>
                <a:cubicBezTo>
                  <a:pt x="48" y="6"/>
                  <a:pt x="50" y="8"/>
                  <a:pt x="50" y="10"/>
                </a:cubicBezTo>
                <a:close/>
              </a:path>
            </a:pathLst>
          </a:custGeom>
          <a:solidFill>
            <a:srgbClr val="0070C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fontAlgn="auto" hangingPunct="1">
              <a:spcBef>
                <a:spcPts val="0"/>
              </a:spcBef>
              <a:spcAft>
                <a:spcPts val="0"/>
              </a:spcAft>
              <a:defRPr/>
            </a:pPr>
            <a:endParaRPr lang="zh-CN" altLang="zh-CN" sz="1350">
              <a:solidFill>
                <a:srgbClr val="000000"/>
              </a:solidFill>
              <a:latin typeface="Calibri" panose="020F0502020204030204" pitchFamily="34" charset="0"/>
              <a:ea typeface="+mn-ea"/>
              <a:sym typeface="宋体" panose="02010600030101010101" pitchFamily="2" charset="-122"/>
            </a:endParaRPr>
          </a:p>
        </p:txBody>
      </p:sp>
      <p:sp>
        <p:nvSpPr>
          <p:cNvPr id="25" name="Freeform 154"/>
          <p:cNvSpPr>
            <a:spLocks noEditPoints="1"/>
          </p:cNvSpPr>
          <p:nvPr/>
        </p:nvSpPr>
        <p:spPr bwMode="auto">
          <a:xfrm>
            <a:off x="8543478" y="2957747"/>
            <a:ext cx="564534" cy="380084"/>
          </a:xfrm>
          <a:custGeom>
            <a:avLst/>
            <a:gdLst>
              <a:gd name="T0" fmla="*/ 477 w 608"/>
              <a:gd name="T1" fmla="*/ 380 h 407"/>
              <a:gd name="T2" fmla="*/ 493 w 608"/>
              <a:gd name="T3" fmla="*/ 380 h 407"/>
              <a:gd name="T4" fmla="*/ 493 w 608"/>
              <a:gd name="T5" fmla="*/ 52 h 407"/>
              <a:gd name="T6" fmla="*/ 477 w 608"/>
              <a:gd name="T7" fmla="*/ 52 h 407"/>
              <a:gd name="T8" fmla="*/ 477 w 608"/>
              <a:gd name="T9" fmla="*/ 380 h 407"/>
              <a:gd name="T10" fmla="*/ 331 w 608"/>
              <a:gd name="T11" fmla="*/ 380 h 407"/>
              <a:gd name="T12" fmla="*/ 349 w 608"/>
              <a:gd name="T13" fmla="*/ 380 h 407"/>
              <a:gd name="T14" fmla="*/ 349 w 608"/>
              <a:gd name="T15" fmla="*/ 161 h 407"/>
              <a:gd name="T16" fmla="*/ 331 w 608"/>
              <a:gd name="T17" fmla="*/ 161 h 407"/>
              <a:gd name="T18" fmla="*/ 331 w 608"/>
              <a:gd name="T19" fmla="*/ 380 h 407"/>
              <a:gd name="T20" fmla="*/ 59 w 608"/>
              <a:gd name="T21" fmla="*/ 380 h 407"/>
              <a:gd name="T22" fmla="*/ 76 w 608"/>
              <a:gd name="T23" fmla="*/ 380 h 407"/>
              <a:gd name="T24" fmla="*/ 76 w 608"/>
              <a:gd name="T25" fmla="*/ 185 h 407"/>
              <a:gd name="T26" fmla="*/ 59 w 608"/>
              <a:gd name="T27" fmla="*/ 185 h 407"/>
              <a:gd name="T28" fmla="*/ 59 w 608"/>
              <a:gd name="T29" fmla="*/ 380 h 407"/>
              <a:gd name="T30" fmla="*/ 208 w 608"/>
              <a:gd name="T31" fmla="*/ 380 h 407"/>
              <a:gd name="T32" fmla="*/ 208 w 608"/>
              <a:gd name="T33" fmla="*/ 83 h 407"/>
              <a:gd name="T34" fmla="*/ 191 w 608"/>
              <a:gd name="T35" fmla="*/ 83 h 407"/>
              <a:gd name="T36" fmla="*/ 191 w 608"/>
              <a:gd name="T37" fmla="*/ 380 h 407"/>
              <a:gd name="T38" fmla="*/ 208 w 608"/>
              <a:gd name="T39" fmla="*/ 380 h 407"/>
              <a:gd name="T40" fmla="*/ 170 w 608"/>
              <a:gd name="T41" fmla="*/ 38 h 407"/>
              <a:gd name="T42" fmla="*/ 271 w 608"/>
              <a:gd name="T43" fmla="*/ 38 h 407"/>
              <a:gd name="T44" fmla="*/ 271 w 608"/>
              <a:gd name="T45" fmla="*/ 380 h 407"/>
              <a:gd name="T46" fmla="*/ 310 w 608"/>
              <a:gd name="T47" fmla="*/ 380 h 407"/>
              <a:gd name="T48" fmla="*/ 310 w 608"/>
              <a:gd name="T49" fmla="*/ 110 h 407"/>
              <a:gd name="T50" fmla="*/ 411 w 608"/>
              <a:gd name="T51" fmla="*/ 110 h 407"/>
              <a:gd name="T52" fmla="*/ 411 w 608"/>
              <a:gd name="T53" fmla="*/ 380 h 407"/>
              <a:gd name="T54" fmla="*/ 456 w 608"/>
              <a:gd name="T55" fmla="*/ 380 h 407"/>
              <a:gd name="T56" fmla="*/ 456 w 608"/>
              <a:gd name="T57" fmla="*/ 0 h 407"/>
              <a:gd name="T58" fmla="*/ 557 w 608"/>
              <a:gd name="T59" fmla="*/ 0 h 407"/>
              <a:gd name="T60" fmla="*/ 557 w 608"/>
              <a:gd name="T61" fmla="*/ 380 h 407"/>
              <a:gd name="T62" fmla="*/ 608 w 608"/>
              <a:gd name="T63" fmla="*/ 380 h 407"/>
              <a:gd name="T64" fmla="*/ 608 w 608"/>
              <a:gd name="T65" fmla="*/ 407 h 407"/>
              <a:gd name="T66" fmla="*/ 0 w 608"/>
              <a:gd name="T67" fmla="*/ 407 h 407"/>
              <a:gd name="T68" fmla="*/ 0 w 608"/>
              <a:gd name="T69" fmla="*/ 380 h 407"/>
              <a:gd name="T70" fmla="*/ 38 w 608"/>
              <a:gd name="T71" fmla="*/ 380 h 407"/>
              <a:gd name="T72" fmla="*/ 38 w 608"/>
              <a:gd name="T73" fmla="*/ 140 h 407"/>
              <a:gd name="T74" fmla="*/ 139 w 608"/>
              <a:gd name="T75" fmla="*/ 140 h 407"/>
              <a:gd name="T76" fmla="*/ 139 w 608"/>
              <a:gd name="T77" fmla="*/ 380 h 407"/>
              <a:gd name="T78" fmla="*/ 170 w 608"/>
              <a:gd name="T79" fmla="*/ 380 h 407"/>
              <a:gd name="T80" fmla="*/ 170 w 608"/>
              <a:gd name="T81"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8" h="407">
                <a:moveTo>
                  <a:pt x="477" y="380"/>
                </a:moveTo>
                <a:lnTo>
                  <a:pt x="493" y="380"/>
                </a:lnTo>
                <a:lnTo>
                  <a:pt x="493" y="52"/>
                </a:lnTo>
                <a:lnTo>
                  <a:pt x="477" y="52"/>
                </a:lnTo>
                <a:lnTo>
                  <a:pt x="477" y="380"/>
                </a:lnTo>
                <a:close/>
                <a:moveTo>
                  <a:pt x="331" y="380"/>
                </a:moveTo>
                <a:lnTo>
                  <a:pt x="349" y="380"/>
                </a:lnTo>
                <a:lnTo>
                  <a:pt x="349" y="161"/>
                </a:lnTo>
                <a:lnTo>
                  <a:pt x="331" y="161"/>
                </a:lnTo>
                <a:lnTo>
                  <a:pt x="331" y="380"/>
                </a:lnTo>
                <a:close/>
                <a:moveTo>
                  <a:pt x="59" y="380"/>
                </a:moveTo>
                <a:lnTo>
                  <a:pt x="76" y="380"/>
                </a:lnTo>
                <a:lnTo>
                  <a:pt x="76" y="185"/>
                </a:lnTo>
                <a:lnTo>
                  <a:pt x="59" y="185"/>
                </a:lnTo>
                <a:lnTo>
                  <a:pt x="59" y="380"/>
                </a:lnTo>
                <a:close/>
                <a:moveTo>
                  <a:pt x="208" y="380"/>
                </a:moveTo>
                <a:lnTo>
                  <a:pt x="208" y="83"/>
                </a:lnTo>
                <a:lnTo>
                  <a:pt x="191" y="83"/>
                </a:lnTo>
                <a:lnTo>
                  <a:pt x="191" y="380"/>
                </a:lnTo>
                <a:lnTo>
                  <a:pt x="208" y="380"/>
                </a:lnTo>
                <a:close/>
                <a:moveTo>
                  <a:pt x="170" y="38"/>
                </a:moveTo>
                <a:lnTo>
                  <a:pt x="271" y="38"/>
                </a:lnTo>
                <a:lnTo>
                  <a:pt x="271" y="380"/>
                </a:lnTo>
                <a:lnTo>
                  <a:pt x="310" y="380"/>
                </a:lnTo>
                <a:lnTo>
                  <a:pt x="310" y="110"/>
                </a:lnTo>
                <a:lnTo>
                  <a:pt x="411" y="110"/>
                </a:lnTo>
                <a:lnTo>
                  <a:pt x="411" y="380"/>
                </a:lnTo>
                <a:lnTo>
                  <a:pt x="456" y="380"/>
                </a:lnTo>
                <a:lnTo>
                  <a:pt x="456" y="0"/>
                </a:lnTo>
                <a:lnTo>
                  <a:pt x="557" y="0"/>
                </a:lnTo>
                <a:lnTo>
                  <a:pt x="557" y="380"/>
                </a:lnTo>
                <a:lnTo>
                  <a:pt x="608" y="380"/>
                </a:lnTo>
                <a:lnTo>
                  <a:pt x="608" y="407"/>
                </a:lnTo>
                <a:lnTo>
                  <a:pt x="0" y="407"/>
                </a:lnTo>
                <a:lnTo>
                  <a:pt x="0" y="380"/>
                </a:lnTo>
                <a:lnTo>
                  <a:pt x="38" y="380"/>
                </a:lnTo>
                <a:lnTo>
                  <a:pt x="38" y="140"/>
                </a:lnTo>
                <a:lnTo>
                  <a:pt x="139" y="140"/>
                </a:lnTo>
                <a:lnTo>
                  <a:pt x="139" y="380"/>
                </a:lnTo>
                <a:lnTo>
                  <a:pt x="170" y="380"/>
                </a:lnTo>
                <a:lnTo>
                  <a:pt x="170" y="38"/>
                </a:lnTo>
                <a:close/>
              </a:path>
            </a:pathLst>
          </a:custGeom>
          <a:solidFill>
            <a:srgbClr val="0070C0"/>
          </a:solidFill>
          <a:ln>
            <a:no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p>
        </p:txBody>
      </p:sp>
      <p:sp>
        <p:nvSpPr>
          <p:cNvPr id="2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3" name="组合 22"/>
          <p:cNvGrpSpPr/>
          <p:nvPr/>
        </p:nvGrpSpPr>
        <p:grpSpPr>
          <a:xfrm>
            <a:off x="1019175" y="857056"/>
            <a:ext cx="3533775" cy="466725"/>
            <a:chOff x="1019175" y="847725"/>
            <a:chExt cx="3533775" cy="466725"/>
          </a:xfrm>
        </p:grpSpPr>
        <p:sp>
          <p:nvSpPr>
            <p:cNvPr id="2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971944" y="2060092"/>
            <a:ext cx="5235830" cy="2725839"/>
          </a:xfrm>
          <a:prstGeom prst="rect">
            <a:avLst/>
          </a:prstGeom>
        </p:spPr>
      </p:pic>
      <p:sp>
        <p:nvSpPr>
          <p:cNvPr id="8" name="矩形: 圆角 139"/>
          <p:cNvSpPr/>
          <p:nvPr/>
        </p:nvSpPr>
        <p:spPr>
          <a:xfrm>
            <a:off x="1276318" y="2060092"/>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a:t>
            </a:r>
            <a:r>
              <a:rPr lang="en-US" altLang="zh-CN" b="1" dirty="0">
                <a:latin typeface="宋体" panose="02010600030101010101" pitchFamily="2" charset="-122"/>
                <a:ea typeface="宋体" panose="02010600030101010101" pitchFamily="2" charset="-122"/>
              </a:rPr>
              <a:t>3</a:t>
            </a:r>
            <a:r>
              <a:rPr lang="zh-CN" altLang="zh-CN" b="1" dirty="0">
                <a:latin typeface="宋体" panose="02010600030101010101" pitchFamily="2" charset="-122"/>
                <a:ea typeface="宋体" panose="02010600030101010101" pitchFamily="2" charset="-122"/>
              </a:rPr>
              <a:t>σ原则检测异常值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2" name="矩形 21"/>
          <p:cNvSpPr/>
          <p:nvPr/>
        </p:nvSpPr>
        <p:spPr>
          <a:xfrm>
            <a:off x="1270961" y="2846644"/>
            <a:ext cx="4392197" cy="2400657"/>
          </a:xfrm>
          <a:prstGeom prst="rect">
            <a:avLst/>
          </a:prstGeom>
        </p:spPr>
        <p:txBody>
          <a:bodyPr wrap="square">
            <a:spAutoFit/>
          </a:bodyPr>
          <a:lstStyle/>
          <a:p>
            <a:pPr>
              <a:lnSpc>
                <a:spcPct val="150000"/>
              </a:lnSpc>
            </a:pP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3σ</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原则</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，又称为拉依达原则，它是指先假设一组检测数据只含有</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随机误差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，对这组数据进行计算处理得到</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标准差，</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再依据特定</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概率</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划定一个包含数据大部分正常波动的区间</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3" name="矩形标注 22"/>
          <p:cNvSpPr/>
          <p:nvPr/>
        </p:nvSpPr>
        <p:spPr>
          <a:xfrm>
            <a:off x="6527254" y="4912499"/>
            <a:ext cx="4428492" cy="1037576"/>
          </a:xfrm>
          <a:prstGeom prst="wedgeRectCallout">
            <a:avLst>
              <a:gd name="adj1" fmla="val -20751"/>
              <a:gd name="adj2" fmla="val -7213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p:cNvSpPr txBox="1"/>
          <p:nvPr/>
        </p:nvSpPr>
        <p:spPr>
          <a:xfrm>
            <a:off x="6715839" y="5036229"/>
            <a:ext cx="4051321" cy="787523"/>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数值几乎全部集中在（μ</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σ</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μ</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σ</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内，超出这个区间的可能性仅占不到</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0.3%</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3" name="矩形 2"/>
          <p:cNvSpPr/>
          <p:nvPr/>
        </p:nvSpPr>
        <p:spPr>
          <a:xfrm>
            <a:off x="1270961" y="5429990"/>
            <a:ext cx="4392197" cy="923330"/>
          </a:xfrm>
          <a:prstGeom prst="rect">
            <a:avLst/>
          </a:prstGeom>
        </p:spPr>
        <p:txBody>
          <a:bodyPr wrap="square">
            <a:spAutoFit/>
          </a:bodyPr>
          <a:lstStyle/>
          <a:p>
            <a:pPr>
              <a:lnSpc>
                <a:spcPct val="150000"/>
              </a:lnSpc>
            </a:pPr>
            <a:r>
              <a:rPr lang="en-US" altLang="zh-CN" sz="1800" kern="0" dirty="0">
                <a:solidFill>
                  <a:srgbClr val="595959"/>
                </a:solidFill>
                <a:latin typeface="微软雅黑" panose="020B0503020204020204" pitchFamily="34" charset="-122"/>
                <a:ea typeface="微软雅黑" panose="020B0503020204020204" pitchFamily="34" charset="-122"/>
              </a:rPr>
              <a:t>※ </a:t>
            </a:r>
            <a:r>
              <a:rPr lang="zh-CN" altLang="zh-CN" sz="1800" kern="0" dirty="0">
                <a:solidFill>
                  <a:srgbClr val="595959"/>
                </a:solidFill>
                <a:latin typeface="微软雅黑" panose="020B0503020204020204" pitchFamily="34" charset="-122"/>
                <a:ea typeface="微软雅黑" panose="020B0503020204020204" pitchFamily="34" charset="-122"/>
              </a:rPr>
              <a:t>凡是误差</a:t>
            </a:r>
            <a:r>
              <a:rPr lang="zh-CN" altLang="zh-CN" sz="1800" kern="0" dirty="0">
                <a:solidFill>
                  <a:srgbClr val="1369B2"/>
                </a:solidFill>
                <a:latin typeface="微软雅黑" panose="020B0503020204020204" pitchFamily="34" charset="-122"/>
                <a:ea typeface="微软雅黑" panose="020B0503020204020204" pitchFamily="34" charset="-122"/>
              </a:rPr>
              <a:t>超过（μ</a:t>
            </a:r>
            <a:r>
              <a:rPr lang="en-US" altLang="zh-CN" sz="1800" kern="0" dirty="0">
                <a:solidFill>
                  <a:srgbClr val="1369B2"/>
                </a:solidFill>
                <a:latin typeface="微软雅黑" panose="020B0503020204020204" pitchFamily="34" charset="-122"/>
                <a:ea typeface="微软雅黑" panose="020B0503020204020204" pitchFamily="34" charset="-122"/>
              </a:rPr>
              <a:t>-3</a:t>
            </a:r>
            <a:r>
              <a:rPr lang="zh-CN" altLang="zh-CN" sz="1800" kern="0" dirty="0">
                <a:solidFill>
                  <a:srgbClr val="1369B2"/>
                </a:solidFill>
                <a:latin typeface="微软雅黑" panose="020B0503020204020204" pitchFamily="34" charset="-122"/>
                <a:ea typeface="微软雅黑" panose="020B0503020204020204" pitchFamily="34" charset="-122"/>
              </a:rPr>
              <a:t>σ</a:t>
            </a:r>
            <a:r>
              <a:rPr lang="en-US" altLang="zh-CN" sz="1800" kern="0" dirty="0">
                <a:solidFill>
                  <a:srgbClr val="1369B2"/>
                </a:solidFill>
                <a:latin typeface="微软雅黑" panose="020B0503020204020204" pitchFamily="34" charset="-122"/>
                <a:ea typeface="微软雅黑" panose="020B0503020204020204" pitchFamily="34" charset="-122"/>
              </a:rPr>
              <a:t>,</a:t>
            </a:r>
            <a:r>
              <a:rPr lang="zh-CN" altLang="zh-CN" sz="1800" kern="0" dirty="0">
                <a:solidFill>
                  <a:srgbClr val="1369B2"/>
                </a:solidFill>
                <a:latin typeface="微软雅黑" panose="020B0503020204020204" pitchFamily="34" charset="-122"/>
                <a:ea typeface="微软雅黑" panose="020B0503020204020204" pitchFamily="34" charset="-122"/>
              </a:rPr>
              <a:t>μ</a:t>
            </a:r>
            <a:r>
              <a:rPr lang="en-US" altLang="zh-CN" sz="1800" kern="0" dirty="0">
                <a:solidFill>
                  <a:srgbClr val="1369B2"/>
                </a:solidFill>
                <a:latin typeface="微软雅黑" panose="020B0503020204020204" pitchFamily="34" charset="-122"/>
                <a:ea typeface="微软雅黑" panose="020B0503020204020204" pitchFamily="34" charset="-122"/>
              </a:rPr>
              <a:t>+3</a:t>
            </a:r>
            <a:r>
              <a:rPr lang="zh-CN" altLang="zh-CN" sz="1800" kern="0" dirty="0">
                <a:solidFill>
                  <a:srgbClr val="1369B2"/>
                </a:solidFill>
                <a:latin typeface="微软雅黑" panose="020B0503020204020204" pitchFamily="34" charset="-122"/>
                <a:ea typeface="微软雅黑" panose="020B0503020204020204" pitchFamily="34" charset="-122"/>
              </a:rPr>
              <a:t>σ</a:t>
            </a:r>
            <a:r>
              <a:rPr lang="en-US" altLang="zh-CN" sz="1800" kern="0" dirty="0">
                <a:solidFill>
                  <a:srgbClr val="1369B2"/>
                </a:solidFill>
                <a:latin typeface="微软雅黑" panose="020B0503020204020204" pitchFamily="34" charset="-122"/>
                <a:ea typeface="微软雅黑" panose="020B0503020204020204" pitchFamily="34" charset="-122"/>
              </a:rPr>
              <a:t>)</a:t>
            </a:r>
            <a:r>
              <a:rPr lang="zh-CN" altLang="zh-CN" sz="1800" kern="0" dirty="0">
                <a:solidFill>
                  <a:srgbClr val="1369B2"/>
                </a:solidFill>
                <a:latin typeface="微软雅黑" panose="020B0503020204020204" pitchFamily="34" charset="-122"/>
                <a:ea typeface="微软雅黑" panose="020B0503020204020204" pitchFamily="34" charset="-122"/>
              </a:rPr>
              <a:t>的数值就认为是异常值</a:t>
            </a:r>
            <a:r>
              <a:rPr lang="zh-CN" altLang="zh-CN" sz="1800" kern="0" dirty="0">
                <a:solidFill>
                  <a:srgbClr val="595959"/>
                </a:solidFill>
                <a:latin typeface="微软雅黑" panose="020B0503020204020204" pitchFamily="34" charset="-122"/>
                <a:ea typeface="微软雅黑" panose="020B0503020204020204" pitchFamily="34" charset="-122"/>
              </a:rPr>
              <a:t>。</a:t>
            </a:r>
            <a:endParaRPr lang="zh-CN" altLang="en-US" sz="1800" kern="0" dirty="0">
              <a:solidFill>
                <a:srgbClr val="595959"/>
              </a:solidFill>
              <a:latin typeface="微软雅黑" panose="020B0503020204020204" pitchFamily="34" charset="-122"/>
              <a:ea typeface="微软雅黑" panose="020B0503020204020204" pitchFamily="34"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1276319" y="3324393"/>
            <a:ext cx="3810776" cy="1938992"/>
          </a:xfrm>
          <a:prstGeom prst="rect">
            <a:avLst/>
          </a:prstGeom>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中并没有直接提供基于</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3σ</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原则检测的方法，不过可以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根据</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3σ</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原则定义一个函数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，用来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检测一组数据中是否有</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异常值</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矩形 8"/>
          <p:cNvSpPr/>
          <p:nvPr/>
        </p:nvSpPr>
        <p:spPr>
          <a:xfrm>
            <a:off x="5519142" y="2493690"/>
            <a:ext cx="5760640" cy="360040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5663158" y="2690373"/>
            <a:ext cx="5472608" cy="3207032"/>
          </a:xfrm>
          <a:prstGeom prst="rect">
            <a:avLst/>
          </a:prstGeom>
          <a:noFill/>
        </p:spPr>
        <p:txBody>
          <a:bodyPr wrap="square">
            <a:spAutoFit/>
          </a:bodyPr>
          <a:lstStyle/>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import </a:t>
            </a:r>
            <a:r>
              <a:rPr lang="en-US" altLang="zh-CN" sz="1600" dirty="0" err="1">
                <a:solidFill>
                  <a:srgbClr val="000000"/>
                </a:solidFill>
                <a:latin typeface="Courier New" panose="02070309020205020404" pitchFamily="49" charset="0"/>
                <a:ea typeface="宋体" panose="02010600030101010101" pitchFamily="2" charset="-122"/>
              </a:rPr>
              <a:t>numpy</a:t>
            </a:r>
            <a:r>
              <a:rPr lang="en-US" altLang="zh-CN" sz="1600" dirty="0">
                <a:solidFill>
                  <a:srgbClr val="000000"/>
                </a:solidFill>
                <a:latin typeface="Courier New" panose="02070309020205020404" pitchFamily="49" charset="0"/>
                <a:ea typeface="宋体" panose="02010600030101010101" pitchFamily="2" charset="-122"/>
              </a:rPr>
              <a:t> as np</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import pandas as </a:t>
            </a:r>
            <a:r>
              <a:rPr lang="en-US" altLang="zh-CN" sz="1600" dirty="0" err="1">
                <a:solidFill>
                  <a:srgbClr val="000000"/>
                </a:solidFill>
                <a:latin typeface="Courier New" panose="02070309020205020404" pitchFamily="49" charset="0"/>
                <a:ea typeface="宋体" panose="02010600030101010101" pitchFamily="2" charset="-122"/>
              </a:rPr>
              <a:t>pd</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def</a:t>
            </a:r>
            <a:r>
              <a:rPr lang="en-US" altLang="zh-CN" sz="1600" dirty="0">
                <a:solidFill>
                  <a:srgbClr val="000000"/>
                </a:solidFill>
                <a:latin typeface="Courier New" panose="02070309020205020404" pitchFamily="49" charset="0"/>
                <a:ea typeface="宋体" panose="02010600030101010101" pitchFamily="2" charset="-122"/>
              </a:rPr>
              <a:t> </a:t>
            </a:r>
            <a:r>
              <a:rPr lang="en-US" altLang="zh-CN" sz="1600" dirty="0" err="1">
                <a:solidFill>
                  <a:srgbClr val="000000"/>
                </a:solidFill>
                <a:latin typeface="Courier New" panose="02070309020205020404" pitchFamily="49" charset="0"/>
                <a:ea typeface="宋体" panose="02010600030101010101" pitchFamily="2" charset="-122"/>
              </a:rPr>
              <a:t>three_sigma</a:t>
            </a:r>
            <a:r>
              <a:rPr lang="en-US" altLang="zh-CN" sz="1600" dirty="0">
                <a:solidFill>
                  <a:srgbClr val="000000"/>
                </a:solidFill>
                <a:latin typeface="Courier New" panose="02070309020205020404" pitchFamily="49" charset="0"/>
                <a:ea typeface="宋体" panose="02010600030101010101" pitchFamily="2" charset="-122"/>
              </a:rPr>
              <a:t>(</a:t>
            </a:r>
            <a:r>
              <a:rPr lang="en-US" altLang="zh-CN" sz="1600" dirty="0" err="1">
                <a:solidFill>
                  <a:srgbClr val="000000"/>
                </a:solidFill>
                <a:latin typeface="Courier New" panose="02070309020205020404" pitchFamily="49" charset="0"/>
                <a:ea typeface="宋体" panose="02010600030101010101" pitchFamily="2" charset="-122"/>
              </a:rPr>
              <a:t>ser</a:t>
            </a:r>
            <a:r>
              <a:rPr lang="en-US" altLang="zh-CN" sz="1600" dirty="0" smtClean="0">
                <a:solidFill>
                  <a:srgbClr val="000000"/>
                </a:solidFill>
                <a:latin typeface="Courier New" panose="02070309020205020404" pitchFamily="49" charset="0"/>
                <a:ea typeface="宋体" panose="02010600030101010101" pitchFamily="2" charset="-122"/>
              </a:rPr>
              <a:t>):</a:t>
            </a:r>
            <a:endParaRPr lang="zh-CN" altLang="zh-CN" sz="16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smtClean="0">
                <a:solidFill>
                  <a:srgbClr val="000000"/>
                </a:solidFill>
                <a:latin typeface="Courier New" panose="02070309020205020404" pitchFamily="49" charset="0"/>
                <a:ea typeface="宋体" panose="02010600030101010101" pitchFamily="2" charset="-122"/>
              </a:rPr>
              <a:t>    </a:t>
            </a:r>
            <a:r>
              <a:rPr lang="en-US" altLang="zh-CN" sz="1600" dirty="0" err="1" smtClean="0">
                <a:solidFill>
                  <a:srgbClr val="000000"/>
                </a:solidFill>
                <a:latin typeface="Courier New" panose="02070309020205020404" pitchFamily="49" charset="0"/>
                <a:ea typeface="宋体" panose="02010600030101010101" pitchFamily="2" charset="-122"/>
              </a:rPr>
              <a:t>mean_data</a:t>
            </a:r>
            <a:r>
              <a:rPr lang="en-US" altLang="zh-CN" sz="1600" dirty="0" smtClean="0">
                <a:solidFill>
                  <a:srgbClr val="000000"/>
                </a:solidFill>
                <a:latin typeface="Courier New" panose="02070309020205020404" pitchFamily="49" charset="0"/>
                <a:ea typeface="宋体" panose="02010600030101010101" pitchFamily="2" charset="-122"/>
              </a:rPr>
              <a:t> = </a:t>
            </a:r>
            <a:r>
              <a:rPr lang="en-US" altLang="zh-CN" sz="1600" dirty="0" err="1" smtClean="0">
                <a:solidFill>
                  <a:srgbClr val="000000"/>
                </a:solidFill>
                <a:latin typeface="Courier New" panose="02070309020205020404" pitchFamily="49" charset="0"/>
                <a:ea typeface="宋体" panose="02010600030101010101" pitchFamily="2" charset="-122"/>
              </a:rPr>
              <a:t>ser.mean</a:t>
            </a:r>
            <a:r>
              <a:rPr lang="en-US" altLang="zh-CN" sz="1600" dirty="0" smtClean="0">
                <a:solidFill>
                  <a:srgbClr val="000000"/>
                </a:solidFill>
                <a:latin typeface="Courier New" panose="02070309020205020404" pitchFamily="49" charset="0"/>
                <a:ea typeface="宋体" panose="02010600030101010101" pitchFamily="2" charset="-122"/>
              </a:rPr>
              <a:t>()</a:t>
            </a:r>
            <a:endParaRPr lang="zh-CN" altLang="zh-CN" sz="16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smtClean="0">
                <a:solidFill>
                  <a:srgbClr val="000000"/>
                </a:solidFill>
                <a:latin typeface="Courier New" panose="02070309020205020404" pitchFamily="49" charset="0"/>
                <a:ea typeface="宋体" panose="02010600030101010101" pitchFamily="2" charset="-122"/>
              </a:rPr>
              <a:t>    </a:t>
            </a:r>
            <a:r>
              <a:rPr lang="en-US" altLang="zh-CN" sz="1600" dirty="0" err="1">
                <a:solidFill>
                  <a:srgbClr val="000000"/>
                </a:solidFill>
                <a:latin typeface="Courier New" panose="02070309020205020404" pitchFamily="49" charset="0"/>
                <a:ea typeface="宋体" panose="02010600030101010101" pitchFamily="2" charset="-122"/>
              </a:rPr>
              <a:t>std_data</a:t>
            </a:r>
            <a:r>
              <a:rPr lang="en-US" altLang="zh-CN" sz="1600" dirty="0">
                <a:solidFill>
                  <a:srgbClr val="000000"/>
                </a:solidFill>
                <a:latin typeface="Courier New" panose="02070309020205020404" pitchFamily="49" charset="0"/>
                <a:ea typeface="宋体" panose="02010600030101010101" pitchFamily="2" charset="-122"/>
              </a:rPr>
              <a:t> = </a:t>
            </a:r>
            <a:r>
              <a:rPr lang="en-US" altLang="zh-CN" sz="1600" dirty="0" err="1">
                <a:solidFill>
                  <a:srgbClr val="000000"/>
                </a:solidFill>
                <a:latin typeface="Courier New" panose="02070309020205020404" pitchFamily="49" charset="0"/>
                <a:ea typeface="宋体" panose="02010600030101010101" pitchFamily="2" charset="-122"/>
              </a:rPr>
              <a:t>ser.std</a:t>
            </a:r>
            <a:r>
              <a:rPr lang="en-US" altLang="zh-CN" sz="1600" dirty="0" smtClean="0">
                <a:solidFill>
                  <a:srgbClr val="000000"/>
                </a:solidFill>
                <a:latin typeface="Courier New" panose="02070309020205020404" pitchFamily="49" charset="0"/>
                <a:ea typeface="宋体" panose="02010600030101010101" pitchFamily="2" charset="-122"/>
              </a:rPr>
              <a:t>()</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smtClean="0">
                <a:solidFill>
                  <a:srgbClr val="000000"/>
                </a:solidFill>
                <a:latin typeface="Courier New" panose="02070309020205020404" pitchFamily="49" charset="0"/>
                <a:ea typeface="宋体" panose="02010600030101010101" pitchFamily="2" charset="-122"/>
              </a:rPr>
              <a:t>    </a:t>
            </a:r>
            <a:r>
              <a:rPr lang="en-US" altLang="zh-CN" sz="1600" b="1" dirty="0" smtClean="0">
                <a:solidFill>
                  <a:srgbClr val="1369B2"/>
                </a:solidFill>
                <a:latin typeface="Courier New" panose="02070309020205020404" pitchFamily="49" charset="0"/>
                <a:ea typeface="宋体" panose="02010600030101010101" pitchFamily="2" charset="-122"/>
              </a:rPr>
              <a:t>rule = (</a:t>
            </a:r>
            <a:r>
              <a:rPr lang="en-US" altLang="zh-CN" sz="1600" b="1" dirty="0" err="1" smtClean="0">
                <a:solidFill>
                  <a:srgbClr val="1369B2"/>
                </a:solidFill>
                <a:latin typeface="Courier New" panose="02070309020205020404" pitchFamily="49" charset="0"/>
                <a:ea typeface="宋体" panose="02010600030101010101" pitchFamily="2" charset="-122"/>
              </a:rPr>
              <a:t>mean_data</a:t>
            </a:r>
            <a:r>
              <a:rPr lang="en-US" altLang="zh-CN" sz="1600" b="1" dirty="0" smtClean="0">
                <a:solidFill>
                  <a:srgbClr val="1369B2"/>
                </a:solidFill>
                <a:latin typeface="Courier New" panose="02070309020205020404" pitchFamily="49" charset="0"/>
                <a:ea typeface="宋体" panose="02010600030101010101" pitchFamily="2" charset="-122"/>
              </a:rPr>
              <a:t> – 3 * </a:t>
            </a:r>
            <a:endParaRPr lang="en-US" altLang="zh-CN" sz="1600" b="1" dirty="0" smtClean="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smtClean="0">
                <a:solidFill>
                  <a:srgbClr val="1369B2"/>
                </a:solidFill>
                <a:latin typeface="Courier New" panose="02070309020205020404" pitchFamily="49" charset="0"/>
                <a:ea typeface="宋体" panose="02010600030101010101" pitchFamily="2" charset="-122"/>
              </a:rPr>
              <a:t>             </a:t>
            </a:r>
            <a:r>
              <a:rPr lang="en-US" altLang="zh-CN" sz="1600" b="1" dirty="0" err="1" smtClean="0">
                <a:solidFill>
                  <a:srgbClr val="1369B2"/>
                </a:solidFill>
                <a:latin typeface="Courier New" panose="02070309020205020404" pitchFamily="49" charset="0"/>
                <a:ea typeface="宋体" panose="02010600030101010101" pitchFamily="2" charset="-122"/>
              </a:rPr>
              <a:t>std_data</a:t>
            </a:r>
            <a:r>
              <a:rPr lang="en-US" altLang="zh-CN" sz="1600" b="1" dirty="0" smtClean="0">
                <a:solidFill>
                  <a:srgbClr val="1369B2"/>
                </a:solidFill>
                <a:latin typeface="Courier New" panose="02070309020205020404" pitchFamily="49" charset="0"/>
                <a:ea typeface="宋体" panose="02010600030101010101" pitchFamily="2" charset="-122"/>
              </a:rPr>
              <a:t> &gt; </a:t>
            </a:r>
            <a:r>
              <a:rPr lang="en-US" altLang="zh-CN" sz="1600" b="1" dirty="0" err="1" smtClean="0">
                <a:solidFill>
                  <a:srgbClr val="1369B2"/>
                </a:solidFill>
                <a:latin typeface="Courier New" panose="02070309020205020404" pitchFamily="49" charset="0"/>
                <a:ea typeface="宋体" panose="02010600030101010101" pitchFamily="2" charset="-122"/>
              </a:rPr>
              <a:t>ser</a:t>
            </a:r>
            <a:r>
              <a:rPr lang="en-US" altLang="zh-CN" sz="1600" b="1" dirty="0" smtClean="0">
                <a:solidFill>
                  <a:srgbClr val="1369B2"/>
                </a:solidFill>
                <a:latin typeface="Courier New" panose="02070309020205020404" pitchFamily="49" charset="0"/>
                <a:ea typeface="宋体" panose="02010600030101010101" pitchFamily="2" charset="-122"/>
              </a:rPr>
              <a:t>) | </a:t>
            </a:r>
            <a:endParaRPr lang="en-US" altLang="zh-CN" sz="1600" b="1" dirty="0" smtClean="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smtClean="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mean_data</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smtClean="0">
                <a:solidFill>
                  <a:srgbClr val="1369B2"/>
                </a:solidFill>
                <a:latin typeface="Courier New" panose="02070309020205020404" pitchFamily="49" charset="0"/>
                <a:ea typeface="宋体" panose="02010600030101010101" pitchFamily="2" charset="-122"/>
              </a:rPr>
              <a:t>+</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smtClean="0">
                <a:solidFill>
                  <a:srgbClr val="1369B2"/>
                </a:solidFill>
                <a:latin typeface="Courier New" panose="02070309020205020404" pitchFamily="49" charset="0"/>
                <a:ea typeface="宋体" panose="02010600030101010101" pitchFamily="2" charset="-122"/>
              </a:rPr>
              <a:t>3 </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std_data</a:t>
            </a:r>
            <a:r>
              <a:rPr lang="en-US" altLang="zh-CN" sz="1600" b="1" dirty="0">
                <a:solidFill>
                  <a:srgbClr val="1369B2"/>
                </a:solidFill>
                <a:latin typeface="Courier New" panose="02070309020205020404" pitchFamily="49" charset="0"/>
                <a:ea typeface="宋体" panose="02010600030101010101" pitchFamily="2" charset="-122"/>
              </a:rPr>
              <a:t> &lt; </a:t>
            </a:r>
            <a:r>
              <a:rPr lang="en-US" altLang="zh-CN" sz="1600" b="1" dirty="0" err="1">
                <a:solidFill>
                  <a:srgbClr val="1369B2"/>
                </a:solidFill>
                <a:latin typeface="Courier New" panose="02070309020205020404" pitchFamily="49" charset="0"/>
                <a:ea typeface="宋体" panose="02010600030101010101" pitchFamily="2" charset="-122"/>
              </a:rPr>
              <a:t>ser</a:t>
            </a:r>
            <a:r>
              <a:rPr lang="en-US" altLang="zh-CN" sz="1600" b="1" dirty="0" smtClean="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index = </a:t>
            </a:r>
            <a:r>
              <a:rPr lang="en-US" altLang="zh-CN" sz="1600" dirty="0" err="1">
                <a:solidFill>
                  <a:srgbClr val="000000"/>
                </a:solidFill>
                <a:latin typeface="Courier New" panose="02070309020205020404" pitchFamily="49" charset="0"/>
                <a:ea typeface="宋体" panose="02010600030101010101" pitchFamily="2" charset="-122"/>
              </a:rPr>
              <a:t>np.arange</a:t>
            </a:r>
            <a:r>
              <a:rPr lang="en-US" altLang="zh-CN" sz="1600" dirty="0">
                <a:solidFill>
                  <a:srgbClr val="000000"/>
                </a:solidFill>
                <a:latin typeface="Courier New" panose="02070309020205020404" pitchFamily="49" charset="0"/>
                <a:ea typeface="宋体" panose="02010600030101010101" pitchFamily="2" charset="-122"/>
              </a:rPr>
              <a:t>(</a:t>
            </a:r>
            <a:r>
              <a:rPr lang="en-US" altLang="zh-CN" sz="1600" dirty="0" err="1">
                <a:solidFill>
                  <a:srgbClr val="000000"/>
                </a:solidFill>
                <a:latin typeface="Courier New" panose="02070309020205020404" pitchFamily="49" charset="0"/>
                <a:ea typeface="宋体" panose="02010600030101010101" pitchFamily="2" charset="-122"/>
              </a:rPr>
              <a:t>ser.shape</a:t>
            </a:r>
            <a:r>
              <a:rPr lang="en-US" altLang="zh-CN" sz="1600" dirty="0">
                <a:solidFill>
                  <a:srgbClr val="000000"/>
                </a:solidFill>
                <a:latin typeface="Courier New" panose="02070309020205020404" pitchFamily="49" charset="0"/>
                <a:ea typeface="宋体" panose="02010600030101010101" pitchFamily="2" charset="-122"/>
              </a:rPr>
              <a:t>[0])[rule</a:t>
            </a:r>
            <a:r>
              <a:rPr lang="en-US" altLang="zh-CN" sz="1600" dirty="0" smtClean="0">
                <a:solidFill>
                  <a:srgbClr val="000000"/>
                </a:solidFill>
                <a:latin typeface="Courier New" panose="02070309020205020404" pitchFamily="49" charset="0"/>
                <a:ea typeface="宋体" panose="02010600030101010101" pitchFamily="2" charset="-122"/>
              </a:rPr>
              <a:t>]</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outliers = </a:t>
            </a:r>
            <a:r>
              <a:rPr lang="en-US" altLang="zh-CN" sz="1600" dirty="0" err="1">
                <a:solidFill>
                  <a:srgbClr val="000000"/>
                </a:solidFill>
                <a:latin typeface="Courier New" panose="02070309020205020404" pitchFamily="49" charset="0"/>
                <a:ea typeface="宋体" panose="02010600030101010101" pitchFamily="2" charset="-122"/>
              </a:rPr>
              <a:t>ser.iloc</a:t>
            </a:r>
            <a:r>
              <a:rPr lang="en-US" altLang="zh-CN" sz="1600" dirty="0">
                <a:solidFill>
                  <a:srgbClr val="000000"/>
                </a:solidFill>
                <a:latin typeface="Courier New" panose="02070309020205020404" pitchFamily="49" charset="0"/>
                <a:ea typeface="宋体" panose="02010600030101010101" pitchFamily="2" charset="-122"/>
              </a:rPr>
              <a:t>[index]</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return outliers</a:t>
            </a:r>
            <a:endParaRPr lang="zh-CN" altLang="zh-CN" sz="16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2060092"/>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a:t>
            </a:r>
            <a:r>
              <a:rPr lang="en-US" altLang="zh-CN" b="1" dirty="0">
                <a:latin typeface="宋体" panose="02010600030101010101" pitchFamily="2" charset="-122"/>
                <a:ea typeface="宋体" panose="02010600030101010101" pitchFamily="2" charset="-122"/>
              </a:rPr>
              <a:t>3</a:t>
            </a:r>
            <a:r>
              <a:rPr lang="zh-CN" altLang="zh-CN" b="1" dirty="0">
                <a:latin typeface="宋体" panose="02010600030101010101" pitchFamily="2" charset="-122"/>
                <a:ea typeface="宋体" panose="02010600030101010101" pitchFamily="2" charset="-122"/>
              </a:rPr>
              <a:t>σ原则检测异常值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639468"/>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通过箱形图检测异常值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矩形 10"/>
          <p:cNvSpPr/>
          <p:nvPr/>
        </p:nvSpPr>
        <p:spPr>
          <a:xfrm>
            <a:off x="1276319" y="2375372"/>
            <a:ext cx="4890896" cy="3416320"/>
          </a:xfrm>
          <a:prstGeom prst="rect">
            <a:avLst/>
          </a:prstGeom>
        </p:spPr>
        <p:txBody>
          <a:bodyPr wrap="square">
            <a:spAutoFit/>
          </a:bodyPr>
          <a:lstStyle/>
          <a:p>
            <a:pPr>
              <a:lnSpc>
                <a:spcPct val="150000"/>
              </a:lnSpc>
            </a:pP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箱形图</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是一种用于展示一组数据分散情况的统计图表，它通过</a:t>
            </a: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5</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个数据</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节点</a:t>
            </a: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上界</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（除异常值以外的最大值）、</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上四分位数</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（居于四分之三位置的值）、</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中位数</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（居于中间位置的值）、</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下四分位数</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（居于四分之一位置的值）、</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下界</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（除异常值以外的最小值</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来概括数据的离散特征</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此外，</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箱形图还可以展示异常值</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，帮助</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用户识别数据中的离群值或异常情况。</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 name="图片 11"/>
          <p:cNvPicPr/>
          <p:nvPr/>
        </p:nvPicPr>
        <p:blipFill>
          <a:blip r:embed="rId1"/>
          <a:stretch>
            <a:fillRect/>
          </a:stretch>
        </p:blipFill>
        <p:spPr>
          <a:xfrm>
            <a:off x="6512968" y="2170444"/>
            <a:ext cx="4838822" cy="3826176"/>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重塑分层</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索引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stack()</a:t>
              </a:r>
              <a:r>
                <a:rPr lang="zh-CN" altLang="zh-CN" sz="2000" dirty="0">
                  <a:solidFill>
                    <a:srgbClr val="1369B2"/>
                  </a:solidFill>
                  <a:latin typeface="微软雅黑" panose="020B0503020204020204" pitchFamily="34" charset="-122"/>
                  <a:ea typeface="微软雅黑" panose="020B0503020204020204" pitchFamily="34" charset="-122"/>
                  <a:cs typeface="+mn-ea"/>
                </a:rPr>
                <a:t>和</a:t>
              </a:r>
              <a:r>
                <a:rPr lang="en-US" altLang="zh-CN" sz="2000" dirty="0">
                  <a:solidFill>
                    <a:srgbClr val="1369B2"/>
                  </a:solidFill>
                  <a:latin typeface="微软雅黑" panose="020B0503020204020204" pitchFamily="34" charset="-122"/>
                  <a:ea typeface="微软雅黑" panose="020B0503020204020204" pitchFamily="34" charset="-122"/>
                  <a:cs typeface="+mn-ea"/>
                </a:rPr>
                <a:t>unstack</a:t>
              </a:r>
              <a:r>
                <a:rPr lang="en-US" altLang="zh-CN" sz="2000" dirty="0" smtClean="0">
                  <a:solidFill>
                    <a:srgbClr val="1369B2"/>
                  </a:solidFill>
                  <a:latin typeface="微软雅黑" panose="020B0503020204020204" pitchFamily="34" charset="-122"/>
                  <a:ea typeface="微软雅黑" panose="020B0503020204020204" pitchFamily="34" charset="-122"/>
                  <a:cs typeface="+mn-ea"/>
                </a:rPr>
                <a:t>()</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实现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重塑分层</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索引操作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17394"/>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轴向旋转</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pivot()</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实现轴向旋转的操作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771030"/>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面元划分</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cut()</a:t>
              </a:r>
              <a:r>
                <a:rPr lang="zh-CN" altLang="zh-CN" sz="2000" dirty="0">
                  <a:solidFill>
                    <a:srgbClr val="1369B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实现面元划分的操作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626784"/>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遍历</a:t>
              </a:r>
              <a:r>
                <a:rPr lang="en-US" altLang="zh-CN" sz="2000" dirty="0">
                  <a:solidFill>
                    <a:srgbClr val="1369B2"/>
                  </a:solidFill>
                  <a:latin typeface="微软雅黑" panose="020B0503020204020204" pitchFamily="34" charset="-122"/>
                  <a:ea typeface="微软雅黑" panose="020B0503020204020204" pitchFamily="34" charset="-122"/>
                  <a:cs typeface="+mn-ea"/>
                </a:rPr>
                <a:t>DataFrame</a:t>
              </a:r>
              <a:r>
                <a:rPr lang="zh-CN" altLang="zh-CN" sz="2000" dirty="0">
                  <a:solidFill>
                    <a:srgbClr val="1369B2"/>
                  </a:solidFill>
                  <a:latin typeface="微软雅黑" panose="020B0503020204020204" pitchFamily="34" charset="-122"/>
                  <a:ea typeface="微软雅黑" panose="020B0503020204020204" pitchFamily="34" charset="-122"/>
                  <a:cs typeface="+mn-ea"/>
                </a:rPr>
                <a:t>行</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能够实现遍历</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DataFrame</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行的操作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480422"/>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19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19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1900" dirty="0">
                  <a:solidFill>
                    <a:srgbClr val="1369B2"/>
                  </a:solidFill>
                  <a:latin typeface="微软雅黑" panose="020B0503020204020204" pitchFamily="34" charset="-122"/>
                  <a:ea typeface="微软雅黑" panose="020B0503020204020204" pitchFamily="34" charset="-122"/>
                  <a:cs typeface="+mn-ea"/>
                </a:rPr>
                <a:t>哑变量</a:t>
              </a:r>
              <a:r>
                <a:rPr lang="zh-CN" altLang="zh-CN" sz="1900" dirty="0" smtClean="0">
                  <a:solidFill>
                    <a:srgbClr val="1369B2"/>
                  </a:solidFill>
                  <a:latin typeface="微软雅黑" panose="020B0503020204020204" pitchFamily="34" charset="-122"/>
                  <a:ea typeface="微软雅黑" panose="020B0503020204020204" pitchFamily="34" charset="-122"/>
                  <a:cs typeface="+mn-ea"/>
                </a:rPr>
                <a:t>处理</a:t>
              </a:r>
              <a:r>
                <a:rPr lang="zh-CN" altLang="en-US" sz="19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19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19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1900" dirty="0" err="1">
                  <a:solidFill>
                    <a:srgbClr val="1369B2"/>
                  </a:solidFill>
                  <a:latin typeface="微软雅黑" panose="020B0503020204020204" pitchFamily="34" charset="-122"/>
                  <a:ea typeface="微软雅黑" panose="020B0503020204020204" pitchFamily="34" charset="-122"/>
                  <a:cs typeface="+mn-ea"/>
                </a:rPr>
                <a:t>get_dummies</a:t>
              </a:r>
              <a:r>
                <a:rPr lang="en-US" altLang="zh-CN" sz="1900" dirty="0" smtClean="0">
                  <a:solidFill>
                    <a:srgbClr val="1369B2"/>
                  </a:solidFill>
                  <a:latin typeface="微软雅黑" panose="020B0503020204020204" pitchFamily="34" charset="-122"/>
                  <a:ea typeface="微软雅黑" panose="020B0503020204020204" pitchFamily="34" charset="-122"/>
                  <a:cs typeface="+mn-ea"/>
                </a:rPr>
                <a:t>()</a:t>
              </a:r>
              <a:r>
                <a:rPr lang="zh-CN" altLang="zh-CN" sz="19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对</a:t>
              </a:r>
              <a:r>
                <a:rPr lang="zh-CN" altLang="zh-CN" sz="1900" dirty="0">
                  <a:solidFill>
                    <a:schemeClr val="tx1">
                      <a:lumMod val="65000"/>
                      <a:lumOff val="35000"/>
                    </a:schemeClr>
                  </a:solidFill>
                  <a:latin typeface="微软雅黑" panose="020B0503020204020204" pitchFamily="34" charset="-122"/>
                  <a:ea typeface="微软雅黑" panose="020B0503020204020204" pitchFamily="34" charset="-122"/>
                  <a:cs typeface="+mn-ea"/>
                </a:rPr>
                <a:t>类别数据进行哑变量处理</a:t>
              </a:r>
              <a:endParaRPr lang="zh-CN" altLang="zh-CN" sz="19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140917" y="2771983"/>
            <a:ext cx="5383564" cy="147732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a:t>
            </a:r>
            <a:r>
              <a:rPr lang="en-US" altLang="zh-CN" sz="2000" kern="0" dirty="0">
                <a:solidFill>
                  <a:srgbClr val="1369B2"/>
                </a:solidFill>
                <a:latin typeface="微软雅黑" panose="020B0503020204020204" pitchFamily="34" charset="-122"/>
                <a:ea typeface="微软雅黑" panose="020B0503020204020204" pitchFamily="34" charset="-122"/>
              </a:rPr>
              <a:t>boxplot()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，该方法会</a:t>
            </a:r>
            <a:r>
              <a:rPr lang="zh-CN" altLang="zh-CN" sz="2000" kern="0" dirty="0">
                <a:solidFill>
                  <a:srgbClr val="1369B2"/>
                </a:solidFill>
                <a:latin typeface="微软雅黑" panose="020B0503020204020204" pitchFamily="34" charset="-122"/>
                <a:ea typeface="微软雅黑" panose="020B0503020204020204" pitchFamily="34" charset="-122"/>
              </a:rPr>
              <a:t>根据一组数据绘制箱形图</a:t>
            </a:r>
            <a:r>
              <a:rPr lang="zh-CN" altLang="zh-CN" sz="2000" kern="0" dirty="0">
                <a:solidFill>
                  <a:srgbClr val="595959"/>
                </a:solidFill>
                <a:latin typeface="微软雅黑" panose="020B0503020204020204" pitchFamily="34" charset="-122"/>
                <a:ea typeface="微软雅黑" panose="020B0503020204020204" pitchFamily="34" charset="-122"/>
              </a:rPr>
              <a:t>，便于用户从箱形图中查看数据中是否有异常值。</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矩形 6"/>
          <p:cNvSpPr/>
          <p:nvPr/>
        </p:nvSpPr>
        <p:spPr>
          <a:xfrm>
            <a:off x="1140917" y="4330861"/>
            <a:ext cx="5383564" cy="163949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334680" y="4626620"/>
            <a:ext cx="4996038" cy="1047979"/>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df_obj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pd.read_csv</a:t>
            </a:r>
            <a:r>
              <a:rPr lang="en-US" altLang="zh-CN" sz="1800" dirty="0" smtClean="0">
                <a:solidFill>
                  <a:srgbClr val="000000"/>
                </a:solidFill>
                <a:latin typeface="Courier New" panose="02070309020205020404" pitchFamily="49" charset="0"/>
                <a:ea typeface="宋体" panose="02010600030101010101" pitchFamily="2" charset="-122"/>
              </a:rPr>
              <a:t>(</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err="1" smtClean="0">
                <a:solidFill>
                  <a:srgbClr val="000000"/>
                </a:solidFill>
                <a:latin typeface="Courier New" panose="02070309020205020404" pitchFamily="49" charset="0"/>
                <a:ea typeface="宋体" panose="02010600030101010101" pitchFamily="2" charset="-122"/>
              </a:rPr>
              <a:t>r'data</a:t>
            </a:r>
            <a:r>
              <a:rPr lang="en-US" altLang="zh-CN" sz="1800" dirty="0" smtClean="0">
                <a:solidFill>
                  <a:srgbClr val="000000"/>
                </a:solidFill>
                <a:latin typeface="Courier New" panose="02070309020205020404" pitchFamily="49" charset="0"/>
                <a:ea typeface="宋体" panose="02010600030101010101" pitchFamily="2" charset="-122"/>
              </a:rPr>
              <a:t>\example_data.csv</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df_obj.boxplot</a:t>
            </a:r>
            <a:r>
              <a:rPr lang="en-US" altLang="zh-CN" sz="1800" dirty="0">
                <a:solidFill>
                  <a:srgbClr val="000000"/>
                </a:solidFill>
                <a:latin typeface="Courier New" panose="02070309020205020404" pitchFamily="49" charset="0"/>
                <a:ea typeface="宋体" panose="02010600030101010101" pitchFamily="2" charset="-122"/>
              </a:rPr>
              <a:t>(column=['A', 'B'])</a:t>
            </a:r>
            <a:endParaRPr lang="zh-CN" altLang="zh-CN" sz="1800" dirty="0">
              <a:solidFill>
                <a:srgbClr val="000000"/>
              </a:solidFill>
              <a:latin typeface="Courier New" panose="02070309020205020404" pitchFamily="49" charset="0"/>
              <a:ea typeface="宋体" panose="02010600030101010101" pitchFamily="2" charset="-122"/>
            </a:endParaRPr>
          </a:p>
        </p:txBody>
      </p:sp>
      <p:pic>
        <p:nvPicPr>
          <p:cNvPr id="3074" name="Picture 2" descr="下载"/>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51609" y="2802008"/>
            <a:ext cx="442736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标注 9"/>
          <p:cNvSpPr/>
          <p:nvPr/>
        </p:nvSpPr>
        <p:spPr>
          <a:xfrm>
            <a:off x="7100545" y="1773610"/>
            <a:ext cx="4104456" cy="913846"/>
          </a:xfrm>
          <a:prstGeom prst="wedgeRectCallout">
            <a:avLst>
              <a:gd name="adj1" fmla="val -24391"/>
              <a:gd name="adj2" fmla="val 7861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7518873" y="1815034"/>
            <a:ext cx="3267799" cy="830997"/>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左侧箱形的上方有两个空心圆点，这两个空心圆点</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就</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表示</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异常值</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129529" y="2019794"/>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通过箱形图检测异常值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87706" y="2391657"/>
            <a:ext cx="9776052" cy="1938992"/>
          </a:xfrm>
          <a:prstGeom prst="rect">
            <a:avLst/>
          </a:prstGeom>
          <a:noFill/>
        </p:spPr>
        <p:txBody>
          <a:bodyPr wrap="square">
            <a:spAutoFit/>
          </a:bodyPr>
          <a:lstStyle/>
          <a:p>
            <a:pPr>
              <a:lnSpc>
                <a:spcPct val="150000"/>
              </a:lnSpc>
            </a:pPr>
            <a:r>
              <a:rPr lang="zh-CN" altLang="en-US" sz="2000" kern="0" dirty="0" smtClean="0">
                <a:solidFill>
                  <a:srgbClr val="595959"/>
                </a:solidFill>
                <a:latin typeface="微软雅黑" panose="020B0503020204020204" pitchFamily="34" charset="-122"/>
                <a:ea typeface="微软雅黑" panose="020B0503020204020204" pitchFamily="34" charset="-122"/>
              </a:rPr>
              <a:t>要想</a:t>
            </a:r>
            <a:r>
              <a:rPr lang="zh-CN" altLang="zh-CN" sz="2000" kern="0" dirty="0" smtClean="0">
                <a:solidFill>
                  <a:srgbClr val="595959"/>
                </a:solidFill>
                <a:latin typeface="微软雅黑" panose="020B0503020204020204" pitchFamily="34" charset="-122"/>
                <a:ea typeface="微软雅黑" panose="020B0503020204020204" pitchFamily="34" charset="-122"/>
              </a:rPr>
              <a:t>准确</a:t>
            </a:r>
            <a:r>
              <a:rPr lang="zh-CN" altLang="zh-CN" sz="2000" kern="0" dirty="0">
                <a:solidFill>
                  <a:srgbClr val="595959"/>
                </a:solidFill>
                <a:latin typeface="微软雅黑" panose="020B0503020204020204" pitchFamily="34" charset="-122"/>
                <a:ea typeface="微软雅黑" panose="020B0503020204020204" pitchFamily="34" charset="-122"/>
              </a:rPr>
              <a:t>知道</a:t>
            </a:r>
            <a:r>
              <a:rPr lang="zh-CN" altLang="zh-CN" sz="2000" kern="0" dirty="0" smtClean="0">
                <a:solidFill>
                  <a:srgbClr val="595959"/>
                </a:solidFill>
                <a:latin typeface="微软雅黑" panose="020B0503020204020204" pitchFamily="34" charset="-122"/>
                <a:ea typeface="微软雅黑" panose="020B0503020204020204" pitchFamily="34" charset="-122"/>
              </a:rPr>
              <a:t>异常值，</a:t>
            </a:r>
            <a:r>
              <a:rPr lang="zh-CN" altLang="en-US" sz="2000" kern="0" dirty="0" smtClean="0">
                <a:solidFill>
                  <a:srgbClr val="595959"/>
                </a:solidFill>
                <a:latin typeface="微软雅黑" panose="020B0503020204020204" pitchFamily="34" charset="-122"/>
                <a:ea typeface="微软雅黑" panose="020B0503020204020204" pitchFamily="34" charset="-122"/>
              </a:rPr>
              <a:t>即图中</a:t>
            </a:r>
            <a:r>
              <a:rPr lang="zh-CN" altLang="zh-CN" sz="2000" kern="0" dirty="0" smtClean="0">
                <a:solidFill>
                  <a:srgbClr val="595959"/>
                </a:solidFill>
                <a:latin typeface="微软雅黑" panose="020B0503020204020204" pitchFamily="34" charset="-122"/>
                <a:ea typeface="微软雅黑" panose="020B0503020204020204" pitchFamily="34" charset="-122"/>
              </a:rPr>
              <a:t>空心圆圈</a:t>
            </a:r>
            <a:r>
              <a:rPr lang="zh-CN" altLang="en-US" sz="2000" kern="0" dirty="0" smtClean="0">
                <a:solidFill>
                  <a:srgbClr val="595959"/>
                </a:solidFill>
                <a:latin typeface="微软雅黑" panose="020B0503020204020204" pitchFamily="34" charset="-122"/>
                <a:ea typeface="微软雅黑" panose="020B0503020204020204" pitchFamily="34" charset="-122"/>
              </a:rPr>
              <a:t>对应</a:t>
            </a:r>
            <a:r>
              <a:rPr lang="zh-CN" altLang="zh-CN" sz="2000" kern="0" dirty="0" smtClean="0">
                <a:solidFill>
                  <a:srgbClr val="595959"/>
                </a:solidFill>
                <a:latin typeface="微软雅黑" panose="020B0503020204020204" pitchFamily="34" charset="-122"/>
                <a:ea typeface="微软雅黑" panose="020B0503020204020204" pitchFamily="34" charset="-122"/>
              </a:rPr>
              <a:t>的</a:t>
            </a:r>
            <a:r>
              <a:rPr lang="en-US" altLang="zh-CN" sz="2000" kern="0" dirty="0">
                <a:solidFill>
                  <a:srgbClr val="595959"/>
                </a:solidFill>
                <a:latin typeface="微软雅黑" panose="020B0503020204020204" pitchFamily="34" charset="-122"/>
                <a:ea typeface="微软雅黑" panose="020B0503020204020204" pitchFamily="34" charset="-122"/>
              </a:rPr>
              <a:t>y</a:t>
            </a:r>
            <a:r>
              <a:rPr lang="zh-CN" altLang="zh-CN" sz="2000" kern="0" dirty="0" smtClean="0">
                <a:solidFill>
                  <a:srgbClr val="595959"/>
                </a:solidFill>
                <a:latin typeface="微软雅黑" panose="020B0503020204020204" pitchFamily="34" charset="-122"/>
                <a:ea typeface="微软雅黑" panose="020B0503020204020204" pitchFamily="34" charset="-122"/>
              </a:rPr>
              <a:t>值</a:t>
            </a:r>
            <a:r>
              <a:rPr lang="zh-CN" altLang="en-US" sz="2000" kern="0" dirty="0" smtClean="0">
                <a:solidFill>
                  <a:srgbClr val="595959"/>
                </a:solidFill>
                <a:latin typeface="微软雅黑" panose="020B0503020204020204" pitchFamily="34" charset="-122"/>
                <a:ea typeface="微软雅黑" panose="020B0503020204020204" pitchFamily="34" charset="-122"/>
              </a:rPr>
              <a:t>，可以通过以下步骤实现：</a:t>
            </a:r>
            <a:r>
              <a:rPr lang="zh-CN" altLang="zh-CN" sz="2000" kern="0" dirty="0" smtClean="0">
                <a:solidFill>
                  <a:srgbClr val="595959"/>
                </a:solidFill>
                <a:latin typeface="微软雅黑" panose="020B0503020204020204" pitchFamily="34" charset="-122"/>
                <a:ea typeface="微软雅黑" panose="020B0503020204020204" pitchFamily="34" charset="-122"/>
              </a:rPr>
              <a:t>当</a:t>
            </a:r>
            <a:r>
              <a:rPr lang="zh-CN" altLang="zh-CN" sz="2000" kern="0" dirty="0">
                <a:solidFill>
                  <a:srgbClr val="595959"/>
                </a:solidFill>
                <a:latin typeface="微软雅黑" panose="020B0503020204020204" pitchFamily="34" charset="-122"/>
                <a:ea typeface="微软雅黑" panose="020B0503020204020204" pitchFamily="34" charset="-122"/>
              </a:rPr>
              <a:t>使用</a:t>
            </a:r>
            <a:r>
              <a:rPr lang="en-US" altLang="zh-CN" sz="2000" kern="0" dirty="0">
                <a:solidFill>
                  <a:srgbClr val="595959"/>
                </a:solidFill>
                <a:latin typeface="微软雅黑" panose="020B0503020204020204" pitchFamily="34" charset="-122"/>
                <a:ea typeface="微软雅黑" panose="020B0503020204020204" pitchFamily="34" charset="-122"/>
              </a:rPr>
              <a:t>boxplot()</a:t>
            </a:r>
            <a:r>
              <a:rPr lang="zh-CN" altLang="zh-CN" sz="2000" kern="0" dirty="0">
                <a:solidFill>
                  <a:srgbClr val="595959"/>
                </a:solidFill>
                <a:latin typeface="微软雅黑" panose="020B0503020204020204" pitchFamily="34" charset="-122"/>
                <a:ea typeface="微软雅黑" panose="020B0503020204020204" pitchFamily="34" charset="-122"/>
              </a:rPr>
              <a:t>方法绘制箱形图时，可以先</a:t>
            </a:r>
            <a:r>
              <a:rPr lang="zh-CN" altLang="zh-CN" sz="2000" kern="0" dirty="0">
                <a:solidFill>
                  <a:srgbClr val="1369B2"/>
                </a:solidFill>
                <a:latin typeface="微软雅黑" panose="020B0503020204020204" pitchFamily="34" charset="-122"/>
                <a:ea typeface="微软雅黑" panose="020B0503020204020204" pitchFamily="34" charset="-122"/>
              </a:rPr>
              <a:t>通过</a:t>
            </a:r>
            <a:r>
              <a:rPr lang="en-US" altLang="zh-CN" sz="2000" kern="0" dirty="0" err="1">
                <a:solidFill>
                  <a:srgbClr val="1369B2"/>
                </a:solidFill>
                <a:latin typeface="微软雅黑" panose="020B0503020204020204" pitchFamily="34" charset="-122"/>
                <a:ea typeface="微软雅黑" panose="020B0503020204020204" pitchFamily="34" charset="-122"/>
              </a:rPr>
              <a:t>return_type</a:t>
            </a:r>
            <a:r>
              <a:rPr lang="zh-CN" altLang="zh-CN" sz="2000" kern="0" dirty="0">
                <a:solidFill>
                  <a:srgbClr val="1369B2"/>
                </a:solidFill>
                <a:latin typeface="微软雅黑" panose="020B0503020204020204" pitchFamily="34" charset="-122"/>
                <a:ea typeface="微软雅黑" panose="020B0503020204020204" pitchFamily="34" charset="-122"/>
              </a:rPr>
              <a:t>参数指定返回值的类型为字典</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再通过字典的键</a:t>
            </a:r>
            <a:r>
              <a:rPr lang="en-US" altLang="zh-CN" sz="2000" kern="0" dirty="0">
                <a:solidFill>
                  <a:srgbClr val="1369B2"/>
                </a:solidFill>
                <a:latin typeface="微软雅黑" panose="020B0503020204020204" pitchFamily="34" charset="-122"/>
                <a:ea typeface="微软雅黑" panose="020B0503020204020204" pitchFamily="34" charset="-122"/>
              </a:rPr>
              <a:t>'fliers'</a:t>
            </a:r>
            <a:r>
              <a:rPr lang="zh-CN" altLang="zh-CN" sz="2000" kern="0" dirty="0">
                <a:solidFill>
                  <a:srgbClr val="1369B2"/>
                </a:solidFill>
                <a:latin typeface="微软雅黑" panose="020B0503020204020204" pitchFamily="34" charset="-122"/>
                <a:ea typeface="微软雅黑" panose="020B0503020204020204" pitchFamily="34" charset="-122"/>
              </a:rPr>
              <a:t>获取包含多组图形对象的列表</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获取相应的图形对象</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最后通过图形对象的</a:t>
            </a:r>
            <a:r>
              <a:rPr lang="en-US" altLang="zh-CN" sz="2000" kern="0" dirty="0" err="1">
                <a:solidFill>
                  <a:srgbClr val="1369B2"/>
                </a:solidFill>
                <a:latin typeface="微软雅黑" panose="020B0503020204020204" pitchFamily="34" charset="-122"/>
                <a:ea typeface="微软雅黑" panose="020B0503020204020204" pitchFamily="34" charset="-122"/>
              </a:rPr>
              <a:t>get_ydata</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方法便可以获取空心圆圈的</a:t>
            </a:r>
            <a:r>
              <a:rPr lang="en-US" altLang="zh-CN" sz="2000" kern="0" dirty="0">
                <a:solidFill>
                  <a:srgbClr val="1369B2"/>
                </a:solidFill>
                <a:latin typeface="微软雅黑" panose="020B0503020204020204" pitchFamily="34" charset="-122"/>
                <a:ea typeface="微软雅黑" panose="020B0503020204020204" pitchFamily="34" charset="-122"/>
              </a:rPr>
              <a:t>y</a:t>
            </a:r>
            <a:r>
              <a:rPr lang="zh-CN" altLang="zh-CN" sz="2000" kern="0" dirty="0">
                <a:solidFill>
                  <a:srgbClr val="1369B2"/>
                </a:solidFill>
                <a:latin typeface="微软雅黑" panose="020B0503020204020204" pitchFamily="34" charset="-122"/>
                <a:ea typeface="微软雅黑" panose="020B0503020204020204" pitchFamily="34" charset="-122"/>
              </a:rPr>
              <a:t>值</a:t>
            </a:r>
            <a:r>
              <a:rPr lang="zh-CN" altLang="zh-CN" sz="2000" kern="0" dirty="0">
                <a:solidFill>
                  <a:srgbClr val="595959"/>
                </a:solidFill>
                <a:latin typeface="微软雅黑" panose="020B0503020204020204" pitchFamily="34" charset="-122"/>
                <a:ea typeface="微软雅黑" panose="020B0503020204020204" pitchFamily="34" charset="-122"/>
              </a:rPr>
              <a:t>，也就是异常值。</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639468"/>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通过箱形图检测异常值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矩形 16"/>
          <p:cNvSpPr/>
          <p:nvPr/>
        </p:nvSpPr>
        <p:spPr>
          <a:xfrm>
            <a:off x="1287706" y="4437906"/>
            <a:ext cx="9632036" cy="173190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431722" y="4620595"/>
            <a:ext cx="9488020" cy="1366528"/>
          </a:xfrm>
          <a:prstGeom prst="rect">
            <a:avLst/>
          </a:prstGeom>
          <a:noFill/>
        </p:spPr>
        <p:txBody>
          <a:bodyPr wrap="square">
            <a:spAutoFit/>
          </a:bodyPr>
          <a:lstStyle/>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df_obj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pd.read_csv</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r'data</a:t>
            </a:r>
            <a:r>
              <a:rPr lang="en-US" altLang="zh-CN" sz="1800" dirty="0">
                <a:solidFill>
                  <a:srgbClr val="000000"/>
                </a:solidFill>
                <a:latin typeface="Courier New" panose="02070309020205020404" pitchFamily="49" charset="0"/>
                <a:ea typeface="宋体" panose="02010600030101010101" pitchFamily="2" charset="-122"/>
              </a:rPr>
              <a:t>\example_data.csv')</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box_dict</a:t>
            </a: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df_obj.boxplot</a:t>
            </a:r>
            <a:r>
              <a:rPr lang="en-US" altLang="zh-CN" sz="1800" dirty="0">
                <a:solidFill>
                  <a:srgbClr val="000000"/>
                </a:solidFill>
                <a:latin typeface="Courier New" panose="02070309020205020404" pitchFamily="49" charset="0"/>
                <a:ea typeface="宋体" panose="02010600030101010101" pitchFamily="2" charset="-122"/>
              </a:rPr>
              <a:t>(column=['A', 'B'], </a:t>
            </a:r>
            <a:r>
              <a:rPr lang="en-US" altLang="zh-CN" sz="1800" b="1" dirty="0" err="1">
                <a:solidFill>
                  <a:srgbClr val="1369B2"/>
                </a:solidFill>
                <a:latin typeface="Courier New" panose="02070309020205020404" pitchFamily="49" charset="0"/>
                <a:ea typeface="宋体" panose="02010600030101010101" pitchFamily="2" charset="-122"/>
              </a:rPr>
              <a:t>return_type</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dict</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b="1" dirty="0" err="1" smtClean="0">
                <a:solidFill>
                  <a:srgbClr val="1369B2"/>
                </a:solidFill>
                <a:latin typeface="Courier New" panose="02070309020205020404" pitchFamily="49" charset="0"/>
                <a:ea typeface="宋体" panose="02010600030101010101" pitchFamily="2" charset="-122"/>
              </a:rPr>
              <a:t>box_dict</a:t>
            </a:r>
            <a:r>
              <a:rPr lang="en-US" altLang="zh-CN" sz="1800" b="1" dirty="0">
                <a:solidFill>
                  <a:srgbClr val="1369B2"/>
                </a:solidFill>
                <a:latin typeface="Courier New" panose="02070309020205020404" pitchFamily="49" charset="0"/>
                <a:ea typeface="宋体" panose="02010600030101010101" pitchFamily="2" charset="-122"/>
              </a:rPr>
              <a:t>['fliers'][0].</a:t>
            </a:r>
            <a:r>
              <a:rPr lang="en-US" altLang="zh-CN" sz="1800" b="1" dirty="0" err="1">
                <a:solidFill>
                  <a:srgbClr val="1369B2"/>
                </a:solidFill>
                <a:latin typeface="Courier New" panose="02070309020205020404" pitchFamily="49" charset="0"/>
                <a:ea typeface="宋体" panose="02010600030101010101" pitchFamily="2" charset="-122"/>
              </a:rPr>
              <a:t>get_ydata</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4078982" y="2251076"/>
            <a:ext cx="7272808" cy="434707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4078981" y="2423765"/>
            <a:ext cx="7272809" cy="4074192"/>
          </a:xfrm>
          <a:prstGeom prst="rect">
            <a:avLst/>
          </a:prstGeom>
          <a:noFill/>
        </p:spPr>
        <p:txBody>
          <a:bodyPr wrap="square">
            <a:spAutoFit/>
          </a:bodyPr>
          <a:lstStyle/>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import </a:t>
            </a:r>
            <a:r>
              <a:rPr lang="en-US" altLang="zh-CN" sz="1500" dirty="0" err="1">
                <a:solidFill>
                  <a:srgbClr val="000000"/>
                </a:solidFill>
                <a:latin typeface="Courier New" panose="02070309020205020404" pitchFamily="49" charset="0"/>
                <a:ea typeface="宋体" panose="02010600030101010101" pitchFamily="2" charset="-122"/>
              </a:rPr>
              <a:t>numpy</a:t>
            </a:r>
            <a:r>
              <a:rPr lang="en-US" altLang="zh-CN" sz="1500" dirty="0">
                <a:solidFill>
                  <a:srgbClr val="000000"/>
                </a:solidFill>
                <a:latin typeface="Courier New" panose="02070309020205020404" pitchFamily="49" charset="0"/>
                <a:ea typeface="宋体" panose="02010600030101010101" pitchFamily="2" charset="-122"/>
              </a:rPr>
              <a:t> as np</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err="1">
                <a:solidFill>
                  <a:srgbClr val="000000"/>
                </a:solidFill>
                <a:latin typeface="Courier New" panose="02070309020205020404" pitchFamily="49" charset="0"/>
                <a:ea typeface="宋体" panose="02010600030101010101" pitchFamily="2" charset="-122"/>
              </a:rPr>
              <a:t>def</a:t>
            </a:r>
            <a:r>
              <a:rPr lang="en-US" altLang="zh-CN" sz="1500" dirty="0">
                <a:solidFill>
                  <a:srgbClr val="000000"/>
                </a:solidFill>
                <a:latin typeface="Courier New" panose="02070309020205020404" pitchFamily="49" charset="0"/>
                <a:ea typeface="宋体" panose="02010600030101010101" pitchFamily="2" charset="-122"/>
              </a:rPr>
              <a:t> </a:t>
            </a:r>
            <a:r>
              <a:rPr lang="en-US" altLang="zh-CN" sz="1500" dirty="0" err="1">
                <a:solidFill>
                  <a:srgbClr val="000000"/>
                </a:solidFill>
                <a:latin typeface="Courier New" panose="02070309020205020404" pitchFamily="49" charset="0"/>
                <a:ea typeface="宋体" panose="02010600030101010101" pitchFamily="2" charset="-122"/>
              </a:rPr>
              <a:t>box_outliers</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ser</a:t>
            </a:r>
            <a:r>
              <a:rPr lang="en-US" altLang="zh-CN" sz="1500" dirty="0" smtClean="0">
                <a:solidFill>
                  <a:srgbClr val="000000"/>
                </a:solidFill>
                <a:latin typeface="Courier New" panose="02070309020205020404" pitchFamily="49" charset="0"/>
                <a:ea typeface="宋体" panose="02010600030101010101" pitchFamily="2" charset="-122"/>
              </a:rPr>
              <a:t>):</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 = </a:t>
            </a:r>
            <a:r>
              <a:rPr lang="en-US" altLang="zh-CN" sz="1500" dirty="0" err="1">
                <a:solidFill>
                  <a:srgbClr val="000000"/>
                </a:solidFill>
                <a:latin typeface="Courier New" panose="02070309020205020404" pitchFamily="49" charset="0"/>
                <a:ea typeface="宋体" panose="02010600030101010101" pitchFamily="2" charset="-122"/>
              </a:rPr>
              <a:t>ser.sort_values</a:t>
            </a:r>
            <a:r>
              <a:rPr lang="en-US" altLang="zh-CN" sz="1500" dirty="0" smtClean="0">
                <a:solidFill>
                  <a:srgbClr val="000000"/>
                </a:solidFill>
                <a:latin typeface="Courier New" panose="02070309020205020404" pitchFamily="49" charset="0"/>
                <a:ea typeface="宋体" panose="02010600030101010101" pitchFamily="2" charset="-122"/>
              </a:rPr>
              <a:t>()</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if </a:t>
            </a:r>
            <a:r>
              <a:rPr lang="en-US" altLang="zh-CN" sz="1500" dirty="0" err="1">
                <a:solidFill>
                  <a:srgbClr val="000000"/>
                </a:solidFill>
                <a:latin typeface="Courier New" panose="02070309020205020404" pitchFamily="49" charset="0"/>
                <a:ea typeface="宋体" panose="02010600030101010101" pitchFamily="2" charset="-122"/>
              </a:rPr>
              <a:t>new_ser.count</a:t>
            </a:r>
            <a:r>
              <a:rPr lang="en-US" altLang="zh-CN" sz="1500" dirty="0">
                <a:solidFill>
                  <a:srgbClr val="000000"/>
                </a:solidFill>
                <a:latin typeface="Courier New" panose="02070309020205020404" pitchFamily="49" charset="0"/>
                <a:ea typeface="宋体" panose="02010600030101010101" pitchFamily="2" charset="-122"/>
              </a:rPr>
              <a:t>() % 2 == 0</a:t>
            </a:r>
            <a:r>
              <a:rPr lang="en-US" altLang="zh-CN" sz="1500" dirty="0" smtClean="0">
                <a:solidFill>
                  <a:srgbClr val="000000"/>
                </a:solidFill>
                <a:latin typeface="Courier New" panose="02070309020205020404" pitchFamily="49" charset="0"/>
                <a:ea typeface="宋体" panose="02010600030101010101" pitchFamily="2" charset="-122"/>
              </a:rPr>
              <a:t>:</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Q3 = </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int</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len</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 / 2):].median()</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Q1 = </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int</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len</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 / 2)].median()</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a:t>
            </a:r>
            <a:r>
              <a:rPr lang="en-US" altLang="zh-CN" sz="1500" dirty="0" err="1">
                <a:solidFill>
                  <a:srgbClr val="000000"/>
                </a:solidFill>
                <a:latin typeface="Courier New" panose="02070309020205020404" pitchFamily="49" charset="0"/>
                <a:ea typeface="宋体" panose="02010600030101010101" pitchFamily="2" charset="-122"/>
              </a:rPr>
              <a:t>elif</a:t>
            </a:r>
            <a:r>
              <a:rPr lang="en-US" altLang="zh-CN" sz="1500" dirty="0">
                <a:solidFill>
                  <a:srgbClr val="000000"/>
                </a:solidFill>
                <a:latin typeface="Courier New" panose="02070309020205020404" pitchFamily="49" charset="0"/>
                <a:ea typeface="宋体" panose="02010600030101010101" pitchFamily="2" charset="-122"/>
              </a:rPr>
              <a:t> </a:t>
            </a:r>
            <a:r>
              <a:rPr lang="en-US" altLang="zh-CN" sz="1500" dirty="0" err="1">
                <a:solidFill>
                  <a:srgbClr val="000000"/>
                </a:solidFill>
                <a:latin typeface="Courier New" panose="02070309020205020404" pitchFamily="49" charset="0"/>
                <a:ea typeface="宋体" panose="02010600030101010101" pitchFamily="2" charset="-122"/>
              </a:rPr>
              <a:t>new_ser.count</a:t>
            </a:r>
            <a:r>
              <a:rPr lang="en-US" altLang="zh-CN" sz="1500" dirty="0">
                <a:solidFill>
                  <a:srgbClr val="000000"/>
                </a:solidFill>
                <a:latin typeface="Courier New" panose="02070309020205020404" pitchFamily="49" charset="0"/>
                <a:ea typeface="宋体" panose="02010600030101010101" pitchFamily="2" charset="-122"/>
              </a:rPr>
              <a:t>() % 2 != 0:</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Q3 = </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int</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len</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)-1) / 2):].median()</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Q1 = </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int</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len</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new_ser</a:t>
            </a:r>
            <a:r>
              <a:rPr lang="en-US" altLang="zh-CN" sz="1500" dirty="0">
                <a:solidFill>
                  <a:srgbClr val="000000"/>
                </a:solidFill>
                <a:latin typeface="Courier New" panose="02070309020205020404" pitchFamily="49" charset="0"/>
                <a:ea typeface="宋体" panose="02010600030101010101" pitchFamily="2" charset="-122"/>
              </a:rPr>
              <a:t>)-1) / 2)].median()</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IQR = round(Q3 - Q1, 1)</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b="1" dirty="0">
                <a:solidFill>
                  <a:srgbClr val="1369B2"/>
                </a:solidFill>
                <a:latin typeface="Courier New" panose="02070309020205020404" pitchFamily="49" charset="0"/>
                <a:ea typeface="宋体" panose="02010600030101010101" pitchFamily="2" charset="-122"/>
              </a:rPr>
              <a:t>    rule = (round(Q3+1.5*IQR, 1) &lt; </a:t>
            </a:r>
            <a:r>
              <a:rPr lang="en-US" altLang="zh-CN" sz="1500" b="1" dirty="0" err="1">
                <a:solidFill>
                  <a:srgbClr val="1369B2"/>
                </a:solidFill>
                <a:latin typeface="Courier New" panose="02070309020205020404" pitchFamily="49" charset="0"/>
                <a:ea typeface="宋体" panose="02010600030101010101" pitchFamily="2" charset="-122"/>
              </a:rPr>
              <a:t>ser</a:t>
            </a:r>
            <a:r>
              <a:rPr lang="en-US" altLang="zh-CN" sz="1500" b="1" dirty="0" smtClean="0">
                <a:solidFill>
                  <a:srgbClr val="1369B2"/>
                </a:solidFill>
                <a:latin typeface="Courier New" panose="02070309020205020404" pitchFamily="49" charset="0"/>
                <a:ea typeface="宋体" panose="02010600030101010101" pitchFamily="2" charset="-122"/>
              </a:rPr>
              <a:t>)|</a:t>
            </a:r>
            <a:endParaRPr lang="en-US" altLang="zh-CN" sz="1500" b="1" dirty="0" smtClean="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500" b="1" dirty="0">
                <a:solidFill>
                  <a:srgbClr val="1369B2"/>
                </a:solidFill>
                <a:latin typeface="Courier New" panose="02070309020205020404" pitchFamily="49" charset="0"/>
                <a:ea typeface="宋体" panose="02010600030101010101" pitchFamily="2" charset="-122"/>
              </a:rPr>
              <a:t> </a:t>
            </a:r>
            <a:r>
              <a:rPr lang="en-US" altLang="zh-CN" sz="1500" b="1" dirty="0" smtClean="0">
                <a:solidFill>
                  <a:srgbClr val="1369B2"/>
                </a:solidFill>
                <a:latin typeface="Courier New" panose="02070309020205020404" pitchFamily="49" charset="0"/>
                <a:ea typeface="宋体" panose="02010600030101010101" pitchFamily="2" charset="-122"/>
              </a:rPr>
              <a:t>          (</a:t>
            </a:r>
            <a:r>
              <a:rPr lang="en-US" altLang="zh-CN" sz="1500" b="1" dirty="0">
                <a:solidFill>
                  <a:srgbClr val="1369B2"/>
                </a:solidFill>
                <a:latin typeface="Courier New" panose="02070309020205020404" pitchFamily="49" charset="0"/>
                <a:ea typeface="宋体" panose="02010600030101010101" pitchFamily="2" charset="-122"/>
              </a:rPr>
              <a:t>round(Q1-1.5*IQR, 1) &gt; </a:t>
            </a:r>
            <a:r>
              <a:rPr lang="en-US" altLang="zh-CN" sz="1500" b="1" dirty="0" err="1">
                <a:solidFill>
                  <a:srgbClr val="1369B2"/>
                </a:solidFill>
                <a:latin typeface="Courier New" panose="02070309020205020404" pitchFamily="49" charset="0"/>
                <a:ea typeface="宋体" panose="02010600030101010101" pitchFamily="2" charset="-122"/>
              </a:rPr>
              <a:t>ser</a:t>
            </a:r>
            <a:r>
              <a:rPr lang="en-US" altLang="zh-CN" sz="1500" b="1" dirty="0">
                <a:solidFill>
                  <a:srgbClr val="1369B2"/>
                </a:solidFill>
                <a:latin typeface="Courier New" panose="02070309020205020404" pitchFamily="49" charset="0"/>
                <a:ea typeface="宋体" panose="02010600030101010101" pitchFamily="2" charset="-122"/>
              </a:rPr>
              <a:t>)</a:t>
            </a:r>
            <a:endParaRPr lang="zh-CN" altLang="zh-CN" sz="15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index = </a:t>
            </a:r>
            <a:r>
              <a:rPr lang="en-US" altLang="zh-CN" sz="1500" dirty="0" err="1">
                <a:solidFill>
                  <a:srgbClr val="000000"/>
                </a:solidFill>
                <a:latin typeface="Courier New" panose="02070309020205020404" pitchFamily="49" charset="0"/>
                <a:ea typeface="宋体" panose="02010600030101010101" pitchFamily="2" charset="-122"/>
              </a:rPr>
              <a:t>np.arange</a:t>
            </a:r>
            <a:r>
              <a:rPr lang="en-US" altLang="zh-CN" sz="1500" dirty="0">
                <a:solidFill>
                  <a:srgbClr val="000000"/>
                </a:solidFill>
                <a:latin typeface="Courier New" panose="02070309020205020404" pitchFamily="49" charset="0"/>
                <a:ea typeface="宋体" panose="02010600030101010101" pitchFamily="2" charset="-122"/>
              </a:rPr>
              <a:t>(</a:t>
            </a:r>
            <a:r>
              <a:rPr lang="en-US" altLang="zh-CN" sz="1500" dirty="0" err="1">
                <a:solidFill>
                  <a:srgbClr val="000000"/>
                </a:solidFill>
                <a:latin typeface="Courier New" panose="02070309020205020404" pitchFamily="49" charset="0"/>
                <a:ea typeface="宋体" panose="02010600030101010101" pitchFamily="2" charset="-122"/>
              </a:rPr>
              <a:t>ser.shape</a:t>
            </a:r>
            <a:r>
              <a:rPr lang="en-US" altLang="zh-CN" sz="1500" dirty="0">
                <a:solidFill>
                  <a:srgbClr val="000000"/>
                </a:solidFill>
                <a:latin typeface="Courier New" panose="02070309020205020404" pitchFamily="49" charset="0"/>
                <a:ea typeface="宋体" panose="02010600030101010101" pitchFamily="2" charset="-122"/>
              </a:rPr>
              <a:t>[0])[rule</a:t>
            </a:r>
            <a:r>
              <a:rPr lang="en-US" altLang="zh-CN" sz="1500" dirty="0" smtClean="0">
                <a:solidFill>
                  <a:srgbClr val="000000"/>
                </a:solidFill>
                <a:latin typeface="Courier New" panose="02070309020205020404" pitchFamily="49" charset="0"/>
                <a:ea typeface="宋体" panose="02010600030101010101" pitchFamily="2" charset="-122"/>
              </a:rPr>
              <a:t>]</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outliers = </a:t>
            </a:r>
            <a:r>
              <a:rPr lang="en-US" altLang="zh-CN" sz="1500" dirty="0" err="1">
                <a:solidFill>
                  <a:srgbClr val="000000"/>
                </a:solidFill>
                <a:latin typeface="Courier New" panose="02070309020205020404" pitchFamily="49" charset="0"/>
                <a:ea typeface="宋体" panose="02010600030101010101" pitchFamily="2" charset="-122"/>
              </a:rPr>
              <a:t>ser.iloc</a:t>
            </a:r>
            <a:r>
              <a:rPr lang="en-US" altLang="zh-CN" sz="1500" dirty="0">
                <a:solidFill>
                  <a:srgbClr val="000000"/>
                </a:solidFill>
                <a:latin typeface="Courier New" panose="02070309020205020404" pitchFamily="49" charset="0"/>
                <a:ea typeface="宋体" panose="02010600030101010101" pitchFamily="2" charset="-122"/>
              </a:rPr>
              <a:t>[index]</a:t>
            </a:r>
            <a:endParaRPr lang="zh-CN" altLang="zh-CN" sz="15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500" dirty="0">
                <a:solidFill>
                  <a:srgbClr val="000000"/>
                </a:solidFill>
                <a:latin typeface="Courier New" panose="02070309020205020404" pitchFamily="49" charset="0"/>
                <a:ea typeface="宋体" panose="02010600030101010101" pitchFamily="2" charset="-122"/>
              </a:rPr>
              <a:t>    return outliers</a:t>
            </a:r>
            <a:endParaRPr lang="zh-CN" altLang="zh-CN" sz="1500" dirty="0">
              <a:solidFill>
                <a:srgbClr val="000000"/>
              </a:solidFill>
              <a:latin typeface="Courier New" panose="02070309020205020404" pitchFamily="49" charset="0"/>
              <a:ea typeface="宋体" panose="02010600030101010101" pitchFamily="2" charset="-122"/>
            </a:endParaRPr>
          </a:p>
        </p:txBody>
      </p:sp>
      <p:sp>
        <p:nvSpPr>
          <p:cNvPr id="8" name="矩形: 圆角 139"/>
          <p:cNvSpPr/>
          <p:nvPr/>
        </p:nvSpPr>
        <p:spPr>
          <a:xfrm>
            <a:off x="1019175" y="1540390"/>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通过箱形图检测异常值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矩形 10"/>
          <p:cNvSpPr/>
          <p:nvPr/>
        </p:nvSpPr>
        <p:spPr>
          <a:xfrm>
            <a:off x="1019174" y="2716451"/>
            <a:ext cx="2915791" cy="3323987"/>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还可以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自定义一个函数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，在该函数中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根据箱形图识别异常值的规则进行判断</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，即只要一组数据中的值小于</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Q1 – 1.5IQR</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或者大于</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Q3 + 1.5IQR</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，就判断这个值是异常值。</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的检测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掌握异常值的</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处理</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replace()</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替换数据中的异常值</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520003" y="3069754"/>
            <a:ext cx="5895683"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异常值被检测出来之后，需要进一步确认是否为真正的异常值</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，确认以后</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再根据实际情况选择合适的方法</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处理</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如果是异常值，通常情况下会使用指定的值或根据一些算法计算的值替换异常值</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406568"/>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替换异常值的方法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052177"/>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中提供了用于替换值的方法</a:t>
            </a:r>
            <a:r>
              <a:rPr lang="en-US" altLang="zh-CN" sz="2000" kern="0" dirty="0">
                <a:solidFill>
                  <a:srgbClr val="1369B2"/>
                </a:solidFill>
                <a:latin typeface="微软雅黑" panose="020B0503020204020204" pitchFamily="34" charset="-122"/>
                <a:ea typeface="微软雅黑" panose="020B0503020204020204" pitchFamily="34" charset="-122"/>
              </a:rPr>
              <a:t>replace()</a:t>
            </a:r>
            <a:r>
              <a:rPr lang="zh-CN" altLang="zh-CN" sz="2000" kern="0" dirty="0">
                <a:solidFill>
                  <a:srgbClr val="595959"/>
                </a:solidFill>
                <a:latin typeface="微软雅黑" panose="020B0503020204020204" pitchFamily="34" charset="-122"/>
                <a:ea typeface="微软雅黑" panose="020B0503020204020204" pitchFamily="34" charset="-122"/>
              </a:rPr>
              <a:t>，该方法不仅可以对单个值进行替换，还可以对多个值进行批量替换。</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矩形 6"/>
          <p:cNvSpPr/>
          <p:nvPr/>
        </p:nvSpPr>
        <p:spPr>
          <a:xfrm>
            <a:off x="1287706" y="3124734"/>
            <a:ext cx="9560028" cy="102514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113304" y="3270834"/>
            <a:ext cx="9828559" cy="729430"/>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replace(</a:t>
            </a:r>
            <a:r>
              <a:rPr lang="en-US" altLang="zh-CN" sz="1800" dirty="0" err="1">
                <a:solidFill>
                  <a:srgbClr val="000000"/>
                </a:solidFill>
                <a:latin typeface="Courier New" panose="02070309020205020404" pitchFamily="49" charset="0"/>
                <a:ea typeface="宋体" panose="02010600030101010101" pitchFamily="2" charset="-122"/>
              </a:rPr>
              <a:t>to_replace</a:t>
            </a:r>
            <a:r>
              <a:rPr lang="en-US" altLang="zh-CN" sz="1800" dirty="0">
                <a:solidFill>
                  <a:srgbClr val="000000"/>
                </a:solidFill>
                <a:latin typeface="Courier New" panose="02070309020205020404" pitchFamily="49" charset="0"/>
                <a:ea typeface="宋体" panose="02010600030101010101" pitchFamily="2" charset="-122"/>
              </a:rPr>
              <a:t>=None, value=_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inplace</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limit=None, </a:t>
            </a:r>
            <a:r>
              <a:rPr lang="en-US" altLang="zh-CN" sz="1800" dirty="0" smtClean="0">
                <a:solidFill>
                  <a:srgbClr val="000000"/>
                </a:solidFill>
                <a:latin typeface="Courier New" panose="02070309020205020404" pitchFamily="49" charset="0"/>
                <a:ea typeface="宋体" panose="02010600030101010101" pitchFamily="2" charset="-122"/>
              </a:rPr>
              <a:t>regex=</a:t>
            </a:r>
            <a:r>
              <a:rPr lang="en-US" altLang="zh-CN" sz="1800" dirty="0" err="1" smtClean="0">
                <a:solidFill>
                  <a:srgbClr val="000000"/>
                </a:solidFill>
                <a:latin typeface="Courier New" panose="02070309020205020404" pitchFamily="49" charset="0"/>
                <a:ea typeface="宋体" panose="02010600030101010101" pitchFamily="2" charset="-122"/>
              </a:rPr>
              <a:t>False,method</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文本框 8"/>
          <p:cNvSpPr txBox="1"/>
          <p:nvPr/>
        </p:nvSpPr>
        <p:spPr>
          <a:xfrm>
            <a:off x="1301370" y="4216794"/>
            <a:ext cx="9546364" cy="2169825"/>
          </a:xfrm>
          <a:prstGeom prst="rect">
            <a:avLst/>
          </a:prstGeom>
          <a:noFill/>
        </p:spPr>
        <p:txBody>
          <a:bodyPr wrap="square">
            <a:spAutoFit/>
          </a:bodyPr>
          <a:lstStyle/>
          <a:p>
            <a:pPr marL="342900"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to_replace</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被替换的值</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marL="342900"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value</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替换后的值</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marL="342900"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inplace</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是否修改原数据</a:t>
            </a:r>
            <a:r>
              <a:rPr lang="zh-CN" altLang="zh-CN" sz="1800" kern="0" dirty="0">
                <a:solidFill>
                  <a:srgbClr val="595959"/>
                </a:solidFill>
                <a:latin typeface="宋体" panose="02010600030101010101" pitchFamily="2" charset="-122"/>
                <a:ea typeface="宋体" panose="02010600030101010101" pitchFamily="2" charset="-122"/>
              </a:rPr>
              <a:t>。若设为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，则表示直接修改原数据；若设为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，则表示生成原数据的副本，并在副本上进行修改。</a:t>
            </a:r>
            <a:endParaRPr lang="zh-CN" altLang="zh-CN" sz="1800" kern="0" dirty="0">
              <a:solidFill>
                <a:srgbClr val="595959"/>
              </a:solidFill>
              <a:latin typeface="宋体" panose="02010600030101010101" pitchFamily="2" charset="-122"/>
              <a:ea typeface="宋体" panose="02010600030101010101" pitchFamily="2" charset="-122"/>
            </a:endParaRPr>
          </a:p>
          <a:p>
            <a:pPr marL="34290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method</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替换的方式</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pad/</a:t>
            </a:r>
            <a:r>
              <a:rPr lang="en-US" altLang="zh-CN" sz="1800" kern="0" dirty="0" err="1">
                <a:solidFill>
                  <a:srgbClr val="595959"/>
                </a:solidFill>
                <a:latin typeface="宋体" panose="02010600030101010101" pitchFamily="2" charset="-122"/>
                <a:ea typeface="宋体" panose="02010600030101010101" pitchFamily="2" charset="-122"/>
              </a:rPr>
              <a:t>ffill</a:t>
            </a:r>
            <a:r>
              <a:rPr lang="zh-CN" altLang="zh-CN" sz="1800" kern="0" dirty="0">
                <a:solidFill>
                  <a:srgbClr val="595959"/>
                </a:solidFill>
                <a:latin typeface="宋体" panose="02010600030101010101" pitchFamily="2" charset="-122"/>
                <a:ea typeface="宋体" panose="02010600030101010101" pitchFamily="2" charset="-122"/>
              </a:rPr>
              <a:t>表示向前填充，</a:t>
            </a:r>
            <a:r>
              <a:rPr lang="en-US" altLang="zh-CN" sz="1800" kern="0" dirty="0" err="1">
                <a:solidFill>
                  <a:srgbClr val="595959"/>
                </a:solidFill>
                <a:latin typeface="宋体" panose="02010600030101010101" pitchFamily="2" charset="-122"/>
                <a:ea typeface="宋体" panose="02010600030101010101" pitchFamily="2" charset="-122"/>
              </a:rPr>
              <a:t>bfill</a:t>
            </a:r>
            <a:r>
              <a:rPr lang="zh-CN" altLang="zh-CN" sz="1800" kern="0" dirty="0">
                <a:solidFill>
                  <a:srgbClr val="595959"/>
                </a:solidFill>
                <a:latin typeface="宋体" panose="02010600030101010101" pitchFamily="2" charset="-122"/>
                <a:ea typeface="宋体" panose="02010600030101010101" pitchFamily="2" charset="-122"/>
              </a:rPr>
              <a:t>表示向后填充。</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2165865"/>
            <a:ext cx="30906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替换异常值的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414686" y="2937530"/>
            <a:ext cx="2816797" cy="461665"/>
          </a:xfrm>
          <a:prstGeom prst="rect">
            <a:avLst/>
          </a:prstGeom>
          <a:noFill/>
        </p:spPr>
        <p:txBody>
          <a:bodyPr wrap="none" rtlCol="0">
            <a:spAutoFit/>
          </a:bodyPr>
          <a:lstStyle/>
          <a:p>
            <a:r>
              <a:rPr lang="en-US" altLang="zh-CN" b="1" dirty="0" smtClean="0">
                <a:latin typeface="黑体" panose="02010609060101010101" charset="-122"/>
                <a:ea typeface="黑体" panose="02010609060101010101" charset="-122"/>
                <a:cs typeface="+mn-ea"/>
                <a:sym typeface="+mn-lt"/>
              </a:rPr>
              <a:t>1.</a:t>
            </a:r>
            <a:r>
              <a:rPr lang="zh-CN" altLang="en-US" b="1" dirty="0" smtClean="0">
                <a:latin typeface="黑体" panose="02010609060101010101" charset="-122"/>
                <a:ea typeface="黑体" panose="02010609060101010101" charset="-122"/>
                <a:cs typeface="+mn-ea"/>
                <a:sym typeface="+mn-lt"/>
              </a:rPr>
              <a:t> </a:t>
            </a:r>
            <a:r>
              <a:rPr lang="zh-CN" altLang="en-US" b="1" dirty="0" smtClean="0">
                <a:latin typeface="黑体" panose="02010609060101010101" charset="-122"/>
                <a:ea typeface="黑体" panose="02010609060101010101" charset="-122"/>
                <a:cs typeface="+mn-ea"/>
              </a:rPr>
              <a:t>替换一个异常值</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1" name="矩形 10"/>
          <p:cNvSpPr/>
          <p:nvPr/>
        </p:nvSpPr>
        <p:spPr>
          <a:xfrm>
            <a:off x="1287706" y="3645818"/>
            <a:ext cx="9560028" cy="109714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630710" y="4004223"/>
            <a:ext cx="8596438" cy="400494"/>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df_obj.</a:t>
            </a:r>
            <a:r>
              <a:rPr lang="en-US" altLang="zh-CN" sz="1800" b="1" dirty="0" err="1">
                <a:solidFill>
                  <a:srgbClr val="1369B2"/>
                </a:solidFill>
                <a:latin typeface="Courier New" panose="02070309020205020404" pitchFamily="49" charset="0"/>
                <a:ea typeface="宋体" panose="02010600030101010101" pitchFamily="2" charset="-122"/>
              </a:rPr>
              <a:t>replace</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to_replace</a:t>
            </a:r>
            <a:r>
              <a:rPr lang="en-US" altLang="zh-CN" sz="1800" b="1" dirty="0">
                <a:solidFill>
                  <a:srgbClr val="1369B2"/>
                </a:solidFill>
                <a:latin typeface="Courier New" panose="02070309020205020404" pitchFamily="49" charset="0"/>
                <a:ea typeface="宋体" panose="02010600030101010101" pitchFamily="2" charset="-122"/>
              </a:rPr>
              <a:t>=23, value=3)</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414686" y="2416446"/>
            <a:ext cx="2816797" cy="461665"/>
          </a:xfrm>
          <a:prstGeom prst="rect">
            <a:avLst/>
          </a:prstGeom>
          <a:noFill/>
        </p:spPr>
        <p:txBody>
          <a:bodyPr wrap="none" rtlCol="0">
            <a:spAutoFit/>
          </a:bodyPr>
          <a:lstStyle/>
          <a:p>
            <a:r>
              <a:rPr lang="en-US" altLang="zh-CN" b="1" dirty="0" smtClean="0">
                <a:latin typeface="黑体" panose="02010609060101010101" charset="-122"/>
                <a:ea typeface="黑体" panose="02010609060101010101" charset="-122"/>
                <a:cs typeface="+mn-ea"/>
                <a:sym typeface="+mn-lt"/>
              </a:rPr>
              <a:t>2.</a:t>
            </a:r>
            <a:r>
              <a:rPr lang="zh-CN" altLang="en-US" b="1" dirty="0" smtClean="0">
                <a:latin typeface="黑体" panose="02010609060101010101" charset="-122"/>
                <a:ea typeface="黑体" panose="02010609060101010101" charset="-122"/>
                <a:cs typeface="+mn-ea"/>
                <a:sym typeface="+mn-lt"/>
              </a:rPr>
              <a:t> </a:t>
            </a:r>
            <a:r>
              <a:rPr lang="zh-CN" altLang="en-US" b="1" dirty="0" smtClean="0">
                <a:latin typeface="黑体" panose="02010609060101010101" charset="-122"/>
                <a:ea typeface="黑体" panose="02010609060101010101" charset="-122"/>
                <a:cs typeface="+mn-ea"/>
              </a:rPr>
              <a:t>替换多个异常值</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1" name="矩形 10"/>
          <p:cNvSpPr/>
          <p:nvPr/>
        </p:nvSpPr>
        <p:spPr>
          <a:xfrm>
            <a:off x="1287706" y="4558717"/>
            <a:ext cx="9560028" cy="87843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630710" y="4797685"/>
            <a:ext cx="8596438" cy="410882"/>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df_obj.replace</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to_replace</a:t>
            </a:r>
            <a:r>
              <a:rPr lang="en-US" altLang="zh-CN" sz="1800" b="1" dirty="0">
                <a:solidFill>
                  <a:srgbClr val="1369B2"/>
                </a:solidFill>
                <a:latin typeface="Courier New" panose="02070309020205020404" pitchFamily="49" charset="0"/>
                <a:ea typeface="宋体" panose="02010600030101010101" pitchFamily="2" charset="-122"/>
              </a:rPr>
              <a:t>=[23, 50], value=[3, 2]</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文本框 6"/>
          <p:cNvSpPr txBox="1"/>
          <p:nvPr/>
        </p:nvSpPr>
        <p:spPr>
          <a:xfrm>
            <a:off x="1287706" y="2987452"/>
            <a:ext cx="9560028"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如果希望同时替换数据中的多个异常值，那么可以在</a:t>
            </a:r>
            <a:r>
              <a:rPr lang="zh-CN" altLang="zh-CN" sz="2000" dirty="0">
                <a:solidFill>
                  <a:srgbClr val="1369B2"/>
                </a:solidFill>
              </a:rPr>
              <a:t>调用</a:t>
            </a:r>
            <a:r>
              <a:rPr lang="en-US" altLang="zh-CN" sz="2000" dirty="0">
                <a:solidFill>
                  <a:srgbClr val="1369B2"/>
                </a:solidFill>
              </a:rPr>
              <a:t>replace()</a:t>
            </a:r>
            <a:r>
              <a:rPr lang="zh-CN" altLang="zh-CN" sz="2000" dirty="0">
                <a:solidFill>
                  <a:srgbClr val="1369B2"/>
                </a:solidFill>
              </a:rPr>
              <a:t>方法替换异常值时给</a:t>
            </a:r>
            <a:r>
              <a:rPr lang="en-US" altLang="zh-CN" sz="2000" dirty="0" err="1">
                <a:solidFill>
                  <a:srgbClr val="1369B2"/>
                </a:solidFill>
              </a:rPr>
              <a:t>to_replace</a:t>
            </a:r>
            <a:r>
              <a:rPr lang="zh-CN" altLang="zh-CN" sz="2000" dirty="0">
                <a:solidFill>
                  <a:srgbClr val="1369B2"/>
                </a:solidFill>
              </a:rPr>
              <a:t>和</a:t>
            </a:r>
            <a:r>
              <a:rPr lang="en-US" altLang="zh-CN" sz="2000" dirty="0">
                <a:solidFill>
                  <a:srgbClr val="1369B2"/>
                </a:solidFill>
              </a:rPr>
              <a:t>value</a:t>
            </a:r>
            <a:r>
              <a:rPr lang="zh-CN" altLang="zh-CN" sz="2000" dirty="0">
                <a:solidFill>
                  <a:srgbClr val="1369B2"/>
                </a:solidFill>
              </a:rPr>
              <a:t>参数分别传入一个列表</a:t>
            </a:r>
            <a:r>
              <a:rPr lang="zh-CN" altLang="zh-CN" sz="2000" dirty="0"/>
              <a:t>，</a:t>
            </a:r>
            <a:r>
              <a:rPr lang="zh-CN" altLang="zh-CN" sz="2000" dirty="0">
                <a:solidFill>
                  <a:srgbClr val="1369B2"/>
                </a:solidFill>
              </a:rPr>
              <a:t>列表中分别存放了多个要被替换的异常值和替换的新值</a:t>
            </a:r>
            <a:r>
              <a:rPr lang="zh-CN" altLang="zh-CN" sz="2000" dirty="0"/>
              <a:t>，它们的长度必须相同。</a:t>
            </a:r>
            <a:endParaRPr lang="zh-CN" altLang="zh-CN" sz="2000" dirty="0"/>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异常值</a:t>
              </a:r>
              <a:r>
                <a:rPr lang="zh-CN" altLang="zh-CN" sz="2000" dirty="0">
                  <a:solidFill>
                    <a:srgbClr val="595959"/>
                  </a:solidFill>
                  <a:latin typeface="微软雅黑" panose="020B0503020204020204" pitchFamily="34" charset="-122"/>
                  <a:ea typeface="微软雅黑" panose="020B0503020204020204" pitchFamily="34" charset="-122"/>
                </a:rPr>
                <a:t>的处理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598855"/>
            <a:ext cx="30906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替换异常值的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565698"/>
            <a:ext cx="4590731" cy="259228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602560"/>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熟悉数据类型的转换方式，能够通过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astype</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或</a:t>
            </a:r>
            <a:r>
              <a:rPr lang="en-US" altLang="zh-CN" sz="1800" dirty="0" err="1">
                <a:solidFill>
                  <a:srgbClr val="1369B2"/>
                </a:solidFill>
                <a:latin typeface="微软雅黑" panose="020B0503020204020204" pitchFamily="34" charset="-122"/>
                <a:ea typeface="微软雅黑" panose="020B0503020204020204" pitchFamily="34" charset="-122"/>
                <a:cs typeface="+mn-ea"/>
              </a:rPr>
              <a:t>to_numberic</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转换数据类型</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945676"/>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p:nvPr/>
        </p:nvPicPr>
        <p:blipFill>
          <a:blip r:embed="rId1"/>
          <a:stretch>
            <a:fillRect/>
          </a:stretch>
        </p:blipFill>
        <p:spPr>
          <a:xfrm>
            <a:off x="1276318" y="2586306"/>
            <a:ext cx="5322944" cy="1678664"/>
          </a:xfrm>
          <a:prstGeom prst="rect">
            <a:avLst/>
          </a:prstGeom>
        </p:spPr>
      </p:pic>
      <p:sp>
        <p:nvSpPr>
          <p:cNvPr id="17" name="矩形: 圆角 139"/>
          <p:cNvSpPr/>
          <p:nvPr/>
        </p:nvSpPr>
        <p:spPr>
          <a:xfrm>
            <a:off x="1276318" y="1610671"/>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转换数据类型的场景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7607374" y="2493690"/>
            <a:ext cx="3888432" cy="523220"/>
          </a:xfrm>
          <a:prstGeom prst="rect">
            <a:avLst/>
          </a:prstGeom>
          <a:noFill/>
        </p:spPr>
        <p:txBody>
          <a:bodyPr wrap="square" rtlCol="0">
            <a:spAutoFit/>
          </a:bodyPr>
          <a:lstStyle/>
          <a:p>
            <a:r>
              <a:rPr lang="zh-CN" altLang="en-US" sz="2800" dirty="0" smtClean="0">
                <a:solidFill>
                  <a:srgbClr val="FF0000"/>
                </a:solidFill>
                <a:latin typeface="微软雅黑" panose="020B0503020204020204" pitchFamily="34" charset="-122"/>
                <a:ea typeface="微软雅黑" panose="020B0503020204020204" pitchFamily="34" charset="-122"/>
              </a:rPr>
              <a:t>如何统计平均交易金额？</a:t>
            </a:r>
            <a:endParaRPr lang="zh-CN" altLang="en-US" sz="2800" dirty="0">
              <a:solidFill>
                <a:srgbClr val="FF0000"/>
              </a:solidFill>
              <a:latin typeface="微软雅黑" panose="020B0503020204020204" pitchFamily="34" charset="-122"/>
              <a:ea typeface="微软雅黑" panose="020B0503020204020204" pitchFamily="34" charset="-122"/>
            </a:endParaRPr>
          </a:p>
        </p:txBody>
      </p:sp>
      <p:sp>
        <p:nvSpPr>
          <p:cNvPr id="11" name="矩形标注 10"/>
          <p:cNvSpPr/>
          <p:nvPr/>
        </p:nvSpPr>
        <p:spPr>
          <a:xfrm>
            <a:off x="1558702" y="4461845"/>
            <a:ext cx="4320480" cy="1254357"/>
          </a:xfrm>
          <a:prstGeom prst="wedgeRectCallout">
            <a:avLst>
              <a:gd name="adj1" fmla="val 24613"/>
              <a:gd name="adj2" fmla="val -7283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803750" y="4515873"/>
            <a:ext cx="4003424" cy="1200329"/>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交易金额一列的数据带有符号“￥”，它们其实都是字符串类型的，</a:t>
            </a:r>
            <a:r>
              <a:rPr lang="zh-CN" altLang="zh-CN" sz="1600" dirty="0">
                <a:solidFill>
                  <a:srgbClr val="1369B2"/>
                </a:solidFill>
                <a:latin typeface="微软雅黑" panose="020B0503020204020204" pitchFamily="34" charset="-122"/>
                <a:ea typeface="微软雅黑" panose="020B0503020204020204" pitchFamily="34" charset="-122"/>
                <a:cs typeface="+mn-ea"/>
              </a:rPr>
              <a:t>无法</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直接</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进行计算平均值的操作</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1630710" y="2565698"/>
            <a:ext cx="8640960" cy="2893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smtClean="0">
                <a:solidFill>
                  <a:srgbClr val="595959"/>
                </a:solidFill>
                <a:latin typeface="微软雅黑" panose="020B0503020204020204" pitchFamily="34" charset="-122"/>
                <a:ea typeface="微软雅黑" panose="020B0503020204020204" pitchFamily="34" charset="-122"/>
              </a:rPr>
              <a:t>在数据分析中，前期收集的原始数据或多或少会存在着一些瑕疵或不足，比如数据缺失、重复、格式不统一等，因此</a:t>
            </a:r>
            <a:r>
              <a:rPr lang="zh-CN" altLang="zh-CN" sz="2000" dirty="0" smtClean="0">
                <a:solidFill>
                  <a:srgbClr val="1369B2"/>
                </a:solidFill>
                <a:latin typeface="微软雅黑" panose="020B0503020204020204" pitchFamily="34" charset="-122"/>
                <a:ea typeface="微软雅黑" panose="020B0503020204020204" pitchFamily="34" charset="-122"/>
              </a:rPr>
              <a:t>在分析之前需要对数据进行一些预处理操作，包括填充缺失值、删除重复值、替换异常值、合并数据等</a:t>
            </a:r>
            <a:r>
              <a:rPr lang="zh-CN" altLang="zh-CN" sz="2000" dirty="0" smtClean="0">
                <a:solidFill>
                  <a:srgbClr val="595959"/>
                </a:solidFill>
                <a:latin typeface="微软雅黑" panose="020B0503020204020204" pitchFamily="34" charset="-122"/>
                <a:ea typeface="微软雅黑" panose="020B0503020204020204" pitchFamily="34" charset="-122"/>
              </a:rPr>
              <a:t>，使数据更好地服务于数据分析的项目。为此，</a:t>
            </a:r>
            <a:r>
              <a:rPr lang="en-US" altLang="zh-CN" sz="2000" dirty="0" smtClean="0">
                <a:solidFill>
                  <a:srgbClr val="595959"/>
                </a:solidFill>
                <a:latin typeface="微软雅黑" panose="020B0503020204020204" pitchFamily="34" charset="-122"/>
                <a:ea typeface="微软雅黑" panose="020B0503020204020204" pitchFamily="34" charset="-122"/>
              </a:rPr>
              <a:t>pandas</a:t>
            </a:r>
            <a:r>
              <a:rPr lang="zh-CN" altLang="zh-CN" sz="2000" dirty="0" smtClean="0">
                <a:solidFill>
                  <a:srgbClr val="595959"/>
                </a:solidFill>
                <a:latin typeface="微软雅黑" panose="020B0503020204020204" pitchFamily="34" charset="-122"/>
                <a:ea typeface="微软雅黑" panose="020B0503020204020204" pitchFamily="34" charset="-122"/>
              </a:rPr>
              <a:t>提供了很多用于数据预处理的函数与方法。本单元以</a:t>
            </a:r>
            <a:r>
              <a:rPr lang="en-US" altLang="zh-CN" sz="2000" dirty="0" smtClean="0">
                <a:solidFill>
                  <a:srgbClr val="595959"/>
                </a:solidFill>
                <a:latin typeface="微软雅黑" panose="020B0503020204020204" pitchFamily="34" charset="-122"/>
                <a:ea typeface="微软雅黑" panose="020B0503020204020204" pitchFamily="34" charset="-122"/>
              </a:rPr>
              <a:t>6</a:t>
            </a:r>
            <a:r>
              <a:rPr lang="zh-CN" altLang="zh-CN" sz="2000" dirty="0" smtClean="0">
                <a:solidFill>
                  <a:srgbClr val="595959"/>
                </a:solidFill>
                <a:latin typeface="微软雅黑" panose="020B0503020204020204" pitchFamily="34" charset="-122"/>
                <a:ea typeface="微软雅黑" panose="020B0503020204020204" pitchFamily="34" charset="-122"/>
              </a:rPr>
              <a:t>个任务为主线，对</a:t>
            </a:r>
            <a:r>
              <a:rPr lang="en-US" altLang="zh-CN" sz="2000" dirty="0" smtClean="0">
                <a:solidFill>
                  <a:srgbClr val="595959"/>
                </a:solidFill>
                <a:latin typeface="微软雅黑" panose="020B0503020204020204" pitchFamily="34" charset="-122"/>
                <a:ea typeface="微软雅黑" panose="020B0503020204020204" pitchFamily="34" charset="-122"/>
              </a:rPr>
              <a:t>pandas</a:t>
            </a:r>
            <a:r>
              <a:rPr lang="zh-CN" altLang="zh-CN" sz="2000" dirty="0" smtClean="0">
                <a:solidFill>
                  <a:srgbClr val="595959"/>
                </a:solidFill>
                <a:latin typeface="微软雅黑" panose="020B0503020204020204" pitchFamily="34" charset="-122"/>
                <a:ea typeface="微软雅黑" panose="020B0503020204020204" pitchFamily="34" charset="-122"/>
              </a:rPr>
              <a:t>中数据预处理的相关内容进行详细地讲解。</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虚尾箭头 1"/>
          <p:cNvSpPr/>
          <p:nvPr/>
        </p:nvSpPr>
        <p:spPr>
          <a:xfrm rot="5400000">
            <a:off x="8700096" y="3354694"/>
            <a:ext cx="982908" cy="756084"/>
          </a:xfrm>
          <a:prstGeom prst="stripedRightArrow">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7391350" y="4444070"/>
            <a:ext cx="3600400" cy="1338828"/>
          </a:xfrm>
          <a:prstGeom prst="rect">
            <a:avLst/>
          </a:prstGeom>
          <a:ln w="19050">
            <a:solidFill>
              <a:srgbClr val="1369B2"/>
            </a:solidFill>
            <a:prstDash val="sysDot"/>
          </a:ln>
        </p:spPr>
        <p:txBody>
          <a:bodyPr wrap="square">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先把交易金额一列数据的符号</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“￥”去掉</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，再把去掉符号后</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剩余的数字转换成相应的数字类型</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0" name="图片 9"/>
          <p:cNvPicPr/>
          <p:nvPr/>
        </p:nvPicPr>
        <p:blipFill>
          <a:blip r:embed="rId1"/>
          <a:stretch>
            <a:fillRect/>
          </a:stretch>
        </p:blipFill>
        <p:spPr>
          <a:xfrm>
            <a:off x="1276318" y="2586306"/>
            <a:ext cx="5322944" cy="1678664"/>
          </a:xfrm>
          <a:prstGeom prst="rect">
            <a:avLst/>
          </a:prstGeom>
        </p:spPr>
      </p:pic>
      <p:sp>
        <p:nvSpPr>
          <p:cNvPr id="13" name="文本框 12"/>
          <p:cNvSpPr txBox="1"/>
          <p:nvPr/>
        </p:nvSpPr>
        <p:spPr>
          <a:xfrm>
            <a:off x="7607374" y="2493690"/>
            <a:ext cx="4032448" cy="523220"/>
          </a:xfrm>
          <a:prstGeom prst="rect">
            <a:avLst/>
          </a:prstGeom>
          <a:noFill/>
        </p:spPr>
        <p:txBody>
          <a:bodyPr wrap="squar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如何统计平均交易金额？</a:t>
            </a:r>
            <a:endParaRPr lang="zh-CN" altLang="en-US" sz="2800" dirty="0">
              <a:solidFill>
                <a:srgbClr val="FF0000"/>
              </a:solidFill>
              <a:latin typeface="微软雅黑" panose="020B0503020204020204" pitchFamily="34" charset="-122"/>
              <a:ea typeface="微软雅黑" panose="020B0503020204020204" pitchFamily="34" charset="-122"/>
            </a:endParaRPr>
          </a:p>
        </p:txBody>
      </p:sp>
      <p:sp>
        <p:nvSpPr>
          <p:cNvPr id="14" name="矩形标注 13"/>
          <p:cNvSpPr/>
          <p:nvPr/>
        </p:nvSpPr>
        <p:spPr>
          <a:xfrm>
            <a:off x="1558702" y="4461845"/>
            <a:ext cx="4320480" cy="1254357"/>
          </a:xfrm>
          <a:prstGeom prst="wedgeRectCallout">
            <a:avLst>
              <a:gd name="adj1" fmla="val 24613"/>
              <a:gd name="adj2" fmla="val -7283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803750" y="4515873"/>
            <a:ext cx="4003424" cy="1200329"/>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交易金额一列的数据带有符号“￥”，它们其实都是字符串类型的，</a:t>
            </a:r>
            <a:r>
              <a:rPr lang="zh-CN" altLang="zh-CN" sz="1600" dirty="0">
                <a:solidFill>
                  <a:srgbClr val="1369B2"/>
                </a:solidFill>
                <a:latin typeface="微软雅黑" panose="020B0503020204020204" pitchFamily="34" charset="-122"/>
                <a:ea typeface="微软雅黑" panose="020B0503020204020204" pitchFamily="34" charset="-122"/>
                <a:cs typeface="+mn-ea"/>
              </a:rPr>
              <a:t>无法直接参与统计</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运算</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矩形: 圆角 139"/>
          <p:cNvSpPr/>
          <p:nvPr/>
        </p:nvSpPr>
        <p:spPr>
          <a:xfrm>
            <a:off x="1276318" y="1610671"/>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转换数据类型的场景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mg95.699pic.com/xsj/1m/zw/mv.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104523" y="3005269"/>
            <a:ext cx="1924806" cy="1924806"/>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圆角 139"/>
          <p:cNvSpPr/>
          <p:nvPr/>
        </p:nvSpPr>
        <p:spPr>
          <a:xfrm>
            <a:off x="1019175" y="1804427"/>
            <a:ext cx="34507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转换数据类型的方式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999345" y="3566610"/>
            <a:ext cx="3632356" cy="1015663"/>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zh-CN" dirty="0"/>
              <a:t>通过</a:t>
            </a:r>
            <a:r>
              <a:rPr lang="en-US" altLang="zh-CN" dirty="0" err="1">
                <a:solidFill>
                  <a:srgbClr val="1369B2"/>
                </a:solidFill>
              </a:rPr>
              <a:t>astype</a:t>
            </a:r>
            <a:r>
              <a:rPr lang="en-US" altLang="zh-CN" dirty="0">
                <a:solidFill>
                  <a:srgbClr val="1369B2"/>
                </a:solidFill>
              </a:rPr>
              <a:t>()</a:t>
            </a:r>
            <a:r>
              <a:rPr lang="zh-CN" altLang="zh-CN" dirty="0">
                <a:solidFill>
                  <a:srgbClr val="1369B2"/>
                </a:solidFill>
              </a:rPr>
              <a:t>方法</a:t>
            </a:r>
            <a:r>
              <a:rPr lang="zh-CN" altLang="zh-CN" dirty="0"/>
              <a:t>转换数据的类型</a:t>
            </a:r>
            <a:endParaRPr lang="en-US" altLang="zh-CN" dirty="0"/>
          </a:p>
        </p:txBody>
      </p:sp>
      <p:sp>
        <p:nvSpPr>
          <p:cNvPr id="23" name="文本框 22"/>
          <p:cNvSpPr txBox="1"/>
          <p:nvPr/>
        </p:nvSpPr>
        <p:spPr>
          <a:xfrm>
            <a:off x="7713803" y="3544158"/>
            <a:ext cx="3632356" cy="1015663"/>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zh-CN" dirty="0"/>
              <a:t>通过</a:t>
            </a:r>
            <a:r>
              <a:rPr lang="en-US" altLang="zh-CN" dirty="0" err="1">
                <a:solidFill>
                  <a:srgbClr val="1369B2"/>
                </a:solidFill>
              </a:rPr>
              <a:t>to_numeric</a:t>
            </a:r>
            <a:r>
              <a:rPr lang="en-US" altLang="zh-CN" dirty="0">
                <a:solidFill>
                  <a:srgbClr val="1369B2"/>
                </a:solidFill>
              </a:rPr>
              <a:t>()</a:t>
            </a:r>
            <a:r>
              <a:rPr lang="zh-CN" altLang="zh-CN" dirty="0">
                <a:solidFill>
                  <a:srgbClr val="1369B2"/>
                </a:solidFill>
              </a:rPr>
              <a:t>函数</a:t>
            </a:r>
            <a:r>
              <a:rPr lang="zh-CN" altLang="zh-CN" dirty="0"/>
              <a:t>转换数据类型</a:t>
            </a:r>
            <a:endParaRPr lang="en-US" altLang="zh-CN" dirty="0"/>
          </a:p>
        </p:txBody>
      </p:sp>
      <p:cxnSp>
        <p:nvCxnSpPr>
          <p:cNvPr id="24" name="肘形连接符 23"/>
          <p:cNvCxnSpPr>
            <a:stCxn id="16" idx="3"/>
          </p:cNvCxnSpPr>
          <p:nvPr>
            <p:custDataLst>
              <p:tags r:id="rId2"/>
            </p:custDataLst>
          </p:nvPr>
        </p:nvCxnSpPr>
        <p:spPr>
          <a:xfrm flipH="1">
            <a:off x="584573" y="4074442"/>
            <a:ext cx="4047128" cy="687654"/>
          </a:xfrm>
          <a:prstGeom prst="bentConnector3">
            <a:avLst>
              <a:gd name="adj1" fmla="val -5648"/>
            </a:avLst>
          </a:prstGeom>
          <a:ln cap="rnd">
            <a:solidFill>
              <a:srgbClr val="1370C0"/>
            </a:solidFill>
            <a:round/>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肘形连接符 24"/>
          <p:cNvCxnSpPr/>
          <p:nvPr>
            <p:custDataLst>
              <p:tags r:id="rId3"/>
            </p:custDataLst>
          </p:nvPr>
        </p:nvCxnSpPr>
        <p:spPr>
          <a:xfrm rot="10800000">
            <a:off x="7362044" y="4024770"/>
            <a:ext cx="4098825" cy="737324"/>
          </a:xfrm>
          <a:prstGeom prst="bentConnector3">
            <a:avLst>
              <a:gd name="adj1" fmla="val 99372"/>
            </a:avLst>
          </a:prstGeom>
          <a:ln cap="rnd">
            <a:solidFill>
              <a:srgbClr val="1370C0"/>
            </a:solidFill>
            <a:round/>
            <a:headEnd type="oval"/>
            <a:tailEnd type="oval"/>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999345" y="3027756"/>
            <a:ext cx="1415772" cy="461665"/>
          </a:xfrm>
          <a:prstGeom prst="rect">
            <a:avLst/>
          </a:prstGeom>
          <a:noFill/>
        </p:spPr>
        <p:txBody>
          <a:bodyPr wrap="none" rtlCol="0">
            <a:spAutoFit/>
          </a:bodyPr>
          <a:lstStyle/>
          <a:p>
            <a:r>
              <a:rPr lang="zh-CN" altLang="en-US" b="1" dirty="0">
                <a:solidFill>
                  <a:schemeClr val="tx1">
                    <a:lumMod val="85000"/>
                    <a:lumOff val="15000"/>
                  </a:schemeClr>
                </a:solidFill>
                <a:latin typeface="黑体" panose="02010609060101010101" charset="-122"/>
                <a:ea typeface="黑体" panose="02010609060101010101" charset="-122"/>
                <a:cs typeface="+mn-ea"/>
                <a:sym typeface="+mn-lt"/>
              </a:rPr>
              <a:t>方式一：</a:t>
            </a:r>
            <a:endParaRPr lang="zh-CN" altLang="en-US" b="1" dirty="0">
              <a:solidFill>
                <a:schemeClr val="tx1">
                  <a:lumMod val="85000"/>
                  <a:lumOff val="15000"/>
                </a:schemeClr>
              </a:solidFill>
              <a:latin typeface="黑体" panose="02010609060101010101" charset="-122"/>
              <a:ea typeface="黑体" panose="02010609060101010101" charset="-122"/>
              <a:cs typeface="+mn-ea"/>
              <a:sym typeface="+mn-lt"/>
            </a:endParaRPr>
          </a:p>
        </p:txBody>
      </p:sp>
      <p:sp>
        <p:nvSpPr>
          <p:cNvPr id="27" name="文本框 26"/>
          <p:cNvSpPr txBox="1"/>
          <p:nvPr/>
        </p:nvSpPr>
        <p:spPr>
          <a:xfrm>
            <a:off x="7362044" y="3005269"/>
            <a:ext cx="1415772" cy="461665"/>
          </a:xfrm>
          <a:prstGeom prst="rect">
            <a:avLst/>
          </a:prstGeom>
          <a:noFill/>
        </p:spPr>
        <p:txBody>
          <a:bodyPr wrap="none" rtlCol="0">
            <a:spAutoFit/>
          </a:bodyPr>
          <a:lstStyle/>
          <a:p>
            <a:r>
              <a:rPr lang="zh-CN" altLang="en-US" b="1" dirty="0">
                <a:solidFill>
                  <a:schemeClr val="tx1">
                    <a:lumMod val="85000"/>
                    <a:lumOff val="15000"/>
                  </a:schemeClr>
                </a:solidFill>
                <a:latin typeface="黑体" panose="02010609060101010101" charset="-122"/>
                <a:ea typeface="黑体" panose="02010609060101010101" charset="-122"/>
                <a:cs typeface="+mn-ea"/>
                <a:sym typeface="+mn-lt"/>
              </a:rPr>
              <a:t>方式二：</a:t>
            </a:r>
            <a:endParaRPr lang="zh-CN" altLang="en-US" b="1" dirty="0">
              <a:solidFill>
                <a:schemeClr val="tx1">
                  <a:lumMod val="85000"/>
                  <a:lumOff val="15000"/>
                </a:schemeClr>
              </a:solidFill>
              <a:latin typeface="黑体" panose="02010609060101010101" charset="-122"/>
              <a:ea typeface="黑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39"/>
          <p:cNvSpPr/>
          <p:nvPr/>
        </p:nvSpPr>
        <p:spPr>
          <a:xfrm>
            <a:off x="1140369" y="1658969"/>
            <a:ext cx="543661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a:t>
            </a:r>
            <a:r>
              <a:rPr lang="en-US" altLang="zh-CN" b="1" dirty="0" err="1">
                <a:latin typeface="宋体" panose="02010600030101010101" pitchFamily="2" charset="-122"/>
                <a:ea typeface="宋体" panose="02010600030101010101" pitchFamily="2" charset="-122"/>
              </a:rPr>
              <a:t>astype</a:t>
            </a:r>
            <a:r>
              <a:rPr lang="en-US" altLang="zh-CN" b="1" dirty="0">
                <a:latin typeface="宋体" panose="02010600030101010101" pitchFamily="2" charset="-122"/>
                <a:ea typeface="宋体" panose="02010600030101010101" pitchFamily="2" charset="-122"/>
              </a:rPr>
              <a:t>()</a:t>
            </a:r>
            <a:r>
              <a:rPr lang="zh-CN" altLang="zh-CN" b="1" dirty="0">
                <a:latin typeface="宋体" panose="02010600030101010101" pitchFamily="2" charset="-122"/>
                <a:ea typeface="宋体" panose="02010600030101010101" pitchFamily="2" charset="-122"/>
              </a:rPr>
              <a:t>方法转换数据的类型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9" name="矩形 18"/>
          <p:cNvSpPr/>
          <p:nvPr/>
        </p:nvSpPr>
        <p:spPr>
          <a:xfrm>
            <a:off x="1287706" y="3756676"/>
            <a:ext cx="9704044" cy="72008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p:cNvSpPr txBox="1"/>
          <p:nvPr/>
        </p:nvSpPr>
        <p:spPr>
          <a:xfrm>
            <a:off x="1630710" y="3901560"/>
            <a:ext cx="8596438" cy="413447"/>
          </a:xfrm>
          <a:prstGeom prst="rect">
            <a:avLst/>
          </a:prstGeom>
          <a:noFill/>
        </p:spPr>
        <p:txBody>
          <a:bodyPr wrap="square">
            <a:spAutoFit/>
          </a:bodyPr>
          <a:lstStyle/>
          <a:p>
            <a:pPr indent="266700" algn="ctr">
              <a:lnSpc>
                <a:spcPct val="115000"/>
              </a:lnSpc>
            </a:pPr>
            <a:r>
              <a:rPr lang="en-US" altLang="zh-CN" sz="1900" dirty="0" err="1">
                <a:solidFill>
                  <a:srgbClr val="000000"/>
                </a:solidFill>
                <a:latin typeface="Courier New" panose="02070309020205020404" pitchFamily="49" charset="0"/>
                <a:ea typeface="宋体" panose="02010600030101010101" pitchFamily="2" charset="-122"/>
              </a:rPr>
              <a:t>astype</a:t>
            </a:r>
            <a:r>
              <a:rPr lang="zh-CN" altLang="zh-CN" sz="1900" dirty="0">
                <a:solidFill>
                  <a:srgbClr val="000000"/>
                </a:solidFill>
                <a:latin typeface="Courier New" panose="02070309020205020404" pitchFamily="49" charset="0"/>
                <a:ea typeface="宋体" panose="02010600030101010101" pitchFamily="2" charset="-122"/>
              </a:rPr>
              <a:t>（</a:t>
            </a:r>
            <a:r>
              <a:rPr lang="en-US" altLang="zh-CN" sz="1900" dirty="0" err="1">
                <a:solidFill>
                  <a:srgbClr val="000000"/>
                </a:solidFill>
                <a:latin typeface="Courier New" panose="02070309020205020404" pitchFamily="49" charset="0"/>
                <a:ea typeface="宋体" panose="02010600030101010101" pitchFamily="2" charset="-122"/>
              </a:rPr>
              <a:t>dtype</a:t>
            </a:r>
            <a:r>
              <a:rPr lang="zh-CN" altLang="zh-CN" sz="1900" dirty="0">
                <a:solidFill>
                  <a:srgbClr val="000000"/>
                </a:solidFill>
                <a:latin typeface="Courier New" panose="02070309020205020404" pitchFamily="49" charset="0"/>
                <a:ea typeface="宋体" panose="02010600030101010101" pitchFamily="2" charset="-122"/>
              </a:rPr>
              <a:t>，</a:t>
            </a:r>
            <a:r>
              <a:rPr lang="en-US" altLang="zh-CN" sz="1900" dirty="0" smtClean="0">
                <a:solidFill>
                  <a:srgbClr val="000000"/>
                </a:solidFill>
                <a:latin typeface="Courier New" panose="02070309020205020404" pitchFamily="49" charset="0"/>
                <a:ea typeface="宋体" panose="02010600030101010101" pitchFamily="2" charset="-122"/>
              </a:rPr>
              <a:t>copy=True</a:t>
            </a:r>
            <a:r>
              <a:rPr lang="zh-CN" altLang="zh-CN" sz="1900" dirty="0">
                <a:solidFill>
                  <a:srgbClr val="000000"/>
                </a:solidFill>
                <a:latin typeface="Courier New" panose="02070309020205020404" pitchFamily="49" charset="0"/>
                <a:ea typeface="宋体" panose="02010600030101010101" pitchFamily="2" charset="-122"/>
              </a:rPr>
              <a:t>，</a:t>
            </a:r>
            <a:r>
              <a:rPr lang="en-US" altLang="zh-CN" sz="1900" dirty="0" smtClean="0">
                <a:solidFill>
                  <a:srgbClr val="000000"/>
                </a:solidFill>
                <a:latin typeface="Courier New" panose="02070309020205020404" pitchFamily="49" charset="0"/>
                <a:ea typeface="宋体" panose="02010600030101010101" pitchFamily="2" charset="-122"/>
              </a:rPr>
              <a:t>errors=</a:t>
            </a:r>
            <a:r>
              <a:rPr lang="en-US" altLang="zh-CN" sz="1900" dirty="0">
                <a:solidFill>
                  <a:srgbClr val="000000"/>
                </a:solidFill>
                <a:latin typeface="Courier New" panose="02070309020205020404" pitchFamily="49" charset="0"/>
                <a:ea typeface="宋体" panose="02010600030101010101" pitchFamily="2" charset="-122"/>
              </a:rPr>
              <a:t>'raise'</a:t>
            </a:r>
            <a:r>
              <a:rPr lang="zh-CN" altLang="zh-CN" sz="1900" dirty="0">
                <a:solidFill>
                  <a:srgbClr val="000000"/>
                </a:solidFill>
                <a:latin typeface="Courier New" panose="02070309020205020404" pitchFamily="49" charset="0"/>
                <a:ea typeface="宋体" panose="02010600030101010101" pitchFamily="2" charset="-122"/>
              </a:rPr>
              <a:t>，</a:t>
            </a:r>
            <a:r>
              <a:rPr lang="en-US" altLang="zh-CN" sz="1900" dirty="0">
                <a:solidFill>
                  <a:srgbClr val="000000"/>
                </a:solidFill>
                <a:latin typeface="Courier New" panose="02070309020205020404" pitchFamily="49" charset="0"/>
                <a:ea typeface="宋体" panose="02010600030101010101" pitchFamily="2" charset="-122"/>
              </a:rPr>
              <a:t>** </a:t>
            </a:r>
            <a:r>
              <a:rPr lang="en-US" altLang="zh-CN" sz="1900" dirty="0" err="1">
                <a:solidFill>
                  <a:srgbClr val="000000"/>
                </a:solidFill>
                <a:latin typeface="Courier New" panose="02070309020205020404" pitchFamily="49" charset="0"/>
                <a:ea typeface="宋体" panose="02010600030101010101" pitchFamily="2" charset="-122"/>
              </a:rPr>
              <a:t>kwargs</a:t>
            </a:r>
            <a:r>
              <a:rPr lang="en-US" altLang="zh-CN" sz="1900" dirty="0">
                <a:solidFill>
                  <a:srgbClr val="000000"/>
                </a:solidFill>
                <a:latin typeface="Courier New" panose="02070309020205020404" pitchFamily="49" charset="0"/>
                <a:ea typeface="宋体" panose="02010600030101010101" pitchFamily="2" charset="-122"/>
              </a:rPr>
              <a:t> </a:t>
            </a:r>
            <a:r>
              <a:rPr lang="zh-CN" altLang="zh-CN" sz="1900" dirty="0">
                <a:solidFill>
                  <a:srgbClr val="000000"/>
                </a:solidFill>
                <a:latin typeface="Courier New" panose="02070309020205020404" pitchFamily="49" charset="0"/>
                <a:ea typeface="宋体" panose="02010600030101010101" pitchFamily="2" charset="-122"/>
              </a:rPr>
              <a:t>）</a:t>
            </a:r>
            <a:endParaRPr lang="zh-CN" altLang="zh-CN" sz="1900" dirty="0">
              <a:solidFill>
                <a:srgbClr val="000000"/>
              </a:solidFill>
              <a:latin typeface="Courier New" panose="02070309020205020404" pitchFamily="49" charset="0"/>
              <a:ea typeface="宋体" panose="02010600030101010101" pitchFamily="2" charset="-122"/>
            </a:endParaRPr>
          </a:p>
        </p:txBody>
      </p:sp>
      <p:sp>
        <p:nvSpPr>
          <p:cNvPr id="21" name="文本框 20"/>
          <p:cNvSpPr txBox="1"/>
          <p:nvPr/>
        </p:nvSpPr>
        <p:spPr>
          <a:xfrm>
            <a:off x="1301370" y="4565967"/>
            <a:ext cx="9546364" cy="1754326"/>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dtype</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数据的类型</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copy</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是否建立副本</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，即建立副本。</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errors</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错误采取的处理方式</a:t>
            </a:r>
            <a:r>
              <a:rPr lang="zh-CN" altLang="zh-CN" sz="1800" kern="0" dirty="0">
                <a:solidFill>
                  <a:srgbClr val="595959"/>
                </a:solidFill>
                <a:latin typeface="宋体" panose="02010600030101010101" pitchFamily="2" charset="-122"/>
                <a:ea typeface="宋体" panose="02010600030101010101" pitchFamily="2" charset="-122"/>
              </a:rPr>
              <a:t>，可以取值</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‘raise’</a:t>
            </a:r>
            <a:r>
              <a:rPr lang="zh-CN" altLang="zh-CN" sz="1800" kern="0" dirty="0" smtClean="0">
                <a:solidFill>
                  <a:srgbClr val="595959"/>
                </a:solidFill>
                <a:latin typeface="宋体" panose="02010600030101010101" pitchFamily="2" charset="-122"/>
                <a:ea typeface="宋体" panose="02010600030101010101" pitchFamily="2" charset="-122"/>
              </a:rPr>
              <a:t>或</a:t>
            </a:r>
            <a:r>
              <a:rPr lang="en-US" altLang="zh-CN" sz="1800" kern="0" dirty="0" smtClean="0">
                <a:solidFill>
                  <a:srgbClr val="595959"/>
                </a:solidFill>
                <a:latin typeface="宋体" panose="02010600030101010101" pitchFamily="2" charset="-122"/>
                <a:ea typeface="宋体" panose="02010600030101010101" pitchFamily="2" charset="-122"/>
              </a:rPr>
              <a:t>‘ignore’</a:t>
            </a:r>
            <a:r>
              <a:rPr lang="zh-CN" altLang="zh-CN" sz="1800" kern="0" dirty="0" smtClean="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‘raise’</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smtClean="0">
                <a:solidFill>
                  <a:srgbClr val="595959"/>
                </a:solidFill>
                <a:latin typeface="宋体" panose="02010600030101010101" pitchFamily="2" charset="-122"/>
                <a:ea typeface="宋体" panose="02010600030101010101" pitchFamily="2" charset="-122"/>
              </a:rPr>
              <a:t>直接抛出</a:t>
            </a:r>
            <a:r>
              <a:rPr lang="zh-CN" altLang="zh-CN" sz="1800" kern="0" dirty="0" smtClean="0">
                <a:solidFill>
                  <a:srgbClr val="595959"/>
                </a:solidFill>
                <a:latin typeface="宋体" panose="02010600030101010101" pitchFamily="2" charset="-122"/>
                <a:ea typeface="宋体" panose="02010600030101010101" pitchFamily="2" charset="-122"/>
              </a:rPr>
              <a:t>异常</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'ignore'</a:t>
            </a:r>
            <a:r>
              <a:rPr lang="zh-CN" altLang="zh-CN" sz="1800" kern="0" dirty="0">
                <a:solidFill>
                  <a:srgbClr val="595959"/>
                </a:solidFill>
                <a:latin typeface="宋体" panose="02010600030101010101" pitchFamily="2" charset="-122"/>
                <a:ea typeface="宋体" panose="02010600030101010101" pitchFamily="2" charset="-122"/>
              </a:rPr>
              <a:t>表示忽略异常，在引发异常时返回原始对象，默认值为</a:t>
            </a:r>
            <a:r>
              <a:rPr lang="en-US" altLang="zh-CN" sz="1800" kern="0" dirty="0">
                <a:solidFill>
                  <a:srgbClr val="595959"/>
                </a:solidFill>
                <a:latin typeface="宋体" panose="02010600030101010101" pitchFamily="2" charset="-122"/>
                <a:ea typeface="宋体" panose="02010600030101010101" pitchFamily="2" charset="-122"/>
              </a:rPr>
              <a:t>'raise'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22" name="文本框 21"/>
          <p:cNvSpPr txBox="1"/>
          <p:nvPr/>
        </p:nvSpPr>
        <p:spPr>
          <a:xfrm>
            <a:off x="1287706" y="2311003"/>
            <a:ext cx="9704044" cy="140807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1900" dirty="0" err="1">
                <a:solidFill>
                  <a:srgbClr val="1369B2"/>
                </a:solidFill>
              </a:rPr>
              <a:t>astype</a:t>
            </a:r>
            <a:r>
              <a:rPr lang="en-US" altLang="zh-CN" sz="1900" dirty="0">
                <a:solidFill>
                  <a:srgbClr val="1369B2"/>
                </a:solidFill>
              </a:rPr>
              <a:t>()</a:t>
            </a:r>
            <a:r>
              <a:rPr lang="zh-CN" altLang="zh-CN" sz="1900" dirty="0">
                <a:solidFill>
                  <a:srgbClr val="1369B2"/>
                </a:solidFill>
              </a:rPr>
              <a:t>方法</a:t>
            </a:r>
            <a:r>
              <a:rPr lang="zh-CN" altLang="zh-CN" sz="1900" dirty="0"/>
              <a:t>用于</a:t>
            </a:r>
            <a:r>
              <a:rPr lang="en-US" altLang="zh-CN" sz="1900" dirty="0"/>
              <a:t> </a:t>
            </a:r>
            <a:r>
              <a:rPr lang="zh-CN" altLang="zh-CN" sz="1900" dirty="0"/>
              <a:t>将</a:t>
            </a:r>
            <a:r>
              <a:rPr lang="en-US" altLang="zh-CN" sz="1900" dirty="0"/>
              <a:t>Series</a:t>
            </a:r>
            <a:r>
              <a:rPr lang="zh-CN" altLang="zh-CN" sz="1900" dirty="0"/>
              <a:t>或</a:t>
            </a:r>
            <a:r>
              <a:rPr lang="en-US" altLang="zh-CN" sz="1900" dirty="0"/>
              <a:t>DataFrame</a:t>
            </a:r>
            <a:r>
              <a:rPr lang="zh-CN" altLang="zh-CN" sz="1900" dirty="0"/>
              <a:t>的数据类型转换为指定的数据类型，让数据更适合进行</a:t>
            </a:r>
            <a:r>
              <a:rPr lang="zh-CN" altLang="zh-CN" sz="1900" dirty="0" smtClean="0"/>
              <a:t>计算。</a:t>
            </a:r>
            <a:r>
              <a:rPr lang="zh-CN" altLang="zh-CN" sz="1900" dirty="0"/>
              <a:t>需要注意的是，</a:t>
            </a:r>
            <a:r>
              <a:rPr lang="zh-CN" altLang="zh-CN" sz="1900" dirty="0">
                <a:solidFill>
                  <a:srgbClr val="1369B2"/>
                </a:solidFill>
              </a:rPr>
              <a:t>数据类型的转换通常是有一定的约束条件的</a:t>
            </a:r>
            <a:r>
              <a:rPr lang="zh-CN" altLang="zh-CN" sz="1900" dirty="0"/>
              <a:t>，</a:t>
            </a:r>
            <a:r>
              <a:rPr lang="zh-CN" altLang="zh-CN" sz="1900" dirty="0">
                <a:solidFill>
                  <a:srgbClr val="1369B2"/>
                </a:solidFill>
              </a:rPr>
              <a:t>数据的值必须能够被合理地转换</a:t>
            </a:r>
            <a:r>
              <a:rPr lang="zh-CN" altLang="zh-CN" sz="1900" dirty="0"/>
              <a:t>，否则可能会导致错误。</a:t>
            </a:r>
            <a:endParaRPr lang="zh-CN" altLang="zh-CN" sz="1900" dirty="0"/>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287706" y="3501802"/>
            <a:ext cx="9560028" cy="8877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630710" y="3580975"/>
            <a:ext cx="8596438"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to_numeric</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arg</a:t>
            </a:r>
            <a:r>
              <a:rPr lang="en-US" altLang="zh-CN" sz="1800" dirty="0">
                <a:solidFill>
                  <a:srgbClr val="000000"/>
                </a:solidFill>
                <a:latin typeface="Courier New" panose="02070309020205020404" pitchFamily="49" charset="0"/>
                <a:ea typeface="宋体" panose="02010600030101010101" pitchFamily="2" charset="-122"/>
              </a:rPr>
              <a:t>, errors='raise', downcast=None,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dtype_backend</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4" name="文本框 13"/>
          <p:cNvSpPr txBox="1"/>
          <p:nvPr/>
        </p:nvSpPr>
        <p:spPr>
          <a:xfrm>
            <a:off x="1301370" y="4463091"/>
            <a:ext cx="9546364" cy="1532727"/>
          </a:xfrm>
          <a:prstGeom prst="rect">
            <a:avLst/>
          </a:prstGeom>
          <a:noFill/>
        </p:spPr>
        <p:txBody>
          <a:bodyPr wrap="square">
            <a:spAutoFit/>
          </a:bodyPr>
          <a:lstStyle/>
          <a:p>
            <a:pPr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arg</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要转换的数据</a:t>
            </a:r>
            <a:r>
              <a:rPr lang="zh-CN" altLang="zh-CN" sz="1800" kern="0" dirty="0">
                <a:solidFill>
                  <a:srgbClr val="595959"/>
                </a:solidFill>
                <a:latin typeface="宋体" panose="02010600030101010101" pitchFamily="2" charset="-122"/>
                <a:ea typeface="宋体" panose="02010600030101010101" pitchFamily="2" charset="-122"/>
              </a:rPr>
              <a:t>，可以是列表、一维数组、</a:t>
            </a:r>
            <a:r>
              <a:rPr lang="en-US" altLang="zh-CN" sz="1800" kern="0" dirty="0">
                <a:solidFill>
                  <a:srgbClr val="595959"/>
                </a:solidFill>
                <a:latin typeface="宋体" panose="02010600030101010101" pitchFamily="2" charset="-122"/>
                <a:ea typeface="宋体" panose="02010600030101010101" pitchFamily="2" charset="-122"/>
              </a:rPr>
              <a:t>Series</a:t>
            </a:r>
            <a:r>
              <a:rPr lang="zh-CN" altLang="zh-CN" sz="1800" kern="0" dirty="0">
                <a:solidFill>
                  <a:srgbClr val="595959"/>
                </a:solidFill>
                <a:latin typeface="宋体" panose="02010600030101010101" pitchFamily="2" charset="-122"/>
                <a:ea typeface="宋体" panose="02010600030101010101" pitchFamily="2" charset="-122"/>
              </a:rPr>
              <a:t>等。</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errors</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smtClean="0">
                <a:solidFill>
                  <a:srgbClr val="595959"/>
                </a:solidFill>
                <a:latin typeface="宋体" panose="02010600030101010101" pitchFamily="2" charset="-122"/>
                <a:ea typeface="宋体" panose="02010600030101010101" pitchFamily="2" charset="-122"/>
              </a:rPr>
              <a:t>对于</a:t>
            </a:r>
            <a:r>
              <a:rPr lang="zh-CN" altLang="zh-CN" sz="1800" kern="0" dirty="0" smtClean="0">
                <a:solidFill>
                  <a:srgbClr val="1369B2"/>
                </a:solidFill>
                <a:latin typeface="宋体" panose="02010600030101010101" pitchFamily="2" charset="-122"/>
                <a:ea typeface="宋体" panose="02010600030101010101" pitchFamily="2" charset="-122"/>
              </a:rPr>
              <a:t>错误</a:t>
            </a:r>
            <a:r>
              <a:rPr lang="zh-CN" altLang="zh-CN" sz="1800" kern="0" dirty="0">
                <a:solidFill>
                  <a:srgbClr val="1369B2"/>
                </a:solidFill>
                <a:latin typeface="宋体" panose="02010600030101010101" pitchFamily="2" charset="-122"/>
                <a:ea typeface="宋体" panose="02010600030101010101" pitchFamily="2" charset="-122"/>
              </a:rPr>
              <a:t>采取的处理方式</a:t>
            </a:r>
            <a:r>
              <a:rPr lang="zh-CN" altLang="zh-CN" sz="1800" kern="0" dirty="0">
                <a:solidFill>
                  <a:srgbClr val="595959"/>
                </a:solidFill>
                <a:latin typeface="宋体" panose="02010600030101010101" pitchFamily="2" charset="-122"/>
                <a:ea typeface="宋体" panose="02010600030101010101" pitchFamily="2" charset="-122"/>
              </a:rPr>
              <a:t>。该参数</a:t>
            </a:r>
            <a:r>
              <a:rPr lang="zh-CN" altLang="zh-CN" sz="1800" kern="0" dirty="0" smtClean="0">
                <a:solidFill>
                  <a:srgbClr val="595959"/>
                </a:solidFill>
                <a:latin typeface="宋体" panose="02010600030101010101" pitchFamily="2" charset="-122"/>
                <a:ea typeface="宋体" panose="02010600030101010101" pitchFamily="2" charset="-122"/>
              </a:rPr>
              <a:t>支持</a:t>
            </a:r>
            <a:r>
              <a:rPr lang="en-US" altLang="zh-CN" sz="1800" kern="0" dirty="0" smtClean="0">
                <a:solidFill>
                  <a:srgbClr val="595959"/>
                </a:solidFill>
                <a:latin typeface="宋体" panose="02010600030101010101" pitchFamily="2" charset="-122"/>
                <a:ea typeface="宋体" panose="02010600030101010101" pitchFamily="2" charset="-122"/>
              </a:rPr>
              <a:t>‘ignore’</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‘raise’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默认值）</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‘coerce’</a:t>
            </a:r>
            <a:r>
              <a:rPr lang="zh-CN" altLang="zh-CN" sz="1800" kern="0" dirty="0" smtClean="0">
                <a:solidFill>
                  <a:srgbClr val="595959"/>
                </a:solidFill>
                <a:latin typeface="宋体" panose="02010600030101010101" pitchFamily="2" charset="-122"/>
                <a:ea typeface="宋体" panose="02010600030101010101" pitchFamily="2" charset="-122"/>
              </a:rPr>
              <a:t>三</a:t>
            </a:r>
            <a:r>
              <a:rPr lang="zh-CN" altLang="zh-CN" sz="1800" kern="0" dirty="0">
                <a:solidFill>
                  <a:srgbClr val="595959"/>
                </a:solidFill>
                <a:latin typeface="宋体" panose="02010600030101010101" pitchFamily="2" charset="-122"/>
                <a:ea typeface="宋体" panose="02010600030101010101" pitchFamily="2" charset="-122"/>
              </a:rPr>
              <a:t>种取值，</a:t>
            </a:r>
            <a:r>
              <a:rPr lang="zh-CN" altLang="zh-CN" sz="1800" kern="0" dirty="0" smtClean="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‘ignore’</a:t>
            </a:r>
            <a:r>
              <a:rPr lang="zh-CN" altLang="zh-CN" sz="1800" kern="0" dirty="0" smtClean="0">
                <a:solidFill>
                  <a:srgbClr val="595959"/>
                </a:solidFill>
                <a:latin typeface="宋体" panose="02010600030101010101" pitchFamily="2" charset="-122"/>
                <a:ea typeface="宋体" panose="02010600030101010101" pitchFamily="2" charset="-122"/>
              </a:rPr>
              <a:t>表示无效</a:t>
            </a:r>
            <a:r>
              <a:rPr lang="zh-CN" altLang="en-US" sz="1800" kern="0" dirty="0" smtClean="0">
                <a:solidFill>
                  <a:srgbClr val="595959"/>
                </a:solidFill>
                <a:latin typeface="宋体" panose="02010600030101010101" pitchFamily="2" charset="-122"/>
                <a:ea typeface="宋体" panose="02010600030101010101" pitchFamily="2" charset="-122"/>
              </a:rPr>
              <a:t>转换</a:t>
            </a:r>
            <a:r>
              <a:rPr lang="zh-CN" altLang="zh-CN" sz="1800" kern="0" dirty="0" smtClean="0">
                <a:solidFill>
                  <a:srgbClr val="595959"/>
                </a:solidFill>
                <a:latin typeface="宋体" panose="02010600030101010101" pitchFamily="2" charset="-122"/>
                <a:ea typeface="宋体" panose="02010600030101010101" pitchFamily="2" charset="-122"/>
              </a:rPr>
              <a:t>时</a:t>
            </a:r>
            <a:r>
              <a:rPr lang="zh-CN" altLang="zh-CN" sz="1800" kern="0" dirty="0">
                <a:solidFill>
                  <a:srgbClr val="595959"/>
                </a:solidFill>
                <a:latin typeface="宋体" panose="02010600030101010101" pitchFamily="2" charset="-122"/>
                <a:ea typeface="宋体" panose="02010600030101010101" pitchFamily="2" charset="-122"/>
              </a:rPr>
              <a:t>会忽略异常</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‘raise’</a:t>
            </a:r>
            <a:r>
              <a:rPr lang="zh-CN" altLang="zh-CN" sz="1800" kern="0" dirty="0" smtClean="0">
                <a:solidFill>
                  <a:srgbClr val="595959"/>
                </a:solidFill>
                <a:latin typeface="宋体" panose="02010600030101010101" pitchFamily="2" charset="-122"/>
                <a:ea typeface="宋体" panose="02010600030101010101" pitchFamily="2" charset="-122"/>
              </a:rPr>
              <a:t>表示无效</a:t>
            </a:r>
            <a:r>
              <a:rPr lang="zh-CN" altLang="en-US" sz="1800" kern="0" dirty="0" smtClean="0">
                <a:solidFill>
                  <a:srgbClr val="595959"/>
                </a:solidFill>
                <a:latin typeface="宋体" panose="02010600030101010101" pitchFamily="2" charset="-122"/>
                <a:ea typeface="宋体" panose="02010600030101010101" pitchFamily="2" charset="-122"/>
              </a:rPr>
              <a:t>转换</a:t>
            </a:r>
            <a:r>
              <a:rPr lang="zh-CN" altLang="zh-CN" sz="1800" kern="0" dirty="0" smtClean="0">
                <a:solidFill>
                  <a:srgbClr val="595959"/>
                </a:solidFill>
                <a:latin typeface="宋体" panose="02010600030101010101" pitchFamily="2" charset="-122"/>
                <a:ea typeface="宋体" panose="02010600030101010101" pitchFamily="2" charset="-122"/>
              </a:rPr>
              <a:t>时</a:t>
            </a:r>
            <a:r>
              <a:rPr lang="zh-CN" altLang="zh-CN" sz="1800" kern="0" dirty="0">
                <a:solidFill>
                  <a:srgbClr val="595959"/>
                </a:solidFill>
                <a:latin typeface="宋体" panose="02010600030101010101" pitchFamily="2" charset="-122"/>
                <a:ea typeface="宋体" panose="02010600030101010101" pitchFamily="2" charset="-122"/>
              </a:rPr>
              <a:t>会引发异常</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‘coerce’</a:t>
            </a:r>
            <a:r>
              <a:rPr lang="zh-CN" altLang="zh-CN" sz="1800" kern="0" dirty="0" smtClean="0">
                <a:solidFill>
                  <a:srgbClr val="595959"/>
                </a:solidFill>
                <a:latin typeface="宋体" panose="02010600030101010101" pitchFamily="2" charset="-122"/>
                <a:ea typeface="宋体" panose="02010600030101010101" pitchFamily="2" charset="-122"/>
              </a:rPr>
              <a:t>表示无效</a:t>
            </a:r>
            <a:r>
              <a:rPr lang="zh-CN" altLang="en-US" sz="1800" kern="0" dirty="0" smtClean="0">
                <a:solidFill>
                  <a:srgbClr val="595959"/>
                </a:solidFill>
                <a:latin typeface="宋体" panose="02010600030101010101" pitchFamily="2" charset="-122"/>
                <a:ea typeface="宋体" panose="02010600030101010101" pitchFamily="2" charset="-122"/>
              </a:rPr>
              <a:t>转换</a:t>
            </a:r>
            <a:r>
              <a:rPr lang="zh-CN" altLang="zh-CN" sz="1800" kern="0" dirty="0" smtClean="0">
                <a:solidFill>
                  <a:srgbClr val="595959"/>
                </a:solidFill>
                <a:latin typeface="宋体" panose="02010600030101010101" pitchFamily="2" charset="-122"/>
                <a:ea typeface="宋体" panose="02010600030101010101" pitchFamily="2" charset="-122"/>
              </a:rPr>
              <a:t>时</a:t>
            </a:r>
            <a:r>
              <a:rPr lang="zh-CN" altLang="zh-CN" sz="1800" kern="0" dirty="0">
                <a:solidFill>
                  <a:srgbClr val="595959"/>
                </a:solidFill>
                <a:latin typeface="宋体" panose="02010600030101010101" pitchFamily="2" charset="-122"/>
                <a:ea typeface="宋体" panose="02010600030101010101" pitchFamily="2" charset="-122"/>
              </a:rPr>
              <a:t>会将数值设置为</a:t>
            </a:r>
            <a:r>
              <a:rPr lang="en-US" altLang="zh-CN" sz="1800" kern="0" dirty="0" err="1">
                <a:solidFill>
                  <a:srgbClr val="595959"/>
                </a:solidFill>
                <a:latin typeface="宋体" panose="02010600030101010101" pitchFamily="2" charset="-122"/>
                <a:ea typeface="宋体" panose="02010600030101010101" pitchFamily="2" charset="-122"/>
              </a:rPr>
              <a:t>NaN</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28" name="文本框 27"/>
          <p:cNvSpPr txBox="1"/>
          <p:nvPr/>
        </p:nvSpPr>
        <p:spPr>
          <a:xfrm>
            <a:off x="1287706" y="2450571"/>
            <a:ext cx="9560028"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2000" dirty="0" err="1">
                <a:solidFill>
                  <a:srgbClr val="1369B2"/>
                </a:solidFill>
              </a:rPr>
              <a:t>to_numeric</a:t>
            </a:r>
            <a:r>
              <a:rPr lang="en-US" altLang="zh-CN" sz="2000" dirty="0">
                <a:solidFill>
                  <a:srgbClr val="1369B2"/>
                </a:solidFill>
              </a:rPr>
              <a:t>()</a:t>
            </a:r>
            <a:r>
              <a:rPr lang="zh-CN" altLang="zh-CN" sz="2000" dirty="0">
                <a:solidFill>
                  <a:srgbClr val="1369B2"/>
                </a:solidFill>
              </a:rPr>
              <a:t>函数</a:t>
            </a:r>
            <a:r>
              <a:rPr lang="zh-CN" altLang="zh-CN" sz="2000" dirty="0"/>
              <a:t>用于</a:t>
            </a:r>
            <a:r>
              <a:rPr lang="zh-CN" altLang="zh-CN" sz="2000" dirty="0">
                <a:solidFill>
                  <a:srgbClr val="1369B2"/>
                </a:solidFill>
              </a:rPr>
              <a:t>将字符串、混合类型等一些复杂类型的数据转换为数值类型的数据</a:t>
            </a:r>
            <a:r>
              <a:rPr lang="zh-CN" altLang="zh-CN" sz="2000" dirty="0"/>
              <a:t>，并能够按照不同的参数配置灵活地处理这些复杂类型的数据。</a:t>
            </a:r>
            <a:endParaRPr lang="zh-CN" altLang="zh-CN" sz="2000" dirty="0"/>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5" name="组合 14"/>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矩形: 圆角 139"/>
          <p:cNvSpPr/>
          <p:nvPr/>
        </p:nvSpPr>
        <p:spPr>
          <a:xfrm>
            <a:off x="1140369" y="1658969"/>
            <a:ext cx="543661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a:t>
            </a:r>
            <a:r>
              <a:rPr lang="en-US" altLang="zh-CN" b="1" dirty="0" err="1">
                <a:latin typeface="宋体" panose="02010600030101010101" pitchFamily="2" charset="-122"/>
                <a:ea typeface="宋体" panose="02010600030101010101" pitchFamily="2" charset="-122"/>
              </a:rPr>
              <a:t>to_numeric</a:t>
            </a:r>
            <a:r>
              <a:rPr lang="en-US" altLang="zh-CN" b="1" dirty="0">
                <a:latin typeface="宋体" panose="02010600030101010101" pitchFamily="2" charset="-122"/>
                <a:ea typeface="宋体" panose="02010600030101010101" pitchFamily="2" charset="-122"/>
              </a:rPr>
              <a:t>()</a:t>
            </a:r>
            <a:r>
              <a:rPr lang="zh-CN" altLang="zh-CN" b="1" dirty="0">
                <a:latin typeface="宋体" panose="02010600030101010101" pitchFamily="2" charset="-122"/>
                <a:ea typeface="宋体" panose="02010600030101010101" pitchFamily="2" charset="-122"/>
              </a:rPr>
              <a:t>函数转换数据类型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287706" y="3501802"/>
            <a:ext cx="9560028" cy="88777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630710" y="3580975"/>
            <a:ext cx="8596438"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to_numeric</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arg</a:t>
            </a:r>
            <a:r>
              <a:rPr lang="en-US" altLang="zh-CN" sz="1800" dirty="0">
                <a:solidFill>
                  <a:srgbClr val="000000"/>
                </a:solidFill>
                <a:latin typeface="Courier New" panose="02070309020205020404" pitchFamily="49" charset="0"/>
                <a:ea typeface="宋体" panose="02010600030101010101" pitchFamily="2" charset="-122"/>
              </a:rPr>
              <a:t>, errors='raise', downcast=None,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dtype_backend</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4" name="文本框 13"/>
          <p:cNvSpPr txBox="1"/>
          <p:nvPr/>
        </p:nvSpPr>
        <p:spPr>
          <a:xfrm>
            <a:off x="1301370" y="4463091"/>
            <a:ext cx="9546364" cy="812530"/>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downcast</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指定最终要转换的类型</a:t>
            </a:r>
            <a:r>
              <a:rPr lang="zh-CN" altLang="zh-CN" sz="1800" kern="0" dirty="0">
                <a:solidFill>
                  <a:srgbClr val="595959"/>
                </a:solidFill>
                <a:latin typeface="宋体" panose="02010600030101010101" pitchFamily="2" charset="-122"/>
                <a:ea typeface="宋体" panose="02010600030101010101" pitchFamily="2" charset="-122"/>
              </a:rPr>
              <a:t>，该参数的取值可以是</a:t>
            </a:r>
            <a:r>
              <a:rPr lang="en-US" altLang="zh-CN" sz="1800" kern="0" dirty="0">
                <a:solidFill>
                  <a:srgbClr val="595959"/>
                </a:solidFill>
                <a:latin typeface="宋体" panose="02010600030101010101" pitchFamily="2" charset="-122"/>
                <a:ea typeface="宋体" panose="02010600030101010101" pitchFamily="2" charset="-122"/>
              </a:rPr>
              <a:t>'integer'</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'signed'</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'unsigned'</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'float'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28" name="文本框 27"/>
          <p:cNvSpPr txBox="1"/>
          <p:nvPr/>
        </p:nvSpPr>
        <p:spPr>
          <a:xfrm>
            <a:off x="1287706" y="2450571"/>
            <a:ext cx="9560028" cy="961289"/>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2000" dirty="0" err="1">
                <a:solidFill>
                  <a:srgbClr val="1369B2"/>
                </a:solidFill>
              </a:rPr>
              <a:t>to_numeric</a:t>
            </a:r>
            <a:r>
              <a:rPr lang="en-US" altLang="zh-CN" sz="2000" dirty="0">
                <a:solidFill>
                  <a:srgbClr val="1369B2"/>
                </a:solidFill>
              </a:rPr>
              <a:t>()</a:t>
            </a:r>
            <a:r>
              <a:rPr lang="zh-CN" altLang="zh-CN" sz="2000" dirty="0">
                <a:solidFill>
                  <a:srgbClr val="1369B2"/>
                </a:solidFill>
              </a:rPr>
              <a:t>函数</a:t>
            </a:r>
            <a:r>
              <a:rPr lang="zh-CN" altLang="zh-CN" sz="2000" dirty="0"/>
              <a:t>用于</a:t>
            </a:r>
            <a:r>
              <a:rPr lang="zh-CN" altLang="zh-CN" sz="2000" dirty="0">
                <a:solidFill>
                  <a:srgbClr val="1369B2"/>
                </a:solidFill>
              </a:rPr>
              <a:t>将字符串、混合类型等一些复杂类型的数据转换为数值类型的数据</a:t>
            </a:r>
            <a:r>
              <a:rPr lang="zh-CN" altLang="zh-CN" sz="2000" dirty="0"/>
              <a:t>，并能够按照不同的参数配置灵活地处理这些复杂类型的数据。</a:t>
            </a:r>
            <a:endParaRPr lang="zh-CN" altLang="zh-CN" sz="2000" dirty="0"/>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5" name="组合 14"/>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矩形: 圆角 139"/>
          <p:cNvSpPr/>
          <p:nvPr/>
        </p:nvSpPr>
        <p:spPr>
          <a:xfrm>
            <a:off x="1140369" y="1658969"/>
            <a:ext cx="543661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通过</a:t>
            </a:r>
            <a:r>
              <a:rPr lang="en-US" altLang="zh-CN" b="1" dirty="0" err="1">
                <a:latin typeface="宋体" panose="02010600030101010101" pitchFamily="2" charset="-122"/>
                <a:ea typeface="宋体" panose="02010600030101010101" pitchFamily="2" charset="-122"/>
              </a:rPr>
              <a:t>to_numeric</a:t>
            </a:r>
            <a:r>
              <a:rPr lang="en-US" altLang="zh-CN" b="1" dirty="0">
                <a:latin typeface="宋体" panose="02010600030101010101" pitchFamily="2" charset="-122"/>
                <a:ea typeface="宋体" panose="02010600030101010101" pitchFamily="2" charset="-122"/>
              </a:rPr>
              <a:t>()</a:t>
            </a:r>
            <a:r>
              <a:rPr lang="zh-CN" altLang="zh-CN" b="1" dirty="0">
                <a:latin typeface="宋体" panose="02010600030101010101" pitchFamily="2" charset="-122"/>
                <a:ea typeface="宋体" panose="02010600030101010101" pitchFamily="2" charset="-122"/>
              </a:rPr>
              <a:t>函数转换数据类型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565698"/>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4862" y="3602560"/>
            <a:ext cx="4059356"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查看摘要信息</a:t>
            </a:r>
            <a:r>
              <a:rPr lang="zh-CN" altLang="zh-CN"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info()</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查看</a:t>
            </a:r>
            <a:r>
              <a:rPr lang="en-US" altLang="zh-CN" sz="1800" dirty="0">
                <a:solidFill>
                  <a:srgbClr val="595959"/>
                </a:solidFill>
                <a:latin typeface="微软雅黑" panose="020B0503020204020204" pitchFamily="34" charset="-122"/>
                <a:ea typeface="微软雅黑" panose="020B0503020204020204" pitchFamily="34" charset="-122"/>
                <a:cs typeface="+mn-ea"/>
              </a:rPr>
              <a:t>DataFrame</a:t>
            </a:r>
            <a:r>
              <a:rPr lang="zh-CN" altLang="zh-CN" sz="1800" dirty="0">
                <a:solidFill>
                  <a:srgbClr val="595959"/>
                </a:solidFill>
                <a:latin typeface="微软雅黑" panose="020B0503020204020204" pitchFamily="34" charset="-122"/>
                <a:ea typeface="微软雅黑" panose="020B0503020204020204" pitchFamily="34" charset="-122"/>
                <a:cs typeface="+mn-ea"/>
              </a:rPr>
              <a:t>的摘要信息</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945676"/>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8.</a:t>
              </a:r>
              <a:r>
                <a:rPr lang="zh-CN" altLang="zh-CN" sz="2000" dirty="0" smtClean="0">
                  <a:solidFill>
                    <a:srgbClr val="595959"/>
                  </a:solidFill>
                  <a:latin typeface="微软雅黑" panose="020B0503020204020204" pitchFamily="34" charset="-122"/>
                  <a:ea typeface="微软雅黑" panose="020B0503020204020204" pitchFamily="34" charset="-122"/>
                </a:rPr>
                <a:t>查看</a:t>
              </a:r>
              <a:r>
                <a:rPr lang="zh-CN" altLang="zh-CN" sz="2000" dirty="0">
                  <a:solidFill>
                    <a:srgbClr val="595959"/>
                  </a:solidFill>
                  <a:latin typeface="微软雅黑" panose="020B0503020204020204" pitchFamily="34" charset="-122"/>
                  <a:ea typeface="微软雅黑" panose="020B0503020204020204" pitchFamily="34" charset="-122"/>
                </a:rPr>
                <a:t>摘要信息</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8" name="组合 17"/>
          <p:cNvGrpSpPr/>
          <p:nvPr/>
        </p:nvGrpSpPr>
        <p:grpSpPr>
          <a:xfrm>
            <a:off x="1019175" y="857056"/>
            <a:ext cx="3533775" cy="466725"/>
            <a:chOff x="1019175" y="847725"/>
            <a:chExt cx="3533775" cy="466725"/>
          </a:xfrm>
        </p:grpSpPr>
        <p:sp>
          <p:nvSpPr>
            <p:cNvPr id="1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8.</a:t>
              </a:r>
              <a:r>
                <a:rPr lang="zh-CN" altLang="zh-CN" sz="2000" dirty="0" smtClean="0">
                  <a:solidFill>
                    <a:srgbClr val="595959"/>
                  </a:solidFill>
                  <a:latin typeface="微软雅黑" panose="020B0503020204020204" pitchFamily="34" charset="-122"/>
                  <a:ea typeface="微软雅黑" panose="020B0503020204020204" pitchFamily="34" charset="-122"/>
                </a:rPr>
                <a:t>查看</a:t>
              </a:r>
              <a:r>
                <a:rPr lang="zh-CN" altLang="zh-CN" sz="2000" dirty="0">
                  <a:solidFill>
                    <a:srgbClr val="595959"/>
                  </a:solidFill>
                  <a:latin typeface="微软雅黑" panose="020B0503020204020204" pitchFamily="34" charset="-122"/>
                  <a:ea typeface="微软雅黑" panose="020B0503020204020204" pitchFamily="34" charset="-122"/>
                </a:rPr>
                <a:t>摘要信息</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1" name="文本框 20"/>
          <p:cNvSpPr txBox="1"/>
          <p:nvPr/>
        </p:nvSpPr>
        <p:spPr>
          <a:xfrm>
            <a:off x="1287706" y="1701602"/>
            <a:ext cx="9776052"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为了便于用户从整体了解数据的摘要信息，比如每一列总共有多少个数据，每一列数据是什么类型的，哪一列存在缺失值等，可以使用</a:t>
            </a:r>
            <a:r>
              <a:rPr lang="en-US" altLang="zh-CN" sz="2000" dirty="0">
                <a:solidFill>
                  <a:srgbClr val="1369B2"/>
                </a:solidFill>
              </a:rPr>
              <a:t>info()</a:t>
            </a:r>
            <a:r>
              <a:rPr lang="zh-CN" altLang="zh-CN" sz="2000" dirty="0">
                <a:solidFill>
                  <a:srgbClr val="1369B2"/>
                </a:solidFill>
              </a:rPr>
              <a:t>方法</a:t>
            </a:r>
            <a:r>
              <a:rPr lang="zh-CN" altLang="zh-CN" sz="2000" dirty="0"/>
              <a:t>查看</a:t>
            </a:r>
            <a:r>
              <a:rPr lang="en-US" altLang="zh-CN" sz="2000" dirty="0"/>
              <a:t>Series</a:t>
            </a:r>
            <a:r>
              <a:rPr lang="zh-CN" altLang="zh-CN" sz="2000" dirty="0"/>
              <a:t>和</a:t>
            </a:r>
            <a:r>
              <a:rPr lang="en-US" altLang="zh-CN" sz="2000" dirty="0"/>
              <a:t>DataFrame</a:t>
            </a:r>
            <a:r>
              <a:rPr lang="zh-CN" altLang="zh-CN" sz="2000" dirty="0"/>
              <a:t>的摘要信息。</a:t>
            </a:r>
            <a:endParaRPr lang="zh-CN" altLang="zh-CN" sz="2000" dirty="0"/>
          </a:p>
        </p:txBody>
      </p:sp>
      <p:sp>
        <p:nvSpPr>
          <p:cNvPr id="22" name="矩形 21"/>
          <p:cNvSpPr/>
          <p:nvPr/>
        </p:nvSpPr>
        <p:spPr>
          <a:xfrm>
            <a:off x="1287706" y="3285779"/>
            <a:ext cx="9344004" cy="280831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1630710" y="3487298"/>
            <a:ext cx="8596438" cy="2405274"/>
          </a:xfrm>
          <a:prstGeom prst="rect">
            <a:avLst/>
          </a:prstGeom>
          <a:noFill/>
        </p:spPr>
        <p:txBody>
          <a:bodyPr wrap="square">
            <a:spAutoFit/>
          </a:bodyPr>
          <a:lstStyle/>
          <a:p>
            <a:pPr indent="266700">
              <a:lnSpc>
                <a:spcPct val="120000"/>
              </a:lnSpc>
            </a:pPr>
            <a:r>
              <a:rPr lang="en-US" altLang="zh-CN" sz="1800" dirty="0">
                <a:solidFill>
                  <a:srgbClr val="000000"/>
                </a:solidFill>
                <a:latin typeface="Courier New" panose="02070309020205020404" pitchFamily="49" charset="0"/>
                <a:ea typeface="宋体" panose="02010600030101010101" pitchFamily="2" charset="-122"/>
              </a:rPr>
              <a:t>arr_2d = </a:t>
            </a:r>
            <a:r>
              <a:rPr lang="en-US" altLang="zh-CN" sz="1800" dirty="0" err="1">
                <a:solidFill>
                  <a:srgbClr val="000000"/>
                </a:solidFill>
                <a:latin typeface="Courier New" panose="02070309020205020404" pitchFamily="49" charset="0"/>
                <a:ea typeface="宋体" panose="02010600030101010101" pitchFamily="2" charset="-122"/>
              </a:rPr>
              <a:t>np.arange</a:t>
            </a:r>
            <a:r>
              <a:rPr lang="en-US" altLang="zh-CN" sz="1800" dirty="0">
                <a:solidFill>
                  <a:srgbClr val="000000"/>
                </a:solidFill>
                <a:latin typeface="Courier New" panose="02070309020205020404" pitchFamily="49" charset="0"/>
                <a:ea typeface="宋体" panose="02010600030101010101" pitchFamily="2" charset="-122"/>
              </a:rPr>
              <a:t>(1, 31).reshape((6, 5))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err="1">
                <a:solidFill>
                  <a:srgbClr val="000000"/>
                </a:solidFill>
                <a:latin typeface="Courier New" panose="02070309020205020404" pitchFamily="49" charset="0"/>
                <a:ea typeface="宋体" panose="02010600030101010101" pitchFamily="2" charset="-122"/>
              </a:rPr>
              <a:t>df_obj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pd.DataFrame</a:t>
            </a:r>
            <a:r>
              <a:rPr lang="en-US" altLang="zh-CN" sz="1800" dirty="0">
                <a:solidFill>
                  <a:srgbClr val="000000"/>
                </a:solidFill>
                <a:latin typeface="Courier New" panose="02070309020205020404" pitchFamily="49" charset="0"/>
                <a:ea typeface="宋体" panose="02010600030101010101" pitchFamily="2" charset="-122"/>
              </a:rPr>
              <a:t>(data=arr_2d, </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a:solidFill>
                  <a:srgbClr val="000000"/>
                </a:solidFill>
                <a:latin typeface="Courier New" panose="02070309020205020404" pitchFamily="49" charset="0"/>
                <a:ea typeface="宋体" panose="02010600030101010101" pitchFamily="2" charset="-122"/>
              </a:rPr>
              <a:t>         columns=['No1', 'No2', 'No3', 'No4', 'No5'])</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a:solidFill>
                  <a:srgbClr val="000000"/>
                </a:solidFill>
                <a:latin typeface="Courier New" panose="02070309020205020404" pitchFamily="49" charset="0"/>
                <a:ea typeface="宋体" panose="02010600030101010101" pitchFamily="2" charset="-122"/>
              </a:rPr>
              <a:t># </a:t>
            </a:r>
            <a:r>
              <a:rPr lang="zh-CN" altLang="zh-CN" sz="1800" dirty="0">
                <a:solidFill>
                  <a:srgbClr val="000000"/>
                </a:solidFill>
                <a:latin typeface="Courier New" panose="02070309020205020404" pitchFamily="49" charset="0"/>
                <a:ea typeface="宋体" panose="02010600030101010101" pitchFamily="2" charset="-122"/>
              </a:rPr>
              <a:t>将指定位置的值修改为</a:t>
            </a:r>
            <a:r>
              <a:rPr lang="en-US" altLang="zh-CN" sz="1800" dirty="0" err="1">
                <a:solidFill>
                  <a:srgbClr val="000000"/>
                </a:solidFill>
                <a:latin typeface="Courier New" panose="02070309020205020404" pitchFamily="49" charset="0"/>
                <a:ea typeface="宋体" panose="02010600030101010101" pitchFamily="2" charset="-122"/>
              </a:rPr>
              <a:t>NaN</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err="1">
                <a:solidFill>
                  <a:srgbClr val="000000"/>
                </a:solidFill>
                <a:latin typeface="Courier New" panose="02070309020205020404" pitchFamily="49" charset="0"/>
                <a:ea typeface="宋体" panose="02010600030101010101" pitchFamily="2" charset="-122"/>
              </a:rPr>
              <a:t>df_obj.iloc</a:t>
            </a:r>
            <a:r>
              <a:rPr lang="en-US" altLang="zh-CN" sz="1800" dirty="0">
                <a:solidFill>
                  <a:srgbClr val="000000"/>
                </a:solidFill>
                <a:latin typeface="Courier New" panose="02070309020205020404" pitchFamily="49" charset="0"/>
                <a:ea typeface="宋体" panose="02010600030101010101" pitchFamily="2" charset="-122"/>
              </a:rPr>
              <a:t>[2, 2] = </a:t>
            </a:r>
            <a:r>
              <a:rPr lang="en-US" altLang="zh-CN" sz="1800" dirty="0" err="1">
                <a:solidFill>
                  <a:srgbClr val="000000"/>
                </a:solidFill>
                <a:latin typeface="Courier New" panose="02070309020205020404" pitchFamily="49" charset="0"/>
                <a:ea typeface="宋体" panose="02010600030101010101" pitchFamily="2" charset="-122"/>
              </a:rPr>
              <a:t>np.NaN</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err="1">
                <a:solidFill>
                  <a:srgbClr val="000000"/>
                </a:solidFill>
                <a:latin typeface="Courier New" panose="02070309020205020404" pitchFamily="49" charset="0"/>
                <a:ea typeface="宋体" panose="02010600030101010101" pitchFamily="2" charset="-122"/>
              </a:rPr>
              <a:t>df_obj.iloc</a:t>
            </a:r>
            <a:r>
              <a:rPr lang="en-US" altLang="zh-CN" sz="1800" dirty="0">
                <a:solidFill>
                  <a:srgbClr val="000000"/>
                </a:solidFill>
                <a:latin typeface="Courier New" panose="02070309020205020404" pitchFamily="49" charset="0"/>
                <a:ea typeface="宋体" panose="02010600030101010101" pitchFamily="2" charset="-122"/>
              </a:rPr>
              <a:t>[3, 2] = </a:t>
            </a:r>
            <a:r>
              <a:rPr lang="en-US" altLang="zh-CN" sz="1800" dirty="0" err="1">
                <a:solidFill>
                  <a:srgbClr val="000000"/>
                </a:solidFill>
                <a:latin typeface="Courier New" panose="02070309020205020404" pitchFamily="49" charset="0"/>
                <a:ea typeface="宋体" panose="02010600030101010101" pitchFamily="2" charset="-122"/>
              </a:rPr>
              <a:t>np.NaN</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20000"/>
              </a:lnSpc>
            </a:pPr>
            <a:r>
              <a:rPr lang="en-US" altLang="zh-CN" sz="1800" dirty="0">
                <a:solidFill>
                  <a:srgbClr val="000000"/>
                </a:solidFill>
                <a:latin typeface="Courier New" panose="02070309020205020404" pitchFamily="49" charset="0"/>
                <a:ea typeface="宋体" panose="02010600030101010101" pitchFamily="2" charset="-122"/>
              </a:rPr>
              <a:t>df_obj.</a:t>
            </a:r>
            <a:r>
              <a:rPr lang="en-US" altLang="zh-CN" sz="1800" b="1" dirty="0">
                <a:solidFill>
                  <a:srgbClr val="1369B2"/>
                </a:solidFill>
                <a:latin typeface="Courier New" panose="02070309020205020404" pitchFamily="49" charset="0"/>
                <a:ea typeface="宋体" panose="02010600030101010101" pitchFamily="2" charset="-122"/>
              </a:rPr>
              <a:t>info()</a:t>
            </a:r>
            <a:endParaRPr lang="zh-CN" altLang="zh-CN" sz="1800" b="1" dirty="0">
              <a:solidFill>
                <a:srgbClr val="1369B2"/>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7461493"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093804" y="3357786"/>
            <a:ext cx="5690034" cy="18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读取二手房数据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检测并处理缺失值。</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检测并处理重复值</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检测并处理单价</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元</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smtClean="0">
                <a:solidFill>
                  <a:srgbClr val="595959"/>
                </a:solidFill>
                <a:latin typeface="微软雅黑" panose="020B0503020204020204" pitchFamily="34" charset="-122"/>
                <a:ea typeface="微软雅黑" panose="020B0503020204020204" pitchFamily="34" charset="-122"/>
              </a:rPr>
              <a:t>平</a:t>
            </a:r>
            <a:r>
              <a:rPr lang="zh-CN" altLang="en-US" sz="1900" dirty="0" smtClean="0">
                <a:solidFill>
                  <a:srgbClr val="595959"/>
                </a:solidFill>
                <a:latin typeface="微软雅黑" panose="020B0503020204020204" pitchFamily="34" charset="-122"/>
                <a:ea typeface="微软雅黑" panose="020B0503020204020204" pitchFamily="34" charset="-122"/>
              </a:rPr>
              <a:t>方</a:t>
            </a:r>
            <a:r>
              <a:rPr lang="zh-CN" altLang="zh-CN" sz="1900" dirty="0" smtClean="0">
                <a:solidFill>
                  <a:srgbClr val="595959"/>
                </a:solidFill>
                <a:latin typeface="微软雅黑" panose="020B0503020204020204" pitchFamily="34" charset="-122"/>
                <a:ea typeface="微软雅黑" panose="020B0503020204020204" pitchFamily="34" charset="-122"/>
              </a:rPr>
              <a:t>米</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一列的异常值</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5"/>
            <a:ext cx="7597696"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合并员工、部门和薪资数据</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4-2</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p:nvPr/>
        </p:nvPicPr>
        <p:blipFill>
          <a:blip r:embed="rId1"/>
          <a:stretch>
            <a:fillRect/>
          </a:stretch>
        </p:blipFill>
        <p:spPr>
          <a:xfrm>
            <a:off x="5555215" y="4369324"/>
            <a:ext cx="3287480" cy="1304147"/>
          </a:xfrm>
          <a:prstGeom prst="rect">
            <a:avLst/>
          </a:prstGeom>
        </p:spPr>
      </p:pic>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982638" y="1887819"/>
            <a:ext cx="4608512" cy="378565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假设现有</a:t>
            </a:r>
            <a:r>
              <a:rPr lang="en-US" altLang="zh-CN" sz="2000" dirty="0"/>
              <a:t>4</a:t>
            </a:r>
            <a:r>
              <a:rPr lang="zh-CN" altLang="zh-CN" sz="2000" dirty="0"/>
              <a:t>个</a:t>
            </a:r>
            <a:r>
              <a:rPr lang="en-US" altLang="zh-CN" sz="2000" dirty="0"/>
              <a:t>Excel</a:t>
            </a:r>
            <a:r>
              <a:rPr lang="zh-CN" altLang="zh-CN" sz="2000" dirty="0"/>
              <a:t>文件，分别是</a:t>
            </a:r>
            <a:r>
              <a:rPr lang="en-US" altLang="zh-CN" sz="2000" dirty="0"/>
              <a:t>employees1.csv</a:t>
            </a:r>
            <a:r>
              <a:rPr lang="zh-CN" altLang="zh-CN" sz="2000" dirty="0"/>
              <a:t>、</a:t>
            </a:r>
            <a:r>
              <a:rPr lang="en-US" altLang="zh-CN" sz="2000" dirty="0"/>
              <a:t>employees2.csv</a:t>
            </a:r>
            <a:r>
              <a:rPr lang="zh-CN" altLang="zh-CN" sz="2000" dirty="0"/>
              <a:t>、</a:t>
            </a:r>
            <a:r>
              <a:rPr lang="en-US" altLang="zh-CN" sz="2000" dirty="0"/>
              <a:t>salaries.xlsx</a:t>
            </a:r>
            <a:r>
              <a:rPr lang="zh-CN" altLang="zh-CN" sz="2000" dirty="0"/>
              <a:t>、</a:t>
            </a:r>
            <a:r>
              <a:rPr lang="en-US" altLang="zh-CN" sz="2000" dirty="0"/>
              <a:t>departments.xlsx</a:t>
            </a:r>
            <a:r>
              <a:rPr lang="zh-CN" altLang="zh-CN" sz="2000" dirty="0"/>
              <a:t>，其中</a:t>
            </a:r>
            <a:r>
              <a:rPr lang="en-US" altLang="zh-CN" sz="2000" dirty="0"/>
              <a:t>employees1.csv</a:t>
            </a:r>
            <a:r>
              <a:rPr lang="zh-CN" altLang="zh-CN" sz="2000" dirty="0"/>
              <a:t>和</a:t>
            </a:r>
            <a:r>
              <a:rPr lang="en-US" altLang="zh-CN" sz="2000" dirty="0"/>
              <a:t>employees2.csv</a:t>
            </a:r>
            <a:r>
              <a:rPr lang="zh-CN" altLang="zh-CN" sz="2000" dirty="0"/>
              <a:t>文件保存了所有</a:t>
            </a:r>
            <a:r>
              <a:rPr lang="zh-CN" altLang="zh-CN" sz="2000" dirty="0">
                <a:solidFill>
                  <a:srgbClr val="1369B2"/>
                </a:solidFill>
              </a:rPr>
              <a:t>员工的基本信息</a:t>
            </a:r>
            <a:r>
              <a:rPr lang="zh-CN" altLang="zh-CN" sz="2000" dirty="0"/>
              <a:t>，</a:t>
            </a:r>
            <a:r>
              <a:rPr lang="en-US" altLang="zh-CN" sz="2000" dirty="0"/>
              <a:t>salaries.xlsx</a:t>
            </a:r>
            <a:r>
              <a:rPr lang="zh-CN" altLang="zh-CN" sz="2000" dirty="0"/>
              <a:t>文件保存了</a:t>
            </a:r>
            <a:r>
              <a:rPr lang="zh-CN" altLang="zh-CN" sz="2000" dirty="0">
                <a:solidFill>
                  <a:srgbClr val="1369B2"/>
                </a:solidFill>
              </a:rPr>
              <a:t>所有员工的薪资信息</a:t>
            </a:r>
            <a:r>
              <a:rPr lang="zh-CN" altLang="zh-CN" sz="2000" dirty="0"/>
              <a:t>，</a:t>
            </a:r>
            <a:r>
              <a:rPr lang="en-US" altLang="zh-CN" sz="2000" dirty="0"/>
              <a:t>departments.xlsx</a:t>
            </a:r>
            <a:r>
              <a:rPr lang="zh-CN" altLang="zh-CN" sz="2000" dirty="0"/>
              <a:t>文件保存了</a:t>
            </a:r>
            <a:r>
              <a:rPr lang="zh-CN" altLang="zh-CN" sz="2000" dirty="0">
                <a:solidFill>
                  <a:srgbClr val="1369B2"/>
                </a:solidFill>
              </a:rPr>
              <a:t>部门的基本信息</a:t>
            </a:r>
            <a:r>
              <a:rPr lang="zh-CN" altLang="zh-CN" sz="2000" dirty="0"/>
              <a:t>。</a:t>
            </a:r>
            <a:endParaRPr lang="zh-CN" altLang="zh-CN" sz="2000" dirty="0"/>
          </a:p>
        </p:txBody>
      </p:sp>
      <p:pic>
        <p:nvPicPr>
          <p:cNvPr id="5" name="图片 4"/>
          <p:cNvPicPr/>
          <p:nvPr/>
        </p:nvPicPr>
        <p:blipFill>
          <a:blip r:embed="rId2"/>
          <a:stretch>
            <a:fillRect/>
          </a:stretch>
        </p:blipFill>
        <p:spPr>
          <a:xfrm>
            <a:off x="6867449" y="2061642"/>
            <a:ext cx="1979930" cy="2015490"/>
          </a:xfrm>
          <a:prstGeom prst="rect">
            <a:avLst/>
          </a:prstGeom>
        </p:spPr>
      </p:pic>
      <p:pic>
        <p:nvPicPr>
          <p:cNvPr id="6" name="图片 5"/>
          <p:cNvPicPr/>
          <p:nvPr/>
        </p:nvPicPr>
        <p:blipFill>
          <a:blip r:embed="rId3"/>
          <a:stretch>
            <a:fillRect/>
          </a:stretch>
        </p:blipFill>
        <p:spPr>
          <a:xfrm>
            <a:off x="9047533" y="2054022"/>
            <a:ext cx="1979930" cy="2023110"/>
          </a:xfrm>
          <a:prstGeom prst="rect">
            <a:avLst/>
          </a:prstGeom>
        </p:spPr>
      </p:pic>
      <p:pic>
        <p:nvPicPr>
          <p:cNvPr id="8" name="图片 7"/>
          <p:cNvPicPr/>
          <p:nvPr/>
        </p:nvPicPr>
        <p:blipFill>
          <a:blip r:embed="rId4"/>
          <a:stretch>
            <a:fillRect/>
          </a:stretch>
        </p:blipFill>
        <p:spPr>
          <a:xfrm>
            <a:off x="9047534" y="4296445"/>
            <a:ext cx="1979930" cy="1377026"/>
          </a:xfrm>
          <a:prstGeom prst="rect">
            <a:avLst/>
          </a:prstGeom>
        </p:spPr>
      </p:pic>
      <p:grpSp>
        <p:nvGrpSpPr>
          <p:cNvPr id="10" name="组合 9"/>
          <p:cNvGrpSpPr/>
          <p:nvPr/>
        </p:nvGrpSpPr>
        <p:grpSpPr>
          <a:xfrm>
            <a:off x="6687138" y="1413569"/>
            <a:ext cx="2160240" cy="538029"/>
            <a:chOff x="5447134" y="5824719"/>
            <a:chExt cx="1627975" cy="538029"/>
          </a:xfrm>
          <a:solidFill>
            <a:schemeClr val="bg1"/>
          </a:solidFill>
        </p:grpSpPr>
        <p:sp>
          <p:nvSpPr>
            <p:cNvPr id="11" name="矩形标注 10"/>
            <p:cNvSpPr/>
            <p:nvPr/>
          </p:nvSpPr>
          <p:spPr>
            <a:xfrm>
              <a:off x="5447134" y="5824719"/>
              <a:ext cx="1627975" cy="538029"/>
            </a:xfrm>
            <a:prstGeom prst="wedgeRectCallout">
              <a:avLst>
                <a:gd name="adj1" fmla="val -4305"/>
                <a:gd name="adj2" fmla="val 83310"/>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5528711" y="5849545"/>
              <a:ext cx="1463501" cy="415498"/>
            </a:xfrm>
            <a:prstGeom prst="rect">
              <a:avLst/>
            </a:prstGeom>
            <a:noFill/>
            <a:ln>
              <a:noFill/>
            </a:ln>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employees1.csv</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13" name="组合 12"/>
          <p:cNvGrpSpPr/>
          <p:nvPr/>
        </p:nvGrpSpPr>
        <p:grpSpPr>
          <a:xfrm>
            <a:off x="9047533" y="1413569"/>
            <a:ext cx="2160240" cy="538029"/>
            <a:chOff x="5447134" y="5824719"/>
            <a:chExt cx="1627975" cy="538029"/>
          </a:xfrm>
          <a:solidFill>
            <a:schemeClr val="bg1"/>
          </a:solidFill>
        </p:grpSpPr>
        <p:sp>
          <p:nvSpPr>
            <p:cNvPr id="14" name="矩形标注 13"/>
            <p:cNvSpPr/>
            <p:nvPr/>
          </p:nvSpPr>
          <p:spPr>
            <a:xfrm>
              <a:off x="5447134" y="5824719"/>
              <a:ext cx="1627975" cy="538029"/>
            </a:xfrm>
            <a:prstGeom prst="wedgeRectCallout">
              <a:avLst>
                <a:gd name="adj1" fmla="val -4305"/>
                <a:gd name="adj2" fmla="val 83310"/>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5528711" y="5849545"/>
              <a:ext cx="1463501" cy="415498"/>
            </a:xfrm>
            <a:prstGeom prst="rect">
              <a:avLst/>
            </a:prstGeom>
            <a:noFill/>
            <a:ln>
              <a:noFill/>
            </a:ln>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employees2.csv</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16" name="组合 15"/>
          <p:cNvGrpSpPr/>
          <p:nvPr/>
        </p:nvGrpSpPr>
        <p:grpSpPr>
          <a:xfrm>
            <a:off x="6687138" y="5673471"/>
            <a:ext cx="2160240" cy="538029"/>
            <a:chOff x="5447134" y="5824719"/>
            <a:chExt cx="1627975" cy="538029"/>
          </a:xfrm>
          <a:solidFill>
            <a:schemeClr val="bg1"/>
          </a:solidFill>
        </p:grpSpPr>
        <p:sp>
          <p:nvSpPr>
            <p:cNvPr id="17" name="矩形标注 16"/>
            <p:cNvSpPr/>
            <p:nvPr/>
          </p:nvSpPr>
          <p:spPr>
            <a:xfrm>
              <a:off x="5447134" y="5824719"/>
              <a:ext cx="1627975" cy="538029"/>
            </a:xfrm>
            <a:prstGeom prst="wedgeRectCallout">
              <a:avLst>
                <a:gd name="adj1" fmla="val -21236"/>
                <a:gd name="adj2" fmla="val -71773"/>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5528711" y="5849545"/>
              <a:ext cx="1463501" cy="415498"/>
            </a:xfrm>
            <a:prstGeom prst="rect">
              <a:avLst/>
            </a:prstGeom>
            <a:noFill/>
            <a:ln>
              <a:noFill/>
            </a:ln>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salaries.xlsx</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19" name="组合 18"/>
          <p:cNvGrpSpPr/>
          <p:nvPr/>
        </p:nvGrpSpPr>
        <p:grpSpPr>
          <a:xfrm>
            <a:off x="9067380" y="5673471"/>
            <a:ext cx="2160240" cy="538029"/>
            <a:chOff x="5447134" y="5824719"/>
            <a:chExt cx="1627975" cy="538029"/>
          </a:xfrm>
          <a:solidFill>
            <a:schemeClr val="bg1"/>
          </a:solidFill>
        </p:grpSpPr>
        <p:sp>
          <p:nvSpPr>
            <p:cNvPr id="20" name="矩形标注 19"/>
            <p:cNvSpPr/>
            <p:nvPr/>
          </p:nvSpPr>
          <p:spPr>
            <a:xfrm>
              <a:off x="5447134" y="5824719"/>
              <a:ext cx="1627975" cy="538029"/>
            </a:xfrm>
            <a:prstGeom prst="wedgeRectCallout">
              <a:avLst>
                <a:gd name="adj1" fmla="val -21236"/>
                <a:gd name="adj2" fmla="val -71773"/>
              </a:avLst>
            </a:prstGeom>
            <a:grp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5528711" y="5849545"/>
              <a:ext cx="1463501" cy="415498"/>
            </a:xfrm>
            <a:prstGeom prst="rect">
              <a:avLst/>
            </a:prstGeom>
            <a:noFill/>
            <a:ln>
              <a:noFill/>
            </a:ln>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departments.xlsx</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2476964" y="2781722"/>
            <a:ext cx="7176397" cy="635241"/>
            <a:chOff x="2476964" y="2493690"/>
            <a:chExt cx="7176397" cy="635241"/>
          </a:xfrm>
        </p:grpSpPr>
        <p:grpSp>
          <p:nvGrpSpPr>
            <p:cNvPr id="47" name="组合 46"/>
            <p:cNvGrpSpPr/>
            <p:nvPr/>
          </p:nvGrpSpPr>
          <p:grpSpPr>
            <a:xfrm>
              <a:off x="2476964" y="2515869"/>
              <a:ext cx="2123954" cy="613062"/>
              <a:chOff x="2087386" y="982844"/>
              <a:chExt cx="1256128" cy="842780"/>
            </a:xfrm>
          </p:grpSpPr>
          <p:sp>
            <p:nvSpPr>
              <p:cNvPr id="48" name="平行四边形 47"/>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49"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a:solidFill>
                      <a:schemeClr val="bg1"/>
                    </a:solidFill>
                    <a:latin typeface="微软雅黑" panose="020B0503020204020204" pitchFamily="34" charset="-122"/>
                    <a:ea typeface="微软雅黑" panose="020B0503020204020204" pitchFamily="34" charset="-122"/>
                    <a:cs typeface="+mn-ea"/>
                    <a:sym typeface="+mn-lt"/>
                  </a:rPr>
                  <a:t>4</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-1</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2" name="组合 61"/>
            <p:cNvGrpSpPr/>
            <p:nvPr/>
          </p:nvGrpSpPr>
          <p:grpSpPr>
            <a:xfrm>
              <a:off x="4511030" y="2493690"/>
              <a:ext cx="5142331" cy="613062"/>
              <a:chOff x="4315150" y="953426"/>
              <a:chExt cx="3857250" cy="540057"/>
            </a:xfrm>
          </p:grpSpPr>
          <p:sp>
            <p:nvSpPr>
              <p:cNvPr id="63" name="矩形 62"/>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清洗二手房数据</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4" name="平行四边形 63"/>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8" name="组合 7"/>
          <p:cNvGrpSpPr/>
          <p:nvPr/>
        </p:nvGrpSpPr>
        <p:grpSpPr>
          <a:xfrm>
            <a:off x="2476964" y="3861847"/>
            <a:ext cx="7176397" cy="635232"/>
            <a:chOff x="2476964" y="3419441"/>
            <a:chExt cx="7176397" cy="635232"/>
          </a:xfrm>
        </p:grpSpPr>
        <p:grpSp>
          <p:nvGrpSpPr>
            <p:cNvPr id="50" name="组合 49"/>
            <p:cNvGrpSpPr/>
            <p:nvPr/>
          </p:nvGrpSpPr>
          <p:grpSpPr>
            <a:xfrm>
              <a:off x="2476964" y="3441612"/>
              <a:ext cx="2309096" cy="613061"/>
              <a:chOff x="2215144" y="2033848"/>
              <a:chExt cx="1238504" cy="842781"/>
            </a:xfrm>
          </p:grpSpPr>
          <p:sp>
            <p:nvSpPr>
              <p:cNvPr id="51" name="平行四边形 50"/>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52"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a:solidFill>
                      <a:schemeClr val="bg1"/>
                    </a:solidFill>
                    <a:latin typeface="微软雅黑" panose="020B0503020204020204" pitchFamily="34" charset="-122"/>
                    <a:ea typeface="微软雅黑" panose="020B0503020204020204" pitchFamily="34" charset="-122"/>
                    <a:cs typeface="+mn-ea"/>
                    <a:sym typeface="+mn-lt"/>
                  </a:rPr>
                  <a:t>4</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5" name="组合 64"/>
            <p:cNvGrpSpPr/>
            <p:nvPr/>
          </p:nvGrpSpPr>
          <p:grpSpPr>
            <a:xfrm>
              <a:off x="4511030" y="3419441"/>
              <a:ext cx="5142331" cy="613062"/>
              <a:chOff x="4315150" y="1647579"/>
              <a:chExt cx="3857250" cy="540057"/>
            </a:xfrm>
          </p:grpSpPr>
          <p:sp>
            <p:nvSpPr>
              <p:cNvPr id="66" name="矩形 65"/>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合并员工、部门和薪资数据</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7" name="平行四边形 66"/>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9" name="组合 8"/>
          <p:cNvGrpSpPr/>
          <p:nvPr/>
        </p:nvGrpSpPr>
        <p:grpSpPr>
          <a:xfrm>
            <a:off x="2476964" y="4941962"/>
            <a:ext cx="7176397" cy="634712"/>
            <a:chOff x="2476964" y="4653930"/>
            <a:chExt cx="7176397" cy="634712"/>
          </a:xfrm>
        </p:grpSpPr>
        <p:grpSp>
          <p:nvGrpSpPr>
            <p:cNvPr id="53" name="组合 52"/>
            <p:cNvGrpSpPr/>
            <p:nvPr/>
          </p:nvGrpSpPr>
          <p:grpSpPr>
            <a:xfrm>
              <a:off x="2476964" y="4675581"/>
              <a:ext cx="2309096" cy="613061"/>
              <a:chOff x="2215144" y="3084852"/>
              <a:chExt cx="1238504" cy="842781"/>
            </a:xfrm>
          </p:grpSpPr>
          <p:sp>
            <p:nvSpPr>
              <p:cNvPr id="60" name="平行四边形 59"/>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61"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a:solidFill>
                      <a:schemeClr val="bg1"/>
                    </a:solidFill>
                    <a:latin typeface="微软雅黑" panose="020B0503020204020204" pitchFamily="34" charset="-122"/>
                    <a:ea typeface="微软雅黑" panose="020B0503020204020204" pitchFamily="34" charset="-122"/>
                    <a:cs typeface="+mn-ea"/>
                    <a:sym typeface="+mn-lt"/>
                  </a:rPr>
                  <a:t>4</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-3</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8" name="组合 67"/>
            <p:cNvGrpSpPr/>
            <p:nvPr/>
          </p:nvGrpSpPr>
          <p:grpSpPr>
            <a:xfrm>
              <a:off x="4511030" y="4653930"/>
              <a:ext cx="5142331" cy="613062"/>
              <a:chOff x="4315150" y="2341731"/>
              <a:chExt cx="3857250" cy="540057"/>
            </a:xfrm>
          </p:grpSpPr>
          <p:sp>
            <p:nvSpPr>
              <p:cNvPr id="73" name="矩形 7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重塑学生信息</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4" name="平行四边形 7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493690"/>
            <a:ext cx="6679708" cy="259228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65977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357786"/>
            <a:ext cx="5436205" cy="1477328"/>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本任务要求编写代码，结合</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4</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个</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Excel</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文件中数据本身的特点，选择合适的方法依次</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合并数据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将合并后的最终数据保存到新</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Excel</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文件</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堆叠合并</a:t>
            </a:r>
            <a:r>
              <a:rPr lang="zh-CN" altLang="en-US" sz="1800" dirty="0">
                <a:solidFill>
                  <a:srgbClr val="595959"/>
                </a:solidFill>
                <a:latin typeface="微软雅黑" panose="020B0503020204020204" pitchFamily="34" charset="-122"/>
                <a:ea typeface="微软雅黑" panose="020B0503020204020204" pitchFamily="34" charset="-122"/>
                <a:cs typeface="+mn-ea"/>
              </a:rPr>
              <a:t>的方式，能够灵活使用</a:t>
            </a:r>
            <a:r>
              <a:rPr lang="en-US" altLang="zh-CN" sz="1800" dirty="0">
                <a:solidFill>
                  <a:srgbClr val="1369B2"/>
                </a:solidFill>
                <a:latin typeface="微软雅黑" panose="020B0503020204020204" pitchFamily="34" charset="-122"/>
                <a:ea typeface="微软雅黑" panose="020B0503020204020204" pitchFamily="34" charset="-122"/>
                <a:cs typeface="+mn-ea"/>
              </a:rPr>
              <a:t>concat()</a:t>
            </a:r>
            <a:r>
              <a:rPr lang="zh-CN" altLang="en-US" sz="1800" dirty="0">
                <a:solidFill>
                  <a:srgbClr val="1369B2"/>
                </a:solidFill>
                <a:latin typeface="微软雅黑" panose="020B0503020204020204" pitchFamily="34" charset="-122"/>
                <a:ea typeface="微软雅黑" panose="020B0503020204020204" pitchFamily="34" charset="-122"/>
                <a:cs typeface="+mn-ea"/>
              </a:rPr>
              <a:t>函数</a:t>
            </a:r>
            <a:r>
              <a:rPr lang="zh-CN" altLang="en-US" sz="1800" dirty="0">
                <a:solidFill>
                  <a:srgbClr val="595959"/>
                </a:solidFill>
                <a:latin typeface="微软雅黑" panose="020B0503020204020204" pitchFamily="34" charset="-122"/>
                <a:ea typeface="微软雅黑" panose="020B0503020204020204" pitchFamily="34" charset="-122"/>
                <a:cs typeface="+mn-ea"/>
              </a:rPr>
              <a:t>实现堆叠合并操作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堆叠</a:t>
              </a:r>
              <a:r>
                <a:rPr lang="zh-CN" altLang="zh-CN" sz="2000" dirty="0">
                  <a:solidFill>
                    <a:srgbClr val="595959"/>
                  </a:solidFill>
                  <a:latin typeface="微软雅黑" panose="020B0503020204020204" pitchFamily="34" charset="-122"/>
                  <a:ea typeface="微软雅黑" panose="020B0503020204020204" pitchFamily="34" charset="-122"/>
                </a:rPr>
                <a:t>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24974"/>
            <a:ext cx="35947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latin typeface="宋体" panose="02010600030101010101" pitchFamily="2" charset="-122"/>
                <a:ea typeface="宋体" panose="02010600030101010101" pitchFamily="2" charset="-122"/>
              </a:rPr>
              <a:t>concat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301370" y="2155716"/>
            <a:ext cx="9690380" cy="1015663"/>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堆叠合并</a:t>
            </a:r>
            <a:r>
              <a:rPr lang="zh-CN" altLang="zh-CN" sz="2000" kern="0" dirty="0">
                <a:solidFill>
                  <a:srgbClr val="595959"/>
                </a:solidFill>
                <a:latin typeface="微软雅黑" panose="020B0503020204020204" pitchFamily="34" charset="-122"/>
                <a:ea typeface="微软雅黑" panose="020B0503020204020204" pitchFamily="34" charset="-122"/>
              </a:rPr>
              <a:t>指的是沿着某个轴的方向将两个或两个以上的对象按照一定的逻辑关系进行合并。</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中提供了一个用于堆叠合并的函数</a:t>
            </a:r>
            <a:r>
              <a:rPr lang="en-US" altLang="zh-CN" sz="2000" kern="0" dirty="0" err="1">
                <a:solidFill>
                  <a:srgbClr val="1369B2"/>
                </a:solidFill>
                <a:latin typeface="微软雅黑" panose="020B0503020204020204" pitchFamily="34" charset="-122"/>
                <a:ea typeface="微软雅黑" panose="020B0503020204020204" pitchFamily="34" charset="-122"/>
              </a:rPr>
              <a:t>concat</a:t>
            </a:r>
            <a:r>
              <a:rPr lang="en-US" altLang="zh-CN" sz="2000" kern="0" dirty="0" smtClean="0">
                <a:solidFill>
                  <a:srgbClr val="1369B2"/>
                </a:solidFill>
                <a:latin typeface="微软雅黑" panose="020B0503020204020204" pitchFamily="34" charset="-122"/>
                <a:ea typeface="微软雅黑" panose="020B0503020204020204" pitchFamily="34"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rPr>
              <a:t>，该函数的语法格式如下。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矩形 11"/>
          <p:cNvSpPr/>
          <p:nvPr/>
        </p:nvSpPr>
        <p:spPr>
          <a:xfrm>
            <a:off x="1287706" y="3235870"/>
            <a:ext cx="9560028" cy="126377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769501" y="3343765"/>
            <a:ext cx="8596438" cy="1047979"/>
          </a:xfrm>
          <a:prstGeom prst="rect">
            <a:avLst/>
          </a:prstGeom>
          <a:noFill/>
        </p:spPr>
        <p:txBody>
          <a:bodyPr wrap="square">
            <a:spAutoFit/>
          </a:bodyPr>
          <a:lstStyle/>
          <a:p>
            <a:pPr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concat</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objs</a:t>
            </a:r>
            <a:r>
              <a:rPr lang="en-US" altLang="zh-CN" sz="1800" dirty="0">
                <a:solidFill>
                  <a:srgbClr val="000000"/>
                </a:solidFill>
                <a:latin typeface="Courier New" panose="02070309020205020404" pitchFamily="49" charset="0"/>
                <a:ea typeface="宋体" panose="02010600030101010101" pitchFamily="2" charset="-122"/>
              </a:rPr>
              <a:t>, *, axis=0, join='outer', </a:t>
            </a:r>
            <a:r>
              <a:rPr lang="en-US" altLang="zh-CN" sz="1800" dirty="0" err="1">
                <a:solidFill>
                  <a:srgbClr val="000000"/>
                </a:solidFill>
                <a:latin typeface="Courier New" panose="02070309020205020404" pitchFamily="49" charset="0"/>
                <a:ea typeface="宋体" panose="02010600030101010101" pitchFamily="2" charset="-122"/>
              </a:rPr>
              <a:t>ignore_index</a:t>
            </a:r>
            <a:r>
              <a:rPr lang="en-US" altLang="zh-CN" sz="1800" dirty="0">
                <a:solidFill>
                  <a:srgbClr val="000000"/>
                </a:solidFill>
                <a:latin typeface="Courier New" panose="02070309020205020404" pitchFamily="49" charset="0"/>
                <a:ea typeface="宋体" panose="02010600030101010101" pitchFamily="2" charset="-122"/>
              </a:rPr>
              <a:t>=False, keys=None, </a:t>
            </a:r>
            <a:r>
              <a:rPr lang="en-US" altLang="zh-CN" sz="1800" dirty="0" smtClean="0">
                <a:solidFill>
                  <a:srgbClr val="000000"/>
                </a:solidFill>
                <a:latin typeface="Courier New" panose="02070309020205020404" pitchFamily="49" charset="0"/>
                <a:ea typeface="宋体" panose="02010600030101010101" pitchFamily="2" charset="-122"/>
              </a:rPr>
              <a:t>levels=None</a:t>
            </a:r>
            <a:r>
              <a:rPr lang="en-US" altLang="zh-CN" sz="1800" dirty="0">
                <a:solidFill>
                  <a:srgbClr val="000000"/>
                </a:solidFill>
                <a:latin typeface="Courier New" panose="02070309020205020404" pitchFamily="49" charset="0"/>
                <a:ea typeface="宋体" panose="02010600030101010101" pitchFamily="2" charset="-122"/>
              </a:rPr>
              <a:t>, names=None, </a:t>
            </a:r>
            <a:r>
              <a:rPr lang="en-US" altLang="zh-CN" sz="1800" dirty="0" err="1">
                <a:solidFill>
                  <a:srgbClr val="000000"/>
                </a:solidFill>
                <a:latin typeface="Courier New" panose="02070309020205020404" pitchFamily="49" charset="0"/>
                <a:ea typeface="宋体" panose="02010600030101010101" pitchFamily="2" charset="-122"/>
              </a:rPr>
              <a:t>verify_integrity</a:t>
            </a:r>
            <a:r>
              <a:rPr lang="en-US" altLang="zh-CN" sz="1800" dirty="0">
                <a:solidFill>
                  <a:srgbClr val="000000"/>
                </a:solidFill>
                <a:latin typeface="Courier New" panose="02070309020205020404" pitchFamily="49" charset="0"/>
                <a:ea typeface="宋体" panose="02010600030101010101" pitchFamily="2" charset="-122"/>
              </a:rPr>
              <a:t>=False,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sort=False</a:t>
            </a:r>
            <a:r>
              <a:rPr lang="en-US" altLang="zh-CN" sz="1800" dirty="0">
                <a:solidFill>
                  <a:srgbClr val="000000"/>
                </a:solidFill>
                <a:latin typeface="Courier New" panose="02070309020205020404" pitchFamily="49" charset="0"/>
                <a:ea typeface="宋体" panose="02010600030101010101" pitchFamily="2" charset="-122"/>
              </a:rPr>
              <a:t>, copy=None)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7" name="文本框 16"/>
          <p:cNvSpPr txBox="1"/>
          <p:nvPr/>
        </p:nvSpPr>
        <p:spPr>
          <a:xfrm>
            <a:off x="1301370" y="4499639"/>
            <a:ext cx="9546364" cy="1338828"/>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objs</a:t>
            </a:r>
            <a:r>
              <a:rPr lang="zh-CN" altLang="zh-CN" sz="1800" kern="0" dirty="0">
                <a:solidFill>
                  <a:srgbClr val="595959"/>
                </a:solidFill>
                <a:latin typeface="宋体" panose="02010600030101010101" pitchFamily="2" charset="-122"/>
                <a:ea typeface="宋体" panose="02010600030101010101" pitchFamily="2" charset="-122"/>
              </a:rPr>
              <a:t>：表示要</a:t>
            </a:r>
            <a:r>
              <a:rPr lang="zh-CN" altLang="zh-CN" sz="1800" kern="0" dirty="0">
                <a:solidFill>
                  <a:srgbClr val="1369B2"/>
                </a:solidFill>
                <a:latin typeface="宋体" panose="02010600030101010101" pitchFamily="2" charset="-122"/>
                <a:ea typeface="宋体" panose="02010600030101010101" pitchFamily="2" charset="-122"/>
              </a:rPr>
              <a:t>合并的多个对象</a:t>
            </a:r>
            <a:r>
              <a:rPr lang="zh-CN" altLang="zh-CN" sz="1800" kern="0" dirty="0">
                <a:solidFill>
                  <a:srgbClr val="595959"/>
                </a:solidFill>
                <a:latin typeface="宋体" panose="02010600030101010101" pitchFamily="2" charset="-122"/>
                <a:ea typeface="宋体" panose="02010600030101010101" pitchFamily="2" charset="-122"/>
              </a:rPr>
              <a:t>，该参数接收包含</a:t>
            </a:r>
            <a:r>
              <a:rPr lang="en-US" altLang="zh-CN" sz="1800" kern="0" dirty="0">
                <a:solidFill>
                  <a:srgbClr val="595959"/>
                </a:solidFill>
                <a:latin typeface="宋体" panose="02010600030101010101" pitchFamily="2" charset="-122"/>
                <a:ea typeface="宋体" panose="02010600030101010101" pitchFamily="2" charset="-122"/>
              </a:rPr>
              <a:t>Series</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对象的序列或字典。</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axis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堆叠的方向</a:t>
            </a:r>
            <a:r>
              <a:rPr lang="zh-CN" altLang="zh-CN" sz="1800" kern="0" dirty="0">
                <a:solidFill>
                  <a:srgbClr val="595959"/>
                </a:solidFill>
                <a:latin typeface="宋体" panose="02010600030101010101" pitchFamily="2" charset="-122"/>
                <a:ea typeface="宋体" panose="02010600030101010101" pitchFamily="2" charset="-122"/>
              </a:rPr>
              <a:t>，取值可以是</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（默认值）、</a:t>
            </a: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，其中</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'index'</a:t>
            </a:r>
            <a:r>
              <a:rPr lang="zh-CN" altLang="zh-CN" sz="1800" kern="0" dirty="0">
                <a:solidFill>
                  <a:srgbClr val="595959"/>
                </a:solidFill>
                <a:latin typeface="宋体" panose="02010600030101010101" pitchFamily="2" charset="-122"/>
                <a:ea typeface="宋体" panose="02010600030101010101" pitchFamily="2" charset="-122"/>
              </a:rPr>
              <a:t>表示纵向堆叠，</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'columns'</a:t>
            </a:r>
            <a:r>
              <a:rPr lang="zh-CN" altLang="zh-CN" sz="1800" kern="0" dirty="0">
                <a:solidFill>
                  <a:srgbClr val="595959"/>
                </a:solidFill>
                <a:latin typeface="宋体" panose="02010600030101010101" pitchFamily="2" charset="-122"/>
                <a:ea typeface="宋体" panose="02010600030101010101" pitchFamily="2" charset="-122"/>
              </a:rPr>
              <a:t>表示横向堆叠。</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堆叠</a:t>
              </a:r>
              <a:r>
                <a:rPr lang="zh-CN" altLang="zh-CN" sz="2000" dirty="0">
                  <a:solidFill>
                    <a:srgbClr val="595959"/>
                  </a:solidFill>
                  <a:latin typeface="微软雅黑" panose="020B0503020204020204" pitchFamily="34" charset="-122"/>
                  <a:ea typeface="微软雅黑" panose="020B0503020204020204" pitchFamily="34" charset="-122"/>
                </a:rPr>
                <a:t>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24974"/>
            <a:ext cx="35947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concat</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301370" y="2155716"/>
            <a:ext cx="9690380" cy="961289"/>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堆叠合并</a:t>
            </a:r>
            <a:r>
              <a:rPr lang="zh-CN" altLang="zh-CN" sz="2000" kern="0" dirty="0">
                <a:solidFill>
                  <a:srgbClr val="595959"/>
                </a:solidFill>
                <a:latin typeface="微软雅黑" panose="020B0503020204020204" pitchFamily="34" charset="-122"/>
                <a:ea typeface="微软雅黑" panose="020B0503020204020204" pitchFamily="34" charset="-122"/>
              </a:rPr>
              <a:t>指的是沿着某个轴的方向将两个或两个以上的对象按照一定的逻辑关系进行合并。</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中提供了一个用于堆叠合并的函数</a:t>
            </a:r>
            <a:r>
              <a:rPr lang="en-US" altLang="zh-CN" sz="2000" kern="0" dirty="0" err="1">
                <a:solidFill>
                  <a:srgbClr val="1369B2"/>
                </a:solidFill>
                <a:latin typeface="微软雅黑" panose="020B0503020204020204" pitchFamily="34" charset="-122"/>
                <a:ea typeface="微软雅黑" panose="020B0503020204020204" pitchFamily="34" charset="-122"/>
              </a:rPr>
              <a:t>concat</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en-US" sz="2000" kern="0" dirty="0">
                <a:solidFill>
                  <a:srgbClr val="595959"/>
                </a:solidFill>
                <a:latin typeface="微软雅黑" panose="020B0503020204020204" pitchFamily="34" charset="-122"/>
                <a:ea typeface="微软雅黑" panose="020B0503020204020204" pitchFamily="34" charset="-122"/>
              </a:rPr>
              <a:t>，该函数的语法格式如下。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矩形 11"/>
          <p:cNvSpPr/>
          <p:nvPr/>
        </p:nvSpPr>
        <p:spPr>
          <a:xfrm>
            <a:off x="1287706" y="3235870"/>
            <a:ext cx="9560028" cy="126377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769501" y="3343765"/>
            <a:ext cx="8596438" cy="1047979"/>
          </a:xfrm>
          <a:prstGeom prst="rect">
            <a:avLst/>
          </a:prstGeom>
          <a:noFill/>
        </p:spPr>
        <p:txBody>
          <a:bodyPr wrap="square">
            <a:spAutoFit/>
          </a:bodyPr>
          <a:lstStyle/>
          <a:p>
            <a:pPr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concat</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objs</a:t>
            </a:r>
            <a:r>
              <a:rPr lang="en-US" altLang="zh-CN" sz="1800" dirty="0">
                <a:solidFill>
                  <a:srgbClr val="000000"/>
                </a:solidFill>
                <a:latin typeface="Courier New" panose="02070309020205020404" pitchFamily="49" charset="0"/>
                <a:ea typeface="宋体" panose="02010600030101010101" pitchFamily="2" charset="-122"/>
              </a:rPr>
              <a:t>, *, axis=0, join='outer', </a:t>
            </a:r>
            <a:r>
              <a:rPr lang="en-US" altLang="zh-CN" sz="1800" dirty="0" err="1">
                <a:solidFill>
                  <a:srgbClr val="000000"/>
                </a:solidFill>
                <a:latin typeface="Courier New" panose="02070309020205020404" pitchFamily="49" charset="0"/>
                <a:ea typeface="宋体" panose="02010600030101010101" pitchFamily="2" charset="-122"/>
              </a:rPr>
              <a:t>ignore_index</a:t>
            </a:r>
            <a:r>
              <a:rPr lang="en-US" altLang="zh-CN" sz="1800" dirty="0">
                <a:solidFill>
                  <a:srgbClr val="000000"/>
                </a:solidFill>
                <a:latin typeface="Courier New" panose="02070309020205020404" pitchFamily="49" charset="0"/>
                <a:ea typeface="宋体" panose="02010600030101010101" pitchFamily="2" charset="-122"/>
              </a:rPr>
              <a:t>=False, keys=None, </a:t>
            </a:r>
            <a:r>
              <a:rPr lang="en-US" altLang="zh-CN" sz="1800" dirty="0" smtClean="0">
                <a:solidFill>
                  <a:srgbClr val="000000"/>
                </a:solidFill>
                <a:latin typeface="Courier New" panose="02070309020205020404" pitchFamily="49" charset="0"/>
                <a:ea typeface="宋体" panose="02010600030101010101" pitchFamily="2" charset="-122"/>
              </a:rPr>
              <a:t>levels=None</a:t>
            </a:r>
            <a:r>
              <a:rPr lang="en-US" altLang="zh-CN" sz="1800" dirty="0">
                <a:solidFill>
                  <a:srgbClr val="000000"/>
                </a:solidFill>
                <a:latin typeface="Courier New" panose="02070309020205020404" pitchFamily="49" charset="0"/>
                <a:ea typeface="宋体" panose="02010600030101010101" pitchFamily="2" charset="-122"/>
              </a:rPr>
              <a:t>, names=None, </a:t>
            </a:r>
            <a:r>
              <a:rPr lang="en-US" altLang="zh-CN" sz="1800" dirty="0" err="1">
                <a:solidFill>
                  <a:srgbClr val="000000"/>
                </a:solidFill>
                <a:latin typeface="Courier New" panose="02070309020205020404" pitchFamily="49" charset="0"/>
                <a:ea typeface="宋体" panose="02010600030101010101" pitchFamily="2" charset="-122"/>
              </a:rPr>
              <a:t>verify_integrity</a:t>
            </a:r>
            <a:r>
              <a:rPr lang="en-US" altLang="zh-CN" sz="1800" dirty="0">
                <a:solidFill>
                  <a:srgbClr val="000000"/>
                </a:solidFill>
                <a:latin typeface="Courier New" panose="02070309020205020404" pitchFamily="49" charset="0"/>
                <a:ea typeface="宋体" panose="02010600030101010101" pitchFamily="2" charset="-122"/>
              </a:rPr>
              <a:t>=False,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sort=False</a:t>
            </a:r>
            <a:r>
              <a:rPr lang="en-US" altLang="zh-CN" sz="1800" dirty="0">
                <a:solidFill>
                  <a:srgbClr val="000000"/>
                </a:solidFill>
                <a:latin typeface="Courier New" panose="02070309020205020404" pitchFamily="49" charset="0"/>
                <a:ea typeface="宋体" panose="02010600030101010101" pitchFamily="2" charset="-122"/>
              </a:rPr>
              <a:t>, copy=None)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7" name="文本框 16"/>
          <p:cNvSpPr txBox="1"/>
          <p:nvPr/>
        </p:nvSpPr>
        <p:spPr>
          <a:xfrm>
            <a:off x="1301370" y="4564131"/>
            <a:ext cx="9690380" cy="1754326"/>
          </a:xfrm>
          <a:prstGeom prst="rect">
            <a:avLst/>
          </a:prstGeom>
          <a:noFill/>
        </p:spPr>
        <p:txBody>
          <a:bodyPr wrap="square">
            <a:spAutoFit/>
          </a:bodyPr>
          <a:lstStyle/>
          <a:p>
            <a:pPr indent="-342900">
              <a:lnSpc>
                <a:spcPct val="12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join</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连接的方式</a:t>
            </a:r>
            <a:r>
              <a:rPr lang="zh-CN" altLang="zh-CN" sz="1800" kern="0" dirty="0">
                <a:solidFill>
                  <a:srgbClr val="595959"/>
                </a:solidFill>
                <a:latin typeface="宋体" panose="02010600030101010101" pitchFamily="2" charset="-122"/>
                <a:ea typeface="宋体" panose="02010600030101010101" pitchFamily="2" charset="-122"/>
              </a:rPr>
              <a:t>，取值可以是</a:t>
            </a:r>
            <a:r>
              <a:rPr lang="en-US" altLang="zh-CN" sz="1800" kern="0" dirty="0">
                <a:solidFill>
                  <a:srgbClr val="595959"/>
                </a:solidFill>
                <a:latin typeface="宋体" panose="02010600030101010101" pitchFamily="2" charset="-122"/>
                <a:ea typeface="宋体" panose="02010600030101010101" pitchFamily="2" charset="-122"/>
              </a:rPr>
              <a:t>'inner'</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'outer'</a:t>
            </a:r>
            <a:r>
              <a:rPr lang="zh-CN" altLang="zh-CN" sz="1800" kern="0" dirty="0">
                <a:solidFill>
                  <a:srgbClr val="595959"/>
                </a:solidFill>
                <a:latin typeface="宋体" panose="02010600030101010101" pitchFamily="2" charset="-122"/>
                <a:ea typeface="宋体" panose="02010600030101010101" pitchFamily="2" charset="-122"/>
              </a:rPr>
              <a:t>（默认值），其中</a:t>
            </a:r>
            <a:r>
              <a:rPr lang="en-US" altLang="zh-CN" sz="1800" kern="0" dirty="0">
                <a:solidFill>
                  <a:srgbClr val="595959"/>
                </a:solidFill>
                <a:latin typeface="宋体" panose="02010600030101010101" pitchFamily="2" charset="-122"/>
                <a:ea typeface="宋体" panose="02010600030101010101" pitchFamily="2" charset="-122"/>
              </a:rPr>
              <a:t>'inner'</a:t>
            </a:r>
            <a:r>
              <a:rPr lang="zh-CN" altLang="zh-CN" sz="1800" kern="0" dirty="0">
                <a:solidFill>
                  <a:srgbClr val="595959"/>
                </a:solidFill>
                <a:latin typeface="宋体" panose="02010600030101010101" pitchFamily="2" charset="-122"/>
                <a:ea typeface="宋体" panose="02010600030101010101" pitchFamily="2" charset="-122"/>
              </a:rPr>
              <a:t>表示内连接，即取所有对象共有的行索引或列索引（交集部分），没有数据的位置填充为</a:t>
            </a:r>
            <a:r>
              <a:rPr lang="en-US" altLang="zh-CN" sz="1800" kern="0" dirty="0" err="1">
                <a:solidFill>
                  <a:srgbClr val="595959"/>
                </a:solidFill>
                <a:latin typeface="宋体" panose="02010600030101010101" pitchFamily="2" charset="-122"/>
                <a:ea typeface="宋体" panose="02010600030101010101" pitchFamily="2" charset="-122"/>
              </a:rPr>
              <a:t>NaN</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'outer</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表示外连接，即取所有对象全部的行索引或列索引（并集部分），没有数据的位置填充为</a:t>
            </a:r>
            <a:r>
              <a:rPr lang="en-US" altLang="zh-CN" sz="1800" kern="0" dirty="0" err="1">
                <a:solidFill>
                  <a:srgbClr val="595959"/>
                </a:solidFill>
                <a:latin typeface="宋体" panose="02010600030101010101" pitchFamily="2" charset="-122"/>
                <a:ea typeface="宋体" panose="02010600030101010101" pitchFamily="2" charset="-122"/>
              </a:rPr>
              <a:t>NaN</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2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ignore_index</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是否忽略索引</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，即忽略索引。如果设置为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，则会清除现有索引并重置索引。</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堆叠</a:t>
              </a:r>
              <a:r>
                <a:rPr lang="zh-CN" altLang="zh-CN" sz="2000" dirty="0">
                  <a:solidFill>
                    <a:srgbClr val="595959"/>
                  </a:solidFill>
                  <a:latin typeface="微软雅黑" panose="020B0503020204020204" pitchFamily="34" charset="-122"/>
                  <a:ea typeface="微软雅黑" panose="020B0503020204020204" pitchFamily="34" charset="-122"/>
                </a:rPr>
                <a:t>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28402"/>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横向堆叠与外连接</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155716"/>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当使用</a:t>
            </a:r>
            <a:r>
              <a:rPr lang="en-US" altLang="zh-CN" sz="2000" kern="0" dirty="0" err="1">
                <a:solidFill>
                  <a:srgbClr val="595959"/>
                </a:solidFill>
                <a:latin typeface="微软雅黑" panose="020B0503020204020204" pitchFamily="34" charset="-122"/>
                <a:ea typeface="微软雅黑" panose="020B0503020204020204" pitchFamily="34" charset="-122"/>
              </a:rPr>
              <a:t>concat</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函数合并多个对象时，若</a:t>
            </a:r>
            <a:r>
              <a:rPr lang="en-US" altLang="zh-CN" sz="2000" kern="0" dirty="0">
                <a:solidFill>
                  <a:srgbClr val="1369B2"/>
                </a:solidFill>
                <a:latin typeface="微软雅黑" panose="020B0503020204020204" pitchFamily="34" charset="-122"/>
                <a:ea typeface="微软雅黑" panose="020B0503020204020204" pitchFamily="34" charset="-122"/>
              </a:rPr>
              <a:t>axis</a:t>
            </a:r>
            <a:r>
              <a:rPr lang="zh-CN" altLang="zh-CN" sz="2000" kern="0" dirty="0">
                <a:solidFill>
                  <a:srgbClr val="1369B2"/>
                </a:solidFill>
                <a:latin typeface="微软雅黑" panose="020B0503020204020204" pitchFamily="34" charset="-122"/>
                <a:ea typeface="微软雅黑" panose="020B0503020204020204" pitchFamily="34" charset="-122"/>
              </a:rPr>
              <a:t>参数的值是</a:t>
            </a:r>
            <a:r>
              <a:rPr lang="en-US" altLang="zh-CN" sz="2000" kern="0" dirty="0">
                <a:solidFill>
                  <a:srgbClr val="1369B2"/>
                </a:solidFill>
                <a:latin typeface="微软雅黑" panose="020B0503020204020204" pitchFamily="34" charset="-122"/>
                <a:ea typeface="微软雅黑" panose="020B0503020204020204" pitchFamily="34" charset="-122"/>
              </a:rPr>
              <a:t>1</a:t>
            </a:r>
            <a:r>
              <a:rPr lang="zh-CN" altLang="zh-CN" sz="2000" kern="0" dirty="0">
                <a:solidFill>
                  <a:srgbClr val="1369B2"/>
                </a:solidFill>
                <a:latin typeface="微软雅黑" panose="020B0503020204020204" pitchFamily="34" charset="-122"/>
                <a:ea typeface="微软雅黑" panose="020B0503020204020204" pitchFamily="34" charset="-122"/>
              </a:rPr>
              <a:t>或</a:t>
            </a:r>
            <a:r>
              <a:rPr lang="en-US" altLang="zh-CN" sz="2000" kern="0" dirty="0">
                <a:solidFill>
                  <a:srgbClr val="1369B2"/>
                </a:solidFill>
                <a:latin typeface="微软雅黑" panose="020B0503020204020204" pitchFamily="34" charset="-122"/>
                <a:ea typeface="微软雅黑" panose="020B0503020204020204" pitchFamily="34" charset="-122"/>
              </a:rPr>
              <a:t>'columns'</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且给</a:t>
            </a:r>
            <a:r>
              <a:rPr lang="en-US" altLang="zh-CN" sz="2000" kern="0" dirty="0">
                <a:solidFill>
                  <a:srgbClr val="1369B2"/>
                </a:solidFill>
                <a:latin typeface="微软雅黑" panose="020B0503020204020204" pitchFamily="34" charset="-122"/>
                <a:ea typeface="微软雅黑" panose="020B0503020204020204" pitchFamily="34" charset="-122"/>
              </a:rPr>
              <a:t>join</a:t>
            </a:r>
            <a:r>
              <a:rPr lang="zh-CN" altLang="zh-CN" sz="2000" kern="0" dirty="0">
                <a:solidFill>
                  <a:srgbClr val="1369B2"/>
                </a:solidFill>
                <a:latin typeface="微软雅黑" panose="020B0503020204020204" pitchFamily="34" charset="-122"/>
                <a:ea typeface="微软雅黑" panose="020B0503020204020204" pitchFamily="34" charset="-122"/>
              </a:rPr>
              <a:t>参数的值是</a:t>
            </a:r>
            <a:r>
              <a:rPr lang="en-US" altLang="zh-CN" sz="2000" kern="0" dirty="0">
                <a:solidFill>
                  <a:srgbClr val="1369B2"/>
                </a:solidFill>
                <a:latin typeface="微软雅黑" panose="020B0503020204020204" pitchFamily="34" charset="-122"/>
                <a:ea typeface="微软雅黑" panose="020B0503020204020204" pitchFamily="34" charset="-122"/>
              </a:rPr>
              <a:t>'outer'</a:t>
            </a:r>
            <a:r>
              <a:rPr lang="zh-CN" altLang="zh-CN" sz="2000" kern="0" dirty="0">
                <a:solidFill>
                  <a:srgbClr val="595959"/>
                </a:solidFill>
                <a:latin typeface="微软雅黑" panose="020B0503020204020204" pitchFamily="34" charset="-122"/>
                <a:ea typeface="微软雅黑" panose="020B0503020204020204" pitchFamily="34" charset="-122"/>
              </a:rPr>
              <a:t>，则此时会</a:t>
            </a:r>
            <a:r>
              <a:rPr lang="zh-CN" altLang="zh-CN" sz="2000" kern="0" dirty="0">
                <a:solidFill>
                  <a:srgbClr val="1369B2"/>
                </a:solidFill>
                <a:latin typeface="微软雅黑" panose="020B0503020204020204" pitchFamily="34" charset="-122"/>
                <a:ea typeface="微软雅黑" panose="020B0503020204020204" pitchFamily="34" charset="-122"/>
              </a:rPr>
              <a:t>采用横向堆叠与外连接的方式进行合并</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堆叠</a:t>
              </a:r>
              <a:r>
                <a:rPr lang="zh-CN" altLang="zh-CN" sz="2000" dirty="0">
                  <a:solidFill>
                    <a:srgbClr val="595959"/>
                  </a:solidFill>
                  <a:latin typeface="微软雅黑" panose="020B0503020204020204" pitchFamily="34" charset="-122"/>
                  <a:ea typeface="微软雅黑" panose="020B0503020204020204" pitchFamily="34" charset="-122"/>
                </a:rPr>
                <a:t>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3" name="图片 12"/>
          <p:cNvPicPr/>
          <p:nvPr/>
        </p:nvPicPr>
        <p:blipFill>
          <a:blip r:embed="rId1"/>
          <a:stretch>
            <a:fillRect/>
          </a:stretch>
        </p:blipFill>
        <p:spPr>
          <a:xfrm>
            <a:off x="2264960" y="3200970"/>
            <a:ext cx="7632848" cy="3071989"/>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301370" y="2155716"/>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当使用</a:t>
            </a:r>
            <a:r>
              <a:rPr lang="en-US" altLang="zh-CN" sz="2000" kern="0" dirty="0" err="1">
                <a:solidFill>
                  <a:srgbClr val="595959"/>
                </a:solidFill>
                <a:latin typeface="微软雅黑" panose="020B0503020204020204" pitchFamily="34" charset="-122"/>
                <a:ea typeface="微软雅黑" panose="020B0503020204020204" pitchFamily="34" charset="-122"/>
              </a:rPr>
              <a:t>concat</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函数合并多个对象时，若</a:t>
            </a:r>
            <a:r>
              <a:rPr lang="en-US" altLang="zh-CN" sz="2000" kern="0" dirty="0">
                <a:solidFill>
                  <a:srgbClr val="1369B2"/>
                </a:solidFill>
                <a:latin typeface="微软雅黑" panose="020B0503020204020204" pitchFamily="34" charset="-122"/>
                <a:ea typeface="微软雅黑" panose="020B0503020204020204" pitchFamily="34" charset="-122"/>
              </a:rPr>
              <a:t>axis</a:t>
            </a:r>
            <a:r>
              <a:rPr lang="zh-CN" altLang="zh-CN" sz="2000" kern="0" dirty="0">
                <a:solidFill>
                  <a:srgbClr val="1369B2"/>
                </a:solidFill>
                <a:latin typeface="微软雅黑" panose="020B0503020204020204" pitchFamily="34" charset="-122"/>
                <a:ea typeface="微软雅黑" panose="020B0503020204020204" pitchFamily="34" charset="-122"/>
              </a:rPr>
              <a:t>参数的值是</a:t>
            </a:r>
            <a:r>
              <a:rPr lang="en-US" altLang="zh-CN" sz="2000" kern="0" dirty="0">
                <a:solidFill>
                  <a:srgbClr val="1369B2"/>
                </a:solidFill>
                <a:latin typeface="微软雅黑" panose="020B0503020204020204" pitchFamily="34" charset="-122"/>
                <a:ea typeface="微软雅黑" panose="020B0503020204020204" pitchFamily="34" charset="-122"/>
              </a:rPr>
              <a:t>0</a:t>
            </a:r>
            <a:r>
              <a:rPr lang="zh-CN" altLang="zh-CN" sz="2000" kern="0" dirty="0">
                <a:solidFill>
                  <a:srgbClr val="1369B2"/>
                </a:solidFill>
                <a:latin typeface="微软雅黑" panose="020B0503020204020204" pitchFamily="34" charset="-122"/>
                <a:ea typeface="微软雅黑" panose="020B0503020204020204" pitchFamily="34" charset="-122"/>
              </a:rPr>
              <a:t>或</a:t>
            </a:r>
            <a:r>
              <a:rPr lang="en-US" altLang="zh-CN" sz="2000" kern="0" dirty="0">
                <a:solidFill>
                  <a:srgbClr val="1369B2"/>
                </a:solidFill>
                <a:latin typeface="微软雅黑" panose="020B0503020204020204" pitchFamily="34" charset="-122"/>
                <a:ea typeface="微软雅黑" panose="020B0503020204020204" pitchFamily="34" charset="-122"/>
              </a:rPr>
              <a:t>'index'</a:t>
            </a:r>
            <a:r>
              <a:rPr lang="zh-CN" altLang="zh-CN" sz="2000" kern="0" dirty="0">
                <a:solidFill>
                  <a:srgbClr val="595959"/>
                </a:solidFill>
                <a:latin typeface="微软雅黑" panose="020B0503020204020204" pitchFamily="34" charset="-122"/>
                <a:ea typeface="微软雅黑" panose="020B0503020204020204" pitchFamily="34" charset="-122"/>
              </a:rPr>
              <a:t>，且</a:t>
            </a:r>
            <a:r>
              <a:rPr lang="en-US" altLang="zh-CN" sz="2000" kern="0" dirty="0">
                <a:solidFill>
                  <a:srgbClr val="1369B2"/>
                </a:solidFill>
                <a:latin typeface="微软雅黑" panose="020B0503020204020204" pitchFamily="34" charset="-122"/>
                <a:ea typeface="微软雅黑" panose="020B0503020204020204" pitchFamily="34" charset="-122"/>
              </a:rPr>
              <a:t>join</a:t>
            </a:r>
            <a:r>
              <a:rPr lang="zh-CN" altLang="zh-CN" sz="2000" kern="0" dirty="0">
                <a:solidFill>
                  <a:srgbClr val="1369B2"/>
                </a:solidFill>
                <a:latin typeface="微软雅黑" panose="020B0503020204020204" pitchFamily="34" charset="-122"/>
                <a:ea typeface="微软雅黑" panose="020B0503020204020204" pitchFamily="34" charset="-122"/>
              </a:rPr>
              <a:t>参数的值是</a:t>
            </a:r>
            <a:r>
              <a:rPr lang="en-US" altLang="zh-CN" sz="2000" kern="0" dirty="0">
                <a:solidFill>
                  <a:srgbClr val="1369B2"/>
                </a:solidFill>
                <a:latin typeface="微软雅黑" panose="020B0503020204020204" pitchFamily="34" charset="-122"/>
                <a:ea typeface="微软雅黑" panose="020B0503020204020204" pitchFamily="34" charset="-122"/>
              </a:rPr>
              <a:t>'inner'</a:t>
            </a:r>
            <a:r>
              <a:rPr lang="zh-CN" altLang="zh-CN" sz="2000" kern="0" dirty="0">
                <a:solidFill>
                  <a:srgbClr val="595959"/>
                </a:solidFill>
                <a:latin typeface="微软雅黑" panose="020B0503020204020204" pitchFamily="34" charset="-122"/>
                <a:ea typeface="微软雅黑" panose="020B0503020204020204" pitchFamily="34" charset="-122"/>
              </a:rPr>
              <a:t>，则此时会</a:t>
            </a:r>
            <a:r>
              <a:rPr lang="zh-CN" altLang="zh-CN" sz="2000" kern="0" dirty="0">
                <a:solidFill>
                  <a:srgbClr val="1369B2"/>
                </a:solidFill>
                <a:latin typeface="微软雅黑" panose="020B0503020204020204" pitchFamily="34" charset="-122"/>
                <a:ea typeface="微软雅黑" panose="020B0503020204020204" pitchFamily="34" charset="-122"/>
              </a:rPr>
              <a:t>采用纵向堆叠与内连接的方式进行合并</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堆叠</a:t>
              </a:r>
              <a:r>
                <a:rPr lang="zh-CN" altLang="zh-CN" sz="2000" dirty="0">
                  <a:solidFill>
                    <a:srgbClr val="595959"/>
                  </a:solidFill>
                  <a:latin typeface="微软雅黑" panose="020B0503020204020204" pitchFamily="34" charset="-122"/>
                  <a:ea typeface="微软雅黑" panose="020B0503020204020204" pitchFamily="34" charset="-122"/>
                </a:rPr>
                <a:t>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528402"/>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纵向堆叠与内连接</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4" name="图片 13"/>
          <p:cNvPicPr/>
          <p:nvPr/>
        </p:nvPicPr>
        <p:blipFill>
          <a:blip r:embed="rId1"/>
          <a:stretch>
            <a:fillRect/>
          </a:stretch>
        </p:blipFill>
        <p:spPr>
          <a:xfrm>
            <a:off x="3489096" y="3194866"/>
            <a:ext cx="5184576" cy="310032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主键合并</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en-US" sz="1800" dirty="0">
                <a:solidFill>
                  <a:srgbClr val="595959"/>
                </a:solidFill>
                <a:latin typeface="微软雅黑" panose="020B0503020204020204" pitchFamily="34" charset="-122"/>
                <a:ea typeface="微软雅黑" panose="020B0503020204020204" pitchFamily="34" charset="-122"/>
                <a:cs typeface="+mn-ea"/>
              </a:rPr>
              <a:t>能够灵活使用</a:t>
            </a:r>
            <a:r>
              <a:rPr lang="en-US" altLang="zh-CN" sz="1800" dirty="0">
                <a:solidFill>
                  <a:srgbClr val="1369B2"/>
                </a:solidFill>
                <a:latin typeface="微软雅黑" panose="020B0503020204020204" pitchFamily="34" charset="-122"/>
                <a:ea typeface="微软雅黑" panose="020B0503020204020204" pitchFamily="34" charset="-122"/>
                <a:cs typeface="+mn-ea"/>
              </a:rPr>
              <a:t>merge()</a:t>
            </a:r>
            <a:r>
              <a:rPr lang="zh-CN" altLang="en-US" sz="1800" dirty="0">
                <a:solidFill>
                  <a:srgbClr val="1369B2"/>
                </a:solidFill>
                <a:latin typeface="微软雅黑" panose="020B0503020204020204" pitchFamily="34" charset="-122"/>
                <a:ea typeface="微软雅黑" panose="020B0503020204020204" pitchFamily="34" charset="-122"/>
                <a:cs typeface="+mn-ea"/>
              </a:rPr>
              <a:t>函数</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实现</a:t>
            </a:r>
            <a:r>
              <a:rPr lang="zh-CN" altLang="en-US" sz="1800" dirty="0">
                <a:solidFill>
                  <a:srgbClr val="595959"/>
                </a:solidFill>
                <a:latin typeface="微软雅黑" panose="020B0503020204020204" pitchFamily="34" charset="-122"/>
                <a:ea typeface="微软雅黑" panose="020B0503020204020204" pitchFamily="34" charset="-122"/>
                <a:cs typeface="+mn-ea"/>
              </a:rPr>
              <a:t>主键合并</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2464622"/>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主键</a:t>
            </a:r>
            <a:r>
              <a:rPr lang="zh-CN" altLang="zh-CN" b="1" dirty="0" smtClean="0">
                <a:latin typeface="宋体" panose="02010600030101010101" pitchFamily="2" charset="-122"/>
                <a:ea typeface="宋体" panose="02010600030101010101" pitchFamily="2" charset="-122"/>
              </a:rPr>
              <a:t>合并</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3213770"/>
            <a:ext cx="5657932" cy="1938992"/>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主键合并</a:t>
            </a:r>
            <a:r>
              <a:rPr lang="zh-CN" altLang="zh-CN" sz="2000" kern="0" dirty="0">
                <a:solidFill>
                  <a:srgbClr val="595959"/>
                </a:solidFill>
                <a:latin typeface="微软雅黑" panose="020B0503020204020204" pitchFamily="34" charset="-122"/>
                <a:ea typeface="微软雅黑" panose="020B0503020204020204" pitchFamily="34" charset="-122"/>
              </a:rPr>
              <a:t>类似于关系型数据库的主键查询操作，它指的是</a:t>
            </a:r>
            <a:r>
              <a:rPr lang="zh-CN" altLang="zh-CN" sz="2000" kern="0" dirty="0">
                <a:solidFill>
                  <a:srgbClr val="1369B2"/>
                </a:solidFill>
                <a:latin typeface="微软雅黑" panose="020B0503020204020204" pitchFamily="34" charset="-122"/>
                <a:ea typeface="微软雅黑" panose="020B0503020204020204" pitchFamily="34" charset="-122"/>
              </a:rPr>
              <a:t>根据一个或多个键将两个对象进行合并</a:t>
            </a:r>
            <a:r>
              <a:rPr lang="zh-CN" altLang="zh-CN" sz="2000" kern="0" dirty="0">
                <a:solidFill>
                  <a:srgbClr val="595959"/>
                </a:solidFill>
                <a:latin typeface="微软雅黑" panose="020B0503020204020204" pitchFamily="34" charset="-122"/>
                <a:ea typeface="微软雅黑" panose="020B0503020204020204" pitchFamily="34" charset="-122"/>
              </a:rPr>
              <a:t>，大多数情况下会将这两个对象中共有的列作为合并的键</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87706" y="1567644"/>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merge()</a:t>
            </a:r>
            <a:r>
              <a:rPr lang="zh-CN" altLang="en-US" b="1" dirty="0">
                <a:latin typeface="宋体" panose="02010600030101010101" pitchFamily="2" charset="-122"/>
                <a:ea typeface="宋体" panose="02010600030101010101" pitchFamily="2" charset="-122"/>
              </a:rPr>
              <a:t>的</a:t>
            </a:r>
            <a:r>
              <a:rPr lang="zh-CN" altLang="en-US" b="1" dirty="0">
                <a:latin typeface="宋体" panose="02010600030101010101" pitchFamily="2" charset="-122"/>
                <a:ea typeface="宋体" panose="02010600030101010101" pitchFamily="2" charset="-122"/>
                <a:sym typeface="思源宋体 CN" panose="02020400000000000000" pitchFamily="18"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155716"/>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中提供了一个用于主键合并的函数</a:t>
            </a:r>
            <a:r>
              <a:rPr lang="en-US" altLang="zh-CN" sz="2000" kern="0" dirty="0">
                <a:solidFill>
                  <a:srgbClr val="1369B2"/>
                </a:solidFill>
                <a:latin typeface="微软雅黑" panose="020B0503020204020204" pitchFamily="34" charset="-122"/>
                <a:ea typeface="微软雅黑" panose="020B0503020204020204" pitchFamily="34" charset="-122"/>
              </a:rPr>
              <a:t>merge()</a:t>
            </a:r>
            <a:r>
              <a:rPr lang="zh-CN" altLang="zh-CN" sz="2000" kern="0" dirty="0">
                <a:solidFill>
                  <a:srgbClr val="595959"/>
                </a:solidFill>
                <a:latin typeface="微软雅黑" panose="020B0503020204020204" pitchFamily="34" charset="-122"/>
                <a:ea typeface="微软雅黑" panose="020B0503020204020204" pitchFamily="34" charset="-122"/>
              </a:rPr>
              <a:t>，该函数的语法格式如下。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2828580"/>
            <a:ext cx="9560028" cy="126377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755758" y="2936475"/>
            <a:ext cx="8623924" cy="1047979"/>
          </a:xfrm>
          <a:prstGeom prst="rect">
            <a:avLst/>
          </a:prstGeom>
          <a:noFill/>
        </p:spPr>
        <p:txBody>
          <a:bodyPr wrap="square">
            <a:spAutoFit/>
          </a:bodyPr>
          <a:lstStyle/>
          <a:p>
            <a:pPr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merge(left, right, how='inner', on=None, </a:t>
            </a:r>
            <a:r>
              <a:rPr lang="en-US" altLang="zh-CN" sz="1800" dirty="0" err="1">
                <a:solidFill>
                  <a:srgbClr val="000000"/>
                </a:solidFill>
                <a:latin typeface="Courier New" panose="02070309020205020404" pitchFamily="49" charset="0"/>
                <a:ea typeface="宋体" panose="02010600030101010101" pitchFamily="2" charset="-122"/>
              </a:rPr>
              <a:t>left_on</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right_on</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smtClean="0">
                <a:solidFill>
                  <a:srgbClr val="000000"/>
                </a:solidFill>
                <a:latin typeface="Courier New" panose="02070309020205020404" pitchFamily="49" charset="0"/>
                <a:ea typeface="宋体" panose="02010600030101010101" pitchFamily="2" charset="-122"/>
              </a:rPr>
              <a:t>left_index</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right_index</a:t>
            </a:r>
            <a:r>
              <a:rPr lang="en-US" altLang="zh-CN" sz="1800" dirty="0">
                <a:solidFill>
                  <a:srgbClr val="000000"/>
                </a:solidFill>
                <a:latin typeface="Courier New" panose="02070309020205020404" pitchFamily="49" charset="0"/>
                <a:ea typeface="宋体" panose="02010600030101010101" pitchFamily="2" charset="-122"/>
              </a:rPr>
              <a:t>=False, sort=False,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suffixes</a:t>
            </a:r>
            <a:r>
              <a:rPr lang="en-US" altLang="zh-CN" sz="1800" dirty="0">
                <a:solidFill>
                  <a:srgbClr val="000000"/>
                </a:solidFill>
                <a:latin typeface="Courier New" panose="02070309020205020404" pitchFamily="49" charset="0"/>
                <a:ea typeface="宋体" panose="02010600030101010101" pitchFamily="2" charset="-122"/>
              </a:rPr>
              <a:t>=('_x', '_y'), </a:t>
            </a:r>
            <a:r>
              <a:rPr lang="en-US" altLang="zh-CN" sz="1800" dirty="0" smtClean="0">
                <a:solidFill>
                  <a:srgbClr val="000000"/>
                </a:solidFill>
                <a:latin typeface="Courier New" panose="02070309020205020404" pitchFamily="49" charset="0"/>
                <a:ea typeface="宋体" panose="02010600030101010101" pitchFamily="2" charset="-122"/>
              </a:rPr>
              <a:t>...,</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validate=None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4" name="文本框 13"/>
          <p:cNvSpPr txBox="1"/>
          <p:nvPr/>
        </p:nvSpPr>
        <p:spPr>
          <a:xfrm>
            <a:off x="1301370" y="4196844"/>
            <a:ext cx="9560028" cy="2201821"/>
          </a:xfrm>
          <a:prstGeom prst="rect">
            <a:avLst/>
          </a:prstGeom>
          <a:noFill/>
        </p:spPr>
        <p:txBody>
          <a:bodyPr wrap="square">
            <a:spAutoFit/>
          </a:bodyPr>
          <a:lstStyle/>
          <a:p>
            <a:pPr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参与合并的</a:t>
            </a:r>
            <a:r>
              <a:rPr lang="en-US" altLang="zh-CN" sz="1800" kern="0" dirty="0" smtClean="0">
                <a:solidFill>
                  <a:srgbClr val="1369B2"/>
                </a:solidFill>
                <a:latin typeface="宋体" panose="02010600030101010101" pitchFamily="2" charset="-122"/>
                <a:ea typeface="宋体" panose="02010600030101010101" pitchFamily="2" charset="-122"/>
              </a:rPr>
              <a:t>DataFrame</a:t>
            </a:r>
            <a:r>
              <a:rPr lang="zh-CN" altLang="zh-CN" sz="1800" kern="0" dirty="0" smtClean="0">
                <a:solidFill>
                  <a:srgbClr val="1369B2"/>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参与合并的对象</a:t>
            </a:r>
            <a:r>
              <a:rPr lang="zh-CN" altLang="zh-CN" sz="1800" kern="0" dirty="0">
                <a:solidFill>
                  <a:srgbClr val="595959"/>
                </a:solidFill>
                <a:latin typeface="宋体" panose="02010600030101010101" pitchFamily="2" charset="-122"/>
                <a:ea typeface="宋体" panose="02010600030101010101" pitchFamily="2" charset="-122"/>
              </a:rPr>
              <a:t>，可以是</a:t>
            </a:r>
            <a:r>
              <a:rPr lang="en-US" altLang="zh-CN" sz="1800" kern="0" dirty="0" smtClean="0">
                <a:solidFill>
                  <a:srgbClr val="595959"/>
                </a:solidFill>
                <a:latin typeface="宋体" panose="02010600030101010101" pitchFamily="2" charset="-122"/>
                <a:ea typeface="宋体" panose="02010600030101010101" pitchFamily="2" charset="-122"/>
              </a:rPr>
              <a:t>DataFrame</a:t>
            </a:r>
            <a:r>
              <a:rPr lang="zh-CN" altLang="zh-CN" sz="1800" kern="0" dirty="0" smtClean="0">
                <a:solidFill>
                  <a:srgbClr val="595959"/>
                </a:solidFill>
                <a:latin typeface="宋体" panose="02010600030101010101" pitchFamily="2" charset="-122"/>
                <a:ea typeface="宋体" panose="02010600030101010101" pitchFamily="2" charset="-122"/>
              </a:rPr>
              <a:t>或</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en-US"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smtClean="0">
                <a:solidFill>
                  <a:srgbClr val="595959"/>
                </a:solidFill>
                <a:latin typeface="宋体" panose="02010600030101010101" pitchFamily="2" charset="-122"/>
                <a:ea typeface="宋体" panose="02010600030101010101" pitchFamily="2" charset="-122"/>
              </a:rPr>
              <a:t>必须</a:t>
            </a:r>
            <a:r>
              <a:rPr lang="zh-CN" altLang="zh-CN" sz="1800" kern="0" dirty="0">
                <a:solidFill>
                  <a:srgbClr val="595959"/>
                </a:solidFill>
                <a:latin typeface="宋体" panose="02010600030101010101" pitchFamily="2" charset="-122"/>
                <a:ea typeface="宋体" panose="02010600030101010101" pitchFamily="2" charset="-122"/>
              </a:rPr>
              <a:t>有名称。</a:t>
            </a:r>
            <a:endParaRPr lang="en-US"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on</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smtClean="0">
                <a:solidFill>
                  <a:srgbClr val="595959"/>
                </a:solidFill>
                <a:latin typeface="宋体" panose="02010600030101010101" pitchFamily="2" charset="-122"/>
                <a:ea typeface="宋体" panose="02010600030101010101" pitchFamily="2" charset="-122"/>
              </a:rPr>
              <a:t>合并</a:t>
            </a:r>
            <a:r>
              <a:rPr lang="zh-CN" altLang="en-US" sz="1800" kern="0" dirty="0" smtClean="0">
                <a:solidFill>
                  <a:srgbClr val="595959"/>
                </a:solidFill>
                <a:latin typeface="宋体" panose="02010600030101010101" pitchFamily="2" charset="-122"/>
                <a:ea typeface="宋体" panose="02010600030101010101" pitchFamily="2" charset="-122"/>
              </a:rPr>
              <a:t>时所依据的列名（键）</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可以</a:t>
            </a:r>
            <a:r>
              <a:rPr lang="zh-CN" altLang="zh-CN" sz="1800" kern="0" dirty="0" smtClean="0">
                <a:solidFill>
                  <a:srgbClr val="595959"/>
                </a:solidFill>
                <a:latin typeface="宋体" panose="02010600030101010101" pitchFamily="2" charset="-122"/>
                <a:ea typeface="宋体" panose="02010600030101010101" pitchFamily="2" charset="-122"/>
              </a:rPr>
              <a:t>是</a:t>
            </a:r>
            <a:r>
              <a:rPr lang="zh-CN" altLang="en-US" sz="1800" kern="0" dirty="0" smtClean="0">
                <a:solidFill>
                  <a:srgbClr val="595959"/>
                </a:solidFill>
                <a:latin typeface="宋体" panose="02010600030101010101" pitchFamily="2" charset="-122"/>
                <a:ea typeface="宋体" panose="02010600030101010101" pitchFamily="2" charset="-122"/>
              </a:rPr>
              <a:t>单个列名或多个列名组成</a:t>
            </a:r>
            <a:r>
              <a:rPr lang="zh-CN" altLang="zh-CN" sz="1800" kern="0" dirty="0" smtClean="0">
                <a:solidFill>
                  <a:srgbClr val="595959"/>
                </a:solidFill>
                <a:latin typeface="宋体" panose="02010600030101010101" pitchFamily="2" charset="-122"/>
                <a:ea typeface="宋体" panose="02010600030101010101" pitchFamily="2" charset="-122"/>
              </a:rPr>
              <a:t>的</a:t>
            </a:r>
            <a:r>
              <a:rPr lang="zh-CN" altLang="zh-CN" sz="1800" kern="0" dirty="0">
                <a:solidFill>
                  <a:srgbClr val="595959"/>
                </a:solidFill>
                <a:latin typeface="宋体" panose="02010600030101010101" pitchFamily="2" charset="-122"/>
                <a:ea typeface="宋体" panose="02010600030101010101" pitchFamily="2" charset="-122"/>
              </a:rPr>
              <a:t>列表</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但这些列名必须同时</a:t>
            </a:r>
            <a:r>
              <a:rPr lang="zh-CN" altLang="zh-CN" sz="1800" kern="0" dirty="0" smtClean="0">
                <a:solidFill>
                  <a:srgbClr val="595959"/>
                </a:solidFill>
                <a:latin typeface="宋体" panose="02010600030101010101" pitchFamily="2" charset="-122"/>
                <a:ea typeface="宋体" panose="02010600030101010101" pitchFamily="2" charset="-122"/>
              </a:rPr>
              <a:t>存在</a:t>
            </a:r>
            <a:r>
              <a:rPr lang="zh-CN" altLang="zh-CN" sz="1800" kern="0" dirty="0">
                <a:solidFill>
                  <a:srgbClr val="595959"/>
                </a:solidFill>
                <a:latin typeface="宋体" panose="02010600030101010101" pitchFamily="2" charset="-122"/>
                <a:ea typeface="宋体" panose="02010600030101010101" pitchFamily="2" charset="-122"/>
              </a:rPr>
              <a:t>于</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与</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中。</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sort</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是否排序</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，表示不排序</a:t>
            </a:r>
            <a:r>
              <a:rPr lang="zh-CN" altLang="zh-CN" sz="1800" kern="0" dirty="0" smtClean="0">
                <a:solidFill>
                  <a:srgbClr val="595959"/>
                </a:solidFill>
                <a:latin typeface="宋体" panose="02010600030101010101" pitchFamily="2" charset="-122"/>
                <a:ea typeface="宋体" panose="02010600030101010101" pitchFamily="2" charset="-122"/>
              </a:rPr>
              <a:t>。</a:t>
            </a:r>
            <a:endParaRPr lang="en-US" altLang="zh-CN" sz="1800" kern="0" dirty="0" smtClean="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suffixes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重名的列添加的后缀</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('_x', '_y')</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87706" y="1567644"/>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merge()</a:t>
            </a:r>
            <a:r>
              <a:rPr lang="zh-CN" altLang="en-US" b="1" dirty="0">
                <a:latin typeface="宋体" panose="02010600030101010101" pitchFamily="2" charset="-122"/>
                <a:ea typeface="宋体" panose="02010600030101010101" pitchFamily="2" charset="-122"/>
              </a:rPr>
              <a:t>的</a:t>
            </a:r>
            <a:r>
              <a:rPr lang="zh-CN" altLang="en-US" b="1" dirty="0">
                <a:latin typeface="宋体" panose="02010600030101010101" pitchFamily="2" charset="-122"/>
                <a:ea typeface="宋体" panose="02010600030101010101" pitchFamily="2" charset="-122"/>
                <a:sym typeface="思源宋体 CN" panose="02020400000000000000" pitchFamily="18"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155716"/>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中提供了一个用于主键合并的函数</a:t>
            </a:r>
            <a:r>
              <a:rPr lang="en-US" altLang="zh-CN" sz="2000" kern="0" dirty="0">
                <a:solidFill>
                  <a:srgbClr val="1369B2"/>
                </a:solidFill>
                <a:latin typeface="微软雅黑" panose="020B0503020204020204" pitchFamily="34" charset="-122"/>
                <a:ea typeface="微软雅黑" panose="020B0503020204020204" pitchFamily="34" charset="-122"/>
              </a:rPr>
              <a:t>merge()</a:t>
            </a:r>
            <a:r>
              <a:rPr lang="zh-CN" altLang="zh-CN" sz="2000" kern="0" dirty="0">
                <a:solidFill>
                  <a:srgbClr val="595959"/>
                </a:solidFill>
                <a:latin typeface="微软雅黑" panose="020B0503020204020204" pitchFamily="34" charset="-122"/>
                <a:ea typeface="微软雅黑" panose="020B0503020204020204" pitchFamily="34" charset="-122"/>
              </a:rPr>
              <a:t>，该函数的语法格式如下。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2828580"/>
            <a:ext cx="9560028" cy="126377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755758" y="2936475"/>
            <a:ext cx="8623924" cy="1047979"/>
          </a:xfrm>
          <a:prstGeom prst="rect">
            <a:avLst/>
          </a:prstGeom>
          <a:noFill/>
        </p:spPr>
        <p:txBody>
          <a:bodyPr wrap="square">
            <a:spAutoFit/>
          </a:bodyPr>
          <a:lstStyle/>
          <a:p>
            <a:pPr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merge(left, right, how='inner', on=None, </a:t>
            </a:r>
            <a:r>
              <a:rPr lang="en-US" altLang="zh-CN" sz="1800" dirty="0" err="1">
                <a:solidFill>
                  <a:srgbClr val="000000"/>
                </a:solidFill>
                <a:latin typeface="Courier New" panose="02070309020205020404" pitchFamily="49" charset="0"/>
                <a:ea typeface="宋体" panose="02010600030101010101" pitchFamily="2" charset="-122"/>
              </a:rPr>
              <a:t>left_on</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right_on</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smtClean="0">
                <a:solidFill>
                  <a:srgbClr val="000000"/>
                </a:solidFill>
                <a:latin typeface="Courier New" panose="02070309020205020404" pitchFamily="49" charset="0"/>
                <a:ea typeface="宋体" panose="02010600030101010101" pitchFamily="2" charset="-122"/>
              </a:rPr>
              <a:t>left_index</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right_index</a:t>
            </a:r>
            <a:r>
              <a:rPr lang="en-US" altLang="zh-CN" sz="1800" dirty="0">
                <a:solidFill>
                  <a:srgbClr val="000000"/>
                </a:solidFill>
                <a:latin typeface="Courier New" panose="02070309020205020404" pitchFamily="49" charset="0"/>
                <a:ea typeface="宋体" panose="02010600030101010101" pitchFamily="2" charset="-122"/>
              </a:rPr>
              <a:t>=False, sort=False,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suffixes</a:t>
            </a:r>
            <a:r>
              <a:rPr lang="en-US" altLang="zh-CN" sz="1800" dirty="0">
                <a:solidFill>
                  <a:srgbClr val="000000"/>
                </a:solidFill>
                <a:latin typeface="Courier New" panose="02070309020205020404" pitchFamily="49" charset="0"/>
                <a:ea typeface="宋体" panose="02010600030101010101" pitchFamily="2" charset="-122"/>
              </a:rPr>
              <a:t>=('_x', '_y'), </a:t>
            </a:r>
            <a:r>
              <a:rPr lang="en-US" altLang="zh-CN" sz="1800" dirty="0" smtClean="0">
                <a:solidFill>
                  <a:srgbClr val="000000"/>
                </a:solidFill>
                <a:latin typeface="Courier New" panose="02070309020205020404" pitchFamily="49" charset="0"/>
                <a:ea typeface="宋体" panose="02010600030101010101" pitchFamily="2" charset="-122"/>
              </a:rPr>
              <a:t>...,</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validate=None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4" name="文本框 13"/>
          <p:cNvSpPr txBox="1"/>
          <p:nvPr/>
        </p:nvSpPr>
        <p:spPr>
          <a:xfrm>
            <a:off x="1301370" y="4120645"/>
            <a:ext cx="9546364" cy="1754326"/>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how</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合并方式</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支持</a:t>
            </a:r>
            <a:r>
              <a:rPr lang="en-US" altLang="zh-CN" sz="1800" kern="0" dirty="0" smtClean="0">
                <a:solidFill>
                  <a:srgbClr val="595959"/>
                </a:solidFill>
                <a:latin typeface="宋体" panose="02010600030101010101" pitchFamily="2" charset="-122"/>
                <a:ea typeface="宋体" panose="02010600030101010101" pitchFamily="2" charset="-122"/>
              </a:rPr>
              <a:t>'inner'</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默认值）</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'outer'</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'right'</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'cross'</a:t>
            </a:r>
            <a:r>
              <a:rPr lang="zh-CN" altLang="zh-CN" sz="1800" kern="0" dirty="0" smtClean="0">
                <a:solidFill>
                  <a:srgbClr val="595959"/>
                </a:solidFill>
                <a:latin typeface="宋体" panose="02010600030101010101" pitchFamily="2" charset="-122"/>
                <a:ea typeface="宋体" panose="02010600030101010101" pitchFamily="2" charset="-122"/>
              </a:rPr>
              <a:t>共</a:t>
            </a:r>
            <a:r>
              <a:rPr lang="en-US" altLang="zh-CN" sz="1800" kern="0" dirty="0">
                <a:solidFill>
                  <a:srgbClr val="595959"/>
                </a:solidFill>
                <a:latin typeface="宋体" panose="02010600030101010101" pitchFamily="2" charset="-122"/>
                <a:ea typeface="宋体" panose="02010600030101010101" pitchFamily="2" charset="-122"/>
              </a:rPr>
              <a:t>5</a:t>
            </a:r>
            <a:r>
              <a:rPr lang="zh-CN" altLang="zh-CN" sz="1800" kern="0" dirty="0">
                <a:solidFill>
                  <a:srgbClr val="595959"/>
                </a:solidFill>
                <a:latin typeface="宋体" panose="02010600030101010101" pitchFamily="2" charset="-122"/>
                <a:ea typeface="宋体" panose="02010600030101010101" pitchFamily="2" charset="-122"/>
              </a:rPr>
              <a:t>种取值，</a:t>
            </a:r>
            <a:r>
              <a:rPr lang="zh-CN" altLang="zh-CN" sz="1800" kern="0" dirty="0" smtClean="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'inner'</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zh-CN" sz="1800" kern="0" dirty="0">
                <a:solidFill>
                  <a:srgbClr val="595959"/>
                </a:solidFill>
                <a:latin typeface="宋体" panose="02010600030101010101" pitchFamily="2" charset="-122"/>
                <a:ea typeface="宋体" panose="02010600030101010101" pitchFamily="2" charset="-122"/>
              </a:rPr>
              <a:t>基于</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与</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键的交集合并</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'outer'</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zh-CN" sz="1800" kern="0" dirty="0">
                <a:solidFill>
                  <a:srgbClr val="595959"/>
                </a:solidFill>
                <a:latin typeface="宋体" panose="02010600030101010101" pitchFamily="2" charset="-122"/>
                <a:ea typeface="宋体" panose="02010600030101010101" pitchFamily="2" charset="-122"/>
              </a:rPr>
              <a:t>基于</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与</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键的并集合并</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zh-CN" sz="1800" kern="0" dirty="0">
                <a:solidFill>
                  <a:srgbClr val="595959"/>
                </a:solidFill>
                <a:latin typeface="宋体" panose="02010600030101010101" pitchFamily="2" charset="-122"/>
                <a:ea typeface="宋体" panose="02010600030101010101" pitchFamily="2" charset="-122"/>
              </a:rPr>
              <a:t>基于</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的键合并</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'right'</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zh-CN" sz="1800" kern="0" dirty="0">
                <a:solidFill>
                  <a:srgbClr val="595959"/>
                </a:solidFill>
                <a:latin typeface="宋体" panose="02010600030101010101" pitchFamily="2" charset="-122"/>
                <a:ea typeface="宋体" panose="02010600030101010101" pitchFamily="2" charset="-122"/>
              </a:rPr>
              <a:t>基于</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的键合并</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'cross'</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zh-CN" sz="1800" kern="0" dirty="0">
                <a:solidFill>
                  <a:srgbClr val="595959"/>
                </a:solidFill>
                <a:latin typeface="宋体" panose="02010600030101010101" pitchFamily="2" charset="-122"/>
                <a:ea typeface="宋体" panose="02010600030101010101" pitchFamily="2" charset="-122"/>
              </a:rPr>
              <a:t>基于</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与</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创建的</a:t>
            </a:r>
            <a:r>
              <a:rPr lang="zh-CN" altLang="zh-CN" sz="1800" kern="0" dirty="0" smtClean="0">
                <a:solidFill>
                  <a:srgbClr val="595959"/>
                </a:solidFill>
                <a:latin typeface="宋体" panose="02010600030101010101" pitchFamily="2" charset="-122"/>
                <a:ea typeface="宋体" panose="02010600030101010101" pitchFamily="2" charset="-122"/>
              </a:rPr>
              <a:t>笛卡</a:t>
            </a:r>
            <a:r>
              <a:rPr lang="zh-CN" altLang="en-US" sz="1800" kern="0" dirty="0">
                <a:solidFill>
                  <a:srgbClr val="595959"/>
                </a:solidFill>
                <a:latin typeface="宋体" panose="02010600030101010101" pitchFamily="2" charset="-122"/>
                <a:ea typeface="宋体" panose="02010600030101010101" pitchFamily="2" charset="-122"/>
              </a:rPr>
              <a:t>儿</a:t>
            </a:r>
            <a:r>
              <a:rPr lang="zh-CN" altLang="zh-CN" sz="1800" kern="0" dirty="0" smtClean="0">
                <a:solidFill>
                  <a:srgbClr val="595959"/>
                </a:solidFill>
                <a:latin typeface="宋体" panose="02010600030101010101" pitchFamily="2" charset="-122"/>
                <a:ea typeface="宋体" panose="02010600030101010101" pitchFamily="2" charset="-122"/>
              </a:rPr>
              <a:t>积</a:t>
            </a:r>
            <a:r>
              <a:rPr lang="zh-CN" altLang="zh-CN" sz="1800" kern="0" dirty="0">
                <a:solidFill>
                  <a:srgbClr val="595959"/>
                </a:solidFill>
                <a:latin typeface="宋体" panose="02010600030101010101" pitchFamily="2" charset="-122"/>
                <a:ea typeface="宋体" panose="02010600030101010101" pitchFamily="2" charset="-122"/>
              </a:rPr>
              <a:t>合并</a:t>
            </a:r>
            <a:r>
              <a:rPr lang="zh-CN" altLang="zh-CN" sz="1800" kern="0" dirty="0" smtClean="0">
                <a:solidFill>
                  <a:srgbClr val="595959"/>
                </a:solidFill>
                <a:latin typeface="宋体" panose="02010600030101010101" pitchFamily="2" charset="-122"/>
                <a:ea typeface="宋体" panose="02010600030101010101" pitchFamily="2" charset="-122"/>
              </a:rPr>
              <a:t>。</a:t>
            </a:r>
            <a:endParaRPr lang="en-US"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2476964" y="2781722"/>
            <a:ext cx="7176397" cy="635241"/>
            <a:chOff x="2476964" y="2493690"/>
            <a:chExt cx="7176397" cy="635241"/>
          </a:xfrm>
        </p:grpSpPr>
        <p:grpSp>
          <p:nvGrpSpPr>
            <p:cNvPr id="47" name="组合 46"/>
            <p:cNvGrpSpPr/>
            <p:nvPr/>
          </p:nvGrpSpPr>
          <p:grpSpPr>
            <a:xfrm>
              <a:off x="2476964" y="2515869"/>
              <a:ext cx="2123954" cy="613062"/>
              <a:chOff x="2087386" y="982844"/>
              <a:chExt cx="1256128" cy="842780"/>
            </a:xfrm>
          </p:grpSpPr>
          <p:sp>
            <p:nvSpPr>
              <p:cNvPr id="48" name="平行四边形 47"/>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49"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4-4</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2" name="组合 61"/>
            <p:cNvGrpSpPr/>
            <p:nvPr/>
          </p:nvGrpSpPr>
          <p:grpSpPr>
            <a:xfrm>
              <a:off x="4511030" y="2493690"/>
              <a:ext cx="5142331" cy="613062"/>
              <a:chOff x="4315150" y="953426"/>
              <a:chExt cx="3857250" cy="540057"/>
            </a:xfrm>
          </p:grpSpPr>
          <p:sp>
            <p:nvSpPr>
              <p:cNvPr id="63" name="矩形 62"/>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调整</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产品订单数据</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4" name="平行四边形 63"/>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8" name="组合 7"/>
          <p:cNvGrpSpPr/>
          <p:nvPr/>
        </p:nvGrpSpPr>
        <p:grpSpPr>
          <a:xfrm>
            <a:off x="2476964" y="3861847"/>
            <a:ext cx="7176397" cy="635232"/>
            <a:chOff x="2476964" y="3419441"/>
            <a:chExt cx="7176397" cy="635232"/>
          </a:xfrm>
        </p:grpSpPr>
        <p:grpSp>
          <p:nvGrpSpPr>
            <p:cNvPr id="50" name="组合 49"/>
            <p:cNvGrpSpPr/>
            <p:nvPr/>
          </p:nvGrpSpPr>
          <p:grpSpPr>
            <a:xfrm>
              <a:off x="2476964" y="3441612"/>
              <a:ext cx="2309096" cy="613061"/>
              <a:chOff x="2215144" y="2033848"/>
              <a:chExt cx="1238504" cy="842781"/>
            </a:xfrm>
          </p:grpSpPr>
          <p:sp>
            <p:nvSpPr>
              <p:cNvPr id="51" name="平行四边形 50"/>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52"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4-5</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5" name="组合 64"/>
            <p:cNvGrpSpPr/>
            <p:nvPr/>
          </p:nvGrpSpPr>
          <p:grpSpPr>
            <a:xfrm>
              <a:off x="4511030" y="3419441"/>
              <a:ext cx="5142331" cy="613062"/>
              <a:chOff x="4315150" y="1647579"/>
              <a:chExt cx="3857250" cy="540057"/>
            </a:xfrm>
          </p:grpSpPr>
          <p:sp>
            <p:nvSpPr>
              <p:cNvPr id="66" name="矩形 65"/>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划分</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用户群体</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7" name="平行四边形 66"/>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grpSp>
        <p:nvGrpSpPr>
          <p:cNvPr id="9" name="组合 8"/>
          <p:cNvGrpSpPr/>
          <p:nvPr/>
        </p:nvGrpSpPr>
        <p:grpSpPr>
          <a:xfrm>
            <a:off x="2476964" y="4941962"/>
            <a:ext cx="7176397" cy="634712"/>
            <a:chOff x="2476964" y="4653930"/>
            <a:chExt cx="7176397" cy="634712"/>
          </a:xfrm>
        </p:grpSpPr>
        <p:grpSp>
          <p:nvGrpSpPr>
            <p:cNvPr id="53" name="组合 52"/>
            <p:cNvGrpSpPr/>
            <p:nvPr/>
          </p:nvGrpSpPr>
          <p:grpSpPr>
            <a:xfrm>
              <a:off x="2476964" y="4675581"/>
              <a:ext cx="2309096" cy="613061"/>
              <a:chOff x="2215144" y="3084852"/>
              <a:chExt cx="1238504" cy="842781"/>
            </a:xfrm>
          </p:grpSpPr>
          <p:sp>
            <p:nvSpPr>
              <p:cNvPr id="60" name="平行四边形 59"/>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61"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4-6</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8" name="组合 67"/>
            <p:cNvGrpSpPr/>
            <p:nvPr/>
          </p:nvGrpSpPr>
          <p:grpSpPr>
            <a:xfrm>
              <a:off x="4511030" y="4653930"/>
              <a:ext cx="5142331" cy="613062"/>
              <a:chOff x="4315150" y="2341731"/>
              <a:chExt cx="3857250" cy="540057"/>
            </a:xfrm>
          </p:grpSpPr>
          <p:sp>
            <p:nvSpPr>
              <p:cNvPr id="73" name="矩形 7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统计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电影类型</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4" name="平行四边形 7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7" y="1667496"/>
            <a:ext cx="4890897"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根据一个键合并两</a:t>
            </a:r>
            <a:r>
              <a:rPr lang="zh-CN" altLang="en-US" b="1" dirty="0" smtClean="0">
                <a:latin typeface="宋体" panose="02010600030101010101" pitchFamily="2" charset="-122"/>
                <a:ea typeface="宋体" panose="02010600030101010101" pitchFamily="2" charset="-122"/>
              </a:rPr>
              <a:t>个对象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9" name="图片 8"/>
          <p:cNvPicPr/>
          <p:nvPr/>
        </p:nvPicPr>
        <p:blipFill>
          <a:blip r:embed="rId1"/>
          <a:stretch>
            <a:fillRect/>
          </a:stretch>
        </p:blipFill>
        <p:spPr>
          <a:xfrm>
            <a:off x="1847897" y="2493690"/>
            <a:ext cx="8638634" cy="3672408"/>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7" y="1667496"/>
            <a:ext cx="4890897"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根据</a:t>
            </a:r>
            <a:r>
              <a:rPr lang="zh-CN" altLang="en-US" b="1" dirty="0">
                <a:latin typeface="宋体" panose="02010600030101010101" pitchFamily="2" charset="-122"/>
                <a:ea typeface="宋体" panose="02010600030101010101" pitchFamily="2" charset="-122"/>
              </a:rPr>
              <a:t>两</a:t>
            </a:r>
            <a:r>
              <a:rPr lang="zh-CN" altLang="en-US" b="1" dirty="0" smtClean="0">
                <a:latin typeface="宋体" panose="02010600030101010101" pitchFamily="2" charset="-122"/>
                <a:ea typeface="宋体" panose="02010600030101010101" pitchFamily="2" charset="-122"/>
              </a:rPr>
              <a:t>个</a:t>
            </a:r>
            <a:r>
              <a:rPr lang="zh-CN" altLang="en-US" b="1" dirty="0">
                <a:latin typeface="宋体" panose="02010600030101010101" pitchFamily="2" charset="-122"/>
                <a:ea typeface="宋体" panose="02010600030101010101" pitchFamily="2" charset="-122"/>
              </a:rPr>
              <a:t>键合并两</a:t>
            </a:r>
            <a:r>
              <a:rPr lang="zh-CN" altLang="en-US" b="1" dirty="0" smtClean="0">
                <a:latin typeface="宋体" panose="02010600030101010101" pitchFamily="2" charset="-122"/>
                <a:ea typeface="宋体" panose="02010600030101010101" pitchFamily="2" charset="-122"/>
              </a:rPr>
              <a:t>个</a:t>
            </a:r>
            <a:r>
              <a:rPr lang="zh-CN" altLang="en-US" b="1" dirty="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026" name="Picture 2" descr="123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98762" y="2421682"/>
            <a:ext cx="8136904" cy="3742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7" y="1667496"/>
            <a:ext cx="517892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mn-lt"/>
              </a:rPr>
              <a:t>采用</a:t>
            </a:r>
            <a:r>
              <a:rPr lang="zh-CN" altLang="zh-CN" b="1" dirty="0" smtClean="0">
                <a:latin typeface="宋体" panose="02010600030101010101" pitchFamily="2" charset="-122"/>
                <a:ea typeface="宋体" panose="02010600030101010101" pitchFamily="2" charset="-122"/>
              </a:rPr>
              <a:t>外</a:t>
            </a:r>
            <a:r>
              <a:rPr lang="zh-CN" altLang="zh-CN" b="1" dirty="0" smtClean="0">
                <a:latin typeface="宋体" panose="02010600030101010101" pitchFamily="2" charset="-122"/>
                <a:ea typeface="宋体" panose="02010600030101010101" pitchFamily="2" charset="-122"/>
              </a:rPr>
              <a:t>连接</a:t>
            </a:r>
            <a:r>
              <a:rPr lang="zh-CN" altLang="en-US" b="1" dirty="0" smtClean="0">
                <a:latin typeface="宋体" panose="02010600030101010101" pitchFamily="2" charset="-122"/>
                <a:ea typeface="宋体" panose="02010600030101010101" pitchFamily="2" charset="-122"/>
              </a:rPr>
              <a:t>的方式合并</a:t>
            </a:r>
            <a:r>
              <a:rPr lang="zh-CN" altLang="en-US" b="1" dirty="0">
                <a:latin typeface="宋体" panose="02010600030101010101" pitchFamily="2" charset="-122"/>
                <a:ea typeface="宋体" panose="02010600030101010101" pitchFamily="2" charset="-122"/>
              </a:rPr>
              <a:t>两</a:t>
            </a:r>
            <a:r>
              <a:rPr lang="zh-CN" altLang="en-US" b="1" dirty="0" smtClean="0">
                <a:latin typeface="宋体" panose="02010600030101010101" pitchFamily="2" charset="-122"/>
                <a:ea typeface="宋体" panose="02010600030101010101" pitchFamily="2" charset="-122"/>
              </a:rPr>
              <a:t>个</a:t>
            </a:r>
            <a:r>
              <a:rPr lang="zh-CN" altLang="en-US" b="1" dirty="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8" name="图片 7" descr="C:\Users\itcast\AppData\Local\Microsoft\Windows\INetCache\Content.Word\1234.png"/>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882738" y="2574034"/>
            <a:ext cx="9145016" cy="38335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nvPicPr>
        <p:blipFill>
          <a:blip r:embed="rId1"/>
          <a:stretch>
            <a:fillRect/>
          </a:stretch>
        </p:blipFill>
        <p:spPr>
          <a:xfrm>
            <a:off x="1702718" y="2421682"/>
            <a:ext cx="9001000" cy="3777690"/>
          </a:xfrm>
          <a:prstGeom prst="rect">
            <a:avLst/>
          </a:prstGeom>
        </p:spPr>
      </p:pic>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7" y="1667496"/>
            <a:ext cx="517892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mn-lt"/>
              </a:rPr>
              <a:t>采用</a:t>
            </a:r>
            <a:r>
              <a:rPr lang="zh-CN" altLang="en-US" b="1" dirty="0" smtClean="0">
                <a:latin typeface="宋体" panose="02010600030101010101" pitchFamily="2" charset="-122"/>
                <a:ea typeface="宋体" panose="02010600030101010101" pitchFamily="2" charset="-122"/>
              </a:rPr>
              <a:t>左</a:t>
            </a:r>
            <a:r>
              <a:rPr lang="zh-CN" altLang="zh-CN" b="1" dirty="0" smtClean="0">
                <a:latin typeface="宋体" panose="02010600030101010101" pitchFamily="2" charset="-122"/>
                <a:ea typeface="宋体" panose="02010600030101010101" pitchFamily="2" charset="-122"/>
              </a:rPr>
              <a:t>连接</a:t>
            </a:r>
            <a:r>
              <a:rPr lang="zh-CN" altLang="en-US" b="1" dirty="0" smtClean="0">
                <a:latin typeface="宋体" panose="02010600030101010101" pitchFamily="2" charset="-122"/>
                <a:ea typeface="宋体" panose="02010600030101010101" pitchFamily="2" charset="-122"/>
              </a:rPr>
              <a:t>的方式合并</a:t>
            </a:r>
            <a:r>
              <a:rPr lang="zh-CN" altLang="en-US" b="1" dirty="0">
                <a:latin typeface="宋体" panose="02010600030101010101" pitchFamily="2" charset="-122"/>
                <a:ea typeface="宋体" panose="02010600030101010101" pitchFamily="2" charset="-122"/>
              </a:rPr>
              <a:t>两</a:t>
            </a:r>
            <a:r>
              <a:rPr lang="zh-CN" altLang="en-US" b="1" dirty="0" smtClean="0">
                <a:latin typeface="宋体" panose="02010600030101010101" pitchFamily="2" charset="-122"/>
                <a:ea typeface="宋体" panose="02010600030101010101" pitchFamily="2" charset="-122"/>
              </a:rPr>
              <a:t>个</a:t>
            </a:r>
            <a:r>
              <a:rPr lang="zh-CN" altLang="en-US" b="1" dirty="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287706" y="2292541"/>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若两个对象没有标签索引相同的列，则可以在调用</a:t>
            </a:r>
            <a:r>
              <a:rPr lang="en-US" altLang="zh-CN" sz="2000" kern="0" dirty="0">
                <a:solidFill>
                  <a:srgbClr val="595959"/>
                </a:solidFill>
                <a:latin typeface="微软雅黑" panose="020B0503020204020204" pitchFamily="34" charset="-122"/>
                <a:ea typeface="微软雅黑" panose="020B0503020204020204" pitchFamily="34" charset="-122"/>
              </a:rPr>
              <a:t>merge()</a:t>
            </a:r>
            <a:r>
              <a:rPr lang="zh-CN" altLang="zh-CN" sz="2000" kern="0" dirty="0">
                <a:solidFill>
                  <a:srgbClr val="595959"/>
                </a:solidFill>
                <a:latin typeface="微软雅黑" panose="020B0503020204020204" pitchFamily="34" charset="-122"/>
                <a:ea typeface="微软雅黑" panose="020B0503020204020204" pitchFamily="34" charset="-122"/>
              </a:rPr>
              <a:t>函数进行合并时，同时</a:t>
            </a:r>
            <a:r>
              <a:rPr lang="zh-CN" altLang="zh-CN" sz="2000" kern="0" dirty="0">
                <a:solidFill>
                  <a:srgbClr val="1369B2"/>
                </a:solidFill>
                <a:latin typeface="微软雅黑" panose="020B0503020204020204" pitchFamily="34" charset="-122"/>
                <a:ea typeface="微软雅黑" panose="020B0503020204020204" pitchFamily="34" charset="-122"/>
              </a:rPr>
              <a:t>给</a:t>
            </a:r>
            <a:r>
              <a:rPr lang="en-US" altLang="zh-CN" sz="2000" kern="0" dirty="0" err="1">
                <a:solidFill>
                  <a:srgbClr val="1369B2"/>
                </a:solidFill>
                <a:latin typeface="微软雅黑" panose="020B0503020204020204" pitchFamily="34" charset="-122"/>
                <a:ea typeface="微软雅黑" panose="020B0503020204020204" pitchFamily="34" charset="-122"/>
              </a:rPr>
              <a:t>left_index</a:t>
            </a:r>
            <a:r>
              <a:rPr lang="zh-CN" altLang="zh-CN" sz="2000" kern="0" dirty="0">
                <a:solidFill>
                  <a:srgbClr val="1369B2"/>
                </a:solidFill>
                <a:latin typeface="微软雅黑" panose="020B0503020204020204" pitchFamily="34" charset="-122"/>
                <a:ea typeface="微软雅黑" panose="020B0503020204020204" pitchFamily="34" charset="-122"/>
              </a:rPr>
              <a:t>与</a:t>
            </a:r>
            <a:r>
              <a:rPr lang="en-US" altLang="zh-CN" sz="2000" kern="0" dirty="0" err="1">
                <a:solidFill>
                  <a:srgbClr val="1369B2"/>
                </a:solidFill>
                <a:latin typeface="微软雅黑" panose="020B0503020204020204" pitchFamily="34" charset="-122"/>
                <a:ea typeface="微软雅黑" panose="020B0503020204020204" pitchFamily="34" charset="-122"/>
              </a:rPr>
              <a:t>right_index</a:t>
            </a:r>
            <a:r>
              <a:rPr lang="zh-CN" altLang="zh-CN" sz="2000" kern="0" dirty="0">
                <a:solidFill>
                  <a:srgbClr val="1369B2"/>
                </a:solidFill>
                <a:latin typeface="微软雅黑" panose="020B0503020204020204" pitchFamily="34" charset="-122"/>
                <a:ea typeface="微软雅黑" panose="020B0503020204020204" pitchFamily="34" charset="-122"/>
              </a:rPr>
              <a:t>参数传入值</a:t>
            </a:r>
            <a:r>
              <a:rPr lang="en-US" altLang="zh-CN" sz="2000" kern="0" dirty="0">
                <a:solidFill>
                  <a:srgbClr val="1369B2"/>
                </a:solidFill>
                <a:latin typeface="微软雅黑" panose="020B0503020204020204" pitchFamily="34" charset="-122"/>
                <a:ea typeface="微软雅黑" panose="020B0503020204020204" pitchFamily="34" charset="-122"/>
              </a:rPr>
              <a:t>True</a:t>
            </a:r>
            <a:r>
              <a:rPr lang="zh-CN" altLang="zh-CN" sz="2000" kern="0" dirty="0">
                <a:solidFill>
                  <a:srgbClr val="595959"/>
                </a:solidFill>
                <a:latin typeface="微软雅黑" panose="020B0503020204020204" pitchFamily="34" charset="-122"/>
                <a:ea typeface="微软雅黑" panose="020B0503020204020204" pitchFamily="34" charset="-122"/>
              </a:rPr>
              <a:t>，此时会将这两个对象的行索引作为</a:t>
            </a:r>
            <a:r>
              <a:rPr lang="zh-CN" altLang="zh-CN" sz="2000" kern="0" dirty="0" smtClean="0">
                <a:solidFill>
                  <a:srgbClr val="595959"/>
                </a:solidFill>
                <a:latin typeface="微软雅黑" panose="020B0503020204020204" pitchFamily="34" charset="-122"/>
                <a:ea typeface="微软雅黑" panose="020B0503020204020204" pitchFamily="34" charset="-122"/>
              </a:rPr>
              <a:t>键</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376893"/>
            <a:ext cx="9344004" cy="271719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630710" y="3671441"/>
            <a:ext cx="8596438" cy="2155975"/>
          </a:xfrm>
          <a:prstGeom prst="rect">
            <a:avLst/>
          </a:prstGeom>
          <a:noFill/>
        </p:spPr>
        <p:txBody>
          <a:bodyPr wrap="square">
            <a:spAutoFit/>
          </a:bodyPr>
          <a:lstStyle/>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left = </a:t>
            </a:r>
            <a:r>
              <a:rPr lang="en-US" altLang="zh-CN" sz="1800" dirty="0" err="1">
                <a:solidFill>
                  <a:srgbClr val="000000"/>
                </a:solidFill>
                <a:latin typeface="Courier New" panose="02070309020205020404" pitchFamily="49" charset="0"/>
                <a:ea typeface="宋体" panose="02010600030101010101" pitchFamily="2" charset="-122"/>
              </a:rPr>
              <a:t>pd.DataFrame</a:t>
            </a:r>
            <a:r>
              <a:rPr lang="en-US" altLang="zh-CN" sz="1800" dirty="0">
                <a:solidFill>
                  <a:srgbClr val="000000"/>
                </a:solidFill>
                <a:latin typeface="Courier New" panose="02070309020205020404" pitchFamily="49" charset="0"/>
                <a:ea typeface="宋体" panose="02010600030101010101" pitchFamily="2" charset="-122"/>
              </a:rPr>
              <a:t>({'A': ['A0', 'A1', 'A2'],</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                     'B': ['B0', 'B1', 'B2']})</a:t>
            </a:r>
            <a:endParaRPr lang="en-US"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a:solidFill>
                  <a:srgbClr val="000000"/>
                </a:solidFill>
                <a:latin typeface="Courier New" panose="02070309020205020404" pitchFamily="49" charset="0"/>
                <a:ea typeface="宋体" panose="02010600030101010101" pitchFamily="2" charset="-122"/>
              </a:rPr>
              <a:t>right = </a:t>
            </a:r>
            <a:r>
              <a:rPr lang="en-US" altLang="zh-CN" sz="1800" dirty="0" err="1">
                <a:solidFill>
                  <a:srgbClr val="000000"/>
                </a:solidFill>
                <a:latin typeface="Courier New" panose="02070309020205020404" pitchFamily="49" charset="0"/>
                <a:ea typeface="宋体" panose="02010600030101010101" pitchFamily="2" charset="-122"/>
              </a:rPr>
              <a:t>pd.DataFrame</a:t>
            </a:r>
            <a:r>
              <a:rPr lang="en-US" altLang="zh-CN" sz="1800" dirty="0">
                <a:solidFill>
                  <a:srgbClr val="000000"/>
                </a:solidFill>
                <a:latin typeface="Courier New" panose="02070309020205020404" pitchFamily="49" charset="0"/>
                <a:ea typeface="宋体" panose="02010600030101010101" pitchFamily="2" charset="-122"/>
              </a:rPr>
              <a:t>({'C': ['C0', 'C1', 'C2'], </a:t>
            </a:r>
            <a:endParaRPr lang="en-US"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smtClean="0">
                <a:solidFill>
                  <a:srgbClr val="000000"/>
                </a:solidFill>
                <a:latin typeface="Courier New" panose="02070309020205020404" pitchFamily="49" charset="0"/>
                <a:ea typeface="宋体" panose="02010600030101010101" pitchFamily="2" charset="-122"/>
              </a:rPr>
              <a:t>        'D</a:t>
            </a:r>
            <a:r>
              <a:rPr lang="en-US" altLang="zh-CN" sz="1800" dirty="0">
                <a:solidFill>
                  <a:srgbClr val="000000"/>
                </a:solidFill>
                <a:latin typeface="Courier New" panose="02070309020205020404" pitchFamily="49" charset="0"/>
                <a:ea typeface="宋体" panose="02010600030101010101" pitchFamily="2" charset="-122"/>
              </a:rPr>
              <a:t>': ['D0', 'D1', 'D2']}, </a:t>
            </a:r>
            <a:r>
              <a:rPr lang="en-US" altLang="zh-CN" sz="1800" dirty="0" smtClean="0">
                <a:solidFill>
                  <a:srgbClr val="000000"/>
                </a:solidFill>
                <a:latin typeface="Courier New" panose="02070309020205020404" pitchFamily="49" charset="0"/>
                <a:ea typeface="宋体" panose="02010600030101010101" pitchFamily="2" charset="-122"/>
              </a:rPr>
              <a:t>index=[</a:t>
            </a:r>
            <a:r>
              <a:rPr lang="en-US" altLang="zh-CN" sz="1800" dirty="0">
                <a:solidFill>
                  <a:srgbClr val="000000"/>
                </a:solidFill>
                <a:latin typeface="Courier New" panose="02070309020205020404" pitchFamily="49" charset="0"/>
                <a:ea typeface="宋体" panose="02010600030101010101" pitchFamily="2" charset="-122"/>
              </a:rPr>
              <a:t>'a', 'b', 'c'])</a:t>
            </a:r>
            <a:endParaRPr lang="en-US"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a:solidFill>
                  <a:srgbClr val="000000"/>
                </a:solidFill>
                <a:latin typeface="Courier New" panose="02070309020205020404" pitchFamily="49" charset="0"/>
                <a:ea typeface="宋体" panose="02010600030101010101" pitchFamily="2" charset="-122"/>
              </a:rPr>
              <a:t>result = </a:t>
            </a:r>
            <a:r>
              <a:rPr lang="en-US" altLang="zh-CN" sz="1800" dirty="0" err="1">
                <a:solidFill>
                  <a:srgbClr val="000000"/>
                </a:solidFill>
                <a:latin typeface="Courier New" panose="02070309020205020404" pitchFamily="49" charset="0"/>
                <a:ea typeface="宋体" panose="02010600030101010101" pitchFamily="2" charset="-122"/>
              </a:rPr>
              <a:t>pd.merge</a:t>
            </a:r>
            <a:r>
              <a:rPr lang="en-US" altLang="zh-CN" sz="1800" dirty="0">
                <a:solidFill>
                  <a:srgbClr val="000000"/>
                </a:solidFill>
                <a:latin typeface="Courier New" panose="02070309020205020404" pitchFamily="49" charset="0"/>
                <a:ea typeface="宋体" panose="02010600030101010101" pitchFamily="2" charset="-122"/>
              </a:rPr>
              <a:t>(left=left, right=right, how='outer', </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b="1" dirty="0" err="1" smtClean="0">
                <a:solidFill>
                  <a:srgbClr val="1369B2"/>
                </a:solidFill>
                <a:latin typeface="Courier New" panose="02070309020205020404" pitchFamily="49" charset="0"/>
                <a:ea typeface="宋体" panose="02010600030101010101" pitchFamily="2" charset="-122"/>
              </a:rPr>
              <a:t>left_index</a:t>
            </a:r>
            <a:r>
              <a:rPr lang="en-US" altLang="zh-CN" sz="1800" b="1" dirty="0" smtClean="0">
                <a:solidFill>
                  <a:srgbClr val="1369B2"/>
                </a:solidFill>
                <a:latin typeface="Courier New" panose="02070309020205020404" pitchFamily="49" charset="0"/>
                <a:ea typeface="宋体" panose="02010600030101010101" pitchFamily="2" charset="-122"/>
              </a:rPr>
              <a:t>=True</a:t>
            </a:r>
            <a:r>
              <a:rPr lang="en-US" altLang="zh-CN" sz="1800" b="1" dirty="0">
                <a:solidFill>
                  <a:srgbClr val="1369B2"/>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right_index</a:t>
            </a:r>
            <a:r>
              <a:rPr lang="en-US" altLang="zh-CN" sz="1800" b="1" dirty="0">
                <a:solidFill>
                  <a:srgbClr val="1369B2"/>
                </a:solidFill>
                <a:latin typeface="Courier New" panose="02070309020205020404" pitchFamily="49" charset="0"/>
                <a:ea typeface="宋体" panose="02010600030101010101" pitchFamily="2" charset="-122"/>
              </a:rPr>
              <a:t>=True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2" name="组合 11"/>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主</a:t>
              </a:r>
              <a:r>
                <a:rPr lang="zh-CN" altLang="zh-CN" sz="2000" dirty="0">
                  <a:solidFill>
                    <a:srgbClr val="595959"/>
                  </a:solidFill>
                  <a:latin typeface="微软雅黑" panose="020B0503020204020204" pitchFamily="34" charset="-122"/>
                  <a:ea typeface="微软雅黑" panose="020B0503020204020204" pitchFamily="34" charset="-122"/>
                </a:rPr>
                <a:t>键合并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7" y="1667496"/>
            <a:ext cx="517892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mn-lt"/>
              </a:rPr>
              <a:t>没有相同列</a:t>
            </a:r>
            <a:r>
              <a:rPr lang="zh-CN" altLang="en-US" b="1" dirty="0" smtClean="0">
                <a:latin typeface="宋体" panose="02010600030101010101" pitchFamily="2" charset="-122"/>
                <a:ea typeface="宋体" panose="02010600030101010101" pitchFamily="2" charset="-122"/>
              </a:rPr>
              <a:t>合并</a:t>
            </a:r>
            <a:r>
              <a:rPr lang="zh-CN" altLang="en-US" b="1" dirty="0">
                <a:latin typeface="宋体" panose="02010600030101010101" pitchFamily="2" charset="-122"/>
                <a:ea typeface="宋体" panose="02010600030101010101" pitchFamily="2" charset="-122"/>
              </a:rPr>
              <a:t>两</a:t>
            </a:r>
            <a:r>
              <a:rPr lang="zh-CN" altLang="en-US" b="1" dirty="0" smtClean="0">
                <a:latin typeface="宋体" panose="02010600030101010101" pitchFamily="2" charset="-122"/>
                <a:ea typeface="宋体" panose="02010600030101010101" pitchFamily="2" charset="-122"/>
              </a:rPr>
              <a:t>个</a:t>
            </a:r>
            <a:r>
              <a:rPr lang="zh-CN" altLang="en-US" b="1" dirty="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根据索引合并</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en-US" sz="1800" dirty="0">
                <a:solidFill>
                  <a:srgbClr val="595959"/>
                </a:solidFill>
                <a:latin typeface="微软雅黑" panose="020B0503020204020204" pitchFamily="34" charset="-122"/>
                <a:ea typeface="微软雅黑" panose="020B0503020204020204" pitchFamily="34" charset="-122"/>
                <a:cs typeface="+mn-ea"/>
              </a:rPr>
              <a:t>能够灵活使用</a:t>
            </a:r>
            <a:r>
              <a:rPr lang="en-US" altLang="zh-CN" sz="1800" dirty="0">
                <a:solidFill>
                  <a:srgbClr val="1369B2"/>
                </a:solidFill>
                <a:latin typeface="微软雅黑" panose="020B0503020204020204" pitchFamily="34" charset="-122"/>
                <a:ea typeface="微软雅黑" panose="020B0503020204020204" pitchFamily="34" charset="-122"/>
                <a:cs typeface="+mn-ea"/>
              </a:rPr>
              <a:t>join()</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实现</a:t>
            </a:r>
            <a:r>
              <a:rPr lang="zh-CN" altLang="zh-CN" sz="1800" dirty="0">
                <a:solidFill>
                  <a:srgbClr val="595959"/>
                </a:solidFill>
                <a:latin typeface="微软雅黑" panose="020B0503020204020204" pitchFamily="34" charset="-122"/>
                <a:ea typeface="微软雅黑" panose="020B0503020204020204" pitchFamily="34" charset="-122"/>
                <a:cs typeface="+mn-ea"/>
              </a:rPr>
              <a:t>根据索引合并</a:t>
            </a:r>
            <a:r>
              <a:rPr lang="zh-CN" altLang="en-US" sz="1800" dirty="0">
                <a:solidFill>
                  <a:srgbClr val="595959"/>
                </a:solidFill>
                <a:latin typeface="微软雅黑" panose="020B0503020204020204" pitchFamily="34" charset="-122"/>
                <a:ea typeface="微软雅黑" panose="020B0503020204020204" pitchFamily="34" charset="-122"/>
                <a:cs typeface="+mn-ea"/>
              </a:rPr>
              <a:t>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2824662"/>
            <a:ext cx="35947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根据索引合并</a:t>
            </a:r>
            <a:r>
              <a:rPr lang="zh-CN" altLang="en-US" b="1" dirty="0">
                <a:latin typeface="宋体" panose="02010600030101010101" pitchFamily="2" charset="-122"/>
                <a:ea typeface="宋体" panose="02010600030101010101" pitchFamily="2" charset="-122"/>
              </a:rPr>
              <a:t>的</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文本框 10"/>
          <p:cNvSpPr txBox="1"/>
          <p:nvPr/>
        </p:nvSpPr>
        <p:spPr>
          <a:xfrm>
            <a:off x="1301370" y="3573810"/>
            <a:ext cx="5945964" cy="1015663"/>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根据索引合并</a:t>
            </a:r>
            <a:r>
              <a:rPr lang="zh-CN" altLang="zh-CN" sz="2000" kern="0" dirty="0">
                <a:solidFill>
                  <a:srgbClr val="595959"/>
                </a:solidFill>
                <a:latin typeface="微软雅黑" panose="020B0503020204020204" pitchFamily="34" charset="-122"/>
                <a:ea typeface="微软雅黑" panose="020B0503020204020204" pitchFamily="34" charset="-122"/>
              </a:rPr>
              <a:t>指的是根据行索引或列索引将多个对象合并成一个对象。</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39"/>
          <p:cNvSpPr/>
          <p:nvPr/>
        </p:nvSpPr>
        <p:spPr>
          <a:xfrm>
            <a:off x="1276318" y="1538945"/>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join</a:t>
            </a:r>
            <a:r>
              <a:rPr lang="en-US" altLang="zh-CN" b="1" dirty="0" smtClean="0">
                <a:latin typeface="宋体" panose="02010600030101010101" pitchFamily="2" charset="-122"/>
                <a:ea typeface="宋体" panose="02010600030101010101" pitchFamily="2" charset="-122"/>
              </a:rPr>
              <a:t>()</a:t>
            </a:r>
            <a:r>
              <a:rPr lang="zh-CN" altLang="zh-CN" b="1" dirty="0" smtClean="0">
                <a:latin typeface="宋体" panose="02010600030101010101" pitchFamily="2" charset="-122"/>
                <a:ea typeface="宋体" panose="02010600030101010101" pitchFamily="2" charset="-122"/>
              </a:rPr>
              <a:t>的</a:t>
            </a:r>
            <a:r>
              <a:rPr lang="zh-CN" altLang="zh-CN" b="1" dirty="0">
                <a:latin typeface="宋体" panose="02010600030101010101" pitchFamily="2" charset="-122"/>
                <a:ea typeface="宋体" panose="02010600030101010101" pitchFamily="2"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301370" y="2155716"/>
            <a:ext cx="9560028" cy="1408078"/>
          </a:xfrm>
          <a:prstGeom prst="rect">
            <a:avLst/>
          </a:prstGeom>
          <a:noFill/>
        </p:spPr>
        <p:txBody>
          <a:bodyPr wrap="square">
            <a:spAutoFit/>
          </a:bodyPr>
          <a:lstStyle/>
          <a:p>
            <a:pPr>
              <a:lnSpc>
                <a:spcPct val="150000"/>
              </a:lnSpc>
            </a:pPr>
            <a:r>
              <a:rPr lang="en-US" altLang="zh-CN" sz="1900" kern="0" dirty="0">
                <a:solidFill>
                  <a:srgbClr val="595959"/>
                </a:solidFill>
                <a:latin typeface="微软雅黑" panose="020B0503020204020204" pitchFamily="34" charset="-122"/>
                <a:ea typeface="微软雅黑" panose="020B0503020204020204" pitchFamily="34" charset="-122"/>
              </a:rPr>
              <a:t>pandas</a:t>
            </a:r>
            <a:r>
              <a:rPr lang="zh-CN" altLang="zh-CN" sz="1900" kern="0" dirty="0">
                <a:solidFill>
                  <a:srgbClr val="595959"/>
                </a:solidFill>
                <a:latin typeface="微软雅黑" panose="020B0503020204020204" pitchFamily="34" charset="-122"/>
                <a:ea typeface="微软雅黑" panose="020B0503020204020204" pitchFamily="34" charset="-122"/>
              </a:rPr>
              <a:t>的</a:t>
            </a:r>
            <a:r>
              <a:rPr lang="en-US" altLang="zh-CN" sz="1900" kern="0" dirty="0">
                <a:solidFill>
                  <a:srgbClr val="595959"/>
                </a:solidFill>
                <a:latin typeface="微软雅黑" panose="020B0503020204020204" pitchFamily="34" charset="-122"/>
                <a:ea typeface="微软雅黑" panose="020B0503020204020204" pitchFamily="34" charset="-122"/>
              </a:rPr>
              <a:t>DataFrame</a:t>
            </a:r>
            <a:r>
              <a:rPr lang="zh-CN" altLang="zh-CN" sz="1900" kern="0" dirty="0">
                <a:solidFill>
                  <a:srgbClr val="595959"/>
                </a:solidFill>
                <a:latin typeface="微软雅黑" panose="020B0503020204020204" pitchFamily="34" charset="-122"/>
                <a:ea typeface="微软雅黑" panose="020B0503020204020204" pitchFamily="34" charset="-122"/>
              </a:rPr>
              <a:t>类中提供了一个用于根据索引合并多个对象的方法</a:t>
            </a:r>
            <a:r>
              <a:rPr lang="en-US" altLang="zh-CN" sz="1900" kern="0" dirty="0">
                <a:solidFill>
                  <a:srgbClr val="1369B2"/>
                </a:solidFill>
                <a:latin typeface="微软雅黑" panose="020B0503020204020204" pitchFamily="34" charset="-122"/>
                <a:ea typeface="微软雅黑" panose="020B0503020204020204" pitchFamily="34" charset="-122"/>
              </a:rPr>
              <a:t>join()</a:t>
            </a:r>
            <a:r>
              <a:rPr lang="zh-CN" altLang="zh-CN" sz="1900" kern="0" dirty="0">
                <a:solidFill>
                  <a:srgbClr val="595959"/>
                </a:solidFill>
                <a:latin typeface="微软雅黑" panose="020B0503020204020204" pitchFamily="34" charset="-122"/>
                <a:ea typeface="微软雅黑" panose="020B0503020204020204" pitchFamily="34" charset="-122"/>
              </a:rPr>
              <a:t>，该方法通常会根据列索引来合并多个对象，如果多个对象中有重名的列，且没有明确区分重名的列，此时合并会导致程序报错。</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
        <p:nvSpPr>
          <p:cNvPr id="15" name="矩形 14"/>
          <p:cNvSpPr/>
          <p:nvPr/>
        </p:nvSpPr>
        <p:spPr>
          <a:xfrm>
            <a:off x="1287706" y="3578670"/>
            <a:ext cx="9560028" cy="93124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769501" y="3686565"/>
            <a:ext cx="8596438" cy="729430"/>
          </a:xfrm>
          <a:prstGeom prst="rect">
            <a:avLst/>
          </a:prstGeom>
          <a:noFill/>
        </p:spPr>
        <p:txBody>
          <a:bodyPr wrap="square">
            <a:spAutoFit/>
          </a:bodyPr>
          <a:lstStyle/>
          <a:p>
            <a:pPr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join(other, on=None, how='left', </a:t>
            </a:r>
            <a:r>
              <a:rPr lang="en-US" altLang="zh-CN" sz="1800" dirty="0" err="1">
                <a:solidFill>
                  <a:srgbClr val="000000"/>
                </a:solidFill>
                <a:latin typeface="Courier New" panose="02070309020205020404" pitchFamily="49" charset="0"/>
                <a:ea typeface="宋体" panose="02010600030101010101" pitchFamily="2" charset="-122"/>
              </a:rPr>
              <a:t>lsuffix</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rsuffix</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sort=False</a:t>
            </a:r>
            <a:r>
              <a:rPr lang="en-US" altLang="zh-CN" sz="1800" dirty="0">
                <a:solidFill>
                  <a:srgbClr val="000000"/>
                </a:solidFill>
                <a:latin typeface="Courier New" panose="02070309020205020404" pitchFamily="49" charset="0"/>
                <a:ea typeface="宋体" panose="02010600030101010101" pitchFamily="2" charset="-122"/>
              </a:rPr>
              <a:t>, validate=None)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8" name="文本框 17"/>
          <p:cNvSpPr txBox="1"/>
          <p:nvPr/>
        </p:nvSpPr>
        <p:spPr>
          <a:xfrm>
            <a:off x="1301370" y="4617809"/>
            <a:ext cx="9546364" cy="1892826"/>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other</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要合并的对象</a:t>
            </a:r>
            <a:r>
              <a:rPr lang="zh-CN" altLang="zh-CN" sz="1800" kern="0" dirty="0">
                <a:solidFill>
                  <a:srgbClr val="595959"/>
                </a:solidFill>
                <a:latin typeface="宋体" panose="02010600030101010101" pitchFamily="2" charset="-122"/>
                <a:ea typeface="宋体" panose="02010600030101010101" pitchFamily="2" charset="-122"/>
              </a:rPr>
              <a:t>，可以是</a:t>
            </a:r>
            <a:r>
              <a:rPr lang="en-US" altLang="zh-CN" sz="1800" kern="0" dirty="0" smtClean="0">
                <a:solidFill>
                  <a:srgbClr val="595959"/>
                </a:solidFill>
                <a:latin typeface="宋体" panose="02010600030101010101" pitchFamily="2" charset="-122"/>
                <a:ea typeface="宋体" panose="02010600030101010101" pitchFamily="2" charset="-122"/>
              </a:rPr>
              <a:t>DataFrame</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或者包含</a:t>
            </a:r>
            <a:r>
              <a:rPr lang="en-US" altLang="zh-CN" sz="1800" kern="0" dirty="0" smtClean="0">
                <a:solidFill>
                  <a:srgbClr val="595959"/>
                </a:solidFill>
                <a:latin typeface="宋体" panose="02010600030101010101" pitchFamily="2" charset="-122"/>
                <a:ea typeface="宋体" panose="02010600030101010101" pitchFamily="2" charset="-122"/>
              </a:rPr>
              <a:t>DataFrame</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的列表，其中</a:t>
            </a:r>
            <a:r>
              <a:rPr lang="en-US" altLang="zh-CN" sz="1800" kern="0" dirty="0" smtClean="0">
                <a:solidFill>
                  <a:srgbClr val="595959"/>
                </a:solidFill>
                <a:latin typeface="宋体" panose="02010600030101010101" pitchFamily="2" charset="-122"/>
                <a:ea typeface="宋体" panose="02010600030101010101" pitchFamily="2" charset="-122"/>
              </a:rPr>
              <a:t>Series</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必须有名称，该名称会作为合并后对象的列名。</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on</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合并的列索引</a:t>
            </a:r>
            <a:r>
              <a:rPr lang="zh-CN" altLang="zh-CN" sz="1800" kern="0" dirty="0">
                <a:solidFill>
                  <a:srgbClr val="595959"/>
                </a:solidFill>
                <a:latin typeface="宋体" panose="02010600030101010101" pitchFamily="2" charset="-122"/>
                <a:ea typeface="宋体" panose="02010600030101010101" pitchFamily="2" charset="-122"/>
              </a:rPr>
              <a:t>。</a:t>
            </a:r>
            <a:endParaRPr lang="en-US" altLang="zh-CN" sz="1800" kern="0" dirty="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lsuffix</a:t>
            </a:r>
            <a:r>
              <a:rPr lang="zh-CN" altLang="zh-CN" sz="1800" kern="0" dirty="0">
                <a:solidFill>
                  <a:srgbClr val="595959"/>
                </a:solidFill>
                <a:latin typeface="宋体" panose="02010600030101010101" pitchFamily="2" charset="-122"/>
                <a:ea typeface="宋体" panose="02010600030101010101" pitchFamily="2" charset="-122"/>
              </a:rPr>
              <a:t>：表示左侧对象有重名的列时给该列的名称</a:t>
            </a:r>
            <a:r>
              <a:rPr lang="zh-CN" altLang="zh-CN" sz="1800" kern="0" dirty="0">
                <a:solidFill>
                  <a:srgbClr val="1369B2"/>
                </a:solidFill>
                <a:latin typeface="宋体" panose="02010600030101010101" pitchFamily="2" charset="-122"/>
                <a:ea typeface="宋体" panose="02010600030101010101" pitchFamily="2" charset="-122"/>
              </a:rPr>
              <a:t>添加的后缀名</a:t>
            </a:r>
            <a:r>
              <a:rPr lang="zh-CN" altLang="zh-CN" sz="1800" kern="0" dirty="0" smtClean="0">
                <a:solidFill>
                  <a:srgbClr val="595959"/>
                </a:solidFill>
                <a:latin typeface="宋体" panose="02010600030101010101" pitchFamily="2" charset="-122"/>
                <a:ea typeface="宋体" panose="02010600030101010101" pitchFamily="2" charset="-122"/>
              </a:rPr>
              <a:t>。</a:t>
            </a:r>
            <a:endParaRPr lang="en-US" altLang="zh-CN" sz="1800" kern="0" dirty="0" smtClean="0">
              <a:solidFill>
                <a:srgbClr val="595959"/>
              </a:solidFill>
              <a:latin typeface="宋体" panose="02010600030101010101" pitchFamily="2" charset="-122"/>
              <a:ea typeface="宋体" panose="02010600030101010101" pitchFamily="2" charset="-122"/>
            </a:endParaRPr>
          </a:p>
          <a:p>
            <a:pPr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rsuffix</a:t>
            </a:r>
            <a:r>
              <a:rPr lang="zh-CN" altLang="zh-CN" sz="1800" kern="0" dirty="0">
                <a:solidFill>
                  <a:srgbClr val="595959"/>
                </a:solidFill>
                <a:latin typeface="宋体" panose="02010600030101010101" pitchFamily="2" charset="-122"/>
                <a:ea typeface="宋体" panose="02010600030101010101" pitchFamily="2" charset="-122"/>
              </a:rPr>
              <a:t>：表示右侧对象有重名的列时给该列的名称</a:t>
            </a:r>
            <a:r>
              <a:rPr lang="zh-CN" altLang="zh-CN" sz="1800" kern="0" dirty="0">
                <a:solidFill>
                  <a:srgbClr val="1369B2"/>
                </a:solidFill>
                <a:latin typeface="宋体" panose="02010600030101010101" pitchFamily="2" charset="-122"/>
                <a:ea typeface="宋体" panose="02010600030101010101" pitchFamily="2" charset="-122"/>
              </a:rPr>
              <a:t>添加的后缀名</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39"/>
          <p:cNvSpPr/>
          <p:nvPr/>
        </p:nvSpPr>
        <p:spPr>
          <a:xfrm>
            <a:off x="1276318" y="1538945"/>
            <a:ext cx="337872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join</a:t>
            </a:r>
            <a:r>
              <a:rPr lang="en-US" altLang="zh-CN" b="1" dirty="0" smtClean="0">
                <a:latin typeface="宋体" panose="02010600030101010101" pitchFamily="2" charset="-122"/>
                <a:ea typeface="宋体" panose="02010600030101010101" pitchFamily="2" charset="-122"/>
              </a:rPr>
              <a:t>()</a:t>
            </a:r>
            <a:r>
              <a:rPr lang="zh-CN" altLang="zh-CN" b="1" dirty="0" smtClean="0">
                <a:latin typeface="宋体" panose="02010600030101010101" pitchFamily="2" charset="-122"/>
                <a:ea typeface="宋体" panose="02010600030101010101" pitchFamily="2" charset="-122"/>
              </a:rPr>
              <a:t>的</a:t>
            </a:r>
            <a:r>
              <a:rPr lang="zh-CN" altLang="zh-CN" b="1" dirty="0">
                <a:latin typeface="宋体" panose="02010600030101010101" pitchFamily="2" charset="-122"/>
                <a:ea typeface="宋体" panose="02010600030101010101" pitchFamily="2"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301370" y="2155716"/>
            <a:ext cx="9560028" cy="1408078"/>
          </a:xfrm>
          <a:prstGeom prst="rect">
            <a:avLst/>
          </a:prstGeom>
          <a:noFill/>
        </p:spPr>
        <p:txBody>
          <a:bodyPr wrap="square">
            <a:spAutoFit/>
          </a:bodyPr>
          <a:lstStyle/>
          <a:p>
            <a:pPr>
              <a:lnSpc>
                <a:spcPct val="150000"/>
              </a:lnSpc>
            </a:pPr>
            <a:r>
              <a:rPr lang="en-US" altLang="zh-CN" sz="1900" kern="0" dirty="0">
                <a:solidFill>
                  <a:srgbClr val="595959"/>
                </a:solidFill>
                <a:latin typeface="微软雅黑" panose="020B0503020204020204" pitchFamily="34" charset="-122"/>
                <a:ea typeface="微软雅黑" panose="020B0503020204020204" pitchFamily="34" charset="-122"/>
              </a:rPr>
              <a:t>pandas</a:t>
            </a:r>
            <a:r>
              <a:rPr lang="zh-CN" altLang="zh-CN" sz="1900" kern="0" dirty="0">
                <a:solidFill>
                  <a:srgbClr val="595959"/>
                </a:solidFill>
                <a:latin typeface="微软雅黑" panose="020B0503020204020204" pitchFamily="34" charset="-122"/>
                <a:ea typeface="微软雅黑" panose="020B0503020204020204" pitchFamily="34" charset="-122"/>
              </a:rPr>
              <a:t>的</a:t>
            </a:r>
            <a:r>
              <a:rPr lang="en-US" altLang="zh-CN" sz="1900" kern="0" dirty="0">
                <a:solidFill>
                  <a:srgbClr val="595959"/>
                </a:solidFill>
                <a:latin typeface="微软雅黑" panose="020B0503020204020204" pitchFamily="34" charset="-122"/>
                <a:ea typeface="微软雅黑" panose="020B0503020204020204" pitchFamily="34" charset="-122"/>
              </a:rPr>
              <a:t>DataFrame</a:t>
            </a:r>
            <a:r>
              <a:rPr lang="zh-CN" altLang="zh-CN" sz="1900" kern="0" dirty="0">
                <a:solidFill>
                  <a:srgbClr val="595959"/>
                </a:solidFill>
                <a:latin typeface="微软雅黑" panose="020B0503020204020204" pitchFamily="34" charset="-122"/>
                <a:ea typeface="微软雅黑" panose="020B0503020204020204" pitchFamily="34" charset="-122"/>
              </a:rPr>
              <a:t>类中提供了一个用于根据索引合并多个对象的方法</a:t>
            </a:r>
            <a:r>
              <a:rPr lang="en-US" altLang="zh-CN" sz="1900" kern="0" dirty="0">
                <a:solidFill>
                  <a:srgbClr val="1369B2"/>
                </a:solidFill>
                <a:latin typeface="微软雅黑" panose="020B0503020204020204" pitchFamily="34" charset="-122"/>
                <a:ea typeface="微软雅黑" panose="020B0503020204020204" pitchFamily="34" charset="-122"/>
              </a:rPr>
              <a:t>join()</a:t>
            </a:r>
            <a:r>
              <a:rPr lang="zh-CN" altLang="zh-CN" sz="1900" kern="0" dirty="0">
                <a:solidFill>
                  <a:srgbClr val="595959"/>
                </a:solidFill>
                <a:latin typeface="微软雅黑" panose="020B0503020204020204" pitchFamily="34" charset="-122"/>
                <a:ea typeface="微软雅黑" panose="020B0503020204020204" pitchFamily="34" charset="-122"/>
              </a:rPr>
              <a:t>，该方法通常会根据列索引来合并多个对象，如果多个对象中有重名的列，且没有明确区分重名的列，此时合并会导致程序报错。</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
        <p:nvSpPr>
          <p:cNvPr id="15" name="矩形 14"/>
          <p:cNvSpPr/>
          <p:nvPr/>
        </p:nvSpPr>
        <p:spPr>
          <a:xfrm>
            <a:off x="1287706" y="3578670"/>
            <a:ext cx="9560028" cy="93124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769501" y="3686565"/>
            <a:ext cx="8596438" cy="729430"/>
          </a:xfrm>
          <a:prstGeom prst="rect">
            <a:avLst/>
          </a:prstGeom>
          <a:noFill/>
        </p:spPr>
        <p:txBody>
          <a:bodyPr wrap="square">
            <a:spAutoFit/>
          </a:bodyPr>
          <a:lstStyle/>
          <a:p>
            <a:pPr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join(other, on=None, how='left', </a:t>
            </a:r>
            <a:r>
              <a:rPr lang="en-US" altLang="zh-CN" sz="1800" dirty="0" err="1">
                <a:solidFill>
                  <a:srgbClr val="000000"/>
                </a:solidFill>
                <a:latin typeface="Courier New" panose="02070309020205020404" pitchFamily="49" charset="0"/>
                <a:ea typeface="宋体" panose="02010600030101010101" pitchFamily="2" charset="-122"/>
              </a:rPr>
              <a:t>lsuffix</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rsuffix</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sort=False</a:t>
            </a:r>
            <a:r>
              <a:rPr lang="en-US" altLang="zh-CN" sz="1800" dirty="0">
                <a:solidFill>
                  <a:srgbClr val="000000"/>
                </a:solidFill>
                <a:latin typeface="Courier New" panose="02070309020205020404" pitchFamily="49" charset="0"/>
                <a:ea typeface="宋体" panose="02010600030101010101" pitchFamily="2" charset="-122"/>
              </a:rPr>
              <a:t>, validate=None)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8" name="文本框 17"/>
          <p:cNvSpPr txBox="1"/>
          <p:nvPr/>
        </p:nvSpPr>
        <p:spPr>
          <a:xfrm>
            <a:off x="1301370" y="4617809"/>
            <a:ext cx="9546364" cy="1710148"/>
          </a:xfrm>
          <a:prstGeom prst="rect">
            <a:avLst/>
          </a:prstGeom>
          <a:noFill/>
        </p:spPr>
        <p:txBody>
          <a:bodyPr wrap="square">
            <a:spAutoFit/>
          </a:bodyPr>
          <a:lstStyle/>
          <a:p>
            <a:pPr lvl="0" indent="-342900">
              <a:lnSpc>
                <a:spcPct val="12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how</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合并的方式</a:t>
            </a:r>
            <a:r>
              <a:rPr lang="zh-CN" altLang="zh-CN" sz="1800" kern="0" dirty="0">
                <a:solidFill>
                  <a:srgbClr val="595959"/>
                </a:solidFill>
                <a:latin typeface="宋体" panose="02010600030101010101" pitchFamily="2" charset="-122"/>
                <a:ea typeface="宋体" panose="02010600030101010101" pitchFamily="2" charset="-122"/>
              </a:rPr>
              <a:t>，该参数</a:t>
            </a:r>
            <a:r>
              <a:rPr lang="zh-CN" altLang="zh-CN" sz="1800" kern="0" dirty="0" smtClean="0">
                <a:solidFill>
                  <a:srgbClr val="595959"/>
                </a:solidFill>
                <a:latin typeface="宋体" panose="02010600030101010101" pitchFamily="2" charset="-122"/>
                <a:ea typeface="宋体" panose="02010600030101010101" pitchFamily="2" charset="-122"/>
              </a:rPr>
              <a:t>支持</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‘right’</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‘outer’</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‘inner’</a:t>
            </a:r>
            <a:r>
              <a:rPr lang="zh-CN" altLang="zh-CN" sz="1800" kern="0" dirty="0" smtClean="0">
                <a:solidFill>
                  <a:srgbClr val="595959"/>
                </a:solidFill>
                <a:latin typeface="宋体" panose="02010600030101010101" pitchFamily="2" charset="-122"/>
                <a:ea typeface="宋体" panose="02010600030101010101" pitchFamily="2" charset="-122"/>
              </a:rPr>
              <a:t>共</a:t>
            </a:r>
            <a:r>
              <a:rPr lang="en-US" altLang="zh-CN" sz="1800" kern="0" dirty="0">
                <a:solidFill>
                  <a:srgbClr val="595959"/>
                </a:solidFill>
                <a:latin typeface="宋体" panose="02010600030101010101" pitchFamily="2" charset="-122"/>
                <a:ea typeface="宋体" panose="02010600030101010101" pitchFamily="2" charset="-122"/>
              </a:rPr>
              <a:t>4</a:t>
            </a:r>
            <a:r>
              <a:rPr lang="zh-CN" altLang="zh-CN" sz="1800" kern="0" dirty="0">
                <a:solidFill>
                  <a:srgbClr val="595959"/>
                </a:solidFill>
                <a:latin typeface="宋体" panose="02010600030101010101" pitchFamily="2" charset="-122"/>
                <a:ea typeface="宋体" panose="02010600030101010101" pitchFamily="2" charset="-122"/>
              </a:rPr>
              <a:t>种取值，默认值</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，代表</a:t>
            </a:r>
            <a:r>
              <a:rPr lang="zh-CN" altLang="en-US" sz="1800" kern="0" dirty="0" smtClean="0">
                <a:solidFill>
                  <a:srgbClr val="595959"/>
                </a:solidFill>
                <a:latin typeface="宋体" panose="02010600030101010101" pitchFamily="2" charset="-122"/>
                <a:ea typeface="宋体" panose="02010600030101010101" pitchFamily="2" charset="-122"/>
              </a:rPr>
              <a:t>采用</a:t>
            </a:r>
            <a:r>
              <a:rPr lang="zh-CN" altLang="zh-CN" sz="1800" kern="0" dirty="0" smtClean="0">
                <a:solidFill>
                  <a:srgbClr val="595959"/>
                </a:solidFill>
                <a:latin typeface="宋体" panose="02010600030101010101" pitchFamily="2" charset="-122"/>
                <a:ea typeface="宋体" panose="02010600030101010101" pitchFamily="2" charset="-122"/>
              </a:rPr>
              <a:t>左</a:t>
            </a:r>
            <a:r>
              <a:rPr lang="zh-CN" altLang="zh-CN" sz="1800" kern="0" dirty="0">
                <a:solidFill>
                  <a:srgbClr val="595959"/>
                </a:solidFill>
                <a:latin typeface="宋体" panose="02010600030101010101" pitchFamily="2" charset="-122"/>
                <a:ea typeface="宋体" panose="02010600030101010101" pitchFamily="2" charset="-122"/>
              </a:rPr>
              <a:t>连接的方式合并多个对象，即</a:t>
            </a:r>
            <a:r>
              <a:rPr lang="zh-CN" altLang="zh-CN" sz="1800" kern="0" dirty="0" smtClean="0">
                <a:solidFill>
                  <a:srgbClr val="595959"/>
                </a:solidFill>
                <a:latin typeface="宋体" panose="02010600030101010101" pitchFamily="2" charset="-122"/>
                <a:ea typeface="宋体" panose="02010600030101010101" pitchFamily="2" charset="-122"/>
              </a:rPr>
              <a:t>以</a:t>
            </a:r>
            <a:r>
              <a:rPr lang="zh-CN" altLang="en-US" sz="1800" kern="0" dirty="0" smtClean="0">
                <a:solidFill>
                  <a:srgbClr val="595959"/>
                </a:solidFill>
                <a:latin typeface="宋体" panose="02010600030101010101" pitchFamily="2" charset="-122"/>
                <a:ea typeface="宋体" panose="02010600030101010101" pitchFamily="2" charset="-122"/>
              </a:rPr>
              <a:t>调用</a:t>
            </a:r>
            <a:r>
              <a:rPr lang="en-US" altLang="zh-CN" sz="1800" kern="0" dirty="0" smtClean="0">
                <a:solidFill>
                  <a:srgbClr val="595959"/>
                </a:solidFill>
                <a:latin typeface="宋体" panose="02010600030101010101" pitchFamily="2" charset="-122"/>
                <a:ea typeface="宋体" panose="02010600030101010101" pitchFamily="2" charset="-122"/>
              </a:rPr>
              <a:t>join</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方法的</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en-US" sz="1800" kern="0" dirty="0" smtClean="0">
                <a:solidFill>
                  <a:srgbClr val="595959"/>
                </a:solidFill>
                <a:latin typeface="宋体" panose="02010600030101010101" pitchFamily="2" charset="-122"/>
                <a:ea typeface="宋体" panose="02010600030101010101" pitchFamily="2" charset="-122"/>
              </a:rPr>
              <a:t>（称为左对象）</a:t>
            </a:r>
            <a:r>
              <a:rPr lang="zh-CN" altLang="zh-CN" sz="1800" kern="0" dirty="0" smtClean="0">
                <a:solidFill>
                  <a:srgbClr val="595959"/>
                </a:solidFill>
                <a:latin typeface="宋体" panose="02010600030101010101" pitchFamily="2" charset="-122"/>
                <a:ea typeface="宋体" panose="02010600030101010101" pitchFamily="2" charset="-122"/>
              </a:rPr>
              <a:t>为</a:t>
            </a:r>
            <a:r>
              <a:rPr lang="zh-CN" altLang="zh-CN" sz="1800" kern="0" dirty="0">
                <a:solidFill>
                  <a:srgbClr val="595959"/>
                </a:solidFill>
                <a:latin typeface="宋体" panose="02010600030101010101" pitchFamily="2" charset="-122"/>
                <a:ea typeface="宋体" panose="02010600030101010101" pitchFamily="2" charset="-122"/>
              </a:rPr>
              <a:t>基准，</a:t>
            </a:r>
            <a:r>
              <a:rPr lang="zh-CN" altLang="zh-CN" sz="1800" kern="0" dirty="0" smtClean="0">
                <a:solidFill>
                  <a:srgbClr val="595959"/>
                </a:solidFill>
                <a:latin typeface="宋体" panose="02010600030101010101" pitchFamily="2" charset="-122"/>
                <a:ea typeface="宋体" panose="02010600030101010101" pitchFamily="2" charset="-122"/>
              </a:rPr>
              <a:t>保留</a:t>
            </a:r>
            <a:r>
              <a:rPr lang="zh-CN" altLang="en-US" sz="1800" kern="0" dirty="0" smtClean="0">
                <a:solidFill>
                  <a:srgbClr val="595959"/>
                </a:solidFill>
                <a:latin typeface="宋体" panose="02010600030101010101" pitchFamily="2" charset="-122"/>
                <a:ea typeface="宋体" panose="02010600030101010101" pitchFamily="2" charset="-122"/>
              </a:rPr>
              <a:t>左</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的全部</a:t>
            </a:r>
            <a:r>
              <a:rPr lang="zh-CN" altLang="zh-CN" sz="1800" kern="0" dirty="0" smtClean="0">
                <a:solidFill>
                  <a:srgbClr val="595959"/>
                </a:solidFill>
                <a:latin typeface="宋体" panose="02010600030101010101" pitchFamily="2" charset="-122"/>
                <a:ea typeface="宋体" panose="02010600030101010101" pitchFamily="2" charset="-122"/>
              </a:rPr>
              <a:t>数据</a:t>
            </a:r>
            <a:r>
              <a:rPr lang="zh-CN" altLang="en-US" sz="1800" kern="0" dirty="0" smtClean="0">
                <a:solidFill>
                  <a:srgbClr val="595959"/>
                </a:solidFill>
                <a:latin typeface="宋体" panose="02010600030101010101" pitchFamily="2" charset="-122"/>
                <a:ea typeface="宋体" panose="02010600030101010101" pitchFamily="2" charset="-122"/>
              </a:rPr>
              <a:t>。如果要合并的其他对象（称为右对象）中存在与左对象</a:t>
            </a:r>
            <a:r>
              <a:rPr lang="zh-CN" altLang="zh-CN" sz="1800" kern="0" dirty="0" smtClean="0">
                <a:solidFill>
                  <a:srgbClr val="595959"/>
                </a:solidFill>
                <a:latin typeface="宋体" panose="02010600030101010101" pitchFamily="2" charset="-122"/>
                <a:ea typeface="宋体" panose="02010600030101010101" pitchFamily="2" charset="-122"/>
              </a:rPr>
              <a:t>重叠</a:t>
            </a:r>
            <a:r>
              <a:rPr lang="zh-CN" altLang="zh-CN" sz="1800" kern="0" dirty="0">
                <a:solidFill>
                  <a:srgbClr val="595959"/>
                </a:solidFill>
                <a:latin typeface="宋体" panose="02010600030101010101" pitchFamily="2" charset="-122"/>
                <a:ea typeface="宋体" panose="02010600030101010101" pitchFamily="2" charset="-122"/>
              </a:rPr>
              <a:t>的</a:t>
            </a:r>
            <a:r>
              <a:rPr lang="zh-CN" altLang="zh-CN" sz="1800" kern="0" dirty="0" smtClean="0">
                <a:solidFill>
                  <a:srgbClr val="595959"/>
                </a:solidFill>
                <a:latin typeface="宋体" panose="02010600030101010101" pitchFamily="2" charset="-122"/>
                <a:ea typeface="宋体" panose="02010600030101010101" pitchFamily="2" charset="-122"/>
              </a:rPr>
              <a:t>索引</a:t>
            </a:r>
            <a:r>
              <a:rPr lang="zh-CN" altLang="en-US" sz="1800" kern="0" dirty="0" smtClean="0">
                <a:solidFill>
                  <a:srgbClr val="595959"/>
                </a:solidFill>
                <a:latin typeface="宋体" panose="02010600030101010101" pitchFamily="2" charset="-122"/>
                <a:ea typeface="宋体" panose="02010600030101010101" pitchFamily="2" charset="-122"/>
              </a:rPr>
              <a:t>或合并键</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则</a:t>
            </a:r>
            <a:r>
              <a:rPr lang="zh-CN" altLang="zh-CN" sz="1800" kern="0" dirty="0" smtClean="0">
                <a:solidFill>
                  <a:srgbClr val="595959"/>
                </a:solidFill>
                <a:latin typeface="宋体" panose="02010600030101010101" pitchFamily="2" charset="-122"/>
                <a:ea typeface="宋体" panose="02010600030101010101" pitchFamily="2" charset="-122"/>
              </a:rPr>
              <a:t>保留</a:t>
            </a:r>
            <a:r>
              <a:rPr lang="zh-CN" altLang="en-US" sz="1800" kern="0" dirty="0" smtClean="0">
                <a:solidFill>
                  <a:srgbClr val="595959"/>
                </a:solidFill>
                <a:latin typeface="宋体" panose="02010600030101010101" pitchFamily="2" charset="-122"/>
                <a:ea typeface="宋体" panose="02010600030101010101" pitchFamily="2" charset="-122"/>
              </a:rPr>
              <a:t>右对象</a:t>
            </a:r>
            <a:r>
              <a:rPr lang="zh-CN" altLang="zh-CN" sz="1800" kern="0" dirty="0" smtClean="0">
                <a:solidFill>
                  <a:srgbClr val="595959"/>
                </a:solidFill>
                <a:latin typeface="宋体" panose="02010600030101010101" pitchFamily="2" charset="-122"/>
                <a:ea typeface="宋体" panose="02010600030101010101" pitchFamily="2" charset="-122"/>
              </a:rPr>
              <a:t>中</a:t>
            </a:r>
            <a:r>
              <a:rPr lang="zh-CN" altLang="zh-CN" sz="1800" kern="0" dirty="0">
                <a:solidFill>
                  <a:srgbClr val="595959"/>
                </a:solidFill>
                <a:latin typeface="宋体" panose="02010600030101010101" pitchFamily="2" charset="-122"/>
                <a:ea typeface="宋体" panose="02010600030101010101" pitchFamily="2" charset="-122"/>
              </a:rPr>
              <a:t>这些重叠</a:t>
            </a:r>
            <a:r>
              <a:rPr lang="zh-CN" altLang="zh-CN" sz="1800" kern="0" dirty="0" smtClean="0">
                <a:solidFill>
                  <a:srgbClr val="595959"/>
                </a:solidFill>
                <a:latin typeface="宋体" panose="02010600030101010101" pitchFamily="2" charset="-122"/>
                <a:ea typeface="宋体" panose="02010600030101010101" pitchFamily="2" charset="-122"/>
              </a:rPr>
              <a:t>索引</a:t>
            </a:r>
            <a:r>
              <a:rPr lang="zh-CN" altLang="en-US" sz="1800" kern="0" dirty="0" smtClean="0">
                <a:solidFill>
                  <a:srgbClr val="595959"/>
                </a:solidFill>
                <a:latin typeface="宋体" panose="02010600030101010101" pitchFamily="2" charset="-122"/>
                <a:ea typeface="宋体" panose="02010600030101010101" pitchFamily="2" charset="-122"/>
              </a:rPr>
              <a:t>或键</a:t>
            </a:r>
            <a:r>
              <a:rPr lang="zh-CN" altLang="zh-CN" sz="1800" kern="0" dirty="0" smtClean="0">
                <a:solidFill>
                  <a:srgbClr val="595959"/>
                </a:solidFill>
                <a:latin typeface="宋体" panose="02010600030101010101" pitchFamily="2" charset="-122"/>
                <a:ea typeface="宋体" panose="02010600030101010101" pitchFamily="2" charset="-122"/>
              </a:rPr>
              <a:t>对应</a:t>
            </a:r>
            <a:r>
              <a:rPr lang="zh-CN" altLang="zh-CN" sz="1800" kern="0" dirty="0">
                <a:solidFill>
                  <a:srgbClr val="595959"/>
                </a:solidFill>
                <a:latin typeface="宋体" panose="02010600030101010101" pitchFamily="2" charset="-122"/>
                <a:ea typeface="宋体" panose="02010600030101010101" pitchFamily="2" charset="-122"/>
              </a:rPr>
              <a:t>的</a:t>
            </a:r>
            <a:r>
              <a:rPr lang="zh-CN" altLang="zh-CN" sz="1800" kern="0" dirty="0" smtClean="0">
                <a:solidFill>
                  <a:srgbClr val="595959"/>
                </a:solidFill>
                <a:latin typeface="宋体" panose="02010600030101010101" pitchFamily="2" charset="-122"/>
                <a:ea typeface="宋体" panose="02010600030101010101" pitchFamily="2" charset="-122"/>
              </a:rPr>
              <a:t>数据</a:t>
            </a:r>
            <a:r>
              <a:rPr lang="zh-CN" altLang="en-US" sz="1800" kern="0" dirty="0" smtClean="0">
                <a:solidFill>
                  <a:srgbClr val="595959"/>
                </a:solidFill>
                <a:latin typeface="宋体" panose="02010600030101010101" pitchFamily="2" charset="-122"/>
                <a:ea typeface="宋体" panose="02010600030101010101" pitchFamily="2" charset="-122"/>
              </a:rPr>
              <a:t>，并将其添加到左对象相应行的右侧</a:t>
            </a:r>
            <a:r>
              <a:rPr lang="zh-CN" altLang="zh-CN" sz="1800" kern="0" dirty="0" smtClean="0">
                <a:solidFill>
                  <a:srgbClr val="595959"/>
                </a:solidFill>
                <a:latin typeface="宋体" panose="02010600030101010101" pitchFamily="2" charset="-122"/>
                <a:ea typeface="宋体" panose="02010600030101010101" pitchFamily="2" charset="-122"/>
              </a:rPr>
              <a:t>，否则</a:t>
            </a:r>
            <a:r>
              <a:rPr lang="zh-CN" altLang="en-US" sz="1800" kern="0" dirty="0" smtClean="0">
                <a:solidFill>
                  <a:srgbClr val="595959"/>
                </a:solidFill>
                <a:latin typeface="宋体" panose="02010600030101010101" pitchFamily="2" charset="-122"/>
                <a:ea typeface="宋体" panose="02010600030101010101" pitchFamily="2" charset="-122"/>
              </a:rPr>
              <a:t>对象行的右对象数据列将填充为</a:t>
            </a:r>
            <a:r>
              <a:rPr lang="en-US" altLang="zh-CN" sz="1800" kern="0" dirty="0" err="1" smtClean="0">
                <a:solidFill>
                  <a:srgbClr val="595959"/>
                </a:solidFill>
                <a:latin typeface="宋体" panose="02010600030101010101" pitchFamily="2" charset="-122"/>
                <a:ea typeface="宋体" panose="02010600030101010101" pitchFamily="2" charset="-122"/>
              </a:rPr>
              <a:t>NaN</a:t>
            </a:r>
            <a:r>
              <a:rPr lang="zh-CN" altLang="zh-CN" sz="1800" kern="0" dirty="0" smtClean="0">
                <a:solidFill>
                  <a:srgbClr val="595959"/>
                </a:solidFill>
                <a:latin typeface="宋体" panose="02010600030101010101" pitchFamily="2" charset="-122"/>
                <a:ea typeface="宋体" panose="02010600030101010101" pitchFamily="2" charset="-122"/>
              </a:rPr>
              <a:t>。</a:t>
            </a:r>
            <a:endParaRPr lang="en-US"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39"/>
          <p:cNvSpPr/>
          <p:nvPr/>
        </p:nvSpPr>
        <p:spPr>
          <a:xfrm>
            <a:off x="1276318" y="1754687"/>
            <a:ext cx="46028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没有重叠</a:t>
            </a:r>
            <a:r>
              <a:rPr lang="zh-CN" altLang="zh-CN" b="1" dirty="0" smtClean="0">
                <a:latin typeface="宋体" panose="02010600030101010101" pitchFamily="2" charset="-122"/>
                <a:ea typeface="宋体" panose="02010600030101010101" pitchFamily="2" charset="-122"/>
              </a:rPr>
              <a:t>列</a:t>
            </a:r>
            <a:r>
              <a:rPr lang="zh-CN" altLang="en-US" b="1" dirty="0" smtClean="0">
                <a:latin typeface="宋体" panose="02010600030101010101" pitchFamily="2" charset="-122"/>
                <a:ea typeface="宋体" panose="02010600030101010101" pitchFamily="2" charset="-122"/>
              </a:rPr>
              <a:t>时合并两个对象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9" name="图片 8"/>
          <p:cNvPicPr/>
          <p:nvPr/>
        </p:nvPicPr>
        <p:blipFill>
          <a:blip r:embed="rId1"/>
          <a:stretch>
            <a:fillRect/>
          </a:stretch>
        </p:blipFill>
        <p:spPr>
          <a:xfrm>
            <a:off x="2062758" y="2565698"/>
            <a:ext cx="8064896" cy="3604249"/>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清洗二手房数据</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6"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4-1</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nvPicPr>
        <p:blipFill>
          <a:blip r:embed="rId1"/>
          <a:stretch>
            <a:fillRect/>
          </a:stretch>
        </p:blipFill>
        <p:spPr>
          <a:xfrm>
            <a:off x="1414686" y="2709714"/>
            <a:ext cx="9145016" cy="3401030"/>
          </a:xfrm>
          <a:prstGeom prst="rect">
            <a:avLst/>
          </a:prstGeom>
        </p:spPr>
      </p:pic>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根据</a:t>
              </a:r>
              <a:r>
                <a:rPr lang="zh-CN" altLang="zh-CN" sz="2000" dirty="0">
                  <a:solidFill>
                    <a:srgbClr val="595959"/>
                  </a:solidFill>
                  <a:latin typeface="微软雅黑" panose="020B0503020204020204" pitchFamily="34" charset="-122"/>
                  <a:ea typeface="微软雅黑" panose="020B0503020204020204" pitchFamily="34" charset="-122"/>
                </a:rPr>
                <a:t>索引合并</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754687"/>
            <a:ext cx="46028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有</a:t>
            </a:r>
            <a:r>
              <a:rPr lang="zh-CN" altLang="zh-CN" b="1" dirty="0">
                <a:latin typeface="宋体" panose="02010600030101010101" pitchFamily="2" charset="-122"/>
                <a:ea typeface="宋体" panose="02010600030101010101" pitchFamily="2" charset="-122"/>
              </a:rPr>
              <a:t>重叠</a:t>
            </a:r>
            <a:r>
              <a:rPr lang="zh-CN" altLang="zh-CN" b="1" dirty="0" smtClean="0">
                <a:latin typeface="宋体" panose="02010600030101010101" pitchFamily="2" charset="-122"/>
                <a:ea typeface="宋体" panose="02010600030101010101" pitchFamily="2" charset="-122"/>
              </a:rPr>
              <a:t>列</a:t>
            </a:r>
            <a:r>
              <a:rPr lang="zh-CN" altLang="en-US" b="1" dirty="0" smtClean="0">
                <a:latin typeface="宋体" panose="02010600030101010101" pitchFamily="2" charset="-122"/>
                <a:ea typeface="宋体" panose="02010600030101010101" pitchFamily="2" charset="-122"/>
              </a:rPr>
              <a:t>时合并两个对象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合并重叠数据</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en-US" sz="1800" dirty="0">
                <a:solidFill>
                  <a:srgbClr val="595959"/>
                </a:solidFill>
                <a:latin typeface="微软雅黑" panose="020B0503020204020204" pitchFamily="34" charset="-122"/>
                <a:ea typeface="微软雅黑" panose="020B0503020204020204" pitchFamily="34" charset="-122"/>
                <a:cs typeface="+mn-ea"/>
              </a:rPr>
              <a:t>能够灵活使用</a:t>
            </a:r>
            <a:r>
              <a:rPr lang="en-US" altLang="zh-CN" sz="1800" dirty="0" err="1">
                <a:solidFill>
                  <a:srgbClr val="1369B2"/>
                </a:solidFill>
                <a:latin typeface="微软雅黑" panose="020B0503020204020204" pitchFamily="34" charset="-122"/>
                <a:ea typeface="微软雅黑" panose="020B0503020204020204" pitchFamily="34" charset="-122"/>
                <a:cs typeface="+mn-ea"/>
              </a:rPr>
              <a:t>combine_first</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实现合并重叠数据的操作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合并</a:t>
              </a:r>
              <a:r>
                <a:rPr lang="zh-CN" altLang="zh-CN" sz="2000" dirty="0">
                  <a:solidFill>
                    <a:srgbClr val="595959"/>
                  </a:solidFill>
                  <a:latin typeface="微软雅黑" panose="020B0503020204020204" pitchFamily="34" charset="-122"/>
                  <a:ea typeface="微软雅黑" panose="020B0503020204020204" pitchFamily="34" charset="-122"/>
                </a:rPr>
                <a:t>重叠数据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39"/>
          <p:cNvSpPr/>
          <p:nvPr/>
        </p:nvSpPr>
        <p:spPr>
          <a:xfrm>
            <a:off x="1276318" y="1898142"/>
            <a:ext cx="47468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combine_first</a:t>
            </a:r>
            <a:r>
              <a:rPr lang="en-US" altLang="zh-CN" b="1" dirty="0" smtClean="0">
                <a:latin typeface="宋体" panose="02010600030101010101" pitchFamily="2" charset="-122"/>
                <a:ea typeface="宋体" panose="02010600030101010101" pitchFamily="2" charset="-122"/>
              </a:rPr>
              <a:t>()</a:t>
            </a:r>
            <a:r>
              <a:rPr lang="zh-CN" altLang="zh-CN" b="1" dirty="0" smtClean="0">
                <a:latin typeface="宋体" panose="02010600030101010101" pitchFamily="2" charset="-122"/>
                <a:ea typeface="宋体" panose="02010600030101010101" pitchFamily="2" charset="-122"/>
              </a:rPr>
              <a:t>的</a:t>
            </a:r>
            <a:r>
              <a:rPr lang="zh-CN" altLang="zh-CN" b="1" dirty="0">
                <a:latin typeface="宋体" panose="02010600030101010101" pitchFamily="2" charset="-122"/>
                <a:ea typeface="宋体" panose="02010600030101010101" pitchFamily="2"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696947"/>
            <a:ext cx="9560028" cy="1408078"/>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rPr>
              <a:t>在处理数据时，如果一个</a:t>
            </a:r>
            <a:r>
              <a:rPr lang="en-US" altLang="zh-CN" sz="1900" kern="0" dirty="0" smtClean="0">
                <a:solidFill>
                  <a:srgbClr val="595959"/>
                </a:solidFill>
                <a:latin typeface="微软雅黑" panose="020B0503020204020204" pitchFamily="34" charset="-122"/>
                <a:ea typeface="微软雅黑" panose="020B0503020204020204" pitchFamily="34" charset="-122"/>
              </a:rPr>
              <a:t>DataFrame</a:t>
            </a:r>
            <a:r>
              <a:rPr lang="zh-CN" altLang="zh-CN" sz="1900" kern="0" dirty="0" smtClean="0">
                <a:solidFill>
                  <a:srgbClr val="595959"/>
                </a:solidFill>
                <a:latin typeface="微软雅黑" panose="020B0503020204020204" pitchFamily="34" charset="-122"/>
                <a:ea typeface="微软雅黑" panose="020B0503020204020204" pitchFamily="34" charset="-122"/>
              </a:rPr>
              <a:t>对象</a:t>
            </a:r>
            <a:r>
              <a:rPr lang="zh-CN" altLang="zh-CN" sz="1900" kern="0" dirty="0">
                <a:solidFill>
                  <a:srgbClr val="595959"/>
                </a:solidFill>
                <a:latin typeface="微软雅黑" panose="020B0503020204020204" pitchFamily="34" charset="-122"/>
                <a:ea typeface="微软雅黑" panose="020B0503020204020204" pitchFamily="34" charset="-122"/>
              </a:rPr>
              <a:t>有缺失的数据</a:t>
            </a:r>
            <a:r>
              <a:rPr lang="zh-CN" altLang="zh-CN" sz="1900" kern="0" dirty="0" smtClean="0">
                <a:solidFill>
                  <a:srgbClr val="595959"/>
                </a:solidFill>
                <a:latin typeface="微软雅黑" panose="020B0503020204020204" pitchFamily="34" charset="-122"/>
                <a:ea typeface="微软雅黑" panose="020B0503020204020204" pitchFamily="34" charset="-122"/>
              </a:rPr>
              <a:t>，</a:t>
            </a:r>
            <a:r>
              <a:rPr lang="zh-CN" altLang="en-US" sz="1900" kern="0" dirty="0" smtClean="0">
                <a:solidFill>
                  <a:srgbClr val="595959"/>
                </a:solidFill>
                <a:latin typeface="微软雅黑" panose="020B0503020204020204" pitchFamily="34" charset="-122"/>
                <a:ea typeface="微软雅黑" panose="020B0503020204020204" pitchFamily="34" charset="-122"/>
              </a:rPr>
              <a:t>希望将</a:t>
            </a:r>
            <a:r>
              <a:rPr lang="zh-CN" altLang="zh-CN" sz="1900" kern="0" dirty="0" smtClean="0">
                <a:solidFill>
                  <a:srgbClr val="595959"/>
                </a:solidFill>
                <a:latin typeface="微软雅黑" panose="020B0503020204020204" pitchFamily="34" charset="-122"/>
                <a:ea typeface="微软雅黑" panose="020B0503020204020204" pitchFamily="34" charset="-122"/>
              </a:rPr>
              <a:t>这些</a:t>
            </a:r>
            <a:r>
              <a:rPr lang="zh-CN" altLang="zh-CN" sz="1900" kern="0" dirty="0">
                <a:solidFill>
                  <a:srgbClr val="595959"/>
                </a:solidFill>
                <a:latin typeface="微软雅黑" panose="020B0503020204020204" pitchFamily="34" charset="-122"/>
                <a:ea typeface="微软雅黑" panose="020B0503020204020204" pitchFamily="34" charset="-122"/>
              </a:rPr>
              <a:t>缺失的</a:t>
            </a:r>
            <a:r>
              <a:rPr lang="zh-CN" altLang="zh-CN" sz="1900" kern="0" dirty="0" smtClean="0">
                <a:solidFill>
                  <a:srgbClr val="595959"/>
                </a:solidFill>
                <a:latin typeface="微软雅黑" panose="020B0503020204020204" pitchFamily="34" charset="-122"/>
                <a:ea typeface="微软雅黑" panose="020B0503020204020204" pitchFamily="34" charset="-122"/>
              </a:rPr>
              <a:t>数据</a:t>
            </a:r>
            <a:r>
              <a:rPr lang="zh-CN" altLang="en-US" sz="1900" kern="0" dirty="0" smtClean="0">
                <a:solidFill>
                  <a:srgbClr val="595959"/>
                </a:solidFill>
                <a:latin typeface="微软雅黑" panose="020B0503020204020204" pitchFamily="34" charset="-122"/>
                <a:ea typeface="微软雅黑" panose="020B0503020204020204" pitchFamily="34" charset="-122"/>
              </a:rPr>
              <a:t>用</a:t>
            </a:r>
            <a:r>
              <a:rPr lang="zh-CN" altLang="zh-CN" sz="1900" kern="0" dirty="0" smtClean="0">
                <a:solidFill>
                  <a:srgbClr val="595959"/>
                </a:solidFill>
                <a:latin typeface="微软雅黑" panose="020B0503020204020204" pitchFamily="34" charset="-122"/>
                <a:ea typeface="微软雅黑" panose="020B0503020204020204" pitchFamily="34" charset="-122"/>
              </a:rPr>
              <a:t>其他</a:t>
            </a:r>
            <a:r>
              <a:rPr lang="en-US" altLang="zh-CN" sz="1900" kern="0" dirty="0" smtClean="0">
                <a:solidFill>
                  <a:srgbClr val="595959"/>
                </a:solidFill>
                <a:latin typeface="微软雅黑" panose="020B0503020204020204" pitchFamily="34" charset="-122"/>
                <a:ea typeface="微软雅黑" panose="020B0503020204020204" pitchFamily="34" charset="-122"/>
              </a:rPr>
              <a:t>DataFrame</a:t>
            </a:r>
            <a:r>
              <a:rPr lang="zh-CN" altLang="zh-CN" sz="1900" kern="0" dirty="0" smtClean="0">
                <a:solidFill>
                  <a:srgbClr val="595959"/>
                </a:solidFill>
                <a:latin typeface="微软雅黑" panose="020B0503020204020204" pitchFamily="34" charset="-122"/>
                <a:ea typeface="微软雅黑" panose="020B0503020204020204" pitchFamily="34" charset="-122"/>
              </a:rPr>
              <a:t>对象</a:t>
            </a:r>
            <a:r>
              <a:rPr lang="zh-CN" altLang="zh-CN" sz="1900" kern="0" dirty="0">
                <a:solidFill>
                  <a:srgbClr val="595959"/>
                </a:solidFill>
                <a:latin typeface="微软雅黑" panose="020B0503020204020204" pitchFamily="34" charset="-122"/>
                <a:ea typeface="微软雅黑" panose="020B0503020204020204" pitchFamily="34" charset="-122"/>
              </a:rPr>
              <a:t>的数据进行填充，这时可以通过</a:t>
            </a:r>
            <a:r>
              <a:rPr lang="en-US" altLang="zh-CN" sz="1900" kern="0" dirty="0" err="1">
                <a:solidFill>
                  <a:srgbClr val="1369B2"/>
                </a:solidFill>
                <a:latin typeface="微软雅黑" panose="020B0503020204020204" pitchFamily="34" charset="-122"/>
                <a:ea typeface="微软雅黑" panose="020B0503020204020204" pitchFamily="34" charset="-122"/>
              </a:rPr>
              <a:t>combine_first</a:t>
            </a:r>
            <a:r>
              <a:rPr lang="en-US" altLang="zh-CN" sz="1900" kern="0" dirty="0">
                <a:solidFill>
                  <a:srgbClr val="1369B2"/>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方法</a:t>
            </a:r>
            <a:r>
              <a:rPr lang="zh-CN" altLang="zh-CN" sz="1900" kern="0" dirty="0">
                <a:solidFill>
                  <a:srgbClr val="595959"/>
                </a:solidFill>
                <a:latin typeface="微软雅黑" panose="020B0503020204020204" pitchFamily="34" charset="-122"/>
                <a:ea typeface="微软雅黑" panose="020B0503020204020204" pitchFamily="34" charset="-122"/>
              </a:rPr>
              <a:t>实现这个效果。</a:t>
            </a:r>
            <a:r>
              <a:rPr lang="en-US" altLang="zh-CN" sz="1900" kern="0" dirty="0" err="1">
                <a:solidFill>
                  <a:srgbClr val="595959"/>
                </a:solidFill>
                <a:latin typeface="微软雅黑" panose="020B0503020204020204" pitchFamily="34" charset="-122"/>
                <a:ea typeface="微软雅黑" panose="020B0503020204020204" pitchFamily="34" charset="-122"/>
              </a:rPr>
              <a:t>combine_first</a:t>
            </a:r>
            <a:r>
              <a:rPr lang="en-US" altLang="zh-CN" sz="1900" kern="0" dirty="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595959"/>
                </a:solidFill>
                <a:latin typeface="微软雅黑" panose="020B0503020204020204" pitchFamily="34" charset="-122"/>
                <a:ea typeface="微软雅黑" panose="020B0503020204020204" pitchFamily="34" charset="-122"/>
              </a:rPr>
              <a:t>方法的语法格式如下。</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
        <p:nvSpPr>
          <p:cNvPr id="12" name="矩形 11"/>
          <p:cNvSpPr/>
          <p:nvPr/>
        </p:nvSpPr>
        <p:spPr>
          <a:xfrm>
            <a:off x="1287706" y="4149874"/>
            <a:ext cx="9560028" cy="93063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769501" y="4397826"/>
            <a:ext cx="8596438" cy="434734"/>
          </a:xfrm>
          <a:prstGeom prst="rect">
            <a:avLst/>
          </a:prstGeom>
          <a:noFill/>
        </p:spPr>
        <p:txBody>
          <a:bodyPr wrap="square">
            <a:spAutoFit/>
          </a:bodyPr>
          <a:lstStyle/>
          <a:p>
            <a:pPr algn="ct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combine_first</a:t>
            </a:r>
            <a:r>
              <a:rPr lang="en-US" altLang="zh-CN" sz="2000" dirty="0">
                <a:solidFill>
                  <a:srgbClr val="000000"/>
                </a:solidFill>
                <a:latin typeface="Courier New" panose="02070309020205020404" pitchFamily="49" charset="0"/>
                <a:ea typeface="宋体" panose="02010600030101010101" pitchFamily="2" charset="-122"/>
              </a:rPr>
              <a:t>(other)</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15034" y="5176977"/>
            <a:ext cx="9546364" cy="452432"/>
          </a:xfrm>
          <a:prstGeom prst="rect">
            <a:avLst/>
          </a:prstGeom>
          <a:noFill/>
        </p:spPr>
        <p:txBody>
          <a:bodyPr wrap="square">
            <a:spAutoFit/>
          </a:bodyPr>
          <a:lstStyle/>
          <a:p>
            <a:pPr>
              <a:lnSpc>
                <a:spcPct val="130000"/>
              </a:lnSpc>
            </a:pPr>
            <a:r>
              <a:rPr lang="zh-CN" altLang="zh-CN" sz="1800" kern="0" dirty="0">
                <a:solidFill>
                  <a:srgbClr val="595959"/>
                </a:solidFill>
                <a:latin typeface="宋体" panose="02010600030101010101" pitchFamily="2" charset="-122"/>
                <a:ea typeface="宋体" panose="02010600030101010101" pitchFamily="2" charset="-122"/>
              </a:rPr>
              <a:t>上述方法中只有一个</a:t>
            </a:r>
            <a:r>
              <a:rPr lang="zh-CN" altLang="zh-CN" sz="1800" kern="0" dirty="0">
                <a:solidFill>
                  <a:srgbClr val="1369B2"/>
                </a:solidFill>
                <a:latin typeface="宋体" panose="02010600030101010101" pitchFamily="2" charset="-122"/>
                <a:ea typeface="宋体" panose="02010600030101010101" pitchFamily="2" charset="-122"/>
              </a:rPr>
              <a:t>参数</a:t>
            </a:r>
            <a:r>
              <a:rPr lang="en-US" altLang="zh-CN" sz="1800" kern="0" dirty="0">
                <a:solidFill>
                  <a:srgbClr val="1369B2"/>
                </a:solidFill>
                <a:latin typeface="宋体" panose="02010600030101010101" pitchFamily="2" charset="-122"/>
                <a:ea typeface="宋体" panose="02010600030101010101" pitchFamily="2" charset="-122"/>
              </a:rPr>
              <a:t>other</a:t>
            </a:r>
            <a:r>
              <a:rPr lang="zh-CN" altLang="zh-CN" sz="1800" kern="0" dirty="0">
                <a:solidFill>
                  <a:srgbClr val="595959"/>
                </a:solidFill>
                <a:latin typeface="宋体" panose="02010600030101010101" pitchFamily="2" charset="-122"/>
                <a:ea typeface="宋体" panose="02010600030101010101" pitchFamily="2" charset="-122"/>
              </a:rPr>
              <a:t>，该参数表示</a:t>
            </a:r>
            <a:r>
              <a:rPr lang="zh-CN" altLang="zh-CN" sz="1800" kern="0" dirty="0">
                <a:solidFill>
                  <a:srgbClr val="1369B2"/>
                </a:solidFill>
                <a:latin typeface="宋体" panose="02010600030101010101" pitchFamily="2" charset="-122"/>
                <a:ea typeface="宋体" panose="02010600030101010101" pitchFamily="2" charset="-122"/>
              </a:rPr>
              <a:t>用于填充缺失值的</a:t>
            </a:r>
            <a:r>
              <a:rPr lang="en-US" altLang="zh-CN" sz="1800" kern="0" dirty="0" smtClean="0">
                <a:solidFill>
                  <a:srgbClr val="1369B2"/>
                </a:solidFill>
                <a:latin typeface="宋体" panose="02010600030101010101" pitchFamily="2" charset="-122"/>
                <a:ea typeface="宋体" panose="02010600030101010101" pitchFamily="2" charset="-122"/>
              </a:rPr>
              <a:t>DataFrame</a:t>
            </a:r>
            <a:r>
              <a:rPr lang="zh-CN" altLang="zh-CN" sz="1800" kern="0" dirty="0" smtClean="0">
                <a:solidFill>
                  <a:srgbClr val="1369B2"/>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合并</a:t>
              </a:r>
              <a:r>
                <a:rPr lang="zh-CN" altLang="zh-CN" sz="2000" dirty="0">
                  <a:solidFill>
                    <a:srgbClr val="595959"/>
                  </a:solidFill>
                  <a:latin typeface="微软雅黑" panose="020B0503020204020204" pitchFamily="34" charset="-122"/>
                  <a:ea typeface="微软雅黑" panose="020B0503020204020204" pitchFamily="34" charset="-122"/>
                </a:rPr>
                <a:t>重叠数据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p:nvPr/>
        </p:nvPicPr>
        <p:blipFill>
          <a:blip r:embed="rId1"/>
          <a:stretch>
            <a:fillRect/>
          </a:stretch>
        </p:blipFill>
        <p:spPr>
          <a:xfrm>
            <a:off x="4311440" y="2168758"/>
            <a:ext cx="7184366" cy="3456384"/>
          </a:xfrm>
          <a:prstGeom prst="rect">
            <a:avLst/>
          </a:prstGeom>
        </p:spPr>
      </p:pic>
      <p:sp>
        <p:nvSpPr>
          <p:cNvPr id="9" name="矩形: 圆角 139"/>
          <p:cNvSpPr/>
          <p:nvPr/>
        </p:nvSpPr>
        <p:spPr>
          <a:xfrm>
            <a:off x="1276317" y="1676569"/>
            <a:ext cx="402679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合并重叠数据</a:t>
            </a:r>
            <a:r>
              <a:rPr lang="zh-CN" altLang="en-US" b="1" dirty="0">
                <a:latin typeface="宋体" panose="02010600030101010101" pitchFamily="2" charset="-122"/>
                <a:ea typeface="宋体" panose="02010600030101010101" pitchFamily="2" charset="-122"/>
              </a:rPr>
              <a:t>的</a:t>
            </a:r>
            <a:r>
              <a:rPr lang="zh-CN" altLang="en-US" b="1" dirty="0">
                <a:latin typeface="宋体" panose="02010600030101010101" pitchFamily="2" charset="-122"/>
                <a:ea typeface="宋体" panose="02010600030101010101" pitchFamily="2" charset="-122"/>
                <a:sym typeface="思源宋体 CN" panose="02020400000000000000" pitchFamily="18" charset="-122"/>
              </a:rPr>
              <a:t>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3" name="矩形标注 12"/>
          <p:cNvSpPr/>
          <p:nvPr/>
        </p:nvSpPr>
        <p:spPr>
          <a:xfrm>
            <a:off x="1276318" y="3717826"/>
            <a:ext cx="3096344" cy="1189246"/>
          </a:xfrm>
          <a:prstGeom prst="wedgeRectCallout">
            <a:avLst>
              <a:gd name="adj1" fmla="val 65607"/>
              <a:gd name="adj2" fmla="val 5092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1505230" y="3896950"/>
            <a:ext cx="2638519" cy="830997"/>
          </a:xfrm>
          <a:prstGeom prst="rect">
            <a:avLst/>
          </a:prstGeom>
          <a:noFill/>
        </p:spPr>
        <p:txBody>
          <a:bodyPr wrap="square" rtlCol="0">
            <a:spAutoFit/>
          </a:bodyPr>
          <a:lstStyle/>
          <a:p>
            <a:pP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left</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存在</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个缺失的数据，而</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right</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的数据是完整</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合并</a:t>
              </a:r>
              <a:r>
                <a:rPr lang="zh-CN" altLang="zh-CN" sz="2000" dirty="0">
                  <a:solidFill>
                    <a:srgbClr val="595959"/>
                  </a:solidFill>
                  <a:latin typeface="微软雅黑" panose="020B0503020204020204" pitchFamily="34" charset="-122"/>
                  <a:ea typeface="微软雅黑" panose="020B0503020204020204" pitchFamily="34" charset="-122"/>
                </a:rPr>
                <a:t>重叠数据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73630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设置索引</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en-US" sz="1800" dirty="0">
                <a:solidFill>
                  <a:srgbClr val="595959"/>
                </a:solidFill>
                <a:latin typeface="微软雅黑" panose="020B0503020204020204" pitchFamily="34" charset="-122"/>
                <a:ea typeface="微软雅黑" panose="020B0503020204020204" pitchFamily="34" charset="-122"/>
                <a:cs typeface="+mn-ea"/>
              </a:rPr>
              <a:t>能够灵活使用</a:t>
            </a:r>
            <a:r>
              <a:rPr lang="en-US" altLang="zh-CN" sz="1800" dirty="0" err="1">
                <a:solidFill>
                  <a:srgbClr val="1369B2"/>
                </a:solidFill>
                <a:latin typeface="微软雅黑" panose="020B0503020204020204" pitchFamily="34" charset="-122"/>
                <a:ea typeface="微软雅黑" panose="020B0503020204020204" pitchFamily="34" charset="-122"/>
                <a:cs typeface="+mn-ea"/>
              </a:rPr>
              <a:t>set_index</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为</a:t>
            </a:r>
            <a:r>
              <a:rPr lang="en-US" altLang="zh-CN" sz="1800" dirty="0">
                <a:solidFill>
                  <a:srgbClr val="595959"/>
                </a:solidFill>
                <a:latin typeface="微软雅黑" panose="020B0503020204020204" pitchFamily="34" charset="-122"/>
                <a:ea typeface="微软雅黑" panose="020B0503020204020204" pitchFamily="34" charset="-122"/>
                <a:cs typeface="+mn-ea"/>
              </a:rPr>
              <a:t>DataFrame</a:t>
            </a:r>
            <a:r>
              <a:rPr lang="zh-CN" altLang="en-US" sz="1800" dirty="0">
                <a:solidFill>
                  <a:srgbClr val="595959"/>
                </a:solidFill>
                <a:latin typeface="微软雅黑" panose="020B0503020204020204" pitchFamily="34" charset="-122"/>
                <a:ea typeface="微软雅黑" panose="020B0503020204020204" pitchFamily="34" charset="-122"/>
                <a:cs typeface="+mn-ea"/>
              </a:rPr>
              <a:t>重新</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设置一组索引</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设置</a:t>
              </a:r>
              <a:r>
                <a:rPr lang="zh-CN" altLang="zh-CN" sz="2000" dirty="0">
                  <a:solidFill>
                    <a:srgbClr val="595959"/>
                  </a:solidFill>
                  <a:latin typeface="微软雅黑" panose="020B0503020204020204" pitchFamily="34" charset="-122"/>
                  <a:ea typeface="微软雅黑" panose="020B0503020204020204" pitchFamily="34" charset="-122"/>
                </a:rPr>
                <a:t>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39"/>
          <p:cNvSpPr/>
          <p:nvPr/>
        </p:nvSpPr>
        <p:spPr>
          <a:xfrm>
            <a:off x="1276317" y="1559586"/>
            <a:ext cx="402679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set_index</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语法</a:t>
            </a:r>
            <a:r>
              <a:rPr lang="zh-CN" altLang="en-US" b="1" dirty="0">
                <a:latin typeface="宋体" panose="02010600030101010101" pitchFamily="2" charset="-122"/>
                <a:ea typeface="宋体" panose="02010600030101010101" pitchFamily="2" charset="-122"/>
                <a:sym typeface="思源宋体 CN" panose="02020400000000000000" pitchFamily="18"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155716"/>
            <a:ext cx="9560028"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在数据分析中，设置索引是一项常见且重要的操作。通过设置索引，可以提高数据检索的效率，并在进行数据合并、筛选和分组等操作时提供便利。在</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中，通过</a:t>
            </a:r>
            <a:r>
              <a:rPr lang="en-US" altLang="zh-CN" sz="2000" kern="0" dirty="0" err="1">
                <a:solidFill>
                  <a:srgbClr val="1369B2"/>
                </a:solidFill>
                <a:latin typeface="微软雅黑" panose="020B0503020204020204" pitchFamily="34" charset="-122"/>
                <a:ea typeface="微软雅黑" panose="020B0503020204020204" pitchFamily="34" charset="-122"/>
              </a:rPr>
              <a:t>set_index</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可以指定</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的某一列或多列作为索引。</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矩形 11"/>
          <p:cNvSpPr/>
          <p:nvPr/>
        </p:nvSpPr>
        <p:spPr>
          <a:xfrm>
            <a:off x="1287706" y="3717826"/>
            <a:ext cx="9560028"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769501" y="3790352"/>
            <a:ext cx="8596438" cy="729430"/>
          </a:xfrm>
          <a:prstGeom prst="rect">
            <a:avLst/>
          </a:prstGeom>
          <a:noFill/>
        </p:spPr>
        <p:txBody>
          <a:bodyPr wrap="square">
            <a:spAutoFit/>
          </a:bodyPr>
          <a:lstStyle/>
          <a:p>
            <a:pPr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set_index</a:t>
            </a:r>
            <a:r>
              <a:rPr lang="en-US" altLang="zh-CN" sz="1800" dirty="0">
                <a:solidFill>
                  <a:srgbClr val="000000"/>
                </a:solidFill>
                <a:latin typeface="Courier New" panose="02070309020205020404" pitchFamily="49" charset="0"/>
                <a:ea typeface="宋体" panose="02010600030101010101" pitchFamily="2" charset="-122"/>
              </a:rPr>
              <a:t>(keys, *, drop=True, append=False, </a:t>
            </a:r>
            <a:r>
              <a:rPr lang="en-US" altLang="zh-CN" sz="1800" dirty="0" err="1">
                <a:solidFill>
                  <a:srgbClr val="000000"/>
                </a:solidFill>
                <a:latin typeface="Courier New" panose="02070309020205020404" pitchFamily="49" charset="0"/>
                <a:ea typeface="宋体" panose="02010600030101010101" pitchFamily="2" charset="-122"/>
              </a:rPr>
              <a:t>inplace</a:t>
            </a:r>
            <a:r>
              <a:rPr lang="en-US" altLang="zh-CN" sz="1800" dirty="0">
                <a:solidFill>
                  <a:srgbClr val="000000"/>
                </a:solidFill>
                <a:latin typeface="Courier New" panose="02070309020205020404" pitchFamily="49" charset="0"/>
                <a:ea typeface="宋体" panose="02010600030101010101" pitchFamily="2" charset="-122"/>
              </a:rPr>
              <a:t>=False, </a:t>
            </a:r>
            <a:endParaRPr lang="zh-CN" altLang="zh-CN" sz="1800" dirty="0">
              <a:solidFill>
                <a:srgbClr val="000000"/>
              </a:solidFill>
              <a:latin typeface="Courier New" panose="02070309020205020404" pitchFamily="49" charset="0"/>
              <a:ea typeface="宋体" panose="02010600030101010101" pitchFamily="2" charset="-122"/>
            </a:endParaRPr>
          </a:p>
          <a:p>
            <a:pPr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verify_integrity</a:t>
            </a:r>
            <a:r>
              <a:rPr lang="en-US" altLang="zh-CN" sz="1800" dirty="0" smtClean="0">
                <a:solidFill>
                  <a:srgbClr val="000000"/>
                </a:solidFill>
                <a:latin typeface="Courier New" panose="02070309020205020404" pitchFamily="49" charset="0"/>
                <a:ea typeface="宋体" panose="02010600030101010101" pitchFamily="2" charset="-122"/>
              </a:rPr>
              <a:t>=False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15034" y="4582410"/>
            <a:ext cx="9546364" cy="1754326"/>
          </a:xfrm>
          <a:prstGeom prst="rect">
            <a:avLst/>
          </a:prstGeom>
          <a:noFill/>
        </p:spPr>
        <p:txBody>
          <a:bodyPr wrap="square">
            <a:spAutoFit/>
          </a:bodyPr>
          <a:lstStyle/>
          <a:p>
            <a:pPr marL="285750" lvl="0" indent="-28575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keys</a:t>
            </a:r>
            <a:r>
              <a:rPr lang="zh-CN" altLang="zh-CN" sz="1800" kern="0" dirty="0">
                <a:solidFill>
                  <a:srgbClr val="595959"/>
                </a:solidFill>
                <a:latin typeface="宋体" panose="02010600030101010101" pitchFamily="2" charset="-122"/>
                <a:ea typeface="宋体" panose="02010600030101010101" pitchFamily="2" charset="-122"/>
              </a:rPr>
              <a:t>：用于指定要设置为索引的</a:t>
            </a:r>
            <a:r>
              <a:rPr lang="zh-CN" altLang="zh-CN" sz="1800" kern="0" dirty="0">
                <a:solidFill>
                  <a:srgbClr val="1369B2"/>
                </a:solidFill>
                <a:latin typeface="宋体" panose="02010600030101010101" pitchFamily="2" charset="-122"/>
                <a:ea typeface="宋体" panose="02010600030101010101" pitchFamily="2" charset="-122"/>
              </a:rPr>
              <a:t>列名或列名列表</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drop</a:t>
            </a:r>
            <a:r>
              <a:rPr lang="zh-CN" altLang="zh-CN" sz="1800" kern="0" dirty="0">
                <a:solidFill>
                  <a:srgbClr val="595959"/>
                </a:solidFill>
                <a:latin typeface="宋体" panose="02010600030101010101" pitchFamily="2" charset="-122"/>
                <a:ea typeface="宋体" panose="02010600030101010101" pitchFamily="2" charset="-122"/>
              </a:rPr>
              <a:t>：用于指定在设置索引时</a:t>
            </a:r>
            <a:r>
              <a:rPr lang="zh-CN" altLang="zh-CN" sz="1800" kern="0" dirty="0">
                <a:solidFill>
                  <a:srgbClr val="1369B2"/>
                </a:solidFill>
                <a:latin typeface="宋体" panose="02010600030101010101" pitchFamily="2" charset="-122"/>
                <a:ea typeface="宋体" panose="02010600030101010101" pitchFamily="2" charset="-122"/>
              </a:rPr>
              <a:t>是否删除指定的列</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，即删除。</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append</a:t>
            </a:r>
            <a:r>
              <a:rPr lang="zh-CN" altLang="zh-CN" sz="1800" kern="0" dirty="0">
                <a:solidFill>
                  <a:srgbClr val="595959"/>
                </a:solidFill>
                <a:latin typeface="宋体" panose="02010600030101010101" pitchFamily="2" charset="-122"/>
                <a:ea typeface="宋体" panose="02010600030101010101" pitchFamily="2" charset="-122"/>
              </a:rPr>
              <a:t>：用于指定在设置索引时</a:t>
            </a:r>
            <a:r>
              <a:rPr lang="zh-CN" altLang="zh-CN" sz="1800" kern="0" dirty="0">
                <a:solidFill>
                  <a:srgbClr val="1369B2"/>
                </a:solidFill>
                <a:latin typeface="宋体" panose="02010600030101010101" pitchFamily="2" charset="-122"/>
                <a:ea typeface="宋体" panose="02010600030101010101" pitchFamily="2" charset="-122"/>
              </a:rPr>
              <a:t>是否保留原有的索引</a:t>
            </a:r>
            <a:r>
              <a:rPr lang="zh-CN" altLang="zh-CN" sz="1800" kern="0" dirty="0">
                <a:solidFill>
                  <a:srgbClr val="595959"/>
                </a:solidFill>
                <a:latin typeface="宋体" panose="02010600030101010101" pitchFamily="2" charset="-122"/>
                <a:ea typeface="宋体" panose="02010600030101010101" pitchFamily="2" charset="-122"/>
              </a:rPr>
              <a:t>，形成多级索引，默认值为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，即替换原有的索引。</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8" name="组合 17"/>
          <p:cNvGrpSpPr/>
          <p:nvPr/>
        </p:nvGrpSpPr>
        <p:grpSpPr>
          <a:xfrm>
            <a:off x="1019175" y="857056"/>
            <a:ext cx="4067919" cy="466725"/>
            <a:chOff x="1019175" y="847725"/>
            <a:chExt cx="3533775" cy="466725"/>
          </a:xfrm>
        </p:grpSpPr>
        <p:sp>
          <p:nvSpPr>
            <p:cNvPr id="1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设置</a:t>
              </a:r>
              <a:r>
                <a:rPr lang="zh-CN" altLang="zh-CN" sz="2000" dirty="0">
                  <a:solidFill>
                    <a:srgbClr val="595959"/>
                  </a:solidFill>
                  <a:latin typeface="微软雅黑" panose="020B0503020204020204" pitchFamily="34" charset="-122"/>
                  <a:ea typeface="微软雅黑" panose="020B0503020204020204" pitchFamily="34" charset="-122"/>
                </a:rPr>
                <a:t>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39"/>
          <p:cNvSpPr/>
          <p:nvPr/>
        </p:nvSpPr>
        <p:spPr>
          <a:xfrm>
            <a:off x="1276317" y="1559586"/>
            <a:ext cx="402679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set_index</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语法</a:t>
            </a:r>
            <a:r>
              <a:rPr lang="zh-CN" altLang="en-US" b="1" dirty="0">
                <a:latin typeface="宋体" panose="02010600030101010101" pitchFamily="2" charset="-122"/>
                <a:ea typeface="宋体" panose="02010600030101010101" pitchFamily="2" charset="-122"/>
                <a:sym typeface="思源宋体 CN" panose="02020400000000000000" pitchFamily="18" charset="-122"/>
              </a:rPr>
              <a:t>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301370" y="2155716"/>
            <a:ext cx="9560028" cy="1422954"/>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在数据分析中，设置索引是一项常见且重要的操作。通过设置索引，可以提高数据检索的效率，并在进行数据合并、筛选和分组等操作时提供便利。在</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中，通过</a:t>
            </a:r>
            <a:r>
              <a:rPr lang="en-US" altLang="zh-CN" sz="2000" kern="0" dirty="0" err="1">
                <a:solidFill>
                  <a:srgbClr val="1369B2"/>
                </a:solidFill>
                <a:latin typeface="微软雅黑" panose="020B0503020204020204" pitchFamily="34" charset="-122"/>
                <a:ea typeface="微软雅黑" panose="020B0503020204020204" pitchFamily="34" charset="-122"/>
              </a:rPr>
              <a:t>set_index</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可以指定</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的某一列或多列作为索引。</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矩形 11"/>
          <p:cNvSpPr/>
          <p:nvPr/>
        </p:nvSpPr>
        <p:spPr>
          <a:xfrm>
            <a:off x="1287706" y="3717826"/>
            <a:ext cx="9560028"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769501" y="3932507"/>
            <a:ext cx="8596438" cy="434734"/>
          </a:xfrm>
          <a:prstGeom prst="rect">
            <a:avLst/>
          </a:prstGeom>
          <a:noFill/>
        </p:spPr>
        <p:txBody>
          <a:bodyPr wrap="square">
            <a:spAutoFit/>
          </a:bodyPr>
          <a:lstStyle/>
          <a:p>
            <a:pPr algn="ct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combine_first</a:t>
            </a:r>
            <a:r>
              <a:rPr lang="en-US" altLang="zh-CN" sz="2000" dirty="0">
                <a:solidFill>
                  <a:srgbClr val="000000"/>
                </a:solidFill>
                <a:latin typeface="Courier New" panose="02070309020205020404" pitchFamily="49" charset="0"/>
                <a:ea typeface="宋体" panose="02010600030101010101" pitchFamily="2" charset="-122"/>
              </a:rPr>
              <a:t>(other)</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15034" y="4721078"/>
            <a:ext cx="9546364" cy="1338828"/>
          </a:xfrm>
          <a:prstGeom prst="rect">
            <a:avLst/>
          </a:prstGeom>
          <a:noFill/>
        </p:spPr>
        <p:txBody>
          <a:bodyPr wrap="square">
            <a:spAutoFit/>
          </a:bodyPr>
          <a:lstStyle/>
          <a:p>
            <a:pPr>
              <a:lnSpc>
                <a:spcPct val="150000"/>
              </a:lnSpc>
            </a:pPr>
            <a:r>
              <a:rPr lang="en-US" altLang="zh-CN" sz="1800" kern="0" dirty="0" err="1">
                <a:solidFill>
                  <a:srgbClr val="595959"/>
                </a:solidFill>
                <a:latin typeface="宋体" panose="02010600030101010101" pitchFamily="2" charset="-122"/>
                <a:ea typeface="宋体" panose="02010600030101010101" pitchFamily="2" charset="-122"/>
              </a:rPr>
              <a:t>inplace</a:t>
            </a:r>
            <a:r>
              <a:rPr lang="zh-CN" altLang="zh-CN" sz="1800" kern="0" dirty="0">
                <a:solidFill>
                  <a:srgbClr val="595959"/>
                </a:solidFill>
                <a:latin typeface="宋体" panose="02010600030101010101" pitchFamily="2" charset="-122"/>
                <a:ea typeface="宋体" panose="02010600030101010101" pitchFamily="2" charset="-122"/>
              </a:rPr>
              <a:t>：用于指定在设置索引时</a:t>
            </a:r>
            <a:r>
              <a:rPr lang="zh-CN" altLang="zh-CN" sz="1800" kern="0" dirty="0">
                <a:solidFill>
                  <a:srgbClr val="1369B2"/>
                </a:solidFill>
                <a:latin typeface="宋体" panose="02010600030101010101" pitchFamily="2" charset="-122"/>
                <a:ea typeface="宋体" panose="02010600030101010101" pitchFamily="2" charset="-122"/>
              </a:rPr>
              <a:t>是否在原</a:t>
            </a:r>
            <a:r>
              <a:rPr lang="en-US" altLang="zh-CN" sz="1800" kern="0" dirty="0">
                <a:solidFill>
                  <a:srgbClr val="1369B2"/>
                </a:solidFill>
                <a:latin typeface="宋体" panose="02010600030101010101" pitchFamily="2" charset="-122"/>
                <a:ea typeface="宋体" panose="02010600030101010101" pitchFamily="2" charset="-122"/>
              </a:rPr>
              <a:t>DataFrame</a:t>
            </a:r>
            <a:r>
              <a:rPr lang="zh-CN" altLang="zh-CN" sz="1800" kern="0" dirty="0">
                <a:solidFill>
                  <a:srgbClr val="1369B2"/>
                </a:solidFill>
                <a:latin typeface="宋体" panose="02010600030101010101" pitchFamily="2" charset="-122"/>
                <a:ea typeface="宋体" panose="02010600030101010101" pitchFamily="2" charset="-122"/>
              </a:rPr>
              <a:t>上直接修改</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False</a:t>
            </a:r>
            <a:r>
              <a:rPr lang="zh-CN" altLang="zh-CN" sz="1800" kern="0" dirty="0">
                <a:solidFill>
                  <a:srgbClr val="595959"/>
                </a:solidFill>
                <a:latin typeface="宋体" panose="02010600030101010101" pitchFamily="2" charset="-122"/>
                <a:ea typeface="宋体" panose="02010600030101010101" pitchFamily="2" charset="-122"/>
              </a:rPr>
              <a:t>，即不修改原</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，返回新的</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。若设置为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，则将修改原始</a:t>
            </a:r>
            <a:r>
              <a:rPr lang="en-US" altLang="zh-CN" sz="1800" kern="0" dirty="0">
                <a:solidFill>
                  <a:srgbClr val="595959"/>
                </a:solidFill>
                <a:latin typeface="宋体" panose="02010600030101010101" pitchFamily="2" charset="-122"/>
                <a:ea typeface="宋体" panose="02010600030101010101" pitchFamily="2" charset="-122"/>
              </a:rPr>
              <a:t> DataFrame</a:t>
            </a:r>
            <a:r>
              <a:rPr lang="zh-CN" altLang="zh-CN" sz="1800" kern="0" dirty="0">
                <a:solidFill>
                  <a:srgbClr val="595959"/>
                </a:solidFill>
                <a:latin typeface="宋体" panose="02010600030101010101" pitchFamily="2" charset="-122"/>
                <a:ea typeface="宋体" panose="02010600030101010101" pitchFamily="2" charset="-122"/>
              </a:rPr>
              <a:t>，并且不会返回新的</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8" name="组合 17"/>
          <p:cNvGrpSpPr/>
          <p:nvPr/>
        </p:nvGrpSpPr>
        <p:grpSpPr>
          <a:xfrm>
            <a:off x="1019175" y="857056"/>
            <a:ext cx="4067919" cy="466725"/>
            <a:chOff x="1019175" y="847725"/>
            <a:chExt cx="3533775" cy="466725"/>
          </a:xfrm>
        </p:grpSpPr>
        <p:sp>
          <p:nvSpPr>
            <p:cNvPr id="1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设置</a:t>
              </a:r>
              <a:r>
                <a:rPr lang="zh-CN" altLang="zh-CN" sz="2000" dirty="0">
                  <a:solidFill>
                    <a:srgbClr val="595959"/>
                  </a:solidFill>
                  <a:latin typeface="微软雅黑" panose="020B0503020204020204" pitchFamily="34" charset="-122"/>
                  <a:ea typeface="微软雅黑" panose="020B0503020204020204" pitchFamily="34" charset="-122"/>
                </a:rPr>
                <a:t>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381134" y="3357786"/>
            <a:ext cx="4034551"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读取每个文件的数据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合并全部数据。</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将合并后</a:t>
            </a:r>
            <a:r>
              <a:rPr lang="zh-CN" altLang="zh-CN" sz="1900" dirty="0" smtClean="0">
                <a:solidFill>
                  <a:srgbClr val="595959"/>
                </a:solidFill>
                <a:latin typeface="微软雅黑" panose="020B0503020204020204" pitchFamily="34" charset="-122"/>
                <a:ea typeface="微软雅黑" panose="020B0503020204020204" pitchFamily="34" charset="-122"/>
              </a:rPr>
              <a:t>的</a:t>
            </a:r>
            <a:r>
              <a:rPr lang="zh-CN" altLang="en-US" sz="1900" dirty="0">
                <a:solidFill>
                  <a:srgbClr val="595959"/>
                </a:solidFill>
                <a:latin typeface="微软雅黑" panose="020B0503020204020204" pitchFamily="34" charset="-122"/>
                <a:ea typeface="微软雅黑" panose="020B0503020204020204" pitchFamily="34" charset="-122"/>
              </a:rPr>
              <a:t>最终</a:t>
            </a:r>
            <a:r>
              <a:rPr lang="zh-CN" altLang="zh-CN" sz="1900" dirty="0" smtClean="0">
                <a:solidFill>
                  <a:srgbClr val="595959"/>
                </a:solidFill>
                <a:latin typeface="微软雅黑" panose="020B0503020204020204" pitchFamily="34" charset="-122"/>
                <a:ea typeface="微软雅黑" panose="020B0503020204020204" pitchFamily="34" charset="-122"/>
              </a:rPr>
              <a:t>数据</a:t>
            </a:r>
            <a:r>
              <a:rPr lang="zh-CN" altLang="zh-CN" sz="1900" dirty="0">
                <a:solidFill>
                  <a:srgbClr val="595959"/>
                </a:solidFill>
                <a:latin typeface="微软雅黑" panose="020B0503020204020204" pitchFamily="34" charset="-122"/>
                <a:ea typeface="微软雅黑" panose="020B0503020204020204" pitchFamily="34" charset="-122"/>
              </a:rPr>
              <a:t>写入</a:t>
            </a:r>
            <a:r>
              <a:rPr lang="zh-CN" altLang="zh-CN" sz="1900" dirty="0" smtClean="0">
                <a:solidFill>
                  <a:srgbClr val="595959"/>
                </a:solidFill>
                <a:latin typeface="微软雅黑" panose="020B0503020204020204" pitchFamily="34" charset="-122"/>
                <a:ea typeface="微软雅黑" panose="020B0503020204020204" pitchFamily="34" charset="-122"/>
              </a:rPr>
              <a:t>文件</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重塑学生信息</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4-3</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413569"/>
            <a:ext cx="6679708" cy="4604231"/>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157965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277666"/>
            <a:ext cx="5436205" cy="1408078"/>
          </a:xfrm>
          <a:prstGeom prst="rect">
            <a:avLst/>
          </a:prstGeom>
          <a:noFill/>
        </p:spPr>
        <p:txBody>
          <a:bodyPr wrap="square" rtlCol="0">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本任务要求编写代码重塑表格的学生信息，</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将表格</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行标题和列标题交换位置</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，并在互换位置后</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增加一列来统计每个班级的总</a:t>
            </a:r>
            <a:r>
              <a:rPr lang="zh-CN" altLang="zh-CN"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人数</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圆角右箭头 2"/>
          <p:cNvSpPr/>
          <p:nvPr/>
        </p:nvSpPr>
        <p:spPr>
          <a:xfrm flipV="1">
            <a:off x="3813211" y="4575244"/>
            <a:ext cx="764602" cy="841364"/>
          </a:xfrm>
          <a:prstGeom prst="bentArrow">
            <a:avLst>
              <a:gd name="adj1" fmla="val 27990"/>
              <a:gd name="adj2" fmla="val 30232"/>
              <a:gd name="adj3" fmla="val 39949"/>
              <a:gd name="adj4" fmla="val 43750"/>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8" name="图片 7"/>
          <p:cNvPicPr/>
          <p:nvPr/>
        </p:nvPicPr>
        <p:blipFill>
          <a:blip r:embed="rId2"/>
          <a:stretch>
            <a:fillRect/>
          </a:stretch>
        </p:blipFill>
        <p:spPr>
          <a:xfrm>
            <a:off x="4577813" y="4631962"/>
            <a:ext cx="2808312" cy="1939935"/>
          </a:xfrm>
          <a:prstGeom prst="rect">
            <a:avLst/>
          </a:prstGeom>
        </p:spPr>
      </p:pic>
      <p:pic>
        <p:nvPicPr>
          <p:cNvPr id="10" name="图片 9"/>
          <p:cNvPicPr/>
          <p:nvPr/>
        </p:nvPicPr>
        <p:blipFill>
          <a:blip r:embed="rId3"/>
          <a:stretch>
            <a:fillRect/>
          </a:stretch>
        </p:blipFill>
        <p:spPr>
          <a:xfrm>
            <a:off x="1765440" y="3685744"/>
            <a:ext cx="5709573" cy="889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2904141"/>
            <a:ext cx="4521254"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已知</a:t>
            </a:r>
            <a:r>
              <a:rPr lang="en-US" altLang="zh-CN" sz="2000" dirty="0"/>
              <a:t>secondhandhouse_one.xlsx</a:t>
            </a:r>
            <a:r>
              <a:rPr lang="zh-CN" altLang="zh-CN" sz="2000" dirty="0"/>
              <a:t>文件保存了</a:t>
            </a:r>
            <a:r>
              <a:rPr lang="zh-CN" altLang="zh-CN" sz="2000" dirty="0">
                <a:solidFill>
                  <a:srgbClr val="1369B2"/>
                </a:solidFill>
              </a:rPr>
              <a:t>二手房数据</a:t>
            </a:r>
            <a:r>
              <a:rPr lang="zh-CN" altLang="zh-CN" sz="2000" dirty="0"/>
              <a:t>，包括小区名称、房屋信息、关注人数、附近地铁、每平米单价等。</a:t>
            </a:r>
            <a:endParaRPr lang="zh-CN" altLang="zh-CN" sz="2000" dirty="0"/>
          </a:p>
        </p:txBody>
      </p:sp>
      <p:pic>
        <p:nvPicPr>
          <p:cNvPr id="6" name="图片 5"/>
          <p:cNvPicPr/>
          <p:nvPr/>
        </p:nvPicPr>
        <p:blipFill rotWithShape="1">
          <a:blip r:embed="rId1"/>
          <a:srcRect t="351" r="385"/>
          <a:stretch>
            <a:fillRect/>
          </a:stretch>
        </p:blipFill>
        <p:spPr bwMode="auto">
          <a:xfrm>
            <a:off x="6239222" y="2709714"/>
            <a:ext cx="4997268" cy="2327847"/>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34967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386536"/>
            <a:ext cx="3737363" cy="1338828"/>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重塑分层索引</a:t>
            </a:r>
            <a:r>
              <a:rPr lang="zh-CN" altLang="en-US"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stack()</a:t>
            </a:r>
            <a:r>
              <a:rPr lang="zh-CN" altLang="zh-CN" sz="1800" dirty="0">
                <a:solidFill>
                  <a:srgbClr val="595959"/>
                </a:solidFill>
                <a:latin typeface="微软雅黑" panose="020B0503020204020204" pitchFamily="34" charset="-122"/>
                <a:ea typeface="微软雅黑" panose="020B0503020204020204" pitchFamily="34" charset="-122"/>
                <a:cs typeface="+mn-ea"/>
              </a:rPr>
              <a:t>和</a:t>
            </a:r>
            <a:r>
              <a:rPr lang="en-US" altLang="zh-CN" sz="1800" dirty="0">
                <a:solidFill>
                  <a:srgbClr val="1369B2"/>
                </a:solidFill>
                <a:latin typeface="微软雅黑" panose="020B0503020204020204" pitchFamily="34" charset="-122"/>
                <a:ea typeface="微软雅黑" panose="020B0503020204020204" pitchFamily="34" charset="-122"/>
                <a:cs typeface="+mn-ea"/>
              </a:rPr>
              <a:t>unstack()</a:t>
            </a:r>
            <a:r>
              <a:rPr lang="zh-CN" altLang="zh-CN" sz="1800" dirty="0">
                <a:solidFill>
                  <a:srgbClr val="595959"/>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实现重塑分层索引</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72965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4500234" y="2853730"/>
            <a:ext cx="6255723" cy="2400657"/>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重塑分层索引是非常有用的技巧，通常指的是重新排列或重新组织分层</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索引，</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能够在包含分层索引的</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或</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Series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之间灵活转换，以满足不同的数据处理的需求。在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实现重塑分层索引功能的方法包括</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stack()</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和</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unstack</a:t>
            </a:r>
            <a:r>
              <a:rPr lang="en-US"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8"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39"/>
          <p:cNvSpPr/>
          <p:nvPr/>
        </p:nvSpPr>
        <p:spPr>
          <a:xfrm>
            <a:off x="1276318" y="166934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stack</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矩形 11"/>
          <p:cNvSpPr/>
          <p:nvPr/>
        </p:nvSpPr>
        <p:spPr>
          <a:xfrm>
            <a:off x="1287706" y="3357786"/>
            <a:ext cx="9560028" cy="122413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5" name="文本框 14"/>
          <p:cNvSpPr txBox="1"/>
          <p:nvPr/>
        </p:nvSpPr>
        <p:spPr>
          <a:xfrm>
            <a:off x="1769501" y="3494125"/>
            <a:ext cx="8596438" cy="923330"/>
          </a:xfrm>
          <a:prstGeom prst="rect">
            <a:avLst/>
          </a:prstGeom>
          <a:noFill/>
        </p:spPr>
        <p:txBody>
          <a:bodyPr wrap="square">
            <a:spAutoFit/>
          </a:bodyPr>
          <a:lstStyle/>
          <a:p>
            <a:pPr algn="ctr">
              <a:lnSpc>
                <a:spcPct val="150000"/>
              </a:lnSpc>
            </a:pPr>
            <a:r>
              <a:rPr lang="en-US" altLang="zh-CN" sz="1800" dirty="0" smtClean="0">
                <a:solidFill>
                  <a:srgbClr val="000000"/>
                </a:solidFill>
                <a:latin typeface="Courier New" panose="02070309020205020404" pitchFamily="49" charset="0"/>
                <a:ea typeface="宋体" panose="02010600030101010101" pitchFamily="2" charset="-122"/>
              </a:rPr>
              <a:t>stack(level=-1, </a:t>
            </a:r>
            <a:r>
              <a:rPr lang="en-US" altLang="zh-CN" sz="1800" dirty="0" err="1" smtClean="0">
                <a:solidFill>
                  <a:srgbClr val="000000"/>
                </a:solidFill>
                <a:latin typeface="Courier New" panose="02070309020205020404" pitchFamily="49" charset="0"/>
                <a:ea typeface="宋体" panose="02010600030101010101" pitchFamily="2" charset="-122"/>
              </a:rPr>
              <a:t>dropna</a:t>
            </a:r>
            <a:r>
              <a:rPr lang="en-US" altLang="zh-CN" sz="1800" dirty="0" smtClean="0">
                <a:solidFill>
                  <a:srgbClr val="000000"/>
                </a:solidFill>
                <a:latin typeface="Courier New" panose="02070309020205020404" pitchFamily="49" charset="0"/>
                <a:ea typeface="宋体" panose="02010600030101010101" pitchFamily="2" charset="-122"/>
              </a:rPr>
              <a:t>=_</a:t>
            </a:r>
            <a:r>
              <a:rPr lang="en-US" altLang="zh-CN" sz="1800" dirty="0" err="1" smtClean="0">
                <a:solidFill>
                  <a:srgbClr val="000000"/>
                </a:solidFill>
                <a:latin typeface="Courier New" panose="02070309020205020404" pitchFamily="49" charset="0"/>
                <a:ea typeface="宋体" panose="02010600030101010101" pitchFamily="2" charset="-122"/>
              </a:rPr>
              <a:t>NoDefault.no_default</a:t>
            </a:r>
            <a:r>
              <a:rPr lang="en-US" altLang="zh-CN" sz="1800" dirty="0" smtClean="0">
                <a:solidFill>
                  <a:srgbClr val="000000"/>
                </a:solidFill>
                <a:latin typeface="Courier New" panose="02070309020205020404" pitchFamily="49" charset="0"/>
                <a:ea typeface="宋体" panose="02010600030101010101" pitchFamily="2" charset="-122"/>
              </a:rPr>
              <a:t>, </a:t>
            </a:r>
            <a:endParaRPr lang="zh-CN" altLang="zh-CN" sz="1800" dirty="0" smtClean="0">
              <a:solidFill>
                <a:srgbClr val="000000"/>
              </a:solidFill>
              <a:latin typeface="Courier New" panose="02070309020205020404" pitchFamily="49" charset="0"/>
              <a:ea typeface="宋体" panose="02010600030101010101" pitchFamily="2" charset="-122"/>
            </a:endParaRPr>
          </a:p>
          <a:p>
            <a:pPr algn="ctr">
              <a:lnSpc>
                <a:spcPct val="150000"/>
              </a:lnSpc>
            </a:pPr>
            <a:r>
              <a:rPr lang="en-US" altLang="zh-CN" sz="1800" dirty="0" smtClean="0">
                <a:solidFill>
                  <a:srgbClr val="000000"/>
                </a:solidFill>
                <a:latin typeface="Courier New" panose="02070309020205020404" pitchFamily="49" charset="0"/>
                <a:ea typeface="宋体" panose="02010600030101010101" pitchFamily="2" charset="-122"/>
              </a:rPr>
              <a:t>sort=_</a:t>
            </a:r>
            <a:r>
              <a:rPr lang="en-US" altLang="zh-CN" sz="1800" dirty="0" err="1" smtClean="0">
                <a:solidFill>
                  <a:srgbClr val="000000"/>
                </a:solidFill>
                <a:latin typeface="Courier New" panose="02070309020205020404" pitchFamily="49" charset="0"/>
                <a:ea typeface="宋体" panose="02010600030101010101" pitchFamily="2" charset="-122"/>
              </a:rPr>
              <a:t>NoDefault.no_default</a:t>
            </a: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err="1" smtClean="0">
                <a:solidFill>
                  <a:srgbClr val="000000"/>
                </a:solidFill>
                <a:latin typeface="Courier New" panose="02070309020205020404" pitchFamily="49" charset="0"/>
                <a:ea typeface="宋体" panose="02010600030101010101" pitchFamily="2" charset="-122"/>
              </a:rPr>
              <a:t>future_stack</a:t>
            </a:r>
            <a:r>
              <a:rPr lang="en-US" altLang="zh-CN" sz="1800" dirty="0" smtClean="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672202"/>
            <a:ext cx="9546364" cy="1532727"/>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level</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要操作的分层索引的级别</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，表示操作最内层的索引。若设为</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，表示</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中第一层级的列索引。</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dropna</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是否将重塑后产生的缺失值删除</a:t>
            </a:r>
            <a:r>
              <a:rPr lang="zh-CN" altLang="zh-CN" sz="1800" kern="0" dirty="0">
                <a:solidFill>
                  <a:srgbClr val="595959"/>
                </a:solidFill>
                <a:latin typeface="宋体" panose="02010600030101010101" pitchFamily="2" charset="-122"/>
                <a:ea typeface="宋体" panose="02010600030101010101" pitchFamily="2" charset="-122"/>
              </a:rPr>
              <a:t>。若设置为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，则表示自动删除缺失</a:t>
            </a:r>
            <a:r>
              <a:rPr lang="zh-CN" altLang="zh-CN" sz="1800" kern="0" dirty="0" smtClean="0">
                <a:solidFill>
                  <a:srgbClr val="595959"/>
                </a:solidFill>
                <a:latin typeface="宋体" panose="02010600030101010101" pitchFamily="2" charset="-122"/>
                <a:ea typeface="宋体" panose="02010600030101010101" pitchFamily="2" charset="-122"/>
              </a:rPr>
              <a:t>值</a:t>
            </a:r>
            <a:r>
              <a:rPr lang="zh-CN" altLang="en-US" sz="1800" kern="0" dirty="0" smtClean="0">
                <a:solidFill>
                  <a:srgbClr val="595959"/>
                </a:solidFill>
                <a:latin typeface="宋体" panose="02010600030101010101" pitchFamily="2" charset="-122"/>
                <a:ea typeface="宋体" panose="02010600030101010101" pitchFamily="2" charset="-122"/>
              </a:rPr>
              <a:t>；如果</a:t>
            </a:r>
            <a:r>
              <a:rPr lang="zh-CN" altLang="zh-CN" sz="1800" kern="0" dirty="0" smtClean="0">
                <a:solidFill>
                  <a:srgbClr val="595959"/>
                </a:solidFill>
                <a:latin typeface="宋体" panose="02010600030101010101" pitchFamily="2" charset="-122"/>
                <a:ea typeface="宋体" panose="02010600030101010101" pitchFamily="2" charset="-122"/>
              </a:rPr>
              <a:t>设置</a:t>
            </a:r>
            <a:r>
              <a:rPr lang="zh-CN" altLang="zh-CN" sz="1800" kern="0" dirty="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，则表示不删除</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1301370" y="2306217"/>
            <a:ext cx="9560028" cy="1015663"/>
          </a:xfrm>
          <a:prstGeom prst="rect">
            <a:avLst/>
          </a:prstGeom>
          <a:noFill/>
        </p:spPr>
        <p:txBody>
          <a:bodyPr wrap="square">
            <a:spAutoFit/>
          </a:bodyPr>
          <a:lstStyle/>
          <a:p>
            <a:pPr>
              <a:lnSpc>
                <a:spcPct val="150000"/>
              </a:lnSpc>
            </a:pPr>
            <a:r>
              <a:rPr lang="en-US" altLang="zh-CN" sz="2000" kern="0" dirty="0">
                <a:solidFill>
                  <a:srgbClr val="1369B2"/>
                </a:solidFill>
                <a:latin typeface="微软雅黑" panose="020B0503020204020204" pitchFamily="34" charset="-122"/>
                <a:ea typeface="微软雅黑" panose="020B0503020204020204" pitchFamily="34" charset="-122"/>
              </a:rPr>
              <a:t>stack()</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用于将</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a:t>
            </a:r>
            <a:r>
              <a:rPr lang="zh-CN" altLang="zh-CN" sz="2000" kern="0" dirty="0">
                <a:solidFill>
                  <a:srgbClr val="1369B2"/>
                </a:solidFill>
                <a:latin typeface="微软雅黑" panose="020B0503020204020204" pitchFamily="34" charset="-122"/>
                <a:ea typeface="微软雅黑" panose="020B0503020204020204" pitchFamily="34" charset="-122"/>
              </a:rPr>
              <a:t>列索引转换为行索引</a:t>
            </a:r>
            <a:r>
              <a:rPr lang="zh-CN" altLang="zh-CN" sz="2000" kern="0" dirty="0">
                <a:solidFill>
                  <a:srgbClr val="595959"/>
                </a:solidFill>
                <a:latin typeface="微软雅黑" panose="020B0503020204020204" pitchFamily="34" charset="-122"/>
                <a:ea typeface="微软雅黑" panose="020B0503020204020204" pitchFamily="34" charset="-122"/>
              </a:rPr>
              <a:t>，从而生成一个包含多层索引的</a:t>
            </a:r>
            <a:r>
              <a:rPr lang="en-US" altLang="zh-CN" sz="2000" kern="0" dirty="0">
                <a:solidFill>
                  <a:srgbClr val="595959"/>
                </a:solidFill>
                <a:latin typeface="微软雅黑" panose="020B0503020204020204" pitchFamily="34" charset="-122"/>
                <a:ea typeface="微软雅黑" panose="020B0503020204020204" pitchFamily="34" charset="-122"/>
              </a:rPr>
              <a:t>Series</a:t>
            </a:r>
            <a:r>
              <a:rPr lang="zh-CN" altLang="zh-CN" sz="2000" kern="0" dirty="0">
                <a:solidFill>
                  <a:srgbClr val="595959"/>
                </a:solidFill>
                <a:latin typeface="微软雅黑" panose="020B0503020204020204" pitchFamily="34" charset="-122"/>
                <a:ea typeface="微软雅黑" panose="020B0503020204020204" pitchFamily="34" charset="-122"/>
              </a:rPr>
              <a:t>或</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39"/>
          <p:cNvSpPr/>
          <p:nvPr/>
        </p:nvSpPr>
        <p:spPr>
          <a:xfrm>
            <a:off x="1276318" y="1838616"/>
            <a:ext cx="589900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DataFrame</a:t>
            </a:r>
            <a:r>
              <a:rPr lang="zh-CN" altLang="en-US" b="1" dirty="0">
                <a:latin typeface="宋体" panose="02010600030101010101" pitchFamily="2" charset="-122"/>
                <a:ea typeface="宋体" panose="02010600030101010101" pitchFamily="2" charset="-122"/>
              </a:rPr>
              <a:t>重塑为有两层索引的</a:t>
            </a:r>
            <a:r>
              <a:rPr lang="en-US" altLang="zh-CN" b="1" dirty="0">
                <a:latin typeface="宋体" panose="02010600030101010101" pitchFamily="2" charset="-122"/>
                <a:ea typeface="宋体" panose="02010600030101010101" pitchFamily="2" charset="-122"/>
              </a:rPr>
              <a:t>Series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3" name="组合 12"/>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6" name="图片 15"/>
          <p:cNvPicPr/>
          <p:nvPr/>
        </p:nvPicPr>
        <p:blipFill rotWithShape="1">
          <a:blip r:embed="rId1"/>
          <a:srcRect t="4156" r="50492"/>
          <a:stretch>
            <a:fillRect/>
          </a:stretch>
        </p:blipFill>
        <p:spPr bwMode="auto">
          <a:xfrm>
            <a:off x="2469793" y="2485861"/>
            <a:ext cx="2815802" cy="3536221"/>
          </a:xfrm>
          <a:prstGeom prst="rect">
            <a:avLst/>
          </a:prstGeom>
          <a:ln>
            <a:noFill/>
          </a:ln>
        </p:spPr>
      </p:pic>
      <p:pic>
        <p:nvPicPr>
          <p:cNvPr id="17" name="图片 16"/>
          <p:cNvPicPr/>
          <p:nvPr/>
        </p:nvPicPr>
        <p:blipFill rotWithShape="1">
          <a:blip r:embed="rId1"/>
          <a:srcRect l="52632" t="4156"/>
          <a:stretch>
            <a:fillRect/>
          </a:stretch>
        </p:blipFill>
        <p:spPr bwMode="auto">
          <a:xfrm>
            <a:off x="7031310" y="2638565"/>
            <a:ext cx="2592288" cy="3402577"/>
          </a:xfrm>
          <a:prstGeom prst="rect">
            <a:avLst/>
          </a:prstGeom>
          <a:ln>
            <a:noFill/>
          </a:ln>
        </p:spPr>
      </p:pic>
      <p:sp>
        <p:nvSpPr>
          <p:cNvPr id="2" name="右箭头 1"/>
          <p:cNvSpPr/>
          <p:nvPr/>
        </p:nvSpPr>
        <p:spPr>
          <a:xfrm>
            <a:off x="5652838" y="4797946"/>
            <a:ext cx="1008112" cy="504056"/>
          </a:xfrm>
          <a:prstGeom prst="rightArrow">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669343"/>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unstack</a:t>
            </a:r>
            <a:r>
              <a:rPr lang="en-US" altLang="zh-CN" b="1" dirty="0" smtClean="0">
                <a:latin typeface="宋体" panose="02010600030101010101" pitchFamily="2" charset="-122"/>
                <a:ea typeface="宋体" panose="02010600030101010101" pitchFamily="2" charset="-122"/>
              </a:rPr>
              <a:t>()</a:t>
            </a:r>
            <a:r>
              <a:rPr lang="zh-CN" altLang="en-US" b="1" dirty="0" smtClean="0">
                <a:latin typeface="宋体" panose="02010600030101010101" pitchFamily="2" charset="-122"/>
                <a:ea typeface="宋体" panose="02010600030101010101" pitchFamily="2" charset="-122"/>
              </a:rPr>
              <a:t>的</a:t>
            </a:r>
            <a:r>
              <a:rPr lang="zh-CN" altLang="en-US" b="1" dirty="0">
                <a:latin typeface="宋体" panose="02010600030101010101" pitchFamily="2" charset="-122"/>
                <a:ea typeface="宋体" panose="02010600030101010101" pitchFamily="2" charset="-122"/>
              </a:rPr>
              <a:t>语法格式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6" name="矩形 15"/>
          <p:cNvSpPr/>
          <p:nvPr/>
        </p:nvSpPr>
        <p:spPr>
          <a:xfrm>
            <a:off x="1287706" y="3357786"/>
            <a:ext cx="9560028" cy="86928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7" name="文本框 16"/>
          <p:cNvSpPr txBox="1"/>
          <p:nvPr/>
        </p:nvSpPr>
        <p:spPr>
          <a:xfrm>
            <a:off x="1769501" y="3575062"/>
            <a:ext cx="8596438" cy="434734"/>
          </a:xfrm>
          <a:prstGeom prst="rect">
            <a:avLst/>
          </a:prstGeom>
          <a:noFill/>
        </p:spPr>
        <p:txBody>
          <a:bodyPr wrap="square">
            <a:spAutoFit/>
          </a:bodyPr>
          <a:lstStyle/>
          <a:p>
            <a:pPr algn="ctr">
              <a:lnSpc>
                <a:spcPct val="115000"/>
              </a:lnSpc>
            </a:pPr>
            <a:r>
              <a:rPr lang="en-US" altLang="zh-CN" sz="2000" dirty="0">
                <a:solidFill>
                  <a:srgbClr val="000000"/>
                </a:solidFill>
                <a:latin typeface="Courier New" panose="02070309020205020404" pitchFamily="49" charset="0"/>
                <a:ea typeface="宋体" panose="02010600030101010101" pitchFamily="2" charset="-122"/>
              </a:rPr>
              <a:t>unstack(level=-1, </a:t>
            </a:r>
            <a:r>
              <a:rPr lang="en-US" altLang="zh-CN" sz="2000" dirty="0" err="1">
                <a:solidFill>
                  <a:srgbClr val="000000"/>
                </a:solidFill>
                <a:latin typeface="Courier New" panose="02070309020205020404" pitchFamily="49" charset="0"/>
                <a:ea typeface="宋体" panose="02010600030101010101" pitchFamily="2" charset="-122"/>
              </a:rPr>
              <a:t>fill_value</a:t>
            </a:r>
            <a:r>
              <a:rPr lang="en-US" altLang="zh-CN" sz="2000" dirty="0">
                <a:solidFill>
                  <a:srgbClr val="000000"/>
                </a:solidFill>
                <a:latin typeface="Courier New" panose="02070309020205020404" pitchFamily="49" charset="0"/>
                <a:ea typeface="宋体" panose="02010600030101010101" pitchFamily="2" charset="-122"/>
              </a:rPr>
              <a:t>=None, sort=True)</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18" name="文本框 17"/>
          <p:cNvSpPr txBox="1"/>
          <p:nvPr/>
        </p:nvSpPr>
        <p:spPr>
          <a:xfrm>
            <a:off x="1301370" y="4301600"/>
            <a:ext cx="9546364" cy="1754326"/>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level</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要操作的分层索引的级别</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，表示操作最内层的索引</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若设为</a:t>
            </a:r>
            <a:r>
              <a:rPr lang="en-US" altLang="zh-CN" sz="1800" kern="0" dirty="0" smtClean="0">
                <a:solidFill>
                  <a:srgbClr val="595959"/>
                </a:solidFill>
                <a:latin typeface="宋体" panose="02010600030101010101" pitchFamily="2" charset="-122"/>
                <a:ea typeface="宋体" panose="02010600030101010101" pitchFamily="2" charset="-122"/>
              </a:rPr>
              <a:t>0</a:t>
            </a:r>
            <a:r>
              <a:rPr lang="zh-CN" altLang="en-US" sz="1800" kern="0" dirty="0" smtClean="0">
                <a:solidFill>
                  <a:srgbClr val="595959"/>
                </a:solidFill>
                <a:latin typeface="宋体" panose="02010600030101010101" pitchFamily="2" charset="-122"/>
                <a:ea typeface="宋体" panose="02010600030101010101" pitchFamily="2" charset="-122"/>
              </a:rPr>
              <a:t>，则表示操作最外层的索引。</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fill_value</a:t>
            </a:r>
            <a:r>
              <a:rPr lang="zh-CN" altLang="zh-CN" sz="1800" kern="0" dirty="0">
                <a:solidFill>
                  <a:srgbClr val="595959"/>
                </a:solidFill>
                <a:latin typeface="宋体" panose="02010600030101010101" pitchFamily="2" charset="-122"/>
                <a:ea typeface="宋体" panose="02010600030101010101" pitchFamily="2" charset="-122"/>
              </a:rPr>
              <a:t>：用于指定在产生缺失值时</a:t>
            </a:r>
            <a:r>
              <a:rPr lang="zh-CN" altLang="zh-CN" sz="1800" kern="0" dirty="0">
                <a:solidFill>
                  <a:srgbClr val="1369B2"/>
                </a:solidFill>
                <a:latin typeface="宋体" panose="02010600030101010101" pitchFamily="2" charset="-122"/>
                <a:ea typeface="宋体" panose="02010600030101010101" pitchFamily="2" charset="-122"/>
              </a:rPr>
              <a:t>要填充的值</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sort</a:t>
            </a:r>
            <a:r>
              <a:rPr lang="zh-CN" altLang="zh-CN" sz="1800" kern="0" dirty="0">
                <a:solidFill>
                  <a:srgbClr val="595959"/>
                </a:solidFill>
                <a:latin typeface="宋体" panose="02010600030101010101" pitchFamily="2" charset="-122"/>
                <a:ea typeface="宋体" panose="02010600030101010101" pitchFamily="2" charset="-122"/>
              </a:rPr>
              <a:t>：表示是否根据列索引对结果进行</a:t>
            </a:r>
            <a:r>
              <a:rPr lang="zh-CN" altLang="zh-CN" sz="1800" kern="0" dirty="0">
                <a:solidFill>
                  <a:srgbClr val="1369B2"/>
                </a:solidFill>
                <a:latin typeface="宋体" panose="02010600030101010101" pitchFamily="2" charset="-122"/>
                <a:ea typeface="宋体" panose="02010600030101010101" pitchFamily="2" charset="-122"/>
              </a:rPr>
              <a:t>排序</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，表示排序。</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9" name="文本框 18"/>
          <p:cNvSpPr txBox="1"/>
          <p:nvPr/>
        </p:nvSpPr>
        <p:spPr>
          <a:xfrm>
            <a:off x="1301370" y="2267595"/>
            <a:ext cx="9560028" cy="1015663"/>
          </a:xfrm>
          <a:prstGeom prst="rect">
            <a:avLst/>
          </a:prstGeom>
          <a:noFill/>
        </p:spPr>
        <p:txBody>
          <a:bodyPr wrap="square">
            <a:spAutoFit/>
          </a:bodyPr>
          <a:lstStyle/>
          <a:p>
            <a:pPr>
              <a:lnSpc>
                <a:spcPct val="150000"/>
              </a:lnSpc>
            </a:pPr>
            <a:r>
              <a:rPr lang="en-US" altLang="zh-CN" sz="2000" kern="0" dirty="0">
                <a:solidFill>
                  <a:srgbClr val="1369B2"/>
                </a:solidFill>
                <a:latin typeface="微软雅黑" panose="020B0503020204020204" pitchFamily="34" charset="-122"/>
                <a:ea typeface="微软雅黑" panose="020B0503020204020204" pitchFamily="34" charset="-122"/>
              </a:rPr>
              <a:t>unstack()</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的功能相当于</a:t>
            </a:r>
            <a:r>
              <a:rPr lang="en-US" altLang="zh-CN" sz="2000" kern="0" dirty="0">
                <a:solidFill>
                  <a:srgbClr val="595959"/>
                </a:solidFill>
                <a:latin typeface="微软雅黑" panose="020B0503020204020204" pitchFamily="34" charset="-122"/>
                <a:ea typeface="微软雅黑" panose="020B0503020204020204" pitchFamily="34" charset="-122"/>
              </a:rPr>
              <a:t>stack()</a:t>
            </a:r>
            <a:r>
              <a:rPr lang="zh-CN" altLang="zh-CN" sz="2000" kern="0" dirty="0">
                <a:solidFill>
                  <a:srgbClr val="595959"/>
                </a:solidFill>
                <a:latin typeface="微软雅黑" panose="020B0503020204020204" pitchFamily="34" charset="-122"/>
                <a:ea typeface="微软雅黑" panose="020B0503020204020204" pitchFamily="34" charset="-122"/>
              </a:rPr>
              <a:t>方法的逆操作，用于</a:t>
            </a:r>
            <a:r>
              <a:rPr lang="zh-CN" altLang="zh-CN" sz="2000" kern="0" dirty="0" smtClean="0">
                <a:solidFill>
                  <a:srgbClr val="595959"/>
                </a:solidFill>
                <a:latin typeface="微软雅黑" panose="020B0503020204020204" pitchFamily="34" charset="-122"/>
                <a:ea typeface="微软雅黑" panose="020B0503020204020204" pitchFamily="34" charset="-122"/>
              </a:rPr>
              <a:t>将</a:t>
            </a:r>
            <a:r>
              <a:rPr lang="zh-CN" altLang="en-US" sz="2000" kern="0" dirty="0" smtClean="0">
                <a:solidFill>
                  <a:srgbClr val="595959"/>
                </a:solidFill>
                <a:latin typeface="微软雅黑" panose="020B0503020204020204" pitchFamily="34" charset="-122"/>
                <a:ea typeface="微软雅黑" panose="020B0503020204020204" pitchFamily="34" charset="-122"/>
              </a:rPr>
              <a:t>包含分层索引的</a:t>
            </a:r>
            <a:r>
              <a:rPr lang="en-US" altLang="zh-CN" sz="2000" kern="0" dirty="0" smtClean="0">
                <a:solidFill>
                  <a:srgbClr val="595959"/>
                </a:solidFill>
                <a:latin typeface="微软雅黑" panose="020B0503020204020204" pitchFamily="34" charset="-122"/>
                <a:ea typeface="微软雅黑" panose="020B0503020204020204" pitchFamily="34" charset="-122"/>
              </a:rPr>
              <a:t>Series</a:t>
            </a:r>
            <a:r>
              <a:rPr lang="zh-CN" altLang="zh-CN" sz="2000" kern="0" dirty="0" smtClean="0">
                <a:solidFill>
                  <a:srgbClr val="595959"/>
                </a:solidFill>
                <a:latin typeface="微软雅黑" panose="020B0503020204020204" pitchFamily="34" charset="-122"/>
                <a:ea typeface="微软雅黑" panose="020B0503020204020204" pitchFamily="34" charset="-122"/>
              </a:rPr>
              <a:t>或者</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的行</a:t>
            </a:r>
            <a:r>
              <a:rPr lang="zh-CN" altLang="zh-CN" sz="2000" kern="0" dirty="0" smtClean="0">
                <a:solidFill>
                  <a:srgbClr val="595959"/>
                </a:solidFill>
                <a:latin typeface="微软雅黑" panose="020B0503020204020204" pitchFamily="34" charset="-122"/>
                <a:ea typeface="微软雅黑" panose="020B0503020204020204" pitchFamily="34" charset="-122"/>
              </a:rPr>
              <a:t>索引</a:t>
            </a:r>
            <a:r>
              <a:rPr lang="zh-CN" altLang="en-US" sz="2000" kern="0" dirty="0" smtClean="0">
                <a:solidFill>
                  <a:srgbClr val="595959"/>
                </a:solidFill>
                <a:latin typeface="微软雅黑" panose="020B0503020204020204" pitchFamily="34" charset="-122"/>
                <a:ea typeface="微软雅黑" panose="020B0503020204020204" pitchFamily="34" charset="-122"/>
              </a:rPr>
              <a:t>中的某一层级</a:t>
            </a:r>
            <a:r>
              <a:rPr lang="zh-CN" altLang="zh-CN" sz="2000" kern="0" dirty="0" smtClean="0">
                <a:solidFill>
                  <a:srgbClr val="595959"/>
                </a:solidFill>
                <a:latin typeface="微软雅黑" panose="020B0503020204020204" pitchFamily="34" charset="-122"/>
                <a:ea typeface="微软雅黑" panose="020B0503020204020204" pitchFamily="34" charset="-122"/>
              </a:rPr>
              <a:t>转换</a:t>
            </a:r>
            <a:r>
              <a:rPr lang="zh-CN" altLang="zh-CN" sz="2000" kern="0" dirty="0">
                <a:solidFill>
                  <a:srgbClr val="595959"/>
                </a:solidFill>
                <a:latin typeface="微软雅黑" panose="020B0503020204020204" pitchFamily="34" charset="-122"/>
                <a:ea typeface="微软雅黑" panose="020B0503020204020204" pitchFamily="34" charset="-122"/>
              </a:rPr>
              <a:t>为</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的列</a:t>
            </a:r>
            <a:r>
              <a:rPr lang="zh-CN" altLang="zh-CN" sz="2000" kern="0" dirty="0" smtClean="0">
                <a:solidFill>
                  <a:srgbClr val="595959"/>
                </a:solidFill>
                <a:latin typeface="微软雅黑" panose="020B0503020204020204" pitchFamily="34" charset="-122"/>
                <a:ea typeface="微软雅黑" panose="020B0503020204020204" pitchFamily="34" charset="-122"/>
              </a:rPr>
              <a:t>索引</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2" name="组合 11"/>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8" name="矩形: 圆角 139"/>
          <p:cNvSpPr/>
          <p:nvPr/>
        </p:nvSpPr>
        <p:spPr>
          <a:xfrm>
            <a:off x="1276318" y="1838616"/>
            <a:ext cx="589900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有</a:t>
            </a:r>
            <a:r>
              <a:rPr lang="zh-CN" altLang="en-US" b="1" dirty="0">
                <a:latin typeface="宋体" panose="02010600030101010101" pitchFamily="2" charset="-122"/>
                <a:ea typeface="宋体" panose="02010600030101010101" pitchFamily="2" charset="-122"/>
              </a:rPr>
              <a:t>两层索引的</a:t>
            </a:r>
            <a:r>
              <a:rPr lang="en-US" altLang="zh-CN" b="1" dirty="0" smtClean="0">
                <a:latin typeface="宋体" panose="02010600030101010101" pitchFamily="2" charset="-122"/>
                <a:ea typeface="宋体" panose="02010600030101010101" pitchFamily="2" charset="-122"/>
              </a:rPr>
              <a:t>Series</a:t>
            </a:r>
            <a:r>
              <a:rPr lang="zh-CN" altLang="en-US" b="1" dirty="0">
                <a:latin typeface="宋体" panose="02010600030101010101" pitchFamily="2" charset="-122"/>
                <a:ea typeface="宋体" panose="02010600030101010101" pitchFamily="2" charset="-122"/>
              </a:rPr>
              <a:t>重塑</a:t>
            </a:r>
            <a:r>
              <a:rPr lang="zh-CN" altLang="en-US" b="1" dirty="0" smtClean="0">
                <a:latin typeface="宋体" panose="02010600030101010101" pitchFamily="2" charset="-122"/>
                <a:ea typeface="宋体" panose="02010600030101010101" pitchFamily="2" charset="-122"/>
              </a:rPr>
              <a:t>为</a:t>
            </a:r>
            <a:r>
              <a:rPr lang="en-US" altLang="zh-CN" b="1" dirty="0" smtClean="0">
                <a:latin typeface="宋体" panose="02010600030101010101" pitchFamily="2" charset="-122"/>
                <a:ea typeface="宋体" panose="02010600030101010101" pitchFamily="2" charset="-122"/>
              </a:rPr>
              <a:t>DataFrame</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9" name="图片 18"/>
          <p:cNvPicPr/>
          <p:nvPr/>
        </p:nvPicPr>
        <p:blipFill rotWithShape="1">
          <a:blip r:embed="rId1"/>
          <a:srcRect t="4156" r="50492"/>
          <a:stretch>
            <a:fillRect/>
          </a:stretch>
        </p:blipFill>
        <p:spPr bwMode="auto">
          <a:xfrm>
            <a:off x="6959302" y="2485861"/>
            <a:ext cx="2815802" cy="3536221"/>
          </a:xfrm>
          <a:prstGeom prst="rect">
            <a:avLst/>
          </a:prstGeom>
          <a:ln>
            <a:noFill/>
          </a:ln>
        </p:spPr>
      </p:pic>
      <p:pic>
        <p:nvPicPr>
          <p:cNvPr id="20" name="图片 19"/>
          <p:cNvPicPr/>
          <p:nvPr/>
        </p:nvPicPr>
        <p:blipFill rotWithShape="1">
          <a:blip r:embed="rId1"/>
          <a:srcRect l="52632" t="4156"/>
          <a:stretch>
            <a:fillRect/>
          </a:stretch>
        </p:blipFill>
        <p:spPr bwMode="auto">
          <a:xfrm>
            <a:off x="2700173" y="2638565"/>
            <a:ext cx="2592288" cy="3402577"/>
          </a:xfrm>
          <a:prstGeom prst="rect">
            <a:avLst/>
          </a:prstGeom>
          <a:ln>
            <a:noFill/>
          </a:ln>
        </p:spPr>
      </p:pic>
      <p:sp>
        <p:nvSpPr>
          <p:cNvPr id="21" name="右箭头 20"/>
          <p:cNvSpPr/>
          <p:nvPr/>
        </p:nvSpPr>
        <p:spPr>
          <a:xfrm>
            <a:off x="5652838" y="4797946"/>
            <a:ext cx="1008112" cy="504056"/>
          </a:xfrm>
          <a:prstGeom prst="rightArrow">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019175" y="3107501"/>
            <a:ext cx="4968232" cy="24006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前面介绍了</a:t>
            </a:r>
            <a:r>
              <a:rPr lang="en-US" altLang="zh-CN" sz="2000" dirty="0"/>
              <a:t>DataFrame</a:t>
            </a:r>
            <a:r>
              <a:rPr lang="zh-CN" altLang="zh-CN" sz="2000" dirty="0"/>
              <a:t>和有分层索引</a:t>
            </a:r>
            <a:r>
              <a:rPr lang="en-US" altLang="zh-CN" sz="2000" dirty="0"/>
              <a:t>Series</a:t>
            </a:r>
            <a:r>
              <a:rPr lang="zh-CN" altLang="zh-CN" sz="2000" dirty="0"/>
              <a:t>的重塑操作，除此之外，</a:t>
            </a:r>
            <a:r>
              <a:rPr lang="en-US" altLang="zh-CN" sz="2000" dirty="0"/>
              <a:t>stack()</a:t>
            </a:r>
            <a:r>
              <a:rPr lang="zh-CN" altLang="zh-CN" sz="2000" dirty="0"/>
              <a:t>与</a:t>
            </a:r>
            <a:r>
              <a:rPr lang="en-US" altLang="zh-CN" sz="2000" dirty="0"/>
              <a:t>unstack()</a:t>
            </a:r>
            <a:r>
              <a:rPr lang="zh-CN" altLang="zh-CN" sz="2000" dirty="0"/>
              <a:t>方法还可以将</a:t>
            </a:r>
            <a:r>
              <a:rPr lang="zh-CN" altLang="zh-CN" sz="2000" dirty="0">
                <a:solidFill>
                  <a:srgbClr val="1369B2"/>
                </a:solidFill>
              </a:rPr>
              <a:t>有分层索引的</a:t>
            </a:r>
            <a:r>
              <a:rPr lang="en-US" altLang="zh-CN" sz="2000" dirty="0" smtClean="0">
                <a:solidFill>
                  <a:srgbClr val="1369B2"/>
                </a:solidFill>
              </a:rPr>
              <a:t>DataFrame</a:t>
            </a:r>
            <a:r>
              <a:rPr lang="zh-CN" altLang="zh-CN" sz="2000" dirty="0" smtClean="0">
                <a:solidFill>
                  <a:srgbClr val="1369B2"/>
                </a:solidFill>
              </a:rPr>
              <a:t>对象</a:t>
            </a:r>
            <a:r>
              <a:rPr lang="zh-CN" altLang="zh-CN" sz="2000" dirty="0">
                <a:solidFill>
                  <a:srgbClr val="1369B2"/>
                </a:solidFill>
              </a:rPr>
              <a:t>重塑成另一个有分层索引的</a:t>
            </a:r>
            <a:r>
              <a:rPr lang="en-US" altLang="zh-CN" sz="2000" dirty="0" smtClean="0">
                <a:solidFill>
                  <a:srgbClr val="1369B2"/>
                </a:solidFill>
              </a:rPr>
              <a:t>DataFrame</a:t>
            </a:r>
            <a:r>
              <a:rPr lang="zh-CN" altLang="zh-CN" sz="2000" dirty="0" smtClean="0">
                <a:solidFill>
                  <a:srgbClr val="1369B2"/>
                </a:solidFill>
              </a:rPr>
              <a:t>对象</a:t>
            </a:r>
            <a:r>
              <a:rPr lang="zh-CN" altLang="zh-CN" sz="2000" dirty="0"/>
              <a:t>。</a:t>
            </a:r>
            <a:endParaRPr lang="en-US" altLang="zh-CN" sz="2000" dirty="0"/>
          </a:p>
        </p:txBody>
      </p:sp>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9" name="图片 8"/>
          <p:cNvPicPr/>
          <p:nvPr/>
        </p:nvPicPr>
        <p:blipFill rotWithShape="1">
          <a:blip r:embed="rId1"/>
          <a:srcRect t="4954"/>
          <a:stretch>
            <a:fillRect/>
          </a:stretch>
        </p:blipFill>
        <p:spPr bwMode="auto">
          <a:xfrm>
            <a:off x="6599262" y="1845618"/>
            <a:ext cx="4392488" cy="4038958"/>
          </a:xfrm>
          <a:prstGeom prst="rect">
            <a:avLst/>
          </a:prstGeom>
          <a:ln>
            <a:noFill/>
          </a:ln>
        </p:spPr>
      </p:pic>
      <p:sp>
        <p:nvSpPr>
          <p:cNvPr id="10" name="矩形: 圆角 139"/>
          <p:cNvSpPr/>
          <p:nvPr/>
        </p:nvSpPr>
        <p:spPr>
          <a:xfrm>
            <a:off x="1024503" y="2277666"/>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DataFrame</a:t>
            </a:r>
            <a:r>
              <a:rPr lang="zh-CN" altLang="en-US" b="1" dirty="0" smtClean="0">
                <a:latin typeface="宋体" panose="02010600030101010101" pitchFamily="2" charset="-122"/>
                <a:ea typeface="宋体" panose="02010600030101010101" pitchFamily="2" charset="-122"/>
              </a:rPr>
              <a:t>重</a:t>
            </a:r>
            <a:r>
              <a:rPr lang="zh-CN" altLang="en-US" b="1" dirty="0">
                <a:latin typeface="宋体" panose="02010600030101010101" pitchFamily="2" charset="-122"/>
                <a:ea typeface="宋体" panose="02010600030101010101" pitchFamily="2" charset="-122"/>
              </a:rPr>
              <a:t>塑</a:t>
            </a:r>
            <a:r>
              <a:rPr lang="zh-CN" altLang="en-US" b="1" dirty="0" smtClean="0">
                <a:latin typeface="宋体" panose="02010600030101010101" pitchFamily="2" charset="-122"/>
                <a:ea typeface="宋体" panose="02010600030101010101" pitchFamily="2" charset="-122"/>
              </a:rPr>
              <a:t>为其他</a:t>
            </a:r>
            <a:r>
              <a:rPr lang="en-US" altLang="zh-CN" b="1" dirty="0" smtClean="0">
                <a:latin typeface="宋体" panose="02010600030101010101" pitchFamily="2" charset="-122"/>
                <a:ea typeface="宋体" panose="02010600030101010101" pitchFamily="2" charset="-122"/>
              </a:rPr>
              <a:t>DataFrame</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049675" y="3285778"/>
            <a:ext cx="5034912"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默认情况下，重塑分层索引是对分层索引的最内层索引进行旋转，当需要对分层索引的其他层级的索引进行旋转时，可以</a:t>
            </a:r>
            <a:r>
              <a:rPr lang="zh-CN" altLang="zh-CN" sz="2000" dirty="0">
                <a:solidFill>
                  <a:srgbClr val="1369B2"/>
                </a:solidFill>
              </a:rPr>
              <a:t>将</a:t>
            </a:r>
            <a:r>
              <a:rPr lang="en-US" altLang="zh-CN" sz="2000" dirty="0">
                <a:solidFill>
                  <a:srgbClr val="1369B2"/>
                </a:solidFill>
              </a:rPr>
              <a:t>stack()</a:t>
            </a:r>
            <a:r>
              <a:rPr lang="zh-CN" altLang="zh-CN" sz="2000" dirty="0">
                <a:solidFill>
                  <a:srgbClr val="1369B2"/>
                </a:solidFill>
              </a:rPr>
              <a:t>方法中</a:t>
            </a:r>
            <a:r>
              <a:rPr lang="en-US" altLang="zh-CN" sz="2000" dirty="0" err="1">
                <a:solidFill>
                  <a:srgbClr val="1369B2"/>
                </a:solidFill>
              </a:rPr>
              <a:t>leve</a:t>
            </a:r>
            <a:r>
              <a:rPr lang="zh-CN" altLang="zh-CN" sz="2000" dirty="0">
                <a:solidFill>
                  <a:srgbClr val="1369B2"/>
                </a:solidFill>
              </a:rPr>
              <a:t>参数的值设置为相应的层级</a:t>
            </a:r>
            <a:r>
              <a:rPr lang="zh-CN" altLang="zh-CN" sz="2000" dirty="0"/>
              <a:t>。</a:t>
            </a:r>
            <a:endParaRPr lang="zh-CN" altLang="zh-CN" sz="2000" dirty="0"/>
          </a:p>
        </p:txBody>
      </p:sp>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zh-CN" altLang="zh-CN" sz="2000" dirty="0" smtClean="0">
                  <a:solidFill>
                    <a:srgbClr val="595959"/>
                  </a:solidFill>
                  <a:latin typeface="微软雅黑" panose="020B0503020204020204" pitchFamily="34" charset="-122"/>
                  <a:ea typeface="微软雅黑" panose="020B0503020204020204" pitchFamily="34" charset="-122"/>
                </a:rPr>
                <a:t>重</a:t>
              </a:r>
              <a:r>
                <a:rPr lang="zh-CN" altLang="zh-CN" sz="2000" dirty="0">
                  <a:solidFill>
                    <a:srgbClr val="595959"/>
                  </a:solidFill>
                  <a:latin typeface="微软雅黑" panose="020B0503020204020204" pitchFamily="34" charset="-122"/>
                  <a:ea typeface="微软雅黑" panose="020B0503020204020204" pitchFamily="34" charset="-122"/>
                </a:rPr>
                <a:t>塑分层索引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0" name="矩形: 圆角 139"/>
          <p:cNvSpPr/>
          <p:nvPr/>
        </p:nvSpPr>
        <p:spPr>
          <a:xfrm>
            <a:off x="1024503" y="2421682"/>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DataFrame</a:t>
            </a:r>
            <a:r>
              <a:rPr lang="zh-CN" altLang="en-US" b="1" dirty="0" smtClean="0">
                <a:latin typeface="宋体" panose="02010600030101010101" pitchFamily="2" charset="-122"/>
                <a:ea typeface="宋体" panose="02010600030101010101" pitchFamily="2" charset="-122"/>
              </a:rPr>
              <a:t>重</a:t>
            </a:r>
            <a:r>
              <a:rPr lang="zh-CN" altLang="en-US" b="1" dirty="0">
                <a:latin typeface="宋体" panose="02010600030101010101" pitchFamily="2" charset="-122"/>
                <a:ea typeface="宋体" panose="02010600030101010101" pitchFamily="2" charset="-122"/>
              </a:rPr>
              <a:t>塑</a:t>
            </a:r>
            <a:r>
              <a:rPr lang="zh-CN" altLang="en-US" b="1" dirty="0" smtClean="0">
                <a:latin typeface="宋体" panose="02010600030101010101" pitchFamily="2" charset="-122"/>
                <a:ea typeface="宋体" panose="02010600030101010101" pitchFamily="2" charset="-122"/>
              </a:rPr>
              <a:t>为其他</a:t>
            </a:r>
            <a:r>
              <a:rPr lang="en-US" altLang="zh-CN" b="1" dirty="0" smtClean="0">
                <a:latin typeface="宋体" panose="02010600030101010101" pitchFamily="2" charset="-122"/>
                <a:ea typeface="宋体" panose="02010600030101010101" pitchFamily="2" charset="-122"/>
              </a:rPr>
              <a:t>DataFrame</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2" name="图片 11"/>
          <p:cNvPicPr/>
          <p:nvPr/>
        </p:nvPicPr>
        <p:blipFill>
          <a:blip r:embed="rId1"/>
          <a:stretch>
            <a:fillRect/>
          </a:stretch>
        </p:blipFill>
        <p:spPr>
          <a:xfrm>
            <a:off x="6959302" y="1773610"/>
            <a:ext cx="4104456" cy="372433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815286" y="3357786"/>
            <a:ext cx="3457786" cy="138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创建数据结构</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交换行列标题的位置。</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增加总人数一列</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2675702"/>
            <a:ext cx="6733001" cy="1569660"/>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调整产品订单</a:t>
            </a:r>
            <a:r>
              <a:rPr lang="zh-CN" altLang="zh-CN" sz="4800" b="1" dirty="0" smtClean="0">
                <a:solidFill>
                  <a:srgbClr val="595959"/>
                </a:solidFill>
                <a:latin typeface="微软雅黑" panose="020B0503020204020204" pitchFamily="34" charset="-122"/>
                <a:ea typeface="微软雅黑" panose="020B0503020204020204" pitchFamily="34" charset="-122"/>
                <a:cs typeface="+mn-ea"/>
              </a:rPr>
              <a:t>数据</a:t>
            </a:r>
            <a:r>
              <a:rPr lang="zh-CN" altLang="en-US" sz="4800" b="1" dirty="0" smtClean="0">
                <a:solidFill>
                  <a:srgbClr val="595959"/>
                </a:solidFill>
                <a:latin typeface="微软雅黑" panose="020B0503020204020204" pitchFamily="34" charset="-122"/>
                <a:ea typeface="微软雅黑" panose="020B0503020204020204" pitchFamily="34" charset="-122"/>
                <a:cs typeface="+mn-ea"/>
              </a:rPr>
              <a:t>的展示方式</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4-4</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KSO_WM_UNIT_LINE_FORE_SCHEMECOLOR_INDEX_BRIGHTNESS" val="-0.15"/>
  <p:tag name="KSO_WM_UNIT_LINE_FORE_SCHEMECOLOR_INDEX" val="14"/>
  <p:tag name="KSO_WM_UNIT_LINE_FILL_TYPE" val="2"/>
</p:tagLst>
</file>

<file path=ppt/tags/tag2.xml><?xml version="1.0" encoding="utf-8"?>
<p:tagLst xmlns:p="http://schemas.openxmlformats.org/presentationml/2006/main">
  <p:tag name="KSO_WM_UNIT_LINE_FORE_SCHEMECOLOR_INDEX_BRIGHTNESS" val="-0.15"/>
  <p:tag name="KSO_WM_UNIT_LINE_FORE_SCHEMECOLOR_INDEX" val="14"/>
  <p:tag name="KSO_WM_UNIT_LINE_FILL_TYPE" val="2"/>
</p:tagLst>
</file>

<file path=ppt/tags/tag3.xml><?xml version="1.0" encoding="utf-8"?>
<p:tagLst xmlns:p="http://schemas.openxmlformats.org/presentationml/2006/main">
  <p:tag name="ISPRING_RESOURCE_PATHS_HASH_PRESENTER" val="3f15e6573a385e41c33bb97e7105a62faa5c484"/>
</p:tagLst>
</file>

<file path=ppt/theme/theme1.xml><?xml version="1.0" encoding="utf-8"?>
<a:theme xmlns:a="http://schemas.openxmlformats.org/drawingml/2006/main" name="webwppDef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ud0ofpxa">
      <a:majorFont>
        <a:latin typeface="字魂105号-简雅黑"/>
        <a:ea typeface="字魂105号-简雅黑"/>
        <a:cs typeface=""/>
      </a:majorFont>
      <a:minorFont>
        <a:latin typeface="字魂105号-简雅黑"/>
        <a:ea typeface="字魂105号-简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19705</Words>
  <Application>WPS 演示</Application>
  <PresentationFormat>自定义</PresentationFormat>
  <Paragraphs>1286</Paragraphs>
  <Slides>128</Slides>
  <Notes>128</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128</vt:i4>
      </vt:variant>
    </vt:vector>
  </HeadingPairs>
  <TitlesOfParts>
    <vt:vector size="152" baseType="lpstr">
      <vt:lpstr>Arial</vt:lpstr>
      <vt:lpstr>宋体</vt:lpstr>
      <vt:lpstr>Wingdings</vt:lpstr>
      <vt:lpstr>微软雅黑</vt:lpstr>
      <vt:lpstr>Source Han Sans K Bold</vt:lpstr>
      <vt:lpstr>Calibri</vt:lpstr>
      <vt:lpstr>U.S. 101</vt:lpstr>
      <vt:lpstr>Roboto</vt:lpstr>
      <vt:lpstr>Open Sans Light</vt:lpstr>
      <vt:lpstr>Times New Roman</vt:lpstr>
      <vt:lpstr>字魂105号-简雅黑</vt:lpstr>
      <vt:lpstr>黑体</vt:lpstr>
      <vt:lpstr>Arial Unicode MS</vt:lpstr>
      <vt:lpstr>思源宋体 CN</vt:lpstr>
      <vt:lpstr>Courier New</vt:lpstr>
      <vt:lpstr>Arial</vt:lpstr>
      <vt:lpstr>Source Han Sans K Bold</vt:lpstr>
      <vt:lpstr>Wingdings</vt:lpstr>
      <vt:lpstr>思源宋体 CN</vt:lpstr>
      <vt:lpstr>Wonder Sans Bold</vt:lpstr>
      <vt:lpstr>字小魂简雅黑</vt:lpstr>
      <vt:lpstr>方正颜宋体</vt:lpstr>
      <vt:lpstr>webwppDefTheme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蓝白商务述职报告工作总结ppt模板</dc:title>
  <dc:creator>常董</dc:creator>
  <cp:lastModifiedBy>拽完了</cp:lastModifiedBy>
  <cp:revision>3675</cp:revision>
  <dcterms:created xsi:type="dcterms:W3CDTF">2020-11-11T09:29:00Z</dcterms:created>
  <dcterms:modified xsi:type="dcterms:W3CDTF">2026-03-01T16:14:17Z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CA86C31B90A3484D84CFC43E6FD5C097_12</vt:lpwstr>
  </property>
</Properties>
</file>