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</p:sldMasterIdLst>
  <p:notesMasterIdLst>
    <p:notesMasterId r:id="rId5"/>
  </p:notesMasterIdLst>
  <p:handoutMasterIdLst>
    <p:handoutMasterId r:id="rId146"/>
  </p:handoutMasterIdLst>
  <p:sldIdLst>
    <p:sldId id="325" r:id="rId4"/>
    <p:sldId id="264" r:id="rId6"/>
    <p:sldId id="607" r:id="rId7"/>
    <p:sldId id="608" r:id="rId8"/>
    <p:sldId id="328" r:id="rId9"/>
    <p:sldId id="327" r:id="rId10"/>
    <p:sldId id="609" r:id="rId11"/>
    <p:sldId id="309" r:id="rId12"/>
    <p:sldId id="610" r:id="rId13"/>
    <p:sldId id="611" r:id="rId14"/>
    <p:sldId id="400" r:id="rId15"/>
    <p:sldId id="401" r:id="rId16"/>
    <p:sldId id="511" r:id="rId17"/>
    <p:sldId id="512" r:id="rId18"/>
    <p:sldId id="514" r:id="rId19"/>
    <p:sldId id="516" r:id="rId20"/>
    <p:sldId id="402" r:id="rId21"/>
    <p:sldId id="517" r:id="rId22"/>
    <p:sldId id="518" r:id="rId23"/>
    <p:sldId id="519" r:id="rId24"/>
    <p:sldId id="646" r:id="rId25"/>
    <p:sldId id="647" r:id="rId26"/>
    <p:sldId id="648" r:id="rId27"/>
    <p:sldId id="612" r:id="rId28"/>
    <p:sldId id="527" r:id="rId29"/>
    <p:sldId id="613" r:id="rId30"/>
    <p:sldId id="614" r:id="rId31"/>
    <p:sldId id="528" r:id="rId32"/>
    <p:sldId id="403" r:id="rId33"/>
    <p:sldId id="529" r:id="rId34"/>
    <p:sldId id="530" r:id="rId35"/>
    <p:sldId id="531" r:id="rId36"/>
    <p:sldId id="532" r:id="rId37"/>
    <p:sldId id="539" r:id="rId38"/>
    <p:sldId id="540" r:id="rId39"/>
    <p:sldId id="541" r:id="rId40"/>
    <p:sldId id="542" r:id="rId41"/>
    <p:sldId id="544" r:id="rId42"/>
    <p:sldId id="659" r:id="rId43"/>
    <p:sldId id="545" r:id="rId44"/>
    <p:sldId id="546" r:id="rId45"/>
    <p:sldId id="547" r:id="rId46"/>
    <p:sldId id="548" r:id="rId47"/>
    <p:sldId id="406" r:id="rId48"/>
    <p:sldId id="549" r:id="rId49"/>
    <p:sldId id="550" r:id="rId50"/>
    <p:sldId id="551" r:id="rId51"/>
    <p:sldId id="552" r:id="rId52"/>
    <p:sldId id="553" r:id="rId53"/>
    <p:sldId id="554" r:id="rId54"/>
    <p:sldId id="622" r:id="rId55"/>
    <p:sldId id="555" r:id="rId56"/>
    <p:sldId id="623" r:id="rId57"/>
    <p:sldId id="624" r:id="rId58"/>
    <p:sldId id="407" r:id="rId59"/>
    <p:sldId id="408" r:id="rId60"/>
    <p:sldId id="556" r:id="rId61"/>
    <p:sldId id="409" r:id="rId62"/>
    <p:sldId id="557" r:id="rId63"/>
    <p:sldId id="558" r:id="rId64"/>
    <p:sldId id="649" r:id="rId65"/>
    <p:sldId id="559" r:id="rId66"/>
    <p:sldId id="560" r:id="rId67"/>
    <p:sldId id="650" r:id="rId68"/>
    <p:sldId id="410" r:id="rId69"/>
    <p:sldId id="411" r:id="rId70"/>
    <p:sldId id="561" r:id="rId71"/>
    <p:sldId id="562" r:id="rId72"/>
    <p:sldId id="563" r:id="rId73"/>
    <p:sldId id="564" r:id="rId74"/>
    <p:sldId id="615" r:id="rId75"/>
    <p:sldId id="616" r:id="rId76"/>
    <p:sldId id="617" r:id="rId77"/>
    <p:sldId id="651" r:id="rId78"/>
    <p:sldId id="619" r:id="rId79"/>
    <p:sldId id="620" r:id="rId80"/>
    <p:sldId id="621" r:id="rId81"/>
    <p:sldId id="626" r:id="rId82"/>
    <p:sldId id="627" r:id="rId83"/>
    <p:sldId id="652" r:id="rId84"/>
    <p:sldId id="653" r:id="rId85"/>
    <p:sldId id="654" r:id="rId86"/>
    <p:sldId id="631" r:id="rId87"/>
    <p:sldId id="632" r:id="rId88"/>
    <p:sldId id="633" r:id="rId89"/>
    <p:sldId id="634" r:id="rId90"/>
    <p:sldId id="565" r:id="rId91"/>
    <p:sldId id="567" r:id="rId92"/>
    <p:sldId id="655" r:id="rId93"/>
    <p:sldId id="568" r:id="rId94"/>
    <p:sldId id="566" r:id="rId95"/>
    <p:sldId id="569" r:id="rId96"/>
    <p:sldId id="570" r:id="rId97"/>
    <p:sldId id="571" r:id="rId98"/>
    <p:sldId id="573" r:id="rId99"/>
    <p:sldId id="656" r:id="rId100"/>
    <p:sldId id="574" r:id="rId101"/>
    <p:sldId id="575" r:id="rId102"/>
    <p:sldId id="635" r:id="rId103"/>
    <p:sldId id="636" r:id="rId104"/>
    <p:sldId id="637" r:id="rId105"/>
    <p:sldId id="579" r:id="rId106"/>
    <p:sldId id="638" r:id="rId107"/>
    <p:sldId id="639" r:id="rId108"/>
    <p:sldId id="415" r:id="rId109"/>
    <p:sldId id="580" r:id="rId110"/>
    <p:sldId id="581" r:id="rId111"/>
    <p:sldId id="583" r:id="rId112"/>
    <p:sldId id="416" r:id="rId113"/>
    <p:sldId id="657" r:id="rId114"/>
    <p:sldId id="585" r:id="rId115"/>
    <p:sldId id="417" r:id="rId116"/>
    <p:sldId id="640" r:id="rId117"/>
    <p:sldId id="586" r:id="rId118"/>
    <p:sldId id="641" r:id="rId119"/>
    <p:sldId id="642" r:id="rId120"/>
    <p:sldId id="418" r:id="rId121"/>
    <p:sldId id="587" r:id="rId122"/>
    <p:sldId id="588" r:id="rId123"/>
    <p:sldId id="589" r:id="rId124"/>
    <p:sldId id="590" r:id="rId125"/>
    <p:sldId id="591" r:id="rId126"/>
    <p:sldId id="658" r:id="rId127"/>
    <p:sldId id="419" r:id="rId128"/>
    <p:sldId id="594" r:id="rId129"/>
    <p:sldId id="595" r:id="rId130"/>
    <p:sldId id="596" r:id="rId131"/>
    <p:sldId id="597" r:id="rId132"/>
    <p:sldId id="598" r:id="rId133"/>
    <p:sldId id="599" r:id="rId134"/>
    <p:sldId id="600" r:id="rId135"/>
    <p:sldId id="601" r:id="rId136"/>
    <p:sldId id="602" r:id="rId137"/>
    <p:sldId id="603" r:id="rId138"/>
    <p:sldId id="604" r:id="rId139"/>
    <p:sldId id="605" r:id="rId140"/>
    <p:sldId id="606" r:id="rId141"/>
    <p:sldId id="643" r:id="rId142"/>
    <p:sldId id="644" r:id="rId143"/>
    <p:sldId id="645" r:id="rId144"/>
    <p:sldId id="326" r:id="rId145"/>
  </p:sldIdLst>
  <p:sldSz cx="12190095" cy="6859270"/>
  <p:notesSz cx="6858000" cy="9144000"/>
  <p:custDataLst>
    <p:tags r:id="rId151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65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王晓娟" initials="W用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9B2"/>
    <a:srgbClr val="79ABAA"/>
    <a:srgbClr val="C5E7E6"/>
    <a:srgbClr val="D8ECEB"/>
    <a:srgbClr val="C47B7D"/>
    <a:srgbClr val="F7D9D9"/>
    <a:srgbClr val="7DA97B"/>
    <a:srgbClr val="D9ECD9"/>
    <a:srgbClr val="595959"/>
    <a:srgbClr val="007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35" autoAdjust="0"/>
    <p:restoredTop sz="95894" autoAdjust="0"/>
  </p:normalViewPr>
  <p:slideViewPr>
    <p:cSldViewPr showGuides="1">
      <p:cViewPr varScale="1">
        <p:scale>
          <a:sx n="66" d="100"/>
          <a:sy n="66" d="100"/>
        </p:scale>
        <p:origin x="72" y="1074"/>
      </p:cViewPr>
      <p:guideLst>
        <p:guide orient="horz" pos="2150"/>
        <p:guide pos="256"/>
        <p:guide pos="65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6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5.xml"/><Relationship Id="rId98" Type="http://schemas.openxmlformats.org/officeDocument/2006/relationships/slide" Target="slides/slide94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" Type="http://schemas.openxmlformats.org/officeDocument/2006/relationships/slide" Target="slides/slide5.xml"/><Relationship Id="rId89" Type="http://schemas.openxmlformats.org/officeDocument/2006/relationships/slide" Target="slides/slide85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4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1" Type="http://schemas.openxmlformats.org/officeDocument/2006/relationships/tags" Target="tags/tag1.xml"/><Relationship Id="rId150" Type="http://schemas.openxmlformats.org/officeDocument/2006/relationships/commentAuthors" Target="commentAuthors.xml"/><Relationship Id="rId15" Type="http://schemas.openxmlformats.org/officeDocument/2006/relationships/slide" Target="slides/slide11.xml"/><Relationship Id="rId149" Type="http://schemas.openxmlformats.org/officeDocument/2006/relationships/tableStyles" Target="tableStyles.xml"/><Relationship Id="rId148" Type="http://schemas.openxmlformats.org/officeDocument/2006/relationships/viewProps" Target="viewProps.xml"/><Relationship Id="rId147" Type="http://schemas.openxmlformats.org/officeDocument/2006/relationships/presProps" Target="presProps.xml"/><Relationship Id="rId146" Type="http://schemas.openxmlformats.org/officeDocument/2006/relationships/handoutMaster" Target="handoutMasters/handoutMaster1.xml"/><Relationship Id="rId145" Type="http://schemas.openxmlformats.org/officeDocument/2006/relationships/slide" Target="slides/slide141.xml"/><Relationship Id="rId144" Type="http://schemas.openxmlformats.org/officeDocument/2006/relationships/slide" Target="slides/slide140.xml"/><Relationship Id="rId143" Type="http://schemas.openxmlformats.org/officeDocument/2006/relationships/slide" Target="slides/slide139.xml"/><Relationship Id="rId142" Type="http://schemas.openxmlformats.org/officeDocument/2006/relationships/slide" Target="slides/slide138.xml"/><Relationship Id="rId141" Type="http://schemas.openxmlformats.org/officeDocument/2006/relationships/slide" Target="slides/slide137.xml"/><Relationship Id="rId140" Type="http://schemas.openxmlformats.org/officeDocument/2006/relationships/slide" Target="slides/slide136.xml"/><Relationship Id="rId14" Type="http://schemas.openxmlformats.org/officeDocument/2006/relationships/slide" Target="slides/slide10.xml"/><Relationship Id="rId139" Type="http://schemas.openxmlformats.org/officeDocument/2006/relationships/slide" Target="slides/slide135.xml"/><Relationship Id="rId138" Type="http://schemas.openxmlformats.org/officeDocument/2006/relationships/slide" Target="slides/slide134.xml"/><Relationship Id="rId137" Type="http://schemas.openxmlformats.org/officeDocument/2006/relationships/slide" Target="slides/slide133.xml"/><Relationship Id="rId136" Type="http://schemas.openxmlformats.org/officeDocument/2006/relationships/slide" Target="slides/slide132.xml"/><Relationship Id="rId135" Type="http://schemas.openxmlformats.org/officeDocument/2006/relationships/slide" Target="slides/slide131.xml"/><Relationship Id="rId134" Type="http://schemas.openxmlformats.org/officeDocument/2006/relationships/slide" Target="slides/slide130.xml"/><Relationship Id="rId133" Type="http://schemas.openxmlformats.org/officeDocument/2006/relationships/slide" Target="slides/slide129.xml"/><Relationship Id="rId132" Type="http://schemas.openxmlformats.org/officeDocument/2006/relationships/slide" Target="slides/slide128.xml"/><Relationship Id="rId131" Type="http://schemas.openxmlformats.org/officeDocument/2006/relationships/slide" Target="slides/slide127.xml"/><Relationship Id="rId130" Type="http://schemas.openxmlformats.org/officeDocument/2006/relationships/slide" Target="slides/slide126.xml"/><Relationship Id="rId13" Type="http://schemas.openxmlformats.org/officeDocument/2006/relationships/slide" Target="slides/slide9.xml"/><Relationship Id="rId129" Type="http://schemas.openxmlformats.org/officeDocument/2006/relationships/slide" Target="slides/slide125.xml"/><Relationship Id="rId128" Type="http://schemas.openxmlformats.org/officeDocument/2006/relationships/slide" Target="slides/slide124.xml"/><Relationship Id="rId127" Type="http://schemas.openxmlformats.org/officeDocument/2006/relationships/slide" Target="slides/slide123.xml"/><Relationship Id="rId126" Type="http://schemas.openxmlformats.org/officeDocument/2006/relationships/slide" Target="slides/slide122.xml"/><Relationship Id="rId125" Type="http://schemas.openxmlformats.org/officeDocument/2006/relationships/slide" Target="slides/slide121.xml"/><Relationship Id="rId124" Type="http://schemas.openxmlformats.org/officeDocument/2006/relationships/slide" Target="slides/slide120.xml"/><Relationship Id="rId123" Type="http://schemas.openxmlformats.org/officeDocument/2006/relationships/slide" Target="slides/slide119.xml"/><Relationship Id="rId122" Type="http://schemas.openxmlformats.org/officeDocument/2006/relationships/slide" Target="slides/slide118.xml"/><Relationship Id="rId121" Type="http://schemas.openxmlformats.org/officeDocument/2006/relationships/slide" Target="slides/slide117.xml"/><Relationship Id="rId120" Type="http://schemas.openxmlformats.org/officeDocument/2006/relationships/slide" Target="slides/slide116.xml"/><Relationship Id="rId12" Type="http://schemas.openxmlformats.org/officeDocument/2006/relationships/slide" Target="slides/slide8.xml"/><Relationship Id="rId119" Type="http://schemas.openxmlformats.org/officeDocument/2006/relationships/slide" Target="slides/slide115.xml"/><Relationship Id="rId118" Type="http://schemas.openxmlformats.org/officeDocument/2006/relationships/slide" Target="slides/slide114.xml"/><Relationship Id="rId117" Type="http://schemas.openxmlformats.org/officeDocument/2006/relationships/slide" Target="slides/slide113.xml"/><Relationship Id="rId116" Type="http://schemas.openxmlformats.org/officeDocument/2006/relationships/slide" Target="slides/slide112.xml"/><Relationship Id="rId115" Type="http://schemas.openxmlformats.org/officeDocument/2006/relationships/slide" Target="slides/slide111.xml"/><Relationship Id="rId114" Type="http://schemas.openxmlformats.org/officeDocument/2006/relationships/slide" Target="slides/slide110.xml"/><Relationship Id="rId113" Type="http://schemas.openxmlformats.org/officeDocument/2006/relationships/slide" Target="slides/slide109.xml"/><Relationship Id="rId112" Type="http://schemas.openxmlformats.org/officeDocument/2006/relationships/slide" Target="slides/slide108.xml"/><Relationship Id="rId111" Type="http://schemas.openxmlformats.org/officeDocument/2006/relationships/slide" Target="slides/slide107.xml"/><Relationship Id="rId110" Type="http://schemas.openxmlformats.org/officeDocument/2006/relationships/slide" Target="slides/slide106.xml"/><Relationship Id="rId11" Type="http://schemas.openxmlformats.org/officeDocument/2006/relationships/slide" Target="slides/slide7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107" Type="http://schemas.openxmlformats.org/officeDocument/2006/relationships/slide" Target="slides/slide103.xml"/><Relationship Id="rId106" Type="http://schemas.openxmlformats.org/officeDocument/2006/relationships/slide" Target="slides/slide102.xml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0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2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3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4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5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6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7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8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0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2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3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4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5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6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7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8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9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0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2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3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4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5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6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7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8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0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2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3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4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5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6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7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8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9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0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69777" y="2309308"/>
            <a:ext cx="10850541" cy="899333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/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69820" y="3566185"/>
            <a:ext cx="10850454" cy="801518"/>
          </a:xfrm>
        </p:spPr>
        <p:txBody>
          <a:bodyPr lIns="101600" tIns="38100" rIns="76200" bIns="38100" anchor="ctr" anchorCtr="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1007304" y="834057"/>
            <a:ext cx="10463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/>
          <p:nvPr userDrawn="1"/>
        </p:nvGrpSpPr>
        <p:grpSpPr bwMode="auto">
          <a:xfrm>
            <a:off x="431315" y="390618"/>
            <a:ext cx="520428" cy="274702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" name="矩形 5"/>
          <p:cNvSpPr/>
          <p:nvPr userDrawn="1"/>
        </p:nvSpPr>
        <p:spPr>
          <a:xfrm>
            <a:off x="0" y="6794447"/>
            <a:ext cx="10631710" cy="84639"/>
          </a:xfrm>
          <a:prstGeom prst="rect">
            <a:avLst/>
          </a:prstGeom>
          <a:solidFill>
            <a:srgbClr val="1369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 userDrawn="1"/>
        </p:nvSpPr>
        <p:spPr>
          <a:xfrm>
            <a:off x="10703717" y="6794446"/>
            <a:ext cx="1486695" cy="846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flipH="1" flipV="1">
            <a:off x="-767029" y="-29126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 userDrawn="1"/>
        </p:nvSpPr>
        <p:spPr>
          <a:xfrm flipH="1" flipV="1">
            <a:off x="1413539" y="0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9"/>
          <p:cNvSpPr/>
          <p:nvPr userDrawn="1"/>
        </p:nvSpPr>
        <p:spPr>
          <a:xfrm>
            <a:off x="6085438" y="4298493"/>
            <a:ext cx="5426766" cy="2559507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>
            <a:off x="7741543" y="3609725"/>
            <a:ext cx="6887119" cy="3248275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2308773" y="3693670"/>
            <a:ext cx="7551038" cy="105497"/>
            <a:chOff x="2101845" y="3387257"/>
            <a:chExt cx="7551038" cy="105497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2369489" y="3440005"/>
              <a:ext cx="7283394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椭圆 44"/>
            <p:cNvSpPr/>
            <p:nvPr/>
          </p:nvSpPr>
          <p:spPr>
            <a:xfrm>
              <a:off x="2101845" y="3387257"/>
              <a:ext cx="105497" cy="10549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椭圆 1"/>
          <p:cNvSpPr/>
          <p:nvPr userDrawn="1"/>
        </p:nvSpPr>
        <p:spPr>
          <a:xfrm>
            <a:off x="9998623" y="3693670"/>
            <a:ext cx="105497" cy="1054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984634" y="1413103"/>
            <a:ext cx="10198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0607120" y="654595"/>
            <a:ext cx="575989" cy="577246"/>
            <a:chOff x="6084168" y="1274820"/>
            <a:chExt cx="432048" cy="432834"/>
          </a:xfrm>
        </p:grpSpPr>
        <p:sp>
          <p:nvSpPr>
            <p:cNvPr id="10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8879153" y="655120"/>
            <a:ext cx="575989" cy="576197"/>
            <a:chOff x="4788024" y="1275213"/>
            <a:chExt cx="432048" cy="432048"/>
          </a:xfrm>
        </p:grpSpPr>
        <p:sp>
          <p:nvSpPr>
            <p:cNvPr id="13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9743137" y="654595"/>
            <a:ext cx="577036" cy="577246"/>
            <a:chOff x="5436096" y="1274820"/>
            <a:chExt cx="432833" cy="432834"/>
          </a:xfrm>
        </p:grpSpPr>
        <p:sp>
          <p:nvSpPr>
            <p:cNvPr id="1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7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 userDrawn="1"/>
        </p:nvGrpSpPr>
        <p:grpSpPr>
          <a:xfrm>
            <a:off x="7151187" y="654595"/>
            <a:ext cx="577036" cy="577246"/>
            <a:chOff x="3491880" y="1274820"/>
            <a:chExt cx="432833" cy="432834"/>
          </a:xfrm>
        </p:grpSpPr>
        <p:sp>
          <p:nvSpPr>
            <p:cNvPr id="19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 userDrawn="1"/>
        </p:nvGrpSpPr>
        <p:grpSpPr>
          <a:xfrm>
            <a:off x="8015170" y="654595"/>
            <a:ext cx="577036" cy="577246"/>
            <a:chOff x="4139952" y="1274820"/>
            <a:chExt cx="432833" cy="432834"/>
          </a:xfrm>
        </p:grpSpPr>
        <p:sp>
          <p:nvSpPr>
            <p:cNvPr id="22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777" y="581333"/>
            <a:ext cx="10850541" cy="64812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" hasCustomPrompt="1"/>
          </p:nvPr>
        </p:nvSpPr>
        <p:spPr>
          <a:xfrm>
            <a:off x="669820" y="1508404"/>
            <a:ext cx="10850454" cy="4750044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/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40" name="等腰三角形 39"/>
          <p:cNvSpPr/>
          <p:nvPr userDrawn="1"/>
        </p:nvSpPr>
        <p:spPr>
          <a:xfrm>
            <a:off x="7741543" y="3609725"/>
            <a:ext cx="6887119" cy="3248275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flipH="1" flipV="1">
            <a:off x="-766394" y="-28491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flipH="1" flipV="1">
            <a:off x="1414174" y="635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 userDrawn="1"/>
        </p:nvSpPr>
        <p:spPr>
          <a:xfrm>
            <a:off x="6086073" y="4299128"/>
            <a:ext cx="5426766" cy="2559507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2308773" y="3437345"/>
            <a:ext cx="7551038" cy="105497"/>
            <a:chOff x="2101845" y="3387257"/>
            <a:chExt cx="7551038" cy="105497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2369489" y="3440005"/>
              <a:ext cx="7283394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椭圆 44"/>
            <p:cNvSpPr/>
            <p:nvPr/>
          </p:nvSpPr>
          <p:spPr>
            <a:xfrm>
              <a:off x="2101845" y="3387257"/>
              <a:ext cx="105497" cy="10549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椭圆 9"/>
          <p:cNvSpPr/>
          <p:nvPr userDrawn="1"/>
        </p:nvSpPr>
        <p:spPr>
          <a:xfrm>
            <a:off x="10011958" y="3437345"/>
            <a:ext cx="105497" cy="1054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与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9974" y="727845"/>
            <a:ext cx="3931306" cy="1115266"/>
          </a:xfrm>
        </p:spPr>
        <p:txBody>
          <a:bodyPr anchor="ctr" anchorCtr="0"/>
          <a:lstStyle>
            <a:lvl1pPr>
              <a:defRPr sz="3200"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 hasCustomPrompt="1"/>
          </p:nvPr>
        </p:nvSpPr>
        <p:spPr>
          <a:xfrm>
            <a:off x="5137617" y="727845"/>
            <a:ext cx="6171235" cy="5404215"/>
          </a:xfrm>
        </p:spPr>
        <p:txBody>
          <a:bodyPr/>
          <a:lstStyle>
            <a:lvl1pPr>
              <a:defRPr sz="2400">
                <a:latin typeface="+mn-ea"/>
                <a:ea typeface="+mn-ea"/>
              </a:defRPr>
            </a:lvl1pPr>
            <a:lvl2pPr marL="457200" indent="0">
              <a:buNone/>
              <a:defRPr sz="2400">
                <a:latin typeface="+mn-ea"/>
                <a:ea typeface="+mn-ea"/>
              </a:defRPr>
            </a:lvl2pPr>
            <a:lvl3pPr>
              <a:defRPr sz="2400">
                <a:latin typeface="+mn-ea"/>
                <a:ea typeface="+mn-ea"/>
              </a:defRPr>
            </a:lvl3pPr>
            <a:lvl4pPr>
              <a:defRPr sz="2400">
                <a:latin typeface="+mn-ea"/>
                <a:ea typeface="+mn-ea"/>
              </a:defRPr>
            </a:lvl4pPr>
            <a:lvl5pPr>
              <a:defRPr sz="2400">
                <a:latin typeface="+mn-ea"/>
                <a:ea typeface="+mn-e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单击此处编辑正文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half" idx="2" hasCustomPrompt="1"/>
          </p:nvPr>
        </p:nvSpPr>
        <p:spPr>
          <a:xfrm>
            <a:off x="839974" y="2240060"/>
            <a:ext cx="3931306" cy="389263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ea"/>
                <a:ea typeface="+mn-ea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>
              <a:sym typeface="+mn-ea"/>
            </a:endParaRPr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注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</p:nvPr>
        </p:nvSpPr>
        <p:spPr>
          <a:xfrm>
            <a:off x="669820" y="5606183"/>
            <a:ext cx="10850454" cy="558268"/>
          </a:xfrm>
        </p:spPr>
        <p:txBody>
          <a:bodyPr/>
          <a:lstStyle>
            <a:lvl1pPr>
              <a:defRPr b="0"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单击此处编辑正文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" hasCustomPrompt="1"/>
          </p:nvPr>
        </p:nvSpPr>
        <p:spPr>
          <a:xfrm>
            <a:off x="669820" y="641469"/>
            <a:ext cx="10850454" cy="4556969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单张大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4539" cy="686943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联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sz="half" idx="2" hasCustomPrompt="1"/>
          </p:nvPr>
        </p:nvSpPr>
        <p:spPr>
          <a:xfrm>
            <a:off x="467922" y="565255"/>
            <a:ext cx="5399196" cy="572876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half" idx="13" hasCustomPrompt="1"/>
          </p:nvPr>
        </p:nvSpPr>
        <p:spPr>
          <a:xfrm>
            <a:off x="6286787" y="565255"/>
            <a:ext cx="5399196" cy="572876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</a:t>
            </a:r>
            <a:r>
              <a:rPr>
                <a:sym typeface="+mn-ea"/>
              </a:rPr>
              <a:t>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777" y="623706"/>
            <a:ext cx="10850541" cy="899333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0" i="0" u="none" strike="noStrike" kern="1200" cap="none" spc="600" normalizeH="0" baseline="0" noProof="1" dirty="0">
                <a:solidFill>
                  <a:schemeClr val="tx1"/>
                </a:solidFill>
                <a:effectLst/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 userDrawn="1"/>
        </p:nvGrpSpPr>
        <p:grpSpPr>
          <a:xfrm>
            <a:off x="0" y="2202951"/>
            <a:ext cx="12190413" cy="2420263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19911" y="284178"/>
              <a:ext cx="650908" cy="55357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endParaRPr lang="zh-CN" altLang="en-US" sz="107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 userDrawn="1"/>
        </p:nvGrpSpPr>
        <p:grpSpPr>
          <a:xfrm>
            <a:off x="7919172" y="1700153"/>
            <a:ext cx="575989" cy="577246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191205" y="1700678"/>
            <a:ext cx="575989" cy="576197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7055189" y="1700153"/>
            <a:ext cx="577036" cy="577246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 userDrawn="1"/>
        </p:nvGrpSpPr>
        <p:grpSpPr>
          <a:xfrm>
            <a:off x="4463238" y="1700153"/>
            <a:ext cx="577036" cy="577246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5327222" y="1700153"/>
            <a:ext cx="577036" cy="577246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5" Type="http://schemas.openxmlformats.org/officeDocument/2006/relationships/theme" Target="../theme/theme2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605" y="6351009"/>
            <a:ext cx="2699578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5357" y="6351009"/>
            <a:ext cx="3959381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254" y="6351009"/>
            <a:ext cx="2699578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69777" y="581333"/>
            <a:ext cx="10850541" cy="64812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669820" y="1508404"/>
            <a:ext cx="10850454" cy="4750044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/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</p:txBody>
      </p:sp>
      <p:pic>
        <p:nvPicPr>
          <p:cNvPr id="2" name="图片 1" descr="PPT课件logo学校logo@交职院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599930" y="45085"/>
            <a:ext cx="2583180" cy="4381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4pPr>
      <a:lvl5pPr marL="2056765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PPT课件logo学校logo@交职院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599930" y="45085"/>
            <a:ext cx="2583180" cy="4381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9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0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0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9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3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4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0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0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0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0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5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5.png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0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6.png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0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7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1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2.png"/><Relationship Id="rId1" Type="http://schemas.openxmlformats.org/officeDocument/2006/relationships/image" Target="../media/image8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6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8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0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0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jpe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1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0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18"/>
          <p:cNvSpPr txBox="1"/>
          <p:nvPr/>
        </p:nvSpPr>
        <p:spPr>
          <a:xfrm>
            <a:off x="1414686" y="270971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Medium" panose="020B0600000000000000" pitchFamily="34" charset="-122"/>
              </a:rPr>
              <a:t>单元</a:t>
            </a:r>
            <a:r>
              <a:rPr lang="en-US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Medium" panose="020B0600000000000000" pitchFamily="34" charset="-122"/>
              </a:rPr>
              <a:t>3</a:t>
            </a:r>
            <a:r>
              <a:rPr lang="zh-CN" altLang="en-US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思源黑体 CN Medium" panose="020B0600000000000000" pitchFamily="34" charset="-122"/>
              </a:rPr>
              <a:t> </a:t>
            </a:r>
            <a:r>
              <a:rPr lang="zh-CN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</a:t>
            </a:r>
            <a:r>
              <a:rPr lang="zh-CN" altLang="zh-CN" sz="4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库</a:t>
            </a:r>
            <a:r>
              <a:rPr lang="en-US" altLang="zh-CN" sz="4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pandas</a:t>
            </a:r>
            <a:r>
              <a:rPr lang="zh-CN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基础</a:t>
            </a:r>
            <a:r>
              <a:rPr lang="zh-CN" altLang="en-US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</a:t>
            </a:r>
            <a:endParaRPr lang="zh-CN" altLang="zh-CN" sz="4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206774" y="4005858"/>
            <a:ext cx="8424936" cy="430312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en-US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数据分析任务驱动教程</a:t>
            </a: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endParaRPr lang="zh-CN" altLang="en-US" sz="2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1557586"/>
            <a:ext cx="6679708" cy="4608512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1651660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65441" y="2349674"/>
            <a:ext cx="56481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本任务要求运用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的知识编写代码，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按照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下图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示的精品课程目录和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JavaEE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课程目录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创建相应的数据结构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，生成课程目录。</a:t>
            </a:r>
            <a:endParaRPr lang="zh-CN" altLang="en-US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2645310" y="3827002"/>
            <a:ext cx="3888432" cy="2238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重命名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1032838" y="1552513"/>
            <a:ext cx="1010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重命名索引指的是在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中更改现有的标签索引。在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中，重命名索引可以通过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rename()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来实现，该方法可以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接收一个字典，字典的键是原始索引名，值是对应的新索引名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，这样便可以将原始索引名映射到新的索引名。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7578" y="3094625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sz="2000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）重命名行索引</a:t>
            </a:r>
            <a:endParaRPr lang="zh-CN" altLang="en-US" sz="2000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70670" y="3645818"/>
            <a:ext cx="4876382" cy="25008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344607" y="3880575"/>
            <a:ext cx="480244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pd.DataFrame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({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'A': [1, 2, 3],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'B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': [4, 5, 6]},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=['X', 'Y', 'Z'])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new_index_names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=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{'X': '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New_X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'Y': '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New_Y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'Z': '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New_Z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'}</a:t>
            </a:r>
            <a:endParaRPr lang="zh-CN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df_new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rename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endParaRPr lang="en-US" altLang="zh-CN" sz="1800" b="1" dirty="0" smtClean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    index=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new_index_names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239222" y="3094625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sz="2000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）重命名列索引</a:t>
            </a:r>
            <a:endParaRPr lang="zh-CN" altLang="en-US" sz="2000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455246" y="3645818"/>
            <a:ext cx="4783450" cy="25008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535507" y="4296072"/>
            <a:ext cx="46173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new_columns_names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= {'A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':'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New_A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'B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': '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New_B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'}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df_new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df_new.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rename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endParaRPr lang="en-US" altLang="zh-CN" sz="1800" b="1" dirty="0" smtClean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columns=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new_columns_names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853730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6632700" y="3501802"/>
            <a:ext cx="3061742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创建数据库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读取网页表格的数据。</a:t>
            </a:r>
            <a:endParaRPr lang="en-US" altLang="zh-CN" sz="1900" dirty="0" smtClean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向数据库存储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 smtClean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统计产品盈利情况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3-5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4634" y="2997746"/>
            <a:ext cx="45025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假设现有</a:t>
            </a:r>
            <a:r>
              <a:rPr lang="en-US" altLang="zh-CN" sz="2000" dirty="0"/>
              <a:t>cost_data.csv</a:t>
            </a:r>
            <a:r>
              <a:rPr lang="zh-CN" altLang="zh-CN" sz="2000" dirty="0"/>
              <a:t>文件，该文件中保存了</a:t>
            </a:r>
            <a:r>
              <a:rPr lang="zh-CN" altLang="zh-CN" sz="2000" dirty="0">
                <a:solidFill>
                  <a:srgbClr val="1369B2"/>
                </a:solidFill>
              </a:rPr>
              <a:t>某店铺中每款产品的成本和销售</a:t>
            </a:r>
            <a:r>
              <a:rPr lang="zh-CN" altLang="zh-CN" sz="2000" dirty="0" smtClean="0">
                <a:solidFill>
                  <a:srgbClr val="1369B2"/>
                </a:solidFill>
              </a:rPr>
              <a:t>数据</a:t>
            </a:r>
            <a:r>
              <a:rPr lang="zh-CN" altLang="en-US" sz="2000" dirty="0" smtClean="0"/>
              <a:t>。</a:t>
            </a:r>
            <a:endParaRPr lang="zh-CN" altLang="zh-CN" sz="2000" dirty="0"/>
          </a:p>
        </p:txBody>
      </p:sp>
      <p:pic>
        <p:nvPicPr>
          <p:cNvPr id="8" name="图片 7"/>
          <p:cNvPicPr/>
          <p:nvPr/>
        </p:nvPicPr>
        <p:blipFill rotWithShape="1">
          <a:blip r:embed="rId1"/>
          <a:srcRect t="21591"/>
          <a:stretch>
            <a:fillRect/>
          </a:stretch>
        </p:blipFill>
        <p:spPr bwMode="auto">
          <a:xfrm>
            <a:off x="6455246" y="3032655"/>
            <a:ext cx="4572433" cy="140525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2277666"/>
            <a:ext cx="6679708" cy="302433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443748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672619" y="3141762"/>
            <a:ext cx="562184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本任务要求运用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的知识编写代码，根据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cost_data.csv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文件的现有数据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统计产品盈利情况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，包括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盈利</a:t>
            </a:r>
            <a:r>
              <a:rPr lang="zh-CN" altLang="en-US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额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、盈利</a:t>
            </a:r>
            <a:r>
              <a:rPr lang="zh-CN" altLang="en-US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额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占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比、总盈利额、平均盈利额、最大盈利额、最小盈利额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7" name="原创设计师QQ598969553          _3"/>
          <p:cNvSpPr/>
          <p:nvPr/>
        </p:nvSpPr>
        <p:spPr>
          <a:xfrm>
            <a:off x="1019175" y="2464940"/>
            <a:ext cx="4590731" cy="2621038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原创设计师QQ598969553          _4"/>
          <p:cNvSpPr/>
          <p:nvPr/>
        </p:nvSpPr>
        <p:spPr>
          <a:xfrm>
            <a:off x="1459786" y="3501802"/>
            <a:ext cx="384333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算术运算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，能够通过算术运算符或相应的方法对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进行算术运算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" name="原创设计师QQ598969553          _7"/>
          <p:cNvSpPr txBox="1"/>
          <p:nvPr/>
        </p:nvSpPr>
        <p:spPr>
          <a:xfrm>
            <a:off x="1019176" y="2844918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算术运算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19175" y="2117381"/>
            <a:ext cx="101885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中，当对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进行算术运算时，会先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将对象中索引相同的数据按位置对齐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对齐以后再进行相应的运算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没有对齐的位置会用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进行补齐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03236" y="3141762"/>
            <a:ext cx="3079308" cy="1761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230216" y="3333984"/>
            <a:ext cx="295232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(range(10, 13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),index=range(3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))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obj_one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528066" y="3141762"/>
            <a:ext cx="3079308" cy="17613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655046" y="3344372"/>
            <a:ext cx="2952328" cy="1356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obj_two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(range(20, 25), index=range(5))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obj_two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967414" y="3141762"/>
            <a:ext cx="3079308" cy="81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094394" y="3352428"/>
            <a:ext cx="2952328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+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obj_two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278782" y="5269406"/>
            <a:ext cx="1433406" cy="13415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0    10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1    11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2    12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dtype</a:t>
            </a: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: int64</a:t>
            </a:r>
            <a:endParaRPr lang="zh-CN" altLang="en-US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6" name="下箭头 15"/>
          <p:cNvSpPr/>
          <p:nvPr/>
        </p:nvSpPr>
        <p:spPr>
          <a:xfrm>
            <a:off x="5732370" y="4493136"/>
            <a:ext cx="522061" cy="566515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5637285" y="4629231"/>
            <a:ext cx="1433406" cy="1981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0    20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1    21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2    22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3    23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4    24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dtype</a:t>
            </a: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: int32</a:t>
            </a:r>
            <a:endParaRPr lang="zh-CN" altLang="en-US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20" name="下箭头 19"/>
          <p:cNvSpPr/>
          <p:nvPr/>
        </p:nvSpPr>
        <p:spPr>
          <a:xfrm>
            <a:off x="2381859" y="4702891"/>
            <a:ext cx="522061" cy="566515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下箭头 20"/>
          <p:cNvSpPr/>
          <p:nvPr/>
        </p:nvSpPr>
        <p:spPr>
          <a:xfrm>
            <a:off x="9246037" y="4062716"/>
            <a:ext cx="522061" cy="566515"/>
          </a:xfrm>
          <a:prstGeom prst="downArrow">
            <a:avLst/>
          </a:prstGeom>
          <a:solidFill>
            <a:srgbClr val="1369B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9087902" y="4629231"/>
            <a:ext cx="1636987" cy="1981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0    30.0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1    32.0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2    34.0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3     </a:t>
            </a:r>
            <a:r>
              <a:rPr lang="en-US" altLang="zh-CN" sz="16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NaN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4     </a:t>
            </a:r>
            <a:r>
              <a:rPr lang="en-US" altLang="zh-CN" sz="16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NaN</a:t>
            </a:r>
            <a:endParaRPr lang="zh-CN" altLang="zh-CN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1600" b="1" kern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dtype</a:t>
            </a: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: float64</a:t>
            </a:r>
            <a:endParaRPr lang="zh-CN" altLang="en-US" sz="1600" b="1" kern="0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算术运算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矩形: 圆角 139"/>
          <p:cNvSpPr/>
          <p:nvPr/>
        </p:nvSpPr>
        <p:spPr>
          <a:xfrm>
            <a:off x="1019175" y="1494228"/>
            <a:ext cx="334784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算术运算的规则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19174" y="2696283"/>
            <a:ext cx="99725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如果希望不使用</a:t>
            </a:r>
            <a:r>
              <a:rPr lang="en-US" altLang="zh-CN" sz="20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填充缺失值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则可以通过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方法指定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填充值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方法是加法运算符的另一种实现方式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两者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都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可以执行相加的操作，只不过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方法提供了额外的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可以通过该方法的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fill_value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参数指定替代</a:t>
            </a:r>
            <a:r>
              <a:rPr lang="en-US" altLang="zh-CN" sz="2000" kern="0" dirty="0" err="1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NaN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的其他值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，用法更加灵活。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43691" y="4293890"/>
            <a:ext cx="9848060" cy="9843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30205" y="4585798"/>
            <a:ext cx="5273619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obj_one.add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obj_two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fill_value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=0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算术运算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矩形: 圆角 139"/>
          <p:cNvSpPr/>
          <p:nvPr/>
        </p:nvSpPr>
        <p:spPr>
          <a:xfrm>
            <a:off x="1019175" y="1973260"/>
            <a:ext cx="262775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指定填充值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7" name="原创设计师QQ598969553          _3"/>
          <p:cNvSpPr/>
          <p:nvPr/>
        </p:nvSpPr>
        <p:spPr>
          <a:xfrm>
            <a:off x="1019175" y="2464940"/>
            <a:ext cx="4590731" cy="269304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原创设计师QQ598969553          _4"/>
          <p:cNvSpPr/>
          <p:nvPr/>
        </p:nvSpPr>
        <p:spPr>
          <a:xfrm>
            <a:off x="1459786" y="3501802"/>
            <a:ext cx="38433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统计运算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能够通过统计方法对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进行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统计运算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" name="原创设计师QQ598969553          _7"/>
          <p:cNvSpPr txBox="1"/>
          <p:nvPr/>
        </p:nvSpPr>
        <p:spPr>
          <a:xfrm>
            <a:off x="1019176" y="2844918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统计运算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39"/>
          <p:cNvSpPr/>
          <p:nvPr/>
        </p:nvSpPr>
        <p:spPr>
          <a:xfrm>
            <a:off x="1143690" y="1555315"/>
            <a:ext cx="359475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常见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统计运算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1143690" y="2349673"/>
          <a:ext cx="9920067" cy="3960441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495132"/>
                <a:gridCol w="3168352"/>
                <a:gridCol w="1656184"/>
                <a:gridCol w="3600399"/>
              </a:tblGrid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方法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说明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方法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说明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sum()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</a:t>
                      </a:r>
                      <a:r>
                        <a:rPr lang="zh-CN" sz="16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和</a:t>
                      </a:r>
                      <a:endParaRPr lang="zh-CN" sz="1600" kern="100" dirty="0">
                        <a:solidFill>
                          <a:srgbClr val="1369B2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var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计算样本值的方差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mean()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</a:t>
                      </a:r>
                      <a:r>
                        <a:rPr lang="zh-CN" sz="16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平均值</a:t>
                      </a:r>
                      <a:endParaRPr lang="zh-CN" sz="1600" kern="100" dirty="0">
                        <a:solidFill>
                          <a:srgbClr val="1369B2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std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计算样本值的标准差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median()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</a:t>
                      </a:r>
                      <a:r>
                        <a:rPr lang="zh-CN" sz="16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中位数</a:t>
                      </a:r>
                      <a:endParaRPr lang="zh-CN" sz="1600" kern="100" dirty="0">
                        <a:solidFill>
                          <a:srgbClr val="1369B2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skew()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计算样本值的偏度（三阶矩）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max()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</a:t>
                      </a:r>
                      <a:r>
                        <a:rPr lang="zh-CN" sz="16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最大值</a:t>
                      </a:r>
                      <a:endParaRPr lang="zh-CN" sz="1600" kern="100" dirty="0">
                        <a:solidFill>
                          <a:srgbClr val="1369B2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kurt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计算样本值的峰度（四阶矩）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min()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</a:t>
                      </a:r>
                      <a:r>
                        <a:rPr lang="zh-CN" sz="16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最小值</a:t>
                      </a:r>
                      <a:endParaRPr lang="zh-CN" sz="1600" kern="100" dirty="0">
                        <a:solidFill>
                          <a:srgbClr val="1369B2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cumsum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计算样本值的累积和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idxmax()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计算最大索引值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cummin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计算样本值的累积最小值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idxmin()</a:t>
                      </a:r>
                      <a:endParaRPr lang="zh-CN" sz="1600" kern="10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计算最小索引值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cummax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计算样本值的累积最大值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440049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count()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计算非</a:t>
                      </a: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NaN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值的个数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cumprod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计算样本值的累计积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统计运算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320866" y="3746576"/>
            <a:ext cx="3987348" cy="917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创建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方式，能够通过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类的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构造方法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创建</a:t>
            </a:r>
            <a:r>
              <a:rPr lang="en-US" altLang="zh-CN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endParaRPr lang="zh-CN" altLang="zh-CN" sz="19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统计运算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4647619" y="3425447"/>
            <a:ext cx="61281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表格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列出的方法在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进行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统计运算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时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，默认会针对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的每一列元素进行统计。如果希望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的每一行元素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进行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统计运算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通过这些方法中的参数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axis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显式指定轴的编号为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0" name="Группа 65"/>
          <p:cNvGrpSpPr/>
          <p:nvPr/>
        </p:nvGrpSpPr>
        <p:grpSpPr>
          <a:xfrm flipH="1">
            <a:off x="1630710" y="2853731"/>
            <a:ext cx="2016224" cy="3033670"/>
            <a:chOff x="10248578" y="3546427"/>
            <a:chExt cx="4067901" cy="6120679"/>
          </a:xfrm>
        </p:grpSpPr>
        <p:grpSp>
          <p:nvGrpSpPr>
            <p:cNvPr id="11" name="Группа 66"/>
            <p:cNvGrpSpPr/>
            <p:nvPr/>
          </p:nvGrpSpPr>
          <p:grpSpPr>
            <a:xfrm>
              <a:off x="10248578" y="3656158"/>
              <a:ext cx="4067901" cy="6010948"/>
              <a:chOff x="15868751" y="9379074"/>
              <a:chExt cx="1136650" cy="1679575"/>
            </a:xfrm>
          </p:grpSpPr>
          <p:sp>
            <p:nvSpPr>
              <p:cNvPr id="14" name="Freeform 917"/>
              <p:cNvSpPr/>
              <p:nvPr/>
            </p:nvSpPr>
            <p:spPr bwMode="auto">
              <a:xfrm>
                <a:off x="16608526" y="10871324"/>
                <a:ext cx="165100" cy="187325"/>
              </a:xfrm>
              <a:custGeom>
                <a:avLst/>
                <a:gdLst>
                  <a:gd name="T0" fmla="*/ 42 w 52"/>
                  <a:gd name="T1" fmla="*/ 34 h 59"/>
                  <a:gd name="T2" fmla="*/ 42 w 52"/>
                  <a:gd name="T3" fmla="*/ 10 h 59"/>
                  <a:gd name="T4" fmla="*/ 43 w 52"/>
                  <a:gd name="T5" fmla="*/ 4 h 59"/>
                  <a:gd name="T6" fmla="*/ 7 w 52"/>
                  <a:gd name="T7" fmla="*/ 0 h 59"/>
                  <a:gd name="T8" fmla="*/ 9 w 52"/>
                  <a:gd name="T9" fmla="*/ 10 h 59"/>
                  <a:gd name="T10" fmla="*/ 10 w 52"/>
                  <a:gd name="T11" fmla="*/ 34 h 59"/>
                  <a:gd name="T12" fmla="*/ 0 w 52"/>
                  <a:gd name="T13" fmla="*/ 51 h 59"/>
                  <a:gd name="T14" fmla="*/ 26 w 52"/>
                  <a:gd name="T15" fmla="*/ 57 h 59"/>
                  <a:gd name="T16" fmla="*/ 52 w 52"/>
                  <a:gd name="T17" fmla="*/ 51 h 59"/>
                  <a:gd name="T18" fmla="*/ 42 w 52"/>
                  <a:gd name="T1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9">
                    <a:moveTo>
                      <a:pt x="42" y="34"/>
                    </a:moveTo>
                    <a:cubicBezTo>
                      <a:pt x="42" y="29"/>
                      <a:pt x="41" y="22"/>
                      <a:pt x="42" y="10"/>
                    </a:cubicBezTo>
                    <a:cubicBezTo>
                      <a:pt x="43" y="8"/>
                      <a:pt x="43" y="6"/>
                      <a:pt x="43" y="4"/>
                    </a:cubicBezTo>
                    <a:cubicBezTo>
                      <a:pt x="35" y="3"/>
                      <a:pt x="21" y="2"/>
                      <a:pt x="7" y="0"/>
                    </a:cubicBezTo>
                    <a:cubicBezTo>
                      <a:pt x="8" y="3"/>
                      <a:pt x="9" y="6"/>
                      <a:pt x="9" y="10"/>
                    </a:cubicBezTo>
                    <a:cubicBezTo>
                      <a:pt x="11" y="22"/>
                      <a:pt x="10" y="29"/>
                      <a:pt x="10" y="34"/>
                    </a:cubicBezTo>
                    <a:cubicBezTo>
                      <a:pt x="4" y="38"/>
                      <a:pt x="0" y="44"/>
                      <a:pt x="0" y="51"/>
                    </a:cubicBezTo>
                    <a:cubicBezTo>
                      <a:pt x="0" y="59"/>
                      <a:pt x="11" y="57"/>
                      <a:pt x="26" y="57"/>
                    </a:cubicBezTo>
                    <a:cubicBezTo>
                      <a:pt x="40" y="57"/>
                      <a:pt x="52" y="59"/>
                      <a:pt x="52" y="51"/>
                    </a:cubicBezTo>
                    <a:cubicBezTo>
                      <a:pt x="52" y="44"/>
                      <a:pt x="48" y="38"/>
                      <a:pt x="42" y="34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15" name="Freeform 918"/>
              <p:cNvSpPr/>
              <p:nvPr/>
            </p:nvSpPr>
            <p:spPr bwMode="auto">
              <a:xfrm>
                <a:off x="16075126" y="9379074"/>
                <a:ext cx="930275" cy="1676400"/>
              </a:xfrm>
              <a:custGeom>
                <a:avLst/>
                <a:gdLst>
                  <a:gd name="T0" fmla="*/ 229 w 293"/>
                  <a:gd name="T1" fmla="*/ 347 h 528"/>
                  <a:gd name="T2" fmla="*/ 271 w 293"/>
                  <a:gd name="T3" fmla="*/ 308 h 528"/>
                  <a:gd name="T4" fmla="*/ 189 w 293"/>
                  <a:gd name="T5" fmla="*/ 215 h 528"/>
                  <a:gd name="T6" fmla="*/ 276 w 293"/>
                  <a:gd name="T7" fmla="*/ 100 h 528"/>
                  <a:gd name="T8" fmla="*/ 76 w 293"/>
                  <a:gd name="T9" fmla="*/ 100 h 528"/>
                  <a:gd name="T10" fmla="*/ 141 w 293"/>
                  <a:gd name="T11" fmla="*/ 215 h 528"/>
                  <a:gd name="T12" fmla="*/ 19 w 293"/>
                  <a:gd name="T13" fmla="*/ 284 h 528"/>
                  <a:gd name="T14" fmla="*/ 1 w 293"/>
                  <a:gd name="T15" fmla="*/ 294 h 528"/>
                  <a:gd name="T16" fmla="*/ 7 w 293"/>
                  <a:gd name="T17" fmla="*/ 302 h 528"/>
                  <a:gd name="T18" fmla="*/ 10 w 293"/>
                  <a:gd name="T19" fmla="*/ 295 h 528"/>
                  <a:gd name="T20" fmla="*/ 8 w 293"/>
                  <a:gd name="T21" fmla="*/ 315 h 528"/>
                  <a:gd name="T22" fmla="*/ 16 w 293"/>
                  <a:gd name="T23" fmla="*/ 302 h 528"/>
                  <a:gd name="T24" fmla="*/ 18 w 293"/>
                  <a:gd name="T25" fmla="*/ 302 h 528"/>
                  <a:gd name="T26" fmla="*/ 25 w 293"/>
                  <a:gd name="T27" fmla="*/ 320 h 528"/>
                  <a:gd name="T28" fmla="*/ 27 w 293"/>
                  <a:gd name="T29" fmla="*/ 300 h 528"/>
                  <a:gd name="T30" fmla="*/ 34 w 293"/>
                  <a:gd name="T31" fmla="*/ 317 h 528"/>
                  <a:gd name="T32" fmla="*/ 43 w 293"/>
                  <a:gd name="T33" fmla="*/ 292 h 528"/>
                  <a:gd name="T34" fmla="*/ 45 w 293"/>
                  <a:gd name="T35" fmla="*/ 293 h 528"/>
                  <a:gd name="T36" fmla="*/ 56 w 293"/>
                  <a:gd name="T37" fmla="*/ 299 h 528"/>
                  <a:gd name="T38" fmla="*/ 89 w 293"/>
                  <a:gd name="T39" fmla="*/ 264 h 528"/>
                  <a:gd name="T40" fmla="*/ 116 w 293"/>
                  <a:gd name="T41" fmla="*/ 308 h 528"/>
                  <a:gd name="T42" fmla="*/ 135 w 293"/>
                  <a:gd name="T43" fmla="*/ 439 h 528"/>
                  <a:gd name="T44" fmla="*/ 214 w 293"/>
                  <a:gd name="T45" fmla="*/ 467 h 528"/>
                  <a:gd name="T46" fmla="*/ 220 w 293"/>
                  <a:gd name="T47" fmla="*/ 496 h 528"/>
                  <a:gd name="T48" fmla="*/ 257 w 293"/>
                  <a:gd name="T49" fmla="*/ 488 h 528"/>
                  <a:gd name="T50" fmla="*/ 238 w 293"/>
                  <a:gd name="T51" fmla="*/ 434 h 528"/>
                  <a:gd name="T52" fmla="*/ 203 w 293"/>
                  <a:gd name="T53" fmla="*/ 424 h 528"/>
                  <a:gd name="T54" fmla="*/ 171 w 293"/>
                  <a:gd name="T55" fmla="*/ 375 h 528"/>
                  <a:gd name="T56" fmla="*/ 208 w 293"/>
                  <a:gd name="T57" fmla="*/ 420 h 528"/>
                  <a:gd name="T58" fmla="*/ 224 w 293"/>
                  <a:gd name="T59" fmla="*/ 413 h 528"/>
                  <a:gd name="T60" fmla="*/ 223 w 293"/>
                  <a:gd name="T61" fmla="*/ 351 h 528"/>
                  <a:gd name="T62" fmla="*/ 212 w 293"/>
                  <a:gd name="T63" fmla="*/ 316 h 528"/>
                  <a:gd name="T64" fmla="*/ 211 w 293"/>
                  <a:gd name="T65" fmla="*/ 314 h 528"/>
                  <a:gd name="T66" fmla="*/ 219 w 293"/>
                  <a:gd name="T67" fmla="*/ 295 h 528"/>
                  <a:gd name="T68" fmla="*/ 261 w 293"/>
                  <a:gd name="T69" fmla="*/ 276 h 528"/>
                  <a:gd name="T70" fmla="*/ 236 w 293"/>
                  <a:gd name="T71" fmla="*/ 296 h 528"/>
                  <a:gd name="T72" fmla="*/ 216 w 293"/>
                  <a:gd name="T73" fmla="*/ 311 h 528"/>
                  <a:gd name="T74" fmla="*/ 218 w 293"/>
                  <a:gd name="T75" fmla="*/ 31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3" h="528">
                    <a:moveTo>
                      <a:pt x="218" y="318"/>
                    </a:moveTo>
                    <a:cubicBezTo>
                      <a:pt x="216" y="324"/>
                      <a:pt x="222" y="348"/>
                      <a:pt x="229" y="347"/>
                    </a:cubicBezTo>
                    <a:cubicBezTo>
                      <a:pt x="239" y="345"/>
                      <a:pt x="252" y="333"/>
                      <a:pt x="258" y="326"/>
                    </a:cubicBezTo>
                    <a:cubicBezTo>
                      <a:pt x="266" y="316"/>
                      <a:pt x="266" y="315"/>
                      <a:pt x="271" y="308"/>
                    </a:cubicBezTo>
                    <a:cubicBezTo>
                      <a:pt x="275" y="301"/>
                      <a:pt x="293" y="280"/>
                      <a:pt x="291" y="273"/>
                    </a:cubicBezTo>
                    <a:cubicBezTo>
                      <a:pt x="283" y="246"/>
                      <a:pt x="218" y="222"/>
                      <a:pt x="189" y="215"/>
                    </a:cubicBezTo>
                    <a:cubicBezTo>
                      <a:pt x="186" y="215"/>
                      <a:pt x="186" y="205"/>
                      <a:pt x="191" y="199"/>
                    </a:cubicBezTo>
                    <a:cubicBezTo>
                      <a:pt x="239" y="192"/>
                      <a:pt x="276" y="151"/>
                      <a:pt x="276" y="100"/>
                    </a:cubicBezTo>
                    <a:cubicBezTo>
                      <a:pt x="276" y="45"/>
                      <a:pt x="231" y="0"/>
                      <a:pt x="176" y="0"/>
                    </a:cubicBezTo>
                    <a:cubicBezTo>
                      <a:pt x="121" y="0"/>
                      <a:pt x="76" y="45"/>
                      <a:pt x="76" y="100"/>
                    </a:cubicBezTo>
                    <a:cubicBezTo>
                      <a:pt x="76" y="144"/>
                      <a:pt x="103" y="180"/>
                      <a:pt x="142" y="194"/>
                    </a:cubicBezTo>
                    <a:cubicBezTo>
                      <a:pt x="146" y="201"/>
                      <a:pt x="147" y="215"/>
                      <a:pt x="141" y="215"/>
                    </a:cubicBezTo>
                    <a:cubicBezTo>
                      <a:pt x="107" y="218"/>
                      <a:pt x="92" y="228"/>
                      <a:pt x="85" y="233"/>
                    </a:cubicBezTo>
                    <a:cubicBezTo>
                      <a:pt x="74" y="242"/>
                      <a:pt x="33" y="275"/>
                      <a:pt x="19" y="284"/>
                    </a:cubicBezTo>
                    <a:cubicBezTo>
                      <a:pt x="18" y="284"/>
                      <a:pt x="18" y="284"/>
                      <a:pt x="18" y="284"/>
                    </a:cubicBezTo>
                    <a:cubicBezTo>
                      <a:pt x="5" y="286"/>
                      <a:pt x="1" y="291"/>
                      <a:pt x="1" y="294"/>
                    </a:cubicBezTo>
                    <a:cubicBezTo>
                      <a:pt x="1" y="301"/>
                      <a:pt x="1" y="301"/>
                      <a:pt x="1" y="301"/>
                    </a:cubicBezTo>
                    <a:cubicBezTo>
                      <a:pt x="0" y="307"/>
                      <a:pt x="6" y="308"/>
                      <a:pt x="7" y="302"/>
                    </a:cubicBezTo>
                    <a:cubicBezTo>
                      <a:pt x="7" y="302"/>
                      <a:pt x="7" y="305"/>
                      <a:pt x="8" y="298"/>
                    </a:cubicBezTo>
                    <a:cubicBezTo>
                      <a:pt x="8" y="297"/>
                      <a:pt x="9" y="296"/>
                      <a:pt x="10" y="295"/>
                    </a:cubicBezTo>
                    <a:cubicBezTo>
                      <a:pt x="9" y="296"/>
                      <a:pt x="9" y="297"/>
                      <a:pt x="8" y="298"/>
                    </a:cubicBezTo>
                    <a:cubicBezTo>
                      <a:pt x="8" y="306"/>
                      <a:pt x="8" y="315"/>
                      <a:pt x="8" y="315"/>
                    </a:cubicBezTo>
                    <a:cubicBezTo>
                      <a:pt x="7" y="321"/>
                      <a:pt x="15" y="322"/>
                      <a:pt x="16" y="316"/>
                    </a:cubicBezTo>
                    <a:cubicBezTo>
                      <a:pt x="16" y="316"/>
                      <a:pt x="15" y="310"/>
                      <a:pt x="16" y="302"/>
                    </a:cubicBezTo>
                    <a:cubicBezTo>
                      <a:pt x="16" y="301"/>
                      <a:pt x="18" y="299"/>
                      <a:pt x="19" y="298"/>
                    </a:cubicBezTo>
                    <a:cubicBezTo>
                      <a:pt x="18" y="299"/>
                      <a:pt x="18" y="301"/>
                      <a:pt x="18" y="302"/>
                    </a:cubicBezTo>
                    <a:cubicBezTo>
                      <a:pt x="17" y="309"/>
                      <a:pt x="17" y="319"/>
                      <a:pt x="17" y="319"/>
                    </a:cubicBezTo>
                    <a:cubicBezTo>
                      <a:pt x="16" y="325"/>
                      <a:pt x="24" y="326"/>
                      <a:pt x="25" y="320"/>
                    </a:cubicBezTo>
                    <a:cubicBezTo>
                      <a:pt x="25" y="320"/>
                      <a:pt x="25" y="311"/>
                      <a:pt x="26" y="303"/>
                    </a:cubicBezTo>
                    <a:cubicBezTo>
                      <a:pt x="26" y="302"/>
                      <a:pt x="26" y="301"/>
                      <a:pt x="27" y="300"/>
                    </a:cubicBezTo>
                    <a:cubicBezTo>
                      <a:pt x="27" y="308"/>
                      <a:pt x="26" y="316"/>
                      <a:pt x="26" y="316"/>
                    </a:cubicBezTo>
                    <a:cubicBezTo>
                      <a:pt x="26" y="322"/>
                      <a:pt x="34" y="323"/>
                      <a:pt x="34" y="317"/>
                    </a:cubicBezTo>
                    <a:cubicBezTo>
                      <a:pt x="34" y="317"/>
                      <a:pt x="35" y="308"/>
                      <a:pt x="35" y="300"/>
                    </a:cubicBezTo>
                    <a:cubicBezTo>
                      <a:pt x="36" y="297"/>
                      <a:pt x="40" y="292"/>
                      <a:pt x="43" y="292"/>
                    </a:cubicBezTo>
                    <a:cubicBezTo>
                      <a:pt x="46" y="292"/>
                      <a:pt x="49" y="290"/>
                      <a:pt x="49" y="290"/>
                    </a:cubicBezTo>
                    <a:cubicBezTo>
                      <a:pt x="49" y="293"/>
                      <a:pt x="47" y="293"/>
                      <a:pt x="45" y="293"/>
                    </a:cubicBezTo>
                    <a:cubicBezTo>
                      <a:pt x="39" y="293"/>
                      <a:pt x="39" y="302"/>
                      <a:pt x="45" y="302"/>
                    </a:cubicBezTo>
                    <a:cubicBezTo>
                      <a:pt x="45" y="302"/>
                      <a:pt x="54" y="301"/>
                      <a:pt x="56" y="299"/>
                    </a:cubicBezTo>
                    <a:cubicBezTo>
                      <a:pt x="59" y="294"/>
                      <a:pt x="59" y="289"/>
                      <a:pt x="55" y="285"/>
                    </a:cubicBezTo>
                    <a:cubicBezTo>
                      <a:pt x="62" y="280"/>
                      <a:pt x="75" y="275"/>
                      <a:pt x="89" y="264"/>
                    </a:cubicBezTo>
                    <a:cubicBezTo>
                      <a:pt x="102" y="254"/>
                      <a:pt x="112" y="255"/>
                      <a:pt x="113" y="259"/>
                    </a:cubicBezTo>
                    <a:cubicBezTo>
                      <a:pt x="114" y="264"/>
                      <a:pt x="115" y="288"/>
                      <a:pt x="116" y="308"/>
                    </a:cubicBezTo>
                    <a:cubicBezTo>
                      <a:pt x="118" y="330"/>
                      <a:pt x="112" y="350"/>
                      <a:pt x="113" y="370"/>
                    </a:cubicBezTo>
                    <a:cubicBezTo>
                      <a:pt x="113" y="388"/>
                      <a:pt x="120" y="423"/>
                      <a:pt x="135" y="439"/>
                    </a:cubicBezTo>
                    <a:cubicBezTo>
                      <a:pt x="142" y="447"/>
                      <a:pt x="150" y="453"/>
                      <a:pt x="157" y="457"/>
                    </a:cubicBezTo>
                    <a:cubicBezTo>
                      <a:pt x="180" y="466"/>
                      <a:pt x="204" y="467"/>
                      <a:pt x="214" y="467"/>
                    </a:cubicBezTo>
                    <a:cubicBezTo>
                      <a:pt x="232" y="467"/>
                      <a:pt x="227" y="479"/>
                      <a:pt x="226" y="482"/>
                    </a:cubicBezTo>
                    <a:cubicBezTo>
                      <a:pt x="225" y="490"/>
                      <a:pt x="222" y="493"/>
                      <a:pt x="220" y="496"/>
                    </a:cubicBezTo>
                    <a:cubicBezTo>
                      <a:pt x="214" y="509"/>
                      <a:pt x="223" y="527"/>
                      <a:pt x="235" y="527"/>
                    </a:cubicBezTo>
                    <a:cubicBezTo>
                      <a:pt x="246" y="528"/>
                      <a:pt x="252" y="504"/>
                      <a:pt x="257" y="488"/>
                    </a:cubicBezTo>
                    <a:cubicBezTo>
                      <a:pt x="262" y="472"/>
                      <a:pt x="274" y="436"/>
                      <a:pt x="244" y="434"/>
                    </a:cubicBezTo>
                    <a:cubicBezTo>
                      <a:pt x="243" y="434"/>
                      <a:pt x="241" y="434"/>
                      <a:pt x="238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0" y="434"/>
                      <a:pt x="213" y="430"/>
                      <a:pt x="203" y="424"/>
                    </a:cubicBezTo>
                    <a:cubicBezTo>
                      <a:pt x="196" y="420"/>
                      <a:pt x="182" y="413"/>
                      <a:pt x="178" y="412"/>
                    </a:cubicBezTo>
                    <a:cubicBezTo>
                      <a:pt x="177" y="384"/>
                      <a:pt x="170" y="374"/>
                      <a:pt x="171" y="375"/>
                    </a:cubicBezTo>
                    <a:cubicBezTo>
                      <a:pt x="177" y="382"/>
                      <a:pt x="181" y="390"/>
                      <a:pt x="183" y="409"/>
                    </a:cubicBezTo>
                    <a:cubicBezTo>
                      <a:pt x="192" y="412"/>
                      <a:pt x="201" y="416"/>
                      <a:pt x="208" y="420"/>
                    </a:cubicBezTo>
                    <a:cubicBezTo>
                      <a:pt x="212" y="423"/>
                      <a:pt x="217" y="424"/>
                      <a:pt x="222" y="426"/>
                    </a:cubicBezTo>
                    <a:cubicBezTo>
                      <a:pt x="223" y="422"/>
                      <a:pt x="224" y="417"/>
                      <a:pt x="224" y="413"/>
                    </a:cubicBezTo>
                    <a:cubicBezTo>
                      <a:pt x="227" y="396"/>
                      <a:pt x="224" y="368"/>
                      <a:pt x="224" y="368"/>
                    </a:cubicBezTo>
                    <a:cubicBezTo>
                      <a:pt x="224" y="368"/>
                      <a:pt x="224" y="360"/>
                      <a:pt x="223" y="351"/>
                    </a:cubicBezTo>
                    <a:cubicBezTo>
                      <a:pt x="222" y="350"/>
                      <a:pt x="221" y="349"/>
                      <a:pt x="220" y="348"/>
                    </a:cubicBezTo>
                    <a:cubicBezTo>
                      <a:pt x="214" y="341"/>
                      <a:pt x="211" y="323"/>
                      <a:pt x="212" y="316"/>
                    </a:cubicBezTo>
                    <a:cubicBezTo>
                      <a:pt x="212" y="316"/>
                      <a:pt x="212" y="316"/>
                      <a:pt x="212" y="316"/>
                    </a:cubicBezTo>
                    <a:cubicBezTo>
                      <a:pt x="212" y="315"/>
                      <a:pt x="211" y="315"/>
                      <a:pt x="211" y="314"/>
                    </a:cubicBezTo>
                    <a:cubicBezTo>
                      <a:pt x="209" y="310"/>
                      <a:pt x="209" y="306"/>
                      <a:pt x="211" y="302"/>
                    </a:cubicBezTo>
                    <a:cubicBezTo>
                      <a:pt x="213" y="300"/>
                      <a:pt x="216" y="297"/>
                      <a:pt x="219" y="295"/>
                    </a:cubicBezTo>
                    <a:cubicBezTo>
                      <a:pt x="219" y="284"/>
                      <a:pt x="220" y="275"/>
                      <a:pt x="219" y="268"/>
                    </a:cubicBezTo>
                    <a:cubicBezTo>
                      <a:pt x="227" y="273"/>
                      <a:pt x="260" y="274"/>
                      <a:pt x="261" y="276"/>
                    </a:cubicBezTo>
                    <a:cubicBezTo>
                      <a:pt x="261" y="277"/>
                      <a:pt x="258" y="290"/>
                      <a:pt x="255" y="292"/>
                    </a:cubicBezTo>
                    <a:cubicBezTo>
                      <a:pt x="246" y="297"/>
                      <a:pt x="241" y="297"/>
                      <a:pt x="236" y="296"/>
                    </a:cubicBezTo>
                    <a:cubicBezTo>
                      <a:pt x="230" y="296"/>
                      <a:pt x="219" y="300"/>
                      <a:pt x="217" y="305"/>
                    </a:cubicBezTo>
                    <a:cubicBezTo>
                      <a:pt x="215" y="308"/>
                      <a:pt x="216" y="310"/>
                      <a:pt x="216" y="311"/>
                    </a:cubicBezTo>
                    <a:cubicBezTo>
                      <a:pt x="218" y="315"/>
                      <a:pt x="230" y="306"/>
                      <a:pt x="231" y="306"/>
                    </a:cubicBezTo>
                    <a:cubicBezTo>
                      <a:pt x="236" y="305"/>
                      <a:pt x="219" y="313"/>
                      <a:pt x="218" y="318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16" name="Freeform 919"/>
              <p:cNvSpPr/>
              <p:nvPr/>
            </p:nvSpPr>
            <p:spPr bwMode="auto">
              <a:xfrm>
                <a:off x="15868751" y="10306174"/>
                <a:ext cx="581025" cy="746125"/>
              </a:xfrm>
              <a:custGeom>
                <a:avLst/>
                <a:gdLst>
                  <a:gd name="T0" fmla="*/ 176 w 183"/>
                  <a:gd name="T1" fmla="*/ 198 h 235"/>
                  <a:gd name="T2" fmla="*/ 154 w 183"/>
                  <a:gd name="T3" fmla="*/ 198 h 235"/>
                  <a:gd name="T4" fmla="*/ 147 w 183"/>
                  <a:gd name="T5" fmla="*/ 191 h 235"/>
                  <a:gd name="T6" fmla="*/ 147 w 183"/>
                  <a:gd name="T7" fmla="*/ 6 h 235"/>
                  <a:gd name="T8" fmla="*/ 141 w 183"/>
                  <a:gd name="T9" fmla="*/ 0 h 235"/>
                  <a:gd name="T10" fmla="*/ 129 w 183"/>
                  <a:gd name="T11" fmla="*/ 0 h 235"/>
                  <a:gd name="T12" fmla="*/ 126 w 183"/>
                  <a:gd name="T13" fmla="*/ 10 h 235"/>
                  <a:gd name="T14" fmla="*/ 110 w 183"/>
                  <a:gd name="T15" fmla="*/ 16 h 235"/>
                  <a:gd name="T16" fmla="*/ 109 w 183"/>
                  <a:gd name="T17" fmla="*/ 16 h 235"/>
                  <a:gd name="T18" fmla="*/ 106 w 183"/>
                  <a:gd name="T19" fmla="*/ 15 h 235"/>
                  <a:gd name="T20" fmla="*/ 105 w 183"/>
                  <a:gd name="T21" fmla="*/ 25 h 235"/>
                  <a:gd name="T22" fmla="*/ 105 w 183"/>
                  <a:gd name="T23" fmla="*/ 26 h 235"/>
                  <a:gd name="T24" fmla="*/ 105 w 183"/>
                  <a:gd name="T25" fmla="*/ 26 h 235"/>
                  <a:gd name="T26" fmla="*/ 95 w 183"/>
                  <a:gd name="T27" fmla="*/ 35 h 235"/>
                  <a:gd name="T28" fmla="*/ 93 w 183"/>
                  <a:gd name="T29" fmla="*/ 35 h 235"/>
                  <a:gd name="T30" fmla="*/ 85 w 183"/>
                  <a:gd name="T31" fmla="*/ 38 h 235"/>
                  <a:gd name="T32" fmla="*/ 78 w 183"/>
                  <a:gd name="T33" fmla="*/ 35 h 235"/>
                  <a:gd name="T34" fmla="*/ 77 w 183"/>
                  <a:gd name="T35" fmla="*/ 34 h 235"/>
                  <a:gd name="T36" fmla="*/ 76 w 183"/>
                  <a:gd name="T37" fmla="*/ 34 h 235"/>
                  <a:gd name="T38" fmla="*/ 69 w 183"/>
                  <a:gd name="T39" fmla="*/ 30 h 235"/>
                  <a:gd name="T40" fmla="*/ 67 w 183"/>
                  <a:gd name="T41" fmla="*/ 23 h 235"/>
                  <a:gd name="T42" fmla="*/ 67 w 183"/>
                  <a:gd name="T43" fmla="*/ 20 h 235"/>
                  <a:gd name="T44" fmla="*/ 62 w 183"/>
                  <a:gd name="T45" fmla="*/ 17 h 235"/>
                  <a:gd name="T46" fmla="*/ 60 w 183"/>
                  <a:gd name="T47" fmla="*/ 10 h 235"/>
                  <a:gd name="T48" fmla="*/ 60 w 183"/>
                  <a:gd name="T49" fmla="*/ 1 h 235"/>
                  <a:gd name="T50" fmla="*/ 60 w 183"/>
                  <a:gd name="T51" fmla="*/ 0 h 235"/>
                  <a:gd name="T52" fmla="*/ 7 w 183"/>
                  <a:gd name="T53" fmla="*/ 0 h 235"/>
                  <a:gd name="T54" fmla="*/ 0 w 183"/>
                  <a:gd name="T55" fmla="*/ 6 h 235"/>
                  <a:gd name="T56" fmla="*/ 0 w 183"/>
                  <a:gd name="T57" fmla="*/ 30 h 235"/>
                  <a:gd name="T58" fmla="*/ 7 w 183"/>
                  <a:gd name="T59" fmla="*/ 37 h 235"/>
                  <a:gd name="T60" fmla="*/ 29 w 183"/>
                  <a:gd name="T61" fmla="*/ 37 h 235"/>
                  <a:gd name="T62" fmla="*/ 36 w 183"/>
                  <a:gd name="T63" fmla="*/ 43 h 235"/>
                  <a:gd name="T64" fmla="*/ 36 w 183"/>
                  <a:gd name="T65" fmla="*/ 191 h 235"/>
                  <a:gd name="T66" fmla="*/ 29 w 183"/>
                  <a:gd name="T67" fmla="*/ 198 h 235"/>
                  <a:gd name="T68" fmla="*/ 7 w 183"/>
                  <a:gd name="T69" fmla="*/ 198 h 235"/>
                  <a:gd name="T70" fmla="*/ 0 w 183"/>
                  <a:gd name="T71" fmla="*/ 204 h 235"/>
                  <a:gd name="T72" fmla="*/ 0 w 183"/>
                  <a:gd name="T73" fmla="*/ 228 h 235"/>
                  <a:gd name="T74" fmla="*/ 7 w 183"/>
                  <a:gd name="T75" fmla="*/ 235 h 235"/>
                  <a:gd name="T76" fmla="*/ 176 w 183"/>
                  <a:gd name="T77" fmla="*/ 235 h 235"/>
                  <a:gd name="T78" fmla="*/ 183 w 183"/>
                  <a:gd name="T79" fmla="*/ 228 h 235"/>
                  <a:gd name="T80" fmla="*/ 183 w 183"/>
                  <a:gd name="T81" fmla="*/ 204 h 235"/>
                  <a:gd name="T82" fmla="*/ 176 w 183"/>
                  <a:gd name="T83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35">
                    <a:moveTo>
                      <a:pt x="176" y="198"/>
                    </a:move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0" y="198"/>
                      <a:pt x="147" y="195"/>
                      <a:pt x="147" y="191"/>
                    </a:cubicBezTo>
                    <a:cubicBezTo>
                      <a:pt x="147" y="6"/>
                      <a:pt x="147" y="6"/>
                      <a:pt x="147" y="6"/>
                    </a:cubicBezTo>
                    <a:cubicBezTo>
                      <a:pt x="147" y="3"/>
                      <a:pt x="144" y="0"/>
                      <a:pt x="141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3"/>
                      <a:pt x="128" y="6"/>
                      <a:pt x="126" y="10"/>
                    </a:cubicBezTo>
                    <a:cubicBezTo>
                      <a:pt x="124" y="13"/>
                      <a:pt x="118" y="15"/>
                      <a:pt x="110" y="16"/>
                    </a:cubicBezTo>
                    <a:cubicBezTo>
                      <a:pt x="110" y="16"/>
                      <a:pt x="110" y="16"/>
                      <a:pt x="109" y="16"/>
                    </a:cubicBezTo>
                    <a:cubicBezTo>
                      <a:pt x="108" y="16"/>
                      <a:pt x="107" y="15"/>
                      <a:pt x="106" y="15"/>
                    </a:cubicBezTo>
                    <a:cubicBezTo>
                      <a:pt x="105" y="20"/>
                      <a:pt x="105" y="25"/>
                      <a:pt x="105" y="25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32"/>
                      <a:pt x="100" y="36"/>
                      <a:pt x="95" y="35"/>
                    </a:cubicBezTo>
                    <a:cubicBezTo>
                      <a:pt x="94" y="35"/>
                      <a:pt x="94" y="35"/>
                      <a:pt x="93" y="35"/>
                    </a:cubicBezTo>
                    <a:cubicBezTo>
                      <a:pt x="91" y="37"/>
                      <a:pt x="88" y="38"/>
                      <a:pt x="85" y="38"/>
                    </a:cubicBezTo>
                    <a:cubicBezTo>
                      <a:pt x="82" y="38"/>
                      <a:pt x="80" y="37"/>
                      <a:pt x="78" y="35"/>
                    </a:cubicBezTo>
                    <a:cubicBezTo>
                      <a:pt x="78" y="35"/>
                      <a:pt x="78" y="34"/>
                      <a:pt x="77" y="34"/>
                    </a:cubicBezTo>
                    <a:cubicBezTo>
                      <a:pt x="77" y="34"/>
                      <a:pt x="76" y="34"/>
                      <a:pt x="76" y="34"/>
                    </a:cubicBezTo>
                    <a:cubicBezTo>
                      <a:pt x="73" y="34"/>
                      <a:pt x="71" y="33"/>
                      <a:pt x="69" y="30"/>
                    </a:cubicBezTo>
                    <a:cubicBezTo>
                      <a:pt x="67" y="28"/>
                      <a:pt x="66" y="26"/>
                      <a:pt x="67" y="23"/>
                    </a:cubicBezTo>
                    <a:cubicBezTo>
                      <a:pt x="67" y="22"/>
                      <a:pt x="67" y="21"/>
                      <a:pt x="67" y="20"/>
                    </a:cubicBezTo>
                    <a:cubicBezTo>
                      <a:pt x="65" y="20"/>
                      <a:pt x="63" y="19"/>
                      <a:pt x="62" y="17"/>
                    </a:cubicBezTo>
                    <a:cubicBezTo>
                      <a:pt x="60" y="15"/>
                      <a:pt x="60" y="12"/>
                      <a:pt x="60" y="10"/>
                    </a:cubicBezTo>
                    <a:cubicBezTo>
                      <a:pt x="60" y="8"/>
                      <a:pt x="60" y="5"/>
                      <a:pt x="60" y="1"/>
                    </a:cubicBezTo>
                    <a:cubicBezTo>
                      <a:pt x="60" y="1"/>
                      <a:pt x="60" y="0"/>
                      <a:pt x="6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3" y="37"/>
                      <a:pt x="36" y="40"/>
                      <a:pt x="36" y="43"/>
                    </a:cubicBezTo>
                    <a:cubicBezTo>
                      <a:pt x="36" y="191"/>
                      <a:pt x="36" y="191"/>
                      <a:pt x="36" y="191"/>
                    </a:cubicBezTo>
                    <a:cubicBezTo>
                      <a:pt x="36" y="195"/>
                      <a:pt x="33" y="198"/>
                      <a:pt x="29" y="198"/>
                    </a:cubicBezTo>
                    <a:cubicBezTo>
                      <a:pt x="7" y="198"/>
                      <a:pt x="7" y="198"/>
                      <a:pt x="7" y="198"/>
                    </a:cubicBezTo>
                    <a:cubicBezTo>
                      <a:pt x="3" y="198"/>
                      <a:pt x="0" y="201"/>
                      <a:pt x="0" y="204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2"/>
                      <a:pt x="3" y="235"/>
                      <a:pt x="7" y="235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80" y="235"/>
                      <a:pt x="183" y="232"/>
                      <a:pt x="183" y="228"/>
                    </a:cubicBezTo>
                    <a:cubicBezTo>
                      <a:pt x="183" y="204"/>
                      <a:pt x="183" y="204"/>
                      <a:pt x="183" y="204"/>
                    </a:cubicBezTo>
                    <a:cubicBezTo>
                      <a:pt x="183" y="201"/>
                      <a:pt x="180" y="198"/>
                      <a:pt x="176" y="19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17" name="Oval 920"/>
              <p:cNvSpPr>
                <a:spLocks noChangeArrowheads="1"/>
              </p:cNvSpPr>
              <p:nvPr/>
            </p:nvSpPr>
            <p:spPr bwMode="auto">
              <a:xfrm>
                <a:off x="15967176" y="9807699"/>
                <a:ext cx="384175" cy="381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</p:grpSp>
        <p:sp>
          <p:nvSpPr>
            <p:cNvPr id="13" name="Овал 67"/>
            <p:cNvSpPr/>
            <p:nvPr/>
          </p:nvSpPr>
          <p:spPr>
            <a:xfrm rot="10800000">
              <a:off x="12001341" y="3546427"/>
              <a:ext cx="2135669" cy="1941517"/>
            </a:xfrm>
            <a:prstGeom prst="ellips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4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cs typeface="+mn-ea"/>
                <a:sym typeface="+mn-lt"/>
              </a:endParaRPr>
            </a:p>
          </p:txBody>
        </p:sp>
      </p:grpSp>
      <p:sp>
        <p:nvSpPr>
          <p:cNvPr id="19" name="矩形: 圆角 139"/>
          <p:cNvSpPr/>
          <p:nvPr/>
        </p:nvSpPr>
        <p:spPr>
          <a:xfrm>
            <a:off x="1143689" y="1887234"/>
            <a:ext cx="250324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注意事项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7" name="原创设计师QQ598969553          _3"/>
          <p:cNvSpPr/>
          <p:nvPr/>
        </p:nvSpPr>
        <p:spPr>
          <a:xfrm>
            <a:off x="1019175" y="2464940"/>
            <a:ext cx="4590731" cy="269304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原创设计师QQ598969553          _4"/>
          <p:cNvSpPr/>
          <p:nvPr/>
        </p:nvSpPr>
        <p:spPr>
          <a:xfrm>
            <a:off x="1459786" y="3501802"/>
            <a:ext cx="384333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统计描述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的方式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能够通过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describe()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描述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类的对象的统计指标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9" name="原创设计师QQ598969553          _7"/>
          <p:cNvSpPr txBox="1"/>
          <p:nvPr/>
        </p:nvSpPr>
        <p:spPr>
          <a:xfrm>
            <a:off x="1019176" y="2844918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描述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1301370" y="1702549"/>
            <a:ext cx="95463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如果希望一次性描述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的多个统计指标，比如平均值、最大值、最小值、求和等，则可以调用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describe()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实现，而不用逐个调用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各个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统计运算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287706" y="3213770"/>
            <a:ext cx="9560028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71023" y="3440296"/>
            <a:ext cx="9207057" cy="40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describe(percentiles=None, include=None, exclude=None)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01370" y="4111759"/>
            <a:ext cx="10698492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percentiles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结果包含的百分数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，位于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[0,1]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之间。若不设置该参数，则默认为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[0.25,0.5,0.75]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，即展示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25%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50%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75%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分位数。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include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：用于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指定对哪种类型的列进行统计，类似白名单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，默认值为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'number'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，表示仅统计数值类型的列。该参数还支持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'all'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'object'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两种取值以及这些取值组合的列表，其中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'all'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表示统计所有类型的列，包括数值类型和非数值类型；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'object'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表示仅统计非数值类型的列，输出计数、唯一值数、最高频值及其频率。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exclude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：用于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指定排除对哪种类型的列进行统计，类似黑名单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。 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统计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描述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493690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5787069" y="3141762"/>
            <a:ext cx="4645918" cy="187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文件的数据。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盈利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额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、盈利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额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占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比、总盈利额。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计算平均盈利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额、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最大盈利额、最小盈利额。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分析汽车销售数据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3-6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4634" y="3354011"/>
            <a:ext cx="45745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假设</a:t>
            </a:r>
            <a:r>
              <a:rPr lang="en-US" altLang="zh-CN" sz="2000" dirty="0"/>
              <a:t>bydcar.xlsx</a:t>
            </a:r>
            <a:r>
              <a:rPr lang="zh-CN" altLang="zh-CN" sz="2000" dirty="0"/>
              <a:t>文件中保存了一份</a:t>
            </a:r>
            <a:r>
              <a:rPr lang="zh-CN" altLang="zh-CN" sz="2000" dirty="0">
                <a:solidFill>
                  <a:srgbClr val="1369B2"/>
                </a:solidFill>
              </a:rPr>
              <a:t>汽车销售</a:t>
            </a:r>
            <a:r>
              <a:rPr lang="zh-CN" altLang="zh-CN" sz="2000" dirty="0" smtClean="0">
                <a:solidFill>
                  <a:srgbClr val="1369B2"/>
                </a:solidFill>
              </a:rPr>
              <a:t>数据</a:t>
            </a:r>
            <a:r>
              <a:rPr lang="zh-CN" altLang="en-US" sz="2000" dirty="0" smtClean="0"/>
              <a:t>，具体如右表所示。</a:t>
            </a:r>
            <a:endParaRPr lang="zh-CN" altLang="zh-CN" sz="2000" dirty="0"/>
          </a:p>
        </p:txBody>
      </p:sp>
      <p:pic>
        <p:nvPicPr>
          <p:cNvPr id="8" name="图片 7"/>
          <p:cNvPicPr/>
          <p:nvPr/>
        </p:nvPicPr>
        <p:blipFill rotWithShape="1">
          <a:blip r:embed="rId1"/>
          <a:srcRect t="28751" b="5450"/>
          <a:stretch>
            <a:fillRect/>
          </a:stretch>
        </p:blipFill>
        <p:spPr bwMode="auto">
          <a:xfrm>
            <a:off x="6167214" y="2925738"/>
            <a:ext cx="4810189" cy="1872208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2097335"/>
            <a:ext cx="6679708" cy="338437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263417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55423" y="2961431"/>
            <a:ext cx="5862747" cy="22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本任务要求运用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的知识编写代码，根据文件的现有数据分析汽车销售情况，并完成以下两个目标。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了解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各地区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“海鸥”和“宋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PLUS DM-</a:t>
            </a:r>
            <a:r>
              <a:rPr lang="en-US" altLang="zh-CN" sz="18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i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荣耀版”汽车的销售数据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计算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每个系列在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不同地区的总销售额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0" name="原创设计师QQ598969553          _3"/>
          <p:cNvSpPr/>
          <p:nvPr/>
        </p:nvSpPr>
        <p:spPr>
          <a:xfrm>
            <a:off x="1019175" y="2464940"/>
            <a:ext cx="4590731" cy="269304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原创设计师QQ598969553          _4"/>
          <p:cNvSpPr/>
          <p:nvPr/>
        </p:nvSpPr>
        <p:spPr>
          <a:xfrm>
            <a:off x="1459786" y="3501802"/>
            <a:ext cx="3843331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分层索引的创建方式，能够通过多种方式</a:t>
            </a:r>
            <a:r>
              <a:rPr lang="zh-CN" altLang="en-US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创建分层索引</a:t>
            </a:r>
            <a:endParaRPr lang="zh-CN" altLang="zh-CN" sz="1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" name="原创设计师QQ598969553          _7"/>
          <p:cNvSpPr txBox="1"/>
          <p:nvPr/>
        </p:nvSpPr>
        <p:spPr>
          <a:xfrm>
            <a:off x="1019176" y="2844918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294" y="1845618"/>
            <a:ext cx="3833792" cy="4147010"/>
          </a:xfrm>
          <a:prstGeom prst="rect">
            <a:avLst/>
          </a:prstGeom>
        </p:spPr>
      </p:pic>
      <p:sp>
        <p:nvSpPr>
          <p:cNvPr id="18" name="矩形: 圆角 139"/>
          <p:cNvSpPr/>
          <p:nvPr/>
        </p:nvSpPr>
        <p:spPr>
          <a:xfrm>
            <a:off x="1276318" y="2781722"/>
            <a:ext cx="38107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分层索引的概念和特点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76318" y="3573810"/>
            <a:ext cx="5034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分层索引可以理解为单层索引的延伸，即在一个轴方向上具有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两层或两层以上的索引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6" name="矩形标注 5"/>
          <p:cNvSpPr/>
          <p:nvPr/>
        </p:nvSpPr>
        <p:spPr>
          <a:xfrm>
            <a:off x="6599262" y="5439412"/>
            <a:ext cx="1440160" cy="598602"/>
          </a:xfrm>
          <a:prstGeom prst="wedgeRectCallout">
            <a:avLst>
              <a:gd name="adj1" fmla="val 21512"/>
              <a:gd name="adj2" fmla="val -77660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743278" y="5484797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外层索引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8471470" y="5439412"/>
            <a:ext cx="1440160" cy="598602"/>
          </a:xfrm>
          <a:prstGeom prst="wedgeRectCallout">
            <a:avLst>
              <a:gd name="adj1" fmla="val -21478"/>
              <a:gd name="adj2" fmla="val -76069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615486" y="5484797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内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层</a:t>
            </a: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索引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39"/>
          <p:cNvSpPr/>
          <p:nvPr/>
        </p:nvSpPr>
        <p:spPr>
          <a:xfrm>
            <a:off x="1143689" y="2031504"/>
            <a:ext cx="348901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创建分层索引的方法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632705" y="3988691"/>
            <a:ext cx="2952328" cy="1530228"/>
            <a:chOff x="4220856" y="3555751"/>
            <a:chExt cx="2952328" cy="1530228"/>
          </a:xfrm>
        </p:grpSpPr>
        <p:sp>
          <p:nvSpPr>
            <p:cNvPr id="21" name="原创设计师QQ598969553          _3"/>
            <p:cNvSpPr/>
            <p:nvPr/>
          </p:nvSpPr>
          <p:spPr>
            <a:xfrm>
              <a:off x="4220856" y="3789835"/>
              <a:ext cx="2952328" cy="1296144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原创设计师QQ598969553          _4"/>
            <p:cNvSpPr/>
            <p:nvPr/>
          </p:nvSpPr>
          <p:spPr>
            <a:xfrm>
              <a:off x="4570687" y="4169227"/>
              <a:ext cx="2330921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根据</a:t>
              </a:r>
              <a:r>
                <a:rPr lang="zh-CN" altLang="zh-CN" sz="16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嵌套列表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创建</a:t>
              </a:r>
              <a:r>
                <a:rPr lang="en-US" altLang="zh-CN" sz="16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MultiIndex</a:t>
              </a:r>
              <a:r>
                <a:rPr lang="zh-CN" altLang="zh-CN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对象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4583038" y="3555751"/>
              <a:ext cx="2224713" cy="462161"/>
              <a:chOff x="2070292" y="3555751"/>
              <a:chExt cx="3279515" cy="462161"/>
            </a:xfrm>
          </p:grpSpPr>
          <p:sp>
            <p:nvSpPr>
              <p:cNvPr id="24" name="原创设计师QQ598969553          _6"/>
              <p:cNvSpPr/>
              <p:nvPr/>
            </p:nvSpPr>
            <p:spPr>
              <a:xfrm>
                <a:off x="2070292" y="3555751"/>
                <a:ext cx="3279515" cy="462161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0" rIns="182880" rtlCol="0" anchor="ctr"/>
              <a:lstStyle/>
              <a:p>
                <a:pPr algn="ctr" defTabSz="1450340">
                  <a:lnSpc>
                    <a:spcPct val="200000"/>
                  </a:lnSpc>
                </a:pPr>
                <a:endParaRPr lang="zh-CN" altLang="en-US" sz="12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5" name="原创设计师QQ598969553          _7"/>
              <p:cNvSpPr txBox="1"/>
              <p:nvPr/>
            </p:nvSpPr>
            <p:spPr>
              <a:xfrm>
                <a:off x="2301539" y="3605549"/>
                <a:ext cx="27979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6660">
                  <a:spcBef>
                    <a:spcPct val="20000"/>
                  </a:spcBef>
                  <a:defRPr/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from_arrays()</a:t>
                </a:r>
                <a:endPara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009964" y="3988691"/>
            <a:ext cx="2952328" cy="1530228"/>
            <a:chOff x="1009964" y="3555751"/>
            <a:chExt cx="2952328" cy="1530228"/>
          </a:xfrm>
        </p:grpSpPr>
        <p:sp>
          <p:nvSpPr>
            <p:cNvPr id="33" name="原创设计师QQ598969553          _3"/>
            <p:cNvSpPr/>
            <p:nvPr/>
          </p:nvSpPr>
          <p:spPr>
            <a:xfrm>
              <a:off x="1009964" y="3789835"/>
              <a:ext cx="2952328" cy="1296144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原创设计师QQ598969553          _4"/>
            <p:cNvSpPr/>
            <p:nvPr/>
          </p:nvSpPr>
          <p:spPr>
            <a:xfrm>
              <a:off x="1372807" y="4169227"/>
              <a:ext cx="2330921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根据</a:t>
              </a:r>
              <a:r>
                <a:rPr lang="zh-CN" altLang="zh-CN" sz="16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元组列表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创建</a:t>
              </a:r>
              <a:r>
                <a:rPr lang="en-US" altLang="zh-CN" sz="16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MultiIndex</a:t>
              </a:r>
              <a:r>
                <a:rPr lang="zh-CN" altLang="zh-CN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对象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9" name="原创设计师QQ598969553          _6"/>
            <p:cNvSpPr/>
            <p:nvPr/>
          </p:nvSpPr>
          <p:spPr>
            <a:xfrm>
              <a:off x="1385158" y="3555751"/>
              <a:ext cx="2224713" cy="46216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762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182880" rtlCol="0" anchor="ctr"/>
            <a:lstStyle/>
            <a:p>
              <a:pPr algn="ctr" defTabSz="1450340">
                <a:lnSpc>
                  <a:spcPct val="200000"/>
                </a:lnSpc>
              </a:pPr>
              <a:endParaRPr lang="zh-CN" altLang="en-US" sz="12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6" name="原创设计师QQ598969553          _7"/>
            <p:cNvSpPr txBox="1"/>
            <p:nvPr/>
          </p:nvSpPr>
          <p:spPr>
            <a:xfrm>
              <a:off x="1542028" y="3605549"/>
              <a:ext cx="1898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660">
                <a:spcBef>
                  <a:spcPct val="20000"/>
                </a:spcBef>
                <a:defRPr/>
              </a:pPr>
              <a:r>
                <a:rPr lang="en-US" altLang="zh-CN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from_tuples()</a:t>
              </a:r>
              <a:endPara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255446" y="3988691"/>
            <a:ext cx="2952328" cy="1530228"/>
            <a:chOff x="8255446" y="3555751"/>
            <a:chExt cx="2952328" cy="1530228"/>
          </a:xfrm>
        </p:grpSpPr>
        <p:sp>
          <p:nvSpPr>
            <p:cNvPr id="27" name="原创设计师QQ598969553          _3"/>
            <p:cNvSpPr/>
            <p:nvPr/>
          </p:nvSpPr>
          <p:spPr>
            <a:xfrm>
              <a:off x="8255446" y="3789835"/>
              <a:ext cx="2952328" cy="1296144"/>
            </a:xfrm>
            <a:prstGeom prst="roundRect">
              <a:avLst>
                <a:gd name="adj" fmla="val 9083"/>
              </a:avLst>
            </a:prstGeom>
            <a:noFill/>
            <a:ln>
              <a:solidFill>
                <a:srgbClr val="ADBA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原创设计师QQ598969553          _4"/>
            <p:cNvSpPr/>
            <p:nvPr/>
          </p:nvSpPr>
          <p:spPr>
            <a:xfrm>
              <a:off x="8361050" y="4169227"/>
              <a:ext cx="2741120" cy="7325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从多个集合的</a:t>
              </a:r>
              <a:r>
                <a:rPr lang="zh-CN" altLang="zh-CN" sz="16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笛卡</a:t>
              </a:r>
              <a:r>
                <a:rPr lang="zh-CN" altLang="en-US" sz="16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儿</a:t>
              </a:r>
              <a:r>
                <a:rPr lang="zh-CN" altLang="zh-CN" sz="16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积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中创建</a:t>
              </a:r>
              <a:r>
                <a:rPr lang="en-US" altLang="zh-CN" sz="16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MultiIndex</a:t>
              </a:r>
              <a:r>
                <a:rPr lang="zh-CN" altLang="zh-CN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对象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8619253" y="3555751"/>
              <a:ext cx="2224713" cy="462161"/>
              <a:chOff x="2070292" y="3555751"/>
              <a:chExt cx="3279515" cy="462161"/>
            </a:xfrm>
          </p:grpSpPr>
          <p:sp>
            <p:nvSpPr>
              <p:cNvPr id="30" name="原创设计师QQ598969553          _6"/>
              <p:cNvSpPr/>
              <p:nvPr/>
            </p:nvSpPr>
            <p:spPr>
              <a:xfrm>
                <a:off x="2070292" y="3555751"/>
                <a:ext cx="3279515" cy="462161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101600" dist="762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0" rIns="182880" rtlCol="0" anchor="ctr"/>
              <a:lstStyle/>
              <a:p>
                <a:pPr algn="ctr" defTabSz="1450340">
                  <a:lnSpc>
                    <a:spcPct val="200000"/>
                  </a:lnSpc>
                </a:pPr>
                <a:endParaRPr lang="zh-CN" altLang="en-US" sz="12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2" name="原创设计师QQ598969553          _7"/>
              <p:cNvSpPr txBox="1"/>
              <p:nvPr/>
            </p:nvSpPr>
            <p:spPr>
              <a:xfrm>
                <a:off x="2301539" y="3605549"/>
                <a:ext cx="27979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1216660">
                  <a:spcBef>
                    <a:spcPct val="20000"/>
                  </a:spcBef>
                  <a:defRPr/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</a:rPr>
                  <a:t>from_product()</a:t>
                </a:r>
                <a:endParaRPr lang="zh-CN" altLang="en-US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矩形 33"/>
          <p:cNvSpPr/>
          <p:nvPr/>
        </p:nvSpPr>
        <p:spPr>
          <a:xfrm>
            <a:off x="1009964" y="2781722"/>
            <a:ext cx="101978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 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中，分层索引其实就是一个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类提供了一些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创建分层索引的方法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3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/>
          <p:nvPr/>
        </p:nvPicPr>
        <p:blipFill>
          <a:blip r:embed="rId1"/>
          <a:stretch>
            <a:fillRect/>
          </a:stretch>
        </p:blipFill>
        <p:spPr>
          <a:xfrm>
            <a:off x="7123835" y="1845618"/>
            <a:ext cx="3862693" cy="3199414"/>
          </a:xfrm>
          <a:prstGeom prst="rect">
            <a:avLst/>
          </a:prstGeom>
        </p:spPr>
      </p:pic>
      <p:sp>
        <p:nvSpPr>
          <p:cNvPr id="15" name="矩形: 圆角 139"/>
          <p:cNvSpPr/>
          <p:nvPr/>
        </p:nvSpPr>
        <p:spPr>
          <a:xfrm>
            <a:off x="1276318" y="2140968"/>
            <a:ext cx="244262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结构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76318" y="2939773"/>
            <a:ext cx="53229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en-US" altLang="zh-CN" sz="2000" dirty="0">
                <a:solidFill>
                  <a:srgbClr val="1369B2"/>
                </a:solidFill>
              </a:rPr>
              <a:t>Series</a:t>
            </a:r>
            <a:r>
              <a:rPr lang="zh-CN" altLang="zh-CN" sz="2000" dirty="0"/>
              <a:t>是类似于一维数组的数据结构，主要</a:t>
            </a:r>
            <a:r>
              <a:rPr lang="zh-CN" altLang="zh-CN" sz="2000" dirty="0">
                <a:solidFill>
                  <a:srgbClr val="1369B2"/>
                </a:solidFill>
              </a:rPr>
              <a:t>由一组数据和与之相关的索引两部分组成</a:t>
            </a:r>
            <a:r>
              <a:rPr lang="zh-CN" altLang="zh-CN" sz="2000" dirty="0"/>
              <a:t>，其中数据可以是任意类型的，比如整数、字符串、</a:t>
            </a:r>
            <a:r>
              <a:rPr lang="zh-CN" altLang="zh-CN" sz="2000" dirty="0" smtClean="0"/>
              <a:t>浮点数等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  <p:grpSp>
        <p:nvGrpSpPr>
          <p:cNvPr id="2" name="组合 1"/>
          <p:cNvGrpSpPr/>
          <p:nvPr/>
        </p:nvGrpSpPr>
        <p:grpSpPr>
          <a:xfrm>
            <a:off x="7463358" y="5085978"/>
            <a:ext cx="3672408" cy="1274525"/>
            <a:chOff x="5447134" y="5446018"/>
            <a:chExt cx="3672408" cy="1274525"/>
          </a:xfrm>
          <a:noFill/>
        </p:grpSpPr>
        <p:sp>
          <p:nvSpPr>
            <p:cNvPr id="18" name="矩形标注 17"/>
            <p:cNvSpPr/>
            <p:nvPr/>
          </p:nvSpPr>
          <p:spPr>
            <a:xfrm>
              <a:off x="5447134" y="5446018"/>
              <a:ext cx="3672408" cy="1274525"/>
            </a:xfrm>
            <a:prstGeom prst="wedgeRectCallout">
              <a:avLst>
                <a:gd name="adj1" fmla="val -20751"/>
                <a:gd name="adj2" fmla="val -72137"/>
              </a:avLst>
            </a:prstGeom>
            <a:solidFill>
              <a:schemeClr val="bg1"/>
            </a:solidFill>
            <a:ln w="3175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670339" y="5520214"/>
              <a:ext cx="3225997" cy="1200329"/>
            </a:xfrm>
            <a:prstGeom prst="rect">
              <a:avLst/>
            </a:prstGeom>
            <a:grp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的索引样式十分丰富，既可以是系统自动生成的</a:t>
              </a:r>
              <a:r>
                <a:rPr lang="zh-CN" altLang="zh-CN" sz="16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位置</a:t>
              </a:r>
              <a:r>
                <a:rPr lang="zh-CN" altLang="zh-CN" sz="16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</a:t>
              </a:r>
              <a:r>
                <a:rPr lang="zh-CN" altLang="zh-CN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</a:t>
              </a:r>
              <a:r>
                <a:rPr lang="zh-CN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又可以是用户自定义的</a:t>
              </a:r>
              <a:r>
                <a:rPr lang="zh-CN" altLang="zh-CN" sz="16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标签</a:t>
              </a:r>
              <a:r>
                <a:rPr lang="zh-CN" altLang="zh-CN" sz="16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</a:t>
              </a:r>
              <a:r>
                <a:rPr lang="zh-CN" altLang="en-US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。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1486694" y="3903325"/>
            <a:ext cx="9055972" cy="24067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935057" y="4110100"/>
            <a:ext cx="8172910" cy="199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 pandas import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MultiIndex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list_tuples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[('A','A1'), ('A','A2'), ('B','B1'),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('B','B2'), ('B','B3')]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MultiIndex.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from_tuples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(tuples=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list_tuples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names=['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外层索引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内层索引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multi_index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486694" y="2309503"/>
            <a:ext cx="7010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通过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from_tuples()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方法创建</a:t>
            </a:r>
            <a:r>
              <a:rPr lang="en-US" altLang="zh-CN" b="1" dirty="0" err="1" smtClean="0">
                <a:latin typeface="黑体" panose="02010609060101010101" charset="-122"/>
                <a:ea typeface="黑体" panose="02010609060101010101" charset="-122"/>
                <a:cs typeface="+mn-ea"/>
              </a:rPr>
              <a:t>MultiIndex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500358" y="2853730"/>
            <a:ext cx="904230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from_tuples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可以根据包含若干个元组的列表创建</a:t>
            </a:r>
            <a:r>
              <a:rPr lang="en-US" altLang="zh-CN" sz="19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，其中元组的第一个元素作为外层索引，元组的第二个元素作为内层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575141"/>
            <a:ext cx="348901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创建分层索引的方法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1486694" y="3886157"/>
            <a:ext cx="9055972" cy="24239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928225" y="4096322"/>
            <a:ext cx="8172910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 pandas import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MultiIndex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multi_array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MultiIndex.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from_arrays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(arrays =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'A', 'B', 'A', 'B', 'B'],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'A1', 'A2', 'B1', 'B2', 'B3']],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names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外层索引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内层索引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multi_array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486694" y="2292335"/>
            <a:ext cx="70102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通过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from_arrays()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方法创建</a:t>
            </a:r>
            <a:r>
              <a:rPr lang="en-US" altLang="zh-CN" b="1" dirty="0" err="1" smtClean="0">
                <a:latin typeface="黑体" panose="02010609060101010101" charset="-122"/>
                <a:ea typeface="黑体" panose="02010609060101010101" charset="-122"/>
                <a:cs typeface="+mn-ea"/>
              </a:rPr>
              <a:t>MultiIndex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500358" y="2836562"/>
            <a:ext cx="904230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from_arrays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用于根据一个嵌套列表创建</a:t>
            </a:r>
            <a:r>
              <a:rPr lang="en-US" altLang="zh-CN" sz="19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，其中嵌套的第一个列表将作为外层索引，嵌套的第二个列表将作为内层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575141"/>
            <a:ext cx="348901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创建分层索引的方法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35"/>
          <p:cNvSpPr txBox="1"/>
          <p:nvPr/>
        </p:nvSpPr>
        <p:spPr>
          <a:xfrm>
            <a:off x="1276318" y="2292335"/>
            <a:ext cx="7165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通过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from_product()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方法创建</a:t>
            </a:r>
            <a:r>
              <a:rPr lang="en-US" altLang="zh-CN" b="1" dirty="0" err="1" smtClean="0">
                <a:latin typeface="黑体" panose="02010609060101010101" charset="-122"/>
                <a:ea typeface="黑体" panose="02010609060101010101" charset="-122"/>
                <a:cs typeface="+mn-ea"/>
              </a:rPr>
              <a:t>MultiIndex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486694" y="2906012"/>
            <a:ext cx="9001000" cy="3162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from_product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用于从多个集合的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笛卡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创建一个</a:t>
            </a:r>
            <a:r>
              <a:rPr lang="en-US" altLang="zh-CN" sz="19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，该方法需要接收一个列表或序列，列表或序列中的元素是可迭代对象，分别表示不同级别的索引。</a:t>
            </a:r>
            <a:endParaRPr lang="en-US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笛卡</a:t>
            </a:r>
            <a:r>
              <a:rPr lang="zh-CN" altLang="en-US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是集合论中的一个概念，表示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多个集合之间所有可能的组合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假设有两个集合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，分别有元素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{a1, a2}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{b1, b2}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，这两个集合经过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笛卡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儿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后可以生成一个新的集合，这个新集合中包含所有可能的组合：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{(a1, b1), (a1, b2), (a2, b1), (a2, b2)}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575141"/>
            <a:ext cx="348901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创建分层索引的方法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本框 35"/>
          <p:cNvSpPr txBox="1"/>
          <p:nvPr/>
        </p:nvSpPr>
        <p:spPr>
          <a:xfrm>
            <a:off x="1276318" y="2292335"/>
            <a:ext cx="7165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通过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from_product()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方法创建</a:t>
            </a:r>
            <a:r>
              <a:rPr lang="en-US" altLang="zh-CN" b="1" dirty="0" err="1" smtClean="0">
                <a:latin typeface="黑体" panose="02010609060101010101" charset="-122"/>
                <a:ea typeface="黑体" panose="02010609060101010101" charset="-122"/>
                <a:cs typeface="+mn-ea"/>
              </a:rPr>
              <a:t>MultiIndex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414686" y="2836562"/>
            <a:ext cx="9427400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9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时，将这个新集合作为参数，这样就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创建了一个具有两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层级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分层索引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575141"/>
            <a:ext cx="348901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创建分层索引的方法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342678" y="3806058"/>
            <a:ext cx="9499408" cy="25760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2005927" y="3933849"/>
            <a:ext cx="8172910" cy="2322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 pandas import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MultiIndex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numbers = [0, 1, 2]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colors = ['green', 'purple']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multi_product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pd.MultiIndex.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from_product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iterables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=[numbers, colors],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names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=['number', 'color'])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multi_product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21" name="原创设计师QQ598969553          _3"/>
          <p:cNvSpPr/>
          <p:nvPr/>
        </p:nvSpPr>
        <p:spPr>
          <a:xfrm>
            <a:off x="1019175" y="2536948"/>
            <a:ext cx="4590731" cy="2405014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原创设计师QQ598969553          _4"/>
          <p:cNvSpPr/>
          <p:nvPr/>
        </p:nvSpPr>
        <p:spPr>
          <a:xfrm>
            <a:off x="1239480" y="3573810"/>
            <a:ext cx="4150120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有分层索引对象的创建方式，能够通过两种方式</a:t>
            </a:r>
            <a:r>
              <a:rPr lang="zh-CN" altLang="en-US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创建有分层索引的对象</a:t>
            </a:r>
            <a:endParaRPr lang="zh-CN" altLang="zh-CN" sz="1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" name="原创设计师QQ598969553          _7"/>
          <p:cNvSpPr txBox="1"/>
          <p:nvPr/>
        </p:nvSpPr>
        <p:spPr>
          <a:xfrm>
            <a:off x="1019176" y="291692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有分层索引的对象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39"/>
          <p:cNvSpPr/>
          <p:nvPr/>
        </p:nvSpPr>
        <p:spPr>
          <a:xfrm>
            <a:off x="1276318" y="1505432"/>
            <a:ext cx="496290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创建有分层索引对象的常见方式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332740" y="3667903"/>
            <a:ext cx="9514993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418414" y="3827391"/>
            <a:ext cx="9501328" cy="2489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numpy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as np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mulitindex_series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([14530, 13829, 12047, 7813, 7568, 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6239, 15236, 8291], 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index=[['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</a:t>
            </a:r>
            <a:endParaRPr lang="en-US" altLang="zh-CN" sz="17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'], ['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石家庄市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唐山市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邯郸市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秦皇岛市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郑州市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开封市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</a:t>
            </a:r>
            <a:endParaRPr lang="en-US" altLang="zh-CN" sz="17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洛阳市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新乡市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']]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en-US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mulitindex_series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276318" y="2118128"/>
            <a:ext cx="96434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如果希望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拥有分层索引，最常见的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之一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类和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类的构造方法的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index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参数中传入一个嵌套列表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246593" y="3205749"/>
            <a:ext cx="3544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创建</a:t>
            </a:r>
            <a:r>
              <a:rPr lang="zh-CN" altLang="en-US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有分层索引的</a:t>
            </a:r>
            <a:r>
              <a:rPr lang="en-US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Series</a:t>
            </a:r>
            <a:r>
              <a:rPr lang="zh-CN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endParaRPr lang="zh-CN" altLang="en-US" sz="2000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有分层索引的对象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1342678" y="3645818"/>
            <a:ext cx="9577064" cy="2782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644374" y="3881099"/>
            <a:ext cx="8699304" cy="2311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mulitindex_df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占地面积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 [14530, 13829, 12047,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7813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7568, 6239, 15236, 8291]},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=[['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	    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河南省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'],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	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['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石家庄市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唐山市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邯郸市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秦皇岛市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郑州市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开封市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洛阳市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新乡市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mulitindex_df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有分层索引的对象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276318" y="1505432"/>
            <a:ext cx="496290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创建有分层索引对象的常见方式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276318" y="2118128"/>
            <a:ext cx="96434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如果希望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拥有分层索引，最常见的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方式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之一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类和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类的构造方法的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index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参数中传入一个嵌套列表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46593" y="3205749"/>
            <a:ext cx="3934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创建</a:t>
            </a:r>
            <a:r>
              <a:rPr lang="zh-CN" altLang="en-US" sz="2000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有分层索引的</a:t>
            </a:r>
            <a:r>
              <a:rPr lang="en-US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DataFrame</a:t>
            </a:r>
            <a:r>
              <a:rPr lang="zh-CN" altLang="zh-CN" sz="2000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endParaRPr lang="zh-CN" altLang="en-US" sz="2000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39"/>
          <p:cNvSpPr/>
          <p:nvPr/>
        </p:nvSpPr>
        <p:spPr>
          <a:xfrm>
            <a:off x="1276318" y="1697848"/>
            <a:ext cx="503491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创建有分层索引对象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的其他方式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630710" y="3493612"/>
            <a:ext cx="8712968" cy="20194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709550" y="3825278"/>
            <a:ext cx="8555288" cy="1356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values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np.array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([[7, 5], [6, 6], [3, 1], [5, 5],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[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4, 5], [5, 3]])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df_product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(data=values,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index=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multi_product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df_product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500358" y="2396497"/>
            <a:ext cx="88433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除此之外，还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将一个</a:t>
            </a:r>
            <a:r>
              <a:rPr lang="en-US" altLang="zh-CN" sz="2000" kern="0" dirty="0" err="1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MultiIndex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传递给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index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，这样也可以创建一个具有分层索引的对象。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创建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有分层索引的对象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21" name="原创设计师QQ598969553          _3"/>
          <p:cNvSpPr/>
          <p:nvPr/>
        </p:nvSpPr>
        <p:spPr>
          <a:xfrm>
            <a:off x="1019175" y="2536948"/>
            <a:ext cx="4590731" cy="2405014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原创设计师QQ598969553          _4"/>
          <p:cNvSpPr/>
          <p:nvPr/>
        </p:nvSpPr>
        <p:spPr>
          <a:xfrm>
            <a:off x="1239480" y="3573810"/>
            <a:ext cx="4150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分层索引的基本用法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能够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通过分层索引获取数据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" name="原创设计师QQ598969553          _7"/>
          <p:cNvSpPr txBox="1"/>
          <p:nvPr/>
        </p:nvSpPr>
        <p:spPr>
          <a:xfrm>
            <a:off x="1019176" y="291692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总结小人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6" y="1321668"/>
            <a:ext cx="3908398" cy="5924550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4655046" y="2925738"/>
            <a:ext cx="604867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以两</a:t>
            </a:r>
            <a:r>
              <a:rPr lang="zh-CN" altLang="zh-CN" dirty="0" smtClean="0"/>
              <a:t>层结构的</a:t>
            </a:r>
            <a:r>
              <a:rPr lang="zh-CN" altLang="zh-CN" dirty="0"/>
              <a:t>分层索引为例，若希望通过分层索引获取数据，既可以</a:t>
            </a:r>
            <a:r>
              <a:rPr lang="zh-CN" altLang="zh-CN" dirty="0">
                <a:solidFill>
                  <a:srgbClr val="1369B2"/>
                </a:solidFill>
              </a:rPr>
              <a:t>使用外层的索引访问其嵌套的索引以及数据</a:t>
            </a:r>
            <a:r>
              <a:rPr lang="zh-CN" altLang="zh-CN" dirty="0"/>
              <a:t>，使用格式为“</a:t>
            </a:r>
            <a:r>
              <a:rPr lang="zh-CN" altLang="zh-CN" dirty="0">
                <a:solidFill>
                  <a:srgbClr val="1369B2"/>
                </a:solidFill>
              </a:rPr>
              <a:t>对象</a:t>
            </a:r>
            <a:r>
              <a:rPr lang="en-US" altLang="zh-CN" dirty="0">
                <a:solidFill>
                  <a:srgbClr val="1369B2"/>
                </a:solidFill>
              </a:rPr>
              <a:t>[</a:t>
            </a:r>
            <a:r>
              <a:rPr lang="zh-CN" altLang="zh-CN" dirty="0">
                <a:solidFill>
                  <a:srgbClr val="1369B2"/>
                </a:solidFill>
              </a:rPr>
              <a:t>外层索引</a:t>
            </a:r>
            <a:r>
              <a:rPr lang="en-US" altLang="zh-CN" dirty="0">
                <a:solidFill>
                  <a:srgbClr val="1369B2"/>
                </a:solidFill>
              </a:rPr>
              <a:t>]</a:t>
            </a:r>
            <a:r>
              <a:rPr lang="zh-CN" altLang="zh-CN" dirty="0"/>
              <a:t>”，也可以</a:t>
            </a:r>
            <a:r>
              <a:rPr lang="zh-CN" altLang="zh-CN" dirty="0">
                <a:solidFill>
                  <a:srgbClr val="1369B2"/>
                </a:solidFill>
              </a:rPr>
              <a:t>同时使用外层和内层的索引直接访问数据</a:t>
            </a:r>
            <a:r>
              <a:rPr lang="zh-CN" altLang="zh-CN" dirty="0"/>
              <a:t>，使用格式为“</a:t>
            </a:r>
            <a:r>
              <a:rPr lang="zh-CN" altLang="zh-CN" dirty="0">
                <a:solidFill>
                  <a:srgbClr val="1369B2"/>
                </a:solidFill>
              </a:rPr>
              <a:t>对象</a:t>
            </a:r>
            <a:r>
              <a:rPr lang="en-US" altLang="zh-CN" dirty="0">
                <a:solidFill>
                  <a:srgbClr val="1369B2"/>
                </a:solidFill>
              </a:rPr>
              <a:t>[</a:t>
            </a:r>
            <a:r>
              <a:rPr lang="zh-CN" altLang="zh-CN" dirty="0">
                <a:solidFill>
                  <a:srgbClr val="1369B2"/>
                </a:solidFill>
              </a:rPr>
              <a:t>外层索引</a:t>
            </a:r>
            <a:r>
              <a:rPr lang="en-US" altLang="zh-CN" dirty="0">
                <a:solidFill>
                  <a:srgbClr val="1369B2"/>
                </a:solidFill>
              </a:rPr>
              <a:t>, </a:t>
            </a:r>
            <a:r>
              <a:rPr lang="zh-CN" altLang="zh-CN" dirty="0">
                <a:solidFill>
                  <a:srgbClr val="1369B2"/>
                </a:solidFill>
              </a:rPr>
              <a:t>内层索引</a:t>
            </a:r>
            <a:r>
              <a:rPr lang="en-US" altLang="zh-CN" dirty="0">
                <a:solidFill>
                  <a:srgbClr val="1369B2"/>
                </a:solidFill>
              </a:rPr>
              <a:t>]</a:t>
            </a:r>
            <a:r>
              <a:rPr lang="zh-CN" altLang="zh-CN" dirty="0"/>
              <a:t>”。</a:t>
            </a:r>
            <a:endParaRPr lang="zh-CN" altLang="zh-CN" dirty="0"/>
          </a:p>
        </p:txBody>
      </p:sp>
      <p:sp>
        <p:nvSpPr>
          <p:cNvPr id="9" name="矩形: 圆角 139"/>
          <p:cNvSpPr/>
          <p:nvPr/>
        </p:nvSpPr>
        <p:spPr>
          <a:xfrm>
            <a:off x="1276318" y="1743517"/>
            <a:ext cx="352274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分层索引的基本用法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9"/>
          <p:cNvSpPr/>
          <p:nvPr/>
        </p:nvSpPr>
        <p:spPr>
          <a:xfrm>
            <a:off x="1276318" y="1606001"/>
            <a:ext cx="309069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的构造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87706" y="2354990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若希望在程序中使用这种数据结构，就需要先通过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构造方法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创建一个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87706" y="2984460"/>
            <a:ext cx="9560028" cy="10213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630710" y="3135637"/>
            <a:ext cx="859643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Series(data=None, index=None,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dtype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name=None,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copy=False,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fastpath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=False)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01370" y="4068281"/>
            <a:ext cx="9546364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，可以是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ndarray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对象、列表、字典、标量等。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，它的值必须是可散列的，且与数据的长度相同。如果没有给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参数传值，则默认会使用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RangeIndex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类的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（前面提到的位置索引，其值是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0~N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的整数）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如果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参数的值是字典且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参数的值为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None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则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直接使用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字典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键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用作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dtype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数据的类型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，它的值可以是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numpy.dtype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。如果没有给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dtype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参数传值，则会从数据中推断出具体的类型。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5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9"/>
          <p:cNvSpPr/>
          <p:nvPr/>
        </p:nvSpPr>
        <p:spPr>
          <a:xfrm>
            <a:off x="1019175" y="1621089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分层索引的使用示例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1019174" y="2481220"/>
            <a:ext cx="4283943" cy="3577439"/>
          </a:xfrm>
          <a:prstGeom prst="rect">
            <a:avLst/>
          </a:prstGeom>
        </p:spPr>
      </p:pic>
      <p:sp>
        <p:nvSpPr>
          <p:cNvPr id="10" name="矩形标注 9"/>
          <p:cNvSpPr/>
          <p:nvPr/>
        </p:nvSpPr>
        <p:spPr>
          <a:xfrm>
            <a:off x="1009019" y="5806017"/>
            <a:ext cx="1440160" cy="598602"/>
          </a:xfrm>
          <a:prstGeom prst="wedgeRectCallout">
            <a:avLst>
              <a:gd name="adj1" fmla="val 21512"/>
              <a:gd name="adj2" fmla="val -77660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153035" y="5851402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外层索引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2" name="矩形标注 11"/>
          <p:cNvSpPr/>
          <p:nvPr/>
        </p:nvSpPr>
        <p:spPr>
          <a:xfrm>
            <a:off x="2881227" y="5806017"/>
            <a:ext cx="1440160" cy="598602"/>
          </a:xfrm>
          <a:prstGeom prst="wedgeRectCallout">
            <a:avLst>
              <a:gd name="adj1" fmla="val -21478"/>
              <a:gd name="adj2" fmla="val -76069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025243" y="5851402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内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层</a:t>
            </a: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索引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157730" y="4941962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如何获取小说分类的销售情况？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6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6173639" y="3213770"/>
            <a:ext cx="496212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左边的表格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统计了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某书店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月图书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情况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，左边第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列是图书的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类别，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列是图书的名称，第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列是图书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销售数量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6455246" y="3213770"/>
            <a:ext cx="4608512" cy="3073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6563258" y="3434613"/>
            <a:ext cx="4392488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en-US" altLang="zh-CN" sz="17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= Series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([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50, 60, 40,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94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, 63, 101, 200, 56, 45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index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=[['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小说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小说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小说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散文随笔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散文随笔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散文随笔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传记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传记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传记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'], </a:t>
            </a:r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平凡的世界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骆驼祥子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狂人日记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皮囊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浮生六记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自在独行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曾国藩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</a:t>
            </a:r>
            <a:endParaRPr lang="en-US" altLang="zh-CN" sz="17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老舍自传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知行合一王阳明</a:t>
            </a:r>
            <a:r>
              <a:rPr lang="en-US" altLang="zh-CN" sz="17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']])</a:t>
            </a:r>
            <a:endParaRPr lang="zh-CN" altLang="zh-CN" sz="17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/>
            <a:r>
              <a:rPr lang="en-US" altLang="zh-CN" sz="17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['</a:t>
            </a:r>
            <a:r>
              <a:rPr lang="zh-CN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小说</a:t>
            </a:r>
            <a:r>
              <a:rPr lang="en-US" altLang="zh-CN" sz="17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']</a:t>
            </a:r>
            <a:endParaRPr lang="zh-CN" altLang="zh-CN" sz="17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354196" y="2277666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如何获取小说分类的销售情况？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虚尾箭头 17"/>
          <p:cNvSpPr/>
          <p:nvPr/>
        </p:nvSpPr>
        <p:spPr>
          <a:xfrm rot="5400000">
            <a:off x="8300970" y="2903855"/>
            <a:ext cx="599988" cy="461529"/>
          </a:xfrm>
          <a:prstGeom prst="stripedRightArrow">
            <a:avLst/>
          </a:prstGeom>
          <a:solidFill>
            <a:srgbClr val="1369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矩形: 圆角 139"/>
          <p:cNvSpPr/>
          <p:nvPr/>
        </p:nvSpPr>
        <p:spPr>
          <a:xfrm>
            <a:off x="1019175" y="1621089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分层索引的使用示例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23" name="图片 22"/>
          <p:cNvPicPr/>
          <p:nvPr/>
        </p:nvPicPr>
        <p:blipFill>
          <a:blip r:embed="rId1"/>
          <a:stretch>
            <a:fillRect/>
          </a:stretch>
        </p:blipFill>
        <p:spPr>
          <a:xfrm>
            <a:off x="1019174" y="2481220"/>
            <a:ext cx="4283943" cy="3577439"/>
          </a:xfrm>
          <a:prstGeom prst="rect">
            <a:avLst/>
          </a:prstGeom>
        </p:spPr>
      </p:pic>
      <p:sp>
        <p:nvSpPr>
          <p:cNvPr id="24" name="矩形标注 23"/>
          <p:cNvSpPr/>
          <p:nvPr/>
        </p:nvSpPr>
        <p:spPr>
          <a:xfrm>
            <a:off x="1009019" y="5806017"/>
            <a:ext cx="1440160" cy="598602"/>
          </a:xfrm>
          <a:prstGeom prst="wedgeRectCallout">
            <a:avLst>
              <a:gd name="adj1" fmla="val 21512"/>
              <a:gd name="adj2" fmla="val -77660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153035" y="5851402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外层索引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6" name="矩形标注 25"/>
          <p:cNvSpPr/>
          <p:nvPr/>
        </p:nvSpPr>
        <p:spPr>
          <a:xfrm>
            <a:off x="2881227" y="5806017"/>
            <a:ext cx="1440160" cy="598602"/>
          </a:xfrm>
          <a:prstGeom prst="wedgeRectCallout">
            <a:avLst>
              <a:gd name="adj1" fmla="val -21478"/>
              <a:gd name="adj2" fmla="val -76069"/>
            </a:avLst>
          </a:prstGeom>
          <a:solidFill>
            <a:schemeClr val="bg1"/>
          </a:solidFill>
          <a:ln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3025243" y="5851402"/>
            <a:ext cx="11521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内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层</a:t>
            </a: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索引</a:t>
            </a:r>
            <a:endParaRPr lang="en-US" altLang="zh-CN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1143690" y="2339885"/>
            <a:ext cx="98480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如果希望知道小说分类</a:t>
            </a:r>
            <a:r>
              <a:rPr lang="zh-CN" altLang="zh-CN" sz="2000" dirty="0" smtClean="0"/>
              <a:t>下</a:t>
            </a:r>
            <a:r>
              <a:rPr lang="zh-CN" altLang="en-US" sz="2000" dirty="0" smtClean="0"/>
              <a:t>图书</a:t>
            </a:r>
            <a:r>
              <a:rPr lang="en-US" altLang="zh-CN" sz="2000" dirty="0" smtClean="0"/>
              <a:t>《</a:t>
            </a:r>
            <a:r>
              <a:rPr lang="zh-CN" altLang="zh-CN" sz="2000" dirty="0"/>
              <a:t>平凡的世界</a:t>
            </a:r>
            <a:r>
              <a:rPr lang="en-US" altLang="zh-CN" sz="2000" dirty="0" smtClean="0"/>
              <a:t>》</a:t>
            </a:r>
            <a:r>
              <a:rPr lang="zh-CN" altLang="en-US" sz="2000" dirty="0" smtClean="0"/>
              <a:t>的销售数量</a:t>
            </a:r>
            <a:r>
              <a:rPr lang="zh-CN" altLang="zh-CN" sz="2000" dirty="0" smtClean="0"/>
              <a:t>，可以</a:t>
            </a:r>
            <a:r>
              <a:rPr lang="zh-CN" altLang="zh-CN" sz="2000" dirty="0" smtClean="0">
                <a:solidFill>
                  <a:srgbClr val="1369B2"/>
                </a:solidFill>
              </a:rPr>
              <a:t>同时</a:t>
            </a:r>
            <a:r>
              <a:rPr lang="zh-CN" altLang="zh-CN" sz="2000" dirty="0">
                <a:solidFill>
                  <a:srgbClr val="1369B2"/>
                </a:solidFill>
              </a:rPr>
              <a:t>使用</a:t>
            </a:r>
            <a:r>
              <a:rPr lang="zh-CN" altLang="zh-CN" sz="2000" dirty="0" smtClean="0">
                <a:solidFill>
                  <a:srgbClr val="1369B2"/>
                </a:solidFill>
              </a:rPr>
              <a:t>外层索引</a:t>
            </a:r>
            <a:r>
              <a:rPr lang="zh-CN" altLang="zh-CN" sz="2000" dirty="0">
                <a:solidFill>
                  <a:srgbClr val="1369B2"/>
                </a:solidFill>
              </a:rPr>
              <a:t>和</a:t>
            </a:r>
            <a:r>
              <a:rPr lang="zh-CN" altLang="zh-CN" sz="2000" dirty="0" smtClean="0">
                <a:solidFill>
                  <a:srgbClr val="1369B2"/>
                </a:solidFill>
              </a:rPr>
              <a:t>内层索引</a:t>
            </a:r>
            <a:r>
              <a:rPr lang="zh-CN" altLang="zh-CN" sz="2000" dirty="0" smtClean="0"/>
              <a:t>实现</a:t>
            </a:r>
            <a:r>
              <a:rPr lang="zh-CN" altLang="en-US" sz="2000" dirty="0" smtClean="0"/>
              <a:t>。</a:t>
            </a:r>
            <a:endParaRPr lang="zh-CN" altLang="zh-CN" sz="2000" dirty="0"/>
          </a:p>
        </p:txBody>
      </p:sp>
      <p:sp>
        <p:nvSpPr>
          <p:cNvPr id="19" name="矩形 18"/>
          <p:cNvSpPr/>
          <p:nvPr/>
        </p:nvSpPr>
        <p:spPr>
          <a:xfrm>
            <a:off x="1143690" y="3355548"/>
            <a:ext cx="9848060" cy="830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595337" y="3586232"/>
            <a:ext cx="5676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小说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', 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平凡的世界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143690" y="4413157"/>
            <a:ext cx="98480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如果只</a:t>
            </a:r>
            <a:r>
              <a:rPr lang="zh-CN" altLang="zh-CN" sz="2000" dirty="0" smtClean="0"/>
              <a:t>知道</a:t>
            </a:r>
            <a:r>
              <a:rPr lang="zh-CN" altLang="en-US" sz="2000" dirty="0"/>
              <a:t>图书</a:t>
            </a:r>
            <a:r>
              <a:rPr lang="zh-CN" altLang="zh-CN" sz="2000" dirty="0" smtClean="0"/>
              <a:t>的</a:t>
            </a:r>
            <a:r>
              <a:rPr lang="zh-CN" altLang="zh-CN" sz="2000" dirty="0"/>
              <a:t>名称为“自在独行”，但是书籍所属的类别并不清楚，此时要想知道这本书的类别与销售数量，则需要</a:t>
            </a:r>
            <a:r>
              <a:rPr lang="zh-CN" altLang="zh-CN" sz="2000" dirty="0">
                <a:solidFill>
                  <a:srgbClr val="1369B2"/>
                </a:solidFill>
              </a:rPr>
              <a:t>通过操作内层索引的方式进行</a:t>
            </a:r>
            <a:r>
              <a:rPr lang="zh-CN" altLang="zh-CN" sz="2000" dirty="0" smtClean="0">
                <a:solidFill>
                  <a:srgbClr val="1369B2"/>
                </a:solidFill>
              </a:rPr>
              <a:t>获取</a:t>
            </a:r>
            <a:r>
              <a:rPr lang="zh-CN" altLang="en-US" sz="2000" dirty="0" smtClean="0"/>
              <a:t>。</a:t>
            </a:r>
            <a:endParaRPr lang="zh-CN" altLang="zh-CN" sz="2000" dirty="0"/>
          </a:p>
        </p:txBody>
      </p:sp>
      <p:sp>
        <p:nvSpPr>
          <p:cNvPr id="25" name="矩形 24"/>
          <p:cNvSpPr/>
          <p:nvPr/>
        </p:nvSpPr>
        <p:spPr>
          <a:xfrm>
            <a:off x="1143690" y="5457559"/>
            <a:ext cx="9848060" cy="830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595337" y="5688243"/>
            <a:ext cx="56763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[:, '</a:t>
            </a:r>
            <a:r>
              <a:rPr lang="zh-CN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自在独行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分层索引获取数据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矩形: 圆角 139"/>
          <p:cNvSpPr/>
          <p:nvPr/>
        </p:nvSpPr>
        <p:spPr>
          <a:xfrm>
            <a:off x="1019175" y="1621089"/>
            <a:ext cx="345073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分层索引的使用示例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21" name="原创设计师QQ598969553          _3"/>
          <p:cNvSpPr/>
          <p:nvPr/>
        </p:nvSpPr>
        <p:spPr>
          <a:xfrm>
            <a:off x="1019175" y="2536948"/>
            <a:ext cx="4590731" cy="269304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原创设计师QQ598969553          _4"/>
          <p:cNvSpPr/>
          <p:nvPr/>
        </p:nvSpPr>
        <p:spPr>
          <a:xfrm>
            <a:off x="1239480" y="3573810"/>
            <a:ext cx="41501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交换索引层级顺序的方式，能够通过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swaplevel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实现交换索引层级顺序的功能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" name="原创设计师QQ598969553          _7"/>
          <p:cNvSpPr txBox="1"/>
          <p:nvPr/>
        </p:nvSpPr>
        <p:spPr>
          <a:xfrm>
            <a:off x="1019176" y="291692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交换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索引层级的顺序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350790" y="2350231"/>
            <a:ext cx="78488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交换索引层级的顺序是指</a:t>
            </a:r>
            <a:r>
              <a:rPr lang="zh-CN" altLang="zh-CN" dirty="0">
                <a:solidFill>
                  <a:srgbClr val="1369B2"/>
                </a:solidFill>
              </a:rPr>
              <a:t>交换外层索引和内层索引的</a:t>
            </a:r>
            <a:r>
              <a:rPr lang="zh-CN" altLang="zh-CN" dirty="0" smtClean="0">
                <a:solidFill>
                  <a:srgbClr val="1369B2"/>
                </a:solidFill>
              </a:rPr>
              <a:t>位置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9" name="矩形: 圆角 139"/>
          <p:cNvSpPr/>
          <p:nvPr/>
        </p:nvSpPr>
        <p:spPr>
          <a:xfrm>
            <a:off x="1276318" y="1636869"/>
            <a:ext cx="409880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交换索引层级的顺序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概念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2350790" y="2904229"/>
            <a:ext cx="7416824" cy="3344090"/>
          </a:xfrm>
          <a:prstGeom prst="rect">
            <a:avLst/>
          </a:prstGeom>
        </p:spPr>
      </p:pic>
      <p:sp>
        <p:nvSpPr>
          <p:cNvPr id="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交换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索引层级的顺序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139"/>
          <p:cNvSpPr/>
          <p:nvPr/>
        </p:nvSpPr>
        <p:spPr>
          <a:xfrm>
            <a:off x="1276318" y="2245066"/>
            <a:ext cx="366676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交换索引层级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76318" y="3091342"/>
            <a:ext cx="87793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中，使用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swaplevel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可以实现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交换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索引层级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顺序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的操作。</a:t>
            </a:r>
            <a:endParaRPr lang="zh-CN" altLang="en-US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76318" y="3789834"/>
            <a:ext cx="9499407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868219" y="4032693"/>
            <a:ext cx="40829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swaplevel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交换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索引层级的顺序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21" name="原创设计师QQ598969553          _3"/>
          <p:cNvSpPr/>
          <p:nvPr/>
        </p:nvSpPr>
        <p:spPr>
          <a:xfrm>
            <a:off x="1019175" y="2536948"/>
            <a:ext cx="4590731" cy="269304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原创设计师QQ598969553          _4"/>
          <p:cNvSpPr/>
          <p:nvPr/>
        </p:nvSpPr>
        <p:spPr>
          <a:xfrm>
            <a:off x="1239480" y="3573810"/>
            <a:ext cx="41501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分层索引排序的方式，能够通过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sort_index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实现分层索引排序的功能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" name="原创设计师QQ598969553          _7"/>
          <p:cNvSpPr txBox="1"/>
          <p:nvPr/>
        </p:nvSpPr>
        <p:spPr>
          <a:xfrm>
            <a:off x="1019176" y="291692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143690" y="1629594"/>
            <a:ext cx="98480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如果希望对具有分层索引的对象进行排序，则可以通过</a:t>
            </a:r>
            <a:r>
              <a:rPr lang="en-US" altLang="zh-CN" sz="2000" dirty="0" err="1"/>
              <a:t>sort_index</a:t>
            </a:r>
            <a:r>
              <a:rPr lang="en-US" altLang="zh-CN" sz="2000" dirty="0"/>
              <a:t>()</a:t>
            </a:r>
            <a:r>
              <a:rPr lang="zh-CN" altLang="zh-CN" sz="2000" dirty="0"/>
              <a:t>方法实现。</a:t>
            </a:r>
            <a:r>
              <a:rPr lang="zh-CN" altLang="zh-CN" sz="2000" dirty="0">
                <a:solidFill>
                  <a:srgbClr val="1369B2"/>
                </a:solidFill>
              </a:rPr>
              <a:t>使用</a:t>
            </a:r>
            <a:r>
              <a:rPr lang="en-US" altLang="zh-CN" sz="2000" dirty="0" err="1">
                <a:solidFill>
                  <a:srgbClr val="1369B2"/>
                </a:solidFill>
              </a:rPr>
              <a:t>sort_index</a:t>
            </a:r>
            <a:r>
              <a:rPr lang="en-US" altLang="zh-CN" sz="2000" dirty="0">
                <a:solidFill>
                  <a:srgbClr val="1369B2"/>
                </a:solidFill>
              </a:rPr>
              <a:t>()</a:t>
            </a:r>
            <a:r>
              <a:rPr lang="zh-CN" altLang="zh-CN" sz="2000" dirty="0">
                <a:solidFill>
                  <a:srgbClr val="1369B2"/>
                </a:solidFill>
              </a:rPr>
              <a:t>方法进行排序</a:t>
            </a:r>
            <a:r>
              <a:rPr lang="zh-CN" altLang="zh-CN" sz="2000" dirty="0"/>
              <a:t>时，会</a:t>
            </a:r>
            <a:r>
              <a:rPr lang="zh-CN" altLang="zh-CN" sz="2000" dirty="0">
                <a:solidFill>
                  <a:srgbClr val="1369B2"/>
                </a:solidFill>
              </a:rPr>
              <a:t>优先按外层索引排序</a:t>
            </a:r>
            <a:r>
              <a:rPr lang="zh-CN" altLang="zh-CN" sz="2000" dirty="0"/>
              <a:t>，然后</a:t>
            </a:r>
            <a:r>
              <a:rPr lang="zh-CN" altLang="zh-CN" sz="2000" dirty="0">
                <a:solidFill>
                  <a:srgbClr val="1369B2"/>
                </a:solidFill>
              </a:rPr>
              <a:t>再按照内层索引排序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分层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26" name="Picture 2" descr="123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66" y="2646728"/>
            <a:ext cx="7344816" cy="368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21" name="原创设计师QQ598969553          _3"/>
          <p:cNvSpPr/>
          <p:nvPr/>
        </p:nvSpPr>
        <p:spPr>
          <a:xfrm>
            <a:off x="1019175" y="2536948"/>
            <a:ext cx="4590731" cy="269304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原创设计师QQ598969553          _4"/>
          <p:cNvSpPr/>
          <p:nvPr/>
        </p:nvSpPr>
        <p:spPr>
          <a:xfrm>
            <a:off x="1239480" y="3573810"/>
            <a:ext cx="415012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获取某层级索引值的方式，能够通过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get_level_values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获取指定层级的索引值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3" name="原创设计师QQ598969553          _7"/>
          <p:cNvSpPr txBox="1"/>
          <p:nvPr/>
        </p:nvSpPr>
        <p:spPr>
          <a:xfrm>
            <a:off x="1019176" y="291692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获取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某层级索引的值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获取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某层级索引的值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1143690" y="1485578"/>
            <a:ext cx="98480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如果</a:t>
            </a:r>
            <a:r>
              <a:rPr lang="en-US" altLang="zh-CN" sz="2000" dirty="0" err="1"/>
              <a:t>DataFrame</a:t>
            </a:r>
            <a:r>
              <a:rPr lang="en-US" altLang="zh-CN" sz="2000" dirty="0"/>
              <a:t> </a:t>
            </a:r>
            <a:r>
              <a:rPr lang="zh-CN" altLang="zh-CN" sz="2000" dirty="0"/>
              <a:t>有多层索引，则可以使用</a:t>
            </a:r>
            <a:r>
              <a:rPr lang="en-US" altLang="zh-CN" sz="2000" dirty="0"/>
              <a:t> </a:t>
            </a:r>
            <a:r>
              <a:rPr lang="en-US" altLang="zh-CN" sz="2000" dirty="0" err="1">
                <a:solidFill>
                  <a:srgbClr val="1369B2"/>
                </a:solidFill>
              </a:rPr>
              <a:t>get_level_values</a:t>
            </a:r>
            <a:r>
              <a:rPr lang="en-US" altLang="zh-CN" sz="2000" dirty="0">
                <a:solidFill>
                  <a:srgbClr val="1369B2"/>
                </a:solidFill>
              </a:rPr>
              <a:t>()</a:t>
            </a:r>
            <a:r>
              <a:rPr lang="zh-CN" altLang="zh-CN" sz="2000" dirty="0">
                <a:solidFill>
                  <a:srgbClr val="1369B2"/>
                </a:solidFill>
              </a:rPr>
              <a:t>方法</a:t>
            </a:r>
            <a:r>
              <a:rPr lang="zh-CN" altLang="zh-CN" sz="2000" dirty="0"/>
              <a:t>来获取</a:t>
            </a:r>
            <a:r>
              <a:rPr lang="zh-CN" altLang="zh-CN" sz="2000" dirty="0" smtClean="0"/>
              <a:t>指定</a:t>
            </a:r>
            <a:r>
              <a:rPr lang="zh-CN" altLang="en-US" sz="2000" dirty="0" smtClean="0"/>
              <a:t>层级</a:t>
            </a:r>
            <a:r>
              <a:rPr lang="zh-CN" altLang="zh-CN" sz="2000" dirty="0" smtClean="0"/>
              <a:t>的</a:t>
            </a:r>
            <a:r>
              <a:rPr lang="zh-CN" altLang="zh-CN" sz="2000" dirty="0"/>
              <a:t>索引值</a:t>
            </a:r>
            <a:r>
              <a:rPr lang="zh-CN" altLang="zh-CN" sz="2000" dirty="0" smtClean="0"/>
              <a:t>。</a:t>
            </a:r>
            <a:r>
              <a:rPr lang="zh-CN" altLang="en-US" sz="2000" dirty="0" smtClean="0"/>
              <a:t>该</a:t>
            </a:r>
            <a:r>
              <a:rPr lang="zh-CN" altLang="zh-CN" sz="2000" dirty="0" smtClean="0"/>
              <a:t>方法</a:t>
            </a:r>
            <a:r>
              <a:rPr lang="zh-CN" altLang="zh-CN" sz="2000" dirty="0">
                <a:solidFill>
                  <a:srgbClr val="1369B2"/>
                </a:solidFill>
              </a:rPr>
              <a:t>接收一个表示索引级别名称或者位置的参数</a:t>
            </a:r>
            <a:r>
              <a:rPr lang="zh-CN" altLang="zh-CN" sz="2000" dirty="0"/>
              <a:t>，</a:t>
            </a:r>
            <a:r>
              <a:rPr lang="zh-CN" altLang="zh-CN" sz="2000" dirty="0">
                <a:solidFill>
                  <a:srgbClr val="1369B2"/>
                </a:solidFill>
              </a:rPr>
              <a:t>返回一个</a:t>
            </a:r>
            <a:r>
              <a:rPr lang="zh-CN" altLang="zh-CN" sz="2000" dirty="0" smtClean="0">
                <a:solidFill>
                  <a:srgbClr val="1369B2"/>
                </a:solidFill>
              </a:rPr>
              <a:t>包含</a:t>
            </a:r>
            <a:r>
              <a:rPr lang="zh-CN" altLang="en-US" sz="2000" dirty="0" smtClean="0">
                <a:solidFill>
                  <a:srgbClr val="1369B2"/>
                </a:solidFill>
              </a:rPr>
              <a:t>该层级索引值的</a:t>
            </a:r>
            <a:r>
              <a:rPr lang="en-US" altLang="zh-CN" sz="2000" dirty="0" smtClean="0">
                <a:solidFill>
                  <a:srgbClr val="1369B2"/>
                </a:solidFill>
              </a:rPr>
              <a:t>Index</a:t>
            </a:r>
            <a:r>
              <a:rPr lang="zh-CN" altLang="zh-CN" sz="2000" dirty="0" smtClean="0">
                <a:solidFill>
                  <a:srgbClr val="1369B2"/>
                </a:solidFill>
              </a:rPr>
              <a:t>对象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  <p:sp>
        <p:nvSpPr>
          <p:cNvPr id="11" name="矩形 10"/>
          <p:cNvSpPr/>
          <p:nvPr/>
        </p:nvSpPr>
        <p:spPr>
          <a:xfrm>
            <a:off x="1168756" y="3010654"/>
            <a:ext cx="9678978" cy="3096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486694" y="3243658"/>
            <a:ext cx="8555288" cy="2630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 = {'C': [0, 1, 2], 'D': [3, 4, 5]}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pd.MultiIndex.from_tuples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([('x', 1),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(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'y', 2), ('z', 3)], names=['A', 'B'])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df_mul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(data, index=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multi_index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df_mul.index.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get_level_values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(0)</a:t>
            </a:r>
            <a:endParaRPr lang="en-US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df_mul.index.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get_level_values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(1)</a:t>
            </a:r>
            <a:endParaRPr lang="en-US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df_mul.index.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get_level_values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('A')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139"/>
          <p:cNvSpPr/>
          <p:nvPr/>
        </p:nvSpPr>
        <p:spPr>
          <a:xfrm>
            <a:off x="1276318" y="1612109"/>
            <a:ext cx="273065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87706" y="2317384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通过向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类的构造方法中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传入一个列表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创建一个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87706" y="2925738"/>
            <a:ext cx="956002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630710" y="3101083"/>
            <a:ext cx="8596438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Series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(data=['Python', 'C', 'Java',  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'JavaScript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'PHP', 'R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87706" y="4231931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当创建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类的对象时，也可以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显式地给数据指定标签索引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87706" y="4819227"/>
            <a:ext cx="956002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459208" y="4994572"/>
            <a:ext cx="9217024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(data=['Python', 'C', 'Java', 'JavaScript',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'PHP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'R'],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index=['a', 'b', 'c', 'd', 'e', 'f']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493690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5607049" y="3141762"/>
            <a:ext cx="5005958" cy="187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读取汽车销售数据。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了解各地区“海鸥”和“宋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PLUS DM-</a:t>
            </a:r>
            <a:r>
              <a:rPr lang="en-US" altLang="zh-CN" sz="19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荣耀版”汽车的销售数据。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计算每个系列在不同地区的总销售额。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287706" y="2781722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除了通过列表创建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类的对象外，还可以通过字典进行创建，创建时会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将字典的键作为索引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，而将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字典的值作为其对应的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87706" y="3860620"/>
            <a:ext cx="9560028" cy="1801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630710" y="4091917"/>
            <a:ext cx="8596438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year_dict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{'a':2022, 'b':2023, 'c':2024,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'd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':2025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</a:t>
            </a:r>
            <a:endParaRPr lang="en-US" altLang="zh-CN" sz="1800" b="1" dirty="0" smtClean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50000"/>
              </a:lnSpc>
            </a:pP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'e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':2026,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'f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':2027}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5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data=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year_dict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276318" y="2042935"/>
            <a:ext cx="273065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创建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80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的创建方式，能够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</a:t>
            </a:r>
            <a:r>
              <a:rPr lang="en-US" altLang="zh-CN" sz="180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类的构造方法</a:t>
            </a:r>
            <a:r>
              <a:rPr lang="zh-CN" altLang="zh-CN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创建</a:t>
            </a:r>
            <a:r>
              <a:rPr lang="en-US" altLang="zh-CN" sz="1800" dirty="0" err="1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endParaRPr lang="zh-CN" altLang="zh-CN" sz="1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.DataFrame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6095206" y="2523981"/>
            <a:ext cx="5112568" cy="2300531"/>
          </a:xfrm>
          <a:prstGeom prst="rect">
            <a:avLst/>
          </a:prstGeom>
        </p:spPr>
      </p:pic>
      <p:sp>
        <p:nvSpPr>
          <p:cNvPr id="17" name="矩形: 圆角 139"/>
          <p:cNvSpPr/>
          <p:nvPr/>
        </p:nvSpPr>
        <p:spPr>
          <a:xfrm>
            <a:off x="1276318" y="1696335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结构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276318" y="2495425"/>
            <a:ext cx="441427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en-US" altLang="zh-CN" sz="2000" dirty="0" err="1">
                <a:solidFill>
                  <a:srgbClr val="1369B2"/>
                </a:solidFill>
              </a:rPr>
              <a:t>DataFrame</a:t>
            </a:r>
            <a:r>
              <a:rPr lang="zh-CN" altLang="zh-CN" sz="2000" dirty="0"/>
              <a:t>是一个</a:t>
            </a:r>
            <a:r>
              <a:rPr lang="zh-CN" altLang="zh-CN" sz="2000" dirty="0">
                <a:solidFill>
                  <a:srgbClr val="1369B2"/>
                </a:solidFill>
              </a:rPr>
              <a:t>类似于二维数组或表格</a:t>
            </a:r>
            <a:r>
              <a:rPr lang="zh-CN" altLang="zh-CN" sz="2000" dirty="0"/>
              <a:t>的数据结构，它通过行列的形式组织数据，每列数据可以是不同的数据类型。与</a:t>
            </a:r>
            <a:r>
              <a:rPr lang="en-US" altLang="zh-CN" sz="2000" dirty="0"/>
              <a:t>Series</a:t>
            </a:r>
            <a:r>
              <a:rPr lang="zh-CN" altLang="zh-CN" sz="2000" dirty="0"/>
              <a:t>相比，</a:t>
            </a:r>
            <a:r>
              <a:rPr lang="en-US" altLang="zh-CN" sz="2000" dirty="0" err="1"/>
              <a:t>DataFrame</a:t>
            </a:r>
            <a:r>
              <a:rPr lang="zh-CN" altLang="zh-CN" sz="2000" dirty="0"/>
              <a:t>也是由索引和数据两部分组成，不同的是，</a:t>
            </a:r>
            <a:r>
              <a:rPr lang="en-US" altLang="zh-CN" sz="2000" dirty="0" err="1">
                <a:solidFill>
                  <a:srgbClr val="1369B2"/>
                </a:solidFill>
              </a:rPr>
              <a:t>DataFrame</a:t>
            </a:r>
            <a:r>
              <a:rPr lang="zh-CN" altLang="zh-CN" sz="2000" dirty="0">
                <a:solidFill>
                  <a:srgbClr val="1369B2"/>
                </a:solidFill>
              </a:rPr>
              <a:t>既有行索引又有列索引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.DataFrame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095206" y="4824512"/>
            <a:ext cx="5112568" cy="126957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buFont typeface="Arial" panose="020B0604020202020204" pitchFamily="34" charset="0"/>
              <a:buNone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sz="1700" dirty="0"/>
              <a:t>※</a:t>
            </a:r>
            <a:r>
              <a:rPr lang="zh-CN" altLang="en-US" sz="1700" dirty="0"/>
              <a:t> </a:t>
            </a:r>
            <a:r>
              <a:rPr lang="en-US" altLang="zh-CN" sz="1700" dirty="0" err="1"/>
              <a:t>DataFrame</a:t>
            </a:r>
            <a:r>
              <a:rPr lang="zh-CN" altLang="zh-CN" sz="1700" dirty="0"/>
              <a:t>其实可以看作多个</a:t>
            </a:r>
            <a:r>
              <a:rPr lang="en-US" altLang="zh-CN" sz="1700" dirty="0" smtClean="0"/>
              <a:t>Series</a:t>
            </a:r>
            <a:r>
              <a:rPr lang="zh-CN" altLang="zh-CN" sz="1700" dirty="0" smtClean="0"/>
              <a:t>对象</a:t>
            </a:r>
            <a:r>
              <a:rPr lang="zh-CN" altLang="zh-CN" sz="1700" dirty="0"/>
              <a:t>的组合，它里面</a:t>
            </a:r>
            <a:r>
              <a:rPr lang="zh-CN" altLang="zh-CN" sz="1700" dirty="0">
                <a:solidFill>
                  <a:srgbClr val="1369B2"/>
                </a:solidFill>
              </a:rPr>
              <a:t>每一列数据是一个</a:t>
            </a:r>
            <a:r>
              <a:rPr lang="en-US" altLang="zh-CN" sz="1700" dirty="0" smtClean="0">
                <a:solidFill>
                  <a:srgbClr val="1369B2"/>
                </a:solidFill>
              </a:rPr>
              <a:t>Series</a:t>
            </a:r>
            <a:r>
              <a:rPr lang="zh-CN" altLang="zh-CN" sz="1700" dirty="0" smtClean="0">
                <a:solidFill>
                  <a:srgbClr val="1369B2"/>
                </a:solidFill>
              </a:rPr>
              <a:t>对象</a:t>
            </a:r>
            <a:r>
              <a:rPr lang="zh-CN" altLang="zh-CN" sz="1700" dirty="0"/>
              <a:t>，这些对象之间共用同一组行索引。</a:t>
            </a:r>
            <a:endParaRPr lang="zh-CN" altLang="zh-CN" sz="17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139"/>
          <p:cNvSpPr/>
          <p:nvPr/>
        </p:nvSpPr>
        <p:spPr>
          <a:xfrm>
            <a:off x="1276318" y="1983095"/>
            <a:ext cx="373876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的构造方法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87706" y="2637706"/>
            <a:ext cx="102081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若希望在程序中使用这种数据结构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，需要通过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构造方法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创建一个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87706" y="3257419"/>
            <a:ext cx="9560028" cy="12306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630710" y="3428403"/>
            <a:ext cx="8596438" cy="888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DataFrame(data=None, index=None, columns=None, 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5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dtype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copy=None)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01370" y="4553807"/>
            <a:ext cx="954636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，该参数可以接收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ndarray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对象、列表、字典或其他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类的对象。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行索引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。如果没有传入该参数，则默认会自动生成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0~N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的整数。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columns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。如果没有传入索引参数，则默认会自动生成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0~N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的整数。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5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.DataFrame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139"/>
          <p:cNvSpPr/>
          <p:nvPr/>
        </p:nvSpPr>
        <p:spPr>
          <a:xfrm>
            <a:off x="1276318" y="2017371"/>
            <a:ext cx="316270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创建</a:t>
            </a:r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87706" y="2997746"/>
            <a:ext cx="9560028" cy="237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630710" y="3348533"/>
            <a:ext cx="8596438" cy="1674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numpy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as np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arr_2d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np.arange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(1, 31).reshape((6, 5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(data=arr_2d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6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.DataFrame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702718" y="2061642"/>
            <a:ext cx="9001000" cy="688075"/>
            <a:chOff x="978872" y="1800500"/>
            <a:chExt cx="5471124" cy="515937"/>
          </a:xfrm>
        </p:grpSpPr>
        <p:sp>
          <p:nvSpPr>
            <p:cNvPr id="20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和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的创建方式，能够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</a:t>
              </a:r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en-US" altLang="zh-CN" sz="20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类的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构造方法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创建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和</a:t>
              </a:r>
              <a:r>
                <a:rPr lang="en-US" altLang="zh-CN" sz="2000" dirty="0" err="1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02718" y="2926795"/>
            <a:ext cx="9001000" cy="685959"/>
            <a:chOff x="978872" y="2570437"/>
            <a:chExt cx="5437064" cy="514350"/>
          </a:xfrm>
        </p:grpSpPr>
        <p:sp>
          <p:nvSpPr>
            <p:cNvPr id="23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索引对象的类型和特点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，能够归纳索引对象的类型和特点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702718" y="3789832"/>
            <a:ext cx="9001000" cy="688077"/>
            <a:chOff x="978872" y="3338787"/>
            <a:chExt cx="5437064" cy="515938"/>
          </a:xfrm>
        </p:grpSpPr>
        <p:sp>
          <p:nvSpPr>
            <p:cNvPr id="26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索引与切片的基本用法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，能够通过索引或切片获取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的数据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2718" y="4654987"/>
            <a:ext cx="9001000" cy="685959"/>
            <a:chOff x="978872" y="4108725"/>
            <a:chExt cx="5437064" cy="514350"/>
          </a:xfrm>
        </p:grpSpPr>
        <p:sp>
          <p:nvSpPr>
            <p:cNvPr id="29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 err="1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loc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和</a:t>
              </a:r>
              <a:r>
                <a:rPr lang="en-US" altLang="zh-CN" sz="2000" dirty="0" err="1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iloc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属性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的基本用法，能够使用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loc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和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iloc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属性获取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的数据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702718" y="5518026"/>
            <a:ext cx="9001000" cy="685959"/>
            <a:chOff x="978872" y="4108725"/>
            <a:chExt cx="5437064" cy="514350"/>
          </a:xfrm>
        </p:grpSpPr>
        <p:sp>
          <p:nvSpPr>
            <p:cNvPr id="17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读写数据的方式，能够熟练地读取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网页表格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的数据，以及读写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CSV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文件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、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TXT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文件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、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Excel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文件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、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数据库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的数据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287706" y="2705482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系统自动生成的索引无法很好地显示每列数据代表的含义，使数据的可读性比较差，为了提高数据的可读性，可以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单独为数据指定行索引或列索引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。如果在创建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时指定了列索引，则列会按照指定索引的顺序进行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排列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87706" y="4253725"/>
            <a:ext cx="9344004" cy="15523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630710" y="4505902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(data=arr_2d,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columns=['No1', 'No2', 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'No3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', 'No4', 'No5']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.DataFrame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矩形: 圆角 139"/>
          <p:cNvSpPr/>
          <p:nvPr/>
        </p:nvSpPr>
        <p:spPr>
          <a:xfrm>
            <a:off x="1276318" y="2017371"/>
            <a:ext cx="424282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创建</a:t>
            </a:r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并指定索引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1287706" y="2709714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如果想要从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获取一列数据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通过访问属性的方式获取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，返回的结果是一个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87706" y="3789834"/>
            <a:ext cx="9560028" cy="12241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459208" y="4042380"/>
            <a:ext cx="9217024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result =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df_obj.No2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# 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获取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No2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列的数据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result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3" name="矩形: 圆角 139"/>
          <p:cNvSpPr/>
          <p:nvPr/>
        </p:nvSpPr>
        <p:spPr>
          <a:xfrm>
            <a:off x="1276318" y="1828072"/>
            <a:ext cx="337872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获取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一列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39"/>
          <p:cNvSpPr/>
          <p:nvPr/>
        </p:nvSpPr>
        <p:spPr>
          <a:xfrm>
            <a:off x="1276318" y="1828072"/>
            <a:ext cx="337872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获取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一列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4457339" y="3330156"/>
            <a:ext cx="62463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如果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标签索引的名称中包含一些特殊的字符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，比如空格、下画线等，通过访问属性的方式获取数据可能不太合适。这时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可以使用索引来获取数据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，有关索引的用法将在后续任务中介绍。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7" name="Группа 65"/>
          <p:cNvGrpSpPr/>
          <p:nvPr/>
        </p:nvGrpSpPr>
        <p:grpSpPr>
          <a:xfrm flipH="1">
            <a:off x="1630710" y="2853731"/>
            <a:ext cx="2016224" cy="3033670"/>
            <a:chOff x="10248578" y="3546427"/>
            <a:chExt cx="4067901" cy="6120679"/>
          </a:xfrm>
        </p:grpSpPr>
        <p:grpSp>
          <p:nvGrpSpPr>
            <p:cNvPr id="18" name="Группа 66"/>
            <p:cNvGrpSpPr/>
            <p:nvPr/>
          </p:nvGrpSpPr>
          <p:grpSpPr>
            <a:xfrm>
              <a:off x="10248578" y="3656158"/>
              <a:ext cx="4067901" cy="6010948"/>
              <a:chOff x="15868751" y="9379074"/>
              <a:chExt cx="1136650" cy="1679575"/>
            </a:xfrm>
          </p:grpSpPr>
          <p:sp>
            <p:nvSpPr>
              <p:cNvPr id="21" name="Freeform 917"/>
              <p:cNvSpPr/>
              <p:nvPr/>
            </p:nvSpPr>
            <p:spPr bwMode="auto">
              <a:xfrm>
                <a:off x="16608526" y="10871324"/>
                <a:ext cx="165100" cy="187325"/>
              </a:xfrm>
              <a:custGeom>
                <a:avLst/>
                <a:gdLst>
                  <a:gd name="T0" fmla="*/ 42 w 52"/>
                  <a:gd name="T1" fmla="*/ 34 h 59"/>
                  <a:gd name="T2" fmla="*/ 42 w 52"/>
                  <a:gd name="T3" fmla="*/ 10 h 59"/>
                  <a:gd name="T4" fmla="*/ 43 w 52"/>
                  <a:gd name="T5" fmla="*/ 4 h 59"/>
                  <a:gd name="T6" fmla="*/ 7 w 52"/>
                  <a:gd name="T7" fmla="*/ 0 h 59"/>
                  <a:gd name="T8" fmla="*/ 9 w 52"/>
                  <a:gd name="T9" fmla="*/ 10 h 59"/>
                  <a:gd name="T10" fmla="*/ 10 w 52"/>
                  <a:gd name="T11" fmla="*/ 34 h 59"/>
                  <a:gd name="T12" fmla="*/ 0 w 52"/>
                  <a:gd name="T13" fmla="*/ 51 h 59"/>
                  <a:gd name="T14" fmla="*/ 26 w 52"/>
                  <a:gd name="T15" fmla="*/ 57 h 59"/>
                  <a:gd name="T16" fmla="*/ 52 w 52"/>
                  <a:gd name="T17" fmla="*/ 51 h 59"/>
                  <a:gd name="T18" fmla="*/ 42 w 52"/>
                  <a:gd name="T1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9">
                    <a:moveTo>
                      <a:pt x="42" y="34"/>
                    </a:moveTo>
                    <a:cubicBezTo>
                      <a:pt x="42" y="29"/>
                      <a:pt x="41" y="22"/>
                      <a:pt x="42" y="10"/>
                    </a:cubicBezTo>
                    <a:cubicBezTo>
                      <a:pt x="43" y="8"/>
                      <a:pt x="43" y="6"/>
                      <a:pt x="43" y="4"/>
                    </a:cubicBezTo>
                    <a:cubicBezTo>
                      <a:pt x="35" y="3"/>
                      <a:pt x="21" y="2"/>
                      <a:pt x="7" y="0"/>
                    </a:cubicBezTo>
                    <a:cubicBezTo>
                      <a:pt x="8" y="3"/>
                      <a:pt x="9" y="6"/>
                      <a:pt x="9" y="10"/>
                    </a:cubicBezTo>
                    <a:cubicBezTo>
                      <a:pt x="11" y="22"/>
                      <a:pt x="10" y="29"/>
                      <a:pt x="10" y="34"/>
                    </a:cubicBezTo>
                    <a:cubicBezTo>
                      <a:pt x="4" y="38"/>
                      <a:pt x="0" y="44"/>
                      <a:pt x="0" y="51"/>
                    </a:cubicBezTo>
                    <a:cubicBezTo>
                      <a:pt x="0" y="59"/>
                      <a:pt x="11" y="57"/>
                      <a:pt x="26" y="57"/>
                    </a:cubicBezTo>
                    <a:cubicBezTo>
                      <a:pt x="40" y="57"/>
                      <a:pt x="52" y="59"/>
                      <a:pt x="52" y="51"/>
                    </a:cubicBezTo>
                    <a:cubicBezTo>
                      <a:pt x="52" y="44"/>
                      <a:pt x="48" y="38"/>
                      <a:pt x="42" y="34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2" name="Freeform 918"/>
              <p:cNvSpPr/>
              <p:nvPr/>
            </p:nvSpPr>
            <p:spPr bwMode="auto">
              <a:xfrm>
                <a:off x="16075126" y="9379074"/>
                <a:ext cx="930275" cy="1676400"/>
              </a:xfrm>
              <a:custGeom>
                <a:avLst/>
                <a:gdLst>
                  <a:gd name="T0" fmla="*/ 229 w 293"/>
                  <a:gd name="T1" fmla="*/ 347 h 528"/>
                  <a:gd name="T2" fmla="*/ 271 w 293"/>
                  <a:gd name="T3" fmla="*/ 308 h 528"/>
                  <a:gd name="T4" fmla="*/ 189 w 293"/>
                  <a:gd name="T5" fmla="*/ 215 h 528"/>
                  <a:gd name="T6" fmla="*/ 276 w 293"/>
                  <a:gd name="T7" fmla="*/ 100 h 528"/>
                  <a:gd name="T8" fmla="*/ 76 w 293"/>
                  <a:gd name="T9" fmla="*/ 100 h 528"/>
                  <a:gd name="T10" fmla="*/ 141 w 293"/>
                  <a:gd name="T11" fmla="*/ 215 h 528"/>
                  <a:gd name="T12" fmla="*/ 19 w 293"/>
                  <a:gd name="T13" fmla="*/ 284 h 528"/>
                  <a:gd name="T14" fmla="*/ 1 w 293"/>
                  <a:gd name="T15" fmla="*/ 294 h 528"/>
                  <a:gd name="T16" fmla="*/ 7 w 293"/>
                  <a:gd name="T17" fmla="*/ 302 h 528"/>
                  <a:gd name="T18" fmla="*/ 10 w 293"/>
                  <a:gd name="T19" fmla="*/ 295 h 528"/>
                  <a:gd name="T20" fmla="*/ 8 w 293"/>
                  <a:gd name="T21" fmla="*/ 315 h 528"/>
                  <a:gd name="T22" fmla="*/ 16 w 293"/>
                  <a:gd name="T23" fmla="*/ 302 h 528"/>
                  <a:gd name="T24" fmla="*/ 18 w 293"/>
                  <a:gd name="T25" fmla="*/ 302 h 528"/>
                  <a:gd name="T26" fmla="*/ 25 w 293"/>
                  <a:gd name="T27" fmla="*/ 320 h 528"/>
                  <a:gd name="T28" fmla="*/ 27 w 293"/>
                  <a:gd name="T29" fmla="*/ 300 h 528"/>
                  <a:gd name="T30" fmla="*/ 34 w 293"/>
                  <a:gd name="T31" fmla="*/ 317 h 528"/>
                  <a:gd name="T32" fmla="*/ 43 w 293"/>
                  <a:gd name="T33" fmla="*/ 292 h 528"/>
                  <a:gd name="T34" fmla="*/ 45 w 293"/>
                  <a:gd name="T35" fmla="*/ 293 h 528"/>
                  <a:gd name="T36" fmla="*/ 56 w 293"/>
                  <a:gd name="T37" fmla="*/ 299 h 528"/>
                  <a:gd name="T38" fmla="*/ 89 w 293"/>
                  <a:gd name="T39" fmla="*/ 264 h 528"/>
                  <a:gd name="T40" fmla="*/ 116 w 293"/>
                  <a:gd name="T41" fmla="*/ 308 h 528"/>
                  <a:gd name="T42" fmla="*/ 135 w 293"/>
                  <a:gd name="T43" fmla="*/ 439 h 528"/>
                  <a:gd name="T44" fmla="*/ 214 w 293"/>
                  <a:gd name="T45" fmla="*/ 467 h 528"/>
                  <a:gd name="T46" fmla="*/ 220 w 293"/>
                  <a:gd name="T47" fmla="*/ 496 h 528"/>
                  <a:gd name="T48" fmla="*/ 257 w 293"/>
                  <a:gd name="T49" fmla="*/ 488 h 528"/>
                  <a:gd name="T50" fmla="*/ 238 w 293"/>
                  <a:gd name="T51" fmla="*/ 434 h 528"/>
                  <a:gd name="T52" fmla="*/ 203 w 293"/>
                  <a:gd name="T53" fmla="*/ 424 h 528"/>
                  <a:gd name="T54" fmla="*/ 171 w 293"/>
                  <a:gd name="T55" fmla="*/ 375 h 528"/>
                  <a:gd name="T56" fmla="*/ 208 w 293"/>
                  <a:gd name="T57" fmla="*/ 420 h 528"/>
                  <a:gd name="T58" fmla="*/ 224 w 293"/>
                  <a:gd name="T59" fmla="*/ 413 h 528"/>
                  <a:gd name="T60" fmla="*/ 223 w 293"/>
                  <a:gd name="T61" fmla="*/ 351 h 528"/>
                  <a:gd name="T62" fmla="*/ 212 w 293"/>
                  <a:gd name="T63" fmla="*/ 316 h 528"/>
                  <a:gd name="T64" fmla="*/ 211 w 293"/>
                  <a:gd name="T65" fmla="*/ 314 h 528"/>
                  <a:gd name="T66" fmla="*/ 219 w 293"/>
                  <a:gd name="T67" fmla="*/ 295 h 528"/>
                  <a:gd name="T68" fmla="*/ 261 w 293"/>
                  <a:gd name="T69" fmla="*/ 276 h 528"/>
                  <a:gd name="T70" fmla="*/ 236 w 293"/>
                  <a:gd name="T71" fmla="*/ 296 h 528"/>
                  <a:gd name="T72" fmla="*/ 216 w 293"/>
                  <a:gd name="T73" fmla="*/ 311 h 528"/>
                  <a:gd name="T74" fmla="*/ 218 w 293"/>
                  <a:gd name="T75" fmla="*/ 31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3" h="528">
                    <a:moveTo>
                      <a:pt x="218" y="318"/>
                    </a:moveTo>
                    <a:cubicBezTo>
                      <a:pt x="216" y="324"/>
                      <a:pt x="222" y="348"/>
                      <a:pt x="229" y="347"/>
                    </a:cubicBezTo>
                    <a:cubicBezTo>
                      <a:pt x="239" y="345"/>
                      <a:pt x="252" y="333"/>
                      <a:pt x="258" y="326"/>
                    </a:cubicBezTo>
                    <a:cubicBezTo>
                      <a:pt x="266" y="316"/>
                      <a:pt x="266" y="315"/>
                      <a:pt x="271" y="308"/>
                    </a:cubicBezTo>
                    <a:cubicBezTo>
                      <a:pt x="275" y="301"/>
                      <a:pt x="293" y="280"/>
                      <a:pt x="291" y="273"/>
                    </a:cubicBezTo>
                    <a:cubicBezTo>
                      <a:pt x="283" y="246"/>
                      <a:pt x="218" y="222"/>
                      <a:pt x="189" y="215"/>
                    </a:cubicBezTo>
                    <a:cubicBezTo>
                      <a:pt x="186" y="215"/>
                      <a:pt x="186" y="205"/>
                      <a:pt x="191" y="199"/>
                    </a:cubicBezTo>
                    <a:cubicBezTo>
                      <a:pt x="239" y="192"/>
                      <a:pt x="276" y="151"/>
                      <a:pt x="276" y="100"/>
                    </a:cubicBezTo>
                    <a:cubicBezTo>
                      <a:pt x="276" y="45"/>
                      <a:pt x="231" y="0"/>
                      <a:pt x="176" y="0"/>
                    </a:cubicBezTo>
                    <a:cubicBezTo>
                      <a:pt x="121" y="0"/>
                      <a:pt x="76" y="45"/>
                      <a:pt x="76" y="100"/>
                    </a:cubicBezTo>
                    <a:cubicBezTo>
                      <a:pt x="76" y="144"/>
                      <a:pt x="103" y="180"/>
                      <a:pt x="142" y="194"/>
                    </a:cubicBezTo>
                    <a:cubicBezTo>
                      <a:pt x="146" y="201"/>
                      <a:pt x="147" y="215"/>
                      <a:pt x="141" y="215"/>
                    </a:cubicBezTo>
                    <a:cubicBezTo>
                      <a:pt x="107" y="218"/>
                      <a:pt x="92" y="228"/>
                      <a:pt x="85" y="233"/>
                    </a:cubicBezTo>
                    <a:cubicBezTo>
                      <a:pt x="74" y="242"/>
                      <a:pt x="33" y="275"/>
                      <a:pt x="19" y="284"/>
                    </a:cubicBezTo>
                    <a:cubicBezTo>
                      <a:pt x="18" y="284"/>
                      <a:pt x="18" y="284"/>
                      <a:pt x="18" y="284"/>
                    </a:cubicBezTo>
                    <a:cubicBezTo>
                      <a:pt x="5" y="286"/>
                      <a:pt x="1" y="291"/>
                      <a:pt x="1" y="294"/>
                    </a:cubicBezTo>
                    <a:cubicBezTo>
                      <a:pt x="1" y="301"/>
                      <a:pt x="1" y="301"/>
                      <a:pt x="1" y="301"/>
                    </a:cubicBezTo>
                    <a:cubicBezTo>
                      <a:pt x="0" y="307"/>
                      <a:pt x="6" y="308"/>
                      <a:pt x="7" y="302"/>
                    </a:cubicBezTo>
                    <a:cubicBezTo>
                      <a:pt x="7" y="302"/>
                      <a:pt x="7" y="305"/>
                      <a:pt x="8" y="298"/>
                    </a:cubicBezTo>
                    <a:cubicBezTo>
                      <a:pt x="8" y="297"/>
                      <a:pt x="9" y="296"/>
                      <a:pt x="10" y="295"/>
                    </a:cubicBezTo>
                    <a:cubicBezTo>
                      <a:pt x="9" y="296"/>
                      <a:pt x="9" y="297"/>
                      <a:pt x="8" y="298"/>
                    </a:cubicBezTo>
                    <a:cubicBezTo>
                      <a:pt x="8" y="306"/>
                      <a:pt x="8" y="315"/>
                      <a:pt x="8" y="315"/>
                    </a:cubicBezTo>
                    <a:cubicBezTo>
                      <a:pt x="7" y="321"/>
                      <a:pt x="15" y="322"/>
                      <a:pt x="16" y="316"/>
                    </a:cubicBezTo>
                    <a:cubicBezTo>
                      <a:pt x="16" y="316"/>
                      <a:pt x="15" y="310"/>
                      <a:pt x="16" y="302"/>
                    </a:cubicBezTo>
                    <a:cubicBezTo>
                      <a:pt x="16" y="301"/>
                      <a:pt x="18" y="299"/>
                      <a:pt x="19" y="298"/>
                    </a:cubicBezTo>
                    <a:cubicBezTo>
                      <a:pt x="18" y="299"/>
                      <a:pt x="18" y="301"/>
                      <a:pt x="18" y="302"/>
                    </a:cubicBezTo>
                    <a:cubicBezTo>
                      <a:pt x="17" y="309"/>
                      <a:pt x="17" y="319"/>
                      <a:pt x="17" y="319"/>
                    </a:cubicBezTo>
                    <a:cubicBezTo>
                      <a:pt x="16" y="325"/>
                      <a:pt x="24" y="326"/>
                      <a:pt x="25" y="320"/>
                    </a:cubicBezTo>
                    <a:cubicBezTo>
                      <a:pt x="25" y="320"/>
                      <a:pt x="25" y="311"/>
                      <a:pt x="26" y="303"/>
                    </a:cubicBezTo>
                    <a:cubicBezTo>
                      <a:pt x="26" y="302"/>
                      <a:pt x="26" y="301"/>
                      <a:pt x="27" y="300"/>
                    </a:cubicBezTo>
                    <a:cubicBezTo>
                      <a:pt x="27" y="308"/>
                      <a:pt x="26" y="316"/>
                      <a:pt x="26" y="316"/>
                    </a:cubicBezTo>
                    <a:cubicBezTo>
                      <a:pt x="26" y="322"/>
                      <a:pt x="34" y="323"/>
                      <a:pt x="34" y="317"/>
                    </a:cubicBezTo>
                    <a:cubicBezTo>
                      <a:pt x="34" y="317"/>
                      <a:pt x="35" y="308"/>
                      <a:pt x="35" y="300"/>
                    </a:cubicBezTo>
                    <a:cubicBezTo>
                      <a:pt x="36" y="297"/>
                      <a:pt x="40" y="292"/>
                      <a:pt x="43" y="292"/>
                    </a:cubicBezTo>
                    <a:cubicBezTo>
                      <a:pt x="46" y="292"/>
                      <a:pt x="49" y="290"/>
                      <a:pt x="49" y="290"/>
                    </a:cubicBezTo>
                    <a:cubicBezTo>
                      <a:pt x="49" y="293"/>
                      <a:pt x="47" y="293"/>
                      <a:pt x="45" y="293"/>
                    </a:cubicBezTo>
                    <a:cubicBezTo>
                      <a:pt x="39" y="293"/>
                      <a:pt x="39" y="302"/>
                      <a:pt x="45" y="302"/>
                    </a:cubicBezTo>
                    <a:cubicBezTo>
                      <a:pt x="45" y="302"/>
                      <a:pt x="54" y="301"/>
                      <a:pt x="56" y="299"/>
                    </a:cubicBezTo>
                    <a:cubicBezTo>
                      <a:pt x="59" y="294"/>
                      <a:pt x="59" y="289"/>
                      <a:pt x="55" y="285"/>
                    </a:cubicBezTo>
                    <a:cubicBezTo>
                      <a:pt x="62" y="280"/>
                      <a:pt x="75" y="275"/>
                      <a:pt x="89" y="264"/>
                    </a:cubicBezTo>
                    <a:cubicBezTo>
                      <a:pt x="102" y="254"/>
                      <a:pt x="112" y="255"/>
                      <a:pt x="113" y="259"/>
                    </a:cubicBezTo>
                    <a:cubicBezTo>
                      <a:pt x="114" y="264"/>
                      <a:pt x="115" y="288"/>
                      <a:pt x="116" y="308"/>
                    </a:cubicBezTo>
                    <a:cubicBezTo>
                      <a:pt x="118" y="330"/>
                      <a:pt x="112" y="350"/>
                      <a:pt x="113" y="370"/>
                    </a:cubicBezTo>
                    <a:cubicBezTo>
                      <a:pt x="113" y="388"/>
                      <a:pt x="120" y="423"/>
                      <a:pt x="135" y="439"/>
                    </a:cubicBezTo>
                    <a:cubicBezTo>
                      <a:pt x="142" y="447"/>
                      <a:pt x="150" y="453"/>
                      <a:pt x="157" y="457"/>
                    </a:cubicBezTo>
                    <a:cubicBezTo>
                      <a:pt x="180" y="466"/>
                      <a:pt x="204" y="467"/>
                      <a:pt x="214" y="467"/>
                    </a:cubicBezTo>
                    <a:cubicBezTo>
                      <a:pt x="232" y="467"/>
                      <a:pt x="227" y="479"/>
                      <a:pt x="226" y="482"/>
                    </a:cubicBezTo>
                    <a:cubicBezTo>
                      <a:pt x="225" y="490"/>
                      <a:pt x="222" y="493"/>
                      <a:pt x="220" y="496"/>
                    </a:cubicBezTo>
                    <a:cubicBezTo>
                      <a:pt x="214" y="509"/>
                      <a:pt x="223" y="527"/>
                      <a:pt x="235" y="527"/>
                    </a:cubicBezTo>
                    <a:cubicBezTo>
                      <a:pt x="246" y="528"/>
                      <a:pt x="252" y="504"/>
                      <a:pt x="257" y="488"/>
                    </a:cubicBezTo>
                    <a:cubicBezTo>
                      <a:pt x="262" y="472"/>
                      <a:pt x="274" y="436"/>
                      <a:pt x="244" y="434"/>
                    </a:cubicBezTo>
                    <a:cubicBezTo>
                      <a:pt x="243" y="434"/>
                      <a:pt x="241" y="434"/>
                      <a:pt x="238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0" y="434"/>
                      <a:pt x="213" y="430"/>
                      <a:pt x="203" y="424"/>
                    </a:cubicBezTo>
                    <a:cubicBezTo>
                      <a:pt x="196" y="420"/>
                      <a:pt x="182" y="413"/>
                      <a:pt x="178" y="412"/>
                    </a:cubicBezTo>
                    <a:cubicBezTo>
                      <a:pt x="177" y="384"/>
                      <a:pt x="170" y="374"/>
                      <a:pt x="171" y="375"/>
                    </a:cubicBezTo>
                    <a:cubicBezTo>
                      <a:pt x="177" y="382"/>
                      <a:pt x="181" y="390"/>
                      <a:pt x="183" y="409"/>
                    </a:cubicBezTo>
                    <a:cubicBezTo>
                      <a:pt x="192" y="412"/>
                      <a:pt x="201" y="416"/>
                      <a:pt x="208" y="420"/>
                    </a:cubicBezTo>
                    <a:cubicBezTo>
                      <a:pt x="212" y="423"/>
                      <a:pt x="217" y="424"/>
                      <a:pt x="222" y="426"/>
                    </a:cubicBezTo>
                    <a:cubicBezTo>
                      <a:pt x="223" y="422"/>
                      <a:pt x="224" y="417"/>
                      <a:pt x="224" y="413"/>
                    </a:cubicBezTo>
                    <a:cubicBezTo>
                      <a:pt x="227" y="396"/>
                      <a:pt x="224" y="368"/>
                      <a:pt x="224" y="368"/>
                    </a:cubicBezTo>
                    <a:cubicBezTo>
                      <a:pt x="224" y="368"/>
                      <a:pt x="224" y="360"/>
                      <a:pt x="223" y="351"/>
                    </a:cubicBezTo>
                    <a:cubicBezTo>
                      <a:pt x="222" y="350"/>
                      <a:pt x="221" y="349"/>
                      <a:pt x="220" y="348"/>
                    </a:cubicBezTo>
                    <a:cubicBezTo>
                      <a:pt x="214" y="341"/>
                      <a:pt x="211" y="323"/>
                      <a:pt x="212" y="316"/>
                    </a:cubicBezTo>
                    <a:cubicBezTo>
                      <a:pt x="212" y="316"/>
                      <a:pt x="212" y="316"/>
                      <a:pt x="212" y="316"/>
                    </a:cubicBezTo>
                    <a:cubicBezTo>
                      <a:pt x="212" y="315"/>
                      <a:pt x="211" y="315"/>
                      <a:pt x="211" y="314"/>
                    </a:cubicBezTo>
                    <a:cubicBezTo>
                      <a:pt x="209" y="310"/>
                      <a:pt x="209" y="306"/>
                      <a:pt x="211" y="302"/>
                    </a:cubicBezTo>
                    <a:cubicBezTo>
                      <a:pt x="213" y="300"/>
                      <a:pt x="216" y="297"/>
                      <a:pt x="219" y="295"/>
                    </a:cubicBezTo>
                    <a:cubicBezTo>
                      <a:pt x="219" y="284"/>
                      <a:pt x="220" y="275"/>
                      <a:pt x="219" y="268"/>
                    </a:cubicBezTo>
                    <a:cubicBezTo>
                      <a:pt x="227" y="273"/>
                      <a:pt x="260" y="274"/>
                      <a:pt x="261" y="276"/>
                    </a:cubicBezTo>
                    <a:cubicBezTo>
                      <a:pt x="261" y="277"/>
                      <a:pt x="258" y="290"/>
                      <a:pt x="255" y="292"/>
                    </a:cubicBezTo>
                    <a:cubicBezTo>
                      <a:pt x="246" y="297"/>
                      <a:pt x="241" y="297"/>
                      <a:pt x="236" y="296"/>
                    </a:cubicBezTo>
                    <a:cubicBezTo>
                      <a:pt x="230" y="296"/>
                      <a:pt x="219" y="300"/>
                      <a:pt x="217" y="305"/>
                    </a:cubicBezTo>
                    <a:cubicBezTo>
                      <a:pt x="215" y="308"/>
                      <a:pt x="216" y="310"/>
                      <a:pt x="216" y="311"/>
                    </a:cubicBezTo>
                    <a:cubicBezTo>
                      <a:pt x="218" y="315"/>
                      <a:pt x="230" y="306"/>
                      <a:pt x="231" y="306"/>
                    </a:cubicBezTo>
                    <a:cubicBezTo>
                      <a:pt x="236" y="305"/>
                      <a:pt x="219" y="313"/>
                      <a:pt x="218" y="318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3" name="Freeform 919"/>
              <p:cNvSpPr/>
              <p:nvPr/>
            </p:nvSpPr>
            <p:spPr bwMode="auto">
              <a:xfrm>
                <a:off x="15868751" y="10306174"/>
                <a:ext cx="581025" cy="746125"/>
              </a:xfrm>
              <a:custGeom>
                <a:avLst/>
                <a:gdLst>
                  <a:gd name="T0" fmla="*/ 176 w 183"/>
                  <a:gd name="T1" fmla="*/ 198 h 235"/>
                  <a:gd name="T2" fmla="*/ 154 w 183"/>
                  <a:gd name="T3" fmla="*/ 198 h 235"/>
                  <a:gd name="T4" fmla="*/ 147 w 183"/>
                  <a:gd name="T5" fmla="*/ 191 h 235"/>
                  <a:gd name="T6" fmla="*/ 147 w 183"/>
                  <a:gd name="T7" fmla="*/ 6 h 235"/>
                  <a:gd name="T8" fmla="*/ 141 w 183"/>
                  <a:gd name="T9" fmla="*/ 0 h 235"/>
                  <a:gd name="T10" fmla="*/ 129 w 183"/>
                  <a:gd name="T11" fmla="*/ 0 h 235"/>
                  <a:gd name="T12" fmla="*/ 126 w 183"/>
                  <a:gd name="T13" fmla="*/ 10 h 235"/>
                  <a:gd name="T14" fmla="*/ 110 w 183"/>
                  <a:gd name="T15" fmla="*/ 16 h 235"/>
                  <a:gd name="T16" fmla="*/ 109 w 183"/>
                  <a:gd name="T17" fmla="*/ 16 h 235"/>
                  <a:gd name="T18" fmla="*/ 106 w 183"/>
                  <a:gd name="T19" fmla="*/ 15 h 235"/>
                  <a:gd name="T20" fmla="*/ 105 w 183"/>
                  <a:gd name="T21" fmla="*/ 25 h 235"/>
                  <a:gd name="T22" fmla="*/ 105 w 183"/>
                  <a:gd name="T23" fmla="*/ 26 h 235"/>
                  <a:gd name="T24" fmla="*/ 105 w 183"/>
                  <a:gd name="T25" fmla="*/ 26 h 235"/>
                  <a:gd name="T26" fmla="*/ 95 w 183"/>
                  <a:gd name="T27" fmla="*/ 35 h 235"/>
                  <a:gd name="T28" fmla="*/ 93 w 183"/>
                  <a:gd name="T29" fmla="*/ 35 h 235"/>
                  <a:gd name="T30" fmla="*/ 85 w 183"/>
                  <a:gd name="T31" fmla="*/ 38 h 235"/>
                  <a:gd name="T32" fmla="*/ 78 w 183"/>
                  <a:gd name="T33" fmla="*/ 35 h 235"/>
                  <a:gd name="T34" fmla="*/ 77 w 183"/>
                  <a:gd name="T35" fmla="*/ 34 h 235"/>
                  <a:gd name="T36" fmla="*/ 76 w 183"/>
                  <a:gd name="T37" fmla="*/ 34 h 235"/>
                  <a:gd name="T38" fmla="*/ 69 w 183"/>
                  <a:gd name="T39" fmla="*/ 30 h 235"/>
                  <a:gd name="T40" fmla="*/ 67 w 183"/>
                  <a:gd name="T41" fmla="*/ 23 h 235"/>
                  <a:gd name="T42" fmla="*/ 67 w 183"/>
                  <a:gd name="T43" fmla="*/ 20 h 235"/>
                  <a:gd name="T44" fmla="*/ 62 w 183"/>
                  <a:gd name="T45" fmla="*/ 17 h 235"/>
                  <a:gd name="T46" fmla="*/ 60 w 183"/>
                  <a:gd name="T47" fmla="*/ 10 h 235"/>
                  <a:gd name="T48" fmla="*/ 60 w 183"/>
                  <a:gd name="T49" fmla="*/ 1 h 235"/>
                  <a:gd name="T50" fmla="*/ 60 w 183"/>
                  <a:gd name="T51" fmla="*/ 0 h 235"/>
                  <a:gd name="T52" fmla="*/ 7 w 183"/>
                  <a:gd name="T53" fmla="*/ 0 h 235"/>
                  <a:gd name="T54" fmla="*/ 0 w 183"/>
                  <a:gd name="T55" fmla="*/ 6 h 235"/>
                  <a:gd name="T56" fmla="*/ 0 w 183"/>
                  <a:gd name="T57" fmla="*/ 30 h 235"/>
                  <a:gd name="T58" fmla="*/ 7 w 183"/>
                  <a:gd name="T59" fmla="*/ 37 h 235"/>
                  <a:gd name="T60" fmla="*/ 29 w 183"/>
                  <a:gd name="T61" fmla="*/ 37 h 235"/>
                  <a:gd name="T62" fmla="*/ 36 w 183"/>
                  <a:gd name="T63" fmla="*/ 43 h 235"/>
                  <a:gd name="T64" fmla="*/ 36 w 183"/>
                  <a:gd name="T65" fmla="*/ 191 h 235"/>
                  <a:gd name="T66" fmla="*/ 29 w 183"/>
                  <a:gd name="T67" fmla="*/ 198 h 235"/>
                  <a:gd name="T68" fmla="*/ 7 w 183"/>
                  <a:gd name="T69" fmla="*/ 198 h 235"/>
                  <a:gd name="T70" fmla="*/ 0 w 183"/>
                  <a:gd name="T71" fmla="*/ 204 h 235"/>
                  <a:gd name="T72" fmla="*/ 0 w 183"/>
                  <a:gd name="T73" fmla="*/ 228 h 235"/>
                  <a:gd name="T74" fmla="*/ 7 w 183"/>
                  <a:gd name="T75" fmla="*/ 235 h 235"/>
                  <a:gd name="T76" fmla="*/ 176 w 183"/>
                  <a:gd name="T77" fmla="*/ 235 h 235"/>
                  <a:gd name="T78" fmla="*/ 183 w 183"/>
                  <a:gd name="T79" fmla="*/ 228 h 235"/>
                  <a:gd name="T80" fmla="*/ 183 w 183"/>
                  <a:gd name="T81" fmla="*/ 204 h 235"/>
                  <a:gd name="T82" fmla="*/ 176 w 183"/>
                  <a:gd name="T83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35">
                    <a:moveTo>
                      <a:pt x="176" y="198"/>
                    </a:move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0" y="198"/>
                      <a:pt x="147" y="195"/>
                      <a:pt x="147" y="191"/>
                    </a:cubicBezTo>
                    <a:cubicBezTo>
                      <a:pt x="147" y="6"/>
                      <a:pt x="147" y="6"/>
                      <a:pt x="147" y="6"/>
                    </a:cubicBezTo>
                    <a:cubicBezTo>
                      <a:pt x="147" y="3"/>
                      <a:pt x="144" y="0"/>
                      <a:pt x="141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3"/>
                      <a:pt x="128" y="6"/>
                      <a:pt x="126" y="10"/>
                    </a:cubicBezTo>
                    <a:cubicBezTo>
                      <a:pt x="124" y="13"/>
                      <a:pt x="118" y="15"/>
                      <a:pt x="110" y="16"/>
                    </a:cubicBezTo>
                    <a:cubicBezTo>
                      <a:pt x="110" y="16"/>
                      <a:pt x="110" y="16"/>
                      <a:pt x="109" y="16"/>
                    </a:cubicBezTo>
                    <a:cubicBezTo>
                      <a:pt x="108" y="16"/>
                      <a:pt x="107" y="15"/>
                      <a:pt x="106" y="15"/>
                    </a:cubicBezTo>
                    <a:cubicBezTo>
                      <a:pt x="105" y="20"/>
                      <a:pt x="105" y="25"/>
                      <a:pt x="105" y="25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32"/>
                      <a:pt x="100" y="36"/>
                      <a:pt x="95" y="35"/>
                    </a:cubicBezTo>
                    <a:cubicBezTo>
                      <a:pt x="94" y="35"/>
                      <a:pt x="94" y="35"/>
                      <a:pt x="93" y="35"/>
                    </a:cubicBezTo>
                    <a:cubicBezTo>
                      <a:pt x="91" y="37"/>
                      <a:pt x="88" y="38"/>
                      <a:pt x="85" y="38"/>
                    </a:cubicBezTo>
                    <a:cubicBezTo>
                      <a:pt x="82" y="38"/>
                      <a:pt x="80" y="37"/>
                      <a:pt x="78" y="35"/>
                    </a:cubicBezTo>
                    <a:cubicBezTo>
                      <a:pt x="78" y="35"/>
                      <a:pt x="78" y="34"/>
                      <a:pt x="77" y="34"/>
                    </a:cubicBezTo>
                    <a:cubicBezTo>
                      <a:pt x="77" y="34"/>
                      <a:pt x="76" y="34"/>
                      <a:pt x="76" y="34"/>
                    </a:cubicBezTo>
                    <a:cubicBezTo>
                      <a:pt x="73" y="34"/>
                      <a:pt x="71" y="33"/>
                      <a:pt x="69" y="30"/>
                    </a:cubicBezTo>
                    <a:cubicBezTo>
                      <a:pt x="67" y="28"/>
                      <a:pt x="66" y="26"/>
                      <a:pt x="67" y="23"/>
                    </a:cubicBezTo>
                    <a:cubicBezTo>
                      <a:pt x="67" y="22"/>
                      <a:pt x="67" y="21"/>
                      <a:pt x="67" y="20"/>
                    </a:cubicBezTo>
                    <a:cubicBezTo>
                      <a:pt x="65" y="20"/>
                      <a:pt x="63" y="19"/>
                      <a:pt x="62" y="17"/>
                    </a:cubicBezTo>
                    <a:cubicBezTo>
                      <a:pt x="60" y="15"/>
                      <a:pt x="60" y="12"/>
                      <a:pt x="60" y="10"/>
                    </a:cubicBezTo>
                    <a:cubicBezTo>
                      <a:pt x="60" y="8"/>
                      <a:pt x="60" y="5"/>
                      <a:pt x="60" y="1"/>
                    </a:cubicBezTo>
                    <a:cubicBezTo>
                      <a:pt x="60" y="1"/>
                      <a:pt x="60" y="0"/>
                      <a:pt x="6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3" y="37"/>
                      <a:pt x="36" y="40"/>
                      <a:pt x="36" y="43"/>
                    </a:cubicBezTo>
                    <a:cubicBezTo>
                      <a:pt x="36" y="191"/>
                      <a:pt x="36" y="191"/>
                      <a:pt x="36" y="191"/>
                    </a:cubicBezTo>
                    <a:cubicBezTo>
                      <a:pt x="36" y="195"/>
                      <a:pt x="33" y="198"/>
                      <a:pt x="29" y="198"/>
                    </a:cubicBezTo>
                    <a:cubicBezTo>
                      <a:pt x="7" y="198"/>
                      <a:pt x="7" y="198"/>
                      <a:pt x="7" y="198"/>
                    </a:cubicBezTo>
                    <a:cubicBezTo>
                      <a:pt x="3" y="198"/>
                      <a:pt x="0" y="201"/>
                      <a:pt x="0" y="204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2"/>
                      <a:pt x="3" y="235"/>
                      <a:pt x="7" y="235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80" y="235"/>
                      <a:pt x="183" y="232"/>
                      <a:pt x="183" y="228"/>
                    </a:cubicBezTo>
                    <a:cubicBezTo>
                      <a:pt x="183" y="204"/>
                      <a:pt x="183" y="204"/>
                      <a:pt x="183" y="204"/>
                    </a:cubicBezTo>
                    <a:cubicBezTo>
                      <a:pt x="183" y="201"/>
                      <a:pt x="180" y="198"/>
                      <a:pt x="176" y="19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4" name="Oval 920"/>
              <p:cNvSpPr>
                <a:spLocks noChangeArrowheads="1"/>
              </p:cNvSpPr>
              <p:nvPr/>
            </p:nvSpPr>
            <p:spPr bwMode="auto">
              <a:xfrm>
                <a:off x="15967176" y="9807699"/>
                <a:ext cx="384175" cy="381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</p:grpSp>
        <p:sp>
          <p:nvSpPr>
            <p:cNvPr id="20" name="Овал 67"/>
            <p:cNvSpPr/>
            <p:nvPr/>
          </p:nvSpPr>
          <p:spPr>
            <a:xfrm rot="10800000">
              <a:off x="12001341" y="3546427"/>
              <a:ext cx="2135669" cy="1941517"/>
            </a:xfrm>
            <a:prstGeom prst="ellips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4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39"/>
          <p:cNvSpPr/>
          <p:nvPr/>
        </p:nvSpPr>
        <p:spPr>
          <a:xfrm>
            <a:off x="1276318" y="2766306"/>
            <a:ext cx="337872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获取索引和数据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1.Series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287706" y="3659592"/>
            <a:ext cx="48795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为了方便用户分别操作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类的对象中的索引和数据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index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columns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values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属性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分别进行获取。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743278" y="2521043"/>
            <a:ext cx="3079308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6938722" y="2696417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df_obj.index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7" name="矩形标注 26"/>
          <p:cNvSpPr/>
          <p:nvPr/>
        </p:nvSpPr>
        <p:spPr>
          <a:xfrm>
            <a:off x="9928468" y="2521043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9996038" y="2551954"/>
            <a:ext cx="974238" cy="658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行索引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743278" y="3542452"/>
            <a:ext cx="3079308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6938722" y="3717826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df_obj.columns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1" name="矩形标注 30"/>
          <p:cNvSpPr/>
          <p:nvPr/>
        </p:nvSpPr>
        <p:spPr>
          <a:xfrm>
            <a:off x="9928468" y="3542452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9996038" y="3573363"/>
            <a:ext cx="97423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列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索引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743278" y="4563861"/>
            <a:ext cx="3079308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6938722" y="4739235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df_obj.values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5" name="矩形标注 34"/>
          <p:cNvSpPr/>
          <p:nvPr/>
        </p:nvSpPr>
        <p:spPr>
          <a:xfrm>
            <a:off x="9928468" y="4563861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9996038" y="4594772"/>
            <a:ext cx="97423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6815286" y="3357786"/>
            <a:ext cx="3457786" cy="948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生成精品课程目录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JavaEE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课程目录。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扫雷游戏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3-2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70670" y="2692532"/>
            <a:ext cx="531334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>
                <a:solidFill>
                  <a:srgbClr val="1369B2"/>
                </a:solidFill>
              </a:rPr>
              <a:t>扫雷游戏</a:t>
            </a:r>
            <a:r>
              <a:rPr lang="zh-CN" altLang="zh-CN" sz="2000" dirty="0"/>
              <a:t>是一种经典的单人电脑游戏，游戏的目标是在一个方格矩阵内</a:t>
            </a:r>
            <a:r>
              <a:rPr lang="zh-CN" altLang="zh-CN" sz="2000" dirty="0">
                <a:solidFill>
                  <a:srgbClr val="1369B2"/>
                </a:solidFill>
              </a:rPr>
              <a:t>揭开所有没有地雷的方格</a:t>
            </a:r>
            <a:r>
              <a:rPr lang="zh-CN" altLang="zh-CN" sz="2000" dirty="0"/>
              <a:t>，而</a:t>
            </a:r>
            <a:r>
              <a:rPr lang="zh-CN" altLang="zh-CN" sz="2000" dirty="0">
                <a:solidFill>
                  <a:srgbClr val="1369B2"/>
                </a:solidFill>
              </a:rPr>
              <a:t>不触发地雷</a:t>
            </a:r>
            <a:r>
              <a:rPr lang="zh-CN" altLang="zh-CN" sz="2000" dirty="0"/>
              <a:t>。当玩家单击到地雷方格时，游戏结束；而当玩家成功揭开所有没有地雷的方格时，游戏胜利。</a:t>
            </a:r>
            <a:endParaRPr lang="zh-CN" altLang="zh-CN" sz="2000" dirty="0"/>
          </a:p>
        </p:txBody>
      </p:sp>
      <p:pic>
        <p:nvPicPr>
          <p:cNvPr id="1026" name="Picture 2" descr="12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350" y="1557586"/>
            <a:ext cx="3384376" cy="458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1917626"/>
            <a:ext cx="6679708" cy="3888432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011700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553477" y="2777935"/>
            <a:ext cx="5860134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本任务要求编写代码，将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前图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所示的操作区域作为游戏初始画面，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在游戏初始画面中正确标记有地雷的方格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揭开没有地雷的方格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en-US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X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标记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有红旗的可能有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地雷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方格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en-US" altLang="zh-CN" sz="1900" kern="0" dirty="0" smtClean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??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表示未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揭开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且未标记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其他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方格</a:t>
            </a:r>
            <a:r>
              <a:rPr lang="zh-CN" altLang="en-US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en-US" altLang="zh-CN" sz="1900" kern="0" dirty="0" smtClean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数字和空字符串表示已揭开的方格。</a:t>
            </a:r>
            <a:endParaRPr lang="zh-CN" altLang="en-US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30425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熟悉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索引对象的类型和特点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，能够归纳索引对象的类型和特点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39"/>
          <p:cNvSpPr/>
          <p:nvPr/>
        </p:nvSpPr>
        <p:spPr>
          <a:xfrm>
            <a:off x="1276318" y="1570517"/>
            <a:ext cx="280266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类的子类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76318" y="2258815"/>
            <a:ext cx="94994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在</a:t>
            </a:r>
            <a:r>
              <a:rPr lang="en-US" altLang="zh-CN" sz="2000" dirty="0"/>
              <a:t>pandas</a:t>
            </a:r>
            <a:r>
              <a:rPr lang="zh-CN" altLang="zh-CN" sz="2000" dirty="0"/>
              <a:t>中，无论是位置索引还是标签索引，它们都属于</a:t>
            </a:r>
            <a:r>
              <a:rPr lang="en-US" altLang="zh-CN" sz="2000" dirty="0"/>
              <a:t>Index</a:t>
            </a:r>
            <a:r>
              <a:rPr lang="zh-CN" altLang="zh-CN" sz="2000" dirty="0"/>
              <a:t>类的对象，也就是索引对象。</a:t>
            </a:r>
            <a:r>
              <a:rPr lang="en-US" altLang="zh-CN" sz="2000" dirty="0">
                <a:solidFill>
                  <a:srgbClr val="1369B2"/>
                </a:solidFill>
              </a:rPr>
              <a:t>Index</a:t>
            </a:r>
            <a:r>
              <a:rPr lang="zh-CN" altLang="zh-CN" sz="2000" dirty="0">
                <a:solidFill>
                  <a:srgbClr val="1369B2"/>
                </a:solidFill>
              </a:rPr>
              <a:t>类是一个基类，它派生了很多子类，每个子类代表不同形式的索引</a:t>
            </a:r>
            <a:r>
              <a:rPr lang="zh-CN" altLang="zh-CN" sz="2000" dirty="0"/>
              <a:t>。</a:t>
            </a:r>
            <a:endParaRPr lang="en-US" altLang="zh-CN" sz="2000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276318" y="3270456"/>
          <a:ext cx="9643424" cy="3039658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762015"/>
                <a:gridCol w="1694135"/>
                <a:gridCol w="6187274"/>
              </a:tblGrid>
              <a:tr h="386980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类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说明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示例</a:t>
                      </a:r>
                      <a:endParaRPr lang="zh-CN" sz="16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386980">
                <a:tc>
                  <a:txBody>
                    <a:bodyPr/>
                    <a:lstStyle/>
                    <a:p>
                      <a:pPr marL="0" indent="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RangeIndex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位置索引（默认）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0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1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3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……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N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386980">
                <a:tc>
                  <a:txBody>
                    <a:bodyPr/>
                    <a:lstStyle/>
                    <a:p>
                      <a:pPr marL="0" indent="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Int64Index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整数索引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1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-5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8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10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-9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386980">
                <a:tc>
                  <a:txBody>
                    <a:bodyPr/>
                    <a:lstStyle/>
                    <a:p>
                      <a:pPr marL="0" indent="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Float64Index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浮点数索引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-1.0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-5.5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10.2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9.8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6.3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573906">
                <a:tc>
                  <a:txBody>
                    <a:bodyPr/>
                    <a:lstStyle/>
                    <a:p>
                      <a:pPr marL="0" indent="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DatetimeIndex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日期和时间索引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2022-11-25 17:00:00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2022-11-28 17:00:00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2022-12-25 17:00:00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530852">
                <a:tc>
                  <a:txBody>
                    <a:bodyPr/>
                    <a:lstStyle/>
                    <a:p>
                      <a:pPr marL="0" indent="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PeriodIndex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时期索引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2022-11-1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2022-11-2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2022-11-3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……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386980">
                <a:tc>
                  <a:txBody>
                    <a:bodyPr/>
                    <a:lstStyle/>
                    <a:p>
                      <a:pPr marL="0" indent="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MultiIndex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分层索引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a </a:t>
                      </a:r>
                      <a:r>
                        <a:rPr lang="en-US" sz="16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a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a b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a c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b d</a:t>
                      </a:r>
                      <a:r>
                        <a:rPr lang="zh-CN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16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b e</a:t>
                      </a:r>
                      <a:endParaRPr lang="zh-CN" sz="16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702718" y="2061642"/>
            <a:ext cx="9001000" cy="688075"/>
            <a:chOff x="978872" y="1800500"/>
            <a:chExt cx="5471124" cy="515937"/>
          </a:xfrm>
        </p:grpSpPr>
        <p:sp>
          <p:nvSpPr>
            <p:cNvPr id="20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预览部分数据的方式，能够通过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head()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和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tail()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预览部分数据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02718" y="2926795"/>
            <a:ext cx="9001000" cy="685959"/>
            <a:chOff x="978872" y="2570437"/>
            <a:chExt cx="5437064" cy="514350"/>
          </a:xfrm>
        </p:grpSpPr>
        <p:sp>
          <p:nvSpPr>
            <p:cNvPr id="23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重置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方式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，能够通过</a:t>
              </a:r>
              <a:r>
                <a:rPr lang="en-US" altLang="zh-CN" sz="2000" dirty="0" err="1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reindex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重置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en-US" altLang="zh-CN" sz="20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702718" y="3789832"/>
            <a:ext cx="9001000" cy="688077"/>
            <a:chOff x="978872" y="3338787"/>
            <a:chExt cx="5437064" cy="515938"/>
          </a:xfrm>
        </p:grpSpPr>
        <p:sp>
          <p:nvSpPr>
            <p:cNvPr id="26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数据的排序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方式，能够根据索引或值对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Series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进行排序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2718" y="4654987"/>
            <a:ext cx="9001000" cy="685959"/>
            <a:chOff x="978872" y="4108725"/>
            <a:chExt cx="5437064" cy="514350"/>
          </a:xfrm>
        </p:grpSpPr>
        <p:sp>
          <p:nvSpPr>
            <p:cNvPr id="29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重命名索引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的方式，能够通过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rename()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实现重命名索引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1702718" y="5518026"/>
            <a:ext cx="9001000" cy="685959"/>
            <a:chOff x="978872" y="4108725"/>
            <a:chExt cx="5437064" cy="514350"/>
          </a:xfrm>
        </p:grpSpPr>
        <p:sp>
          <p:nvSpPr>
            <p:cNvPr id="17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算术运算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通过运算符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相应方法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对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进行算术运算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523773" y="2349674"/>
            <a:ext cx="3399259" cy="3399259"/>
            <a:chOff x="2206774" y="2349674"/>
            <a:chExt cx="3399259" cy="33992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774" y="2349674"/>
              <a:ext cx="3399259" cy="3399259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2993332" y="3677310"/>
              <a:ext cx="1826141" cy="743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3200" b="1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不可变性</a:t>
              </a:r>
              <a:endPara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7247334" y="2349674"/>
            <a:ext cx="3399259" cy="3399259"/>
            <a:chOff x="2206774" y="2349674"/>
            <a:chExt cx="3399259" cy="3399259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774" y="2349674"/>
              <a:ext cx="3399259" cy="3399259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2993332" y="3677310"/>
              <a:ext cx="1826141" cy="743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3200" b="1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可重复性</a:t>
              </a:r>
              <a:endPara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6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276318" y="1917626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索引对象的特性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523773" y="2349674"/>
            <a:ext cx="3399259" cy="3399259"/>
            <a:chOff x="2206774" y="2349674"/>
            <a:chExt cx="3399259" cy="33992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774" y="2349674"/>
              <a:ext cx="3399259" cy="3399259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2993332" y="3677310"/>
              <a:ext cx="1826141" cy="743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3200" b="1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不可变性</a:t>
              </a:r>
              <a:endPara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283223" y="1805692"/>
            <a:ext cx="6048672" cy="140807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1900" dirty="0">
                <a:solidFill>
                  <a:srgbClr val="1369B2"/>
                </a:solidFill>
              </a:rPr>
              <a:t>索引对象一旦创建是不可以被修改的</a:t>
            </a:r>
            <a:r>
              <a:rPr lang="zh-CN" altLang="zh-CN" sz="1900" dirty="0"/>
              <a:t>，也就是说，索引的值是固定不变的，这样做能够维护从索引到数据的唯一映射关系，并保证</a:t>
            </a:r>
            <a:r>
              <a:rPr lang="en-US" altLang="zh-CN" sz="1900" dirty="0"/>
              <a:t>Series</a:t>
            </a:r>
            <a:r>
              <a:rPr lang="zh-CN" altLang="zh-CN" sz="1900" dirty="0"/>
              <a:t>或</a:t>
            </a:r>
            <a:r>
              <a:rPr lang="en-US" altLang="zh-CN" sz="1900" dirty="0" err="1"/>
              <a:t>DataFrame</a:t>
            </a:r>
            <a:r>
              <a:rPr lang="zh-CN" altLang="zh-CN" sz="1900" dirty="0"/>
              <a:t>中数据的安全。</a:t>
            </a:r>
            <a:endParaRPr lang="en-US" altLang="zh-CN" sz="1900" dirty="0"/>
          </a:p>
        </p:txBody>
      </p:sp>
      <p:sp>
        <p:nvSpPr>
          <p:cNvPr id="14" name="矩形 13"/>
          <p:cNvSpPr/>
          <p:nvPr/>
        </p:nvSpPr>
        <p:spPr>
          <a:xfrm>
            <a:off x="5349348" y="3285778"/>
            <a:ext cx="5858425" cy="180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549849" y="3502614"/>
            <a:ext cx="5515420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(range(5),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index=['a', 'b', 'c', 'd', 'e'])</a:t>
            </a:r>
            <a:endParaRPr lang="zh-CN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ser_index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['2'] = 'cc'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5349348" y="5374010"/>
            <a:ext cx="5858425" cy="720080"/>
            <a:chOff x="5447134" y="5446019"/>
            <a:chExt cx="1627975" cy="720080"/>
          </a:xfrm>
        </p:grpSpPr>
        <p:sp>
          <p:nvSpPr>
            <p:cNvPr id="18" name="矩形标注 17"/>
            <p:cNvSpPr/>
            <p:nvPr/>
          </p:nvSpPr>
          <p:spPr>
            <a:xfrm>
              <a:off x="5447134" y="5446019"/>
              <a:ext cx="1627975" cy="720080"/>
            </a:xfrm>
            <a:prstGeom prst="wedgeRectCallout">
              <a:avLst>
                <a:gd name="adj1" fmla="val -21450"/>
                <a:gd name="adj2" fmla="val -96232"/>
              </a:avLst>
            </a:prstGeom>
            <a:solidFill>
              <a:schemeClr val="bg1"/>
            </a:solidFill>
            <a:ln w="3175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494317" y="5575226"/>
              <a:ext cx="1580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TypeError: Index does not support mutable operations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3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矩形: 圆角 139"/>
          <p:cNvSpPr/>
          <p:nvPr/>
        </p:nvSpPr>
        <p:spPr>
          <a:xfrm>
            <a:off x="1276318" y="1917626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索引对象的特性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523773" y="2349674"/>
            <a:ext cx="3399259" cy="3399259"/>
            <a:chOff x="2206774" y="2349674"/>
            <a:chExt cx="3399259" cy="33992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774" y="2349674"/>
              <a:ext cx="3399259" cy="3399259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2993332" y="3677310"/>
              <a:ext cx="1826141" cy="743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3200" b="1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可重复性</a:t>
              </a:r>
              <a:endPara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283223" y="2565698"/>
            <a:ext cx="6048672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索引对象的</a:t>
            </a:r>
            <a:r>
              <a:rPr lang="zh-CN" altLang="zh-CN" sz="2000" dirty="0">
                <a:solidFill>
                  <a:srgbClr val="1369B2"/>
                </a:solidFill>
              </a:rPr>
              <a:t>值是可以重复的</a:t>
            </a:r>
            <a:r>
              <a:rPr lang="zh-CN" altLang="zh-CN" sz="2000" dirty="0"/>
              <a:t>。</a:t>
            </a:r>
            <a:endParaRPr lang="en-US" altLang="zh-CN" sz="2000" dirty="0"/>
          </a:p>
        </p:txBody>
      </p:sp>
      <p:sp>
        <p:nvSpPr>
          <p:cNvPr id="14" name="矩形 13"/>
          <p:cNvSpPr/>
          <p:nvPr/>
        </p:nvSpPr>
        <p:spPr>
          <a:xfrm>
            <a:off x="5349348" y="3228630"/>
            <a:ext cx="5858425" cy="23279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549848" y="3555246"/>
            <a:ext cx="5515421" cy="1674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(range(5),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=['a', 'a', 'c', 'd', 'e']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ser_obj.index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ser_index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276318" y="1917626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索引对象的特性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1523773" y="2349674"/>
            <a:ext cx="3399259" cy="3399259"/>
            <a:chOff x="2206774" y="2349674"/>
            <a:chExt cx="3399259" cy="33992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6774" y="2349674"/>
              <a:ext cx="3399259" cy="3399259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2993332" y="3677310"/>
              <a:ext cx="1826141" cy="743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3200" b="1" kern="0" dirty="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</a:rPr>
                <a:t>可重复性</a:t>
              </a:r>
              <a:endParaRPr lang="zh-CN" altLang="en-US" sz="32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5283223" y="2798592"/>
            <a:ext cx="55645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通常情况下，索引的值被要求是唯一的，不过并非强制的。我们可以</a:t>
            </a:r>
            <a:r>
              <a:rPr lang="zh-CN" altLang="zh-CN" sz="2000" dirty="0">
                <a:solidFill>
                  <a:srgbClr val="1369B2"/>
                </a:solidFill>
              </a:rPr>
              <a:t>使用索引对象的</a:t>
            </a:r>
            <a:r>
              <a:rPr lang="en-US" altLang="zh-CN" sz="2000" dirty="0" err="1">
                <a:solidFill>
                  <a:srgbClr val="1369B2"/>
                </a:solidFill>
              </a:rPr>
              <a:t>is_unique</a:t>
            </a:r>
            <a:r>
              <a:rPr lang="zh-CN" altLang="zh-CN" sz="2000" dirty="0">
                <a:solidFill>
                  <a:srgbClr val="1369B2"/>
                </a:solidFill>
              </a:rPr>
              <a:t>属性判断索引的值是否</a:t>
            </a:r>
            <a:r>
              <a:rPr lang="zh-CN" altLang="zh-CN" sz="2000" dirty="0" smtClean="0">
                <a:solidFill>
                  <a:srgbClr val="1369B2"/>
                </a:solidFill>
              </a:rPr>
              <a:t>唯一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sp>
        <p:nvSpPr>
          <p:cNvPr id="14" name="矩形 13"/>
          <p:cNvSpPr/>
          <p:nvPr/>
        </p:nvSpPr>
        <p:spPr>
          <a:xfrm>
            <a:off x="5349349" y="4421296"/>
            <a:ext cx="5498386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549848" y="4707985"/>
            <a:ext cx="5515421" cy="434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ser_index.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is_unique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对象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276318" y="1917626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索引对象的特性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索引与切片的基本用法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，能够通过索引或切片获取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的数据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316225" y="3176422"/>
            <a:ext cx="66755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通过索引或切片可以获取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Series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类和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类对象的数据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，由于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类和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类对象的结构不同，所以它们的索引和切片操作会有一些区别。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6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39"/>
          <p:cNvSpPr/>
          <p:nvPr/>
        </p:nvSpPr>
        <p:spPr>
          <a:xfrm>
            <a:off x="1276318" y="1520479"/>
            <a:ext cx="417081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01370" y="2155716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类对象与一维数组的索引用法相似，不同的是，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类对象的索引既可以是位置索引，也可以是标签索引。如果需要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类对象的单个数据，则可以通过位置索引和标签索引进行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93333" y="3573810"/>
            <a:ext cx="9560028" cy="1440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83165" y="3765777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([10, 20, 30, 40, 50],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=['one', 'two', 'three', 'four', 'five'])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[2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76318" y="5363126"/>
            <a:ext cx="9560028" cy="683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83165" y="5507954"/>
            <a:ext cx="8596438" cy="40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['three']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2" name="矩形标注 11"/>
          <p:cNvSpPr/>
          <p:nvPr/>
        </p:nvSpPr>
        <p:spPr>
          <a:xfrm>
            <a:off x="4583038" y="4458186"/>
            <a:ext cx="3744416" cy="507831"/>
          </a:xfrm>
          <a:prstGeom prst="wedgeRectCallout">
            <a:avLst>
              <a:gd name="adj1" fmla="val -77325"/>
              <a:gd name="adj2" fmla="val -5579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4982672" y="4456565"/>
            <a:ext cx="29451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通过位置索引获取单个数据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标注 20"/>
          <p:cNvSpPr/>
          <p:nvPr/>
        </p:nvSpPr>
        <p:spPr>
          <a:xfrm>
            <a:off x="5735166" y="5553100"/>
            <a:ext cx="3744416" cy="507831"/>
          </a:xfrm>
          <a:prstGeom prst="wedgeRectCallout">
            <a:avLst>
              <a:gd name="adj1" fmla="val -77325"/>
              <a:gd name="adj2" fmla="val -5579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134800" y="5551479"/>
            <a:ext cx="29451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通过位置索引获取单个数据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01370" y="2493690"/>
            <a:ext cx="9560028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如果想要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类对象的多个数据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通过包含多个位置索引或标签索引的列表进行获取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相当于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利用花式索引获取一维数组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元素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93333" y="3714255"/>
            <a:ext cx="9560028" cy="7535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83165" y="3859083"/>
            <a:ext cx="8596438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[0, 2, 3]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93333" y="4793850"/>
            <a:ext cx="9560028" cy="7535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783165" y="4938678"/>
            <a:ext cx="8596438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['one', 'three', 'four']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2" name="矩形: 圆角 139"/>
          <p:cNvSpPr/>
          <p:nvPr/>
        </p:nvSpPr>
        <p:spPr>
          <a:xfrm>
            <a:off x="1276318" y="1858453"/>
            <a:ext cx="417081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6" name="矩形标注 25"/>
          <p:cNvSpPr/>
          <p:nvPr/>
        </p:nvSpPr>
        <p:spPr>
          <a:xfrm>
            <a:off x="5879182" y="3860704"/>
            <a:ext cx="3744416" cy="507831"/>
          </a:xfrm>
          <a:prstGeom prst="wedgeRectCallout">
            <a:avLst>
              <a:gd name="adj1" fmla="val -77325"/>
              <a:gd name="adj2" fmla="val -5579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6278816" y="3859083"/>
            <a:ext cx="29451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通过位置索引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多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</a:t>
            </a: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标注 27"/>
          <p:cNvSpPr/>
          <p:nvPr/>
        </p:nvSpPr>
        <p:spPr>
          <a:xfrm>
            <a:off x="6662237" y="5391668"/>
            <a:ext cx="3744416" cy="507831"/>
          </a:xfrm>
          <a:prstGeom prst="wedgeRectCallout">
            <a:avLst>
              <a:gd name="adj1" fmla="val -65266"/>
              <a:gd name="adj2" fmla="val -47815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7061871" y="5390047"/>
            <a:ext cx="294514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通过位置索引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多</a:t>
            </a:r>
            <a:r>
              <a:rPr lang="zh-CN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</a:t>
            </a:r>
            <a:r>
              <a:rPr lang="zh-CN" altLang="zh-CN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01370" y="2421682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布尔索引同样适用于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，具体用法与一维数组的布尔索引用法相同，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即将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中每个数据进行逻辑运算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，只要运算结果为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True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，就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对象中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True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位置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对应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93333" y="4004187"/>
            <a:ext cx="9560028" cy="7535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83165" y="4149015"/>
            <a:ext cx="8596438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&gt; 20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矩形: 圆角 139"/>
          <p:cNvSpPr/>
          <p:nvPr/>
        </p:nvSpPr>
        <p:spPr>
          <a:xfrm>
            <a:off x="1276318" y="1777711"/>
            <a:ext cx="417081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01370" y="2421682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通过切片也可以获取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部分数据。不过，如果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切片使用的索引是位置索引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，则通过该切片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获取的结果包含起始位置但不包含结束位置的数据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；如果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切片使用的索引是标签索引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，则通过该切片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获取的结果既包含起始位置又包含结束位置的数据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93333" y="4004187"/>
            <a:ext cx="9560028" cy="7535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83165" y="4149015"/>
            <a:ext cx="8596438" cy="40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[1:3]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879182" y="4124581"/>
            <a:ext cx="3744416" cy="509452"/>
            <a:chOff x="8687494" y="5275162"/>
            <a:chExt cx="3744416" cy="509452"/>
          </a:xfrm>
        </p:grpSpPr>
        <p:sp>
          <p:nvSpPr>
            <p:cNvPr id="12" name="矩形标注 11"/>
            <p:cNvSpPr/>
            <p:nvPr/>
          </p:nvSpPr>
          <p:spPr>
            <a:xfrm>
              <a:off x="8687494" y="5276783"/>
              <a:ext cx="3744416" cy="507831"/>
            </a:xfrm>
            <a:prstGeom prst="wedgeRectCallout">
              <a:avLst>
                <a:gd name="adj1" fmla="val -77325"/>
                <a:gd name="adj2" fmla="val -5579"/>
              </a:avLst>
            </a:prstGeom>
            <a:solidFill>
              <a:schemeClr val="bg1"/>
            </a:solidFill>
            <a:ln w="3175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9087128" y="5275162"/>
              <a:ext cx="294514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通过位置</a:t>
              </a:r>
              <a:r>
                <a:rPr lang="zh-CN" altLang="zh-CN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</a:t>
              </a:r>
              <a:r>
                <a:rPr lang="zh-CN" altLang="en-US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进行切片操作</a:t>
              </a:r>
              <a:endPara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1293333" y="5083782"/>
            <a:ext cx="9560028" cy="7535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783165" y="5228610"/>
            <a:ext cx="8596438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['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two':'four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4" name="矩形: 圆角 139"/>
          <p:cNvSpPr/>
          <p:nvPr/>
        </p:nvSpPr>
        <p:spPr>
          <a:xfrm>
            <a:off x="1276318" y="1777711"/>
            <a:ext cx="417081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Series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6599262" y="5205855"/>
            <a:ext cx="3744416" cy="509452"/>
            <a:chOff x="8687494" y="5275162"/>
            <a:chExt cx="3744416" cy="509452"/>
          </a:xfrm>
        </p:grpSpPr>
        <p:sp>
          <p:nvSpPr>
            <p:cNvPr id="26" name="矩形标注 25"/>
            <p:cNvSpPr/>
            <p:nvPr/>
          </p:nvSpPr>
          <p:spPr>
            <a:xfrm>
              <a:off x="8687494" y="5276783"/>
              <a:ext cx="3744416" cy="507831"/>
            </a:xfrm>
            <a:prstGeom prst="wedgeRectCallout">
              <a:avLst>
                <a:gd name="adj1" fmla="val -77325"/>
                <a:gd name="adj2" fmla="val -5579"/>
              </a:avLst>
            </a:prstGeom>
            <a:solidFill>
              <a:schemeClr val="bg1"/>
            </a:solidFill>
            <a:ln w="3175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9087128" y="5275162"/>
              <a:ext cx="294514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zh-CN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</a:t>
              </a:r>
              <a:r>
                <a:rPr lang="zh-CN" altLang="en-US" sz="1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标签</a:t>
              </a:r>
              <a:r>
                <a:rPr lang="zh-CN" altLang="zh-CN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索引</a:t>
              </a:r>
              <a:r>
                <a:rPr lang="zh-CN" altLang="en-US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进行切片操作</a:t>
              </a:r>
              <a:endPara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702718" y="2061642"/>
            <a:ext cx="9001000" cy="688075"/>
            <a:chOff x="978872" y="1800500"/>
            <a:chExt cx="5471124" cy="515937"/>
          </a:xfrm>
        </p:grpSpPr>
        <p:sp>
          <p:nvSpPr>
            <p:cNvPr id="20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en-US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统计运算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能够通过统计方法对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进行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统计运算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02718" y="2926795"/>
            <a:ext cx="9001000" cy="685959"/>
            <a:chOff x="978872" y="2570437"/>
            <a:chExt cx="5437064" cy="514350"/>
          </a:xfrm>
        </p:grpSpPr>
        <p:sp>
          <p:nvSpPr>
            <p:cNvPr id="23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统计描述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，能够通过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describe()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方法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描述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的统计指标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702718" y="3789832"/>
            <a:ext cx="9001000" cy="688077"/>
            <a:chOff x="978872" y="3338787"/>
            <a:chExt cx="5437064" cy="515938"/>
          </a:xfrm>
        </p:grpSpPr>
        <p:sp>
          <p:nvSpPr>
            <p:cNvPr id="26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分层索引的相关操作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，能够熟练地创建有分层索引的</a:t>
              </a:r>
              <a:r>
                <a:rPr lang="en-US" altLang="zh-CN" sz="2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DataFrame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，并使用分层索引获取数据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39"/>
          <p:cNvSpPr/>
          <p:nvPr/>
        </p:nvSpPr>
        <p:spPr>
          <a:xfrm>
            <a:off x="1276318" y="1694600"/>
            <a:ext cx="424282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01370" y="2443748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NumPy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二维数组的索引用法相似，它里面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每一列数据都是一个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通过列索引进行获取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93333" y="3501802"/>
            <a:ext cx="9560028" cy="23042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29119" y="3796133"/>
            <a:ext cx="87045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np.arange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(12).reshape(3, 4)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5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index=['row_1', 'row_2', 'row_3'],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50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columns=['col_1', 'col_2', 'col_3', 'col_4'])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50000"/>
              </a:lnSpc>
            </a:pP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['col_2']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01370" y="2847335"/>
            <a:ext cx="95600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如果想要从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获取多列数据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，那么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可以将多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列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存放到列表中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，再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分别根据列表里面的每个索引进行获取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相当于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利用花式索引获取二维数组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元素。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93333" y="4365898"/>
            <a:ext cx="9560028" cy="10550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83164" y="4700835"/>
            <a:ext cx="8704529" cy="434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[['col_1', 'col_3']]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4" name="矩形: 圆角 139"/>
          <p:cNvSpPr/>
          <p:nvPr/>
        </p:nvSpPr>
        <p:spPr>
          <a:xfrm>
            <a:off x="1276318" y="2101545"/>
            <a:ext cx="424282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301370" y="2493241"/>
            <a:ext cx="956002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如果想要从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获取多行数据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，那么可以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通过切片完成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93333" y="3141762"/>
            <a:ext cx="9560028" cy="8041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783164" y="3325228"/>
            <a:ext cx="8704529" cy="434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[1:3]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01370" y="4233498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还可以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通过切片获取部分行部分列的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93333" y="4882019"/>
            <a:ext cx="9560028" cy="8409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783164" y="5102238"/>
            <a:ext cx="8704529" cy="400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[1:3][['col_1', 'col_3']]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索引和切片获取数据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9" name="矩形: 圆角 139"/>
          <p:cNvSpPr/>
          <p:nvPr/>
        </p:nvSpPr>
        <p:spPr>
          <a:xfrm>
            <a:off x="1276318" y="1835929"/>
            <a:ext cx="424282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的索引和切片操作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459786" y="3746576"/>
            <a:ext cx="37373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loc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和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iloc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属性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的基本用法，能够使用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loc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和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iloc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属性获取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的数据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83038" y="2457794"/>
            <a:ext cx="63874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前面介绍的索引和切片操作，既可以单独使用位置索引或标签索引来获取数据，也可以混合使用位置索引、标签索引进行获取，这对刚接触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的开发人员来说是十分混乱的。为了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从严格意义上区分位置索引和标签索引的相关操作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中提供了两个非常重要的属性，分别是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loc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iloc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9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562867"/>
            <a:ext cx="395479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loc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属性获取数据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01370" y="2193144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loc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属性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用于根据标签索引来获取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87706" y="2774531"/>
            <a:ext cx="9560028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769501" y="2924648"/>
            <a:ext cx="8596438" cy="715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Series.loc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参数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参数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1, 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参数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2]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01370" y="3797708"/>
            <a:ext cx="95463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单个标签索引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row_1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col_1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标签索引构成的列表或数组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['a'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 b'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'c']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['col_1', 'col_3']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基于标签索引的切片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'a': 'c'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'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two':'four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布尔类型的列表、数组或</a:t>
            </a:r>
            <a:r>
              <a:rPr lang="en-US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Series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[True, False, True]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，它的长度必须与被索引对象中一行或一列数据的个数相同。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87706" y="5626850"/>
            <a:ext cx="954636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※  </a:t>
            </a:r>
            <a:r>
              <a:rPr lang="zh-CN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参数</a:t>
            </a:r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和参数</a:t>
            </a:r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中涉及的索引分别是行索引和列索引，如果省略参数</a:t>
            </a:r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，则此时获取的结果是</a:t>
            </a:r>
            <a:r>
              <a:rPr lang="en-US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的一行或多行数据。</a:t>
            </a:r>
            <a:endParaRPr lang="zh-CN" altLang="en-US" sz="16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287706" y="2925738"/>
            <a:ext cx="9055972" cy="13475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22697" y="3076944"/>
            <a:ext cx="8532950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pd.Series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([10, 20, 30, 40, 50],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=['row1', 'row2', 'row3', 'row4', 'row5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9462" y="2292335"/>
            <a:ext cx="4057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获取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Series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的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数据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87706" y="4509521"/>
            <a:ext cx="3079308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483150" y="4684895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'row2'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752202" y="4509521"/>
            <a:ext cx="4591476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947646" y="4684895"/>
            <a:ext cx="4396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['row2', 'row5']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87706" y="5401180"/>
            <a:ext cx="3079308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83150" y="5518175"/>
            <a:ext cx="2811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ser_obj.loc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'row3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': 'row5'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52202" y="5401180"/>
            <a:ext cx="4591476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947646" y="5518175"/>
            <a:ext cx="4396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ser_bool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&lt; 30    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ser_obj.loc[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ser_bool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2" name="矩形标注 21"/>
          <p:cNvSpPr/>
          <p:nvPr/>
        </p:nvSpPr>
        <p:spPr>
          <a:xfrm>
            <a:off x="4472896" y="4509521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4655046" y="4437906"/>
            <a:ext cx="974238" cy="83099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获取单个数据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矩形标注 23"/>
          <p:cNvSpPr/>
          <p:nvPr/>
        </p:nvSpPr>
        <p:spPr>
          <a:xfrm>
            <a:off x="10466596" y="4509521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0648746" y="4437906"/>
            <a:ext cx="974238" cy="83099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获取多个数据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矩形标注 26"/>
          <p:cNvSpPr/>
          <p:nvPr/>
        </p:nvSpPr>
        <p:spPr>
          <a:xfrm>
            <a:off x="4472896" y="5394252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405486" y="5433555"/>
            <a:ext cx="1261752" cy="787523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获取多个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连续数据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矩形标注 28"/>
          <p:cNvSpPr/>
          <p:nvPr/>
        </p:nvSpPr>
        <p:spPr>
          <a:xfrm>
            <a:off x="10483113" y="5394252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0415703" y="5433555"/>
            <a:ext cx="126175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获取符合条件的数据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3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矩形: 圆角 139"/>
          <p:cNvSpPr/>
          <p:nvPr/>
        </p:nvSpPr>
        <p:spPr>
          <a:xfrm>
            <a:off x="1276318" y="1562867"/>
            <a:ext cx="395479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loc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属性获取数据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287706" y="2925738"/>
            <a:ext cx="9055972" cy="13475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22696" y="3076944"/>
            <a:ext cx="8820981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np.arange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(12).reshape(3, 4)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index=['row_1', 'row_2', 'row_3'],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columns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=['col_1', 'col_2', 'col_3', 'col_4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9462" y="2292335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获取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DataFrame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的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数据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87706" y="4509521"/>
            <a:ext cx="3079308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483150" y="4684895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'row_1'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752202" y="4509521"/>
            <a:ext cx="4591476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947646" y="4684895"/>
            <a:ext cx="4396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['row_1', 'row_3']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87706" y="5401180"/>
            <a:ext cx="3079308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83150" y="5518175"/>
            <a:ext cx="2811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'row_1':'row_2'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52202" y="5401180"/>
            <a:ext cx="4591476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947646" y="5642650"/>
            <a:ext cx="4396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[True, False, True]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2" name="矩形标注 21"/>
          <p:cNvSpPr/>
          <p:nvPr/>
        </p:nvSpPr>
        <p:spPr>
          <a:xfrm>
            <a:off x="4472896" y="4509521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4655046" y="4437906"/>
            <a:ext cx="97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获取一行数据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矩形标注 23"/>
          <p:cNvSpPr/>
          <p:nvPr/>
        </p:nvSpPr>
        <p:spPr>
          <a:xfrm>
            <a:off x="10466596" y="4509521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0648746" y="4437906"/>
            <a:ext cx="97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获取多行数据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矩形标注 26"/>
          <p:cNvSpPr/>
          <p:nvPr/>
        </p:nvSpPr>
        <p:spPr>
          <a:xfrm>
            <a:off x="4472896" y="5394252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4405486" y="5433555"/>
            <a:ext cx="1261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获取连续多行数据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矩形标注 28"/>
          <p:cNvSpPr/>
          <p:nvPr/>
        </p:nvSpPr>
        <p:spPr>
          <a:xfrm>
            <a:off x="10483113" y="5394252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0415703" y="5433555"/>
            <a:ext cx="1261752" cy="83099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获取符合条件多行数据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3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矩形: 圆角 139"/>
          <p:cNvSpPr/>
          <p:nvPr/>
        </p:nvSpPr>
        <p:spPr>
          <a:xfrm>
            <a:off x="1276318" y="1562867"/>
            <a:ext cx="395479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loc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属性获取数据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287706" y="2925738"/>
            <a:ext cx="9055972" cy="13475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22696" y="3076944"/>
            <a:ext cx="8820981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np.arange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(12).reshape(3, 4)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arr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index=['row_1', 'row_2', 'row_3'],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columns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=['col_1', 'col_2', 'col_3', 'col_4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29462" y="2292335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获取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DataFrame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对象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的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数据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287706" y="4509520"/>
            <a:ext cx="3079308" cy="10085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483150" y="4684895"/>
            <a:ext cx="2811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'row_3', 'col_3'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752202" y="4509521"/>
            <a:ext cx="4591476" cy="1008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947646" y="4684895"/>
            <a:ext cx="4396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'row_1':'row_3', ['col_1', 'col_3']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2" name="矩形标注 21"/>
          <p:cNvSpPr/>
          <p:nvPr/>
        </p:nvSpPr>
        <p:spPr>
          <a:xfrm>
            <a:off x="4472896" y="4509521"/>
            <a:ext cx="1109378" cy="1008504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4655046" y="4592561"/>
            <a:ext cx="97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获取单个数据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4" name="矩形标注 23"/>
          <p:cNvSpPr/>
          <p:nvPr/>
        </p:nvSpPr>
        <p:spPr>
          <a:xfrm>
            <a:off x="10466596" y="4509521"/>
            <a:ext cx="1109378" cy="1008504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0648746" y="4592561"/>
            <a:ext cx="97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获取多列数据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矩形: 圆角 139"/>
          <p:cNvSpPr/>
          <p:nvPr/>
        </p:nvSpPr>
        <p:spPr>
          <a:xfrm>
            <a:off x="1276318" y="1562867"/>
            <a:ext cx="395479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loc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属性获取数据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701791"/>
            <a:ext cx="424282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iloc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属性获取数据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01370" y="2369417"/>
            <a:ext cx="95600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iloc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属性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用于根据位置索引来获取数据，它与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loc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属性的基本用法相同，但它用到的索引都是位置索引。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87706" y="3413415"/>
            <a:ext cx="9560028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769501" y="3561160"/>
            <a:ext cx="8596438" cy="715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Series.iloc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参数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DataFrame.iloc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参数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1, </a:t>
            </a:r>
            <a:r>
              <a:rPr lang="zh-CN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参数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2]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01370" y="4479507"/>
            <a:ext cx="9546364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单个位置索引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位置索引构成的列表或数组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[0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3]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基于位置索引的切片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0: 2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2:5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布尔类型的列表、数组或</a:t>
            </a:r>
            <a:r>
              <a:rPr lang="en-US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Series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，比如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[True, False, True]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，长度必须与被索引对象中一行或一列数据的个数相同。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671292" y="572758"/>
            <a:ext cx="3911746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章节概述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Summary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TextBox 35"/>
          <p:cNvSpPr txBox="1">
            <a:spLocks noChangeArrowheads="1"/>
          </p:cNvSpPr>
          <p:nvPr/>
        </p:nvSpPr>
        <p:spPr bwMode="auto">
          <a:xfrm>
            <a:off x="1630710" y="2925738"/>
            <a:ext cx="8640960" cy="2431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是一个以</a:t>
            </a:r>
            <a:r>
              <a:rPr lang="en-US" altLang="zh-CN" sz="20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NumPy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为基础，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专门为数据分析而设计的库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，该库中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不仅提供了一些标准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一维和二维数据结构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还集成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了大量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可以高效操作这些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数据结构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的方法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被广泛地应用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到诸如金融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、统计等一些领域中。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库是本书的重点内容，本章以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个任务为主线，介绍一些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的基础知识，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更多</a:t>
            </a:r>
            <a:r>
              <a:rPr lang="zh-CN" altLang="en-US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zh-CN" altLang="en-US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后文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介绍。</a:t>
            </a:r>
            <a:endParaRPr lang="zh-CN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82638" y="2735450"/>
            <a:ext cx="3079308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178082" y="2910824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0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47134" y="2735450"/>
            <a:ext cx="4591476" cy="7200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642578" y="2910824"/>
            <a:ext cx="4396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[0, 2]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82638" y="3727336"/>
            <a:ext cx="3079308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178082" y="3989537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0:2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447134" y="3727336"/>
            <a:ext cx="4591476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5519142" y="3989537"/>
            <a:ext cx="4535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[True, False, True]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4167828" y="2735450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4349978" y="2663835"/>
            <a:ext cx="97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获取一行数据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" name="矩形标注 20"/>
          <p:cNvSpPr/>
          <p:nvPr/>
        </p:nvSpPr>
        <p:spPr>
          <a:xfrm>
            <a:off x="10161528" y="2735450"/>
            <a:ext cx="1109378" cy="720080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0343678" y="2663835"/>
            <a:ext cx="97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获取多行数据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3" name="矩形标注 22"/>
          <p:cNvSpPr/>
          <p:nvPr/>
        </p:nvSpPr>
        <p:spPr>
          <a:xfrm>
            <a:off x="4167828" y="3720408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100418" y="3759711"/>
            <a:ext cx="1261752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获取连续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多行数据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矩形标注 24"/>
          <p:cNvSpPr/>
          <p:nvPr/>
        </p:nvSpPr>
        <p:spPr>
          <a:xfrm>
            <a:off x="10178045" y="3720408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0110635" y="3759711"/>
            <a:ext cx="1261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获取符合条件多行数据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982638" y="4859928"/>
            <a:ext cx="3079308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1178082" y="5122129"/>
            <a:ext cx="281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2, 2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447134" y="4859928"/>
            <a:ext cx="4591476" cy="880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5642577" y="5122129"/>
            <a:ext cx="4535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df_obj.iloc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[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0:3, [0, 2]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40" name="矩形标注 39"/>
          <p:cNvSpPr/>
          <p:nvPr/>
        </p:nvSpPr>
        <p:spPr>
          <a:xfrm>
            <a:off x="4167828" y="4853000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4100418" y="4892303"/>
            <a:ext cx="1261752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获取单个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2" name="矩形标注 41"/>
          <p:cNvSpPr/>
          <p:nvPr/>
        </p:nvSpPr>
        <p:spPr>
          <a:xfrm>
            <a:off x="10178045" y="4853000"/>
            <a:ext cx="1109378" cy="887249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10110635" y="4892303"/>
            <a:ext cx="1261752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获取多</a:t>
            </a:r>
            <a:endParaRPr lang="en-US" altLang="zh-CN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列数据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3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通过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和</a:t>
              </a:r>
              <a:r>
                <a:rPr lang="en-US" altLang="zh-CN" sz="2000" dirty="0" err="1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iloc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属性获取数据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矩形: 圆角 139"/>
          <p:cNvSpPr/>
          <p:nvPr/>
        </p:nvSpPr>
        <p:spPr>
          <a:xfrm>
            <a:off x="982638" y="1814695"/>
            <a:ext cx="396044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iloc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属性获取数据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1341562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6815286" y="1989634"/>
            <a:ext cx="3457786" cy="138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生成游戏初始画面。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标记有地雷的方格。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揭开没有地雷的方格。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0" name="Picture 2" descr="1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22794" r="7655" b="13402"/>
          <a:stretch>
            <a:fillRect/>
          </a:stretch>
        </p:blipFill>
        <p:spPr bwMode="auto">
          <a:xfrm>
            <a:off x="6957900" y="3500399"/>
            <a:ext cx="2521682" cy="252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读写会员交易数据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3-3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7501" y="2277666"/>
            <a:ext cx="495151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假设现有一个</a:t>
            </a:r>
            <a:r>
              <a:rPr lang="en-US" altLang="zh-CN" sz="2000" dirty="0"/>
              <a:t>member_consumption.csv</a:t>
            </a:r>
            <a:r>
              <a:rPr lang="zh-CN" altLang="zh-CN" sz="2000" dirty="0"/>
              <a:t>文件，该文件中保存了</a:t>
            </a:r>
            <a:r>
              <a:rPr lang="zh-CN" altLang="zh-CN" sz="2000" dirty="0">
                <a:solidFill>
                  <a:srgbClr val="1369B2"/>
                </a:solidFill>
              </a:rPr>
              <a:t>某店铺会员交易订单信息的</a:t>
            </a:r>
            <a:r>
              <a:rPr lang="zh-CN" altLang="zh-CN" sz="2000" dirty="0" smtClean="0">
                <a:solidFill>
                  <a:srgbClr val="1369B2"/>
                </a:solidFill>
              </a:rPr>
              <a:t>记录</a:t>
            </a:r>
            <a:r>
              <a:rPr lang="zh-CN" altLang="en-US" sz="2000" dirty="0" smtClean="0"/>
              <a:t>。</a:t>
            </a:r>
            <a:endParaRPr lang="zh-CN" altLang="zh-CN" sz="2000" dirty="0"/>
          </a:p>
        </p:txBody>
      </p: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3430910" y="3645818"/>
            <a:ext cx="7893931" cy="16137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1773610"/>
            <a:ext cx="6679708" cy="4392488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1939692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65441" y="2637706"/>
            <a:ext cx="564817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本任务要求对该文件的数据进行一些操作，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具体要求如下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① </a:t>
            </a:r>
            <a:r>
              <a:rPr lang="zh-CN" altLang="zh-CN" sz="18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读取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member_consumption.csv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的数据。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② 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卡号后面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增加订单日期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，日期均为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2024-06-01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③ 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按照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当前积分从大到小的顺序重新排列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lvl="1">
              <a:lnSpc>
                <a:spcPct val="150000"/>
              </a:lnSpc>
            </a:pPr>
            <a:r>
              <a:rPr lang="zh-CN" altLang="en-US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④ 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将处理后的</a:t>
            </a:r>
            <a:r>
              <a:rPr lang="zh-CN" altLang="zh-CN" sz="18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写入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member_consumption.xlsx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9" name="原创设计师QQ598969553          _3"/>
          <p:cNvSpPr/>
          <p:nvPr/>
        </p:nvSpPr>
        <p:spPr>
          <a:xfrm>
            <a:off x="1019175" y="2709714"/>
            <a:ext cx="4590731" cy="2376264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原创设计师QQ598969553          _4"/>
          <p:cNvSpPr/>
          <p:nvPr/>
        </p:nvSpPr>
        <p:spPr>
          <a:xfrm>
            <a:off x="1392874" y="3746576"/>
            <a:ext cx="3843331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掌握读写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文本文件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数据的方式，能够熟练地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读写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CSV</a:t>
            </a:r>
            <a:r>
              <a:rPr lang="zh-CN" altLang="en-US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和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TXT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文件</a:t>
            </a:r>
            <a:r>
              <a:rPr lang="zh-CN" altLang="en-US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的数据</a:t>
            </a:r>
            <a:endParaRPr lang="zh-CN" altLang="zh-CN" sz="1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6" y="2095034"/>
            <a:ext cx="3888432" cy="388843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519142" y="3069754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日常生活中常用的纯文本文件有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CSV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TXT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文件，它们只能保存文本的内容，不能保存文本的样式，其中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CSV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文件通常以逗号或制表符为分隔符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，可以通过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Excel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、记事本等文本编辑器进行查看。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159102" y="3069754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中提供了一个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read_csv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，该函数用于从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CSV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TXT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文件中读取数据，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Series 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类中还提供了一个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to_csv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，该方法用于向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CSV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TXT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文件中写入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06" y="2095034"/>
            <a:ext cx="3888432" cy="3888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139"/>
          <p:cNvSpPr/>
          <p:nvPr/>
        </p:nvSpPr>
        <p:spPr>
          <a:xfrm>
            <a:off x="1276318" y="1700464"/>
            <a:ext cx="611503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to_csv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方法向文本文件写入数据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01370" y="2362830"/>
            <a:ext cx="9557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to_csv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向指定路径下的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CSV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TXT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文件中写入部分或全部数据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如果指定路径下文件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不存在，则会新建一个文件；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如果已经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存在，则会覆盖文件中的内容。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87706" y="3429794"/>
            <a:ext cx="9560028" cy="115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30052" y="3641143"/>
            <a:ext cx="9088999" cy="791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to_csv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path_or_buf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sep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=‘,’,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na_rep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=‘’,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float_format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columns=None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header=True, index=True,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...,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storage_options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301370" y="4683254"/>
            <a:ext cx="9546364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path_or_buf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文件路径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，文件路径可以是绝对路径和相对路径。如果该参数的值是一个文件的名称，则该文件会被保存到当前路径。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sep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文件使用的字段分隔符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，默认值是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','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。分隔符的长度必须为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276318" y="1700464"/>
            <a:ext cx="611503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to_csv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方法向文本文件写入数据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01370" y="2362830"/>
            <a:ext cx="9557130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to_csv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向指定路径下的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CSV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TXT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文件中写入部分或全部数据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，如果指定路径下文件不存在，则会新建一个文件；如果已经存在，则会覆盖文件中的内容。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87706" y="3429794"/>
            <a:ext cx="9560028" cy="11521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530052" y="3641143"/>
            <a:ext cx="9088999" cy="791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to_csv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path_or_buf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sep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=‘,’,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na_rep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=‘’,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float_format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columns=None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header=True, index=True,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...,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storage_options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01370" y="4683254"/>
            <a:ext cx="9546364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na_rep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缺失数据的表示方式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，默认值是空字符串。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columns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向文件中写入哪几列的数据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header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表示文件显示的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列标题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：表示是否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向文件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中写入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行索引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37863" y="572758"/>
            <a:ext cx="3007988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目录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Contents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2476964" y="2803901"/>
            <a:ext cx="2123954" cy="613062"/>
            <a:chOff x="2087386" y="982844"/>
            <a:chExt cx="1256128" cy="842780"/>
          </a:xfrm>
        </p:grpSpPr>
        <p:sp>
          <p:nvSpPr>
            <p:cNvPr id="66" name="平行四边形 65"/>
            <p:cNvSpPr/>
            <p:nvPr/>
          </p:nvSpPr>
          <p:spPr>
            <a:xfrm>
              <a:off x="2087386" y="982844"/>
              <a:ext cx="1248658" cy="842780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7" name="文本框 9"/>
            <p:cNvSpPr txBox="1"/>
            <p:nvPr/>
          </p:nvSpPr>
          <p:spPr>
            <a:xfrm>
              <a:off x="2276715" y="1044597"/>
              <a:ext cx="1066799" cy="719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-1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2476964" y="3729644"/>
            <a:ext cx="2309096" cy="613061"/>
            <a:chOff x="2215144" y="2033848"/>
            <a:chExt cx="1238504" cy="842781"/>
          </a:xfrm>
        </p:grpSpPr>
        <p:sp>
          <p:nvSpPr>
            <p:cNvPr id="73" name="平行四边形 72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4" name="文本框 10"/>
            <p:cNvSpPr txBox="1"/>
            <p:nvPr/>
          </p:nvSpPr>
          <p:spPr>
            <a:xfrm>
              <a:off x="2386849" y="2095600"/>
              <a:ext cx="1066799" cy="719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3-2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2476964" y="4654875"/>
            <a:ext cx="2309096" cy="613061"/>
            <a:chOff x="2215144" y="3084852"/>
            <a:chExt cx="1238504" cy="842781"/>
          </a:xfrm>
        </p:grpSpPr>
        <p:sp>
          <p:nvSpPr>
            <p:cNvPr id="76" name="平行四边形 75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7" name="文本框 11"/>
            <p:cNvSpPr txBox="1"/>
            <p:nvPr/>
          </p:nvSpPr>
          <p:spPr>
            <a:xfrm>
              <a:off x="2386849" y="3146604"/>
              <a:ext cx="1066799" cy="719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3-3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4511030" y="2781722"/>
            <a:ext cx="5142331" cy="613062"/>
            <a:chOff x="4315150" y="953426"/>
            <a:chExt cx="3857250" cy="540057"/>
          </a:xfrm>
        </p:grpSpPr>
        <p:sp>
          <p:nvSpPr>
            <p:cNvPr id="79" name="矩形 78"/>
            <p:cNvSpPr/>
            <p:nvPr/>
          </p:nvSpPr>
          <p:spPr>
            <a:xfrm>
              <a:off x="4841196" y="1036090"/>
              <a:ext cx="2827147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生成课程目录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平行四边形 79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4511030" y="3707473"/>
            <a:ext cx="5142331" cy="613062"/>
            <a:chOff x="4315150" y="1647579"/>
            <a:chExt cx="3857250" cy="540057"/>
          </a:xfrm>
        </p:grpSpPr>
        <p:sp>
          <p:nvSpPr>
            <p:cNvPr id="82" name="矩形 81"/>
            <p:cNvSpPr/>
            <p:nvPr/>
          </p:nvSpPr>
          <p:spPr>
            <a:xfrm>
              <a:off x="4841196" y="1730243"/>
              <a:ext cx="2827147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扫雷游戏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3" name="平行四边形 82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4511030" y="4633224"/>
            <a:ext cx="5142331" cy="613062"/>
            <a:chOff x="4315150" y="2341731"/>
            <a:chExt cx="3857250" cy="540057"/>
          </a:xfrm>
        </p:grpSpPr>
        <p:sp>
          <p:nvSpPr>
            <p:cNvPr id="85" name="矩形 84"/>
            <p:cNvSpPr/>
            <p:nvPr/>
          </p:nvSpPr>
          <p:spPr>
            <a:xfrm>
              <a:off x="4841197" y="2424395"/>
              <a:ext cx="3133455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读写会员交易数据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平行四边形 85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139"/>
          <p:cNvSpPr/>
          <p:nvPr/>
        </p:nvSpPr>
        <p:spPr>
          <a:xfrm>
            <a:off x="1276318" y="1565569"/>
            <a:ext cx="625904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read_csv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函数从文本文件中读取数据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01370" y="2193144"/>
            <a:ext cx="9557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read_csv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函数会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从指定路径下的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CSV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TXT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文件中读取数据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，读取成功后会根据数据形式转换成一个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87706" y="3208807"/>
            <a:ext cx="9560028" cy="14271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600611" y="3398414"/>
            <a:ext cx="8934217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read_csv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filepath_or_buffer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*,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sep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delimiter=None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header='infer', names=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index_col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encoding=None, ...,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dtype_backend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1370" y="4631503"/>
            <a:ext cx="95463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filepath_or_buffer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文件的路径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sep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文件使用的分隔符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。如果没有指定分隔符，则会尝试使用逗号进行分隔。</a:t>
            </a:r>
            <a:endParaRPr lang="en-US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：表示要使用的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列名称的列表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1800" kern="0" dirty="0" smtClean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encoding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：表示读取文件时使用的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编码格式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139"/>
          <p:cNvSpPr/>
          <p:nvPr/>
        </p:nvSpPr>
        <p:spPr>
          <a:xfrm>
            <a:off x="1276318" y="1565569"/>
            <a:ext cx="625904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read_csv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函数从文本文件中读取数据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01370" y="2193144"/>
            <a:ext cx="9557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read_csv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从指定路径下的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CSV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TXT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文件中读取数据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，读取成功后会根据数据形式转换成一个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87706" y="3208807"/>
            <a:ext cx="9560028" cy="14271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600611" y="3398414"/>
            <a:ext cx="8934217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read_csv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filepath_or_buffer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*,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sep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delimiter=None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header='infer', names=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index_col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encoding=None, ...,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dtype_backend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=_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NoDefault.no_default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1370" y="4631503"/>
            <a:ext cx="9546364" cy="1689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header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：指定文件中的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哪一行作为列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索引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值为</a:t>
            </a:r>
            <a:r>
              <a:rPr lang="en-US" altLang="zh-CN" sz="1800" kern="0" dirty="0">
                <a:solidFill>
                  <a:srgbClr val="595959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infer</a:t>
            </a:r>
            <a:r>
              <a:rPr lang="en-US" altLang="zh-CN" sz="1800" kern="0" dirty="0" smtClean="0">
                <a:solidFill>
                  <a:srgbClr val="595959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'</a:t>
            </a:r>
            <a:r>
              <a:rPr lang="zh-CN" altLang="en-US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，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表示自动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根据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names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的传递情况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推断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索引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。若未通过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names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明确指定列名称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则此时的行为等同于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header=0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即推断文件中的第一行内容为列</a:t>
            </a:r>
            <a:r>
              <a:rPr lang="zh-CN" altLang="en-US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索引；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若已通过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参数</a:t>
            </a:r>
            <a:r>
              <a:rPr lang="zh-CN" altLang="en-US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明确指定列名称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则此时的行为等同于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header=None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即不将文件</a:t>
            </a:r>
            <a:r>
              <a:rPr lang="zh-CN" altLang="en-US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的任何行作为列索引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018712" y="2899515"/>
            <a:ext cx="500448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除了使用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read_csv()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函数读取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TXT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文件外，还可以使用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read_table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读取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TXT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文件，两者的区别在于默认使用的分隔符不同，前者使用的分隔符是逗号，后面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使用的分隔符是制表符（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\t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1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2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4" name="图片 23"/>
          <p:cNvPicPr/>
          <p:nvPr/>
        </p:nvPicPr>
        <p:blipFill>
          <a:blip r:embed="rId1"/>
          <a:stretch>
            <a:fillRect/>
          </a:stretch>
        </p:blipFill>
        <p:spPr>
          <a:xfrm>
            <a:off x="6527254" y="2680869"/>
            <a:ext cx="4614669" cy="2837951"/>
          </a:xfrm>
          <a:prstGeom prst="rect">
            <a:avLst/>
          </a:prstGeom>
        </p:spPr>
      </p:pic>
      <p:sp>
        <p:nvSpPr>
          <p:cNvPr id="25" name="矩形: 圆角 139"/>
          <p:cNvSpPr/>
          <p:nvPr/>
        </p:nvSpPr>
        <p:spPr>
          <a:xfrm>
            <a:off x="1018712" y="1771340"/>
            <a:ext cx="666067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read_csv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函数从文本文件中读取数据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4799062" y="2781722"/>
            <a:ext cx="630307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当从文件中读取完数据后，如果想知道数据是否真正地读取成功，可以挑选出几行数据进行快速预览。</a:t>
            </a:r>
            <a:r>
              <a:rPr lang="en-US" altLang="zh-CN" dirty="0"/>
              <a:t>pandas</a:t>
            </a:r>
            <a:r>
              <a:rPr lang="zh-CN" altLang="zh-CN" dirty="0"/>
              <a:t>中提供了两个常用的方法</a:t>
            </a:r>
            <a:r>
              <a:rPr lang="en-US" altLang="zh-CN" dirty="0"/>
              <a:t>head()</a:t>
            </a:r>
            <a:r>
              <a:rPr lang="zh-CN" altLang="zh-CN" dirty="0"/>
              <a:t>和</a:t>
            </a:r>
            <a:r>
              <a:rPr lang="en-US" altLang="zh-CN" dirty="0"/>
              <a:t>tail</a:t>
            </a:r>
            <a:r>
              <a:rPr lang="en-US" altLang="zh-CN" dirty="0" smtClean="0"/>
              <a:t>()</a:t>
            </a:r>
            <a:r>
              <a:rPr lang="zh-CN" altLang="en-US" dirty="0" smtClean="0"/>
              <a:t>用于预览部分数据</a:t>
            </a:r>
            <a:r>
              <a:rPr lang="zh-CN" altLang="zh-CN" dirty="0" smtClean="0"/>
              <a:t>，</a:t>
            </a:r>
            <a:r>
              <a:rPr lang="zh-CN" altLang="zh-CN" dirty="0"/>
              <a:t>其中</a:t>
            </a:r>
            <a:r>
              <a:rPr lang="en-US" altLang="zh-CN" dirty="0">
                <a:solidFill>
                  <a:srgbClr val="1369B2"/>
                </a:solidFill>
              </a:rPr>
              <a:t>head()</a:t>
            </a:r>
            <a:r>
              <a:rPr lang="zh-CN" altLang="zh-CN" dirty="0">
                <a:solidFill>
                  <a:srgbClr val="1369B2"/>
                </a:solidFill>
              </a:rPr>
              <a:t>方法用于预览前</a:t>
            </a:r>
            <a:r>
              <a:rPr lang="en-US" altLang="zh-CN" dirty="0">
                <a:solidFill>
                  <a:srgbClr val="1369B2"/>
                </a:solidFill>
              </a:rPr>
              <a:t>N</a:t>
            </a:r>
            <a:r>
              <a:rPr lang="zh-CN" altLang="zh-CN" dirty="0">
                <a:solidFill>
                  <a:srgbClr val="1369B2"/>
                </a:solidFill>
              </a:rPr>
              <a:t>行数据</a:t>
            </a:r>
            <a:r>
              <a:rPr lang="zh-CN" altLang="zh-CN" dirty="0"/>
              <a:t>，默认是前</a:t>
            </a:r>
            <a:r>
              <a:rPr lang="en-US" altLang="zh-CN" dirty="0"/>
              <a:t>5</a:t>
            </a:r>
            <a:r>
              <a:rPr lang="zh-CN" altLang="zh-CN" dirty="0"/>
              <a:t>行数据；</a:t>
            </a:r>
            <a:r>
              <a:rPr lang="en-US" altLang="zh-CN" dirty="0">
                <a:solidFill>
                  <a:srgbClr val="1369B2"/>
                </a:solidFill>
              </a:rPr>
              <a:t>tail()</a:t>
            </a:r>
            <a:r>
              <a:rPr lang="zh-CN" altLang="zh-CN" dirty="0">
                <a:solidFill>
                  <a:srgbClr val="1369B2"/>
                </a:solidFill>
              </a:rPr>
              <a:t>方法用于预览后</a:t>
            </a:r>
            <a:r>
              <a:rPr lang="en-US" altLang="zh-CN" dirty="0">
                <a:solidFill>
                  <a:srgbClr val="1369B2"/>
                </a:solidFill>
              </a:rPr>
              <a:t>N</a:t>
            </a:r>
            <a:r>
              <a:rPr lang="zh-CN" altLang="zh-CN" dirty="0">
                <a:solidFill>
                  <a:srgbClr val="1369B2"/>
                </a:solidFill>
              </a:rPr>
              <a:t>行数据</a:t>
            </a:r>
            <a:r>
              <a:rPr lang="zh-CN" altLang="zh-CN" dirty="0"/>
              <a:t>，默认是后</a:t>
            </a:r>
            <a:r>
              <a:rPr lang="en-US" altLang="zh-CN" dirty="0"/>
              <a:t>5</a:t>
            </a:r>
            <a:r>
              <a:rPr lang="zh-CN" altLang="zh-CN" dirty="0"/>
              <a:t>行数据。</a:t>
            </a:r>
            <a:endParaRPr lang="zh-CN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27" y="2486105"/>
            <a:ext cx="3451795" cy="3451795"/>
          </a:xfrm>
          <a:prstGeom prst="rect">
            <a:avLst/>
          </a:prstGeom>
        </p:spPr>
      </p:pic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览部分数据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018712" y="1771340"/>
            <a:ext cx="363633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预览数据的方法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预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览部分数据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018712" y="2177652"/>
            <a:ext cx="363633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预览数据的示例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71157" y="3141762"/>
            <a:ext cx="3079308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566601" y="3408786"/>
            <a:ext cx="2811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head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矩形标注 19"/>
          <p:cNvSpPr/>
          <p:nvPr/>
        </p:nvSpPr>
        <p:spPr>
          <a:xfrm>
            <a:off x="4556347" y="3141762"/>
            <a:ext cx="1109378" cy="936104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623917" y="3171637"/>
            <a:ext cx="974238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览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前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行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371157" y="4471315"/>
            <a:ext cx="3079308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1566601" y="4738339"/>
            <a:ext cx="2811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</a:t>
            </a:r>
            <a:r>
              <a:rPr lang="en-US" altLang="zh-CN" sz="20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head</a:t>
            </a:r>
            <a:r>
              <a:rPr lang="en-US" altLang="zh-CN" sz="20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(3)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1" name="矩形标注 30"/>
          <p:cNvSpPr/>
          <p:nvPr/>
        </p:nvSpPr>
        <p:spPr>
          <a:xfrm>
            <a:off x="4556347" y="4471315"/>
            <a:ext cx="1109378" cy="936104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4623917" y="4501190"/>
            <a:ext cx="974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览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前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行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455246" y="3141762"/>
            <a:ext cx="3079308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6650690" y="3408786"/>
            <a:ext cx="2811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tail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5" name="矩形标注 34"/>
          <p:cNvSpPr/>
          <p:nvPr/>
        </p:nvSpPr>
        <p:spPr>
          <a:xfrm>
            <a:off x="9640436" y="3141762"/>
            <a:ext cx="1109378" cy="936104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9708006" y="3171637"/>
            <a:ext cx="974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览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后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行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455246" y="4471315"/>
            <a:ext cx="3079308" cy="9361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6650690" y="4738339"/>
            <a:ext cx="28118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df_obj.</a:t>
            </a:r>
            <a:r>
              <a:rPr lang="en-US" altLang="zh-CN" sz="20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tail</a:t>
            </a:r>
            <a:r>
              <a:rPr lang="en-US" altLang="zh-CN" sz="20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(3)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9" name="矩形标注 38"/>
          <p:cNvSpPr/>
          <p:nvPr/>
        </p:nvSpPr>
        <p:spPr>
          <a:xfrm>
            <a:off x="9640436" y="4471315"/>
            <a:ext cx="1109378" cy="936104"/>
          </a:xfrm>
          <a:prstGeom prst="wedgeRectCallout">
            <a:avLst>
              <a:gd name="adj1" fmla="val -78223"/>
              <a:gd name="adj2" fmla="val 2538"/>
            </a:avLst>
          </a:prstGeom>
          <a:solidFill>
            <a:schemeClr val="bg1"/>
          </a:solidFill>
          <a:ln w="3175">
            <a:solidFill>
              <a:srgbClr val="1369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9708006" y="4501190"/>
            <a:ext cx="974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预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览</a:t>
            </a:r>
            <a:endParaRPr lang="en-US" altLang="zh-CN" sz="1800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后</a:t>
            </a:r>
            <a:r>
              <a:rPr lang="en-US" altLang="zh-CN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r>
              <a:rPr lang="zh-CN" alt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行</a:t>
            </a:r>
            <a:endParaRPr lang="zh-CN" altLang="en-US" sz="1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1" name="原创设计师QQ598969553          _3"/>
          <p:cNvSpPr/>
          <p:nvPr/>
        </p:nvSpPr>
        <p:spPr>
          <a:xfrm>
            <a:off x="1019175" y="2709714"/>
            <a:ext cx="4590731" cy="2376264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原创设计师QQ598969553          _4"/>
          <p:cNvSpPr/>
          <p:nvPr/>
        </p:nvSpPr>
        <p:spPr>
          <a:xfrm>
            <a:off x="1459786" y="3746576"/>
            <a:ext cx="3737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读写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Excel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文件数据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的方式，能够熟练地读写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Excel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文件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的数据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Excel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303117" y="2997746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Excel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是数据分析工作中比较常用的存储数据的文件，它里面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可以添加若干个工作表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Sheet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），每个工作表都是以表格的形式显示数据，并支持对数据进行统计、分析等操作。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0" y="2167043"/>
            <a:ext cx="3744416" cy="3744416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Excel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矩形: 圆角 139"/>
          <p:cNvSpPr/>
          <p:nvPr/>
        </p:nvSpPr>
        <p:spPr>
          <a:xfrm>
            <a:off x="1018712" y="1771340"/>
            <a:ext cx="327629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Excel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文件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的特点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Excel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矩形: 圆角 139"/>
          <p:cNvSpPr/>
          <p:nvPr/>
        </p:nvSpPr>
        <p:spPr>
          <a:xfrm>
            <a:off x="1018712" y="1771340"/>
            <a:ext cx="363633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读写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Excel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文件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03117" y="2997746"/>
            <a:ext cx="5832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中提供了读写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Excel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文件数据的功能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，其中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to_excel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方法用于向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Excel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文件中写入数据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read_excel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函数用于从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Excel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文件中读取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0" y="2167043"/>
            <a:ext cx="3744416" cy="37444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550021"/>
            <a:ext cx="589900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to_excel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向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Excel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文件写入数据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01370" y="2193144"/>
            <a:ext cx="9557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to_excel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对象写入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中，如果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文件不存在，则会新建一个文件，反之则会将原文件中的内容进行覆盖。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87706" y="3208807"/>
            <a:ext cx="9560028" cy="137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558702" y="3371374"/>
            <a:ext cx="8807237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to_excel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excel_writer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sheet_name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='Sheet1',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na_rep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='', 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float_format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columns=None, header=True, 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index=True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...,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engine_kwargs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1370" y="4636296"/>
            <a:ext cx="95463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excel_writer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写入文件的路径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sheet_name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工作表的名称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，可以接收字符串，默认值为“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Sheet1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na_rep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缺失数据的表现形式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是否向文件中写入行索引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，默认为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，表示写入行索引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Excel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276318" y="1626295"/>
            <a:ext cx="597101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read_excel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从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Excel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文件读取数据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01370" y="2248778"/>
            <a:ext cx="95571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read_excel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文件中的数据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，并根据数据的形式转换成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87706" y="3264441"/>
            <a:ext cx="9560028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424653" y="3412186"/>
            <a:ext cx="929979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read_excel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io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sheet_name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=0,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*, header=0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names=None, 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index_col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usecols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...,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engine_kwargs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1370" y="4339764"/>
            <a:ext cx="9546364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io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文件的路径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sheet_name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：指定要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读取的工作表的名称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，说明读取第一个工作表。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header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：指定文件中的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哪一行数据作为</a:t>
            </a:r>
            <a:r>
              <a:rPr lang="en-US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的列索引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：表示要使用的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名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usecols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：指定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读取哪几列的数据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None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，说明会读取所有列的数据。该参数可以接收一个列表，列表中的元素分别对应列的编号，编号从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开始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Excel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37863" y="572758"/>
            <a:ext cx="3007988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目录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Contents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2476964" y="2803901"/>
            <a:ext cx="2123954" cy="613062"/>
            <a:chOff x="2087386" y="982844"/>
            <a:chExt cx="1256128" cy="842780"/>
          </a:xfrm>
        </p:grpSpPr>
        <p:sp>
          <p:nvSpPr>
            <p:cNvPr id="66" name="平行四边形 65"/>
            <p:cNvSpPr/>
            <p:nvPr/>
          </p:nvSpPr>
          <p:spPr>
            <a:xfrm>
              <a:off x="2087386" y="982844"/>
              <a:ext cx="1248658" cy="842780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7" name="文本框 9"/>
            <p:cNvSpPr txBox="1"/>
            <p:nvPr/>
          </p:nvSpPr>
          <p:spPr>
            <a:xfrm>
              <a:off x="2276715" y="1044597"/>
              <a:ext cx="1066799" cy="719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3-4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2476964" y="3729644"/>
            <a:ext cx="2309096" cy="613061"/>
            <a:chOff x="2215144" y="2033848"/>
            <a:chExt cx="1238504" cy="842781"/>
          </a:xfrm>
        </p:grpSpPr>
        <p:sp>
          <p:nvSpPr>
            <p:cNvPr id="73" name="平行四边形 72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4" name="文本框 10"/>
            <p:cNvSpPr txBox="1"/>
            <p:nvPr/>
          </p:nvSpPr>
          <p:spPr>
            <a:xfrm>
              <a:off x="2386849" y="2095600"/>
              <a:ext cx="1066799" cy="719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3-5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2476964" y="4654875"/>
            <a:ext cx="2309096" cy="613061"/>
            <a:chOff x="2215144" y="3084852"/>
            <a:chExt cx="1238504" cy="842781"/>
          </a:xfrm>
        </p:grpSpPr>
        <p:sp>
          <p:nvSpPr>
            <p:cNvPr id="76" name="平行四边形 75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7" name="文本框 11"/>
            <p:cNvSpPr txBox="1"/>
            <p:nvPr/>
          </p:nvSpPr>
          <p:spPr>
            <a:xfrm>
              <a:off x="2386849" y="3146604"/>
              <a:ext cx="1066799" cy="719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3-6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4511030" y="2781722"/>
            <a:ext cx="5142331" cy="613062"/>
            <a:chOff x="4315150" y="953426"/>
            <a:chExt cx="3857250" cy="540057"/>
          </a:xfrm>
        </p:grpSpPr>
        <p:sp>
          <p:nvSpPr>
            <p:cNvPr id="79" name="矩形 78"/>
            <p:cNvSpPr/>
            <p:nvPr/>
          </p:nvSpPr>
          <p:spPr>
            <a:xfrm>
              <a:off x="4841196" y="1036090"/>
              <a:ext cx="2827147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向数据库存储高考数据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0" name="平行四边形 79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4511030" y="3707473"/>
            <a:ext cx="5142331" cy="613062"/>
            <a:chOff x="4315150" y="1647579"/>
            <a:chExt cx="3857250" cy="540057"/>
          </a:xfrm>
        </p:grpSpPr>
        <p:sp>
          <p:nvSpPr>
            <p:cNvPr id="82" name="矩形 81"/>
            <p:cNvSpPr/>
            <p:nvPr/>
          </p:nvSpPr>
          <p:spPr>
            <a:xfrm>
              <a:off x="4841196" y="1730243"/>
              <a:ext cx="2827147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统计产品盈利情况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3" name="平行四边形 82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4511030" y="4633224"/>
            <a:ext cx="5142331" cy="613062"/>
            <a:chOff x="4315150" y="2341731"/>
            <a:chExt cx="3857250" cy="540057"/>
          </a:xfrm>
        </p:grpSpPr>
        <p:sp>
          <p:nvSpPr>
            <p:cNvPr id="85" name="矩形 84"/>
            <p:cNvSpPr/>
            <p:nvPr/>
          </p:nvSpPr>
          <p:spPr>
            <a:xfrm>
              <a:off x="4841197" y="2424395"/>
              <a:ext cx="3133455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分析汽车销售数据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6" name="平行四边形 85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Excel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文件的数据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276318" y="1626295"/>
            <a:ext cx="597101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read_excel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从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Excel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文件读取数据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01370" y="2248778"/>
            <a:ext cx="9557130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read_excel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文件中的数据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，并根据数据的形式转换成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</a:t>
            </a:r>
            <a:r>
              <a:rPr lang="zh-CN" altLang="en-US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287706" y="3264441"/>
            <a:ext cx="9560028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424653" y="3412186"/>
            <a:ext cx="929979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read_excel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io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sheet_name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=0,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*, header=0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names=None, 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index_col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usecols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...,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engine_kwargs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01370" y="4339764"/>
            <a:ext cx="95463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index_col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：指定文件中的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哪一列数据作为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的行索引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，该参数支持整数、整数列表和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None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（默认值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种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取值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。若值是一个整数，表示列索引，则会将该索引对应的一列数据作为行索引；若值是一个整数列表，则会将这些整数作为索引获取多列数据，并将这些数据组合成</a:t>
            </a:r>
            <a:r>
              <a:rPr lang="en-US" altLang="zh-CN" sz="1800" kern="0" dirty="0" err="1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MultiIndex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后作为行索引；若值是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None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，则会自动生成一组位置索引。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709714"/>
            <a:ext cx="4590731" cy="230425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143690" y="3746576"/>
            <a:ext cx="4361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重置索引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的方式，能够通过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reindex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重置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的索引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270087" y="2224986"/>
            <a:ext cx="6553311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1900" dirty="0"/>
              <a:t>重置索引是指</a:t>
            </a:r>
            <a:r>
              <a:rPr lang="zh-CN" altLang="zh-CN" sz="1900" dirty="0">
                <a:solidFill>
                  <a:srgbClr val="1369B2"/>
                </a:solidFill>
              </a:rPr>
              <a:t>重新为</a:t>
            </a:r>
            <a:r>
              <a:rPr lang="en-US" altLang="zh-CN" sz="1900" dirty="0" err="1">
                <a:solidFill>
                  <a:srgbClr val="1369B2"/>
                </a:solidFill>
              </a:rPr>
              <a:t>DataFrame</a:t>
            </a:r>
            <a:r>
              <a:rPr lang="zh-CN" altLang="zh-CN" sz="1900" dirty="0">
                <a:solidFill>
                  <a:srgbClr val="1369B2"/>
                </a:solidFill>
              </a:rPr>
              <a:t>或</a:t>
            </a:r>
            <a:r>
              <a:rPr lang="en-US" altLang="zh-CN" sz="1900" dirty="0" smtClean="0">
                <a:solidFill>
                  <a:srgbClr val="1369B2"/>
                </a:solidFill>
              </a:rPr>
              <a:t>Series</a:t>
            </a:r>
            <a:r>
              <a:rPr lang="zh-CN" altLang="zh-CN" sz="1900" dirty="0" smtClean="0">
                <a:solidFill>
                  <a:srgbClr val="1369B2"/>
                </a:solidFill>
              </a:rPr>
              <a:t>对象</a:t>
            </a:r>
            <a:r>
              <a:rPr lang="zh-CN" altLang="zh-CN" sz="1900" dirty="0">
                <a:solidFill>
                  <a:srgbClr val="1369B2"/>
                </a:solidFill>
              </a:rPr>
              <a:t>设定索引</a:t>
            </a:r>
            <a:r>
              <a:rPr lang="zh-CN" altLang="zh-CN" sz="1900" dirty="0"/>
              <a:t>，以构建一个拥有新索引的</a:t>
            </a:r>
            <a:r>
              <a:rPr lang="en-US" altLang="zh-CN" sz="1900" dirty="0" err="1"/>
              <a:t>DataFrame</a:t>
            </a:r>
            <a:r>
              <a:rPr lang="zh-CN" altLang="zh-CN" sz="1900" dirty="0"/>
              <a:t>或</a:t>
            </a:r>
            <a:r>
              <a:rPr lang="en-US" altLang="zh-CN" sz="1900" dirty="0" smtClean="0"/>
              <a:t>Series</a:t>
            </a:r>
            <a:r>
              <a:rPr lang="zh-CN" altLang="zh-CN" sz="1900" dirty="0" smtClean="0"/>
              <a:t>对象</a:t>
            </a:r>
            <a:r>
              <a:rPr lang="zh-CN" altLang="zh-CN" sz="1900" dirty="0"/>
              <a:t>。</a:t>
            </a:r>
            <a:endParaRPr lang="en-US" altLang="zh-CN" sz="1900" dirty="0"/>
          </a:p>
        </p:txBody>
      </p:sp>
      <p:sp>
        <p:nvSpPr>
          <p:cNvPr id="14" name="矩形: 圆角 139"/>
          <p:cNvSpPr/>
          <p:nvPr/>
        </p:nvSpPr>
        <p:spPr>
          <a:xfrm>
            <a:off x="1276318" y="1604715"/>
            <a:ext cx="309069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重置索引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概念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09941" y="4100576"/>
            <a:ext cx="6369441" cy="22852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69B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sz="1900" dirty="0">
                <a:solidFill>
                  <a:srgbClr val="595959"/>
                </a:solidFill>
              </a:rPr>
              <a:t>pandas</a:t>
            </a:r>
            <a:r>
              <a:rPr lang="zh-CN" altLang="zh-CN" sz="1900" dirty="0">
                <a:solidFill>
                  <a:srgbClr val="595959"/>
                </a:solidFill>
              </a:rPr>
              <a:t>中通过</a:t>
            </a:r>
            <a:r>
              <a:rPr lang="en-US" altLang="zh-CN" sz="1900" dirty="0" err="1">
                <a:solidFill>
                  <a:srgbClr val="595959"/>
                </a:solidFill>
              </a:rPr>
              <a:t>reindex</a:t>
            </a:r>
            <a:r>
              <a:rPr lang="en-US" altLang="zh-CN" sz="1900" dirty="0">
                <a:solidFill>
                  <a:srgbClr val="595959"/>
                </a:solidFill>
              </a:rPr>
              <a:t>()</a:t>
            </a:r>
            <a:r>
              <a:rPr lang="zh-CN" altLang="zh-CN" sz="1900" dirty="0">
                <a:solidFill>
                  <a:srgbClr val="595959"/>
                </a:solidFill>
              </a:rPr>
              <a:t>方法可以实现重置索引的功能，</a:t>
            </a:r>
            <a:r>
              <a:rPr lang="en-US" altLang="zh-CN" sz="1900" dirty="0" err="1"/>
              <a:t>reindex</a:t>
            </a:r>
            <a:r>
              <a:rPr lang="en-US" altLang="zh-CN" sz="1900" dirty="0"/>
              <a:t>()</a:t>
            </a:r>
            <a:r>
              <a:rPr lang="zh-CN" altLang="zh-CN" sz="1900" dirty="0"/>
              <a:t>方法会将新索引和原来的索引进行匹配</a:t>
            </a:r>
            <a:r>
              <a:rPr lang="zh-CN" altLang="zh-CN" sz="1900" dirty="0">
                <a:solidFill>
                  <a:srgbClr val="595959"/>
                </a:solidFill>
              </a:rPr>
              <a:t>，如果新索引跟原来索引的值相同，则新索引对应的数据将被设置为原来的数据；如果新索引跟原来索引的值不同，则新索引对应的空缺位置会被填充为</a:t>
            </a:r>
            <a:r>
              <a:rPr lang="en-US" altLang="zh-CN" sz="1900" dirty="0" err="1">
                <a:solidFill>
                  <a:srgbClr val="595959"/>
                </a:solidFill>
              </a:rPr>
              <a:t>NaN</a:t>
            </a:r>
            <a:r>
              <a:rPr lang="zh-CN" altLang="zh-CN" sz="1900" dirty="0">
                <a:solidFill>
                  <a:srgbClr val="595959"/>
                </a:solidFill>
              </a:rPr>
              <a:t>或指定的其他值。</a:t>
            </a:r>
            <a:endParaRPr lang="zh-CN" altLang="zh-CN" sz="1900" dirty="0">
              <a:solidFill>
                <a:srgbClr val="595959"/>
              </a:solidFill>
            </a:endParaRPr>
          </a:p>
        </p:txBody>
      </p:sp>
      <p:sp>
        <p:nvSpPr>
          <p:cNvPr id="17" name="矩形: 圆角 139"/>
          <p:cNvSpPr/>
          <p:nvPr/>
        </p:nvSpPr>
        <p:spPr>
          <a:xfrm>
            <a:off x="1309940" y="3370367"/>
            <a:ext cx="3057073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重置索引的方法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1"/>
          <a:srcRect l="18574" r="10319"/>
          <a:stretch>
            <a:fillRect/>
          </a:stretch>
        </p:blipFill>
        <p:spPr>
          <a:xfrm flipH="1">
            <a:off x="8327454" y="2261823"/>
            <a:ext cx="2736307" cy="3848151"/>
          </a:xfrm>
          <a:prstGeom prst="rect">
            <a:avLst/>
          </a:prstGeom>
        </p:spPr>
      </p:pic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139"/>
          <p:cNvSpPr/>
          <p:nvPr/>
        </p:nvSpPr>
        <p:spPr>
          <a:xfrm>
            <a:off x="1276318" y="1519246"/>
            <a:ext cx="438684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reindex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语法格式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1370" y="2178408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下面以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类为例，介绍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reindex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的基本用法。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87706" y="2774531"/>
            <a:ext cx="9560028" cy="12637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69501" y="2882426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(labels=None, *, index=None, columns=None, axis=None,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method=None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copy=None, level=None,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fill_value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=nan,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limit=None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tolerance=None)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01370" y="4134800"/>
            <a:ext cx="954636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：表示新的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行索引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columns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：表示新的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copy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是否返回新的对象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fill_value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：表示空缺位置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被填充的值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，默认值为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NaN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limit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：表示前向或者后向填充时的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最大填充量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5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139"/>
          <p:cNvSpPr/>
          <p:nvPr/>
        </p:nvSpPr>
        <p:spPr>
          <a:xfrm>
            <a:off x="1276318" y="1519246"/>
            <a:ext cx="438684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reindex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语法格式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1370" y="2178408"/>
            <a:ext cx="95600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下面以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类为例，介绍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reindex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的基本用法。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87706" y="2774531"/>
            <a:ext cx="9560028" cy="12637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769501" y="2882426"/>
            <a:ext cx="8596438" cy="104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(labels=None, *, index=None, columns=None, axis=None,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method=None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copy=None, level=None,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fill_value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=nan,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limit=None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tolerance=None)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01370" y="4134800"/>
            <a:ext cx="954636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method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空缺位置的填充方式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，包括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'None'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（默认值）、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ffill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'pad'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bfill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'backfill'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'nearest'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这几个值，其中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'None'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代表不填充空缺位置；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ffill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'pad'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代表前向填充空缺位置；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bfill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'backfill'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代表后向填充空缺位置；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'nearest'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代表根据最近的值填充空缺位置。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5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139"/>
          <p:cNvSpPr/>
          <p:nvPr/>
        </p:nvSpPr>
        <p:spPr>
          <a:xfrm>
            <a:off x="1276318" y="1564508"/>
            <a:ext cx="287467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重置索引的示例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87706" y="2925738"/>
            <a:ext cx="9055972" cy="27363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28603" y="3271441"/>
            <a:ext cx="8311019" cy="200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({'no1': [1.0, 2.0, 3.0],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'no2': [4.0, 5.0, 6.0]},                          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index=['a', 'b', 'c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'])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new_df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reindex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(index=['a', 'c', 'e'])</a:t>
            </a:r>
            <a:endParaRPr lang="zh-CN" altLang="zh-CN" sz="18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new_df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29462" y="2292335"/>
            <a:ext cx="4523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重置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DataFrame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对象的索引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12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287706" y="2925738"/>
            <a:ext cx="9055972" cy="3024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22697" y="3271441"/>
            <a:ext cx="7560840" cy="2322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({'no1': [1.0, 2.0, 3.0],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'no2': [4.0, 5.0, 6.0]},                          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index=['a', 'b', 'c'])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new_df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df_obj.reindex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(index=['a', 'c', 'e'],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 </a:t>
            </a:r>
            <a:r>
              <a:rPr lang="en-US" altLang="zh-CN" sz="1800" b="1" dirty="0" err="1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fill_value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=9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new_df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29462" y="2292335"/>
            <a:ext cx="4052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重置索引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时指定填充值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12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矩形: 圆角 139"/>
          <p:cNvSpPr/>
          <p:nvPr/>
        </p:nvSpPr>
        <p:spPr>
          <a:xfrm>
            <a:off x="1276318" y="1564508"/>
            <a:ext cx="287467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重置索引的示例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287706" y="2925738"/>
            <a:ext cx="9055972" cy="3024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22697" y="3271441"/>
            <a:ext cx="7560840" cy="2322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import pandas as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({'no1': [1.0, 2.0, 3.0],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'no2': [4.0, 5.0, 6.0]},                           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index=['a', 'b', 'c'])</a:t>
            </a:r>
            <a:endParaRPr lang="en-US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new_df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df_obj.reindex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(index=['a', 'c', 'e'], 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</a:t>
            </a:r>
            <a:r>
              <a:rPr lang="en-US" altLang="zh-CN" sz="1800" b="1" dirty="0" smtClean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method 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 '</a:t>
            </a:r>
            <a:r>
              <a:rPr lang="en-US" altLang="zh-CN" sz="18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ffill</a:t>
            </a:r>
            <a:r>
              <a:rPr lang="en-US" altLang="zh-CN" sz="18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new_df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29462" y="2292335"/>
            <a:ext cx="436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重置索引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时指定填充方式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思源宋体 CN" panose="02020400000000000000" pitchFamily="18" charset="-122"/>
            </a:endParaRPr>
          </a:p>
        </p:txBody>
      </p:sp>
      <p:sp>
        <p:nvSpPr>
          <p:cNvPr id="12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矩形: 圆角 139"/>
          <p:cNvSpPr/>
          <p:nvPr/>
        </p:nvSpPr>
        <p:spPr>
          <a:xfrm>
            <a:off x="1276318" y="1564508"/>
            <a:ext cx="287467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重置索引的示例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3" name="原创设计师QQ598969553          _3"/>
          <p:cNvSpPr/>
          <p:nvPr/>
        </p:nvSpPr>
        <p:spPr>
          <a:xfrm>
            <a:off x="1019175" y="2464940"/>
            <a:ext cx="4590731" cy="2664296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原创设计师QQ598969553          _4"/>
          <p:cNvSpPr/>
          <p:nvPr/>
        </p:nvSpPr>
        <p:spPr>
          <a:xfrm>
            <a:off x="1229729" y="3501802"/>
            <a:ext cx="39873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数据的排序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方式，能够根据索引或值对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Series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进行排序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6" name="原创设计师QQ598969553          _7"/>
          <p:cNvSpPr txBox="1"/>
          <p:nvPr/>
        </p:nvSpPr>
        <p:spPr>
          <a:xfrm>
            <a:off x="1019176" y="2844918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4583039" y="2997746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在数据分析中，数据排序是一种比较常见的操作。由于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都是由索引和数据组成的，所以既可以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按照索引进行排序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，也可以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按照值进行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排序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12" name="Picture 7" descr="总结小人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9"/>
          <a:stretch>
            <a:fillRect/>
          </a:stretch>
        </p:blipFill>
        <p:spPr bwMode="auto">
          <a:xfrm>
            <a:off x="591836" y="1321668"/>
            <a:ext cx="3908398" cy="513246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生成课程目录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3-1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301370" y="2205658"/>
            <a:ext cx="9546364" cy="135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中通过</a:t>
            </a:r>
            <a:r>
              <a:rPr lang="en-US" altLang="zh-CN" sz="19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sort_index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方法实现按索引排序的功能，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sort_index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en-US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会按照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的大小对</a:t>
            </a:r>
            <a:r>
              <a:rPr lang="en-US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en-US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</a:t>
            </a:r>
            <a:r>
              <a:rPr lang="zh-CN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排序</a:t>
            </a:r>
            <a:r>
              <a:rPr lang="zh-CN" altLang="en-US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，在保持索引与数据对应关系不变的前提下，让所有数据根据其关联的索引一同重新排列</a:t>
            </a:r>
            <a:r>
              <a:rPr lang="zh-CN" altLang="zh-CN" sz="19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87706" y="3619687"/>
            <a:ext cx="9560028" cy="9622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640677" y="3681901"/>
            <a:ext cx="9207057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sort_index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(*, axis=0, level=None, ascending=True,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inplace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=False, </a:t>
            </a:r>
            <a:endParaRPr lang="en-US" altLang="zh-CN" sz="18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kind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='quicksort',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na_position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='last',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...,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key=None)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01370" y="4633312"/>
            <a:ext cx="10266444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axis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沿着哪个方向的轴排序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，该参数的取值可以是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'index'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1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'columns'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，其中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0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'index'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表示按行方向排序，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'columns'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表示按列方向排序。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ascending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是否升序排列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，默认值为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True</a:t>
            </a:r>
            <a:r>
              <a:rPr lang="zh-CN" altLang="en-US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，表示升序排列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lvl="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kind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排序算法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，可以取值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为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'quicksort'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</a:t>
            </a:r>
            <a:r>
              <a:rPr lang="en-US" altLang="zh-CN" sz="1800" kern="0" dirty="0" err="1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mergesort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'heapsort'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'stable'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，其中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'quicksort'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快速排序算法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</a:t>
            </a:r>
            <a:r>
              <a:rPr lang="en-US" altLang="zh-CN" sz="1800" kern="0" dirty="0" err="1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mergesort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归并排序算法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'heapsort'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堆排序算法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'stable'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表示</a:t>
            </a:r>
            <a:r>
              <a:rPr lang="zh-CN" altLang="en-US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稳定</a:t>
            </a:r>
            <a:r>
              <a:rPr lang="zh-CN" altLang="zh-CN" sz="1800" kern="0" dirty="0" smtClean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排序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算法。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276318" y="1564508"/>
            <a:ext cx="251463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按索引排序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301370" y="2637706"/>
            <a:ext cx="954636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中为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类和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类的对象提供了按值排序的方法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sort_values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87706" y="3255908"/>
            <a:ext cx="9560028" cy="10724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1464191" y="3403653"/>
            <a:ext cx="9207057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sort_values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(by, *, axis=0, ascending=True,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inplace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=False,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kind='quicksort',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na_position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='last',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ignore_index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=False, key=None)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01370" y="4396871"/>
            <a:ext cx="95463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上述方法中，</a:t>
            </a:r>
            <a:r>
              <a:rPr lang="en-US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by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参数表示排序的列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</a:t>
            </a:r>
            <a:r>
              <a:rPr lang="en-US" altLang="zh-CN" sz="1800" kern="0" dirty="0" err="1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na_position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参数表示</a:t>
            </a:r>
            <a:r>
              <a:rPr lang="en-US" altLang="zh-CN" sz="1800" kern="0" dirty="0" err="1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NaN</a:t>
            </a:r>
            <a:r>
              <a:rPr lang="zh-CN" altLang="zh-CN" sz="1800" kern="0" dirty="0">
                <a:solidFill>
                  <a:srgbClr val="1369B2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值的位置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，它只有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first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last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两种取值，默认值为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last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，即将</a:t>
            </a:r>
            <a:r>
              <a:rPr lang="en-US" altLang="zh-CN" sz="1800" kern="0" dirty="0" err="1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NaN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值放在最后。若设为</a:t>
            </a:r>
            <a:r>
              <a:rPr lang="en-US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first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，则会将</a:t>
            </a:r>
            <a:r>
              <a:rPr lang="en-US" altLang="zh-CN" sz="1800" kern="0" dirty="0" err="1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NaN</a:t>
            </a:r>
            <a:r>
              <a:rPr lang="zh-CN" altLang="zh-CN" sz="1800" kern="0" dirty="0">
                <a:solidFill>
                  <a:srgbClr val="595959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值放在开头。</a:t>
            </a:r>
            <a:endParaRPr lang="zh-CN" altLang="zh-CN" sz="1800" kern="0" dirty="0">
              <a:solidFill>
                <a:srgbClr val="595959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276318" y="1959018"/>
            <a:ext cx="251463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按值排序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301370" y="2637706"/>
            <a:ext cx="95463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若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sort_values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方法操作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的是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，则可以根据该对象中一列或多列的值进行排序，不过需要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参数指定一个或多个要排序的列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索引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排序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276318" y="1959018"/>
            <a:ext cx="251463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按值排序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87706" y="3714860"/>
            <a:ext cx="9560028" cy="18751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522697" y="3974377"/>
            <a:ext cx="7560840" cy="1356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=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pd.DataFrame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([[0.4, -0.1, -0.3, 0.0], 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0.2, 0.6, -0.1, -0.7],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                       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[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0.8, 0.6, -0.5, 0.1]])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indent="266700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df_obj.sort_values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by=2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1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6632700" y="2493690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13" name="TextBox 35"/>
          <p:cNvSpPr txBox="1">
            <a:spLocks noChangeArrowheads="1"/>
          </p:cNvSpPr>
          <p:nvPr/>
        </p:nvSpPr>
        <p:spPr bwMode="auto">
          <a:xfrm>
            <a:off x="6507149" y="3141762"/>
            <a:ext cx="3205758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读取会员交易数据。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操作数据。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文件写入数据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2675702"/>
            <a:ext cx="6733001" cy="1569660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向数据库存储</a:t>
            </a:r>
            <a:r>
              <a:rPr lang="zh-CN" altLang="zh-CN" sz="4800" b="1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高考</a:t>
            </a:r>
            <a:r>
              <a:rPr lang="zh-CN" altLang="en-US" sz="4800" b="1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本科批分数线</a:t>
            </a:r>
            <a:r>
              <a:rPr lang="zh-CN" altLang="zh-CN" sz="4800" b="1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endParaRPr lang="zh-CN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5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3-4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04634" y="3087174"/>
            <a:ext cx="42145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已知某网页展示了</a:t>
            </a:r>
            <a:r>
              <a:rPr lang="zh-CN" altLang="zh-CN" sz="2000" dirty="0">
                <a:solidFill>
                  <a:srgbClr val="1369B2"/>
                </a:solidFill>
              </a:rPr>
              <a:t>历年北京高考本科分数线</a:t>
            </a:r>
            <a:r>
              <a:rPr lang="zh-CN" altLang="zh-CN" sz="2000" dirty="0"/>
              <a:t>，每年的本科高考分数线对应一个表格。</a:t>
            </a:r>
            <a:endParaRPr lang="zh-CN" altLang="zh-CN" sz="2000" dirty="0"/>
          </a:p>
        </p:txBody>
      </p:sp>
      <p:pic>
        <p:nvPicPr>
          <p:cNvPr id="2050" name="Picture 2" descr="12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430" y="2093804"/>
            <a:ext cx="6117395" cy="34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2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1143690" y="2277666"/>
            <a:ext cx="6679708" cy="302433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</a:t>
            </a:r>
            <a:r>
              <a:rPr lang="en-US" altLang="zh-CN" dirty="0" smtClean="0"/>
              <a:t>Pyecharts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1553477" y="2443748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492599" y="3141762"/>
            <a:ext cx="598188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本任务要求运用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的知识编写代码，从该网页读取所有表格的数据，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将</a:t>
            </a:r>
            <a:r>
              <a:rPr lang="en-US" altLang="zh-CN" sz="19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2020-2024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年的数据保存到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college_info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数据库中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，在该数据库中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每张数据表保存一年的高考数据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，数据表的名称为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college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年份。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1" name="原创设计师QQ598969553          _3"/>
          <p:cNvSpPr/>
          <p:nvPr/>
        </p:nvSpPr>
        <p:spPr>
          <a:xfrm>
            <a:off x="1019175" y="2565698"/>
            <a:ext cx="4590731" cy="2736304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原创设计师QQ598969553          _4"/>
          <p:cNvSpPr/>
          <p:nvPr/>
        </p:nvSpPr>
        <p:spPr>
          <a:xfrm>
            <a:off x="1459786" y="3602560"/>
            <a:ext cx="37373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读取网页表格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的方式，能够熟练地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</a:t>
            </a:r>
            <a:r>
              <a:rPr lang="en-US" altLang="zh-CN" sz="18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read_html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()</a:t>
            </a:r>
            <a:r>
              <a:rPr lang="zh-CN" altLang="zh-CN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函数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读取网页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表格的数据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3" name="原创设计师QQ598969553          _7"/>
          <p:cNvSpPr txBox="1"/>
          <p:nvPr/>
        </p:nvSpPr>
        <p:spPr>
          <a:xfrm>
            <a:off x="1019176" y="294567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网页表格的数据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网页表格的数据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1143689" y="2565698"/>
            <a:ext cx="99200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在浏览网页时，有些数据会在网页中以表格的形式进行展示，对于这部分网页表格的数据，可以使用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read_html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进行读取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。该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函数并非适用于所有包含表格的网页，而是对网页表格有一定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要求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134766" y="4149874"/>
            <a:ext cx="87129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表格格式：网页上的表格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必须是标准的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HTML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表格格式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，即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&lt;table&gt;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en-US" altLang="zh-CN" sz="18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 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&lt;td&gt; 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等标签来定义表格、行和单元格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表格内容：表格的内容应该是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结构化的数据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，最好是类似于</a:t>
            </a:r>
            <a:r>
              <a:rPr lang="en-US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Excel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表格的布局，即行和列清晰可辨。</a:t>
            </a:r>
            <a:endParaRPr lang="zh-CN" altLang="zh-CN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: 圆角 139"/>
          <p:cNvSpPr/>
          <p:nvPr/>
        </p:nvSpPr>
        <p:spPr>
          <a:xfrm>
            <a:off x="1143688" y="1890267"/>
            <a:ext cx="322332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网页表格的要求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301370" y="2180473"/>
            <a:ext cx="95463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read_html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函数读取成功后会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返回一个列表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，该列表中包含对应网页表格的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87706" y="3141762"/>
            <a:ext cx="9560028" cy="10662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79035" y="3310177"/>
            <a:ext cx="8991033" cy="72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read_html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io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match='.+', flavor=None, header=None,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index_col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skiprows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attrs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...,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storage_options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01370" y="4225097"/>
            <a:ext cx="9546364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io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en-US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HTML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网页的字符串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、路径对象或类似文件的对象。若参数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io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的值是字符串，则字符串的内容可以是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URL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，也可以是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HTML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代码。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match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返回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正则表达式或字符串匹配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行的集合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默认值为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'.+'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，说明匹配任何非空字符串。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header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：用于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指定列标题所在的行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index_col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：用于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指定行标题所在的列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网页表格的数据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143688" y="1540590"/>
            <a:ext cx="358336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read_html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语法格式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1904" y="2533471"/>
            <a:ext cx="444924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已知某培训机构网站的首页有精品课程目录和</a:t>
            </a:r>
            <a:r>
              <a:rPr lang="en-US" altLang="zh-CN" sz="2000" dirty="0"/>
              <a:t>JavaEE</a:t>
            </a:r>
            <a:r>
              <a:rPr lang="zh-CN" altLang="zh-CN" sz="2000" dirty="0"/>
              <a:t>课程目录，其中</a:t>
            </a:r>
            <a:r>
              <a:rPr lang="zh-CN" altLang="zh-CN" sz="2000" dirty="0">
                <a:solidFill>
                  <a:srgbClr val="1369B2"/>
                </a:solidFill>
              </a:rPr>
              <a:t>精品课程目录包括</a:t>
            </a:r>
            <a:r>
              <a:rPr lang="en-US" altLang="zh-CN" sz="2000" dirty="0">
                <a:solidFill>
                  <a:srgbClr val="1369B2"/>
                </a:solidFill>
              </a:rPr>
              <a:t>JavaEE</a:t>
            </a:r>
            <a:r>
              <a:rPr lang="zh-CN" altLang="zh-CN" sz="2000" dirty="0">
                <a:solidFill>
                  <a:srgbClr val="1369B2"/>
                </a:solidFill>
              </a:rPr>
              <a:t>、鸿蒙应用开发等</a:t>
            </a:r>
            <a:r>
              <a:rPr lang="en-US" altLang="zh-CN" sz="2000" dirty="0">
                <a:solidFill>
                  <a:srgbClr val="1369B2"/>
                </a:solidFill>
              </a:rPr>
              <a:t>11</a:t>
            </a:r>
            <a:r>
              <a:rPr lang="zh-CN" altLang="zh-CN" sz="2000" dirty="0">
                <a:solidFill>
                  <a:srgbClr val="1369B2"/>
                </a:solidFill>
              </a:rPr>
              <a:t>门课程</a:t>
            </a:r>
            <a:r>
              <a:rPr lang="zh-CN" altLang="zh-CN" sz="2000" dirty="0"/>
              <a:t>；</a:t>
            </a:r>
            <a:r>
              <a:rPr lang="en-US" altLang="zh-CN" sz="2000" dirty="0">
                <a:solidFill>
                  <a:srgbClr val="1369B2"/>
                </a:solidFill>
              </a:rPr>
              <a:t>JavaEE</a:t>
            </a:r>
            <a:r>
              <a:rPr lang="zh-CN" altLang="zh-CN" sz="2000" dirty="0">
                <a:solidFill>
                  <a:srgbClr val="1369B2"/>
                </a:solidFill>
              </a:rPr>
              <a:t>课程目录包括课程大纲、学费价格等</a:t>
            </a:r>
            <a:r>
              <a:rPr lang="en-US" altLang="zh-CN" sz="2000" dirty="0">
                <a:solidFill>
                  <a:srgbClr val="1369B2"/>
                </a:solidFill>
              </a:rPr>
              <a:t>6</a:t>
            </a:r>
            <a:r>
              <a:rPr lang="zh-CN" altLang="zh-CN" sz="2000" dirty="0">
                <a:solidFill>
                  <a:srgbClr val="1369B2"/>
                </a:solidFill>
              </a:rPr>
              <a:t>个板块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06" y="1845618"/>
            <a:ext cx="5184576" cy="36001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19174" y="3185640"/>
            <a:ext cx="49320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TIOBE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排行榜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是根据互联网上有经验的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程序员、课程和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第三方厂商的数量，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搜索引擎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统计出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排名，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用于反映编程语言的热门程度。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读取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网页表格的数据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角 139"/>
          <p:cNvSpPr/>
          <p:nvPr/>
        </p:nvSpPr>
        <p:spPr>
          <a:xfrm>
            <a:off x="1022867" y="2500310"/>
            <a:ext cx="315131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网页表格的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示例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026" name="Picture 2" descr="QQ截图2024041116055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98" y="2277666"/>
            <a:ext cx="535159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9" name="原创设计师QQ598969553          _3"/>
          <p:cNvSpPr/>
          <p:nvPr/>
        </p:nvSpPr>
        <p:spPr>
          <a:xfrm>
            <a:off x="1019175" y="2565698"/>
            <a:ext cx="4590731" cy="2376264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原创设计师QQ598969553          _4"/>
          <p:cNvSpPr/>
          <p:nvPr/>
        </p:nvSpPr>
        <p:spPr>
          <a:xfrm>
            <a:off x="1459786" y="3602560"/>
            <a:ext cx="3737363" cy="874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读写数据库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方式，能够</a:t>
            </a:r>
            <a:r>
              <a:rPr lang="zh-CN" altLang="zh-CN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熟练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读写数据库</a:t>
            </a:r>
            <a:r>
              <a:rPr lang="zh-CN" altLang="en-US" sz="18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1" name="原创设计师QQ598969553          _7"/>
          <p:cNvSpPr txBox="1"/>
          <p:nvPr/>
        </p:nvSpPr>
        <p:spPr>
          <a:xfrm>
            <a:off x="1019176" y="294567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303117" y="2508563"/>
            <a:ext cx="58326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大多数情况下，海量的数据是使用数据库进行存储的，这主要是依赖于数据库的数据共享性、独立性等一些特点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r>
              <a:rPr lang="en-US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 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支持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MySQL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Oracle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SQLite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等主流数据库的读写操作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本书介绍的是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MySQL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数据库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6694" y="2820337"/>
            <a:ext cx="3258090" cy="2184401"/>
          </a:xfrm>
          <a:prstGeom prst="rect">
            <a:avLst/>
          </a:prstGeom>
        </p:spPr>
      </p:pic>
      <p:sp>
        <p:nvSpPr>
          <p:cNvPr id="5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7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9"/>
          <p:cNvSpPr/>
          <p:nvPr/>
        </p:nvSpPr>
        <p:spPr>
          <a:xfrm>
            <a:off x="1019174" y="1555315"/>
            <a:ext cx="4643984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读写数据库的常用函数或方法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1019174" y="2349673"/>
          <a:ext cx="10332616" cy="324036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195712"/>
                <a:gridCol w="8136904"/>
              </a:tblGrid>
              <a:tr h="648072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函数</a:t>
                      </a:r>
                      <a:r>
                        <a:rPr lang="en-US" sz="17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zh-CN" sz="17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方法</a:t>
                      </a:r>
                      <a:endParaRPr lang="zh-CN" sz="17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700" b="1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说明</a:t>
                      </a:r>
                      <a:endParaRPr lang="zh-CN" sz="1700" b="1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read_sql_table</a:t>
                      </a:r>
                      <a:r>
                        <a:rPr lang="en-US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根据数据表名称</a:t>
                      </a:r>
                      <a:r>
                        <a:rPr lang="zh-CN" sz="1700" kern="100" dirty="0" smtClean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读取数据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，并将</a:t>
                      </a:r>
                      <a:r>
                        <a:rPr lang="zh-CN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读取结果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转换成一个</a:t>
                      </a:r>
                      <a:r>
                        <a:rPr lang="en-US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DataFrame</a:t>
                      </a:r>
                      <a:r>
                        <a:rPr lang="zh-CN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对象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后返回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read_sql_query</a:t>
                      </a:r>
                      <a:r>
                        <a:rPr lang="en-US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根据</a:t>
                      </a:r>
                      <a:r>
                        <a:rPr lang="en-US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SQL</a:t>
                      </a:r>
                      <a:r>
                        <a:rPr lang="zh-CN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语句</a:t>
                      </a:r>
                      <a:r>
                        <a:rPr lang="zh-CN" sz="1700" kern="100" dirty="0" smtClean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读取数据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，并将读取的结果转换成一个</a:t>
                      </a:r>
                      <a:r>
                        <a:rPr lang="en-US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DataFrame</a:t>
                      </a:r>
                      <a:r>
                        <a:rPr lang="zh-CN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对象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后返回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read_sql</a:t>
                      </a:r>
                      <a:r>
                        <a:rPr lang="en-US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结合</a:t>
                      </a:r>
                      <a:r>
                        <a:rPr lang="zh-CN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上述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两个函数的</a:t>
                      </a:r>
                      <a:r>
                        <a:rPr lang="zh-CN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功能，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可以</a:t>
                      </a:r>
                      <a:r>
                        <a:rPr lang="zh-CN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根据数据表名称或</a:t>
                      </a:r>
                      <a:r>
                        <a:rPr lang="en-US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SQL</a:t>
                      </a:r>
                      <a:r>
                        <a:rPr lang="zh-CN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语句读取数据库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的数据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  <a:tr h="648072">
                <a:tc>
                  <a:txBody>
                    <a:bodyPr/>
                    <a:lstStyle/>
                    <a:p>
                      <a:pPr marL="0" indent="266700" algn="ctr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kern="100" dirty="0" err="1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to_sql</a:t>
                      </a:r>
                      <a:r>
                        <a:rPr lang="en-US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()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66700" algn="l" defTabSz="1219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将</a:t>
                      </a:r>
                      <a:r>
                        <a:rPr lang="en-US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Series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类或</a:t>
                      </a:r>
                      <a:r>
                        <a:rPr lang="en-US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DataFrame</a:t>
                      </a:r>
                      <a:r>
                        <a:rPr lang="zh-CN" sz="1700" kern="100" dirty="0" smtClean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对象</a:t>
                      </a:r>
                      <a:r>
                        <a:rPr lang="zh-CN" sz="1700" kern="100" dirty="0">
                          <a:solidFill>
                            <a:srgbClr val="1369B2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写入到数据库</a:t>
                      </a:r>
                      <a:r>
                        <a:rPr lang="zh-CN" sz="1700" kern="100" dirty="0">
                          <a:solidFill>
                            <a:srgbClr val="59595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中</a:t>
                      </a:r>
                      <a:endParaRPr lang="zh-CN" sz="1700" kern="100" dirty="0">
                        <a:solidFill>
                          <a:srgbClr val="59595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1019174" y="5654268"/>
            <a:ext cx="10332616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※ </a:t>
            </a:r>
            <a:r>
              <a:rPr lang="en-US" altLang="zh-CN" sz="1600" kern="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read_sql_table</a:t>
            </a:r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和</a:t>
            </a:r>
            <a:r>
              <a:rPr lang="en-US" altLang="zh-CN" sz="16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read_sql_query</a:t>
            </a:r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函数都可以将读取的数据转换为</a:t>
            </a:r>
            <a:r>
              <a:rPr lang="en-US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前者表示将整张表的数据转换成</a:t>
            </a:r>
            <a:r>
              <a:rPr lang="en-US" altLang="zh-CN" sz="16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16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后者则表示将执行</a:t>
            </a:r>
            <a:r>
              <a:rPr lang="en-US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SQL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语句的结果转换为</a:t>
            </a:r>
            <a:r>
              <a:rPr lang="en-US" altLang="zh-CN" sz="16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DataFrame</a:t>
            </a:r>
            <a:r>
              <a:rPr lang="zh-CN" altLang="zh-CN" sz="16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对象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16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8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4647618" y="3033031"/>
            <a:ext cx="6462403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在连接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MySQL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数据库时需要用到</a:t>
            </a:r>
            <a:r>
              <a:rPr lang="en-US" altLang="zh-CN" sz="19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SQLAlchemy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19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PyMySQL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模块，其中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SQLAlchemy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模块提供了与不同数据库连接的功能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，而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PyMySQL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模块提供了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Python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操作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MySQL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数据库的功能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。如果当前的</a:t>
            </a:r>
            <a:r>
              <a:rPr lang="en-US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Python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环境中没有这两个模块，则需要分别使用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“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pip install 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sqlalchemy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==2.0.25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”“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pip install </a:t>
            </a:r>
            <a:r>
              <a:rPr lang="en-US" altLang="zh-CN" sz="19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pymysql</a:t>
            </a:r>
            <a:r>
              <a:rPr lang="en-US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==1.1.0</a:t>
            </a:r>
            <a:r>
              <a:rPr lang="zh-CN" altLang="zh-CN" sz="19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”</a:t>
            </a:r>
            <a:r>
              <a:rPr lang="zh-CN" altLang="zh-CN" sz="19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命令安装这几个模块。</a:t>
            </a:r>
            <a:endParaRPr lang="zh-CN" altLang="zh-CN" sz="19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21" name="Группа 65"/>
          <p:cNvGrpSpPr/>
          <p:nvPr/>
        </p:nvGrpSpPr>
        <p:grpSpPr>
          <a:xfrm flipH="1">
            <a:off x="1630710" y="2853731"/>
            <a:ext cx="2016224" cy="3033670"/>
            <a:chOff x="10248578" y="3546427"/>
            <a:chExt cx="4067901" cy="6120679"/>
          </a:xfrm>
        </p:grpSpPr>
        <p:grpSp>
          <p:nvGrpSpPr>
            <p:cNvPr id="22" name="Группа 66"/>
            <p:cNvGrpSpPr/>
            <p:nvPr/>
          </p:nvGrpSpPr>
          <p:grpSpPr>
            <a:xfrm>
              <a:off x="10248578" y="3656158"/>
              <a:ext cx="4067901" cy="6010948"/>
              <a:chOff x="15868751" y="9379074"/>
              <a:chExt cx="1136650" cy="1679575"/>
            </a:xfrm>
          </p:grpSpPr>
          <p:sp>
            <p:nvSpPr>
              <p:cNvPr id="24" name="Freeform 917"/>
              <p:cNvSpPr/>
              <p:nvPr/>
            </p:nvSpPr>
            <p:spPr bwMode="auto">
              <a:xfrm>
                <a:off x="16608526" y="10871324"/>
                <a:ext cx="165100" cy="187325"/>
              </a:xfrm>
              <a:custGeom>
                <a:avLst/>
                <a:gdLst>
                  <a:gd name="T0" fmla="*/ 42 w 52"/>
                  <a:gd name="T1" fmla="*/ 34 h 59"/>
                  <a:gd name="T2" fmla="*/ 42 w 52"/>
                  <a:gd name="T3" fmla="*/ 10 h 59"/>
                  <a:gd name="T4" fmla="*/ 43 w 52"/>
                  <a:gd name="T5" fmla="*/ 4 h 59"/>
                  <a:gd name="T6" fmla="*/ 7 w 52"/>
                  <a:gd name="T7" fmla="*/ 0 h 59"/>
                  <a:gd name="T8" fmla="*/ 9 w 52"/>
                  <a:gd name="T9" fmla="*/ 10 h 59"/>
                  <a:gd name="T10" fmla="*/ 10 w 52"/>
                  <a:gd name="T11" fmla="*/ 34 h 59"/>
                  <a:gd name="T12" fmla="*/ 0 w 52"/>
                  <a:gd name="T13" fmla="*/ 51 h 59"/>
                  <a:gd name="T14" fmla="*/ 26 w 52"/>
                  <a:gd name="T15" fmla="*/ 57 h 59"/>
                  <a:gd name="T16" fmla="*/ 52 w 52"/>
                  <a:gd name="T17" fmla="*/ 51 h 59"/>
                  <a:gd name="T18" fmla="*/ 42 w 52"/>
                  <a:gd name="T1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9">
                    <a:moveTo>
                      <a:pt x="42" y="34"/>
                    </a:moveTo>
                    <a:cubicBezTo>
                      <a:pt x="42" y="29"/>
                      <a:pt x="41" y="22"/>
                      <a:pt x="42" y="10"/>
                    </a:cubicBezTo>
                    <a:cubicBezTo>
                      <a:pt x="43" y="8"/>
                      <a:pt x="43" y="6"/>
                      <a:pt x="43" y="4"/>
                    </a:cubicBezTo>
                    <a:cubicBezTo>
                      <a:pt x="35" y="3"/>
                      <a:pt x="21" y="2"/>
                      <a:pt x="7" y="0"/>
                    </a:cubicBezTo>
                    <a:cubicBezTo>
                      <a:pt x="8" y="3"/>
                      <a:pt x="9" y="6"/>
                      <a:pt x="9" y="10"/>
                    </a:cubicBezTo>
                    <a:cubicBezTo>
                      <a:pt x="11" y="22"/>
                      <a:pt x="10" y="29"/>
                      <a:pt x="10" y="34"/>
                    </a:cubicBezTo>
                    <a:cubicBezTo>
                      <a:pt x="4" y="38"/>
                      <a:pt x="0" y="44"/>
                      <a:pt x="0" y="51"/>
                    </a:cubicBezTo>
                    <a:cubicBezTo>
                      <a:pt x="0" y="59"/>
                      <a:pt x="11" y="57"/>
                      <a:pt x="26" y="57"/>
                    </a:cubicBezTo>
                    <a:cubicBezTo>
                      <a:pt x="40" y="57"/>
                      <a:pt x="52" y="59"/>
                      <a:pt x="52" y="51"/>
                    </a:cubicBezTo>
                    <a:cubicBezTo>
                      <a:pt x="52" y="44"/>
                      <a:pt x="48" y="38"/>
                      <a:pt x="42" y="34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5" name="Freeform 918"/>
              <p:cNvSpPr/>
              <p:nvPr/>
            </p:nvSpPr>
            <p:spPr bwMode="auto">
              <a:xfrm>
                <a:off x="16075126" y="9379074"/>
                <a:ext cx="930275" cy="1676400"/>
              </a:xfrm>
              <a:custGeom>
                <a:avLst/>
                <a:gdLst>
                  <a:gd name="T0" fmla="*/ 229 w 293"/>
                  <a:gd name="T1" fmla="*/ 347 h 528"/>
                  <a:gd name="T2" fmla="*/ 271 w 293"/>
                  <a:gd name="T3" fmla="*/ 308 h 528"/>
                  <a:gd name="T4" fmla="*/ 189 w 293"/>
                  <a:gd name="T5" fmla="*/ 215 h 528"/>
                  <a:gd name="T6" fmla="*/ 276 w 293"/>
                  <a:gd name="T7" fmla="*/ 100 h 528"/>
                  <a:gd name="T8" fmla="*/ 76 w 293"/>
                  <a:gd name="T9" fmla="*/ 100 h 528"/>
                  <a:gd name="T10" fmla="*/ 141 w 293"/>
                  <a:gd name="T11" fmla="*/ 215 h 528"/>
                  <a:gd name="T12" fmla="*/ 19 w 293"/>
                  <a:gd name="T13" fmla="*/ 284 h 528"/>
                  <a:gd name="T14" fmla="*/ 1 w 293"/>
                  <a:gd name="T15" fmla="*/ 294 h 528"/>
                  <a:gd name="T16" fmla="*/ 7 w 293"/>
                  <a:gd name="T17" fmla="*/ 302 h 528"/>
                  <a:gd name="T18" fmla="*/ 10 w 293"/>
                  <a:gd name="T19" fmla="*/ 295 h 528"/>
                  <a:gd name="T20" fmla="*/ 8 w 293"/>
                  <a:gd name="T21" fmla="*/ 315 h 528"/>
                  <a:gd name="T22" fmla="*/ 16 w 293"/>
                  <a:gd name="T23" fmla="*/ 302 h 528"/>
                  <a:gd name="T24" fmla="*/ 18 w 293"/>
                  <a:gd name="T25" fmla="*/ 302 h 528"/>
                  <a:gd name="T26" fmla="*/ 25 w 293"/>
                  <a:gd name="T27" fmla="*/ 320 h 528"/>
                  <a:gd name="T28" fmla="*/ 27 w 293"/>
                  <a:gd name="T29" fmla="*/ 300 h 528"/>
                  <a:gd name="T30" fmla="*/ 34 w 293"/>
                  <a:gd name="T31" fmla="*/ 317 h 528"/>
                  <a:gd name="T32" fmla="*/ 43 w 293"/>
                  <a:gd name="T33" fmla="*/ 292 h 528"/>
                  <a:gd name="T34" fmla="*/ 45 w 293"/>
                  <a:gd name="T35" fmla="*/ 293 h 528"/>
                  <a:gd name="T36" fmla="*/ 56 w 293"/>
                  <a:gd name="T37" fmla="*/ 299 h 528"/>
                  <a:gd name="T38" fmla="*/ 89 w 293"/>
                  <a:gd name="T39" fmla="*/ 264 h 528"/>
                  <a:gd name="T40" fmla="*/ 116 w 293"/>
                  <a:gd name="T41" fmla="*/ 308 h 528"/>
                  <a:gd name="T42" fmla="*/ 135 w 293"/>
                  <a:gd name="T43" fmla="*/ 439 h 528"/>
                  <a:gd name="T44" fmla="*/ 214 w 293"/>
                  <a:gd name="T45" fmla="*/ 467 h 528"/>
                  <a:gd name="T46" fmla="*/ 220 w 293"/>
                  <a:gd name="T47" fmla="*/ 496 h 528"/>
                  <a:gd name="T48" fmla="*/ 257 w 293"/>
                  <a:gd name="T49" fmla="*/ 488 h 528"/>
                  <a:gd name="T50" fmla="*/ 238 w 293"/>
                  <a:gd name="T51" fmla="*/ 434 h 528"/>
                  <a:gd name="T52" fmla="*/ 203 w 293"/>
                  <a:gd name="T53" fmla="*/ 424 h 528"/>
                  <a:gd name="T54" fmla="*/ 171 w 293"/>
                  <a:gd name="T55" fmla="*/ 375 h 528"/>
                  <a:gd name="T56" fmla="*/ 208 w 293"/>
                  <a:gd name="T57" fmla="*/ 420 h 528"/>
                  <a:gd name="T58" fmla="*/ 224 w 293"/>
                  <a:gd name="T59" fmla="*/ 413 h 528"/>
                  <a:gd name="T60" fmla="*/ 223 w 293"/>
                  <a:gd name="T61" fmla="*/ 351 h 528"/>
                  <a:gd name="T62" fmla="*/ 212 w 293"/>
                  <a:gd name="T63" fmla="*/ 316 h 528"/>
                  <a:gd name="T64" fmla="*/ 211 w 293"/>
                  <a:gd name="T65" fmla="*/ 314 h 528"/>
                  <a:gd name="T66" fmla="*/ 219 w 293"/>
                  <a:gd name="T67" fmla="*/ 295 h 528"/>
                  <a:gd name="T68" fmla="*/ 261 w 293"/>
                  <a:gd name="T69" fmla="*/ 276 h 528"/>
                  <a:gd name="T70" fmla="*/ 236 w 293"/>
                  <a:gd name="T71" fmla="*/ 296 h 528"/>
                  <a:gd name="T72" fmla="*/ 216 w 293"/>
                  <a:gd name="T73" fmla="*/ 311 h 528"/>
                  <a:gd name="T74" fmla="*/ 218 w 293"/>
                  <a:gd name="T75" fmla="*/ 31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3" h="528">
                    <a:moveTo>
                      <a:pt x="218" y="318"/>
                    </a:moveTo>
                    <a:cubicBezTo>
                      <a:pt x="216" y="324"/>
                      <a:pt x="222" y="348"/>
                      <a:pt x="229" y="347"/>
                    </a:cubicBezTo>
                    <a:cubicBezTo>
                      <a:pt x="239" y="345"/>
                      <a:pt x="252" y="333"/>
                      <a:pt x="258" y="326"/>
                    </a:cubicBezTo>
                    <a:cubicBezTo>
                      <a:pt x="266" y="316"/>
                      <a:pt x="266" y="315"/>
                      <a:pt x="271" y="308"/>
                    </a:cubicBezTo>
                    <a:cubicBezTo>
                      <a:pt x="275" y="301"/>
                      <a:pt x="293" y="280"/>
                      <a:pt x="291" y="273"/>
                    </a:cubicBezTo>
                    <a:cubicBezTo>
                      <a:pt x="283" y="246"/>
                      <a:pt x="218" y="222"/>
                      <a:pt x="189" y="215"/>
                    </a:cubicBezTo>
                    <a:cubicBezTo>
                      <a:pt x="186" y="215"/>
                      <a:pt x="186" y="205"/>
                      <a:pt x="191" y="199"/>
                    </a:cubicBezTo>
                    <a:cubicBezTo>
                      <a:pt x="239" y="192"/>
                      <a:pt x="276" y="151"/>
                      <a:pt x="276" y="100"/>
                    </a:cubicBezTo>
                    <a:cubicBezTo>
                      <a:pt x="276" y="45"/>
                      <a:pt x="231" y="0"/>
                      <a:pt x="176" y="0"/>
                    </a:cubicBezTo>
                    <a:cubicBezTo>
                      <a:pt x="121" y="0"/>
                      <a:pt x="76" y="45"/>
                      <a:pt x="76" y="100"/>
                    </a:cubicBezTo>
                    <a:cubicBezTo>
                      <a:pt x="76" y="144"/>
                      <a:pt x="103" y="180"/>
                      <a:pt x="142" y="194"/>
                    </a:cubicBezTo>
                    <a:cubicBezTo>
                      <a:pt x="146" y="201"/>
                      <a:pt x="147" y="215"/>
                      <a:pt x="141" y="215"/>
                    </a:cubicBezTo>
                    <a:cubicBezTo>
                      <a:pt x="107" y="218"/>
                      <a:pt x="92" y="228"/>
                      <a:pt x="85" y="233"/>
                    </a:cubicBezTo>
                    <a:cubicBezTo>
                      <a:pt x="74" y="242"/>
                      <a:pt x="33" y="275"/>
                      <a:pt x="19" y="284"/>
                    </a:cubicBezTo>
                    <a:cubicBezTo>
                      <a:pt x="18" y="284"/>
                      <a:pt x="18" y="284"/>
                      <a:pt x="18" y="284"/>
                    </a:cubicBezTo>
                    <a:cubicBezTo>
                      <a:pt x="5" y="286"/>
                      <a:pt x="1" y="291"/>
                      <a:pt x="1" y="294"/>
                    </a:cubicBezTo>
                    <a:cubicBezTo>
                      <a:pt x="1" y="301"/>
                      <a:pt x="1" y="301"/>
                      <a:pt x="1" y="301"/>
                    </a:cubicBezTo>
                    <a:cubicBezTo>
                      <a:pt x="0" y="307"/>
                      <a:pt x="6" y="308"/>
                      <a:pt x="7" y="302"/>
                    </a:cubicBezTo>
                    <a:cubicBezTo>
                      <a:pt x="7" y="302"/>
                      <a:pt x="7" y="305"/>
                      <a:pt x="8" y="298"/>
                    </a:cubicBezTo>
                    <a:cubicBezTo>
                      <a:pt x="8" y="297"/>
                      <a:pt x="9" y="296"/>
                      <a:pt x="10" y="295"/>
                    </a:cubicBezTo>
                    <a:cubicBezTo>
                      <a:pt x="9" y="296"/>
                      <a:pt x="9" y="297"/>
                      <a:pt x="8" y="298"/>
                    </a:cubicBezTo>
                    <a:cubicBezTo>
                      <a:pt x="8" y="306"/>
                      <a:pt x="8" y="315"/>
                      <a:pt x="8" y="315"/>
                    </a:cubicBezTo>
                    <a:cubicBezTo>
                      <a:pt x="7" y="321"/>
                      <a:pt x="15" y="322"/>
                      <a:pt x="16" y="316"/>
                    </a:cubicBezTo>
                    <a:cubicBezTo>
                      <a:pt x="16" y="316"/>
                      <a:pt x="15" y="310"/>
                      <a:pt x="16" y="302"/>
                    </a:cubicBezTo>
                    <a:cubicBezTo>
                      <a:pt x="16" y="301"/>
                      <a:pt x="18" y="299"/>
                      <a:pt x="19" y="298"/>
                    </a:cubicBezTo>
                    <a:cubicBezTo>
                      <a:pt x="18" y="299"/>
                      <a:pt x="18" y="301"/>
                      <a:pt x="18" y="302"/>
                    </a:cubicBezTo>
                    <a:cubicBezTo>
                      <a:pt x="17" y="309"/>
                      <a:pt x="17" y="319"/>
                      <a:pt x="17" y="319"/>
                    </a:cubicBezTo>
                    <a:cubicBezTo>
                      <a:pt x="16" y="325"/>
                      <a:pt x="24" y="326"/>
                      <a:pt x="25" y="320"/>
                    </a:cubicBezTo>
                    <a:cubicBezTo>
                      <a:pt x="25" y="320"/>
                      <a:pt x="25" y="311"/>
                      <a:pt x="26" y="303"/>
                    </a:cubicBezTo>
                    <a:cubicBezTo>
                      <a:pt x="26" y="302"/>
                      <a:pt x="26" y="301"/>
                      <a:pt x="27" y="300"/>
                    </a:cubicBezTo>
                    <a:cubicBezTo>
                      <a:pt x="27" y="308"/>
                      <a:pt x="26" y="316"/>
                      <a:pt x="26" y="316"/>
                    </a:cubicBezTo>
                    <a:cubicBezTo>
                      <a:pt x="26" y="322"/>
                      <a:pt x="34" y="323"/>
                      <a:pt x="34" y="317"/>
                    </a:cubicBezTo>
                    <a:cubicBezTo>
                      <a:pt x="34" y="317"/>
                      <a:pt x="35" y="308"/>
                      <a:pt x="35" y="300"/>
                    </a:cubicBezTo>
                    <a:cubicBezTo>
                      <a:pt x="36" y="297"/>
                      <a:pt x="40" y="292"/>
                      <a:pt x="43" y="292"/>
                    </a:cubicBezTo>
                    <a:cubicBezTo>
                      <a:pt x="46" y="292"/>
                      <a:pt x="49" y="290"/>
                      <a:pt x="49" y="290"/>
                    </a:cubicBezTo>
                    <a:cubicBezTo>
                      <a:pt x="49" y="293"/>
                      <a:pt x="47" y="293"/>
                      <a:pt x="45" y="293"/>
                    </a:cubicBezTo>
                    <a:cubicBezTo>
                      <a:pt x="39" y="293"/>
                      <a:pt x="39" y="302"/>
                      <a:pt x="45" y="302"/>
                    </a:cubicBezTo>
                    <a:cubicBezTo>
                      <a:pt x="45" y="302"/>
                      <a:pt x="54" y="301"/>
                      <a:pt x="56" y="299"/>
                    </a:cubicBezTo>
                    <a:cubicBezTo>
                      <a:pt x="59" y="294"/>
                      <a:pt x="59" y="289"/>
                      <a:pt x="55" y="285"/>
                    </a:cubicBezTo>
                    <a:cubicBezTo>
                      <a:pt x="62" y="280"/>
                      <a:pt x="75" y="275"/>
                      <a:pt x="89" y="264"/>
                    </a:cubicBezTo>
                    <a:cubicBezTo>
                      <a:pt x="102" y="254"/>
                      <a:pt x="112" y="255"/>
                      <a:pt x="113" y="259"/>
                    </a:cubicBezTo>
                    <a:cubicBezTo>
                      <a:pt x="114" y="264"/>
                      <a:pt x="115" y="288"/>
                      <a:pt x="116" y="308"/>
                    </a:cubicBezTo>
                    <a:cubicBezTo>
                      <a:pt x="118" y="330"/>
                      <a:pt x="112" y="350"/>
                      <a:pt x="113" y="370"/>
                    </a:cubicBezTo>
                    <a:cubicBezTo>
                      <a:pt x="113" y="388"/>
                      <a:pt x="120" y="423"/>
                      <a:pt x="135" y="439"/>
                    </a:cubicBezTo>
                    <a:cubicBezTo>
                      <a:pt x="142" y="447"/>
                      <a:pt x="150" y="453"/>
                      <a:pt x="157" y="457"/>
                    </a:cubicBezTo>
                    <a:cubicBezTo>
                      <a:pt x="180" y="466"/>
                      <a:pt x="204" y="467"/>
                      <a:pt x="214" y="467"/>
                    </a:cubicBezTo>
                    <a:cubicBezTo>
                      <a:pt x="232" y="467"/>
                      <a:pt x="227" y="479"/>
                      <a:pt x="226" y="482"/>
                    </a:cubicBezTo>
                    <a:cubicBezTo>
                      <a:pt x="225" y="490"/>
                      <a:pt x="222" y="493"/>
                      <a:pt x="220" y="496"/>
                    </a:cubicBezTo>
                    <a:cubicBezTo>
                      <a:pt x="214" y="509"/>
                      <a:pt x="223" y="527"/>
                      <a:pt x="235" y="527"/>
                    </a:cubicBezTo>
                    <a:cubicBezTo>
                      <a:pt x="246" y="528"/>
                      <a:pt x="252" y="504"/>
                      <a:pt x="257" y="488"/>
                    </a:cubicBezTo>
                    <a:cubicBezTo>
                      <a:pt x="262" y="472"/>
                      <a:pt x="274" y="436"/>
                      <a:pt x="244" y="434"/>
                    </a:cubicBezTo>
                    <a:cubicBezTo>
                      <a:pt x="243" y="434"/>
                      <a:pt x="241" y="434"/>
                      <a:pt x="238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0" y="434"/>
                      <a:pt x="213" y="430"/>
                      <a:pt x="203" y="424"/>
                    </a:cubicBezTo>
                    <a:cubicBezTo>
                      <a:pt x="196" y="420"/>
                      <a:pt x="182" y="413"/>
                      <a:pt x="178" y="412"/>
                    </a:cubicBezTo>
                    <a:cubicBezTo>
                      <a:pt x="177" y="384"/>
                      <a:pt x="170" y="374"/>
                      <a:pt x="171" y="375"/>
                    </a:cubicBezTo>
                    <a:cubicBezTo>
                      <a:pt x="177" y="382"/>
                      <a:pt x="181" y="390"/>
                      <a:pt x="183" y="409"/>
                    </a:cubicBezTo>
                    <a:cubicBezTo>
                      <a:pt x="192" y="412"/>
                      <a:pt x="201" y="416"/>
                      <a:pt x="208" y="420"/>
                    </a:cubicBezTo>
                    <a:cubicBezTo>
                      <a:pt x="212" y="423"/>
                      <a:pt x="217" y="424"/>
                      <a:pt x="222" y="426"/>
                    </a:cubicBezTo>
                    <a:cubicBezTo>
                      <a:pt x="223" y="422"/>
                      <a:pt x="224" y="417"/>
                      <a:pt x="224" y="413"/>
                    </a:cubicBezTo>
                    <a:cubicBezTo>
                      <a:pt x="227" y="396"/>
                      <a:pt x="224" y="368"/>
                      <a:pt x="224" y="368"/>
                    </a:cubicBezTo>
                    <a:cubicBezTo>
                      <a:pt x="224" y="368"/>
                      <a:pt x="224" y="360"/>
                      <a:pt x="223" y="351"/>
                    </a:cubicBezTo>
                    <a:cubicBezTo>
                      <a:pt x="222" y="350"/>
                      <a:pt x="221" y="349"/>
                      <a:pt x="220" y="348"/>
                    </a:cubicBezTo>
                    <a:cubicBezTo>
                      <a:pt x="214" y="341"/>
                      <a:pt x="211" y="323"/>
                      <a:pt x="212" y="316"/>
                    </a:cubicBezTo>
                    <a:cubicBezTo>
                      <a:pt x="212" y="316"/>
                      <a:pt x="212" y="316"/>
                      <a:pt x="212" y="316"/>
                    </a:cubicBezTo>
                    <a:cubicBezTo>
                      <a:pt x="212" y="315"/>
                      <a:pt x="211" y="315"/>
                      <a:pt x="211" y="314"/>
                    </a:cubicBezTo>
                    <a:cubicBezTo>
                      <a:pt x="209" y="310"/>
                      <a:pt x="209" y="306"/>
                      <a:pt x="211" y="302"/>
                    </a:cubicBezTo>
                    <a:cubicBezTo>
                      <a:pt x="213" y="300"/>
                      <a:pt x="216" y="297"/>
                      <a:pt x="219" y="295"/>
                    </a:cubicBezTo>
                    <a:cubicBezTo>
                      <a:pt x="219" y="284"/>
                      <a:pt x="220" y="275"/>
                      <a:pt x="219" y="268"/>
                    </a:cubicBezTo>
                    <a:cubicBezTo>
                      <a:pt x="227" y="273"/>
                      <a:pt x="260" y="274"/>
                      <a:pt x="261" y="276"/>
                    </a:cubicBezTo>
                    <a:cubicBezTo>
                      <a:pt x="261" y="277"/>
                      <a:pt x="258" y="290"/>
                      <a:pt x="255" y="292"/>
                    </a:cubicBezTo>
                    <a:cubicBezTo>
                      <a:pt x="246" y="297"/>
                      <a:pt x="241" y="297"/>
                      <a:pt x="236" y="296"/>
                    </a:cubicBezTo>
                    <a:cubicBezTo>
                      <a:pt x="230" y="296"/>
                      <a:pt x="219" y="300"/>
                      <a:pt x="217" y="305"/>
                    </a:cubicBezTo>
                    <a:cubicBezTo>
                      <a:pt x="215" y="308"/>
                      <a:pt x="216" y="310"/>
                      <a:pt x="216" y="311"/>
                    </a:cubicBezTo>
                    <a:cubicBezTo>
                      <a:pt x="218" y="315"/>
                      <a:pt x="230" y="306"/>
                      <a:pt x="231" y="306"/>
                    </a:cubicBezTo>
                    <a:cubicBezTo>
                      <a:pt x="236" y="305"/>
                      <a:pt x="219" y="313"/>
                      <a:pt x="218" y="318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6" name="Freeform 919"/>
              <p:cNvSpPr/>
              <p:nvPr/>
            </p:nvSpPr>
            <p:spPr bwMode="auto">
              <a:xfrm>
                <a:off x="15868751" y="10306174"/>
                <a:ext cx="581025" cy="746125"/>
              </a:xfrm>
              <a:custGeom>
                <a:avLst/>
                <a:gdLst>
                  <a:gd name="T0" fmla="*/ 176 w 183"/>
                  <a:gd name="T1" fmla="*/ 198 h 235"/>
                  <a:gd name="T2" fmla="*/ 154 w 183"/>
                  <a:gd name="T3" fmla="*/ 198 h 235"/>
                  <a:gd name="T4" fmla="*/ 147 w 183"/>
                  <a:gd name="T5" fmla="*/ 191 h 235"/>
                  <a:gd name="T6" fmla="*/ 147 w 183"/>
                  <a:gd name="T7" fmla="*/ 6 h 235"/>
                  <a:gd name="T8" fmla="*/ 141 w 183"/>
                  <a:gd name="T9" fmla="*/ 0 h 235"/>
                  <a:gd name="T10" fmla="*/ 129 w 183"/>
                  <a:gd name="T11" fmla="*/ 0 h 235"/>
                  <a:gd name="T12" fmla="*/ 126 w 183"/>
                  <a:gd name="T13" fmla="*/ 10 h 235"/>
                  <a:gd name="T14" fmla="*/ 110 w 183"/>
                  <a:gd name="T15" fmla="*/ 16 h 235"/>
                  <a:gd name="T16" fmla="*/ 109 w 183"/>
                  <a:gd name="T17" fmla="*/ 16 h 235"/>
                  <a:gd name="T18" fmla="*/ 106 w 183"/>
                  <a:gd name="T19" fmla="*/ 15 h 235"/>
                  <a:gd name="T20" fmla="*/ 105 w 183"/>
                  <a:gd name="T21" fmla="*/ 25 h 235"/>
                  <a:gd name="T22" fmla="*/ 105 w 183"/>
                  <a:gd name="T23" fmla="*/ 26 h 235"/>
                  <a:gd name="T24" fmla="*/ 105 w 183"/>
                  <a:gd name="T25" fmla="*/ 26 h 235"/>
                  <a:gd name="T26" fmla="*/ 95 w 183"/>
                  <a:gd name="T27" fmla="*/ 35 h 235"/>
                  <a:gd name="T28" fmla="*/ 93 w 183"/>
                  <a:gd name="T29" fmla="*/ 35 h 235"/>
                  <a:gd name="T30" fmla="*/ 85 w 183"/>
                  <a:gd name="T31" fmla="*/ 38 h 235"/>
                  <a:gd name="T32" fmla="*/ 78 w 183"/>
                  <a:gd name="T33" fmla="*/ 35 h 235"/>
                  <a:gd name="T34" fmla="*/ 77 w 183"/>
                  <a:gd name="T35" fmla="*/ 34 h 235"/>
                  <a:gd name="T36" fmla="*/ 76 w 183"/>
                  <a:gd name="T37" fmla="*/ 34 h 235"/>
                  <a:gd name="T38" fmla="*/ 69 w 183"/>
                  <a:gd name="T39" fmla="*/ 30 h 235"/>
                  <a:gd name="T40" fmla="*/ 67 w 183"/>
                  <a:gd name="T41" fmla="*/ 23 h 235"/>
                  <a:gd name="T42" fmla="*/ 67 w 183"/>
                  <a:gd name="T43" fmla="*/ 20 h 235"/>
                  <a:gd name="T44" fmla="*/ 62 w 183"/>
                  <a:gd name="T45" fmla="*/ 17 h 235"/>
                  <a:gd name="T46" fmla="*/ 60 w 183"/>
                  <a:gd name="T47" fmla="*/ 10 h 235"/>
                  <a:gd name="T48" fmla="*/ 60 w 183"/>
                  <a:gd name="T49" fmla="*/ 1 h 235"/>
                  <a:gd name="T50" fmla="*/ 60 w 183"/>
                  <a:gd name="T51" fmla="*/ 0 h 235"/>
                  <a:gd name="T52" fmla="*/ 7 w 183"/>
                  <a:gd name="T53" fmla="*/ 0 h 235"/>
                  <a:gd name="T54" fmla="*/ 0 w 183"/>
                  <a:gd name="T55" fmla="*/ 6 h 235"/>
                  <a:gd name="T56" fmla="*/ 0 w 183"/>
                  <a:gd name="T57" fmla="*/ 30 h 235"/>
                  <a:gd name="T58" fmla="*/ 7 w 183"/>
                  <a:gd name="T59" fmla="*/ 37 h 235"/>
                  <a:gd name="T60" fmla="*/ 29 w 183"/>
                  <a:gd name="T61" fmla="*/ 37 h 235"/>
                  <a:gd name="T62" fmla="*/ 36 w 183"/>
                  <a:gd name="T63" fmla="*/ 43 h 235"/>
                  <a:gd name="T64" fmla="*/ 36 w 183"/>
                  <a:gd name="T65" fmla="*/ 191 h 235"/>
                  <a:gd name="T66" fmla="*/ 29 w 183"/>
                  <a:gd name="T67" fmla="*/ 198 h 235"/>
                  <a:gd name="T68" fmla="*/ 7 w 183"/>
                  <a:gd name="T69" fmla="*/ 198 h 235"/>
                  <a:gd name="T70" fmla="*/ 0 w 183"/>
                  <a:gd name="T71" fmla="*/ 204 h 235"/>
                  <a:gd name="T72" fmla="*/ 0 w 183"/>
                  <a:gd name="T73" fmla="*/ 228 h 235"/>
                  <a:gd name="T74" fmla="*/ 7 w 183"/>
                  <a:gd name="T75" fmla="*/ 235 h 235"/>
                  <a:gd name="T76" fmla="*/ 176 w 183"/>
                  <a:gd name="T77" fmla="*/ 235 h 235"/>
                  <a:gd name="T78" fmla="*/ 183 w 183"/>
                  <a:gd name="T79" fmla="*/ 228 h 235"/>
                  <a:gd name="T80" fmla="*/ 183 w 183"/>
                  <a:gd name="T81" fmla="*/ 204 h 235"/>
                  <a:gd name="T82" fmla="*/ 176 w 183"/>
                  <a:gd name="T83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35">
                    <a:moveTo>
                      <a:pt x="176" y="198"/>
                    </a:move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0" y="198"/>
                      <a:pt x="147" y="195"/>
                      <a:pt x="147" y="191"/>
                    </a:cubicBezTo>
                    <a:cubicBezTo>
                      <a:pt x="147" y="6"/>
                      <a:pt x="147" y="6"/>
                      <a:pt x="147" y="6"/>
                    </a:cubicBezTo>
                    <a:cubicBezTo>
                      <a:pt x="147" y="3"/>
                      <a:pt x="144" y="0"/>
                      <a:pt x="141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3"/>
                      <a:pt x="128" y="6"/>
                      <a:pt x="126" y="10"/>
                    </a:cubicBezTo>
                    <a:cubicBezTo>
                      <a:pt x="124" y="13"/>
                      <a:pt x="118" y="15"/>
                      <a:pt x="110" y="16"/>
                    </a:cubicBezTo>
                    <a:cubicBezTo>
                      <a:pt x="110" y="16"/>
                      <a:pt x="110" y="16"/>
                      <a:pt x="109" y="16"/>
                    </a:cubicBezTo>
                    <a:cubicBezTo>
                      <a:pt x="108" y="16"/>
                      <a:pt x="107" y="15"/>
                      <a:pt x="106" y="15"/>
                    </a:cubicBezTo>
                    <a:cubicBezTo>
                      <a:pt x="105" y="20"/>
                      <a:pt x="105" y="25"/>
                      <a:pt x="105" y="25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32"/>
                      <a:pt x="100" y="36"/>
                      <a:pt x="95" y="35"/>
                    </a:cubicBezTo>
                    <a:cubicBezTo>
                      <a:pt x="94" y="35"/>
                      <a:pt x="94" y="35"/>
                      <a:pt x="93" y="35"/>
                    </a:cubicBezTo>
                    <a:cubicBezTo>
                      <a:pt x="91" y="37"/>
                      <a:pt x="88" y="38"/>
                      <a:pt x="85" y="38"/>
                    </a:cubicBezTo>
                    <a:cubicBezTo>
                      <a:pt x="82" y="38"/>
                      <a:pt x="80" y="37"/>
                      <a:pt x="78" y="35"/>
                    </a:cubicBezTo>
                    <a:cubicBezTo>
                      <a:pt x="78" y="35"/>
                      <a:pt x="78" y="34"/>
                      <a:pt x="77" y="34"/>
                    </a:cubicBezTo>
                    <a:cubicBezTo>
                      <a:pt x="77" y="34"/>
                      <a:pt x="76" y="34"/>
                      <a:pt x="76" y="34"/>
                    </a:cubicBezTo>
                    <a:cubicBezTo>
                      <a:pt x="73" y="34"/>
                      <a:pt x="71" y="33"/>
                      <a:pt x="69" y="30"/>
                    </a:cubicBezTo>
                    <a:cubicBezTo>
                      <a:pt x="67" y="28"/>
                      <a:pt x="66" y="26"/>
                      <a:pt x="67" y="23"/>
                    </a:cubicBezTo>
                    <a:cubicBezTo>
                      <a:pt x="67" y="22"/>
                      <a:pt x="67" y="21"/>
                      <a:pt x="67" y="20"/>
                    </a:cubicBezTo>
                    <a:cubicBezTo>
                      <a:pt x="65" y="20"/>
                      <a:pt x="63" y="19"/>
                      <a:pt x="62" y="17"/>
                    </a:cubicBezTo>
                    <a:cubicBezTo>
                      <a:pt x="60" y="15"/>
                      <a:pt x="60" y="12"/>
                      <a:pt x="60" y="10"/>
                    </a:cubicBezTo>
                    <a:cubicBezTo>
                      <a:pt x="60" y="8"/>
                      <a:pt x="60" y="5"/>
                      <a:pt x="60" y="1"/>
                    </a:cubicBezTo>
                    <a:cubicBezTo>
                      <a:pt x="60" y="1"/>
                      <a:pt x="60" y="0"/>
                      <a:pt x="6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3" y="37"/>
                      <a:pt x="36" y="40"/>
                      <a:pt x="36" y="43"/>
                    </a:cubicBezTo>
                    <a:cubicBezTo>
                      <a:pt x="36" y="191"/>
                      <a:pt x="36" y="191"/>
                      <a:pt x="36" y="191"/>
                    </a:cubicBezTo>
                    <a:cubicBezTo>
                      <a:pt x="36" y="195"/>
                      <a:pt x="33" y="198"/>
                      <a:pt x="29" y="198"/>
                    </a:cubicBezTo>
                    <a:cubicBezTo>
                      <a:pt x="7" y="198"/>
                      <a:pt x="7" y="198"/>
                      <a:pt x="7" y="198"/>
                    </a:cubicBezTo>
                    <a:cubicBezTo>
                      <a:pt x="3" y="198"/>
                      <a:pt x="0" y="201"/>
                      <a:pt x="0" y="204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2"/>
                      <a:pt x="3" y="235"/>
                      <a:pt x="7" y="235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80" y="235"/>
                      <a:pt x="183" y="232"/>
                      <a:pt x="183" y="228"/>
                    </a:cubicBezTo>
                    <a:cubicBezTo>
                      <a:pt x="183" y="204"/>
                      <a:pt x="183" y="204"/>
                      <a:pt x="183" y="204"/>
                    </a:cubicBezTo>
                    <a:cubicBezTo>
                      <a:pt x="183" y="201"/>
                      <a:pt x="180" y="198"/>
                      <a:pt x="176" y="19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7" name="Oval 920"/>
              <p:cNvSpPr>
                <a:spLocks noChangeArrowheads="1"/>
              </p:cNvSpPr>
              <p:nvPr/>
            </p:nvSpPr>
            <p:spPr bwMode="auto">
              <a:xfrm>
                <a:off x="15967176" y="9807699"/>
                <a:ext cx="384175" cy="381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</p:grpSp>
        <p:sp>
          <p:nvSpPr>
            <p:cNvPr id="23" name="Овал 67"/>
            <p:cNvSpPr/>
            <p:nvPr/>
          </p:nvSpPr>
          <p:spPr>
            <a:xfrm rot="10800000">
              <a:off x="12001341" y="3546427"/>
              <a:ext cx="2135669" cy="1941517"/>
            </a:xfrm>
            <a:prstGeom prst="ellips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4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cs typeface="+mn-ea"/>
                <a:sym typeface="+mn-lt"/>
              </a:endParaRPr>
            </a:p>
          </p:txBody>
        </p:sp>
      </p:grpSp>
      <p:sp>
        <p:nvSpPr>
          <p:cNvPr id="28" name="矩形: 圆角 139"/>
          <p:cNvSpPr/>
          <p:nvPr/>
        </p:nvSpPr>
        <p:spPr>
          <a:xfrm>
            <a:off x="1143689" y="1887234"/>
            <a:ext cx="250324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注意事项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39"/>
          <p:cNvSpPr/>
          <p:nvPr/>
        </p:nvSpPr>
        <p:spPr>
          <a:xfrm>
            <a:off x="1019175" y="1597014"/>
            <a:ext cx="56109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to_sql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方法向数据库写入数据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01370" y="2277666"/>
            <a:ext cx="99784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to_sql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的功能是将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类或</a:t>
            </a:r>
            <a:r>
              <a:rPr lang="en-US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对象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以数据表的形式写入到数据库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87706" y="2938252"/>
            <a:ext cx="9560028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24653" y="3085997"/>
            <a:ext cx="929979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to_sql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(name, con, *, schema=None,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if_exists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='fail', index=True,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index_label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chunksize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dtype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method=None)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01370" y="4061450"/>
            <a:ext cx="954636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数据表的名称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con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数据库的连接信息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。该参数的值可以是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Engine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Connection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。若希望创建一个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Engine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，则需要通过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create_engine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函数实现，该函数需要接收一个符合格式要求的字符串，具体格式为“数据库类型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数据库驱动名称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://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用户名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密码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@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机器地址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端口号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数据库名”。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圆角 139"/>
          <p:cNvSpPr/>
          <p:nvPr/>
        </p:nvSpPr>
        <p:spPr>
          <a:xfrm>
            <a:off x="1019175" y="1597014"/>
            <a:ext cx="5610976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to_sql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方法向数据库写入数据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01370" y="2277666"/>
            <a:ext cx="99784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to_sql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的功能是将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类或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DataFrame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类的对象以数据表的形式写入到数据库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287706" y="2938252"/>
            <a:ext cx="9560028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24653" y="3085997"/>
            <a:ext cx="929979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to_sql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(name, con, *, schema=None,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if_exists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='fail', index=True, 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index_label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chunksize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dtype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 method=None)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301370" y="4061450"/>
            <a:ext cx="9546364" cy="225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if_exists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：当数据表存在时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如何操作数据表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，该参数可以取值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fail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replace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append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默认值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fail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。其中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fail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不执行写入操作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replace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将原数据表删除后再重新创建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r>
              <a:rPr lang="en-US" altLang="zh-CN" sz="18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append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'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表示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在原数据表的基础上追加数据。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是否将</a:t>
            </a:r>
            <a:r>
              <a:rPr lang="en-US" altLang="zh-CN" sz="1800" kern="0" dirty="0" err="1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的行索引作为数据写入数据库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，默认为</a:t>
            </a:r>
            <a:r>
              <a:rPr lang="en-US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en-US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，表示写入</a:t>
            </a:r>
            <a:r>
              <a:rPr lang="zh-CN" altLang="zh-CN" sz="1800" kern="0" dirty="0" smtClean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index_label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是否引用索引名称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。如果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设为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True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，此参数为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None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，表示使用默认名称；如果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为分层索引，则它的值必须是序列类型的。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4647619" y="3656279"/>
            <a:ext cx="63441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to_sql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()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方法向数据库写入数据时，如果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要写入的数据表名与数据库中其他的数据表名相同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，则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会导致程序出现异常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，并反馈该数据表已存在的异常信息。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22" name="Группа 65"/>
          <p:cNvGrpSpPr/>
          <p:nvPr/>
        </p:nvGrpSpPr>
        <p:grpSpPr>
          <a:xfrm flipH="1">
            <a:off x="1630710" y="2853731"/>
            <a:ext cx="2016224" cy="3033670"/>
            <a:chOff x="10248578" y="3546427"/>
            <a:chExt cx="4067901" cy="6120679"/>
          </a:xfrm>
        </p:grpSpPr>
        <p:grpSp>
          <p:nvGrpSpPr>
            <p:cNvPr id="23" name="Группа 66"/>
            <p:cNvGrpSpPr/>
            <p:nvPr/>
          </p:nvGrpSpPr>
          <p:grpSpPr>
            <a:xfrm>
              <a:off x="10248578" y="3656158"/>
              <a:ext cx="4067901" cy="6010948"/>
              <a:chOff x="15868751" y="9379074"/>
              <a:chExt cx="1136650" cy="1679575"/>
            </a:xfrm>
          </p:grpSpPr>
          <p:sp>
            <p:nvSpPr>
              <p:cNvPr id="25" name="Freeform 917"/>
              <p:cNvSpPr/>
              <p:nvPr/>
            </p:nvSpPr>
            <p:spPr bwMode="auto">
              <a:xfrm>
                <a:off x="16608526" y="10871324"/>
                <a:ext cx="165100" cy="187325"/>
              </a:xfrm>
              <a:custGeom>
                <a:avLst/>
                <a:gdLst>
                  <a:gd name="T0" fmla="*/ 42 w 52"/>
                  <a:gd name="T1" fmla="*/ 34 h 59"/>
                  <a:gd name="T2" fmla="*/ 42 w 52"/>
                  <a:gd name="T3" fmla="*/ 10 h 59"/>
                  <a:gd name="T4" fmla="*/ 43 w 52"/>
                  <a:gd name="T5" fmla="*/ 4 h 59"/>
                  <a:gd name="T6" fmla="*/ 7 w 52"/>
                  <a:gd name="T7" fmla="*/ 0 h 59"/>
                  <a:gd name="T8" fmla="*/ 9 w 52"/>
                  <a:gd name="T9" fmla="*/ 10 h 59"/>
                  <a:gd name="T10" fmla="*/ 10 w 52"/>
                  <a:gd name="T11" fmla="*/ 34 h 59"/>
                  <a:gd name="T12" fmla="*/ 0 w 52"/>
                  <a:gd name="T13" fmla="*/ 51 h 59"/>
                  <a:gd name="T14" fmla="*/ 26 w 52"/>
                  <a:gd name="T15" fmla="*/ 57 h 59"/>
                  <a:gd name="T16" fmla="*/ 52 w 52"/>
                  <a:gd name="T17" fmla="*/ 51 h 59"/>
                  <a:gd name="T18" fmla="*/ 42 w 52"/>
                  <a:gd name="T1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9">
                    <a:moveTo>
                      <a:pt x="42" y="34"/>
                    </a:moveTo>
                    <a:cubicBezTo>
                      <a:pt x="42" y="29"/>
                      <a:pt x="41" y="22"/>
                      <a:pt x="42" y="10"/>
                    </a:cubicBezTo>
                    <a:cubicBezTo>
                      <a:pt x="43" y="8"/>
                      <a:pt x="43" y="6"/>
                      <a:pt x="43" y="4"/>
                    </a:cubicBezTo>
                    <a:cubicBezTo>
                      <a:pt x="35" y="3"/>
                      <a:pt x="21" y="2"/>
                      <a:pt x="7" y="0"/>
                    </a:cubicBezTo>
                    <a:cubicBezTo>
                      <a:pt x="8" y="3"/>
                      <a:pt x="9" y="6"/>
                      <a:pt x="9" y="10"/>
                    </a:cubicBezTo>
                    <a:cubicBezTo>
                      <a:pt x="11" y="22"/>
                      <a:pt x="10" y="29"/>
                      <a:pt x="10" y="34"/>
                    </a:cubicBezTo>
                    <a:cubicBezTo>
                      <a:pt x="4" y="38"/>
                      <a:pt x="0" y="44"/>
                      <a:pt x="0" y="51"/>
                    </a:cubicBezTo>
                    <a:cubicBezTo>
                      <a:pt x="0" y="59"/>
                      <a:pt x="11" y="57"/>
                      <a:pt x="26" y="57"/>
                    </a:cubicBezTo>
                    <a:cubicBezTo>
                      <a:pt x="40" y="57"/>
                      <a:pt x="52" y="59"/>
                      <a:pt x="52" y="51"/>
                    </a:cubicBezTo>
                    <a:cubicBezTo>
                      <a:pt x="52" y="44"/>
                      <a:pt x="48" y="38"/>
                      <a:pt x="42" y="34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6" name="Freeform 918"/>
              <p:cNvSpPr/>
              <p:nvPr/>
            </p:nvSpPr>
            <p:spPr bwMode="auto">
              <a:xfrm>
                <a:off x="16075126" y="9379074"/>
                <a:ext cx="930275" cy="1676400"/>
              </a:xfrm>
              <a:custGeom>
                <a:avLst/>
                <a:gdLst>
                  <a:gd name="T0" fmla="*/ 229 w 293"/>
                  <a:gd name="T1" fmla="*/ 347 h 528"/>
                  <a:gd name="T2" fmla="*/ 271 w 293"/>
                  <a:gd name="T3" fmla="*/ 308 h 528"/>
                  <a:gd name="T4" fmla="*/ 189 w 293"/>
                  <a:gd name="T5" fmla="*/ 215 h 528"/>
                  <a:gd name="T6" fmla="*/ 276 w 293"/>
                  <a:gd name="T7" fmla="*/ 100 h 528"/>
                  <a:gd name="T8" fmla="*/ 76 w 293"/>
                  <a:gd name="T9" fmla="*/ 100 h 528"/>
                  <a:gd name="T10" fmla="*/ 141 w 293"/>
                  <a:gd name="T11" fmla="*/ 215 h 528"/>
                  <a:gd name="T12" fmla="*/ 19 w 293"/>
                  <a:gd name="T13" fmla="*/ 284 h 528"/>
                  <a:gd name="T14" fmla="*/ 1 w 293"/>
                  <a:gd name="T15" fmla="*/ 294 h 528"/>
                  <a:gd name="T16" fmla="*/ 7 w 293"/>
                  <a:gd name="T17" fmla="*/ 302 h 528"/>
                  <a:gd name="T18" fmla="*/ 10 w 293"/>
                  <a:gd name="T19" fmla="*/ 295 h 528"/>
                  <a:gd name="T20" fmla="*/ 8 w 293"/>
                  <a:gd name="T21" fmla="*/ 315 h 528"/>
                  <a:gd name="T22" fmla="*/ 16 w 293"/>
                  <a:gd name="T23" fmla="*/ 302 h 528"/>
                  <a:gd name="T24" fmla="*/ 18 w 293"/>
                  <a:gd name="T25" fmla="*/ 302 h 528"/>
                  <a:gd name="T26" fmla="*/ 25 w 293"/>
                  <a:gd name="T27" fmla="*/ 320 h 528"/>
                  <a:gd name="T28" fmla="*/ 27 w 293"/>
                  <a:gd name="T29" fmla="*/ 300 h 528"/>
                  <a:gd name="T30" fmla="*/ 34 w 293"/>
                  <a:gd name="T31" fmla="*/ 317 h 528"/>
                  <a:gd name="T32" fmla="*/ 43 w 293"/>
                  <a:gd name="T33" fmla="*/ 292 h 528"/>
                  <a:gd name="T34" fmla="*/ 45 w 293"/>
                  <a:gd name="T35" fmla="*/ 293 h 528"/>
                  <a:gd name="T36" fmla="*/ 56 w 293"/>
                  <a:gd name="T37" fmla="*/ 299 h 528"/>
                  <a:gd name="T38" fmla="*/ 89 w 293"/>
                  <a:gd name="T39" fmla="*/ 264 h 528"/>
                  <a:gd name="T40" fmla="*/ 116 w 293"/>
                  <a:gd name="T41" fmla="*/ 308 h 528"/>
                  <a:gd name="T42" fmla="*/ 135 w 293"/>
                  <a:gd name="T43" fmla="*/ 439 h 528"/>
                  <a:gd name="T44" fmla="*/ 214 w 293"/>
                  <a:gd name="T45" fmla="*/ 467 h 528"/>
                  <a:gd name="T46" fmla="*/ 220 w 293"/>
                  <a:gd name="T47" fmla="*/ 496 h 528"/>
                  <a:gd name="T48" fmla="*/ 257 w 293"/>
                  <a:gd name="T49" fmla="*/ 488 h 528"/>
                  <a:gd name="T50" fmla="*/ 238 w 293"/>
                  <a:gd name="T51" fmla="*/ 434 h 528"/>
                  <a:gd name="T52" fmla="*/ 203 w 293"/>
                  <a:gd name="T53" fmla="*/ 424 h 528"/>
                  <a:gd name="T54" fmla="*/ 171 w 293"/>
                  <a:gd name="T55" fmla="*/ 375 h 528"/>
                  <a:gd name="T56" fmla="*/ 208 w 293"/>
                  <a:gd name="T57" fmla="*/ 420 h 528"/>
                  <a:gd name="T58" fmla="*/ 224 w 293"/>
                  <a:gd name="T59" fmla="*/ 413 h 528"/>
                  <a:gd name="T60" fmla="*/ 223 w 293"/>
                  <a:gd name="T61" fmla="*/ 351 h 528"/>
                  <a:gd name="T62" fmla="*/ 212 w 293"/>
                  <a:gd name="T63" fmla="*/ 316 h 528"/>
                  <a:gd name="T64" fmla="*/ 211 w 293"/>
                  <a:gd name="T65" fmla="*/ 314 h 528"/>
                  <a:gd name="T66" fmla="*/ 219 w 293"/>
                  <a:gd name="T67" fmla="*/ 295 h 528"/>
                  <a:gd name="T68" fmla="*/ 261 w 293"/>
                  <a:gd name="T69" fmla="*/ 276 h 528"/>
                  <a:gd name="T70" fmla="*/ 236 w 293"/>
                  <a:gd name="T71" fmla="*/ 296 h 528"/>
                  <a:gd name="T72" fmla="*/ 216 w 293"/>
                  <a:gd name="T73" fmla="*/ 311 h 528"/>
                  <a:gd name="T74" fmla="*/ 218 w 293"/>
                  <a:gd name="T75" fmla="*/ 31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3" h="528">
                    <a:moveTo>
                      <a:pt x="218" y="318"/>
                    </a:moveTo>
                    <a:cubicBezTo>
                      <a:pt x="216" y="324"/>
                      <a:pt x="222" y="348"/>
                      <a:pt x="229" y="347"/>
                    </a:cubicBezTo>
                    <a:cubicBezTo>
                      <a:pt x="239" y="345"/>
                      <a:pt x="252" y="333"/>
                      <a:pt x="258" y="326"/>
                    </a:cubicBezTo>
                    <a:cubicBezTo>
                      <a:pt x="266" y="316"/>
                      <a:pt x="266" y="315"/>
                      <a:pt x="271" y="308"/>
                    </a:cubicBezTo>
                    <a:cubicBezTo>
                      <a:pt x="275" y="301"/>
                      <a:pt x="293" y="280"/>
                      <a:pt x="291" y="273"/>
                    </a:cubicBezTo>
                    <a:cubicBezTo>
                      <a:pt x="283" y="246"/>
                      <a:pt x="218" y="222"/>
                      <a:pt x="189" y="215"/>
                    </a:cubicBezTo>
                    <a:cubicBezTo>
                      <a:pt x="186" y="215"/>
                      <a:pt x="186" y="205"/>
                      <a:pt x="191" y="199"/>
                    </a:cubicBezTo>
                    <a:cubicBezTo>
                      <a:pt x="239" y="192"/>
                      <a:pt x="276" y="151"/>
                      <a:pt x="276" y="100"/>
                    </a:cubicBezTo>
                    <a:cubicBezTo>
                      <a:pt x="276" y="45"/>
                      <a:pt x="231" y="0"/>
                      <a:pt x="176" y="0"/>
                    </a:cubicBezTo>
                    <a:cubicBezTo>
                      <a:pt x="121" y="0"/>
                      <a:pt x="76" y="45"/>
                      <a:pt x="76" y="100"/>
                    </a:cubicBezTo>
                    <a:cubicBezTo>
                      <a:pt x="76" y="144"/>
                      <a:pt x="103" y="180"/>
                      <a:pt x="142" y="194"/>
                    </a:cubicBezTo>
                    <a:cubicBezTo>
                      <a:pt x="146" y="201"/>
                      <a:pt x="147" y="215"/>
                      <a:pt x="141" y="215"/>
                    </a:cubicBezTo>
                    <a:cubicBezTo>
                      <a:pt x="107" y="218"/>
                      <a:pt x="92" y="228"/>
                      <a:pt x="85" y="233"/>
                    </a:cubicBezTo>
                    <a:cubicBezTo>
                      <a:pt x="74" y="242"/>
                      <a:pt x="33" y="275"/>
                      <a:pt x="19" y="284"/>
                    </a:cubicBezTo>
                    <a:cubicBezTo>
                      <a:pt x="18" y="284"/>
                      <a:pt x="18" y="284"/>
                      <a:pt x="18" y="284"/>
                    </a:cubicBezTo>
                    <a:cubicBezTo>
                      <a:pt x="5" y="286"/>
                      <a:pt x="1" y="291"/>
                      <a:pt x="1" y="294"/>
                    </a:cubicBezTo>
                    <a:cubicBezTo>
                      <a:pt x="1" y="301"/>
                      <a:pt x="1" y="301"/>
                      <a:pt x="1" y="301"/>
                    </a:cubicBezTo>
                    <a:cubicBezTo>
                      <a:pt x="0" y="307"/>
                      <a:pt x="6" y="308"/>
                      <a:pt x="7" y="302"/>
                    </a:cubicBezTo>
                    <a:cubicBezTo>
                      <a:pt x="7" y="302"/>
                      <a:pt x="7" y="305"/>
                      <a:pt x="8" y="298"/>
                    </a:cubicBezTo>
                    <a:cubicBezTo>
                      <a:pt x="8" y="297"/>
                      <a:pt x="9" y="296"/>
                      <a:pt x="10" y="295"/>
                    </a:cubicBezTo>
                    <a:cubicBezTo>
                      <a:pt x="9" y="296"/>
                      <a:pt x="9" y="297"/>
                      <a:pt x="8" y="298"/>
                    </a:cubicBezTo>
                    <a:cubicBezTo>
                      <a:pt x="8" y="306"/>
                      <a:pt x="8" y="315"/>
                      <a:pt x="8" y="315"/>
                    </a:cubicBezTo>
                    <a:cubicBezTo>
                      <a:pt x="7" y="321"/>
                      <a:pt x="15" y="322"/>
                      <a:pt x="16" y="316"/>
                    </a:cubicBezTo>
                    <a:cubicBezTo>
                      <a:pt x="16" y="316"/>
                      <a:pt x="15" y="310"/>
                      <a:pt x="16" y="302"/>
                    </a:cubicBezTo>
                    <a:cubicBezTo>
                      <a:pt x="16" y="301"/>
                      <a:pt x="18" y="299"/>
                      <a:pt x="19" y="298"/>
                    </a:cubicBezTo>
                    <a:cubicBezTo>
                      <a:pt x="18" y="299"/>
                      <a:pt x="18" y="301"/>
                      <a:pt x="18" y="302"/>
                    </a:cubicBezTo>
                    <a:cubicBezTo>
                      <a:pt x="17" y="309"/>
                      <a:pt x="17" y="319"/>
                      <a:pt x="17" y="319"/>
                    </a:cubicBezTo>
                    <a:cubicBezTo>
                      <a:pt x="16" y="325"/>
                      <a:pt x="24" y="326"/>
                      <a:pt x="25" y="320"/>
                    </a:cubicBezTo>
                    <a:cubicBezTo>
                      <a:pt x="25" y="320"/>
                      <a:pt x="25" y="311"/>
                      <a:pt x="26" y="303"/>
                    </a:cubicBezTo>
                    <a:cubicBezTo>
                      <a:pt x="26" y="302"/>
                      <a:pt x="26" y="301"/>
                      <a:pt x="27" y="300"/>
                    </a:cubicBezTo>
                    <a:cubicBezTo>
                      <a:pt x="27" y="308"/>
                      <a:pt x="26" y="316"/>
                      <a:pt x="26" y="316"/>
                    </a:cubicBezTo>
                    <a:cubicBezTo>
                      <a:pt x="26" y="322"/>
                      <a:pt x="34" y="323"/>
                      <a:pt x="34" y="317"/>
                    </a:cubicBezTo>
                    <a:cubicBezTo>
                      <a:pt x="34" y="317"/>
                      <a:pt x="35" y="308"/>
                      <a:pt x="35" y="300"/>
                    </a:cubicBezTo>
                    <a:cubicBezTo>
                      <a:pt x="36" y="297"/>
                      <a:pt x="40" y="292"/>
                      <a:pt x="43" y="292"/>
                    </a:cubicBezTo>
                    <a:cubicBezTo>
                      <a:pt x="46" y="292"/>
                      <a:pt x="49" y="290"/>
                      <a:pt x="49" y="290"/>
                    </a:cubicBezTo>
                    <a:cubicBezTo>
                      <a:pt x="49" y="293"/>
                      <a:pt x="47" y="293"/>
                      <a:pt x="45" y="293"/>
                    </a:cubicBezTo>
                    <a:cubicBezTo>
                      <a:pt x="39" y="293"/>
                      <a:pt x="39" y="302"/>
                      <a:pt x="45" y="302"/>
                    </a:cubicBezTo>
                    <a:cubicBezTo>
                      <a:pt x="45" y="302"/>
                      <a:pt x="54" y="301"/>
                      <a:pt x="56" y="299"/>
                    </a:cubicBezTo>
                    <a:cubicBezTo>
                      <a:pt x="59" y="294"/>
                      <a:pt x="59" y="289"/>
                      <a:pt x="55" y="285"/>
                    </a:cubicBezTo>
                    <a:cubicBezTo>
                      <a:pt x="62" y="280"/>
                      <a:pt x="75" y="275"/>
                      <a:pt x="89" y="264"/>
                    </a:cubicBezTo>
                    <a:cubicBezTo>
                      <a:pt x="102" y="254"/>
                      <a:pt x="112" y="255"/>
                      <a:pt x="113" y="259"/>
                    </a:cubicBezTo>
                    <a:cubicBezTo>
                      <a:pt x="114" y="264"/>
                      <a:pt x="115" y="288"/>
                      <a:pt x="116" y="308"/>
                    </a:cubicBezTo>
                    <a:cubicBezTo>
                      <a:pt x="118" y="330"/>
                      <a:pt x="112" y="350"/>
                      <a:pt x="113" y="370"/>
                    </a:cubicBezTo>
                    <a:cubicBezTo>
                      <a:pt x="113" y="388"/>
                      <a:pt x="120" y="423"/>
                      <a:pt x="135" y="439"/>
                    </a:cubicBezTo>
                    <a:cubicBezTo>
                      <a:pt x="142" y="447"/>
                      <a:pt x="150" y="453"/>
                      <a:pt x="157" y="457"/>
                    </a:cubicBezTo>
                    <a:cubicBezTo>
                      <a:pt x="180" y="466"/>
                      <a:pt x="204" y="467"/>
                      <a:pt x="214" y="467"/>
                    </a:cubicBezTo>
                    <a:cubicBezTo>
                      <a:pt x="232" y="467"/>
                      <a:pt x="227" y="479"/>
                      <a:pt x="226" y="482"/>
                    </a:cubicBezTo>
                    <a:cubicBezTo>
                      <a:pt x="225" y="490"/>
                      <a:pt x="222" y="493"/>
                      <a:pt x="220" y="496"/>
                    </a:cubicBezTo>
                    <a:cubicBezTo>
                      <a:pt x="214" y="509"/>
                      <a:pt x="223" y="527"/>
                      <a:pt x="235" y="527"/>
                    </a:cubicBezTo>
                    <a:cubicBezTo>
                      <a:pt x="246" y="528"/>
                      <a:pt x="252" y="504"/>
                      <a:pt x="257" y="488"/>
                    </a:cubicBezTo>
                    <a:cubicBezTo>
                      <a:pt x="262" y="472"/>
                      <a:pt x="274" y="436"/>
                      <a:pt x="244" y="434"/>
                    </a:cubicBezTo>
                    <a:cubicBezTo>
                      <a:pt x="243" y="434"/>
                      <a:pt x="241" y="434"/>
                      <a:pt x="238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0" y="434"/>
                      <a:pt x="213" y="430"/>
                      <a:pt x="203" y="424"/>
                    </a:cubicBezTo>
                    <a:cubicBezTo>
                      <a:pt x="196" y="420"/>
                      <a:pt x="182" y="413"/>
                      <a:pt x="178" y="412"/>
                    </a:cubicBezTo>
                    <a:cubicBezTo>
                      <a:pt x="177" y="384"/>
                      <a:pt x="170" y="374"/>
                      <a:pt x="171" y="375"/>
                    </a:cubicBezTo>
                    <a:cubicBezTo>
                      <a:pt x="177" y="382"/>
                      <a:pt x="181" y="390"/>
                      <a:pt x="183" y="409"/>
                    </a:cubicBezTo>
                    <a:cubicBezTo>
                      <a:pt x="192" y="412"/>
                      <a:pt x="201" y="416"/>
                      <a:pt x="208" y="420"/>
                    </a:cubicBezTo>
                    <a:cubicBezTo>
                      <a:pt x="212" y="423"/>
                      <a:pt x="217" y="424"/>
                      <a:pt x="222" y="426"/>
                    </a:cubicBezTo>
                    <a:cubicBezTo>
                      <a:pt x="223" y="422"/>
                      <a:pt x="224" y="417"/>
                      <a:pt x="224" y="413"/>
                    </a:cubicBezTo>
                    <a:cubicBezTo>
                      <a:pt x="227" y="396"/>
                      <a:pt x="224" y="368"/>
                      <a:pt x="224" y="368"/>
                    </a:cubicBezTo>
                    <a:cubicBezTo>
                      <a:pt x="224" y="368"/>
                      <a:pt x="224" y="360"/>
                      <a:pt x="223" y="351"/>
                    </a:cubicBezTo>
                    <a:cubicBezTo>
                      <a:pt x="222" y="350"/>
                      <a:pt x="221" y="349"/>
                      <a:pt x="220" y="348"/>
                    </a:cubicBezTo>
                    <a:cubicBezTo>
                      <a:pt x="214" y="341"/>
                      <a:pt x="211" y="323"/>
                      <a:pt x="212" y="316"/>
                    </a:cubicBezTo>
                    <a:cubicBezTo>
                      <a:pt x="212" y="316"/>
                      <a:pt x="212" y="316"/>
                      <a:pt x="212" y="316"/>
                    </a:cubicBezTo>
                    <a:cubicBezTo>
                      <a:pt x="212" y="315"/>
                      <a:pt x="211" y="315"/>
                      <a:pt x="211" y="314"/>
                    </a:cubicBezTo>
                    <a:cubicBezTo>
                      <a:pt x="209" y="310"/>
                      <a:pt x="209" y="306"/>
                      <a:pt x="211" y="302"/>
                    </a:cubicBezTo>
                    <a:cubicBezTo>
                      <a:pt x="213" y="300"/>
                      <a:pt x="216" y="297"/>
                      <a:pt x="219" y="295"/>
                    </a:cubicBezTo>
                    <a:cubicBezTo>
                      <a:pt x="219" y="284"/>
                      <a:pt x="220" y="275"/>
                      <a:pt x="219" y="268"/>
                    </a:cubicBezTo>
                    <a:cubicBezTo>
                      <a:pt x="227" y="273"/>
                      <a:pt x="260" y="274"/>
                      <a:pt x="261" y="276"/>
                    </a:cubicBezTo>
                    <a:cubicBezTo>
                      <a:pt x="261" y="277"/>
                      <a:pt x="258" y="290"/>
                      <a:pt x="255" y="292"/>
                    </a:cubicBezTo>
                    <a:cubicBezTo>
                      <a:pt x="246" y="297"/>
                      <a:pt x="241" y="297"/>
                      <a:pt x="236" y="296"/>
                    </a:cubicBezTo>
                    <a:cubicBezTo>
                      <a:pt x="230" y="296"/>
                      <a:pt x="219" y="300"/>
                      <a:pt x="217" y="305"/>
                    </a:cubicBezTo>
                    <a:cubicBezTo>
                      <a:pt x="215" y="308"/>
                      <a:pt x="216" y="310"/>
                      <a:pt x="216" y="311"/>
                    </a:cubicBezTo>
                    <a:cubicBezTo>
                      <a:pt x="218" y="315"/>
                      <a:pt x="230" y="306"/>
                      <a:pt x="231" y="306"/>
                    </a:cubicBezTo>
                    <a:cubicBezTo>
                      <a:pt x="236" y="305"/>
                      <a:pt x="219" y="313"/>
                      <a:pt x="218" y="318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7" name="Freeform 919"/>
              <p:cNvSpPr/>
              <p:nvPr/>
            </p:nvSpPr>
            <p:spPr bwMode="auto">
              <a:xfrm>
                <a:off x="15868751" y="10306174"/>
                <a:ext cx="581025" cy="746125"/>
              </a:xfrm>
              <a:custGeom>
                <a:avLst/>
                <a:gdLst>
                  <a:gd name="T0" fmla="*/ 176 w 183"/>
                  <a:gd name="T1" fmla="*/ 198 h 235"/>
                  <a:gd name="T2" fmla="*/ 154 w 183"/>
                  <a:gd name="T3" fmla="*/ 198 h 235"/>
                  <a:gd name="T4" fmla="*/ 147 w 183"/>
                  <a:gd name="T5" fmla="*/ 191 h 235"/>
                  <a:gd name="T6" fmla="*/ 147 w 183"/>
                  <a:gd name="T7" fmla="*/ 6 h 235"/>
                  <a:gd name="T8" fmla="*/ 141 w 183"/>
                  <a:gd name="T9" fmla="*/ 0 h 235"/>
                  <a:gd name="T10" fmla="*/ 129 w 183"/>
                  <a:gd name="T11" fmla="*/ 0 h 235"/>
                  <a:gd name="T12" fmla="*/ 126 w 183"/>
                  <a:gd name="T13" fmla="*/ 10 h 235"/>
                  <a:gd name="T14" fmla="*/ 110 w 183"/>
                  <a:gd name="T15" fmla="*/ 16 h 235"/>
                  <a:gd name="T16" fmla="*/ 109 w 183"/>
                  <a:gd name="T17" fmla="*/ 16 h 235"/>
                  <a:gd name="T18" fmla="*/ 106 w 183"/>
                  <a:gd name="T19" fmla="*/ 15 h 235"/>
                  <a:gd name="T20" fmla="*/ 105 w 183"/>
                  <a:gd name="T21" fmla="*/ 25 h 235"/>
                  <a:gd name="T22" fmla="*/ 105 w 183"/>
                  <a:gd name="T23" fmla="*/ 26 h 235"/>
                  <a:gd name="T24" fmla="*/ 105 w 183"/>
                  <a:gd name="T25" fmla="*/ 26 h 235"/>
                  <a:gd name="T26" fmla="*/ 95 w 183"/>
                  <a:gd name="T27" fmla="*/ 35 h 235"/>
                  <a:gd name="T28" fmla="*/ 93 w 183"/>
                  <a:gd name="T29" fmla="*/ 35 h 235"/>
                  <a:gd name="T30" fmla="*/ 85 w 183"/>
                  <a:gd name="T31" fmla="*/ 38 h 235"/>
                  <a:gd name="T32" fmla="*/ 78 w 183"/>
                  <a:gd name="T33" fmla="*/ 35 h 235"/>
                  <a:gd name="T34" fmla="*/ 77 w 183"/>
                  <a:gd name="T35" fmla="*/ 34 h 235"/>
                  <a:gd name="T36" fmla="*/ 76 w 183"/>
                  <a:gd name="T37" fmla="*/ 34 h 235"/>
                  <a:gd name="T38" fmla="*/ 69 w 183"/>
                  <a:gd name="T39" fmla="*/ 30 h 235"/>
                  <a:gd name="T40" fmla="*/ 67 w 183"/>
                  <a:gd name="T41" fmla="*/ 23 h 235"/>
                  <a:gd name="T42" fmla="*/ 67 w 183"/>
                  <a:gd name="T43" fmla="*/ 20 h 235"/>
                  <a:gd name="T44" fmla="*/ 62 w 183"/>
                  <a:gd name="T45" fmla="*/ 17 h 235"/>
                  <a:gd name="T46" fmla="*/ 60 w 183"/>
                  <a:gd name="T47" fmla="*/ 10 h 235"/>
                  <a:gd name="T48" fmla="*/ 60 w 183"/>
                  <a:gd name="T49" fmla="*/ 1 h 235"/>
                  <a:gd name="T50" fmla="*/ 60 w 183"/>
                  <a:gd name="T51" fmla="*/ 0 h 235"/>
                  <a:gd name="T52" fmla="*/ 7 w 183"/>
                  <a:gd name="T53" fmla="*/ 0 h 235"/>
                  <a:gd name="T54" fmla="*/ 0 w 183"/>
                  <a:gd name="T55" fmla="*/ 6 h 235"/>
                  <a:gd name="T56" fmla="*/ 0 w 183"/>
                  <a:gd name="T57" fmla="*/ 30 h 235"/>
                  <a:gd name="T58" fmla="*/ 7 w 183"/>
                  <a:gd name="T59" fmla="*/ 37 h 235"/>
                  <a:gd name="T60" fmla="*/ 29 w 183"/>
                  <a:gd name="T61" fmla="*/ 37 h 235"/>
                  <a:gd name="T62" fmla="*/ 36 w 183"/>
                  <a:gd name="T63" fmla="*/ 43 h 235"/>
                  <a:gd name="T64" fmla="*/ 36 w 183"/>
                  <a:gd name="T65" fmla="*/ 191 h 235"/>
                  <a:gd name="T66" fmla="*/ 29 w 183"/>
                  <a:gd name="T67" fmla="*/ 198 h 235"/>
                  <a:gd name="T68" fmla="*/ 7 w 183"/>
                  <a:gd name="T69" fmla="*/ 198 h 235"/>
                  <a:gd name="T70" fmla="*/ 0 w 183"/>
                  <a:gd name="T71" fmla="*/ 204 h 235"/>
                  <a:gd name="T72" fmla="*/ 0 w 183"/>
                  <a:gd name="T73" fmla="*/ 228 h 235"/>
                  <a:gd name="T74" fmla="*/ 7 w 183"/>
                  <a:gd name="T75" fmla="*/ 235 h 235"/>
                  <a:gd name="T76" fmla="*/ 176 w 183"/>
                  <a:gd name="T77" fmla="*/ 235 h 235"/>
                  <a:gd name="T78" fmla="*/ 183 w 183"/>
                  <a:gd name="T79" fmla="*/ 228 h 235"/>
                  <a:gd name="T80" fmla="*/ 183 w 183"/>
                  <a:gd name="T81" fmla="*/ 204 h 235"/>
                  <a:gd name="T82" fmla="*/ 176 w 183"/>
                  <a:gd name="T83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35">
                    <a:moveTo>
                      <a:pt x="176" y="198"/>
                    </a:move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0" y="198"/>
                      <a:pt x="147" y="195"/>
                      <a:pt x="147" y="191"/>
                    </a:cubicBezTo>
                    <a:cubicBezTo>
                      <a:pt x="147" y="6"/>
                      <a:pt x="147" y="6"/>
                      <a:pt x="147" y="6"/>
                    </a:cubicBezTo>
                    <a:cubicBezTo>
                      <a:pt x="147" y="3"/>
                      <a:pt x="144" y="0"/>
                      <a:pt x="141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3"/>
                      <a:pt x="128" y="6"/>
                      <a:pt x="126" y="10"/>
                    </a:cubicBezTo>
                    <a:cubicBezTo>
                      <a:pt x="124" y="13"/>
                      <a:pt x="118" y="15"/>
                      <a:pt x="110" y="16"/>
                    </a:cubicBezTo>
                    <a:cubicBezTo>
                      <a:pt x="110" y="16"/>
                      <a:pt x="110" y="16"/>
                      <a:pt x="109" y="16"/>
                    </a:cubicBezTo>
                    <a:cubicBezTo>
                      <a:pt x="108" y="16"/>
                      <a:pt x="107" y="15"/>
                      <a:pt x="106" y="15"/>
                    </a:cubicBezTo>
                    <a:cubicBezTo>
                      <a:pt x="105" y="20"/>
                      <a:pt x="105" y="25"/>
                      <a:pt x="105" y="25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32"/>
                      <a:pt x="100" y="36"/>
                      <a:pt x="95" y="35"/>
                    </a:cubicBezTo>
                    <a:cubicBezTo>
                      <a:pt x="94" y="35"/>
                      <a:pt x="94" y="35"/>
                      <a:pt x="93" y="35"/>
                    </a:cubicBezTo>
                    <a:cubicBezTo>
                      <a:pt x="91" y="37"/>
                      <a:pt x="88" y="38"/>
                      <a:pt x="85" y="38"/>
                    </a:cubicBezTo>
                    <a:cubicBezTo>
                      <a:pt x="82" y="38"/>
                      <a:pt x="80" y="37"/>
                      <a:pt x="78" y="35"/>
                    </a:cubicBezTo>
                    <a:cubicBezTo>
                      <a:pt x="78" y="35"/>
                      <a:pt x="78" y="34"/>
                      <a:pt x="77" y="34"/>
                    </a:cubicBezTo>
                    <a:cubicBezTo>
                      <a:pt x="77" y="34"/>
                      <a:pt x="76" y="34"/>
                      <a:pt x="76" y="34"/>
                    </a:cubicBezTo>
                    <a:cubicBezTo>
                      <a:pt x="73" y="34"/>
                      <a:pt x="71" y="33"/>
                      <a:pt x="69" y="30"/>
                    </a:cubicBezTo>
                    <a:cubicBezTo>
                      <a:pt x="67" y="28"/>
                      <a:pt x="66" y="26"/>
                      <a:pt x="67" y="23"/>
                    </a:cubicBezTo>
                    <a:cubicBezTo>
                      <a:pt x="67" y="22"/>
                      <a:pt x="67" y="21"/>
                      <a:pt x="67" y="20"/>
                    </a:cubicBezTo>
                    <a:cubicBezTo>
                      <a:pt x="65" y="20"/>
                      <a:pt x="63" y="19"/>
                      <a:pt x="62" y="17"/>
                    </a:cubicBezTo>
                    <a:cubicBezTo>
                      <a:pt x="60" y="15"/>
                      <a:pt x="60" y="12"/>
                      <a:pt x="60" y="10"/>
                    </a:cubicBezTo>
                    <a:cubicBezTo>
                      <a:pt x="60" y="8"/>
                      <a:pt x="60" y="5"/>
                      <a:pt x="60" y="1"/>
                    </a:cubicBezTo>
                    <a:cubicBezTo>
                      <a:pt x="60" y="1"/>
                      <a:pt x="60" y="0"/>
                      <a:pt x="6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3" y="37"/>
                      <a:pt x="36" y="40"/>
                      <a:pt x="36" y="43"/>
                    </a:cubicBezTo>
                    <a:cubicBezTo>
                      <a:pt x="36" y="191"/>
                      <a:pt x="36" y="191"/>
                      <a:pt x="36" y="191"/>
                    </a:cubicBezTo>
                    <a:cubicBezTo>
                      <a:pt x="36" y="195"/>
                      <a:pt x="33" y="198"/>
                      <a:pt x="29" y="198"/>
                    </a:cubicBezTo>
                    <a:cubicBezTo>
                      <a:pt x="7" y="198"/>
                      <a:pt x="7" y="198"/>
                      <a:pt x="7" y="198"/>
                    </a:cubicBezTo>
                    <a:cubicBezTo>
                      <a:pt x="3" y="198"/>
                      <a:pt x="0" y="201"/>
                      <a:pt x="0" y="204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2"/>
                      <a:pt x="3" y="235"/>
                      <a:pt x="7" y="235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80" y="235"/>
                      <a:pt x="183" y="232"/>
                      <a:pt x="183" y="228"/>
                    </a:cubicBezTo>
                    <a:cubicBezTo>
                      <a:pt x="183" y="204"/>
                      <a:pt x="183" y="204"/>
                      <a:pt x="183" y="204"/>
                    </a:cubicBezTo>
                    <a:cubicBezTo>
                      <a:pt x="183" y="201"/>
                      <a:pt x="180" y="198"/>
                      <a:pt x="176" y="19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28" name="Oval 920"/>
              <p:cNvSpPr>
                <a:spLocks noChangeArrowheads="1"/>
              </p:cNvSpPr>
              <p:nvPr/>
            </p:nvSpPr>
            <p:spPr bwMode="auto">
              <a:xfrm>
                <a:off x="15967176" y="9807699"/>
                <a:ext cx="384175" cy="381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</p:grpSp>
        <p:sp>
          <p:nvSpPr>
            <p:cNvPr id="24" name="Овал 67"/>
            <p:cNvSpPr/>
            <p:nvPr/>
          </p:nvSpPr>
          <p:spPr>
            <a:xfrm rot="10800000">
              <a:off x="12001341" y="3546427"/>
              <a:ext cx="2135669" cy="1941517"/>
            </a:xfrm>
            <a:prstGeom prst="ellips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4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cs typeface="+mn-ea"/>
                <a:sym typeface="+mn-lt"/>
              </a:endParaRPr>
            </a:p>
          </p:txBody>
        </p:sp>
      </p:grpSp>
      <p:sp>
        <p:nvSpPr>
          <p:cNvPr id="29" name="矩形: 圆角 139"/>
          <p:cNvSpPr/>
          <p:nvPr/>
        </p:nvSpPr>
        <p:spPr>
          <a:xfrm>
            <a:off x="1143689" y="1887234"/>
            <a:ext cx="250324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注意事项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1032838" y="2237026"/>
            <a:ext cx="99784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read_sql</a:t>
            </a:r>
            <a:r>
              <a:rPr lang="en-US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()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函数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既可以读取整张数据表的数据，又可以读取执行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SQL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语句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返回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的结果</a:t>
            </a:r>
            <a:r>
              <a:rPr lang="zh-CN" altLang="en-US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43690" y="2823493"/>
            <a:ext cx="9867560" cy="10153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10989" y="2971238"/>
            <a:ext cx="9299798" cy="719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read_sql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sql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, con,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index_col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coerce_float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=True,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params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  <a:p>
            <a:pPr algn="ctr">
              <a:lnSpc>
                <a:spcPct val="115000"/>
              </a:lnSpc>
            </a:pP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parse_dates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=None, columns=None, </a:t>
            </a:r>
            <a:r>
              <a:rPr lang="en-US" altLang="zh-CN" sz="18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chunksize</a:t>
            </a:r>
            <a:r>
              <a:rPr lang="en-US" altLang="zh-CN" sz="18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</a:rPr>
              <a:t>=None)</a:t>
            </a:r>
            <a:endParaRPr lang="zh-CN" altLang="zh-CN" sz="18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64423" y="3830801"/>
            <a:ext cx="954636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sql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：表示需要执行的</a:t>
            </a:r>
            <a:r>
              <a:rPr lang="en-US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SQL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查询语句或表名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con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数据库的连接信息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index_col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：表示将数据表中的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列标题作为</a:t>
            </a:r>
            <a:r>
              <a:rPr lang="en-US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DataFrame</a:t>
            </a:r>
            <a:r>
              <a:rPr lang="zh-CN" altLang="zh-CN" sz="18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对象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的行索引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coerce_float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：将非字符串、非数字对象的值</a:t>
            </a:r>
            <a:r>
              <a:rPr lang="zh-CN" altLang="zh-CN" sz="18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转换为浮点型数据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params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：传递给执行方法的参数列表，如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params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= {‘</a:t>
            </a:r>
            <a:r>
              <a:rPr lang="en-US" altLang="zh-CN" sz="1800" kern="0" dirty="0" err="1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name’:’value</a:t>
            </a:r>
            <a:r>
              <a:rPr lang="en-US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’}</a:t>
            </a:r>
            <a:r>
              <a:rPr lang="zh-CN" altLang="zh-CN" sz="1800" kern="0" dirty="0">
                <a:solidFill>
                  <a:srgbClr val="59595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zh-CN" sz="1800" kern="0" dirty="0">
              <a:solidFill>
                <a:srgbClr val="595959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50759" y="6043568"/>
            <a:ext cx="95463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※   </a:t>
            </a:r>
            <a:r>
              <a:rPr lang="zh-CN" altLang="zh-CN" sz="16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如果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数据中存在空值，则会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</a:t>
            </a:r>
            <a:r>
              <a:rPr lang="en-US" altLang="zh-CN" sz="1600" kern="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NaN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进行补全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16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9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读写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矩形: 圆角 139"/>
          <p:cNvSpPr/>
          <p:nvPr/>
        </p:nvSpPr>
        <p:spPr>
          <a:xfrm>
            <a:off x="1019174" y="1597014"/>
            <a:ext cx="594012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read_sql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()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函数从数据库读取数据</a:t>
            </a:r>
            <a:endParaRPr lang="zh-CN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9" name="原创设计师QQ598969553          _3"/>
          <p:cNvSpPr/>
          <p:nvPr/>
        </p:nvSpPr>
        <p:spPr>
          <a:xfrm>
            <a:off x="1019175" y="2565698"/>
            <a:ext cx="4590731" cy="2592288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0" name="原创设计师QQ598969553          _4"/>
          <p:cNvSpPr/>
          <p:nvPr/>
        </p:nvSpPr>
        <p:spPr>
          <a:xfrm>
            <a:off x="1414686" y="3602560"/>
            <a:ext cx="37824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zh-CN" altLang="en-US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重命名索引</a:t>
            </a:r>
            <a:r>
              <a:rPr lang="zh-CN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的方式，能够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通过</a:t>
            </a:r>
            <a:r>
              <a:rPr lang="en-US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rename()</a:t>
            </a:r>
            <a:r>
              <a:rPr lang="zh-CN" altLang="zh-CN" sz="1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方法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重命名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DataFrame</a:t>
            </a:r>
            <a:r>
              <a:rPr lang="zh-CN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的索引</a:t>
            </a:r>
            <a:endParaRPr lang="zh-CN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1" name="原创设计师QQ598969553          _7"/>
          <p:cNvSpPr txBox="1"/>
          <p:nvPr/>
        </p:nvSpPr>
        <p:spPr>
          <a:xfrm>
            <a:off x="1019176" y="2945676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019175" y="857056"/>
            <a:ext cx="4067919" cy="466725"/>
            <a:chOff x="1019175" y="847725"/>
            <a:chExt cx="3533775" cy="466725"/>
          </a:xfrm>
        </p:grpSpPr>
        <p:sp>
          <p:nvSpPr>
            <p:cNvPr id="9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重命名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索引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ISPRING_RESOURCE_PATHS_HASH_PRESENTER" val="3f15e6573a385e41c33bb97e7105a62faa5c484"/>
</p:tagLst>
</file>

<file path=ppt/theme/theme1.xml><?xml version="1.0" encoding="utf-8"?>
<a:theme xmlns:a="http://schemas.openxmlformats.org/drawingml/2006/main" name="webwppDef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ud0ofpxa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24992</Words>
  <Application>WPS 演示</Application>
  <PresentationFormat>自定义</PresentationFormat>
  <Paragraphs>1746</Paragraphs>
  <Slides>141</Slides>
  <Notes>141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141</vt:i4>
      </vt:variant>
    </vt:vector>
  </HeadingPairs>
  <TitlesOfParts>
    <vt:vector size="169" baseType="lpstr">
      <vt:lpstr>Arial</vt:lpstr>
      <vt:lpstr>宋体</vt:lpstr>
      <vt:lpstr>Wingdings</vt:lpstr>
      <vt:lpstr>微软雅黑</vt:lpstr>
      <vt:lpstr>思源黑体 CN Medium</vt:lpstr>
      <vt:lpstr>黑体</vt:lpstr>
      <vt:lpstr>Source Han Sans K Bold</vt:lpstr>
      <vt:lpstr>Calibri</vt:lpstr>
      <vt:lpstr>U.S. 101</vt:lpstr>
      <vt:lpstr>Segoe Print</vt:lpstr>
      <vt:lpstr>Roboto</vt:lpstr>
      <vt:lpstr>Open Sans Light</vt:lpstr>
      <vt:lpstr>Times New Roman</vt:lpstr>
      <vt:lpstr>字魂105号-简雅黑</vt:lpstr>
      <vt:lpstr>Arial Unicode MS</vt:lpstr>
      <vt:lpstr>思源宋体 CN</vt:lpstr>
      <vt:lpstr>Courier New</vt:lpstr>
      <vt:lpstr>Yu Gothic UI Semibold</vt:lpstr>
      <vt:lpstr>Source Han Sans K Bold</vt:lpstr>
      <vt:lpstr>Wingdings</vt:lpstr>
      <vt:lpstr>思源宋体 CN</vt:lpstr>
      <vt:lpstr>思源黑体 CN Medium</vt:lpstr>
      <vt:lpstr>方正宝黑体 简 Medium</vt:lpstr>
      <vt:lpstr>Wonder Sans Bold</vt:lpstr>
      <vt:lpstr>字小魂简雅黑</vt:lpstr>
      <vt:lpstr>方正颜宋体</vt:lpstr>
      <vt:lpstr>webwppDefTheme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蓝白商务述职报告工作总结ppt模板</dc:title>
  <dc:creator>常董</dc:creator>
  <cp:lastModifiedBy>拽完了</cp:lastModifiedBy>
  <cp:revision>3416</cp:revision>
  <dcterms:created xsi:type="dcterms:W3CDTF">2020-11-11T09:29:00Z</dcterms:created>
  <dcterms:modified xsi:type="dcterms:W3CDTF">2026-03-01T16:14:19Z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85D4ADF021C94CABA21CE8A27E4101A4_12</vt:lpwstr>
  </property>
</Properties>
</file>